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ink/ink1.xml" ContentType="application/inkml+xml"/>
  <Override PartName="/ppt/notesSlides/notesSlide8.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handoutMasterIdLst>
    <p:handoutMasterId r:id="rId25"/>
  </p:handoutMasterIdLst>
  <p:sldIdLst>
    <p:sldId id="330" r:id="rId5"/>
    <p:sldId id="2145706160" r:id="rId6"/>
    <p:sldId id="2145706161" r:id="rId7"/>
    <p:sldId id="2145706164" r:id="rId8"/>
    <p:sldId id="2145706168" r:id="rId9"/>
    <p:sldId id="2145706165" r:id="rId10"/>
    <p:sldId id="2145706166" r:id="rId11"/>
    <p:sldId id="2145706167" r:id="rId12"/>
    <p:sldId id="2145706105" r:id="rId13"/>
    <p:sldId id="2145706036" r:id="rId14"/>
    <p:sldId id="2145706112" r:id="rId15"/>
    <p:sldId id="2145706113" r:id="rId16"/>
    <p:sldId id="2145706114" r:id="rId17"/>
    <p:sldId id="2145706122" r:id="rId18"/>
    <p:sldId id="2145706120" r:id="rId19"/>
    <p:sldId id="2145706159" r:id="rId20"/>
    <p:sldId id="2145706146" r:id="rId21"/>
    <p:sldId id="2145706109" r:id="rId22"/>
    <p:sldId id="286"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E6071CA4-0AD4-7518-07AA-FD420D36B694}" name="Rajesh Vasanth - Ext (Brillio)" initials="RVE(" userId="S::ext_Rajesh.Vasanth@coats.com::47b72106-45e4-4143-b742-868e159b33f7" providerId="AD"/>
  <p188:author id="{1ADDF0A5-051F-019C-E9B0-254C7896AC70}" name="Wasim Pasha - Ext (Brillio)" initials="WPE(" userId="S::ext_Wasim.Pasha@coats.com::10a4f2e7-6ca1-46cd-bd97-66b6f3798901" providerId="AD"/>
  <p188:author id="{A5BABDB5-22F7-062E-D625-9A34E33F9880}" name="Girish Kari - Ext (Brillo)" initials="GKE(" userId="S::ext_Girish.Kari@coats.com::760cdee6-c760-4d10-9661-3fc6d893b07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164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EFAF7148-1E9D-4025-BCAE-862FEFC069D7}" v="11" dt="2025-07-24T10:57:08.10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366" autoAdjust="0"/>
    <p:restoredTop sz="89319" autoAdjust="0"/>
  </p:normalViewPr>
  <p:slideViewPr>
    <p:cSldViewPr snapToGrid="0">
      <p:cViewPr varScale="1">
        <p:scale>
          <a:sx n="61" d="100"/>
          <a:sy n="61" d="100"/>
        </p:scale>
        <p:origin x="836" y="52"/>
      </p:cViewPr>
      <p:guideLst/>
    </p:cSldViewPr>
  </p:slideViewPr>
  <p:notesTextViewPr>
    <p:cViewPr>
      <p:scale>
        <a:sx n="1" d="1"/>
        <a:sy n="1" d="1"/>
      </p:scale>
      <p:origin x="0" y="0"/>
    </p:cViewPr>
  </p:notesTextViewPr>
  <p:sorterViewPr>
    <p:cViewPr>
      <p:scale>
        <a:sx n="98" d="100"/>
        <a:sy n="98" d="100"/>
      </p:scale>
      <p:origin x="0" y="-2052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32"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viewProps" Target="viewProps.xml"/><Relationship Id="rId30"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hireesha Sathyala - Ext (Brillio)" userId="09380079-8753-4add-aadb-fc71ee37cad7" providerId="ADAL" clId="{EFAF7148-1E9D-4025-BCAE-862FEFC069D7}"/>
    <pc:docChg chg="undo custSel addSld delSld modSld">
      <pc:chgData name="Shireesha Sathyala - Ext (Brillio)" userId="09380079-8753-4add-aadb-fc71ee37cad7" providerId="ADAL" clId="{EFAF7148-1E9D-4025-BCAE-862FEFC069D7}" dt="2025-07-24T11:00:00.990" v="1025" actId="255"/>
      <pc:docMkLst>
        <pc:docMk/>
      </pc:docMkLst>
      <pc:sldChg chg="modSp add del mod">
        <pc:chgData name="Shireesha Sathyala - Ext (Brillio)" userId="09380079-8753-4add-aadb-fc71ee37cad7" providerId="ADAL" clId="{EFAF7148-1E9D-4025-BCAE-862FEFC069D7}" dt="2025-07-24T10:23:44.949" v="928" actId="1076"/>
        <pc:sldMkLst>
          <pc:docMk/>
          <pc:sldMk cId="2876131388" sldId="2145706036"/>
        </pc:sldMkLst>
        <pc:spChg chg="mod">
          <ac:chgData name="Shireesha Sathyala - Ext (Brillio)" userId="09380079-8753-4add-aadb-fc71ee37cad7" providerId="ADAL" clId="{EFAF7148-1E9D-4025-BCAE-862FEFC069D7}" dt="2025-07-24T10:23:37.405" v="927" actId="20577"/>
          <ac:spMkLst>
            <pc:docMk/>
            <pc:sldMk cId="2876131388" sldId="2145706036"/>
            <ac:spMk id="18" creationId="{7C1FA670-BEFD-B13A-325D-5CC51B37E732}"/>
          </ac:spMkLst>
        </pc:spChg>
        <pc:graphicFrameChg chg="mod">
          <ac:chgData name="Shireesha Sathyala - Ext (Brillio)" userId="09380079-8753-4add-aadb-fc71ee37cad7" providerId="ADAL" clId="{EFAF7148-1E9D-4025-BCAE-862FEFC069D7}" dt="2025-07-24T10:23:44.949" v="928" actId="1076"/>
          <ac:graphicFrameMkLst>
            <pc:docMk/>
            <pc:sldMk cId="2876131388" sldId="2145706036"/>
            <ac:graphicFrameMk id="4" creationId="{29EA8B65-8A7A-2A00-1C5B-A7730D2D5636}"/>
          </ac:graphicFrameMkLst>
        </pc:graphicFrameChg>
      </pc:sldChg>
      <pc:sldChg chg="add del">
        <pc:chgData name="Shireesha Sathyala - Ext (Brillio)" userId="09380079-8753-4add-aadb-fc71ee37cad7" providerId="ADAL" clId="{EFAF7148-1E9D-4025-BCAE-862FEFC069D7}" dt="2025-07-24T08:51:25.242" v="43"/>
        <pc:sldMkLst>
          <pc:docMk/>
          <pc:sldMk cId="655320957" sldId="2145706105"/>
        </pc:sldMkLst>
      </pc:sldChg>
      <pc:sldChg chg="modSp add del mod">
        <pc:chgData name="Shireesha Sathyala - Ext (Brillio)" userId="09380079-8753-4add-aadb-fc71ee37cad7" providerId="ADAL" clId="{EFAF7148-1E9D-4025-BCAE-862FEFC069D7}" dt="2025-07-24T10:37:45.373" v="955" actId="20577"/>
        <pc:sldMkLst>
          <pc:docMk/>
          <pc:sldMk cId="3008267687" sldId="2145706112"/>
        </pc:sldMkLst>
        <pc:spChg chg="mod">
          <ac:chgData name="Shireesha Sathyala - Ext (Brillio)" userId="09380079-8753-4add-aadb-fc71ee37cad7" providerId="ADAL" clId="{EFAF7148-1E9D-4025-BCAE-862FEFC069D7}" dt="2025-07-24T10:37:45.373" v="955" actId="20577"/>
          <ac:spMkLst>
            <pc:docMk/>
            <pc:sldMk cId="3008267687" sldId="2145706112"/>
            <ac:spMk id="18" creationId="{7C1FA670-BEFD-B13A-325D-5CC51B37E732}"/>
          </ac:spMkLst>
        </pc:spChg>
      </pc:sldChg>
      <pc:sldChg chg="modSp add del mod">
        <pc:chgData name="Shireesha Sathyala - Ext (Brillio)" userId="09380079-8753-4add-aadb-fc71ee37cad7" providerId="ADAL" clId="{EFAF7148-1E9D-4025-BCAE-862FEFC069D7}" dt="2025-07-24T10:39:36.371" v="956" actId="13926"/>
        <pc:sldMkLst>
          <pc:docMk/>
          <pc:sldMk cId="1264193250" sldId="2145706113"/>
        </pc:sldMkLst>
        <pc:graphicFrameChg chg="modGraphic">
          <ac:chgData name="Shireesha Sathyala - Ext (Brillio)" userId="09380079-8753-4add-aadb-fc71ee37cad7" providerId="ADAL" clId="{EFAF7148-1E9D-4025-BCAE-862FEFC069D7}" dt="2025-07-24T10:39:36.371" v="956" actId="13926"/>
          <ac:graphicFrameMkLst>
            <pc:docMk/>
            <pc:sldMk cId="1264193250" sldId="2145706113"/>
            <ac:graphicFrameMk id="8" creationId="{51472E12-E4EE-B4B8-5961-B13C27E78164}"/>
          </ac:graphicFrameMkLst>
        </pc:graphicFrameChg>
      </pc:sldChg>
      <pc:sldChg chg="add del">
        <pc:chgData name="Shireesha Sathyala - Ext (Brillio)" userId="09380079-8753-4add-aadb-fc71ee37cad7" providerId="ADAL" clId="{EFAF7148-1E9D-4025-BCAE-862FEFC069D7}" dt="2025-07-24T08:51:25.242" v="43"/>
        <pc:sldMkLst>
          <pc:docMk/>
          <pc:sldMk cId="1582163875" sldId="2145706114"/>
        </pc:sldMkLst>
      </pc:sldChg>
      <pc:sldChg chg="modSp add del mod">
        <pc:chgData name="Shireesha Sathyala - Ext (Brillio)" userId="09380079-8753-4add-aadb-fc71ee37cad7" providerId="ADAL" clId="{EFAF7148-1E9D-4025-BCAE-862FEFC069D7}" dt="2025-07-24T10:48:42.120" v="965" actId="21"/>
        <pc:sldMkLst>
          <pc:docMk/>
          <pc:sldMk cId="2357346494" sldId="2145706120"/>
        </pc:sldMkLst>
        <pc:spChg chg="mod">
          <ac:chgData name="Shireesha Sathyala - Ext (Brillio)" userId="09380079-8753-4add-aadb-fc71ee37cad7" providerId="ADAL" clId="{EFAF7148-1E9D-4025-BCAE-862FEFC069D7}" dt="2025-07-24T10:48:42.120" v="965" actId="21"/>
          <ac:spMkLst>
            <pc:docMk/>
            <pc:sldMk cId="2357346494" sldId="2145706120"/>
            <ac:spMk id="7" creationId="{810363C1-753F-6C7B-E0AF-A4F450F23810}"/>
          </ac:spMkLst>
        </pc:spChg>
      </pc:sldChg>
      <pc:sldChg chg="add">
        <pc:chgData name="Shireesha Sathyala - Ext (Brillio)" userId="09380079-8753-4add-aadb-fc71ee37cad7" providerId="ADAL" clId="{EFAF7148-1E9D-4025-BCAE-862FEFC069D7}" dt="2025-07-24T08:51:25.242" v="43"/>
        <pc:sldMkLst>
          <pc:docMk/>
          <pc:sldMk cId="2452354580" sldId="2145706122"/>
        </pc:sldMkLst>
      </pc:sldChg>
      <pc:sldChg chg="modSp mod">
        <pc:chgData name="Shireesha Sathyala - Ext (Brillio)" userId="09380079-8753-4add-aadb-fc71ee37cad7" providerId="ADAL" clId="{EFAF7148-1E9D-4025-BCAE-862FEFC069D7}" dt="2025-07-24T10:59:30.510" v="1023" actId="14100"/>
        <pc:sldMkLst>
          <pc:docMk/>
          <pc:sldMk cId="1976482594" sldId="2145706146"/>
        </pc:sldMkLst>
        <pc:graphicFrameChg chg="mod modGraphic">
          <ac:chgData name="Shireesha Sathyala - Ext (Brillio)" userId="09380079-8753-4add-aadb-fc71ee37cad7" providerId="ADAL" clId="{EFAF7148-1E9D-4025-BCAE-862FEFC069D7}" dt="2025-07-24T10:59:30.510" v="1023" actId="14100"/>
          <ac:graphicFrameMkLst>
            <pc:docMk/>
            <pc:sldMk cId="1976482594" sldId="2145706146"/>
            <ac:graphicFrameMk id="4" creationId="{6253ED4D-125F-32CB-6D0F-1FD22490578B}"/>
          </ac:graphicFrameMkLst>
        </pc:graphicFrameChg>
      </pc:sldChg>
      <pc:sldChg chg="addSp modSp mod">
        <pc:chgData name="Shireesha Sathyala - Ext (Brillio)" userId="09380079-8753-4add-aadb-fc71ee37cad7" providerId="ADAL" clId="{EFAF7148-1E9D-4025-BCAE-862FEFC069D7}" dt="2025-07-24T10:51:02.107" v="994" actId="14100"/>
        <pc:sldMkLst>
          <pc:docMk/>
          <pc:sldMk cId="1424911540" sldId="2145706159"/>
        </pc:sldMkLst>
        <pc:spChg chg="add mod">
          <ac:chgData name="Shireesha Sathyala - Ext (Brillio)" userId="09380079-8753-4add-aadb-fc71ee37cad7" providerId="ADAL" clId="{EFAF7148-1E9D-4025-BCAE-862FEFC069D7}" dt="2025-07-24T10:51:02.107" v="994" actId="14100"/>
          <ac:spMkLst>
            <pc:docMk/>
            <pc:sldMk cId="1424911540" sldId="2145706159"/>
            <ac:spMk id="8" creationId="{194A8492-405F-605D-389F-884D015A0478}"/>
          </ac:spMkLst>
        </pc:spChg>
      </pc:sldChg>
      <pc:sldChg chg="addSp delSp modSp mod">
        <pc:chgData name="Shireesha Sathyala - Ext (Brillio)" userId="09380079-8753-4add-aadb-fc71ee37cad7" providerId="ADAL" clId="{EFAF7148-1E9D-4025-BCAE-862FEFC069D7}" dt="2025-07-24T11:00:00.990" v="1025" actId="255"/>
        <pc:sldMkLst>
          <pc:docMk/>
          <pc:sldMk cId="1314767139" sldId="2145706160"/>
        </pc:sldMkLst>
        <pc:spChg chg="add del mod">
          <ac:chgData name="Shireesha Sathyala - Ext (Brillio)" userId="09380079-8753-4add-aadb-fc71ee37cad7" providerId="ADAL" clId="{EFAF7148-1E9D-4025-BCAE-862FEFC069D7}" dt="2025-07-24T08:54:54.983" v="64" actId="21"/>
          <ac:spMkLst>
            <pc:docMk/>
            <pc:sldMk cId="1314767139" sldId="2145706160"/>
            <ac:spMk id="5" creationId="{2523B1A1-E56D-50F4-EB40-C758D1E8067E}"/>
          </ac:spMkLst>
        </pc:spChg>
        <pc:spChg chg="add del mod">
          <ac:chgData name="Shireesha Sathyala - Ext (Brillio)" userId="09380079-8753-4add-aadb-fc71ee37cad7" providerId="ADAL" clId="{EFAF7148-1E9D-4025-BCAE-862FEFC069D7}" dt="2025-07-24T05:45:11.554" v="16"/>
          <ac:spMkLst>
            <pc:docMk/>
            <pc:sldMk cId="1314767139" sldId="2145706160"/>
            <ac:spMk id="5" creationId="{41EFD8A5-2B6B-EDFA-25D6-6AE33422604F}"/>
          </ac:spMkLst>
        </pc:spChg>
        <pc:spChg chg="add del mod">
          <ac:chgData name="Shireesha Sathyala - Ext (Brillio)" userId="09380079-8753-4add-aadb-fc71ee37cad7" providerId="ADAL" clId="{EFAF7148-1E9D-4025-BCAE-862FEFC069D7}" dt="2025-07-24T05:45:11.555" v="18"/>
          <ac:spMkLst>
            <pc:docMk/>
            <pc:sldMk cId="1314767139" sldId="2145706160"/>
            <ac:spMk id="6" creationId="{2AEFBA6C-EBC6-539E-4546-3C31EB628BDA}"/>
          </ac:spMkLst>
        </pc:spChg>
        <pc:spChg chg="add del mod">
          <ac:chgData name="Shireesha Sathyala - Ext (Brillio)" userId="09380079-8753-4add-aadb-fc71ee37cad7" providerId="ADAL" clId="{EFAF7148-1E9D-4025-BCAE-862FEFC069D7}" dt="2025-07-24T05:45:11.555" v="20"/>
          <ac:spMkLst>
            <pc:docMk/>
            <pc:sldMk cId="1314767139" sldId="2145706160"/>
            <ac:spMk id="8" creationId="{AF8A2BAA-2878-8561-AE38-363831631E25}"/>
          </ac:spMkLst>
        </pc:spChg>
        <pc:spChg chg="add mod">
          <ac:chgData name="Shireesha Sathyala - Ext (Brillio)" userId="09380079-8753-4add-aadb-fc71ee37cad7" providerId="ADAL" clId="{EFAF7148-1E9D-4025-BCAE-862FEFC069D7}" dt="2025-07-24T11:00:00.990" v="1025" actId="255"/>
          <ac:spMkLst>
            <pc:docMk/>
            <pc:sldMk cId="1314767139" sldId="2145706160"/>
            <ac:spMk id="8" creationId="{F6AD9F47-E916-DA37-C364-3C11B3A7EC37}"/>
          </ac:spMkLst>
        </pc:spChg>
        <pc:spChg chg="mod">
          <ac:chgData name="Shireesha Sathyala - Ext (Brillio)" userId="09380079-8753-4add-aadb-fc71ee37cad7" providerId="ADAL" clId="{EFAF7148-1E9D-4025-BCAE-862FEFC069D7}" dt="2025-07-24T10:50:23.820" v="990" actId="5793"/>
          <ac:spMkLst>
            <pc:docMk/>
            <pc:sldMk cId="1314767139" sldId="2145706160"/>
            <ac:spMk id="9" creationId="{DE808983-1A52-4CB5-3598-1AAF293258BC}"/>
          </ac:spMkLst>
        </pc:spChg>
        <pc:graphicFrameChg chg="mod modGraphic">
          <ac:chgData name="Shireesha Sathyala - Ext (Brillio)" userId="09380079-8753-4add-aadb-fc71ee37cad7" providerId="ADAL" clId="{EFAF7148-1E9D-4025-BCAE-862FEFC069D7}" dt="2025-07-24T10:51:36.402" v="997" actId="20577"/>
          <ac:graphicFrameMkLst>
            <pc:docMk/>
            <pc:sldMk cId="1314767139" sldId="2145706160"/>
            <ac:graphicFrameMk id="4" creationId="{9C6931EF-50AB-4D6F-669B-237CD125ED7F}"/>
          </ac:graphicFrameMkLst>
        </pc:graphicFrameChg>
      </pc:sldChg>
      <pc:sldChg chg="modSp mod">
        <pc:chgData name="Shireesha Sathyala - Ext (Brillio)" userId="09380079-8753-4add-aadb-fc71ee37cad7" providerId="ADAL" clId="{EFAF7148-1E9D-4025-BCAE-862FEFC069D7}" dt="2025-07-24T09:29:33.287" v="892" actId="20577"/>
        <pc:sldMkLst>
          <pc:docMk/>
          <pc:sldMk cId="1836791385" sldId="2145706161"/>
        </pc:sldMkLst>
        <pc:spChg chg="mod">
          <ac:chgData name="Shireesha Sathyala - Ext (Brillio)" userId="09380079-8753-4add-aadb-fc71ee37cad7" providerId="ADAL" clId="{EFAF7148-1E9D-4025-BCAE-862FEFC069D7}" dt="2025-07-24T09:29:33.287" v="892" actId="20577"/>
          <ac:spMkLst>
            <pc:docMk/>
            <pc:sldMk cId="1836791385" sldId="2145706161"/>
            <ac:spMk id="18" creationId="{5BE07412-230F-F83D-3437-81BA849537C3}"/>
          </ac:spMkLst>
        </pc:spChg>
      </pc:sldChg>
      <pc:sldChg chg="modSp mod">
        <pc:chgData name="Shireesha Sathyala - Ext (Brillio)" userId="09380079-8753-4add-aadb-fc71ee37cad7" providerId="ADAL" clId="{EFAF7148-1E9D-4025-BCAE-862FEFC069D7}" dt="2025-07-24T09:32:14.865" v="904" actId="14100"/>
        <pc:sldMkLst>
          <pc:docMk/>
          <pc:sldMk cId="1685183628" sldId="2145706164"/>
        </pc:sldMkLst>
        <pc:spChg chg="mod">
          <ac:chgData name="Shireesha Sathyala - Ext (Brillio)" userId="09380079-8753-4add-aadb-fc71ee37cad7" providerId="ADAL" clId="{EFAF7148-1E9D-4025-BCAE-862FEFC069D7}" dt="2025-07-24T09:22:19.096" v="651" actId="20577"/>
          <ac:spMkLst>
            <pc:docMk/>
            <pc:sldMk cId="1685183628" sldId="2145706164"/>
            <ac:spMk id="12" creationId="{4C930434-3841-5152-475D-5D74DC4A0913}"/>
          </ac:spMkLst>
        </pc:spChg>
        <pc:graphicFrameChg chg="modGraphic">
          <ac:chgData name="Shireesha Sathyala - Ext (Brillio)" userId="09380079-8753-4add-aadb-fc71ee37cad7" providerId="ADAL" clId="{EFAF7148-1E9D-4025-BCAE-862FEFC069D7}" dt="2025-07-24T09:32:14.865" v="904" actId="14100"/>
          <ac:graphicFrameMkLst>
            <pc:docMk/>
            <pc:sldMk cId="1685183628" sldId="2145706164"/>
            <ac:graphicFrameMk id="6" creationId="{B3C36CF1-37C7-F955-7D3D-AA29B090F68C}"/>
          </ac:graphicFrameMkLst>
        </pc:graphicFrameChg>
      </pc:sldChg>
      <pc:sldChg chg="delSp modSp mod">
        <pc:chgData name="Shireesha Sathyala - Ext (Brillio)" userId="09380079-8753-4add-aadb-fc71ee37cad7" providerId="ADAL" clId="{EFAF7148-1E9D-4025-BCAE-862FEFC069D7}" dt="2025-07-24T10:22:30.312" v="913" actId="1076"/>
        <pc:sldMkLst>
          <pc:docMk/>
          <pc:sldMk cId="3418026164" sldId="2145706166"/>
        </pc:sldMkLst>
        <pc:spChg chg="mod">
          <ac:chgData name="Shireesha Sathyala - Ext (Brillio)" userId="09380079-8753-4add-aadb-fc71ee37cad7" providerId="ADAL" clId="{EFAF7148-1E9D-4025-BCAE-862FEFC069D7}" dt="2025-07-24T10:22:24.789" v="912" actId="1076"/>
          <ac:spMkLst>
            <pc:docMk/>
            <pc:sldMk cId="3418026164" sldId="2145706166"/>
            <ac:spMk id="5" creationId="{BD8FDCC0-68CD-43B0-690E-3C34D441223F}"/>
          </ac:spMkLst>
        </pc:spChg>
        <pc:spChg chg="del mod">
          <ac:chgData name="Shireesha Sathyala - Ext (Brillio)" userId="09380079-8753-4add-aadb-fc71ee37cad7" providerId="ADAL" clId="{EFAF7148-1E9D-4025-BCAE-862FEFC069D7}" dt="2025-07-24T10:21:56.452" v="909" actId="21"/>
          <ac:spMkLst>
            <pc:docMk/>
            <pc:sldMk cId="3418026164" sldId="2145706166"/>
            <ac:spMk id="9" creationId="{AD1278E1-3986-2DF2-2D04-EB56845B0CCA}"/>
          </ac:spMkLst>
        </pc:spChg>
        <pc:spChg chg="mod">
          <ac:chgData name="Shireesha Sathyala - Ext (Brillio)" userId="09380079-8753-4add-aadb-fc71ee37cad7" providerId="ADAL" clId="{EFAF7148-1E9D-4025-BCAE-862FEFC069D7}" dt="2025-07-24T10:22:06.840" v="910" actId="113"/>
          <ac:spMkLst>
            <pc:docMk/>
            <pc:sldMk cId="3418026164" sldId="2145706166"/>
            <ac:spMk id="10" creationId="{30D0A95A-13CD-ABDB-2507-A56C7A0EED89}"/>
          </ac:spMkLst>
        </pc:spChg>
        <pc:graphicFrameChg chg="mod">
          <ac:chgData name="Shireesha Sathyala - Ext (Brillio)" userId="09380079-8753-4add-aadb-fc71ee37cad7" providerId="ADAL" clId="{EFAF7148-1E9D-4025-BCAE-862FEFC069D7}" dt="2025-07-24T10:22:30.312" v="913" actId="1076"/>
          <ac:graphicFrameMkLst>
            <pc:docMk/>
            <pc:sldMk cId="3418026164" sldId="2145706166"/>
            <ac:graphicFrameMk id="6" creationId="{15F428F3-08BC-17BF-08BE-C11A1CD9A067}"/>
          </ac:graphicFrameMkLst>
        </pc:graphicFrameChg>
      </pc:sldChg>
      <pc:sldChg chg="modSp mod">
        <pc:chgData name="Shireesha Sathyala - Ext (Brillio)" userId="09380079-8753-4add-aadb-fc71ee37cad7" providerId="ADAL" clId="{EFAF7148-1E9D-4025-BCAE-862FEFC069D7}" dt="2025-07-24T10:23:01.995" v="926" actId="20577"/>
        <pc:sldMkLst>
          <pc:docMk/>
          <pc:sldMk cId="687283040" sldId="2145706167"/>
        </pc:sldMkLst>
        <pc:spChg chg="mod">
          <ac:chgData name="Shireesha Sathyala - Ext (Brillio)" userId="09380079-8753-4add-aadb-fc71ee37cad7" providerId="ADAL" clId="{EFAF7148-1E9D-4025-BCAE-862FEFC069D7}" dt="2025-07-24T10:23:01.995" v="926" actId="20577"/>
          <ac:spMkLst>
            <pc:docMk/>
            <pc:sldMk cId="687283040" sldId="2145706167"/>
            <ac:spMk id="5" creationId="{27F60F81-13B4-74C9-917D-4A52C664247A}"/>
          </ac:spMkLst>
        </pc:spChg>
      </pc:sldChg>
      <pc:sldChg chg="modSp mod">
        <pc:chgData name="Shireesha Sathyala - Ext (Brillio)" userId="09380079-8753-4add-aadb-fc71ee37cad7" providerId="ADAL" clId="{EFAF7148-1E9D-4025-BCAE-862FEFC069D7}" dt="2025-07-24T09:33:59.123" v="906" actId="13926"/>
        <pc:sldMkLst>
          <pc:docMk/>
          <pc:sldMk cId="4271747648" sldId="2145706168"/>
        </pc:sldMkLst>
        <pc:graphicFrameChg chg="modGraphic">
          <ac:chgData name="Shireesha Sathyala - Ext (Brillio)" userId="09380079-8753-4add-aadb-fc71ee37cad7" providerId="ADAL" clId="{EFAF7148-1E9D-4025-BCAE-862FEFC069D7}" dt="2025-07-24T09:33:59.123" v="906" actId="13926"/>
          <ac:graphicFrameMkLst>
            <pc:docMk/>
            <pc:sldMk cId="4271747648" sldId="2145706168"/>
            <ac:graphicFrameMk id="6" creationId="{B10B442A-48C2-BBDF-F9B7-271BDCD6A475}"/>
          </ac:graphicFrameMkLst>
        </pc:graphicFrame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BFBFF25-AB70-4228-9A22-A8AB851ED39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a:extLst>
              <a:ext uri="{FF2B5EF4-FFF2-40B4-BE49-F238E27FC236}">
                <a16:creationId xmlns:a16="http://schemas.microsoft.com/office/drawing/2014/main" id="{C880B1E8-A0D1-62AB-4468-9ED59F88DA21}"/>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2D2D68F3-E3A2-4E9D-9E31-433B51DE831C}" type="datetimeFigureOut">
              <a:rPr lang="en-IN" smtClean="0"/>
              <a:t>24-07-2025</a:t>
            </a:fld>
            <a:endParaRPr lang="en-IN"/>
          </a:p>
        </p:txBody>
      </p:sp>
      <p:sp>
        <p:nvSpPr>
          <p:cNvPr id="4" name="Footer Placeholder 3">
            <a:extLst>
              <a:ext uri="{FF2B5EF4-FFF2-40B4-BE49-F238E27FC236}">
                <a16:creationId xmlns:a16="http://schemas.microsoft.com/office/drawing/2014/main" id="{D9AAB627-1593-F4BF-81D8-814C5152A248}"/>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IN"/>
              <a:t>Internal Restricted</a:t>
            </a:r>
          </a:p>
        </p:txBody>
      </p:sp>
      <p:sp>
        <p:nvSpPr>
          <p:cNvPr id="5" name="Slide Number Placeholder 4">
            <a:extLst>
              <a:ext uri="{FF2B5EF4-FFF2-40B4-BE49-F238E27FC236}">
                <a16:creationId xmlns:a16="http://schemas.microsoft.com/office/drawing/2014/main" id="{7F6E845F-BB09-86F4-6565-A5B8DCF00319}"/>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4D0A529-31A1-48CD-8E30-7BE139FEF213}" type="slidenum">
              <a:rPr lang="en-IN" smtClean="0"/>
              <a:t>‹#›</a:t>
            </a:fld>
            <a:endParaRPr lang="en-IN"/>
          </a:p>
        </p:txBody>
      </p:sp>
    </p:spTree>
    <p:extLst>
      <p:ext uri="{BB962C8B-B14F-4D97-AF65-F5344CB8AC3E}">
        <p14:creationId xmlns:p14="http://schemas.microsoft.com/office/powerpoint/2010/main" val="2489864583"/>
      </p:ext>
    </p:extLst>
  </p:cSld>
  <p:clrMap bg1="lt1" tx1="dk1" bg2="lt2" tx2="dk2" accent1="accent1" accent2="accent2" accent3="accent3" accent4="accent4" accent5="accent5" accent6="accent6" hlink="hlink" folHlink="folHlink"/>
  <p:hf sldNum="0" hdr="0" dt="0"/>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4-03-14T12:01:32.733"/>
    </inkml:context>
    <inkml:brush xml:id="br0">
      <inkml:brushProperty name="width" value="0.035" units="cm"/>
      <inkml:brushProperty name="height" value="0.035" units="cm"/>
    </inkml:brush>
  </inkml:definitions>
  <inkml:trace contextRef="#ctx0" brushRef="#br0">1 0 24575,'0'0'-8191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F42CFA5-B9EA-41E9-8283-21EECD2EAE3B}" type="datetimeFigureOut">
              <a:rPr lang="en-US" smtClean="0"/>
              <a:t>7/24/2025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Internal Restricted</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ED683A0-AEE9-456B-BD3F-B909DCE1BC04}" type="slidenum">
              <a:rPr lang="en-US" smtClean="0"/>
              <a:t>‹#›</a:t>
            </a:fld>
            <a:endParaRPr lang="en-US"/>
          </a:p>
        </p:txBody>
      </p:sp>
    </p:spTree>
    <p:extLst>
      <p:ext uri="{BB962C8B-B14F-4D97-AF65-F5344CB8AC3E}">
        <p14:creationId xmlns:p14="http://schemas.microsoft.com/office/powerpoint/2010/main" val="1392384249"/>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3250555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22406431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29245106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16249899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14307696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827B62-B20F-A5B7-B326-8A3CF4A945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DAE37C-9D9C-2D1D-9FEE-268473CCE27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EA2BE76-BCB4-2B37-4EF5-41D91DEABCB2}"/>
              </a:ext>
            </a:extLst>
          </p:cNvPr>
          <p:cNvSpPr>
            <a:spLocks noGrp="1"/>
          </p:cNvSpPr>
          <p:nvPr>
            <p:ph type="body" idx="1"/>
          </p:nvPr>
        </p:nvSpPr>
        <p:spPr/>
        <p:txBody>
          <a:bodyPr/>
          <a:lstStyle/>
          <a:p>
            <a:endParaRPr lang="en-US" dirty="0"/>
          </a:p>
        </p:txBody>
      </p:sp>
      <p:sp>
        <p:nvSpPr>
          <p:cNvPr id="4" name="Footer Placeholder 3">
            <a:extLst>
              <a:ext uri="{FF2B5EF4-FFF2-40B4-BE49-F238E27FC236}">
                <a16:creationId xmlns:a16="http://schemas.microsoft.com/office/drawing/2014/main" id="{B9F1B6CA-D2B8-B55C-048E-8C55C1074C79}"/>
              </a:ext>
            </a:extLst>
          </p:cNvPr>
          <p:cNvSpPr>
            <a:spLocks noGrp="1"/>
          </p:cNvSpPr>
          <p:nvPr>
            <p:ph type="ftr" sz="quarter" idx="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Internal Restricted</a:t>
            </a:r>
          </a:p>
        </p:txBody>
      </p:sp>
    </p:spTree>
    <p:extLst>
      <p:ext uri="{BB962C8B-B14F-4D97-AF65-F5344CB8AC3E}">
        <p14:creationId xmlns:p14="http://schemas.microsoft.com/office/powerpoint/2010/main" val="34596001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a:t>Internal Restricted</a:t>
            </a:r>
          </a:p>
        </p:txBody>
      </p:sp>
    </p:spTree>
    <p:extLst>
      <p:ext uri="{BB962C8B-B14F-4D97-AF65-F5344CB8AC3E}">
        <p14:creationId xmlns:p14="http://schemas.microsoft.com/office/powerpoint/2010/main" val="149028388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23A674-1181-46DB-B553-0D8703428876}" type="slidenum">
              <a:rPr lang="en-US" smtClean="0"/>
              <a:pPr/>
              <a:t>19</a:t>
            </a:fld>
            <a:endParaRPr lang="en-US"/>
          </a:p>
        </p:txBody>
      </p:sp>
    </p:spTree>
    <p:extLst>
      <p:ext uri="{BB962C8B-B14F-4D97-AF65-F5344CB8AC3E}">
        <p14:creationId xmlns:p14="http://schemas.microsoft.com/office/powerpoint/2010/main" val="3319432141"/>
      </p:ext>
    </p:extLst>
  </p:cSld>
  <p:clrMapOvr>
    <a:masterClrMapping/>
  </p:clrMapOvr>
</p:notes>
</file>

<file path=ppt/slideLayouts/_rels/slideLayout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image" Target="../media/image1.jpe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 Id="rId4" Type="http://schemas.openxmlformats.org/officeDocument/2006/relationships/image" Target="../media/image13.jp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4F37151-B163-43F9-8720-EC92F7A8C96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342901" y="0"/>
            <a:ext cx="11458155" cy="6858000"/>
          </a:xfrm>
          <a:custGeom>
            <a:avLst/>
            <a:gdLst>
              <a:gd name="connsiteX0" fmla="*/ 0 w 9925832"/>
              <a:gd name="connsiteY0" fmla="*/ 0 h 5940865"/>
              <a:gd name="connsiteX1" fmla="*/ 9925832 w 9925832"/>
              <a:gd name="connsiteY1" fmla="*/ 0 h 5940865"/>
              <a:gd name="connsiteX2" fmla="*/ 6516675 w 9925832"/>
              <a:gd name="connsiteY2" fmla="*/ 5940865 h 5940865"/>
              <a:gd name="connsiteX3" fmla="*/ 0 w 9925832"/>
              <a:gd name="connsiteY3" fmla="*/ 5940865 h 5940865"/>
            </a:gdLst>
            <a:ahLst/>
            <a:cxnLst>
              <a:cxn ang="0">
                <a:pos x="connsiteX0" y="connsiteY0"/>
              </a:cxn>
              <a:cxn ang="0">
                <a:pos x="connsiteX1" y="connsiteY1"/>
              </a:cxn>
              <a:cxn ang="0">
                <a:pos x="connsiteX2" y="connsiteY2"/>
              </a:cxn>
              <a:cxn ang="0">
                <a:pos x="connsiteX3" y="connsiteY3"/>
              </a:cxn>
            </a:cxnLst>
            <a:rect l="l" t="t" r="r" b="b"/>
            <a:pathLst>
              <a:path w="9925832" h="5940865">
                <a:moveTo>
                  <a:pt x="0" y="0"/>
                </a:moveTo>
                <a:lnTo>
                  <a:pt x="9925832" y="0"/>
                </a:lnTo>
                <a:lnTo>
                  <a:pt x="6516675" y="5940865"/>
                </a:lnTo>
                <a:lnTo>
                  <a:pt x="0" y="5940865"/>
                </a:lnTo>
                <a:close/>
              </a:path>
            </a:pathLst>
          </a:custGeom>
        </p:spPr>
      </p:pic>
      <p:pic>
        <p:nvPicPr>
          <p:cNvPr id="8" name="Picture 2" descr="Brillio">
            <a:extLst>
              <a:ext uri="{FF2B5EF4-FFF2-40B4-BE49-F238E27FC236}">
                <a16:creationId xmlns:a16="http://schemas.microsoft.com/office/drawing/2014/main" id="{0E41B6C7-2C25-4DED-BEC1-74EACE949288}"/>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31304" y="384532"/>
            <a:ext cx="1298713" cy="545460"/>
          </a:xfrm>
          <a:prstGeom prst="rect">
            <a:avLst/>
          </a:prstGeom>
          <a:noFill/>
          <a:extLst>
            <a:ext uri="{909E8E84-426E-40DD-AFC4-6F175D3DCCD1}">
              <a14:hiddenFill xmlns:a14="http://schemas.microsoft.com/office/drawing/2010/main">
                <a:solidFill>
                  <a:srgbClr val="FFFFFF"/>
                </a:solidFill>
              </a14:hiddenFill>
            </a:ext>
          </a:extLst>
        </p:spPr>
      </p:pic>
      <p:grpSp>
        <p:nvGrpSpPr>
          <p:cNvPr id="9" name="Group 8">
            <a:extLst>
              <a:ext uri="{FF2B5EF4-FFF2-40B4-BE49-F238E27FC236}">
                <a16:creationId xmlns:a16="http://schemas.microsoft.com/office/drawing/2014/main" id="{1D7757A1-BB06-4C50-B810-460367EB80CE}"/>
              </a:ext>
            </a:extLst>
          </p:cNvPr>
          <p:cNvGrpSpPr/>
          <p:nvPr userDrawn="1"/>
        </p:nvGrpSpPr>
        <p:grpSpPr>
          <a:xfrm>
            <a:off x="-248652" y="5456149"/>
            <a:ext cx="4831496" cy="1004933"/>
            <a:chOff x="0" y="5116257"/>
            <a:chExt cx="4831496" cy="1004933"/>
          </a:xfrm>
        </p:grpSpPr>
        <p:sp>
          <p:nvSpPr>
            <p:cNvPr id="10" name="TextBox 9">
              <a:extLst>
                <a:ext uri="{FF2B5EF4-FFF2-40B4-BE49-F238E27FC236}">
                  <a16:creationId xmlns:a16="http://schemas.microsoft.com/office/drawing/2014/main" id="{7E85DB02-8F34-4C18-B8D5-A224686DF434}"/>
                </a:ext>
              </a:extLst>
            </p:cNvPr>
            <p:cNvSpPr txBox="1"/>
            <p:nvPr/>
          </p:nvSpPr>
          <p:spPr>
            <a:xfrm>
              <a:off x="0" y="5318028"/>
              <a:ext cx="4622801" cy="379656"/>
            </a:xfrm>
            <a:prstGeom prst="rect">
              <a:avLst/>
            </a:prstGeom>
            <a:noFill/>
          </p:spPr>
          <p:txBody>
            <a:bodyPr wrap="square" rtlCol="0" anchor="ctr">
              <a:spAutoFit/>
            </a:bodyPr>
            <a:lstStyle/>
            <a:p>
              <a:pPr marL="0" marR="0" lvl="0" indent="0" algn="ctr" defTabSz="609844" rtl="0" eaLnBrk="1" fontAlgn="auto" latinLnBrk="0" hangingPunct="1">
                <a:lnSpc>
                  <a:spcPct val="100000"/>
                </a:lnSpc>
                <a:spcBef>
                  <a:spcPts val="0"/>
                </a:spcBef>
                <a:spcAft>
                  <a:spcPts val="0"/>
                </a:spcAft>
                <a:buClrTx/>
                <a:buSzTx/>
                <a:buFontTx/>
                <a:buNone/>
                <a:tabLst/>
                <a:defRPr/>
              </a:pPr>
              <a:r>
                <a:rPr kumimoji="0" lang="en-GB" sz="1867" b="0" i="0" u="none" strike="noStrike" kern="1200" cap="all" spc="0" normalizeH="0" baseline="0" noProof="0" dirty="0">
                  <a:ln>
                    <a:noFill/>
                  </a:ln>
                  <a:solidFill>
                    <a:prstClr val="white"/>
                  </a:solidFill>
                  <a:effectLst/>
                  <a:uLnTx/>
                  <a:uFillTx/>
                  <a:latin typeface="Open Sans"/>
                  <a:ea typeface="+mn-ea"/>
                  <a:cs typeface="+mn-cs"/>
                </a:rPr>
                <a:t>ACCELERATE WHAT MATTERS. </a:t>
              </a:r>
              <a:r>
                <a:rPr kumimoji="0" lang="en-GB" sz="1867" b="1" i="0" u="none" strike="noStrike" kern="1200" cap="all" spc="0" normalizeH="0" baseline="0" noProof="0" dirty="0">
                  <a:ln>
                    <a:noFill/>
                  </a:ln>
                  <a:solidFill>
                    <a:prstClr val="white"/>
                  </a:solidFill>
                  <a:effectLst/>
                  <a:uLnTx/>
                  <a:uFillTx/>
                  <a:latin typeface="Open Sans"/>
                  <a:ea typeface="+mn-ea"/>
                  <a:cs typeface="+mn-cs"/>
                </a:rPr>
                <a:t>NOW.</a:t>
              </a:r>
              <a:endParaRPr kumimoji="0" lang="en-GB" sz="1600" b="1" i="0" u="none" strike="noStrike" kern="1200" cap="all" spc="0" normalizeH="0" baseline="0" noProof="0" dirty="0">
                <a:ln>
                  <a:noFill/>
                </a:ln>
                <a:solidFill>
                  <a:prstClr val="white"/>
                </a:solidFill>
                <a:effectLst/>
                <a:uLnTx/>
                <a:uFillTx/>
                <a:latin typeface="Open Sans"/>
                <a:ea typeface="+mn-ea"/>
                <a:cs typeface="+mn-cs"/>
              </a:endParaRPr>
            </a:p>
          </p:txBody>
        </p:sp>
        <p:grpSp>
          <p:nvGrpSpPr>
            <p:cNvPr id="11" name="Group 10">
              <a:extLst>
                <a:ext uri="{FF2B5EF4-FFF2-40B4-BE49-F238E27FC236}">
                  <a16:creationId xmlns:a16="http://schemas.microsoft.com/office/drawing/2014/main" id="{E9BA8BB4-59A1-491A-96C1-0F965E6DDB1D}"/>
                </a:ext>
              </a:extLst>
            </p:cNvPr>
            <p:cNvGrpSpPr/>
            <p:nvPr/>
          </p:nvGrpSpPr>
          <p:grpSpPr>
            <a:xfrm>
              <a:off x="2118809" y="5802248"/>
              <a:ext cx="487317" cy="102717"/>
              <a:chOff x="5005018" y="1987346"/>
              <a:chExt cx="499266" cy="105235"/>
            </a:xfrm>
          </p:grpSpPr>
          <p:sp>
            <p:nvSpPr>
              <p:cNvPr id="14" name="Flowchart: Connector 13">
                <a:extLst>
                  <a:ext uri="{FF2B5EF4-FFF2-40B4-BE49-F238E27FC236}">
                    <a16:creationId xmlns:a16="http://schemas.microsoft.com/office/drawing/2014/main" id="{37F4C372-A71C-48EF-B5AE-12A6CEA8439C}"/>
                  </a:ext>
                </a:extLst>
              </p:cNvPr>
              <p:cNvSpPr/>
              <p:nvPr/>
            </p:nvSpPr>
            <p:spPr>
              <a:xfrm>
                <a:off x="5005018" y="1987346"/>
                <a:ext cx="104636" cy="105235"/>
              </a:xfrm>
              <a:prstGeom prst="flowChartConnector">
                <a:avLst/>
              </a:prstGeom>
              <a:solidFill>
                <a:srgbClr val="92D05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844"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Open Sans"/>
                  <a:ea typeface="+mn-ea"/>
                  <a:cs typeface="+mn-cs"/>
                </a:endParaRPr>
              </a:p>
            </p:txBody>
          </p:sp>
          <p:sp>
            <p:nvSpPr>
              <p:cNvPr id="15" name="Flowchart: Connector 14">
                <a:extLst>
                  <a:ext uri="{FF2B5EF4-FFF2-40B4-BE49-F238E27FC236}">
                    <a16:creationId xmlns:a16="http://schemas.microsoft.com/office/drawing/2014/main" id="{FA7F2EDD-31E0-4937-A6D1-33799BE9284C}"/>
                  </a:ext>
                </a:extLst>
              </p:cNvPr>
              <p:cNvSpPr/>
              <p:nvPr/>
            </p:nvSpPr>
            <p:spPr>
              <a:xfrm>
                <a:off x="5202333" y="1987346"/>
                <a:ext cx="104636" cy="105235"/>
              </a:xfrm>
              <a:prstGeom prst="flowChartConnector">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844"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Open Sans"/>
                  <a:ea typeface="+mn-ea"/>
                  <a:cs typeface="+mn-cs"/>
                </a:endParaRPr>
              </a:p>
            </p:txBody>
          </p:sp>
          <p:sp>
            <p:nvSpPr>
              <p:cNvPr id="16" name="Flowchart: Connector 15">
                <a:extLst>
                  <a:ext uri="{FF2B5EF4-FFF2-40B4-BE49-F238E27FC236}">
                    <a16:creationId xmlns:a16="http://schemas.microsoft.com/office/drawing/2014/main" id="{DA4E952B-0B95-4C6C-98B4-EBECF2864D4D}"/>
                  </a:ext>
                </a:extLst>
              </p:cNvPr>
              <p:cNvSpPr/>
              <p:nvPr/>
            </p:nvSpPr>
            <p:spPr>
              <a:xfrm>
                <a:off x="5399648" y="1987346"/>
                <a:ext cx="104636" cy="105235"/>
              </a:xfrm>
              <a:prstGeom prst="flowChartConnector">
                <a:avLst/>
              </a:prstGeom>
              <a:solidFill>
                <a:srgbClr val="FFC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609844" rtl="0" eaLnBrk="1" fontAlgn="auto" latinLnBrk="0" hangingPunct="1">
                  <a:lnSpc>
                    <a:spcPct val="100000"/>
                  </a:lnSpc>
                  <a:spcBef>
                    <a:spcPts val="0"/>
                  </a:spcBef>
                  <a:spcAft>
                    <a:spcPts val="0"/>
                  </a:spcAft>
                  <a:buClrTx/>
                  <a:buSzTx/>
                  <a:buFontTx/>
                  <a:buNone/>
                  <a:tabLst/>
                  <a:defRPr/>
                </a:pPr>
                <a:endParaRPr kumimoji="0" lang="en-GB" sz="1200" b="0" i="0" u="none" strike="noStrike" kern="1200" cap="none" spc="0" normalizeH="0" baseline="0" noProof="0">
                  <a:ln>
                    <a:noFill/>
                  </a:ln>
                  <a:solidFill>
                    <a:prstClr val="white"/>
                  </a:solidFill>
                  <a:effectLst/>
                  <a:uLnTx/>
                  <a:uFillTx/>
                  <a:latin typeface="Open Sans"/>
                  <a:ea typeface="+mn-ea"/>
                  <a:cs typeface="+mn-cs"/>
                </a:endParaRPr>
              </a:p>
            </p:txBody>
          </p:sp>
        </p:grpSp>
        <p:cxnSp>
          <p:nvCxnSpPr>
            <p:cNvPr id="12" name="Straight Connector 11">
              <a:extLst>
                <a:ext uri="{FF2B5EF4-FFF2-40B4-BE49-F238E27FC236}">
                  <a16:creationId xmlns:a16="http://schemas.microsoft.com/office/drawing/2014/main" id="{FCADA6C1-DC57-457E-B9FE-978418A0076A}"/>
                </a:ext>
              </a:extLst>
            </p:cNvPr>
            <p:cNvCxnSpPr/>
            <p:nvPr/>
          </p:nvCxnSpPr>
          <p:spPr>
            <a:xfrm>
              <a:off x="136777" y="6121190"/>
              <a:ext cx="434924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5B3523C6-1B0E-430D-AD75-10FFE5A32849}"/>
                </a:ext>
              </a:extLst>
            </p:cNvPr>
            <p:cNvCxnSpPr>
              <a:cxnSpLocks/>
            </p:cNvCxnSpPr>
            <p:nvPr/>
          </p:nvCxnSpPr>
          <p:spPr>
            <a:xfrm>
              <a:off x="136777" y="5116257"/>
              <a:ext cx="4694719"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grpSp>
      <p:sp>
        <p:nvSpPr>
          <p:cNvPr id="17" name="Parallelogram 16">
            <a:extLst>
              <a:ext uri="{FF2B5EF4-FFF2-40B4-BE49-F238E27FC236}">
                <a16:creationId xmlns:a16="http://schemas.microsoft.com/office/drawing/2014/main" id="{6B68EB2E-2760-4345-8FE0-B71970DCF958}"/>
              </a:ext>
            </a:extLst>
          </p:cNvPr>
          <p:cNvSpPr/>
          <p:nvPr userDrawn="1"/>
        </p:nvSpPr>
        <p:spPr>
          <a:xfrm>
            <a:off x="6096000" y="0"/>
            <a:ext cx="5791200" cy="6858000"/>
          </a:xfrm>
          <a:prstGeom prst="parallelogram">
            <a:avLst>
              <a:gd name="adj" fmla="val 38342"/>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8" name="Parallelogram 17">
            <a:extLst>
              <a:ext uri="{FF2B5EF4-FFF2-40B4-BE49-F238E27FC236}">
                <a16:creationId xmlns:a16="http://schemas.microsoft.com/office/drawing/2014/main" id="{18699AFC-2D51-4C61-B49C-A44BF559ED24}"/>
              </a:ext>
            </a:extLst>
          </p:cNvPr>
          <p:cNvSpPr/>
          <p:nvPr userDrawn="1"/>
        </p:nvSpPr>
        <p:spPr>
          <a:xfrm>
            <a:off x="5905500" y="0"/>
            <a:ext cx="3505200" cy="6877050"/>
          </a:xfrm>
          <a:prstGeom prst="parallelogram">
            <a:avLst>
              <a:gd name="adj" fmla="val 61137"/>
            </a:avLst>
          </a:prstGeom>
          <a:gradFill flip="none" rotWithShape="1">
            <a:gsLst>
              <a:gs pos="0">
                <a:srgbClr val="0072CE"/>
              </a:gs>
              <a:gs pos="100000">
                <a:srgbClr val="AAE13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9" name="Graphic 18">
            <a:extLst>
              <a:ext uri="{FF2B5EF4-FFF2-40B4-BE49-F238E27FC236}">
                <a16:creationId xmlns:a16="http://schemas.microsoft.com/office/drawing/2014/main" id="{3514D978-5F2E-4F41-AD0F-0117D9A918AE}"/>
              </a:ext>
            </a:extLst>
          </p:cNvPr>
          <p:cNvPicPr>
            <a:picLocks noChangeAspect="1"/>
          </p:cNvPicPr>
          <p:nvPr userDrawn="1"/>
        </p:nvPicPr>
        <p:blipFill>
          <a:blip r:embed="rId4" cstate="email">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flipH="1">
            <a:off x="8202653" y="381000"/>
            <a:ext cx="616657" cy="571500"/>
          </a:xfrm>
          <a:prstGeom prst="rect">
            <a:avLst/>
          </a:prstGeom>
        </p:spPr>
      </p:pic>
      <p:pic>
        <p:nvPicPr>
          <p:cNvPr id="20" name="Graphic 19" descr="Idea">
            <a:extLst>
              <a:ext uri="{FF2B5EF4-FFF2-40B4-BE49-F238E27FC236}">
                <a16:creationId xmlns:a16="http://schemas.microsoft.com/office/drawing/2014/main" id="{74B9464A-8864-4E81-98FD-5A194AB78461}"/>
              </a:ext>
            </a:extLst>
          </p:cNvPr>
          <p:cNvPicPr>
            <a:picLocks noChangeAspect="1"/>
          </p:cNvPicPr>
          <p:nvPr userDrawn="1"/>
        </p:nvPicPr>
        <p:blipFill>
          <a:blip r:embed="rId6" cstate="email">
            <a:extLst>
              <a:ext uri="{28A0092B-C50C-407E-A947-70E740481C1C}">
                <a14:useLocalDpi xmlns:a14="http://schemas.microsoft.com/office/drawing/2010/main"/>
              </a:ext>
              <a:ext uri="{96DAC541-7B7A-43D3-8B79-37D633B846F1}">
                <asvg:svgBlip xmlns:asvg="http://schemas.microsoft.com/office/drawing/2016/SVG/main" r:embed="rId7"/>
              </a:ext>
            </a:extLst>
          </a:blip>
          <a:stretch>
            <a:fillRect/>
          </a:stretch>
        </p:blipFill>
        <p:spPr>
          <a:xfrm>
            <a:off x="7848600" y="1364311"/>
            <a:ext cx="723900" cy="723900"/>
          </a:xfrm>
          <a:prstGeom prst="rect">
            <a:avLst/>
          </a:prstGeom>
        </p:spPr>
      </p:pic>
      <p:pic>
        <p:nvPicPr>
          <p:cNvPr id="21" name="Graphic 20" descr="Research">
            <a:extLst>
              <a:ext uri="{FF2B5EF4-FFF2-40B4-BE49-F238E27FC236}">
                <a16:creationId xmlns:a16="http://schemas.microsoft.com/office/drawing/2014/main" id="{180E987E-4D75-4875-9FF0-442BE19B7293}"/>
              </a:ext>
            </a:extLst>
          </p:cNvPr>
          <p:cNvPicPr>
            <a:picLocks noChangeAspect="1"/>
          </p:cNvPicPr>
          <p:nvPr userDrawn="1"/>
        </p:nvPicPr>
        <p:blipFill>
          <a:blip r:embed="rId8" cstate="email">
            <a:extLst>
              <a:ext uri="{28A0092B-C50C-407E-A947-70E740481C1C}">
                <a14:useLocalDpi xmlns:a14="http://schemas.microsoft.com/office/drawing/2010/main"/>
              </a:ext>
              <a:ext uri="{96DAC541-7B7A-43D3-8B79-37D633B846F1}">
                <asvg:svgBlip xmlns:asvg="http://schemas.microsoft.com/office/drawing/2016/SVG/main" r:embed="rId9"/>
              </a:ext>
            </a:extLst>
          </a:blip>
          <a:stretch>
            <a:fillRect/>
          </a:stretch>
        </p:blipFill>
        <p:spPr>
          <a:xfrm>
            <a:off x="7524750" y="2500022"/>
            <a:ext cx="723900" cy="723900"/>
          </a:xfrm>
          <a:prstGeom prst="rect">
            <a:avLst/>
          </a:prstGeom>
        </p:spPr>
      </p:pic>
      <p:pic>
        <p:nvPicPr>
          <p:cNvPr id="22" name="Graphic 21" descr="Blueprint">
            <a:extLst>
              <a:ext uri="{FF2B5EF4-FFF2-40B4-BE49-F238E27FC236}">
                <a16:creationId xmlns:a16="http://schemas.microsoft.com/office/drawing/2014/main" id="{700775B2-E502-40E0-8E9D-6D6556D4ED47}"/>
              </a:ext>
            </a:extLst>
          </p:cNvPr>
          <p:cNvPicPr>
            <a:picLocks noChangeAspect="1"/>
          </p:cNvPicPr>
          <p:nvPr userDrawn="1"/>
        </p:nvPicPr>
        <p:blipFill>
          <a:blip r:embed="rId10" cstate="email">
            <a:extLst>
              <a:ext uri="{28A0092B-C50C-407E-A947-70E740481C1C}">
                <a14:useLocalDpi xmlns:a14="http://schemas.microsoft.com/office/drawing/2010/main"/>
              </a:ext>
              <a:ext uri="{96DAC541-7B7A-43D3-8B79-37D633B846F1}">
                <asvg:svgBlip xmlns:asvg="http://schemas.microsoft.com/office/drawing/2016/SVG/main" r:embed="rId11"/>
              </a:ext>
            </a:extLst>
          </a:blip>
          <a:stretch>
            <a:fillRect/>
          </a:stretch>
        </p:blipFill>
        <p:spPr>
          <a:xfrm>
            <a:off x="7181850" y="3635733"/>
            <a:ext cx="723900" cy="723900"/>
          </a:xfrm>
          <a:prstGeom prst="rect">
            <a:avLst/>
          </a:prstGeom>
        </p:spPr>
      </p:pic>
      <p:grpSp>
        <p:nvGrpSpPr>
          <p:cNvPr id="23" name="Group 22">
            <a:extLst>
              <a:ext uri="{FF2B5EF4-FFF2-40B4-BE49-F238E27FC236}">
                <a16:creationId xmlns:a16="http://schemas.microsoft.com/office/drawing/2014/main" id="{9ADCED79-3C55-4CD7-B822-F00A4C035A8D}"/>
              </a:ext>
            </a:extLst>
          </p:cNvPr>
          <p:cNvGrpSpPr/>
          <p:nvPr userDrawn="1"/>
        </p:nvGrpSpPr>
        <p:grpSpPr>
          <a:xfrm flipH="1">
            <a:off x="6486780" y="5827901"/>
            <a:ext cx="599819" cy="668149"/>
            <a:chOff x="-9432925" y="1611313"/>
            <a:chExt cx="5819775" cy="6164263"/>
          </a:xfrm>
          <a:solidFill>
            <a:schemeClr val="bg1">
              <a:alpha val="70000"/>
            </a:schemeClr>
          </a:solidFill>
        </p:grpSpPr>
        <p:sp>
          <p:nvSpPr>
            <p:cNvPr id="24" name="Freeform 27">
              <a:extLst>
                <a:ext uri="{FF2B5EF4-FFF2-40B4-BE49-F238E27FC236}">
                  <a16:creationId xmlns:a16="http://schemas.microsoft.com/office/drawing/2014/main" id="{1C6A9E4E-F733-45A1-8DD2-F7C2FE257259}"/>
                </a:ext>
              </a:extLst>
            </p:cNvPr>
            <p:cNvSpPr>
              <a:spLocks noEditPoints="1"/>
            </p:cNvSpPr>
            <p:nvPr/>
          </p:nvSpPr>
          <p:spPr bwMode="auto">
            <a:xfrm>
              <a:off x="-9432925" y="1611313"/>
              <a:ext cx="5819775" cy="3116263"/>
            </a:xfrm>
            <a:custGeom>
              <a:avLst/>
              <a:gdLst>
                <a:gd name="T0" fmla="*/ 731 w 1953"/>
                <a:gd name="T1" fmla="*/ 261 h 1045"/>
                <a:gd name="T2" fmla="*/ 793 w 1953"/>
                <a:gd name="T3" fmla="*/ 172 h 1045"/>
                <a:gd name="T4" fmla="*/ 1337 w 1953"/>
                <a:gd name="T5" fmla="*/ 217 h 1045"/>
                <a:gd name="T6" fmla="*/ 1358 w 1953"/>
                <a:gd name="T7" fmla="*/ 233 h 1045"/>
                <a:gd name="T8" fmla="*/ 1622 w 1953"/>
                <a:gd name="T9" fmla="*/ 441 h 1045"/>
                <a:gd name="T10" fmla="*/ 1649 w 1953"/>
                <a:gd name="T11" fmla="*/ 465 h 1045"/>
                <a:gd name="T12" fmla="*/ 1887 w 1953"/>
                <a:gd name="T13" fmla="*/ 660 h 1045"/>
                <a:gd name="T14" fmla="*/ 1615 w 1953"/>
                <a:gd name="T15" fmla="*/ 1044 h 1045"/>
                <a:gd name="T16" fmla="*/ 936 w 1953"/>
                <a:gd name="T17" fmla="*/ 1042 h 1045"/>
                <a:gd name="T18" fmla="*/ 327 w 1953"/>
                <a:gd name="T19" fmla="*/ 1041 h 1045"/>
                <a:gd name="T20" fmla="*/ 60 w 1953"/>
                <a:gd name="T21" fmla="*/ 849 h 1045"/>
                <a:gd name="T22" fmla="*/ 298 w 1953"/>
                <a:gd name="T23" fmla="*/ 465 h 1045"/>
                <a:gd name="T24" fmla="*/ 326 w 1953"/>
                <a:gd name="T25" fmla="*/ 441 h 1045"/>
                <a:gd name="T26" fmla="*/ 635 w 1953"/>
                <a:gd name="T27" fmla="*/ 234 h 1045"/>
                <a:gd name="T28" fmla="*/ 714 w 1953"/>
                <a:gd name="T29" fmla="*/ 255 h 1045"/>
                <a:gd name="T30" fmla="*/ 731 w 1953"/>
                <a:gd name="T31" fmla="*/ 261 h 1045"/>
                <a:gd name="T32" fmla="*/ 1071 w 1953"/>
                <a:gd name="T33" fmla="*/ 209 h 1045"/>
                <a:gd name="T34" fmla="*/ 872 w 1953"/>
                <a:gd name="T35" fmla="*/ 328 h 1045"/>
                <a:gd name="T36" fmla="*/ 882 w 1953"/>
                <a:gd name="T37" fmla="*/ 368 h 1045"/>
                <a:gd name="T38" fmla="*/ 914 w 1953"/>
                <a:gd name="T39" fmla="*/ 346 h 1045"/>
                <a:gd name="T40" fmla="*/ 982 w 1953"/>
                <a:gd name="T41" fmla="*/ 270 h 1045"/>
                <a:gd name="T42" fmla="*/ 1176 w 1953"/>
                <a:gd name="T43" fmla="*/ 330 h 1045"/>
                <a:gd name="T44" fmla="*/ 1209 w 1953"/>
                <a:gd name="T45" fmla="*/ 344 h 1045"/>
                <a:gd name="T46" fmla="*/ 1214 w 1953"/>
                <a:gd name="T47" fmla="*/ 308 h 1045"/>
                <a:gd name="T48" fmla="*/ 1071 w 1953"/>
                <a:gd name="T49" fmla="*/ 209 h 1045"/>
                <a:gd name="T50" fmla="*/ 1751 w 1953"/>
                <a:gd name="T51" fmla="*/ 756 h 1045"/>
                <a:gd name="T52" fmla="*/ 1612 w 1953"/>
                <a:gd name="T53" fmla="*/ 615 h 1045"/>
                <a:gd name="T54" fmla="*/ 1582 w 1953"/>
                <a:gd name="T55" fmla="*/ 638 h 1045"/>
                <a:gd name="T56" fmla="*/ 1611 w 1953"/>
                <a:gd name="T57" fmla="*/ 661 h 1045"/>
                <a:gd name="T58" fmla="*/ 1615 w 1953"/>
                <a:gd name="T59" fmla="*/ 661 h 1045"/>
                <a:gd name="T60" fmla="*/ 1693 w 1953"/>
                <a:gd name="T61" fmla="*/ 715 h 1045"/>
                <a:gd name="T62" fmla="*/ 1617 w 1953"/>
                <a:gd name="T63" fmla="*/ 846 h 1045"/>
                <a:gd name="T64" fmla="*/ 1592 w 1953"/>
                <a:gd name="T65" fmla="*/ 872 h 1045"/>
                <a:gd name="T66" fmla="*/ 1626 w 1953"/>
                <a:gd name="T67" fmla="*/ 892 h 1045"/>
                <a:gd name="T68" fmla="*/ 1751 w 1953"/>
                <a:gd name="T69" fmla="*/ 756 h 1045"/>
                <a:gd name="T70" fmla="*/ 196 w 1953"/>
                <a:gd name="T71" fmla="*/ 758 h 1045"/>
                <a:gd name="T72" fmla="*/ 287 w 1953"/>
                <a:gd name="T73" fmla="*/ 886 h 1045"/>
                <a:gd name="T74" fmla="*/ 321 w 1953"/>
                <a:gd name="T75" fmla="*/ 875 h 1045"/>
                <a:gd name="T76" fmla="*/ 304 w 1953"/>
                <a:gd name="T77" fmla="*/ 845 h 1045"/>
                <a:gd name="T78" fmla="*/ 243 w 1953"/>
                <a:gd name="T79" fmla="*/ 742 h 1045"/>
                <a:gd name="T80" fmla="*/ 331 w 1953"/>
                <a:gd name="T81" fmla="*/ 663 h 1045"/>
                <a:gd name="T82" fmla="*/ 359 w 1953"/>
                <a:gd name="T83" fmla="*/ 635 h 1045"/>
                <a:gd name="T84" fmla="*/ 326 w 1953"/>
                <a:gd name="T85" fmla="*/ 615 h 1045"/>
                <a:gd name="T86" fmla="*/ 196 w 1953"/>
                <a:gd name="T87" fmla="*/ 758 h 1045"/>
                <a:gd name="T88" fmla="*/ 607 w 1953"/>
                <a:gd name="T89" fmla="*/ 380 h 1045"/>
                <a:gd name="T90" fmla="*/ 605 w 1953"/>
                <a:gd name="T91" fmla="*/ 385 h 1045"/>
                <a:gd name="T92" fmla="*/ 470 w 1953"/>
                <a:gd name="T93" fmla="*/ 496 h 1045"/>
                <a:gd name="T94" fmla="*/ 486 w 1953"/>
                <a:gd name="T95" fmla="*/ 525 h 1045"/>
                <a:gd name="T96" fmla="*/ 512 w 1953"/>
                <a:gd name="T97" fmla="*/ 505 h 1045"/>
                <a:gd name="T98" fmla="*/ 534 w 1953"/>
                <a:gd name="T99" fmla="*/ 461 h 1045"/>
                <a:gd name="T100" fmla="*/ 652 w 1953"/>
                <a:gd name="T101" fmla="*/ 442 h 1045"/>
                <a:gd name="T102" fmla="*/ 686 w 1953"/>
                <a:gd name="T103" fmla="*/ 435 h 1045"/>
                <a:gd name="T104" fmla="*/ 675 w 1953"/>
                <a:gd name="T105" fmla="*/ 404 h 1045"/>
                <a:gd name="T106" fmla="*/ 607 w 1953"/>
                <a:gd name="T107" fmla="*/ 380 h 1045"/>
                <a:gd name="T108" fmla="*/ 1341 w 1953"/>
                <a:gd name="T109" fmla="*/ 385 h 1045"/>
                <a:gd name="T110" fmla="*/ 1325 w 1953"/>
                <a:gd name="T111" fmla="*/ 402 h 1045"/>
                <a:gd name="T112" fmla="*/ 1345 w 1953"/>
                <a:gd name="T113" fmla="*/ 430 h 1045"/>
                <a:gd name="T114" fmla="*/ 1440 w 1953"/>
                <a:gd name="T115" fmla="*/ 514 h 1045"/>
                <a:gd name="T116" fmla="*/ 1466 w 1953"/>
                <a:gd name="T117" fmla="*/ 528 h 1045"/>
                <a:gd name="T118" fmla="*/ 1480 w 1953"/>
                <a:gd name="T119" fmla="*/ 493 h 1045"/>
                <a:gd name="T120" fmla="*/ 1341 w 1953"/>
                <a:gd name="T121" fmla="*/ 385 h 10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953" h="1045">
                  <a:moveTo>
                    <a:pt x="731" y="261"/>
                  </a:moveTo>
                  <a:cubicBezTo>
                    <a:pt x="752" y="230"/>
                    <a:pt x="770" y="199"/>
                    <a:pt x="793" y="172"/>
                  </a:cubicBezTo>
                  <a:cubicBezTo>
                    <a:pt x="943" y="0"/>
                    <a:pt x="1217" y="23"/>
                    <a:pt x="1337" y="217"/>
                  </a:cubicBezTo>
                  <a:cubicBezTo>
                    <a:pt x="1341" y="224"/>
                    <a:pt x="1351" y="232"/>
                    <a:pt x="1358" y="233"/>
                  </a:cubicBezTo>
                  <a:cubicBezTo>
                    <a:pt x="1482" y="242"/>
                    <a:pt x="1585" y="323"/>
                    <a:pt x="1622" y="441"/>
                  </a:cubicBezTo>
                  <a:cubicBezTo>
                    <a:pt x="1627" y="457"/>
                    <a:pt x="1634" y="463"/>
                    <a:pt x="1649" y="465"/>
                  </a:cubicBezTo>
                  <a:cubicBezTo>
                    <a:pt x="1767" y="483"/>
                    <a:pt x="1848" y="548"/>
                    <a:pt x="1887" y="660"/>
                  </a:cubicBezTo>
                  <a:cubicBezTo>
                    <a:pt x="1953" y="847"/>
                    <a:pt x="1814" y="1043"/>
                    <a:pt x="1615" y="1044"/>
                  </a:cubicBezTo>
                  <a:cubicBezTo>
                    <a:pt x="1388" y="1045"/>
                    <a:pt x="1162" y="1043"/>
                    <a:pt x="936" y="1042"/>
                  </a:cubicBezTo>
                  <a:cubicBezTo>
                    <a:pt x="733" y="1041"/>
                    <a:pt x="530" y="1037"/>
                    <a:pt x="327" y="1041"/>
                  </a:cubicBezTo>
                  <a:cubicBezTo>
                    <a:pt x="221" y="1043"/>
                    <a:pt x="99" y="963"/>
                    <a:pt x="60" y="849"/>
                  </a:cubicBezTo>
                  <a:cubicBezTo>
                    <a:pt x="0" y="674"/>
                    <a:pt x="114" y="488"/>
                    <a:pt x="298" y="465"/>
                  </a:cubicBezTo>
                  <a:cubicBezTo>
                    <a:pt x="314" y="463"/>
                    <a:pt x="321" y="457"/>
                    <a:pt x="326" y="441"/>
                  </a:cubicBezTo>
                  <a:cubicBezTo>
                    <a:pt x="368" y="306"/>
                    <a:pt x="496" y="220"/>
                    <a:pt x="635" y="234"/>
                  </a:cubicBezTo>
                  <a:cubicBezTo>
                    <a:pt x="661" y="237"/>
                    <a:pt x="687" y="247"/>
                    <a:pt x="714" y="255"/>
                  </a:cubicBezTo>
                  <a:cubicBezTo>
                    <a:pt x="720" y="257"/>
                    <a:pt x="727" y="260"/>
                    <a:pt x="731" y="261"/>
                  </a:cubicBezTo>
                  <a:close/>
                  <a:moveTo>
                    <a:pt x="1071" y="209"/>
                  </a:moveTo>
                  <a:cubicBezTo>
                    <a:pt x="971" y="209"/>
                    <a:pt x="899" y="257"/>
                    <a:pt x="872" y="328"/>
                  </a:cubicBezTo>
                  <a:cubicBezTo>
                    <a:pt x="865" y="347"/>
                    <a:pt x="869" y="363"/>
                    <a:pt x="882" y="368"/>
                  </a:cubicBezTo>
                  <a:cubicBezTo>
                    <a:pt x="901" y="373"/>
                    <a:pt x="908" y="361"/>
                    <a:pt x="914" y="346"/>
                  </a:cubicBezTo>
                  <a:cubicBezTo>
                    <a:pt x="927" y="312"/>
                    <a:pt x="950" y="287"/>
                    <a:pt x="982" y="270"/>
                  </a:cubicBezTo>
                  <a:cubicBezTo>
                    <a:pt x="1052" y="234"/>
                    <a:pt x="1131" y="258"/>
                    <a:pt x="1176" y="330"/>
                  </a:cubicBezTo>
                  <a:cubicBezTo>
                    <a:pt x="1184" y="344"/>
                    <a:pt x="1194" y="350"/>
                    <a:pt x="1209" y="344"/>
                  </a:cubicBezTo>
                  <a:cubicBezTo>
                    <a:pt x="1221" y="338"/>
                    <a:pt x="1223" y="323"/>
                    <a:pt x="1214" y="308"/>
                  </a:cubicBezTo>
                  <a:cubicBezTo>
                    <a:pt x="1177" y="244"/>
                    <a:pt x="1121" y="211"/>
                    <a:pt x="1071" y="209"/>
                  </a:cubicBezTo>
                  <a:close/>
                  <a:moveTo>
                    <a:pt x="1751" y="756"/>
                  </a:moveTo>
                  <a:cubicBezTo>
                    <a:pt x="1753" y="681"/>
                    <a:pt x="1687" y="614"/>
                    <a:pt x="1612" y="615"/>
                  </a:cubicBezTo>
                  <a:cubicBezTo>
                    <a:pt x="1596" y="615"/>
                    <a:pt x="1583" y="622"/>
                    <a:pt x="1582" y="638"/>
                  </a:cubicBezTo>
                  <a:cubicBezTo>
                    <a:pt x="1581" y="654"/>
                    <a:pt x="1595" y="660"/>
                    <a:pt x="1611" y="661"/>
                  </a:cubicBezTo>
                  <a:cubicBezTo>
                    <a:pt x="1612" y="661"/>
                    <a:pt x="1614" y="661"/>
                    <a:pt x="1615" y="661"/>
                  </a:cubicBezTo>
                  <a:cubicBezTo>
                    <a:pt x="1651" y="664"/>
                    <a:pt x="1678" y="682"/>
                    <a:pt x="1693" y="715"/>
                  </a:cubicBezTo>
                  <a:cubicBezTo>
                    <a:pt x="1720" y="772"/>
                    <a:pt x="1685" y="834"/>
                    <a:pt x="1617" y="846"/>
                  </a:cubicBezTo>
                  <a:cubicBezTo>
                    <a:pt x="1601" y="849"/>
                    <a:pt x="1590" y="854"/>
                    <a:pt x="1592" y="872"/>
                  </a:cubicBezTo>
                  <a:cubicBezTo>
                    <a:pt x="1593" y="887"/>
                    <a:pt x="1607" y="894"/>
                    <a:pt x="1626" y="892"/>
                  </a:cubicBezTo>
                  <a:cubicBezTo>
                    <a:pt x="1695" y="883"/>
                    <a:pt x="1749" y="825"/>
                    <a:pt x="1751" y="756"/>
                  </a:cubicBezTo>
                  <a:close/>
                  <a:moveTo>
                    <a:pt x="196" y="758"/>
                  </a:moveTo>
                  <a:cubicBezTo>
                    <a:pt x="197" y="815"/>
                    <a:pt x="236" y="870"/>
                    <a:pt x="287" y="886"/>
                  </a:cubicBezTo>
                  <a:cubicBezTo>
                    <a:pt x="301" y="891"/>
                    <a:pt x="315" y="891"/>
                    <a:pt x="321" y="875"/>
                  </a:cubicBezTo>
                  <a:cubicBezTo>
                    <a:pt x="327" y="860"/>
                    <a:pt x="318" y="851"/>
                    <a:pt x="304" y="845"/>
                  </a:cubicBezTo>
                  <a:cubicBezTo>
                    <a:pt x="260" y="826"/>
                    <a:pt x="237" y="787"/>
                    <a:pt x="243" y="742"/>
                  </a:cubicBezTo>
                  <a:cubicBezTo>
                    <a:pt x="249" y="700"/>
                    <a:pt x="283" y="670"/>
                    <a:pt x="331" y="663"/>
                  </a:cubicBezTo>
                  <a:cubicBezTo>
                    <a:pt x="352" y="661"/>
                    <a:pt x="361" y="652"/>
                    <a:pt x="359" y="635"/>
                  </a:cubicBezTo>
                  <a:cubicBezTo>
                    <a:pt x="356" y="616"/>
                    <a:pt x="342" y="614"/>
                    <a:pt x="326" y="615"/>
                  </a:cubicBezTo>
                  <a:cubicBezTo>
                    <a:pt x="251" y="620"/>
                    <a:pt x="196" y="681"/>
                    <a:pt x="196" y="758"/>
                  </a:cubicBezTo>
                  <a:close/>
                  <a:moveTo>
                    <a:pt x="607" y="380"/>
                  </a:moveTo>
                  <a:cubicBezTo>
                    <a:pt x="606" y="382"/>
                    <a:pt x="606" y="383"/>
                    <a:pt x="605" y="385"/>
                  </a:cubicBezTo>
                  <a:cubicBezTo>
                    <a:pt x="537" y="385"/>
                    <a:pt x="475" y="436"/>
                    <a:pt x="470" y="496"/>
                  </a:cubicBezTo>
                  <a:cubicBezTo>
                    <a:pt x="468" y="510"/>
                    <a:pt x="470" y="522"/>
                    <a:pt x="486" y="525"/>
                  </a:cubicBezTo>
                  <a:cubicBezTo>
                    <a:pt x="501" y="528"/>
                    <a:pt x="508" y="519"/>
                    <a:pt x="512" y="505"/>
                  </a:cubicBezTo>
                  <a:cubicBezTo>
                    <a:pt x="518" y="490"/>
                    <a:pt x="524" y="473"/>
                    <a:pt x="534" y="461"/>
                  </a:cubicBezTo>
                  <a:cubicBezTo>
                    <a:pt x="563" y="425"/>
                    <a:pt x="608" y="418"/>
                    <a:pt x="652" y="442"/>
                  </a:cubicBezTo>
                  <a:cubicBezTo>
                    <a:pt x="667" y="450"/>
                    <a:pt x="678" y="448"/>
                    <a:pt x="686" y="435"/>
                  </a:cubicBezTo>
                  <a:cubicBezTo>
                    <a:pt x="696" y="420"/>
                    <a:pt x="688" y="410"/>
                    <a:pt x="675" y="404"/>
                  </a:cubicBezTo>
                  <a:cubicBezTo>
                    <a:pt x="653" y="395"/>
                    <a:pt x="630" y="388"/>
                    <a:pt x="607" y="380"/>
                  </a:cubicBezTo>
                  <a:close/>
                  <a:moveTo>
                    <a:pt x="1341" y="385"/>
                  </a:moveTo>
                  <a:cubicBezTo>
                    <a:pt x="1338" y="388"/>
                    <a:pt x="1327" y="394"/>
                    <a:pt x="1325" y="402"/>
                  </a:cubicBezTo>
                  <a:cubicBezTo>
                    <a:pt x="1322" y="415"/>
                    <a:pt x="1327" y="428"/>
                    <a:pt x="1345" y="430"/>
                  </a:cubicBezTo>
                  <a:cubicBezTo>
                    <a:pt x="1395" y="437"/>
                    <a:pt x="1430" y="461"/>
                    <a:pt x="1440" y="514"/>
                  </a:cubicBezTo>
                  <a:cubicBezTo>
                    <a:pt x="1442" y="528"/>
                    <a:pt x="1454" y="532"/>
                    <a:pt x="1466" y="528"/>
                  </a:cubicBezTo>
                  <a:cubicBezTo>
                    <a:pt x="1483" y="522"/>
                    <a:pt x="1483" y="508"/>
                    <a:pt x="1480" y="493"/>
                  </a:cubicBezTo>
                  <a:cubicBezTo>
                    <a:pt x="1468" y="433"/>
                    <a:pt x="1411" y="386"/>
                    <a:pt x="1341" y="38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 name="Freeform 28">
              <a:extLst>
                <a:ext uri="{FF2B5EF4-FFF2-40B4-BE49-F238E27FC236}">
                  <a16:creationId xmlns:a16="http://schemas.microsoft.com/office/drawing/2014/main" id="{3237E9E6-F21B-4FC7-93B4-4FF5E6B6CAE6}"/>
                </a:ext>
              </a:extLst>
            </p:cNvPr>
            <p:cNvSpPr>
              <a:spLocks noEditPoints="1"/>
            </p:cNvSpPr>
            <p:nvPr/>
          </p:nvSpPr>
          <p:spPr bwMode="auto">
            <a:xfrm>
              <a:off x="-9340850" y="5935663"/>
              <a:ext cx="1677988" cy="1839913"/>
            </a:xfrm>
            <a:custGeom>
              <a:avLst/>
              <a:gdLst>
                <a:gd name="T0" fmla="*/ 480 w 563"/>
                <a:gd name="T1" fmla="*/ 267 h 617"/>
                <a:gd name="T2" fmla="*/ 480 w 563"/>
                <a:gd name="T3" fmla="*/ 349 h 617"/>
                <a:gd name="T4" fmla="*/ 532 w 563"/>
                <a:gd name="T5" fmla="*/ 350 h 617"/>
                <a:gd name="T6" fmla="*/ 562 w 563"/>
                <a:gd name="T7" fmla="*/ 379 h 617"/>
                <a:gd name="T8" fmla="*/ 562 w 563"/>
                <a:gd name="T9" fmla="*/ 586 h 617"/>
                <a:gd name="T10" fmla="*/ 528 w 563"/>
                <a:gd name="T11" fmla="*/ 617 h 617"/>
                <a:gd name="T12" fmla="*/ 82 w 563"/>
                <a:gd name="T13" fmla="*/ 617 h 617"/>
                <a:gd name="T14" fmla="*/ 27 w 563"/>
                <a:gd name="T15" fmla="*/ 616 h 617"/>
                <a:gd name="T16" fmla="*/ 0 w 563"/>
                <a:gd name="T17" fmla="*/ 590 h 617"/>
                <a:gd name="T18" fmla="*/ 0 w 563"/>
                <a:gd name="T19" fmla="*/ 377 h 617"/>
                <a:gd name="T20" fmla="*/ 30 w 563"/>
                <a:gd name="T21" fmla="*/ 350 h 617"/>
                <a:gd name="T22" fmla="*/ 83 w 563"/>
                <a:gd name="T23" fmla="*/ 349 h 617"/>
                <a:gd name="T24" fmla="*/ 83 w 563"/>
                <a:gd name="T25" fmla="*/ 267 h 617"/>
                <a:gd name="T26" fmla="*/ 34 w 563"/>
                <a:gd name="T27" fmla="*/ 267 h 617"/>
                <a:gd name="T28" fmla="*/ 0 w 563"/>
                <a:gd name="T29" fmla="*/ 234 h 617"/>
                <a:gd name="T30" fmla="*/ 0 w 563"/>
                <a:gd name="T31" fmla="*/ 32 h 617"/>
                <a:gd name="T32" fmla="*/ 31 w 563"/>
                <a:gd name="T33" fmla="*/ 0 h 617"/>
                <a:gd name="T34" fmla="*/ 530 w 563"/>
                <a:gd name="T35" fmla="*/ 0 h 617"/>
                <a:gd name="T36" fmla="*/ 562 w 563"/>
                <a:gd name="T37" fmla="*/ 33 h 617"/>
                <a:gd name="T38" fmla="*/ 562 w 563"/>
                <a:gd name="T39" fmla="*/ 232 h 617"/>
                <a:gd name="T40" fmla="*/ 528 w 563"/>
                <a:gd name="T41" fmla="*/ 267 h 617"/>
                <a:gd name="T42" fmla="*/ 480 w 563"/>
                <a:gd name="T43" fmla="*/ 267 h 617"/>
                <a:gd name="T44" fmla="*/ 133 w 563"/>
                <a:gd name="T45" fmla="*/ 265 h 617"/>
                <a:gd name="T46" fmla="*/ 133 w 563"/>
                <a:gd name="T47" fmla="*/ 345 h 617"/>
                <a:gd name="T48" fmla="*/ 430 w 563"/>
                <a:gd name="T49" fmla="*/ 345 h 617"/>
                <a:gd name="T50" fmla="*/ 430 w 563"/>
                <a:gd name="T51" fmla="*/ 265 h 617"/>
                <a:gd name="T52" fmla="*/ 133 w 563"/>
                <a:gd name="T53" fmla="*/ 265 h 617"/>
                <a:gd name="T54" fmla="*/ 101 w 563"/>
                <a:gd name="T55" fmla="*/ 89 h 617"/>
                <a:gd name="T56" fmla="*/ 101 w 563"/>
                <a:gd name="T57" fmla="*/ 175 h 617"/>
                <a:gd name="T58" fmla="*/ 187 w 563"/>
                <a:gd name="T59" fmla="*/ 175 h 617"/>
                <a:gd name="T60" fmla="*/ 187 w 563"/>
                <a:gd name="T61" fmla="*/ 89 h 617"/>
                <a:gd name="T62" fmla="*/ 101 w 563"/>
                <a:gd name="T63" fmla="*/ 89 h 617"/>
                <a:gd name="T64" fmla="*/ 101 w 563"/>
                <a:gd name="T65" fmla="*/ 438 h 617"/>
                <a:gd name="T66" fmla="*/ 101 w 563"/>
                <a:gd name="T67" fmla="*/ 525 h 617"/>
                <a:gd name="T68" fmla="*/ 187 w 563"/>
                <a:gd name="T69" fmla="*/ 525 h 617"/>
                <a:gd name="T70" fmla="*/ 187 w 563"/>
                <a:gd name="T71" fmla="*/ 438 h 617"/>
                <a:gd name="T72" fmla="*/ 101 w 563"/>
                <a:gd name="T73" fmla="*/ 43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617">
                  <a:moveTo>
                    <a:pt x="480" y="267"/>
                  </a:moveTo>
                  <a:cubicBezTo>
                    <a:pt x="480" y="296"/>
                    <a:pt x="480" y="321"/>
                    <a:pt x="480" y="349"/>
                  </a:cubicBezTo>
                  <a:cubicBezTo>
                    <a:pt x="498" y="349"/>
                    <a:pt x="515" y="349"/>
                    <a:pt x="532" y="350"/>
                  </a:cubicBezTo>
                  <a:cubicBezTo>
                    <a:pt x="552" y="350"/>
                    <a:pt x="562" y="359"/>
                    <a:pt x="562" y="379"/>
                  </a:cubicBezTo>
                  <a:cubicBezTo>
                    <a:pt x="563" y="448"/>
                    <a:pt x="563" y="517"/>
                    <a:pt x="562" y="586"/>
                  </a:cubicBezTo>
                  <a:cubicBezTo>
                    <a:pt x="562" y="609"/>
                    <a:pt x="553" y="617"/>
                    <a:pt x="528" y="617"/>
                  </a:cubicBezTo>
                  <a:cubicBezTo>
                    <a:pt x="379" y="617"/>
                    <a:pt x="231" y="617"/>
                    <a:pt x="82" y="617"/>
                  </a:cubicBezTo>
                  <a:cubicBezTo>
                    <a:pt x="64" y="617"/>
                    <a:pt x="45" y="617"/>
                    <a:pt x="27" y="616"/>
                  </a:cubicBezTo>
                  <a:cubicBezTo>
                    <a:pt x="9" y="616"/>
                    <a:pt x="0" y="607"/>
                    <a:pt x="0" y="590"/>
                  </a:cubicBezTo>
                  <a:cubicBezTo>
                    <a:pt x="0" y="519"/>
                    <a:pt x="0" y="448"/>
                    <a:pt x="0" y="377"/>
                  </a:cubicBezTo>
                  <a:cubicBezTo>
                    <a:pt x="1" y="359"/>
                    <a:pt x="11" y="350"/>
                    <a:pt x="30" y="350"/>
                  </a:cubicBezTo>
                  <a:cubicBezTo>
                    <a:pt x="47" y="349"/>
                    <a:pt x="65" y="349"/>
                    <a:pt x="83" y="349"/>
                  </a:cubicBezTo>
                  <a:cubicBezTo>
                    <a:pt x="83" y="322"/>
                    <a:pt x="83" y="296"/>
                    <a:pt x="83" y="267"/>
                  </a:cubicBezTo>
                  <a:cubicBezTo>
                    <a:pt x="66" y="267"/>
                    <a:pt x="50" y="268"/>
                    <a:pt x="34" y="267"/>
                  </a:cubicBezTo>
                  <a:cubicBezTo>
                    <a:pt x="8" y="267"/>
                    <a:pt x="0" y="259"/>
                    <a:pt x="0" y="234"/>
                  </a:cubicBezTo>
                  <a:cubicBezTo>
                    <a:pt x="0" y="166"/>
                    <a:pt x="0" y="99"/>
                    <a:pt x="0" y="32"/>
                  </a:cubicBezTo>
                  <a:cubicBezTo>
                    <a:pt x="0" y="9"/>
                    <a:pt x="8" y="0"/>
                    <a:pt x="31" y="0"/>
                  </a:cubicBezTo>
                  <a:cubicBezTo>
                    <a:pt x="197" y="0"/>
                    <a:pt x="364" y="0"/>
                    <a:pt x="530" y="0"/>
                  </a:cubicBezTo>
                  <a:cubicBezTo>
                    <a:pt x="554" y="0"/>
                    <a:pt x="562" y="9"/>
                    <a:pt x="562" y="33"/>
                  </a:cubicBezTo>
                  <a:cubicBezTo>
                    <a:pt x="562" y="99"/>
                    <a:pt x="562" y="166"/>
                    <a:pt x="562" y="232"/>
                  </a:cubicBezTo>
                  <a:cubicBezTo>
                    <a:pt x="562" y="259"/>
                    <a:pt x="554" y="267"/>
                    <a:pt x="528" y="267"/>
                  </a:cubicBezTo>
                  <a:cubicBezTo>
                    <a:pt x="512" y="268"/>
                    <a:pt x="497" y="267"/>
                    <a:pt x="480" y="267"/>
                  </a:cubicBezTo>
                  <a:close/>
                  <a:moveTo>
                    <a:pt x="133" y="265"/>
                  </a:moveTo>
                  <a:cubicBezTo>
                    <a:pt x="133" y="293"/>
                    <a:pt x="133" y="319"/>
                    <a:pt x="133" y="345"/>
                  </a:cubicBezTo>
                  <a:cubicBezTo>
                    <a:pt x="233" y="345"/>
                    <a:pt x="331" y="345"/>
                    <a:pt x="430" y="345"/>
                  </a:cubicBezTo>
                  <a:cubicBezTo>
                    <a:pt x="430" y="317"/>
                    <a:pt x="430" y="291"/>
                    <a:pt x="430" y="265"/>
                  </a:cubicBezTo>
                  <a:cubicBezTo>
                    <a:pt x="330" y="265"/>
                    <a:pt x="232" y="265"/>
                    <a:pt x="133" y="265"/>
                  </a:cubicBezTo>
                  <a:close/>
                  <a:moveTo>
                    <a:pt x="101" y="89"/>
                  </a:moveTo>
                  <a:cubicBezTo>
                    <a:pt x="101" y="120"/>
                    <a:pt x="101" y="148"/>
                    <a:pt x="101" y="175"/>
                  </a:cubicBezTo>
                  <a:cubicBezTo>
                    <a:pt x="131" y="175"/>
                    <a:pt x="160" y="175"/>
                    <a:pt x="187" y="175"/>
                  </a:cubicBezTo>
                  <a:cubicBezTo>
                    <a:pt x="187" y="146"/>
                    <a:pt x="187" y="117"/>
                    <a:pt x="187" y="89"/>
                  </a:cubicBezTo>
                  <a:cubicBezTo>
                    <a:pt x="158" y="89"/>
                    <a:pt x="130" y="89"/>
                    <a:pt x="101" y="89"/>
                  </a:cubicBezTo>
                  <a:close/>
                  <a:moveTo>
                    <a:pt x="101" y="438"/>
                  </a:moveTo>
                  <a:cubicBezTo>
                    <a:pt x="101" y="468"/>
                    <a:pt x="101" y="496"/>
                    <a:pt x="101" y="525"/>
                  </a:cubicBezTo>
                  <a:cubicBezTo>
                    <a:pt x="131" y="525"/>
                    <a:pt x="159" y="525"/>
                    <a:pt x="187" y="525"/>
                  </a:cubicBezTo>
                  <a:cubicBezTo>
                    <a:pt x="187" y="495"/>
                    <a:pt x="187" y="467"/>
                    <a:pt x="187" y="438"/>
                  </a:cubicBezTo>
                  <a:cubicBezTo>
                    <a:pt x="158" y="438"/>
                    <a:pt x="131" y="438"/>
                    <a:pt x="101"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 name="Freeform 29">
              <a:extLst>
                <a:ext uri="{FF2B5EF4-FFF2-40B4-BE49-F238E27FC236}">
                  <a16:creationId xmlns:a16="http://schemas.microsoft.com/office/drawing/2014/main" id="{6A6E1ABE-2CF4-4626-919E-E51C799E0411}"/>
                </a:ext>
              </a:extLst>
            </p:cNvPr>
            <p:cNvSpPr>
              <a:spLocks noEditPoints="1"/>
            </p:cNvSpPr>
            <p:nvPr/>
          </p:nvSpPr>
          <p:spPr bwMode="auto">
            <a:xfrm>
              <a:off x="-5402263" y="5926138"/>
              <a:ext cx="1677988" cy="1841500"/>
            </a:xfrm>
            <a:custGeom>
              <a:avLst/>
              <a:gdLst>
                <a:gd name="T0" fmla="*/ 480 w 563"/>
                <a:gd name="T1" fmla="*/ 267 h 617"/>
                <a:gd name="T2" fmla="*/ 480 w 563"/>
                <a:gd name="T3" fmla="*/ 350 h 617"/>
                <a:gd name="T4" fmla="*/ 531 w 563"/>
                <a:gd name="T5" fmla="*/ 350 h 617"/>
                <a:gd name="T6" fmla="*/ 563 w 563"/>
                <a:gd name="T7" fmla="*/ 383 h 617"/>
                <a:gd name="T8" fmla="*/ 563 w 563"/>
                <a:gd name="T9" fmla="*/ 576 h 617"/>
                <a:gd name="T10" fmla="*/ 523 w 563"/>
                <a:gd name="T11" fmla="*/ 617 h 617"/>
                <a:gd name="T12" fmla="*/ 72 w 563"/>
                <a:gd name="T13" fmla="*/ 617 h 617"/>
                <a:gd name="T14" fmla="*/ 30 w 563"/>
                <a:gd name="T15" fmla="*/ 617 h 617"/>
                <a:gd name="T16" fmla="*/ 1 w 563"/>
                <a:gd name="T17" fmla="*/ 589 h 617"/>
                <a:gd name="T18" fmla="*/ 1 w 563"/>
                <a:gd name="T19" fmla="*/ 379 h 617"/>
                <a:gd name="T20" fmla="*/ 31 w 563"/>
                <a:gd name="T21" fmla="*/ 350 h 617"/>
                <a:gd name="T22" fmla="*/ 83 w 563"/>
                <a:gd name="T23" fmla="*/ 349 h 617"/>
                <a:gd name="T24" fmla="*/ 83 w 563"/>
                <a:gd name="T25" fmla="*/ 267 h 617"/>
                <a:gd name="T26" fmla="*/ 34 w 563"/>
                <a:gd name="T27" fmla="*/ 267 h 617"/>
                <a:gd name="T28" fmla="*/ 1 w 563"/>
                <a:gd name="T29" fmla="*/ 235 h 617"/>
                <a:gd name="T30" fmla="*/ 1 w 563"/>
                <a:gd name="T31" fmla="*/ 30 h 617"/>
                <a:gd name="T32" fmla="*/ 32 w 563"/>
                <a:gd name="T33" fmla="*/ 0 h 617"/>
                <a:gd name="T34" fmla="*/ 533 w 563"/>
                <a:gd name="T35" fmla="*/ 0 h 617"/>
                <a:gd name="T36" fmla="*/ 563 w 563"/>
                <a:gd name="T37" fmla="*/ 31 h 617"/>
                <a:gd name="T38" fmla="*/ 563 w 563"/>
                <a:gd name="T39" fmla="*/ 236 h 617"/>
                <a:gd name="T40" fmla="*/ 531 w 563"/>
                <a:gd name="T41" fmla="*/ 267 h 617"/>
                <a:gd name="T42" fmla="*/ 480 w 563"/>
                <a:gd name="T43" fmla="*/ 267 h 617"/>
                <a:gd name="T44" fmla="*/ 133 w 563"/>
                <a:gd name="T45" fmla="*/ 268 h 617"/>
                <a:gd name="T46" fmla="*/ 133 w 563"/>
                <a:gd name="T47" fmla="*/ 348 h 617"/>
                <a:gd name="T48" fmla="*/ 430 w 563"/>
                <a:gd name="T49" fmla="*/ 348 h 617"/>
                <a:gd name="T50" fmla="*/ 430 w 563"/>
                <a:gd name="T51" fmla="*/ 268 h 617"/>
                <a:gd name="T52" fmla="*/ 133 w 563"/>
                <a:gd name="T53" fmla="*/ 268 h 617"/>
                <a:gd name="T54" fmla="*/ 102 w 563"/>
                <a:gd name="T55" fmla="*/ 92 h 617"/>
                <a:gd name="T56" fmla="*/ 102 w 563"/>
                <a:gd name="T57" fmla="*/ 179 h 617"/>
                <a:gd name="T58" fmla="*/ 189 w 563"/>
                <a:gd name="T59" fmla="*/ 179 h 617"/>
                <a:gd name="T60" fmla="*/ 189 w 563"/>
                <a:gd name="T61" fmla="*/ 92 h 617"/>
                <a:gd name="T62" fmla="*/ 102 w 563"/>
                <a:gd name="T63" fmla="*/ 92 h 617"/>
                <a:gd name="T64" fmla="*/ 102 w 563"/>
                <a:gd name="T65" fmla="*/ 441 h 617"/>
                <a:gd name="T66" fmla="*/ 102 w 563"/>
                <a:gd name="T67" fmla="*/ 528 h 617"/>
                <a:gd name="T68" fmla="*/ 189 w 563"/>
                <a:gd name="T69" fmla="*/ 528 h 617"/>
                <a:gd name="T70" fmla="*/ 189 w 563"/>
                <a:gd name="T71" fmla="*/ 441 h 617"/>
                <a:gd name="T72" fmla="*/ 102 w 563"/>
                <a:gd name="T73" fmla="*/ 441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3" h="617">
                  <a:moveTo>
                    <a:pt x="480" y="267"/>
                  </a:moveTo>
                  <a:cubicBezTo>
                    <a:pt x="480" y="296"/>
                    <a:pt x="480" y="322"/>
                    <a:pt x="480" y="350"/>
                  </a:cubicBezTo>
                  <a:cubicBezTo>
                    <a:pt x="498" y="350"/>
                    <a:pt x="514" y="349"/>
                    <a:pt x="531" y="350"/>
                  </a:cubicBezTo>
                  <a:cubicBezTo>
                    <a:pt x="555" y="350"/>
                    <a:pt x="563" y="359"/>
                    <a:pt x="563" y="383"/>
                  </a:cubicBezTo>
                  <a:cubicBezTo>
                    <a:pt x="563" y="447"/>
                    <a:pt x="563" y="512"/>
                    <a:pt x="563" y="576"/>
                  </a:cubicBezTo>
                  <a:cubicBezTo>
                    <a:pt x="563" y="611"/>
                    <a:pt x="557" y="617"/>
                    <a:pt x="523" y="617"/>
                  </a:cubicBezTo>
                  <a:cubicBezTo>
                    <a:pt x="372" y="617"/>
                    <a:pt x="222" y="617"/>
                    <a:pt x="72" y="617"/>
                  </a:cubicBezTo>
                  <a:cubicBezTo>
                    <a:pt x="58" y="617"/>
                    <a:pt x="44" y="617"/>
                    <a:pt x="30" y="617"/>
                  </a:cubicBezTo>
                  <a:cubicBezTo>
                    <a:pt x="11" y="617"/>
                    <a:pt x="1" y="607"/>
                    <a:pt x="1" y="589"/>
                  </a:cubicBezTo>
                  <a:cubicBezTo>
                    <a:pt x="1" y="519"/>
                    <a:pt x="0" y="449"/>
                    <a:pt x="1" y="379"/>
                  </a:cubicBezTo>
                  <a:cubicBezTo>
                    <a:pt x="1" y="359"/>
                    <a:pt x="10" y="350"/>
                    <a:pt x="31" y="350"/>
                  </a:cubicBezTo>
                  <a:cubicBezTo>
                    <a:pt x="48" y="349"/>
                    <a:pt x="65" y="349"/>
                    <a:pt x="83" y="349"/>
                  </a:cubicBezTo>
                  <a:cubicBezTo>
                    <a:pt x="83" y="322"/>
                    <a:pt x="83" y="296"/>
                    <a:pt x="83" y="267"/>
                  </a:cubicBezTo>
                  <a:cubicBezTo>
                    <a:pt x="67" y="267"/>
                    <a:pt x="51" y="268"/>
                    <a:pt x="34" y="267"/>
                  </a:cubicBezTo>
                  <a:cubicBezTo>
                    <a:pt x="11" y="267"/>
                    <a:pt x="1" y="258"/>
                    <a:pt x="1" y="235"/>
                  </a:cubicBezTo>
                  <a:cubicBezTo>
                    <a:pt x="0" y="167"/>
                    <a:pt x="1" y="98"/>
                    <a:pt x="1" y="30"/>
                  </a:cubicBezTo>
                  <a:cubicBezTo>
                    <a:pt x="1" y="9"/>
                    <a:pt x="10" y="0"/>
                    <a:pt x="32" y="0"/>
                  </a:cubicBezTo>
                  <a:cubicBezTo>
                    <a:pt x="199" y="0"/>
                    <a:pt x="366" y="0"/>
                    <a:pt x="533" y="0"/>
                  </a:cubicBezTo>
                  <a:cubicBezTo>
                    <a:pt x="554" y="0"/>
                    <a:pt x="563" y="9"/>
                    <a:pt x="563" y="31"/>
                  </a:cubicBezTo>
                  <a:cubicBezTo>
                    <a:pt x="563" y="99"/>
                    <a:pt x="563" y="168"/>
                    <a:pt x="563" y="236"/>
                  </a:cubicBezTo>
                  <a:cubicBezTo>
                    <a:pt x="563" y="258"/>
                    <a:pt x="553" y="267"/>
                    <a:pt x="531" y="267"/>
                  </a:cubicBezTo>
                  <a:cubicBezTo>
                    <a:pt x="514" y="268"/>
                    <a:pt x="498" y="267"/>
                    <a:pt x="480" y="267"/>
                  </a:cubicBezTo>
                  <a:close/>
                  <a:moveTo>
                    <a:pt x="133" y="268"/>
                  </a:moveTo>
                  <a:cubicBezTo>
                    <a:pt x="133" y="296"/>
                    <a:pt x="133" y="322"/>
                    <a:pt x="133" y="348"/>
                  </a:cubicBezTo>
                  <a:cubicBezTo>
                    <a:pt x="232" y="348"/>
                    <a:pt x="331" y="348"/>
                    <a:pt x="430" y="348"/>
                  </a:cubicBezTo>
                  <a:cubicBezTo>
                    <a:pt x="430" y="321"/>
                    <a:pt x="430" y="295"/>
                    <a:pt x="430" y="268"/>
                  </a:cubicBezTo>
                  <a:cubicBezTo>
                    <a:pt x="330" y="268"/>
                    <a:pt x="232" y="268"/>
                    <a:pt x="133" y="268"/>
                  </a:cubicBezTo>
                  <a:close/>
                  <a:moveTo>
                    <a:pt x="102" y="92"/>
                  </a:moveTo>
                  <a:cubicBezTo>
                    <a:pt x="102" y="122"/>
                    <a:pt x="102" y="150"/>
                    <a:pt x="102" y="179"/>
                  </a:cubicBezTo>
                  <a:cubicBezTo>
                    <a:pt x="132" y="179"/>
                    <a:pt x="160" y="179"/>
                    <a:pt x="189" y="179"/>
                  </a:cubicBezTo>
                  <a:cubicBezTo>
                    <a:pt x="189" y="149"/>
                    <a:pt x="189" y="121"/>
                    <a:pt x="189" y="92"/>
                  </a:cubicBezTo>
                  <a:cubicBezTo>
                    <a:pt x="160" y="92"/>
                    <a:pt x="132" y="92"/>
                    <a:pt x="102" y="92"/>
                  </a:cubicBezTo>
                  <a:close/>
                  <a:moveTo>
                    <a:pt x="102" y="441"/>
                  </a:moveTo>
                  <a:cubicBezTo>
                    <a:pt x="102" y="470"/>
                    <a:pt x="102" y="498"/>
                    <a:pt x="102" y="528"/>
                  </a:cubicBezTo>
                  <a:cubicBezTo>
                    <a:pt x="131" y="528"/>
                    <a:pt x="160" y="528"/>
                    <a:pt x="189" y="528"/>
                  </a:cubicBezTo>
                  <a:cubicBezTo>
                    <a:pt x="189" y="498"/>
                    <a:pt x="189" y="470"/>
                    <a:pt x="189" y="441"/>
                  </a:cubicBezTo>
                  <a:cubicBezTo>
                    <a:pt x="159" y="441"/>
                    <a:pt x="131" y="441"/>
                    <a:pt x="102" y="44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Freeform 30">
              <a:extLst>
                <a:ext uri="{FF2B5EF4-FFF2-40B4-BE49-F238E27FC236}">
                  <a16:creationId xmlns:a16="http://schemas.microsoft.com/office/drawing/2014/main" id="{ED417B92-4C8E-4D37-812C-63C6B982C27F}"/>
                </a:ext>
              </a:extLst>
            </p:cNvPr>
            <p:cNvSpPr>
              <a:spLocks noEditPoints="1"/>
            </p:cNvSpPr>
            <p:nvPr/>
          </p:nvSpPr>
          <p:spPr bwMode="auto">
            <a:xfrm>
              <a:off x="-7339013" y="5935663"/>
              <a:ext cx="1674813" cy="1839913"/>
            </a:xfrm>
            <a:custGeom>
              <a:avLst/>
              <a:gdLst>
                <a:gd name="T0" fmla="*/ 479 w 562"/>
                <a:gd name="T1" fmla="*/ 269 h 617"/>
                <a:gd name="T2" fmla="*/ 479 w 562"/>
                <a:gd name="T3" fmla="*/ 349 h 617"/>
                <a:gd name="T4" fmla="*/ 531 w 562"/>
                <a:gd name="T5" fmla="*/ 349 h 617"/>
                <a:gd name="T6" fmla="*/ 562 w 562"/>
                <a:gd name="T7" fmla="*/ 380 h 617"/>
                <a:gd name="T8" fmla="*/ 562 w 562"/>
                <a:gd name="T9" fmla="*/ 588 h 617"/>
                <a:gd name="T10" fmla="*/ 533 w 562"/>
                <a:gd name="T11" fmla="*/ 616 h 617"/>
                <a:gd name="T12" fmla="*/ 30 w 562"/>
                <a:gd name="T13" fmla="*/ 616 h 617"/>
                <a:gd name="T14" fmla="*/ 0 w 562"/>
                <a:gd name="T15" fmla="*/ 587 h 617"/>
                <a:gd name="T16" fmla="*/ 0 w 562"/>
                <a:gd name="T17" fmla="*/ 381 h 617"/>
                <a:gd name="T18" fmla="*/ 34 w 562"/>
                <a:gd name="T19" fmla="*/ 349 h 617"/>
                <a:gd name="T20" fmla="*/ 82 w 562"/>
                <a:gd name="T21" fmla="*/ 349 h 617"/>
                <a:gd name="T22" fmla="*/ 82 w 562"/>
                <a:gd name="T23" fmla="*/ 267 h 617"/>
                <a:gd name="T24" fmla="*/ 34 w 562"/>
                <a:gd name="T25" fmla="*/ 267 h 617"/>
                <a:gd name="T26" fmla="*/ 0 w 562"/>
                <a:gd name="T27" fmla="*/ 233 h 617"/>
                <a:gd name="T28" fmla="*/ 0 w 562"/>
                <a:gd name="T29" fmla="*/ 34 h 617"/>
                <a:gd name="T30" fmla="*/ 34 w 562"/>
                <a:gd name="T31" fmla="*/ 0 h 617"/>
                <a:gd name="T32" fmla="*/ 529 w 562"/>
                <a:gd name="T33" fmla="*/ 0 h 617"/>
                <a:gd name="T34" fmla="*/ 562 w 562"/>
                <a:gd name="T35" fmla="*/ 34 h 617"/>
                <a:gd name="T36" fmla="*/ 562 w 562"/>
                <a:gd name="T37" fmla="*/ 234 h 617"/>
                <a:gd name="T38" fmla="*/ 528 w 562"/>
                <a:gd name="T39" fmla="*/ 267 h 617"/>
                <a:gd name="T40" fmla="*/ 485 w 562"/>
                <a:gd name="T41" fmla="*/ 268 h 617"/>
                <a:gd name="T42" fmla="*/ 479 w 562"/>
                <a:gd name="T43" fmla="*/ 269 h 617"/>
                <a:gd name="T44" fmla="*/ 132 w 562"/>
                <a:gd name="T45" fmla="*/ 345 h 617"/>
                <a:gd name="T46" fmla="*/ 429 w 562"/>
                <a:gd name="T47" fmla="*/ 345 h 617"/>
                <a:gd name="T48" fmla="*/ 429 w 562"/>
                <a:gd name="T49" fmla="*/ 266 h 617"/>
                <a:gd name="T50" fmla="*/ 132 w 562"/>
                <a:gd name="T51" fmla="*/ 266 h 617"/>
                <a:gd name="T52" fmla="*/ 132 w 562"/>
                <a:gd name="T53" fmla="*/ 345 h 617"/>
                <a:gd name="T54" fmla="*/ 102 w 562"/>
                <a:gd name="T55" fmla="*/ 175 h 617"/>
                <a:gd name="T56" fmla="*/ 188 w 562"/>
                <a:gd name="T57" fmla="*/ 175 h 617"/>
                <a:gd name="T58" fmla="*/ 188 w 562"/>
                <a:gd name="T59" fmla="*/ 89 h 617"/>
                <a:gd name="T60" fmla="*/ 102 w 562"/>
                <a:gd name="T61" fmla="*/ 89 h 617"/>
                <a:gd name="T62" fmla="*/ 102 w 562"/>
                <a:gd name="T63" fmla="*/ 175 h 617"/>
                <a:gd name="T64" fmla="*/ 189 w 562"/>
                <a:gd name="T65" fmla="*/ 438 h 617"/>
                <a:gd name="T66" fmla="*/ 102 w 562"/>
                <a:gd name="T67" fmla="*/ 438 h 617"/>
                <a:gd name="T68" fmla="*/ 102 w 562"/>
                <a:gd name="T69" fmla="*/ 525 h 617"/>
                <a:gd name="T70" fmla="*/ 189 w 562"/>
                <a:gd name="T71" fmla="*/ 525 h 617"/>
                <a:gd name="T72" fmla="*/ 189 w 562"/>
                <a:gd name="T73" fmla="*/ 438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562" h="617">
                  <a:moveTo>
                    <a:pt x="479" y="269"/>
                  </a:moveTo>
                  <a:cubicBezTo>
                    <a:pt x="479" y="296"/>
                    <a:pt x="479" y="322"/>
                    <a:pt x="479" y="349"/>
                  </a:cubicBezTo>
                  <a:cubicBezTo>
                    <a:pt x="497" y="349"/>
                    <a:pt x="514" y="349"/>
                    <a:pt x="531" y="349"/>
                  </a:cubicBezTo>
                  <a:cubicBezTo>
                    <a:pt x="553" y="350"/>
                    <a:pt x="562" y="359"/>
                    <a:pt x="562" y="380"/>
                  </a:cubicBezTo>
                  <a:cubicBezTo>
                    <a:pt x="562" y="449"/>
                    <a:pt x="562" y="518"/>
                    <a:pt x="562" y="588"/>
                  </a:cubicBezTo>
                  <a:cubicBezTo>
                    <a:pt x="562" y="608"/>
                    <a:pt x="554" y="616"/>
                    <a:pt x="533" y="616"/>
                  </a:cubicBezTo>
                  <a:cubicBezTo>
                    <a:pt x="365" y="617"/>
                    <a:pt x="197" y="617"/>
                    <a:pt x="30" y="616"/>
                  </a:cubicBezTo>
                  <a:cubicBezTo>
                    <a:pt x="9" y="616"/>
                    <a:pt x="1" y="608"/>
                    <a:pt x="0" y="587"/>
                  </a:cubicBezTo>
                  <a:cubicBezTo>
                    <a:pt x="0" y="519"/>
                    <a:pt x="0" y="450"/>
                    <a:pt x="0" y="381"/>
                  </a:cubicBezTo>
                  <a:cubicBezTo>
                    <a:pt x="0" y="358"/>
                    <a:pt x="10" y="350"/>
                    <a:pt x="34" y="349"/>
                  </a:cubicBezTo>
                  <a:cubicBezTo>
                    <a:pt x="50" y="349"/>
                    <a:pt x="65" y="349"/>
                    <a:pt x="82" y="349"/>
                  </a:cubicBezTo>
                  <a:cubicBezTo>
                    <a:pt x="82" y="322"/>
                    <a:pt x="82" y="296"/>
                    <a:pt x="82" y="267"/>
                  </a:cubicBezTo>
                  <a:cubicBezTo>
                    <a:pt x="66" y="267"/>
                    <a:pt x="50" y="268"/>
                    <a:pt x="34" y="267"/>
                  </a:cubicBezTo>
                  <a:cubicBezTo>
                    <a:pt x="9" y="267"/>
                    <a:pt x="0" y="258"/>
                    <a:pt x="0" y="233"/>
                  </a:cubicBezTo>
                  <a:cubicBezTo>
                    <a:pt x="0" y="167"/>
                    <a:pt x="0" y="100"/>
                    <a:pt x="0" y="34"/>
                  </a:cubicBezTo>
                  <a:cubicBezTo>
                    <a:pt x="0" y="8"/>
                    <a:pt x="8" y="0"/>
                    <a:pt x="34" y="0"/>
                  </a:cubicBezTo>
                  <a:cubicBezTo>
                    <a:pt x="199" y="0"/>
                    <a:pt x="364" y="0"/>
                    <a:pt x="529" y="0"/>
                  </a:cubicBezTo>
                  <a:cubicBezTo>
                    <a:pt x="553" y="0"/>
                    <a:pt x="562" y="9"/>
                    <a:pt x="562" y="34"/>
                  </a:cubicBezTo>
                  <a:cubicBezTo>
                    <a:pt x="562" y="101"/>
                    <a:pt x="562" y="167"/>
                    <a:pt x="562" y="234"/>
                  </a:cubicBezTo>
                  <a:cubicBezTo>
                    <a:pt x="562" y="259"/>
                    <a:pt x="554" y="267"/>
                    <a:pt x="528" y="267"/>
                  </a:cubicBezTo>
                  <a:cubicBezTo>
                    <a:pt x="514" y="268"/>
                    <a:pt x="499" y="268"/>
                    <a:pt x="485" y="268"/>
                  </a:cubicBezTo>
                  <a:cubicBezTo>
                    <a:pt x="483" y="268"/>
                    <a:pt x="482" y="268"/>
                    <a:pt x="479" y="269"/>
                  </a:cubicBezTo>
                  <a:close/>
                  <a:moveTo>
                    <a:pt x="132" y="345"/>
                  </a:moveTo>
                  <a:cubicBezTo>
                    <a:pt x="232" y="345"/>
                    <a:pt x="331" y="345"/>
                    <a:pt x="429" y="345"/>
                  </a:cubicBezTo>
                  <a:cubicBezTo>
                    <a:pt x="429" y="317"/>
                    <a:pt x="429" y="291"/>
                    <a:pt x="429" y="266"/>
                  </a:cubicBezTo>
                  <a:cubicBezTo>
                    <a:pt x="329" y="266"/>
                    <a:pt x="231" y="266"/>
                    <a:pt x="132" y="266"/>
                  </a:cubicBezTo>
                  <a:cubicBezTo>
                    <a:pt x="132" y="293"/>
                    <a:pt x="132" y="318"/>
                    <a:pt x="132" y="345"/>
                  </a:cubicBezTo>
                  <a:close/>
                  <a:moveTo>
                    <a:pt x="102" y="175"/>
                  </a:moveTo>
                  <a:cubicBezTo>
                    <a:pt x="132" y="175"/>
                    <a:pt x="160" y="175"/>
                    <a:pt x="188" y="175"/>
                  </a:cubicBezTo>
                  <a:cubicBezTo>
                    <a:pt x="188" y="145"/>
                    <a:pt x="188" y="117"/>
                    <a:pt x="188" y="89"/>
                  </a:cubicBezTo>
                  <a:cubicBezTo>
                    <a:pt x="159" y="89"/>
                    <a:pt x="130" y="89"/>
                    <a:pt x="102" y="89"/>
                  </a:cubicBezTo>
                  <a:cubicBezTo>
                    <a:pt x="102" y="119"/>
                    <a:pt x="102" y="147"/>
                    <a:pt x="102" y="175"/>
                  </a:cubicBezTo>
                  <a:close/>
                  <a:moveTo>
                    <a:pt x="189" y="438"/>
                  </a:moveTo>
                  <a:cubicBezTo>
                    <a:pt x="159" y="438"/>
                    <a:pt x="131" y="438"/>
                    <a:pt x="102" y="438"/>
                  </a:cubicBezTo>
                  <a:cubicBezTo>
                    <a:pt x="102" y="468"/>
                    <a:pt x="102" y="496"/>
                    <a:pt x="102" y="525"/>
                  </a:cubicBezTo>
                  <a:cubicBezTo>
                    <a:pt x="131" y="525"/>
                    <a:pt x="160" y="525"/>
                    <a:pt x="189" y="525"/>
                  </a:cubicBezTo>
                  <a:cubicBezTo>
                    <a:pt x="189" y="496"/>
                    <a:pt x="189" y="468"/>
                    <a:pt x="189" y="43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Freeform 31">
              <a:extLst>
                <a:ext uri="{FF2B5EF4-FFF2-40B4-BE49-F238E27FC236}">
                  <a16:creationId xmlns:a16="http://schemas.microsoft.com/office/drawing/2014/main" id="{1809F76B-42CB-4AB1-830B-96F21236157F}"/>
                </a:ext>
              </a:extLst>
            </p:cNvPr>
            <p:cNvSpPr>
              <a:spLocks/>
            </p:cNvSpPr>
            <p:nvPr/>
          </p:nvSpPr>
          <p:spPr bwMode="auto">
            <a:xfrm>
              <a:off x="-8566150" y="4859338"/>
              <a:ext cx="4121150" cy="936625"/>
            </a:xfrm>
            <a:custGeom>
              <a:avLst/>
              <a:gdLst>
                <a:gd name="T0" fmla="*/ 1383 w 1383"/>
                <a:gd name="T1" fmla="*/ 314 h 314"/>
                <a:gd name="T2" fmla="*/ 1334 w 1383"/>
                <a:gd name="T3" fmla="*/ 314 h 314"/>
                <a:gd name="T4" fmla="*/ 1334 w 1383"/>
                <a:gd name="T5" fmla="*/ 159 h 314"/>
                <a:gd name="T6" fmla="*/ 715 w 1383"/>
                <a:gd name="T7" fmla="*/ 159 h 314"/>
                <a:gd name="T8" fmla="*/ 715 w 1383"/>
                <a:gd name="T9" fmla="*/ 313 h 314"/>
                <a:gd name="T10" fmla="*/ 668 w 1383"/>
                <a:gd name="T11" fmla="*/ 313 h 314"/>
                <a:gd name="T12" fmla="*/ 668 w 1383"/>
                <a:gd name="T13" fmla="*/ 159 h 314"/>
                <a:gd name="T14" fmla="*/ 48 w 1383"/>
                <a:gd name="T15" fmla="*/ 159 h 314"/>
                <a:gd name="T16" fmla="*/ 48 w 1383"/>
                <a:gd name="T17" fmla="*/ 313 h 314"/>
                <a:gd name="T18" fmla="*/ 0 w 1383"/>
                <a:gd name="T19" fmla="*/ 313 h 314"/>
                <a:gd name="T20" fmla="*/ 1 w 1383"/>
                <a:gd name="T21" fmla="*/ 133 h 314"/>
                <a:gd name="T22" fmla="*/ 32 w 1383"/>
                <a:gd name="T23" fmla="*/ 110 h 314"/>
                <a:gd name="T24" fmla="*/ 347 w 1383"/>
                <a:gd name="T25" fmla="*/ 110 h 314"/>
                <a:gd name="T26" fmla="*/ 669 w 1383"/>
                <a:gd name="T27" fmla="*/ 110 h 314"/>
                <a:gd name="T28" fmla="*/ 669 w 1383"/>
                <a:gd name="T29" fmla="*/ 0 h 314"/>
                <a:gd name="T30" fmla="*/ 717 w 1383"/>
                <a:gd name="T31" fmla="*/ 0 h 314"/>
                <a:gd name="T32" fmla="*/ 717 w 1383"/>
                <a:gd name="T33" fmla="*/ 110 h 314"/>
                <a:gd name="T34" fmla="*/ 738 w 1383"/>
                <a:gd name="T35" fmla="*/ 110 h 314"/>
                <a:gd name="T36" fmla="*/ 1345 w 1383"/>
                <a:gd name="T37" fmla="*/ 110 h 314"/>
                <a:gd name="T38" fmla="*/ 1383 w 1383"/>
                <a:gd name="T39" fmla="*/ 149 h 314"/>
                <a:gd name="T40" fmla="*/ 1383 w 1383"/>
                <a:gd name="T41" fmla="*/ 314 h 3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1383" h="314">
                  <a:moveTo>
                    <a:pt x="1383" y="314"/>
                  </a:moveTo>
                  <a:cubicBezTo>
                    <a:pt x="1365" y="314"/>
                    <a:pt x="1351" y="314"/>
                    <a:pt x="1334" y="314"/>
                  </a:cubicBezTo>
                  <a:cubicBezTo>
                    <a:pt x="1334" y="263"/>
                    <a:pt x="1334" y="212"/>
                    <a:pt x="1334" y="159"/>
                  </a:cubicBezTo>
                  <a:cubicBezTo>
                    <a:pt x="1127" y="159"/>
                    <a:pt x="922" y="159"/>
                    <a:pt x="715" y="159"/>
                  </a:cubicBezTo>
                  <a:cubicBezTo>
                    <a:pt x="715" y="210"/>
                    <a:pt x="715" y="261"/>
                    <a:pt x="715" y="313"/>
                  </a:cubicBezTo>
                  <a:cubicBezTo>
                    <a:pt x="698" y="313"/>
                    <a:pt x="684" y="313"/>
                    <a:pt x="668" y="313"/>
                  </a:cubicBezTo>
                  <a:cubicBezTo>
                    <a:pt x="668" y="263"/>
                    <a:pt x="668" y="212"/>
                    <a:pt x="668" y="159"/>
                  </a:cubicBezTo>
                  <a:cubicBezTo>
                    <a:pt x="461" y="159"/>
                    <a:pt x="255" y="159"/>
                    <a:pt x="48" y="159"/>
                  </a:cubicBezTo>
                  <a:cubicBezTo>
                    <a:pt x="48" y="210"/>
                    <a:pt x="48" y="261"/>
                    <a:pt x="48" y="313"/>
                  </a:cubicBezTo>
                  <a:cubicBezTo>
                    <a:pt x="32" y="313"/>
                    <a:pt x="17" y="313"/>
                    <a:pt x="0" y="313"/>
                  </a:cubicBezTo>
                  <a:cubicBezTo>
                    <a:pt x="0" y="253"/>
                    <a:pt x="0" y="193"/>
                    <a:pt x="1" y="133"/>
                  </a:cubicBezTo>
                  <a:cubicBezTo>
                    <a:pt x="1" y="115"/>
                    <a:pt x="15" y="110"/>
                    <a:pt x="32" y="110"/>
                  </a:cubicBezTo>
                  <a:cubicBezTo>
                    <a:pt x="137" y="111"/>
                    <a:pt x="242" y="110"/>
                    <a:pt x="347" y="110"/>
                  </a:cubicBezTo>
                  <a:cubicBezTo>
                    <a:pt x="454" y="110"/>
                    <a:pt x="560" y="110"/>
                    <a:pt x="669" y="110"/>
                  </a:cubicBezTo>
                  <a:cubicBezTo>
                    <a:pt x="669" y="73"/>
                    <a:pt x="669" y="37"/>
                    <a:pt x="669" y="0"/>
                  </a:cubicBezTo>
                  <a:cubicBezTo>
                    <a:pt x="686" y="0"/>
                    <a:pt x="701" y="0"/>
                    <a:pt x="717" y="0"/>
                  </a:cubicBezTo>
                  <a:cubicBezTo>
                    <a:pt x="717" y="36"/>
                    <a:pt x="717" y="72"/>
                    <a:pt x="717" y="110"/>
                  </a:cubicBezTo>
                  <a:cubicBezTo>
                    <a:pt x="725" y="110"/>
                    <a:pt x="732" y="110"/>
                    <a:pt x="738" y="110"/>
                  </a:cubicBezTo>
                  <a:cubicBezTo>
                    <a:pt x="940" y="110"/>
                    <a:pt x="1143" y="110"/>
                    <a:pt x="1345" y="110"/>
                  </a:cubicBezTo>
                  <a:cubicBezTo>
                    <a:pt x="1378" y="110"/>
                    <a:pt x="1383" y="116"/>
                    <a:pt x="1383" y="149"/>
                  </a:cubicBezTo>
                  <a:cubicBezTo>
                    <a:pt x="1383" y="203"/>
                    <a:pt x="1383" y="258"/>
                    <a:pt x="1383" y="3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9" name="Group 28">
            <a:extLst>
              <a:ext uri="{FF2B5EF4-FFF2-40B4-BE49-F238E27FC236}">
                <a16:creationId xmlns:a16="http://schemas.microsoft.com/office/drawing/2014/main" id="{9B203777-73C1-4B97-AFA1-1B32E45292E0}"/>
              </a:ext>
            </a:extLst>
          </p:cNvPr>
          <p:cNvGrpSpPr/>
          <p:nvPr userDrawn="1"/>
        </p:nvGrpSpPr>
        <p:grpSpPr>
          <a:xfrm flipH="1">
            <a:off x="6854218" y="4771444"/>
            <a:ext cx="518131" cy="644648"/>
            <a:chOff x="1237597" y="5192708"/>
            <a:chExt cx="267237" cy="338186"/>
          </a:xfrm>
          <a:solidFill>
            <a:schemeClr val="bg1">
              <a:alpha val="70000"/>
            </a:schemeClr>
          </a:solidFill>
        </p:grpSpPr>
        <p:sp>
          <p:nvSpPr>
            <p:cNvPr id="30" name="Freeform 79">
              <a:extLst>
                <a:ext uri="{FF2B5EF4-FFF2-40B4-BE49-F238E27FC236}">
                  <a16:creationId xmlns:a16="http://schemas.microsoft.com/office/drawing/2014/main" id="{5126A87E-9463-40C7-88EB-09A2F898D546}"/>
                </a:ext>
              </a:extLst>
            </p:cNvPr>
            <p:cNvSpPr>
              <a:spLocks noEditPoints="1"/>
            </p:cNvSpPr>
            <p:nvPr/>
          </p:nvSpPr>
          <p:spPr bwMode="auto">
            <a:xfrm>
              <a:off x="1237597" y="5192708"/>
              <a:ext cx="191583" cy="338186"/>
            </a:xfrm>
            <a:custGeom>
              <a:avLst/>
              <a:gdLst>
                <a:gd name="T0" fmla="*/ 968 w 1084"/>
                <a:gd name="T1" fmla="*/ 0 h 1913"/>
                <a:gd name="T2" fmla="*/ 1046 w 1084"/>
                <a:gd name="T3" fmla="*/ 45 h 1913"/>
                <a:gd name="T4" fmla="*/ 1083 w 1084"/>
                <a:gd name="T5" fmla="*/ 149 h 1913"/>
                <a:gd name="T6" fmla="*/ 1083 w 1084"/>
                <a:gd name="T7" fmla="*/ 636 h 1913"/>
                <a:gd name="T8" fmla="*/ 1083 w 1084"/>
                <a:gd name="T9" fmla="*/ 1279 h 1913"/>
                <a:gd name="T10" fmla="*/ 1083 w 1084"/>
                <a:gd name="T11" fmla="*/ 1297 h 1913"/>
                <a:gd name="T12" fmla="*/ 1028 w 1084"/>
                <a:gd name="T13" fmla="*/ 1317 h 1913"/>
                <a:gd name="T14" fmla="*/ 977 w 1084"/>
                <a:gd name="T15" fmla="*/ 1172 h 1913"/>
                <a:gd name="T16" fmla="*/ 979 w 1084"/>
                <a:gd name="T17" fmla="*/ 260 h 1913"/>
                <a:gd name="T18" fmla="*/ 979 w 1084"/>
                <a:gd name="T19" fmla="*/ 237 h 1913"/>
                <a:gd name="T20" fmla="*/ 105 w 1084"/>
                <a:gd name="T21" fmla="*/ 237 h 1913"/>
                <a:gd name="T22" fmla="*/ 105 w 1084"/>
                <a:gd name="T23" fmla="*/ 1550 h 1913"/>
                <a:gd name="T24" fmla="*/ 725 w 1084"/>
                <a:gd name="T25" fmla="*/ 1550 h 1913"/>
                <a:gd name="T26" fmla="*/ 762 w 1084"/>
                <a:gd name="T27" fmla="*/ 1680 h 1913"/>
                <a:gd name="T28" fmla="*/ 813 w 1084"/>
                <a:gd name="T29" fmla="*/ 1749 h 1913"/>
                <a:gd name="T30" fmla="*/ 878 w 1084"/>
                <a:gd name="T31" fmla="*/ 1808 h 1913"/>
                <a:gd name="T32" fmla="*/ 1018 w 1084"/>
                <a:gd name="T33" fmla="*/ 1888 h 1913"/>
                <a:gd name="T34" fmla="*/ 951 w 1084"/>
                <a:gd name="T35" fmla="*/ 1913 h 1913"/>
                <a:gd name="T36" fmla="*/ 786 w 1084"/>
                <a:gd name="T37" fmla="*/ 1913 h 1913"/>
                <a:gd name="T38" fmla="*/ 143 w 1084"/>
                <a:gd name="T39" fmla="*/ 1913 h 1913"/>
                <a:gd name="T40" fmla="*/ 3 w 1084"/>
                <a:gd name="T41" fmla="*/ 1803 h 1913"/>
                <a:gd name="T42" fmla="*/ 0 w 1084"/>
                <a:gd name="T43" fmla="*/ 1762 h 1913"/>
                <a:gd name="T44" fmla="*/ 0 w 1084"/>
                <a:gd name="T45" fmla="*/ 494 h 1913"/>
                <a:gd name="T46" fmla="*/ 0 w 1084"/>
                <a:gd name="T47" fmla="*/ 157 h 1913"/>
                <a:gd name="T48" fmla="*/ 113 w 1084"/>
                <a:gd name="T49" fmla="*/ 2 h 1913"/>
                <a:gd name="T50" fmla="*/ 116 w 1084"/>
                <a:gd name="T51" fmla="*/ 0 h 1913"/>
                <a:gd name="T52" fmla="*/ 968 w 1084"/>
                <a:gd name="T53" fmla="*/ 0 h 1913"/>
                <a:gd name="T54" fmla="*/ 373 w 1084"/>
                <a:gd name="T55" fmla="*/ 1661 h 1913"/>
                <a:gd name="T56" fmla="*/ 373 w 1084"/>
                <a:gd name="T57" fmla="*/ 1762 h 1913"/>
                <a:gd name="T58" fmla="*/ 709 w 1084"/>
                <a:gd name="T59" fmla="*/ 1762 h 1913"/>
                <a:gd name="T60" fmla="*/ 709 w 1084"/>
                <a:gd name="T61" fmla="*/ 1661 h 1913"/>
                <a:gd name="T62" fmla="*/ 373 w 1084"/>
                <a:gd name="T63" fmla="*/ 1661 h 1913"/>
                <a:gd name="T64" fmla="*/ 355 w 1084"/>
                <a:gd name="T65" fmla="*/ 140 h 1913"/>
                <a:gd name="T66" fmla="*/ 727 w 1084"/>
                <a:gd name="T67" fmla="*/ 140 h 1913"/>
                <a:gd name="T68" fmla="*/ 727 w 1084"/>
                <a:gd name="T69" fmla="*/ 102 h 1913"/>
                <a:gd name="T70" fmla="*/ 355 w 1084"/>
                <a:gd name="T71" fmla="*/ 102 h 1913"/>
                <a:gd name="T72" fmla="*/ 355 w 1084"/>
                <a:gd name="T73" fmla="*/ 140 h 1913"/>
                <a:gd name="T74" fmla="*/ 886 w 1084"/>
                <a:gd name="T75" fmla="*/ 122 h 1913"/>
                <a:gd name="T76" fmla="*/ 852 w 1084"/>
                <a:gd name="T77" fmla="*/ 89 h 1913"/>
                <a:gd name="T78" fmla="*/ 817 w 1084"/>
                <a:gd name="T79" fmla="*/ 122 h 1913"/>
                <a:gd name="T80" fmla="*/ 851 w 1084"/>
                <a:gd name="T81" fmla="*/ 157 h 1913"/>
                <a:gd name="T82" fmla="*/ 886 w 1084"/>
                <a:gd name="T83" fmla="*/ 122 h 19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084" h="1913">
                  <a:moveTo>
                    <a:pt x="968" y="0"/>
                  </a:moveTo>
                  <a:cubicBezTo>
                    <a:pt x="996" y="10"/>
                    <a:pt x="1025" y="21"/>
                    <a:pt x="1046" y="45"/>
                  </a:cubicBezTo>
                  <a:cubicBezTo>
                    <a:pt x="1072" y="74"/>
                    <a:pt x="1083" y="109"/>
                    <a:pt x="1083" y="149"/>
                  </a:cubicBezTo>
                  <a:cubicBezTo>
                    <a:pt x="1083" y="311"/>
                    <a:pt x="1083" y="474"/>
                    <a:pt x="1083" y="636"/>
                  </a:cubicBezTo>
                  <a:cubicBezTo>
                    <a:pt x="1084" y="851"/>
                    <a:pt x="1083" y="1065"/>
                    <a:pt x="1083" y="1279"/>
                  </a:cubicBezTo>
                  <a:cubicBezTo>
                    <a:pt x="1083" y="1285"/>
                    <a:pt x="1083" y="1291"/>
                    <a:pt x="1083" y="1297"/>
                  </a:cubicBezTo>
                  <a:cubicBezTo>
                    <a:pt x="1065" y="1303"/>
                    <a:pt x="1048" y="1310"/>
                    <a:pt x="1028" y="1317"/>
                  </a:cubicBezTo>
                  <a:cubicBezTo>
                    <a:pt x="1009" y="1270"/>
                    <a:pt x="977" y="1230"/>
                    <a:pt x="977" y="1172"/>
                  </a:cubicBezTo>
                  <a:cubicBezTo>
                    <a:pt x="980" y="868"/>
                    <a:pt x="979" y="564"/>
                    <a:pt x="979" y="260"/>
                  </a:cubicBezTo>
                  <a:cubicBezTo>
                    <a:pt x="979" y="253"/>
                    <a:pt x="979" y="246"/>
                    <a:pt x="979" y="237"/>
                  </a:cubicBezTo>
                  <a:cubicBezTo>
                    <a:pt x="687" y="237"/>
                    <a:pt x="397" y="237"/>
                    <a:pt x="105" y="237"/>
                  </a:cubicBezTo>
                  <a:cubicBezTo>
                    <a:pt x="105" y="674"/>
                    <a:pt x="105" y="1111"/>
                    <a:pt x="105" y="1550"/>
                  </a:cubicBezTo>
                  <a:cubicBezTo>
                    <a:pt x="312" y="1550"/>
                    <a:pt x="518" y="1550"/>
                    <a:pt x="725" y="1550"/>
                  </a:cubicBezTo>
                  <a:cubicBezTo>
                    <a:pt x="713" y="1602"/>
                    <a:pt x="728" y="1643"/>
                    <a:pt x="762" y="1680"/>
                  </a:cubicBezTo>
                  <a:cubicBezTo>
                    <a:pt x="782" y="1701"/>
                    <a:pt x="798" y="1724"/>
                    <a:pt x="813" y="1749"/>
                  </a:cubicBezTo>
                  <a:cubicBezTo>
                    <a:pt x="829" y="1776"/>
                    <a:pt x="852" y="1793"/>
                    <a:pt x="878" y="1808"/>
                  </a:cubicBezTo>
                  <a:cubicBezTo>
                    <a:pt x="925" y="1835"/>
                    <a:pt x="972" y="1862"/>
                    <a:pt x="1018" y="1888"/>
                  </a:cubicBezTo>
                  <a:cubicBezTo>
                    <a:pt x="1004" y="1902"/>
                    <a:pt x="978" y="1912"/>
                    <a:pt x="951" y="1913"/>
                  </a:cubicBezTo>
                  <a:cubicBezTo>
                    <a:pt x="896" y="1913"/>
                    <a:pt x="841" y="1913"/>
                    <a:pt x="786" y="1913"/>
                  </a:cubicBezTo>
                  <a:cubicBezTo>
                    <a:pt x="572" y="1913"/>
                    <a:pt x="358" y="1913"/>
                    <a:pt x="143" y="1913"/>
                  </a:cubicBezTo>
                  <a:cubicBezTo>
                    <a:pt x="72" y="1913"/>
                    <a:pt x="18" y="1870"/>
                    <a:pt x="3" y="1803"/>
                  </a:cubicBezTo>
                  <a:cubicBezTo>
                    <a:pt x="0" y="1790"/>
                    <a:pt x="0" y="1776"/>
                    <a:pt x="0" y="1762"/>
                  </a:cubicBezTo>
                  <a:cubicBezTo>
                    <a:pt x="0" y="1339"/>
                    <a:pt x="0" y="916"/>
                    <a:pt x="0" y="494"/>
                  </a:cubicBezTo>
                  <a:cubicBezTo>
                    <a:pt x="0" y="382"/>
                    <a:pt x="0" y="270"/>
                    <a:pt x="0" y="157"/>
                  </a:cubicBezTo>
                  <a:cubicBezTo>
                    <a:pt x="0" y="71"/>
                    <a:pt x="30" y="29"/>
                    <a:pt x="113" y="2"/>
                  </a:cubicBezTo>
                  <a:cubicBezTo>
                    <a:pt x="114" y="2"/>
                    <a:pt x="115" y="1"/>
                    <a:pt x="116" y="0"/>
                  </a:cubicBezTo>
                  <a:cubicBezTo>
                    <a:pt x="400" y="0"/>
                    <a:pt x="684" y="0"/>
                    <a:pt x="968" y="0"/>
                  </a:cubicBezTo>
                  <a:close/>
                  <a:moveTo>
                    <a:pt x="373" y="1661"/>
                  </a:moveTo>
                  <a:cubicBezTo>
                    <a:pt x="373" y="1696"/>
                    <a:pt x="373" y="1729"/>
                    <a:pt x="373" y="1762"/>
                  </a:cubicBezTo>
                  <a:cubicBezTo>
                    <a:pt x="486" y="1762"/>
                    <a:pt x="598" y="1762"/>
                    <a:pt x="709" y="1762"/>
                  </a:cubicBezTo>
                  <a:cubicBezTo>
                    <a:pt x="709" y="1728"/>
                    <a:pt x="709" y="1695"/>
                    <a:pt x="709" y="1661"/>
                  </a:cubicBezTo>
                  <a:cubicBezTo>
                    <a:pt x="596" y="1661"/>
                    <a:pt x="485" y="1661"/>
                    <a:pt x="373" y="1661"/>
                  </a:cubicBezTo>
                  <a:close/>
                  <a:moveTo>
                    <a:pt x="355" y="140"/>
                  </a:moveTo>
                  <a:cubicBezTo>
                    <a:pt x="480" y="140"/>
                    <a:pt x="603" y="140"/>
                    <a:pt x="727" y="140"/>
                  </a:cubicBezTo>
                  <a:cubicBezTo>
                    <a:pt x="727" y="127"/>
                    <a:pt x="727" y="115"/>
                    <a:pt x="727" y="102"/>
                  </a:cubicBezTo>
                  <a:cubicBezTo>
                    <a:pt x="602" y="102"/>
                    <a:pt x="479" y="102"/>
                    <a:pt x="355" y="102"/>
                  </a:cubicBezTo>
                  <a:cubicBezTo>
                    <a:pt x="355" y="115"/>
                    <a:pt x="355" y="127"/>
                    <a:pt x="355" y="140"/>
                  </a:cubicBezTo>
                  <a:close/>
                  <a:moveTo>
                    <a:pt x="886" y="122"/>
                  </a:moveTo>
                  <a:cubicBezTo>
                    <a:pt x="886" y="103"/>
                    <a:pt x="871" y="88"/>
                    <a:pt x="852" y="89"/>
                  </a:cubicBezTo>
                  <a:cubicBezTo>
                    <a:pt x="832" y="89"/>
                    <a:pt x="818" y="103"/>
                    <a:pt x="817" y="122"/>
                  </a:cubicBezTo>
                  <a:cubicBezTo>
                    <a:pt x="817" y="142"/>
                    <a:pt x="832" y="157"/>
                    <a:pt x="851" y="157"/>
                  </a:cubicBezTo>
                  <a:cubicBezTo>
                    <a:pt x="871" y="157"/>
                    <a:pt x="886" y="143"/>
                    <a:pt x="886" y="12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 name="Freeform 80">
              <a:extLst>
                <a:ext uri="{FF2B5EF4-FFF2-40B4-BE49-F238E27FC236}">
                  <a16:creationId xmlns:a16="http://schemas.microsoft.com/office/drawing/2014/main" id="{B574CE00-5DAC-41DE-9080-21B0CE32BE37}"/>
                </a:ext>
              </a:extLst>
            </p:cNvPr>
            <p:cNvSpPr>
              <a:spLocks/>
            </p:cNvSpPr>
            <p:nvPr/>
          </p:nvSpPr>
          <p:spPr bwMode="auto">
            <a:xfrm>
              <a:off x="1369804" y="5384384"/>
              <a:ext cx="135030" cy="145286"/>
            </a:xfrm>
            <a:custGeom>
              <a:avLst/>
              <a:gdLst>
                <a:gd name="T0" fmla="*/ 383 w 764"/>
                <a:gd name="T1" fmla="*/ 271 h 822"/>
                <a:gd name="T2" fmla="*/ 398 w 764"/>
                <a:gd name="T3" fmla="*/ 255 h 822"/>
                <a:gd name="T4" fmla="*/ 492 w 764"/>
                <a:gd name="T5" fmla="*/ 250 h 822"/>
                <a:gd name="T6" fmla="*/ 519 w 764"/>
                <a:gd name="T7" fmla="*/ 256 h 822"/>
                <a:gd name="T8" fmla="*/ 647 w 764"/>
                <a:gd name="T9" fmla="*/ 311 h 822"/>
                <a:gd name="T10" fmla="*/ 729 w 764"/>
                <a:gd name="T11" fmla="*/ 492 h 822"/>
                <a:gd name="T12" fmla="*/ 754 w 764"/>
                <a:gd name="T13" fmla="*/ 632 h 822"/>
                <a:gd name="T14" fmla="*/ 754 w 764"/>
                <a:gd name="T15" fmla="*/ 634 h 822"/>
                <a:gd name="T16" fmla="*/ 758 w 764"/>
                <a:gd name="T17" fmla="*/ 679 h 822"/>
                <a:gd name="T18" fmla="*/ 719 w 764"/>
                <a:gd name="T19" fmla="*/ 701 h 822"/>
                <a:gd name="T20" fmla="*/ 497 w 764"/>
                <a:gd name="T21" fmla="*/ 812 h 822"/>
                <a:gd name="T22" fmla="*/ 477 w 764"/>
                <a:gd name="T23" fmla="*/ 822 h 822"/>
                <a:gd name="T24" fmla="*/ 429 w 764"/>
                <a:gd name="T25" fmla="*/ 780 h 822"/>
                <a:gd name="T26" fmla="*/ 217 w 764"/>
                <a:gd name="T27" fmla="*/ 715 h 822"/>
                <a:gd name="T28" fmla="*/ 189 w 764"/>
                <a:gd name="T29" fmla="*/ 704 h 822"/>
                <a:gd name="T30" fmla="*/ 114 w 764"/>
                <a:gd name="T31" fmla="*/ 649 h 822"/>
                <a:gd name="T32" fmla="*/ 50 w 764"/>
                <a:gd name="T33" fmla="*/ 580 h 822"/>
                <a:gd name="T34" fmla="*/ 22 w 764"/>
                <a:gd name="T35" fmla="*/ 520 h 822"/>
                <a:gd name="T36" fmla="*/ 63 w 764"/>
                <a:gd name="T37" fmla="*/ 487 h 822"/>
                <a:gd name="T38" fmla="*/ 109 w 764"/>
                <a:gd name="T39" fmla="*/ 509 h 822"/>
                <a:gd name="T40" fmla="*/ 216 w 764"/>
                <a:gd name="T41" fmla="*/ 585 h 822"/>
                <a:gd name="T42" fmla="*/ 251 w 764"/>
                <a:gd name="T43" fmla="*/ 595 h 822"/>
                <a:gd name="T44" fmla="*/ 250 w 764"/>
                <a:gd name="T45" fmla="*/ 556 h 822"/>
                <a:gd name="T46" fmla="*/ 221 w 764"/>
                <a:gd name="T47" fmla="*/ 487 h 822"/>
                <a:gd name="T48" fmla="*/ 24 w 764"/>
                <a:gd name="T49" fmla="*/ 109 h 822"/>
                <a:gd name="T50" fmla="*/ 4 w 764"/>
                <a:gd name="T51" fmla="*/ 36 h 822"/>
                <a:gd name="T52" fmla="*/ 42 w 764"/>
                <a:gd name="T53" fmla="*/ 8 h 822"/>
                <a:gd name="T54" fmla="*/ 99 w 764"/>
                <a:gd name="T55" fmla="*/ 56 h 822"/>
                <a:gd name="T56" fmla="*/ 223 w 764"/>
                <a:gd name="T57" fmla="*/ 251 h 822"/>
                <a:gd name="T58" fmla="*/ 258 w 764"/>
                <a:gd name="T59" fmla="*/ 302 h 822"/>
                <a:gd name="T60" fmla="*/ 383 w 764"/>
                <a:gd name="T61" fmla="*/ 271 h 8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764" h="822">
                  <a:moveTo>
                    <a:pt x="383" y="271"/>
                  </a:moveTo>
                  <a:cubicBezTo>
                    <a:pt x="388" y="266"/>
                    <a:pt x="393" y="260"/>
                    <a:pt x="398" y="255"/>
                  </a:cubicBezTo>
                  <a:cubicBezTo>
                    <a:pt x="428" y="228"/>
                    <a:pt x="460" y="225"/>
                    <a:pt x="492" y="250"/>
                  </a:cubicBezTo>
                  <a:cubicBezTo>
                    <a:pt x="501" y="256"/>
                    <a:pt x="508" y="259"/>
                    <a:pt x="519" y="256"/>
                  </a:cubicBezTo>
                  <a:cubicBezTo>
                    <a:pt x="575" y="241"/>
                    <a:pt x="620" y="260"/>
                    <a:pt x="647" y="311"/>
                  </a:cubicBezTo>
                  <a:cubicBezTo>
                    <a:pt x="677" y="370"/>
                    <a:pt x="712" y="427"/>
                    <a:pt x="729" y="492"/>
                  </a:cubicBezTo>
                  <a:cubicBezTo>
                    <a:pt x="741" y="538"/>
                    <a:pt x="746" y="585"/>
                    <a:pt x="754" y="632"/>
                  </a:cubicBezTo>
                  <a:cubicBezTo>
                    <a:pt x="754" y="633"/>
                    <a:pt x="754" y="634"/>
                    <a:pt x="754" y="634"/>
                  </a:cubicBezTo>
                  <a:cubicBezTo>
                    <a:pt x="756" y="650"/>
                    <a:pt x="764" y="668"/>
                    <a:pt x="758" y="679"/>
                  </a:cubicBezTo>
                  <a:cubicBezTo>
                    <a:pt x="752" y="690"/>
                    <a:pt x="733" y="694"/>
                    <a:pt x="719" y="701"/>
                  </a:cubicBezTo>
                  <a:cubicBezTo>
                    <a:pt x="645" y="738"/>
                    <a:pt x="571" y="775"/>
                    <a:pt x="497" y="812"/>
                  </a:cubicBezTo>
                  <a:cubicBezTo>
                    <a:pt x="490" y="816"/>
                    <a:pt x="484" y="818"/>
                    <a:pt x="477" y="822"/>
                  </a:cubicBezTo>
                  <a:cubicBezTo>
                    <a:pt x="470" y="795"/>
                    <a:pt x="457" y="782"/>
                    <a:pt x="429" y="780"/>
                  </a:cubicBezTo>
                  <a:cubicBezTo>
                    <a:pt x="353" y="774"/>
                    <a:pt x="282" y="753"/>
                    <a:pt x="217" y="715"/>
                  </a:cubicBezTo>
                  <a:cubicBezTo>
                    <a:pt x="208" y="710"/>
                    <a:pt x="198" y="708"/>
                    <a:pt x="189" y="704"/>
                  </a:cubicBezTo>
                  <a:cubicBezTo>
                    <a:pt x="159" y="693"/>
                    <a:pt x="134" y="676"/>
                    <a:pt x="114" y="649"/>
                  </a:cubicBezTo>
                  <a:cubicBezTo>
                    <a:pt x="96" y="623"/>
                    <a:pt x="72" y="602"/>
                    <a:pt x="50" y="580"/>
                  </a:cubicBezTo>
                  <a:cubicBezTo>
                    <a:pt x="33" y="563"/>
                    <a:pt x="23" y="544"/>
                    <a:pt x="22" y="520"/>
                  </a:cubicBezTo>
                  <a:cubicBezTo>
                    <a:pt x="22" y="496"/>
                    <a:pt x="39" y="481"/>
                    <a:pt x="63" y="487"/>
                  </a:cubicBezTo>
                  <a:cubicBezTo>
                    <a:pt x="79" y="492"/>
                    <a:pt x="95" y="500"/>
                    <a:pt x="109" y="509"/>
                  </a:cubicBezTo>
                  <a:cubicBezTo>
                    <a:pt x="145" y="534"/>
                    <a:pt x="180" y="560"/>
                    <a:pt x="216" y="585"/>
                  </a:cubicBezTo>
                  <a:cubicBezTo>
                    <a:pt x="226" y="591"/>
                    <a:pt x="239" y="592"/>
                    <a:pt x="251" y="595"/>
                  </a:cubicBezTo>
                  <a:cubicBezTo>
                    <a:pt x="251" y="582"/>
                    <a:pt x="254" y="568"/>
                    <a:pt x="250" y="556"/>
                  </a:cubicBezTo>
                  <a:cubicBezTo>
                    <a:pt x="243" y="532"/>
                    <a:pt x="232" y="509"/>
                    <a:pt x="221" y="487"/>
                  </a:cubicBezTo>
                  <a:cubicBezTo>
                    <a:pt x="156" y="361"/>
                    <a:pt x="89" y="236"/>
                    <a:pt x="24" y="109"/>
                  </a:cubicBezTo>
                  <a:cubicBezTo>
                    <a:pt x="13" y="87"/>
                    <a:pt x="7" y="61"/>
                    <a:pt x="4" y="36"/>
                  </a:cubicBezTo>
                  <a:cubicBezTo>
                    <a:pt x="0" y="11"/>
                    <a:pt x="17" y="0"/>
                    <a:pt x="42" y="8"/>
                  </a:cubicBezTo>
                  <a:cubicBezTo>
                    <a:pt x="67" y="16"/>
                    <a:pt x="85" y="34"/>
                    <a:pt x="99" y="56"/>
                  </a:cubicBezTo>
                  <a:cubicBezTo>
                    <a:pt x="141" y="121"/>
                    <a:pt x="182" y="186"/>
                    <a:pt x="223" y="251"/>
                  </a:cubicBezTo>
                  <a:cubicBezTo>
                    <a:pt x="234" y="269"/>
                    <a:pt x="246" y="285"/>
                    <a:pt x="258" y="302"/>
                  </a:cubicBezTo>
                  <a:cubicBezTo>
                    <a:pt x="307" y="242"/>
                    <a:pt x="327" y="237"/>
                    <a:pt x="383" y="27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2" name="Freeform 81">
              <a:extLst>
                <a:ext uri="{FF2B5EF4-FFF2-40B4-BE49-F238E27FC236}">
                  <a16:creationId xmlns:a16="http://schemas.microsoft.com/office/drawing/2014/main" id="{711C0766-98C3-43BB-B4F0-C1026C879DDF}"/>
                </a:ext>
              </a:extLst>
            </p:cNvPr>
            <p:cNvSpPr>
              <a:spLocks/>
            </p:cNvSpPr>
            <p:nvPr/>
          </p:nvSpPr>
          <p:spPr bwMode="auto">
            <a:xfrm>
              <a:off x="1267802" y="5330090"/>
              <a:ext cx="130984" cy="15338"/>
            </a:xfrm>
            <a:custGeom>
              <a:avLst/>
              <a:gdLst>
                <a:gd name="T0" fmla="*/ 373 w 741"/>
                <a:gd name="T1" fmla="*/ 86 h 87"/>
                <a:gd name="T2" fmla="*/ 56 w 741"/>
                <a:gd name="T3" fmla="*/ 86 h 87"/>
                <a:gd name="T4" fmla="*/ 13 w 741"/>
                <a:gd name="T5" fmla="*/ 30 h 87"/>
                <a:gd name="T6" fmla="*/ 42 w 741"/>
                <a:gd name="T7" fmla="*/ 5 h 87"/>
                <a:gd name="T8" fmla="*/ 71 w 741"/>
                <a:gd name="T9" fmla="*/ 1 h 87"/>
                <a:gd name="T10" fmla="*/ 682 w 741"/>
                <a:gd name="T11" fmla="*/ 2 h 87"/>
                <a:gd name="T12" fmla="*/ 708 w 741"/>
                <a:gd name="T13" fmla="*/ 4 h 87"/>
                <a:gd name="T14" fmla="*/ 740 w 741"/>
                <a:gd name="T15" fmla="*/ 46 h 87"/>
                <a:gd name="T16" fmla="*/ 704 w 741"/>
                <a:gd name="T17" fmla="*/ 86 h 87"/>
                <a:gd name="T18" fmla="*/ 681 w 741"/>
                <a:gd name="T19" fmla="*/ 86 h 87"/>
                <a:gd name="T20" fmla="*/ 373 w 741"/>
                <a:gd name="T21" fmla="*/ 86 h 87"/>
                <a:gd name="T22" fmla="*/ 373 w 741"/>
                <a:gd name="T23" fmla="*/ 86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741" h="87">
                  <a:moveTo>
                    <a:pt x="373" y="86"/>
                  </a:moveTo>
                  <a:cubicBezTo>
                    <a:pt x="268" y="86"/>
                    <a:pt x="162" y="87"/>
                    <a:pt x="56" y="86"/>
                  </a:cubicBezTo>
                  <a:cubicBezTo>
                    <a:pt x="21" y="86"/>
                    <a:pt x="0" y="59"/>
                    <a:pt x="13" y="30"/>
                  </a:cubicBezTo>
                  <a:cubicBezTo>
                    <a:pt x="18" y="19"/>
                    <a:pt x="31" y="11"/>
                    <a:pt x="42" y="5"/>
                  </a:cubicBezTo>
                  <a:cubicBezTo>
                    <a:pt x="50" y="0"/>
                    <a:pt x="61" y="1"/>
                    <a:pt x="71" y="1"/>
                  </a:cubicBezTo>
                  <a:cubicBezTo>
                    <a:pt x="275" y="1"/>
                    <a:pt x="478" y="1"/>
                    <a:pt x="682" y="2"/>
                  </a:cubicBezTo>
                  <a:cubicBezTo>
                    <a:pt x="690" y="2"/>
                    <a:pt x="699" y="2"/>
                    <a:pt x="708" y="4"/>
                  </a:cubicBezTo>
                  <a:cubicBezTo>
                    <a:pt x="727" y="8"/>
                    <a:pt x="741" y="27"/>
                    <a:pt x="740" y="46"/>
                  </a:cubicBezTo>
                  <a:cubicBezTo>
                    <a:pt x="739" y="66"/>
                    <a:pt x="723" y="83"/>
                    <a:pt x="704" y="86"/>
                  </a:cubicBezTo>
                  <a:cubicBezTo>
                    <a:pt x="696" y="87"/>
                    <a:pt x="689" y="86"/>
                    <a:pt x="681" y="86"/>
                  </a:cubicBezTo>
                  <a:cubicBezTo>
                    <a:pt x="579" y="87"/>
                    <a:pt x="476" y="86"/>
                    <a:pt x="373" y="86"/>
                  </a:cubicBezTo>
                  <a:cubicBezTo>
                    <a:pt x="373" y="86"/>
                    <a:pt x="373" y="86"/>
                    <a:pt x="373"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3" name="Freeform 82">
              <a:extLst>
                <a:ext uri="{FF2B5EF4-FFF2-40B4-BE49-F238E27FC236}">
                  <a16:creationId xmlns:a16="http://schemas.microsoft.com/office/drawing/2014/main" id="{B7E88A7C-E12A-4E29-BF6E-5ACB54F3FA76}"/>
                </a:ext>
              </a:extLst>
            </p:cNvPr>
            <p:cNvSpPr>
              <a:spLocks/>
            </p:cNvSpPr>
            <p:nvPr/>
          </p:nvSpPr>
          <p:spPr bwMode="auto">
            <a:xfrm>
              <a:off x="1268367" y="5361707"/>
              <a:ext cx="130043" cy="15526"/>
            </a:xfrm>
            <a:custGeom>
              <a:avLst/>
              <a:gdLst>
                <a:gd name="T0" fmla="*/ 369 w 736"/>
                <a:gd name="T1" fmla="*/ 0 h 88"/>
                <a:gd name="T2" fmla="*/ 682 w 736"/>
                <a:gd name="T3" fmla="*/ 0 h 88"/>
                <a:gd name="T4" fmla="*/ 729 w 736"/>
                <a:gd name="T5" fmla="*/ 27 h 88"/>
                <a:gd name="T6" fmla="*/ 722 w 736"/>
                <a:gd name="T7" fmla="*/ 70 h 88"/>
                <a:gd name="T8" fmla="*/ 680 w 736"/>
                <a:gd name="T9" fmla="*/ 84 h 88"/>
                <a:gd name="T10" fmla="*/ 616 w 736"/>
                <a:gd name="T11" fmla="*/ 84 h 88"/>
                <a:gd name="T12" fmla="*/ 597 w 736"/>
                <a:gd name="T13" fmla="*/ 86 h 88"/>
                <a:gd name="T14" fmla="*/ 60 w 736"/>
                <a:gd name="T15" fmla="*/ 86 h 88"/>
                <a:gd name="T16" fmla="*/ 41 w 736"/>
                <a:gd name="T17" fmla="*/ 84 h 88"/>
                <a:gd name="T18" fmla="*/ 2 w 736"/>
                <a:gd name="T19" fmla="*/ 40 h 88"/>
                <a:gd name="T20" fmla="*/ 48 w 736"/>
                <a:gd name="T21" fmla="*/ 1 h 88"/>
                <a:gd name="T22" fmla="*/ 283 w 736"/>
                <a:gd name="T23" fmla="*/ 0 h 88"/>
                <a:gd name="T24" fmla="*/ 369 w 736"/>
                <a:gd name="T25" fmla="*/ 0 h 88"/>
                <a:gd name="T26" fmla="*/ 369 w 736"/>
                <a:gd name="T27" fmla="*/ 0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36" h="88">
                  <a:moveTo>
                    <a:pt x="369" y="0"/>
                  </a:moveTo>
                  <a:cubicBezTo>
                    <a:pt x="473" y="0"/>
                    <a:pt x="578" y="1"/>
                    <a:pt x="682" y="0"/>
                  </a:cubicBezTo>
                  <a:cubicBezTo>
                    <a:pt x="703" y="0"/>
                    <a:pt x="721" y="7"/>
                    <a:pt x="729" y="27"/>
                  </a:cubicBezTo>
                  <a:cubicBezTo>
                    <a:pt x="736" y="42"/>
                    <a:pt x="733" y="58"/>
                    <a:pt x="722" y="70"/>
                  </a:cubicBezTo>
                  <a:cubicBezTo>
                    <a:pt x="711" y="83"/>
                    <a:pt x="695" y="88"/>
                    <a:pt x="680" y="84"/>
                  </a:cubicBezTo>
                  <a:cubicBezTo>
                    <a:pt x="658" y="78"/>
                    <a:pt x="637" y="76"/>
                    <a:pt x="616" y="84"/>
                  </a:cubicBezTo>
                  <a:cubicBezTo>
                    <a:pt x="610" y="86"/>
                    <a:pt x="603" y="86"/>
                    <a:pt x="597" y="86"/>
                  </a:cubicBezTo>
                  <a:cubicBezTo>
                    <a:pt x="418" y="86"/>
                    <a:pt x="239" y="86"/>
                    <a:pt x="60" y="86"/>
                  </a:cubicBezTo>
                  <a:cubicBezTo>
                    <a:pt x="53" y="86"/>
                    <a:pt x="47" y="86"/>
                    <a:pt x="41" y="84"/>
                  </a:cubicBezTo>
                  <a:cubicBezTo>
                    <a:pt x="16" y="80"/>
                    <a:pt x="0" y="62"/>
                    <a:pt x="2" y="40"/>
                  </a:cubicBezTo>
                  <a:cubicBezTo>
                    <a:pt x="3" y="17"/>
                    <a:pt x="21" y="1"/>
                    <a:pt x="48" y="1"/>
                  </a:cubicBezTo>
                  <a:cubicBezTo>
                    <a:pt x="126" y="0"/>
                    <a:pt x="204" y="0"/>
                    <a:pt x="283" y="0"/>
                  </a:cubicBezTo>
                  <a:cubicBezTo>
                    <a:pt x="311" y="0"/>
                    <a:pt x="340" y="0"/>
                    <a:pt x="369" y="0"/>
                  </a:cubicBezTo>
                  <a:cubicBezTo>
                    <a:pt x="369" y="0"/>
                    <a:pt x="369" y="0"/>
                    <a:pt x="36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Freeform 83">
              <a:extLst>
                <a:ext uri="{FF2B5EF4-FFF2-40B4-BE49-F238E27FC236}">
                  <a16:creationId xmlns:a16="http://schemas.microsoft.com/office/drawing/2014/main" id="{E5BB5FD7-598C-4684-8003-7044EAC9414C}"/>
                </a:ext>
              </a:extLst>
            </p:cNvPr>
            <p:cNvSpPr>
              <a:spLocks/>
            </p:cNvSpPr>
            <p:nvPr/>
          </p:nvSpPr>
          <p:spPr bwMode="auto">
            <a:xfrm>
              <a:off x="1266579" y="5393512"/>
              <a:ext cx="93627" cy="15244"/>
            </a:xfrm>
            <a:custGeom>
              <a:avLst/>
              <a:gdLst>
                <a:gd name="T0" fmla="*/ 530 w 530"/>
                <a:gd name="T1" fmla="*/ 86 h 86"/>
                <a:gd name="T2" fmla="*/ 300 w 530"/>
                <a:gd name="T3" fmla="*/ 86 h 86"/>
                <a:gd name="T4" fmla="*/ 59 w 530"/>
                <a:gd name="T5" fmla="*/ 86 h 86"/>
                <a:gd name="T6" fmla="*/ 18 w 530"/>
                <a:gd name="T7" fmla="*/ 22 h 86"/>
                <a:gd name="T8" fmla="*/ 64 w 530"/>
                <a:gd name="T9" fmla="*/ 0 h 86"/>
                <a:gd name="T10" fmla="*/ 230 w 530"/>
                <a:gd name="T11" fmla="*/ 1 h 86"/>
                <a:gd name="T12" fmla="*/ 488 w 530"/>
                <a:gd name="T13" fmla="*/ 0 h 86"/>
                <a:gd name="T14" fmla="*/ 509 w 530"/>
                <a:gd name="T15" fmla="*/ 17 h 86"/>
                <a:gd name="T16" fmla="*/ 530 w 530"/>
                <a:gd name="T17" fmla="*/ 86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0" h="86">
                  <a:moveTo>
                    <a:pt x="530" y="86"/>
                  </a:moveTo>
                  <a:cubicBezTo>
                    <a:pt x="452" y="86"/>
                    <a:pt x="376" y="86"/>
                    <a:pt x="300" y="86"/>
                  </a:cubicBezTo>
                  <a:cubicBezTo>
                    <a:pt x="219" y="86"/>
                    <a:pt x="139" y="86"/>
                    <a:pt x="59" y="86"/>
                  </a:cubicBezTo>
                  <a:cubicBezTo>
                    <a:pt x="22" y="85"/>
                    <a:pt x="0" y="52"/>
                    <a:pt x="18" y="22"/>
                  </a:cubicBezTo>
                  <a:cubicBezTo>
                    <a:pt x="28" y="5"/>
                    <a:pt x="45" y="1"/>
                    <a:pt x="64" y="0"/>
                  </a:cubicBezTo>
                  <a:cubicBezTo>
                    <a:pt x="120" y="0"/>
                    <a:pt x="175" y="1"/>
                    <a:pt x="230" y="1"/>
                  </a:cubicBezTo>
                  <a:cubicBezTo>
                    <a:pt x="316" y="1"/>
                    <a:pt x="402" y="1"/>
                    <a:pt x="488" y="0"/>
                  </a:cubicBezTo>
                  <a:cubicBezTo>
                    <a:pt x="501" y="0"/>
                    <a:pt x="506" y="4"/>
                    <a:pt x="509" y="17"/>
                  </a:cubicBezTo>
                  <a:cubicBezTo>
                    <a:pt x="514" y="40"/>
                    <a:pt x="522" y="62"/>
                    <a:pt x="530" y="8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Freeform 84">
              <a:extLst>
                <a:ext uri="{FF2B5EF4-FFF2-40B4-BE49-F238E27FC236}">
                  <a16:creationId xmlns:a16="http://schemas.microsoft.com/office/drawing/2014/main" id="{AD89AFB4-A3DC-4A34-AB5E-E27E037351FD}"/>
                </a:ext>
              </a:extLst>
            </p:cNvPr>
            <p:cNvSpPr>
              <a:spLocks noEditPoints="1"/>
            </p:cNvSpPr>
            <p:nvPr/>
          </p:nvSpPr>
          <p:spPr bwMode="auto">
            <a:xfrm>
              <a:off x="1273260" y="5255471"/>
              <a:ext cx="54106" cy="57964"/>
            </a:xfrm>
            <a:custGeom>
              <a:avLst/>
              <a:gdLst>
                <a:gd name="T0" fmla="*/ 306 w 306"/>
                <a:gd name="T1" fmla="*/ 165 h 328"/>
                <a:gd name="T2" fmla="*/ 306 w 306"/>
                <a:gd name="T3" fmla="*/ 303 h 328"/>
                <a:gd name="T4" fmla="*/ 282 w 306"/>
                <a:gd name="T5" fmla="*/ 328 h 328"/>
                <a:gd name="T6" fmla="*/ 24 w 306"/>
                <a:gd name="T7" fmla="*/ 328 h 328"/>
                <a:gd name="T8" fmla="*/ 0 w 306"/>
                <a:gd name="T9" fmla="*/ 304 h 328"/>
                <a:gd name="T10" fmla="*/ 0 w 306"/>
                <a:gd name="T11" fmla="*/ 25 h 328"/>
                <a:gd name="T12" fmla="*/ 24 w 306"/>
                <a:gd name="T13" fmla="*/ 0 h 328"/>
                <a:gd name="T14" fmla="*/ 282 w 306"/>
                <a:gd name="T15" fmla="*/ 0 h 328"/>
                <a:gd name="T16" fmla="*/ 306 w 306"/>
                <a:gd name="T17" fmla="*/ 25 h 328"/>
                <a:gd name="T18" fmla="*/ 306 w 306"/>
                <a:gd name="T19" fmla="*/ 165 h 328"/>
                <a:gd name="T20" fmla="*/ 288 w 306"/>
                <a:gd name="T21" fmla="*/ 310 h 328"/>
                <a:gd name="T22" fmla="*/ 288 w 306"/>
                <a:gd name="T23" fmla="*/ 19 h 328"/>
                <a:gd name="T24" fmla="*/ 18 w 306"/>
                <a:gd name="T25" fmla="*/ 19 h 328"/>
                <a:gd name="T26" fmla="*/ 18 w 306"/>
                <a:gd name="T27" fmla="*/ 310 h 328"/>
                <a:gd name="T28" fmla="*/ 288 w 306"/>
                <a:gd name="T29" fmla="*/ 310 h 3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6" h="328">
                  <a:moveTo>
                    <a:pt x="306" y="165"/>
                  </a:moveTo>
                  <a:cubicBezTo>
                    <a:pt x="306" y="211"/>
                    <a:pt x="305" y="257"/>
                    <a:pt x="306" y="303"/>
                  </a:cubicBezTo>
                  <a:cubicBezTo>
                    <a:pt x="306" y="321"/>
                    <a:pt x="299" y="328"/>
                    <a:pt x="282" y="328"/>
                  </a:cubicBezTo>
                  <a:cubicBezTo>
                    <a:pt x="196" y="328"/>
                    <a:pt x="110" y="328"/>
                    <a:pt x="24" y="328"/>
                  </a:cubicBezTo>
                  <a:cubicBezTo>
                    <a:pt x="7" y="328"/>
                    <a:pt x="0" y="321"/>
                    <a:pt x="0" y="304"/>
                  </a:cubicBezTo>
                  <a:cubicBezTo>
                    <a:pt x="0" y="211"/>
                    <a:pt x="0" y="118"/>
                    <a:pt x="0" y="25"/>
                  </a:cubicBezTo>
                  <a:cubicBezTo>
                    <a:pt x="0" y="8"/>
                    <a:pt x="7" y="0"/>
                    <a:pt x="24" y="0"/>
                  </a:cubicBezTo>
                  <a:cubicBezTo>
                    <a:pt x="110" y="1"/>
                    <a:pt x="196" y="1"/>
                    <a:pt x="282" y="0"/>
                  </a:cubicBezTo>
                  <a:cubicBezTo>
                    <a:pt x="299" y="0"/>
                    <a:pt x="306" y="8"/>
                    <a:pt x="306" y="25"/>
                  </a:cubicBezTo>
                  <a:cubicBezTo>
                    <a:pt x="305" y="72"/>
                    <a:pt x="306" y="119"/>
                    <a:pt x="306" y="165"/>
                  </a:cubicBezTo>
                  <a:close/>
                  <a:moveTo>
                    <a:pt x="288" y="310"/>
                  </a:moveTo>
                  <a:cubicBezTo>
                    <a:pt x="288" y="212"/>
                    <a:pt x="288" y="116"/>
                    <a:pt x="288" y="19"/>
                  </a:cubicBezTo>
                  <a:cubicBezTo>
                    <a:pt x="197" y="19"/>
                    <a:pt x="107" y="19"/>
                    <a:pt x="18" y="19"/>
                  </a:cubicBezTo>
                  <a:cubicBezTo>
                    <a:pt x="18" y="117"/>
                    <a:pt x="18" y="213"/>
                    <a:pt x="18" y="310"/>
                  </a:cubicBezTo>
                  <a:cubicBezTo>
                    <a:pt x="108" y="310"/>
                    <a:pt x="198" y="310"/>
                    <a:pt x="288" y="31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6" name="Freeform 85">
              <a:extLst>
                <a:ext uri="{FF2B5EF4-FFF2-40B4-BE49-F238E27FC236}">
                  <a16:creationId xmlns:a16="http://schemas.microsoft.com/office/drawing/2014/main" id="{366AC222-07B7-42FE-9504-E36E700B1A0A}"/>
                </a:ext>
              </a:extLst>
            </p:cNvPr>
            <p:cNvSpPr>
              <a:spLocks/>
            </p:cNvSpPr>
            <p:nvPr/>
          </p:nvSpPr>
          <p:spPr bwMode="auto">
            <a:xfrm>
              <a:off x="1278906" y="5261305"/>
              <a:ext cx="42814" cy="46296"/>
            </a:xfrm>
            <a:custGeom>
              <a:avLst/>
              <a:gdLst>
                <a:gd name="T0" fmla="*/ 0 w 242"/>
                <a:gd name="T1" fmla="*/ 0 h 262"/>
                <a:gd name="T2" fmla="*/ 242 w 242"/>
                <a:gd name="T3" fmla="*/ 0 h 262"/>
                <a:gd name="T4" fmla="*/ 242 w 242"/>
                <a:gd name="T5" fmla="*/ 262 h 262"/>
                <a:gd name="T6" fmla="*/ 0 w 242"/>
                <a:gd name="T7" fmla="*/ 262 h 262"/>
                <a:gd name="T8" fmla="*/ 0 w 242"/>
                <a:gd name="T9" fmla="*/ 0 h 262"/>
              </a:gdLst>
              <a:ahLst/>
              <a:cxnLst>
                <a:cxn ang="0">
                  <a:pos x="T0" y="T1"/>
                </a:cxn>
                <a:cxn ang="0">
                  <a:pos x="T2" y="T3"/>
                </a:cxn>
                <a:cxn ang="0">
                  <a:pos x="T4" y="T5"/>
                </a:cxn>
                <a:cxn ang="0">
                  <a:pos x="T6" y="T7"/>
                </a:cxn>
                <a:cxn ang="0">
                  <a:pos x="T8" y="T9"/>
                </a:cxn>
              </a:cxnLst>
              <a:rect l="0" t="0" r="r" b="b"/>
              <a:pathLst>
                <a:path w="242" h="262">
                  <a:moveTo>
                    <a:pt x="0" y="0"/>
                  </a:moveTo>
                  <a:cubicBezTo>
                    <a:pt x="81" y="0"/>
                    <a:pt x="161" y="0"/>
                    <a:pt x="242" y="0"/>
                  </a:cubicBezTo>
                  <a:cubicBezTo>
                    <a:pt x="242" y="88"/>
                    <a:pt x="242" y="174"/>
                    <a:pt x="242" y="262"/>
                  </a:cubicBezTo>
                  <a:cubicBezTo>
                    <a:pt x="161" y="262"/>
                    <a:pt x="82" y="262"/>
                    <a:pt x="0" y="262"/>
                  </a:cubicBezTo>
                  <a:cubicBezTo>
                    <a:pt x="0" y="175"/>
                    <a:pt x="0" y="89"/>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 name="Subtitle 2">
            <a:extLst>
              <a:ext uri="{FF2B5EF4-FFF2-40B4-BE49-F238E27FC236}">
                <a16:creationId xmlns:a16="http://schemas.microsoft.com/office/drawing/2014/main" id="{01C64BF0-EBE3-492D-8324-D376E5912CB2}"/>
              </a:ext>
            </a:extLst>
          </p:cNvPr>
          <p:cNvSpPr>
            <a:spLocks noGrp="1"/>
          </p:cNvSpPr>
          <p:nvPr>
            <p:ph type="subTitle" idx="1"/>
          </p:nvPr>
        </p:nvSpPr>
        <p:spPr>
          <a:xfrm>
            <a:off x="8655721" y="4351640"/>
            <a:ext cx="3297382" cy="841894"/>
          </a:xfrm>
        </p:spPr>
        <p:txBody>
          <a:bodyPr>
            <a:noAutofit/>
          </a:bodyPr>
          <a:lstStyle>
            <a:lvl1pPr marL="0" indent="0" algn="ctr">
              <a:buNone/>
              <a:defRPr lang="en-IN" sz="2400" kern="1200" dirty="0">
                <a:solidFill>
                  <a:schemeClr val="tx1"/>
                </a:solidFill>
                <a:latin typeface="Open Sans" panose="020B0606030504020204"/>
                <a:ea typeface="+mj-ea"/>
                <a:cs typeface="+mj-cs"/>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endParaRPr lang="en-IN" dirty="0"/>
          </a:p>
        </p:txBody>
      </p:sp>
      <p:sp>
        <p:nvSpPr>
          <p:cNvPr id="2" name="Title 1">
            <a:extLst>
              <a:ext uri="{FF2B5EF4-FFF2-40B4-BE49-F238E27FC236}">
                <a16:creationId xmlns:a16="http://schemas.microsoft.com/office/drawing/2014/main" id="{FB69DEA1-6681-41B4-AAB8-B88DD17817B3}"/>
              </a:ext>
            </a:extLst>
          </p:cNvPr>
          <p:cNvSpPr>
            <a:spLocks noGrp="1"/>
          </p:cNvSpPr>
          <p:nvPr>
            <p:ph type="ctrTitle" hasCustomPrompt="1"/>
          </p:nvPr>
        </p:nvSpPr>
        <p:spPr>
          <a:xfrm>
            <a:off x="8441206" y="3264725"/>
            <a:ext cx="3699549" cy="841894"/>
          </a:xfrm>
        </p:spPr>
        <p:txBody>
          <a:bodyPr anchor="b">
            <a:noAutofit/>
          </a:bodyPr>
          <a:lstStyle>
            <a:lvl1pPr algn="l">
              <a:defRPr sz="3600" b="1"/>
            </a:lvl1pPr>
          </a:lstStyle>
          <a:p>
            <a:r>
              <a:rPr lang="en-US" dirty="0"/>
              <a:t>Insert Title Here</a:t>
            </a:r>
            <a:endParaRPr lang="en-IN" dirty="0"/>
          </a:p>
        </p:txBody>
      </p:sp>
      <p:sp>
        <p:nvSpPr>
          <p:cNvPr id="4" name="Date Placeholder 3">
            <a:extLst>
              <a:ext uri="{FF2B5EF4-FFF2-40B4-BE49-F238E27FC236}">
                <a16:creationId xmlns:a16="http://schemas.microsoft.com/office/drawing/2014/main" id="{DEE176DF-1DD6-4AC2-B628-16C94B3422CE}"/>
              </a:ext>
            </a:extLst>
          </p:cNvPr>
          <p:cNvSpPr>
            <a:spLocks noGrp="1"/>
          </p:cNvSpPr>
          <p:nvPr>
            <p:ph type="dt" sz="half" idx="10"/>
          </p:nvPr>
        </p:nvSpPr>
        <p:spPr>
          <a:xfrm>
            <a:off x="9611619" y="5675130"/>
            <a:ext cx="1467207" cy="362446"/>
          </a:xfrm>
        </p:spPr>
        <p:txBody>
          <a:bodyPr/>
          <a:lstStyle>
            <a:lvl1pPr>
              <a:defRPr sz="1800">
                <a:solidFill>
                  <a:schemeClr val="tx1"/>
                </a:solidFill>
                <a:latin typeface="Open Sans" panose="020B0606030504020204"/>
              </a:defRPr>
            </a:lvl1pPr>
          </a:lstStyle>
          <a:p>
            <a:fld id="{19DF97EE-2F3F-4CFD-A80A-04912897C9E3}" type="datetime1">
              <a:rPr lang="en-IN" smtClean="0"/>
              <a:t>24-07-2025</a:t>
            </a:fld>
            <a:endParaRPr lang="en-IN" dirty="0"/>
          </a:p>
        </p:txBody>
      </p:sp>
    </p:spTree>
    <p:extLst>
      <p:ext uri="{BB962C8B-B14F-4D97-AF65-F5344CB8AC3E}">
        <p14:creationId xmlns:p14="http://schemas.microsoft.com/office/powerpoint/2010/main" val="2169706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Slide">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2AC9ECBA-945A-44C3-B169-05F1624140A9}"/>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a:solidFill>
            <a:schemeClr val="bg1"/>
          </a:solidFill>
        </p:spPr>
      </p:pic>
      <p:sp>
        <p:nvSpPr>
          <p:cNvPr id="9" name="Rectangle 8">
            <a:extLst>
              <a:ext uri="{FF2B5EF4-FFF2-40B4-BE49-F238E27FC236}">
                <a16:creationId xmlns:a16="http://schemas.microsoft.com/office/drawing/2014/main" id="{E38A0A11-2049-4158-8E24-96E766A31B76}"/>
              </a:ext>
            </a:extLst>
          </p:cNvPr>
          <p:cNvSpPr/>
          <p:nvPr userDrawn="1"/>
        </p:nvSpPr>
        <p:spPr>
          <a:xfrm>
            <a:off x="0" y="0"/>
            <a:ext cx="12192000" cy="6858000"/>
          </a:xfrm>
          <a:prstGeom prst="rect">
            <a:avLst/>
          </a:prstGeom>
          <a:solidFill>
            <a:schemeClr val="bg1">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 name="Title 1">
            <a:extLst>
              <a:ext uri="{FF2B5EF4-FFF2-40B4-BE49-F238E27FC236}">
                <a16:creationId xmlns:a16="http://schemas.microsoft.com/office/drawing/2014/main" id="{BCFB75E5-1FCF-49AC-B55D-B8CBFD3C99CA}"/>
              </a:ext>
            </a:extLst>
          </p:cNvPr>
          <p:cNvSpPr>
            <a:spLocks noGrp="1"/>
          </p:cNvSpPr>
          <p:nvPr>
            <p:ph type="title" hasCustomPrompt="1"/>
          </p:nvPr>
        </p:nvSpPr>
        <p:spPr>
          <a:xfrm>
            <a:off x="6814418" y="264610"/>
            <a:ext cx="4671729" cy="689408"/>
          </a:xfrm>
        </p:spPr>
        <p:txBody>
          <a:bodyPr/>
          <a:lstStyle>
            <a:lvl1pPr>
              <a:defRPr/>
            </a:lvl1pPr>
          </a:lstStyle>
          <a:p>
            <a:r>
              <a:rPr lang="en-US" dirty="0"/>
              <a:t>Agenda</a:t>
            </a:r>
            <a:endParaRPr lang="en-IN" dirty="0"/>
          </a:p>
        </p:txBody>
      </p:sp>
      <p:sp>
        <p:nvSpPr>
          <p:cNvPr id="3" name="Date Placeholder 2">
            <a:extLst>
              <a:ext uri="{FF2B5EF4-FFF2-40B4-BE49-F238E27FC236}">
                <a16:creationId xmlns:a16="http://schemas.microsoft.com/office/drawing/2014/main" id="{79C8D7FE-2958-4F44-9196-8AB3A61ED614}"/>
              </a:ext>
            </a:extLst>
          </p:cNvPr>
          <p:cNvSpPr>
            <a:spLocks noGrp="1"/>
          </p:cNvSpPr>
          <p:nvPr>
            <p:ph type="dt" sz="half" idx="10"/>
          </p:nvPr>
        </p:nvSpPr>
        <p:spPr/>
        <p:txBody>
          <a:bodyPr/>
          <a:lstStyle/>
          <a:p>
            <a:fld id="{0574F399-42ED-41D4-815C-EC98745654C0}" type="datetime1">
              <a:rPr lang="en-IN" smtClean="0"/>
              <a:t>24-07-2025</a:t>
            </a:fld>
            <a:endParaRPr lang="en-IN"/>
          </a:p>
        </p:txBody>
      </p:sp>
      <p:sp>
        <p:nvSpPr>
          <p:cNvPr id="4" name="Footer Placeholder 3">
            <a:extLst>
              <a:ext uri="{FF2B5EF4-FFF2-40B4-BE49-F238E27FC236}">
                <a16:creationId xmlns:a16="http://schemas.microsoft.com/office/drawing/2014/main" id="{03F365D5-C909-4F3A-A2FB-5635EA587F96}"/>
              </a:ext>
            </a:extLst>
          </p:cNvPr>
          <p:cNvSpPr>
            <a:spLocks noGrp="1"/>
          </p:cNvSpPr>
          <p:nvPr>
            <p:ph type="ftr" sz="quarter" idx="11"/>
          </p:nvPr>
        </p:nvSpPr>
        <p:spPr/>
        <p:txBody>
          <a:bodyPr/>
          <a:lstStyle/>
          <a:p>
            <a:r>
              <a:rPr lang="en-IN"/>
              <a:t>Internal Restricted</a:t>
            </a:r>
            <a:endParaRPr lang="en-IN" dirty="0"/>
          </a:p>
        </p:txBody>
      </p:sp>
      <p:sp>
        <p:nvSpPr>
          <p:cNvPr id="8" name="Parallelogram 7">
            <a:extLst>
              <a:ext uri="{FF2B5EF4-FFF2-40B4-BE49-F238E27FC236}">
                <a16:creationId xmlns:a16="http://schemas.microsoft.com/office/drawing/2014/main" id="{4CB12C63-41DD-4F40-A518-626D08BB4A57}"/>
              </a:ext>
            </a:extLst>
          </p:cNvPr>
          <p:cNvSpPr/>
          <p:nvPr userDrawn="1"/>
        </p:nvSpPr>
        <p:spPr>
          <a:xfrm>
            <a:off x="0" y="0"/>
            <a:ext cx="3304674" cy="6858000"/>
          </a:xfrm>
          <a:prstGeom prst="parallelogram">
            <a:avLst>
              <a:gd name="adj" fmla="val 0"/>
            </a:avLst>
          </a:prstGeom>
          <a:gradFill flip="none" rotWithShape="1">
            <a:gsLst>
              <a:gs pos="51000">
                <a:srgbClr val="6ACD60"/>
              </a:gs>
              <a:gs pos="0">
                <a:srgbClr val="29B984"/>
              </a:gs>
              <a:gs pos="100000">
                <a:srgbClr val="AAE13C">
                  <a:alpha val="93333"/>
                </a:srgbClr>
              </a:gs>
            </a:gsLst>
            <a:lin ang="0" scaled="0"/>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IN"/>
          </a:p>
        </p:txBody>
      </p:sp>
      <p:pic>
        <p:nvPicPr>
          <p:cNvPr id="7" name="Picture 2" descr="Brillio">
            <a:extLst>
              <a:ext uri="{FF2B5EF4-FFF2-40B4-BE49-F238E27FC236}">
                <a16:creationId xmlns:a16="http://schemas.microsoft.com/office/drawing/2014/main" id="{0B5096C9-FA75-4549-A3BA-B88FFF52071D}"/>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01323" y="264610"/>
            <a:ext cx="940372" cy="394957"/>
          </a:xfrm>
          <a:prstGeom prst="rect">
            <a:avLst/>
          </a:prstGeom>
          <a:noFill/>
          <a:extLst>
            <a:ext uri="{909E8E84-426E-40DD-AFC4-6F175D3DCCD1}">
              <a14:hiddenFill xmlns:a14="http://schemas.microsoft.com/office/drawing/2010/main">
                <a:solidFill>
                  <a:srgbClr val="FFFFFF"/>
                </a:solidFill>
              </a14:hiddenFill>
            </a:ext>
          </a:extLst>
        </p:spPr>
      </p:pic>
      <p:sp>
        <p:nvSpPr>
          <p:cNvPr id="12" name="Parallelogram 11">
            <a:extLst>
              <a:ext uri="{FF2B5EF4-FFF2-40B4-BE49-F238E27FC236}">
                <a16:creationId xmlns:a16="http://schemas.microsoft.com/office/drawing/2014/main" id="{A1797E85-ACA8-4BB0-A706-ADF29E94A9C8}"/>
              </a:ext>
            </a:extLst>
          </p:cNvPr>
          <p:cNvSpPr/>
          <p:nvPr userDrawn="1"/>
        </p:nvSpPr>
        <p:spPr>
          <a:xfrm>
            <a:off x="0" y="0"/>
            <a:ext cx="6529137" cy="6858000"/>
          </a:xfrm>
          <a:prstGeom prst="parallelogram">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5" name="Oval 14">
            <a:extLst>
              <a:ext uri="{FF2B5EF4-FFF2-40B4-BE49-F238E27FC236}">
                <a16:creationId xmlns:a16="http://schemas.microsoft.com/office/drawing/2014/main" id="{C57BFD73-C4CC-4ECE-B208-3D3938769E8A}"/>
              </a:ext>
            </a:extLst>
          </p:cNvPr>
          <p:cNvSpPr/>
          <p:nvPr userDrawn="1"/>
        </p:nvSpPr>
        <p:spPr>
          <a:xfrm>
            <a:off x="5580063" y="1162564"/>
            <a:ext cx="1080000" cy="1080000"/>
          </a:xfrm>
          <a:prstGeom prst="ellipse">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8" name="Oval 17">
            <a:extLst>
              <a:ext uri="{FF2B5EF4-FFF2-40B4-BE49-F238E27FC236}">
                <a16:creationId xmlns:a16="http://schemas.microsoft.com/office/drawing/2014/main" id="{D70E490F-B1E0-4847-B20F-461987F5359E}"/>
              </a:ext>
            </a:extLst>
          </p:cNvPr>
          <p:cNvSpPr/>
          <p:nvPr userDrawn="1"/>
        </p:nvSpPr>
        <p:spPr>
          <a:xfrm>
            <a:off x="5296735" y="2378069"/>
            <a:ext cx="1080000" cy="1080000"/>
          </a:xfrm>
          <a:prstGeom prst="ellipse">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19" name="Oval 18">
            <a:extLst>
              <a:ext uri="{FF2B5EF4-FFF2-40B4-BE49-F238E27FC236}">
                <a16:creationId xmlns:a16="http://schemas.microsoft.com/office/drawing/2014/main" id="{124A7CA4-8D68-452C-A793-CF072B9F7A87}"/>
              </a:ext>
            </a:extLst>
          </p:cNvPr>
          <p:cNvSpPr/>
          <p:nvPr userDrawn="1"/>
        </p:nvSpPr>
        <p:spPr>
          <a:xfrm>
            <a:off x="5012824" y="3593574"/>
            <a:ext cx="1080000" cy="1080000"/>
          </a:xfrm>
          <a:prstGeom prst="ellipse">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
        <p:nvSpPr>
          <p:cNvPr id="20" name="Oval 19">
            <a:extLst>
              <a:ext uri="{FF2B5EF4-FFF2-40B4-BE49-F238E27FC236}">
                <a16:creationId xmlns:a16="http://schemas.microsoft.com/office/drawing/2014/main" id="{7FE4975B-21F4-4CD6-8B94-65C7DE635964}"/>
              </a:ext>
            </a:extLst>
          </p:cNvPr>
          <p:cNvSpPr/>
          <p:nvPr userDrawn="1"/>
        </p:nvSpPr>
        <p:spPr>
          <a:xfrm>
            <a:off x="4700025" y="4809079"/>
            <a:ext cx="1080000" cy="1080000"/>
          </a:xfrm>
          <a:prstGeom prst="ellipse">
            <a:avLst/>
          </a:prstGeom>
          <a:solidFill>
            <a:schemeClr val="bg2"/>
          </a:solidFill>
          <a:ln>
            <a:noFill/>
          </a:ln>
          <a:effectLst>
            <a:outerShdw blurRad="50800" dist="38100" dir="5400000" algn="t"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dirty="0"/>
          </a:p>
        </p:txBody>
      </p:sp>
    </p:spTree>
    <p:extLst>
      <p:ext uri="{BB962C8B-B14F-4D97-AF65-F5344CB8AC3E}">
        <p14:creationId xmlns:p14="http://schemas.microsoft.com/office/powerpoint/2010/main" val="965539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mage + Text">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DC9983EA-3F45-4317-8BCA-5BF78BE2AED1}"/>
              </a:ext>
            </a:extLst>
          </p:cNvPr>
          <p:cNvPicPr>
            <a:picLocks noChangeAspect="1"/>
          </p:cNvPicPr>
          <p:nvPr userDrawn="1"/>
        </p:nvPicPr>
        <p:blipFill rotWithShape="1">
          <a:blip r:embed="rId2" cstate="email">
            <a:extLst>
              <a:ext uri="{28A0092B-C50C-407E-A947-70E740481C1C}">
                <a14:useLocalDpi xmlns:a14="http://schemas.microsoft.com/office/drawing/2010/main"/>
              </a:ext>
            </a:extLst>
          </a:blip>
          <a:srcRect/>
          <a:stretch/>
        </p:blipFill>
        <p:spPr>
          <a:xfrm>
            <a:off x="0" y="0"/>
            <a:ext cx="12192000" cy="6858000"/>
          </a:xfrm>
          <a:prstGeom prst="rect">
            <a:avLst/>
          </a:prstGeom>
          <a:solidFill>
            <a:schemeClr val="bg1"/>
          </a:solidFill>
        </p:spPr>
      </p:pic>
      <p:sp>
        <p:nvSpPr>
          <p:cNvPr id="6" name="Rectangle 5">
            <a:extLst>
              <a:ext uri="{FF2B5EF4-FFF2-40B4-BE49-F238E27FC236}">
                <a16:creationId xmlns:a16="http://schemas.microsoft.com/office/drawing/2014/main" id="{D479E4D3-22F4-404C-AAAB-F658A4CD833E}"/>
              </a:ext>
            </a:extLst>
          </p:cNvPr>
          <p:cNvSpPr>
            <a:spLocks noChangeArrowheads="1"/>
          </p:cNvSpPr>
          <p:nvPr userDrawn="1"/>
        </p:nvSpPr>
        <p:spPr bwMode="auto">
          <a:xfrm>
            <a:off x="-49870" y="0"/>
            <a:ext cx="12233849" cy="6868064"/>
          </a:xfrm>
          <a:prstGeom prst="rect">
            <a:avLst/>
          </a:prstGeom>
          <a:solidFill>
            <a:schemeClr val="bg1">
              <a:alpha val="92000"/>
            </a:schemeClr>
          </a:solidFill>
          <a:ln>
            <a:noFill/>
          </a:ln>
        </p:spPr>
        <p:txBody>
          <a:bodyPr vert="horz" wrap="square" lIns="91440" tIns="45720" rIns="91440" bIns="45720" numCol="1" anchor="t" anchorCtr="0" compatLnSpc="1">
            <a:prstTxWarp prst="textNoShape">
              <a:avLst/>
            </a:prstTxWarp>
          </a:bodyPr>
          <a:lstStyle/>
          <a:p>
            <a:endParaRPr lang="en-US" dirty="0"/>
          </a:p>
        </p:txBody>
      </p:sp>
      <p:sp>
        <p:nvSpPr>
          <p:cNvPr id="2" name="Title 1">
            <a:extLst>
              <a:ext uri="{FF2B5EF4-FFF2-40B4-BE49-F238E27FC236}">
                <a16:creationId xmlns:a16="http://schemas.microsoft.com/office/drawing/2014/main" id="{0933456D-1321-4DBE-8C07-8273C4F3A43D}"/>
              </a:ext>
            </a:extLst>
          </p:cNvPr>
          <p:cNvSpPr>
            <a:spLocks noGrp="1"/>
          </p:cNvSpPr>
          <p:nvPr>
            <p:ph type="title" hasCustomPrompt="1"/>
          </p:nvPr>
        </p:nvSpPr>
        <p:spPr/>
        <p:txBody>
          <a:bodyPr/>
          <a:lstStyle>
            <a:lvl1pPr>
              <a:defRPr/>
            </a:lvl1pPr>
          </a:lstStyle>
          <a:p>
            <a:r>
              <a:rPr lang="en-US" dirty="0"/>
              <a:t>Image + Text</a:t>
            </a:r>
            <a:endParaRPr lang="en-IN" dirty="0"/>
          </a:p>
        </p:txBody>
      </p:sp>
      <p:sp>
        <p:nvSpPr>
          <p:cNvPr id="3" name="Date Placeholder 2">
            <a:extLst>
              <a:ext uri="{FF2B5EF4-FFF2-40B4-BE49-F238E27FC236}">
                <a16:creationId xmlns:a16="http://schemas.microsoft.com/office/drawing/2014/main" id="{52665572-B9BF-4BA9-8137-7E479376AB72}"/>
              </a:ext>
            </a:extLst>
          </p:cNvPr>
          <p:cNvSpPr>
            <a:spLocks noGrp="1"/>
          </p:cNvSpPr>
          <p:nvPr>
            <p:ph type="dt" sz="half" idx="10"/>
          </p:nvPr>
        </p:nvSpPr>
        <p:spPr/>
        <p:txBody>
          <a:bodyPr/>
          <a:lstStyle/>
          <a:p>
            <a:fld id="{11AE4424-1964-45C7-A846-97AE81B77D74}" type="datetime1">
              <a:rPr lang="en-IN" smtClean="0"/>
              <a:t>24-07-2025</a:t>
            </a:fld>
            <a:endParaRPr lang="en-IN"/>
          </a:p>
        </p:txBody>
      </p:sp>
      <p:sp>
        <p:nvSpPr>
          <p:cNvPr id="4" name="Footer Placeholder 3">
            <a:extLst>
              <a:ext uri="{FF2B5EF4-FFF2-40B4-BE49-F238E27FC236}">
                <a16:creationId xmlns:a16="http://schemas.microsoft.com/office/drawing/2014/main" id="{973ACD54-0BF4-4467-9F45-7337F4E7F456}"/>
              </a:ext>
            </a:extLst>
          </p:cNvPr>
          <p:cNvSpPr>
            <a:spLocks noGrp="1"/>
          </p:cNvSpPr>
          <p:nvPr>
            <p:ph type="ftr" sz="quarter" idx="11"/>
          </p:nvPr>
        </p:nvSpPr>
        <p:spPr/>
        <p:txBody>
          <a:bodyPr/>
          <a:lstStyle/>
          <a:p>
            <a:r>
              <a:rPr lang="en-IN"/>
              <a:t>Internal Restricted</a:t>
            </a:r>
            <a:endParaRPr lang="en-IN" dirty="0"/>
          </a:p>
        </p:txBody>
      </p:sp>
      <p:sp>
        <p:nvSpPr>
          <p:cNvPr id="10" name="Isosceles Triangle 9">
            <a:extLst>
              <a:ext uri="{FF2B5EF4-FFF2-40B4-BE49-F238E27FC236}">
                <a16:creationId xmlns:a16="http://schemas.microsoft.com/office/drawing/2014/main" id="{C59E7956-3885-4003-AA09-90D9DE4670B5}"/>
              </a:ext>
            </a:extLst>
          </p:cNvPr>
          <p:cNvSpPr/>
          <p:nvPr userDrawn="1"/>
        </p:nvSpPr>
        <p:spPr>
          <a:xfrm>
            <a:off x="11107710" y="3282847"/>
            <a:ext cx="1084289" cy="3575153"/>
          </a:xfrm>
          <a:prstGeom prst="triangle">
            <a:avLst>
              <a:gd name="adj" fmla="val 100000"/>
            </a:avLst>
          </a:prstGeom>
          <a:solidFill>
            <a:srgbClr val="18B68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 name="Isosceles Triangle 10">
            <a:extLst>
              <a:ext uri="{FF2B5EF4-FFF2-40B4-BE49-F238E27FC236}">
                <a16:creationId xmlns:a16="http://schemas.microsoft.com/office/drawing/2014/main" id="{CDF74756-7076-4C9D-873B-19416C3CF16E}"/>
              </a:ext>
            </a:extLst>
          </p:cNvPr>
          <p:cNvSpPr/>
          <p:nvPr userDrawn="1"/>
        </p:nvSpPr>
        <p:spPr>
          <a:xfrm rot="10800000">
            <a:off x="-32096" y="0"/>
            <a:ext cx="1937287" cy="6261320"/>
          </a:xfrm>
          <a:prstGeom prst="triangle">
            <a:avLst>
              <a:gd name="adj" fmla="val 100000"/>
            </a:avLst>
          </a:prstGeom>
          <a:gradFill flip="none" rotWithShape="1">
            <a:gsLst>
              <a:gs pos="51000">
                <a:srgbClr val="6ACD60"/>
              </a:gs>
              <a:gs pos="0">
                <a:srgbClr val="29B984"/>
              </a:gs>
              <a:gs pos="100000">
                <a:srgbClr val="AAE13C">
                  <a:alpha val="93333"/>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2" descr="Brillio">
            <a:extLst>
              <a:ext uri="{FF2B5EF4-FFF2-40B4-BE49-F238E27FC236}">
                <a16:creationId xmlns:a16="http://schemas.microsoft.com/office/drawing/2014/main" id="{9B35DE09-2665-4C74-BC3C-B08A7D68BD3E}"/>
              </a:ext>
            </a:extLst>
          </p:cNvPr>
          <p:cNvPicPr>
            <a:picLocks noChangeAspect="1" noChangeArrowheads="1"/>
          </p:cNvPicPr>
          <p:nvPr userDrawn="1"/>
        </p:nvPicPr>
        <p:blipFill>
          <a:blip r:embed="rId3" cstate="email">
            <a:extLst>
              <a:ext uri="{28A0092B-C50C-407E-A947-70E740481C1C}">
                <a14:useLocalDpi xmlns:a14="http://schemas.microsoft.com/office/drawing/2010/main"/>
              </a:ext>
            </a:extLst>
          </a:blip>
          <a:srcRect/>
          <a:stretch>
            <a:fillRect/>
          </a:stretch>
        </p:blipFill>
        <p:spPr bwMode="auto">
          <a:xfrm>
            <a:off x="301323" y="264610"/>
            <a:ext cx="940372" cy="394957"/>
          </a:xfrm>
          <a:prstGeom prst="rect">
            <a:avLst/>
          </a:prstGeom>
          <a:noFill/>
          <a:extLst>
            <a:ext uri="{909E8E84-426E-40DD-AFC4-6F175D3DCCD1}">
              <a14:hiddenFill xmlns:a14="http://schemas.microsoft.com/office/drawing/2010/main">
                <a:solidFill>
                  <a:srgbClr val="FFFFFF"/>
                </a:solidFill>
              </a14:hiddenFill>
            </a:ext>
          </a:extLst>
        </p:spPr>
      </p:pic>
      <p:sp>
        <p:nvSpPr>
          <p:cNvPr id="8" name="Text Placeholder 7">
            <a:extLst>
              <a:ext uri="{FF2B5EF4-FFF2-40B4-BE49-F238E27FC236}">
                <a16:creationId xmlns:a16="http://schemas.microsoft.com/office/drawing/2014/main" id="{A4F19B81-A20C-4F6C-9EBD-D528BACBB93F}"/>
              </a:ext>
            </a:extLst>
          </p:cNvPr>
          <p:cNvSpPr>
            <a:spLocks noGrp="1"/>
          </p:cNvSpPr>
          <p:nvPr>
            <p:ph type="body" sz="quarter" idx="12"/>
          </p:nvPr>
        </p:nvSpPr>
        <p:spPr>
          <a:xfrm>
            <a:off x="5791200" y="1668462"/>
            <a:ext cx="5562062" cy="439545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2" name="Picture Placeholder 11">
            <a:extLst>
              <a:ext uri="{FF2B5EF4-FFF2-40B4-BE49-F238E27FC236}">
                <a16:creationId xmlns:a16="http://schemas.microsoft.com/office/drawing/2014/main" id="{AAF36C40-CC67-43E2-827C-D19995C78384}"/>
              </a:ext>
            </a:extLst>
          </p:cNvPr>
          <p:cNvSpPr>
            <a:spLocks noGrp="1"/>
          </p:cNvSpPr>
          <p:nvPr>
            <p:ph type="pic" sz="quarter" idx="13"/>
          </p:nvPr>
        </p:nvSpPr>
        <p:spPr>
          <a:xfrm>
            <a:off x="1905192" y="1668462"/>
            <a:ext cx="3714577" cy="4395454"/>
          </a:xfrm>
        </p:spPr>
        <p:txBody>
          <a:bodyPr/>
          <a:lstStyle/>
          <a:p>
            <a:endParaRPr lang="en-IN"/>
          </a:p>
        </p:txBody>
      </p:sp>
    </p:spTree>
    <p:extLst>
      <p:ext uri="{BB962C8B-B14F-4D97-AF65-F5344CB8AC3E}">
        <p14:creationId xmlns:p14="http://schemas.microsoft.com/office/powerpoint/2010/main" val="136521320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Brillio_Title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8" name="TextBox 7"/>
          <p:cNvSpPr txBox="1"/>
          <p:nvPr/>
        </p:nvSpPr>
        <p:spPr>
          <a:xfrm>
            <a:off x="381000" y="6323112"/>
            <a:ext cx="3048000" cy="153888"/>
          </a:xfrm>
          <a:prstGeom prst="rect">
            <a:avLst/>
          </a:prstGeom>
          <a:noFill/>
        </p:spPr>
        <p:txBody>
          <a:bodyPr wrap="square" lIns="0" tIns="0" rIns="0" bIns="0" rtlCol="0" anchor="b" anchorCtr="0">
            <a:spAutoFit/>
          </a:bodyPr>
          <a:lstStyle/>
          <a:p>
            <a:pPr algn="l"/>
            <a:r>
              <a:rPr lang="en-US" sz="1000" b="0" i="0">
                <a:solidFill>
                  <a:schemeClr val="bg1"/>
                </a:solidFill>
                <a:latin typeface="Arial" panose="020B0604020202020204" pitchFamily="34" charset="0"/>
                <a:cs typeface="Arial" panose="020B0604020202020204" pitchFamily="34" charset="0"/>
              </a:rPr>
              <a:t>©2022</a:t>
            </a:r>
            <a:r>
              <a:rPr lang="en-US" sz="1000" b="0" i="0" baseline="0">
                <a:solidFill>
                  <a:schemeClr val="bg1"/>
                </a:solidFill>
                <a:latin typeface="Arial" panose="020B0604020202020204" pitchFamily="34" charset="0"/>
                <a:cs typeface="Arial" panose="020B0604020202020204" pitchFamily="34" charset="0"/>
              </a:rPr>
              <a:t> Brillio  |  Proprietary &amp; Confidential</a:t>
            </a:r>
            <a:endParaRPr lang="en-US" sz="1000" b="0" i="0">
              <a:solidFill>
                <a:schemeClr val="bg1"/>
              </a:solidFill>
              <a:latin typeface="Arial" panose="020B0604020202020204" pitchFamily="34" charset="0"/>
              <a:cs typeface="Arial" panose="020B0604020202020204" pitchFamily="34" charset="0"/>
            </a:endParaRPr>
          </a:p>
        </p:txBody>
      </p:sp>
      <p:pic>
        <p:nvPicPr>
          <p:cNvPr id="11" name="Picture 10" descr="A picture containing icon&#10;&#10;Description automatically generated">
            <a:extLst>
              <a:ext uri="{FF2B5EF4-FFF2-40B4-BE49-F238E27FC236}">
                <a16:creationId xmlns:a16="http://schemas.microsoft.com/office/drawing/2014/main" id="{DD17517B-F3A6-E24F-8D87-5BB06E05E44B}"/>
              </a:ext>
            </a:extLst>
          </p:cNvPr>
          <p:cNvPicPr>
            <a:picLocks noChangeAspect="1"/>
          </p:cNvPicPr>
          <p:nvPr/>
        </p:nvPicPr>
        <p:blipFill>
          <a:blip r:embed="rId3" cstate="screen">
            <a:extLst>
              <a:ext uri="{28A0092B-C50C-407E-A947-70E740481C1C}">
                <a14:useLocalDpi xmlns:a14="http://schemas.microsoft.com/office/drawing/2010/main" val="0"/>
              </a:ext>
            </a:extLst>
          </a:blip>
          <a:stretch>
            <a:fillRect/>
          </a:stretch>
        </p:blipFill>
        <p:spPr>
          <a:xfrm>
            <a:off x="381000" y="375097"/>
            <a:ext cx="1691640" cy="716956"/>
          </a:xfrm>
          <a:prstGeom prst="rect">
            <a:avLst/>
          </a:prstGeom>
        </p:spPr>
      </p:pic>
      <p:sp>
        <p:nvSpPr>
          <p:cNvPr id="7" name="Title 1">
            <a:extLst>
              <a:ext uri="{FF2B5EF4-FFF2-40B4-BE49-F238E27FC236}">
                <a16:creationId xmlns:a16="http://schemas.microsoft.com/office/drawing/2014/main" id="{EAAAB278-9F91-8B40-A29F-A34306522F07}"/>
              </a:ext>
            </a:extLst>
          </p:cNvPr>
          <p:cNvSpPr>
            <a:spLocks noGrp="1"/>
          </p:cNvSpPr>
          <p:nvPr>
            <p:ph type="ctrTitle" hasCustomPrompt="1"/>
          </p:nvPr>
        </p:nvSpPr>
        <p:spPr>
          <a:xfrm>
            <a:off x="365759" y="2276856"/>
            <a:ext cx="6630463" cy="1599405"/>
          </a:xfrm>
        </p:spPr>
        <p:txBody>
          <a:bodyPr anchor="t" anchorCtr="0"/>
          <a:lstStyle>
            <a:lvl1pPr marL="0" indent="0" algn="l">
              <a:lnSpc>
                <a:spcPts val="5200"/>
              </a:lnSpc>
              <a:buFont typeface="Arial" panose="020B0604020202020204" pitchFamily="34" charset="0"/>
              <a:buNone/>
              <a:defRPr sz="4400" b="0" i="0">
                <a:solidFill>
                  <a:schemeClr val="bg1"/>
                </a:solidFill>
                <a:latin typeface="Arial" panose="020B0604020202020204" pitchFamily="34" charset="0"/>
                <a:cs typeface="Arial" panose="020B0604020202020204" pitchFamily="34" charset="0"/>
              </a:defRPr>
            </a:lvl1pPr>
          </a:lstStyle>
          <a:p>
            <a:r>
              <a:rPr lang="en-US"/>
              <a:t>Click to edit Master title style two lines</a:t>
            </a:r>
          </a:p>
        </p:txBody>
      </p:sp>
      <p:sp>
        <p:nvSpPr>
          <p:cNvPr id="9" name="Subtitle 2">
            <a:extLst>
              <a:ext uri="{FF2B5EF4-FFF2-40B4-BE49-F238E27FC236}">
                <a16:creationId xmlns:a16="http://schemas.microsoft.com/office/drawing/2014/main" id="{571D17FF-57BA-574D-8CC1-2326FCFFC357}"/>
              </a:ext>
            </a:extLst>
          </p:cNvPr>
          <p:cNvSpPr>
            <a:spLocks noGrp="1"/>
          </p:cNvSpPr>
          <p:nvPr>
            <p:ph type="subTitle" idx="1"/>
          </p:nvPr>
        </p:nvSpPr>
        <p:spPr>
          <a:xfrm>
            <a:off x="365760" y="4228304"/>
            <a:ext cx="3663315" cy="451104"/>
          </a:xfrm>
        </p:spPr>
        <p:txBody>
          <a:bodyPr>
            <a:noAutofit/>
          </a:bodyPr>
          <a:lstStyle>
            <a:lvl1pPr marL="0" indent="0" algn="l">
              <a:spcAft>
                <a:spcPts val="0"/>
              </a:spcAft>
              <a:buFont typeface="Arial" panose="020B0604020202020204" pitchFamily="34" charset="0"/>
              <a:buNone/>
              <a:defRPr sz="1600" b="0" i="0" baseline="0">
                <a:solidFill>
                  <a:schemeClr val="bg1"/>
                </a:solidFill>
                <a:latin typeface="Arial" panose="020B0604020202020204" pitchFamily="34" charset="0"/>
                <a:cs typeface="Arial" panose="020B0604020202020204" pitchFamily="34" charset="0"/>
              </a:defRPr>
            </a:lvl1pPr>
            <a:lvl2pPr marL="457189" indent="0" algn="ctr">
              <a:buNone/>
              <a:defRPr sz="2000"/>
            </a:lvl2pPr>
            <a:lvl3pPr marL="914377" indent="0" algn="ctr">
              <a:buNone/>
              <a:defRPr sz="1800"/>
            </a:lvl3pPr>
            <a:lvl4pPr marL="1371566" indent="0" algn="ctr">
              <a:buNone/>
              <a:defRPr sz="1600"/>
            </a:lvl4pPr>
            <a:lvl5pPr marL="1828754" indent="0" algn="ctr">
              <a:buNone/>
              <a:defRPr sz="1600"/>
            </a:lvl5pPr>
            <a:lvl6pPr marL="2285943" indent="0" algn="ctr">
              <a:buNone/>
              <a:defRPr sz="1600"/>
            </a:lvl6pPr>
            <a:lvl7pPr marL="2743131" indent="0" algn="ctr">
              <a:buNone/>
              <a:defRPr sz="1600"/>
            </a:lvl7pPr>
            <a:lvl8pPr marL="3200320" indent="0" algn="ctr">
              <a:buNone/>
              <a:defRPr sz="1600"/>
            </a:lvl8pPr>
            <a:lvl9pPr marL="3657509" indent="0" algn="ctr">
              <a:buNone/>
              <a:defRPr sz="1600"/>
            </a:lvl9pPr>
          </a:lstStyle>
          <a:p>
            <a:r>
              <a:rPr lang="en-US"/>
              <a:t>Click to edit Master subtitle style</a:t>
            </a:r>
          </a:p>
        </p:txBody>
      </p:sp>
      <p:sp>
        <p:nvSpPr>
          <p:cNvPr id="10" name="Date Placeholder 3">
            <a:extLst>
              <a:ext uri="{FF2B5EF4-FFF2-40B4-BE49-F238E27FC236}">
                <a16:creationId xmlns:a16="http://schemas.microsoft.com/office/drawing/2014/main" id="{872C4F7A-3AC8-324F-8577-14F18AAC19B1}"/>
              </a:ext>
            </a:extLst>
          </p:cNvPr>
          <p:cNvSpPr>
            <a:spLocks noGrp="1"/>
          </p:cNvSpPr>
          <p:nvPr>
            <p:ph type="dt" sz="half" idx="10"/>
          </p:nvPr>
        </p:nvSpPr>
        <p:spPr>
          <a:xfrm>
            <a:off x="365759" y="4645613"/>
            <a:ext cx="3663315" cy="325142"/>
          </a:xfrm>
          <a:prstGeom prst="rect">
            <a:avLst/>
          </a:prstGeom>
        </p:spPr>
        <p:txBody>
          <a:bodyPr lIns="0"/>
          <a:lstStyle>
            <a:lvl1pPr algn="l">
              <a:defRPr sz="1600" b="0" i="0" baseline="0">
                <a:solidFill>
                  <a:schemeClr val="bg1"/>
                </a:solidFill>
                <a:latin typeface="Arial" panose="020B0604020202020204" pitchFamily="34" charset="0"/>
                <a:cs typeface="Arial" panose="020B0604020202020204" pitchFamily="34" charset="0"/>
              </a:defRPr>
            </a:lvl1pPr>
          </a:lstStyle>
          <a:p>
            <a:fld id="{E2F06789-60DE-46A1-B13D-6577D273F2E7}" type="datetime1">
              <a:rPr lang="en-IN" smtClean="0"/>
              <a:t>24-07-2025</a:t>
            </a:fld>
            <a:endParaRPr lang="en-IN"/>
          </a:p>
        </p:txBody>
      </p:sp>
    </p:spTree>
    <p:extLst>
      <p:ext uri="{BB962C8B-B14F-4D97-AF65-F5344CB8AC3E}">
        <p14:creationId xmlns:p14="http://schemas.microsoft.com/office/powerpoint/2010/main" val="581736425"/>
      </p:ext>
    </p:extLst>
  </p:cSld>
  <p:clrMapOvr>
    <a:masterClrMapping/>
  </p:clrMapOvr>
  <p:hf sldNum="0"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cSld name="Brillio_Title only slide-Ligh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pic>
        <p:nvPicPr>
          <p:cNvPr id="7" name="Picture 6" descr="A picture containing icon&#10;&#10;Description automatically generated">
            <a:extLst>
              <a:ext uri="{FF2B5EF4-FFF2-40B4-BE49-F238E27FC236}">
                <a16:creationId xmlns:a16="http://schemas.microsoft.com/office/drawing/2014/main" id="{D65055FB-54FD-674A-AD0A-92E1D45B08F0}"/>
              </a:ext>
            </a:extLst>
          </p:cNvPr>
          <p:cNvPicPr>
            <a:picLocks noChangeAspect="1"/>
          </p:cNvPicPr>
          <p:nvPr userDrawn="1"/>
        </p:nvPicPr>
        <p:blipFill>
          <a:blip r:embed="rId2" cstate="screen">
            <a:extLst>
              <a:ext uri="{28A0092B-C50C-407E-A947-70E740481C1C}">
                <a14:useLocalDpi xmlns:a14="http://schemas.microsoft.com/office/drawing/2010/main" val="0"/>
              </a:ext>
            </a:extLst>
          </a:blip>
          <a:stretch>
            <a:fillRect/>
          </a:stretch>
        </p:blipFill>
        <p:spPr>
          <a:xfrm>
            <a:off x="365760" y="6472027"/>
            <a:ext cx="681940" cy="288077"/>
          </a:xfrm>
          <a:prstGeom prst="rect">
            <a:avLst/>
          </a:prstGeom>
        </p:spPr>
      </p:pic>
      <p:sp>
        <p:nvSpPr>
          <p:cNvPr id="8" name="Slide Number Placeholder 10">
            <a:extLst>
              <a:ext uri="{FF2B5EF4-FFF2-40B4-BE49-F238E27FC236}">
                <a16:creationId xmlns:a16="http://schemas.microsoft.com/office/drawing/2014/main" id="{1FB6BB63-B093-E847-B4B0-0ECF800ADF84}"/>
              </a:ext>
            </a:extLst>
          </p:cNvPr>
          <p:cNvSpPr>
            <a:spLocks noGrp="1"/>
          </p:cNvSpPr>
          <p:nvPr>
            <p:ph type="sldNum" sz="quarter" idx="4"/>
          </p:nvPr>
        </p:nvSpPr>
        <p:spPr>
          <a:xfrm>
            <a:off x="9856790" y="6212312"/>
            <a:ext cx="1969450" cy="259715"/>
          </a:xfrm>
          <a:prstGeom prst="rect">
            <a:avLst/>
          </a:prstGeom>
        </p:spPr>
        <p:txBody>
          <a:bodyPr vert="horz" lIns="0" tIns="0" rIns="0" bIns="0" rtlCol="0" anchor="b"/>
          <a:lstStyle>
            <a:lvl1pPr algn="r">
              <a:defRPr lang="en-US" sz="1000" b="0" i="0" kern="1200" smtClean="0">
                <a:solidFill>
                  <a:schemeClr val="tx1"/>
                </a:solidFill>
                <a:latin typeface="Arial" panose="020B0604020202020204" pitchFamily="34" charset="0"/>
                <a:ea typeface="+mn-ea"/>
                <a:cs typeface="Arial" panose="020B0604020202020204" pitchFamily="34" charset="0"/>
              </a:defRPr>
            </a:lvl1pPr>
          </a:lstStyle>
          <a:p>
            <a:r>
              <a:rPr lang="en-US"/>
              <a:t>©2022 Brillio  |  </a:t>
            </a:r>
            <a:fld id="{F1FE5E21-FD07-B44E-90A3-0254BFCDB49A}" type="slidenum">
              <a:rPr lang="en-US" smtClean="0"/>
              <a:pPr/>
              <a:t>‹#›</a:t>
            </a:fld>
            <a:endParaRPr lang="en-US"/>
          </a:p>
        </p:txBody>
      </p:sp>
    </p:spTree>
    <p:extLst>
      <p:ext uri="{BB962C8B-B14F-4D97-AF65-F5344CB8AC3E}">
        <p14:creationId xmlns:p14="http://schemas.microsoft.com/office/powerpoint/2010/main" val="19002394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Brillio_Divider slide-Dark">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5760" y="381000"/>
            <a:ext cx="6630463" cy="5349875"/>
          </a:xfrm>
        </p:spPr>
        <p:txBody>
          <a:bodyPr rIns="228600" anchor="ctr"/>
          <a:lstStyle>
            <a:lvl1pPr>
              <a:defRPr sz="5400" b="0">
                <a:solidFill>
                  <a:schemeClr val="bg1"/>
                </a:solidFill>
              </a:defRPr>
            </a:lvl1pPr>
          </a:lstStyle>
          <a:p>
            <a:r>
              <a:rPr lang="en-US"/>
              <a:t>Click to edit Master title style</a:t>
            </a:r>
          </a:p>
        </p:txBody>
      </p:sp>
      <p:pic>
        <p:nvPicPr>
          <p:cNvPr id="4" name="Picture 3" descr="A picture containing icon&#10;&#10;Description automatically generated">
            <a:extLst>
              <a:ext uri="{FF2B5EF4-FFF2-40B4-BE49-F238E27FC236}">
                <a16:creationId xmlns:a16="http://schemas.microsoft.com/office/drawing/2014/main" id="{B6E95300-3FBE-7A65-09BF-D6BDEC061875}"/>
              </a:ext>
            </a:extLst>
          </p:cNvPr>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a:xfrm>
            <a:off x="381000" y="6378929"/>
            <a:ext cx="633608" cy="268538"/>
          </a:xfrm>
          <a:prstGeom prst="rect">
            <a:avLst/>
          </a:prstGeom>
        </p:spPr>
      </p:pic>
    </p:spTree>
    <p:extLst>
      <p:ext uri="{BB962C8B-B14F-4D97-AF65-F5344CB8AC3E}">
        <p14:creationId xmlns:p14="http://schemas.microsoft.com/office/powerpoint/2010/main" val="425121379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4FBFA05-695E-4450-A25F-E5B2686C0CA8}"/>
              </a:ext>
            </a:extLst>
          </p:cNvPr>
          <p:cNvSpPr>
            <a:spLocks noGrp="1"/>
          </p:cNvSpPr>
          <p:nvPr>
            <p:ph type="title"/>
          </p:nvPr>
        </p:nvSpPr>
        <p:spPr>
          <a:xfrm>
            <a:off x="1937287" y="314863"/>
            <a:ext cx="9416513" cy="689408"/>
          </a:xfrm>
          <a:prstGeom prst="rect">
            <a:avLst/>
          </a:prstGeom>
        </p:spPr>
        <p:txBody>
          <a:bodyPr vert="horz" lIns="91440" tIns="45720" rIns="91440" bIns="45720" rtlCol="0" anchor="ctr">
            <a:normAutofit/>
          </a:bodyPr>
          <a:lstStyle/>
          <a:p>
            <a:r>
              <a:rPr lang="en-US" dirty="0"/>
              <a:t>Click to edit Master title style</a:t>
            </a:r>
            <a:endParaRPr lang="en-IN" dirty="0"/>
          </a:p>
        </p:txBody>
      </p:sp>
      <p:sp>
        <p:nvSpPr>
          <p:cNvPr id="3" name="Text Placeholder 2">
            <a:extLst>
              <a:ext uri="{FF2B5EF4-FFF2-40B4-BE49-F238E27FC236}">
                <a16:creationId xmlns:a16="http://schemas.microsoft.com/office/drawing/2014/main" id="{6F58AFEE-6100-4894-8E3E-5CA2F8895BEF}"/>
              </a:ext>
            </a:extLst>
          </p:cNvPr>
          <p:cNvSpPr>
            <a:spLocks noGrp="1"/>
          </p:cNvSpPr>
          <p:nvPr>
            <p:ph type="body" idx="1"/>
          </p:nvPr>
        </p:nvSpPr>
        <p:spPr>
          <a:xfrm>
            <a:off x="1537853" y="1687079"/>
            <a:ext cx="9691255"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4" name="Date Placeholder 3">
            <a:extLst>
              <a:ext uri="{FF2B5EF4-FFF2-40B4-BE49-F238E27FC236}">
                <a16:creationId xmlns:a16="http://schemas.microsoft.com/office/drawing/2014/main" id="{2A661513-207A-41C3-9F08-4C91307FE3B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2F06789-60DE-46A1-B13D-6577D273F2E7}" type="datetime1">
              <a:rPr lang="en-IN" smtClean="0"/>
              <a:t>24-07-2025</a:t>
            </a:fld>
            <a:endParaRPr lang="en-IN"/>
          </a:p>
        </p:txBody>
      </p:sp>
      <p:sp>
        <p:nvSpPr>
          <p:cNvPr id="5" name="Footer Placeholder 4">
            <a:extLst>
              <a:ext uri="{FF2B5EF4-FFF2-40B4-BE49-F238E27FC236}">
                <a16:creationId xmlns:a16="http://schemas.microsoft.com/office/drawing/2014/main" id="{ACDAFB0D-94F3-4B29-95AB-BEFA4977350A}"/>
              </a:ext>
            </a:extLst>
          </p:cNvPr>
          <p:cNvSpPr>
            <a:spLocks noGrp="1"/>
          </p:cNvSpPr>
          <p:nvPr>
            <p:ph type="ftr" sz="quarter" idx="3"/>
          </p:nvPr>
        </p:nvSpPr>
        <p:spPr>
          <a:xfrm>
            <a:off x="4798868" y="6524375"/>
            <a:ext cx="2594264" cy="186787"/>
          </a:xfrm>
          <a:prstGeom prst="rect">
            <a:avLst/>
          </a:prstGeom>
        </p:spPr>
        <p:txBody>
          <a:bodyPr vert="horz" lIns="91440" tIns="45720" rIns="91440" bIns="45720" rtlCol="0" anchor="ctr"/>
          <a:lstStyle>
            <a:lvl1pPr algn="ctr">
              <a:defRPr sz="800">
                <a:solidFill>
                  <a:schemeClr val="tx1">
                    <a:tint val="75000"/>
                  </a:schemeClr>
                </a:solidFill>
                <a:latin typeface="Open Sans" panose="020B0606030504020204"/>
              </a:defRPr>
            </a:lvl1pPr>
          </a:lstStyle>
          <a:p>
            <a:r>
              <a:rPr lang="en-IN"/>
              <a:t>Internal Restricted</a:t>
            </a:r>
            <a:endParaRPr lang="en-IN" dirty="0"/>
          </a:p>
        </p:txBody>
      </p:sp>
    </p:spTree>
    <p:extLst>
      <p:ext uri="{BB962C8B-B14F-4D97-AF65-F5344CB8AC3E}">
        <p14:creationId xmlns:p14="http://schemas.microsoft.com/office/powerpoint/2010/main" val="72594240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5" r:id="rId4"/>
    <p:sldLayoutId id="2147483667" r:id="rId5"/>
    <p:sldLayoutId id="2147483669" r:id="rId6"/>
  </p:sldLayoutIdLst>
  <p:hf sldNum="0" hdr="0" dt="0"/>
  <p:txStyles>
    <p:titleStyle>
      <a:lvl1pPr algn="l" defTabSz="914400" rtl="0" eaLnBrk="1" latinLnBrk="0" hangingPunct="1">
        <a:lnSpc>
          <a:spcPct val="90000"/>
        </a:lnSpc>
        <a:spcBef>
          <a:spcPct val="0"/>
        </a:spcBef>
        <a:buNone/>
        <a:defRPr sz="4400" kern="1200">
          <a:solidFill>
            <a:schemeClr val="tx1"/>
          </a:solidFill>
          <a:latin typeface="Open Sans" panose="020B0606030504020204"/>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Open Sans" panose="020B0606030504020204"/>
          <a:ea typeface="+mn-ea"/>
          <a:cs typeface="+mn-cs"/>
        </a:defRPr>
      </a:lvl1pPr>
      <a:lvl2pPr marL="685800" indent="-228600" algn="l" defTabSz="914400" rtl="0" eaLnBrk="1" latinLnBrk="0" hangingPunct="1">
        <a:lnSpc>
          <a:spcPct val="90000"/>
        </a:lnSpc>
        <a:spcBef>
          <a:spcPts val="500"/>
        </a:spcBef>
        <a:buFont typeface="Courier New" panose="02070309020205020404" pitchFamily="49" charset="0"/>
        <a:buChar char="o"/>
        <a:defRPr sz="2400" kern="1200">
          <a:solidFill>
            <a:schemeClr val="tx1"/>
          </a:solidFill>
          <a:latin typeface="Open Sans" panose="020B0606030504020204"/>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
        <a:defRPr sz="2000" kern="1200">
          <a:solidFill>
            <a:schemeClr val="tx1"/>
          </a:solidFill>
          <a:latin typeface="Open Sans" panose="020B0606030504020204"/>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Open Sans" panose="020B0606030504020204"/>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hyperlink" Target="https://coatsplc.sharepoint.com/:x:/r/sites/TechnologyCloudandServerArchitectureTeam/_layouts/15/Doc.aspx?sourcedoc=%7BA844D446-B51A-4247-A624-DCA068AD109A%7D&amp;file=Legacy%20Server%20Decom%20Tracker%202022-2023.xlsx&amp;action=edit&amp;mobileredirect=true&amp;DefaultItemOpen=1&amp;wdOrigin=TEAMS-ELECTRON.teams.search&amp;cid=ea965b12-129b-4dc5-be61-6c25579a56d1" TargetMode="External"/><Relationship Id="rId7" Type="http://schemas.openxmlformats.org/officeDocument/2006/relationships/customXml" Target="../ink/ink1.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hyperlink" Target="https://coatsplc.sharepoint.com/:x:/r/teams/BR-Wintelweeklyactivities/_layouts/15/Doc.aspx?sourcedoc=%7B97D10359-0FDF-4B0A-A26D-B8CEF04F03C4%7D&amp;file=On-Prem%20Backup%20Repository%20Details%20-Brillio%20Wintel.xlsx&amp;action=edit&amp;mobileredirect=true&amp;wdPreviousSession=b0492b89-3ea2-4ccd-abbd-6e06a2e86e67&amp;wdOrigin=TEAMS-ELECTRON.teams.undefined" TargetMode="External"/><Relationship Id="rId5" Type="http://schemas.openxmlformats.org/officeDocument/2006/relationships/hyperlink" Target="https://coatsplc-my.sharepoint.com/:x:/r/personal/ext_prasin_sp_coats_com/Documents/Microsoft%20Teams%20Chat%20Files/Onprem-Inventory.xlsx?d=w938f89691ba14612981f1e0e714cdc2c&amp;csf=1&amp;web=1&amp;e=i9xV0I" TargetMode="External"/><Relationship Id="rId4" Type="http://schemas.openxmlformats.org/officeDocument/2006/relationships/hyperlink" Target="https://coatsplc.sharepoint.com/:x:/r/sites/TechnologyCloudandServerArchitectureTeam/_layouts/15/doc2.aspx?sourcedoc=%7BAAF4631D-7327-4B89-89D1-38C361937E94%7D&amp;file=Hyper-V%20Host%20Warranty%20Date.xlsx&amp;wdLOR=c996C82D3-E1AA-4994-86B4-6667896DA66B&amp;_DSL=1&amp;action=default&amp;mobileredirect=true&amp;cid=b902bd50-83f7-4f96-b820-01dffbb44de4&amp;clickparams=eyJBcHBOYW1lIjoiVGVhbXMtRGVza3RvcCIsIkFwcFZlcnNpb24iOiIyNy8yMzA1MDEwMDQyMiIsIkhhc0ZlZGVyYXRlZFVzZXIiOmZhbHNlfQ%3D%3D" TargetMode="External"/><Relationship Id="rId9" Type="http://schemas.openxmlformats.org/officeDocument/2006/relationships/hyperlink" Target="https://coatsplc.sharepoint.com/:x:/s/TechnologyCloudandServerArchitectureTeam/ETCcs2DUh_tEtT3pRsOO58wBYmQeqBbS_olV7NLsRSiIuA?e=TYJ6Pd" TargetMode="Externa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hyperlink" Target="https://coats.service-now.com/change_request.do?sys_id=bfc76ee2c32aae10de3aaddc7a01313a&amp;sysparm_record_target=change_request&amp;sysparm_record_row=7&amp;sysparm_record_rows=7&amp;sysparm_record_list=assignment_group%3D3bf9bba4db6223409e1a8a50399619af%5Esys_created_onBETWEENjavascript%3Ags.dateGenerate%28%272025-06-27%27%2C%2700%3A00%3A00%27%29%40javascript%3Ags.endOfToday%28%29%5EORDERBYtype" TargetMode="External"/><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119743" y="2604606"/>
            <a:ext cx="7518185" cy="1648788"/>
          </a:xfrm>
        </p:spPr>
        <p:txBody>
          <a:bodyPr>
            <a:normAutofit/>
          </a:bodyPr>
          <a:lstStyle/>
          <a:p>
            <a:r>
              <a:rPr lang="en-US" sz="3200" b="1" dirty="0">
                <a:latin typeface="+mj-lt"/>
              </a:rPr>
              <a:t>Wintel /Cloud Tower</a:t>
            </a:r>
            <a:br>
              <a:rPr lang="en-US" sz="3200" b="1" dirty="0">
                <a:latin typeface="+mj-lt"/>
              </a:rPr>
            </a:br>
            <a:r>
              <a:rPr lang="en-US" sz="3200" b="1" dirty="0">
                <a:latin typeface="+mj-lt"/>
              </a:rPr>
              <a:t>Bi-Weekly Report </a:t>
            </a:r>
            <a:r>
              <a:rPr lang="en-US" sz="2400" b="1" dirty="0">
                <a:latin typeface="+mj-lt"/>
              </a:rPr>
              <a:t>(July 11</a:t>
            </a:r>
            <a:r>
              <a:rPr lang="en-US" sz="2400" b="1" baseline="30000" dirty="0">
                <a:latin typeface="+mj-lt"/>
              </a:rPr>
              <a:t>th</a:t>
            </a:r>
            <a:r>
              <a:rPr lang="en-US" sz="2400" b="1" dirty="0">
                <a:latin typeface="+mj-lt"/>
              </a:rPr>
              <a:t>  to July 25</a:t>
            </a:r>
            <a:r>
              <a:rPr lang="en-US" sz="2400" b="1" baseline="30000" dirty="0">
                <a:latin typeface="+mj-lt"/>
              </a:rPr>
              <a:t>th</a:t>
            </a:r>
            <a:r>
              <a:rPr lang="en-US" sz="2400" b="1" dirty="0">
                <a:latin typeface="+mj-lt"/>
              </a:rPr>
              <a:t> , 2025 )</a:t>
            </a:r>
            <a:endParaRPr lang="en-US" sz="3200" b="1" dirty="0">
              <a:latin typeface="+mj-lt"/>
            </a:endParaRPr>
          </a:p>
        </p:txBody>
      </p:sp>
    </p:spTree>
    <p:extLst>
      <p:ext uri="{BB962C8B-B14F-4D97-AF65-F5344CB8AC3E}">
        <p14:creationId xmlns:p14="http://schemas.microsoft.com/office/powerpoint/2010/main" val="38782011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FA670-BEFD-B13A-325D-5CC51B37E732}"/>
              </a:ext>
            </a:extLst>
          </p:cNvPr>
          <p:cNvSpPr txBox="1"/>
          <p:nvPr/>
        </p:nvSpPr>
        <p:spPr>
          <a:xfrm>
            <a:off x="365760" y="564713"/>
            <a:ext cx="11178583" cy="6555641"/>
          </a:xfrm>
          <a:prstGeom prst="rect">
            <a:avLst/>
          </a:prstGeom>
          <a:noFill/>
        </p:spPr>
        <p:txBody>
          <a:bodyPr wrap="square">
            <a:spAutoFit/>
          </a:bodyPr>
          <a:lstStyle/>
          <a:p>
            <a:pPr marL="457200" marR="0" lvl="1" indent="0" algn="l" defTabSz="914400" rtl="0" eaLnBrk="1" fontAlgn="base" latinLnBrk="0" hangingPunct="1">
              <a:lnSpc>
                <a:spcPct val="15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rPr>
              <a:t>Cloud Risks</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r>
              <a:rPr kumimoji="0" lang="en-US"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rPr>
              <a:t>Unmanaged to Managed Disks Migration:</a:t>
            </a:r>
            <a:br>
              <a:rPr kumimoji="0" lang="en-US"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rPr>
            </a:br>
            <a:r>
              <a:rPr kumimoji="0" lang="en-US" b="0" i="0" u="none" strike="noStrike" kern="1200" cap="none" spc="0" normalizeH="0" baseline="0" noProof="0" dirty="0">
                <a:ln>
                  <a:noFill/>
                </a:ln>
                <a:solidFill>
                  <a:srgbClr val="111111"/>
                </a:solidFill>
                <a:effectLst/>
                <a:uLnTx/>
                <a:uFillTx/>
                <a:latin typeface="Aptos Display" panose="020B0004020202020204" pitchFamily="34" charset="0"/>
                <a:cs typeface="Segoe UI" panose="020B0502040204020203" pitchFamily="34" charset="0"/>
              </a:rPr>
              <a:t>Unmanaged to Managed Disks Migration is in progress, with </a:t>
            </a:r>
            <a:r>
              <a:rPr lang="en-US" dirty="0">
                <a:solidFill>
                  <a:srgbClr val="111111"/>
                </a:solidFill>
                <a:latin typeface="Aptos Display" panose="020B0004020202020204" pitchFamily="34" charset="0"/>
                <a:cs typeface="Segoe UI" panose="020B0502040204020203" pitchFamily="34" charset="0"/>
              </a:rPr>
              <a:t>288</a:t>
            </a:r>
            <a:r>
              <a:rPr kumimoji="0" lang="en-US" b="0" i="0" u="none" strike="noStrike" kern="1200" cap="none" spc="0" normalizeH="0" baseline="0" noProof="0" dirty="0">
                <a:ln>
                  <a:noFill/>
                </a:ln>
                <a:solidFill>
                  <a:srgbClr val="111111"/>
                </a:solidFill>
                <a:effectLst/>
                <a:uLnTx/>
                <a:uFillTx/>
                <a:latin typeface="Aptos Display" panose="020B0004020202020204" pitchFamily="34" charset="0"/>
                <a:cs typeface="Segoe UI" panose="020B0502040204020203" pitchFamily="34" charset="0"/>
              </a:rPr>
              <a:t> out of 301 servers completed</a:t>
            </a:r>
            <a:r>
              <a:rPr kumimoji="0" lang="en-US"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rPr>
              <a:t>.</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r>
              <a:rPr kumimoji="0" lang="en-US" b="0" i="0" u="none" strike="noStrike" kern="12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rPr>
              <a:t>Last  weeks  </a:t>
            </a:r>
            <a:r>
              <a:rPr lang="en-US"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2</a:t>
            </a:r>
            <a:r>
              <a:rPr kumimoji="0" lang="en-US" b="0" i="0" u="none" strike="noStrike" kern="12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rPr>
              <a:t> servers completed.</a:t>
            </a:r>
          </a:p>
          <a:p>
            <a:pPr marL="742950" lvl="1" indent="-285750" fontAlgn="base">
              <a:lnSpc>
                <a:spcPct val="150000"/>
              </a:lnSpc>
              <a:spcBef>
                <a:spcPct val="0"/>
              </a:spcBef>
              <a:spcAft>
                <a:spcPct val="0"/>
              </a:spcAft>
              <a:buFont typeface="Wingdings" panose="05000000000000000000" pitchFamily="2" charset="2"/>
              <a:buChar char="Ø"/>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Disk Migration Issues: VMs vmsprdwebobb4q0, vmwsape2b3dbob0, and vmwsape2b3qap00 are experiencing boot issues. Migration from unmanaged to managed disks is on hold pending resolution. The case has been escalated by Microsoft Support but remains unresolved.</a:t>
            </a:r>
          </a:p>
          <a:p>
            <a:pPr marL="742950" lvl="1" indent="-285750" fontAlgn="base">
              <a:lnSpc>
                <a:spcPct val="150000"/>
              </a:lnSpc>
              <a:spcBef>
                <a:spcPct val="0"/>
              </a:spcBef>
              <a:spcAft>
                <a:spcPct val="0"/>
              </a:spcAft>
              <a:buFont typeface="Wingdings" panose="05000000000000000000" pitchFamily="2" charset="2"/>
              <a:buChar char="Ø"/>
              <a:defRPr/>
            </a:pPr>
            <a:endParaRPr lang="en-US" kern="100" dirty="0">
              <a:solidFill>
                <a:prstClr val="black"/>
              </a:solidFill>
              <a:latin typeface="Aptos Display" panose="020B000402020202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defRPr/>
            </a:pPr>
            <a:endParaRPr lang="en-US" sz="1600" kern="100" dirty="0">
              <a:solidFill>
                <a:prstClr val="black"/>
              </a:solidFill>
              <a:latin typeface="Aptos Display" panose="020B0004020202020204" pitchFamily="34" charset="0"/>
              <a:cs typeface="Times New Roman" panose="02020603050405020304" pitchFamily="18" charset="0"/>
            </a:endParaRPr>
          </a:p>
          <a:p>
            <a:pPr marL="45720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200" cap="none" spc="0" normalizeH="0" baseline="0" noProof="0" dirty="0">
              <a:ln>
                <a:noFill/>
              </a:ln>
              <a:solidFill>
                <a:srgbClr val="111111"/>
              </a:solidFill>
              <a:effectLst/>
              <a:uLnTx/>
              <a:uFillTx/>
              <a:latin typeface="Aptos Display" panose="020B0004020202020204" pitchFamily="34" charset="0"/>
              <a:ea typeface="+mn-ea"/>
              <a:cs typeface="Segoe UI" panose="020B0502040204020203"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p:txBody>
      </p:sp>
      <p:sp>
        <p:nvSpPr>
          <p:cNvPr id="5" name="Rectangle 1">
            <a:extLst>
              <a:ext uri="{FF2B5EF4-FFF2-40B4-BE49-F238E27FC236}">
                <a16:creationId xmlns:a16="http://schemas.microsoft.com/office/drawing/2014/main" id="{A1AB2471-1365-8F23-334B-7EDB2FA5C6A7}"/>
              </a:ext>
            </a:extLst>
          </p:cNvPr>
          <p:cNvSpPr>
            <a:spLocks noChangeArrowheads="1"/>
          </p:cNvSpPr>
          <p:nvPr/>
        </p:nvSpPr>
        <p:spPr bwMode="auto">
          <a:xfrm>
            <a:off x="1566863" y="184892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graphicFrame>
        <p:nvGraphicFramePr>
          <p:cNvPr id="4" name="Table 3">
            <a:extLst>
              <a:ext uri="{FF2B5EF4-FFF2-40B4-BE49-F238E27FC236}">
                <a16:creationId xmlns:a16="http://schemas.microsoft.com/office/drawing/2014/main" id="{29EA8B65-8A7A-2A00-1C5B-A7730D2D5636}"/>
              </a:ext>
            </a:extLst>
          </p:cNvPr>
          <p:cNvGraphicFramePr>
            <a:graphicFrameLocks noGrp="1"/>
          </p:cNvGraphicFramePr>
          <p:nvPr>
            <p:extLst>
              <p:ext uri="{D42A27DB-BD31-4B8C-83A1-F6EECF244321}">
                <p14:modId xmlns:p14="http://schemas.microsoft.com/office/powerpoint/2010/main" val="1051988821"/>
              </p:ext>
            </p:extLst>
          </p:nvPr>
        </p:nvGraphicFramePr>
        <p:xfrm>
          <a:off x="1219617" y="3842533"/>
          <a:ext cx="3708400" cy="1653540"/>
        </p:xfrm>
        <a:graphic>
          <a:graphicData uri="http://schemas.openxmlformats.org/drawingml/2006/table">
            <a:tbl>
              <a:tblPr firstRow="1" firstCol="1" bandRow="1">
                <a:tableStyleId>{5C22544A-7EE6-4342-B048-85BDC9FD1C3A}</a:tableStyleId>
              </a:tblPr>
              <a:tblGrid>
                <a:gridCol w="2959100">
                  <a:extLst>
                    <a:ext uri="{9D8B030D-6E8A-4147-A177-3AD203B41FA5}">
                      <a16:colId xmlns:a16="http://schemas.microsoft.com/office/drawing/2014/main" val="570546121"/>
                    </a:ext>
                  </a:extLst>
                </a:gridCol>
                <a:gridCol w="749300">
                  <a:extLst>
                    <a:ext uri="{9D8B030D-6E8A-4147-A177-3AD203B41FA5}">
                      <a16:colId xmlns:a16="http://schemas.microsoft.com/office/drawing/2014/main" val="2949717945"/>
                    </a:ext>
                  </a:extLst>
                </a:gridCol>
              </a:tblGrid>
              <a:tr h="275590">
                <a:tc>
                  <a:txBody>
                    <a:bodyPr/>
                    <a:lstStyle/>
                    <a:p>
                      <a:pPr marL="0" marR="0">
                        <a:lnSpc>
                          <a:spcPct val="107000"/>
                        </a:lnSpc>
                        <a:spcAft>
                          <a:spcPts val="800"/>
                        </a:spcAft>
                      </a:pPr>
                      <a:r>
                        <a:rPr lang="en-US" sz="1600" kern="100" dirty="0">
                          <a:effectLst/>
                          <a:latin typeface="Aptos Display" panose="020B0004020202020204" pitchFamily="34" charset="0"/>
                        </a:rPr>
                        <a:t>Total </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kern="100">
                          <a:effectLst/>
                          <a:latin typeface="Aptos Display" panose="020B0004020202020204" pitchFamily="34" charset="0"/>
                        </a:rPr>
                        <a:t>301</a:t>
                      </a:r>
                      <a:endParaRPr lang="en-US" sz="1600" kern="10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099634144"/>
                  </a:ext>
                </a:extLst>
              </a:tr>
              <a:tr h="275590">
                <a:tc>
                  <a:txBody>
                    <a:bodyPr/>
                    <a:lstStyle/>
                    <a:p>
                      <a:pPr marL="0" marR="0">
                        <a:lnSpc>
                          <a:spcPct val="107000"/>
                        </a:lnSpc>
                        <a:spcAft>
                          <a:spcPts val="800"/>
                        </a:spcAft>
                      </a:pPr>
                      <a:r>
                        <a:rPr lang="en-US" sz="1600" kern="100" dirty="0">
                          <a:effectLst/>
                          <a:latin typeface="Aptos Display" panose="020B0004020202020204" pitchFamily="34" charset="0"/>
                        </a:rPr>
                        <a:t>Decom</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kern="100" dirty="0">
                          <a:effectLst/>
                          <a:latin typeface="Aptos Display" panose="020B0004020202020204" pitchFamily="34" charset="0"/>
                        </a:rPr>
                        <a:t>68</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765734466"/>
                  </a:ext>
                </a:extLst>
              </a:tr>
              <a:tr h="275590">
                <a:tc>
                  <a:txBody>
                    <a:bodyPr/>
                    <a:lstStyle/>
                    <a:p>
                      <a:pPr marL="0" marR="0">
                        <a:lnSpc>
                          <a:spcPct val="107000"/>
                        </a:lnSpc>
                        <a:spcAft>
                          <a:spcPts val="800"/>
                        </a:spcAft>
                      </a:pPr>
                      <a:r>
                        <a:rPr lang="en-US" sz="1600" kern="100" dirty="0">
                          <a:effectLst/>
                          <a:latin typeface="Aptos Display" panose="020B0004020202020204" pitchFamily="34" charset="0"/>
                        </a:rPr>
                        <a:t>Pending</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b="1" kern="100" dirty="0">
                          <a:effectLst/>
                          <a:highlight>
                            <a:srgbClr val="FFFF00"/>
                          </a:highlight>
                          <a:latin typeface="Aptos Display" panose="020B0004020202020204" pitchFamily="34" charset="0"/>
                          <a:ea typeface="Calibri" panose="020F0502020204030204" pitchFamily="34" charset="0"/>
                          <a:cs typeface="Times New Roman" panose="02020603050405020304" pitchFamily="18" charset="0"/>
                        </a:rPr>
                        <a:t>6</a:t>
                      </a:r>
                    </a:p>
                  </a:txBody>
                  <a:tcPr marL="68580" marR="68580" marT="9525" marB="0" anchor="b"/>
                </a:tc>
                <a:extLst>
                  <a:ext uri="{0D108BD9-81ED-4DB2-BD59-A6C34878D82A}">
                    <a16:rowId xmlns:a16="http://schemas.microsoft.com/office/drawing/2014/main" val="3662836811"/>
                  </a:ext>
                </a:extLst>
              </a:tr>
              <a:tr h="275590">
                <a:tc>
                  <a:txBody>
                    <a:bodyPr/>
                    <a:lstStyle/>
                    <a:p>
                      <a:pPr marL="0" marR="0">
                        <a:lnSpc>
                          <a:spcPct val="107000"/>
                        </a:lnSpc>
                        <a:spcAft>
                          <a:spcPts val="800"/>
                        </a:spcAft>
                      </a:pPr>
                      <a:r>
                        <a:rPr lang="en-US" sz="1600" kern="100">
                          <a:effectLst/>
                          <a:latin typeface="Aptos Display" panose="020B0004020202020204" pitchFamily="34" charset="0"/>
                        </a:rPr>
                        <a:t>Completed</a:t>
                      </a:r>
                      <a:endParaRPr lang="en-US" sz="1600" kern="10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kern="100" dirty="0">
                          <a:effectLst/>
                          <a:latin typeface="Aptos Display" panose="020B0004020202020204" pitchFamily="34" charset="0"/>
                          <a:ea typeface="Calibri" panose="020F0502020204030204" pitchFamily="34" charset="0"/>
                          <a:cs typeface="Times New Roman" panose="02020603050405020304" pitchFamily="18" charset="0"/>
                        </a:rPr>
                        <a:t>288</a:t>
                      </a:r>
                    </a:p>
                  </a:txBody>
                  <a:tcPr marL="68580" marR="68580" marT="9525" marB="0" anchor="b"/>
                </a:tc>
                <a:extLst>
                  <a:ext uri="{0D108BD9-81ED-4DB2-BD59-A6C34878D82A}">
                    <a16:rowId xmlns:a16="http://schemas.microsoft.com/office/drawing/2014/main" val="1827326384"/>
                  </a:ext>
                </a:extLst>
              </a:tr>
              <a:tr h="275590">
                <a:tc>
                  <a:txBody>
                    <a:bodyPr/>
                    <a:lstStyle/>
                    <a:p>
                      <a:pPr marL="0" marR="0">
                        <a:lnSpc>
                          <a:spcPct val="107000"/>
                        </a:lnSpc>
                        <a:spcAft>
                          <a:spcPts val="800"/>
                        </a:spcAft>
                      </a:pPr>
                      <a:r>
                        <a:rPr lang="en-US" sz="1600" kern="100" dirty="0">
                          <a:effectLst/>
                          <a:latin typeface="Aptos Display" panose="020B0004020202020204" pitchFamily="34" charset="0"/>
                        </a:rPr>
                        <a:t>performed in other activity </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kern="100" dirty="0">
                          <a:effectLst/>
                          <a:latin typeface="Aptos Display" panose="020B0004020202020204" pitchFamily="34" charset="0"/>
                        </a:rPr>
                        <a:t>13</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751835344"/>
                  </a:ext>
                </a:extLst>
              </a:tr>
              <a:tr h="275590">
                <a:tc>
                  <a:txBody>
                    <a:bodyPr/>
                    <a:lstStyle/>
                    <a:p>
                      <a:pPr marL="0" marR="0">
                        <a:lnSpc>
                          <a:spcPct val="107000"/>
                        </a:lnSpc>
                        <a:spcAft>
                          <a:spcPts val="800"/>
                        </a:spcAft>
                      </a:pP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tc>
                  <a:txBody>
                    <a:bodyPr/>
                    <a:lstStyle/>
                    <a:p>
                      <a:pPr marL="0" marR="0">
                        <a:lnSpc>
                          <a:spcPct val="107000"/>
                        </a:lnSpc>
                        <a:spcAft>
                          <a:spcPts val="800"/>
                        </a:spcAft>
                      </a:pPr>
                      <a:r>
                        <a:rPr lang="en-US" sz="1600" kern="100" dirty="0">
                          <a:effectLst/>
                          <a:latin typeface="Aptos Display" panose="020B0004020202020204" pitchFamily="34" charset="0"/>
                        </a:rPr>
                        <a:t> </a:t>
                      </a:r>
                      <a:endParaRPr lang="en-US" sz="1600" kern="100" dirty="0">
                        <a:effectLst/>
                        <a:latin typeface="Aptos Display" panose="020B0004020202020204" pitchFamily="34" charset="0"/>
                        <a:ea typeface="Calibri" panose="020F0502020204030204" pitchFamily="34" charset="0"/>
                        <a:cs typeface="Times New Roman" panose="02020603050405020304" pitchFamily="18" charset="0"/>
                      </a:endParaRPr>
                    </a:p>
                  </a:txBody>
                  <a:tcPr marL="68580" marR="68580" marT="9525" marB="0" anchor="b"/>
                </a:tc>
                <a:extLst>
                  <a:ext uri="{0D108BD9-81ED-4DB2-BD59-A6C34878D82A}">
                    <a16:rowId xmlns:a16="http://schemas.microsoft.com/office/drawing/2014/main" val="1593368431"/>
                  </a:ext>
                </a:extLst>
              </a:tr>
            </a:tbl>
          </a:graphicData>
        </a:graphic>
      </p:graphicFrame>
    </p:spTree>
    <p:extLst>
      <p:ext uri="{BB962C8B-B14F-4D97-AF65-F5344CB8AC3E}">
        <p14:creationId xmlns:p14="http://schemas.microsoft.com/office/powerpoint/2010/main" val="287613138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FA670-BEFD-B13A-325D-5CC51B37E732}"/>
              </a:ext>
            </a:extLst>
          </p:cNvPr>
          <p:cNvSpPr txBox="1"/>
          <p:nvPr/>
        </p:nvSpPr>
        <p:spPr>
          <a:xfrm>
            <a:off x="297991" y="0"/>
            <a:ext cx="11183820" cy="28883676"/>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ple-system"/>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Support Ticket Created :</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CS0008470: While attempting to deploy applications to Cloud PCs via Intune, we observed that no network traffic is reaching the Cloud PCs — even SYN packets are failing. Status: Pending.</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CS0002525:  VMs intermittently enter an "Unready" state and become inaccessible, impacting SAP servers. Status: Pending with CSP.</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CS0003627: Several VMs are experiencing agent unavailability and are failing to boot. Status: Pending.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Azure Resources Expiry (Deadline: September 30, 2025):</a:t>
            </a: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r>
              <a:rPr kumimoji="0" lang="en-US" sz="18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Public IPs: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Total of 66 Basic SKU Public IPs identified.</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30  out of 66 unused Public IPs have been deleted. 7 IP unused identified and will be deleting in coming weeks.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Transition of majority traffic to SD-WAN is in progress to further optimize usage. - </a:t>
            </a:r>
            <a:r>
              <a:rPr lang="en-US" dirty="0">
                <a:solidFill>
                  <a:prstClr val="black"/>
                </a:solidFill>
                <a:highlight>
                  <a:srgbClr val="FFFF00"/>
                </a:highlight>
                <a:latin typeface="Aptos Display" panose="020B0004020202020204" pitchFamily="34" charset="0"/>
              </a:rPr>
              <a:t>Pending form Network team</a:t>
            </a:r>
            <a:endParaRPr lang="en-US" dirty="0">
              <a:solidFill>
                <a:prstClr val="black"/>
              </a:solidFill>
              <a:latin typeface="Aptos Display" panose="020B0004020202020204" pitchFamily="34"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r>
              <a:rPr kumimoji="0" lang="en-US" sz="1800" b="1"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rPr>
              <a:t>Load Balancers:</a:t>
            </a: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29 Basic SKU Load Balancers need to be replaced, as SKU migration is not supported.</a:t>
            </a: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7Load Balancers have already been decommissioned.</a:t>
            </a: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15 out of 29 are currently used solely for NAT rule configurations. – </a:t>
            </a:r>
            <a:r>
              <a:rPr lang="en-US" dirty="0">
                <a:solidFill>
                  <a:prstClr val="black"/>
                </a:solidFill>
                <a:highlight>
                  <a:srgbClr val="FFFF00"/>
                </a:highlight>
                <a:latin typeface="Aptos Display" panose="020B0004020202020204" pitchFamily="34" charset="0"/>
              </a:rPr>
              <a:t>Pending form Network team</a:t>
            </a:r>
          </a:p>
          <a:p>
            <a:pPr marL="1657350" marR="0" lvl="3"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1371600" marR="0" lvl="3"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0" marR="0" lvl="1" indent="0" algn="l" defTabSz="914400" rtl="0" eaLnBrk="1" fontAlgn="base" latinLnBrk="0" hangingPunct="1">
              <a:lnSpc>
                <a:spcPct val="107000"/>
              </a:lnSpc>
              <a:spcBef>
                <a:spcPct val="0"/>
              </a:spcBef>
              <a:spcAft>
                <a:spcPts val="800"/>
              </a:spcAft>
              <a:buClrTx/>
              <a:buSzTx/>
              <a:buFontTx/>
              <a:buNone/>
              <a:tabLst>
                <a:tab pos="457200" algn="l"/>
              </a:tabLst>
              <a:defRPr/>
            </a:pPr>
            <a:endPar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0" marR="0" lvl="1" indent="0" algn="l" defTabSz="914400" rtl="0" eaLnBrk="1" fontAlgn="base" latinLnBrk="0" hangingPunct="1">
              <a:lnSpc>
                <a:spcPct val="150000"/>
              </a:lnSpc>
              <a:spcBef>
                <a:spcPct val="0"/>
              </a:spcBef>
              <a:spcAft>
                <a:spcPct val="0"/>
              </a:spcAft>
              <a:buClrTx/>
              <a:buSzPts val="1000"/>
              <a:buFontTx/>
              <a:buNone/>
              <a:tabLst>
                <a:tab pos="457200" algn="l"/>
              </a:tabLst>
              <a:defRPr/>
            </a:pPr>
            <a:endParaRPr kumimoji="0" lang="en-US" sz="1800" b="1"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2857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r>
              <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rPr>
              <a:t> </a:t>
            </a: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457200" marR="0" lvl="1" indent="0" algn="just" defTabSz="914400" rtl="0" eaLnBrk="0" fontAlgn="base" latinLnBrk="0" hangingPunct="0">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1"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457200" marR="0" lvl="1" indent="0" algn="just" defTabSz="914400" rtl="0" eaLnBrk="0" fontAlgn="base" latinLnBrk="0" hangingPunct="0">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Aptos" panose="020B0004020202020204" pitchFamily="34" charset="0"/>
                <a:cs typeface="Aptos" panose="020B0004020202020204" pitchFamily="34" charset="0"/>
              </a:rPr>
              <a:t>.</a:t>
            </a: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Aptos" panose="020B0004020202020204" pitchFamily="34" charset="0"/>
              <a:cs typeface="Aptos" panose="020B0004020202020204" pitchFamily="34" charset="0"/>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00F"/>
              </a:solidFill>
              <a:effectLst/>
              <a:highlight>
                <a:srgbClr val="FFFF00"/>
              </a:highligh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a:p>
            <a:pPr marL="457200" marR="0" lvl="1" indent="0" algn="just" defTabSz="914400" rtl="0" eaLnBrk="0" fontAlgn="base" latinLnBrk="0" hangingPunct="0">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1" i="0" u="none" strike="noStrike" kern="1200" cap="none" spc="0" normalizeH="0" baseline="0" noProof="0" dirty="0">
                <a:ln>
                  <a:noFill/>
                </a:ln>
                <a:solidFill>
                  <a:srgbClr val="292827"/>
                </a:solidFill>
                <a:effectLst/>
                <a:uLnTx/>
                <a:uFillTx/>
                <a:latin typeface="az_ea_font"/>
                <a:ea typeface="+mn-ea"/>
                <a:cs typeface="+mn-cs"/>
              </a:rPr>
            </a:br>
            <a:endParaRPr kumimoji="0" lang="en-US" sz="1800" b="1" i="0" u="none" strike="noStrike" kern="1200" cap="none" spc="0" normalizeH="0" baseline="0" noProof="0" dirty="0">
              <a:ln>
                <a:noFill/>
              </a:ln>
              <a:solidFill>
                <a:srgbClr val="292827"/>
              </a:solidFill>
              <a:effectLst/>
              <a:uLnTx/>
              <a:uFillTx/>
              <a:latin typeface="az_ea_fo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292827"/>
              </a:solidFill>
              <a:effectLst/>
              <a:uLnTx/>
              <a:uFillTx/>
              <a:latin typeface="az_ea_fo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p:txBody>
      </p:sp>
    </p:spTree>
    <p:extLst>
      <p:ext uri="{BB962C8B-B14F-4D97-AF65-F5344CB8AC3E}">
        <p14:creationId xmlns:p14="http://schemas.microsoft.com/office/powerpoint/2010/main" val="300826768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FA670-BEFD-B13A-325D-5CC51B37E732}"/>
              </a:ext>
            </a:extLst>
          </p:cNvPr>
          <p:cNvSpPr txBox="1"/>
          <p:nvPr/>
        </p:nvSpPr>
        <p:spPr>
          <a:xfrm>
            <a:off x="297991" y="571070"/>
            <a:ext cx="11183820" cy="19343757"/>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ple-system"/>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Times New Roman" panose="02020603050405020304" pitchFamily="18"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457200" marR="0" lvl="1" indent="0" algn="just" defTabSz="914400" rtl="0" eaLnBrk="0" fontAlgn="base" latinLnBrk="0" hangingPunct="0">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1"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Segoe UI" panose="020B0502040204020203" pitchFamily="34" charset="0"/>
              <a:ea typeface="+mn-ea"/>
              <a:cs typeface="Segoe UI" panose="020B0502040204020203" pitchFamily="34" charset="0"/>
            </a:endParaRPr>
          </a:p>
          <a:p>
            <a:pPr marL="457200" marR="0" lvl="1" indent="0" algn="just" defTabSz="914400" rtl="0" eaLnBrk="0" fontAlgn="base" latinLnBrk="0" hangingPunct="0">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Segoe UI" panose="020B0502040204020203" pitchFamily="34" charset="0"/>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r>
              <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Aptos" panose="020B0004020202020204" pitchFamily="34" charset="0"/>
                <a:cs typeface="Aptos" panose="020B0004020202020204" pitchFamily="34" charset="0"/>
              </a:rPr>
              <a:t>.</a:t>
            </a: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Aptos" panose="020B0004020202020204" pitchFamily="34" charset="0"/>
              <a:cs typeface="Aptos" panose="020B0004020202020204" pitchFamily="34" charset="0"/>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000000"/>
              </a:solidFill>
              <a:effectLst/>
              <a:uLnTx/>
              <a:uFillTx/>
              <a:latin typeface="Arial" panose="020B0604020202020204"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00F"/>
              </a:solidFill>
              <a:effectLst/>
              <a:highlight>
                <a:srgbClr val="FFFF00"/>
              </a:highligh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111"/>
              </a:solidFill>
              <a:effectLst/>
              <a:uLnTx/>
              <a:uFillTx/>
              <a:latin typeface="-apple-system"/>
              <a:ea typeface="+mn-ea"/>
              <a:cs typeface="+mn-cs"/>
            </a:endParaRPr>
          </a:p>
          <a:p>
            <a:pPr marL="0" marR="0" lvl="1" indent="0" algn="l" defTabSz="914400" rtl="0" eaLnBrk="1" fontAlgn="base" latinLnBrk="0" hangingPunct="1">
              <a:lnSpc>
                <a:spcPct val="150000"/>
              </a:lnSpc>
              <a:spcBef>
                <a:spcPct val="0"/>
              </a:spcBef>
              <a:spcAft>
                <a:spcPct val="0"/>
              </a:spcAft>
              <a:buClrTx/>
              <a:buSzTx/>
              <a:buFontTx/>
              <a:buNone/>
              <a:tabLst/>
              <a:defRPr/>
            </a:pPr>
            <a:endParaRPr kumimoji="0" lang="en-US" sz="1800" b="1" i="0" u="sng" strike="noStrike" kern="12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mn-cs"/>
            </a:endParaRPr>
          </a:p>
          <a:p>
            <a:pPr marL="457200" marR="0" lvl="1" indent="0" algn="just" defTabSz="914400" rtl="0" eaLnBrk="0" fontAlgn="base" latinLnBrk="0" hangingPunct="0">
              <a:lnSpc>
                <a:spcPct val="150000"/>
              </a:lnSpc>
              <a:spcBef>
                <a:spcPct val="0"/>
              </a:spcBef>
              <a:spcAft>
                <a:spcPct val="0"/>
              </a:spcAft>
              <a:buClrTx/>
              <a:buSzTx/>
              <a:buFontTx/>
              <a:buNone/>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1" i="0" u="none" strike="noStrike" kern="1200" cap="none" spc="0" normalizeH="0" baseline="0" noProof="0" dirty="0">
                <a:ln>
                  <a:noFill/>
                </a:ln>
                <a:solidFill>
                  <a:srgbClr val="292827"/>
                </a:solidFill>
                <a:effectLst/>
                <a:uLnTx/>
                <a:uFillTx/>
                <a:latin typeface="az_ea_font"/>
                <a:ea typeface="+mn-ea"/>
                <a:cs typeface="+mn-cs"/>
              </a:rPr>
            </a:br>
            <a:endParaRPr kumimoji="0" lang="en-US" sz="1800" b="1" i="0" u="none" strike="noStrike" kern="1200" cap="none" spc="0" normalizeH="0" baseline="0" noProof="0" dirty="0">
              <a:ln>
                <a:noFill/>
              </a:ln>
              <a:solidFill>
                <a:srgbClr val="292827"/>
              </a:solidFill>
              <a:effectLst/>
              <a:uLnTx/>
              <a:uFillTx/>
              <a:latin typeface="az_ea_fo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292827"/>
              </a:solidFill>
              <a:effectLst/>
              <a:uLnTx/>
              <a:uFillTx/>
              <a:latin typeface="az_ea_fon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11100F"/>
              </a:solidFill>
              <a:effectLst/>
              <a:uLnTx/>
              <a:uFillTx/>
              <a:latin typeface="Segoe UI" panose="020B0502040204020203" pitchFamily="34" charset="0"/>
              <a:ea typeface="+mn-ea"/>
              <a:cs typeface="+mn-cs"/>
            </a:endParaRPr>
          </a:p>
        </p:txBody>
      </p:sp>
      <p:sp>
        <p:nvSpPr>
          <p:cNvPr id="5" name="Rectangle 1">
            <a:extLst>
              <a:ext uri="{FF2B5EF4-FFF2-40B4-BE49-F238E27FC236}">
                <a16:creationId xmlns:a16="http://schemas.microsoft.com/office/drawing/2014/main" id="{A1AB2471-1365-8F23-334B-7EDB2FA5C6A7}"/>
              </a:ext>
            </a:extLst>
          </p:cNvPr>
          <p:cNvSpPr>
            <a:spLocks noChangeArrowheads="1"/>
          </p:cNvSpPr>
          <p:nvPr/>
        </p:nvSpPr>
        <p:spPr bwMode="auto">
          <a:xfrm>
            <a:off x="1566863" y="184892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sp>
        <p:nvSpPr>
          <p:cNvPr id="6" name="TextBox 5">
            <a:extLst>
              <a:ext uri="{FF2B5EF4-FFF2-40B4-BE49-F238E27FC236}">
                <a16:creationId xmlns:a16="http://schemas.microsoft.com/office/drawing/2014/main" id="{13092568-9014-DD1D-1D4C-711980619D2C}"/>
              </a:ext>
            </a:extLst>
          </p:cNvPr>
          <p:cNvSpPr txBox="1"/>
          <p:nvPr/>
        </p:nvSpPr>
        <p:spPr>
          <a:xfrm>
            <a:off x="102625" y="735217"/>
            <a:ext cx="11069313" cy="13209835"/>
          </a:xfrm>
          <a:prstGeom prst="rect">
            <a:avLst/>
          </a:prstGeom>
          <a:noFill/>
        </p:spPr>
        <p:txBody>
          <a:bodyPr wrap="square">
            <a:spAutoFit/>
          </a:bodyPr>
          <a:lstStyle/>
          <a:p>
            <a:pPr lvl="1" fontAlgn="base">
              <a:lnSpc>
                <a:spcPct val="150000"/>
              </a:lnSpc>
              <a:spcBef>
                <a:spcPct val="0"/>
              </a:spcBef>
              <a:spcAft>
                <a:spcPct val="0"/>
              </a:spcAft>
              <a:tabLst>
                <a:tab pos="457200" algn="l"/>
              </a:tabLst>
              <a:defRPr/>
            </a:pPr>
            <a:r>
              <a:rPr lang="en-US" b="1" dirty="0">
                <a:solidFill>
                  <a:prstClr val="black"/>
                </a:solidFill>
                <a:latin typeface="Aptos Display" panose="020B0004020202020204" pitchFamily="34" charset="0"/>
              </a:rPr>
              <a:t>Azure Reservation Optimization Update.</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Last month, Azure Advisor estimated a potential yearly savings of </a:t>
            </a:r>
            <a:r>
              <a:rPr lang="en-US" b="1" dirty="0">
                <a:solidFill>
                  <a:prstClr val="black"/>
                </a:solidFill>
                <a:latin typeface="Aptos Display" panose="020B0004020202020204" pitchFamily="34" charset="0"/>
              </a:rPr>
              <a:t>$419,723 USD</a:t>
            </a:r>
            <a:r>
              <a:rPr lang="en-US" dirty="0">
                <a:solidFill>
                  <a:prstClr val="black"/>
                </a:solidFill>
                <a:latin typeface="Aptos Display" panose="020B0004020202020204" pitchFamily="34" charset="0"/>
              </a:rPr>
              <a:t>. Currently, the potential savings have decreased </a:t>
            </a:r>
            <a:r>
              <a:rPr lang="en-US" b="1" dirty="0">
                <a:solidFill>
                  <a:prstClr val="black"/>
                </a:solidFill>
                <a:latin typeface="Aptos Display" panose="020B0004020202020204" pitchFamily="34" charset="0"/>
              </a:rPr>
              <a:t>to $160,175 USD</a:t>
            </a:r>
            <a:r>
              <a:rPr lang="en-US" dirty="0">
                <a:solidFill>
                  <a:prstClr val="black"/>
                </a:solidFill>
                <a:latin typeface="Aptos Display" panose="020B0004020202020204" pitchFamily="34" charset="0"/>
              </a:rPr>
              <a:t>, reflecting the impact of our reservation purchases, validation of existing reservations, and cleanup of orphaned or unused resources.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solidFill>
                  <a:prstClr val="black"/>
                </a:solidFill>
                <a:latin typeface="Aptos Display" panose="020B0004020202020204" pitchFamily="34" charset="0"/>
              </a:rPr>
              <a:t>We have made the following reservation purchases:</a:t>
            </a:r>
          </a:p>
          <a:p>
            <a:pPr lvl="2"/>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endParaRPr lang="en-US" dirty="0">
              <a:solidFill>
                <a:prstClr val="black"/>
              </a:solidFill>
              <a:latin typeface="Aptos Display" panose="020B0004020202020204" pitchFamily="34" charset="0"/>
            </a:endParaRPr>
          </a:p>
          <a:p>
            <a:pPr lvl="1"/>
            <a:r>
              <a:rPr lang="en-US" dirty="0">
                <a:solidFill>
                  <a:prstClr val="black"/>
                </a:solidFill>
                <a:latin typeface="Aptos Display" panose="020B0004020202020204" pitchFamily="34" charset="0"/>
              </a:rPr>
              <a:t>These reservations have helped significantly reduce the potential savings gap and enhance Azure cost efficiency.</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lvl="1" fontAlgn="base">
              <a:lnSpc>
                <a:spcPct val="150000"/>
              </a:lnSpc>
              <a:spcBef>
                <a:spcPct val="0"/>
              </a:spcBef>
              <a:spcAft>
                <a:spcPct val="0"/>
              </a:spcAft>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lvl="1" fontAlgn="base">
              <a:lnSpc>
                <a:spcPct val="150000"/>
              </a:lnSpc>
              <a:spcBef>
                <a:spcPct val="0"/>
              </a:spcBef>
              <a:spcAft>
                <a:spcPct val="0"/>
              </a:spcAft>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sz="1600"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sz="1600"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ClrTx/>
              <a:buSzPts val="1000"/>
              <a:buFont typeface="Wingdings" panose="05000000000000000000" pitchFamily="2" charset="2"/>
              <a:buChar char="Ø"/>
              <a:tabLst>
                <a:tab pos="457200" algn="l"/>
              </a:tabLst>
              <a:defRPr/>
            </a:pPr>
            <a:endParaRPr lang="en-US" sz="1600" dirty="0">
              <a:solidFill>
                <a:prstClr val="black"/>
              </a:solidFill>
              <a:latin typeface="Aptos Display" panose="020B0004020202020204" pitchFamily="34"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R="0" lvl="1" algn="l" defTabSz="914400" rtl="0" eaLnBrk="1" fontAlgn="base" latinLnBrk="0" hangingPunct="1">
              <a:lnSpc>
                <a:spcPct val="150000"/>
              </a:lnSpc>
              <a:spcBef>
                <a:spcPct val="0"/>
              </a:spcBef>
              <a:spcAft>
                <a:spcPct val="0"/>
              </a:spcAft>
              <a:buClrTx/>
              <a:buSzTx/>
              <a:tabLst>
                <a:tab pos="457200" algn="l"/>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a typeface="+mn-ea"/>
              <a:cs typeface="+mn-cs"/>
            </a:endParaRPr>
          </a:p>
          <a:p>
            <a:pPr marL="285750" marR="0" lvl="1" indent="-285750" algn="l" defTabSz="914400" rtl="0" eaLnBrk="1" fontAlgn="base" latinLnBrk="0" hangingPunct="1">
              <a:lnSpc>
                <a:spcPct val="150000"/>
              </a:lnSpc>
              <a:spcBef>
                <a:spcPct val="0"/>
              </a:spcBef>
              <a:spcAft>
                <a:spcPct val="0"/>
              </a:spcAft>
              <a:buClrTx/>
              <a:buSzPts val="1000"/>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pitchFamily="34" charset="0"/>
              <a:ea typeface="+mn-ea"/>
              <a:cs typeface="+mn-cs"/>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1" i="0" u="none" strike="noStrike" kern="1200" cap="none" spc="0" normalizeH="0" baseline="0" noProof="0" dirty="0">
              <a:ln>
                <a:noFill/>
              </a:ln>
              <a:solidFill>
                <a:prstClr val="black"/>
              </a:solidFill>
              <a:effectLst/>
              <a:uLnTx/>
              <a:uFillTx/>
              <a:latin typeface="Aptos" panose="020B0004020202020204" pitchFamily="34" charset="0"/>
              <a:ea typeface="+mn-ea"/>
              <a:cs typeface="+mn-cs"/>
            </a:endParaRPr>
          </a:p>
        </p:txBody>
      </p:sp>
      <p:sp>
        <p:nvSpPr>
          <p:cNvPr id="9" name="Rectangle 3">
            <a:extLst>
              <a:ext uri="{FF2B5EF4-FFF2-40B4-BE49-F238E27FC236}">
                <a16:creationId xmlns:a16="http://schemas.microsoft.com/office/drawing/2014/main" id="{D75ABD8E-4017-62B8-3761-E28A63695A53}"/>
              </a:ext>
            </a:extLst>
          </p:cNvPr>
          <p:cNvSpPr>
            <a:spLocks noChangeArrowheads="1"/>
          </p:cNvSpPr>
          <p:nvPr/>
        </p:nvSpPr>
        <p:spPr bwMode="auto">
          <a:xfrm>
            <a:off x="0" y="-117648"/>
            <a:ext cx="102625" cy="692497"/>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101568"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800" b="1" i="0" u="none" strike="noStrike" kern="1200" cap="none" spc="0" normalizeH="0" baseline="0" noProof="0" dirty="0">
              <a:ln>
                <a:noFill/>
              </a:ln>
              <a:solidFill>
                <a:srgbClr val="292827"/>
              </a:solidFill>
              <a:effectLst/>
              <a:uLnTx/>
              <a:uFillTx/>
              <a:latin typeface="az_ea_font"/>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br>
              <a:rPr kumimoji="0" lang="en-US" altLang="en-US" sz="900" b="0" i="0" u="none" strike="noStrike" kern="1200" cap="none" spc="0" normalizeH="0" baseline="0" noProof="0" dirty="0">
                <a:ln>
                  <a:noFill/>
                </a:ln>
                <a:solidFill>
                  <a:srgbClr val="292827"/>
                </a:solidFill>
                <a:effectLst/>
                <a:uLnTx/>
                <a:uFillTx/>
                <a:latin typeface="az_ea_font"/>
                <a:ea typeface="+mn-ea"/>
                <a:cs typeface="+mn-cs"/>
              </a:rPr>
            </a:br>
            <a:endPar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p:txBody>
      </p:sp>
      <p:graphicFrame>
        <p:nvGraphicFramePr>
          <p:cNvPr id="8" name="Table 7">
            <a:extLst>
              <a:ext uri="{FF2B5EF4-FFF2-40B4-BE49-F238E27FC236}">
                <a16:creationId xmlns:a16="http://schemas.microsoft.com/office/drawing/2014/main" id="{51472E12-E4EE-B4B8-5961-B13C27E78164}"/>
              </a:ext>
            </a:extLst>
          </p:cNvPr>
          <p:cNvGraphicFramePr>
            <a:graphicFrameLocks noGrp="1"/>
          </p:cNvGraphicFramePr>
          <p:nvPr>
            <p:extLst>
              <p:ext uri="{D42A27DB-BD31-4B8C-83A1-F6EECF244321}">
                <p14:modId xmlns:p14="http://schemas.microsoft.com/office/powerpoint/2010/main" val="3471361513"/>
              </p:ext>
            </p:extLst>
          </p:nvPr>
        </p:nvGraphicFramePr>
        <p:xfrm>
          <a:off x="873316" y="3099784"/>
          <a:ext cx="8389555" cy="2066575"/>
        </p:xfrm>
        <a:graphic>
          <a:graphicData uri="http://schemas.openxmlformats.org/drawingml/2006/table">
            <a:tbl>
              <a:tblPr/>
              <a:tblGrid>
                <a:gridCol w="351562">
                  <a:extLst>
                    <a:ext uri="{9D8B030D-6E8A-4147-A177-3AD203B41FA5}">
                      <a16:colId xmlns:a16="http://schemas.microsoft.com/office/drawing/2014/main" val="454879909"/>
                    </a:ext>
                  </a:extLst>
                </a:gridCol>
                <a:gridCol w="1406249">
                  <a:extLst>
                    <a:ext uri="{9D8B030D-6E8A-4147-A177-3AD203B41FA5}">
                      <a16:colId xmlns:a16="http://schemas.microsoft.com/office/drawing/2014/main" val="3637160107"/>
                    </a:ext>
                  </a:extLst>
                </a:gridCol>
                <a:gridCol w="1294389">
                  <a:extLst>
                    <a:ext uri="{9D8B030D-6E8A-4147-A177-3AD203B41FA5}">
                      <a16:colId xmlns:a16="http://schemas.microsoft.com/office/drawing/2014/main" val="3689260027"/>
                    </a:ext>
                  </a:extLst>
                </a:gridCol>
                <a:gridCol w="1853692">
                  <a:extLst>
                    <a:ext uri="{9D8B030D-6E8A-4147-A177-3AD203B41FA5}">
                      <a16:colId xmlns:a16="http://schemas.microsoft.com/office/drawing/2014/main" val="3808496303"/>
                    </a:ext>
                  </a:extLst>
                </a:gridCol>
                <a:gridCol w="1661931">
                  <a:extLst>
                    <a:ext uri="{9D8B030D-6E8A-4147-A177-3AD203B41FA5}">
                      <a16:colId xmlns:a16="http://schemas.microsoft.com/office/drawing/2014/main" val="1057864590"/>
                    </a:ext>
                  </a:extLst>
                </a:gridCol>
                <a:gridCol w="1821732">
                  <a:extLst>
                    <a:ext uri="{9D8B030D-6E8A-4147-A177-3AD203B41FA5}">
                      <a16:colId xmlns:a16="http://schemas.microsoft.com/office/drawing/2014/main" val="1101933347"/>
                    </a:ext>
                  </a:extLst>
                </a:gridCol>
              </a:tblGrid>
              <a:tr h="295225">
                <a:tc>
                  <a:txBody>
                    <a:bodyPr/>
                    <a:lstStyle/>
                    <a:p>
                      <a:pPr algn="ctr" fontAlgn="b"/>
                      <a:r>
                        <a:rPr lang="en-US" sz="1100" b="0" i="0" u="none" strike="noStrike">
                          <a:solidFill>
                            <a:srgbClr val="000000"/>
                          </a:solidFill>
                          <a:effectLst/>
                          <a:latin typeface="Aptos Narrow" panose="020B0004020202020204" pitchFamily="34" charset="0"/>
                        </a:rPr>
                        <a:t>No: </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l" fontAlgn="ctr"/>
                      <a:r>
                        <a:rPr lang="en-US" sz="1100" b="1" i="0" u="none" strike="noStrike">
                          <a:solidFill>
                            <a:srgbClr val="000000"/>
                          </a:solidFill>
                          <a:effectLst/>
                          <a:latin typeface="Aptos Narrow" panose="020B0004020202020204" pitchFamily="34" charset="0"/>
                        </a:rPr>
                        <a:t>Instance Type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ctr" fontAlgn="ctr"/>
                      <a:r>
                        <a:rPr lang="en-US" sz="1100" b="1" i="0" u="none" strike="noStrike">
                          <a:solidFill>
                            <a:srgbClr val="000000"/>
                          </a:solidFill>
                          <a:effectLst/>
                          <a:latin typeface="Aptos Narrow" panose="020B0004020202020204" pitchFamily="34" charset="0"/>
                        </a:rPr>
                        <a:t>Quantity</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ctr" fontAlgn="ctr"/>
                      <a:r>
                        <a:rPr lang="en-US" sz="1100" b="1" i="0" u="none" strike="noStrike">
                          <a:solidFill>
                            <a:srgbClr val="000000"/>
                          </a:solidFill>
                          <a:effectLst/>
                          <a:latin typeface="Aptos Narrow" panose="020B0004020202020204" pitchFamily="34" charset="0"/>
                        </a:rPr>
                        <a:t>Scope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ctr" fontAlgn="ctr"/>
                      <a:r>
                        <a:rPr lang="en-US" sz="1100" b="1" i="0" u="none" strike="noStrike">
                          <a:solidFill>
                            <a:srgbClr val="000000"/>
                          </a:solidFill>
                          <a:effectLst/>
                          <a:latin typeface="Aptos Narrow" panose="020B0004020202020204" pitchFamily="34" charset="0"/>
                        </a:rPr>
                        <a:t>Region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tc>
                  <a:txBody>
                    <a:bodyPr/>
                    <a:lstStyle/>
                    <a:p>
                      <a:pPr algn="ctr" fontAlgn="ctr"/>
                      <a:r>
                        <a:rPr lang="en-US" sz="1100" b="1" i="0" u="none" strike="noStrike">
                          <a:solidFill>
                            <a:srgbClr val="000000"/>
                          </a:solidFill>
                          <a:effectLst/>
                          <a:latin typeface="Aptos Narrow" panose="020B0004020202020204" pitchFamily="34" charset="0"/>
                        </a:rPr>
                        <a:t>Notes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4D93D9"/>
                    </a:solidFill>
                  </a:tcPr>
                </a:tc>
                <a:extLst>
                  <a:ext uri="{0D108BD9-81ED-4DB2-BD59-A6C34878D82A}">
                    <a16:rowId xmlns:a16="http://schemas.microsoft.com/office/drawing/2014/main" val="3419907275"/>
                  </a:ext>
                </a:extLst>
              </a:tr>
              <a:tr h="295225">
                <a:tc>
                  <a:txBody>
                    <a:bodyPr/>
                    <a:lstStyle/>
                    <a:p>
                      <a:pPr algn="ctr" fontAlgn="b"/>
                      <a:r>
                        <a:rPr lang="en-US" sz="1100" b="0" i="0" u="none" strike="noStrike">
                          <a:solidFill>
                            <a:srgbClr val="000000"/>
                          </a:solidFill>
                          <a:effectLst/>
                          <a:latin typeface="Aptos Narrow" panose="020B0004020202020204" pitchFamily="34" charset="0"/>
                        </a:rPr>
                        <a:t>1</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Standard_D4ds_v5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Single Instance CD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West Europe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032065477"/>
                  </a:ext>
                </a:extLst>
              </a:tr>
              <a:tr h="295225">
                <a:tc>
                  <a:txBody>
                    <a:bodyPr/>
                    <a:lstStyle/>
                    <a:p>
                      <a:pPr algn="ctr" fontAlgn="b"/>
                      <a:r>
                        <a:rPr lang="en-US" sz="1100" b="0" i="0" u="none" strike="noStrike">
                          <a:solidFill>
                            <a:srgbClr val="000000"/>
                          </a:solidFill>
                          <a:effectLst/>
                          <a:latin typeface="Aptos Narrow" panose="020B0004020202020204" pitchFamily="34" charset="0"/>
                        </a:rPr>
                        <a:t>2</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Standard_D8s_v3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Single Instance CD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West Europe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35385711"/>
                  </a:ext>
                </a:extLst>
              </a:tr>
              <a:tr h="295225">
                <a:tc>
                  <a:txBody>
                    <a:bodyPr/>
                    <a:lstStyle/>
                    <a:p>
                      <a:pPr algn="ctr" fontAlgn="b"/>
                      <a:r>
                        <a:rPr lang="en-US" sz="1100" b="0" i="0" u="none" strike="noStrike">
                          <a:solidFill>
                            <a:srgbClr val="000000"/>
                          </a:solidFill>
                          <a:effectLst/>
                          <a:latin typeface="Aptos Narrow" panose="020B0004020202020204" pitchFamily="34" charset="0"/>
                        </a:rPr>
                        <a:t>3</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Standard_D2_v3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Shared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East Asia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00775086"/>
                  </a:ext>
                </a:extLst>
              </a:tr>
              <a:tr h="295225">
                <a:tc>
                  <a:txBody>
                    <a:bodyPr/>
                    <a:lstStyle/>
                    <a:p>
                      <a:pPr algn="ctr" fontAlgn="b"/>
                      <a:r>
                        <a:rPr lang="en-US" sz="1100" b="0" i="0" u="none" strike="noStrike">
                          <a:solidFill>
                            <a:srgbClr val="000000"/>
                          </a:solidFill>
                          <a:effectLst/>
                          <a:latin typeface="Aptos Narrow" panose="020B0004020202020204" pitchFamily="34" charset="0"/>
                        </a:rPr>
                        <a:t>4</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dirty="0">
                          <a:solidFill>
                            <a:srgbClr val="000000"/>
                          </a:solidFill>
                          <a:effectLst/>
                          <a:highlight>
                            <a:srgbClr val="FFFF00"/>
                          </a:highlight>
                          <a:latin typeface="Aptos Narrow" panose="020B0004020202020204" pitchFamily="34" charset="0"/>
                        </a:rPr>
                        <a:t>Standard_M64s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highlight>
                            <a:srgbClr val="FFFF00"/>
                          </a:highlight>
                          <a:latin typeface="Aptos Narrow" panose="020B0004020202020204" pitchFamily="34" charset="0"/>
                        </a:rPr>
                        <a:t>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highlight>
                            <a:srgbClr val="FFFF00"/>
                          </a:highlight>
                          <a:latin typeface="Aptos Narrow" panose="020B0004020202020204" pitchFamily="34" charset="0"/>
                        </a:rPr>
                        <a:t>Shared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highlight>
                            <a:srgbClr val="FFFF00"/>
                          </a:highlight>
                          <a:latin typeface="Aptos Narrow" panose="020B0004020202020204" pitchFamily="34" charset="0"/>
                        </a:rPr>
                        <a:t>North Europe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highlight>
                            <a:srgbClr val="FFFF00"/>
                          </a:highligh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0071132"/>
                  </a:ext>
                </a:extLst>
              </a:tr>
              <a:tr h="295225">
                <a:tc>
                  <a:txBody>
                    <a:bodyPr/>
                    <a:lstStyle/>
                    <a:p>
                      <a:pPr algn="ctr" fontAlgn="b"/>
                      <a:r>
                        <a:rPr lang="en-US" sz="1100" b="0" i="0" u="none" strike="noStrike">
                          <a:solidFill>
                            <a:srgbClr val="000000"/>
                          </a:solidFill>
                          <a:effectLst/>
                          <a:latin typeface="Aptos Narrow" panose="020B0004020202020204" pitchFamily="34" charset="0"/>
                        </a:rPr>
                        <a:t>5</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Standard_E8s_v3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Shared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West Europe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028154814"/>
                  </a:ext>
                </a:extLst>
              </a:tr>
              <a:tr h="295225">
                <a:tc>
                  <a:txBody>
                    <a:bodyPr/>
                    <a:lstStyle/>
                    <a:p>
                      <a:pPr algn="ctr" fontAlgn="b"/>
                      <a:r>
                        <a:rPr lang="en-US" sz="1100" b="0" i="0" u="none" strike="noStrike">
                          <a:solidFill>
                            <a:srgbClr val="000000"/>
                          </a:solidFill>
                          <a:effectLst/>
                          <a:latin typeface="Aptos Narrow" panose="020B0004020202020204" pitchFamily="34" charset="0"/>
                        </a:rPr>
                        <a:t>6</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100" b="0" i="0" u="none" strike="noStrike">
                          <a:solidFill>
                            <a:srgbClr val="000000"/>
                          </a:solidFill>
                          <a:effectLst/>
                          <a:latin typeface="Aptos Narrow" panose="020B0004020202020204" pitchFamily="34" charset="0"/>
                        </a:rPr>
                        <a:t>Standard_E2s_v3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Shared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a:solidFill>
                            <a:srgbClr val="000000"/>
                          </a:solidFill>
                          <a:effectLst/>
                          <a:latin typeface="Aptos Narrow" panose="020B0004020202020204" pitchFamily="34" charset="0"/>
                        </a:rPr>
                        <a:t>West Europe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100" b="0" i="0" u="none" strike="noStrike" dirty="0">
                          <a:solidFill>
                            <a:srgbClr val="000000"/>
                          </a:solidFill>
                          <a:effectLst/>
                          <a:latin typeface="Aptos Narrow" panose="020B0004020202020204" pitchFamily="34" charset="0"/>
                        </a:rPr>
                        <a:t>Reservation created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936149485"/>
                  </a:ext>
                </a:extLst>
              </a:tr>
            </a:tbl>
          </a:graphicData>
        </a:graphic>
      </p:graphicFrame>
    </p:spTree>
    <p:extLst>
      <p:ext uri="{BB962C8B-B14F-4D97-AF65-F5344CB8AC3E}">
        <p14:creationId xmlns:p14="http://schemas.microsoft.com/office/powerpoint/2010/main" val="126419325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FA670-BEFD-B13A-325D-5CC51B37E732}"/>
              </a:ext>
            </a:extLst>
          </p:cNvPr>
          <p:cNvSpPr txBox="1"/>
          <p:nvPr/>
        </p:nvSpPr>
        <p:spPr>
          <a:xfrm>
            <a:off x="92705" y="653143"/>
            <a:ext cx="11594392" cy="17361804"/>
          </a:xfrm>
          <a:prstGeom prst="rect">
            <a:avLst/>
          </a:prstGeom>
          <a:noFill/>
        </p:spPr>
        <p:txBody>
          <a:bodyPr wrap="square">
            <a:spAutoFit/>
          </a:bodyPr>
          <a:lstStyle/>
          <a:p>
            <a:pPr lvl="1" fontAlgn="base">
              <a:lnSpc>
                <a:spcPct val="150000"/>
              </a:lnSpc>
              <a:spcBef>
                <a:spcPct val="0"/>
              </a:spcBef>
              <a:spcAft>
                <a:spcPct val="0"/>
              </a:spcAft>
              <a:tabLst>
                <a:tab pos="457200" algn="l"/>
              </a:tabLst>
              <a:defRPr/>
            </a:pPr>
            <a:r>
              <a:rPr lang="en-US" b="1" dirty="0"/>
              <a:t>Additional Azure Cost-Saving Activities</a:t>
            </a:r>
            <a:endParaRPr lang="en-US" dirty="0"/>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dirty="0"/>
              <a:t>In addition to reservation purchases, we conducted several optimization initiatives such as reservation tagging, decommissioning unused resources, and right-sizing underutilized VMs. These actions are part of our ongoing efforts to streamline Azure resource usage and drive cost efficiency. The following activities were completed:</a:t>
            </a:r>
          </a:p>
          <a:p>
            <a:pPr marL="1200150" lvl="2" indent="-285750">
              <a:lnSpc>
                <a:spcPct val="150000"/>
              </a:lnSpc>
              <a:buFont typeface="Arial" panose="020B0604020202020204" pitchFamily="34" charset="0"/>
              <a:buChar char="•"/>
            </a:pPr>
            <a:r>
              <a:rPr lang="en-US" b="1" dirty="0"/>
              <a:t>Reservation Validation</a:t>
            </a:r>
            <a:r>
              <a:rPr lang="en-US" dirty="0"/>
              <a:t>: Identified 233 VMs suitable for reservation and completed tagging after application owner confirmation.</a:t>
            </a:r>
          </a:p>
          <a:p>
            <a:pPr marL="1200150" lvl="2" indent="-285750">
              <a:lnSpc>
                <a:spcPct val="150000"/>
              </a:lnSpc>
              <a:buFont typeface="Arial" panose="020B0604020202020204" pitchFamily="34" charset="0"/>
              <a:buChar char="•"/>
            </a:pPr>
            <a:r>
              <a:rPr lang="en-US" dirty="0"/>
              <a:t>.</a:t>
            </a:r>
            <a:r>
              <a:rPr lang="en-US" b="1" dirty="0"/>
              <a:t> VM Decommissioning</a:t>
            </a:r>
            <a:r>
              <a:rPr lang="en-US" dirty="0"/>
              <a:t>: Identified over 15 unused VMs based on reservation tagging insights. Decommissioning is in progress, pending final approvals from respective application owners.</a:t>
            </a:r>
          </a:p>
          <a:p>
            <a:pPr marL="1200150" lvl="2" indent="-285750">
              <a:lnSpc>
                <a:spcPct val="150000"/>
              </a:lnSpc>
              <a:buFont typeface="Arial" panose="020B0604020202020204" pitchFamily="34" charset="0"/>
              <a:buChar char="•"/>
            </a:pPr>
            <a:r>
              <a:rPr lang="en-US" b="1" dirty="0"/>
              <a:t>Reservation Gap Analysis</a:t>
            </a:r>
            <a:r>
              <a:rPr lang="en-US" dirty="0"/>
              <a:t>: Found 46 additional reservations needed across various SKUs/regions to bridge coverage gaps, need to review with Hagen. </a:t>
            </a:r>
          </a:p>
          <a:p>
            <a:pPr marL="1200150" lvl="2" indent="-285750">
              <a:lnSpc>
                <a:spcPct val="150000"/>
              </a:lnSpc>
              <a:buFont typeface="Arial" panose="020B0604020202020204" pitchFamily="34" charset="0"/>
              <a:buChar char="•"/>
            </a:pPr>
            <a:r>
              <a:rPr lang="en-US" b="1" dirty="0"/>
              <a:t>Right-Sizing Recommendations</a:t>
            </a:r>
            <a:r>
              <a:rPr lang="en-US" dirty="0"/>
              <a:t>: 25 underutilized VMs (CPU/RAM usage &lt;50%) identified via </a:t>
            </a:r>
            <a:r>
              <a:rPr lang="en-US" dirty="0" err="1"/>
              <a:t>Boxxe</a:t>
            </a:r>
            <a:r>
              <a:rPr lang="en-US" dirty="0"/>
              <a:t> Lens; awaiting 90-day data before proceeding.</a:t>
            </a:r>
          </a:p>
          <a:p>
            <a:pPr marL="1200150" lvl="2" indent="-285750">
              <a:lnSpc>
                <a:spcPct val="150000"/>
              </a:lnSpc>
              <a:buFont typeface="Arial" panose="020B0604020202020204" pitchFamily="34" charset="0"/>
              <a:buChar char="•"/>
            </a:pPr>
            <a:r>
              <a:rPr lang="en-US" b="1" dirty="0"/>
              <a:t>Orphan Resources in CD Subscriptions</a:t>
            </a:r>
            <a:r>
              <a:rPr lang="en-US" dirty="0"/>
              <a:t>: Shared orphaned resource list with Alan Johns for review and cleanup.</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lvl="1" fontAlgn="base">
              <a:lnSpc>
                <a:spcPct val="150000"/>
              </a:lnSpc>
              <a:spcBef>
                <a:spcPct val="0"/>
              </a:spcBef>
              <a:spcAft>
                <a:spcPct val="0"/>
              </a:spcAft>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sz="1600"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R="0" lvl="1" algn="l" defTabSz="914400" rtl="0" eaLnBrk="1" fontAlgn="base" latinLnBrk="0" hangingPunct="1">
              <a:lnSpc>
                <a:spcPct val="150000"/>
              </a:lnSpc>
              <a:spcBef>
                <a:spcPct val="0"/>
              </a:spcBef>
              <a:spcAft>
                <a:spcPct val="0"/>
              </a:spcAft>
              <a:buClrTx/>
              <a:buSzTx/>
              <a:tabLst>
                <a:tab pos="457200" algn="l"/>
              </a:tabLst>
              <a:defRPr/>
            </a:pPr>
            <a:endParaRPr kumimoji="0" lang="en-US" sz="1600"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tab pos="457200" algn="l"/>
              </a:tabLst>
              <a:defRPr/>
            </a:pPr>
            <a:endParaRPr kumimoji="0" lang="en-US" sz="1600"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A1AB2471-1365-8F23-334B-7EDB2FA5C6A7}"/>
              </a:ext>
            </a:extLst>
          </p:cNvPr>
          <p:cNvSpPr>
            <a:spLocks noChangeArrowheads="1"/>
          </p:cNvSpPr>
          <p:nvPr/>
        </p:nvSpPr>
        <p:spPr bwMode="auto">
          <a:xfrm>
            <a:off x="1566863" y="184892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158216387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72667B-6763-29D6-D4ED-7AB824758B6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EF3BE4-340A-056A-2E26-B9889D99AF73}"/>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3DCB604-CAB7-3D5C-DE7B-DB081652E710}"/>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1494DF5D-FF46-95D1-4DEC-7158154F2448}"/>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DA2D78E-9595-7607-4443-CCB6353A2CC5}"/>
              </a:ext>
            </a:extLst>
          </p:cNvPr>
          <p:cNvSpPr txBox="1"/>
          <p:nvPr/>
        </p:nvSpPr>
        <p:spPr>
          <a:xfrm>
            <a:off x="-33763" y="1041421"/>
            <a:ext cx="11594392" cy="16946306"/>
          </a:xfrm>
          <a:prstGeom prst="rect">
            <a:avLst/>
          </a:prstGeom>
          <a:noFill/>
        </p:spPr>
        <p:txBody>
          <a:bodyPr wrap="square">
            <a:spAutoFit/>
          </a:bodyPr>
          <a:lstStyle/>
          <a:p>
            <a:pPr marL="1200150" lvl="2" indent="-285750">
              <a:lnSpc>
                <a:spcPct val="150000"/>
              </a:lnSpc>
              <a:buFont typeface="Arial" panose="020B0604020202020204" pitchFamily="34" charset="0"/>
              <a:buChar char="•"/>
            </a:pPr>
            <a:r>
              <a:rPr lang="en-US" b="1" dirty="0"/>
              <a:t>ZPA Server Decommissioning</a:t>
            </a:r>
            <a:r>
              <a:rPr lang="en-US" dirty="0"/>
              <a:t>: 8 ZPA servers decommissioned following Security team recommendations.</a:t>
            </a:r>
          </a:p>
          <a:p>
            <a:pPr marL="1200150" lvl="2" indent="-285750">
              <a:lnSpc>
                <a:spcPct val="150000"/>
              </a:lnSpc>
              <a:buFont typeface="Arial" panose="020B0604020202020204" pitchFamily="34" charset="0"/>
              <a:buChar char="•"/>
            </a:pPr>
            <a:r>
              <a:rPr lang="en-US" b="1" dirty="0"/>
              <a:t>Orphaned Managed Disks</a:t>
            </a:r>
            <a:r>
              <a:rPr lang="en-US" dirty="0"/>
              <a:t>: Identified and began deleting 15+ orphaned managed disks with necessary approvals.</a:t>
            </a:r>
          </a:p>
          <a:p>
            <a:pPr marL="1200150" lvl="2" indent="-285750">
              <a:lnSpc>
                <a:spcPct val="150000"/>
              </a:lnSpc>
              <a:buFont typeface="Arial" panose="020B0604020202020204" pitchFamily="34" charset="0"/>
              <a:buChar char="•"/>
            </a:pPr>
            <a:r>
              <a:rPr lang="en-US" b="1" dirty="0"/>
              <a:t>Unmanaged Orphaned Disks</a:t>
            </a:r>
            <a:r>
              <a:rPr lang="en-US" dirty="0"/>
              <a:t>: Out of 111 identified unmanaged orphaned disks, 45 have been deleted as part of the cleanup activity.</a:t>
            </a:r>
          </a:p>
          <a:p>
            <a:pPr marL="1200150" lvl="2" indent="-285750">
              <a:lnSpc>
                <a:spcPct val="150000"/>
              </a:lnSpc>
              <a:buFont typeface="Arial" panose="020B0604020202020204" pitchFamily="34" charset="0"/>
              <a:buChar char="•"/>
            </a:pPr>
            <a:r>
              <a:rPr lang="en-US" b="1" dirty="0"/>
              <a:t>SAP Domain Controller Cleanup</a:t>
            </a:r>
            <a:r>
              <a:rPr lang="en-US" dirty="0"/>
              <a:t>: Decommissioned legacy SAP DC (vmsprde2dompri0) as part of the cost optimization process.</a:t>
            </a: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171450" lvl="1" fontAlgn="base">
              <a:lnSpc>
                <a:spcPct val="150000"/>
              </a:lnSpc>
              <a:spcBef>
                <a:spcPct val="0"/>
              </a:spcBef>
              <a:spcAft>
                <a:spcPct val="0"/>
              </a:spcAft>
              <a:tabLst>
                <a:tab pos="457200" algn="l"/>
              </a:tabLst>
              <a:defRPr/>
            </a:pPr>
            <a:r>
              <a:rPr lang="en-US" b="1" dirty="0">
                <a:solidFill>
                  <a:srgbClr val="111111"/>
                </a:solidFill>
                <a:latin typeface="Aptos Display" panose="020B0004020202020204" pitchFamily="34" charset="0"/>
                <a:cs typeface="Segoe UI" panose="020B0502040204020203" pitchFamily="34" charset="0"/>
              </a:rPr>
              <a:t>New Requests.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adaziewsdb01: This VM was previously attached to a public Load Balancer. After confirmation from the application owners that testing was complete, all NAT rules were removed, and both the public Load Balancer and associated public IP were deleted to reduce costs.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adazussaptt01: A POC VM created for the network team to test SD-WAN connectivity in the SAP environment has been decommissioned following successful testing.</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lvl="1" fontAlgn="base">
              <a:lnSpc>
                <a:spcPct val="150000"/>
              </a:lnSpc>
              <a:spcBef>
                <a:spcPct val="0"/>
              </a:spcBef>
              <a:spcAft>
                <a:spcPct val="0"/>
              </a:spcAft>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sz="1600" dirty="0">
              <a:solidFill>
                <a:prstClr val="black"/>
              </a:solidFill>
              <a:latin typeface="Aptos Display" panose="020B0004020202020204" pitchFamily="34" charset="0"/>
            </a:endParaRPr>
          </a:p>
          <a:p>
            <a:pPr marL="74295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L="742950" marR="0" lvl="1" indent="-285750" fontAlgn="base">
              <a:lnSpc>
                <a:spcPct val="150000"/>
              </a:lnSpc>
              <a:spcBef>
                <a:spcPct val="0"/>
              </a:spcBef>
              <a:spcAft>
                <a:spcPct val="0"/>
              </a:spcAft>
              <a:buSzPts val="1000"/>
              <a:buFont typeface="Wingdings" panose="05000000000000000000" pitchFamily="2" charset="2"/>
              <a:buChar char="Ø"/>
              <a:tabLst>
                <a:tab pos="457200" algn="l"/>
              </a:tabLst>
              <a:defRPr/>
            </a:pPr>
            <a:endParaRPr lang="en-US" dirty="0">
              <a:solidFill>
                <a:prstClr val="black"/>
              </a:solidFill>
              <a:latin typeface="Aptos Display" panose="020B0004020202020204" pitchFamily="34" charset="0"/>
            </a:endParaRPr>
          </a:p>
          <a:p>
            <a:pPr marR="0" lvl="1" algn="l" defTabSz="914400" rtl="0" eaLnBrk="1" fontAlgn="base" latinLnBrk="0" hangingPunct="1">
              <a:lnSpc>
                <a:spcPct val="150000"/>
              </a:lnSpc>
              <a:spcBef>
                <a:spcPct val="0"/>
              </a:spcBef>
              <a:spcAft>
                <a:spcPct val="0"/>
              </a:spcAft>
              <a:buClrTx/>
              <a:buSzTx/>
              <a:tabLst>
                <a:tab pos="457200" algn="l"/>
              </a:tabLst>
              <a:defRPr/>
            </a:pPr>
            <a:endParaRPr kumimoji="0" lang="en-US" sz="1600"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
              <a:tabLst>
                <a:tab pos="457200" algn="l"/>
              </a:tabLst>
              <a:defRPr/>
            </a:pPr>
            <a:endParaRPr kumimoji="0" lang="en-US" sz="1600" b="0" i="0" u="none" strike="noStrike" kern="100" cap="none" spc="0" normalizeH="0" baseline="0" noProof="0" dirty="0">
              <a:ln>
                <a:noFill/>
              </a:ln>
              <a:solidFill>
                <a:prstClr val="black"/>
              </a:solidFill>
              <a:effectLst/>
              <a:uLnTx/>
              <a:uFillTx/>
              <a:latin typeface="Aptos Display" panose="020B0004020202020204" pitchFamily="34" charset="0"/>
              <a:ea typeface="Calibri" panose="020F0502020204030204" pitchFamily="34" charset="0"/>
              <a:cs typeface="Times New Roman" panose="02020603050405020304" pitchFamily="18" charset="0"/>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00" cap="none" spc="0" normalizeH="0" baseline="0" noProof="0" dirty="0">
              <a:ln>
                <a:noFill/>
              </a:ln>
              <a:solidFill>
                <a:prstClr val="black"/>
              </a:solidFill>
              <a:effectLst/>
              <a:uLnTx/>
              <a:uFillTx/>
              <a:latin typeface="Calibri" panose="020F0502020204030204" pitchFamily="34" charset="0"/>
              <a:ea typeface="Calibri" panose="020F0502020204030204" pitchFamily="34" charset="0"/>
              <a:cs typeface="Times New Roman" panose="02020603050405020304" pitchFamily="18" charset="0"/>
            </a:endParaRPr>
          </a:p>
          <a:p>
            <a:pPr marL="457200" marR="0" lvl="1" indent="0" algn="l" defTabSz="914400" rtl="0" eaLnBrk="1" fontAlgn="base" latinLnBrk="0" hangingPunct="1">
              <a:lnSpc>
                <a:spcPct val="150000"/>
              </a:lnSpc>
              <a:spcBef>
                <a:spcPct val="0"/>
              </a:spcBef>
              <a:spcAft>
                <a:spcPct val="0"/>
              </a:spcAft>
              <a:buClrTx/>
              <a:buSzTx/>
              <a:buFontTx/>
              <a:buNone/>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742950" marR="0" lvl="1" indent="-285750" algn="l" defTabSz="914400" rtl="0" eaLnBrk="1" fontAlgn="base" latinLnBrk="0" hangingPunct="1">
              <a:lnSpc>
                <a:spcPct val="150000"/>
              </a:lnSpc>
              <a:spcBef>
                <a:spcPct val="0"/>
              </a:spcBef>
              <a:spcAft>
                <a:spcPct val="0"/>
              </a:spcAft>
              <a:buClrTx/>
              <a:buSzTx/>
              <a:buFont typeface="Wingdings" panose="05000000000000000000" pitchFamily="2" charset="2"/>
              <a:buChar char="Ø"/>
              <a:tabLst>
                <a:tab pos="457200" algn="l"/>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Rectangle 1">
            <a:extLst>
              <a:ext uri="{FF2B5EF4-FFF2-40B4-BE49-F238E27FC236}">
                <a16:creationId xmlns:a16="http://schemas.microsoft.com/office/drawing/2014/main" id="{226EA268-5F56-BD7F-A475-B2D55F268D30}"/>
              </a:ext>
            </a:extLst>
          </p:cNvPr>
          <p:cNvSpPr>
            <a:spLocks noChangeArrowheads="1"/>
          </p:cNvSpPr>
          <p:nvPr/>
        </p:nvSpPr>
        <p:spPr bwMode="auto">
          <a:xfrm>
            <a:off x="1566863" y="184892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spTree>
    <p:extLst>
      <p:ext uri="{BB962C8B-B14F-4D97-AF65-F5344CB8AC3E}">
        <p14:creationId xmlns:p14="http://schemas.microsoft.com/office/powerpoint/2010/main" val="2452354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2C945-F426-7632-B064-6E4E9987A139}"/>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5" name="Straight Connector 4">
            <a:extLst>
              <a:ext uri="{FF2B5EF4-FFF2-40B4-BE49-F238E27FC236}">
                <a16:creationId xmlns:a16="http://schemas.microsoft.com/office/drawing/2014/main" id="{F783117B-38B2-CF11-2D40-6A17A091FF2E}"/>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810363C1-753F-6C7B-E0AF-A4F450F23810}"/>
              </a:ext>
            </a:extLst>
          </p:cNvPr>
          <p:cNvSpPr txBox="1"/>
          <p:nvPr/>
        </p:nvSpPr>
        <p:spPr>
          <a:xfrm>
            <a:off x="100584" y="804921"/>
            <a:ext cx="10543032" cy="5038367"/>
          </a:xfrm>
          <a:prstGeom prst="rect">
            <a:avLst/>
          </a:prstGeom>
          <a:noFill/>
        </p:spPr>
        <p:txBody>
          <a:bodyPr wrap="square">
            <a:spAutoFit/>
          </a:bodyPr>
          <a:lstStyle/>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hkwcs.coatscolourexpress.com: This application is hosted on two Azure VMs behind a basic public Load Balancer. It became inaccessible due to health probe issues (status: unknown). A new Standard Load Balancer was created with the same configuration, and the application servers were remapped. The site is now accessible, and the application team is conducting final testing. The old basic Load Balancer and its associated test public IP were deleted to save costs.</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vmlsapwuitcmon2: Migration from unmanaged to managed disk could not be completed due to an agent-related issue. Team is currently working with Microsoft to resolve the problem.</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Azure Backup Failure: Backup is failing for azwcswebp03; currently under investigation in collaboration with Microsoft Support.</a:t>
            </a: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a:p>
            <a:pPr marL="742950" marR="0" lvl="1" indent="-285750" fontAlgn="base">
              <a:lnSpc>
                <a:spcPct val="150000"/>
              </a:lnSpc>
              <a:spcBef>
                <a:spcPct val="0"/>
              </a:spcBef>
              <a:spcAft>
                <a:spcPct val="0"/>
              </a:spcAft>
              <a:buFont typeface="Wingdings" panose="05000000000000000000" pitchFamily="2" charset="2"/>
              <a:buChar char="Ø"/>
              <a:tabLst>
                <a:tab pos="457200" algn="l"/>
              </a:tabLst>
              <a:defRPr/>
            </a:pPr>
            <a:endParaRPr lang="en-US"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23573464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20AD81-12A2-4480-9418-E50449416A48}"/>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53AFBB3-69BC-4941-7DC2-881B4FB1AA9E}"/>
              </a:ext>
            </a:extLst>
          </p:cNvPr>
          <p:cNvSpPr>
            <a:spLocks noGrp="1"/>
          </p:cNvSpPr>
          <p:nvPr>
            <p:ph type="sldNum" sz="quarter" idx="4"/>
          </p:nvPr>
        </p:nvSpPr>
        <p:spPr>
          <a:prstGeom prst="rect">
            <a:avLst/>
          </a:prstGeom>
        </p:spPr>
        <p:txBody>
          <a:bodyPr/>
          <a:lstStyle/>
          <a:p>
            <a:r>
              <a:rPr lang="en-US" dirty="0"/>
              <a:t>©2025 Brillio  |  </a:t>
            </a:r>
            <a:fld id="{F1FE5E21-FD07-B44E-90A3-0254BFCDB49A}" type="slidenum">
              <a:rPr lang="en-US" smtClean="0"/>
              <a:pPr/>
              <a:t>16</a:t>
            </a:fld>
            <a:endParaRPr lang="en-US" dirty="0"/>
          </a:p>
        </p:txBody>
      </p:sp>
      <p:sp>
        <p:nvSpPr>
          <p:cNvPr id="3" name="Title 1">
            <a:extLst>
              <a:ext uri="{FF2B5EF4-FFF2-40B4-BE49-F238E27FC236}">
                <a16:creationId xmlns:a16="http://schemas.microsoft.com/office/drawing/2014/main" id="{F5F4E3FD-D814-0E9E-E577-BE92536728D0}"/>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rgbClr val="44546A"/>
                </a:solidFill>
                <a:latin typeface="Calibri Light" panose="020F0302020204030204"/>
              </a:rPr>
              <a:t>Operational Updates / Highlights </a:t>
            </a:r>
            <a:endParaRPr kumimoji="0" lang="en-IN" sz="3200" b="1" i="0" u="none" strike="noStrike" kern="1200" cap="none" spc="0" normalizeH="0" baseline="0" noProof="0" dirty="0">
              <a:ln>
                <a:noFill/>
              </a:ln>
              <a:effectLst/>
              <a:uLnTx/>
              <a:uFillTx/>
              <a:latin typeface="Calibiri light"/>
            </a:endParaRPr>
          </a:p>
        </p:txBody>
      </p:sp>
      <p:cxnSp>
        <p:nvCxnSpPr>
          <p:cNvPr id="7" name="Straight Connector 6">
            <a:extLst>
              <a:ext uri="{FF2B5EF4-FFF2-40B4-BE49-F238E27FC236}">
                <a16:creationId xmlns:a16="http://schemas.microsoft.com/office/drawing/2014/main" id="{F9AADDAB-4E9D-8CAD-6545-C8337760353C}"/>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DA4F423F-AF23-ACEA-D361-8CB2B8D20AE0}"/>
              </a:ext>
            </a:extLst>
          </p:cNvPr>
          <p:cNvSpPr txBox="1"/>
          <p:nvPr/>
        </p:nvSpPr>
        <p:spPr>
          <a:xfrm>
            <a:off x="7490564" y="826791"/>
            <a:ext cx="5392225" cy="646331"/>
          </a:xfrm>
          <a:prstGeom prst="rect">
            <a:avLst/>
          </a:prstGeom>
          <a:noFill/>
        </p:spPr>
        <p:txBody>
          <a:bodyPr wrap="square" lIns="91440" tIns="45720" rIns="91440" bIns="45720" anchor="t">
            <a:spAutoFit/>
          </a:bodyPr>
          <a:lstStyle/>
          <a:p>
            <a:endParaRPr lang="en-US" dirty="0"/>
          </a:p>
          <a:p>
            <a:r>
              <a:rPr dirty="0"/>
              <a:t>.</a:t>
            </a:r>
          </a:p>
        </p:txBody>
      </p:sp>
      <p:graphicFrame>
        <p:nvGraphicFramePr>
          <p:cNvPr id="4" name="Table 3">
            <a:extLst>
              <a:ext uri="{FF2B5EF4-FFF2-40B4-BE49-F238E27FC236}">
                <a16:creationId xmlns:a16="http://schemas.microsoft.com/office/drawing/2014/main" id="{D18AFFFC-A9A4-F2E8-F171-4EB5CEFD6FB1}"/>
              </a:ext>
            </a:extLst>
          </p:cNvPr>
          <p:cNvGraphicFramePr>
            <a:graphicFrameLocks noGrp="1"/>
          </p:cNvGraphicFramePr>
          <p:nvPr>
            <p:extLst>
              <p:ext uri="{D42A27DB-BD31-4B8C-83A1-F6EECF244321}">
                <p14:modId xmlns:p14="http://schemas.microsoft.com/office/powerpoint/2010/main" val="1538351148"/>
              </p:ext>
            </p:extLst>
          </p:nvPr>
        </p:nvGraphicFramePr>
        <p:xfrm>
          <a:off x="1087157" y="1551323"/>
          <a:ext cx="10017686" cy="2459697"/>
        </p:xfrm>
        <a:graphic>
          <a:graphicData uri="http://schemas.openxmlformats.org/drawingml/2006/table">
            <a:tbl>
              <a:tblPr firstRow="1" firstCol="1" bandRow="1"/>
              <a:tblGrid>
                <a:gridCol w="1808546">
                  <a:extLst>
                    <a:ext uri="{9D8B030D-6E8A-4147-A177-3AD203B41FA5}">
                      <a16:colId xmlns:a16="http://schemas.microsoft.com/office/drawing/2014/main" val="2168090636"/>
                    </a:ext>
                  </a:extLst>
                </a:gridCol>
                <a:gridCol w="8209140">
                  <a:extLst>
                    <a:ext uri="{9D8B030D-6E8A-4147-A177-3AD203B41FA5}">
                      <a16:colId xmlns:a16="http://schemas.microsoft.com/office/drawing/2014/main" val="3053114363"/>
                    </a:ext>
                  </a:extLst>
                </a:gridCol>
              </a:tblGrid>
              <a:tr h="250939">
                <a:tc gridSpan="2">
                  <a:txBody>
                    <a:bodyPr/>
                    <a:lstStyle/>
                    <a:p>
                      <a:pPr marL="0" marR="0" algn="l">
                        <a:spcBef>
                          <a:spcPts val="0"/>
                        </a:spcBef>
                        <a:spcAft>
                          <a:spcPts val="0"/>
                        </a:spcAft>
                      </a:pPr>
                      <a:r>
                        <a:rPr lang="en-US" sz="1600" dirty="0">
                          <a:solidFill>
                            <a:srgbClr val="FFFFFF"/>
                          </a:solidFill>
                          <a:effectLst/>
                          <a:highlight>
                            <a:srgbClr val="4F81BD"/>
                          </a:highlight>
                          <a:latin typeface="Aptos Display" panose="020B0004020202020204" pitchFamily="34" charset="0"/>
                          <a:ea typeface="Aptos" panose="020B0004020202020204" pitchFamily="34" charset="0"/>
                          <a:cs typeface="Arial" panose="020B0604020202020204" pitchFamily="34" charset="0"/>
                        </a:rPr>
                        <a:t>Summary</a:t>
                      </a:r>
                      <a:endParaRPr lang="en-US" sz="1600" dirty="0">
                        <a:effectLst/>
                        <a:highlight>
                          <a:srgbClr val="4F81BD"/>
                        </a:highlight>
                        <a:latin typeface="Aptos Display"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solidFill>
                      <a:srgbClr val="4F81BD"/>
                    </a:solidFill>
                  </a:tcPr>
                </a:tc>
                <a:tc hMerge="1">
                  <a:txBody>
                    <a:bodyPr/>
                    <a:lstStyle/>
                    <a:p>
                      <a:endParaRPr lang="en-US"/>
                    </a:p>
                  </a:txBody>
                  <a:tcPr/>
                </a:tc>
                <a:extLst>
                  <a:ext uri="{0D108BD9-81ED-4DB2-BD59-A6C34878D82A}">
                    <a16:rowId xmlns:a16="http://schemas.microsoft.com/office/drawing/2014/main" val="3166270075"/>
                  </a:ext>
                </a:extLst>
              </a:tr>
              <a:tr h="501878">
                <a:tc>
                  <a:txBody>
                    <a:bodyPr/>
                    <a:lstStyle/>
                    <a:p>
                      <a:pPr marL="0" marR="0" algn="l">
                        <a:spcBef>
                          <a:spcPts val="0"/>
                        </a:spcBef>
                        <a:spcAft>
                          <a:spcPts val="0"/>
                        </a:spcAft>
                      </a:pPr>
                      <a:endParaRPr lang="en-US" sz="1600" dirty="0">
                        <a:solidFill>
                          <a:srgbClr val="000000"/>
                        </a:solidFill>
                        <a:effectLst/>
                        <a:latin typeface="Aptos Display" panose="020B0004020202020204" pitchFamily="34" charset="0"/>
                        <a:ea typeface="Aptos" panose="020B0004020202020204" pitchFamily="34" charset="0"/>
                        <a:cs typeface="Arial" panose="020B0604020202020204" pitchFamily="34" charset="0"/>
                      </a:endParaRPr>
                    </a:p>
                    <a:p>
                      <a:pPr marL="0" marR="0" algn="l">
                        <a:spcBef>
                          <a:spcPts val="0"/>
                        </a:spcBef>
                        <a:spcAft>
                          <a:spcPts val="0"/>
                        </a:spcAft>
                      </a:pPr>
                      <a:r>
                        <a:rPr lang="en-US" sz="1600" dirty="0">
                          <a:solidFill>
                            <a:srgbClr val="000000"/>
                          </a:solidFill>
                          <a:effectLst/>
                          <a:latin typeface="Aptos Display" panose="020B0004020202020204" pitchFamily="34" charset="0"/>
                          <a:ea typeface="Aptos" panose="020B0004020202020204" pitchFamily="34" charset="0"/>
                          <a:cs typeface="Arial" panose="020B0604020202020204" pitchFamily="34" charset="0"/>
                        </a:rPr>
                        <a:t>Issue Description</a:t>
                      </a:r>
                      <a:endParaRPr lang="en-US" sz="1600" dirty="0">
                        <a:effectLst/>
                        <a:latin typeface="Aptos Display" panose="020B0004020202020204" pitchFamily="34" charset="0"/>
                        <a:ea typeface="Aptos" panose="020B0004020202020204" pitchFamily="34" charset="0"/>
                        <a:cs typeface="Arial" panose="020B0604020202020204" pitchFamily="34" charset="0"/>
                      </a:endParaRP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0" marR="0">
                        <a:buNone/>
                      </a:pPr>
                      <a:r>
                        <a:rPr lang="en-US" sz="1600" dirty="0">
                          <a:effectLst/>
                          <a:latin typeface="Calibri" panose="020F0502020204030204" pitchFamily="34" charset="0"/>
                          <a:ea typeface="Aptos" panose="020B0004020202020204" pitchFamily="34" charset="0"/>
                          <a:cs typeface="Aptos" panose="020B0004020202020204" pitchFamily="34" charset="0"/>
                        </a:rPr>
                        <a:t>Users from the site reported that 16 out of 62 Sedo machines are facing communication issue after a Plant power switchover.</a:t>
                      </a:r>
                      <a:endParaRPr lang="en-US" sz="1600" dirty="0">
                        <a:effectLst/>
                        <a:latin typeface="Aptos" panose="020B0004020202020204" pitchFamily="34" charset="0"/>
                        <a:ea typeface="Aptos" panose="020B0004020202020204" pitchFamily="34" charset="0"/>
                        <a:cs typeface="Aptos" panose="020B00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308304626"/>
                  </a:ext>
                </a:extLst>
              </a:tr>
              <a:tr h="0">
                <a:tc>
                  <a:txBody>
                    <a:bodyPr/>
                    <a:lstStyle/>
                    <a:p>
                      <a:pPr marL="0" marR="0" algn="l">
                        <a:spcBef>
                          <a:spcPts val="0"/>
                        </a:spcBef>
                        <a:spcAft>
                          <a:spcPts val="0"/>
                        </a:spcAft>
                      </a:pPr>
                      <a:r>
                        <a:rPr lang="en-US" sz="1600" dirty="0">
                          <a:effectLst/>
                          <a:latin typeface="Aptos Display" panose="020B0004020202020204" pitchFamily="34" charset="0"/>
                          <a:ea typeface="Aptos" panose="020B0004020202020204" pitchFamily="34" charset="0"/>
                          <a:cs typeface="Arial" panose="020B0604020202020204" pitchFamily="34" charset="0"/>
                        </a:rPr>
                        <a:t>Actions Taken</a:t>
                      </a:r>
                    </a:p>
                  </a:txBody>
                  <a:tcPr marL="68580" marR="68580" marT="0" marB="0" anchor="ctr">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tc>
                  <a:txBody>
                    <a:bodyPr/>
                    <a:lstStyle/>
                    <a:p>
                      <a:pPr marL="285750" lvl="0" indent="-285750">
                        <a:buFont typeface="Arial" panose="020B0604020202020204" pitchFamily="34" charset="0"/>
                        <a:buChar char="•"/>
                      </a:pPr>
                      <a:r>
                        <a:rPr lang="en-US" sz="1600" kern="1200" dirty="0">
                          <a:solidFill>
                            <a:schemeClr val="tx1"/>
                          </a:solidFill>
                          <a:effectLst/>
                          <a:latin typeface="+mn-lt"/>
                          <a:ea typeface="+mn-ea"/>
                          <a:cs typeface="+mn-cs"/>
                        </a:rPr>
                        <a:t>The Network team confirmed there were no issues on their end.</a:t>
                      </a:r>
                    </a:p>
                    <a:p>
                      <a:pPr marL="285750" lvl="0" indent="-285750">
                        <a:buFont typeface="Arial" panose="020B0604020202020204" pitchFamily="34" charset="0"/>
                        <a:buChar char="•"/>
                      </a:pPr>
                      <a:r>
                        <a:rPr lang="en-US" sz="1600" kern="1200" dirty="0">
                          <a:solidFill>
                            <a:schemeClr val="tx1"/>
                          </a:solidFill>
                          <a:effectLst/>
                          <a:latin typeface="+mn-lt"/>
                          <a:ea typeface="+mn-ea"/>
                          <a:cs typeface="+mn-cs"/>
                        </a:rPr>
                        <a:t>The Wintel team restarted the Sedo services, but the issue persisted.</a:t>
                      </a:r>
                    </a:p>
                    <a:p>
                      <a:pPr marL="285750" lvl="0" indent="-285750">
                        <a:buFont typeface="Arial" panose="020B0604020202020204" pitchFamily="34" charset="0"/>
                        <a:buChar char="•"/>
                      </a:pPr>
                      <a:r>
                        <a:rPr lang="en-US" sz="1600" kern="1200" dirty="0">
                          <a:solidFill>
                            <a:schemeClr val="tx1"/>
                          </a:solidFill>
                          <a:effectLst/>
                          <a:latin typeface="+mn-lt"/>
                          <a:ea typeface="+mn-ea"/>
                          <a:cs typeface="+mn-cs"/>
                        </a:rPr>
                        <a:t>The Sedo team mentioned that they could not detect network connectivity on the affected controllers and requested the site contact to check the physical network connection at the back of the controller and reboot the controller.</a:t>
                      </a:r>
                    </a:p>
                    <a:p>
                      <a:pPr marL="285750" indent="-285750">
                        <a:buFont typeface="Arial" panose="020B0604020202020204" pitchFamily="34" charset="0"/>
                        <a:buChar char="•"/>
                      </a:pPr>
                      <a:r>
                        <a:rPr lang="en-US" sz="1600" kern="1200" dirty="0">
                          <a:solidFill>
                            <a:schemeClr val="tx1"/>
                          </a:solidFill>
                          <a:effectLst/>
                          <a:latin typeface="+mn-lt"/>
                          <a:ea typeface="+mn-ea"/>
                          <a:cs typeface="+mn-cs"/>
                        </a:rPr>
                        <a:t>The user confirmed that after restarting both the machines and controllers, the communication issue was resolved. </a:t>
                      </a:r>
                      <a:endParaRPr lang="en-US" sz="1600" b="0" kern="1200" dirty="0">
                        <a:solidFill>
                          <a:schemeClr val="tx1"/>
                        </a:solidFill>
                        <a:effectLst/>
                        <a:latin typeface="Aptos Display" panose="020B0004020202020204" pitchFamily="34" charset="0"/>
                        <a:ea typeface="+mn-ea"/>
                        <a:cs typeface="Arial" panose="020B0604020202020204" pitchFamily="34" charset="0"/>
                      </a:endParaRPr>
                    </a:p>
                  </a:txBody>
                  <a:tcPr marL="68580" marR="68580" marT="0" marB="0" anchor="b">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91269741"/>
                  </a:ext>
                </a:extLst>
              </a:tr>
            </a:tbl>
          </a:graphicData>
        </a:graphic>
      </p:graphicFrame>
      <p:sp>
        <p:nvSpPr>
          <p:cNvPr id="6" name="TextBox 5">
            <a:extLst>
              <a:ext uri="{FF2B5EF4-FFF2-40B4-BE49-F238E27FC236}">
                <a16:creationId xmlns:a16="http://schemas.microsoft.com/office/drawing/2014/main" id="{F2CF8393-BB6E-781D-6905-2564ED6A0EFF}"/>
              </a:ext>
            </a:extLst>
          </p:cNvPr>
          <p:cNvSpPr txBox="1"/>
          <p:nvPr/>
        </p:nvSpPr>
        <p:spPr>
          <a:xfrm>
            <a:off x="1087157" y="826791"/>
            <a:ext cx="9242927" cy="369332"/>
          </a:xfrm>
          <a:prstGeom prst="rect">
            <a:avLst/>
          </a:prstGeom>
          <a:noFill/>
        </p:spPr>
        <p:txBody>
          <a:bodyPr wrap="square">
            <a:spAutoFit/>
          </a:bodyPr>
          <a:lstStyle/>
          <a:p>
            <a:r>
              <a:rPr lang="en-US" dirty="0">
                <a:latin typeface="Aptos Display" panose="020B0004020202020204" pitchFamily="34" charset="0"/>
              </a:rPr>
              <a:t>P2 | INC0266674| Sedo communication issue | Chittagong</a:t>
            </a:r>
          </a:p>
        </p:txBody>
      </p:sp>
      <p:sp>
        <p:nvSpPr>
          <p:cNvPr id="8" name="TextBox 7">
            <a:extLst>
              <a:ext uri="{FF2B5EF4-FFF2-40B4-BE49-F238E27FC236}">
                <a16:creationId xmlns:a16="http://schemas.microsoft.com/office/drawing/2014/main" id="{194A8492-405F-605D-389F-884D015A0478}"/>
              </a:ext>
            </a:extLst>
          </p:cNvPr>
          <p:cNvSpPr txBox="1"/>
          <p:nvPr/>
        </p:nvSpPr>
        <p:spPr>
          <a:xfrm>
            <a:off x="893379" y="4310844"/>
            <a:ext cx="10211464" cy="1477328"/>
          </a:xfrm>
          <a:prstGeom prst="rect">
            <a:avLst/>
          </a:prstGeom>
          <a:noFill/>
        </p:spPr>
        <p:txBody>
          <a:bodyPr wrap="square">
            <a:spAutoFit/>
          </a:bodyPr>
          <a:lstStyle/>
          <a:p>
            <a:pPr marL="285750" lvl="0" indent="-285750">
              <a:buFont typeface="Wingdings" panose="05000000000000000000" pitchFamily="2" charset="2"/>
              <a:buChar char="Ø"/>
              <a:defRPr/>
            </a:pPr>
            <a:r>
              <a:rPr lang="en-US" b="1" dirty="0">
                <a:solidFill>
                  <a:prstClr val="black"/>
                </a:solidFill>
                <a:latin typeface="Aptos Display" panose="020B0004020202020204" pitchFamily="34" charset="0"/>
                <a:cs typeface="Arial" panose="020B0604020202020204" pitchFamily="34" charset="0"/>
              </a:rPr>
              <a:t>Honduras CHG0034621 | Cortes DF :</a:t>
            </a:r>
            <a:br>
              <a:rPr lang="en-US" sz="1800" b="1" dirty="0">
                <a:solidFill>
                  <a:prstClr val="black"/>
                </a:solidFill>
                <a:latin typeface="Aptos Display" panose="020B0004020202020204" pitchFamily="34" charset="0"/>
                <a:cs typeface="Arial" panose="020B0604020202020204" pitchFamily="34" charset="0"/>
              </a:rPr>
            </a:br>
            <a:br>
              <a:rPr lang="en-US" sz="1800" b="1" dirty="0">
                <a:solidFill>
                  <a:prstClr val="black"/>
                </a:solidFill>
                <a:latin typeface="Aptos Display" panose="020B0004020202020204" pitchFamily="34" charset="0"/>
                <a:cs typeface="Arial" panose="020B0604020202020204" pitchFamily="34" charset="0"/>
              </a:rPr>
            </a:br>
            <a:r>
              <a:rPr lang="en-US" sz="1800" dirty="0">
                <a:solidFill>
                  <a:prstClr val="black"/>
                </a:solidFill>
                <a:latin typeface="Aptos Display" panose="020B0004020202020204" pitchFamily="34" charset="0"/>
                <a:cs typeface="Arial" panose="020B0604020202020204" pitchFamily="34" charset="0"/>
              </a:rPr>
              <a:t>Network team has replaced the Aruba switches at site on 20</a:t>
            </a:r>
            <a:r>
              <a:rPr lang="en-US" sz="1800" baseline="30000" dirty="0">
                <a:solidFill>
                  <a:prstClr val="black"/>
                </a:solidFill>
                <a:latin typeface="Aptos Display" panose="020B0004020202020204" pitchFamily="34" charset="0"/>
                <a:cs typeface="Arial" panose="020B0604020202020204" pitchFamily="34" charset="0"/>
              </a:rPr>
              <a:t>th</a:t>
            </a:r>
            <a:r>
              <a:rPr lang="en-US" sz="1800" dirty="0">
                <a:solidFill>
                  <a:prstClr val="black"/>
                </a:solidFill>
                <a:latin typeface="Aptos Display" panose="020B0004020202020204" pitchFamily="34" charset="0"/>
                <a:cs typeface="Arial" panose="020B0604020202020204" pitchFamily="34" charset="0"/>
              </a:rPr>
              <a:t> July and we have reconfigured the NIC teaming as per standard and validated all the sever connections </a:t>
            </a:r>
            <a:br>
              <a:rPr lang="en-US" sz="1800" dirty="0">
                <a:solidFill>
                  <a:prstClr val="black"/>
                </a:solidFill>
                <a:latin typeface="Aptos Display" panose="020B0004020202020204" pitchFamily="34" charset="0"/>
                <a:cs typeface="Arial" panose="020B0604020202020204" pitchFamily="34" charset="0"/>
              </a:rPr>
            </a:br>
            <a:r>
              <a:rPr kumimoji="0" lang="en-US" sz="1800"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rPr>
              <a:t>Verified all the Dyehouse application servers n</a:t>
            </a:r>
            <a:r>
              <a:rPr lang="en-US" sz="1800" dirty="0">
                <a:solidFill>
                  <a:prstClr val="black"/>
                </a:solidFill>
                <a:latin typeface="Aptos Display" panose="020B0004020202020204" pitchFamily="34" charset="0"/>
                <a:cs typeface="Arial" panose="020B0604020202020204" pitchFamily="34" charset="0"/>
              </a:rPr>
              <a:t>o issues reported after activity</a:t>
            </a:r>
            <a:endParaRPr kumimoji="0" lang="en-US" sz="1800"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p:txBody>
      </p:sp>
    </p:spTree>
    <p:extLst>
      <p:ext uri="{BB962C8B-B14F-4D97-AF65-F5344CB8AC3E}">
        <p14:creationId xmlns:p14="http://schemas.microsoft.com/office/powerpoint/2010/main" val="1424911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xfrm>
            <a:off x="9878561" y="6394018"/>
            <a:ext cx="1969450" cy="259715"/>
          </a:xfrm>
          <a:prstGeom prst="rect">
            <a:avLst/>
          </a:prstGeom>
        </p:spPr>
        <p:txBody>
          <a:bodyPr/>
          <a:lstStyle/>
          <a:p>
            <a:r>
              <a:rPr lang="en-US" dirty="0"/>
              <a:t>©2025 Brillio  |  </a:t>
            </a:r>
            <a:fld id="{F1FE5E21-FD07-B44E-90A3-0254BFCDB49A}" type="slidenum">
              <a:rPr lang="en-US" smtClean="0"/>
              <a:pPr/>
              <a:t>17</a:t>
            </a:fld>
            <a:endParaRPr lang="en-US" dirty="0"/>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117060" y="204267"/>
            <a:ext cx="10515600" cy="395866"/>
          </a:xfrm>
          <a:prstGeom prst="rect">
            <a:avLst/>
          </a:prstGeom>
        </p:spPr>
        <p:txBody>
          <a:bodyPr vert="horz" lIns="0" tIns="0" rIns="0" bIns="0" rtlCol="0" anchor="t" anchorCtr="0">
            <a:normAutofit lnSpcReduction="10000"/>
          </a:bodyPr>
          <a:lstStyle>
            <a:defPPr>
              <a:defRPr lang="en-US"/>
            </a:defPPr>
            <a:lvl1pPr defTabSz="914377">
              <a:lnSpc>
                <a:spcPct val="90000"/>
              </a:lnSpc>
              <a:spcBef>
                <a:spcPct val="0"/>
              </a:spcBef>
              <a:buNone/>
              <a:defRPr sz="3200" b="1" i="0" baseline="0">
                <a:solidFill>
                  <a:srgbClr val="44546A"/>
                </a:solidFill>
                <a:latin typeface="Calibri Light" panose="020F0302020204030204"/>
                <a:ea typeface="+mj-ea"/>
                <a:cs typeface="Arial" panose="020B0604020202020204" pitchFamily="34" charset="0"/>
              </a:defRPr>
            </a:lvl1pPr>
          </a:lstStyle>
          <a:p>
            <a:pPr>
              <a:lnSpc>
                <a:spcPct val="90000"/>
              </a:lnSpc>
              <a:spcBef>
                <a:spcPct val="0"/>
              </a:spcBef>
              <a:spcAft>
                <a:spcPts val="600"/>
              </a:spcAft>
            </a:pPr>
            <a:r>
              <a:rPr lang="en-US" sz="3000" dirty="0">
                <a:solidFill>
                  <a:schemeClr val="tx2"/>
                </a:solidFill>
              </a:rPr>
              <a:t>Changes</a:t>
            </a:r>
            <a:r>
              <a:rPr lang="en-US" sz="2000" b="1" dirty="0">
                <a:solidFill>
                  <a:schemeClr val="tx2"/>
                </a:solidFill>
                <a:latin typeface="-apple-system"/>
              </a:rPr>
              <a:t> </a:t>
            </a:r>
            <a:r>
              <a:rPr lang="en-US" sz="3000" dirty="0">
                <a:solidFill>
                  <a:schemeClr val="tx2"/>
                </a:solidFill>
              </a:rPr>
              <a:t>raised</a:t>
            </a:r>
            <a:r>
              <a:rPr lang="en-US" sz="2000" b="1" dirty="0">
                <a:solidFill>
                  <a:schemeClr val="tx2"/>
                </a:solidFill>
                <a:latin typeface="-apple-system"/>
              </a:rPr>
              <a:t> </a:t>
            </a:r>
            <a:r>
              <a:rPr lang="en-US" sz="3000" dirty="0">
                <a:solidFill>
                  <a:schemeClr val="tx2"/>
                </a:solidFill>
              </a:rPr>
              <a:t>between</a:t>
            </a:r>
            <a:r>
              <a:rPr lang="en-US" sz="2000" b="1" dirty="0">
                <a:solidFill>
                  <a:schemeClr val="tx2"/>
                </a:solidFill>
                <a:latin typeface="-apple-system"/>
              </a:rPr>
              <a:t> </a:t>
            </a:r>
            <a:r>
              <a:rPr lang="en-US" sz="3000" b="0" dirty="0">
                <a:solidFill>
                  <a:schemeClr val="tx2"/>
                </a:solidFill>
                <a:latin typeface="-apple-system"/>
              </a:rPr>
              <a:t> 11-July-</a:t>
            </a:r>
            <a:r>
              <a:rPr lang="en-US" sz="3000" dirty="0">
                <a:solidFill>
                  <a:schemeClr val="tx2"/>
                </a:solidFill>
              </a:rPr>
              <a:t>2025 to </a:t>
            </a:r>
            <a:r>
              <a:rPr lang="en-US" sz="3000" b="0" dirty="0">
                <a:solidFill>
                  <a:schemeClr val="tx2"/>
                </a:solidFill>
                <a:latin typeface="-apple-system"/>
              </a:rPr>
              <a:t>25-July-2025</a:t>
            </a:r>
            <a:r>
              <a:rPr lang="en-US" sz="3000" baseline="30000" dirty="0">
                <a:solidFill>
                  <a:schemeClr val="tx2"/>
                </a:solidFill>
              </a:rPr>
              <a:t> </a:t>
            </a:r>
            <a:r>
              <a:rPr lang="en-US" sz="3000" dirty="0">
                <a:solidFill>
                  <a:schemeClr val="tx2"/>
                </a:solidFill>
              </a:rPr>
              <a:t> </a:t>
            </a: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80468"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EF865B0D-3C0A-051E-1783-377DA51BD669}"/>
              </a:ext>
            </a:extLst>
          </p:cNvPr>
          <p:cNvSpPr txBox="1"/>
          <p:nvPr/>
        </p:nvSpPr>
        <p:spPr>
          <a:xfrm>
            <a:off x="6585994" y="891251"/>
            <a:ext cx="2916821"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6253ED4D-125F-32CB-6D0F-1FD22490578B}"/>
              </a:ext>
            </a:extLst>
          </p:cNvPr>
          <p:cNvGraphicFramePr>
            <a:graphicFrameLocks noGrp="1"/>
          </p:cNvGraphicFramePr>
          <p:nvPr>
            <p:extLst>
              <p:ext uri="{D42A27DB-BD31-4B8C-83A1-F6EECF244321}">
                <p14:modId xmlns:p14="http://schemas.microsoft.com/office/powerpoint/2010/main" val="2087364493"/>
              </p:ext>
            </p:extLst>
          </p:nvPr>
        </p:nvGraphicFramePr>
        <p:xfrm>
          <a:off x="280468" y="1343448"/>
          <a:ext cx="11069292" cy="3564881"/>
        </p:xfrm>
        <a:graphic>
          <a:graphicData uri="http://schemas.openxmlformats.org/drawingml/2006/table">
            <a:tbl>
              <a:tblPr/>
              <a:tblGrid>
                <a:gridCol w="1563053">
                  <a:extLst>
                    <a:ext uri="{9D8B030D-6E8A-4147-A177-3AD203B41FA5}">
                      <a16:colId xmlns:a16="http://schemas.microsoft.com/office/drawing/2014/main" val="3629549707"/>
                    </a:ext>
                  </a:extLst>
                </a:gridCol>
                <a:gridCol w="5692396">
                  <a:extLst>
                    <a:ext uri="{9D8B030D-6E8A-4147-A177-3AD203B41FA5}">
                      <a16:colId xmlns:a16="http://schemas.microsoft.com/office/drawing/2014/main" val="2150382914"/>
                    </a:ext>
                  </a:extLst>
                </a:gridCol>
                <a:gridCol w="1340454">
                  <a:extLst>
                    <a:ext uri="{9D8B030D-6E8A-4147-A177-3AD203B41FA5}">
                      <a16:colId xmlns:a16="http://schemas.microsoft.com/office/drawing/2014/main" val="3238552760"/>
                    </a:ext>
                  </a:extLst>
                </a:gridCol>
                <a:gridCol w="2473389">
                  <a:extLst>
                    <a:ext uri="{9D8B030D-6E8A-4147-A177-3AD203B41FA5}">
                      <a16:colId xmlns:a16="http://schemas.microsoft.com/office/drawing/2014/main" val="2592586635"/>
                    </a:ext>
                  </a:extLst>
                </a:gridCol>
              </a:tblGrid>
              <a:tr h="590761">
                <a:tc>
                  <a:txBody>
                    <a:bodyPr/>
                    <a:lstStyle/>
                    <a:p>
                      <a:pPr algn="ctr" fontAlgn="b"/>
                      <a:r>
                        <a:rPr lang="en-US" sz="1600" b="1" i="0" u="none" strike="noStrike" dirty="0">
                          <a:solidFill>
                            <a:srgbClr val="000000"/>
                          </a:solidFill>
                          <a:effectLst/>
                          <a:latin typeface="Aptos Display" panose="020B0004020202020204" pitchFamily="34" charset="0"/>
                        </a:rPr>
                        <a:t>Number</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Display" panose="020B0004020202020204" pitchFamily="34" charset="0"/>
                        </a:rPr>
                        <a:t>Short description</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Display" panose="020B0004020202020204" pitchFamily="34" charset="0"/>
                        </a:rPr>
                        <a:t>State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1" i="0" u="none" strike="noStrike" dirty="0">
                          <a:solidFill>
                            <a:srgbClr val="000000"/>
                          </a:solidFill>
                          <a:effectLst/>
                          <a:latin typeface="Aptos Display" panose="020B0004020202020204" pitchFamily="34" charset="0"/>
                        </a:rPr>
                        <a:t>Planned start date</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23107875"/>
                  </a:ext>
                </a:extLst>
              </a:tr>
              <a:tr h="590761">
                <a:tc>
                  <a:txBody>
                    <a:bodyPr/>
                    <a:lstStyle/>
                    <a:p>
                      <a:pPr algn="ctr" fontAlgn="t"/>
                      <a:r>
                        <a:rPr lang="en-US" sz="1600" b="0" i="0" u="none" strike="noStrike" dirty="0">
                          <a:solidFill>
                            <a:srgbClr val="000000"/>
                          </a:solidFill>
                          <a:effectLst/>
                          <a:latin typeface="Aptos Display" panose="020B0004020202020204" pitchFamily="34" charset="0"/>
                        </a:rPr>
                        <a:t>CHG0034638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kern="1200" dirty="0">
                          <a:solidFill>
                            <a:schemeClr val="tx1"/>
                          </a:solidFill>
                          <a:effectLst/>
                          <a:latin typeface="Aptos Display" panose="020B0004020202020204" pitchFamily="34" charset="0"/>
                          <a:ea typeface="+mn-ea"/>
                          <a:cs typeface="+mn-cs"/>
                        </a:rPr>
                        <a:t>Q3- Windows Server patching - Sofia</a:t>
                      </a:r>
                      <a:endParaRPr lang="en-US" sz="1600" b="0" i="0" u="none" strike="noStrike" dirty="0">
                        <a:solidFill>
                          <a:srgbClr val="000000"/>
                        </a:solidFill>
                        <a:effectLst/>
                        <a:latin typeface="Aptos Display" panose="020B000402020202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Ready</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27/07/2025 05:00:00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27166286"/>
                  </a:ext>
                </a:extLst>
              </a:tr>
              <a:tr h="611076">
                <a:tc>
                  <a:txBody>
                    <a:bodyPr/>
                    <a:lstStyle/>
                    <a:p>
                      <a:pPr algn="ctr" fontAlgn="t"/>
                      <a:r>
                        <a:rPr lang="en-US" sz="1600" b="0" i="0" u="none" strike="noStrike" dirty="0">
                          <a:solidFill>
                            <a:srgbClr val="000000"/>
                          </a:solidFill>
                          <a:effectLst/>
                          <a:latin typeface="Aptos Display" panose="020B0004020202020204" pitchFamily="34" charset="0"/>
                        </a:rPr>
                        <a:t>CHG0034634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kern="1200" dirty="0">
                          <a:solidFill>
                            <a:schemeClr val="tx1"/>
                          </a:solidFill>
                          <a:effectLst/>
                          <a:latin typeface="Aptos Display" panose="020B0004020202020204" pitchFamily="34" charset="0"/>
                          <a:ea typeface="+mn-ea"/>
                          <a:cs typeface="+mn-cs"/>
                        </a:rPr>
                        <a:t>Dhaka file share migration to centralized DFS server (ASBDDKFP01 to ADAZSGFP01)</a:t>
                      </a:r>
                      <a:endParaRPr lang="en-US" sz="1600" b="0" i="0" u="none" strike="noStrike" dirty="0">
                        <a:solidFill>
                          <a:srgbClr val="000000"/>
                        </a:solidFill>
                        <a:effectLst/>
                        <a:latin typeface="Aptos Display" panose="020B000402020202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Ready</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27/07/2025 05:00:02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7518170"/>
                  </a:ext>
                </a:extLst>
              </a:tr>
              <a:tr h="590761">
                <a:tc>
                  <a:txBody>
                    <a:bodyPr/>
                    <a:lstStyle/>
                    <a:p>
                      <a:pPr algn="ctr" fontAlgn="t"/>
                      <a:r>
                        <a:rPr lang="en-US" sz="1600" b="0" i="0" u="none" strike="noStrike">
                          <a:solidFill>
                            <a:srgbClr val="000000"/>
                          </a:solidFill>
                          <a:effectLst/>
                          <a:latin typeface="Aptos Display" panose="020B0004020202020204" pitchFamily="34" charset="0"/>
                        </a:rPr>
                        <a:t>CHG0034611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Filetransfer SFTP certificate renewal</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13/07/2025 14:00:00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68991687"/>
                  </a:ext>
                </a:extLst>
              </a:tr>
              <a:tr h="590761">
                <a:tc>
                  <a:txBody>
                    <a:bodyPr/>
                    <a:lstStyle/>
                    <a:p>
                      <a:pPr algn="ctr" fontAlgn="t"/>
                      <a:r>
                        <a:rPr lang="en-US" sz="1600" b="0" i="0" u="none" strike="noStrike" dirty="0">
                          <a:solidFill>
                            <a:srgbClr val="000000"/>
                          </a:solidFill>
                          <a:effectLst/>
                          <a:latin typeface="Aptos Display" panose="020B0004020202020204" pitchFamily="34" charset="0"/>
                        </a:rPr>
                        <a:t>CHG0034615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Indonesia printer migration from ADAZSGSPFP01 to ADAZSGSPFP05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In Progress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09/07/2025 20:37:38</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6453960"/>
                  </a:ext>
                </a:extLst>
              </a:tr>
              <a:tr h="590761">
                <a:tc>
                  <a:txBody>
                    <a:bodyPr/>
                    <a:lstStyle/>
                    <a:p>
                      <a:pPr algn="ctr" fontAlgn="t"/>
                      <a:r>
                        <a:rPr lang="en-US" sz="1600" b="0" i="0" u="none" strike="noStrike" dirty="0">
                          <a:solidFill>
                            <a:srgbClr val="000000"/>
                          </a:solidFill>
                          <a:effectLst/>
                          <a:latin typeface="Aptos Display" panose="020B0004020202020204" pitchFamily="34" charset="0"/>
                        </a:rPr>
                        <a:t>CHG0034609</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Q3 -  Windows Server Patching - 12/07/2025 - Bogor</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600" b="0" i="0" u="none" strike="noStrike" dirty="0">
                          <a:solidFill>
                            <a:srgbClr val="000000"/>
                          </a:solidFill>
                          <a:effectLst/>
                          <a:latin typeface="Aptos Display" panose="020B0004020202020204" pitchFamily="34" charset="0"/>
                        </a:rPr>
                        <a:t>12/07/2025 08:13:20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6174587"/>
                  </a:ext>
                </a:extLst>
              </a:tr>
            </a:tbl>
          </a:graphicData>
        </a:graphic>
      </p:graphicFrame>
    </p:spTree>
    <p:extLst>
      <p:ext uri="{BB962C8B-B14F-4D97-AF65-F5344CB8AC3E}">
        <p14:creationId xmlns:p14="http://schemas.microsoft.com/office/powerpoint/2010/main" val="19764825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r>
              <a:rPr lang="en-US" dirty="0"/>
              <a:t>©2025 Brillio  |  </a:t>
            </a:r>
            <a:fld id="{F1FE5E21-FD07-B44E-90A3-0254BFCDB49A}" type="slidenum">
              <a:rPr lang="en-US" smtClean="0"/>
              <a:pPr/>
              <a:t>18</a:t>
            </a:fld>
            <a:endParaRPr lang="en-US" dirty="0"/>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4267"/>
            <a:ext cx="10515600" cy="370195"/>
          </a:xfrm>
          <a:prstGeom prst="rect">
            <a:avLst/>
          </a:prstGeom>
        </p:spPr>
        <p:txBody>
          <a:bodyPr vert="horz" lIns="0" tIns="0" rIns="0" bIns="0" rtlCol="0" anchor="t" anchorCtr="0">
            <a:normAutofit fontScale="92500" lnSpcReduction="20000"/>
          </a:bodyPr>
          <a:lstStyle>
            <a:defPPr>
              <a:defRPr lang="en-US"/>
            </a:defPPr>
            <a:lvl1pPr defTabSz="914377">
              <a:lnSpc>
                <a:spcPct val="90000"/>
              </a:lnSpc>
              <a:spcBef>
                <a:spcPct val="0"/>
              </a:spcBef>
              <a:buNone/>
              <a:defRPr sz="3200" b="1" i="0" baseline="0">
                <a:solidFill>
                  <a:srgbClr val="44546A"/>
                </a:solidFill>
                <a:latin typeface="Calibri Light" panose="020F0302020204030204"/>
                <a:ea typeface="+mj-ea"/>
                <a:cs typeface="Arial" panose="020B0604020202020204" pitchFamily="34" charset="0"/>
              </a:defRPr>
            </a:lvl1pPr>
          </a:lstStyle>
          <a:p>
            <a:r>
              <a:rPr lang="en-US" dirty="0"/>
              <a:t>Action Items &amp; Support Required</a:t>
            </a: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graphicFrame>
        <p:nvGraphicFramePr>
          <p:cNvPr id="4" name="Table 3">
            <a:extLst>
              <a:ext uri="{FF2B5EF4-FFF2-40B4-BE49-F238E27FC236}">
                <a16:creationId xmlns:a16="http://schemas.microsoft.com/office/drawing/2014/main" id="{A12398C5-055B-AA7B-AF05-5E6B30C8AF17}"/>
              </a:ext>
            </a:extLst>
          </p:cNvPr>
          <p:cNvGraphicFramePr>
            <a:graphicFrameLocks noGrp="1"/>
          </p:cNvGraphicFramePr>
          <p:nvPr>
            <p:extLst>
              <p:ext uri="{D42A27DB-BD31-4B8C-83A1-F6EECF244321}">
                <p14:modId xmlns:p14="http://schemas.microsoft.com/office/powerpoint/2010/main" val="3416567416"/>
              </p:ext>
            </p:extLst>
          </p:nvPr>
        </p:nvGraphicFramePr>
        <p:xfrm>
          <a:off x="219172" y="988403"/>
          <a:ext cx="11101970" cy="2054824"/>
        </p:xfrm>
        <a:graphic>
          <a:graphicData uri="http://schemas.openxmlformats.org/drawingml/2006/table">
            <a:tbl>
              <a:tblPr/>
              <a:tblGrid>
                <a:gridCol w="643244">
                  <a:extLst>
                    <a:ext uri="{9D8B030D-6E8A-4147-A177-3AD203B41FA5}">
                      <a16:colId xmlns:a16="http://schemas.microsoft.com/office/drawing/2014/main" val="2895105724"/>
                    </a:ext>
                  </a:extLst>
                </a:gridCol>
                <a:gridCol w="4114696">
                  <a:extLst>
                    <a:ext uri="{9D8B030D-6E8A-4147-A177-3AD203B41FA5}">
                      <a16:colId xmlns:a16="http://schemas.microsoft.com/office/drawing/2014/main" val="1930168508"/>
                    </a:ext>
                  </a:extLst>
                </a:gridCol>
                <a:gridCol w="912057">
                  <a:extLst>
                    <a:ext uri="{9D8B030D-6E8A-4147-A177-3AD203B41FA5}">
                      <a16:colId xmlns:a16="http://schemas.microsoft.com/office/drawing/2014/main" val="1464739824"/>
                    </a:ext>
                  </a:extLst>
                </a:gridCol>
                <a:gridCol w="1067214">
                  <a:extLst>
                    <a:ext uri="{9D8B030D-6E8A-4147-A177-3AD203B41FA5}">
                      <a16:colId xmlns:a16="http://schemas.microsoft.com/office/drawing/2014/main" val="1226875091"/>
                    </a:ext>
                  </a:extLst>
                </a:gridCol>
                <a:gridCol w="1030147">
                  <a:extLst>
                    <a:ext uri="{9D8B030D-6E8A-4147-A177-3AD203B41FA5}">
                      <a16:colId xmlns:a16="http://schemas.microsoft.com/office/drawing/2014/main" val="2230265600"/>
                    </a:ext>
                  </a:extLst>
                </a:gridCol>
                <a:gridCol w="3334612">
                  <a:extLst>
                    <a:ext uri="{9D8B030D-6E8A-4147-A177-3AD203B41FA5}">
                      <a16:colId xmlns:a16="http://schemas.microsoft.com/office/drawing/2014/main" val="3178428458"/>
                    </a:ext>
                  </a:extLst>
                </a:gridCol>
              </a:tblGrid>
              <a:tr h="306949">
                <a:tc>
                  <a:txBody>
                    <a:bodyPr/>
                    <a:lstStyle/>
                    <a:p>
                      <a:pPr algn="ctr" fontAlgn="b">
                        <a:spcBef>
                          <a:spcPts val="0"/>
                        </a:spcBef>
                        <a:spcAft>
                          <a:spcPts val="0"/>
                        </a:spcAft>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Sr. No.</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Action Item</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Status</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algn="ctr" fontAlgn="b">
                        <a:spcBef>
                          <a:spcPts val="0"/>
                        </a:spcBef>
                        <a:spcAft>
                          <a:spcPts val="0"/>
                        </a:spcAft>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Due Date</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Action on</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tc>
                  <a:txBody>
                    <a:bodyPr/>
                    <a:lstStyle/>
                    <a:p>
                      <a:pPr marL="0" marR="0" lvl="0" indent="0" algn="ctr" defTabSz="914400" rtl="0" eaLnBrk="1" fontAlgn="b" latinLnBrk="0" hangingPunct="1">
                        <a:lnSpc>
                          <a:spcPct val="100000"/>
                        </a:lnSpc>
                        <a:spcBef>
                          <a:spcPts val="0"/>
                        </a:spcBef>
                        <a:spcAft>
                          <a:spcPts val="0"/>
                        </a:spcAft>
                        <a:buClrTx/>
                        <a:buSzTx/>
                        <a:buFontTx/>
                        <a:buNone/>
                        <a:tabLst/>
                        <a:defRPr/>
                      </a:pPr>
                      <a:r>
                        <a:rPr lang="en-US" sz="1600" b="1" i="0" u="none" strike="noStrike" dirty="0">
                          <a:solidFill>
                            <a:schemeClr val="bg1"/>
                          </a:solidFill>
                          <a:effectLst/>
                          <a:latin typeface="Calibri" panose="020F0502020204030204" pitchFamily="34" charset="0"/>
                          <a:ea typeface="Calibri" panose="020F0502020204030204" pitchFamily="34" charset="0"/>
                          <a:cs typeface="Calibri" panose="020F0502020204030204" pitchFamily="34" charset="0"/>
                        </a:rPr>
                        <a:t>Remarks </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chemeClr val="accent1">
                        <a:lumMod val="75000"/>
                      </a:schemeClr>
                    </a:solidFill>
                  </a:tcPr>
                </a:tc>
                <a:extLst>
                  <a:ext uri="{0D108BD9-81ED-4DB2-BD59-A6C34878D82A}">
                    <a16:rowId xmlns:a16="http://schemas.microsoft.com/office/drawing/2014/main" val="4164006478"/>
                  </a:ext>
                </a:extLst>
              </a:tr>
              <a:tr h="370239">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1.</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Legacy Server Decommission</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WIP</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endPar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dirty="0">
                          <a:hlinkClick r:id="rId3"/>
                        </a:rPr>
                        <a:t>Legacy Server Decom Tracker 2022-2023.xlsx (sharepoint.com)</a:t>
                      </a:r>
                      <a:endPar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604874320"/>
                  </a:ext>
                </a:extLst>
              </a:tr>
              <a:tr h="465911">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2.</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Hyper-V Warranty renewal/replace</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WIP</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endParaRPr lang="en-US" sz="1600" dirty="0">
                        <a:latin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1600" dirty="0">
                          <a:latin typeface="Calibri" panose="020F0502020204030204" pitchFamily="34" charset="0"/>
                          <a:cs typeface="Calibri" panose="020F0502020204030204" pitchFamily="34" charset="0"/>
                        </a:rPr>
                        <a:t>-</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1600" dirty="0">
                          <a:hlinkClick r:id="rId4"/>
                        </a:rPr>
                        <a:t>Hyper-V Host Warranty Date.xlsx (sharepoint.com)</a:t>
                      </a:r>
                      <a:endParaRPr lang="en-US" sz="1600" dirty="0"/>
                    </a:p>
                    <a:p>
                      <a:pPr marL="0" indent="0" algn="ctr">
                        <a:buFont typeface="Wingdings" panose="05000000000000000000" pitchFamily="2" charset="2"/>
                        <a:buNone/>
                      </a:pPr>
                      <a:endParaRPr lang="en-US" sz="1600" dirty="0">
                        <a:latin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2855516"/>
                  </a:ext>
                </a:extLst>
              </a:tr>
              <a:tr h="469380">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3.</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Backup and Replication Validation for On-Prem Servers</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WIP</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endParaRPr lang="en-US" sz="1600" dirty="0">
                        <a:latin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1600" dirty="0">
                          <a:latin typeface="Calibri" panose="020F0502020204030204" pitchFamily="34" charset="0"/>
                          <a:cs typeface="Calibri" panose="020F0502020204030204" pitchFamily="34" charset="0"/>
                        </a:rPr>
                        <a:t>-</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1600" dirty="0">
                          <a:hlinkClick r:id="rId5"/>
                        </a:rPr>
                        <a:t>Replication and Backup Validation</a:t>
                      </a:r>
                      <a:endParaRPr lang="en-US" sz="1600" dirty="0"/>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176829408"/>
                  </a:ext>
                </a:extLst>
              </a:tr>
            </a:tbl>
          </a:graphicData>
        </a:graphic>
      </p:graphicFrame>
      <p:sp>
        <p:nvSpPr>
          <p:cNvPr id="5" name="Title 1">
            <a:extLst>
              <a:ext uri="{FF2B5EF4-FFF2-40B4-BE49-F238E27FC236}">
                <a16:creationId xmlns:a16="http://schemas.microsoft.com/office/drawing/2014/main" id="{EEA6CF60-6111-5926-889B-BAFE565CC6B2}"/>
              </a:ext>
            </a:extLst>
          </p:cNvPr>
          <p:cNvSpPr txBox="1">
            <a:spLocks/>
          </p:cNvSpPr>
          <p:nvPr/>
        </p:nvSpPr>
        <p:spPr>
          <a:xfrm>
            <a:off x="219174" y="731826"/>
            <a:ext cx="10515600" cy="281498"/>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000" dirty="0">
                <a:solidFill>
                  <a:srgbClr val="44546A"/>
                </a:solidFill>
                <a:latin typeface="Calibri Light" panose="020F0302020204030204"/>
              </a:rPr>
              <a:t>Action Items</a:t>
            </a:r>
            <a:endParaRPr kumimoji="0" lang="en-IN" sz="2000" b="1" i="0" u="none" strike="noStrike" kern="1200" cap="none" spc="0" normalizeH="0" baseline="0" noProof="0" dirty="0">
              <a:ln>
                <a:noFill/>
              </a:ln>
              <a:effectLst/>
              <a:uLnTx/>
              <a:uFillTx/>
              <a:latin typeface="Calibiri light"/>
            </a:endParaRPr>
          </a:p>
        </p:txBody>
      </p:sp>
      <p:sp>
        <p:nvSpPr>
          <p:cNvPr id="6" name="Title 1">
            <a:extLst>
              <a:ext uri="{FF2B5EF4-FFF2-40B4-BE49-F238E27FC236}">
                <a16:creationId xmlns:a16="http://schemas.microsoft.com/office/drawing/2014/main" id="{F36566F1-12E2-84CF-C80C-DD7B1D3F6D91}"/>
              </a:ext>
            </a:extLst>
          </p:cNvPr>
          <p:cNvSpPr txBox="1">
            <a:spLocks/>
          </p:cNvSpPr>
          <p:nvPr/>
        </p:nvSpPr>
        <p:spPr>
          <a:xfrm>
            <a:off x="219174" y="3743500"/>
            <a:ext cx="10515600" cy="382452"/>
          </a:xfrm>
          <a:prstGeom prst="rect">
            <a:avLst/>
          </a:prstGeom>
        </p:spPr>
        <p:txBody>
          <a:bodyPr vert="horz" lIns="0" tIns="0" rIns="0" bIns="0" rtlCol="0" anchor="t" anchorCtr="0">
            <a:normAutofit/>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2000" dirty="0">
                <a:solidFill>
                  <a:srgbClr val="44546A"/>
                </a:solidFill>
                <a:latin typeface="Calibri Light" panose="020F0302020204030204"/>
              </a:rPr>
              <a:t>Support Required</a:t>
            </a:r>
            <a:endParaRPr kumimoji="0" lang="en-IN" sz="2000" b="1" i="0" u="none" strike="noStrike" kern="1200" cap="none" spc="0" normalizeH="0" baseline="0" noProof="0" dirty="0">
              <a:ln>
                <a:noFill/>
              </a:ln>
              <a:effectLst/>
              <a:uLnTx/>
              <a:uFillTx/>
              <a:latin typeface="Calibiri light"/>
            </a:endParaRPr>
          </a:p>
        </p:txBody>
      </p:sp>
      <p:graphicFrame>
        <p:nvGraphicFramePr>
          <p:cNvPr id="8" name="Table 7">
            <a:extLst>
              <a:ext uri="{FF2B5EF4-FFF2-40B4-BE49-F238E27FC236}">
                <a16:creationId xmlns:a16="http://schemas.microsoft.com/office/drawing/2014/main" id="{44D90759-122B-5E0F-2B97-976E5A32A5A3}"/>
              </a:ext>
            </a:extLst>
          </p:cNvPr>
          <p:cNvGraphicFramePr>
            <a:graphicFrameLocks noGrp="1"/>
          </p:cNvGraphicFramePr>
          <p:nvPr>
            <p:extLst>
              <p:ext uri="{D42A27DB-BD31-4B8C-83A1-F6EECF244321}">
                <p14:modId xmlns:p14="http://schemas.microsoft.com/office/powerpoint/2010/main" val="1199042687"/>
              </p:ext>
            </p:extLst>
          </p:nvPr>
        </p:nvGraphicFramePr>
        <p:xfrm>
          <a:off x="219173" y="4125953"/>
          <a:ext cx="11101969" cy="2347485"/>
        </p:xfrm>
        <a:graphic>
          <a:graphicData uri="http://schemas.openxmlformats.org/drawingml/2006/table">
            <a:tbl>
              <a:tblPr/>
              <a:tblGrid>
                <a:gridCol w="762367">
                  <a:extLst>
                    <a:ext uri="{9D8B030D-6E8A-4147-A177-3AD203B41FA5}">
                      <a16:colId xmlns:a16="http://schemas.microsoft.com/office/drawing/2014/main" val="4226305219"/>
                    </a:ext>
                  </a:extLst>
                </a:gridCol>
                <a:gridCol w="3446534">
                  <a:extLst>
                    <a:ext uri="{9D8B030D-6E8A-4147-A177-3AD203B41FA5}">
                      <a16:colId xmlns:a16="http://schemas.microsoft.com/office/drawing/2014/main" val="3809989730"/>
                    </a:ext>
                  </a:extLst>
                </a:gridCol>
                <a:gridCol w="3446534">
                  <a:extLst>
                    <a:ext uri="{9D8B030D-6E8A-4147-A177-3AD203B41FA5}">
                      <a16:colId xmlns:a16="http://schemas.microsoft.com/office/drawing/2014/main" val="3473860954"/>
                    </a:ext>
                  </a:extLst>
                </a:gridCol>
                <a:gridCol w="3446534">
                  <a:extLst>
                    <a:ext uri="{9D8B030D-6E8A-4147-A177-3AD203B41FA5}">
                      <a16:colId xmlns:a16="http://schemas.microsoft.com/office/drawing/2014/main" val="2898965573"/>
                    </a:ext>
                  </a:extLst>
                </a:gridCol>
              </a:tblGrid>
              <a:tr h="264998">
                <a:tc>
                  <a:txBody>
                    <a:bodyPr/>
                    <a:lstStyle/>
                    <a:p>
                      <a:pPr algn="ctr" fontAlgn="ctr"/>
                      <a:r>
                        <a:rPr lang="en-IN" sz="1600" b="1" i="0" u="none" strike="noStrike">
                          <a:solidFill>
                            <a:srgbClr val="FFFFFF"/>
                          </a:solidFill>
                          <a:effectLst/>
                          <a:latin typeface="Calibri" panose="020F0502020204030204" pitchFamily="34" charset="0"/>
                        </a:rPr>
                        <a:t>Subject</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IN" sz="1600" b="1" i="0" u="none" strike="noStrike">
                          <a:solidFill>
                            <a:srgbClr val="FFFFFF"/>
                          </a:solidFill>
                          <a:effectLst/>
                          <a:latin typeface="Calibri" panose="020F0502020204030204" pitchFamily="34" charset="0"/>
                        </a:rPr>
                        <a:t>Item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IN" sz="1600" b="1" i="0" u="none" strike="noStrike">
                          <a:solidFill>
                            <a:srgbClr val="FFFFFF"/>
                          </a:solidFill>
                          <a:effectLst/>
                          <a:latin typeface="Calibri" panose="020F0502020204030204" pitchFamily="34" charset="0"/>
                        </a:rPr>
                        <a:t>Current 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tc>
                  <a:txBody>
                    <a:bodyPr/>
                    <a:lstStyle/>
                    <a:p>
                      <a:pPr algn="ctr" fontAlgn="ctr"/>
                      <a:r>
                        <a:rPr lang="en-IN" sz="1600" b="1" i="0" u="none" strike="noStrike">
                          <a:solidFill>
                            <a:srgbClr val="FFFFFF"/>
                          </a:solidFill>
                          <a:effectLst/>
                          <a:latin typeface="Calibri" panose="020F0502020204030204" pitchFamily="34" charset="0"/>
                        </a:rPr>
                        <a:t>Support Required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305496"/>
                    </a:solidFill>
                  </a:tcPr>
                </a:tc>
                <a:extLst>
                  <a:ext uri="{0D108BD9-81ED-4DB2-BD59-A6C34878D82A}">
                    <a16:rowId xmlns:a16="http://schemas.microsoft.com/office/drawing/2014/main" val="2215080369"/>
                  </a:ext>
                </a:extLst>
              </a:tr>
              <a:tr h="819678">
                <a:tc>
                  <a:txBody>
                    <a:bodyPr/>
                    <a:lstStyle/>
                    <a:p>
                      <a:pPr algn="ctr" fontAlgn="ctr"/>
                      <a:r>
                        <a:rPr lang="en-IN" sz="1600" b="0" i="0" u="none" strike="noStrike" dirty="0">
                          <a:solidFill>
                            <a:srgbClr val="000000"/>
                          </a:solidFill>
                          <a:effectLst/>
                          <a:latin typeface="Calibri" panose="020F0502020204030204" pitchFamily="34" charset="0"/>
                        </a:rPr>
                        <a:t>Risk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7 Servers running on Legacy OS ( 2 - Windows server 2003, 3- Windows server 2008, 90 - windows Server2012 and R2 )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2 servers shutdown (</a:t>
                      </a:r>
                      <a:r>
                        <a:rPr lang="en-US" sz="1800" b="0" i="0" kern="1200" dirty="0">
                          <a:solidFill>
                            <a:schemeClr val="tx1"/>
                          </a:solidFill>
                          <a:effectLst/>
                          <a:latin typeface="+mn-lt"/>
                          <a:ea typeface="+mn-ea"/>
                          <a:cs typeface="+mn-cs"/>
                        </a:rPr>
                        <a:t>KHDC2K01 and EUTRBUFATURA)</a:t>
                      </a:r>
                      <a:r>
                        <a:rPr lang="en-US" sz="1600" b="0" i="0" u="none" strike="noStrike" dirty="0">
                          <a:solidFill>
                            <a:srgbClr val="000000"/>
                          </a:solidFill>
                          <a:effectLst/>
                          <a:latin typeface="Calibri" panose="020F0502020204030204" pitchFamily="34" charset="0"/>
                        </a:rPr>
                        <a:t> ; remaining 5 servers are pending due to critical application hosted in them.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91% of Legacy Servers are decommissioned  (2003, 2008). 65% of Windows Server 2012 / 2012 R2 are decommissioned till date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929302582"/>
                  </a:ext>
                </a:extLst>
              </a:tr>
              <a:tr h="1039817">
                <a:tc>
                  <a:txBody>
                    <a:bodyPr/>
                    <a:lstStyle/>
                    <a:p>
                      <a:pPr algn="ctr" fontAlgn="ctr"/>
                      <a:r>
                        <a:rPr lang="en-IN" sz="1600" b="0" i="0" u="none" strike="noStrike" dirty="0">
                          <a:solidFill>
                            <a:srgbClr val="000000"/>
                          </a:solidFill>
                          <a:effectLst/>
                          <a:latin typeface="Calibri" panose="020F0502020204030204" pitchFamily="34" charset="0"/>
                        </a:rPr>
                        <a:t>Risk</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US" sz="1600" b="0" i="0" u="none" strike="noStrike" dirty="0">
                          <a:solidFill>
                            <a:srgbClr val="000000"/>
                          </a:solidFill>
                          <a:effectLst/>
                          <a:latin typeface="Calibri" panose="020F0502020204030204" pitchFamily="34" charset="0"/>
                        </a:rPr>
                        <a:t>Lack of centralized  backup management solution for critical application servers (except Shenzhen, Horana)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N/A</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ctr"/>
                      <a:r>
                        <a:rPr lang="en-IN" sz="1600" b="0" i="0" u="none" strike="noStrike" dirty="0">
                          <a:solidFill>
                            <a:srgbClr val="000000"/>
                          </a:solidFill>
                          <a:effectLst/>
                          <a:latin typeface="Calibri" panose="020F0502020204030204" pitchFamily="34" charset="0"/>
                        </a:rPr>
                        <a:t>Backup Inventory Validation is in progress  </a:t>
                      </a:r>
                      <a:r>
                        <a:rPr lang="en-US" sz="1600" dirty="0">
                          <a:hlinkClick r:id="rId6"/>
                        </a:rPr>
                        <a:t>On-Prem Backup Repository Details -Brillio Wintel.xlsx (sharepoint.com)</a:t>
                      </a:r>
                      <a:endParaRPr lang="en-IN" sz="1600" b="0" i="0" u="none" strike="noStrike" dirty="0">
                        <a:solidFill>
                          <a:srgbClr val="000000"/>
                        </a:solidFill>
                        <a:effectLst/>
                        <a:latin typeface="Calibri" panose="020F050202020403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238901839"/>
                  </a:ext>
                </a:extLst>
              </a:tr>
            </a:tbl>
          </a:graphicData>
        </a:graphic>
      </p:graphicFrame>
      <mc:AlternateContent xmlns:mc="http://schemas.openxmlformats.org/markup-compatibility/2006" xmlns:p14="http://schemas.microsoft.com/office/powerpoint/2010/main">
        <mc:Choice Requires="p14">
          <p:contentPart p14:bwMode="auto" r:id="rId7">
            <p14:nvContentPartPr>
              <p14:cNvPr id="11" name="Ink 10">
                <a:extLst>
                  <a:ext uri="{FF2B5EF4-FFF2-40B4-BE49-F238E27FC236}">
                    <a16:creationId xmlns:a16="http://schemas.microsoft.com/office/drawing/2014/main" id="{5264FC18-2E7C-5877-D633-5FF6B082C1E7}"/>
                  </a:ext>
                </a:extLst>
              </p14:cNvPr>
              <p14:cNvContentPartPr/>
              <p14:nvPr/>
            </p14:nvContentPartPr>
            <p14:xfrm>
              <a:off x="7861469" y="2274980"/>
              <a:ext cx="360" cy="360"/>
            </p14:xfrm>
          </p:contentPart>
        </mc:Choice>
        <mc:Fallback xmlns="">
          <p:pic>
            <p:nvPicPr>
              <p:cNvPr id="11" name="Ink 10">
                <a:extLst>
                  <a:ext uri="{FF2B5EF4-FFF2-40B4-BE49-F238E27FC236}">
                    <a16:creationId xmlns:a16="http://schemas.microsoft.com/office/drawing/2014/main" id="{5264FC18-2E7C-5877-D633-5FF6B082C1E7}"/>
                  </a:ext>
                </a:extLst>
              </p:cNvPr>
              <p:cNvPicPr/>
              <p:nvPr/>
            </p:nvPicPr>
            <p:blipFill>
              <a:blip r:embed="rId8"/>
              <a:stretch>
                <a:fillRect/>
              </a:stretch>
            </p:blipFill>
            <p:spPr>
              <a:xfrm>
                <a:off x="7855349" y="2268860"/>
                <a:ext cx="12600" cy="12600"/>
              </a:xfrm>
              <a:prstGeom prst="rect">
                <a:avLst/>
              </a:prstGeom>
            </p:spPr>
          </p:pic>
        </mc:Fallback>
      </mc:AlternateContent>
      <p:graphicFrame>
        <p:nvGraphicFramePr>
          <p:cNvPr id="9" name="Table 8">
            <a:extLst>
              <a:ext uri="{FF2B5EF4-FFF2-40B4-BE49-F238E27FC236}">
                <a16:creationId xmlns:a16="http://schemas.microsoft.com/office/drawing/2014/main" id="{D6048F54-ECD5-E53E-6F99-374CA9FD677E}"/>
              </a:ext>
            </a:extLst>
          </p:cNvPr>
          <p:cNvGraphicFramePr>
            <a:graphicFrameLocks noGrp="1"/>
          </p:cNvGraphicFramePr>
          <p:nvPr/>
        </p:nvGraphicFramePr>
        <p:xfrm>
          <a:off x="219172" y="3043229"/>
          <a:ext cx="11101970" cy="700271"/>
        </p:xfrm>
        <a:graphic>
          <a:graphicData uri="http://schemas.openxmlformats.org/drawingml/2006/table">
            <a:tbl>
              <a:tblPr/>
              <a:tblGrid>
                <a:gridCol w="643244">
                  <a:extLst>
                    <a:ext uri="{9D8B030D-6E8A-4147-A177-3AD203B41FA5}">
                      <a16:colId xmlns:a16="http://schemas.microsoft.com/office/drawing/2014/main" val="4102108016"/>
                    </a:ext>
                  </a:extLst>
                </a:gridCol>
                <a:gridCol w="4114696">
                  <a:extLst>
                    <a:ext uri="{9D8B030D-6E8A-4147-A177-3AD203B41FA5}">
                      <a16:colId xmlns:a16="http://schemas.microsoft.com/office/drawing/2014/main" val="2080627176"/>
                    </a:ext>
                  </a:extLst>
                </a:gridCol>
                <a:gridCol w="912057">
                  <a:extLst>
                    <a:ext uri="{9D8B030D-6E8A-4147-A177-3AD203B41FA5}">
                      <a16:colId xmlns:a16="http://schemas.microsoft.com/office/drawing/2014/main" val="2906105581"/>
                    </a:ext>
                  </a:extLst>
                </a:gridCol>
                <a:gridCol w="1067214">
                  <a:extLst>
                    <a:ext uri="{9D8B030D-6E8A-4147-A177-3AD203B41FA5}">
                      <a16:colId xmlns:a16="http://schemas.microsoft.com/office/drawing/2014/main" val="3917483654"/>
                    </a:ext>
                  </a:extLst>
                </a:gridCol>
                <a:gridCol w="1030147">
                  <a:extLst>
                    <a:ext uri="{9D8B030D-6E8A-4147-A177-3AD203B41FA5}">
                      <a16:colId xmlns:a16="http://schemas.microsoft.com/office/drawing/2014/main" val="2657029069"/>
                    </a:ext>
                  </a:extLst>
                </a:gridCol>
                <a:gridCol w="3334612">
                  <a:extLst>
                    <a:ext uri="{9D8B030D-6E8A-4147-A177-3AD203B41FA5}">
                      <a16:colId xmlns:a16="http://schemas.microsoft.com/office/drawing/2014/main" val="190684477"/>
                    </a:ext>
                  </a:extLst>
                </a:gridCol>
              </a:tblGrid>
              <a:tr h="700271">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4.</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Azure - VM  Unmanaged </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spcBef>
                          <a:spcPts val="0"/>
                        </a:spcBef>
                        <a:spcAft>
                          <a:spcPts val="0"/>
                        </a:spcAft>
                      </a:pPr>
                      <a:r>
                        <a:rPr lang="en-US" sz="1600" b="0" i="0" u="none" strike="noStrike" kern="1200" dirty="0">
                          <a:solidFill>
                            <a:srgbClr val="000000"/>
                          </a:solidFill>
                          <a:effectLst/>
                          <a:latin typeface="Calibri" panose="020F0502020204030204" pitchFamily="34" charset="0"/>
                          <a:ea typeface="Calibri" panose="020F0502020204030204" pitchFamily="34" charset="0"/>
                          <a:cs typeface="Calibri" panose="020F0502020204030204" pitchFamily="34" charset="0"/>
                        </a:rPr>
                        <a:t>WIP</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endParaRPr lang="en-US" sz="1600" dirty="0">
                        <a:latin typeface="Calibri" panose="020F0502020204030204" pitchFamily="34" charset="0"/>
                        <a:cs typeface="Calibri" panose="020F0502020204030204" pitchFamily="34" charset="0"/>
                      </a:endParaRP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US" sz="1600" dirty="0">
                          <a:latin typeface="Calibri" panose="020F0502020204030204" pitchFamily="34" charset="0"/>
                          <a:cs typeface="Calibri" panose="020F0502020204030204" pitchFamily="34" charset="0"/>
                        </a:rPr>
                        <a:t>-</a:t>
                      </a:r>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marL="0" indent="0" algn="ctr">
                        <a:buFont typeface="Wingdings" panose="05000000000000000000" pitchFamily="2" charset="2"/>
                        <a:buNone/>
                      </a:pPr>
                      <a:r>
                        <a:rPr lang="en-IN" sz="1600" dirty="0">
                          <a:hlinkClick r:id="rId9"/>
                        </a:rPr>
                        <a:t>Azure VM-Unmanaged details</a:t>
                      </a:r>
                      <a:endParaRPr lang="en-US" sz="1600" dirty="0"/>
                    </a:p>
                  </a:txBody>
                  <a:tcPr marL="13665" marR="13665" marT="13665"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2613306162"/>
                  </a:ext>
                </a:extLst>
              </a:tr>
            </a:tbl>
          </a:graphicData>
        </a:graphic>
      </p:graphicFrame>
    </p:spTree>
    <p:extLst>
      <p:ext uri="{BB962C8B-B14F-4D97-AF65-F5344CB8AC3E}">
        <p14:creationId xmlns:p14="http://schemas.microsoft.com/office/powerpoint/2010/main" val="26480736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C366FD8E-F5D6-ED46-81F7-E0FA22AB0478}"/>
              </a:ext>
            </a:extLst>
          </p:cNvPr>
          <p:cNvSpPr>
            <a:spLocks noGrp="1"/>
          </p:cNvSpPr>
          <p:nvPr>
            <p:ph type="title"/>
          </p:nvPr>
        </p:nvSpPr>
        <p:spPr/>
        <p:txBody>
          <a:bodyPr/>
          <a:lstStyle/>
          <a:p>
            <a:r>
              <a:rPr lang="en-US"/>
              <a:t>Thank you</a:t>
            </a:r>
          </a:p>
        </p:txBody>
      </p:sp>
    </p:spTree>
    <p:extLst>
      <p:ext uri="{BB962C8B-B14F-4D97-AF65-F5344CB8AC3E}">
        <p14:creationId xmlns:p14="http://schemas.microsoft.com/office/powerpoint/2010/main" val="13064695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3E016C-33A8-D63F-B83D-560AEB6ABDD5}"/>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96C8F65D-E136-354E-BB10-780D763BE92B}"/>
              </a:ext>
            </a:extLst>
          </p:cNvPr>
          <p:cNvSpPr>
            <a:spLocks noGrp="1"/>
          </p:cNvSpPr>
          <p:nvPr>
            <p:ph type="sldNum" sz="quarter" idx="4"/>
          </p:nvPr>
        </p:nvSpPr>
        <p:spPr>
          <a:prstGeom prst="rect">
            <a:avLst/>
          </a:prstGeom>
        </p:spPr>
        <p:txBody>
          <a:bodyPr/>
          <a:lstStyle/>
          <a:p>
            <a:r>
              <a:rPr lang="en-US" dirty="0"/>
              <a:t>©2025 Brillio  |  </a:t>
            </a:r>
            <a:fld id="{F1FE5E21-FD07-B44E-90A3-0254BFCDB49A}" type="slidenum">
              <a:rPr lang="en-US" smtClean="0"/>
              <a:pPr/>
              <a:t>2</a:t>
            </a:fld>
            <a:endParaRPr lang="en-US" dirty="0"/>
          </a:p>
        </p:txBody>
      </p:sp>
      <p:sp>
        <p:nvSpPr>
          <p:cNvPr id="3" name="Title 1">
            <a:extLst>
              <a:ext uri="{FF2B5EF4-FFF2-40B4-BE49-F238E27FC236}">
                <a16:creationId xmlns:a16="http://schemas.microsoft.com/office/drawing/2014/main" id="{DC2B1707-C062-9FA8-F10F-BA2A5A34D929}"/>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lang="en-US" sz="3200" b="1" dirty="0">
                <a:solidFill>
                  <a:srgbClr val="44546A"/>
                </a:solidFill>
                <a:latin typeface="Calibri Light" panose="020F0302020204030204"/>
              </a:rPr>
              <a:t>Operational Updates / Highlights </a:t>
            </a:r>
            <a:endParaRPr kumimoji="0" lang="en-IN" sz="3200" b="1" i="0" u="none" strike="noStrike" kern="1200" cap="none" spc="0" normalizeH="0" baseline="0" noProof="0" dirty="0">
              <a:ln>
                <a:noFill/>
              </a:ln>
              <a:effectLst/>
              <a:uLnTx/>
              <a:uFillTx/>
              <a:latin typeface="Calibiri light"/>
            </a:endParaRPr>
          </a:p>
        </p:txBody>
      </p:sp>
      <p:cxnSp>
        <p:nvCxnSpPr>
          <p:cNvPr id="7" name="Straight Connector 6">
            <a:extLst>
              <a:ext uri="{FF2B5EF4-FFF2-40B4-BE49-F238E27FC236}">
                <a16:creationId xmlns:a16="http://schemas.microsoft.com/office/drawing/2014/main" id="{05783C83-5F03-68FA-248A-B1A12096477C}"/>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9" name="TextBox 8">
            <a:extLst>
              <a:ext uri="{FF2B5EF4-FFF2-40B4-BE49-F238E27FC236}">
                <a16:creationId xmlns:a16="http://schemas.microsoft.com/office/drawing/2014/main" id="{DE808983-1A52-4CB5-3598-1AAF293258BC}"/>
              </a:ext>
            </a:extLst>
          </p:cNvPr>
          <p:cNvSpPr txBox="1"/>
          <p:nvPr/>
        </p:nvSpPr>
        <p:spPr>
          <a:xfrm>
            <a:off x="365760" y="200875"/>
            <a:ext cx="11341455" cy="3600986"/>
          </a:xfrm>
          <a:prstGeom prst="rect">
            <a:avLst/>
          </a:prstGeom>
          <a:noFill/>
        </p:spPr>
        <p:txBody>
          <a:bodyPr wrap="square">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r>
              <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rPr>
              <a:t> </a:t>
            </a:r>
            <a:r>
              <a:rPr kumimoji="0" lang="en-US"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rPr>
              <a:t>Server Patching Status :</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lang="en-US" sz="1600" b="1" dirty="0">
              <a:solidFill>
                <a:prstClr val="black"/>
              </a:solidFill>
              <a:latin typeface="Aptos Display" panose="020B0004020202020204" pitchFamily="34" charset="0"/>
              <a:cs typeface="Arial" panose="020B0604020202020204" pitchFamily="34" charset="0"/>
            </a:endParaRPr>
          </a:p>
          <a:p>
            <a:pPr marR="0" lvl="0" algn="l" defTabSz="914400" rtl="0" eaLnBrk="1" fontAlgn="auto" latinLnBrk="0" hangingPunct="1">
              <a:lnSpc>
                <a:spcPct val="100000"/>
              </a:lnSpc>
              <a:spcBef>
                <a:spcPts val="0"/>
              </a:spcBef>
              <a:spcAft>
                <a:spcPts val="0"/>
              </a:spcAft>
              <a:buClrTx/>
              <a:buSzTx/>
              <a:tabLst/>
              <a:defRPr/>
            </a:pPr>
            <a:endParaRPr kumimoji="0" lang="en-US" sz="1600" b="1" i="0" u="none" strike="noStrike" kern="1200" cap="none" spc="0" normalizeH="0" baseline="0" noProof="0" dirty="0">
              <a:ln>
                <a:noFill/>
              </a:ln>
              <a:solidFill>
                <a:prstClr val="black"/>
              </a:solidFill>
              <a:effectLst/>
              <a:uLnTx/>
              <a:uFillTx/>
              <a:latin typeface="Aptos Display" panose="020B0004020202020204" pitchFamily="34" charset="0"/>
              <a:cs typeface="Arial" panose="020B0604020202020204" pitchFamily="34" charset="0"/>
            </a:endParaRPr>
          </a:p>
          <a:p>
            <a:pPr lvl="0">
              <a:defRPr/>
            </a:pPr>
            <a:endParaRPr lang="en-US" b="1" dirty="0">
              <a:solidFill>
                <a:prstClr val="black"/>
              </a:solidFill>
              <a:latin typeface="Aptos Display" panose="020B0004020202020204" pitchFamily="34" charset="0"/>
              <a:cs typeface="Arial" panose="020B0604020202020204" pitchFamily="34" charset="0"/>
            </a:endParaRPr>
          </a:p>
        </p:txBody>
      </p:sp>
      <p:graphicFrame>
        <p:nvGraphicFramePr>
          <p:cNvPr id="4" name="Table 3">
            <a:extLst>
              <a:ext uri="{FF2B5EF4-FFF2-40B4-BE49-F238E27FC236}">
                <a16:creationId xmlns:a16="http://schemas.microsoft.com/office/drawing/2014/main" id="{9C6931EF-50AB-4D6F-669B-237CD125ED7F}"/>
              </a:ext>
            </a:extLst>
          </p:cNvPr>
          <p:cNvGraphicFramePr>
            <a:graphicFrameLocks noGrp="1"/>
          </p:cNvGraphicFramePr>
          <p:nvPr>
            <p:extLst>
              <p:ext uri="{D42A27DB-BD31-4B8C-83A1-F6EECF244321}">
                <p14:modId xmlns:p14="http://schemas.microsoft.com/office/powerpoint/2010/main" val="98874794"/>
              </p:ext>
            </p:extLst>
          </p:nvPr>
        </p:nvGraphicFramePr>
        <p:xfrm>
          <a:off x="1090282" y="1105412"/>
          <a:ext cx="7696367" cy="2503416"/>
        </p:xfrm>
        <a:graphic>
          <a:graphicData uri="http://schemas.openxmlformats.org/drawingml/2006/table">
            <a:tbl>
              <a:tblPr firstRow="1" bandRow="1">
                <a:tableStyleId>{5C22544A-7EE6-4342-B048-85BDC9FD1C3A}</a:tableStyleId>
              </a:tblPr>
              <a:tblGrid>
                <a:gridCol w="2060450">
                  <a:extLst>
                    <a:ext uri="{9D8B030D-6E8A-4147-A177-3AD203B41FA5}">
                      <a16:colId xmlns:a16="http://schemas.microsoft.com/office/drawing/2014/main" val="3564805170"/>
                    </a:ext>
                  </a:extLst>
                </a:gridCol>
                <a:gridCol w="2729025">
                  <a:extLst>
                    <a:ext uri="{9D8B030D-6E8A-4147-A177-3AD203B41FA5}">
                      <a16:colId xmlns:a16="http://schemas.microsoft.com/office/drawing/2014/main" val="36712009"/>
                    </a:ext>
                  </a:extLst>
                </a:gridCol>
                <a:gridCol w="1313967">
                  <a:extLst>
                    <a:ext uri="{9D8B030D-6E8A-4147-A177-3AD203B41FA5}">
                      <a16:colId xmlns:a16="http://schemas.microsoft.com/office/drawing/2014/main" val="456204274"/>
                    </a:ext>
                  </a:extLst>
                </a:gridCol>
                <a:gridCol w="1592925">
                  <a:extLst>
                    <a:ext uri="{9D8B030D-6E8A-4147-A177-3AD203B41FA5}">
                      <a16:colId xmlns:a16="http://schemas.microsoft.com/office/drawing/2014/main" val="3722230487"/>
                    </a:ext>
                  </a:extLst>
                </a:gridCol>
              </a:tblGrid>
              <a:tr h="577426">
                <a:tc>
                  <a:txBody>
                    <a:bodyPr/>
                    <a:lstStyle/>
                    <a:p>
                      <a:pPr algn="ctr" rtl="0" fontAlgn="t"/>
                      <a:r>
                        <a:rPr lang="en-US" sz="1600" u="none" strike="noStrike" dirty="0">
                          <a:effectLst/>
                          <a:latin typeface="Aptos Narrow" panose="020B0004020202020204" pitchFamily="34" charset="0"/>
                          <a:cs typeface="Arial" panose="020B0604020202020204" pitchFamily="34" charset="0"/>
                        </a:rPr>
                        <a:t>Change request</a:t>
                      </a:r>
                      <a:endParaRPr lang="en-US" sz="1600" b="1" i="0" u="none" strike="noStrike" dirty="0">
                        <a:solidFill>
                          <a:srgbClr val="000000"/>
                        </a:solidFill>
                        <a:effectLst/>
                        <a:latin typeface="Aptos Narrow" panose="020B0004020202020204" pitchFamily="34" charset="0"/>
                        <a:cs typeface="Arial" panose="020B0604020202020204" pitchFamily="34" charset="0"/>
                      </a:endParaRPr>
                    </a:p>
                  </a:txBody>
                  <a:tcPr marL="6350" marR="6350" marT="6350" marB="0"/>
                </a:tc>
                <a:tc>
                  <a:txBody>
                    <a:bodyPr/>
                    <a:lstStyle/>
                    <a:p>
                      <a:pPr algn="ctr" rtl="0" fontAlgn="ctr"/>
                      <a:r>
                        <a:rPr lang="en-US" sz="1600" u="none" strike="noStrike" dirty="0">
                          <a:effectLst/>
                          <a:latin typeface="Aptos Narrow" panose="020B0004020202020204" pitchFamily="34" charset="0"/>
                          <a:cs typeface="Arial" panose="020B0604020202020204" pitchFamily="34" charset="0"/>
                        </a:rPr>
                        <a:t>Site</a:t>
                      </a:r>
                      <a:endParaRPr lang="en-US" sz="1600" b="1" i="0" u="none" strike="noStrike" dirty="0">
                        <a:solidFill>
                          <a:srgbClr val="000000"/>
                        </a:solidFill>
                        <a:effectLst/>
                        <a:latin typeface="Aptos Narrow" panose="020B0004020202020204" pitchFamily="34" charset="0"/>
                        <a:cs typeface="Arial" panose="020B0604020202020204" pitchFamily="34" charset="0"/>
                      </a:endParaRPr>
                    </a:p>
                  </a:txBody>
                  <a:tcPr marL="6350" marR="6350" marT="6350" marB="0" anchor="ctr"/>
                </a:tc>
                <a:tc>
                  <a:txBody>
                    <a:bodyPr/>
                    <a:lstStyle/>
                    <a:p>
                      <a:pPr algn="ctr" rtl="0" fontAlgn="t"/>
                      <a:r>
                        <a:rPr lang="en-US" sz="1600" u="none" strike="noStrike" dirty="0">
                          <a:effectLst/>
                          <a:latin typeface="Aptos Narrow" panose="020B0004020202020204" pitchFamily="34" charset="0"/>
                          <a:cs typeface="Arial" panose="020B0604020202020204" pitchFamily="34" charset="0"/>
                        </a:rPr>
                        <a:t>Date</a:t>
                      </a:r>
                      <a:endParaRPr lang="en-US" sz="1600" b="1" i="0" u="none" strike="noStrike" dirty="0">
                        <a:solidFill>
                          <a:srgbClr val="000000"/>
                        </a:solidFill>
                        <a:effectLst/>
                        <a:latin typeface="Aptos Narrow" panose="020B0004020202020204" pitchFamily="34" charset="0"/>
                        <a:cs typeface="Arial" panose="020B0604020202020204" pitchFamily="34" charset="0"/>
                      </a:endParaRPr>
                    </a:p>
                  </a:txBody>
                  <a:tcPr marL="6350" marR="6350" marT="6350" marB="0"/>
                </a:tc>
                <a:tc>
                  <a:txBody>
                    <a:bodyPr/>
                    <a:lstStyle/>
                    <a:p>
                      <a:pPr algn="ctr" rtl="0" fontAlgn="t"/>
                      <a:r>
                        <a:rPr lang="en-US" sz="1600" u="none" strike="noStrike" dirty="0">
                          <a:effectLst/>
                          <a:latin typeface="Aptos Narrow" panose="020B0004020202020204" pitchFamily="34" charset="0"/>
                          <a:cs typeface="Arial" panose="020B0604020202020204" pitchFamily="34" charset="0"/>
                        </a:rPr>
                        <a:t>Status</a:t>
                      </a:r>
                      <a:endParaRPr lang="en-US" sz="1600" b="1" i="0" u="none" strike="noStrike" dirty="0">
                        <a:solidFill>
                          <a:srgbClr val="000000"/>
                        </a:solidFill>
                        <a:effectLst/>
                        <a:latin typeface="Aptos Narrow" panose="020B0004020202020204" pitchFamily="34" charset="0"/>
                        <a:cs typeface="Arial" panose="020B0604020202020204" pitchFamily="34" charset="0"/>
                      </a:endParaRPr>
                    </a:p>
                  </a:txBody>
                  <a:tcPr marL="6350" marR="6350" marT="6350" marB="0"/>
                </a:tc>
                <a:extLst>
                  <a:ext uri="{0D108BD9-81ED-4DB2-BD59-A6C34878D82A}">
                    <a16:rowId xmlns:a16="http://schemas.microsoft.com/office/drawing/2014/main" val="3080467059"/>
                  </a:ext>
                </a:extLst>
              </a:tr>
              <a:tr h="550497">
                <a:tc>
                  <a:txBody>
                    <a:bodyPr/>
                    <a:lstStyle/>
                    <a:p>
                      <a:pPr algn="ctr" fontAlgn="t"/>
                      <a:r>
                        <a:rPr lang="en-US" sz="1600" b="0" i="0" u="none" strike="noStrike" kern="1200" dirty="0">
                          <a:solidFill>
                            <a:srgbClr val="000000"/>
                          </a:solidFill>
                          <a:effectLst/>
                          <a:latin typeface="Aptos Narrow" panose="020B0004020202020204" pitchFamily="34" charset="0"/>
                          <a:ea typeface="+mn-ea"/>
                          <a:cs typeface="+mn-cs"/>
                        </a:rPr>
                        <a:t>CHG0034638</a:t>
                      </a:r>
                    </a:p>
                  </a:txBody>
                  <a:tcPr marL="6350" marR="6350" marT="6350" marB="0"/>
                </a:tc>
                <a:tc>
                  <a:txBody>
                    <a:bodyPr/>
                    <a:lstStyle/>
                    <a:p>
                      <a:pPr algn="ctr" fontAlgn="t"/>
                      <a:r>
                        <a:rPr lang="en-US" sz="1600" b="0" i="0" u="none" strike="noStrike" kern="1200" dirty="0">
                          <a:solidFill>
                            <a:srgbClr val="000000"/>
                          </a:solidFill>
                          <a:effectLst/>
                          <a:latin typeface="Aptos Narrow" panose="020B0004020202020204" pitchFamily="34" charset="0"/>
                          <a:ea typeface="+mn-ea"/>
                          <a:cs typeface="+mn-cs"/>
                        </a:rPr>
                        <a:t>Windows Server Patching  Q3- 26/7/2025 - Sofia</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27/06/2025</a:t>
                      </a:r>
                    </a:p>
                  </a:txBody>
                  <a:tcPr marL="6350" marR="6350" marT="6350" marB="0"/>
                </a:tc>
                <a:tc>
                  <a:txBody>
                    <a:bodyPr/>
                    <a:lstStyle/>
                    <a:p>
                      <a:pPr algn="ctr" rtl="0" fontAlgn="b"/>
                      <a:r>
                        <a:rPr lang="en-US" sz="1600" b="0" i="0" u="none" strike="noStrike" dirty="0">
                          <a:solidFill>
                            <a:srgbClr val="000000"/>
                          </a:solidFill>
                          <a:effectLst/>
                          <a:latin typeface="Aptos Narrow" panose="020B0004020202020204" pitchFamily="34" charset="0"/>
                          <a:cs typeface="Arial" panose="020B0604020202020204" pitchFamily="34" charset="0"/>
                        </a:rPr>
                        <a:t>Scheduled</a:t>
                      </a:r>
                    </a:p>
                  </a:txBody>
                  <a:tcPr marL="6350" marR="6350" marT="6350" marB="0" anchor="b"/>
                </a:tc>
                <a:extLst>
                  <a:ext uri="{0D108BD9-81ED-4DB2-BD59-A6C34878D82A}">
                    <a16:rowId xmlns:a16="http://schemas.microsoft.com/office/drawing/2014/main" val="3366550089"/>
                  </a:ext>
                </a:extLst>
              </a:tr>
              <a:tr h="387433">
                <a:tc>
                  <a:txBody>
                    <a:bodyPr/>
                    <a:lstStyle/>
                    <a:p>
                      <a:pPr algn="ctr" fontAlgn="t"/>
                      <a:r>
                        <a:rPr lang="en-US" sz="1600" b="0" i="0" u="none" strike="noStrike" kern="1200" dirty="0">
                          <a:solidFill>
                            <a:srgbClr val="000000"/>
                          </a:solidFill>
                          <a:effectLst/>
                          <a:latin typeface="Aptos Narrow" panose="020B0004020202020204" pitchFamily="34" charset="0"/>
                          <a:ea typeface="+mn-ea"/>
                          <a:cs typeface="+mn-cs"/>
                          <a:hlinkClick r:id="rId2">
                            <a:extLst>
                              <a:ext uri="{A12FA001-AC4F-418D-AE19-62706E023703}">
                                <ahyp:hlinkClr xmlns:ahyp="http://schemas.microsoft.com/office/drawing/2018/hyperlinkcolor" val="tx"/>
                              </a:ext>
                            </a:extLst>
                          </a:hlinkClick>
                        </a:rPr>
                        <a:t>CHG0034609</a:t>
                      </a:r>
                      <a:endParaRPr lang="en-US" sz="1600" b="0" i="0" u="none" strike="noStrike" kern="1200" dirty="0">
                        <a:solidFill>
                          <a:srgbClr val="000000"/>
                        </a:solidFill>
                        <a:effectLst/>
                        <a:latin typeface="Aptos Narrow" panose="020B0004020202020204" pitchFamily="34" charset="0"/>
                        <a:ea typeface="+mn-ea"/>
                        <a:cs typeface="+mn-cs"/>
                      </a:endParaRP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Bogor</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12/07/2025</a:t>
                      </a:r>
                    </a:p>
                  </a:txBody>
                  <a:tcPr marL="6350" marR="6350" marT="6350" marB="0"/>
                </a:tc>
                <a:tc>
                  <a:txBody>
                    <a:bodyPr/>
                    <a:lstStyle/>
                    <a:p>
                      <a:pPr algn="ctr" rtl="0" fontAlgn="b"/>
                      <a:r>
                        <a:rPr lang="en-US" sz="1600" b="0" i="0" u="none" strike="noStrike" dirty="0">
                          <a:solidFill>
                            <a:srgbClr val="000000"/>
                          </a:solidFill>
                          <a:effectLst/>
                          <a:latin typeface="Aptos Narrow" panose="020B0004020202020204" pitchFamily="34" charset="0"/>
                          <a:cs typeface="Arial" panose="020B0604020202020204" pitchFamily="34" charset="0"/>
                        </a:rPr>
                        <a:t>Completed </a:t>
                      </a:r>
                    </a:p>
                  </a:txBody>
                  <a:tcPr marL="6350" marR="6350" marT="6350" marB="0" anchor="b"/>
                </a:tc>
                <a:extLst>
                  <a:ext uri="{0D108BD9-81ED-4DB2-BD59-A6C34878D82A}">
                    <a16:rowId xmlns:a16="http://schemas.microsoft.com/office/drawing/2014/main" val="2941665714"/>
                  </a:ext>
                </a:extLst>
              </a:tr>
              <a:tr h="387433">
                <a:tc>
                  <a:txBody>
                    <a:bodyPr/>
                    <a:lstStyle/>
                    <a:p>
                      <a:pPr algn="ctr" fontAlgn="t"/>
                      <a:r>
                        <a:rPr lang="en-US" sz="1600" b="0" i="0" u="none" strike="noStrike" kern="1200" dirty="0">
                          <a:solidFill>
                            <a:srgbClr val="000000"/>
                          </a:solidFill>
                          <a:effectLst/>
                          <a:latin typeface="Aptos Narrow" panose="020B0004020202020204" pitchFamily="34" charset="0"/>
                          <a:ea typeface="+mn-ea"/>
                          <a:cs typeface="+mn-cs"/>
                        </a:rPr>
                        <a:t>-</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Windows server Patching - Q3 - 27/07/2025 - Thailand</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27/07/2025</a:t>
                      </a:r>
                    </a:p>
                  </a:txBody>
                  <a:tcPr marL="6350" marR="6350" marT="6350" marB="0"/>
                </a:tc>
                <a:tc>
                  <a:txBody>
                    <a:bodyPr/>
                    <a:lstStyle/>
                    <a:p>
                      <a:pPr algn="ctr" rtl="0" fontAlgn="b"/>
                      <a:r>
                        <a:rPr lang="en-US" sz="1600" b="0" i="0" u="none" strike="noStrike" dirty="0">
                          <a:solidFill>
                            <a:srgbClr val="000000"/>
                          </a:solidFill>
                          <a:effectLst/>
                          <a:latin typeface="Aptos Narrow" panose="020B0004020202020204" pitchFamily="34" charset="0"/>
                          <a:cs typeface="Arial" panose="020B0604020202020204" pitchFamily="34" charset="0"/>
                        </a:rPr>
                        <a:t>Planning, sent for approval</a:t>
                      </a:r>
                    </a:p>
                  </a:txBody>
                  <a:tcPr marL="6350" marR="6350" marT="6350" marB="0" anchor="b"/>
                </a:tc>
                <a:extLst>
                  <a:ext uri="{0D108BD9-81ED-4DB2-BD59-A6C34878D82A}">
                    <a16:rowId xmlns:a16="http://schemas.microsoft.com/office/drawing/2014/main" val="3334226226"/>
                  </a:ext>
                </a:extLst>
              </a:tr>
              <a:tr h="387433">
                <a:tc>
                  <a:txBody>
                    <a:bodyPr/>
                    <a:lstStyle/>
                    <a:p>
                      <a:pPr algn="ctr" fontAlgn="t"/>
                      <a:r>
                        <a:rPr lang="en-US" sz="1600" b="0" i="0" u="none" strike="noStrike" kern="1200" dirty="0">
                          <a:solidFill>
                            <a:srgbClr val="000000"/>
                          </a:solidFill>
                          <a:effectLst/>
                          <a:latin typeface="Aptos Narrow" panose="020B0004020202020204" pitchFamily="34" charset="0"/>
                          <a:ea typeface="+mn-ea"/>
                          <a:cs typeface="+mn-cs"/>
                        </a:rPr>
                        <a:t>-</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Windows Server Patching at Shenzhen - (28/7/2025)</a:t>
                      </a:r>
                    </a:p>
                  </a:txBody>
                  <a:tcPr marL="6350" marR="6350" marT="6350" marB="0"/>
                </a:tc>
                <a:tc>
                  <a:txBody>
                    <a:bodyPr/>
                    <a:lstStyle/>
                    <a:p>
                      <a:pPr algn="ctr" fontAlgn="t"/>
                      <a:r>
                        <a:rPr lang="en-US" sz="1600" b="0" i="0" u="none" strike="noStrike" dirty="0">
                          <a:solidFill>
                            <a:srgbClr val="000000"/>
                          </a:solidFill>
                          <a:effectLst/>
                          <a:latin typeface="Aptos Narrow" panose="020B0004020202020204" pitchFamily="34" charset="0"/>
                        </a:rPr>
                        <a:t>28/07/2025</a:t>
                      </a:r>
                    </a:p>
                  </a:txBody>
                  <a:tcPr marL="6350" marR="6350" marT="6350" marB="0"/>
                </a:tc>
                <a:tc>
                  <a:txBody>
                    <a:bodyPr/>
                    <a:lstStyle/>
                    <a:p>
                      <a:pPr algn="ctr" rtl="0" fontAlgn="b"/>
                      <a:r>
                        <a:rPr lang="en-US" sz="1600" b="0" i="0" u="none" strike="noStrike" dirty="0">
                          <a:solidFill>
                            <a:srgbClr val="000000"/>
                          </a:solidFill>
                          <a:effectLst/>
                          <a:latin typeface="Aptos Narrow" panose="020B0004020202020204" pitchFamily="34" charset="0"/>
                          <a:cs typeface="Arial" panose="020B0604020202020204" pitchFamily="34" charset="0"/>
                        </a:rPr>
                        <a:t>Planning, sent for approval</a:t>
                      </a:r>
                    </a:p>
                  </a:txBody>
                  <a:tcPr marL="6350" marR="6350" marT="6350" marB="0" anchor="b"/>
                </a:tc>
                <a:extLst>
                  <a:ext uri="{0D108BD9-81ED-4DB2-BD59-A6C34878D82A}">
                    <a16:rowId xmlns:a16="http://schemas.microsoft.com/office/drawing/2014/main" val="3438217790"/>
                  </a:ext>
                </a:extLst>
              </a:tr>
            </a:tbl>
          </a:graphicData>
        </a:graphic>
      </p:graphicFrame>
      <p:sp>
        <p:nvSpPr>
          <p:cNvPr id="8" name="TextBox 7">
            <a:extLst>
              <a:ext uri="{FF2B5EF4-FFF2-40B4-BE49-F238E27FC236}">
                <a16:creationId xmlns:a16="http://schemas.microsoft.com/office/drawing/2014/main" id="{F6AD9F47-E916-DA37-C364-3C11B3A7EC37}"/>
              </a:ext>
            </a:extLst>
          </p:cNvPr>
          <p:cNvSpPr txBox="1"/>
          <p:nvPr/>
        </p:nvSpPr>
        <p:spPr>
          <a:xfrm>
            <a:off x="-137687" y="4061096"/>
            <a:ext cx="11563481" cy="1903534"/>
          </a:xfrm>
          <a:prstGeom prst="rect">
            <a:avLst/>
          </a:prstGeom>
          <a:noFill/>
        </p:spPr>
        <p:txBody>
          <a:bodyPr wrap="square">
            <a:spAutoFit/>
          </a:bodyPr>
          <a:lstStyle/>
          <a:p>
            <a:pPr marL="742950" lvl="1" indent="-285750" fontAlgn="base">
              <a:lnSpc>
                <a:spcPct val="150000"/>
              </a:lnSpc>
              <a:spcBef>
                <a:spcPct val="0"/>
              </a:spcBef>
              <a:spcAft>
                <a:spcPct val="0"/>
              </a:spcAft>
              <a:buFont typeface="Wingdings" panose="05000000000000000000" pitchFamily="2" charset="2"/>
              <a:buChar char="Ø"/>
              <a:tabLst>
                <a:tab pos="457200" algn="l"/>
              </a:tabLst>
              <a:defRPr/>
            </a:pPr>
            <a:r>
              <a:rPr lang="en-US" sz="1600" b="1"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Veeam Backup Immutability: </a:t>
            </a:r>
            <a:r>
              <a:rPr lang="en-US" sz="1600"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rPr>
              <a:t>Immutability has been enabled for Veeam backups. A new immutable container was created, and the Wintel team reconfigured the backups accordingly. Backup and restore testing were successful by Wintel team. Similar changes are in progress for the remaining Veeam storage accounts.</a:t>
            </a:r>
          </a:p>
          <a:p>
            <a:pPr marL="742950" lvl="1" indent="-285750" fontAlgn="base">
              <a:lnSpc>
                <a:spcPct val="150000"/>
              </a:lnSpc>
              <a:spcBef>
                <a:spcPct val="0"/>
              </a:spcBef>
              <a:spcAft>
                <a:spcPct val="0"/>
              </a:spcAft>
              <a:buFont typeface="Arial" panose="020B0604020202020204" pitchFamily="34" charset="0"/>
              <a:buChar char="•"/>
              <a:tabLst>
                <a:tab pos="457200" algn="l"/>
              </a:tabLst>
              <a:defRPr/>
            </a:pPr>
            <a:r>
              <a:rPr lang="en-US" sz="1600" dirty="0">
                <a:latin typeface="Aptos Display" panose="020B0004020202020204" pitchFamily="34" charset="0"/>
              </a:rPr>
              <a:t>AZNLVEEAM01 and WGCNSZVEEAM01 has immutability enabled </a:t>
            </a:r>
          </a:p>
          <a:p>
            <a:pPr marL="742950" lvl="1" indent="-285750" fontAlgn="base">
              <a:lnSpc>
                <a:spcPct val="150000"/>
              </a:lnSpc>
              <a:spcBef>
                <a:spcPct val="0"/>
              </a:spcBef>
              <a:spcAft>
                <a:spcPct val="0"/>
              </a:spcAft>
              <a:buFont typeface="Arial" panose="020B0604020202020204" pitchFamily="34" charset="0"/>
              <a:buChar char="•"/>
              <a:tabLst>
                <a:tab pos="457200" algn="l"/>
              </a:tabLst>
              <a:defRPr/>
            </a:pPr>
            <a:r>
              <a:rPr lang="en-US" sz="1600" dirty="0">
                <a:latin typeface="Aptos Display" panose="020B0004020202020204" pitchFamily="34" charset="0"/>
              </a:rPr>
              <a:t>ADAZNLVEEAM01 - </a:t>
            </a:r>
            <a:r>
              <a:rPr lang="en-US" sz="1600" dirty="0" err="1">
                <a:latin typeface="Aptos Display" panose="020B0004020202020204" pitchFamily="34" charset="0"/>
              </a:rPr>
              <a:t>inprogress</a:t>
            </a:r>
            <a:endParaRPr lang="en-US" sz="1600" kern="100" dirty="0">
              <a:solidFill>
                <a:prstClr val="black"/>
              </a:solidFill>
              <a:latin typeface="Aptos Display" panose="020B000402020202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3147671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1B27CF-0C91-F9A6-901F-A66F8082671B}"/>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00D7FD0-939D-A034-FA70-A19D259BB80B}"/>
              </a:ext>
            </a:extLst>
          </p:cNvPr>
          <p:cNvSpPr>
            <a:spLocks noGrp="1"/>
          </p:cNvSpPr>
          <p:nvPr>
            <p:ph type="sldNum" sz="quarter" idx="4"/>
          </p:nvPr>
        </p:nvSpPr>
        <p:spPr>
          <a:xfrm>
            <a:off x="10734774" y="6158682"/>
            <a:ext cx="1078940" cy="313345"/>
          </a:xfrm>
          <a:prstGeom prst="rect">
            <a:avLst/>
          </a:prstGeom>
        </p:spPr>
        <p:txBody>
          <a:bodyPr/>
          <a:lstStyle/>
          <a:p>
            <a:pPr algn="l"/>
            <a:r>
              <a:rPr lang="en-US" dirty="0"/>
              <a:t>©2025 Brillio  |  </a:t>
            </a:r>
            <a:fld id="{F1FE5E21-FD07-B44E-90A3-0254BFCDB49A}" type="slidenum">
              <a:rPr lang="en-US" smtClean="0"/>
              <a:pPr algn="l"/>
              <a:t>3</a:t>
            </a:fld>
            <a:endParaRPr lang="en-US" dirty="0"/>
          </a:p>
        </p:txBody>
      </p:sp>
      <p:sp>
        <p:nvSpPr>
          <p:cNvPr id="3" name="Title 1">
            <a:extLst>
              <a:ext uri="{FF2B5EF4-FFF2-40B4-BE49-F238E27FC236}">
                <a16:creationId xmlns:a16="http://schemas.microsoft.com/office/drawing/2014/main" id="{7F5F93B8-89EC-B768-C467-CA7BCEE30FC1}"/>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defTabSz="914400">
              <a:defRPr/>
            </a:pPr>
            <a:r>
              <a:rPr lang="en-US" sz="3200" b="1" dirty="0">
                <a:solidFill>
                  <a:srgbClr val="44546A"/>
                </a:solidFill>
                <a:latin typeface="Calibri Light" panose="020F0302020204030204"/>
              </a:rPr>
              <a:t>Operational Updates / Highlights</a:t>
            </a:r>
            <a:endParaRPr kumimoji="0" lang="en-IN" sz="2600" b="1" i="0" u="none" strike="noStrike" kern="1200" cap="none" spc="0" normalizeH="0" baseline="0" noProof="0" dirty="0">
              <a:ln>
                <a:noFill/>
              </a:ln>
              <a:effectLst/>
              <a:uLnTx/>
              <a:uFillTx/>
              <a:latin typeface="Calibiri light"/>
            </a:endParaRPr>
          </a:p>
        </p:txBody>
      </p:sp>
      <p:cxnSp>
        <p:nvCxnSpPr>
          <p:cNvPr id="7" name="Straight Connector 6">
            <a:extLst>
              <a:ext uri="{FF2B5EF4-FFF2-40B4-BE49-F238E27FC236}">
                <a16:creationId xmlns:a16="http://schemas.microsoft.com/office/drawing/2014/main" id="{6820299B-2E57-E98C-5245-277CBEAF67A0}"/>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5BE07412-230F-F83D-3437-81BA849537C3}"/>
              </a:ext>
            </a:extLst>
          </p:cNvPr>
          <p:cNvSpPr txBox="1"/>
          <p:nvPr/>
        </p:nvSpPr>
        <p:spPr>
          <a:xfrm>
            <a:off x="336463" y="385972"/>
            <a:ext cx="11519074" cy="10997883"/>
          </a:xfrm>
          <a:prstGeom prst="rect">
            <a:avLst/>
          </a:prstGeom>
          <a:noFill/>
        </p:spPr>
        <p:txBody>
          <a:bodyPr wrap="square" lIns="91440" tIns="45720" rIns="91440" bIns="45720" anchor="t">
            <a:spAutoFit/>
          </a:bodyPr>
          <a:lstStyle/>
          <a:p>
            <a:pPr lvl="1"/>
            <a:endParaRPr lang="en-US" sz="1600" dirty="0"/>
          </a:p>
          <a:p>
            <a:pPr lvl="1"/>
            <a:r>
              <a:rPr lang="en-US" sz="1600" dirty="0">
                <a:latin typeface="Aptos Display" panose="020B0004020202020204" pitchFamily="34" charset="0"/>
              </a:rPr>
              <a:t>⮚ </a:t>
            </a:r>
            <a:r>
              <a:rPr lang="en-US" sz="1600" b="1" dirty="0">
                <a:latin typeface="Aptos Display" panose="020B0004020202020204" pitchFamily="34" charset="0"/>
              </a:rPr>
              <a:t>India Sites Hardware</a:t>
            </a:r>
            <a:r>
              <a:rPr lang="en-US" dirty="0">
                <a:latin typeface="Aptos Display" panose="020B0004020202020204" pitchFamily="34" charset="0"/>
              </a:rPr>
              <a:t>:</a:t>
            </a:r>
            <a:br>
              <a:rPr lang="en-US" sz="1600" dirty="0">
                <a:latin typeface="Aptos Display" panose="020B0004020202020204" pitchFamily="34" charset="0"/>
              </a:rPr>
            </a:br>
            <a:endParaRPr lang="en-US" sz="1600" dirty="0">
              <a:latin typeface="Aptos Display" panose="020B0004020202020204" pitchFamily="34" charset="0"/>
            </a:endParaRPr>
          </a:p>
          <a:p>
            <a:pPr marL="1200150" lvl="2" indent="-285750">
              <a:buFont typeface="Arial" panose="020B0604020202020204" pitchFamily="34" charset="0"/>
              <a:buChar char="•"/>
            </a:pPr>
            <a:r>
              <a:rPr lang="en-US" sz="1600" dirty="0">
                <a:highlight>
                  <a:srgbClr val="FFFF00"/>
                </a:highlight>
                <a:latin typeface="Aptos Display" panose="020B0004020202020204" pitchFamily="34" charset="0"/>
              </a:rPr>
              <a:t>Faridabad Hardware Refresh </a:t>
            </a:r>
            <a:r>
              <a:rPr lang="en-US" sz="1600" dirty="0">
                <a:latin typeface="Aptos Display" panose="020B0004020202020204" pitchFamily="34" charset="0"/>
              </a:rPr>
              <a:t>- New hyper-Vs recommended for the site to replace ADINFAHV02 / ADINFAHV01 with new </a:t>
            </a:r>
            <a:r>
              <a:rPr lang="en-US" sz="1600" dirty="0">
                <a:effectLst/>
                <a:latin typeface="Aptos Display" panose="020B0004020202020204" pitchFamily="34" charset="0"/>
                <a:ea typeface="Aptos" panose="020B0004020202020204" pitchFamily="34" charset="0"/>
                <a:cs typeface="Aptos" panose="020B0004020202020204" pitchFamily="34" charset="0"/>
              </a:rPr>
              <a:t>Dell PowerEdge R760 .</a:t>
            </a:r>
          </a:p>
          <a:p>
            <a:pPr marL="1200150" lvl="2" indent="-285750">
              <a:buFont typeface="Arial" panose="020B0604020202020204" pitchFamily="34" charset="0"/>
              <a:buChar char="•"/>
            </a:pPr>
            <a:r>
              <a:rPr lang="en-US" sz="1600" dirty="0">
                <a:highlight>
                  <a:srgbClr val="FFFF00"/>
                </a:highlight>
                <a:latin typeface="Aptos Display" panose="020B0004020202020204" pitchFamily="34" charset="0"/>
              </a:rPr>
              <a:t>Panoli Hardware Refresh </a:t>
            </a:r>
            <a:r>
              <a:rPr lang="en-US" sz="1600" dirty="0">
                <a:latin typeface="Aptos Display" panose="020B0004020202020204" pitchFamily="34" charset="0"/>
              </a:rPr>
              <a:t>– New hyper-Vs recommended for the site to replace ADINPAHV01 with new </a:t>
            </a:r>
            <a:r>
              <a:rPr lang="en-US" sz="1600" dirty="0">
                <a:effectLst/>
                <a:latin typeface="Aptos Display" panose="020B0004020202020204" pitchFamily="34" charset="0"/>
                <a:ea typeface="Aptos" panose="020B0004020202020204" pitchFamily="34" charset="0"/>
                <a:cs typeface="Aptos" panose="020B0004020202020204" pitchFamily="34" charset="0"/>
              </a:rPr>
              <a:t>Dell PowerEdge R760</a:t>
            </a:r>
          </a:p>
          <a:p>
            <a:pPr lvl="2"/>
            <a:endParaRPr lang="en-US" sz="1600" dirty="0">
              <a:effectLst/>
              <a:latin typeface="Aptos Display" panose="020B0004020202020204" pitchFamily="34" charset="0"/>
              <a:ea typeface="Aptos" panose="020B0004020202020204" pitchFamily="34" charset="0"/>
              <a:cs typeface="Aptos" panose="020B0004020202020204" pitchFamily="34" charset="0"/>
            </a:endParaRPr>
          </a:p>
          <a:p>
            <a:pPr marL="1200150" lvl="2" indent="-285750">
              <a:buFont typeface="Arial" panose="020B0604020202020204" pitchFamily="34" charset="0"/>
              <a:buChar char="•"/>
            </a:pPr>
            <a:r>
              <a:rPr lang="en-US" sz="1600" dirty="0">
                <a:highlight>
                  <a:srgbClr val="FFFF00"/>
                </a:highlight>
                <a:latin typeface="Aptos Display" panose="020B0004020202020204" pitchFamily="34" charset="0"/>
                <a:ea typeface="Aptos" panose="020B0004020202020204" pitchFamily="34" charset="0"/>
                <a:cs typeface="Aptos" panose="020B0004020202020204" pitchFamily="34" charset="0"/>
              </a:rPr>
              <a:t>Ambas Hardware Refresh</a:t>
            </a:r>
            <a:r>
              <a:rPr lang="en-US" sz="1600" dirty="0">
                <a:effectLst/>
                <a:highlight>
                  <a:srgbClr val="FFFF00"/>
                </a:highlight>
                <a:latin typeface="Aptos Display" panose="020B0004020202020204" pitchFamily="34" charset="0"/>
                <a:ea typeface="Aptos" panose="020B0004020202020204" pitchFamily="34" charset="0"/>
                <a:cs typeface="Aptos" panose="020B0004020202020204" pitchFamily="34" charset="0"/>
              </a:rPr>
              <a:t> </a:t>
            </a:r>
            <a:r>
              <a:rPr lang="en-US" sz="1600" dirty="0">
                <a:latin typeface="Aptos Display" panose="020B0004020202020204" pitchFamily="34" charset="0"/>
                <a:ea typeface="Aptos" panose="020B0004020202020204" pitchFamily="34" charset="0"/>
                <a:cs typeface="Aptos" panose="020B0004020202020204" pitchFamily="34" charset="0"/>
              </a:rPr>
              <a:t>–  We have received Tier 3 server BOM details , working with Veeam to get the required license details.</a:t>
            </a:r>
            <a:endParaRPr lang="en-US" sz="1600" dirty="0">
              <a:latin typeface="Aptos Display" panose="020B0004020202020204" pitchFamily="34" charset="0"/>
            </a:endParaRPr>
          </a:p>
          <a:p>
            <a:pPr marL="285750"/>
            <a:endParaRPr lang="en-US" sz="1600" kern="100" dirty="0">
              <a:solidFill>
                <a:prstClr val="black"/>
              </a:solidFill>
              <a:latin typeface="Aptos Display" panose="020B0004020202020204" pitchFamily="34" charset="0"/>
              <a:cs typeface="Arial" panose="020B0604020202020204" pitchFamily="34" charset="0"/>
            </a:endParaRPr>
          </a:p>
          <a:p>
            <a:pPr marL="685800" lvl="2" indent="-285750">
              <a:spcBef>
                <a:spcPts val="750"/>
              </a:spcBef>
              <a:spcAft>
                <a:spcPts val="750"/>
              </a:spcAft>
              <a:buFont typeface="Wingdings" panose="05000000000000000000" pitchFamily="2" charset="2"/>
              <a:buChar char="Ø"/>
            </a:pPr>
            <a:r>
              <a:rPr lang="en-US" b="1" dirty="0">
                <a:latin typeface="Aptos Display" panose="020B0004020202020204" pitchFamily="34" charset="0"/>
              </a:rPr>
              <a:t>Egypt - Ramdan City</a:t>
            </a:r>
            <a:r>
              <a:rPr lang="en-US" dirty="0">
                <a:latin typeface="Aptos Display" panose="020B0004020202020204" pitchFamily="34" charset="0"/>
              </a:rPr>
              <a:t> :  </a:t>
            </a:r>
            <a:r>
              <a:rPr lang="en-US" sz="1600" dirty="0">
                <a:latin typeface="Aptos Display" panose="020B0004020202020204" pitchFamily="34" charset="0"/>
              </a:rPr>
              <a:t>We have identified a NAS issue at the site causing backup failures.</a:t>
            </a:r>
          </a:p>
          <a:p>
            <a:pPr marL="685800" lvl="2"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      The root cause was packet loss and repeated power interruptions, making the NAS unreachable.</a:t>
            </a:r>
          </a:p>
          <a:p>
            <a:pPr marL="685800" lvl="2"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      To address the recurring issue the site contact relocated the NAS to a different area.</a:t>
            </a:r>
          </a:p>
          <a:p>
            <a:pPr marL="685800" lvl="2"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      The NAS is now connected to a UPS to ensure continuous power supply.</a:t>
            </a:r>
          </a:p>
          <a:p>
            <a:pPr marL="685800" lvl="2" indent="-285750">
              <a:spcBef>
                <a:spcPts val="750"/>
              </a:spcBef>
              <a:spcAft>
                <a:spcPts val="750"/>
              </a:spcAft>
              <a:buFont typeface="Wingdings" panose="05000000000000000000" pitchFamily="2" charset="2"/>
              <a:buChar char="Ø"/>
            </a:pPr>
            <a:r>
              <a:rPr lang="en-US" b="1" dirty="0">
                <a:latin typeface="Aptos Display" panose="020B0004020202020204" pitchFamily="34" charset="0"/>
              </a:rPr>
              <a:t>Decommission of  Azure VM Hunuakiev04(2003 OS):</a:t>
            </a:r>
          </a:p>
          <a:p>
            <a:pPr marL="685800" lvl="2"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Cloud team is exporting VHD files from azure to </a:t>
            </a:r>
            <a:r>
              <a:rPr lang="en-US" sz="1600" dirty="0" err="1">
                <a:latin typeface="Aptos Display" panose="020B0004020202020204" pitchFamily="34" charset="0"/>
              </a:rPr>
              <a:t>Onprem</a:t>
            </a:r>
            <a:r>
              <a:rPr lang="en-US" sz="1600" dirty="0">
                <a:latin typeface="Aptos Display" panose="020B0004020202020204" pitchFamily="34" charset="0"/>
              </a:rPr>
              <a:t> server at Sofia ADBGSOHV03</a:t>
            </a:r>
          </a:p>
          <a:p>
            <a:pPr marL="685800" lvl="2"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Once the VHD file is ready , Wintel team will  convert to VHDX file and attempt to provision a new VM.</a:t>
            </a:r>
          </a:p>
          <a:p>
            <a:pPr marL="685800" lvl="2" indent="-285750">
              <a:spcBef>
                <a:spcPts val="750"/>
              </a:spcBef>
              <a:spcAft>
                <a:spcPts val="750"/>
              </a:spcAft>
              <a:buFont typeface="Arial" panose="020B0604020202020204" pitchFamily="34" charset="0"/>
              <a:buChar char="•"/>
            </a:pPr>
            <a:endParaRPr lang="en-US" sz="1600" dirty="0">
              <a:latin typeface="Aptos Display" panose="020B0004020202020204" pitchFamily="34" charset="0"/>
            </a:endParaRPr>
          </a:p>
          <a:p>
            <a:endParaRPr lang="en-US" sz="1600" dirty="0"/>
          </a:p>
          <a:p>
            <a:pPr marL="285750" indent="-285750">
              <a:buFont typeface="Wingdings" panose="05000000000000000000" pitchFamily="2" charset="2"/>
              <a:buChar char="Ø"/>
            </a:pPr>
            <a:endParaRPr lang="en-US" sz="1600" dirty="0"/>
          </a:p>
          <a:p>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pPr marL="285750" indent="-285750">
              <a:buFont typeface="Arial" panose="020B0604020202020204" pitchFamily="34" charset="0"/>
              <a:buChar char="•"/>
            </a:pPr>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endParaRPr lang="en-US" sz="1600" dirty="0"/>
          </a:p>
          <a:p>
            <a:pPr marL="285750" indent="-285750">
              <a:buFont typeface="Arial" panose="020B0604020202020204" pitchFamily="34" charset="0"/>
              <a:buChar char="•"/>
            </a:pPr>
            <a:endParaRPr lang="en-US" sz="1600" dirty="0"/>
          </a:p>
          <a:p>
            <a:pPr marL="800100" lvl="1" indent="-342900" eaLnBrk="0" fontAlgn="base" hangingPunct="0">
              <a:spcBef>
                <a:spcPct val="0"/>
              </a:spcBef>
              <a:spcAft>
                <a:spcPct val="0"/>
              </a:spcAft>
              <a:buAutoNum type="alphaLcPeriod"/>
            </a:pPr>
            <a:endParaRPr lang="en-US" sz="1600" dirty="0"/>
          </a:p>
        </p:txBody>
      </p:sp>
    </p:spTree>
    <p:extLst>
      <p:ext uri="{BB962C8B-B14F-4D97-AF65-F5344CB8AC3E}">
        <p14:creationId xmlns:p14="http://schemas.microsoft.com/office/powerpoint/2010/main" val="18367913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51543D-73C9-69E5-86C8-E453B68233ED}"/>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7D088A0F-B955-85EB-BF98-E3EC213F40AC}"/>
              </a:ext>
            </a:extLst>
          </p:cNvPr>
          <p:cNvSpPr>
            <a:spLocks noGrp="1"/>
          </p:cNvSpPr>
          <p:nvPr>
            <p:ph type="sldNum" sz="quarter" idx="4"/>
          </p:nvPr>
        </p:nvSpPr>
        <p:spPr>
          <a:xfrm>
            <a:off x="9856790" y="6212313"/>
            <a:ext cx="1969450" cy="226066"/>
          </a:xfrm>
          <a:prstGeom prst="rect">
            <a:avLst/>
          </a:prstGeom>
        </p:spPr>
        <p:txBody>
          <a:bodyPr/>
          <a:lstStyle/>
          <a:p>
            <a:pPr algn="l"/>
            <a:r>
              <a:rPr lang="en-US" dirty="0"/>
              <a:t>©2025 Brillio  |  </a:t>
            </a:r>
            <a:fld id="{F1FE5E21-FD07-B44E-90A3-0254BFCDB49A}" type="slidenum">
              <a:rPr lang="en-US" smtClean="0"/>
              <a:pPr algn="l"/>
              <a:t>4</a:t>
            </a:fld>
            <a:endParaRPr lang="en-US" dirty="0"/>
          </a:p>
        </p:txBody>
      </p:sp>
      <p:sp>
        <p:nvSpPr>
          <p:cNvPr id="3" name="Title 1">
            <a:extLst>
              <a:ext uri="{FF2B5EF4-FFF2-40B4-BE49-F238E27FC236}">
                <a16:creationId xmlns:a16="http://schemas.microsoft.com/office/drawing/2014/main" id="{512F55DD-0D65-2628-DD95-3A43042464C5}"/>
              </a:ext>
            </a:extLst>
          </p:cNvPr>
          <p:cNvSpPr txBox="1">
            <a:spLocks/>
          </p:cNvSpPr>
          <p:nvPr/>
        </p:nvSpPr>
        <p:spPr>
          <a:xfrm>
            <a:off x="219174" y="209503"/>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defTabSz="914400">
              <a:defRPr/>
            </a:pPr>
            <a:r>
              <a:rPr lang="en-US" sz="3200" b="1" dirty="0">
                <a:solidFill>
                  <a:srgbClr val="44546A"/>
                </a:solidFill>
                <a:latin typeface="Calibri Light" panose="020F0302020204030204"/>
              </a:rPr>
              <a:t>Operational Updates / Highlights : </a:t>
            </a:r>
            <a:r>
              <a:rPr lang="en-US" sz="2600" b="1" i="0" dirty="0">
                <a:solidFill>
                  <a:srgbClr val="242424"/>
                </a:solidFill>
                <a:effectLst/>
                <a:latin typeface="Segoe UI" panose="020B0502040204020203" pitchFamily="34" charset="0"/>
              </a:rPr>
              <a:t>Hyper-V Upgradation</a:t>
            </a:r>
            <a:r>
              <a:rPr lang="en-US" sz="2600" b="1" dirty="0">
                <a:solidFill>
                  <a:srgbClr val="44546A"/>
                </a:solidFill>
                <a:latin typeface="Calibri Light" panose="020F0302020204030204"/>
              </a:rPr>
              <a:t> </a:t>
            </a:r>
            <a:endParaRPr kumimoji="0" lang="en-IN" sz="2600" b="1" i="0" u="none" strike="noStrike" kern="1200" cap="none" spc="0" normalizeH="0" baseline="0" noProof="0" dirty="0">
              <a:ln>
                <a:noFill/>
              </a:ln>
              <a:effectLst/>
              <a:uLnTx/>
              <a:uFillTx/>
              <a:latin typeface="Calibiri light"/>
            </a:endParaRPr>
          </a:p>
        </p:txBody>
      </p:sp>
      <p:cxnSp>
        <p:nvCxnSpPr>
          <p:cNvPr id="7" name="Straight Connector 6">
            <a:extLst>
              <a:ext uri="{FF2B5EF4-FFF2-40B4-BE49-F238E27FC236}">
                <a16:creationId xmlns:a16="http://schemas.microsoft.com/office/drawing/2014/main" id="{0E3A25AE-EAD1-53B3-7176-8BCBED6275DF}"/>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E337B795-CF1E-CB94-45DA-FA50F8A8B854}"/>
              </a:ext>
            </a:extLst>
          </p:cNvPr>
          <p:cNvSpPr txBox="1"/>
          <p:nvPr/>
        </p:nvSpPr>
        <p:spPr>
          <a:xfrm>
            <a:off x="219174" y="726589"/>
            <a:ext cx="10975588" cy="338554"/>
          </a:xfrm>
          <a:prstGeom prst="rect">
            <a:avLst/>
          </a:prstGeom>
          <a:noFill/>
        </p:spPr>
        <p:txBody>
          <a:bodyPr wrap="square" lIns="91440" tIns="45720" rIns="91440" bIns="45720" anchor="t">
            <a:spAutoFit/>
          </a:bodyPr>
          <a:lstStyle/>
          <a:p>
            <a:pPr marL="568325" lvl="2" indent="-285750">
              <a:spcBef>
                <a:spcPts val="750"/>
              </a:spcBef>
              <a:spcAft>
                <a:spcPts val="750"/>
              </a:spcAft>
              <a:buFont typeface="Wingdings" panose="05000000000000000000" pitchFamily="2" charset="2"/>
              <a:buChar char="Ø"/>
            </a:pPr>
            <a:r>
              <a:rPr lang="en-US" sz="1600" b="1" dirty="0">
                <a:solidFill>
                  <a:srgbClr val="111111"/>
                </a:solidFill>
                <a:effectLst/>
                <a:latin typeface="Aptos Display" panose="020B0004020202020204" pitchFamily="34" charset="0"/>
                <a:ea typeface="SimSun" panose="02010600030101010101" pitchFamily="2" charset="-122"/>
              </a:rPr>
              <a:t>Dhaka – Serverless </a:t>
            </a:r>
          </a:p>
        </p:txBody>
      </p:sp>
      <p:sp>
        <p:nvSpPr>
          <p:cNvPr id="12" name="TextBox 11">
            <a:extLst>
              <a:ext uri="{FF2B5EF4-FFF2-40B4-BE49-F238E27FC236}">
                <a16:creationId xmlns:a16="http://schemas.microsoft.com/office/drawing/2014/main" id="{4C930434-3841-5152-475D-5D74DC4A0913}"/>
              </a:ext>
            </a:extLst>
          </p:cNvPr>
          <p:cNvSpPr txBox="1"/>
          <p:nvPr/>
        </p:nvSpPr>
        <p:spPr>
          <a:xfrm>
            <a:off x="365760" y="3914430"/>
            <a:ext cx="9339668" cy="2667397"/>
          </a:xfrm>
          <a:prstGeom prst="rect">
            <a:avLst/>
          </a:prstGeom>
          <a:noFill/>
        </p:spPr>
        <p:txBody>
          <a:bodyPr wrap="square">
            <a:spAutoFit/>
          </a:bodyPr>
          <a:lstStyle/>
          <a:p>
            <a:pPr marL="685800" lvl="2" indent="-285750">
              <a:spcBef>
                <a:spcPts val="750"/>
              </a:spcBef>
              <a:spcAft>
                <a:spcPts val="750"/>
              </a:spcAft>
              <a:buFont typeface="Wingdings" panose="05000000000000000000" pitchFamily="2" charset="2"/>
              <a:buChar char="Ø"/>
            </a:pPr>
            <a:r>
              <a:rPr lang="nn-NO" b="1" dirty="0">
                <a:latin typeface="Aptos Display" panose="020B0004020202020204" pitchFamily="34" charset="0"/>
              </a:rPr>
              <a:t>Karachi Mill Hyper V Setup </a:t>
            </a:r>
            <a:r>
              <a:rPr lang="nn-NO" sz="1600" dirty="0">
                <a:latin typeface="Aptos Display" panose="020B0004020202020204" pitchFamily="34" charset="0"/>
              </a:rPr>
              <a:t>:</a:t>
            </a:r>
            <a:r>
              <a:rPr lang="en-US" sz="1600" dirty="0">
                <a:latin typeface="Aptos Display" panose="020B0004020202020204" pitchFamily="34" charset="0"/>
              </a:rPr>
              <a:t> </a:t>
            </a:r>
          </a:p>
          <a:p>
            <a:pPr marL="1143000" lvl="3"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Two new </a:t>
            </a:r>
            <a:r>
              <a:rPr lang="en-US" sz="1600" b="1" dirty="0">
                <a:latin typeface="Aptos Display" panose="020B0004020202020204" pitchFamily="34" charset="0"/>
              </a:rPr>
              <a:t>Dell PowerEdge R750</a:t>
            </a:r>
            <a:r>
              <a:rPr lang="en-US" sz="1600" dirty="0">
                <a:latin typeface="Aptos Display" panose="020B0004020202020204" pitchFamily="34" charset="0"/>
              </a:rPr>
              <a:t> servers for the </a:t>
            </a:r>
            <a:r>
              <a:rPr lang="en-US" sz="1600" b="1" dirty="0">
                <a:latin typeface="Aptos Display" panose="020B0004020202020204" pitchFamily="34" charset="0"/>
              </a:rPr>
              <a:t>Karachi site</a:t>
            </a:r>
            <a:r>
              <a:rPr lang="en-US" sz="1600" dirty="0">
                <a:latin typeface="Aptos Display" panose="020B0004020202020204" pitchFamily="34" charset="0"/>
              </a:rPr>
              <a:t> have been successfully delivered by the local Dell vendor and are now available on-site.</a:t>
            </a:r>
          </a:p>
          <a:p>
            <a:pPr marL="1143000" lvl="3" indent="-285750">
              <a:spcBef>
                <a:spcPts val="750"/>
              </a:spcBef>
              <a:spcAft>
                <a:spcPts val="750"/>
              </a:spcAft>
              <a:buFont typeface="Arial" panose="020B0604020202020204" pitchFamily="34" charset="0"/>
              <a:buChar char="•"/>
            </a:pPr>
            <a:r>
              <a:rPr lang="en-US" sz="1600" b="1" dirty="0">
                <a:latin typeface="Aptos Display" panose="020B0004020202020204" pitchFamily="34" charset="0"/>
              </a:rPr>
              <a:t>iDRAC configuration</a:t>
            </a:r>
            <a:r>
              <a:rPr lang="en-US" sz="1600" dirty="0">
                <a:latin typeface="Aptos Display" panose="020B0004020202020204" pitchFamily="34" charset="0"/>
              </a:rPr>
              <a:t> and </a:t>
            </a:r>
            <a:r>
              <a:rPr lang="en-US" sz="1600" b="1" dirty="0">
                <a:latin typeface="Aptos Display" panose="020B0004020202020204" pitchFamily="34" charset="0"/>
              </a:rPr>
              <a:t>OS Installation  </a:t>
            </a:r>
            <a:r>
              <a:rPr lang="en-US" sz="1600" dirty="0">
                <a:latin typeface="Aptos Display" panose="020B0004020202020204" pitchFamily="34" charset="0"/>
              </a:rPr>
              <a:t>completed for one server ADPPKMHV05</a:t>
            </a:r>
          </a:p>
          <a:p>
            <a:pPr marL="1143000" lvl="3"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Vulnerability scanning is pending, once its completed will proceed with migration of VMs from legacy .</a:t>
            </a:r>
          </a:p>
          <a:p>
            <a:pPr marL="1143000" lvl="3" indent="-285750">
              <a:spcBef>
                <a:spcPts val="750"/>
              </a:spcBef>
              <a:spcAft>
                <a:spcPts val="750"/>
              </a:spcAft>
              <a:buFont typeface="Arial" panose="020B0604020202020204" pitchFamily="34" charset="0"/>
              <a:buChar char="•"/>
            </a:pPr>
            <a:r>
              <a:rPr lang="en-US" sz="1600" dirty="0">
                <a:latin typeface="Aptos Display" panose="020B0004020202020204" pitchFamily="34" charset="0"/>
              </a:rPr>
              <a:t>After successful migration we will proceed with decommission of legacy Hyper-V.</a:t>
            </a:r>
          </a:p>
        </p:txBody>
      </p:sp>
      <p:graphicFrame>
        <p:nvGraphicFramePr>
          <p:cNvPr id="6" name="Table 5">
            <a:extLst>
              <a:ext uri="{FF2B5EF4-FFF2-40B4-BE49-F238E27FC236}">
                <a16:creationId xmlns:a16="http://schemas.microsoft.com/office/drawing/2014/main" id="{B3C36CF1-37C7-F955-7D3D-AA29B090F68C}"/>
              </a:ext>
            </a:extLst>
          </p:cNvPr>
          <p:cNvGraphicFramePr>
            <a:graphicFrameLocks noGrp="1"/>
          </p:cNvGraphicFramePr>
          <p:nvPr>
            <p:extLst>
              <p:ext uri="{D42A27DB-BD31-4B8C-83A1-F6EECF244321}">
                <p14:modId xmlns:p14="http://schemas.microsoft.com/office/powerpoint/2010/main" val="3022586338"/>
              </p:ext>
            </p:extLst>
          </p:nvPr>
        </p:nvGraphicFramePr>
        <p:xfrm>
          <a:off x="452404" y="1270240"/>
          <a:ext cx="10049140" cy="2232188"/>
        </p:xfrm>
        <a:graphic>
          <a:graphicData uri="http://schemas.openxmlformats.org/drawingml/2006/table">
            <a:tbl>
              <a:tblPr/>
              <a:tblGrid>
                <a:gridCol w="2503469">
                  <a:extLst>
                    <a:ext uri="{9D8B030D-6E8A-4147-A177-3AD203B41FA5}">
                      <a16:colId xmlns:a16="http://schemas.microsoft.com/office/drawing/2014/main" val="3938040266"/>
                    </a:ext>
                  </a:extLst>
                </a:gridCol>
                <a:gridCol w="1976246">
                  <a:extLst>
                    <a:ext uri="{9D8B030D-6E8A-4147-A177-3AD203B41FA5}">
                      <a16:colId xmlns:a16="http://schemas.microsoft.com/office/drawing/2014/main" val="1929263511"/>
                    </a:ext>
                  </a:extLst>
                </a:gridCol>
                <a:gridCol w="1569525">
                  <a:extLst>
                    <a:ext uri="{9D8B030D-6E8A-4147-A177-3AD203B41FA5}">
                      <a16:colId xmlns:a16="http://schemas.microsoft.com/office/drawing/2014/main" val="2861787247"/>
                    </a:ext>
                  </a:extLst>
                </a:gridCol>
                <a:gridCol w="3999900">
                  <a:extLst>
                    <a:ext uri="{9D8B030D-6E8A-4147-A177-3AD203B41FA5}">
                      <a16:colId xmlns:a16="http://schemas.microsoft.com/office/drawing/2014/main" val="3242666700"/>
                    </a:ext>
                  </a:extLst>
                </a:gridCol>
              </a:tblGrid>
              <a:tr h="318884">
                <a:tc>
                  <a:txBody>
                    <a:bodyPr/>
                    <a:lstStyle/>
                    <a:p>
                      <a:pPr algn="ctr" fontAlgn="ctr"/>
                      <a:r>
                        <a:rPr lang="en-US" sz="1600" b="1" i="0" u="none" strike="noStrike" dirty="0">
                          <a:solidFill>
                            <a:srgbClr val="000000"/>
                          </a:solidFill>
                          <a:effectLst/>
                          <a:latin typeface="Aptos Display" panose="020B0004020202020204" pitchFamily="34" charset="0"/>
                          <a:cs typeface="Arial" panose="020B0604020202020204" pitchFamily="34" charset="0"/>
                        </a:rPr>
                        <a:t>VM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1" i="0" u="none" strike="noStrike" dirty="0">
                          <a:solidFill>
                            <a:srgbClr val="000000"/>
                          </a:solidFill>
                          <a:effectLst/>
                          <a:latin typeface="Aptos Display" panose="020B0004020202020204" pitchFamily="34" charset="0"/>
                          <a:cs typeface="Arial" panose="020B0604020202020204" pitchFamily="34" charset="0"/>
                        </a:rPr>
                        <a:t>State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1" i="0" u="none" strike="noStrike" dirty="0">
                          <a:solidFill>
                            <a:srgbClr val="000000"/>
                          </a:solidFill>
                          <a:effectLst/>
                          <a:latin typeface="Aptos Display" panose="020B0004020202020204" pitchFamily="34" charset="0"/>
                          <a:cs typeface="Arial" panose="020B0604020202020204" pitchFamily="34" charset="0"/>
                        </a:rPr>
                        <a:t>Function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b="1" i="0" u="none" strike="noStrike" dirty="0">
                          <a:solidFill>
                            <a:srgbClr val="000000"/>
                          </a:solidFill>
                          <a:effectLst/>
                          <a:latin typeface="Aptos Display" panose="020B0004020202020204" pitchFamily="34" charset="0"/>
                          <a:cs typeface="Arial" panose="020B0604020202020204" pitchFamily="34" charset="0"/>
                        </a:rPr>
                        <a:t>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95420536"/>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ADBDDKSBC01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Stopped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SBC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Decommissioned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9779664"/>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ADBDDKSCMS01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Stopped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SCM DP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Can be decommissioned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3790085"/>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ASBDDKDB03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Stopped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DB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2">
                  <a:txBody>
                    <a:bodyPr/>
                    <a:lstStyle/>
                    <a:p>
                      <a:pPr algn="l" fontAlgn="ctr"/>
                      <a:r>
                        <a:rPr lang="en-US" sz="1600" dirty="0"/>
                        <a:t>Decommissioned</a:t>
                      </a:r>
                      <a:endParaRPr lang="en-US" sz="1600" b="0" i="0" u="none" strike="noStrike" dirty="0">
                        <a:solidFill>
                          <a:srgbClr val="000000"/>
                        </a:solidFill>
                        <a:effectLst/>
                        <a:latin typeface="Aptos Display" panose="020B0004020202020204" pitchFamily="34" charset="0"/>
                        <a:cs typeface="Arial" panose="020B06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410310986"/>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ASBDDKDB01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Stopped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DB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dirty="0"/>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092665624"/>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ASBDDDKDC04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a:solidFill>
                            <a:srgbClr val="000000"/>
                          </a:solidFill>
                          <a:effectLst/>
                          <a:latin typeface="Aptos Display" panose="020B0004020202020204" pitchFamily="34" charset="0"/>
                          <a:cs typeface="Arial" panose="020B0604020202020204" pitchFamily="34" charset="0"/>
                        </a:rPr>
                        <a:t>Running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DC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This can be decommissioned after VM migration.</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430063801"/>
                  </a:ext>
                </a:extLst>
              </a:tr>
              <a:tr h="318884">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ASBDDDKFP01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Running</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File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l" fontAlgn="ctr"/>
                      <a:r>
                        <a:rPr lang="en-US" sz="1600" b="0" i="0" u="none" strike="noStrike" dirty="0">
                          <a:solidFill>
                            <a:srgbClr val="000000"/>
                          </a:solidFill>
                          <a:effectLst/>
                          <a:latin typeface="Aptos Display" panose="020B0004020202020204" pitchFamily="34" charset="0"/>
                          <a:cs typeface="Arial" panose="020B0604020202020204" pitchFamily="34" charset="0"/>
                        </a:rPr>
                        <a:t>Cutover scheduled on 27</a:t>
                      </a:r>
                      <a:r>
                        <a:rPr lang="en-US" sz="1600" b="0" i="0" u="none" strike="noStrike" baseline="30000" dirty="0">
                          <a:solidFill>
                            <a:srgbClr val="000000"/>
                          </a:solidFill>
                          <a:effectLst/>
                          <a:latin typeface="Aptos Display" panose="020B0004020202020204" pitchFamily="34" charset="0"/>
                          <a:cs typeface="Arial" panose="020B0604020202020204" pitchFamily="34" charset="0"/>
                        </a:rPr>
                        <a:t>th</a:t>
                      </a:r>
                      <a:r>
                        <a:rPr lang="en-US" sz="1600" b="0" i="0" u="none" strike="noStrike" dirty="0">
                          <a:solidFill>
                            <a:srgbClr val="000000"/>
                          </a:solidFill>
                          <a:effectLst/>
                          <a:latin typeface="Aptos Display" panose="020B0004020202020204" pitchFamily="34" charset="0"/>
                          <a:cs typeface="Arial" panose="020B0604020202020204" pitchFamily="34" charset="0"/>
                        </a:rPr>
                        <a:t> July after 8 PM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32731974"/>
                  </a:ext>
                </a:extLst>
              </a:tr>
            </a:tbl>
          </a:graphicData>
        </a:graphic>
      </p:graphicFrame>
    </p:spTree>
    <p:extLst>
      <p:ext uri="{BB962C8B-B14F-4D97-AF65-F5344CB8AC3E}">
        <p14:creationId xmlns:p14="http://schemas.microsoft.com/office/powerpoint/2010/main" val="16851836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5BB58F-FD74-2E1C-C076-CD7F6FD76581}"/>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60174D5-68D0-DFE1-73D6-8160F7C4E4E1}"/>
              </a:ext>
            </a:extLst>
          </p:cNvPr>
          <p:cNvSpPr>
            <a:spLocks noGrp="1"/>
          </p:cNvSpPr>
          <p:nvPr>
            <p:ph type="sldNum" sz="quarter" idx="4"/>
          </p:nvPr>
        </p:nvSpPr>
        <p:spPr>
          <a:xfrm>
            <a:off x="9856790" y="6212313"/>
            <a:ext cx="1969450" cy="226066"/>
          </a:xfrm>
          <a:prstGeom prst="rect">
            <a:avLst/>
          </a:prstGeom>
        </p:spPr>
        <p:txBody>
          <a:bodyPr/>
          <a:lstStyle/>
          <a:p>
            <a:pPr algn="l"/>
            <a:r>
              <a:rPr lang="en-US" dirty="0"/>
              <a:t>©2025 Brillio  |  </a:t>
            </a:r>
            <a:fld id="{F1FE5E21-FD07-B44E-90A3-0254BFCDB49A}" type="slidenum">
              <a:rPr lang="en-US" smtClean="0"/>
              <a:pPr algn="l"/>
              <a:t>5</a:t>
            </a:fld>
            <a:endParaRPr lang="en-US" dirty="0"/>
          </a:p>
        </p:txBody>
      </p:sp>
      <p:sp>
        <p:nvSpPr>
          <p:cNvPr id="3" name="Title 1">
            <a:extLst>
              <a:ext uri="{FF2B5EF4-FFF2-40B4-BE49-F238E27FC236}">
                <a16:creationId xmlns:a16="http://schemas.microsoft.com/office/drawing/2014/main" id="{D383EC46-BFA5-3BF6-BE1D-FAC0251D2316}"/>
              </a:ext>
            </a:extLst>
          </p:cNvPr>
          <p:cNvSpPr txBox="1">
            <a:spLocks/>
          </p:cNvSpPr>
          <p:nvPr/>
        </p:nvSpPr>
        <p:spPr>
          <a:xfrm>
            <a:off x="219174" y="209503"/>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defTabSz="914400">
              <a:defRPr/>
            </a:pPr>
            <a:r>
              <a:rPr lang="en-US" sz="3200" b="1" dirty="0">
                <a:solidFill>
                  <a:srgbClr val="44546A"/>
                </a:solidFill>
                <a:latin typeface="Calibri Light" panose="020F0302020204030204"/>
              </a:rPr>
              <a:t>Operational Updates / Highlights</a:t>
            </a:r>
            <a:r>
              <a:rPr lang="en-US" sz="2600" b="1" dirty="0">
                <a:solidFill>
                  <a:srgbClr val="44546A"/>
                </a:solidFill>
                <a:latin typeface="Calibri Light" panose="020F0302020204030204"/>
              </a:rPr>
              <a:t> </a:t>
            </a:r>
            <a:endParaRPr kumimoji="0" lang="en-IN" sz="2600" b="1" i="0" u="none" strike="noStrike" kern="1200" cap="none" spc="0" normalizeH="0" baseline="0" noProof="0" dirty="0">
              <a:ln>
                <a:noFill/>
              </a:ln>
              <a:effectLst/>
              <a:uLnTx/>
              <a:uFillTx/>
              <a:latin typeface="Calibiri light"/>
            </a:endParaRPr>
          </a:p>
        </p:txBody>
      </p:sp>
      <p:cxnSp>
        <p:nvCxnSpPr>
          <p:cNvPr id="7" name="Straight Connector 6">
            <a:extLst>
              <a:ext uri="{FF2B5EF4-FFF2-40B4-BE49-F238E27FC236}">
                <a16:creationId xmlns:a16="http://schemas.microsoft.com/office/drawing/2014/main" id="{7265668E-E8C9-8459-DD99-B8FBF5A8A5CD}"/>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FBD03892-DC80-060F-A8A2-6A7FACAD7993}"/>
              </a:ext>
            </a:extLst>
          </p:cNvPr>
          <p:cNvSpPr txBox="1"/>
          <p:nvPr/>
        </p:nvSpPr>
        <p:spPr>
          <a:xfrm>
            <a:off x="219174" y="726589"/>
            <a:ext cx="10975588" cy="584775"/>
          </a:xfrm>
          <a:prstGeom prst="rect">
            <a:avLst/>
          </a:prstGeom>
          <a:noFill/>
        </p:spPr>
        <p:txBody>
          <a:bodyPr wrap="square" lIns="91440" tIns="45720" rIns="91440" bIns="45720" anchor="t">
            <a:spAutoFit/>
          </a:bodyPr>
          <a:lstStyle/>
          <a:p>
            <a:pPr marL="568325" lvl="2" indent="-285750">
              <a:spcBef>
                <a:spcPts val="750"/>
              </a:spcBef>
              <a:spcAft>
                <a:spcPts val="750"/>
              </a:spcAft>
              <a:buFont typeface="Wingdings" panose="05000000000000000000" pitchFamily="2" charset="2"/>
              <a:buChar char="Ø"/>
            </a:pPr>
            <a:r>
              <a:rPr lang="en-US" sz="1600" b="1" dirty="0">
                <a:solidFill>
                  <a:srgbClr val="111111"/>
                </a:solidFill>
                <a:latin typeface="Aptos Display" panose="020B0004020202020204" pitchFamily="34" charset="0"/>
                <a:ea typeface="SimSun" panose="02010600030101010101" pitchFamily="2" charset="-122"/>
              </a:rPr>
              <a:t>Indonesia: </a:t>
            </a:r>
            <a:r>
              <a:rPr lang="en-US" sz="1600" dirty="0">
                <a:solidFill>
                  <a:srgbClr val="111111"/>
                </a:solidFill>
                <a:latin typeface="Aptos Display" panose="020B0004020202020204" pitchFamily="34" charset="0"/>
                <a:ea typeface="SimSun" panose="02010600030101010101" pitchFamily="2" charset="-122"/>
              </a:rPr>
              <a:t>The Migration of Indonesia printers </a:t>
            </a:r>
            <a:r>
              <a:rPr lang="en-US" sz="1600" dirty="0"/>
              <a:t>from </a:t>
            </a:r>
            <a:r>
              <a:rPr lang="en-US" sz="1600" b="1" dirty="0"/>
              <a:t>ADAZSGSPFP01</a:t>
            </a:r>
            <a:r>
              <a:rPr lang="en-US" sz="1600" dirty="0"/>
              <a:t> to </a:t>
            </a:r>
            <a:r>
              <a:rPr lang="en-US" sz="1600" b="1" dirty="0"/>
              <a:t>ADAZSGSPFP05 </a:t>
            </a:r>
            <a:r>
              <a:rPr lang="en-US" sz="1600" dirty="0"/>
              <a:t>are completed and for 2 printers the testing is pending from site.</a:t>
            </a:r>
            <a:endParaRPr lang="en-US" sz="1600" b="1" dirty="0">
              <a:solidFill>
                <a:srgbClr val="111111"/>
              </a:solidFill>
              <a:effectLst/>
              <a:latin typeface="Aptos Display" panose="020B0004020202020204" pitchFamily="34" charset="0"/>
              <a:ea typeface="SimSun" panose="02010600030101010101" pitchFamily="2" charset="-122"/>
            </a:endParaRPr>
          </a:p>
        </p:txBody>
      </p:sp>
      <p:graphicFrame>
        <p:nvGraphicFramePr>
          <p:cNvPr id="6" name="Table 5">
            <a:extLst>
              <a:ext uri="{FF2B5EF4-FFF2-40B4-BE49-F238E27FC236}">
                <a16:creationId xmlns:a16="http://schemas.microsoft.com/office/drawing/2014/main" id="{B10B442A-48C2-BBDF-F9B7-271BDCD6A475}"/>
              </a:ext>
            </a:extLst>
          </p:cNvPr>
          <p:cNvGraphicFramePr>
            <a:graphicFrameLocks noGrp="1"/>
          </p:cNvGraphicFramePr>
          <p:nvPr>
            <p:extLst>
              <p:ext uri="{D42A27DB-BD31-4B8C-83A1-F6EECF244321}">
                <p14:modId xmlns:p14="http://schemas.microsoft.com/office/powerpoint/2010/main" val="4040243320"/>
              </p:ext>
            </p:extLst>
          </p:nvPr>
        </p:nvGraphicFramePr>
        <p:xfrm>
          <a:off x="877427" y="1311364"/>
          <a:ext cx="9199093" cy="5175848"/>
        </p:xfrm>
        <a:graphic>
          <a:graphicData uri="http://schemas.openxmlformats.org/drawingml/2006/table">
            <a:tbl>
              <a:tblPr>
                <a:tableStyleId>{5C22544A-7EE6-4342-B048-85BDC9FD1C3A}</a:tableStyleId>
              </a:tblPr>
              <a:tblGrid>
                <a:gridCol w="873001">
                  <a:extLst>
                    <a:ext uri="{9D8B030D-6E8A-4147-A177-3AD203B41FA5}">
                      <a16:colId xmlns:a16="http://schemas.microsoft.com/office/drawing/2014/main" val="3330903471"/>
                    </a:ext>
                  </a:extLst>
                </a:gridCol>
                <a:gridCol w="591667">
                  <a:extLst>
                    <a:ext uri="{9D8B030D-6E8A-4147-A177-3AD203B41FA5}">
                      <a16:colId xmlns:a16="http://schemas.microsoft.com/office/drawing/2014/main" val="1386572372"/>
                    </a:ext>
                  </a:extLst>
                </a:gridCol>
                <a:gridCol w="2217633">
                  <a:extLst>
                    <a:ext uri="{9D8B030D-6E8A-4147-A177-3AD203B41FA5}">
                      <a16:colId xmlns:a16="http://schemas.microsoft.com/office/drawing/2014/main" val="70725337"/>
                    </a:ext>
                  </a:extLst>
                </a:gridCol>
                <a:gridCol w="1229272">
                  <a:extLst>
                    <a:ext uri="{9D8B030D-6E8A-4147-A177-3AD203B41FA5}">
                      <a16:colId xmlns:a16="http://schemas.microsoft.com/office/drawing/2014/main" val="950075293"/>
                    </a:ext>
                  </a:extLst>
                </a:gridCol>
                <a:gridCol w="1263441">
                  <a:extLst>
                    <a:ext uri="{9D8B030D-6E8A-4147-A177-3AD203B41FA5}">
                      <a16:colId xmlns:a16="http://schemas.microsoft.com/office/drawing/2014/main" val="2110975633"/>
                    </a:ext>
                  </a:extLst>
                </a:gridCol>
                <a:gridCol w="1692166">
                  <a:extLst>
                    <a:ext uri="{9D8B030D-6E8A-4147-A177-3AD203B41FA5}">
                      <a16:colId xmlns:a16="http://schemas.microsoft.com/office/drawing/2014/main" val="757268054"/>
                    </a:ext>
                  </a:extLst>
                </a:gridCol>
                <a:gridCol w="1331913">
                  <a:extLst>
                    <a:ext uri="{9D8B030D-6E8A-4147-A177-3AD203B41FA5}">
                      <a16:colId xmlns:a16="http://schemas.microsoft.com/office/drawing/2014/main" val="1404086431"/>
                    </a:ext>
                  </a:extLst>
                </a:gridCol>
              </a:tblGrid>
              <a:tr h="191496">
                <a:tc>
                  <a:txBody>
                    <a:bodyPr/>
                    <a:lstStyle/>
                    <a:p>
                      <a:pPr algn="l" fontAlgn="b"/>
                      <a:r>
                        <a:rPr lang="en-US" sz="1200" u="none" strike="noStrike" dirty="0">
                          <a:effectLst/>
                        </a:rPr>
                        <a:t>SAP Client</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O/P Device</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Functionality</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Printer name</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Printer Model</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Printer IP </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tc>
                  <a:txBody>
                    <a:bodyPr/>
                    <a:lstStyle/>
                    <a:p>
                      <a:pPr algn="l" fontAlgn="b"/>
                      <a:r>
                        <a:rPr lang="en-US" sz="1200" u="none" strike="noStrike" dirty="0">
                          <a:effectLst/>
                        </a:rPr>
                        <a:t>Status</a:t>
                      </a:r>
                      <a:endParaRPr lang="en-US" sz="1200" b="0" i="0" u="none" strike="noStrike" dirty="0">
                        <a:solidFill>
                          <a:srgbClr val="000000"/>
                        </a:solidFill>
                        <a:effectLst/>
                        <a:latin typeface="Aptos Narrow" panose="020B0004020202020204" pitchFamily="34" charset="0"/>
                      </a:endParaRPr>
                    </a:p>
                  </a:txBody>
                  <a:tcPr marL="5446" marR="5446" marT="5446" marB="0" anchor="b">
                    <a:solidFill>
                      <a:srgbClr val="00B050"/>
                    </a:solidFill>
                  </a:tcPr>
                </a:tc>
                <a:extLst>
                  <a:ext uri="{0D108BD9-81ED-4DB2-BD59-A6C34878D82A}">
                    <a16:rowId xmlns:a16="http://schemas.microsoft.com/office/drawing/2014/main" val="2149259092"/>
                  </a:ext>
                </a:extLst>
              </a:tr>
              <a:tr h="191496">
                <a:tc rowSpan="16">
                  <a:txBody>
                    <a:bodyPr/>
                    <a:lstStyle/>
                    <a:p>
                      <a:pPr algn="ctr" fontAlgn="ctr"/>
                      <a:r>
                        <a:rPr lang="en-US" sz="1200" u="none" strike="noStrike" dirty="0">
                          <a:effectLst/>
                        </a:rPr>
                        <a:t>CIP - 703</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ID08</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err="1">
                          <a:effectLst/>
                        </a:rPr>
                        <a:t>Finising</a:t>
                      </a:r>
                      <a:r>
                        <a:rPr lang="en-US" sz="1200" u="none" strike="noStrike" dirty="0">
                          <a:effectLst/>
                        </a:rPr>
                        <a:t> Label &amp; Drying </a:t>
                      </a:r>
                      <a:r>
                        <a:rPr lang="en-US" sz="1200" u="none" strike="noStrike" dirty="0" err="1">
                          <a:effectLst/>
                        </a:rPr>
                        <a:t>cfirm</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ASIDBGLA08(ID08)</a:t>
                      </a:r>
                      <a:endParaRPr lang="en-US" sz="1200" b="0" i="0" u="none" strike="noStrike" dirty="0">
                        <a:solidFill>
                          <a:srgbClr val="000000"/>
                        </a:solidFill>
                        <a:effectLst/>
                        <a:latin typeface="Aptos Narrow" panose="020B0004020202020204" pitchFamily="34" charset="0"/>
                      </a:endParaRPr>
                    </a:p>
                  </a:txBody>
                  <a:tcPr marL="5446" marR="5446" marT="5446" marB="0" anchor="ctr"/>
                </a:tc>
                <a:tc rowSpan="5">
                  <a:txBody>
                    <a:bodyPr/>
                    <a:lstStyle/>
                    <a:p>
                      <a:pPr algn="ctr" fontAlgn="ctr"/>
                      <a:r>
                        <a:rPr lang="en-US" sz="1200" u="none" strike="noStrike">
                          <a:effectLst/>
                        </a:rPr>
                        <a:t>ApeosPrint 6340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10.210.66.110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1171625728"/>
                  </a:ext>
                </a:extLst>
              </a:tr>
              <a:tr h="355259">
                <a:tc vMerge="1">
                  <a:txBody>
                    <a:bodyPr/>
                    <a:lstStyle/>
                    <a:p>
                      <a:endParaRPr lang="en-US"/>
                    </a:p>
                  </a:txBody>
                  <a:tcPr/>
                </a:tc>
                <a:tc>
                  <a:txBody>
                    <a:bodyPr/>
                    <a:lstStyle/>
                    <a:p>
                      <a:pPr algn="l" fontAlgn="ctr"/>
                      <a:r>
                        <a:rPr lang="en-US" sz="1200" u="none" strike="noStrike">
                          <a:effectLst/>
                        </a:rPr>
                        <a:t>ID10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Finising Finished Good Handler</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ASIDBGLA10(ID10)</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10.210.66.111</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2078515826"/>
                  </a:ext>
                </a:extLst>
              </a:tr>
              <a:tr h="191496">
                <a:tc vMerge="1">
                  <a:txBody>
                    <a:bodyPr/>
                    <a:lstStyle/>
                    <a:p>
                      <a:endParaRPr lang="en-US"/>
                    </a:p>
                  </a:txBody>
                  <a:tcPr/>
                </a:tc>
                <a:tc>
                  <a:txBody>
                    <a:bodyPr/>
                    <a:lstStyle/>
                    <a:p>
                      <a:pPr algn="l" fontAlgn="ctr"/>
                      <a:r>
                        <a:rPr lang="en-US" sz="1200" u="none" strike="noStrike" dirty="0">
                          <a:effectLst/>
                        </a:rPr>
                        <a:t>ID04</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Dyehouse Throughput Order</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ASIDBGLA04(ID04)</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10.210.66.115</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highlight>
                            <a:srgbClr val="FFFF00"/>
                          </a:highlight>
                        </a:rPr>
                        <a:t>Testing pending from site</a:t>
                      </a:r>
                      <a:endParaRPr lang="en-US" sz="1200" b="0" i="0" u="none" strike="noStrike" dirty="0">
                        <a:solidFill>
                          <a:srgbClr val="000000"/>
                        </a:solidFill>
                        <a:effectLst/>
                        <a:highlight>
                          <a:srgbClr val="FFFF00"/>
                        </a:highlight>
                        <a:latin typeface="Aptos Narrow" panose="020B0004020202020204" pitchFamily="34" charset="0"/>
                      </a:endParaRPr>
                    </a:p>
                  </a:txBody>
                  <a:tcPr marL="5446" marR="5446" marT="5446" marB="0" anchor="ctr"/>
                </a:tc>
                <a:extLst>
                  <a:ext uri="{0D108BD9-81ED-4DB2-BD59-A6C34878D82A}">
                    <a16:rowId xmlns:a16="http://schemas.microsoft.com/office/drawing/2014/main" val="3039559983"/>
                  </a:ext>
                </a:extLst>
              </a:tr>
              <a:tr h="191496">
                <a:tc vMerge="1">
                  <a:txBody>
                    <a:bodyPr/>
                    <a:lstStyle/>
                    <a:p>
                      <a:endParaRPr lang="en-US"/>
                    </a:p>
                  </a:txBody>
                  <a:tcPr/>
                </a:tc>
                <a:tc>
                  <a:txBody>
                    <a:bodyPr/>
                    <a:lstStyle/>
                    <a:p>
                      <a:pPr algn="l" fontAlgn="ctr"/>
                      <a:r>
                        <a:rPr lang="en-US" sz="1200" u="none" strike="noStrike">
                          <a:effectLst/>
                        </a:rPr>
                        <a:t>ID03</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SDD Drug store</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ASIDBGLA03(ID03)</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10.210.66.116</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highlight>
                            <a:srgbClr val="FFFF00"/>
                          </a:highlight>
                        </a:rPr>
                        <a:t>Testing pending from site</a:t>
                      </a:r>
                      <a:endParaRPr lang="en-US" sz="1200" b="0" i="0" u="none" strike="noStrike" dirty="0">
                        <a:solidFill>
                          <a:srgbClr val="000000"/>
                        </a:solidFill>
                        <a:effectLst/>
                        <a:highlight>
                          <a:srgbClr val="FFFF00"/>
                        </a:highlight>
                        <a:latin typeface="Aptos Narrow" panose="020B0004020202020204" pitchFamily="34" charset="0"/>
                      </a:endParaRPr>
                    </a:p>
                  </a:txBody>
                  <a:tcPr marL="5446" marR="5446" marT="5446" marB="0" anchor="ctr"/>
                </a:tc>
                <a:extLst>
                  <a:ext uri="{0D108BD9-81ED-4DB2-BD59-A6C34878D82A}">
                    <a16:rowId xmlns:a16="http://schemas.microsoft.com/office/drawing/2014/main" val="2843499284"/>
                  </a:ext>
                </a:extLst>
              </a:tr>
              <a:tr h="191496">
                <a:tc vMerge="1">
                  <a:txBody>
                    <a:bodyPr/>
                    <a:lstStyle/>
                    <a:p>
                      <a:endParaRPr lang="en-US"/>
                    </a:p>
                  </a:txBody>
                  <a:tcPr/>
                </a:tc>
                <a:tc>
                  <a:txBody>
                    <a:bodyPr/>
                    <a:lstStyle/>
                    <a:p>
                      <a:pPr algn="l" fontAlgn="ctr"/>
                      <a:r>
                        <a:rPr lang="en-US" sz="1200" u="none" strike="noStrike">
                          <a:effectLst/>
                        </a:rPr>
                        <a:t>ID09</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SDD Packer</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ASIDBGLA09(ID09)</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10.210.66.117</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1095518302"/>
                  </a:ext>
                </a:extLst>
              </a:tr>
              <a:tr h="355259">
                <a:tc vMerge="1">
                  <a:txBody>
                    <a:bodyPr/>
                    <a:lstStyle/>
                    <a:p>
                      <a:endParaRPr lang="en-US"/>
                    </a:p>
                  </a:txBody>
                  <a:tcPr/>
                </a:tc>
                <a:tc>
                  <a:txBody>
                    <a:bodyPr/>
                    <a:lstStyle/>
                    <a:p>
                      <a:pPr algn="l" fontAlgn="ctr"/>
                      <a:r>
                        <a:rPr lang="en-US" sz="1200" u="none" strike="noStrike">
                          <a:effectLst/>
                        </a:rPr>
                        <a:t>ID38</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Coats Indonesia - Bogor Factory Finishing (YDES)</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ASIDBGLA38(ID38)</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Zebra ZT230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b"/>
                      <a:r>
                        <a:rPr lang="en-US" sz="1200" u="none" strike="noStrike">
                          <a:effectLst/>
                        </a:rPr>
                        <a:t>10.210.66.118</a:t>
                      </a:r>
                      <a:endParaRPr lang="en-US" sz="1200" b="0" i="0" u="none" strike="noStrike">
                        <a:solidFill>
                          <a:srgbClr val="000000"/>
                        </a:solidFill>
                        <a:effectLst/>
                        <a:latin typeface="Aptos Narrow" panose="020B0004020202020204" pitchFamily="34" charset="0"/>
                      </a:endParaRPr>
                    </a:p>
                  </a:txBody>
                  <a:tcPr marL="5446" marR="5446" marT="5446" marB="0" anchor="b"/>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2442160989"/>
                  </a:ext>
                </a:extLst>
              </a:tr>
              <a:tr h="355259">
                <a:tc vMerge="1">
                  <a:txBody>
                    <a:bodyPr/>
                    <a:lstStyle/>
                    <a:p>
                      <a:endParaRPr lang="en-US"/>
                    </a:p>
                  </a:txBody>
                  <a:tcPr/>
                </a:tc>
                <a:tc>
                  <a:txBody>
                    <a:bodyPr/>
                    <a:lstStyle/>
                    <a:p>
                      <a:pPr algn="l" fontAlgn="ctr"/>
                      <a:r>
                        <a:rPr lang="en-US" sz="1200" u="none" strike="noStrike">
                          <a:effectLst/>
                        </a:rPr>
                        <a:t>ID41</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Invoicing Office</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ASIDCILA41(ID41)</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DocuCenter-V 4070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b"/>
                      <a:r>
                        <a:rPr lang="en-US" sz="1200" u="none" strike="noStrike">
                          <a:effectLst/>
                        </a:rPr>
                        <a:t>10.211.98.10</a:t>
                      </a:r>
                      <a:endParaRPr lang="en-US" sz="1200" b="0" i="0" u="none" strike="noStrike">
                        <a:solidFill>
                          <a:srgbClr val="000000"/>
                        </a:solidFill>
                        <a:effectLst/>
                        <a:latin typeface="Aptos Narrow" panose="020B0004020202020204" pitchFamily="34" charset="0"/>
                      </a:endParaRPr>
                    </a:p>
                  </a:txBody>
                  <a:tcPr marL="5446" marR="5446" marT="5446" marB="0" anchor="b"/>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4067444505"/>
                  </a:ext>
                </a:extLst>
              </a:tr>
              <a:tr h="191496">
                <a:tc vMerge="1">
                  <a:txBody>
                    <a:bodyPr/>
                    <a:lstStyle/>
                    <a:p>
                      <a:endParaRPr lang="en-US"/>
                    </a:p>
                  </a:txBody>
                  <a:tcPr/>
                </a:tc>
                <a:tc>
                  <a:txBody>
                    <a:bodyPr/>
                    <a:lstStyle/>
                    <a:p>
                      <a:pPr algn="l" fontAlgn="ctr"/>
                      <a:r>
                        <a:rPr lang="en-US" sz="1200" u="none" strike="noStrike">
                          <a:effectLst/>
                        </a:rPr>
                        <a:t>ID02</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Invoicing Office</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ASIDCILA03(ID02)</a:t>
                      </a:r>
                      <a:endParaRPr lang="en-US" sz="1200" b="0" i="0" u="none" strike="noStrike" dirty="0">
                        <a:solidFill>
                          <a:srgbClr val="000000"/>
                        </a:solidFill>
                        <a:effectLst/>
                        <a:latin typeface="Aptos Narrow" panose="020B0004020202020204" pitchFamily="34" charset="0"/>
                      </a:endParaRPr>
                    </a:p>
                  </a:txBody>
                  <a:tcPr marL="5446" marR="5446" marT="5446" marB="0" anchor="ctr"/>
                </a:tc>
                <a:tc rowSpan="5">
                  <a:txBody>
                    <a:bodyPr/>
                    <a:lstStyle/>
                    <a:p>
                      <a:pPr algn="ctr" fontAlgn="ctr"/>
                      <a:r>
                        <a:rPr lang="en-US" sz="1200" u="none" strike="noStrike">
                          <a:effectLst/>
                        </a:rPr>
                        <a:t>ApeosPrint 6340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b"/>
                      <a:r>
                        <a:rPr lang="en-US" sz="1200" u="none" strike="noStrike">
                          <a:effectLst/>
                        </a:rPr>
                        <a:t>10.211.98.154</a:t>
                      </a:r>
                      <a:endParaRPr lang="en-US" sz="1200" b="0" i="0" u="none" strike="noStrike">
                        <a:solidFill>
                          <a:srgbClr val="000000"/>
                        </a:solidFill>
                        <a:effectLst/>
                        <a:latin typeface="Aptos Narrow" panose="020B0004020202020204" pitchFamily="34" charset="0"/>
                      </a:endParaRPr>
                    </a:p>
                  </a:txBody>
                  <a:tcPr marL="5446" marR="5446" marT="5446" marB="0" anchor="b"/>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2364140336"/>
                  </a:ext>
                </a:extLst>
              </a:tr>
              <a:tr h="191496">
                <a:tc vMerge="1">
                  <a:txBody>
                    <a:bodyPr/>
                    <a:lstStyle/>
                    <a:p>
                      <a:endParaRPr lang="en-US"/>
                    </a:p>
                  </a:txBody>
                  <a:tcPr/>
                </a:tc>
                <a:tc>
                  <a:txBody>
                    <a:bodyPr/>
                    <a:lstStyle/>
                    <a:p>
                      <a:pPr algn="l" fontAlgn="ctr"/>
                      <a:r>
                        <a:rPr lang="en-US" sz="1200" u="none" strike="noStrike">
                          <a:effectLst/>
                        </a:rPr>
                        <a:t>ID39</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Operation Picking</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ASIDCILA39(ID39)</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10.211.98.153</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143096903"/>
                  </a:ext>
                </a:extLst>
              </a:tr>
              <a:tr h="191496">
                <a:tc vMerge="1">
                  <a:txBody>
                    <a:bodyPr/>
                    <a:lstStyle/>
                    <a:p>
                      <a:endParaRPr lang="en-US"/>
                    </a:p>
                  </a:txBody>
                  <a:tcPr/>
                </a:tc>
                <a:tc>
                  <a:txBody>
                    <a:bodyPr/>
                    <a:lstStyle/>
                    <a:p>
                      <a:pPr algn="l" fontAlgn="ctr"/>
                      <a:r>
                        <a:rPr lang="en-US" sz="1200" u="none" strike="noStrike">
                          <a:effectLst/>
                        </a:rPr>
                        <a:t>ID31</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Operation Packing</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ASIDCILA31(ID31)</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dirty="0">
                          <a:effectLst/>
                        </a:rPr>
                        <a:t>10.211.98.150</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Completed</a:t>
                      </a:r>
                      <a:endParaRPr lang="en-US" sz="1200" b="0" i="0" u="none" strike="noStrike">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453306989"/>
                  </a:ext>
                </a:extLst>
              </a:tr>
              <a:tr h="191496">
                <a:tc vMerge="1">
                  <a:txBody>
                    <a:bodyPr/>
                    <a:lstStyle/>
                    <a:p>
                      <a:endParaRPr lang="en-US"/>
                    </a:p>
                  </a:txBody>
                  <a:tcPr/>
                </a:tc>
                <a:tc>
                  <a:txBody>
                    <a:bodyPr/>
                    <a:lstStyle/>
                    <a:p>
                      <a:pPr algn="l" fontAlgn="ctr"/>
                      <a:r>
                        <a:rPr lang="en-US" sz="1200" u="none" strike="noStrike">
                          <a:effectLst/>
                        </a:rPr>
                        <a:t>ID32</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Operation Packing</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ASIDCILA32(ID32</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10.211.98.151</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Completed</a:t>
                      </a:r>
                      <a:endParaRPr lang="en-US" sz="1200" b="0" i="0" u="none" strike="noStrike">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687457418"/>
                  </a:ext>
                </a:extLst>
              </a:tr>
              <a:tr h="180931">
                <a:tc vMerge="1">
                  <a:txBody>
                    <a:bodyPr/>
                    <a:lstStyle/>
                    <a:p>
                      <a:endParaRPr lang="en-US"/>
                    </a:p>
                  </a:txBody>
                  <a:tcPr/>
                </a:tc>
                <a:tc>
                  <a:txBody>
                    <a:bodyPr/>
                    <a:lstStyle/>
                    <a:p>
                      <a:pPr algn="l" fontAlgn="ctr"/>
                      <a:r>
                        <a:rPr lang="en-US" sz="1200" u="none" strike="noStrike">
                          <a:effectLst/>
                        </a:rPr>
                        <a:t>ID40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Operation Packing</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ctr" fontAlgn="ctr"/>
                      <a:r>
                        <a:rPr lang="en-US" sz="1200" u="none" strike="noStrike" dirty="0">
                          <a:effectLst/>
                        </a:rPr>
                        <a:t>ASIDCILA40(ID40)</a:t>
                      </a:r>
                      <a:endParaRPr lang="en-US" sz="1200" b="0" i="0" u="none" strike="noStrike" dirty="0">
                        <a:solidFill>
                          <a:srgbClr val="000000"/>
                        </a:solidFill>
                        <a:effectLst/>
                        <a:latin typeface="Aptos Narrow" panose="020B0004020202020204" pitchFamily="34" charset="0"/>
                      </a:endParaRPr>
                    </a:p>
                  </a:txBody>
                  <a:tcPr marL="5446" marR="5446" marT="5446" marB="0" anchor="ctr"/>
                </a:tc>
                <a:tc vMerge="1">
                  <a:txBody>
                    <a:bodyPr/>
                    <a:lstStyle/>
                    <a:p>
                      <a:endParaRPr lang="en-US"/>
                    </a:p>
                  </a:txBody>
                  <a:tcPr/>
                </a:tc>
                <a:tc>
                  <a:txBody>
                    <a:bodyPr/>
                    <a:lstStyle/>
                    <a:p>
                      <a:pPr algn="l" fontAlgn="ctr"/>
                      <a:r>
                        <a:rPr lang="en-US" sz="1200" u="none" strike="noStrike">
                          <a:effectLst/>
                        </a:rPr>
                        <a:t>10.211.98.152</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Completed</a:t>
                      </a:r>
                      <a:endParaRPr lang="en-US" sz="1200" b="0" i="0" u="none" strike="noStrike">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2290468049"/>
                  </a:ext>
                </a:extLst>
              </a:tr>
              <a:tr h="529586">
                <a:tc vMerge="1">
                  <a:txBody>
                    <a:bodyPr/>
                    <a:lstStyle/>
                    <a:p>
                      <a:endParaRPr lang="en-US"/>
                    </a:p>
                  </a:txBody>
                  <a:tcPr/>
                </a:tc>
                <a:tc>
                  <a:txBody>
                    <a:bodyPr/>
                    <a:lstStyle/>
                    <a:p>
                      <a:pPr algn="l" fontAlgn="ctr"/>
                      <a:r>
                        <a:rPr lang="en-US" sz="1200" u="none" strike="noStrike">
                          <a:effectLst/>
                        </a:rPr>
                        <a:t>ID33</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GN Putri Citeureup  Warehouse - Outbound Area</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ASIDCIDM01(ID33)</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EPSON LQ-2190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10.211.98.157</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3127315865"/>
                  </a:ext>
                </a:extLst>
              </a:tr>
              <a:tr h="355259">
                <a:tc vMerge="1">
                  <a:txBody>
                    <a:bodyPr/>
                    <a:lstStyle/>
                    <a:p>
                      <a:endParaRPr lang="en-US"/>
                    </a:p>
                  </a:txBody>
                  <a:tcPr/>
                </a:tc>
                <a:tc>
                  <a:txBody>
                    <a:bodyPr/>
                    <a:lstStyle/>
                    <a:p>
                      <a:pPr algn="l" fontAlgn="ctr"/>
                      <a:r>
                        <a:rPr lang="en-US" sz="1200" u="none" strike="noStrike" dirty="0">
                          <a:effectLst/>
                          <a:highlight>
                            <a:srgbClr val="FF0000"/>
                          </a:highlight>
                        </a:rPr>
                        <a:t>ID34</a:t>
                      </a:r>
                      <a:endParaRPr lang="en-US" sz="1200" b="0" i="0" u="none" strike="noStrike" dirty="0">
                        <a:solidFill>
                          <a:srgbClr val="000000"/>
                        </a:solidFill>
                        <a:effectLst/>
                        <a:highlight>
                          <a:srgbClr val="FF0000"/>
                        </a:highlight>
                        <a:latin typeface="Aptos Narrow" panose="020B0004020202020204" pitchFamily="34" charset="0"/>
                      </a:endParaRPr>
                    </a:p>
                  </a:txBody>
                  <a:tcPr marL="5446" marR="5446" marT="5446" marB="0" anchor="ctr"/>
                </a:tc>
                <a:tc>
                  <a:txBody>
                    <a:bodyPr/>
                    <a:lstStyle/>
                    <a:p>
                      <a:pPr algn="l" fontAlgn="ctr"/>
                      <a:r>
                        <a:rPr lang="en-US" sz="1200" u="none" strike="noStrike">
                          <a:effectLst/>
                          <a:highlight>
                            <a:srgbClr val="FF0000"/>
                          </a:highlight>
                        </a:rPr>
                        <a:t>Coats Indonesia, Citeureup warehouse (Packing label 1)</a:t>
                      </a:r>
                      <a:endParaRPr lang="en-US" sz="1200" b="0" i="0" u="none" strike="noStrike">
                        <a:solidFill>
                          <a:srgbClr val="000000"/>
                        </a:solidFill>
                        <a:effectLst/>
                        <a:highlight>
                          <a:srgbClr val="FF0000"/>
                        </a:highlight>
                        <a:latin typeface="Aptos Narrow" panose="020B0004020202020204" pitchFamily="34" charset="0"/>
                      </a:endParaRPr>
                    </a:p>
                  </a:txBody>
                  <a:tcPr marL="5446" marR="5446" marT="5446" marB="0" anchor="ctr"/>
                </a:tc>
                <a:tc>
                  <a:txBody>
                    <a:bodyPr/>
                    <a:lstStyle/>
                    <a:p>
                      <a:pPr algn="l" fontAlgn="ctr"/>
                      <a:r>
                        <a:rPr lang="en-US" sz="1200" u="none" strike="noStrike" dirty="0">
                          <a:effectLst/>
                          <a:highlight>
                            <a:srgbClr val="FF0000"/>
                          </a:highlight>
                        </a:rPr>
                        <a:t>ASIDCILB01(ID34)</a:t>
                      </a:r>
                      <a:endParaRPr lang="en-US" sz="1200" b="0" i="0" u="none" strike="noStrike" dirty="0">
                        <a:solidFill>
                          <a:srgbClr val="000000"/>
                        </a:solidFill>
                        <a:effectLst/>
                        <a:highlight>
                          <a:srgbClr val="FF0000"/>
                        </a:highlight>
                        <a:latin typeface="Aptos Narrow" panose="020B0004020202020204" pitchFamily="34" charset="0"/>
                      </a:endParaRPr>
                    </a:p>
                  </a:txBody>
                  <a:tcPr marL="5446" marR="5446" marT="5446" marB="0" anchor="ctr"/>
                </a:tc>
                <a:tc>
                  <a:txBody>
                    <a:bodyPr/>
                    <a:lstStyle/>
                    <a:p>
                      <a:pPr algn="l" fontAlgn="ctr"/>
                      <a:r>
                        <a:rPr lang="en-US" sz="1200" u="none" strike="noStrike">
                          <a:effectLst/>
                          <a:highlight>
                            <a:srgbClr val="FF0000"/>
                          </a:highlight>
                        </a:rPr>
                        <a:t>ZEBRA CT420</a:t>
                      </a:r>
                      <a:endParaRPr lang="en-US" sz="1200" b="0" i="0" u="none" strike="noStrike">
                        <a:solidFill>
                          <a:srgbClr val="000000"/>
                        </a:solidFill>
                        <a:effectLst/>
                        <a:highlight>
                          <a:srgbClr val="FF0000"/>
                        </a:highlight>
                        <a:latin typeface="Aptos Narrow" panose="020B0004020202020204" pitchFamily="34" charset="0"/>
                      </a:endParaRPr>
                    </a:p>
                  </a:txBody>
                  <a:tcPr marL="5446" marR="5446" marT="5446" marB="0" anchor="ctr"/>
                </a:tc>
                <a:tc>
                  <a:txBody>
                    <a:bodyPr/>
                    <a:lstStyle/>
                    <a:p>
                      <a:pPr algn="l" fontAlgn="ctr"/>
                      <a:r>
                        <a:rPr lang="en-US" sz="1200" u="none" strike="noStrike">
                          <a:effectLst/>
                          <a:highlight>
                            <a:srgbClr val="FF0000"/>
                          </a:highlight>
                        </a:rPr>
                        <a:t>10.211.98.158</a:t>
                      </a:r>
                      <a:endParaRPr lang="en-US" sz="1200" b="0" i="0" u="none" strike="noStrike">
                        <a:solidFill>
                          <a:srgbClr val="000000"/>
                        </a:solidFill>
                        <a:effectLst/>
                        <a:highlight>
                          <a:srgbClr val="FF0000"/>
                        </a:highlight>
                        <a:latin typeface="Aptos Narrow" panose="020B0004020202020204" pitchFamily="34" charset="0"/>
                      </a:endParaRPr>
                    </a:p>
                  </a:txBody>
                  <a:tcPr marL="5446" marR="5446" marT="5446" marB="0" anchor="ctr"/>
                </a:tc>
                <a:tc>
                  <a:txBody>
                    <a:bodyPr/>
                    <a:lstStyle/>
                    <a:p>
                      <a:pPr algn="l" fontAlgn="ctr"/>
                      <a:r>
                        <a:rPr lang="en-US" sz="1200" u="none" strike="noStrike" dirty="0">
                          <a:effectLst/>
                          <a:highlight>
                            <a:srgbClr val="FF0000"/>
                          </a:highlight>
                        </a:rPr>
                        <a:t>Printer Broken</a:t>
                      </a:r>
                      <a:endParaRPr lang="en-US" sz="1200" b="0" i="0" u="none" strike="noStrike" dirty="0">
                        <a:solidFill>
                          <a:srgbClr val="000000"/>
                        </a:solidFill>
                        <a:effectLst/>
                        <a:highlight>
                          <a:srgbClr val="FF0000"/>
                        </a:highlight>
                        <a:latin typeface="Aptos Narrow" panose="020B0004020202020204" pitchFamily="34" charset="0"/>
                      </a:endParaRPr>
                    </a:p>
                  </a:txBody>
                  <a:tcPr marL="5446" marR="5446" marT="5446" marB="0" anchor="ctr"/>
                </a:tc>
                <a:extLst>
                  <a:ext uri="{0D108BD9-81ED-4DB2-BD59-A6C34878D82A}">
                    <a16:rowId xmlns:a16="http://schemas.microsoft.com/office/drawing/2014/main" val="2105733780"/>
                  </a:ext>
                </a:extLst>
              </a:tr>
              <a:tr h="355259">
                <a:tc vMerge="1">
                  <a:txBody>
                    <a:bodyPr/>
                    <a:lstStyle/>
                    <a:p>
                      <a:endParaRPr lang="en-US"/>
                    </a:p>
                  </a:txBody>
                  <a:tcPr/>
                </a:tc>
                <a:tc>
                  <a:txBody>
                    <a:bodyPr/>
                    <a:lstStyle/>
                    <a:p>
                      <a:pPr algn="l" fontAlgn="ctr"/>
                      <a:r>
                        <a:rPr lang="en-US" sz="1200" u="none" strike="noStrike">
                          <a:effectLst/>
                        </a:rPr>
                        <a:t>ID35</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Coats Indonesia, Citeureup warehouse (Packing label 2)</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ASIDCILB02(ID35)</a:t>
                      </a:r>
                      <a:endParaRPr lang="en-US" sz="1200" b="0" i="0" u="none" strike="noStrike" dirty="0">
                        <a:solidFill>
                          <a:srgbClr val="000000"/>
                        </a:solidFill>
                        <a:effectLst/>
                        <a:latin typeface="Aptos Narrow" panose="020B0004020202020204" pitchFamily="34" charset="0"/>
                      </a:endParaRPr>
                    </a:p>
                  </a:txBody>
                  <a:tcPr marL="5446" marR="5446" marT="5446" marB="0" anchor="ctr"/>
                </a:tc>
                <a:tc rowSpan="2">
                  <a:txBody>
                    <a:bodyPr/>
                    <a:lstStyle/>
                    <a:p>
                      <a:pPr algn="ctr" fontAlgn="ctr"/>
                      <a:r>
                        <a:rPr lang="en-US" sz="1200" u="none" strike="noStrike">
                          <a:effectLst/>
                        </a:rPr>
                        <a:t>ZEBRA CT420</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10.211.98.159</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2071922317"/>
                  </a:ext>
                </a:extLst>
              </a:tr>
              <a:tr h="355259">
                <a:tc vMerge="1">
                  <a:txBody>
                    <a:bodyPr/>
                    <a:lstStyle/>
                    <a:p>
                      <a:endParaRPr lang="en-US"/>
                    </a:p>
                  </a:txBody>
                  <a:tcPr/>
                </a:tc>
                <a:tc>
                  <a:txBody>
                    <a:bodyPr/>
                    <a:lstStyle/>
                    <a:p>
                      <a:pPr algn="l" fontAlgn="ctr"/>
                      <a:r>
                        <a:rPr lang="en-US" sz="1200" u="none" strike="noStrike">
                          <a:effectLst/>
                        </a:rPr>
                        <a:t>ID36</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a:effectLst/>
                        </a:rPr>
                        <a:t>Coats Indonesia, Citeureup warehouse</a:t>
                      </a:r>
                      <a:endParaRPr lang="en-US" sz="1200" b="0" i="0" u="none" strike="noStrike">
                        <a:solidFill>
                          <a:srgbClr val="000000"/>
                        </a:solidFill>
                        <a:effectLst/>
                        <a:latin typeface="Aptos Narrow" panose="020B0004020202020204" pitchFamily="34" charset="0"/>
                      </a:endParaRPr>
                    </a:p>
                  </a:txBody>
                  <a:tcPr marL="5446" marR="5446" marT="5446" marB="0" anchor="ctr"/>
                </a:tc>
                <a:tc>
                  <a:txBody>
                    <a:bodyPr/>
                    <a:lstStyle/>
                    <a:p>
                      <a:pPr algn="l" fontAlgn="b"/>
                      <a:r>
                        <a:rPr lang="en-US" sz="1200" u="none" strike="noStrike" dirty="0">
                          <a:effectLst/>
                        </a:rPr>
                        <a:t>ASIDCILB03(ID36)</a:t>
                      </a:r>
                      <a:endParaRPr lang="en-US" sz="1200" b="0" i="0" u="none" strike="noStrike" dirty="0">
                        <a:solidFill>
                          <a:srgbClr val="000000"/>
                        </a:solidFill>
                        <a:effectLst/>
                        <a:latin typeface="Aptos Narrow" panose="020B0004020202020204" pitchFamily="34" charset="0"/>
                      </a:endParaRPr>
                    </a:p>
                  </a:txBody>
                  <a:tcPr marL="5446" marR="5446" marT="5446" marB="0" anchor="b"/>
                </a:tc>
                <a:tc vMerge="1">
                  <a:txBody>
                    <a:bodyPr/>
                    <a:lstStyle/>
                    <a:p>
                      <a:endParaRPr lang="en-US"/>
                    </a:p>
                  </a:txBody>
                  <a:tcPr/>
                </a:tc>
                <a:tc>
                  <a:txBody>
                    <a:bodyPr/>
                    <a:lstStyle/>
                    <a:p>
                      <a:pPr algn="l" fontAlgn="ctr"/>
                      <a:r>
                        <a:rPr lang="en-US" sz="1200" u="none" strike="noStrike" dirty="0">
                          <a:effectLst/>
                        </a:rPr>
                        <a:t>10.211.98.160</a:t>
                      </a:r>
                      <a:endParaRPr lang="en-US" sz="1200" b="0" i="0" u="none" strike="noStrike" dirty="0">
                        <a:solidFill>
                          <a:srgbClr val="000000"/>
                        </a:solidFill>
                        <a:effectLst/>
                        <a:latin typeface="Aptos Narrow" panose="020B0004020202020204" pitchFamily="34" charset="0"/>
                      </a:endParaRPr>
                    </a:p>
                  </a:txBody>
                  <a:tcPr marL="5446" marR="5446" marT="5446" marB="0" anchor="ctr"/>
                </a:tc>
                <a:tc>
                  <a:txBody>
                    <a:bodyPr/>
                    <a:lstStyle/>
                    <a:p>
                      <a:pPr algn="l" fontAlgn="ctr"/>
                      <a:r>
                        <a:rPr lang="en-US" sz="1200" u="none" strike="noStrike" dirty="0">
                          <a:effectLst/>
                        </a:rPr>
                        <a:t>Completed</a:t>
                      </a:r>
                      <a:endParaRPr lang="en-US" sz="1200" b="0" i="0" u="none" strike="noStrike" dirty="0">
                        <a:solidFill>
                          <a:srgbClr val="000000"/>
                        </a:solidFill>
                        <a:effectLst/>
                        <a:latin typeface="Aptos Narrow" panose="020B0004020202020204" pitchFamily="34" charset="0"/>
                      </a:endParaRPr>
                    </a:p>
                  </a:txBody>
                  <a:tcPr marL="5446" marR="5446" marT="5446" marB="0" anchor="ctr"/>
                </a:tc>
                <a:extLst>
                  <a:ext uri="{0D108BD9-81ED-4DB2-BD59-A6C34878D82A}">
                    <a16:rowId xmlns:a16="http://schemas.microsoft.com/office/drawing/2014/main" val="3724302238"/>
                  </a:ext>
                </a:extLst>
              </a:tr>
            </a:tbl>
          </a:graphicData>
        </a:graphic>
      </p:graphicFrame>
    </p:spTree>
    <p:extLst>
      <p:ext uri="{BB962C8B-B14F-4D97-AF65-F5344CB8AC3E}">
        <p14:creationId xmlns:p14="http://schemas.microsoft.com/office/powerpoint/2010/main" val="42717476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EF9144-00E7-584E-332B-3F4CF2B13632}"/>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8DE58AE-E45D-DDC7-33EE-50E01467A488}"/>
              </a:ext>
            </a:extLst>
          </p:cNvPr>
          <p:cNvSpPr>
            <a:spLocks noGrp="1"/>
          </p:cNvSpPr>
          <p:nvPr>
            <p:ph type="sldNum" sz="quarter" idx="4"/>
          </p:nvPr>
        </p:nvSpPr>
        <p:spPr>
          <a:xfrm>
            <a:off x="9856790" y="6212313"/>
            <a:ext cx="1969450" cy="226066"/>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©2025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6</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6F6C2A51-F7B6-9CD8-1401-534C06B115DA}"/>
              </a:ext>
            </a:extLst>
          </p:cNvPr>
          <p:cNvSpPr txBox="1">
            <a:spLocks/>
          </p:cNvSpPr>
          <p:nvPr/>
        </p:nvSpPr>
        <p:spPr>
          <a:xfrm>
            <a:off x="219174" y="209503"/>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Operational Updates / Highlights : </a:t>
            </a:r>
            <a:r>
              <a:rPr kumimoji="0" lang="en-US" sz="2600" b="1" i="0" u="none" strike="noStrike" kern="1200" cap="none" spc="0" normalizeH="0" baseline="0" noProof="0" dirty="0">
                <a:ln>
                  <a:noFill/>
                </a:ln>
                <a:solidFill>
                  <a:srgbClr val="242424"/>
                </a:solidFill>
                <a:effectLst/>
                <a:uLnTx/>
                <a:uFillTx/>
                <a:latin typeface="Segoe UI" panose="020B0502040204020203" pitchFamily="34" charset="0"/>
                <a:ea typeface="+mj-ea"/>
                <a:cs typeface="Arial" panose="020B0604020202020204" pitchFamily="34" charset="0"/>
              </a:rPr>
              <a:t>Hyper-V Upgradation</a:t>
            </a:r>
            <a:r>
              <a:rPr kumimoji="0" lang="en-US" sz="26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 </a:t>
            </a:r>
            <a:endParaRPr kumimoji="0" lang="en-IN" sz="26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1CB37CF1-F7A1-A511-FC8A-E62E388D41E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117E070A-5542-94D1-3463-B05329A93574}"/>
              </a:ext>
            </a:extLst>
          </p:cNvPr>
          <p:cNvSpPr txBox="1"/>
          <p:nvPr/>
        </p:nvSpPr>
        <p:spPr>
          <a:xfrm>
            <a:off x="121920" y="726588"/>
            <a:ext cx="11072842" cy="1323439"/>
          </a:xfrm>
          <a:prstGeom prst="rect">
            <a:avLst/>
          </a:prstGeom>
          <a:noFill/>
        </p:spPr>
        <p:txBody>
          <a:bodyPr wrap="square" lIns="91440" tIns="45720" rIns="91440" bIns="45720" anchor="t">
            <a:spAutoFit/>
          </a:bodyPr>
          <a:lstStyle/>
          <a:p>
            <a:pPr marL="454025" indent="-285750">
              <a:buFont typeface="Wingdings" panose="05000000000000000000" pitchFamily="2" charset="2"/>
              <a:buChar char="Ø"/>
            </a:pPr>
            <a:r>
              <a:rPr lang="en-US" sz="1600" b="1" dirty="0">
                <a:latin typeface="Aptos Display" panose="020B0004020202020204" pitchFamily="34" charset="0"/>
              </a:rPr>
              <a:t>RITM0175275</a:t>
            </a:r>
            <a:r>
              <a:rPr lang="en-US" sz="1600" dirty="0">
                <a:latin typeface="Aptos Display" panose="020B0004020202020204" pitchFamily="34" charset="0"/>
              </a:rPr>
              <a:t> - New SAP Printers configuration on Dongguan Texon and Rhenoflex</a:t>
            </a:r>
            <a:r>
              <a:rPr lang="en-US" sz="1600" b="1" dirty="0">
                <a:latin typeface="Aptos Display" panose="020B0004020202020204" pitchFamily="34" charset="0"/>
              </a:rPr>
              <a:t> :</a:t>
            </a:r>
          </a:p>
          <a:p>
            <a:pPr marL="168275"/>
            <a:endParaRPr lang="en-US" sz="1600" b="1" dirty="0">
              <a:latin typeface="Aptos Display" panose="020B0004020202020204" pitchFamily="34" charset="0"/>
            </a:endParaRPr>
          </a:p>
          <a:p>
            <a:pPr marL="454025" indent="-285750">
              <a:buFont typeface="Arial" panose="020B0604020202020204" pitchFamily="34" charset="0"/>
              <a:buChar char="•"/>
            </a:pPr>
            <a:r>
              <a:rPr lang="en-US" sz="1600" b="1" dirty="0">
                <a:latin typeface="Aptos Display" panose="020B0004020202020204" pitchFamily="34" charset="0"/>
              </a:rPr>
              <a:t>Texon</a:t>
            </a:r>
            <a:r>
              <a:rPr lang="en-US" sz="1600" dirty="0">
                <a:latin typeface="Aptos Display" panose="020B0004020202020204" pitchFamily="34" charset="0"/>
              </a:rPr>
              <a:t>: - We have added below printers on adazsgspfp05 and below is the recent update</a:t>
            </a:r>
            <a:endParaRPr kumimoji="0" lang="en-US" sz="1600" b="0" i="0" u="none" strike="noStrike" kern="1200" cap="none" spc="0" normalizeH="0" baseline="0" noProof="0" dirty="0">
              <a:ln>
                <a:noFill/>
              </a:ln>
              <a:solidFill>
                <a:prstClr val="black"/>
              </a:solidFill>
              <a:effectLst/>
              <a:uLnTx/>
              <a:uFillTx/>
              <a:latin typeface="Aptos Display" panose="020B00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111111"/>
              </a:solidFill>
              <a:effectLst/>
              <a:uLnTx/>
              <a:uFillTx/>
              <a:latin typeface="Aptos Display" panose="020B0004020202020204" pitchFamily="34" charset="0"/>
              <a:ea typeface="SimSun" panose="02010600030101010101" pitchFamily="2" charset="-122"/>
              <a:cs typeface="Arial" panose="020B0604020202020204" pitchFamily="34" charset="0"/>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Ø"/>
              <a:tabLst/>
              <a:defRPr/>
            </a:pPr>
            <a:endParaRPr kumimoji="0" lang="en-US" sz="1600" b="0" i="0" u="none" strike="noStrike" kern="1200" cap="none" spc="0" normalizeH="0" baseline="0" noProof="0" dirty="0">
              <a:ln>
                <a:noFill/>
              </a:ln>
              <a:solidFill>
                <a:srgbClr val="111111"/>
              </a:solidFill>
              <a:effectLst/>
              <a:uLnTx/>
              <a:uFillTx/>
              <a:latin typeface="Aptos Display" panose="020B0004020202020204" pitchFamily="34" charset="0"/>
              <a:ea typeface="SimSun" panose="02010600030101010101" pitchFamily="2" charset="-122"/>
            </a:endParaRPr>
          </a:p>
        </p:txBody>
      </p:sp>
      <p:graphicFrame>
        <p:nvGraphicFramePr>
          <p:cNvPr id="5" name="Table 4">
            <a:extLst>
              <a:ext uri="{FF2B5EF4-FFF2-40B4-BE49-F238E27FC236}">
                <a16:creationId xmlns:a16="http://schemas.microsoft.com/office/drawing/2014/main" id="{2F33E53D-44F3-34A2-1E79-3D25310D6537}"/>
              </a:ext>
            </a:extLst>
          </p:cNvPr>
          <p:cNvGraphicFramePr>
            <a:graphicFrameLocks noGrp="1"/>
          </p:cNvGraphicFramePr>
          <p:nvPr>
            <p:extLst>
              <p:ext uri="{D42A27DB-BD31-4B8C-83A1-F6EECF244321}">
                <p14:modId xmlns:p14="http://schemas.microsoft.com/office/powerpoint/2010/main" val="2301842701"/>
              </p:ext>
            </p:extLst>
          </p:nvPr>
        </p:nvGraphicFramePr>
        <p:xfrm>
          <a:off x="848327" y="1697215"/>
          <a:ext cx="8390265" cy="2197100"/>
        </p:xfrm>
        <a:graphic>
          <a:graphicData uri="http://schemas.openxmlformats.org/drawingml/2006/table">
            <a:tbl>
              <a:tblPr/>
              <a:tblGrid>
                <a:gridCol w="1177581">
                  <a:extLst>
                    <a:ext uri="{9D8B030D-6E8A-4147-A177-3AD203B41FA5}">
                      <a16:colId xmlns:a16="http://schemas.microsoft.com/office/drawing/2014/main" val="3029762637"/>
                    </a:ext>
                  </a:extLst>
                </a:gridCol>
                <a:gridCol w="1803171">
                  <a:extLst>
                    <a:ext uri="{9D8B030D-6E8A-4147-A177-3AD203B41FA5}">
                      <a16:colId xmlns:a16="http://schemas.microsoft.com/office/drawing/2014/main" val="608313574"/>
                    </a:ext>
                  </a:extLst>
                </a:gridCol>
                <a:gridCol w="1214381">
                  <a:extLst>
                    <a:ext uri="{9D8B030D-6E8A-4147-A177-3AD203B41FA5}">
                      <a16:colId xmlns:a16="http://schemas.microsoft.com/office/drawing/2014/main" val="965146016"/>
                    </a:ext>
                  </a:extLst>
                </a:gridCol>
                <a:gridCol w="2097566">
                  <a:extLst>
                    <a:ext uri="{9D8B030D-6E8A-4147-A177-3AD203B41FA5}">
                      <a16:colId xmlns:a16="http://schemas.microsoft.com/office/drawing/2014/main" val="201978700"/>
                    </a:ext>
                  </a:extLst>
                </a:gridCol>
                <a:gridCol w="2097566">
                  <a:extLst>
                    <a:ext uri="{9D8B030D-6E8A-4147-A177-3AD203B41FA5}">
                      <a16:colId xmlns:a16="http://schemas.microsoft.com/office/drawing/2014/main" val="1634517830"/>
                    </a:ext>
                  </a:extLst>
                </a:gridCol>
              </a:tblGrid>
              <a:tr h="184150">
                <a:tc>
                  <a:txBody>
                    <a:bodyPr/>
                    <a:lstStyle/>
                    <a:p>
                      <a:pPr algn="ctr" fontAlgn="ctr"/>
                      <a:r>
                        <a:rPr lang="en-US" sz="1400" b="1" i="0" u="none" strike="noStrike">
                          <a:solidFill>
                            <a:srgbClr val="000000"/>
                          </a:solidFill>
                          <a:effectLst/>
                          <a:latin typeface="Aptos Display" panose="020B0004020202020204" pitchFamily="34" charset="0"/>
                        </a:rPr>
                        <a:t>SAP Sytem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Output device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Print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Printer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530157738"/>
                  </a:ext>
                </a:extLst>
              </a:tr>
              <a:tr h="184150">
                <a:tc rowSpan="9">
                  <a:txBody>
                    <a:bodyPr/>
                    <a:lstStyle/>
                    <a:p>
                      <a:pPr algn="ctr" fontAlgn="ctr"/>
                      <a:r>
                        <a:rPr lang="en-US" sz="1400" b="0" i="0" u="none" strike="noStrike">
                          <a:solidFill>
                            <a:srgbClr val="000000"/>
                          </a:solidFill>
                          <a:effectLst/>
                          <a:latin typeface="Aptos Display" panose="020B0004020202020204" pitchFamily="34" charset="0"/>
                        </a:rPr>
                        <a:t>CCQ</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DG63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9">
                  <a:txBody>
                    <a:bodyPr/>
                    <a:lstStyle/>
                    <a:p>
                      <a:pPr algn="ctr" fontAlgn="ctr"/>
                      <a:r>
                        <a:rPr lang="en-US" sz="1400" b="0" i="0" u="none" strike="noStrike" dirty="0">
                          <a:solidFill>
                            <a:srgbClr val="000000"/>
                          </a:solidFill>
                          <a:effectLst/>
                          <a:latin typeface="Aptos Display" panose="020B0004020202020204" pitchFamily="34" charset="0"/>
                        </a:rPr>
                        <a:t>adazsgspfp05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ASCNTXDGLB63(DG63)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14557798"/>
                  </a:ext>
                </a:extLst>
              </a:tr>
              <a:tr h="184150">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DG64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ASCNTXDGLB64(DG64)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84618161"/>
                  </a:ext>
                </a:extLst>
              </a:tr>
              <a:tr h="184150">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DG65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ASCNTXDGLB65(DG65)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824737447"/>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ASCNTXDGLB66(DG66)</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60487160"/>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ASCNTXDGLA67(DG67)</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684062214"/>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ASCNTXDGLB71(DG71)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pending from 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0937587"/>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ASCNTXDGLB72(DG72)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pending from 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825633664"/>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ASCNTXDGLA73(DG73)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129363371"/>
                  </a:ext>
                </a:extLst>
              </a:tr>
              <a:tr h="184150">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ASCNTXDGDM74(DG74)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45948368"/>
                  </a:ext>
                </a:extLst>
              </a:tr>
            </a:tbl>
          </a:graphicData>
        </a:graphic>
      </p:graphicFrame>
      <p:sp>
        <p:nvSpPr>
          <p:cNvPr id="6" name="TextBox 5">
            <a:extLst>
              <a:ext uri="{FF2B5EF4-FFF2-40B4-BE49-F238E27FC236}">
                <a16:creationId xmlns:a16="http://schemas.microsoft.com/office/drawing/2014/main" id="{3048F996-B904-8A75-602B-55686CFB5D0D}"/>
              </a:ext>
            </a:extLst>
          </p:cNvPr>
          <p:cNvSpPr txBox="1"/>
          <p:nvPr/>
        </p:nvSpPr>
        <p:spPr>
          <a:xfrm>
            <a:off x="546537" y="4515151"/>
            <a:ext cx="9173618" cy="338554"/>
          </a:xfrm>
          <a:prstGeom prst="rect">
            <a:avLst/>
          </a:prstGeom>
          <a:noFill/>
        </p:spPr>
        <p:txBody>
          <a:bodyPr wrap="square" rtlCol="0">
            <a:spAutoFit/>
          </a:bodyPr>
          <a:lstStyle/>
          <a:p>
            <a:pPr marL="285750" indent="-285750">
              <a:buFont typeface="Arial" panose="020B0604020202020204" pitchFamily="34" charset="0"/>
              <a:buChar char="•"/>
            </a:pPr>
            <a:r>
              <a:rPr lang="en-US" sz="1600" b="1" dirty="0">
                <a:latin typeface="Aptos Display" panose="020B0004020202020204" pitchFamily="34" charset="0"/>
              </a:rPr>
              <a:t>Rhenoflex</a:t>
            </a:r>
            <a:r>
              <a:rPr lang="en-US" sz="1600" dirty="0">
                <a:latin typeface="Aptos Display" panose="020B0004020202020204" pitchFamily="34" charset="0"/>
              </a:rPr>
              <a:t>:-We have added below printers on adazsgspfp05 and Allen confirmed Label printing is fine.</a:t>
            </a:r>
          </a:p>
        </p:txBody>
      </p:sp>
      <p:graphicFrame>
        <p:nvGraphicFramePr>
          <p:cNvPr id="9" name="Table 8">
            <a:extLst>
              <a:ext uri="{FF2B5EF4-FFF2-40B4-BE49-F238E27FC236}">
                <a16:creationId xmlns:a16="http://schemas.microsoft.com/office/drawing/2014/main" id="{6C29ABE2-E188-E81C-0182-9D1E342BA95F}"/>
              </a:ext>
            </a:extLst>
          </p:cNvPr>
          <p:cNvGraphicFramePr>
            <a:graphicFrameLocks noGrp="1"/>
          </p:cNvGraphicFramePr>
          <p:nvPr>
            <p:extLst>
              <p:ext uri="{D42A27DB-BD31-4B8C-83A1-F6EECF244321}">
                <p14:modId xmlns:p14="http://schemas.microsoft.com/office/powerpoint/2010/main" val="3502275965"/>
              </p:ext>
            </p:extLst>
          </p:nvPr>
        </p:nvGraphicFramePr>
        <p:xfrm>
          <a:off x="848327" y="5074396"/>
          <a:ext cx="8610981" cy="1598930"/>
        </p:xfrm>
        <a:graphic>
          <a:graphicData uri="http://schemas.openxmlformats.org/drawingml/2006/table">
            <a:tbl>
              <a:tblPr/>
              <a:tblGrid>
                <a:gridCol w="1203281">
                  <a:extLst>
                    <a:ext uri="{9D8B030D-6E8A-4147-A177-3AD203B41FA5}">
                      <a16:colId xmlns:a16="http://schemas.microsoft.com/office/drawing/2014/main" val="3267766644"/>
                    </a:ext>
                  </a:extLst>
                </a:gridCol>
                <a:gridCol w="1842524">
                  <a:extLst>
                    <a:ext uri="{9D8B030D-6E8A-4147-A177-3AD203B41FA5}">
                      <a16:colId xmlns:a16="http://schemas.microsoft.com/office/drawing/2014/main" val="275709323"/>
                    </a:ext>
                  </a:extLst>
                </a:gridCol>
                <a:gridCol w="1240884">
                  <a:extLst>
                    <a:ext uri="{9D8B030D-6E8A-4147-A177-3AD203B41FA5}">
                      <a16:colId xmlns:a16="http://schemas.microsoft.com/office/drawing/2014/main" val="1889701015"/>
                    </a:ext>
                  </a:extLst>
                </a:gridCol>
                <a:gridCol w="2162146">
                  <a:extLst>
                    <a:ext uri="{9D8B030D-6E8A-4147-A177-3AD203B41FA5}">
                      <a16:colId xmlns:a16="http://schemas.microsoft.com/office/drawing/2014/main" val="3111301071"/>
                    </a:ext>
                  </a:extLst>
                </a:gridCol>
                <a:gridCol w="2162146">
                  <a:extLst>
                    <a:ext uri="{9D8B030D-6E8A-4147-A177-3AD203B41FA5}">
                      <a16:colId xmlns:a16="http://schemas.microsoft.com/office/drawing/2014/main" val="778876609"/>
                    </a:ext>
                  </a:extLst>
                </a:gridCol>
              </a:tblGrid>
              <a:tr h="184150">
                <a:tc>
                  <a:txBody>
                    <a:bodyPr/>
                    <a:lstStyle/>
                    <a:p>
                      <a:pPr algn="ctr" fontAlgn="ctr"/>
                      <a:r>
                        <a:rPr lang="en-US" sz="1400" b="1" i="0" u="none" strike="noStrike">
                          <a:solidFill>
                            <a:srgbClr val="000000"/>
                          </a:solidFill>
                          <a:effectLst/>
                          <a:latin typeface="Aptos Display" panose="020B0004020202020204" pitchFamily="34" charset="0"/>
                        </a:rPr>
                        <a:t>SAP Sysytem</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Output device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a:solidFill>
                            <a:srgbClr val="000000"/>
                          </a:solidFill>
                          <a:effectLst/>
                          <a:latin typeface="Aptos Display" panose="020B0004020202020204" pitchFamily="34" charset="0"/>
                        </a:rPr>
                        <a:t>Print server</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Printer Name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1" i="0" u="none" strike="noStrike" dirty="0">
                          <a:solidFill>
                            <a:srgbClr val="000000"/>
                          </a:solidFill>
                          <a:effectLst/>
                          <a:latin typeface="Aptos Display" panose="020B0004020202020204" pitchFamily="34" charset="0"/>
                        </a:rPr>
                        <a:t>Status</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495865948"/>
                  </a:ext>
                </a:extLst>
              </a:tr>
              <a:tr h="184150">
                <a:tc rowSpan="4">
                  <a:txBody>
                    <a:bodyPr/>
                    <a:lstStyle/>
                    <a:p>
                      <a:pPr algn="ctr" fontAlgn="ctr"/>
                      <a:r>
                        <a:rPr lang="en-US" sz="1400" b="0" i="0" u="none" strike="noStrike" dirty="0">
                          <a:solidFill>
                            <a:srgbClr val="000000"/>
                          </a:solidFill>
                          <a:effectLst/>
                          <a:latin typeface="Aptos Display" panose="020B0004020202020204" pitchFamily="34" charset="0"/>
                        </a:rPr>
                        <a:t>CCQ</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DG13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rowSpan="4">
                  <a:txBody>
                    <a:bodyPr/>
                    <a:lstStyle/>
                    <a:p>
                      <a:pPr algn="ctr" fontAlgn="ctr"/>
                      <a:r>
                        <a:rPr lang="en-US" sz="1400" b="0" i="0" u="none" strike="noStrike" dirty="0">
                          <a:solidFill>
                            <a:srgbClr val="000000"/>
                          </a:solidFill>
                          <a:effectLst/>
                          <a:latin typeface="Aptos Display" panose="020B0004020202020204" pitchFamily="34" charset="0"/>
                        </a:rPr>
                        <a:t>adazsgspfp05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a:solidFill>
                            <a:srgbClr val="000000"/>
                          </a:solidFill>
                          <a:effectLst/>
                          <a:latin typeface="Aptos Display" panose="020B0004020202020204" pitchFamily="34" charset="0"/>
                        </a:rPr>
                        <a:t>ASCNRXDGLB13(DG13)</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17882244"/>
                  </a:ext>
                </a:extLst>
              </a:tr>
              <a:tr h="184150">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DG15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ASCNRXDGLA15(DG15)</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50537085"/>
                  </a:ext>
                </a:extLst>
              </a:tr>
              <a:tr h="184150">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DG21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ASCNRXDGLB21(DG21)</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319114409"/>
                  </a:ext>
                </a:extLst>
              </a:tr>
              <a:tr h="58882">
                <a:tc vMerge="1">
                  <a:txBody>
                    <a:bodyPr/>
                    <a:lstStyle/>
                    <a:p>
                      <a:endParaRPr lang="en-US"/>
                    </a:p>
                  </a:txBody>
                  <a:tcPr/>
                </a:tc>
                <a:tc>
                  <a:txBody>
                    <a:bodyPr/>
                    <a:lstStyle/>
                    <a:p>
                      <a:pPr algn="ctr" fontAlgn="ctr"/>
                      <a:r>
                        <a:rPr lang="en-US" sz="1400" b="0" i="0" u="none" strike="noStrike">
                          <a:solidFill>
                            <a:srgbClr val="000000"/>
                          </a:solidFill>
                          <a:effectLst/>
                          <a:latin typeface="Aptos Display" panose="020B0004020202020204" pitchFamily="34" charset="0"/>
                        </a:rPr>
                        <a:t>DG24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vMerge="1">
                  <a:txBody>
                    <a:bodyPr/>
                    <a:lstStyle/>
                    <a:p>
                      <a:endParaRPr lang="en-US"/>
                    </a:p>
                  </a:txBody>
                  <a:tcPr/>
                </a:tc>
                <a:tc>
                  <a:txBody>
                    <a:bodyPr/>
                    <a:lstStyle/>
                    <a:p>
                      <a:pPr algn="ctr" fontAlgn="ctr"/>
                      <a:r>
                        <a:rPr lang="en-US" sz="1400" b="0" i="0" u="none" strike="noStrike" dirty="0">
                          <a:solidFill>
                            <a:srgbClr val="000000"/>
                          </a:solidFill>
                          <a:effectLst/>
                          <a:latin typeface="Aptos Display" panose="020B0004020202020204" pitchFamily="34" charset="0"/>
                        </a:rPr>
                        <a:t>ASCNRXDGDM24(DG24)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completed</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928895717"/>
                  </a:ext>
                </a:extLst>
              </a:tr>
              <a:tr h="58882">
                <a:tc>
                  <a:txBody>
                    <a:bodyPr/>
                    <a:lstStyle/>
                    <a:p>
                      <a:pPr algn="ctr" fontAlgn="ctr"/>
                      <a:endParaRPr lang="en-US" sz="1400" b="0" i="0" u="none" strike="noStrike">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DG14</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400" b="0" i="0" u="none" strike="noStrike" dirty="0">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dirty="0"/>
                        <a:t>ASCNRXDGLB14(DG14)</a:t>
                      </a:r>
                      <a:endParaRPr lang="en-US" sz="1600" b="0" i="0" u="none" strike="noStrike" dirty="0">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pending from 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96965680"/>
                  </a:ext>
                </a:extLst>
              </a:tr>
              <a:tr h="58882">
                <a:tc>
                  <a:txBody>
                    <a:bodyPr/>
                    <a:lstStyle/>
                    <a:p>
                      <a:pPr algn="ctr" fontAlgn="ctr"/>
                      <a:endParaRPr lang="en-US" sz="1400" b="0" i="0" u="none" strike="noStrike">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DG22</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endParaRPr lang="en-US" sz="1400" b="0" i="0" u="none" strike="noStrike" dirty="0">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600" dirty="0"/>
                        <a:t>ASCNRXDGLB22(DG22)</a:t>
                      </a:r>
                      <a:endParaRPr lang="en-US" sz="1600" b="0" i="0" u="none" strike="noStrike" dirty="0">
                        <a:solidFill>
                          <a:srgbClr val="000000"/>
                        </a:solidFill>
                        <a:effectLst/>
                        <a:latin typeface="Aptos Display" panose="020B0004020202020204" pitchFamily="34" charset="0"/>
                      </a:endParaRP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US" sz="1400" b="0" i="0" u="none" strike="noStrike" dirty="0">
                          <a:solidFill>
                            <a:srgbClr val="000000"/>
                          </a:solidFill>
                          <a:effectLst/>
                          <a:latin typeface="Aptos Display" panose="020B0004020202020204" pitchFamily="34" charset="0"/>
                        </a:rPr>
                        <a:t>Testing pending from site</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215723414"/>
                  </a:ext>
                </a:extLst>
              </a:tr>
            </a:tbl>
          </a:graphicData>
        </a:graphic>
      </p:graphicFrame>
    </p:spTree>
    <p:extLst>
      <p:ext uri="{BB962C8B-B14F-4D97-AF65-F5344CB8AC3E}">
        <p14:creationId xmlns:p14="http://schemas.microsoft.com/office/powerpoint/2010/main" val="14886167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37DE0-A37C-651E-E4F8-5656E6199210}"/>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8CC7C1A-AF16-4FFE-BC4D-2C26FC8DC41A}"/>
              </a:ext>
            </a:extLst>
          </p:cNvPr>
          <p:cNvSpPr>
            <a:spLocks noGrp="1"/>
          </p:cNvSpPr>
          <p:nvPr>
            <p:ph type="sldNum" sz="quarter" idx="4"/>
          </p:nvPr>
        </p:nvSpPr>
        <p:spPr>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©2025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l" defTabSz="914400" rtl="0" eaLnBrk="1" fontAlgn="auto" latinLnBrk="0" hangingPunct="1">
                <a:lnSpc>
                  <a:spcPct val="100000"/>
                </a:lnSpc>
                <a:spcBef>
                  <a:spcPts val="0"/>
                </a:spcBef>
                <a:spcAft>
                  <a:spcPts val="0"/>
                </a:spcAft>
                <a:buClrTx/>
                <a:buSzTx/>
                <a:buFontTx/>
                <a:buNone/>
                <a:tabLst/>
                <a:defRPr/>
              </a:pPr>
              <a:t>7</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96D75DB6-7FF6-CD37-C171-3270B16A854F}"/>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E7528C88-5CF8-31DC-FB9E-48D6AE261979}"/>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30D0A95A-13CD-ABDB-2507-A56C7A0EED89}"/>
              </a:ext>
            </a:extLst>
          </p:cNvPr>
          <p:cNvSpPr txBox="1"/>
          <p:nvPr/>
        </p:nvSpPr>
        <p:spPr>
          <a:xfrm>
            <a:off x="662152" y="935874"/>
            <a:ext cx="8565931" cy="369332"/>
          </a:xfrm>
          <a:prstGeom prst="rect">
            <a:avLst/>
          </a:prstGeom>
          <a:noFill/>
        </p:spPr>
        <p:txBody>
          <a:bodyPr wrap="square" rtlCol="0">
            <a:spAutoFit/>
          </a:bodyPr>
          <a:lstStyle/>
          <a:p>
            <a:pPr marL="285750" indent="-285750">
              <a:buFont typeface="Wingdings" panose="05000000000000000000" pitchFamily="2" charset="2"/>
              <a:buChar char="Ø"/>
            </a:pPr>
            <a:r>
              <a:rPr lang="en-US" b="1" dirty="0"/>
              <a:t>New VM Provisioned</a:t>
            </a:r>
          </a:p>
        </p:txBody>
      </p:sp>
      <p:graphicFrame>
        <p:nvGraphicFramePr>
          <p:cNvPr id="4" name="Table 3">
            <a:extLst>
              <a:ext uri="{FF2B5EF4-FFF2-40B4-BE49-F238E27FC236}">
                <a16:creationId xmlns:a16="http://schemas.microsoft.com/office/drawing/2014/main" id="{37EA7487-7D23-485A-6063-3FBB12C561C7}"/>
              </a:ext>
            </a:extLst>
          </p:cNvPr>
          <p:cNvGraphicFramePr>
            <a:graphicFrameLocks noGrp="1"/>
          </p:cNvGraphicFramePr>
          <p:nvPr>
            <p:extLst>
              <p:ext uri="{D42A27DB-BD31-4B8C-83A1-F6EECF244321}">
                <p14:modId xmlns:p14="http://schemas.microsoft.com/office/powerpoint/2010/main" val="2224652673"/>
              </p:ext>
            </p:extLst>
          </p:nvPr>
        </p:nvGraphicFramePr>
        <p:xfrm>
          <a:off x="881117" y="1312463"/>
          <a:ext cx="8127999" cy="1444738"/>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1641316144"/>
                    </a:ext>
                  </a:extLst>
                </a:gridCol>
                <a:gridCol w="2709333">
                  <a:extLst>
                    <a:ext uri="{9D8B030D-6E8A-4147-A177-3AD203B41FA5}">
                      <a16:colId xmlns:a16="http://schemas.microsoft.com/office/drawing/2014/main" val="708759926"/>
                    </a:ext>
                  </a:extLst>
                </a:gridCol>
                <a:gridCol w="2709333">
                  <a:extLst>
                    <a:ext uri="{9D8B030D-6E8A-4147-A177-3AD203B41FA5}">
                      <a16:colId xmlns:a16="http://schemas.microsoft.com/office/drawing/2014/main" val="1568030933"/>
                    </a:ext>
                  </a:extLst>
                </a:gridCol>
              </a:tblGrid>
              <a:tr h="370840">
                <a:tc>
                  <a:txBody>
                    <a:bodyPr/>
                    <a:lstStyle/>
                    <a:p>
                      <a:pPr algn="ctr"/>
                      <a:r>
                        <a:rPr lang="en-US" sz="1600" dirty="0"/>
                        <a:t>Request Number</a:t>
                      </a:r>
                    </a:p>
                  </a:txBody>
                  <a:tcPr/>
                </a:tc>
                <a:tc>
                  <a:txBody>
                    <a:bodyPr/>
                    <a:lstStyle/>
                    <a:p>
                      <a:pPr algn="ctr"/>
                      <a:r>
                        <a:rPr lang="en-US" sz="1600" dirty="0"/>
                        <a:t>Server Name</a:t>
                      </a:r>
                    </a:p>
                  </a:txBody>
                  <a:tcPr/>
                </a:tc>
                <a:tc>
                  <a:txBody>
                    <a:bodyPr/>
                    <a:lstStyle/>
                    <a:p>
                      <a:pPr algn="ctr"/>
                      <a:r>
                        <a:rPr lang="en-US" sz="1600" dirty="0"/>
                        <a:t>Site Name</a:t>
                      </a:r>
                    </a:p>
                  </a:txBody>
                  <a:tcPr/>
                </a:tc>
                <a:extLst>
                  <a:ext uri="{0D108BD9-81ED-4DB2-BD59-A6C34878D82A}">
                    <a16:rowId xmlns:a16="http://schemas.microsoft.com/office/drawing/2014/main" val="1457684262"/>
                  </a:ext>
                </a:extLst>
              </a:tr>
              <a:tr h="370840">
                <a:tc>
                  <a:txBody>
                    <a:bodyPr/>
                    <a:lstStyle/>
                    <a:p>
                      <a:pPr algn="ctr" fontAlgn="b"/>
                      <a:r>
                        <a:rPr lang="en-US" sz="1600" b="0" i="0" u="none" strike="noStrike" dirty="0">
                          <a:solidFill>
                            <a:srgbClr val="000000"/>
                          </a:solidFill>
                          <a:effectLst/>
                          <a:latin typeface="Aptos Narrow" panose="020B0004020202020204" pitchFamily="34" charset="0"/>
                        </a:rPr>
                        <a:t>RITM0175325</a:t>
                      </a:r>
                    </a:p>
                  </a:txBody>
                  <a:tcPr marL="6350" marR="6350" marT="6350" marB="0" anchor="b"/>
                </a:tc>
                <a:tc>
                  <a:txBody>
                    <a:bodyPr/>
                    <a:lstStyle/>
                    <a:p>
                      <a:pPr algn="ctr" fontAlgn="b"/>
                      <a:r>
                        <a:rPr lang="en-US" sz="1600" dirty="0"/>
                        <a:t>ADCOPEIE01</a:t>
                      </a:r>
                      <a:endParaRPr lang="en-US" sz="16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600" b="0" i="0" u="none" strike="noStrike" dirty="0">
                          <a:solidFill>
                            <a:srgbClr val="000000"/>
                          </a:solidFill>
                          <a:effectLst/>
                          <a:latin typeface="Aptos Narrow" panose="020B0004020202020204" pitchFamily="34" charset="0"/>
                        </a:rPr>
                        <a:t>Pereira</a:t>
                      </a:r>
                    </a:p>
                  </a:txBody>
                  <a:tcPr marL="6350" marR="6350" marT="6350" marB="0" anchor="ctr"/>
                </a:tc>
                <a:extLst>
                  <a:ext uri="{0D108BD9-81ED-4DB2-BD59-A6C34878D82A}">
                    <a16:rowId xmlns:a16="http://schemas.microsoft.com/office/drawing/2014/main" val="776484967"/>
                  </a:ext>
                </a:extLst>
              </a:tr>
              <a:tr h="332218">
                <a:tc>
                  <a:txBody>
                    <a:bodyPr/>
                    <a:lstStyle/>
                    <a:p>
                      <a:pPr algn="ctr" fontAlgn="b"/>
                      <a:r>
                        <a:rPr lang="en-US" sz="1600" b="0" i="0" u="none" strike="noStrike" dirty="0">
                          <a:solidFill>
                            <a:srgbClr val="000000"/>
                          </a:solidFill>
                          <a:effectLst/>
                          <a:latin typeface="Aptos Narrow" panose="020B0004020202020204" pitchFamily="34" charset="0"/>
                        </a:rPr>
                        <a:t>RITM0175330</a:t>
                      </a:r>
                    </a:p>
                  </a:txBody>
                  <a:tcPr marL="6350" marR="6350" marT="6350" marB="0" anchor="b"/>
                </a:tc>
                <a:tc>
                  <a:txBody>
                    <a:bodyPr/>
                    <a:lstStyle/>
                    <a:p>
                      <a:pPr algn="ctr" fontAlgn="b"/>
                      <a:r>
                        <a:rPr lang="en-US" sz="1600" kern="1200" dirty="0">
                          <a:solidFill>
                            <a:schemeClr val="dk1"/>
                          </a:solidFill>
                          <a:effectLst/>
                          <a:latin typeface="+mn-lt"/>
                          <a:ea typeface="+mn-ea"/>
                          <a:cs typeface="+mn-cs"/>
                        </a:rPr>
                        <a:t>ADINPAIE01</a:t>
                      </a:r>
                      <a:endParaRPr lang="en-US" sz="1400" b="0" i="0" u="none" strike="noStrike" dirty="0">
                        <a:solidFill>
                          <a:srgbClr val="000000"/>
                        </a:solidFill>
                        <a:effectLst/>
                        <a:latin typeface="Aptos Narrow" panose="020B0004020202020204" pitchFamily="34" charset="0"/>
                      </a:endParaRPr>
                    </a:p>
                  </a:txBody>
                  <a:tcPr marL="6350" marR="6350" marT="6350" marB="0" anchor="b"/>
                </a:tc>
                <a:tc>
                  <a:txBody>
                    <a:bodyPr/>
                    <a:lstStyle/>
                    <a:p>
                      <a:pPr algn="ctr" fontAlgn="ctr"/>
                      <a:r>
                        <a:rPr lang="en-US" sz="1600" b="0" i="0" u="none" strike="noStrike" dirty="0">
                          <a:solidFill>
                            <a:srgbClr val="000000"/>
                          </a:solidFill>
                          <a:effectLst/>
                          <a:latin typeface="Aptos Narrow" panose="020B0004020202020204" pitchFamily="34" charset="0"/>
                        </a:rPr>
                        <a:t>Panoli</a:t>
                      </a:r>
                    </a:p>
                  </a:txBody>
                  <a:tcPr marL="6350" marR="6350" marT="6350" marB="0" anchor="ctr"/>
                </a:tc>
                <a:extLst>
                  <a:ext uri="{0D108BD9-81ED-4DB2-BD59-A6C34878D82A}">
                    <a16:rowId xmlns:a16="http://schemas.microsoft.com/office/drawing/2014/main" val="198374139"/>
                  </a:ext>
                </a:extLst>
              </a:tr>
              <a:tr h="370840">
                <a:tc>
                  <a:txBody>
                    <a:bodyPr/>
                    <a:lstStyle/>
                    <a:p>
                      <a:pPr algn="ctr" fontAlgn="b"/>
                      <a:r>
                        <a:rPr lang="en-US" sz="1600" b="0" i="0" u="none" strike="noStrike" dirty="0">
                          <a:solidFill>
                            <a:srgbClr val="000000"/>
                          </a:solidFill>
                          <a:effectLst/>
                          <a:latin typeface="Aptos Narrow" panose="020B0004020202020204" pitchFamily="34" charset="0"/>
                        </a:rPr>
                        <a:t>RITM0176370 </a:t>
                      </a:r>
                    </a:p>
                  </a:txBody>
                  <a:tcPr marL="6350" marR="6350" marT="6350" marB="0" anchor="b"/>
                </a:tc>
                <a:tc>
                  <a:txBody>
                    <a:bodyPr/>
                    <a:lstStyle/>
                    <a:p>
                      <a:pPr algn="ctr" fontAlgn="b"/>
                      <a:r>
                        <a:rPr lang="en-US" sz="1600" b="0" i="0" u="none" strike="noStrike" dirty="0">
                          <a:solidFill>
                            <a:srgbClr val="000000"/>
                          </a:solidFill>
                          <a:effectLst/>
                          <a:latin typeface="Aptos" panose="020B0004020202020204" pitchFamily="34" charset="0"/>
                        </a:rPr>
                        <a:t>ADPKKMHV05</a:t>
                      </a:r>
                    </a:p>
                  </a:txBody>
                  <a:tcPr marL="6350" marR="6350" marT="6350" marB="0" anchor="b"/>
                </a:tc>
                <a:tc>
                  <a:txBody>
                    <a:bodyPr/>
                    <a:lstStyle/>
                    <a:p>
                      <a:pPr algn="ctr" fontAlgn="ctr"/>
                      <a:r>
                        <a:rPr lang="en-US" sz="1600" b="0" i="0" u="none" strike="noStrike" dirty="0">
                          <a:solidFill>
                            <a:srgbClr val="000000"/>
                          </a:solidFill>
                          <a:effectLst/>
                          <a:latin typeface="Aptos Narrow" panose="020B0004020202020204" pitchFamily="34" charset="0"/>
                        </a:rPr>
                        <a:t>Karachi Mill</a:t>
                      </a:r>
                    </a:p>
                  </a:txBody>
                  <a:tcPr marL="6350" marR="6350" marT="6350" marB="0" anchor="ctr"/>
                </a:tc>
                <a:extLst>
                  <a:ext uri="{0D108BD9-81ED-4DB2-BD59-A6C34878D82A}">
                    <a16:rowId xmlns:a16="http://schemas.microsoft.com/office/drawing/2014/main" val="380931180"/>
                  </a:ext>
                </a:extLst>
              </a:tr>
            </a:tbl>
          </a:graphicData>
        </a:graphic>
      </p:graphicFrame>
      <p:sp>
        <p:nvSpPr>
          <p:cNvPr id="5" name="TextBox 4">
            <a:extLst>
              <a:ext uri="{FF2B5EF4-FFF2-40B4-BE49-F238E27FC236}">
                <a16:creationId xmlns:a16="http://schemas.microsoft.com/office/drawing/2014/main" id="{BD8FDCC0-68CD-43B0-690E-3C34D441223F}"/>
              </a:ext>
            </a:extLst>
          </p:cNvPr>
          <p:cNvSpPr txBox="1"/>
          <p:nvPr/>
        </p:nvSpPr>
        <p:spPr>
          <a:xfrm>
            <a:off x="662152" y="3071304"/>
            <a:ext cx="8220841" cy="646331"/>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Decommissioned servers</a:t>
            </a:r>
          </a:p>
        </p:txBody>
      </p:sp>
      <p:graphicFrame>
        <p:nvGraphicFramePr>
          <p:cNvPr id="6" name="Table 5">
            <a:extLst>
              <a:ext uri="{FF2B5EF4-FFF2-40B4-BE49-F238E27FC236}">
                <a16:creationId xmlns:a16="http://schemas.microsoft.com/office/drawing/2014/main" id="{15F428F3-08BC-17BF-08BE-C11A1CD9A067}"/>
              </a:ext>
            </a:extLst>
          </p:cNvPr>
          <p:cNvGraphicFramePr>
            <a:graphicFrameLocks noGrp="1"/>
          </p:cNvGraphicFramePr>
          <p:nvPr>
            <p:extLst>
              <p:ext uri="{D42A27DB-BD31-4B8C-83A1-F6EECF244321}">
                <p14:modId xmlns:p14="http://schemas.microsoft.com/office/powerpoint/2010/main" val="176836801"/>
              </p:ext>
            </p:extLst>
          </p:nvPr>
        </p:nvGraphicFramePr>
        <p:xfrm>
          <a:off x="698937" y="4031738"/>
          <a:ext cx="8127999" cy="2225040"/>
        </p:xfrm>
        <a:graphic>
          <a:graphicData uri="http://schemas.openxmlformats.org/drawingml/2006/table">
            <a:tbl>
              <a:tblPr firstRow="1" bandRow="1">
                <a:tableStyleId>{5C22544A-7EE6-4342-B048-85BDC9FD1C3A}</a:tableStyleId>
              </a:tblPr>
              <a:tblGrid>
                <a:gridCol w="2709333">
                  <a:extLst>
                    <a:ext uri="{9D8B030D-6E8A-4147-A177-3AD203B41FA5}">
                      <a16:colId xmlns:a16="http://schemas.microsoft.com/office/drawing/2014/main" val="3857264196"/>
                    </a:ext>
                  </a:extLst>
                </a:gridCol>
                <a:gridCol w="2709333">
                  <a:extLst>
                    <a:ext uri="{9D8B030D-6E8A-4147-A177-3AD203B41FA5}">
                      <a16:colId xmlns:a16="http://schemas.microsoft.com/office/drawing/2014/main" val="938207745"/>
                    </a:ext>
                  </a:extLst>
                </a:gridCol>
                <a:gridCol w="2709333">
                  <a:extLst>
                    <a:ext uri="{9D8B030D-6E8A-4147-A177-3AD203B41FA5}">
                      <a16:colId xmlns:a16="http://schemas.microsoft.com/office/drawing/2014/main" val="1797189178"/>
                    </a:ext>
                  </a:extLst>
                </a:gridCol>
              </a:tblGrid>
              <a:tr h="370840">
                <a:tc>
                  <a:txBody>
                    <a:bodyPr/>
                    <a:lstStyle/>
                    <a:p>
                      <a:pPr algn="ctr"/>
                      <a:r>
                        <a:rPr lang="en-US" sz="1600" dirty="0"/>
                        <a:t>Request Number</a:t>
                      </a:r>
                    </a:p>
                  </a:txBody>
                  <a:tcPr/>
                </a:tc>
                <a:tc>
                  <a:txBody>
                    <a:bodyPr/>
                    <a:lstStyle/>
                    <a:p>
                      <a:pPr algn="ctr"/>
                      <a:r>
                        <a:rPr lang="en-US" sz="1600" dirty="0"/>
                        <a:t>Server Name</a:t>
                      </a:r>
                    </a:p>
                  </a:txBody>
                  <a:tcPr/>
                </a:tc>
                <a:tc>
                  <a:txBody>
                    <a:bodyPr/>
                    <a:lstStyle/>
                    <a:p>
                      <a:pPr algn="ctr"/>
                      <a:r>
                        <a:rPr lang="en-US" sz="1600" dirty="0"/>
                        <a:t>Site Name</a:t>
                      </a:r>
                    </a:p>
                  </a:txBody>
                  <a:tcPr/>
                </a:tc>
                <a:extLst>
                  <a:ext uri="{0D108BD9-81ED-4DB2-BD59-A6C34878D82A}">
                    <a16:rowId xmlns:a16="http://schemas.microsoft.com/office/drawing/2014/main" val="3755793171"/>
                  </a:ext>
                </a:extLst>
              </a:tr>
              <a:tr h="370840">
                <a:tc>
                  <a:txBody>
                    <a:bodyPr/>
                    <a:lstStyle/>
                    <a:p>
                      <a:pPr algn="ctr"/>
                      <a:r>
                        <a:rPr lang="en-US" sz="1600" dirty="0"/>
                        <a:t>RITM0176278 </a:t>
                      </a:r>
                    </a:p>
                  </a:txBody>
                  <a:tcPr/>
                </a:tc>
                <a:tc>
                  <a:txBody>
                    <a:bodyPr/>
                    <a:lstStyle/>
                    <a:p>
                      <a:pPr algn="ctr"/>
                      <a:r>
                        <a:rPr lang="en-US" sz="1800" kern="1200" dirty="0">
                          <a:solidFill>
                            <a:schemeClr val="dk1"/>
                          </a:solidFill>
                          <a:effectLst/>
                          <a:latin typeface="+mn-lt"/>
                          <a:ea typeface="+mn-ea"/>
                          <a:cs typeface="+mn-cs"/>
                        </a:rPr>
                        <a:t>USSVINTENSEYE01</a:t>
                      </a:r>
                      <a:endParaRPr lang="en-US" sz="1600" dirty="0"/>
                    </a:p>
                  </a:txBody>
                  <a:tcPr/>
                </a:tc>
                <a:tc>
                  <a:txBody>
                    <a:bodyPr/>
                    <a:lstStyle/>
                    <a:p>
                      <a:pPr algn="ctr"/>
                      <a:r>
                        <a:rPr lang="en-US" sz="1600" dirty="0"/>
                        <a:t>Sevier</a:t>
                      </a:r>
                    </a:p>
                  </a:txBody>
                  <a:tcPr/>
                </a:tc>
                <a:extLst>
                  <a:ext uri="{0D108BD9-81ED-4DB2-BD59-A6C34878D82A}">
                    <a16:rowId xmlns:a16="http://schemas.microsoft.com/office/drawing/2014/main" val="2920771832"/>
                  </a:ext>
                </a:extLst>
              </a:tr>
              <a:tr h="370840">
                <a:tc>
                  <a:txBody>
                    <a:bodyPr/>
                    <a:lstStyle/>
                    <a:p>
                      <a:pPr algn="ctr"/>
                      <a:r>
                        <a:rPr lang="en-US" sz="1600" dirty="0"/>
                        <a:t>RITM0176029</a:t>
                      </a:r>
                    </a:p>
                  </a:txBody>
                  <a:tcPr/>
                </a:tc>
                <a:tc>
                  <a:txBody>
                    <a:bodyPr/>
                    <a:lstStyle/>
                    <a:p>
                      <a:pPr algn="ctr"/>
                      <a:r>
                        <a:rPr lang="en-US" sz="1600" dirty="0"/>
                        <a:t>ADIDBGCS01</a:t>
                      </a:r>
                    </a:p>
                  </a:txBody>
                  <a:tcPr/>
                </a:tc>
                <a:tc>
                  <a:txBody>
                    <a:bodyPr/>
                    <a:lstStyle/>
                    <a:p>
                      <a:pPr algn="ctr"/>
                      <a:r>
                        <a:rPr lang="en-US" sz="1600" dirty="0"/>
                        <a:t>Bogor</a:t>
                      </a:r>
                    </a:p>
                  </a:txBody>
                  <a:tcPr/>
                </a:tc>
                <a:extLst>
                  <a:ext uri="{0D108BD9-81ED-4DB2-BD59-A6C34878D82A}">
                    <a16:rowId xmlns:a16="http://schemas.microsoft.com/office/drawing/2014/main" val="2524634020"/>
                  </a:ext>
                </a:extLst>
              </a:tr>
              <a:tr h="370840">
                <a:tc>
                  <a:txBody>
                    <a:bodyPr/>
                    <a:lstStyle/>
                    <a:p>
                      <a:pPr algn="ctr"/>
                      <a:r>
                        <a:rPr lang="en-US" sz="1600" dirty="0"/>
                        <a:t>RITM0176025</a:t>
                      </a:r>
                    </a:p>
                  </a:txBody>
                  <a:tcPr/>
                </a:tc>
                <a:tc>
                  <a:txBody>
                    <a:bodyPr/>
                    <a:lstStyle/>
                    <a:p>
                      <a:pPr algn="ctr"/>
                      <a:r>
                        <a:rPr lang="en-US" sz="1600" dirty="0"/>
                        <a:t>ADCNSZAPCS02</a:t>
                      </a:r>
                    </a:p>
                  </a:txBody>
                  <a:tcPr/>
                </a:tc>
                <a:tc>
                  <a:txBody>
                    <a:bodyPr/>
                    <a:lstStyle/>
                    <a:p>
                      <a:pPr algn="ctr"/>
                      <a:r>
                        <a:rPr lang="en-US" sz="1600" dirty="0"/>
                        <a:t>Shenzhen</a:t>
                      </a:r>
                    </a:p>
                  </a:txBody>
                  <a:tcPr/>
                </a:tc>
                <a:extLst>
                  <a:ext uri="{0D108BD9-81ED-4DB2-BD59-A6C34878D82A}">
                    <a16:rowId xmlns:a16="http://schemas.microsoft.com/office/drawing/2014/main" val="1311573391"/>
                  </a:ext>
                </a:extLst>
              </a:tr>
              <a:tr h="370840">
                <a:tc>
                  <a:txBody>
                    <a:bodyPr/>
                    <a:lstStyle/>
                    <a:p>
                      <a:pPr algn="ctr"/>
                      <a:r>
                        <a:rPr lang="en-US" sz="1600" dirty="0"/>
                        <a:t>RITM0176031</a:t>
                      </a:r>
                    </a:p>
                  </a:txBody>
                  <a:tcPr/>
                </a:tc>
                <a:tc>
                  <a:txBody>
                    <a:bodyPr/>
                    <a:lstStyle/>
                    <a:p>
                      <a:pPr algn="ctr"/>
                      <a:r>
                        <a:rPr lang="en-US" sz="1600" dirty="0"/>
                        <a:t>ADCNSHCS01</a:t>
                      </a:r>
                    </a:p>
                  </a:txBody>
                  <a:tcPr/>
                </a:tc>
                <a:tc>
                  <a:txBody>
                    <a:bodyPr/>
                    <a:lstStyle/>
                    <a:p>
                      <a:pPr algn="ctr"/>
                      <a:r>
                        <a:rPr lang="en-US" sz="1600" dirty="0"/>
                        <a:t>Shanghai</a:t>
                      </a:r>
                    </a:p>
                  </a:txBody>
                  <a:tcPr/>
                </a:tc>
                <a:extLst>
                  <a:ext uri="{0D108BD9-81ED-4DB2-BD59-A6C34878D82A}">
                    <a16:rowId xmlns:a16="http://schemas.microsoft.com/office/drawing/2014/main" val="2433436454"/>
                  </a:ext>
                </a:extLst>
              </a:tr>
              <a:tr h="370840">
                <a:tc>
                  <a:txBody>
                    <a:bodyPr/>
                    <a:lstStyle/>
                    <a:p>
                      <a:pPr algn="ctr"/>
                      <a:r>
                        <a:rPr lang="en-US" sz="1600" dirty="0"/>
                        <a:t>RITM0176023</a:t>
                      </a:r>
                    </a:p>
                  </a:txBody>
                  <a:tcPr/>
                </a:tc>
                <a:tc>
                  <a:txBody>
                    <a:bodyPr/>
                    <a:lstStyle/>
                    <a:p>
                      <a:pPr algn="ctr"/>
                      <a:r>
                        <a:rPr lang="en-US" sz="1600" dirty="0"/>
                        <a:t>ADVNHNCS01</a:t>
                      </a:r>
                    </a:p>
                  </a:txBody>
                  <a:tcPr/>
                </a:tc>
                <a:tc>
                  <a:txBody>
                    <a:bodyPr/>
                    <a:lstStyle/>
                    <a:p>
                      <a:pPr algn="ctr"/>
                      <a:r>
                        <a:rPr lang="en-US" sz="1600" dirty="0"/>
                        <a:t>Hanoi</a:t>
                      </a:r>
                    </a:p>
                  </a:txBody>
                  <a:tcPr/>
                </a:tc>
                <a:extLst>
                  <a:ext uri="{0D108BD9-81ED-4DB2-BD59-A6C34878D82A}">
                    <a16:rowId xmlns:a16="http://schemas.microsoft.com/office/drawing/2014/main" val="2969624737"/>
                  </a:ext>
                </a:extLst>
              </a:tr>
            </a:tbl>
          </a:graphicData>
        </a:graphic>
      </p:graphicFrame>
    </p:spTree>
    <p:extLst>
      <p:ext uri="{BB962C8B-B14F-4D97-AF65-F5344CB8AC3E}">
        <p14:creationId xmlns:p14="http://schemas.microsoft.com/office/powerpoint/2010/main" val="34180261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9C6195-219F-E703-20CB-0A287F5DD243}"/>
            </a:ext>
          </a:extLst>
        </p:cNvPr>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2D8BBD1-448D-B31D-B9B2-08D67DCC853B}"/>
              </a:ext>
            </a:extLst>
          </p:cNvPr>
          <p:cNvSpPr>
            <a:spLocks noGrp="1"/>
          </p:cNvSpPr>
          <p:nvPr>
            <p:ph type="sldNum" sz="quarter" idx="4"/>
          </p:nvPr>
        </p:nvSpPr>
        <p:spPr>
          <a:xfrm>
            <a:off x="9878561" y="6394018"/>
            <a:ext cx="1969450" cy="259715"/>
          </a:xfrm>
          <a:prstGeom prst="rect">
            <a:avLst/>
          </a:prstGeom>
        </p:spPr>
        <p:txBody>
          <a:bodyPr/>
          <a:lstStyle/>
          <a:p>
            <a:r>
              <a:rPr lang="en-US" dirty="0"/>
              <a:t>©2025 Brillio  |  </a:t>
            </a:r>
            <a:fld id="{F1FE5E21-FD07-B44E-90A3-0254BFCDB49A}" type="slidenum">
              <a:rPr lang="en-US" smtClean="0"/>
              <a:pPr/>
              <a:t>8</a:t>
            </a:fld>
            <a:endParaRPr lang="en-US" dirty="0"/>
          </a:p>
        </p:txBody>
      </p:sp>
      <p:sp>
        <p:nvSpPr>
          <p:cNvPr id="3" name="Title 1">
            <a:extLst>
              <a:ext uri="{FF2B5EF4-FFF2-40B4-BE49-F238E27FC236}">
                <a16:creationId xmlns:a16="http://schemas.microsoft.com/office/drawing/2014/main" id="{4456FE01-2CE9-89D8-73DF-01A12F767D72}"/>
              </a:ext>
            </a:extLst>
          </p:cNvPr>
          <p:cNvSpPr txBox="1">
            <a:spLocks/>
          </p:cNvSpPr>
          <p:nvPr/>
        </p:nvSpPr>
        <p:spPr>
          <a:xfrm>
            <a:off x="148590" y="229937"/>
            <a:ext cx="10515600" cy="370195"/>
          </a:xfrm>
          <a:prstGeom prst="rect">
            <a:avLst/>
          </a:prstGeom>
        </p:spPr>
        <p:txBody>
          <a:bodyPr vert="horz" lIns="0" tIns="0" rIns="0" bIns="0" rtlCol="0" anchor="t" anchorCtr="0">
            <a:noAutofit/>
          </a:bodyPr>
          <a:lstStyle>
            <a:defPPr>
              <a:defRPr lang="en-US"/>
            </a:defPPr>
            <a:lvl1pPr defTabSz="914377">
              <a:lnSpc>
                <a:spcPct val="90000"/>
              </a:lnSpc>
              <a:spcBef>
                <a:spcPct val="0"/>
              </a:spcBef>
              <a:buNone/>
              <a:defRPr sz="3200" b="1" i="0" baseline="0">
                <a:solidFill>
                  <a:srgbClr val="44546A"/>
                </a:solidFill>
                <a:latin typeface="Calibri Light" panose="020F0302020204030204"/>
                <a:ea typeface="+mj-ea"/>
                <a:cs typeface="Arial" panose="020B0604020202020204" pitchFamily="34" charset="0"/>
              </a:defRPr>
            </a:lvl1pPr>
          </a:lstStyle>
          <a:p>
            <a:pPr>
              <a:lnSpc>
                <a:spcPct val="90000"/>
              </a:lnSpc>
              <a:spcBef>
                <a:spcPct val="0"/>
              </a:spcBef>
              <a:spcAft>
                <a:spcPts val="600"/>
              </a:spcAft>
            </a:pPr>
            <a:r>
              <a:rPr lang="en-US" sz="2800" dirty="0">
                <a:solidFill>
                  <a:schemeClr val="tx2"/>
                </a:solidFill>
                <a:latin typeface="Aptos Display" panose="020B0004020202020204" pitchFamily="34" charset="0"/>
              </a:rPr>
              <a:t>Monthly Vulnerability Assessment - April 2025 </a:t>
            </a:r>
          </a:p>
        </p:txBody>
      </p:sp>
      <p:cxnSp>
        <p:nvCxnSpPr>
          <p:cNvPr id="7" name="Straight Connector 6">
            <a:extLst>
              <a:ext uri="{FF2B5EF4-FFF2-40B4-BE49-F238E27FC236}">
                <a16:creationId xmlns:a16="http://schemas.microsoft.com/office/drawing/2014/main" id="{10CF9C0A-0DDC-9278-9358-7F8B631E5D88}"/>
              </a:ext>
            </a:extLst>
          </p:cNvPr>
          <p:cNvCxnSpPr>
            <a:cxnSpLocks/>
          </p:cNvCxnSpPr>
          <p:nvPr/>
        </p:nvCxnSpPr>
        <p:spPr>
          <a:xfrm>
            <a:off x="280468"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3" name="TextBox 12">
            <a:extLst>
              <a:ext uri="{FF2B5EF4-FFF2-40B4-BE49-F238E27FC236}">
                <a16:creationId xmlns:a16="http://schemas.microsoft.com/office/drawing/2014/main" id="{657C8243-0B9F-F9B2-4CB4-1BD0F0F9E3F9}"/>
              </a:ext>
            </a:extLst>
          </p:cNvPr>
          <p:cNvSpPr txBox="1"/>
          <p:nvPr/>
        </p:nvSpPr>
        <p:spPr>
          <a:xfrm>
            <a:off x="6585994" y="891251"/>
            <a:ext cx="2916821" cy="923330"/>
          </a:xfrm>
          <a:prstGeom prst="rect">
            <a:avLst/>
          </a:prstGeom>
          <a:noFill/>
        </p:spPr>
        <p:txBody>
          <a:bodyPr wrap="square" rtlCol="0">
            <a:spAutoFit/>
          </a:bodyPr>
          <a:lstStyle/>
          <a:p>
            <a:endParaRPr lang="en-US" dirty="0"/>
          </a:p>
          <a:p>
            <a:endParaRPr lang="en-US" dirty="0"/>
          </a:p>
          <a:p>
            <a:endParaRPr lang="en-US" dirty="0"/>
          </a:p>
        </p:txBody>
      </p:sp>
      <p:graphicFrame>
        <p:nvGraphicFramePr>
          <p:cNvPr id="4" name="Table 3">
            <a:extLst>
              <a:ext uri="{FF2B5EF4-FFF2-40B4-BE49-F238E27FC236}">
                <a16:creationId xmlns:a16="http://schemas.microsoft.com/office/drawing/2014/main" id="{80707A5F-8013-7B0A-F639-162680E7F259}"/>
              </a:ext>
            </a:extLst>
          </p:cNvPr>
          <p:cNvGraphicFramePr>
            <a:graphicFrameLocks noGrp="1"/>
          </p:cNvGraphicFramePr>
          <p:nvPr>
            <p:extLst>
              <p:ext uri="{D42A27DB-BD31-4B8C-83A1-F6EECF244321}">
                <p14:modId xmlns:p14="http://schemas.microsoft.com/office/powerpoint/2010/main" val="2206435585"/>
              </p:ext>
            </p:extLst>
          </p:nvPr>
        </p:nvGraphicFramePr>
        <p:xfrm>
          <a:off x="864024" y="891252"/>
          <a:ext cx="9810676" cy="3396760"/>
        </p:xfrm>
        <a:graphic>
          <a:graphicData uri="http://schemas.openxmlformats.org/drawingml/2006/table">
            <a:tbl>
              <a:tblPr/>
              <a:tblGrid>
                <a:gridCol w="507576">
                  <a:extLst>
                    <a:ext uri="{9D8B030D-6E8A-4147-A177-3AD203B41FA5}">
                      <a16:colId xmlns:a16="http://schemas.microsoft.com/office/drawing/2014/main" val="320696281"/>
                    </a:ext>
                  </a:extLst>
                </a:gridCol>
                <a:gridCol w="4828478">
                  <a:extLst>
                    <a:ext uri="{9D8B030D-6E8A-4147-A177-3AD203B41FA5}">
                      <a16:colId xmlns:a16="http://schemas.microsoft.com/office/drawing/2014/main" val="2968676413"/>
                    </a:ext>
                  </a:extLst>
                </a:gridCol>
                <a:gridCol w="2726537">
                  <a:extLst>
                    <a:ext uri="{9D8B030D-6E8A-4147-A177-3AD203B41FA5}">
                      <a16:colId xmlns:a16="http://schemas.microsoft.com/office/drawing/2014/main" val="3819893754"/>
                    </a:ext>
                  </a:extLst>
                </a:gridCol>
                <a:gridCol w="1748085">
                  <a:extLst>
                    <a:ext uri="{9D8B030D-6E8A-4147-A177-3AD203B41FA5}">
                      <a16:colId xmlns:a16="http://schemas.microsoft.com/office/drawing/2014/main" val="2246706601"/>
                    </a:ext>
                  </a:extLst>
                </a:gridCol>
              </a:tblGrid>
              <a:tr h="380500">
                <a:tc>
                  <a:txBody>
                    <a:bodyPr/>
                    <a:lstStyle/>
                    <a:p>
                      <a:pPr algn="ctr" fontAlgn="b"/>
                      <a:r>
                        <a:rPr lang="en-US" sz="1400" b="1" i="0" u="none" strike="noStrike" dirty="0">
                          <a:solidFill>
                            <a:srgbClr val="000000"/>
                          </a:solidFill>
                          <a:effectLst/>
                          <a:latin typeface="Aptos Display" panose="020B0004020202020204" pitchFamily="34" charset="0"/>
                        </a:rPr>
                        <a:t>S:No</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Display" panose="020B0004020202020204" pitchFamily="34" charset="0"/>
                        </a:rPr>
                        <a:t>Vulnerability</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Display" panose="020B0004020202020204" pitchFamily="34" charset="0"/>
                        </a:rPr>
                        <a:t>No: of VA</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b="1" i="0" u="none" strike="noStrike" dirty="0">
                          <a:solidFill>
                            <a:srgbClr val="000000"/>
                          </a:solidFill>
                          <a:effectLst/>
                          <a:latin typeface="Aptos Display" panose="020B0004020202020204" pitchFamily="34" charset="0"/>
                        </a:rPr>
                        <a:t>Status</a:t>
                      </a: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889862277"/>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1</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600" b="0" kern="1200" dirty="0">
                          <a:solidFill>
                            <a:schemeClr val="tx1"/>
                          </a:solidFill>
                          <a:effectLst/>
                          <a:latin typeface="+mn-lt"/>
                          <a:ea typeface="+mn-ea"/>
                          <a:cs typeface="+mn-cs"/>
                        </a:rPr>
                        <a:t>SSL Medium Strength Cipher Suites Supported </a:t>
                      </a:r>
                      <a:r>
                        <a:rPr lang="en-US" sz="1600" b="1" kern="1200" dirty="0">
                          <a:solidFill>
                            <a:schemeClr val="tx1"/>
                          </a:solidFill>
                          <a:effectLst/>
                          <a:latin typeface="+mn-lt"/>
                          <a:ea typeface="+mn-ea"/>
                          <a:cs typeface="+mn-cs"/>
                        </a:rPr>
                        <a:t>(SWEET32)</a:t>
                      </a:r>
                      <a:r>
                        <a:rPr lang="en-US" sz="1600" kern="1200" dirty="0">
                          <a:solidFill>
                            <a:schemeClr val="tx1"/>
                          </a:solidFill>
                          <a:effectLst/>
                          <a:latin typeface="+mn-lt"/>
                          <a:ea typeface="+mn-ea"/>
                          <a:cs typeface="+mn-cs"/>
                        </a:rPr>
                        <a:t> vulnerability</a:t>
                      </a:r>
                      <a:endParaRPr lang="en-US" sz="1400" b="0" i="0" u="none" strike="noStrike" dirty="0">
                        <a:solidFill>
                          <a:srgbClr val="000000"/>
                        </a:solidFill>
                        <a:effectLst/>
                        <a:latin typeface="Aptos Display" panose="020B00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22/24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InProgress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2716412788"/>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2</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b"/>
                      <a:r>
                        <a:rPr lang="en-US" sz="1400" dirty="0"/>
                        <a:t>Sudo local privilege escalation via chroot (CVE-2025-32463)</a:t>
                      </a:r>
                      <a:endParaRPr lang="en-US" sz="1400" b="0" i="0" u="none" strike="noStrike" dirty="0">
                        <a:solidFill>
                          <a:srgbClr val="000000"/>
                        </a:solidFill>
                        <a:effectLst/>
                        <a:latin typeface="Aptos Display" panose="020B0004020202020204" pitchFamily="34" charset="0"/>
                      </a:endParaRPr>
                    </a:p>
                  </a:txBody>
                  <a:tcPr marL="6350" marR="6350" marT="6350"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endParaRPr lang="en-US" sz="1400" b="0" i="0" u="none" strike="noStrike" dirty="0">
                        <a:solidFill>
                          <a:srgbClr val="000000"/>
                        </a:solidFill>
                        <a:effectLst/>
                        <a:latin typeface="Aptos Display" panose="020B000402020202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err="1">
                          <a:solidFill>
                            <a:srgbClr val="000000"/>
                          </a:solidFill>
                          <a:effectLst/>
                          <a:latin typeface="Aptos Display" panose="020B0004020202020204" pitchFamily="34" charset="0"/>
                        </a:rPr>
                        <a:t>Inprogress</a:t>
                      </a:r>
                      <a:endParaRPr lang="en-US" sz="1400" b="0" i="0" u="none" strike="noStrike" dirty="0">
                        <a:solidFill>
                          <a:srgbClr val="000000"/>
                        </a:solidFill>
                        <a:effectLst/>
                        <a:latin typeface="Aptos Display" panose="020B000402020202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765084710"/>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Microsoft Windows Unquoted Service Path Enumeration</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 93</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508703988"/>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4</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err="1">
                          <a:solidFill>
                            <a:srgbClr val="000000"/>
                          </a:solidFill>
                          <a:effectLst/>
                          <a:latin typeface="Aptos Display" panose="020B0004020202020204" pitchFamily="34" charset="0"/>
                        </a:rPr>
                        <a:t>KeyWorks</a:t>
                      </a:r>
                      <a:r>
                        <a:rPr lang="en-US" sz="1400" b="0" i="0" u="none" strike="noStrike" dirty="0">
                          <a:solidFill>
                            <a:srgbClr val="000000"/>
                          </a:solidFill>
                          <a:effectLst/>
                          <a:latin typeface="Aptos Display" panose="020B0004020202020204" pitchFamily="34" charset="0"/>
                        </a:rPr>
                        <a:t> </a:t>
                      </a:r>
                      <a:r>
                        <a:rPr lang="en-US" sz="1400" b="0" i="0" u="none" strike="noStrike" dirty="0" err="1">
                          <a:solidFill>
                            <a:srgbClr val="000000"/>
                          </a:solidFill>
                          <a:effectLst/>
                          <a:latin typeface="Aptos Display" panose="020B0004020202020204" pitchFamily="34" charset="0"/>
                        </a:rPr>
                        <a:t>KeyHelp</a:t>
                      </a:r>
                      <a:r>
                        <a:rPr lang="en-US" sz="1400" b="0" i="0" u="none" strike="noStrike" dirty="0">
                          <a:solidFill>
                            <a:srgbClr val="000000"/>
                          </a:solidFill>
                          <a:effectLst/>
                          <a:latin typeface="Aptos Display" panose="020B0004020202020204" pitchFamily="34" charset="0"/>
                        </a:rPr>
                        <a:t> ActiveX Control Multiple Vulnerabilities</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7/7</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5342230"/>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5</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ctr"/>
                      <a:r>
                        <a:rPr lang="en-GB" sz="1400" b="0" i="0" u="none" strike="noStrike" kern="1200" dirty="0">
                          <a:solidFill>
                            <a:srgbClr val="000000"/>
                          </a:solidFill>
                          <a:effectLst/>
                          <a:latin typeface="Aptos Display" panose="020B0004020202020204" pitchFamily="34" charset="0"/>
                          <a:ea typeface="+mn-ea"/>
                          <a:cs typeface="+mn-cs"/>
                        </a:rPr>
                        <a:t>7 out of 51 SAP  servers are remediated </a:t>
                      </a:r>
                    </a:p>
                  </a:txBody>
                  <a:tcPr marL="6350" marR="6350" marT="6350" marB="0" anchor="ctr">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All medium, high critical VA are addressed for this Host</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481509738"/>
                  </a:ext>
                </a:extLst>
              </a:tr>
              <a:tr h="502710">
                <a:tc>
                  <a:txBody>
                    <a:bodyPr/>
                    <a:lstStyle/>
                    <a:p>
                      <a:pPr algn="ctr" fontAlgn="t"/>
                      <a:r>
                        <a:rPr lang="en-US" sz="1400" b="0" i="0" u="none" strike="noStrike" dirty="0">
                          <a:solidFill>
                            <a:srgbClr val="000000"/>
                          </a:solidFill>
                          <a:effectLst/>
                          <a:latin typeface="Aptos Display" panose="020B0004020202020204" pitchFamily="34" charset="0"/>
                        </a:rPr>
                        <a:t>6</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SAP DC servers </a:t>
                      </a:r>
                      <a:r>
                        <a:rPr lang="en-US" sz="1400" dirty="0">
                          <a:latin typeface="Aptos Display" panose="020B0004020202020204" pitchFamily="34" charset="0"/>
                        </a:rPr>
                        <a:t>MAZE2DOMP01, MAZDOM04</a:t>
                      </a:r>
                      <a:endParaRPr lang="en-US" sz="1400" b="0" i="0" u="none" strike="noStrike" dirty="0">
                        <a:solidFill>
                          <a:srgbClr val="000000"/>
                        </a:solidFill>
                        <a:effectLst/>
                        <a:latin typeface="Aptos Display" panose="020B0004020202020204" pitchFamily="34" charset="0"/>
                      </a:endParaRP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Addressed all the VA identified on these 2 Hosts (20/20)</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fontAlgn="t"/>
                      <a:r>
                        <a:rPr lang="en-US" sz="1400" b="0" i="0" u="none" strike="noStrike" dirty="0">
                          <a:solidFill>
                            <a:srgbClr val="000000"/>
                          </a:solidFill>
                          <a:effectLst/>
                          <a:latin typeface="Aptos Display" panose="020B0004020202020204" pitchFamily="34" charset="0"/>
                        </a:rPr>
                        <a:t>Completed</a:t>
                      </a:r>
                    </a:p>
                  </a:txBody>
                  <a:tcPr marL="6350" marR="6350" marT="6350" marB="0">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912527594"/>
                  </a:ext>
                </a:extLst>
              </a:tr>
            </a:tbl>
          </a:graphicData>
        </a:graphic>
      </p:graphicFrame>
      <p:sp>
        <p:nvSpPr>
          <p:cNvPr id="5" name="TextBox 4">
            <a:extLst>
              <a:ext uri="{FF2B5EF4-FFF2-40B4-BE49-F238E27FC236}">
                <a16:creationId xmlns:a16="http://schemas.microsoft.com/office/drawing/2014/main" id="{27F60F81-13B4-74C9-917D-4A52C664247A}"/>
              </a:ext>
            </a:extLst>
          </p:cNvPr>
          <p:cNvSpPr txBox="1"/>
          <p:nvPr/>
        </p:nvSpPr>
        <p:spPr>
          <a:xfrm>
            <a:off x="521707" y="4727529"/>
            <a:ext cx="10152993" cy="1477328"/>
          </a:xfrm>
          <a:prstGeom prst="rect">
            <a:avLst/>
          </a:prstGeom>
          <a:noFill/>
        </p:spPr>
        <p:txBody>
          <a:bodyPr wrap="square" rtlCol="0">
            <a:spAutoFit/>
          </a:bodyPr>
          <a:lstStyle/>
          <a:p>
            <a:pPr marL="285750" indent="-285750">
              <a:buFont typeface="Wingdings" panose="05000000000000000000" pitchFamily="2" charset="2"/>
              <a:buChar char="Ø"/>
            </a:pPr>
            <a:r>
              <a:rPr lang="en-US" b="1" dirty="0">
                <a:latin typeface="Aptos Display" panose="020B0004020202020204" pitchFamily="34" charset="0"/>
              </a:rPr>
              <a:t>Deployment of Action 1 </a:t>
            </a:r>
            <a:r>
              <a:rPr lang="en-US" dirty="0"/>
              <a:t>:</a:t>
            </a:r>
          </a:p>
          <a:p>
            <a:pPr marL="285750" indent="-285750">
              <a:buFont typeface="Arial" panose="020B0604020202020204" pitchFamily="34" charset="0"/>
              <a:buChar char="•"/>
            </a:pPr>
            <a:r>
              <a:rPr lang="en-US" dirty="0"/>
              <a:t>For Pilot testing phase we have deployed Action 1 on 5 SCCM DP servers across multiple sites -  </a:t>
            </a:r>
            <a:r>
              <a:rPr lang="en-US" dirty="0">
                <a:highlight>
                  <a:srgbClr val="00FF00"/>
                </a:highlight>
              </a:rPr>
              <a:t>Successful</a:t>
            </a:r>
            <a:r>
              <a:rPr lang="en-US" dirty="0"/>
              <a:t>.</a:t>
            </a:r>
          </a:p>
          <a:p>
            <a:pPr marL="285750" indent="-285750">
              <a:buFont typeface="Arial" panose="020B0604020202020204" pitchFamily="34" charset="0"/>
              <a:buChar char="•"/>
            </a:pPr>
            <a:r>
              <a:rPr lang="en-US" dirty="0"/>
              <a:t>Deployment of Action 1 to all servers is in progress. Completed  on 720+ servers as of 24</a:t>
            </a:r>
            <a:r>
              <a:rPr lang="en-US" baseline="30000" dirty="0"/>
              <a:t>th</a:t>
            </a:r>
            <a:r>
              <a:rPr lang="en-US" dirty="0"/>
              <a:t> July 2025</a:t>
            </a:r>
            <a:endParaRPr lang="en-US" dirty="0">
              <a:highlight>
                <a:srgbClr val="FFFF00"/>
              </a:highlight>
            </a:endParaRPr>
          </a:p>
          <a:p>
            <a:pPr marL="285750" indent="-285750">
              <a:buFont typeface="Arial" panose="020B0604020202020204" pitchFamily="34" charset="0"/>
              <a:buChar char="•"/>
            </a:pPr>
            <a:endParaRPr lang="en-US" dirty="0"/>
          </a:p>
        </p:txBody>
      </p:sp>
    </p:spTree>
    <p:extLst>
      <p:ext uri="{BB962C8B-B14F-4D97-AF65-F5344CB8AC3E}">
        <p14:creationId xmlns:p14="http://schemas.microsoft.com/office/powerpoint/2010/main" val="6872830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2E2CB2F3-FFA7-85F5-0A4E-5F73CD7FAD5B}"/>
              </a:ext>
            </a:extLst>
          </p:cNvPr>
          <p:cNvSpPr>
            <a:spLocks noGrp="1"/>
          </p:cNvSpPr>
          <p:nvPr>
            <p:ph type="sldNum" sz="quarter" idx="4"/>
          </p:nvPr>
        </p:nvSpPr>
        <p:spPr>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©2023 Brillio  |  </a:t>
            </a:r>
            <a:fld id="{F1FE5E21-FD07-B44E-90A3-0254BFCDB49A}" type="slidenum">
              <a:rPr kumimoji="0" lang="en-US" sz="1000" b="0" i="0" u="none" strike="noStrike" kern="1200" cap="none" spc="0" normalizeH="0" baseline="0" noProof="0" smtClean="0">
                <a:ln>
                  <a:noFill/>
                </a:ln>
                <a:solidFill>
                  <a:prstClr val="black"/>
                </a:solidFill>
                <a:effectLst/>
                <a:uLnTx/>
                <a:uFillTx/>
                <a:latin typeface="Arial" panose="020B0604020202020204" pitchFamily="34" charset="0"/>
                <a:ea typeface="+mn-ea"/>
                <a:cs typeface="Arial" panose="020B0604020202020204" pitchFamily="34" charset="0"/>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0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endParaRPr>
          </a:p>
        </p:txBody>
      </p:sp>
      <p:sp>
        <p:nvSpPr>
          <p:cNvPr id="3" name="Title 1">
            <a:extLst>
              <a:ext uri="{FF2B5EF4-FFF2-40B4-BE49-F238E27FC236}">
                <a16:creationId xmlns:a16="http://schemas.microsoft.com/office/drawing/2014/main" id="{10F9DFA8-5E81-2617-8ED2-3B11B405E35A}"/>
              </a:ext>
            </a:extLst>
          </p:cNvPr>
          <p:cNvSpPr txBox="1">
            <a:spLocks/>
          </p:cNvSpPr>
          <p:nvPr/>
        </p:nvSpPr>
        <p:spPr>
          <a:xfrm>
            <a:off x="219174" y="200875"/>
            <a:ext cx="10515600" cy="370195"/>
          </a:xfrm>
          <a:prstGeom prst="rect">
            <a:avLst/>
          </a:prstGeom>
        </p:spPr>
        <p:txBody>
          <a:bodyPr vert="horz" lIns="0" tIns="0" rIns="0" bIns="0" rtlCol="0" anchor="t" anchorCtr="0">
            <a:normAutofit fontScale="92500" lnSpcReduction="20000"/>
          </a:bodyPr>
          <a:lstStyle>
            <a:lvl1pPr algn="l" defTabSz="914377" rtl="0" eaLnBrk="1" latinLnBrk="0" hangingPunct="1">
              <a:lnSpc>
                <a:spcPct val="90000"/>
              </a:lnSpc>
              <a:spcBef>
                <a:spcPct val="0"/>
              </a:spcBef>
              <a:buNone/>
              <a:defRPr sz="2800" b="1" i="0" kern="1200" baseline="0">
                <a:solidFill>
                  <a:schemeClr val="tx1"/>
                </a:solidFill>
                <a:latin typeface="Arial" panose="020B0604020202020204" pitchFamily="34" charset="0"/>
                <a:ea typeface="+mj-ea"/>
                <a:cs typeface="Arial" panose="020B0604020202020204" pitchFamily="34" charset="0"/>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3200" b="1" i="0" u="none" strike="noStrike" kern="1200" cap="none" spc="0" normalizeH="0" baseline="0" noProof="0" dirty="0">
                <a:ln>
                  <a:noFill/>
                </a:ln>
                <a:solidFill>
                  <a:srgbClr val="44546A"/>
                </a:solidFill>
                <a:effectLst/>
                <a:uLnTx/>
                <a:uFillTx/>
                <a:latin typeface="Calibri Light" panose="020F0302020204030204"/>
                <a:ea typeface="+mj-ea"/>
                <a:cs typeface="Arial" panose="020B0604020202020204" pitchFamily="34" charset="0"/>
              </a:rPr>
              <a:t>Cloud operational Updates / Highlights </a:t>
            </a:r>
            <a:endParaRPr kumimoji="0" lang="en-IN" sz="3200" b="1" i="0" u="none" strike="noStrike" kern="1200" cap="none" spc="0" normalizeH="0" baseline="0" noProof="0" dirty="0">
              <a:ln>
                <a:noFill/>
              </a:ln>
              <a:solidFill>
                <a:prstClr val="black"/>
              </a:solidFill>
              <a:effectLst/>
              <a:uLnTx/>
              <a:uFillTx/>
              <a:latin typeface="Calibiri light"/>
              <a:ea typeface="+mj-ea"/>
              <a:cs typeface="Arial" panose="020B0604020202020204" pitchFamily="34" charset="0"/>
            </a:endParaRPr>
          </a:p>
        </p:txBody>
      </p:sp>
      <p:cxnSp>
        <p:nvCxnSpPr>
          <p:cNvPr id="7" name="Straight Connector 6">
            <a:extLst>
              <a:ext uri="{FF2B5EF4-FFF2-40B4-BE49-F238E27FC236}">
                <a16:creationId xmlns:a16="http://schemas.microsoft.com/office/drawing/2014/main" id="{3456ECAC-DCAA-B473-4ABD-EB9F88E67853}"/>
              </a:ext>
            </a:extLst>
          </p:cNvPr>
          <p:cNvCxnSpPr>
            <a:cxnSpLocks/>
          </p:cNvCxnSpPr>
          <p:nvPr/>
        </p:nvCxnSpPr>
        <p:spPr>
          <a:xfrm>
            <a:off x="219174" y="653143"/>
            <a:ext cx="11341455" cy="0"/>
          </a:xfrm>
          <a:prstGeom prst="line">
            <a:avLst/>
          </a:prstGeom>
          <a:ln>
            <a:solidFill>
              <a:srgbClr val="002060"/>
            </a:solidFill>
          </a:ln>
        </p:spPr>
        <p:style>
          <a:lnRef idx="2">
            <a:schemeClr val="accent1"/>
          </a:lnRef>
          <a:fillRef idx="0">
            <a:schemeClr val="accent1"/>
          </a:fillRef>
          <a:effectRef idx="1">
            <a:schemeClr val="accent1"/>
          </a:effectRef>
          <a:fontRef idx="minor">
            <a:schemeClr val="tx1"/>
          </a:fontRef>
        </p:style>
      </p:cxnSp>
      <p:sp>
        <p:nvSpPr>
          <p:cNvPr id="18" name="TextBox 17">
            <a:extLst>
              <a:ext uri="{FF2B5EF4-FFF2-40B4-BE49-F238E27FC236}">
                <a16:creationId xmlns:a16="http://schemas.microsoft.com/office/drawing/2014/main" id="{7C1FA670-BEFD-B13A-325D-5CC51B37E732}"/>
              </a:ext>
            </a:extLst>
          </p:cNvPr>
          <p:cNvSpPr txBox="1"/>
          <p:nvPr/>
        </p:nvSpPr>
        <p:spPr>
          <a:xfrm>
            <a:off x="36945" y="653143"/>
            <a:ext cx="11935881" cy="2308324"/>
          </a:xfrm>
          <a:prstGeom prst="rect">
            <a:avLst/>
          </a:prstGeom>
          <a:noFill/>
        </p:spPr>
        <p:txBody>
          <a:bodyPr wrap="square">
            <a:spAutoFit/>
          </a:bodyPr>
          <a:lstStyle/>
          <a:p>
            <a:pPr marL="457200" marR="0" lvl="1" indent="0" algn="just" defTabSz="914400" rtl="0" eaLnBrk="0" fontAlgn="base" latinLnBrk="0" hangingPunct="0">
              <a:lnSpc>
                <a:spcPct val="150000"/>
              </a:lnSpc>
              <a:spcBef>
                <a:spcPct val="0"/>
              </a:spcBef>
              <a:spcAft>
                <a:spcPct val="0"/>
              </a:spcAft>
              <a:buClrTx/>
              <a:buSzTx/>
              <a:buFontTx/>
              <a:buNone/>
              <a:tabLst/>
              <a:defRPr/>
            </a:pPr>
            <a:r>
              <a:rPr kumimoji="0" lang="en-US" sz="1800" b="1" i="0" u="none" strike="noStrike" kern="1200" cap="none" spc="0" normalizeH="0" baseline="0" noProof="0" dirty="0">
                <a:ln>
                  <a:noFill/>
                </a:ln>
                <a:solidFill>
                  <a:srgbClr val="111111"/>
                </a:solidFill>
                <a:effectLst/>
                <a:highlight>
                  <a:srgbClr val="00FF00"/>
                </a:highlight>
                <a:uLnTx/>
                <a:uFillTx/>
                <a:latin typeface="Aptos Display" panose="020B0004020202020204" pitchFamily="34" charset="0"/>
              </a:rPr>
              <a:t>Azure Backup Failures: Resolved Issues</a:t>
            </a:r>
            <a:endParaRPr kumimoji="0" lang="en-US" sz="1800" b="1" i="0" u="none" strike="noStrike" kern="1200" cap="none" spc="0" normalizeH="0" baseline="0" noProof="0" dirty="0">
              <a:ln>
                <a:noFill/>
              </a:ln>
              <a:solidFill>
                <a:srgbClr val="11100F"/>
              </a:solidFill>
              <a:effectLst/>
              <a:highlight>
                <a:srgbClr val="00FF00"/>
              </a:highlight>
              <a:uLnTx/>
              <a:uFillTx/>
              <a:latin typeface="Aptos Display" panose="020B0004020202020204" pitchFamily="34" charset="0"/>
              <a:ea typeface="Calibri" panose="020F0502020204030204" pitchFamily="34" charset="0"/>
            </a:endParaRPr>
          </a:p>
          <a:p>
            <a:pPr marL="457200" marR="0" lvl="1" indent="0" algn="just" defTabSz="914400" rtl="0" eaLnBrk="0" fontAlgn="base" latinLnBrk="0" hangingPunct="0">
              <a:lnSpc>
                <a:spcPct val="150000"/>
              </a:lnSpc>
              <a:spcBef>
                <a:spcPct val="0"/>
              </a:spcBef>
              <a:spcAft>
                <a:spcPct val="0"/>
              </a:spcAft>
              <a:buClrTx/>
              <a:buSzTx/>
              <a:buFontTx/>
              <a:buNone/>
              <a:tabLst/>
              <a:defRPr/>
            </a:pPr>
            <a:endParaRPr kumimoji="0" lang="en-US" sz="1800" b="1" i="0" u="none" strike="noStrike" kern="1200" cap="none" spc="0" normalizeH="0" baseline="0" noProof="0" dirty="0">
              <a:ln>
                <a:noFill/>
              </a:ln>
              <a:solidFill>
                <a:srgbClr val="11100F"/>
              </a:solidFill>
              <a:effectLst/>
              <a:highlight>
                <a:srgbClr val="FFFF00"/>
              </a:highlight>
              <a:uLnTx/>
              <a:uFillTx/>
              <a:latin typeface="Aptos Display" panose="020B0004020202020204" pitchFamily="34" charset="0"/>
              <a:ea typeface="Calibri" panose="020F0502020204030204"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endParaRPr kumimoji="0" lang="es-ES" sz="1800" b="0" i="0" u="none" strike="noStrike" kern="1200" cap="none" spc="0" normalizeH="0" baseline="0" noProof="0" dirty="0">
              <a:ln>
                <a:noFill/>
              </a:ln>
              <a:solidFill>
                <a:prstClr val="black"/>
              </a:solidFill>
              <a:effectLst/>
              <a:uLnTx/>
              <a:uFillTx/>
              <a:latin typeface="Aptos Display" panose="020B0004020202020204" pitchFamily="34" charset="0"/>
            </a:endParaRPr>
          </a:p>
          <a:p>
            <a:pPr marL="742950" marR="0" lvl="1" indent="-285750" algn="just" defTabSz="914400" rtl="0" eaLnBrk="0" fontAlgn="base" latinLnBrk="0" hangingPunct="0">
              <a:lnSpc>
                <a:spcPct val="150000"/>
              </a:lnSpc>
              <a:spcBef>
                <a:spcPct val="0"/>
              </a:spcBef>
              <a:spcAft>
                <a:spcPct val="0"/>
              </a:spcAft>
              <a:buClrTx/>
              <a:buSzTx/>
              <a:buFont typeface="Wingdings" panose="05000000000000000000" pitchFamily="2" charset="2"/>
              <a:buChar char="Ø"/>
              <a:tabLst/>
              <a:defRPr/>
            </a:pPr>
            <a:endParaRPr kumimoji="0" lang="en-US" sz="1800" b="0" i="0" u="none" strike="noStrike" kern="1200" cap="none" spc="0" normalizeH="0" baseline="0" noProof="0" dirty="0">
              <a:ln>
                <a:noFill/>
              </a:ln>
              <a:solidFill>
                <a:prstClr val="black"/>
              </a:solidFill>
              <a:effectLst/>
              <a:uLnTx/>
              <a:uFillTx/>
              <a:latin typeface="Aptos Display" panose="020B00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br>
              <a:rPr kumimoji="0" lang="en-US" sz="1800" b="1" i="0" u="none" strike="noStrike" kern="1200" cap="none" spc="0" normalizeH="0" baseline="0" noProof="0" dirty="0">
                <a:ln>
                  <a:noFill/>
                </a:ln>
                <a:solidFill>
                  <a:srgbClr val="292827"/>
                </a:solidFill>
                <a:effectLst/>
                <a:uLnTx/>
                <a:uFillTx/>
                <a:latin typeface="Aptos Display" panose="020B0004020202020204" pitchFamily="34" charset="0"/>
              </a:rPr>
            </a:br>
            <a:endParaRPr kumimoji="0" lang="en-US" sz="1800" b="0" i="0" u="none" strike="noStrike" kern="1200" cap="none" spc="0" normalizeH="0" baseline="0" noProof="0" dirty="0">
              <a:ln>
                <a:noFill/>
              </a:ln>
              <a:solidFill>
                <a:srgbClr val="11100F"/>
              </a:solidFill>
              <a:effectLst/>
              <a:uLnTx/>
              <a:uFillTx/>
              <a:latin typeface="Aptos Display" panose="020B0004020202020204" pitchFamily="34" charset="0"/>
            </a:endParaRPr>
          </a:p>
        </p:txBody>
      </p:sp>
      <p:sp>
        <p:nvSpPr>
          <p:cNvPr id="5" name="Rectangle 1">
            <a:extLst>
              <a:ext uri="{FF2B5EF4-FFF2-40B4-BE49-F238E27FC236}">
                <a16:creationId xmlns:a16="http://schemas.microsoft.com/office/drawing/2014/main" id="{A1AB2471-1365-8F23-334B-7EDB2FA5C6A7}"/>
              </a:ext>
            </a:extLst>
          </p:cNvPr>
          <p:cNvSpPr>
            <a:spLocks noChangeArrowheads="1"/>
          </p:cNvSpPr>
          <p:nvPr/>
        </p:nvSpPr>
        <p:spPr bwMode="auto">
          <a:xfrm>
            <a:off x="1566863" y="1848922"/>
            <a:ext cx="248786"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prstClr val="black"/>
                </a:solidFill>
                <a:effectLst/>
                <a:uLnTx/>
                <a:uFillTx/>
                <a:latin typeface="Arial" panose="020B0604020202020204" pitchFamily="34" charset="0"/>
                <a:ea typeface="+mn-ea"/>
                <a:cs typeface="+mn-cs"/>
              </a:rPr>
              <a:t> </a:t>
            </a:r>
          </a:p>
        </p:txBody>
      </p:sp>
      <p:graphicFrame>
        <p:nvGraphicFramePr>
          <p:cNvPr id="8" name="Table 7">
            <a:extLst>
              <a:ext uri="{FF2B5EF4-FFF2-40B4-BE49-F238E27FC236}">
                <a16:creationId xmlns:a16="http://schemas.microsoft.com/office/drawing/2014/main" id="{7FD19766-0BA8-CCD1-CE9C-FA29C4BD0B76}"/>
              </a:ext>
            </a:extLst>
          </p:cNvPr>
          <p:cNvGraphicFramePr>
            <a:graphicFrameLocks noGrp="1"/>
          </p:cNvGraphicFramePr>
          <p:nvPr/>
        </p:nvGraphicFramePr>
        <p:xfrm>
          <a:off x="462344" y="1290033"/>
          <a:ext cx="10446448" cy="4922277"/>
        </p:xfrm>
        <a:graphic>
          <a:graphicData uri="http://schemas.openxmlformats.org/drawingml/2006/table">
            <a:tbl>
              <a:tblPr>
                <a:tableStyleId>{5C22544A-7EE6-4342-B048-85BDC9FD1C3A}</a:tableStyleId>
              </a:tblPr>
              <a:tblGrid>
                <a:gridCol w="2030802">
                  <a:extLst>
                    <a:ext uri="{9D8B030D-6E8A-4147-A177-3AD203B41FA5}">
                      <a16:colId xmlns:a16="http://schemas.microsoft.com/office/drawing/2014/main" val="3671521412"/>
                    </a:ext>
                  </a:extLst>
                </a:gridCol>
                <a:gridCol w="3785416">
                  <a:extLst>
                    <a:ext uri="{9D8B030D-6E8A-4147-A177-3AD203B41FA5}">
                      <a16:colId xmlns:a16="http://schemas.microsoft.com/office/drawing/2014/main" val="1749663540"/>
                    </a:ext>
                  </a:extLst>
                </a:gridCol>
                <a:gridCol w="4630230">
                  <a:extLst>
                    <a:ext uri="{9D8B030D-6E8A-4147-A177-3AD203B41FA5}">
                      <a16:colId xmlns:a16="http://schemas.microsoft.com/office/drawing/2014/main" val="495294177"/>
                    </a:ext>
                  </a:extLst>
                </a:gridCol>
              </a:tblGrid>
              <a:tr h="289546">
                <a:tc>
                  <a:txBody>
                    <a:bodyPr/>
                    <a:lstStyle/>
                    <a:p>
                      <a:pPr algn="ctr" rtl="0" fontAlgn="b"/>
                      <a:r>
                        <a:rPr lang="en-US" sz="1400" u="none" strike="noStrike">
                          <a:effectLst/>
                        </a:rPr>
                        <a:t>Server Names</a:t>
                      </a:r>
                      <a:endParaRPr lang="en-US" sz="1400" b="1" i="0" u="none" strike="noStrike">
                        <a:solidFill>
                          <a:srgbClr val="000000"/>
                        </a:solidFill>
                        <a:effectLst/>
                        <a:latin typeface="Aptos Display" panose="020B0004020202020204" pitchFamily="34" charset="0"/>
                      </a:endParaRPr>
                    </a:p>
                  </a:txBody>
                  <a:tcPr marL="6350" marR="6350" marT="6350" marB="0" anchor="b"/>
                </a:tc>
                <a:tc>
                  <a:txBody>
                    <a:bodyPr/>
                    <a:lstStyle/>
                    <a:p>
                      <a:pPr algn="ctr" rtl="0" fontAlgn="b"/>
                      <a:r>
                        <a:rPr lang="en-US" sz="1400" u="none" strike="noStrike">
                          <a:effectLst/>
                        </a:rPr>
                        <a:t>Issue</a:t>
                      </a:r>
                      <a:endParaRPr lang="en-US" sz="1400" b="1" i="0" u="none" strike="noStrike">
                        <a:solidFill>
                          <a:srgbClr val="000000"/>
                        </a:solidFill>
                        <a:effectLst/>
                        <a:latin typeface="Aptos Display" panose="020B0004020202020204" pitchFamily="34" charset="0"/>
                      </a:endParaRPr>
                    </a:p>
                  </a:txBody>
                  <a:tcPr marL="6350" marR="6350" marT="6350" marB="0" anchor="b"/>
                </a:tc>
                <a:tc>
                  <a:txBody>
                    <a:bodyPr/>
                    <a:lstStyle/>
                    <a:p>
                      <a:pPr algn="ctr" rtl="0" fontAlgn="b"/>
                      <a:r>
                        <a:rPr lang="en-US" sz="1400" u="none" strike="noStrike">
                          <a:effectLst/>
                        </a:rPr>
                        <a:t>Solution</a:t>
                      </a:r>
                      <a:endParaRPr lang="en-US" sz="1400" b="1" i="0" u="none" strike="noStrike">
                        <a:solidFill>
                          <a:srgbClr val="000000"/>
                        </a:solidFill>
                        <a:effectLst/>
                        <a:latin typeface="Aptos Display" panose="020B0004020202020204" pitchFamily="34" charset="0"/>
                      </a:endParaRPr>
                    </a:p>
                  </a:txBody>
                  <a:tcPr marL="6350" marR="6350" marT="6350" marB="0" anchor="b"/>
                </a:tc>
                <a:extLst>
                  <a:ext uri="{0D108BD9-81ED-4DB2-BD59-A6C34878D82A}">
                    <a16:rowId xmlns:a16="http://schemas.microsoft.com/office/drawing/2014/main" val="697503156"/>
                  </a:ext>
                </a:extLst>
              </a:tr>
              <a:tr h="868637">
                <a:tc>
                  <a:txBody>
                    <a:bodyPr/>
                    <a:lstStyle/>
                    <a:p>
                      <a:pPr algn="l" rtl="0" fontAlgn="ctr"/>
                      <a:r>
                        <a:rPr lang="en-US" sz="1400" u="none" strike="noStrike">
                          <a:effectLst/>
                        </a:rPr>
                        <a:t>azieveeamO365</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l" rtl="0" fontAlgn="ctr"/>
                      <a:r>
                        <a:rPr lang="en-US" sz="1400" u="none" strike="noStrike">
                          <a:effectLst/>
                        </a:rPr>
                        <a:t>Snapshot operation failed due to VSS (Volume Shadow Copy) service in bad state</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l" rtl="0" fontAlgn="ctr"/>
                      <a:r>
                        <a:rPr lang="en-US" sz="1400" u="none" strike="noStrike">
                          <a:effectLst/>
                        </a:rPr>
                        <a:t>Restart VSS (Volume Shadow Copy) service and reboot VM.</a:t>
                      </a:r>
                      <a:endParaRPr lang="en-US" sz="1400" b="0" i="0" u="none" strike="noStrike">
                        <a:solidFill>
                          <a:srgbClr val="000000"/>
                        </a:solidFill>
                        <a:effectLst/>
                        <a:latin typeface="Aptos Display" panose="020B0004020202020204" pitchFamily="34" charset="0"/>
                      </a:endParaRPr>
                    </a:p>
                  </a:txBody>
                  <a:tcPr marL="6350" marR="6350" marT="6350" marB="0" anchor="ctr"/>
                </a:tc>
                <a:extLst>
                  <a:ext uri="{0D108BD9-81ED-4DB2-BD59-A6C34878D82A}">
                    <a16:rowId xmlns:a16="http://schemas.microsoft.com/office/drawing/2014/main" val="751796302"/>
                  </a:ext>
                </a:extLst>
              </a:tr>
              <a:tr h="1158183">
                <a:tc>
                  <a:txBody>
                    <a:bodyPr/>
                    <a:lstStyle/>
                    <a:p>
                      <a:pPr algn="l" rtl="0" fontAlgn="ctr"/>
                      <a:r>
                        <a:rPr lang="en-US" sz="1400" u="none" strike="noStrike">
                          <a:effectLst/>
                        </a:rPr>
                        <a:t>Eubgsosm01,</a:t>
                      </a:r>
                      <a:r>
                        <a:rPr lang="en-US" sz="1800" u="none" strike="noStrike">
                          <a:effectLst/>
                        </a:rPr>
                        <a:t> </a:t>
                      </a:r>
                      <a:r>
                        <a:rPr lang="en-US" sz="1400" u="none" strike="noStrike">
                          <a:effectLst/>
                        </a:rPr>
                        <a:t>adbgsocs01,</a:t>
                      </a:r>
                      <a:r>
                        <a:rPr lang="en-US" sz="1800" u="none" strike="noStrike">
                          <a:effectLst/>
                        </a:rPr>
                        <a:t> </a:t>
                      </a:r>
                      <a:r>
                        <a:rPr lang="en-US" sz="1400" u="none" strike="noStrike">
                          <a:effectLst/>
                        </a:rPr>
                        <a:t>asinpasm02</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ctr" rtl="0" fontAlgn="b"/>
                      <a:r>
                        <a:rPr lang="en-US" sz="1400" u="none" strike="noStrike">
                          <a:effectLst/>
                        </a:rPr>
                        <a:t>The current operation failed due to an internal service error "Invalid input error". Please retry the operation after some time.</a:t>
                      </a:r>
                      <a:endParaRPr lang="en-US" sz="1400" b="0" i="0" u="none" strike="noStrike">
                        <a:solidFill>
                          <a:srgbClr val="000000"/>
                        </a:solidFill>
                        <a:effectLst/>
                        <a:latin typeface="Aptos Display" panose="020B0004020202020204" pitchFamily="34" charset="0"/>
                      </a:endParaRPr>
                    </a:p>
                  </a:txBody>
                  <a:tcPr marL="6350" marR="6350" marT="6350" marB="0" anchor="b"/>
                </a:tc>
                <a:tc>
                  <a:txBody>
                    <a:bodyPr/>
                    <a:lstStyle/>
                    <a:p>
                      <a:pPr algn="ctr" rtl="0" fontAlgn="b"/>
                      <a:r>
                        <a:rPr lang="en-US" sz="1400" u="none" strike="noStrike">
                          <a:effectLst/>
                        </a:rPr>
                        <a:t>If the issue persists, please contact Microsoft support.</a:t>
                      </a:r>
                      <a:endParaRPr lang="en-US" sz="1400" b="0" i="0" u="none" strike="noStrike">
                        <a:solidFill>
                          <a:srgbClr val="000000"/>
                        </a:solidFill>
                        <a:effectLst/>
                        <a:latin typeface="Aptos Display" panose="020B0004020202020204" pitchFamily="34" charset="0"/>
                      </a:endParaRPr>
                    </a:p>
                  </a:txBody>
                  <a:tcPr marL="6350" marR="6350" marT="6350" marB="0" anchor="b"/>
                </a:tc>
                <a:extLst>
                  <a:ext uri="{0D108BD9-81ED-4DB2-BD59-A6C34878D82A}">
                    <a16:rowId xmlns:a16="http://schemas.microsoft.com/office/drawing/2014/main" val="2590272093"/>
                  </a:ext>
                </a:extLst>
              </a:tr>
              <a:tr h="868637">
                <a:tc>
                  <a:txBody>
                    <a:bodyPr/>
                    <a:lstStyle/>
                    <a:p>
                      <a:pPr algn="l" rtl="0" fontAlgn="ctr"/>
                      <a:r>
                        <a:rPr lang="en-US" sz="1400" u="none" strike="noStrike">
                          <a:effectLst/>
                        </a:rPr>
                        <a:t>euroodlw01</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l" rtl="0" fontAlgn="ctr"/>
                      <a:r>
                        <a:rPr lang="en-US" sz="1400" u="none" strike="noStrike">
                          <a:effectLst/>
                        </a:rPr>
                        <a:t>Microsoft Azure Backup encountered an internal error.</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l" rtl="0" fontAlgn="ctr"/>
                      <a:r>
                        <a:rPr lang="en-US" sz="1400" u="none" strike="noStrike">
                          <a:effectLst/>
                        </a:rPr>
                        <a:t>Wait for a few minutes and then try the operation again. If the issue persists, please contact Microsoft support.</a:t>
                      </a:r>
                      <a:endParaRPr lang="en-US" sz="1400" b="0" i="0" u="none" strike="noStrike">
                        <a:solidFill>
                          <a:srgbClr val="000000"/>
                        </a:solidFill>
                        <a:effectLst/>
                        <a:latin typeface="Aptos Display" panose="020B0004020202020204" pitchFamily="34" charset="0"/>
                      </a:endParaRPr>
                    </a:p>
                  </a:txBody>
                  <a:tcPr marL="6350" marR="6350" marT="6350" marB="0" anchor="ctr"/>
                </a:tc>
                <a:extLst>
                  <a:ext uri="{0D108BD9-81ED-4DB2-BD59-A6C34878D82A}">
                    <a16:rowId xmlns:a16="http://schemas.microsoft.com/office/drawing/2014/main" val="4125529309"/>
                  </a:ext>
                </a:extLst>
              </a:tr>
              <a:tr h="868637">
                <a:tc>
                  <a:txBody>
                    <a:bodyPr/>
                    <a:lstStyle/>
                    <a:p>
                      <a:pPr algn="ctr" rtl="0" fontAlgn="b"/>
                      <a:r>
                        <a:rPr lang="en-US" sz="1400" u="none" strike="noStrike">
                          <a:effectLst/>
                        </a:rPr>
                        <a:t>Adpkkmcs01,</a:t>
                      </a:r>
                      <a:r>
                        <a:rPr lang="en-US" sz="1800" u="none" strike="noStrike">
                          <a:effectLst/>
                        </a:rPr>
                        <a:t> </a:t>
                      </a:r>
                      <a:r>
                        <a:rPr lang="en-US" sz="1400" u="none" strike="noStrike">
                          <a:effectLst/>
                        </a:rPr>
                        <a:t>adcnszspcs01</a:t>
                      </a:r>
                      <a:endParaRPr lang="en-US" sz="1400" b="0" i="0" u="none" strike="noStrike">
                        <a:solidFill>
                          <a:srgbClr val="000000"/>
                        </a:solidFill>
                        <a:effectLst/>
                        <a:latin typeface="Aptos Display" panose="020B0004020202020204" pitchFamily="34" charset="0"/>
                      </a:endParaRPr>
                    </a:p>
                  </a:txBody>
                  <a:tcPr marL="6350" marR="6350" marT="6350" marB="0" anchor="b"/>
                </a:tc>
                <a:tc>
                  <a:txBody>
                    <a:bodyPr/>
                    <a:lstStyle/>
                    <a:p>
                      <a:pPr algn="ctr" rtl="0" fontAlgn="ctr"/>
                      <a:r>
                        <a:rPr lang="en-US" sz="1400" u="none" strike="noStrike">
                          <a:effectLst/>
                        </a:rPr>
                        <a:t>Microsoft Azure Backup failed to access the shadow copy because of inadequate disk space on the volume.</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ctr" rtl="0" fontAlgn="b"/>
                      <a:r>
                        <a:rPr lang="en-US" sz="1400" u="none" strike="noStrike">
                          <a:effectLst/>
                        </a:rPr>
                        <a:t>Retry the operation after increasing the free space available in the volume.</a:t>
                      </a:r>
                      <a:endParaRPr lang="en-US" sz="1400" b="0" i="0" u="none" strike="noStrike">
                        <a:solidFill>
                          <a:srgbClr val="000000"/>
                        </a:solidFill>
                        <a:effectLst/>
                        <a:latin typeface="Aptos Display" panose="020B0004020202020204" pitchFamily="34" charset="0"/>
                      </a:endParaRPr>
                    </a:p>
                  </a:txBody>
                  <a:tcPr marL="6350" marR="6350" marT="6350" marB="0" anchor="b"/>
                </a:tc>
                <a:extLst>
                  <a:ext uri="{0D108BD9-81ED-4DB2-BD59-A6C34878D82A}">
                    <a16:rowId xmlns:a16="http://schemas.microsoft.com/office/drawing/2014/main" val="3399781567"/>
                  </a:ext>
                </a:extLst>
              </a:tr>
              <a:tr h="868637">
                <a:tc>
                  <a:txBody>
                    <a:bodyPr/>
                    <a:lstStyle/>
                    <a:p>
                      <a:pPr algn="l" rtl="0" fontAlgn="ctr"/>
                      <a:r>
                        <a:rPr lang="en-US" sz="1400" u="none" strike="noStrike">
                          <a:effectLst/>
                        </a:rPr>
                        <a:t>adcnszspcs01</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l" rtl="0" fontAlgn="ctr"/>
                      <a:r>
                        <a:rPr lang="en-US" sz="1400" u="none" strike="noStrike">
                          <a:effectLst/>
                        </a:rPr>
                        <a:t>This operation cannot be performed now because a backup or restore operation is currently in progress.</a:t>
                      </a:r>
                      <a:endParaRPr lang="en-US" sz="1400" b="0" i="0" u="none" strike="noStrike">
                        <a:solidFill>
                          <a:srgbClr val="000000"/>
                        </a:solidFill>
                        <a:effectLst/>
                        <a:latin typeface="Aptos Display" panose="020B0004020202020204" pitchFamily="34" charset="0"/>
                      </a:endParaRPr>
                    </a:p>
                  </a:txBody>
                  <a:tcPr marL="6350" marR="6350" marT="6350" marB="0" anchor="ctr"/>
                </a:tc>
                <a:tc>
                  <a:txBody>
                    <a:bodyPr/>
                    <a:lstStyle/>
                    <a:p>
                      <a:pPr algn="ctr" rtl="0" fontAlgn="b"/>
                      <a:r>
                        <a:rPr lang="en-US" sz="1400" u="none" strike="noStrike" dirty="0">
                          <a:effectLst/>
                        </a:rPr>
                        <a:t>Wait until the operation finishes or cancel the currently running operation and then try again.</a:t>
                      </a:r>
                      <a:endParaRPr lang="en-US" sz="1400" b="0" i="0" u="none" strike="noStrike" dirty="0">
                        <a:solidFill>
                          <a:srgbClr val="000000"/>
                        </a:solidFill>
                        <a:effectLst/>
                        <a:latin typeface="Aptos Display" panose="020B0004020202020204" pitchFamily="34" charset="0"/>
                      </a:endParaRPr>
                    </a:p>
                  </a:txBody>
                  <a:tcPr marL="6350" marR="6350" marT="6350" marB="0" anchor="b"/>
                </a:tc>
                <a:extLst>
                  <a:ext uri="{0D108BD9-81ED-4DB2-BD59-A6C34878D82A}">
                    <a16:rowId xmlns:a16="http://schemas.microsoft.com/office/drawing/2014/main" val="3318787558"/>
                  </a:ext>
                </a:extLst>
              </a:tr>
            </a:tbl>
          </a:graphicData>
        </a:graphic>
      </p:graphicFrame>
    </p:spTree>
    <p:extLst>
      <p:ext uri="{BB962C8B-B14F-4D97-AF65-F5344CB8AC3E}">
        <p14:creationId xmlns:p14="http://schemas.microsoft.com/office/powerpoint/2010/main" val="655320957"/>
      </p:ext>
    </p:extLst>
  </p:cSld>
  <p:clrMapOvr>
    <a:masterClrMapping/>
  </p:clrMapOvr>
</p:sld>
</file>

<file path=ppt/theme/theme1.xml><?xml version="1.0" encoding="utf-8"?>
<a:theme xmlns:a="http://schemas.openxmlformats.org/drawingml/2006/main" name="1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E21433F73347C43A9C214B400F27BAC" ma:contentTypeVersion="16" ma:contentTypeDescription="Create a new document." ma:contentTypeScope="" ma:versionID="ef57576e1b7163e10c64280ad765d99d">
  <xsd:schema xmlns:xsd="http://www.w3.org/2001/XMLSchema" xmlns:xs="http://www.w3.org/2001/XMLSchema" xmlns:p="http://schemas.microsoft.com/office/2006/metadata/properties" xmlns:ns3="be98c548-c59c-4615-a267-0f9e15c50fa2" xmlns:ns4="4c98cdfb-dc26-484f-af12-becfeec9c685" targetNamespace="http://schemas.microsoft.com/office/2006/metadata/properties" ma:root="true" ma:fieldsID="7a76099d77b909516b96f5d8517adbf8" ns3:_="" ns4:_="">
    <xsd:import namespace="be98c548-c59c-4615-a267-0f9e15c50fa2"/>
    <xsd:import namespace="4c98cdfb-dc26-484f-af12-becfeec9c685"/>
    <xsd:element name="properties">
      <xsd:complexType>
        <xsd:sequence>
          <xsd:element name="documentManagement">
            <xsd:complexType>
              <xsd:all>
                <xsd:element ref="ns3:SharedWithUsers" minOccurs="0"/>
                <xsd:element ref="ns3:SharedWithDetails" minOccurs="0"/>
                <xsd:element ref="ns3:SharingHintHash" minOccurs="0"/>
                <xsd:element ref="ns4:MediaServiceMetadata" minOccurs="0"/>
                <xsd:element ref="ns4:MediaServiceFastMetadata" minOccurs="0"/>
                <xsd:element ref="ns4:MediaServiceAutoTags" minOccurs="0"/>
                <xsd:element ref="ns4:MediaServiceOCR" minOccurs="0"/>
                <xsd:element ref="ns4:MediaServiceGenerationTime" minOccurs="0"/>
                <xsd:element ref="ns4:MediaServiceEventHashCode" minOccurs="0"/>
                <xsd:element ref="ns4:MediaServiceDateTaken" minOccurs="0"/>
                <xsd:element ref="ns4:MediaLengthInSeconds" minOccurs="0"/>
                <xsd:element ref="ns4:_activity" minOccurs="0"/>
                <xsd:element ref="ns4:MediaServiceLocation" minOccurs="0"/>
                <xsd:element ref="ns4:MediaServiceObjectDetectorVersions" minOccurs="0"/>
                <xsd:element ref="ns4:MediaServiceSystemTags" minOccurs="0"/>
                <xsd:element ref="ns4: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e98c548-c59c-4615-a267-0f9e15c50fa2"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c98cdfb-dc26-484f-af12-becfeec9c685"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DateTaken" ma:index="17" nillable="true" ma:displayName="MediaServiceDateTaken" ma:hidden="true" ma:internalName="MediaServiceDateTaken" ma:readOnly="true">
      <xsd:simpleType>
        <xsd:restriction base="dms:Text"/>
      </xsd:simpleType>
    </xsd:element>
    <xsd:element name="MediaLengthInSeconds" ma:index="18" nillable="true" ma:displayName="MediaLengthInSeconds" ma:hidden="true" ma:internalName="MediaLengthInSeconds" ma:readOnly="true">
      <xsd:simpleType>
        <xsd:restriction base="dms:Unknown"/>
      </xsd:simpleType>
    </xsd:element>
    <xsd:element name="_activity" ma:index="19" nillable="true" ma:displayName="_activity" ma:hidden="true" ma:internalName="_activity">
      <xsd:simpleType>
        <xsd:restriction base="dms:Note"/>
      </xsd:simpleType>
    </xsd:element>
    <xsd:element name="MediaServiceLocation" ma:index="20" nillable="true" ma:displayName="Location" ma:indexed="true" ma:internalName="MediaServiceLocation" ma:readOnly="true">
      <xsd:simpleType>
        <xsd:restriction base="dms:Text"/>
      </xsd:simpleType>
    </xsd:element>
    <xsd:element name="MediaServiceObjectDetectorVersions" ma:index="21" nillable="true" ma:displayName="MediaServiceObjectDetectorVersions" ma:hidden="true" ma:indexed="true" ma:internalName="MediaServiceObjectDetectorVersions" ma:readOnly="true">
      <xsd:simpleType>
        <xsd:restriction base="dms:Text"/>
      </xsd:simpleType>
    </xsd:element>
    <xsd:element name="MediaServiceSystemTags" ma:index="22" nillable="true" ma:displayName="MediaServiceSystemTags" ma:hidden="true" ma:internalName="MediaServiceSystemTags" ma:readOnly="true">
      <xsd:simpleType>
        <xsd:restriction base="dms:Note"/>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4c98cdfb-dc26-484f-af12-becfeec9c685" xsi:nil="true"/>
  </documentManagement>
</p:properties>
</file>

<file path=customXml/itemProps1.xml><?xml version="1.0" encoding="utf-8"?>
<ds:datastoreItem xmlns:ds="http://schemas.openxmlformats.org/officeDocument/2006/customXml" ds:itemID="{1CF0DC77-8CF4-4639-9BD9-76D141E334F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e98c548-c59c-4615-a267-0f9e15c50fa2"/>
    <ds:schemaRef ds:uri="4c98cdfb-dc26-484f-af12-becfeec9c68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3D1576-E39E-406C-85D6-21C805785734}">
  <ds:schemaRefs>
    <ds:schemaRef ds:uri="http://schemas.microsoft.com/sharepoint/v3/contenttype/forms"/>
  </ds:schemaRefs>
</ds:datastoreItem>
</file>

<file path=customXml/itemProps3.xml><?xml version="1.0" encoding="utf-8"?>
<ds:datastoreItem xmlns:ds="http://schemas.openxmlformats.org/officeDocument/2006/customXml" ds:itemID="{FE4F7C18-3374-4757-8BA7-61C1777D18B5}">
  <ds:schemaRefs>
    <ds:schemaRef ds:uri="http://www.w3.org/XML/1998/namespace"/>
    <ds:schemaRef ds:uri="http://purl.org/dc/elements/1.1/"/>
    <ds:schemaRef ds:uri="http://purl.org/dc/terms/"/>
    <ds:schemaRef ds:uri="http://schemas.microsoft.com/office/2006/metadata/properties"/>
    <ds:schemaRef ds:uri="http://schemas.microsoft.com/office/2006/documentManagement/types"/>
    <ds:schemaRef ds:uri="http://schemas.microsoft.com/office/infopath/2007/PartnerControls"/>
    <ds:schemaRef ds:uri="be98c548-c59c-4615-a267-0f9e15c50fa2"/>
    <ds:schemaRef ds:uri="http://schemas.openxmlformats.org/package/2006/metadata/core-properties"/>
    <ds:schemaRef ds:uri="4c98cdfb-dc26-484f-af12-becfeec9c685"/>
    <ds:schemaRef ds:uri="http://purl.org/dc/dcmitype/"/>
  </ds:schemaRefs>
</ds:datastoreItem>
</file>

<file path=docProps/app.xml><?xml version="1.0" encoding="utf-8"?>
<Properties xmlns="http://schemas.openxmlformats.org/officeDocument/2006/extended-properties" xmlns:vt="http://schemas.openxmlformats.org/officeDocument/2006/docPropsVTypes">
  <Template/>
  <TotalTime>21361</TotalTime>
  <Words>2723</Words>
  <Application>Microsoft Office PowerPoint</Application>
  <PresentationFormat>Widescreen</PresentationFormat>
  <Paragraphs>753</Paragraphs>
  <Slides>19</Slides>
  <Notes>8</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19</vt:i4>
      </vt:variant>
    </vt:vector>
  </HeadingPairs>
  <TitlesOfParts>
    <vt:vector size="34" baseType="lpstr">
      <vt:lpstr>-apple-system</vt:lpstr>
      <vt:lpstr>Aptos</vt:lpstr>
      <vt:lpstr>Aptos Display</vt:lpstr>
      <vt:lpstr>Aptos Narrow</vt:lpstr>
      <vt:lpstr>Arial</vt:lpstr>
      <vt:lpstr>az_ea_font</vt:lpstr>
      <vt:lpstr>Calibiri light</vt:lpstr>
      <vt:lpstr>Calibri</vt:lpstr>
      <vt:lpstr>Calibri Light</vt:lpstr>
      <vt:lpstr>Courier New</vt:lpstr>
      <vt:lpstr>Open Sans</vt:lpstr>
      <vt:lpstr>Segoe UI</vt:lpstr>
      <vt:lpstr>Times New Roman</vt:lpstr>
      <vt:lpstr>Wingdings</vt:lpstr>
      <vt:lpstr>1_Office Theme</vt:lpstr>
      <vt:lpstr>Wintel /Cloud Tower Bi-Weekly Report (July 11th  to July 25th , 2025 )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Monthly Performance Review</dc:title>
  <dc:creator>Mohammad Zaheer Navalgund</dc:creator>
  <cp:lastModifiedBy>Shireesha Sathyala - Ext (Brillio)</cp:lastModifiedBy>
  <cp:revision>1072</cp:revision>
  <dcterms:created xsi:type="dcterms:W3CDTF">2021-07-08T07:20:52Z</dcterms:created>
  <dcterms:modified xsi:type="dcterms:W3CDTF">2025-07-24T11:00:03Z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0x0101005E21433F73347C43A9C214B400F27BAC</vt:lpwstr>
  </property>
  <property fmtid="{D5CDD505-2E9C-101B-9397-08002B2CF9AE}" pid="3" name="MSIP_Label_2ae551e3-0043-40f0-9a67-12d995049d50_Enabled">
    <vt:lpwstr>true</vt:lpwstr>
  </property>
  <property fmtid="{D5CDD505-2E9C-101B-9397-08002B2CF9AE}" pid="4" name="MSIP_Label_2ae551e3-0043-40f0-9a67-12d995049d50_SetDate">
    <vt:lpwstr>2024-02-15T12:08:27Z</vt:lpwstr>
  </property>
  <property fmtid="{D5CDD505-2E9C-101B-9397-08002B2CF9AE}" pid="5" name="MSIP_Label_2ae551e3-0043-40f0-9a67-12d995049d50_Method">
    <vt:lpwstr>Standard</vt:lpwstr>
  </property>
  <property fmtid="{D5CDD505-2E9C-101B-9397-08002B2CF9AE}" pid="6" name="MSIP_Label_2ae551e3-0043-40f0-9a67-12d995049d50_Name">
    <vt:lpwstr>Brillio Confidential</vt:lpwstr>
  </property>
  <property fmtid="{D5CDD505-2E9C-101B-9397-08002B2CF9AE}" pid="7" name="MSIP_Label_2ae551e3-0043-40f0-9a67-12d995049d50_SiteId">
    <vt:lpwstr>97984c2b-a229-4609-8185-ae84947bc3fc</vt:lpwstr>
  </property>
  <property fmtid="{D5CDD505-2E9C-101B-9397-08002B2CF9AE}" pid="8" name="MSIP_Label_2ae551e3-0043-40f0-9a67-12d995049d50_ActionId">
    <vt:lpwstr>fb820bb6-c686-47e5-b1d1-251eea09483c</vt:lpwstr>
  </property>
  <property fmtid="{D5CDD505-2E9C-101B-9397-08002B2CF9AE}" pid="9" name="MSIP_Label_2ae551e3-0043-40f0-9a67-12d995049d50_ContentBits">
    <vt:lpwstr>0</vt:lpwstr>
  </property>
</Properties>
</file>