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30"/>
  </p:notesMasterIdLst>
  <p:handoutMasterIdLst>
    <p:handoutMasterId r:id="rId31"/>
  </p:handoutMasterIdLst>
  <p:sldIdLst>
    <p:sldId id="276" r:id="rId2"/>
    <p:sldId id="277" r:id="rId3"/>
    <p:sldId id="308" r:id="rId4"/>
    <p:sldId id="293" r:id="rId5"/>
    <p:sldId id="310" r:id="rId6"/>
    <p:sldId id="313" r:id="rId7"/>
    <p:sldId id="314" r:id="rId8"/>
    <p:sldId id="336" r:id="rId9"/>
    <p:sldId id="280" r:id="rId10"/>
    <p:sldId id="316" r:id="rId11"/>
    <p:sldId id="318" r:id="rId12"/>
    <p:sldId id="319" r:id="rId13"/>
    <p:sldId id="320" r:id="rId14"/>
    <p:sldId id="321" r:id="rId15"/>
    <p:sldId id="324" r:id="rId16"/>
    <p:sldId id="325" r:id="rId17"/>
    <p:sldId id="323" r:id="rId18"/>
    <p:sldId id="322" r:id="rId19"/>
    <p:sldId id="326" r:id="rId20"/>
    <p:sldId id="327" r:id="rId21"/>
    <p:sldId id="328" r:id="rId22"/>
    <p:sldId id="332" r:id="rId23"/>
    <p:sldId id="300" r:id="rId24"/>
    <p:sldId id="301" r:id="rId25"/>
    <p:sldId id="338" r:id="rId26"/>
    <p:sldId id="304" r:id="rId27"/>
    <p:sldId id="306" r:id="rId28"/>
    <p:sldId id="25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BE20"/>
    <a:srgbClr val="F2A900"/>
    <a:srgbClr val="0098D0"/>
    <a:srgbClr val="0079A7"/>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8" autoAdjust="0"/>
    <p:restoredTop sz="94660"/>
  </p:normalViewPr>
  <p:slideViewPr>
    <p:cSldViewPr>
      <p:cViewPr varScale="1">
        <p:scale>
          <a:sx n="84" d="100"/>
          <a:sy n="84" d="100"/>
        </p:scale>
        <p:origin x="576"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122" d="100"/>
          <a:sy n="122" d="100"/>
        </p:scale>
        <p:origin x="4932" y="8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297245-DAAB-41D7-B300-1829033E6556}"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73A7ACBD-4690-4999-A9E4-960FD90BEA29}">
      <dgm:prSet phldrT="[Text]"/>
      <dgm:spPr/>
      <dgm:t>
        <a:bodyPr/>
        <a:lstStyle/>
        <a:p>
          <a:r>
            <a:rPr lang="en-US" dirty="0"/>
            <a:t>Address the question </a:t>
          </a:r>
        </a:p>
      </dgm:t>
    </dgm:pt>
    <dgm:pt modelId="{702BF113-FFF6-4D7F-8D35-CC2F2F0A99FD}" type="parTrans" cxnId="{42FCE57F-EC39-40AB-AC65-44481066FFD8}">
      <dgm:prSet/>
      <dgm:spPr/>
      <dgm:t>
        <a:bodyPr/>
        <a:lstStyle/>
        <a:p>
          <a:endParaRPr lang="en-US"/>
        </a:p>
      </dgm:t>
    </dgm:pt>
    <dgm:pt modelId="{5289CD39-9D45-4919-8F2D-CCB8B5CABC98}" type="sibTrans" cxnId="{42FCE57F-EC39-40AB-AC65-44481066FFD8}">
      <dgm:prSet/>
      <dgm:spPr/>
      <dgm:t>
        <a:bodyPr/>
        <a:lstStyle/>
        <a:p>
          <a:endParaRPr lang="en-US"/>
        </a:p>
      </dgm:t>
    </dgm:pt>
    <dgm:pt modelId="{86DD3E83-194A-4A03-B055-5B7114A7D996}">
      <dgm:prSet phldrT="[Text]"/>
      <dgm:spPr/>
      <dgm:t>
        <a:bodyPr/>
        <a:lstStyle/>
        <a:p>
          <a:r>
            <a:rPr lang="en-US" dirty="0"/>
            <a:t>State the obvious</a:t>
          </a:r>
        </a:p>
      </dgm:t>
    </dgm:pt>
    <dgm:pt modelId="{157CA611-2EFB-4592-BE48-F0572D616936}" type="parTrans" cxnId="{2F6F4E0F-3BDD-421E-AE11-414DB750D716}">
      <dgm:prSet/>
      <dgm:spPr/>
      <dgm:t>
        <a:bodyPr/>
        <a:lstStyle/>
        <a:p>
          <a:endParaRPr lang="en-US"/>
        </a:p>
      </dgm:t>
    </dgm:pt>
    <dgm:pt modelId="{00901668-D386-43FE-B36E-713F87DD4526}" type="sibTrans" cxnId="{2F6F4E0F-3BDD-421E-AE11-414DB750D716}">
      <dgm:prSet/>
      <dgm:spPr/>
      <dgm:t>
        <a:bodyPr/>
        <a:lstStyle/>
        <a:p>
          <a:endParaRPr lang="en-US"/>
        </a:p>
      </dgm:t>
    </dgm:pt>
    <dgm:pt modelId="{D15E3090-01B2-428C-9361-78430E5809C2}">
      <dgm:prSet phldrT="[Text]"/>
      <dgm:spPr/>
      <dgm:t>
        <a:bodyPr/>
        <a:lstStyle/>
        <a:p>
          <a:r>
            <a:rPr lang="en-US" dirty="0"/>
            <a:t>Ideas</a:t>
          </a:r>
        </a:p>
      </dgm:t>
    </dgm:pt>
    <dgm:pt modelId="{43EF4C6A-6B0A-4E0C-A568-90C8D57155E0}" type="parTrans" cxnId="{B5E0AA24-9DD0-491F-A73C-C5D938177691}">
      <dgm:prSet/>
      <dgm:spPr/>
      <dgm:t>
        <a:bodyPr/>
        <a:lstStyle/>
        <a:p>
          <a:endParaRPr lang="en-US"/>
        </a:p>
      </dgm:t>
    </dgm:pt>
    <dgm:pt modelId="{33F684D9-9BB7-44BF-9346-D6274A4EAA86}" type="sibTrans" cxnId="{B5E0AA24-9DD0-491F-A73C-C5D938177691}">
      <dgm:prSet/>
      <dgm:spPr/>
      <dgm:t>
        <a:bodyPr/>
        <a:lstStyle/>
        <a:p>
          <a:endParaRPr lang="en-US"/>
        </a:p>
      </dgm:t>
    </dgm:pt>
    <dgm:pt modelId="{E26F9A1A-5083-405F-BBF1-7388C384691E}">
      <dgm:prSet phldrT="[Text]"/>
      <dgm:spPr/>
      <dgm:t>
        <a:bodyPr/>
        <a:lstStyle/>
        <a:p>
          <a:r>
            <a:rPr lang="en-US" dirty="0"/>
            <a:t>Structure</a:t>
          </a:r>
        </a:p>
      </dgm:t>
    </dgm:pt>
    <dgm:pt modelId="{1A2F2850-1A56-42C9-9362-B9026E6E7798}" type="parTrans" cxnId="{0EC0F6F6-C33F-47DB-B642-94AF00837C03}">
      <dgm:prSet/>
      <dgm:spPr/>
      <dgm:t>
        <a:bodyPr/>
        <a:lstStyle/>
        <a:p>
          <a:endParaRPr lang="en-US"/>
        </a:p>
      </dgm:t>
    </dgm:pt>
    <dgm:pt modelId="{D2D1D2EA-2336-494C-9B41-B16AEA2A7383}" type="sibTrans" cxnId="{0EC0F6F6-C33F-47DB-B642-94AF00837C03}">
      <dgm:prSet/>
      <dgm:spPr/>
      <dgm:t>
        <a:bodyPr/>
        <a:lstStyle/>
        <a:p>
          <a:endParaRPr lang="en-US"/>
        </a:p>
      </dgm:t>
    </dgm:pt>
    <dgm:pt modelId="{28F16CF8-DA96-4848-8538-125B20FF0BFB}">
      <dgm:prSet phldrT="[Text]"/>
      <dgm:spPr/>
      <dgm:t>
        <a:bodyPr/>
        <a:lstStyle/>
        <a:p>
          <a:r>
            <a:rPr lang="en-US" dirty="0"/>
            <a:t>Time management</a:t>
          </a:r>
        </a:p>
      </dgm:t>
    </dgm:pt>
    <dgm:pt modelId="{77523733-CC42-4FBC-8D47-BCF015A147FD}" type="parTrans" cxnId="{B68C4043-8B00-43EE-9B73-176F2C6CB8AF}">
      <dgm:prSet/>
      <dgm:spPr/>
      <dgm:t>
        <a:bodyPr/>
        <a:lstStyle/>
        <a:p>
          <a:endParaRPr lang="en-US"/>
        </a:p>
      </dgm:t>
    </dgm:pt>
    <dgm:pt modelId="{6DACD3F9-FEC0-495D-908D-4BBE94BB690E}" type="sibTrans" cxnId="{B68C4043-8B00-43EE-9B73-176F2C6CB8AF}">
      <dgm:prSet/>
      <dgm:spPr/>
      <dgm:t>
        <a:bodyPr/>
        <a:lstStyle/>
        <a:p>
          <a:endParaRPr lang="en-US"/>
        </a:p>
      </dgm:t>
    </dgm:pt>
    <dgm:pt modelId="{F7C03D58-FBDE-408D-A2EB-66032DAEC154}">
      <dgm:prSet phldrT="[Text]"/>
      <dgm:spPr/>
      <dgm:t>
        <a:bodyPr/>
        <a:lstStyle/>
        <a:p>
          <a:r>
            <a:rPr lang="en-US" dirty="0"/>
            <a:t>Read question</a:t>
          </a:r>
        </a:p>
      </dgm:t>
    </dgm:pt>
    <dgm:pt modelId="{8B3AB5C6-ACF1-4BD6-876B-D73BE0EAFCB6}" type="parTrans" cxnId="{8D12B725-6A2F-4C33-96F7-07464C1A2CCF}">
      <dgm:prSet/>
      <dgm:spPr/>
      <dgm:t>
        <a:bodyPr/>
        <a:lstStyle/>
        <a:p>
          <a:endParaRPr lang="en-US"/>
        </a:p>
      </dgm:t>
    </dgm:pt>
    <dgm:pt modelId="{C2A30F0E-0165-416A-B241-AD814F4CC17A}" type="sibTrans" cxnId="{8D12B725-6A2F-4C33-96F7-07464C1A2CCF}">
      <dgm:prSet/>
      <dgm:spPr/>
      <dgm:t>
        <a:bodyPr/>
        <a:lstStyle/>
        <a:p>
          <a:endParaRPr lang="en-US"/>
        </a:p>
      </dgm:t>
    </dgm:pt>
    <dgm:pt modelId="{A78A6B7B-D176-49E6-B73B-062276087265}" type="pres">
      <dgm:prSet presAssocID="{DF297245-DAAB-41D7-B300-1829033E6556}" presName="cycle" presStyleCnt="0">
        <dgm:presLayoutVars>
          <dgm:chMax val="1"/>
          <dgm:dir/>
          <dgm:animLvl val="ctr"/>
          <dgm:resizeHandles val="exact"/>
        </dgm:presLayoutVars>
      </dgm:prSet>
      <dgm:spPr/>
    </dgm:pt>
    <dgm:pt modelId="{6286C917-0A38-4F8E-8223-925216C0D60B}" type="pres">
      <dgm:prSet presAssocID="{73A7ACBD-4690-4999-A9E4-960FD90BEA29}" presName="centerShape" presStyleLbl="node0" presStyleIdx="0" presStyleCnt="1"/>
      <dgm:spPr/>
    </dgm:pt>
    <dgm:pt modelId="{3AD79302-6C51-4042-A7DA-90983979966D}" type="pres">
      <dgm:prSet presAssocID="{157CA611-2EFB-4592-BE48-F0572D616936}" presName="parTrans" presStyleLbl="bgSibTrans2D1" presStyleIdx="0" presStyleCnt="5"/>
      <dgm:spPr/>
    </dgm:pt>
    <dgm:pt modelId="{EB5D58C1-813D-4344-BA55-FCE7A7CC5FD6}" type="pres">
      <dgm:prSet presAssocID="{86DD3E83-194A-4A03-B055-5B7114A7D996}" presName="node" presStyleLbl="node1" presStyleIdx="0" presStyleCnt="5">
        <dgm:presLayoutVars>
          <dgm:bulletEnabled val="1"/>
        </dgm:presLayoutVars>
      </dgm:prSet>
      <dgm:spPr/>
    </dgm:pt>
    <dgm:pt modelId="{51C24380-0683-438C-BE85-04FAD13F7CE9}" type="pres">
      <dgm:prSet presAssocID="{77523733-CC42-4FBC-8D47-BCF015A147FD}" presName="parTrans" presStyleLbl="bgSibTrans2D1" presStyleIdx="1" presStyleCnt="5"/>
      <dgm:spPr/>
    </dgm:pt>
    <dgm:pt modelId="{71972B78-09D3-45A7-BDF4-003EF7428D45}" type="pres">
      <dgm:prSet presAssocID="{28F16CF8-DA96-4848-8538-125B20FF0BFB}" presName="node" presStyleLbl="node1" presStyleIdx="1" presStyleCnt="5">
        <dgm:presLayoutVars>
          <dgm:bulletEnabled val="1"/>
        </dgm:presLayoutVars>
      </dgm:prSet>
      <dgm:spPr/>
    </dgm:pt>
    <dgm:pt modelId="{646920D1-903C-4607-881B-E0863D0F0609}" type="pres">
      <dgm:prSet presAssocID="{8B3AB5C6-ACF1-4BD6-876B-D73BE0EAFCB6}" presName="parTrans" presStyleLbl="bgSibTrans2D1" presStyleIdx="2" presStyleCnt="5"/>
      <dgm:spPr/>
    </dgm:pt>
    <dgm:pt modelId="{59BFA7C9-6628-43DF-B528-DE50AE2B554D}" type="pres">
      <dgm:prSet presAssocID="{F7C03D58-FBDE-408D-A2EB-66032DAEC154}" presName="node" presStyleLbl="node1" presStyleIdx="2" presStyleCnt="5">
        <dgm:presLayoutVars>
          <dgm:bulletEnabled val="1"/>
        </dgm:presLayoutVars>
      </dgm:prSet>
      <dgm:spPr/>
    </dgm:pt>
    <dgm:pt modelId="{A61D6A4E-BBBA-4C0C-8D59-474868681C66}" type="pres">
      <dgm:prSet presAssocID="{43EF4C6A-6B0A-4E0C-A568-90C8D57155E0}" presName="parTrans" presStyleLbl="bgSibTrans2D1" presStyleIdx="3" presStyleCnt="5"/>
      <dgm:spPr/>
    </dgm:pt>
    <dgm:pt modelId="{401E4FFA-D6F1-478D-8CEA-D8FAEFBE15CE}" type="pres">
      <dgm:prSet presAssocID="{D15E3090-01B2-428C-9361-78430E5809C2}" presName="node" presStyleLbl="node1" presStyleIdx="3" presStyleCnt="5">
        <dgm:presLayoutVars>
          <dgm:bulletEnabled val="1"/>
        </dgm:presLayoutVars>
      </dgm:prSet>
      <dgm:spPr/>
    </dgm:pt>
    <dgm:pt modelId="{DD502577-E5C5-4137-9AAB-EE5E2314B908}" type="pres">
      <dgm:prSet presAssocID="{1A2F2850-1A56-42C9-9362-B9026E6E7798}" presName="parTrans" presStyleLbl="bgSibTrans2D1" presStyleIdx="4" presStyleCnt="5"/>
      <dgm:spPr/>
    </dgm:pt>
    <dgm:pt modelId="{D3607C22-C76E-49AA-9F0F-29EB36C2DC4F}" type="pres">
      <dgm:prSet presAssocID="{E26F9A1A-5083-405F-BBF1-7388C384691E}" presName="node" presStyleLbl="node1" presStyleIdx="4" presStyleCnt="5">
        <dgm:presLayoutVars>
          <dgm:bulletEnabled val="1"/>
        </dgm:presLayoutVars>
      </dgm:prSet>
      <dgm:spPr/>
    </dgm:pt>
  </dgm:ptLst>
  <dgm:cxnLst>
    <dgm:cxn modelId="{2F6F4E0F-3BDD-421E-AE11-414DB750D716}" srcId="{73A7ACBD-4690-4999-A9E4-960FD90BEA29}" destId="{86DD3E83-194A-4A03-B055-5B7114A7D996}" srcOrd="0" destOrd="0" parTransId="{157CA611-2EFB-4592-BE48-F0572D616936}" sibTransId="{00901668-D386-43FE-B36E-713F87DD4526}"/>
    <dgm:cxn modelId="{9A843710-5029-43E7-86C3-30BEA28CA585}" type="presOf" srcId="{D15E3090-01B2-428C-9361-78430E5809C2}" destId="{401E4FFA-D6F1-478D-8CEA-D8FAEFBE15CE}" srcOrd="0" destOrd="0" presId="urn:microsoft.com/office/officeart/2005/8/layout/radial4"/>
    <dgm:cxn modelId="{9DF48823-11D7-4D01-8C0E-9A6217B961C1}" type="presOf" srcId="{157CA611-2EFB-4592-BE48-F0572D616936}" destId="{3AD79302-6C51-4042-A7DA-90983979966D}" srcOrd="0" destOrd="0" presId="urn:microsoft.com/office/officeart/2005/8/layout/radial4"/>
    <dgm:cxn modelId="{B5E0AA24-9DD0-491F-A73C-C5D938177691}" srcId="{73A7ACBD-4690-4999-A9E4-960FD90BEA29}" destId="{D15E3090-01B2-428C-9361-78430E5809C2}" srcOrd="3" destOrd="0" parTransId="{43EF4C6A-6B0A-4E0C-A568-90C8D57155E0}" sibTransId="{33F684D9-9BB7-44BF-9346-D6274A4EAA86}"/>
    <dgm:cxn modelId="{8D12B725-6A2F-4C33-96F7-07464C1A2CCF}" srcId="{73A7ACBD-4690-4999-A9E4-960FD90BEA29}" destId="{F7C03D58-FBDE-408D-A2EB-66032DAEC154}" srcOrd="2" destOrd="0" parTransId="{8B3AB5C6-ACF1-4BD6-876B-D73BE0EAFCB6}" sibTransId="{C2A30F0E-0165-416A-B241-AD814F4CC17A}"/>
    <dgm:cxn modelId="{B68C4043-8B00-43EE-9B73-176F2C6CB8AF}" srcId="{73A7ACBD-4690-4999-A9E4-960FD90BEA29}" destId="{28F16CF8-DA96-4848-8538-125B20FF0BFB}" srcOrd="1" destOrd="0" parTransId="{77523733-CC42-4FBC-8D47-BCF015A147FD}" sibTransId="{6DACD3F9-FEC0-495D-908D-4BBE94BB690E}"/>
    <dgm:cxn modelId="{3EF93348-C479-40B5-B17C-4F3197B9759C}" type="presOf" srcId="{73A7ACBD-4690-4999-A9E4-960FD90BEA29}" destId="{6286C917-0A38-4F8E-8223-925216C0D60B}" srcOrd="0" destOrd="0" presId="urn:microsoft.com/office/officeart/2005/8/layout/radial4"/>
    <dgm:cxn modelId="{FFFE5669-3FFE-45D4-8BB3-500812E3A88B}" type="presOf" srcId="{DF297245-DAAB-41D7-B300-1829033E6556}" destId="{A78A6B7B-D176-49E6-B73B-062276087265}" srcOrd="0" destOrd="0" presId="urn:microsoft.com/office/officeart/2005/8/layout/radial4"/>
    <dgm:cxn modelId="{42FCE57F-EC39-40AB-AC65-44481066FFD8}" srcId="{DF297245-DAAB-41D7-B300-1829033E6556}" destId="{73A7ACBD-4690-4999-A9E4-960FD90BEA29}" srcOrd="0" destOrd="0" parTransId="{702BF113-FFF6-4D7F-8D35-CC2F2F0A99FD}" sibTransId="{5289CD39-9D45-4919-8F2D-CCB8B5CABC98}"/>
    <dgm:cxn modelId="{48487B8C-98E2-402D-BA3D-2511EE460674}" type="presOf" srcId="{43EF4C6A-6B0A-4E0C-A568-90C8D57155E0}" destId="{A61D6A4E-BBBA-4C0C-8D59-474868681C66}" srcOrd="0" destOrd="0" presId="urn:microsoft.com/office/officeart/2005/8/layout/radial4"/>
    <dgm:cxn modelId="{A6346F96-2FF0-489E-8045-62D1F5606AB0}" type="presOf" srcId="{8B3AB5C6-ACF1-4BD6-876B-D73BE0EAFCB6}" destId="{646920D1-903C-4607-881B-E0863D0F0609}" srcOrd="0" destOrd="0" presId="urn:microsoft.com/office/officeart/2005/8/layout/radial4"/>
    <dgm:cxn modelId="{2804A497-91B4-445C-BF2B-DCC4D1E4A447}" type="presOf" srcId="{77523733-CC42-4FBC-8D47-BCF015A147FD}" destId="{51C24380-0683-438C-BE85-04FAD13F7CE9}" srcOrd="0" destOrd="0" presId="urn:microsoft.com/office/officeart/2005/8/layout/radial4"/>
    <dgm:cxn modelId="{9BA992A9-F0C7-402C-B904-70A1FDD5E94A}" type="presOf" srcId="{1A2F2850-1A56-42C9-9362-B9026E6E7798}" destId="{DD502577-E5C5-4137-9AAB-EE5E2314B908}" srcOrd="0" destOrd="0" presId="urn:microsoft.com/office/officeart/2005/8/layout/radial4"/>
    <dgm:cxn modelId="{7E8C83AD-71C1-4B74-908C-133C1E430528}" type="presOf" srcId="{F7C03D58-FBDE-408D-A2EB-66032DAEC154}" destId="{59BFA7C9-6628-43DF-B528-DE50AE2B554D}" srcOrd="0" destOrd="0" presId="urn:microsoft.com/office/officeart/2005/8/layout/radial4"/>
    <dgm:cxn modelId="{FC22E0B2-D7D0-4808-9084-C7596B38FF46}" type="presOf" srcId="{28F16CF8-DA96-4848-8538-125B20FF0BFB}" destId="{71972B78-09D3-45A7-BDF4-003EF7428D45}" srcOrd="0" destOrd="0" presId="urn:microsoft.com/office/officeart/2005/8/layout/radial4"/>
    <dgm:cxn modelId="{E64557CB-0972-411D-9BEF-5935D37A30C6}" type="presOf" srcId="{E26F9A1A-5083-405F-BBF1-7388C384691E}" destId="{D3607C22-C76E-49AA-9F0F-29EB36C2DC4F}" srcOrd="0" destOrd="0" presId="urn:microsoft.com/office/officeart/2005/8/layout/radial4"/>
    <dgm:cxn modelId="{D38BA3D8-FE67-472D-B651-65C4B7ED864F}" type="presOf" srcId="{86DD3E83-194A-4A03-B055-5B7114A7D996}" destId="{EB5D58C1-813D-4344-BA55-FCE7A7CC5FD6}" srcOrd="0" destOrd="0" presId="urn:microsoft.com/office/officeart/2005/8/layout/radial4"/>
    <dgm:cxn modelId="{0EC0F6F6-C33F-47DB-B642-94AF00837C03}" srcId="{73A7ACBD-4690-4999-A9E4-960FD90BEA29}" destId="{E26F9A1A-5083-405F-BBF1-7388C384691E}" srcOrd="4" destOrd="0" parTransId="{1A2F2850-1A56-42C9-9362-B9026E6E7798}" sibTransId="{D2D1D2EA-2336-494C-9B41-B16AEA2A7383}"/>
    <dgm:cxn modelId="{2628A7B7-103D-45AD-AB28-3D815C819E61}" type="presParOf" srcId="{A78A6B7B-D176-49E6-B73B-062276087265}" destId="{6286C917-0A38-4F8E-8223-925216C0D60B}" srcOrd="0" destOrd="0" presId="urn:microsoft.com/office/officeart/2005/8/layout/radial4"/>
    <dgm:cxn modelId="{0A1E0BF7-19F6-463E-8072-083B65FC8A50}" type="presParOf" srcId="{A78A6B7B-D176-49E6-B73B-062276087265}" destId="{3AD79302-6C51-4042-A7DA-90983979966D}" srcOrd="1" destOrd="0" presId="urn:microsoft.com/office/officeart/2005/8/layout/radial4"/>
    <dgm:cxn modelId="{3A8CFB0E-0F39-4602-AD4F-5AEBB704A6DB}" type="presParOf" srcId="{A78A6B7B-D176-49E6-B73B-062276087265}" destId="{EB5D58C1-813D-4344-BA55-FCE7A7CC5FD6}" srcOrd="2" destOrd="0" presId="urn:microsoft.com/office/officeart/2005/8/layout/radial4"/>
    <dgm:cxn modelId="{27E47EDF-9622-4DAA-B459-31ADEFD1DB62}" type="presParOf" srcId="{A78A6B7B-D176-49E6-B73B-062276087265}" destId="{51C24380-0683-438C-BE85-04FAD13F7CE9}" srcOrd="3" destOrd="0" presId="urn:microsoft.com/office/officeart/2005/8/layout/radial4"/>
    <dgm:cxn modelId="{CF1CDEEE-BBEC-4507-A229-76FFCEA07A39}" type="presParOf" srcId="{A78A6B7B-D176-49E6-B73B-062276087265}" destId="{71972B78-09D3-45A7-BDF4-003EF7428D45}" srcOrd="4" destOrd="0" presId="urn:microsoft.com/office/officeart/2005/8/layout/radial4"/>
    <dgm:cxn modelId="{7EB2BEF1-0737-45C0-A970-E190144A8896}" type="presParOf" srcId="{A78A6B7B-D176-49E6-B73B-062276087265}" destId="{646920D1-903C-4607-881B-E0863D0F0609}" srcOrd="5" destOrd="0" presId="urn:microsoft.com/office/officeart/2005/8/layout/radial4"/>
    <dgm:cxn modelId="{3B84A05F-F6E4-428C-8DFC-6D7BCDC8F580}" type="presParOf" srcId="{A78A6B7B-D176-49E6-B73B-062276087265}" destId="{59BFA7C9-6628-43DF-B528-DE50AE2B554D}" srcOrd="6" destOrd="0" presId="urn:microsoft.com/office/officeart/2005/8/layout/radial4"/>
    <dgm:cxn modelId="{57D68AAC-B2D5-4505-983C-D182058B3EED}" type="presParOf" srcId="{A78A6B7B-D176-49E6-B73B-062276087265}" destId="{A61D6A4E-BBBA-4C0C-8D59-474868681C66}" srcOrd="7" destOrd="0" presId="urn:microsoft.com/office/officeart/2005/8/layout/radial4"/>
    <dgm:cxn modelId="{0D665191-9A64-493B-BDE2-20869A197443}" type="presParOf" srcId="{A78A6B7B-D176-49E6-B73B-062276087265}" destId="{401E4FFA-D6F1-478D-8CEA-D8FAEFBE15CE}" srcOrd="8" destOrd="0" presId="urn:microsoft.com/office/officeart/2005/8/layout/radial4"/>
    <dgm:cxn modelId="{2F73DEFD-BC19-4A75-B17E-AC4797083F48}" type="presParOf" srcId="{A78A6B7B-D176-49E6-B73B-062276087265}" destId="{DD502577-E5C5-4137-9AAB-EE5E2314B908}" srcOrd="9" destOrd="0" presId="urn:microsoft.com/office/officeart/2005/8/layout/radial4"/>
    <dgm:cxn modelId="{01CB87B0-9987-492C-A998-367DEA760004}" type="presParOf" srcId="{A78A6B7B-D176-49E6-B73B-062276087265}" destId="{D3607C22-C76E-49AA-9F0F-29EB36C2DC4F}" srcOrd="10"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3D5EF2-3A21-491A-A834-B774E93F92D3}"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733A49CA-E921-42EB-9178-A83F49E80F6F}">
      <dgm:prSet phldrT="[Text]"/>
      <dgm:spPr/>
      <dgm:t>
        <a:bodyPr/>
        <a:lstStyle/>
        <a:p>
          <a:r>
            <a:rPr lang="en-US">
              <a:latin typeface="Century Gothic" panose="020B0502020202020204" pitchFamily="34" charset="0"/>
            </a:rPr>
            <a:t>Whose perspective?</a:t>
          </a:r>
        </a:p>
      </dgm:t>
    </dgm:pt>
    <dgm:pt modelId="{AFBB91FE-43A5-4234-BCD4-F77A08DEE6F1}" type="parTrans" cxnId="{BFD67308-C685-47D9-A6F3-B1BC6E7A814A}">
      <dgm:prSet/>
      <dgm:spPr/>
      <dgm:t>
        <a:bodyPr/>
        <a:lstStyle/>
        <a:p>
          <a:endParaRPr lang="en-US">
            <a:latin typeface="Century Gothic" panose="020B0502020202020204" pitchFamily="34" charset="0"/>
          </a:endParaRPr>
        </a:p>
      </dgm:t>
    </dgm:pt>
    <dgm:pt modelId="{FB3324F8-416D-4D9E-8E6B-D49E19E602CB}" type="sibTrans" cxnId="{BFD67308-C685-47D9-A6F3-B1BC6E7A814A}">
      <dgm:prSet/>
      <dgm:spPr/>
      <dgm:t>
        <a:bodyPr/>
        <a:lstStyle/>
        <a:p>
          <a:endParaRPr lang="en-US">
            <a:latin typeface="Century Gothic" panose="020B0502020202020204" pitchFamily="34" charset="0"/>
          </a:endParaRPr>
        </a:p>
      </dgm:t>
    </dgm:pt>
    <dgm:pt modelId="{E1F9ABC3-CA37-41B6-B6F1-8F11583E43C6}">
      <dgm:prSet phldrT="[Text]"/>
      <dgm:spPr/>
      <dgm:t>
        <a:bodyPr/>
        <a:lstStyle/>
        <a:p>
          <a:r>
            <a:rPr lang="en-US">
              <a:latin typeface="Century Gothic" panose="020B0502020202020204" pitchFamily="34" charset="0"/>
            </a:rPr>
            <a:t>Perspectives include those of customers or those of the product provider. This chapter is concerned with the perspective of the provider (ie the life insurer or retirement scheme).</a:t>
          </a:r>
        </a:p>
      </dgm:t>
    </dgm:pt>
    <dgm:pt modelId="{3C367F08-A54D-4E56-B8CE-3E33C833E165}" type="parTrans" cxnId="{07BD4BF4-347F-4CA6-8D30-BDAC59A4FCD5}">
      <dgm:prSet/>
      <dgm:spPr/>
      <dgm:t>
        <a:bodyPr/>
        <a:lstStyle/>
        <a:p>
          <a:endParaRPr lang="en-US">
            <a:latin typeface="Century Gothic" panose="020B0502020202020204" pitchFamily="34" charset="0"/>
          </a:endParaRPr>
        </a:p>
      </dgm:t>
    </dgm:pt>
    <dgm:pt modelId="{7F4B19CB-E59B-4BF5-85D0-168831D730FB}" type="sibTrans" cxnId="{07BD4BF4-347F-4CA6-8D30-BDAC59A4FCD5}">
      <dgm:prSet/>
      <dgm:spPr/>
      <dgm:t>
        <a:bodyPr/>
        <a:lstStyle/>
        <a:p>
          <a:endParaRPr lang="en-US">
            <a:latin typeface="Century Gothic" panose="020B0502020202020204" pitchFamily="34" charset="0"/>
          </a:endParaRPr>
        </a:p>
      </dgm:t>
    </dgm:pt>
    <dgm:pt modelId="{2F7D7B9B-9CE3-4832-B770-E478D372A477}">
      <dgm:prSet phldrT="[Text]"/>
      <dgm:spPr/>
      <dgm:t>
        <a:bodyPr/>
        <a:lstStyle/>
        <a:p>
          <a:r>
            <a:rPr lang="en-US">
              <a:latin typeface="Century Gothic" panose="020B0502020202020204" pitchFamily="34" charset="0"/>
            </a:rPr>
            <a:t>Positive or negative?</a:t>
          </a:r>
        </a:p>
      </dgm:t>
    </dgm:pt>
    <dgm:pt modelId="{2E2C7C51-E0E3-4CD2-A12A-E8E5AA8BDBC1}" type="parTrans" cxnId="{5578A042-678F-44A7-8AE3-652B552F109A}">
      <dgm:prSet/>
      <dgm:spPr/>
      <dgm:t>
        <a:bodyPr/>
        <a:lstStyle/>
        <a:p>
          <a:endParaRPr lang="en-US">
            <a:latin typeface="Century Gothic" panose="020B0502020202020204" pitchFamily="34" charset="0"/>
          </a:endParaRPr>
        </a:p>
      </dgm:t>
    </dgm:pt>
    <dgm:pt modelId="{817A4A45-D03E-4C65-AAC6-D307B37F9500}" type="sibTrans" cxnId="{5578A042-678F-44A7-8AE3-652B552F109A}">
      <dgm:prSet/>
      <dgm:spPr/>
      <dgm:t>
        <a:bodyPr/>
        <a:lstStyle/>
        <a:p>
          <a:endParaRPr lang="en-US">
            <a:latin typeface="Century Gothic" panose="020B0502020202020204" pitchFamily="34" charset="0"/>
          </a:endParaRPr>
        </a:p>
      </dgm:t>
    </dgm:pt>
    <dgm:pt modelId="{6C63DAFC-94E5-49C0-A130-22A08B594665}">
      <dgm:prSet phldrT="[Text]"/>
      <dgm:spPr/>
      <dgm:t>
        <a:bodyPr/>
        <a:lstStyle/>
        <a:p>
          <a:r>
            <a:rPr lang="en-US">
              <a:latin typeface="Century Gothic" panose="020B0502020202020204" pitchFamily="34" charset="0"/>
            </a:rPr>
            <a:t>The sign of the cashflow depends on whose perspective is being considered. For example, a claim payment is a positive cashflow for the customer and a negative cashflow for the provider, whereas premiums are a positve cashflow to the provider and a negative cashflow to the policyholder.</a:t>
          </a:r>
        </a:p>
      </dgm:t>
    </dgm:pt>
    <dgm:pt modelId="{3277F130-F8FF-4324-BC2F-E8E6FEC3D850}" type="parTrans" cxnId="{B46ECDF4-632B-4EAB-9BD9-C7721C4C3951}">
      <dgm:prSet/>
      <dgm:spPr/>
      <dgm:t>
        <a:bodyPr/>
        <a:lstStyle/>
        <a:p>
          <a:endParaRPr lang="en-US">
            <a:latin typeface="Century Gothic" panose="020B0502020202020204" pitchFamily="34" charset="0"/>
          </a:endParaRPr>
        </a:p>
      </dgm:t>
    </dgm:pt>
    <dgm:pt modelId="{EF0443BC-2C81-4897-BEC6-541937010FC4}" type="sibTrans" cxnId="{B46ECDF4-632B-4EAB-9BD9-C7721C4C3951}">
      <dgm:prSet/>
      <dgm:spPr/>
      <dgm:t>
        <a:bodyPr/>
        <a:lstStyle/>
        <a:p>
          <a:endParaRPr lang="en-US">
            <a:latin typeface="Century Gothic" panose="020B0502020202020204" pitchFamily="34" charset="0"/>
          </a:endParaRPr>
        </a:p>
      </dgm:t>
    </dgm:pt>
    <dgm:pt modelId="{720799F4-72D2-4FB6-B11B-BC82CE48D606}">
      <dgm:prSet phldrT="[Text]"/>
      <dgm:spPr/>
      <dgm:t>
        <a:bodyPr/>
        <a:lstStyle/>
        <a:p>
          <a:r>
            <a:rPr lang="en-US">
              <a:latin typeface="Century Gothic" panose="020B0502020202020204" pitchFamily="34" charset="0"/>
            </a:rPr>
            <a:t>Nominal or real?</a:t>
          </a:r>
        </a:p>
      </dgm:t>
    </dgm:pt>
    <dgm:pt modelId="{B77BD658-80F4-4E3A-8D48-D220A8FD5B3A}" type="parTrans" cxnId="{27EA7212-EE30-4A51-86E1-BEE4BC256C70}">
      <dgm:prSet/>
      <dgm:spPr/>
      <dgm:t>
        <a:bodyPr/>
        <a:lstStyle/>
        <a:p>
          <a:endParaRPr lang="en-US">
            <a:latin typeface="Century Gothic" panose="020B0502020202020204" pitchFamily="34" charset="0"/>
          </a:endParaRPr>
        </a:p>
      </dgm:t>
    </dgm:pt>
    <dgm:pt modelId="{62799B25-30F7-4134-BCAA-57293F71E940}" type="sibTrans" cxnId="{27EA7212-EE30-4A51-86E1-BEE4BC256C70}">
      <dgm:prSet/>
      <dgm:spPr/>
      <dgm:t>
        <a:bodyPr/>
        <a:lstStyle/>
        <a:p>
          <a:endParaRPr lang="en-US">
            <a:latin typeface="Century Gothic" panose="020B0502020202020204" pitchFamily="34" charset="0"/>
          </a:endParaRPr>
        </a:p>
      </dgm:t>
    </dgm:pt>
    <dgm:pt modelId="{BEC5093B-7ADC-4459-AF9A-12F9162D385F}">
      <dgm:prSet phldrT="[Text]"/>
      <dgm:spPr/>
      <dgm:t>
        <a:bodyPr/>
        <a:lstStyle/>
        <a:p>
          <a:r>
            <a:rPr lang="en-US">
              <a:latin typeface="Century Gothic" panose="020B0502020202020204" pitchFamily="34" charset="0"/>
            </a:rPr>
            <a:t>Some cashflows move in line with rates of inflation (ie have "real" value) whereas others are constant despite changes in underlying rates of inflation (these have "nominal" value).</a:t>
          </a:r>
        </a:p>
      </dgm:t>
    </dgm:pt>
    <dgm:pt modelId="{580B5B72-D1FA-4E10-A39F-3F5BA113D4C6}" type="parTrans" cxnId="{9A8A1F43-3110-4EA4-AF5B-4DBDCBB468CF}">
      <dgm:prSet/>
      <dgm:spPr/>
      <dgm:t>
        <a:bodyPr/>
        <a:lstStyle/>
        <a:p>
          <a:endParaRPr lang="en-US">
            <a:latin typeface="Century Gothic" panose="020B0502020202020204" pitchFamily="34" charset="0"/>
          </a:endParaRPr>
        </a:p>
      </dgm:t>
    </dgm:pt>
    <dgm:pt modelId="{46BEF2EF-756C-444E-9531-8060EF89B538}" type="sibTrans" cxnId="{9A8A1F43-3110-4EA4-AF5B-4DBDCBB468CF}">
      <dgm:prSet/>
      <dgm:spPr/>
      <dgm:t>
        <a:bodyPr/>
        <a:lstStyle/>
        <a:p>
          <a:endParaRPr lang="en-US">
            <a:latin typeface="Century Gothic" panose="020B0502020202020204" pitchFamily="34" charset="0"/>
          </a:endParaRPr>
        </a:p>
      </dgm:t>
    </dgm:pt>
    <dgm:pt modelId="{38CAB94C-2E57-46FA-B04E-0FC85048D7E8}">
      <dgm:prSet/>
      <dgm:spPr/>
      <dgm:t>
        <a:bodyPr/>
        <a:lstStyle/>
        <a:p>
          <a:r>
            <a:rPr lang="en-US" dirty="0">
              <a:latin typeface="Century Gothic" panose="020B0502020202020204" pitchFamily="34" charset="0"/>
            </a:rPr>
            <a:t>How much?</a:t>
          </a:r>
        </a:p>
      </dgm:t>
    </dgm:pt>
    <dgm:pt modelId="{7340DFAC-29F6-4680-A06D-8DB71998D0BA}" type="parTrans" cxnId="{B93D20E1-61E8-40C6-8906-02FBE87ADD65}">
      <dgm:prSet/>
      <dgm:spPr/>
      <dgm:t>
        <a:bodyPr/>
        <a:lstStyle/>
        <a:p>
          <a:endParaRPr lang="en-US">
            <a:latin typeface="Century Gothic" panose="020B0502020202020204" pitchFamily="34" charset="0"/>
          </a:endParaRPr>
        </a:p>
      </dgm:t>
    </dgm:pt>
    <dgm:pt modelId="{0B3B47A1-8D44-4E33-9EB1-E2B128D4BDBF}" type="sibTrans" cxnId="{B93D20E1-61E8-40C6-8906-02FBE87ADD65}">
      <dgm:prSet/>
      <dgm:spPr/>
      <dgm:t>
        <a:bodyPr/>
        <a:lstStyle/>
        <a:p>
          <a:endParaRPr lang="en-US">
            <a:latin typeface="Century Gothic" panose="020B0502020202020204" pitchFamily="34" charset="0"/>
          </a:endParaRPr>
        </a:p>
      </dgm:t>
    </dgm:pt>
    <dgm:pt modelId="{DE32134B-846E-49F0-B0B1-AFCED71A0002}">
      <dgm:prSet/>
      <dgm:spPr/>
      <dgm:t>
        <a:bodyPr/>
        <a:lstStyle/>
        <a:p>
          <a:r>
            <a:rPr lang="en-US">
              <a:latin typeface="Century Gothic" panose="020B0502020202020204" pitchFamily="34" charset="0"/>
            </a:rPr>
            <a:t>The size of cashflows is often set out in the policy or retirement fund contract (eg premium amount, size of benefit, % contribution). The amount payable may be known (e.g. sum insured) or unknown (e.g. annuity payments).</a:t>
          </a:r>
        </a:p>
      </dgm:t>
    </dgm:pt>
    <dgm:pt modelId="{2E0246C5-0A17-4901-8E0C-29420DA4B17E}" type="parTrans" cxnId="{F81B4ED3-C817-490D-AC1E-4609A8D25790}">
      <dgm:prSet/>
      <dgm:spPr/>
      <dgm:t>
        <a:bodyPr/>
        <a:lstStyle/>
        <a:p>
          <a:endParaRPr lang="en-US">
            <a:latin typeface="Century Gothic" panose="020B0502020202020204" pitchFamily="34" charset="0"/>
          </a:endParaRPr>
        </a:p>
      </dgm:t>
    </dgm:pt>
    <dgm:pt modelId="{0F6B5A45-0A31-4769-8A5F-493E77512F99}" type="sibTrans" cxnId="{F81B4ED3-C817-490D-AC1E-4609A8D25790}">
      <dgm:prSet/>
      <dgm:spPr/>
      <dgm:t>
        <a:bodyPr/>
        <a:lstStyle/>
        <a:p>
          <a:endParaRPr lang="en-US">
            <a:latin typeface="Century Gothic" panose="020B0502020202020204" pitchFamily="34" charset="0"/>
          </a:endParaRPr>
        </a:p>
      </dgm:t>
    </dgm:pt>
    <dgm:pt modelId="{9F06E368-73CD-47A0-8530-8F63A5002C0D}" type="pres">
      <dgm:prSet presAssocID="{343D5EF2-3A21-491A-A834-B774E93F92D3}" presName="Name0" presStyleCnt="0">
        <dgm:presLayoutVars>
          <dgm:dir/>
          <dgm:animLvl val="lvl"/>
          <dgm:resizeHandles val="exact"/>
        </dgm:presLayoutVars>
      </dgm:prSet>
      <dgm:spPr/>
    </dgm:pt>
    <dgm:pt modelId="{DAA69D5C-B927-4E7F-8100-99759FDB1365}" type="pres">
      <dgm:prSet presAssocID="{733A49CA-E921-42EB-9178-A83F49E80F6F}" presName="linNode" presStyleCnt="0"/>
      <dgm:spPr/>
    </dgm:pt>
    <dgm:pt modelId="{0B42BD02-F1F7-4484-83DB-9D542F0E3508}" type="pres">
      <dgm:prSet presAssocID="{733A49CA-E921-42EB-9178-A83F49E80F6F}" presName="parentText" presStyleLbl="node1" presStyleIdx="0" presStyleCnt="4">
        <dgm:presLayoutVars>
          <dgm:chMax val="1"/>
          <dgm:bulletEnabled val="1"/>
        </dgm:presLayoutVars>
      </dgm:prSet>
      <dgm:spPr/>
    </dgm:pt>
    <dgm:pt modelId="{26CE5408-FAF9-45F3-8A95-28009EC0DB62}" type="pres">
      <dgm:prSet presAssocID="{733A49CA-E921-42EB-9178-A83F49E80F6F}" presName="descendantText" presStyleLbl="alignAccFollowNode1" presStyleIdx="0" presStyleCnt="4">
        <dgm:presLayoutVars>
          <dgm:bulletEnabled val="1"/>
        </dgm:presLayoutVars>
      </dgm:prSet>
      <dgm:spPr/>
    </dgm:pt>
    <dgm:pt modelId="{8F4B9EF7-6709-406C-A380-633DB85A052D}" type="pres">
      <dgm:prSet presAssocID="{FB3324F8-416D-4D9E-8E6B-D49E19E602CB}" presName="sp" presStyleCnt="0"/>
      <dgm:spPr/>
    </dgm:pt>
    <dgm:pt modelId="{13BD349C-4988-4006-8935-09CF5FECEC61}" type="pres">
      <dgm:prSet presAssocID="{2F7D7B9B-9CE3-4832-B770-E478D372A477}" presName="linNode" presStyleCnt="0"/>
      <dgm:spPr/>
    </dgm:pt>
    <dgm:pt modelId="{A2910E9C-B9B6-41DC-9AD9-F9B60E203FCC}" type="pres">
      <dgm:prSet presAssocID="{2F7D7B9B-9CE3-4832-B770-E478D372A477}" presName="parentText" presStyleLbl="node1" presStyleIdx="1" presStyleCnt="4">
        <dgm:presLayoutVars>
          <dgm:chMax val="1"/>
          <dgm:bulletEnabled val="1"/>
        </dgm:presLayoutVars>
      </dgm:prSet>
      <dgm:spPr/>
    </dgm:pt>
    <dgm:pt modelId="{CF9A8A73-830E-4DD8-9384-0D5A49FF50F7}" type="pres">
      <dgm:prSet presAssocID="{2F7D7B9B-9CE3-4832-B770-E478D372A477}" presName="descendantText" presStyleLbl="alignAccFollowNode1" presStyleIdx="1" presStyleCnt="4">
        <dgm:presLayoutVars>
          <dgm:bulletEnabled val="1"/>
        </dgm:presLayoutVars>
      </dgm:prSet>
      <dgm:spPr/>
    </dgm:pt>
    <dgm:pt modelId="{41C1A671-BC71-4DAC-90E4-F49BEB9B1872}" type="pres">
      <dgm:prSet presAssocID="{817A4A45-D03E-4C65-AAC6-D307B37F9500}" presName="sp" presStyleCnt="0"/>
      <dgm:spPr/>
    </dgm:pt>
    <dgm:pt modelId="{4B4EC6B0-6663-44F6-B45F-083594A150D6}" type="pres">
      <dgm:prSet presAssocID="{720799F4-72D2-4FB6-B11B-BC82CE48D606}" presName="linNode" presStyleCnt="0"/>
      <dgm:spPr/>
    </dgm:pt>
    <dgm:pt modelId="{B76ACB68-DF06-4DE4-8BCC-88CBEA17B57D}" type="pres">
      <dgm:prSet presAssocID="{720799F4-72D2-4FB6-B11B-BC82CE48D606}" presName="parentText" presStyleLbl="node1" presStyleIdx="2" presStyleCnt="4">
        <dgm:presLayoutVars>
          <dgm:chMax val="1"/>
          <dgm:bulletEnabled val="1"/>
        </dgm:presLayoutVars>
      </dgm:prSet>
      <dgm:spPr/>
    </dgm:pt>
    <dgm:pt modelId="{50839B6F-96E0-4865-8B2E-1442D4C0517E}" type="pres">
      <dgm:prSet presAssocID="{720799F4-72D2-4FB6-B11B-BC82CE48D606}" presName="descendantText" presStyleLbl="alignAccFollowNode1" presStyleIdx="2" presStyleCnt="4">
        <dgm:presLayoutVars>
          <dgm:bulletEnabled val="1"/>
        </dgm:presLayoutVars>
      </dgm:prSet>
      <dgm:spPr/>
    </dgm:pt>
    <dgm:pt modelId="{C98ADCD2-B70A-4751-A210-4F5DC4DB8C54}" type="pres">
      <dgm:prSet presAssocID="{62799B25-30F7-4134-BCAA-57293F71E940}" presName="sp" presStyleCnt="0"/>
      <dgm:spPr/>
    </dgm:pt>
    <dgm:pt modelId="{35DDCE2F-872B-472A-A35C-914140EC1B11}" type="pres">
      <dgm:prSet presAssocID="{38CAB94C-2E57-46FA-B04E-0FC85048D7E8}" presName="linNode" presStyleCnt="0"/>
      <dgm:spPr/>
    </dgm:pt>
    <dgm:pt modelId="{BDB1417B-BF4A-4357-959A-A6F132ABC8D0}" type="pres">
      <dgm:prSet presAssocID="{38CAB94C-2E57-46FA-B04E-0FC85048D7E8}" presName="parentText" presStyleLbl="node1" presStyleIdx="3" presStyleCnt="4">
        <dgm:presLayoutVars>
          <dgm:chMax val="1"/>
          <dgm:bulletEnabled val="1"/>
        </dgm:presLayoutVars>
      </dgm:prSet>
      <dgm:spPr/>
    </dgm:pt>
    <dgm:pt modelId="{4770EAD6-3FE4-49C8-9CCB-26FCE430D7A1}" type="pres">
      <dgm:prSet presAssocID="{38CAB94C-2E57-46FA-B04E-0FC85048D7E8}" presName="descendantText" presStyleLbl="alignAccFollowNode1" presStyleIdx="3" presStyleCnt="4">
        <dgm:presLayoutVars>
          <dgm:bulletEnabled val="1"/>
        </dgm:presLayoutVars>
      </dgm:prSet>
      <dgm:spPr/>
    </dgm:pt>
  </dgm:ptLst>
  <dgm:cxnLst>
    <dgm:cxn modelId="{BFD67308-C685-47D9-A6F3-B1BC6E7A814A}" srcId="{343D5EF2-3A21-491A-A834-B774E93F92D3}" destId="{733A49CA-E921-42EB-9178-A83F49E80F6F}" srcOrd="0" destOrd="0" parTransId="{AFBB91FE-43A5-4234-BCD4-F77A08DEE6F1}" sibTransId="{FB3324F8-416D-4D9E-8E6B-D49E19E602CB}"/>
    <dgm:cxn modelId="{45B8E510-1304-4A54-9286-321F84F6E06C}" type="presOf" srcId="{2F7D7B9B-9CE3-4832-B770-E478D372A477}" destId="{A2910E9C-B9B6-41DC-9AD9-F9B60E203FCC}" srcOrd="0" destOrd="0" presId="urn:microsoft.com/office/officeart/2005/8/layout/vList5"/>
    <dgm:cxn modelId="{27EA7212-EE30-4A51-86E1-BEE4BC256C70}" srcId="{343D5EF2-3A21-491A-A834-B774E93F92D3}" destId="{720799F4-72D2-4FB6-B11B-BC82CE48D606}" srcOrd="2" destOrd="0" parTransId="{B77BD658-80F4-4E3A-8D48-D220A8FD5B3A}" sibTransId="{62799B25-30F7-4134-BCAA-57293F71E940}"/>
    <dgm:cxn modelId="{4486801D-BDB3-456D-B1F9-B0C701997CD2}" type="presOf" srcId="{343D5EF2-3A21-491A-A834-B774E93F92D3}" destId="{9F06E368-73CD-47A0-8530-8F63A5002C0D}" srcOrd="0" destOrd="0" presId="urn:microsoft.com/office/officeart/2005/8/layout/vList5"/>
    <dgm:cxn modelId="{8EF99835-6368-47AF-9749-FCC8687C0A4C}" type="presOf" srcId="{BEC5093B-7ADC-4459-AF9A-12F9162D385F}" destId="{50839B6F-96E0-4865-8B2E-1442D4C0517E}" srcOrd="0" destOrd="0" presId="urn:microsoft.com/office/officeart/2005/8/layout/vList5"/>
    <dgm:cxn modelId="{6B4E455D-35DC-493F-8940-4341D5C54F61}" type="presOf" srcId="{6C63DAFC-94E5-49C0-A130-22A08B594665}" destId="{CF9A8A73-830E-4DD8-9384-0D5A49FF50F7}" srcOrd="0" destOrd="0" presId="urn:microsoft.com/office/officeart/2005/8/layout/vList5"/>
    <dgm:cxn modelId="{5578A042-678F-44A7-8AE3-652B552F109A}" srcId="{343D5EF2-3A21-491A-A834-B774E93F92D3}" destId="{2F7D7B9B-9CE3-4832-B770-E478D372A477}" srcOrd="1" destOrd="0" parTransId="{2E2C7C51-E0E3-4CD2-A12A-E8E5AA8BDBC1}" sibTransId="{817A4A45-D03E-4C65-AAC6-D307B37F9500}"/>
    <dgm:cxn modelId="{9A8A1F43-3110-4EA4-AF5B-4DBDCBB468CF}" srcId="{720799F4-72D2-4FB6-B11B-BC82CE48D606}" destId="{BEC5093B-7ADC-4459-AF9A-12F9162D385F}" srcOrd="0" destOrd="0" parTransId="{580B5B72-D1FA-4E10-A39F-3F5BA113D4C6}" sibTransId="{46BEF2EF-756C-444E-9531-8060EF89B538}"/>
    <dgm:cxn modelId="{5830A863-49D5-402E-8B36-2AD7AE65FEC5}" type="presOf" srcId="{DE32134B-846E-49F0-B0B1-AFCED71A0002}" destId="{4770EAD6-3FE4-49C8-9CCB-26FCE430D7A1}" srcOrd="0" destOrd="0" presId="urn:microsoft.com/office/officeart/2005/8/layout/vList5"/>
    <dgm:cxn modelId="{8163FE76-2409-4519-9207-0D0FF0680B09}" type="presOf" srcId="{38CAB94C-2E57-46FA-B04E-0FC85048D7E8}" destId="{BDB1417B-BF4A-4357-959A-A6F132ABC8D0}" srcOrd="0" destOrd="0" presId="urn:microsoft.com/office/officeart/2005/8/layout/vList5"/>
    <dgm:cxn modelId="{2CBA13C0-C24E-4126-9798-64B85DFA769D}" type="presOf" srcId="{720799F4-72D2-4FB6-B11B-BC82CE48D606}" destId="{B76ACB68-DF06-4DE4-8BCC-88CBEA17B57D}" srcOrd="0" destOrd="0" presId="urn:microsoft.com/office/officeart/2005/8/layout/vList5"/>
    <dgm:cxn modelId="{2EC0CCD0-32C5-4CA4-A9D8-3A47D8786E02}" type="presOf" srcId="{733A49CA-E921-42EB-9178-A83F49E80F6F}" destId="{0B42BD02-F1F7-4484-83DB-9D542F0E3508}" srcOrd="0" destOrd="0" presId="urn:microsoft.com/office/officeart/2005/8/layout/vList5"/>
    <dgm:cxn modelId="{F81B4ED3-C817-490D-AC1E-4609A8D25790}" srcId="{38CAB94C-2E57-46FA-B04E-0FC85048D7E8}" destId="{DE32134B-846E-49F0-B0B1-AFCED71A0002}" srcOrd="0" destOrd="0" parTransId="{2E0246C5-0A17-4901-8E0C-29420DA4B17E}" sibTransId="{0F6B5A45-0A31-4769-8A5F-493E77512F99}"/>
    <dgm:cxn modelId="{B93D20E1-61E8-40C6-8906-02FBE87ADD65}" srcId="{343D5EF2-3A21-491A-A834-B774E93F92D3}" destId="{38CAB94C-2E57-46FA-B04E-0FC85048D7E8}" srcOrd="3" destOrd="0" parTransId="{7340DFAC-29F6-4680-A06D-8DB71998D0BA}" sibTransId="{0B3B47A1-8D44-4E33-9EB1-E2B128D4BDBF}"/>
    <dgm:cxn modelId="{07BD4BF4-347F-4CA6-8D30-BDAC59A4FCD5}" srcId="{733A49CA-E921-42EB-9178-A83F49E80F6F}" destId="{E1F9ABC3-CA37-41B6-B6F1-8F11583E43C6}" srcOrd="0" destOrd="0" parTransId="{3C367F08-A54D-4E56-B8CE-3E33C833E165}" sibTransId="{7F4B19CB-E59B-4BF5-85D0-168831D730FB}"/>
    <dgm:cxn modelId="{B46ECDF4-632B-4EAB-9BD9-C7721C4C3951}" srcId="{2F7D7B9B-9CE3-4832-B770-E478D372A477}" destId="{6C63DAFC-94E5-49C0-A130-22A08B594665}" srcOrd="0" destOrd="0" parTransId="{3277F130-F8FF-4324-BC2F-E8E6FEC3D850}" sibTransId="{EF0443BC-2C81-4897-BEC6-541937010FC4}"/>
    <dgm:cxn modelId="{6CE6FBFB-63CD-4047-B512-CDE02328A627}" type="presOf" srcId="{E1F9ABC3-CA37-41B6-B6F1-8F11583E43C6}" destId="{26CE5408-FAF9-45F3-8A95-28009EC0DB62}" srcOrd="0" destOrd="0" presId="urn:microsoft.com/office/officeart/2005/8/layout/vList5"/>
    <dgm:cxn modelId="{B5982CD3-1419-4B58-82C6-CDDFC173A550}" type="presParOf" srcId="{9F06E368-73CD-47A0-8530-8F63A5002C0D}" destId="{DAA69D5C-B927-4E7F-8100-99759FDB1365}" srcOrd="0" destOrd="0" presId="urn:microsoft.com/office/officeart/2005/8/layout/vList5"/>
    <dgm:cxn modelId="{080132A6-E93D-4B9A-9035-421BADFA2EFB}" type="presParOf" srcId="{DAA69D5C-B927-4E7F-8100-99759FDB1365}" destId="{0B42BD02-F1F7-4484-83DB-9D542F0E3508}" srcOrd="0" destOrd="0" presId="urn:microsoft.com/office/officeart/2005/8/layout/vList5"/>
    <dgm:cxn modelId="{6300D2BA-0370-4619-AD2B-AFE49FCF5111}" type="presParOf" srcId="{DAA69D5C-B927-4E7F-8100-99759FDB1365}" destId="{26CE5408-FAF9-45F3-8A95-28009EC0DB62}" srcOrd="1" destOrd="0" presId="urn:microsoft.com/office/officeart/2005/8/layout/vList5"/>
    <dgm:cxn modelId="{8B3BC866-3E99-4AD0-808B-F5F2E335FC0A}" type="presParOf" srcId="{9F06E368-73CD-47A0-8530-8F63A5002C0D}" destId="{8F4B9EF7-6709-406C-A380-633DB85A052D}" srcOrd="1" destOrd="0" presId="urn:microsoft.com/office/officeart/2005/8/layout/vList5"/>
    <dgm:cxn modelId="{F229D5CE-5580-4947-BECF-7B71ACDA4F58}" type="presParOf" srcId="{9F06E368-73CD-47A0-8530-8F63A5002C0D}" destId="{13BD349C-4988-4006-8935-09CF5FECEC61}" srcOrd="2" destOrd="0" presId="urn:microsoft.com/office/officeart/2005/8/layout/vList5"/>
    <dgm:cxn modelId="{EAD03BBB-40FC-414A-BEC4-4096972C1273}" type="presParOf" srcId="{13BD349C-4988-4006-8935-09CF5FECEC61}" destId="{A2910E9C-B9B6-41DC-9AD9-F9B60E203FCC}" srcOrd="0" destOrd="0" presId="urn:microsoft.com/office/officeart/2005/8/layout/vList5"/>
    <dgm:cxn modelId="{9EE4CED3-F217-4BDB-AC49-D102C7179367}" type="presParOf" srcId="{13BD349C-4988-4006-8935-09CF5FECEC61}" destId="{CF9A8A73-830E-4DD8-9384-0D5A49FF50F7}" srcOrd="1" destOrd="0" presId="urn:microsoft.com/office/officeart/2005/8/layout/vList5"/>
    <dgm:cxn modelId="{BE41F01D-4467-4DAF-9B4C-A4AD4331CB93}" type="presParOf" srcId="{9F06E368-73CD-47A0-8530-8F63A5002C0D}" destId="{41C1A671-BC71-4DAC-90E4-F49BEB9B1872}" srcOrd="3" destOrd="0" presId="urn:microsoft.com/office/officeart/2005/8/layout/vList5"/>
    <dgm:cxn modelId="{7D6FD175-4341-429D-97DC-6F6BB18F58F5}" type="presParOf" srcId="{9F06E368-73CD-47A0-8530-8F63A5002C0D}" destId="{4B4EC6B0-6663-44F6-B45F-083594A150D6}" srcOrd="4" destOrd="0" presId="urn:microsoft.com/office/officeart/2005/8/layout/vList5"/>
    <dgm:cxn modelId="{9803BE1D-66D5-43C2-9729-86BC66492996}" type="presParOf" srcId="{4B4EC6B0-6663-44F6-B45F-083594A150D6}" destId="{B76ACB68-DF06-4DE4-8BCC-88CBEA17B57D}" srcOrd="0" destOrd="0" presId="urn:microsoft.com/office/officeart/2005/8/layout/vList5"/>
    <dgm:cxn modelId="{DF23BE78-72BB-485E-BCBF-DE711778A659}" type="presParOf" srcId="{4B4EC6B0-6663-44F6-B45F-083594A150D6}" destId="{50839B6F-96E0-4865-8B2E-1442D4C0517E}" srcOrd="1" destOrd="0" presId="urn:microsoft.com/office/officeart/2005/8/layout/vList5"/>
    <dgm:cxn modelId="{87E93453-F210-4D3D-9395-655E752A14A1}" type="presParOf" srcId="{9F06E368-73CD-47A0-8530-8F63A5002C0D}" destId="{C98ADCD2-B70A-4751-A210-4F5DC4DB8C54}" srcOrd="5" destOrd="0" presId="urn:microsoft.com/office/officeart/2005/8/layout/vList5"/>
    <dgm:cxn modelId="{2F943881-0566-4B49-AD3F-2930D72BEAD4}" type="presParOf" srcId="{9F06E368-73CD-47A0-8530-8F63A5002C0D}" destId="{35DDCE2F-872B-472A-A35C-914140EC1B11}" srcOrd="6" destOrd="0" presId="urn:microsoft.com/office/officeart/2005/8/layout/vList5"/>
    <dgm:cxn modelId="{D7BF68FB-55A3-483F-AF7C-56D1B9F4A5BC}" type="presParOf" srcId="{35DDCE2F-872B-472A-A35C-914140EC1B11}" destId="{BDB1417B-BF4A-4357-959A-A6F132ABC8D0}" srcOrd="0" destOrd="0" presId="urn:microsoft.com/office/officeart/2005/8/layout/vList5"/>
    <dgm:cxn modelId="{49D5EAEB-07DE-4963-97BD-50EA3CFFFDD1}" type="presParOf" srcId="{35DDCE2F-872B-472A-A35C-914140EC1B11}" destId="{4770EAD6-3FE4-49C8-9CCB-26FCE430D7A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3D5EF2-3A21-491A-A834-B774E93F92D3}"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6361E2CF-650B-4F92-9190-301104860A3D}">
      <dgm:prSet/>
      <dgm:spPr/>
      <dgm:t>
        <a:bodyPr/>
        <a:lstStyle/>
        <a:p>
          <a:r>
            <a:rPr lang="en-US">
              <a:latin typeface="Century Gothic" panose="020B0502020202020204" pitchFamily="34" charset="0"/>
            </a:rPr>
            <a:t>How certain?</a:t>
          </a:r>
        </a:p>
      </dgm:t>
    </dgm:pt>
    <dgm:pt modelId="{22F566DF-3CBB-4702-AD81-8DFD7CF93C37}" type="parTrans" cxnId="{2B73249D-86B4-4DBD-BA2D-EAD284DB0A4E}">
      <dgm:prSet/>
      <dgm:spPr/>
      <dgm:t>
        <a:bodyPr/>
        <a:lstStyle/>
        <a:p>
          <a:endParaRPr lang="en-US">
            <a:latin typeface="Century Gothic" panose="020B0502020202020204" pitchFamily="34" charset="0"/>
          </a:endParaRPr>
        </a:p>
      </dgm:t>
    </dgm:pt>
    <dgm:pt modelId="{AE52FA30-AD2D-438C-8695-315D370F4650}" type="sibTrans" cxnId="{2B73249D-86B4-4DBD-BA2D-EAD284DB0A4E}">
      <dgm:prSet/>
      <dgm:spPr/>
      <dgm:t>
        <a:bodyPr/>
        <a:lstStyle/>
        <a:p>
          <a:endParaRPr lang="en-US">
            <a:latin typeface="Century Gothic" panose="020B0502020202020204" pitchFamily="34" charset="0"/>
          </a:endParaRPr>
        </a:p>
      </dgm:t>
    </dgm:pt>
    <dgm:pt modelId="{1C1607C3-FDC5-4C91-9855-F18A2F9A5E4D}">
      <dgm:prSet/>
      <dgm:spPr/>
      <dgm:t>
        <a:bodyPr/>
        <a:lstStyle/>
        <a:p>
          <a:r>
            <a:rPr lang="en-US">
              <a:latin typeface="Century Gothic" panose="020B0502020202020204" pitchFamily="34" charset="0"/>
            </a:rPr>
            <a:t>For how long?</a:t>
          </a:r>
        </a:p>
      </dgm:t>
    </dgm:pt>
    <dgm:pt modelId="{EE35F290-3371-4A34-856F-4A5F147D8026}" type="parTrans" cxnId="{C40C06BD-F413-49FA-8A0F-77457E281AF3}">
      <dgm:prSet/>
      <dgm:spPr/>
      <dgm:t>
        <a:bodyPr/>
        <a:lstStyle/>
        <a:p>
          <a:endParaRPr lang="en-US">
            <a:latin typeface="Century Gothic" panose="020B0502020202020204" pitchFamily="34" charset="0"/>
          </a:endParaRPr>
        </a:p>
      </dgm:t>
    </dgm:pt>
    <dgm:pt modelId="{1C2FA65F-7300-4000-AEE9-4E47BF6CDFD2}" type="sibTrans" cxnId="{C40C06BD-F413-49FA-8A0F-77457E281AF3}">
      <dgm:prSet/>
      <dgm:spPr/>
      <dgm:t>
        <a:bodyPr/>
        <a:lstStyle/>
        <a:p>
          <a:endParaRPr lang="en-US">
            <a:latin typeface="Century Gothic" panose="020B0502020202020204" pitchFamily="34" charset="0"/>
          </a:endParaRPr>
        </a:p>
      </dgm:t>
    </dgm:pt>
    <dgm:pt modelId="{54987B90-8B63-4A32-92D4-ACE860698BBE}">
      <dgm:prSet/>
      <dgm:spPr/>
      <dgm:t>
        <a:bodyPr/>
        <a:lstStyle/>
        <a:p>
          <a:r>
            <a:rPr lang="en-US">
              <a:latin typeface="Century Gothic" panose="020B0502020202020204" pitchFamily="34" charset="0"/>
            </a:rPr>
            <a:t>Some cashflows have a high degree of certainty (e.g.</a:t>
          </a:r>
          <a:r>
            <a:rPr lang="en-US">
              <a:solidFill>
                <a:srgbClr val="FF0000"/>
              </a:solidFill>
              <a:latin typeface="Century Gothic" panose="020B0502020202020204" pitchFamily="34" charset="0"/>
            </a:rPr>
            <a:t> </a:t>
          </a:r>
          <a:r>
            <a:rPr lang="en-US">
              <a:solidFill>
                <a:schemeClr val="tx1"/>
              </a:solidFill>
              <a:latin typeface="Century Gothic" panose="020B0502020202020204" pitchFamily="34" charset="0"/>
            </a:rPr>
            <a:t>initial</a:t>
          </a:r>
          <a:r>
            <a:rPr lang="en-US">
              <a:latin typeface="Century Gothic" panose="020B0502020202020204" pitchFamily="34" charset="0"/>
            </a:rPr>
            <a:t> expenses)  whereas others are highly uncertain (eg benefit payments only made on death within the policy term).</a:t>
          </a:r>
        </a:p>
      </dgm:t>
    </dgm:pt>
    <dgm:pt modelId="{CA949362-D319-4157-B3D4-A26CE69FED1E}" type="parTrans" cxnId="{1030B958-D0C5-4358-BC24-F64776635F7C}">
      <dgm:prSet/>
      <dgm:spPr/>
      <dgm:t>
        <a:bodyPr/>
        <a:lstStyle/>
        <a:p>
          <a:endParaRPr lang="en-US">
            <a:latin typeface="Century Gothic" panose="020B0502020202020204" pitchFamily="34" charset="0"/>
          </a:endParaRPr>
        </a:p>
      </dgm:t>
    </dgm:pt>
    <dgm:pt modelId="{20C965C6-9B20-4063-B681-14200C275A27}" type="sibTrans" cxnId="{1030B958-D0C5-4358-BC24-F64776635F7C}">
      <dgm:prSet/>
      <dgm:spPr/>
      <dgm:t>
        <a:bodyPr/>
        <a:lstStyle/>
        <a:p>
          <a:endParaRPr lang="en-US">
            <a:latin typeface="Century Gothic" panose="020B0502020202020204" pitchFamily="34" charset="0"/>
          </a:endParaRPr>
        </a:p>
      </dgm:t>
    </dgm:pt>
    <dgm:pt modelId="{DA52D81C-44B2-426B-90BF-B2303CA3A8EA}">
      <dgm:prSet/>
      <dgm:spPr/>
      <dgm:t>
        <a:bodyPr/>
        <a:lstStyle/>
        <a:p>
          <a:r>
            <a:rPr lang="en-US">
              <a:latin typeface="Century Gothic" panose="020B0502020202020204" pitchFamily="34" charset="0"/>
            </a:rPr>
            <a:t>Similar to the size of cashflows, the term of some cashflows is set out in the policy or retirement fund contract (eg how long premiums will be paid for and when the contract ends).</a:t>
          </a:r>
        </a:p>
      </dgm:t>
    </dgm:pt>
    <dgm:pt modelId="{804EC232-5646-47AC-9FCD-A4B8A5ECD9AD}" type="parTrans" cxnId="{E00A4B86-7501-4FD7-AF25-EE7DA14CDA00}">
      <dgm:prSet/>
      <dgm:spPr/>
      <dgm:t>
        <a:bodyPr/>
        <a:lstStyle/>
        <a:p>
          <a:endParaRPr lang="en-US">
            <a:latin typeface="Century Gothic" panose="020B0502020202020204" pitchFamily="34" charset="0"/>
          </a:endParaRPr>
        </a:p>
      </dgm:t>
    </dgm:pt>
    <dgm:pt modelId="{39928CD0-7BF6-4744-AE6F-46E51B1B8F6A}" type="sibTrans" cxnId="{E00A4B86-7501-4FD7-AF25-EE7DA14CDA00}">
      <dgm:prSet/>
      <dgm:spPr/>
      <dgm:t>
        <a:bodyPr/>
        <a:lstStyle/>
        <a:p>
          <a:endParaRPr lang="en-US">
            <a:latin typeface="Century Gothic" panose="020B0502020202020204" pitchFamily="34" charset="0"/>
          </a:endParaRPr>
        </a:p>
      </dgm:t>
    </dgm:pt>
    <dgm:pt modelId="{5789ECCE-D132-4D05-9B4A-F805100E688F}">
      <dgm:prSet/>
      <dgm:spPr/>
      <dgm:t>
        <a:bodyPr/>
        <a:lstStyle/>
        <a:p>
          <a:r>
            <a:rPr lang="en-US">
              <a:latin typeface="Century Gothic" panose="020B0502020202020204" pitchFamily="34" charset="0"/>
            </a:rPr>
            <a:t>How often?</a:t>
          </a:r>
        </a:p>
      </dgm:t>
    </dgm:pt>
    <dgm:pt modelId="{80F2A820-EACE-4BB5-9A84-3D72482D5F80}" type="parTrans" cxnId="{1BD1B88C-BBD4-45AA-99D7-1115D6785B97}">
      <dgm:prSet/>
      <dgm:spPr/>
      <dgm:t>
        <a:bodyPr/>
        <a:lstStyle/>
        <a:p>
          <a:endParaRPr lang="en-US">
            <a:latin typeface="Century Gothic" panose="020B0502020202020204" pitchFamily="34" charset="0"/>
          </a:endParaRPr>
        </a:p>
      </dgm:t>
    </dgm:pt>
    <dgm:pt modelId="{B94ED59C-7708-473F-BF88-28281707011A}" type="sibTrans" cxnId="{1BD1B88C-BBD4-45AA-99D7-1115D6785B97}">
      <dgm:prSet/>
      <dgm:spPr/>
      <dgm:t>
        <a:bodyPr/>
        <a:lstStyle/>
        <a:p>
          <a:endParaRPr lang="en-US">
            <a:latin typeface="Century Gothic" panose="020B0502020202020204" pitchFamily="34" charset="0"/>
          </a:endParaRPr>
        </a:p>
      </dgm:t>
    </dgm:pt>
    <dgm:pt modelId="{FE06D886-C1F2-4985-87E1-8BAECF176AB2}">
      <dgm:prSet/>
      <dgm:spPr/>
      <dgm:t>
        <a:bodyPr/>
        <a:lstStyle/>
        <a:p>
          <a:r>
            <a:rPr lang="en-US">
              <a:latin typeface="Century Gothic" panose="020B0502020202020204" pitchFamily="34" charset="0"/>
            </a:rPr>
            <a:t> Cashflows can be regular (eg every month or year) or irregular (eg only occuring once, if at all, over the life of the product).</a:t>
          </a:r>
        </a:p>
      </dgm:t>
    </dgm:pt>
    <dgm:pt modelId="{6E425AFC-178B-400D-B4B3-76FB884AB4E6}" type="parTrans" cxnId="{2A133B3D-5077-4754-A134-C7CC676D641F}">
      <dgm:prSet/>
      <dgm:spPr/>
      <dgm:t>
        <a:bodyPr/>
        <a:lstStyle/>
        <a:p>
          <a:endParaRPr lang="en-US"/>
        </a:p>
      </dgm:t>
    </dgm:pt>
    <dgm:pt modelId="{CDCE47D4-735F-4A5A-9563-19816A720495}" type="sibTrans" cxnId="{2A133B3D-5077-4754-A134-C7CC676D641F}">
      <dgm:prSet/>
      <dgm:spPr/>
      <dgm:t>
        <a:bodyPr/>
        <a:lstStyle/>
        <a:p>
          <a:endParaRPr lang="en-US"/>
        </a:p>
      </dgm:t>
    </dgm:pt>
    <dgm:pt modelId="{9F06E368-73CD-47A0-8530-8F63A5002C0D}" type="pres">
      <dgm:prSet presAssocID="{343D5EF2-3A21-491A-A834-B774E93F92D3}" presName="Name0" presStyleCnt="0">
        <dgm:presLayoutVars>
          <dgm:dir/>
          <dgm:animLvl val="lvl"/>
          <dgm:resizeHandles val="exact"/>
        </dgm:presLayoutVars>
      </dgm:prSet>
      <dgm:spPr/>
    </dgm:pt>
    <dgm:pt modelId="{48B0F13A-4610-4A31-A7E4-174510CB41E8}" type="pres">
      <dgm:prSet presAssocID="{6361E2CF-650B-4F92-9190-301104860A3D}" presName="linNode" presStyleCnt="0"/>
      <dgm:spPr/>
    </dgm:pt>
    <dgm:pt modelId="{CACBCF1F-CE79-480C-A15C-5BCDEA29CE4D}" type="pres">
      <dgm:prSet presAssocID="{6361E2CF-650B-4F92-9190-301104860A3D}" presName="parentText" presStyleLbl="node1" presStyleIdx="0" presStyleCnt="3">
        <dgm:presLayoutVars>
          <dgm:chMax val="1"/>
          <dgm:bulletEnabled val="1"/>
        </dgm:presLayoutVars>
      </dgm:prSet>
      <dgm:spPr/>
    </dgm:pt>
    <dgm:pt modelId="{97A1435A-F4B6-4560-AF1D-00A2B37AAE09}" type="pres">
      <dgm:prSet presAssocID="{6361E2CF-650B-4F92-9190-301104860A3D}" presName="descendantText" presStyleLbl="alignAccFollowNode1" presStyleIdx="0" presStyleCnt="3">
        <dgm:presLayoutVars>
          <dgm:bulletEnabled val="1"/>
        </dgm:presLayoutVars>
      </dgm:prSet>
      <dgm:spPr/>
    </dgm:pt>
    <dgm:pt modelId="{C3D8F038-829D-489A-B31B-4C8362DAEADE}" type="pres">
      <dgm:prSet presAssocID="{AE52FA30-AD2D-438C-8695-315D370F4650}" presName="sp" presStyleCnt="0"/>
      <dgm:spPr/>
    </dgm:pt>
    <dgm:pt modelId="{CA3C37B2-4AE1-4165-88A3-941B96484509}" type="pres">
      <dgm:prSet presAssocID="{5789ECCE-D132-4D05-9B4A-F805100E688F}" presName="linNode" presStyleCnt="0"/>
      <dgm:spPr/>
    </dgm:pt>
    <dgm:pt modelId="{264C1DBC-6370-4758-AE0F-FF335F3A84A1}" type="pres">
      <dgm:prSet presAssocID="{5789ECCE-D132-4D05-9B4A-F805100E688F}" presName="parentText" presStyleLbl="node1" presStyleIdx="1" presStyleCnt="3">
        <dgm:presLayoutVars>
          <dgm:chMax val="1"/>
          <dgm:bulletEnabled val="1"/>
        </dgm:presLayoutVars>
      </dgm:prSet>
      <dgm:spPr/>
    </dgm:pt>
    <dgm:pt modelId="{286795BD-5306-4B26-AD8B-A2021955C272}" type="pres">
      <dgm:prSet presAssocID="{5789ECCE-D132-4D05-9B4A-F805100E688F}" presName="descendantText" presStyleLbl="alignAccFollowNode1" presStyleIdx="1" presStyleCnt="3">
        <dgm:presLayoutVars>
          <dgm:bulletEnabled val="1"/>
        </dgm:presLayoutVars>
      </dgm:prSet>
      <dgm:spPr/>
    </dgm:pt>
    <dgm:pt modelId="{1C608D0D-7501-488B-A36B-2D7D9EC8814A}" type="pres">
      <dgm:prSet presAssocID="{B94ED59C-7708-473F-BF88-28281707011A}" presName="sp" presStyleCnt="0"/>
      <dgm:spPr/>
    </dgm:pt>
    <dgm:pt modelId="{956DC3BD-293B-482F-9C3A-5337D1C08368}" type="pres">
      <dgm:prSet presAssocID="{1C1607C3-FDC5-4C91-9855-F18A2F9A5E4D}" presName="linNode" presStyleCnt="0"/>
      <dgm:spPr/>
    </dgm:pt>
    <dgm:pt modelId="{0704ECF9-BE24-416B-A860-4AE80B7263A7}" type="pres">
      <dgm:prSet presAssocID="{1C1607C3-FDC5-4C91-9855-F18A2F9A5E4D}" presName="parentText" presStyleLbl="node1" presStyleIdx="2" presStyleCnt="3">
        <dgm:presLayoutVars>
          <dgm:chMax val="1"/>
          <dgm:bulletEnabled val="1"/>
        </dgm:presLayoutVars>
      </dgm:prSet>
      <dgm:spPr/>
    </dgm:pt>
    <dgm:pt modelId="{9BE65103-7FBF-4578-8EED-C23AA7D325F4}" type="pres">
      <dgm:prSet presAssocID="{1C1607C3-FDC5-4C91-9855-F18A2F9A5E4D}" presName="descendantText" presStyleLbl="alignAccFollowNode1" presStyleIdx="2" presStyleCnt="3">
        <dgm:presLayoutVars>
          <dgm:bulletEnabled val="1"/>
        </dgm:presLayoutVars>
      </dgm:prSet>
      <dgm:spPr/>
    </dgm:pt>
  </dgm:ptLst>
  <dgm:cxnLst>
    <dgm:cxn modelId="{C0BDE012-C788-49C8-96AF-53D93C303C9D}" type="presOf" srcId="{6361E2CF-650B-4F92-9190-301104860A3D}" destId="{CACBCF1F-CE79-480C-A15C-5BCDEA29CE4D}" srcOrd="0" destOrd="0" presId="urn:microsoft.com/office/officeart/2005/8/layout/vList5"/>
    <dgm:cxn modelId="{65D33816-7C85-40DD-BE5B-952B9AF6AEED}" type="presOf" srcId="{DA52D81C-44B2-426B-90BF-B2303CA3A8EA}" destId="{9BE65103-7FBF-4578-8EED-C23AA7D325F4}" srcOrd="0" destOrd="0" presId="urn:microsoft.com/office/officeart/2005/8/layout/vList5"/>
    <dgm:cxn modelId="{4486801D-BDB3-456D-B1F9-B0C701997CD2}" type="presOf" srcId="{343D5EF2-3A21-491A-A834-B774E93F92D3}" destId="{9F06E368-73CD-47A0-8530-8F63A5002C0D}" srcOrd="0" destOrd="0" presId="urn:microsoft.com/office/officeart/2005/8/layout/vList5"/>
    <dgm:cxn modelId="{2A133B3D-5077-4754-A134-C7CC676D641F}" srcId="{5789ECCE-D132-4D05-9B4A-F805100E688F}" destId="{FE06D886-C1F2-4985-87E1-8BAECF176AB2}" srcOrd="0" destOrd="0" parTransId="{6E425AFC-178B-400D-B4B3-76FB884AB4E6}" sibTransId="{CDCE47D4-735F-4A5A-9563-19816A720495}"/>
    <dgm:cxn modelId="{1030B958-D0C5-4358-BC24-F64776635F7C}" srcId="{6361E2CF-650B-4F92-9190-301104860A3D}" destId="{54987B90-8B63-4A32-92D4-ACE860698BBE}" srcOrd="0" destOrd="0" parTransId="{CA949362-D319-4157-B3D4-A26CE69FED1E}" sibTransId="{20C965C6-9B20-4063-B681-14200C275A27}"/>
    <dgm:cxn modelId="{487D465A-B4E1-41FC-B137-CF4A3B2BB286}" type="presOf" srcId="{5789ECCE-D132-4D05-9B4A-F805100E688F}" destId="{264C1DBC-6370-4758-AE0F-FF335F3A84A1}" srcOrd="0" destOrd="0" presId="urn:microsoft.com/office/officeart/2005/8/layout/vList5"/>
    <dgm:cxn modelId="{E00A4B86-7501-4FD7-AF25-EE7DA14CDA00}" srcId="{1C1607C3-FDC5-4C91-9855-F18A2F9A5E4D}" destId="{DA52D81C-44B2-426B-90BF-B2303CA3A8EA}" srcOrd="0" destOrd="0" parTransId="{804EC232-5646-47AC-9FCD-A4B8A5ECD9AD}" sibTransId="{39928CD0-7BF6-4744-AE6F-46E51B1B8F6A}"/>
    <dgm:cxn modelId="{1BD1B88C-BBD4-45AA-99D7-1115D6785B97}" srcId="{343D5EF2-3A21-491A-A834-B774E93F92D3}" destId="{5789ECCE-D132-4D05-9B4A-F805100E688F}" srcOrd="1" destOrd="0" parTransId="{80F2A820-EACE-4BB5-9A84-3D72482D5F80}" sibTransId="{B94ED59C-7708-473F-BF88-28281707011A}"/>
    <dgm:cxn modelId="{2B73249D-86B4-4DBD-BA2D-EAD284DB0A4E}" srcId="{343D5EF2-3A21-491A-A834-B774E93F92D3}" destId="{6361E2CF-650B-4F92-9190-301104860A3D}" srcOrd="0" destOrd="0" parTransId="{22F566DF-3CBB-4702-AD81-8DFD7CF93C37}" sibTransId="{AE52FA30-AD2D-438C-8695-315D370F4650}"/>
    <dgm:cxn modelId="{5A0A92A7-5E8A-4BDB-9FE6-D2B9114F58D9}" type="presOf" srcId="{FE06D886-C1F2-4985-87E1-8BAECF176AB2}" destId="{286795BD-5306-4B26-AD8B-A2021955C272}" srcOrd="0" destOrd="0" presId="urn:microsoft.com/office/officeart/2005/8/layout/vList5"/>
    <dgm:cxn modelId="{C40C06BD-F413-49FA-8A0F-77457E281AF3}" srcId="{343D5EF2-3A21-491A-A834-B774E93F92D3}" destId="{1C1607C3-FDC5-4C91-9855-F18A2F9A5E4D}" srcOrd="2" destOrd="0" parTransId="{EE35F290-3371-4A34-856F-4A5F147D8026}" sibTransId="{1C2FA65F-7300-4000-AEE9-4E47BF6CDFD2}"/>
    <dgm:cxn modelId="{59CEC5D4-71CE-4865-8096-0ED327BEC925}" type="presOf" srcId="{54987B90-8B63-4A32-92D4-ACE860698BBE}" destId="{97A1435A-F4B6-4560-AF1D-00A2B37AAE09}" srcOrd="0" destOrd="0" presId="urn:microsoft.com/office/officeart/2005/8/layout/vList5"/>
    <dgm:cxn modelId="{07A30DE1-2378-4EB3-88D1-852C653AE597}" type="presOf" srcId="{1C1607C3-FDC5-4C91-9855-F18A2F9A5E4D}" destId="{0704ECF9-BE24-416B-A860-4AE80B7263A7}" srcOrd="0" destOrd="0" presId="urn:microsoft.com/office/officeart/2005/8/layout/vList5"/>
    <dgm:cxn modelId="{3BEF19C7-98D5-47C9-98C1-21FDF2F4F7F7}" type="presParOf" srcId="{9F06E368-73CD-47A0-8530-8F63A5002C0D}" destId="{48B0F13A-4610-4A31-A7E4-174510CB41E8}" srcOrd="0" destOrd="0" presId="urn:microsoft.com/office/officeart/2005/8/layout/vList5"/>
    <dgm:cxn modelId="{73B6046D-5088-4E98-8F4F-BDFD1FEB8D5C}" type="presParOf" srcId="{48B0F13A-4610-4A31-A7E4-174510CB41E8}" destId="{CACBCF1F-CE79-480C-A15C-5BCDEA29CE4D}" srcOrd="0" destOrd="0" presId="urn:microsoft.com/office/officeart/2005/8/layout/vList5"/>
    <dgm:cxn modelId="{996CF00B-A24A-4C4E-89AA-DC1787AEE58C}" type="presParOf" srcId="{48B0F13A-4610-4A31-A7E4-174510CB41E8}" destId="{97A1435A-F4B6-4560-AF1D-00A2B37AAE09}" srcOrd="1" destOrd="0" presId="urn:microsoft.com/office/officeart/2005/8/layout/vList5"/>
    <dgm:cxn modelId="{EF3692B3-922C-4C7E-8EB9-5DB3FC4B4DFB}" type="presParOf" srcId="{9F06E368-73CD-47A0-8530-8F63A5002C0D}" destId="{C3D8F038-829D-489A-B31B-4C8362DAEADE}" srcOrd="1" destOrd="0" presId="urn:microsoft.com/office/officeart/2005/8/layout/vList5"/>
    <dgm:cxn modelId="{65CAD90B-280F-4700-8CDC-3B839345CADC}" type="presParOf" srcId="{9F06E368-73CD-47A0-8530-8F63A5002C0D}" destId="{CA3C37B2-4AE1-4165-88A3-941B96484509}" srcOrd="2" destOrd="0" presId="urn:microsoft.com/office/officeart/2005/8/layout/vList5"/>
    <dgm:cxn modelId="{245EA592-698C-420C-B612-E2DF167D7E23}" type="presParOf" srcId="{CA3C37B2-4AE1-4165-88A3-941B96484509}" destId="{264C1DBC-6370-4758-AE0F-FF335F3A84A1}" srcOrd="0" destOrd="0" presId="urn:microsoft.com/office/officeart/2005/8/layout/vList5"/>
    <dgm:cxn modelId="{5F29657D-B118-449C-A1C4-8CF923A7CE7C}" type="presParOf" srcId="{CA3C37B2-4AE1-4165-88A3-941B96484509}" destId="{286795BD-5306-4B26-AD8B-A2021955C272}" srcOrd="1" destOrd="0" presId="urn:microsoft.com/office/officeart/2005/8/layout/vList5"/>
    <dgm:cxn modelId="{9A07AF2C-72C7-4A9A-A9A8-EFE181D6A462}" type="presParOf" srcId="{9F06E368-73CD-47A0-8530-8F63A5002C0D}" destId="{1C608D0D-7501-488B-A36B-2D7D9EC8814A}" srcOrd="3" destOrd="0" presId="urn:microsoft.com/office/officeart/2005/8/layout/vList5"/>
    <dgm:cxn modelId="{36AB7B9B-6364-4B48-8596-838F379B1DE3}" type="presParOf" srcId="{9F06E368-73CD-47A0-8530-8F63A5002C0D}" destId="{956DC3BD-293B-482F-9C3A-5337D1C08368}" srcOrd="4" destOrd="0" presId="urn:microsoft.com/office/officeart/2005/8/layout/vList5"/>
    <dgm:cxn modelId="{EB305F8A-2CAF-47D5-BA7B-3A54B3936C43}" type="presParOf" srcId="{956DC3BD-293B-482F-9C3A-5337D1C08368}" destId="{0704ECF9-BE24-416B-A860-4AE80B7263A7}" srcOrd="0" destOrd="0" presId="urn:microsoft.com/office/officeart/2005/8/layout/vList5"/>
    <dgm:cxn modelId="{3D0FE7AF-BEE2-4786-BA3A-8C4251272675}" type="presParOf" srcId="{956DC3BD-293B-482F-9C3A-5337D1C08368}" destId="{9BE65103-7FBF-4578-8EED-C23AA7D325F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86C917-0A38-4F8E-8223-925216C0D60B}">
      <dsp:nvSpPr>
        <dsp:cNvPr id="0" name=""/>
        <dsp:cNvSpPr/>
      </dsp:nvSpPr>
      <dsp:spPr>
        <a:xfrm>
          <a:off x="2263616" y="2304674"/>
          <a:ext cx="1568767" cy="156876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Address the question </a:t>
          </a:r>
        </a:p>
      </dsp:txBody>
      <dsp:txXfrm>
        <a:off x="2493357" y="2534415"/>
        <a:ext cx="1109285" cy="1109285"/>
      </dsp:txXfrm>
    </dsp:sp>
    <dsp:sp modelId="{3AD79302-6C51-4042-A7DA-90983979966D}">
      <dsp:nvSpPr>
        <dsp:cNvPr id="0" name=""/>
        <dsp:cNvSpPr/>
      </dsp:nvSpPr>
      <dsp:spPr>
        <a:xfrm rot="10800000">
          <a:off x="745631" y="2865508"/>
          <a:ext cx="1434495" cy="447098"/>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5D58C1-813D-4344-BA55-FCE7A7CC5FD6}">
      <dsp:nvSpPr>
        <dsp:cNvPr id="0" name=""/>
        <dsp:cNvSpPr/>
      </dsp:nvSpPr>
      <dsp:spPr>
        <a:xfrm>
          <a:off x="466" y="2492926"/>
          <a:ext cx="1490329" cy="11922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r>
            <a:rPr lang="en-US" sz="1500" kern="1200" dirty="0"/>
            <a:t>State the obvious</a:t>
          </a:r>
        </a:p>
      </dsp:txBody>
      <dsp:txXfrm>
        <a:off x="35386" y="2527846"/>
        <a:ext cx="1420489" cy="1122423"/>
      </dsp:txXfrm>
    </dsp:sp>
    <dsp:sp modelId="{51C24380-0683-438C-BE85-04FAD13F7CE9}">
      <dsp:nvSpPr>
        <dsp:cNvPr id="0" name=""/>
        <dsp:cNvSpPr/>
      </dsp:nvSpPr>
      <dsp:spPr>
        <a:xfrm rot="13500000">
          <a:off x="1209902" y="1744659"/>
          <a:ext cx="1434495" cy="447098"/>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972B78-09D3-45A7-BDF4-003EF7428D45}">
      <dsp:nvSpPr>
        <dsp:cNvPr id="0" name=""/>
        <dsp:cNvSpPr/>
      </dsp:nvSpPr>
      <dsp:spPr>
        <a:xfrm>
          <a:off x="674814" y="864906"/>
          <a:ext cx="1490329" cy="11922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r>
            <a:rPr lang="en-US" sz="1500" kern="1200" dirty="0"/>
            <a:t>Time management</a:t>
          </a:r>
        </a:p>
      </dsp:txBody>
      <dsp:txXfrm>
        <a:off x="709734" y="899826"/>
        <a:ext cx="1420489" cy="1122423"/>
      </dsp:txXfrm>
    </dsp:sp>
    <dsp:sp modelId="{646920D1-903C-4607-881B-E0863D0F0609}">
      <dsp:nvSpPr>
        <dsp:cNvPr id="0" name=""/>
        <dsp:cNvSpPr/>
      </dsp:nvSpPr>
      <dsp:spPr>
        <a:xfrm rot="16200000">
          <a:off x="2330752" y="1280388"/>
          <a:ext cx="1434495" cy="447098"/>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9BFA7C9-6628-43DF-B528-DE50AE2B554D}">
      <dsp:nvSpPr>
        <dsp:cNvPr id="0" name=""/>
        <dsp:cNvSpPr/>
      </dsp:nvSpPr>
      <dsp:spPr>
        <a:xfrm>
          <a:off x="2302835" y="190557"/>
          <a:ext cx="1490329" cy="11922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r>
            <a:rPr lang="en-US" sz="1500" kern="1200" dirty="0"/>
            <a:t>Read question</a:t>
          </a:r>
        </a:p>
      </dsp:txBody>
      <dsp:txXfrm>
        <a:off x="2337755" y="225477"/>
        <a:ext cx="1420489" cy="1122423"/>
      </dsp:txXfrm>
    </dsp:sp>
    <dsp:sp modelId="{A61D6A4E-BBBA-4C0C-8D59-474868681C66}">
      <dsp:nvSpPr>
        <dsp:cNvPr id="0" name=""/>
        <dsp:cNvSpPr/>
      </dsp:nvSpPr>
      <dsp:spPr>
        <a:xfrm rot="18900000">
          <a:off x="3451601" y="1744659"/>
          <a:ext cx="1434495" cy="447098"/>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1E4FFA-D6F1-478D-8CEA-D8FAEFBE15CE}">
      <dsp:nvSpPr>
        <dsp:cNvPr id="0" name=""/>
        <dsp:cNvSpPr/>
      </dsp:nvSpPr>
      <dsp:spPr>
        <a:xfrm>
          <a:off x="3930855" y="864906"/>
          <a:ext cx="1490329" cy="11922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r>
            <a:rPr lang="en-US" sz="1500" kern="1200" dirty="0"/>
            <a:t>Ideas</a:t>
          </a:r>
        </a:p>
      </dsp:txBody>
      <dsp:txXfrm>
        <a:off x="3965775" y="899826"/>
        <a:ext cx="1420489" cy="1122423"/>
      </dsp:txXfrm>
    </dsp:sp>
    <dsp:sp modelId="{DD502577-E5C5-4137-9AAB-EE5E2314B908}">
      <dsp:nvSpPr>
        <dsp:cNvPr id="0" name=""/>
        <dsp:cNvSpPr/>
      </dsp:nvSpPr>
      <dsp:spPr>
        <a:xfrm>
          <a:off x="3915872" y="2865508"/>
          <a:ext cx="1434495" cy="447098"/>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3607C22-C76E-49AA-9F0F-29EB36C2DC4F}">
      <dsp:nvSpPr>
        <dsp:cNvPr id="0" name=""/>
        <dsp:cNvSpPr/>
      </dsp:nvSpPr>
      <dsp:spPr>
        <a:xfrm>
          <a:off x="4605204" y="2492926"/>
          <a:ext cx="1490329" cy="11922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r>
            <a:rPr lang="en-US" sz="1500" kern="1200" dirty="0"/>
            <a:t>Structure</a:t>
          </a:r>
        </a:p>
      </dsp:txBody>
      <dsp:txXfrm>
        <a:off x="4640124" y="2527846"/>
        <a:ext cx="1420489" cy="11224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CE5408-FAF9-45F3-8A95-28009EC0DB62}">
      <dsp:nvSpPr>
        <dsp:cNvPr id="0" name=""/>
        <dsp:cNvSpPr/>
      </dsp:nvSpPr>
      <dsp:spPr>
        <a:xfrm rot="5400000">
          <a:off x="5257903" y="-2066295"/>
          <a:ext cx="1040037" cy="5438044"/>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latin typeface="Century Gothic" panose="020B0502020202020204" pitchFamily="34" charset="0"/>
            </a:rPr>
            <a:t>Perspectives include those of customers or those of the product provider. This chapter is concerned with the perspective of the provider (ie the life insurer or retirement scheme).</a:t>
          </a:r>
        </a:p>
      </dsp:txBody>
      <dsp:txXfrm rot="-5400000">
        <a:off x="3058900" y="183478"/>
        <a:ext cx="5387274" cy="938497"/>
      </dsp:txXfrm>
    </dsp:sp>
    <dsp:sp modelId="{0B42BD02-F1F7-4484-83DB-9D542F0E3508}">
      <dsp:nvSpPr>
        <dsp:cNvPr id="0" name=""/>
        <dsp:cNvSpPr/>
      </dsp:nvSpPr>
      <dsp:spPr>
        <a:xfrm>
          <a:off x="0" y="2702"/>
          <a:ext cx="3058899" cy="1300046"/>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a:latin typeface="Century Gothic" panose="020B0502020202020204" pitchFamily="34" charset="0"/>
            </a:rPr>
            <a:t>Whose perspective?</a:t>
          </a:r>
        </a:p>
      </dsp:txBody>
      <dsp:txXfrm>
        <a:off x="63463" y="66165"/>
        <a:ext cx="2931973" cy="1173120"/>
      </dsp:txXfrm>
    </dsp:sp>
    <dsp:sp modelId="{CF9A8A73-830E-4DD8-9384-0D5A49FF50F7}">
      <dsp:nvSpPr>
        <dsp:cNvPr id="0" name=""/>
        <dsp:cNvSpPr/>
      </dsp:nvSpPr>
      <dsp:spPr>
        <a:xfrm rot="5400000">
          <a:off x="5257903" y="-701246"/>
          <a:ext cx="1040037" cy="5438044"/>
        </a:xfrm>
        <a:prstGeom prst="round2SameRect">
          <a:avLst/>
        </a:prstGeom>
        <a:solidFill>
          <a:schemeClr val="accent5">
            <a:tint val="40000"/>
            <a:alpha val="90000"/>
            <a:hueOff val="-3965034"/>
            <a:satOff val="-21287"/>
            <a:lumOff val="-3499"/>
            <a:alphaOff val="0"/>
          </a:schemeClr>
        </a:solidFill>
        <a:ln w="25400" cap="flat" cmpd="sng" algn="ctr">
          <a:solidFill>
            <a:schemeClr val="accent5">
              <a:tint val="40000"/>
              <a:alpha val="90000"/>
              <a:hueOff val="-3965034"/>
              <a:satOff val="-21287"/>
              <a:lumOff val="-34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latin typeface="Century Gothic" panose="020B0502020202020204" pitchFamily="34" charset="0"/>
            </a:rPr>
            <a:t>The sign of the cashflow depends on whose perspective is being considered. For example, a claim payment is a positive cashflow for the customer and a negative cashflow for the provider, whereas premiums are a positve cashflow to the provider and a negative cashflow to the policyholder.</a:t>
          </a:r>
        </a:p>
      </dsp:txBody>
      <dsp:txXfrm rot="-5400000">
        <a:off x="3058900" y="1548527"/>
        <a:ext cx="5387274" cy="938497"/>
      </dsp:txXfrm>
    </dsp:sp>
    <dsp:sp modelId="{A2910E9C-B9B6-41DC-9AD9-F9B60E203FCC}">
      <dsp:nvSpPr>
        <dsp:cNvPr id="0" name=""/>
        <dsp:cNvSpPr/>
      </dsp:nvSpPr>
      <dsp:spPr>
        <a:xfrm>
          <a:off x="0" y="1367752"/>
          <a:ext cx="3058899" cy="1300046"/>
        </a:xfrm>
        <a:prstGeom prst="roundRect">
          <a:avLst/>
        </a:prstGeom>
        <a:solidFill>
          <a:schemeClr val="accent5">
            <a:hueOff val="-3918083"/>
            <a:satOff val="-22865"/>
            <a:lumOff val="-1536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a:latin typeface="Century Gothic" panose="020B0502020202020204" pitchFamily="34" charset="0"/>
            </a:rPr>
            <a:t>Positive or negative?</a:t>
          </a:r>
        </a:p>
      </dsp:txBody>
      <dsp:txXfrm>
        <a:off x="63463" y="1431215"/>
        <a:ext cx="2931973" cy="1173120"/>
      </dsp:txXfrm>
    </dsp:sp>
    <dsp:sp modelId="{50839B6F-96E0-4865-8B2E-1442D4C0517E}">
      <dsp:nvSpPr>
        <dsp:cNvPr id="0" name=""/>
        <dsp:cNvSpPr/>
      </dsp:nvSpPr>
      <dsp:spPr>
        <a:xfrm rot="5400000">
          <a:off x="5257903" y="663802"/>
          <a:ext cx="1040037" cy="5438044"/>
        </a:xfrm>
        <a:prstGeom prst="round2SameRect">
          <a:avLst/>
        </a:prstGeom>
        <a:solidFill>
          <a:schemeClr val="accent5">
            <a:tint val="40000"/>
            <a:alpha val="90000"/>
            <a:hueOff val="-7930067"/>
            <a:satOff val="-42573"/>
            <a:lumOff val="-6998"/>
            <a:alphaOff val="0"/>
          </a:schemeClr>
        </a:solidFill>
        <a:ln w="25400" cap="flat" cmpd="sng" algn="ctr">
          <a:solidFill>
            <a:schemeClr val="accent5">
              <a:tint val="40000"/>
              <a:alpha val="90000"/>
              <a:hueOff val="-7930067"/>
              <a:satOff val="-42573"/>
              <a:lumOff val="-699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latin typeface="Century Gothic" panose="020B0502020202020204" pitchFamily="34" charset="0"/>
            </a:rPr>
            <a:t>Some cashflows move in line with rates of inflation (ie have "real" value) whereas others are constant despite changes in underlying rates of inflation (these have "nominal" value).</a:t>
          </a:r>
        </a:p>
      </dsp:txBody>
      <dsp:txXfrm rot="-5400000">
        <a:off x="3058900" y="2913575"/>
        <a:ext cx="5387274" cy="938497"/>
      </dsp:txXfrm>
    </dsp:sp>
    <dsp:sp modelId="{B76ACB68-DF06-4DE4-8BCC-88CBEA17B57D}">
      <dsp:nvSpPr>
        <dsp:cNvPr id="0" name=""/>
        <dsp:cNvSpPr/>
      </dsp:nvSpPr>
      <dsp:spPr>
        <a:xfrm>
          <a:off x="0" y="2732801"/>
          <a:ext cx="3058899" cy="1300046"/>
        </a:xfrm>
        <a:prstGeom prst="roundRect">
          <a:avLst/>
        </a:prstGeom>
        <a:solidFill>
          <a:schemeClr val="accent5">
            <a:hueOff val="-7836165"/>
            <a:satOff val="-45730"/>
            <a:lumOff val="-3072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a:latin typeface="Century Gothic" panose="020B0502020202020204" pitchFamily="34" charset="0"/>
            </a:rPr>
            <a:t>Nominal or real?</a:t>
          </a:r>
        </a:p>
      </dsp:txBody>
      <dsp:txXfrm>
        <a:off x="63463" y="2796264"/>
        <a:ext cx="2931973" cy="1173120"/>
      </dsp:txXfrm>
    </dsp:sp>
    <dsp:sp modelId="{4770EAD6-3FE4-49C8-9CCB-26FCE430D7A1}">
      <dsp:nvSpPr>
        <dsp:cNvPr id="0" name=""/>
        <dsp:cNvSpPr/>
      </dsp:nvSpPr>
      <dsp:spPr>
        <a:xfrm rot="5400000">
          <a:off x="5257903" y="2028851"/>
          <a:ext cx="1040037" cy="5438044"/>
        </a:xfrm>
        <a:prstGeom prst="round2SameRect">
          <a:avLst/>
        </a:prstGeom>
        <a:solidFill>
          <a:schemeClr val="accent5">
            <a:tint val="40000"/>
            <a:alpha val="90000"/>
            <a:hueOff val="-11895101"/>
            <a:satOff val="-63860"/>
            <a:lumOff val="-10497"/>
            <a:alphaOff val="0"/>
          </a:schemeClr>
        </a:solidFill>
        <a:ln w="25400" cap="flat" cmpd="sng" algn="ctr">
          <a:solidFill>
            <a:schemeClr val="accent5">
              <a:tint val="40000"/>
              <a:alpha val="90000"/>
              <a:hueOff val="-11895101"/>
              <a:satOff val="-63860"/>
              <a:lumOff val="-1049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latin typeface="Century Gothic" panose="020B0502020202020204" pitchFamily="34" charset="0"/>
            </a:rPr>
            <a:t>The size of cashflows is often set out in the policy or retirement fund contract (eg premium amount, size of benefit, % contribution). The amount payable may be known (e.g. sum insured) or unknown (e.g. annuity payments).</a:t>
          </a:r>
        </a:p>
      </dsp:txBody>
      <dsp:txXfrm rot="-5400000">
        <a:off x="3058900" y="4278624"/>
        <a:ext cx="5387274" cy="938497"/>
      </dsp:txXfrm>
    </dsp:sp>
    <dsp:sp modelId="{BDB1417B-BF4A-4357-959A-A6F132ABC8D0}">
      <dsp:nvSpPr>
        <dsp:cNvPr id="0" name=""/>
        <dsp:cNvSpPr/>
      </dsp:nvSpPr>
      <dsp:spPr>
        <a:xfrm>
          <a:off x="0" y="4097850"/>
          <a:ext cx="3058899" cy="1300046"/>
        </a:xfrm>
        <a:prstGeom prst="roundRect">
          <a:avLst/>
        </a:prstGeom>
        <a:solidFill>
          <a:schemeClr val="accent5">
            <a:hueOff val="-11754248"/>
            <a:satOff val="-68595"/>
            <a:lumOff val="-4608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dirty="0">
              <a:latin typeface="Century Gothic" panose="020B0502020202020204" pitchFamily="34" charset="0"/>
            </a:rPr>
            <a:t>How much?</a:t>
          </a:r>
        </a:p>
      </dsp:txBody>
      <dsp:txXfrm>
        <a:off x="63463" y="4161313"/>
        <a:ext cx="2931973" cy="1173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A1435A-F4B6-4560-AF1D-00A2B37AAE09}">
      <dsp:nvSpPr>
        <dsp:cNvPr id="0" name=""/>
        <dsp:cNvSpPr/>
      </dsp:nvSpPr>
      <dsp:spPr>
        <a:xfrm rot="5400000">
          <a:off x="5081750" y="-1846171"/>
          <a:ext cx="1392342" cy="5438044"/>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latin typeface="Century Gothic" panose="020B0502020202020204" pitchFamily="34" charset="0"/>
            </a:rPr>
            <a:t>Some cashflows have a high degree of certainty (e.g.</a:t>
          </a:r>
          <a:r>
            <a:rPr lang="en-US" sz="1700" kern="1200">
              <a:solidFill>
                <a:srgbClr val="FF0000"/>
              </a:solidFill>
              <a:latin typeface="Century Gothic" panose="020B0502020202020204" pitchFamily="34" charset="0"/>
            </a:rPr>
            <a:t> </a:t>
          </a:r>
          <a:r>
            <a:rPr lang="en-US" sz="1700" kern="1200">
              <a:solidFill>
                <a:schemeClr val="tx1"/>
              </a:solidFill>
              <a:latin typeface="Century Gothic" panose="020B0502020202020204" pitchFamily="34" charset="0"/>
            </a:rPr>
            <a:t>initial</a:t>
          </a:r>
          <a:r>
            <a:rPr lang="en-US" sz="1700" kern="1200">
              <a:latin typeface="Century Gothic" panose="020B0502020202020204" pitchFamily="34" charset="0"/>
            </a:rPr>
            <a:t> expenses)  whereas others are highly uncertain (eg benefit payments only made on death within the policy term).</a:t>
          </a:r>
        </a:p>
      </dsp:txBody>
      <dsp:txXfrm rot="-5400000">
        <a:off x="3058900" y="244648"/>
        <a:ext cx="5370075" cy="1256404"/>
      </dsp:txXfrm>
    </dsp:sp>
    <dsp:sp modelId="{CACBCF1F-CE79-480C-A15C-5BCDEA29CE4D}">
      <dsp:nvSpPr>
        <dsp:cNvPr id="0" name=""/>
        <dsp:cNvSpPr/>
      </dsp:nvSpPr>
      <dsp:spPr>
        <a:xfrm>
          <a:off x="0" y="2637"/>
          <a:ext cx="3058899" cy="1740427"/>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89535" rIns="179070" bIns="89535" numCol="1" spcCol="1270" anchor="ctr" anchorCtr="0">
          <a:noAutofit/>
        </a:bodyPr>
        <a:lstStyle/>
        <a:p>
          <a:pPr marL="0" lvl="0" indent="0" algn="ctr" defTabSz="2089150">
            <a:lnSpc>
              <a:spcPct val="90000"/>
            </a:lnSpc>
            <a:spcBef>
              <a:spcPct val="0"/>
            </a:spcBef>
            <a:spcAft>
              <a:spcPct val="35000"/>
            </a:spcAft>
            <a:buNone/>
          </a:pPr>
          <a:r>
            <a:rPr lang="en-US" sz="4700" kern="1200">
              <a:latin typeface="Century Gothic" panose="020B0502020202020204" pitchFamily="34" charset="0"/>
            </a:rPr>
            <a:t>How certain?</a:t>
          </a:r>
        </a:p>
      </dsp:txBody>
      <dsp:txXfrm>
        <a:off x="84961" y="87598"/>
        <a:ext cx="2888977" cy="1570505"/>
      </dsp:txXfrm>
    </dsp:sp>
    <dsp:sp modelId="{286795BD-5306-4B26-AD8B-A2021955C272}">
      <dsp:nvSpPr>
        <dsp:cNvPr id="0" name=""/>
        <dsp:cNvSpPr/>
      </dsp:nvSpPr>
      <dsp:spPr>
        <a:xfrm rot="5400000">
          <a:off x="5081750" y="-18722"/>
          <a:ext cx="1392342" cy="5438044"/>
        </a:xfrm>
        <a:prstGeom prst="round2SameRect">
          <a:avLst/>
        </a:prstGeom>
        <a:solidFill>
          <a:schemeClr val="accent5">
            <a:tint val="40000"/>
            <a:alpha val="90000"/>
            <a:hueOff val="-5947550"/>
            <a:satOff val="-31930"/>
            <a:lumOff val="-5249"/>
            <a:alphaOff val="0"/>
          </a:schemeClr>
        </a:solidFill>
        <a:ln w="25400" cap="flat" cmpd="sng" algn="ctr">
          <a:solidFill>
            <a:schemeClr val="accent5">
              <a:tint val="40000"/>
              <a:alpha val="90000"/>
              <a:hueOff val="-5947550"/>
              <a:satOff val="-31930"/>
              <a:lumOff val="-52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latin typeface="Century Gothic" panose="020B0502020202020204" pitchFamily="34" charset="0"/>
            </a:rPr>
            <a:t> Cashflows can be regular (eg every month or year) or irregular (eg only occuring once, if at all, over the life of the product).</a:t>
          </a:r>
        </a:p>
      </dsp:txBody>
      <dsp:txXfrm rot="-5400000">
        <a:off x="3058900" y="2072098"/>
        <a:ext cx="5370075" cy="1256404"/>
      </dsp:txXfrm>
    </dsp:sp>
    <dsp:sp modelId="{264C1DBC-6370-4758-AE0F-FF335F3A84A1}">
      <dsp:nvSpPr>
        <dsp:cNvPr id="0" name=""/>
        <dsp:cNvSpPr/>
      </dsp:nvSpPr>
      <dsp:spPr>
        <a:xfrm>
          <a:off x="0" y="1830086"/>
          <a:ext cx="3058899" cy="1740427"/>
        </a:xfrm>
        <a:prstGeom prst="roundRect">
          <a:avLst/>
        </a:prstGeom>
        <a:solidFill>
          <a:schemeClr val="accent5">
            <a:hueOff val="-5877124"/>
            <a:satOff val="-34297"/>
            <a:lumOff val="-230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89535" rIns="179070" bIns="89535" numCol="1" spcCol="1270" anchor="ctr" anchorCtr="0">
          <a:noAutofit/>
        </a:bodyPr>
        <a:lstStyle/>
        <a:p>
          <a:pPr marL="0" lvl="0" indent="0" algn="ctr" defTabSz="2089150">
            <a:lnSpc>
              <a:spcPct val="90000"/>
            </a:lnSpc>
            <a:spcBef>
              <a:spcPct val="0"/>
            </a:spcBef>
            <a:spcAft>
              <a:spcPct val="35000"/>
            </a:spcAft>
            <a:buNone/>
          </a:pPr>
          <a:r>
            <a:rPr lang="en-US" sz="4700" kern="1200">
              <a:latin typeface="Century Gothic" panose="020B0502020202020204" pitchFamily="34" charset="0"/>
            </a:rPr>
            <a:t>How often?</a:t>
          </a:r>
        </a:p>
      </dsp:txBody>
      <dsp:txXfrm>
        <a:off x="84961" y="1915047"/>
        <a:ext cx="2888977" cy="1570505"/>
      </dsp:txXfrm>
    </dsp:sp>
    <dsp:sp modelId="{9BE65103-7FBF-4578-8EED-C23AA7D325F4}">
      <dsp:nvSpPr>
        <dsp:cNvPr id="0" name=""/>
        <dsp:cNvSpPr/>
      </dsp:nvSpPr>
      <dsp:spPr>
        <a:xfrm rot="5400000">
          <a:off x="5081750" y="1808727"/>
          <a:ext cx="1392342" cy="5438044"/>
        </a:xfrm>
        <a:prstGeom prst="round2SameRect">
          <a:avLst/>
        </a:prstGeom>
        <a:solidFill>
          <a:schemeClr val="accent5">
            <a:tint val="40000"/>
            <a:alpha val="90000"/>
            <a:hueOff val="-11895101"/>
            <a:satOff val="-63860"/>
            <a:lumOff val="-10497"/>
            <a:alphaOff val="0"/>
          </a:schemeClr>
        </a:solidFill>
        <a:ln w="25400" cap="flat" cmpd="sng" algn="ctr">
          <a:solidFill>
            <a:schemeClr val="accent5">
              <a:tint val="40000"/>
              <a:alpha val="90000"/>
              <a:hueOff val="-11895101"/>
              <a:satOff val="-63860"/>
              <a:lumOff val="-1049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latin typeface="Century Gothic" panose="020B0502020202020204" pitchFamily="34" charset="0"/>
            </a:rPr>
            <a:t>Similar to the size of cashflows, the term of some cashflows is set out in the policy or retirement fund contract (eg how long premiums will be paid for and when the contract ends).</a:t>
          </a:r>
        </a:p>
      </dsp:txBody>
      <dsp:txXfrm rot="-5400000">
        <a:off x="3058900" y="3899547"/>
        <a:ext cx="5370075" cy="1256404"/>
      </dsp:txXfrm>
    </dsp:sp>
    <dsp:sp modelId="{0704ECF9-BE24-416B-A860-4AE80B7263A7}">
      <dsp:nvSpPr>
        <dsp:cNvPr id="0" name=""/>
        <dsp:cNvSpPr/>
      </dsp:nvSpPr>
      <dsp:spPr>
        <a:xfrm>
          <a:off x="0" y="3657535"/>
          <a:ext cx="3058899" cy="1740427"/>
        </a:xfrm>
        <a:prstGeom prst="roundRect">
          <a:avLst/>
        </a:prstGeom>
        <a:solidFill>
          <a:schemeClr val="accent5">
            <a:hueOff val="-11754248"/>
            <a:satOff val="-68595"/>
            <a:lumOff val="-4608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89535" rIns="179070" bIns="89535" numCol="1" spcCol="1270" anchor="ctr" anchorCtr="0">
          <a:noAutofit/>
        </a:bodyPr>
        <a:lstStyle/>
        <a:p>
          <a:pPr marL="0" lvl="0" indent="0" algn="ctr" defTabSz="2089150">
            <a:lnSpc>
              <a:spcPct val="90000"/>
            </a:lnSpc>
            <a:spcBef>
              <a:spcPct val="0"/>
            </a:spcBef>
            <a:spcAft>
              <a:spcPct val="35000"/>
            </a:spcAft>
            <a:buNone/>
          </a:pPr>
          <a:r>
            <a:rPr lang="en-US" sz="4700" kern="1200">
              <a:latin typeface="Century Gothic" panose="020B0502020202020204" pitchFamily="34" charset="0"/>
            </a:rPr>
            <a:t>For how long?</a:t>
          </a:r>
        </a:p>
      </dsp:txBody>
      <dsp:txXfrm>
        <a:off x="84961" y="3742496"/>
        <a:ext cx="2888977" cy="1570505"/>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220223-1CE7-4D32-BA61-C2C0D2678D3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E229EB-CF4D-4E87-ADD2-86B237DE24EA}" type="slidenum">
              <a:rPr lang="en-AU" smtClean="0"/>
              <a:t>‹#›</a:t>
            </a:fld>
            <a:endParaRPr lang="en-AU"/>
          </a:p>
        </p:txBody>
      </p:sp>
      <p:sp>
        <p:nvSpPr>
          <p:cNvPr id="6" name="TextBox 5">
            <a:extLst>
              <a:ext uri="{FF2B5EF4-FFF2-40B4-BE49-F238E27FC236}">
                <a16:creationId xmlns:a16="http://schemas.microsoft.com/office/drawing/2014/main" id="{AD82A10A-EA57-491B-8D77-8481729B40CE}"/>
              </a:ext>
            </a:extLst>
          </p:cNvPr>
          <p:cNvSpPr txBox="1"/>
          <p:nvPr/>
        </p:nvSpPr>
        <p:spPr>
          <a:xfrm>
            <a:off x="1916832" y="179512"/>
            <a:ext cx="4834880" cy="230832"/>
          </a:xfrm>
          <a:prstGeom prst="rect">
            <a:avLst/>
          </a:prstGeom>
          <a:noFill/>
        </p:spPr>
        <p:txBody>
          <a:bodyPr wrap="square" tIns="0" rtlCol="0">
            <a:spAutoFit/>
          </a:bodyPr>
          <a:lstStyle/>
          <a:p>
            <a:pPr algn="r"/>
            <a:r>
              <a:rPr lang="en-US" sz="1200" b="1" kern="1200" dirty="0">
                <a:effectLst/>
                <a:latin typeface="Century Gothic" panose="020B0502020202020204" pitchFamily="34" charset="0"/>
              </a:rPr>
              <a:t>Life Insurance and Retirement Valuation</a:t>
            </a:r>
            <a:endParaRPr lang="en-AU" sz="1200" dirty="0">
              <a:latin typeface="Century Gothic" panose="020B0502020202020204" pitchFamily="34" charset="0"/>
            </a:endParaRPr>
          </a:p>
        </p:txBody>
      </p:sp>
      <p:sp>
        <p:nvSpPr>
          <p:cNvPr id="7" name="TextBox 6">
            <a:extLst>
              <a:ext uri="{FF2B5EF4-FFF2-40B4-BE49-F238E27FC236}">
                <a16:creationId xmlns:a16="http://schemas.microsoft.com/office/drawing/2014/main" id="{CAF9BB53-B3E2-4270-A2F1-10F8B31A33F0}"/>
              </a:ext>
            </a:extLst>
          </p:cNvPr>
          <p:cNvSpPr txBox="1"/>
          <p:nvPr/>
        </p:nvSpPr>
        <p:spPr>
          <a:xfrm>
            <a:off x="2348880" y="411505"/>
            <a:ext cx="4402832" cy="169277"/>
          </a:xfrm>
          <a:prstGeom prst="rect">
            <a:avLst/>
          </a:prstGeom>
          <a:noFill/>
        </p:spPr>
        <p:txBody>
          <a:bodyPr wrap="square" tIns="0" rtlCol="0">
            <a:spAutoFit/>
          </a:bodyPr>
          <a:lstStyle/>
          <a:p>
            <a:pPr algn="r"/>
            <a:r>
              <a:rPr lang="en-US" sz="800" b="0" kern="1200" dirty="0">
                <a:effectLst/>
                <a:latin typeface="Century Gothic" panose="020B0502020202020204" pitchFamily="34" charset="0"/>
              </a:rPr>
              <a:t>Module 1: Introduction</a:t>
            </a:r>
            <a:endParaRPr lang="en-AU" sz="800" b="0" dirty="0">
              <a:latin typeface="Century Gothic" panose="020B0502020202020204" pitchFamily="34" charset="0"/>
            </a:endParaRPr>
          </a:p>
        </p:txBody>
      </p:sp>
      <p:pic>
        <p:nvPicPr>
          <p:cNvPr id="8" name="Picture 7">
            <a:extLst>
              <a:ext uri="{FF2B5EF4-FFF2-40B4-BE49-F238E27FC236}">
                <a16:creationId xmlns:a16="http://schemas.microsoft.com/office/drawing/2014/main" id="{BC320E09-1BED-479F-840D-1E50C513D5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53" y="44624"/>
            <a:ext cx="1677828" cy="756740"/>
          </a:xfrm>
          <a:prstGeom prst="rect">
            <a:avLst/>
          </a:prstGeom>
        </p:spPr>
      </p:pic>
      <p:sp>
        <p:nvSpPr>
          <p:cNvPr id="9" name="Footer Placeholder 4">
            <a:extLst>
              <a:ext uri="{FF2B5EF4-FFF2-40B4-BE49-F238E27FC236}">
                <a16:creationId xmlns:a16="http://schemas.microsoft.com/office/drawing/2014/main" id="{2BC05C13-68C7-4FDB-9CFA-EFBD44CBDD98}"/>
              </a:ext>
            </a:extLst>
          </p:cNvPr>
          <p:cNvSpPr txBox="1">
            <a:spLocks/>
          </p:cNvSpPr>
          <p:nvPr/>
        </p:nvSpPr>
        <p:spPr>
          <a:xfrm>
            <a:off x="105544" y="8693189"/>
            <a:ext cx="3098304" cy="365125"/>
          </a:xfrm>
          <a:prstGeom prst="rect">
            <a:avLst/>
          </a:prstGeom>
        </p:spPr>
        <p:txBody>
          <a:bodyPr vert="horz" lIns="91440" tIns="45720" rIns="91440" bIns="45720" rtlCol="0" anchor="b" anchorCtr="0"/>
          <a:lstStyle>
            <a:defPPr>
              <a:defRPr lang="en-US"/>
            </a:defPPr>
            <a:lvl1pPr marL="0" algn="l" defTabSz="914400" rtl="0" eaLnBrk="1" latinLnBrk="0" hangingPunct="1">
              <a:defRPr sz="800" kern="1200">
                <a:solidFill>
                  <a:schemeClr val="tx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2018 The Institute of Actuaries of Australia v1</a:t>
            </a:r>
            <a:endParaRPr lang="en-AU" dirty="0"/>
          </a:p>
        </p:txBody>
      </p:sp>
    </p:spTree>
    <p:extLst>
      <p:ext uri="{BB962C8B-B14F-4D97-AF65-F5344CB8AC3E}">
        <p14:creationId xmlns:p14="http://schemas.microsoft.com/office/powerpoint/2010/main" val="3118072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276F6F-D9F7-4146-B7ED-32EEC28F620C}" type="slidenum">
              <a:rPr lang="en-AU" smtClean="0"/>
              <a:t>‹#›</a:t>
            </a:fld>
            <a:endParaRPr lang="en-AU"/>
          </a:p>
        </p:txBody>
      </p:sp>
      <p:sp>
        <p:nvSpPr>
          <p:cNvPr id="8" name="TextBox 7">
            <a:extLst>
              <a:ext uri="{FF2B5EF4-FFF2-40B4-BE49-F238E27FC236}">
                <a16:creationId xmlns:a16="http://schemas.microsoft.com/office/drawing/2014/main" id="{58918AA9-B90E-4AAE-BBE5-1E5D8723630E}"/>
              </a:ext>
            </a:extLst>
          </p:cNvPr>
          <p:cNvSpPr txBox="1"/>
          <p:nvPr/>
        </p:nvSpPr>
        <p:spPr>
          <a:xfrm>
            <a:off x="1916832" y="179512"/>
            <a:ext cx="4834880" cy="230832"/>
          </a:xfrm>
          <a:prstGeom prst="rect">
            <a:avLst/>
          </a:prstGeom>
          <a:noFill/>
        </p:spPr>
        <p:txBody>
          <a:bodyPr wrap="square" tIns="0" rtlCol="0">
            <a:spAutoFit/>
          </a:bodyPr>
          <a:lstStyle/>
          <a:p>
            <a:pPr algn="r"/>
            <a:r>
              <a:rPr lang="en-US" sz="1200" b="1" kern="1200" dirty="0">
                <a:effectLst/>
                <a:latin typeface="Century Gothic" panose="020B0502020202020204" pitchFamily="34" charset="0"/>
              </a:rPr>
              <a:t>Life Insurance and Retirement Valuation</a:t>
            </a:r>
            <a:endParaRPr lang="en-AU" sz="1200" dirty="0">
              <a:latin typeface="Century Gothic" panose="020B0502020202020204" pitchFamily="34" charset="0"/>
            </a:endParaRPr>
          </a:p>
        </p:txBody>
      </p:sp>
      <p:sp>
        <p:nvSpPr>
          <p:cNvPr id="9" name="TextBox 8">
            <a:extLst>
              <a:ext uri="{FF2B5EF4-FFF2-40B4-BE49-F238E27FC236}">
                <a16:creationId xmlns:a16="http://schemas.microsoft.com/office/drawing/2014/main" id="{01B511CE-A2F8-4D4C-A323-D4B850B5931B}"/>
              </a:ext>
            </a:extLst>
          </p:cNvPr>
          <p:cNvSpPr txBox="1"/>
          <p:nvPr/>
        </p:nvSpPr>
        <p:spPr>
          <a:xfrm>
            <a:off x="2348880" y="411505"/>
            <a:ext cx="4402832" cy="169277"/>
          </a:xfrm>
          <a:prstGeom prst="rect">
            <a:avLst/>
          </a:prstGeom>
          <a:noFill/>
        </p:spPr>
        <p:txBody>
          <a:bodyPr wrap="square" tIns="0" rtlCol="0">
            <a:spAutoFit/>
          </a:bodyPr>
          <a:lstStyle/>
          <a:p>
            <a:pPr algn="r"/>
            <a:r>
              <a:rPr lang="en-US" sz="800" b="0" kern="1200" dirty="0">
                <a:effectLst/>
                <a:latin typeface="Century Gothic" panose="020B0502020202020204" pitchFamily="34" charset="0"/>
              </a:rPr>
              <a:t>Module 1: Introduction</a:t>
            </a:r>
            <a:endParaRPr lang="en-AU" sz="800" b="0" dirty="0">
              <a:latin typeface="Century Gothic" panose="020B0502020202020204" pitchFamily="34" charset="0"/>
            </a:endParaRPr>
          </a:p>
        </p:txBody>
      </p:sp>
      <p:pic>
        <p:nvPicPr>
          <p:cNvPr id="10" name="Picture 9">
            <a:extLst>
              <a:ext uri="{FF2B5EF4-FFF2-40B4-BE49-F238E27FC236}">
                <a16:creationId xmlns:a16="http://schemas.microsoft.com/office/drawing/2014/main" id="{6140DF9C-6FDA-42A7-BF85-E54F2C77DB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53" y="44624"/>
            <a:ext cx="1677828" cy="756740"/>
          </a:xfrm>
          <a:prstGeom prst="rect">
            <a:avLst/>
          </a:prstGeom>
        </p:spPr>
      </p:pic>
      <p:sp>
        <p:nvSpPr>
          <p:cNvPr id="11" name="Footer Placeholder 4">
            <a:extLst>
              <a:ext uri="{FF2B5EF4-FFF2-40B4-BE49-F238E27FC236}">
                <a16:creationId xmlns:a16="http://schemas.microsoft.com/office/drawing/2014/main" id="{F50E382E-29B5-4C14-AABF-5FFD6910F40C}"/>
              </a:ext>
            </a:extLst>
          </p:cNvPr>
          <p:cNvSpPr txBox="1">
            <a:spLocks/>
          </p:cNvSpPr>
          <p:nvPr/>
        </p:nvSpPr>
        <p:spPr>
          <a:xfrm>
            <a:off x="105544" y="8693189"/>
            <a:ext cx="3098304" cy="365125"/>
          </a:xfrm>
          <a:prstGeom prst="rect">
            <a:avLst/>
          </a:prstGeom>
        </p:spPr>
        <p:txBody>
          <a:bodyPr vert="horz" lIns="91440" tIns="45720" rIns="91440" bIns="45720" rtlCol="0" anchor="b" anchorCtr="0"/>
          <a:lstStyle>
            <a:defPPr>
              <a:defRPr lang="en-US"/>
            </a:defPPr>
            <a:lvl1pPr marL="0" algn="l" defTabSz="914400" rtl="0" eaLnBrk="1" latinLnBrk="0" hangingPunct="1">
              <a:defRPr sz="800" kern="1200">
                <a:solidFill>
                  <a:schemeClr val="tx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2018 The Institute of Actuaries of Australia v1</a:t>
            </a:r>
            <a:endParaRPr lang="en-AU" dirty="0"/>
          </a:p>
        </p:txBody>
      </p:sp>
    </p:spTree>
    <p:extLst>
      <p:ext uri="{BB962C8B-B14F-4D97-AF65-F5344CB8AC3E}">
        <p14:creationId xmlns:p14="http://schemas.microsoft.com/office/powerpoint/2010/main" val="3240726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entury Gothic" panose="020B0502020202020204" pitchFamily="34" charset="0"/>
        <a:ea typeface="+mn-ea"/>
        <a:cs typeface="+mn-cs"/>
      </a:defRPr>
    </a:lvl1pPr>
    <a:lvl2pPr marL="266700" indent="-266700" algn="l" defTabSz="914400" rtl="0" eaLnBrk="1" latinLnBrk="0" hangingPunct="1">
      <a:buClr>
        <a:schemeClr val="accent4"/>
      </a:buClr>
      <a:buFont typeface="Arial" panose="020B0604020202020204" pitchFamily="34" charset="0"/>
      <a:buChar char="•"/>
      <a:defRPr sz="1200" kern="1200">
        <a:solidFill>
          <a:schemeClr val="tx1"/>
        </a:solidFill>
        <a:latin typeface="Century Gothic" panose="020B0502020202020204" pitchFamily="34" charset="0"/>
        <a:ea typeface="+mn-ea"/>
        <a:cs typeface="+mn-cs"/>
      </a:defRPr>
    </a:lvl2pPr>
    <a:lvl3pPr marL="538163" indent="-271463" algn="l" defTabSz="914400" rtl="0" eaLnBrk="1" latinLnBrk="0" hangingPunct="1">
      <a:buFont typeface="Century Gothic" panose="020B0502020202020204" pitchFamily="34" charset="0"/>
      <a:buChar char="–"/>
      <a:defRPr sz="1200" kern="1200">
        <a:solidFill>
          <a:schemeClr val="tx1"/>
        </a:solidFill>
        <a:latin typeface="Century Gothic" panose="020B0502020202020204" pitchFamily="34" charset="0"/>
        <a:ea typeface="+mn-ea"/>
        <a:cs typeface="+mn-cs"/>
      </a:defRPr>
    </a:lvl3pPr>
    <a:lvl4pPr marL="804863" indent="-266700" algn="l" defTabSz="914400" rtl="0" eaLnBrk="1" latinLnBrk="0" hangingPunct="1">
      <a:buFont typeface="Arial" panose="020B0604020202020204" pitchFamily="34" charset="0"/>
      <a:buChar char="•"/>
      <a:defRPr sz="1200" kern="1200">
        <a:solidFill>
          <a:schemeClr val="tx1"/>
        </a:solidFill>
        <a:latin typeface="Century Gothic" panose="020B0502020202020204" pitchFamily="34" charset="0"/>
        <a:ea typeface="+mn-ea"/>
        <a:cs typeface="+mn-cs"/>
      </a:defRPr>
    </a:lvl4pPr>
    <a:lvl5pPr marL="1828800" algn="l" defTabSz="914400" rtl="0" eaLnBrk="1" latinLnBrk="0" hangingPunct="1">
      <a:defRPr sz="1200" kern="1200">
        <a:solidFill>
          <a:schemeClr val="tx1"/>
        </a:solidFill>
        <a:latin typeface="Century Gothic" panose="020B0502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40276F6F-D9F7-4146-B7ED-32EEC28F620C}" type="slidenum">
              <a:rPr lang="en-AU" smtClean="0"/>
              <a:t>3</a:t>
            </a:fld>
            <a:endParaRPr lang="en-AU"/>
          </a:p>
        </p:txBody>
      </p:sp>
    </p:spTree>
    <p:extLst>
      <p:ext uri="{BB962C8B-B14F-4D97-AF65-F5344CB8AC3E}">
        <p14:creationId xmlns:p14="http://schemas.microsoft.com/office/powerpoint/2010/main" val="2577882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40276F6F-D9F7-4146-B7ED-32EEC28F620C}" type="slidenum">
              <a:rPr lang="en-AU" smtClean="0"/>
              <a:t>27</a:t>
            </a:fld>
            <a:endParaRPr lang="en-AU"/>
          </a:p>
        </p:txBody>
      </p:sp>
    </p:spTree>
    <p:extLst>
      <p:ext uri="{BB962C8B-B14F-4D97-AF65-F5344CB8AC3E}">
        <p14:creationId xmlns:p14="http://schemas.microsoft.com/office/powerpoint/2010/main" val="30607715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ubject Title Slid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E1ACD97-F487-4181-B309-3C1DCC1A81A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33734" t="2061" r="25588" b="5165"/>
          <a:stretch/>
        </p:blipFill>
        <p:spPr>
          <a:xfrm>
            <a:off x="0" y="0"/>
            <a:ext cx="9144000" cy="6839688"/>
          </a:xfrm>
          <a:prstGeom prst="rect">
            <a:avLst/>
          </a:prstGeom>
        </p:spPr>
      </p:pic>
      <p:sp>
        <p:nvSpPr>
          <p:cNvPr id="2" name="Title 1"/>
          <p:cNvSpPr>
            <a:spLocks noGrp="1"/>
          </p:cNvSpPr>
          <p:nvPr>
            <p:ph type="ctrTitle" hasCustomPrompt="1"/>
          </p:nvPr>
        </p:nvSpPr>
        <p:spPr>
          <a:xfrm>
            <a:off x="864272" y="1001148"/>
            <a:ext cx="7772400" cy="1275724"/>
          </a:xfrm>
        </p:spPr>
        <p:txBody>
          <a:bodyPr lIns="0" anchor="t" anchorCtr="0">
            <a:normAutofit/>
          </a:bodyPr>
          <a:lstStyle>
            <a:lvl1pPr algn="l">
              <a:defRPr sz="3600" cap="all" baseline="0">
                <a:solidFill>
                  <a:schemeClr val="bg1"/>
                </a:solidFill>
              </a:defRPr>
            </a:lvl1pPr>
          </a:lstStyle>
          <a:p>
            <a:r>
              <a:rPr lang="en-AU" dirty="0"/>
              <a:t>Subject title</a:t>
            </a:r>
          </a:p>
        </p:txBody>
      </p:sp>
      <p:pic>
        <p:nvPicPr>
          <p:cNvPr id="10" name="Picture 9">
            <a:extLst>
              <a:ext uri="{FF2B5EF4-FFF2-40B4-BE49-F238E27FC236}">
                <a16:creationId xmlns:a16="http://schemas.microsoft.com/office/drawing/2014/main" id="{AFD5EF4B-BE8A-4B51-8CD1-844C068C2CF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995414"/>
            <a:ext cx="1912507" cy="862586"/>
          </a:xfrm>
          <a:prstGeom prst="rect">
            <a:avLst/>
          </a:prstGeom>
        </p:spPr>
      </p:pic>
      <p:pic>
        <p:nvPicPr>
          <p:cNvPr id="11" name="Picture 10">
            <a:extLst>
              <a:ext uri="{FF2B5EF4-FFF2-40B4-BE49-F238E27FC236}">
                <a16:creationId xmlns:a16="http://schemas.microsoft.com/office/drawing/2014/main" id="{FAD0F8B1-BD48-4BF0-A453-1710562F819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pic>
        <p:nvPicPr>
          <p:cNvPr id="19" name="Picture 18">
            <a:extLst>
              <a:ext uri="{FF2B5EF4-FFF2-40B4-BE49-F238E27FC236}">
                <a16:creationId xmlns:a16="http://schemas.microsoft.com/office/drawing/2014/main" id="{77F25A21-E429-4C29-A78B-0C1168F661F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79512" y="188640"/>
            <a:ext cx="1800200" cy="62974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3EE81A-EAB2-47E3-AD71-886CE9E5BCE2}"/>
              </a:ext>
            </a:extLst>
          </p:cNvPr>
          <p:cNvSpPr/>
          <p:nvPr userDrawn="1"/>
        </p:nvSpPr>
        <p:spPr>
          <a:xfrm>
            <a:off x="0" y="6093296"/>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B307B772-29F5-4799-B12E-F99BE1FDB609}"/>
              </a:ext>
            </a:extLst>
          </p:cNvPr>
          <p:cNvSpPr/>
          <p:nvPr userDrawn="1"/>
        </p:nvSpPr>
        <p:spPr>
          <a:xfrm>
            <a:off x="0" y="0"/>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a:extLst>
              <a:ext uri="{FF2B5EF4-FFF2-40B4-BE49-F238E27FC236}">
                <a16:creationId xmlns:a16="http://schemas.microsoft.com/office/drawing/2014/main" id="{A5266E5F-568D-440E-B3C1-BB88075D38C7}"/>
              </a:ext>
            </a:extLst>
          </p:cNvPr>
          <p:cNvPicPr/>
          <p:nvPr userDrawn="1"/>
        </p:nvPicPr>
        <p:blipFill rotWithShape="1">
          <a:blip r:embed="rId2" cstate="print">
            <a:extLst>
              <a:ext uri="{28A0092B-C50C-407E-A947-70E740481C1C}">
                <a14:useLocalDpi xmlns:a14="http://schemas.microsoft.com/office/drawing/2010/main" val="0"/>
              </a:ext>
            </a:extLst>
          </a:blip>
          <a:srcRect b="13185"/>
          <a:stretch/>
        </p:blipFill>
        <p:spPr bwMode="auto">
          <a:xfrm>
            <a:off x="0" y="3233079"/>
            <a:ext cx="9144000" cy="3624922"/>
          </a:xfrm>
          <a:prstGeom prst="rect">
            <a:avLst/>
          </a:prstGeom>
          <a:noFill/>
          <a:ln>
            <a:noFill/>
          </a:ln>
        </p:spPr>
      </p:pic>
      <p:pic>
        <p:nvPicPr>
          <p:cNvPr id="4" name="Picture 3">
            <a:extLst>
              <a:ext uri="{FF2B5EF4-FFF2-40B4-BE49-F238E27FC236}">
                <a16:creationId xmlns:a16="http://schemas.microsoft.com/office/drawing/2014/main" id="{937F77EE-00A7-440F-A593-5EF57A23B1B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038" y="404664"/>
            <a:ext cx="1654489" cy="578768"/>
          </a:xfrm>
          <a:prstGeom prst="rect">
            <a:avLst/>
          </a:prstGeom>
        </p:spPr>
      </p:pic>
      <p:sp>
        <p:nvSpPr>
          <p:cNvPr id="6" name="TextBox 5">
            <a:extLst>
              <a:ext uri="{FF2B5EF4-FFF2-40B4-BE49-F238E27FC236}">
                <a16:creationId xmlns:a16="http://schemas.microsoft.com/office/drawing/2014/main" id="{D816AFC7-B04E-480C-8A4A-C2D79203A156}"/>
              </a:ext>
            </a:extLst>
          </p:cNvPr>
          <p:cNvSpPr txBox="1"/>
          <p:nvPr userDrawn="1"/>
        </p:nvSpPr>
        <p:spPr>
          <a:xfrm>
            <a:off x="455613" y="1597025"/>
            <a:ext cx="3468315" cy="2185214"/>
          </a:xfrm>
          <a:prstGeom prst="rect">
            <a:avLst/>
          </a:prstGeom>
          <a:noFill/>
        </p:spPr>
        <p:txBody>
          <a:bodyPr wrap="square" rtlCol="0">
            <a:spAutoFit/>
          </a:bodyPr>
          <a:lstStyle/>
          <a:p>
            <a:pPr eaLnBrk="0" hangingPunct="0"/>
            <a:r>
              <a:rPr lang="en-US" sz="800" b="1" kern="1200" dirty="0">
                <a:solidFill>
                  <a:schemeClr val="tx1"/>
                </a:solidFill>
                <a:effectLst/>
                <a:latin typeface="+mn-lt"/>
                <a:ea typeface="+mn-ea"/>
                <a:cs typeface="+mn-cs"/>
              </a:rPr>
              <a:t>About the Actuaries Institute</a:t>
            </a:r>
            <a:endParaRPr lang="en-AU" sz="800" b="1"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The Actuaries Institute is the sole professional body for actuaries in Australia. The Institute provides expert comment on public policy issues where there is uncertainty of future financial outcomes. Actuaries have a reputation for a high level of technical financial skills and integrity. They apply their risk management expertise to allocate capital efficiently, identify and mitigate emerging risks and to help maintain system integrity across multiple segments of the financial and other sectors. This expertise enables the profession to comment on a wide range of issues including life insurance, health insurance, general insurance, climate change, retirement income policy, enterprise risk and prudential regulation, finance and investment and health financing.</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Published December 2018</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 Institute of Actuaries of Australia 2018</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All rights reserved</a:t>
            </a:r>
            <a:endParaRPr lang="en-AU" sz="800" kern="1200" dirty="0">
              <a:solidFill>
                <a:schemeClr val="tx1"/>
              </a:solidFill>
              <a:effectLst/>
              <a:latin typeface="+mn-lt"/>
              <a:ea typeface="+mn-ea"/>
              <a:cs typeface="+mn-cs"/>
            </a:endParaRPr>
          </a:p>
        </p:txBody>
      </p:sp>
      <p:sp>
        <p:nvSpPr>
          <p:cNvPr id="7" name="TextBox 6">
            <a:extLst>
              <a:ext uri="{FF2B5EF4-FFF2-40B4-BE49-F238E27FC236}">
                <a16:creationId xmlns:a16="http://schemas.microsoft.com/office/drawing/2014/main" id="{0354E28C-FA5C-4664-84AB-C75731FAE08D}"/>
              </a:ext>
            </a:extLst>
          </p:cNvPr>
          <p:cNvSpPr txBox="1"/>
          <p:nvPr userDrawn="1"/>
        </p:nvSpPr>
        <p:spPr>
          <a:xfrm>
            <a:off x="6888188" y="1597025"/>
            <a:ext cx="1800200" cy="1200329"/>
          </a:xfrm>
          <a:prstGeom prst="rect">
            <a:avLst/>
          </a:prstGeom>
          <a:noFill/>
        </p:spPr>
        <p:txBody>
          <a:bodyPr wrap="square" rtlCol="0">
            <a:spAutoFit/>
          </a:bodyPr>
          <a:lstStyle/>
          <a:p>
            <a:pPr eaLnBrk="0" hangingPunct="0"/>
            <a:r>
              <a:rPr lang="en-US" sz="800" b="1" kern="1200" dirty="0">
                <a:solidFill>
                  <a:schemeClr val="tx1"/>
                </a:solidFill>
                <a:effectLst/>
                <a:latin typeface="+mn-lt"/>
                <a:ea typeface="+mn-ea"/>
                <a:cs typeface="+mn-cs"/>
              </a:rPr>
              <a:t>Institute of Actuaries of Australia</a:t>
            </a:r>
            <a:endParaRPr lang="en-AU" sz="800" b="1"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ABN 69 000 423 656</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Level 2, 50 Carrington Street,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Sydney NSW 2000, Australia</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t +61 (0) 2 9239 6100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f +61 (0) 2 9239 6170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actuaries@actuaries.asn.au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www.actuaries.asn.au</a:t>
            </a:r>
            <a:endParaRPr lang="en-AU" sz="800" kern="1200" dirty="0">
              <a:solidFill>
                <a:schemeClr val="tx1"/>
              </a:solidFill>
              <a:effectLst/>
              <a:latin typeface="+mn-lt"/>
              <a:ea typeface="+mn-ea"/>
              <a:cs typeface="+mn-cs"/>
            </a:endParaRPr>
          </a:p>
          <a:p>
            <a:endParaRPr lang="en-AU" sz="800" dirty="0"/>
          </a:p>
        </p:txBody>
      </p:sp>
    </p:spTree>
    <p:extLst>
      <p:ext uri="{BB962C8B-B14F-4D97-AF65-F5344CB8AC3E}">
        <p14:creationId xmlns:p14="http://schemas.microsoft.com/office/powerpoint/2010/main" val="2452664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Module title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67E783B-7210-4269-9A7E-23DEB8A720AB}"/>
              </a:ext>
            </a:extLst>
          </p:cNvPr>
          <p:cNvSpPr/>
          <p:nvPr userDrawn="1"/>
        </p:nvSpPr>
        <p:spPr>
          <a:xfrm>
            <a:off x="8172400" y="6165304"/>
            <a:ext cx="971600" cy="692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hasCustomPrompt="1"/>
          </p:nvPr>
        </p:nvSpPr>
        <p:spPr>
          <a:xfrm>
            <a:off x="3203848" y="2204864"/>
            <a:ext cx="5482952" cy="720080"/>
          </a:xfrm>
        </p:spPr>
        <p:txBody>
          <a:bodyPr anchor="t">
            <a:normAutofit/>
          </a:bodyPr>
          <a:lstStyle>
            <a:lvl1pPr algn="r">
              <a:defRPr sz="4000" b="0" cap="all"/>
            </a:lvl1pPr>
          </a:lstStyle>
          <a:p>
            <a:r>
              <a:rPr lang="en-US" dirty="0"/>
              <a:t>Module #</a:t>
            </a:r>
            <a:endParaRPr lang="en-AU" dirty="0"/>
          </a:p>
        </p:txBody>
      </p:sp>
      <p:sp>
        <p:nvSpPr>
          <p:cNvPr id="3" name="Text Placeholder 2"/>
          <p:cNvSpPr>
            <a:spLocks noGrp="1"/>
          </p:cNvSpPr>
          <p:nvPr>
            <p:ph type="body" idx="1" hasCustomPrompt="1"/>
          </p:nvPr>
        </p:nvSpPr>
        <p:spPr>
          <a:xfrm>
            <a:off x="455613" y="3429000"/>
            <a:ext cx="8231187" cy="2232248"/>
          </a:xfrm>
        </p:spPr>
        <p:txBody>
          <a:bodyPr anchor="t" anchorCtr="0">
            <a:normAutofit/>
          </a:bodyPr>
          <a:lstStyle>
            <a:lvl1pPr marL="0" indent="0" algn="r">
              <a:buNone/>
              <a:defRPr sz="4000" b="1" cap="all" baseline="0">
                <a:solidFill>
                  <a:srgbClr val="33333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Module Title</a:t>
            </a:r>
          </a:p>
        </p:txBody>
      </p:sp>
      <p:sp>
        <p:nvSpPr>
          <p:cNvPr id="7" name="Rectangle 6">
            <a:extLst>
              <a:ext uri="{FF2B5EF4-FFF2-40B4-BE49-F238E27FC236}">
                <a16:creationId xmlns:a16="http://schemas.microsoft.com/office/drawing/2014/main" id="{4BB3B729-EDCB-49F8-8DAA-328B05C7BA1C}"/>
              </a:ext>
            </a:extLst>
          </p:cNvPr>
          <p:cNvSpPr/>
          <p:nvPr userDrawn="1"/>
        </p:nvSpPr>
        <p:spPr>
          <a:xfrm>
            <a:off x="0" y="0"/>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 name="Picture 7">
            <a:extLst>
              <a:ext uri="{FF2B5EF4-FFF2-40B4-BE49-F238E27FC236}">
                <a16:creationId xmlns:a16="http://schemas.microsoft.com/office/drawing/2014/main" id="{6FA4BCFB-BEE0-4855-8461-6927F405F8B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pic>
        <p:nvPicPr>
          <p:cNvPr id="11" name="Picture 10">
            <a:extLst>
              <a:ext uri="{FF2B5EF4-FFF2-40B4-BE49-F238E27FC236}">
                <a16:creationId xmlns:a16="http://schemas.microsoft.com/office/drawing/2014/main" id="{58EBF04E-1F5A-4655-943A-07CCADD2C2A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504" y="116632"/>
            <a:ext cx="3059832" cy="89371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hasCustomPrompt="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AFE8FA-3B11-43AB-A928-90BC02C622D3}"/>
              </a:ext>
            </a:extLst>
          </p:cNvPr>
          <p:cNvSpPr/>
          <p:nvPr userDrawn="1"/>
        </p:nvSpPr>
        <p:spPr>
          <a:xfrm>
            <a:off x="0" y="6093296"/>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hasCustomPrompt="1"/>
          </p:nvPr>
        </p:nvSpPr>
        <p:spPr>
          <a:xfrm>
            <a:off x="455613" y="2148758"/>
            <a:ext cx="8225953" cy="652934"/>
          </a:xfrm>
        </p:spPr>
        <p:txBody>
          <a:bodyPr/>
          <a:lstStyle>
            <a:lvl1pPr>
              <a:defRPr/>
            </a:lvl1pPr>
          </a:lstStyle>
          <a:p>
            <a:r>
              <a:rPr lang="en-US" dirty="0"/>
              <a:t>Module sub-topic</a:t>
            </a:r>
            <a:endParaRPr lang="en-AU" dirty="0"/>
          </a:p>
        </p:txBody>
      </p:sp>
      <p:sp>
        <p:nvSpPr>
          <p:cNvPr id="3" name="Content Placeholder 2"/>
          <p:cNvSpPr>
            <a:spLocks noGrp="1"/>
          </p:cNvSpPr>
          <p:nvPr>
            <p:ph idx="1" hasCustomPrompt="1"/>
          </p:nvPr>
        </p:nvSpPr>
        <p:spPr>
          <a:xfrm>
            <a:off x="455612" y="2802963"/>
            <a:ext cx="8225953" cy="964703"/>
          </a:xfrm>
        </p:spPr>
        <p:txBody>
          <a:bodyPr/>
          <a:lstStyle>
            <a:lvl1pPr>
              <a:defRPr/>
            </a:lvl1pPr>
          </a:lstStyle>
          <a:p>
            <a:pPr lvl="0"/>
            <a:r>
              <a:rPr lang="en-US" dirty="0"/>
              <a:t>Subtitle</a:t>
            </a:r>
          </a:p>
        </p:txBody>
      </p:sp>
      <p:pic>
        <p:nvPicPr>
          <p:cNvPr id="5" name="Picture 4">
            <a:extLst>
              <a:ext uri="{FF2B5EF4-FFF2-40B4-BE49-F238E27FC236}">
                <a16:creationId xmlns:a16="http://schemas.microsoft.com/office/drawing/2014/main" id="{5471131F-B562-4F07-85C8-7DECF41E91DA}"/>
              </a:ext>
            </a:extLst>
          </p:cNvPr>
          <p:cNvPicPr/>
          <p:nvPr userDrawn="1"/>
        </p:nvPicPr>
        <p:blipFill rotWithShape="1">
          <a:blip r:embed="rId2" cstate="print">
            <a:extLst>
              <a:ext uri="{28A0092B-C50C-407E-A947-70E740481C1C}">
                <a14:useLocalDpi xmlns:a14="http://schemas.microsoft.com/office/drawing/2010/main" val="0"/>
              </a:ext>
            </a:extLst>
          </a:blip>
          <a:srcRect b="13185"/>
          <a:stretch/>
        </p:blipFill>
        <p:spPr bwMode="auto">
          <a:xfrm>
            <a:off x="0" y="3233079"/>
            <a:ext cx="9144000" cy="3624922"/>
          </a:xfrm>
          <a:prstGeom prst="rect">
            <a:avLst/>
          </a:prstGeom>
          <a:noFill/>
          <a:ln>
            <a:noFill/>
          </a:ln>
        </p:spPr>
      </p:pic>
    </p:spTree>
    <p:extLst>
      <p:ext uri="{BB962C8B-B14F-4D97-AF65-F5344CB8AC3E}">
        <p14:creationId xmlns:p14="http://schemas.microsoft.com/office/powerpoint/2010/main" val="3079289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7C844A5-7861-4B85-82D6-A1605AE07964}"/>
              </a:ext>
            </a:extLst>
          </p:cNvPr>
          <p:cNvSpPr/>
          <p:nvPr userDrawn="1"/>
        </p:nvSpPr>
        <p:spPr>
          <a:xfrm>
            <a:off x="0" y="6093296"/>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hasCustomPrompt="1"/>
          </p:nvPr>
        </p:nvSpPr>
        <p:spPr>
          <a:xfrm>
            <a:off x="455613" y="2776066"/>
            <a:ext cx="8225953" cy="652934"/>
          </a:xfrm>
        </p:spPr>
        <p:txBody>
          <a:bodyPr/>
          <a:lstStyle>
            <a:lvl1pPr>
              <a:defRPr/>
            </a:lvl1pPr>
          </a:lstStyle>
          <a:p>
            <a:r>
              <a:rPr lang="en-US" dirty="0"/>
              <a:t>Module sub-topic</a:t>
            </a:r>
            <a:endParaRPr lang="en-AU" dirty="0"/>
          </a:p>
        </p:txBody>
      </p:sp>
      <p:sp>
        <p:nvSpPr>
          <p:cNvPr id="3" name="Content Placeholder 2"/>
          <p:cNvSpPr>
            <a:spLocks noGrp="1"/>
          </p:cNvSpPr>
          <p:nvPr>
            <p:ph idx="1" hasCustomPrompt="1"/>
          </p:nvPr>
        </p:nvSpPr>
        <p:spPr>
          <a:xfrm>
            <a:off x="455613" y="3430271"/>
            <a:ext cx="8225953" cy="964703"/>
          </a:xfrm>
        </p:spPr>
        <p:txBody>
          <a:bodyPr/>
          <a:lstStyle>
            <a:lvl1pPr>
              <a:defRPr/>
            </a:lvl1pPr>
          </a:lstStyle>
          <a:p>
            <a:pPr lvl="0"/>
            <a:r>
              <a:rPr lang="en-US" dirty="0"/>
              <a:t>Subtitle</a:t>
            </a:r>
          </a:p>
        </p:txBody>
      </p:sp>
      <p:pic>
        <p:nvPicPr>
          <p:cNvPr id="6" name="Picture 5">
            <a:extLst>
              <a:ext uri="{FF2B5EF4-FFF2-40B4-BE49-F238E27FC236}">
                <a16:creationId xmlns:a16="http://schemas.microsoft.com/office/drawing/2014/main" id="{6273FF2B-672B-41BD-BCF9-AB1387D2F99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33463" r="24801"/>
          <a:stretch/>
        </p:blipFill>
        <p:spPr>
          <a:xfrm>
            <a:off x="-2" y="0"/>
            <a:ext cx="9144000" cy="2383743"/>
          </a:xfrm>
          <a:prstGeom prst="rect">
            <a:avLst/>
          </a:prstGeom>
        </p:spPr>
      </p:pic>
      <p:pic>
        <p:nvPicPr>
          <p:cNvPr id="9" name="Picture 8">
            <a:extLst>
              <a:ext uri="{FF2B5EF4-FFF2-40B4-BE49-F238E27FC236}">
                <a16:creationId xmlns:a16="http://schemas.microsoft.com/office/drawing/2014/main" id="{B16FD934-5AAB-4F35-ADFF-1244D45C28B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995414"/>
            <a:ext cx="1912507" cy="862586"/>
          </a:xfrm>
          <a:prstGeom prst="rect">
            <a:avLst/>
          </a:prstGeom>
        </p:spPr>
      </p:pic>
      <p:pic>
        <p:nvPicPr>
          <p:cNvPr id="10" name="Picture 9">
            <a:extLst>
              <a:ext uri="{FF2B5EF4-FFF2-40B4-BE49-F238E27FC236}">
                <a16:creationId xmlns:a16="http://schemas.microsoft.com/office/drawing/2014/main" id="{43487347-6A75-4378-96F1-5FF0DD0D19F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spTree>
    <p:extLst>
      <p:ext uri="{BB962C8B-B14F-4D97-AF65-F5344CB8AC3E}">
        <p14:creationId xmlns:p14="http://schemas.microsoft.com/office/powerpoint/2010/main" val="154416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hasCustomPrompt="1"/>
          </p:nvPr>
        </p:nvSpPr>
        <p:spPr>
          <a:xfrm>
            <a:off x="457200" y="1600201"/>
            <a:ext cx="4038600" cy="4525963"/>
          </a:xfrm>
        </p:spPr>
        <p:txBody>
          <a:bodyPr>
            <a:normAutofit/>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hasCustomPrompt="1"/>
          </p:nvPr>
        </p:nvSpPr>
        <p:spPr>
          <a:xfrm>
            <a:off x="4648200" y="1600201"/>
            <a:ext cx="4038600" cy="4525963"/>
          </a:xfrm>
        </p:spPr>
        <p:txBody>
          <a:bodyPr>
            <a:normAutofit/>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hasCustomPrompt="1"/>
          </p:nvPr>
        </p:nvSpPr>
        <p:spPr>
          <a:xfrm>
            <a:off x="457201" y="1599641"/>
            <a:ext cx="4040188" cy="690091"/>
          </a:xfrm>
        </p:spPr>
        <p:txBody>
          <a:bodyPr anchor="t"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57201" y="2471735"/>
            <a:ext cx="4040188" cy="3654427"/>
          </a:xfrm>
        </p:spPr>
        <p:txBody>
          <a:bodyPr>
            <a:normAutofit/>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p:cNvSpPr>
            <a:spLocks noGrp="1"/>
          </p:cNvSpPr>
          <p:nvPr>
            <p:ph type="body" sz="quarter" idx="3" hasCustomPrompt="1"/>
          </p:nvPr>
        </p:nvSpPr>
        <p:spPr>
          <a:xfrm>
            <a:off x="4645026" y="1599641"/>
            <a:ext cx="4041775" cy="690091"/>
          </a:xfrm>
        </p:spPr>
        <p:txBody>
          <a:bodyPr anchor="t"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4645026" y="2471735"/>
            <a:ext cx="4041775" cy="3654427"/>
          </a:xfrm>
        </p:spPr>
        <p:txBody>
          <a:bodyPr>
            <a:normAutofit/>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xercise/activit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hasCustomPrompt="1"/>
          </p:nvPr>
        </p:nvSpPr>
        <p:spPr>
          <a:xfrm>
            <a:off x="457200" y="1599641"/>
            <a:ext cx="8231188" cy="821247"/>
          </a:xfrm>
          <a:solidFill>
            <a:schemeClr val="accent2"/>
          </a:solidFill>
        </p:spPr>
        <p:txBody>
          <a:bodyPr anchor="ctr"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Exercise/Activity </a:t>
            </a:r>
          </a:p>
        </p:txBody>
      </p:sp>
      <p:sp>
        <p:nvSpPr>
          <p:cNvPr id="4" name="Content Placeholder 3"/>
          <p:cNvSpPr>
            <a:spLocks noGrp="1"/>
          </p:cNvSpPr>
          <p:nvPr>
            <p:ph sz="half" idx="2" hasCustomPrompt="1"/>
          </p:nvPr>
        </p:nvSpPr>
        <p:spPr>
          <a:xfrm>
            <a:off x="457200" y="2420889"/>
            <a:ext cx="8231187" cy="3705274"/>
          </a:xfrm>
          <a:ln>
            <a:solidFill>
              <a:schemeClr val="accent2"/>
            </a:solidFill>
          </a:ln>
        </p:spPr>
        <p:txBody>
          <a:bodyPr>
            <a:normAutofit/>
          </a:bodyPr>
          <a:lstStyle>
            <a:lvl1pPr marL="0" marR="0" indent="0" algn="l" defTabSz="914400" rtl="0" eaLnBrk="1" fontAlgn="auto" latinLnBrk="0" hangingPunct="1">
              <a:lnSpc>
                <a:spcPct val="110000"/>
              </a:lnSpc>
              <a:spcBef>
                <a:spcPts val="0"/>
              </a:spcBef>
              <a:spcAft>
                <a:spcPts val="800"/>
              </a:spcAft>
              <a:buClr>
                <a:schemeClr val="accent2"/>
              </a:buClr>
              <a:buSzTx/>
              <a:buFont typeface="Arial" pitchFamily="34" charset="0"/>
              <a:buNone/>
              <a:tabLst/>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10000"/>
              </a:lnSpc>
              <a:spcBef>
                <a:spcPts val="0"/>
              </a:spcBef>
              <a:spcAft>
                <a:spcPts val="800"/>
              </a:spcAft>
              <a:buClr>
                <a:schemeClr val="accent2"/>
              </a:buClr>
              <a:buSzTx/>
              <a:buFont typeface="Arial" pitchFamily="34" charset="0"/>
              <a:buNone/>
              <a:tabLst/>
              <a:defRPr/>
            </a:pPr>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75085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613" y="764704"/>
            <a:ext cx="8231187" cy="652934"/>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3853" y="44624"/>
            <a:ext cx="1677828" cy="756740"/>
          </a:xfrm>
          <a:prstGeom prst="rect">
            <a:avLst/>
          </a:prstGeom>
        </p:spPr>
      </p:pic>
      <p:sp>
        <p:nvSpPr>
          <p:cNvPr id="7" name="TextBox 6">
            <a:extLst>
              <a:ext uri="{FF2B5EF4-FFF2-40B4-BE49-F238E27FC236}">
                <a16:creationId xmlns:a16="http://schemas.microsoft.com/office/drawing/2014/main" id="{EF235E79-44F4-459B-830F-1D7B76749BFE}"/>
              </a:ext>
            </a:extLst>
          </p:cNvPr>
          <p:cNvSpPr txBox="1"/>
          <p:nvPr userDrawn="1"/>
        </p:nvSpPr>
        <p:spPr>
          <a:xfrm>
            <a:off x="2685004" y="188640"/>
            <a:ext cx="6347048" cy="230832"/>
          </a:xfrm>
          <a:prstGeom prst="rect">
            <a:avLst/>
          </a:prstGeom>
          <a:noFill/>
        </p:spPr>
        <p:txBody>
          <a:bodyPr wrap="square" tIns="0" rtlCol="0">
            <a:spAutoFit/>
          </a:bodyPr>
          <a:lstStyle/>
          <a:p>
            <a:pPr algn="r"/>
            <a:r>
              <a:rPr lang="en-US" sz="1200" b="1" kern="1200" dirty="0">
                <a:solidFill>
                  <a:schemeClr val="accent1"/>
                </a:solidFill>
                <a:effectLst/>
                <a:latin typeface="+mn-lt"/>
                <a:ea typeface="+mn-ea"/>
                <a:cs typeface="+mn-cs"/>
              </a:rPr>
              <a:t>Life Insurance and Retirement Valuation</a:t>
            </a:r>
            <a:endParaRPr lang="en-AU" sz="1200" dirty="0">
              <a:solidFill>
                <a:schemeClr val="accent1"/>
              </a:solidFill>
            </a:endParaRPr>
          </a:p>
        </p:txBody>
      </p:sp>
      <p:sp>
        <p:nvSpPr>
          <p:cNvPr id="9" name="TextBox 8">
            <a:extLst>
              <a:ext uri="{FF2B5EF4-FFF2-40B4-BE49-F238E27FC236}">
                <a16:creationId xmlns:a16="http://schemas.microsoft.com/office/drawing/2014/main" id="{AA0CA0E8-2A53-45BC-86C9-FE223F99B19D}"/>
              </a:ext>
            </a:extLst>
          </p:cNvPr>
          <p:cNvSpPr txBox="1"/>
          <p:nvPr userDrawn="1"/>
        </p:nvSpPr>
        <p:spPr>
          <a:xfrm>
            <a:off x="2685004" y="420633"/>
            <a:ext cx="6347048" cy="169277"/>
          </a:xfrm>
          <a:prstGeom prst="rect">
            <a:avLst/>
          </a:prstGeom>
          <a:noFill/>
        </p:spPr>
        <p:txBody>
          <a:bodyPr wrap="square" tIns="0" rtlCol="0">
            <a:spAutoFit/>
          </a:bodyPr>
          <a:lstStyle/>
          <a:p>
            <a:pPr algn="r"/>
            <a:r>
              <a:rPr lang="en-US" sz="800" b="0" kern="1200" dirty="0">
                <a:solidFill>
                  <a:schemeClr val="accent1"/>
                </a:solidFill>
                <a:effectLst/>
                <a:latin typeface="+mn-lt"/>
                <a:ea typeface="+mn-ea"/>
                <a:cs typeface="+mn-cs"/>
              </a:rPr>
              <a:t>Tutorial 2: Cash flows and Products</a:t>
            </a:r>
            <a:endParaRPr lang="en-AU" sz="800" b="0" dirty="0">
              <a:solidFill>
                <a:schemeClr val="accent1"/>
              </a:solidFill>
            </a:endParaRPr>
          </a:p>
        </p:txBody>
      </p:sp>
      <p:sp>
        <p:nvSpPr>
          <p:cNvPr id="11" name="Footer Placeholder 4">
            <a:extLst>
              <a:ext uri="{FF2B5EF4-FFF2-40B4-BE49-F238E27FC236}">
                <a16:creationId xmlns:a16="http://schemas.microsoft.com/office/drawing/2014/main" id="{009DDCB5-19E8-415F-A840-5AE8651D99E5}"/>
              </a:ext>
            </a:extLst>
          </p:cNvPr>
          <p:cNvSpPr txBox="1">
            <a:spLocks/>
          </p:cNvSpPr>
          <p:nvPr userDrawn="1"/>
        </p:nvSpPr>
        <p:spPr>
          <a:xfrm>
            <a:off x="105544" y="6376243"/>
            <a:ext cx="3098304" cy="365125"/>
          </a:xfrm>
          <a:prstGeom prst="rect">
            <a:avLst/>
          </a:prstGeom>
        </p:spPr>
        <p:txBody>
          <a:bodyPr vert="horz" lIns="91440" tIns="45720" rIns="91440" bIns="45720" rtlCol="0" anchor="b" anchorCtr="0"/>
          <a:lstStyle>
            <a:defPPr>
              <a:defRPr lang="en-US"/>
            </a:defPPr>
            <a:lvl1pPr marL="0" algn="l" defTabSz="914400" rtl="0" eaLnBrk="1" latinLnBrk="0" hangingPunct="1">
              <a:defRPr sz="800" kern="1200">
                <a:solidFill>
                  <a:schemeClr val="tx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2019 The Institute of Actuaries of Australia</a:t>
            </a:r>
            <a:endParaRPr lang="en-AU" dirty="0"/>
          </a:p>
        </p:txBody>
      </p:sp>
      <p:sp>
        <p:nvSpPr>
          <p:cNvPr id="12" name="Slide Number Placeholder 5">
            <a:extLst>
              <a:ext uri="{FF2B5EF4-FFF2-40B4-BE49-F238E27FC236}">
                <a16:creationId xmlns:a16="http://schemas.microsoft.com/office/drawing/2014/main" id="{308D2600-837B-4C62-8D76-E8D49F430D64}"/>
              </a:ext>
            </a:extLst>
          </p:cNvPr>
          <p:cNvSpPr txBox="1">
            <a:spLocks/>
          </p:cNvSpPr>
          <p:nvPr userDrawn="1"/>
        </p:nvSpPr>
        <p:spPr>
          <a:xfrm>
            <a:off x="3887924" y="6376243"/>
            <a:ext cx="1368152" cy="365125"/>
          </a:xfrm>
          <a:prstGeom prst="rect">
            <a:avLst/>
          </a:prstGeom>
        </p:spPr>
        <p:txBody>
          <a:bodyPr vert="horz" lIns="91440" tIns="45720" rIns="91440" bIns="45720" rtlCol="0" anchor="b" anchorCtr="0"/>
          <a:lstStyle>
            <a:defPPr>
              <a:defRPr lang="en-US"/>
            </a:defPPr>
            <a:lvl1pPr marL="0" algn="r" defTabSz="914400" rtl="0" eaLnBrk="1" latinLnBrk="0" hangingPunct="1">
              <a:defRPr sz="1200" kern="1200">
                <a:solidFill>
                  <a:schemeClr val="accent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5EBFB04-E2EF-4418-8758-3F6D77A9AD1A}" type="slidenum">
              <a:rPr lang="en-AU" sz="1000" smtClean="0">
                <a:solidFill>
                  <a:schemeClr val="tx1"/>
                </a:solidFill>
              </a:rPr>
              <a:pPr algn="ctr"/>
              <a:t>‹#›</a:t>
            </a:fld>
            <a:endParaRPr lang="en-AU" sz="1000" dirty="0">
              <a:solidFill>
                <a:schemeClr val="tx1"/>
              </a:solidFill>
            </a:endParaRPr>
          </a:p>
        </p:txBody>
      </p:sp>
      <p:pic>
        <p:nvPicPr>
          <p:cNvPr id="10" name="Picture 9">
            <a:extLst>
              <a:ext uri="{FF2B5EF4-FFF2-40B4-BE49-F238E27FC236}">
                <a16:creationId xmlns:a16="http://schemas.microsoft.com/office/drawing/2014/main" id="{CFB75BB4-0E10-4B4C-9724-FD602EA472CD}"/>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spTree>
  </p:cSld>
  <p:clrMap bg1="lt1" tx1="dk1" bg2="lt2" tx2="dk2" accent1="accent1" accent2="accent2" accent3="accent3" accent4="accent4" accent5="accent5" accent6="accent6" hlink="hlink" folHlink="folHlink"/>
  <p:sldLayoutIdLst>
    <p:sldLayoutId id="2147483667" r:id="rId1"/>
    <p:sldLayoutId id="2147483669" r:id="rId2"/>
    <p:sldLayoutId id="2147483668" r:id="rId3"/>
    <p:sldLayoutId id="2147483683" r:id="rId4"/>
    <p:sldLayoutId id="2147483684" r:id="rId5"/>
    <p:sldLayoutId id="2147483670" r:id="rId6"/>
    <p:sldLayoutId id="2147483671" r:id="rId7"/>
    <p:sldLayoutId id="2147483686" r:id="rId8"/>
    <p:sldLayoutId id="2147483672" r:id="rId9"/>
    <p:sldLayoutId id="2147483673" r:id="rId10"/>
    <p:sldLayoutId id="2147483682" r:id="rId11"/>
  </p:sldLayoutIdLst>
  <p:txStyles>
    <p:titleStyle>
      <a:lvl1pPr algn="l" defTabSz="914400" rtl="0" eaLnBrk="1" latinLnBrk="0" hangingPunct="1">
        <a:spcBef>
          <a:spcPct val="0"/>
        </a:spcBef>
        <a:buNone/>
        <a:defRPr sz="2800" b="1" kern="1200" baseline="0">
          <a:solidFill>
            <a:srgbClr val="0098D0"/>
          </a:solidFill>
          <a:latin typeface="Century Gothic" pitchFamily="34" charset="0"/>
          <a:ea typeface="+mj-ea"/>
          <a:cs typeface="+mj-cs"/>
        </a:defRPr>
      </a:lvl1pPr>
    </p:titleStyle>
    <p:bodyStyle>
      <a:lvl1pPr marL="0" indent="0" algn="l" defTabSz="914400" rtl="0" eaLnBrk="1" latinLnBrk="0" hangingPunct="1">
        <a:lnSpc>
          <a:spcPct val="110000"/>
        </a:lnSpc>
        <a:spcBef>
          <a:spcPts val="0"/>
        </a:spcBef>
        <a:spcAft>
          <a:spcPts val="800"/>
        </a:spcAft>
        <a:buClr>
          <a:schemeClr val="accent2"/>
        </a:buClr>
        <a:buFont typeface="Arial" pitchFamily="34" charset="0"/>
        <a:buNone/>
        <a:defRPr sz="2400" kern="1200" baseline="0">
          <a:solidFill>
            <a:schemeClr val="tx1"/>
          </a:solidFill>
          <a:latin typeface="Century Gothic" pitchFamily="34" charset="0"/>
          <a:ea typeface="+mn-ea"/>
          <a:cs typeface="+mn-cs"/>
        </a:defRPr>
      </a:lvl1pPr>
      <a:lvl2pPr marL="266700" indent="-266700" algn="l" defTabSz="914400" rtl="0" eaLnBrk="1" latinLnBrk="0" hangingPunct="1">
        <a:lnSpc>
          <a:spcPct val="110000"/>
        </a:lnSpc>
        <a:spcBef>
          <a:spcPts val="0"/>
        </a:spcBef>
        <a:spcAft>
          <a:spcPts val="800"/>
        </a:spcAft>
        <a:buClr>
          <a:schemeClr val="accent2"/>
        </a:buClr>
        <a:buFont typeface="Arial" panose="020B0604020202020204" pitchFamily="34" charset="0"/>
        <a:buChar char="•"/>
        <a:defRPr sz="2400" kern="1200" baseline="0">
          <a:solidFill>
            <a:schemeClr val="tx1"/>
          </a:solidFill>
          <a:latin typeface="Century Gothic" pitchFamily="34" charset="0"/>
          <a:ea typeface="+mn-ea"/>
          <a:cs typeface="+mn-cs"/>
        </a:defRPr>
      </a:lvl2pPr>
      <a:lvl3pPr marL="538163" indent="-271463" algn="l" defTabSz="914400" rtl="0" eaLnBrk="1" latinLnBrk="0" hangingPunct="1">
        <a:lnSpc>
          <a:spcPct val="110000"/>
        </a:lnSpc>
        <a:spcBef>
          <a:spcPts val="0"/>
        </a:spcBef>
        <a:spcAft>
          <a:spcPts val="800"/>
        </a:spcAft>
        <a:buFont typeface="Century Gothic" panose="020B0502020202020204" pitchFamily="34" charset="0"/>
        <a:buChar char="–"/>
        <a:defRPr sz="2400" kern="1200" baseline="0">
          <a:solidFill>
            <a:schemeClr val="tx1"/>
          </a:solidFill>
          <a:latin typeface="Century Gothic" pitchFamily="34" charset="0"/>
          <a:ea typeface="+mn-ea"/>
          <a:cs typeface="+mn-cs"/>
        </a:defRPr>
      </a:lvl3pPr>
      <a:lvl4pPr marL="804863" indent="-266700" algn="l" defTabSz="914400" rtl="0" eaLnBrk="1" latinLnBrk="0" hangingPunct="1">
        <a:lnSpc>
          <a:spcPct val="110000"/>
        </a:lnSpc>
        <a:spcBef>
          <a:spcPts val="0"/>
        </a:spcBef>
        <a:spcAft>
          <a:spcPts val="800"/>
        </a:spcAft>
        <a:buFont typeface="Arial" panose="020B0604020202020204" pitchFamily="34" charset="0"/>
        <a:buChar char="•"/>
        <a:defRPr sz="2400" kern="1200" baseline="0">
          <a:solidFill>
            <a:schemeClr val="tx1"/>
          </a:solidFill>
          <a:latin typeface="Century Gothic" pitchFamily="34" charset="0"/>
          <a:ea typeface="+mn-ea"/>
          <a:cs typeface="+mn-cs"/>
        </a:defRPr>
      </a:lvl4pPr>
      <a:lvl5pPr marL="2057400" indent="-228600" algn="l" defTabSz="914400" rtl="0" eaLnBrk="1" latinLnBrk="0" hangingPunct="1">
        <a:lnSpc>
          <a:spcPct val="110000"/>
        </a:lnSpc>
        <a:spcBef>
          <a:spcPts val="0"/>
        </a:spcBef>
        <a:spcAft>
          <a:spcPts val="800"/>
        </a:spcAft>
        <a:buFont typeface="Arial" pitchFamily="34" charset="0"/>
        <a:buChar char="»"/>
        <a:defRPr sz="2400" kern="1200" baseline="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4" orient="horz" pos="1006" userDrawn="1">
          <p15:clr>
            <a:srgbClr val="F26B43"/>
          </p15:clr>
        </p15:guide>
        <p15:guide id="5" orient="horz" pos="480" userDrawn="1">
          <p15:clr>
            <a:srgbClr val="F26B43"/>
          </p15:clr>
        </p15:guide>
        <p15:guide id="6" pos="5473" userDrawn="1">
          <p15:clr>
            <a:srgbClr val="F26B43"/>
          </p15:clr>
        </p15:guide>
        <p15:guide id="7" pos="287" userDrawn="1">
          <p15:clr>
            <a:srgbClr val="F26B43"/>
          </p15:clr>
        </p15:guide>
        <p15:guide id="8" orient="horz" pos="386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9.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2.png"/></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90963-4025-41EF-A861-89C16B21BD06}"/>
              </a:ext>
            </a:extLst>
          </p:cNvPr>
          <p:cNvSpPr>
            <a:spLocks noGrp="1"/>
          </p:cNvSpPr>
          <p:nvPr>
            <p:ph type="ctrTitle"/>
          </p:nvPr>
        </p:nvSpPr>
        <p:spPr>
          <a:xfrm>
            <a:off x="864272" y="1001148"/>
            <a:ext cx="7164112" cy="1275724"/>
          </a:xfrm>
        </p:spPr>
        <p:txBody>
          <a:bodyPr>
            <a:normAutofit/>
          </a:bodyPr>
          <a:lstStyle/>
          <a:p>
            <a:r>
              <a:rPr lang="en-AU" dirty="0"/>
              <a:t>Life Insurance and retirement valuation</a:t>
            </a:r>
          </a:p>
        </p:txBody>
      </p:sp>
    </p:spTree>
    <p:extLst>
      <p:ext uri="{BB962C8B-B14F-4D97-AF65-F5344CB8AC3E}">
        <p14:creationId xmlns:p14="http://schemas.microsoft.com/office/powerpoint/2010/main" val="24222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BE590-7CC2-48B4-AF26-DA805239FBAE}"/>
              </a:ext>
            </a:extLst>
          </p:cNvPr>
          <p:cNvSpPr>
            <a:spLocks noGrp="1"/>
          </p:cNvSpPr>
          <p:nvPr>
            <p:ph type="title"/>
          </p:nvPr>
        </p:nvSpPr>
        <p:spPr/>
        <p:txBody>
          <a:bodyPr/>
          <a:lstStyle/>
          <a:p>
            <a:r>
              <a:rPr lang="en-US" dirty="0"/>
              <a:t>Own your Answer</a:t>
            </a:r>
            <a:endParaRPr lang="en-AU" dirty="0"/>
          </a:p>
        </p:txBody>
      </p:sp>
      <p:sp>
        <p:nvSpPr>
          <p:cNvPr id="3" name="Content Placeholder 2">
            <a:extLst>
              <a:ext uri="{FF2B5EF4-FFF2-40B4-BE49-F238E27FC236}">
                <a16:creationId xmlns:a16="http://schemas.microsoft.com/office/drawing/2014/main" id="{9AA9D808-75BC-40CC-8E3C-1532E41ACAD7}"/>
              </a:ext>
            </a:extLst>
          </p:cNvPr>
          <p:cNvSpPr>
            <a:spLocks noGrp="1"/>
          </p:cNvSpPr>
          <p:nvPr>
            <p:ph idx="1"/>
          </p:nvPr>
        </p:nvSpPr>
        <p:spPr/>
        <p:txBody>
          <a:bodyPr>
            <a:normAutofit/>
          </a:bodyPr>
          <a:lstStyle/>
          <a:p>
            <a:r>
              <a:rPr lang="en-US" dirty="0"/>
              <a:t>The great British actuary Frank Reddington said:</a:t>
            </a:r>
          </a:p>
          <a:p>
            <a:r>
              <a:rPr lang="en-US" dirty="0"/>
              <a:t>“As a profession we are apt to be accurate, cautious, consistent and reticent, and in these lies our strength; but if they do not leave enough room for impulse and imagination, they can be a weakness. The actuary who is only an actuary is not an actuary.”</a:t>
            </a:r>
          </a:p>
          <a:p>
            <a:endParaRPr lang="en-US" dirty="0"/>
          </a:p>
          <a:p>
            <a:r>
              <a:rPr lang="en-US" dirty="0"/>
              <a:t>Write a brief paragraph or two discussing whether or not you agree before looking at the solution on the next two pages.</a:t>
            </a:r>
          </a:p>
          <a:p>
            <a:endParaRPr lang="en-AU" dirty="0"/>
          </a:p>
        </p:txBody>
      </p:sp>
    </p:spTree>
    <p:extLst>
      <p:ext uri="{BB962C8B-B14F-4D97-AF65-F5344CB8AC3E}">
        <p14:creationId xmlns:p14="http://schemas.microsoft.com/office/powerpoint/2010/main" val="2202097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9DB06-8CD0-4C77-A5D4-425F34DC56AF}"/>
              </a:ext>
            </a:extLst>
          </p:cNvPr>
          <p:cNvSpPr>
            <a:spLocks noGrp="1"/>
          </p:cNvSpPr>
          <p:nvPr>
            <p:ph type="title"/>
          </p:nvPr>
        </p:nvSpPr>
        <p:spPr/>
        <p:txBody>
          <a:bodyPr/>
          <a:lstStyle/>
          <a:p>
            <a:r>
              <a:rPr lang="en-US" dirty="0"/>
              <a:t>What did you say?</a:t>
            </a:r>
            <a:endParaRPr lang="en-AU" dirty="0"/>
          </a:p>
        </p:txBody>
      </p:sp>
      <p:sp>
        <p:nvSpPr>
          <p:cNvPr id="3" name="Content Placeholder 2">
            <a:extLst>
              <a:ext uri="{FF2B5EF4-FFF2-40B4-BE49-F238E27FC236}">
                <a16:creationId xmlns:a16="http://schemas.microsoft.com/office/drawing/2014/main" id="{70C8223F-1840-4A3B-8877-BD3774970A6B}"/>
              </a:ext>
            </a:extLst>
          </p:cNvPr>
          <p:cNvSpPr>
            <a:spLocks noGrp="1"/>
          </p:cNvSpPr>
          <p:nvPr>
            <p:ph idx="1"/>
          </p:nvPr>
        </p:nvSpPr>
        <p:spPr/>
        <p:txBody>
          <a:bodyPr/>
          <a:lstStyle/>
          <a:p>
            <a:pPr marL="342900" indent="-342900">
              <a:buFont typeface="Arial" panose="020B0604020202020204" pitchFamily="34" charset="0"/>
              <a:buChar char="•"/>
            </a:pPr>
            <a:r>
              <a:rPr lang="en-US" dirty="0"/>
              <a:t>Need to state whether you agree or otherwise</a:t>
            </a:r>
          </a:p>
          <a:p>
            <a:pPr marL="342900" indent="-342900">
              <a:buFont typeface="Arial" panose="020B0604020202020204" pitchFamily="34" charset="0"/>
              <a:buChar char="•"/>
            </a:pPr>
            <a:r>
              <a:rPr lang="en-US" dirty="0"/>
              <a:t>Yes- actuary needs to see various dimensions of a problems and external forces</a:t>
            </a:r>
          </a:p>
          <a:p>
            <a:pPr marL="342900" indent="-342900">
              <a:buFont typeface="Arial" panose="020B0604020202020204" pitchFamily="34" charset="0"/>
              <a:buChar char="•"/>
            </a:pPr>
            <a:r>
              <a:rPr lang="en-US" dirty="0"/>
              <a:t>Can’t focus solely on mathematical or financial interests</a:t>
            </a:r>
          </a:p>
          <a:p>
            <a:pPr marL="342900" indent="-342900">
              <a:buFont typeface="Arial" panose="020B0604020202020204" pitchFamily="34" charset="0"/>
              <a:buChar char="•"/>
            </a:pPr>
            <a:r>
              <a:rPr lang="en-US" dirty="0"/>
              <a:t>Can’t be expert in all areas</a:t>
            </a:r>
          </a:p>
          <a:p>
            <a:pPr marL="342900" indent="-342900">
              <a:buFont typeface="Arial" panose="020B0604020202020204" pitchFamily="34" charset="0"/>
              <a:buChar char="•"/>
            </a:pPr>
            <a:r>
              <a:rPr lang="en-US" dirty="0"/>
              <a:t>Implies awareness of other areas and willingness to seek advice, where appropriate</a:t>
            </a:r>
          </a:p>
          <a:p>
            <a:pPr marL="342900" indent="-342900">
              <a:buFont typeface="Arial" panose="020B0604020202020204" pitchFamily="34" charset="0"/>
              <a:buChar char="•"/>
            </a:pPr>
            <a:r>
              <a:rPr lang="en-US" dirty="0"/>
              <a:t>Work with others to produce better models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AU" dirty="0"/>
          </a:p>
        </p:txBody>
      </p:sp>
    </p:spTree>
    <p:extLst>
      <p:ext uri="{BB962C8B-B14F-4D97-AF65-F5344CB8AC3E}">
        <p14:creationId xmlns:p14="http://schemas.microsoft.com/office/powerpoint/2010/main" val="70219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F8173-EA90-4686-80F7-50B95CEFA415}"/>
              </a:ext>
            </a:extLst>
          </p:cNvPr>
          <p:cNvSpPr>
            <a:spLocks noGrp="1"/>
          </p:cNvSpPr>
          <p:nvPr>
            <p:ph type="title"/>
          </p:nvPr>
        </p:nvSpPr>
        <p:spPr/>
        <p:txBody>
          <a:bodyPr/>
          <a:lstStyle/>
          <a:p>
            <a:r>
              <a:rPr lang="en-US" dirty="0"/>
              <a:t>Now own what you said</a:t>
            </a:r>
            <a:endParaRPr lang="en-AU" dirty="0"/>
          </a:p>
        </p:txBody>
      </p:sp>
      <p:sp>
        <p:nvSpPr>
          <p:cNvPr id="3" name="Content Placeholder 2">
            <a:extLst>
              <a:ext uri="{FF2B5EF4-FFF2-40B4-BE49-F238E27FC236}">
                <a16:creationId xmlns:a16="http://schemas.microsoft.com/office/drawing/2014/main" id="{0F23A971-1940-4752-B3E6-C121E311FA20}"/>
              </a:ext>
            </a:extLst>
          </p:cNvPr>
          <p:cNvSpPr>
            <a:spLocks noGrp="1"/>
          </p:cNvSpPr>
          <p:nvPr>
            <p:ph idx="1"/>
          </p:nvPr>
        </p:nvSpPr>
        <p:spPr/>
        <p:txBody>
          <a:bodyPr/>
          <a:lstStyle/>
          <a:p>
            <a:pPr marL="342900" indent="-342900">
              <a:buFont typeface="Arial" panose="020B0604020202020204" pitchFamily="34" charset="0"/>
              <a:buChar char="•"/>
            </a:pPr>
            <a:r>
              <a:rPr lang="en-US" dirty="0"/>
              <a:t>What does ‘reticent’ mean?</a:t>
            </a:r>
            <a:endParaRPr lang="en-AU" dirty="0"/>
          </a:p>
        </p:txBody>
      </p:sp>
    </p:spTree>
    <p:extLst>
      <p:ext uri="{BB962C8B-B14F-4D97-AF65-F5344CB8AC3E}">
        <p14:creationId xmlns:p14="http://schemas.microsoft.com/office/powerpoint/2010/main" val="1927401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D1D5C-D83D-4764-B6D2-9B237D2ED96D}"/>
              </a:ext>
            </a:extLst>
          </p:cNvPr>
          <p:cNvSpPr>
            <a:spLocks noGrp="1"/>
          </p:cNvSpPr>
          <p:nvPr>
            <p:ph type="title"/>
          </p:nvPr>
        </p:nvSpPr>
        <p:spPr/>
        <p:txBody>
          <a:bodyPr/>
          <a:lstStyle/>
          <a:p>
            <a:r>
              <a:rPr lang="en-US" dirty="0"/>
              <a:t>Professionalism</a:t>
            </a:r>
            <a:endParaRPr lang="en-AU" dirty="0"/>
          </a:p>
        </p:txBody>
      </p:sp>
      <p:sp>
        <p:nvSpPr>
          <p:cNvPr id="3" name="Content Placeholder 2">
            <a:extLst>
              <a:ext uri="{FF2B5EF4-FFF2-40B4-BE49-F238E27FC236}">
                <a16:creationId xmlns:a16="http://schemas.microsoft.com/office/drawing/2014/main" id="{07C0D554-C3C8-46A4-92F7-4D0FA6D4A548}"/>
              </a:ext>
            </a:extLst>
          </p:cNvPr>
          <p:cNvSpPr>
            <a:spLocks noGrp="1"/>
          </p:cNvSpPr>
          <p:nvPr>
            <p:ph idx="1"/>
          </p:nvPr>
        </p:nvSpPr>
        <p:spPr/>
        <p:txBody>
          <a:bodyPr/>
          <a:lstStyle/>
          <a:p>
            <a:pPr marL="342900" indent="-342900">
              <a:buFont typeface="Arial" panose="020B0604020202020204" pitchFamily="34" charset="0"/>
              <a:buChar char="•"/>
            </a:pPr>
            <a:r>
              <a:rPr lang="en-US" dirty="0"/>
              <a:t>Reticent means not revealing one’s thoughts or feelings. A reticent person is quiet or restrained.</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You can’t agree with a statement if you do not know what it means</a:t>
            </a:r>
            <a:endParaRPr lang="en-AU" dirty="0"/>
          </a:p>
        </p:txBody>
      </p:sp>
    </p:spTree>
    <p:extLst>
      <p:ext uri="{BB962C8B-B14F-4D97-AF65-F5344CB8AC3E}">
        <p14:creationId xmlns:p14="http://schemas.microsoft.com/office/powerpoint/2010/main" val="3989971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C5135A-A9C3-47CA-8264-0F58928BA421}"/>
              </a:ext>
            </a:extLst>
          </p:cNvPr>
          <p:cNvSpPr>
            <a:spLocks noGrp="1"/>
          </p:cNvSpPr>
          <p:nvPr>
            <p:ph type="title"/>
          </p:nvPr>
        </p:nvSpPr>
        <p:spPr>
          <a:xfrm>
            <a:off x="450379" y="1916832"/>
            <a:ext cx="8231187" cy="652934"/>
          </a:xfrm>
        </p:spPr>
        <p:txBody>
          <a:bodyPr>
            <a:normAutofit/>
          </a:bodyPr>
          <a:lstStyle/>
          <a:p>
            <a:r>
              <a:rPr lang="en-US" dirty="0"/>
              <a:t>T</a:t>
            </a:r>
            <a:r>
              <a:rPr lang="en-AU" dirty="0" err="1"/>
              <a:t>utorial</a:t>
            </a:r>
            <a:r>
              <a:rPr lang="en-AU" dirty="0"/>
              <a:t> question</a:t>
            </a:r>
          </a:p>
        </p:txBody>
      </p:sp>
      <p:sp>
        <p:nvSpPr>
          <p:cNvPr id="5" name="Content Placeholder 4">
            <a:extLst>
              <a:ext uri="{FF2B5EF4-FFF2-40B4-BE49-F238E27FC236}">
                <a16:creationId xmlns:a16="http://schemas.microsoft.com/office/drawing/2014/main" id="{CF8FB51E-D0DE-4ADE-821B-66EE1CCE5150}"/>
              </a:ext>
            </a:extLst>
          </p:cNvPr>
          <p:cNvSpPr>
            <a:spLocks noGrp="1"/>
          </p:cNvSpPr>
          <p:nvPr>
            <p:ph idx="1"/>
          </p:nvPr>
        </p:nvSpPr>
        <p:spPr>
          <a:xfrm>
            <a:off x="451966" y="2571037"/>
            <a:ext cx="8229600" cy="964703"/>
          </a:xfrm>
        </p:spPr>
        <p:txBody>
          <a:bodyPr/>
          <a:lstStyle/>
          <a:p>
            <a:r>
              <a:rPr lang="en-US" dirty="0"/>
              <a:t>Practice for exams and assignment</a:t>
            </a:r>
            <a:endParaRPr lang="en-AU" dirty="0"/>
          </a:p>
        </p:txBody>
      </p:sp>
    </p:spTree>
    <p:extLst>
      <p:ext uri="{BB962C8B-B14F-4D97-AF65-F5344CB8AC3E}">
        <p14:creationId xmlns:p14="http://schemas.microsoft.com/office/powerpoint/2010/main" val="980956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AD766-8BFE-402D-B322-3568DF71AF67}"/>
              </a:ext>
            </a:extLst>
          </p:cNvPr>
          <p:cNvSpPr>
            <a:spLocks noGrp="1"/>
          </p:cNvSpPr>
          <p:nvPr>
            <p:ph type="title"/>
          </p:nvPr>
        </p:nvSpPr>
        <p:spPr/>
        <p:txBody>
          <a:bodyPr/>
          <a:lstStyle/>
          <a:p>
            <a:r>
              <a:rPr lang="en-US" dirty="0"/>
              <a:t>Home Equity Release Product</a:t>
            </a:r>
            <a:endParaRPr lang="en-AU" dirty="0"/>
          </a:p>
        </p:txBody>
      </p:sp>
      <p:sp>
        <p:nvSpPr>
          <p:cNvPr id="3" name="Content Placeholder 2">
            <a:extLst>
              <a:ext uri="{FF2B5EF4-FFF2-40B4-BE49-F238E27FC236}">
                <a16:creationId xmlns:a16="http://schemas.microsoft.com/office/drawing/2014/main" id="{CAE7D2E4-95C4-4B2E-8189-26F9D3929D32}"/>
              </a:ext>
            </a:extLst>
          </p:cNvPr>
          <p:cNvSpPr>
            <a:spLocks noGrp="1"/>
          </p:cNvSpPr>
          <p:nvPr>
            <p:ph idx="1"/>
          </p:nvPr>
        </p:nvSpPr>
        <p:spPr/>
        <p:txBody>
          <a:bodyPr/>
          <a:lstStyle/>
          <a:p>
            <a:pPr lvl="0" eaLnBrk="0" hangingPunct="0"/>
            <a:r>
              <a:rPr lang="en-US" dirty="0"/>
              <a:t>1. Sketch a few diagrams that illustrate cash flows that may arise under the contract. Provide a brief explanation below each graph.</a:t>
            </a:r>
            <a:endParaRPr lang="en-AU" dirty="0"/>
          </a:p>
          <a:p>
            <a:pPr lvl="0" eaLnBrk="0" hangingPunct="0"/>
            <a:endParaRPr lang="en-US" dirty="0"/>
          </a:p>
          <a:p>
            <a:pPr lvl="0" eaLnBrk="0" hangingPunct="0"/>
            <a:endParaRPr lang="en-US" dirty="0"/>
          </a:p>
          <a:p>
            <a:pPr lvl="0" eaLnBrk="0" hangingPunct="0"/>
            <a:r>
              <a:rPr lang="en-US" dirty="0"/>
              <a:t>2. By using your diagrams, or otherwise, explain how the health of policyholders affect the value of the product. </a:t>
            </a:r>
            <a:endParaRPr lang="en-AU" dirty="0"/>
          </a:p>
          <a:p>
            <a:endParaRPr lang="en-AU" dirty="0"/>
          </a:p>
        </p:txBody>
      </p:sp>
    </p:spTree>
    <p:extLst>
      <p:ext uri="{BB962C8B-B14F-4D97-AF65-F5344CB8AC3E}">
        <p14:creationId xmlns:p14="http://schemas.microsoft.com/office/powerpoint/2010/main" val="2694405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6E32-06EC-4CF0-9CD2-35CE252C8E0C}"/>
              </a:ext>
            </a:extLst>
          </p:cNvPr>
          <p:cNvSpPr>
            <a:spLocks noGrp="1"/>
          </p:cNvSpPr>
          <p:nvPr>
            <p:ph type="title"/>
          </p:nvPr>
        </p:nvSpPr>
        <p:spPr/>
        <p:txBody>
          <a:bodyPr/>
          <a:lstStyle/>
          <a:p>
            <a:r>
              <a:rPr lang="en-US" dirty="0"/>
              <a:t>Sketches</a:t>
            </a:r>
            <a:endParaRPr lang="en-AU" dirty="0"/>
          </a:p>
        </p:txBody>
      </p:sp>
      <p:sp>
        <p:nvSpPr>
          <p:cNvPr id="3" name="Content Placeholder 2">
            <a:extLst>
              <a:ext uri="{FF2B5EF4-FFF2-40B4-BE49-F238E27FC236}">
                <a16:creationId xmlns:a16="http://schemas.microsoft.com/office/drawing/2014/main" id="{3EB546C4-0D7F-45D0-BE09-A4E58D38A8C1}"/>
              </a:ext>
            </a:extLst>
          </p:cNvPr>
          <p:cNvSpPr>
            <a:spLocks noGrp="1"/>
          </p:cNvSpPr>
          <p:nvPr>
            <p:ph idx="1"/>
          </p:nvPr>
        </p:nvSpPr>
        <p:spPr/>
        <p:txBody>
          <a:bodyPr/>
          <a:lstStyle/>
          <a:p>
            <a:pPr marL="342900" indent="-342900">
              <a:buFont typeface="Arial" panose="020B0604020202020204" pitchFamily="34" charset="0"/>
              <a:buChar char="•"/>
            </a:pPr>
            <a:r>
              <a:rPr lang="en-US" dirty="0"/>
              <a:t>Demonstrate you understand the product</a:t>
            </a:r>
          </a:p>
          <a:p>
            <a:pPr marL="342900" indent="-342900">
              <a:buFont typeface="Arial" panose="020B0604020202020204" pitchFamily="34" charset="0"/>
              <a:buChar char="•"/>
            </a:pPr>
            <a:r>
              <a:rPr lang="en-US" dirty="0"/>
              <a:t>One sketch  with no labelling is not enough</a:t>
            </a:r>
          </a:p>
          <a:p>
            <a:pPr marL="342900" indent="-342900">
              <a:buFont typeface="Arial" panose="020B0604020202020204" pitchFamily="34" charset="0"/>
              <a:buChar char="•"/>
            </a:pPr>
            <a:r>
              <a:rPr lang="en-US" dirty="0"/>
              <a:t>Need clarity on assumptions per sketch</a:t>
            </a:r>
          </a:p>
          <a:p>
            <a:pPr marL="342900" indent="-342900">
              <a:buFont typeface="Arial" panose="020B0604020202020204" pitchFamily="34" charset="0"/>
              <a:buChar char="•"/>
            </a:pPr>
            <a:r>
              <a:rPr lang="en-US" dirty="0"/>
              <a:t>Don’t need accuracy but do need magnitude</a:t>
            </a:r>
          </a:p>
          <a:p>
            <a:pPr marL="342900" indent="-342900">
              <a:buFont typeface="Arial" panose="020B0604020202020204" pitchFamily="34" charset="0"/>
              <a:buChar char="•"/>
            </a:pPr>
            <a:r>
              <a:rPr lang="en-US" dirty="0"/>
              <a:t>Need title, label plus description</a:t>
            </a:r>
          </a:p>
          <a:p>
            <a:pPr marL="342900" indent="-342900">
              <a:buFont typeface="Arial" panose="020B0604020202020204" pitchFamily="34" charset="0"/>
              <a:buChar char="•"/>
            </a:pPr>
            <a:r>
              <a:rPr lang="en-US" dirty="0"/>
              <a:t>Note on pricing and capital will come clearer over time</a:t>
            </a:r>
          </a:p>
          <a:p>
            <a:pPr marL="342900" indent="-342900">
              <a:buFont typeface="Arial" panose="020B0604020202020204" pitchFamily="34" charset="0"/>
              <a:buChar char="•"/>
            </a:pPr>
            <a:r>
              <a:rPr lang="en-US" dirty="0"/>
              <a:t>Structure/approach in Module 3 – next page</a:t>
            </a:r>
          </a:p>
          <a:p>
            <a:pPr marL="342900" indent="-342900">
              <a:buFont typeface="Arial" panose="020B0604020202020204" pitchFamily="34" charset="0"/>
              <a:buChar char="•"/>
            </a:pPr>
            <a:endParaRPr lang="en-AU" dirty="0"/>
          </a:p>
        </p:txBody>
      </p:sp>
    </p:spTree>
    <p:extLst>
      <p:ext uri="{BB962C8B-B14F-4D97-AF65-F5344CB8AC3E}">
        <p14:creationId xmlns:p14="http://schemas.microsoft.com/office/powerpoint/2010/main" val="2496787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889F552-1DEA-4D87-B9DA-44B9FE023E60}"/>
              </a:ext>
            </a:extLst>
          </p:cNvPr>
          <p:cNvGraphicFramePr/>
          <p:nvPr>
            <p:extLst>
              <p:ext uri="{D42A27DB-BD31-4B8C-83A1-F6EECF244321}">
                <p14:modId xmlns:p14="http://schemas.microsoft.com/office/powerpoint/2010/main" val="2710165290"/>
              </p:ext>
            </p:extLst>
          </p:nvPr>
        </p:nvGraphicFramePr>
        <p:xfrm>
          <a:off x="395536" y="764704"/>
          <a:ext cx="8496944" cy="54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3725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889F552-1DEA-4D87-B9DA-44B9FE023E60}"/>
              </a:ext>
            </a:extLst>
          </p:cNvPr>
          <p:cNvGraphicFramePr/>
          <p:nvPr>
            <p:extLst>
              <p:ext uri="{D42A27DB-BD31-4B8C-83A1-F6EECF244321}">
                <p14:modId xmlns:p14="http://schemas.microsoft.com/office/powerpoint/2010/main" val="2113071774"/>
              </p:ext>
            </p:extLst>
          </p:nvPr>
        </p:nvGraphicFramePr>
        <p:xfrm>
          <a:off x="395536" y="764704"/>
          <a:ext cx="8496944" cy="54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9156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AD766-8BFE-402D-B322-3568DF71AF67}"/>
              </a:ext>
            </a:extLst>
          </p:cNvPr>
          <p:cNvSpPr>
            <a:spLocks noGrp="1"/>
          </p:cNvSpPr>
          <p:nvPr>
            <p:ph type="title"/>
          </p:nvPr>
        </p:nvSpPr>
        <p:spPr/>
        <p:txBody>
          <a:bodyPr/>
          <a:lstStyle/>
          <a:p>
            <a:r>
              <a:rPr lang="en-US" dirty="0"/>
              <a:t>Home Equity Release Product</a:t>
            </a:r>
            <a:endParaRPr lang="en-AU" dirty="0"/>
          </a:p>
        </p:txBody>
      </p:sp>
      <p:sp>
        <p:nvSpPr>
          <p:cNvPr id="3" name="Content Placeholder 2">
            <a:extLst>
              <a:ext uri="{FF2B5EF4-FFF2-40B4-BE49-F238E27FC236}">
                <a16:creationId xmlns:a16="http://schemas.microsoft.com/office/drawing/2014/main" id="{CAE7D2E4-95C4-4B2E-8189-26F9D3929D32}"/>
              </a:ext>
            </a:extLst>
          </p:cNvPr>
          <p:cNvSpPr>
            <a:spLocks noGrp="1"/>
          </p:cNvSpPr>
          <p:nvPr>
            <p:ph idx="1"/>
          </p:nvPr>
        </p:nvSpPr>
        <p:spPr/>
        <p:txBody>
          <a:bodyPr>
            <a:normAutofit fontScale="92500" lnSpcReduction="10000"/>
          </a:bodyPr>
          <a:lstStyle/>
          <a:p>
            <a:r>
              <a:rPr lang="en-US" dirty="0"/>
              <a:t>Suppose the product terms are amended so that the loan is repaid when a policyholder moves into a care home.</a:t>
            </a:r>
            <a:endParaRPr lang="en-AU" dirty="0"/>
          </a:p>
          <a:p>
            <a:pPr lvl="0" eaLnBrk="0" hangingPunct="0"/>
            <a:r>
              <a:rPr lang="en-US" dirty="0"/>
              <a:t> 3. Construct a multiple decrement table assuming the appropriate mortality rates are those in the spreadsheets in Module 5 and that the rate of moving into a nursing home is 1% per annum from ages 60 – 70, 3% p.a. for ages 71-75, and increasing by 2% p.a. for each subsequent year of age. </a:t>
            </a:r>
            <a:endParaRPr lang="en-AU" dirty="0"/>
          </a:p>
          <a:p>
            <a:r>
              <a:rPr lang="en-US" dirty="0"/>
              <a:t>4. What is the mean date at which the loan is repaid with the amended policy conditions and how does that compare with the mean date under the original policy conditions. </a:t>
            </a:r>
            <a:endParaRPr lang="en-AU" dirty="0"/>
          </a:p>
        </p:txBody>
      </p:sp>
    </p:spTree>
    <p:extLst>
      <p:ext uri="{BB962C8B-B14F-4D97-AF65-F5344CB8AC3E}">
        <p14:creationId xmlns:p14="http://schemas.microsoft.com/office/powerpoint/2010/main" val="204010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BE649-C56D-46FA-ADB2-79D212348071}"/>
              </a:ext>
            </a:extLst>
          </p:cNvPr>
          <p:cNvSpPr>
            <a:spLocks noGrp="1"/>
          </p:cNvSpPr>
          <p:nvPr>
            <p:ph type="title"/>
          </p:nvPr>
        </p:nvSpPr>
        <p:spPr/>
        <p:txBody>
          <a:bodyPr/>
          <a:lstStyle/>
          <a:p>
            <a:r>
              <a:rPr lang="en-AU" dirty="0"/>
              <a:t>Tutorial 2</a:t>
            </a:r>
          </a:p>
        </p:txBody>
      </p:sp>
      <p:sp>
        <p:nvSpPr>
          <p:cNvPr id="3" name="Text Placeholder 2">
            <a:extLst>
              <a:ext uri="{FF2B5EF4-FFF2-40B4-BE49-F238E27FC236}">
                <a16:creationId xmlns:a16="http://schemas.microsoft.com/office/drawing/2014/main" id="{1EB71A1C-62C8-4B32-BFE3-923F6790DCA4}"/>
              </a:ext>
            </a:extLst>
          </p:cNvPr>
          <p:cNvSpPr>
            <a:spLocks noGrp="1"/>
          </p:cNvSpPr>
          <p:nvPr>
            <p:ph type="body" idx="1"/>
          </p:nvPr>
        </p:nvSpPr>
        <p:spPr/>
        <p:txBody>
          <a:bodyPr/>
          <a:lstStyle/>
          <a:p>
            <a:r>
              <a:rPr lang="en-AU" dirty="0"/>
              <a:t>Cash flows and products</a:t>
            </a:r>
          </a:p>
        </p:txBody>
      </p:sp>
    </p:spTree>
    <p:extLst>
      <p:ext uri="{BB962C8B-B14F-4D97-AF65-F5344CB8AC3E}">
        <p14:creationId xmlns:p14="http://schemas.microsoft.com/office/powerpoint/2010/main" val="36008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ECF8E-3ADB-4B45-B6EB-5BB4F466AA99}"/>
              </a:ext>
            </a:extLst>
          </p:cNvPr>
          <p:cNvSpPr>
            <a:spLocks noGrp="1"/>
          </p:cNvSpPr>
          <p:nvPr>
            <p:ph type="title"/>
          </p:nvPr>
        </p:nvSpPr>
        <p:spPr/>
        <p:txBody>
          <a:bodyPr/>
          <a:lstStyle/>
          <a:p>
            <a:r>
              <a:rPr lang="en-US" dirty="0"/>
              <a:t>Walk through the spreadsheet</a:t>
            </a:r>
            <a:endParaRPr lang="en-AU" dirty="0"/>
          </a:p>
        </p:txBody>
      </p:sp>
      <p:sp>
        <p:nvSpPr>
          <p:cNvPr id="3" name="Content Placeholder 2">
            <a:extLst>
              <a:ext uri="{FF2B5EF4-FFF2-40B4-BE49-F238E27FC236}">
                <a16:creationId xmlns:a16="http://schemas.microsoft.com/office/drawing/2014/main" id="{A10469D5-2E1E-402C-926C-3F5840E6E644}"/>
              </a:ext>
            </a:extLst>
          </p:cNvPr>
          <p:cNvSpPr>
            <a:spLocks noGrp="1"/>
          </p:cNvSpPr>
          <p:nvPr>
            <p:ph idx="1"/>
          </p:nvPr>
        </p:nvSpPr>
        <p:spPr/>
        <p:txBody>
          <a:bodyPr/>
          <a:lstStyle/>
          <a:p>
            <a:r>
              <a:rPr lang="en-US" dirty="0"/>
              <a:t>Two main items:</a:t>
            </a:r>
          </a:p>
          <a:p>
            <a:pPr marL="342900" indent="-342900">
              <a:buFont typeface="Arial" panose="020B0604020202020204" pitchFamily="34" charset="0"/>
              <a:buChar char="•"/>
            </a:pPr>
            <a:r>
              <a:rPr lang="en-US" dirty="0"/>
              <a:t>Ensure your spreadsheets are: </a:t>
            </a:r>
          </a:p>
          <a:p>
            <a:pPr marL="881063" lvl="2" indent="-342900"/>
            <a:r>
              <a:rPr lang="en-US" dirty="0"/>
              <a:t>neat and tidy</a:t>
            </a:r>
          </a:p>
          <a:p>
            <a:pPr marL="881063" lvl="2" indent="-342900"/>
            <a:r>
              <a:rPr lang="en-US" dirty="0"/>
              <a:t>readable</a:t>
            </a:r>
          </a:p>
          <a:p>
            <a:pPr marL="881063" lvl="2" indent="-342900"/>
            <a:r>
              <a:rPr lang="en-US" dirty="0"/>
              <a:t>user friendly</a:t>
            </a:r>
          </a:p>
          <a:p>
            <a:pPr marL="881063" lvl="2" indent="-342900"/>
            <a:r>
              <a:rPr lang="en-US" dirty="0"/>
              <a:t>using worksheets wisely</a:t>
            </a:r>
          </a:p>
          <a:p>
            <a:pPr marL="881063" lvl="2" indent="-342900"/>
            <a:r>
              <a:rPr lang="en-US" dirty="0"/>
              <a:t>Rubric will be clear on implications</a:t>
            </a:r>
          </a:p>
          <a:p>
            <a:pPr marL="342900" indent="-342900">
              <a:buFont typeface="Arial" panose="020B0604020202020204" pitchFamily="34" charset="0"/>
              <a:buChar char="•"/>
            </a:pPr>
            <a:r>
              <a:rPr lang="en-US" dirty="0"/>
              <a:t> Revision on basic life insurance/retirement concepts</a:t>
            </a:r>
            <a:endParaRPr lang="en-AU" dirty="0"/>
          </a:p>
        </p:txBody>
      </p:sp>
    </p:spTree>
    <p:extLst>
      <p:ext uri="{BB962C8B-B14F-4D97-AF65-F5344CB8AC3E}">
        <p14:creationId xmlns:p14="http://schemas.microsoft.com/office/powerpoint/2010/main" val="3455228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p:cNvPr>
          <p:cNvSpPr txBox="1">
            <a:spLocks/>
          </p:cNvSpPr>
          <p:nvPr/>
        </p:nvSpPr>
        <p:spPr>
          <a:xfrm>
            <a:off x="-274320" y="764704"/>
            <a:ext cx="9418320" cy="5838493"/>
          </a:xfrm>
          <a:prstGeom prst="rect">
            <a:avLst/>
          </a:prstGeom>
        </p:spPr>
        <p:txBody>
          <a:bodyPr vert="horz" lIns="91440" tIns="45720" rIns="91440" bIns="45720" rtlCol="0" anchor="t">
            <a:normAutofit/>
          </a:bodyPr>
          <a:lstStyle>
            <a:lvl1pPr algn="r" defTabSz="914400" rtl="0" eaLnBrk="1" latinLnBrk="0" hangingPunct="1">
              <a:spcBef>
                <a:spcPct val="0"/>
              </a:spcBef>
              <a:buNone/>
              <a:defRPr sz="4000" b="0" kern="1200" cap="all" baseline="0">
                <a:solidFill>
                  <a:srgbClr val="0098D0"/>
                </a:solidFill>
                <a:latin typeface="Century Gothic" pitchFamily="34" charset="0"/>
                <a:ea typeface="+mj-ea"/>
                <a:cs typeface="+mj-cs"/>
              </a:defRPr>
            </a:lvl1pPr>
          </a:lstStyle>
          <a:p>
            <a:r>
              <a:rPr lang="en-AU"/>
              <a:t> </a:t>
            </a:r>
            <a:endParaRPr lang="en-AU" dirty="0"/>
          </a:p>
        </p:txBody>
      </p:sp>
      <mc:AlternateContent xmlns:mc="http://schemas.openxmlformats.org/markup-compatibility/2006" xmlns:a14="http://schemas.microsoft.com/office/drawing/2010/main">
        <mc:Choice Requires="a14">
          <p:sp>
            <p:nvSpPr>
              <p:cNvPr id="4" name="Rectangle 3">
                <a:extLst/>
              </p:cNvPr>
              <p:cNvSpPr/>
              <p:nvPr/>
            </p:nvSpPr>
            <p:spPr>
              <a:xfrm>
                <a:off x="6156176" y="1664186"/>
                <a:ext cx="30378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AU" b="1" i="1">
                              <a:latin typeface="Cambria Math" panose="02040503050406030204" pitchFamily="18" charset="0"/>
                            </a:rPr>
                          </m:ctrlPr>
                        </m:sSubPr>
                        <m:e>
                          <m:r>
                            <a:rPr lang="en-AU" b="1" i="1">
                              <a:latin typeface="Cambria Math" panose="02040503050406030204" pitchFamily="18" charset="0"/>
                            </a:rPr>
                            <m:t>𝒍</m:t>
                          </m:r>
                        </m:e>
                        <m:sub>
                          <m:r>
                            <a:rPr lang="en-AU" b="1" i="1">
                              <a:latin typeface="Cambria Math" panose="02040503050406030204" pitchFamily="18" charset="0"/>
                            </a:rPr>
                            <m:t>𝒙</m:t>
                          </m:r>
                          <m:r>
                            <a:rPr lang="en-AU" b="0" i="0">
                              <a:latin typeface="Cambria Math" panose="02040503050406030204" pitchFamily="18" charset="0"/>
                            </a:rPr>
                            <m:t>+1</m:t>
                          </m:r>
                        </m:sub>
                      </m:sSub>
                      <m:r>
                        <a:rPr lang="en-AU" b="0" i="0">
                          <a:latin typeface="Cambria Math" panose="02040503050406030204" pitchFamily="18" charset="0"/>
                        </a:rPr>
                        <m:t> =  </m:t>
                      </m:r>
                      <m:sSub>
                        <m:sSubPr>
                          <m:ctrlPr>
                            <a:rPr lang="en-AU" b="0" i="1">
                              <a:latin typeface="Cambria Math" panose="02040503050406030204" pitchFamily="18" charset="0"/>
                            </a:rPr>
                          </m:ctrlPr>
                        </m:sSubPr>
                        <m:e>
                          <m:r>
                            <a:rPr lang="en-AU" b="1" i="1">
                              <a:latin typeface="Cambria Math" panose="02040503050406030204" pitchFamily="18" charset="0"/>
                            </a:rPr>
                            <m:t>𝒍</m:t>
                          </m:r>
                        </m:e>
                        <m:sub>
                          <m:r>
                            <a:rPr lang="en-AU" b="1" i="1">
                              <a:latin typeface="Cambria Math" panose="02040503050406030204" pitchFamily="18" charset="0"/>
                            </a:rPr>
                            <m:t>𝒙</m:t>
                          </m:r>
                        </m:sub>
                      </m:sSub>
                      <m:d>
                        <m:dPr>
                          <m:ctrlPr>
                            <a:rPr lang="en-AU" b="0" i="1">
                              <a:latin typeface="Cambria Math" panose="02040503050406030204" pitchFamily="18" charset="0"/>
                            </a:rPr>
                          </m:ctrlPr>
                        </m:dPr>
                        <m:e>
                          <m:r>
                            <a:rPr lang="en-AU" b="0" i="0">
                              <a:latin typeface="Cambria Math" panose="02040503050406030204" pitchFamily="18" charset="0"/>
                            </a:rPr>
                            <m:t>1−</m:t>
                          </m:r>
                          <m:sSub>
                            <m:sSubPr>
                              <m:ctrlPr>
                                <a:rPr lang="en-AU" b="0" i="1">
                                  <a:latin typeface="Cambria Math" panose="02040503050406030204" pitchFamily="18" charset="0"/>
                                </a:rPr>
                              </m:ctrlPr>
                            </m:sSubPr>
                            <m:e>
                              <m:r>
                                <a:rPr lang="en-AU" b="1" i="1">
                                  <a:latin typeface="Cambria Math" panose="02040503050406030204" pitchFamily="18" charset="0"/>
                                </a:rPr>
                                <m:t>𝒒</m:t>
                              </m:r>
                            </m:e>
                            <m:sub>
                              <m:r>
                                <a:rPr lang="en-AU" b="1" i="1">
                                  <a:latin typeface="Cambria Math" panose="02040503050406030204" pitchFamily="18" charset="0"/>
                                </a:rPr>
                                <m:t>𝒙</m:t>
                              </m:r>
                            </m:sub>
                          </m:sSub>
                        </m:e>
                      </m:d>
                      <m:d>
                        <m:dPr>
                          <m:ctrlPr>
                            <a:rPr lang="en-AU" b="0" i="1">
                              <a:latin typeface="Cambria Math" panose="02040503050406030204" pitchFamily="18" charset="0"/>
                            </a:rPr>
                          </m:ctrlPr>
                        </m:dPr>
                        <m:e>
                          <m:r>
                            <a:rPr lang="en-AU" b="0" i="0">
                              <a:latin typeface="Cambria Math" panose="02040503050406030204" pitchFamily="18" charset="0"/>
                            </a:rPr>
                            <m:t>1−</m:t>
                          </m:r>
                          <m:sSub>
                            <m:sSubPr>
                              <m:ctrlPr>
                                <a:rPr lang="en-AU" b="0" i="1">
                                  <a:latin typeface="Cambria Math" panose="02040503050406030204" pitchFamily="18" charset="0"/>
                                </a:rPr>
                              </m:ctrlPr>
                            </m:sSubPr>
                            <m:e>
                              <m:r>
                                <a:rPr lang="en-AU" b="1" i="1">
                                  <a:latin typeface="Cambria Math" panose="02040503050406030204" pitchFamily="18" charset="0"/>
                                </a:rPr>
                                <m:t>𝝎</m:t>
                              </m:r>
                            </m:e>
                            <m:sub>
                              <m:r>
                                <a:rPr lang="en-AU" b="1" i="1">
                                  <a:latin typeface="Cambria Math" panose="02040503050406030204" pitchFamily="18" charset="0"/>
                                </a:rPr>
                                <m:t>𝒙</m:t>
                              </m:r>
                            </m:sub>
                          </m:sSub>
                        </m:e>
                      </m:d>
                    </m:oMath>
                  </m:oMathPara>
                </a14:m>
                <a:endParaRPr lang="en-AU" dirty="0"/>
              </a:p>
            </p:txBody>
          </p:sp>
        </mc:Choice>
        <mc:Fallback xmlns="">
          <p:sp>
            <p:nvSpPr>
              <p:cNvPr id="4" name="Rectangle 3">
                <a:extLst/>
              </p:cNvPr>
              <p:cNvSpPr>
                <a:spLocks noRot="1" noChangeAspect="1" noMove="1" noResize="1" noEditPoints="1" noAdjustHandles="1" noChangeArrowheads="1" noChangeShapeType="1" noTextEdit="1"/>
              </p:cNvSpPr>
              <p:nvPr/>
            </p:nvSpPr>
            <p:spPr>
              <a:xfrm>
                <a:off x="6156176" y="1664186"/>
                <a:ext cx="3037818" cy="369332"/>
              </a:xfrm>
              <a:prstGeom prst="rect">
                <a:avLst/>
              </a:prstGeom>
              <a:blipFill>
                <a:blip r:embed="rId2"/>
                <a:stretch>
                  <a:fillRect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p:cNvPr>
              <p:cNvSpPr/>
              <p:nvPr/>
            </p:nvSpPr>
            <p:spPr>
              <a:xfrm>
                <a:off x="6236140" y="3707740"/>
                <a:ext cx="254403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AU" b="1" i="1">
                              <a:latin typeface="Cambria Math" panose="02040503050406030204" pitchFamily="18" charset="0"/>
                            </a:rPr>
                          </m:ctrlPr>
                        </m:sSubPr>
                        <m:e>
                          <m:r>
                            <a:rPr lang="en-AU" b="1" i="1">
                              <a:latin typeface="Cambria Math" panose="02040503050406030204" pitchFamily="18" charset="0"/>
                            </a:rPr>
                            <m:t>𝒍</m:t>
                          </m:r>
                        </m:e>
                        <m:sub>
                          <m:r>
                            <a:rPr lang="en-AU" b="1" i="1">
                              <a:latin typeface="Cambria Math" panose="02040503050406030204" pitchFamily="18" charset="0"/>
                            </a:rPr>
                            <m:t>𝒙</m:t>
                          </m:r>
                          <m:r>
                            <a:rPr lang="en-AU" b="0" i="0">
                              <a:latin typeface="Cambria Math" panose="02040503050406030204" pitchFamily="18" charset="0"/>
                            </a:rPr>
                            <m:t>+1</m:t>
                          </m:r>
                        </m:sub>
                      </m:sSub>
                      <m:r>
                        <a:rPr lang="en-AU" b="0" i="0">
                          <a:latin typeface="Cambria Math" panose="02040503050406030204" pitchFamily="18" charset="0"/>
                        </a:rPr>
                        <m:t> =  </m:t>
                      </m:r>
                      <m:sSub>
                        <m:sSubPr>
                          <m:ctrlPr>
                            <a:rPr lang="en-AU" b="0" i="1">
                              <a:latin typeface="Cambria Math" panose="02040503050406030204" pitchFamily="18" charset="0"/>
                            </a:rPr>
                          </m:ctrlPr>
                        </m:sSubPr>
                        <m:e>
                          <m:r>
                            <a:rPr lang="en-AU" b="1" i="1">
                              <a:latin typeface="Cambria Math" panose="02040503050406030204" pitchFamily="18" charset="0"/>
                            </a:rPr>
                            <m:t>𝒍</m:t>
                          </m:r>
                        </m:e>
                        <m:sub>
                          <m:r>
                            <a:rPr lang="en-AU" b="1" i="1">
                              <a:latin typeface="Cambria Math" panose="02040503050406030204" pitchFamily="18" charset="0"/>
                            </a:rPr>
                            <m:t>𝒙</m:t>
                          </m:r>
                        </m:sub>
                      </m:sSub>
                      <m:r>
                        <a:rPr lang="en-AU" b="0" i="0">
                          <a:latin typeface="Cambria Math" panose="02040503050406030204" pitchFamily="18" charset="0"/>
                        </a:rPr>
                        <m:t>− </m:t>
                      </m:r>
                      <m:sSub>
                        <m:sSubPr>
                          <m:ctrlPr>
                            <a:rPr lang="en-AU" b="0" i="1">
                              <a:latin typeface="Cambria Math" panose="02040503050406030204" pitchFamily="18" charset="0"/>
                            </a:rPr>
                          </m:ctrlPr>
                        </m:sSubPr>
                        <m:e>
                          <m:r>
                            <a:rPr lang="en-AU" b="1" i="1">
                              <a:latin typeface="Cambria Math" panose="02040503050406030204" pitchFamily="18" charset="0"/>
                            </a:rPr>
                            <m:t>𝒅</m:t>
                          </m:r>
                        </m:e>
                        <m:sub>
                          <m:r>
                            <a:rPr lang="en-AU" b="1" i="1">
                              <a:latin typeface="Cambria Math" panose="02040503050406030204" pitchFamily="18" charset="0"/>
                            </a:rPr>
                            <m:t>𝒙</m:t>
                          </m:r>
                          <m:r>
                            <a:rPr lang="en-AU" b="0" i="0">
                              <a:latin typeface="Cambria Math" panose="02040503050406030204" pitchFamily="18" charset="0"/>
                            </a:rPr>
                            <m:t> </m:t>
                          </m:r>
                        </m:sub>
                      </m:sSub>
                      <m:r>
                        <a:rPr lang="en-AU" b="0" i="0">
                          <a:latin typeface="Cambria Math" panose="02040503050406030204" pitchFamily="18" charset="0"/>
                        </a:rPr>
                        <m:t>−</m:t>
                      </m:r>
                      <m:sSub>
                        <m:sSubPr>
                          <m:ctrlPr>
                            <a:rPr lang="en-AU" b="0" i="1">
                              <a:latin typeface="Cambria Math" panose="02040503050406030204" pitchFamily="18" charset="0"/>
                            </a:rPr>
                          </m:ctrlPr>
                        </m:sSubPr>
                        <m:e>
                          <m:r>
                            <a:rPr lang="en-AU" b="1" i="1">
                              <a:latin typeface="Cambria Math" panose="02040503050406030204" pitchFamily="18" charset="0"/>
                            </a:rPr>
                            <m:t>𝒘</m:t>
                          </m:r>
                        </m:e>
                        <m:sub>
                          <m:r>
                            <a:rPr lang="en-AU" b="1" i="1">
                              <a:latin typeface="Cambria Math" panose="02040503050406030204" pitchFamily="18" charset="0"/>
                            </a:rPr>
                            <m:t>𝒙</m:t>
                          </m:r>
                        </m:sub>
                      </m:sSub>
                      <m:r>
                        <a:rPr lang="en-AU" b="0" i="0">
                          <a:latin typeface="Cambria Math" panose="02040503050406030204" pitchFamily="18" charset="0"/>
                        </a:rPr>
                        <m:t> </m:t>
                      </m:r>
                    </m:oMath>
                  </m:oMathPara>
                </a14:m>
                <a:endParaRPr lang="en-AU" dirty="0"/>
              </a:p>
            </p:txBody>
          </p:sp>
        </mc:Choice>
        <mc:Fallback xmlns="">
          <p:sp>
            <p:nvSpPr>
              <p:cNvPr id="5" name="Rectangle 4">
                <a:extLst/>
              </p:cNvPr>
              <p:cNvSpPr>
                <a:spLocks noRot="1" noChangeAspect="1" noMove="1" noResize="1" noEditPoints="1" noAdjustHandles="1" noChangeArrowheads="1" noChangeShapeType="1" noTextEdit="1"/>
              </p:cNvSpPr>
              <p:nvPr/>
            </p:nvSpPr>
            <p:spPr>
              <a:xfrm>
                <a:off x="6236140" y="3707740"/>
                <a:ext cx="2544030" cy="369332"/>
              </a:xfrm>
              <a:prstGeom prst="rect">
                <a:avLst/>
              </a:prstGeom>
              <a:blipFill>
                <a:blip r:embed="rId3"/>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p:cNvPr>
              <p:cNvSpPr/>
              <p:nvPr/>
            </p:nvSpPr>
            <p:spPr>
              <a:xfrm>
                <a:off x="6308019" y="2271643"/>
                <a:ext cx="2400272" cy="5821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AU" b="1" i="1">
                              <a:latin typeface="Cambria Math" panose="02040503050406030204" pitchFamily="18" charset="0"/>
                            </a:rPr>
                          </m:ctrlPr>
                        </m:sSubPr>
                        <m:e>
                          <m:r>
                            <a:rPr lang="en-AU" b="1" i="1">
                              <a:latin typeface="Cambria Math" panose="02040503050406030204" pitchFamily="18" charset="0"/>
                            </a:rPr>
                            <m:t>𝒅</m:t>
                          </m:r>
                        </m:e>
                        <m:sub>
                          <m:r>
                            <a:rPr lang="en-AU" b="1" i="1">
                              <a:latin typeface="Cambria Math" panose="02040503050406030204" pitchFamily="18" charset="0"/>
                            </a:rPr>
                            <m:t>𝒙</m:t>
                          </m:r>
                        </m:sub>
                      </m:sSub>
                      <m:r>
                        <a:rPr lang="en-AU" b="0" i="0">
                          <a:latin typeface="Cambria Math" panose="02040503050406030204" pitchFamily="18" charset="0"/>
                        </a:rPr>
                        <m:t> =  </m:t>
                      </m:r>
                      <m:sSub>
                        <m:sSubPr>
                          <m:ctrlPr>
                            <a:rPr lang="en-AU" b="0" i="1">
                              <a:latin typeface="Cambria Math" panose="02040503050406030204" pitchFamily="18" charset="0"/>
                            </a:rPr>
                          </m:ctrlPr>
                        </m:sSubPr>
                        <m:e>
                          <m:r>
                            <a:rPr lang="en-AU" b="1" i="1">
                              <a:latin typeface="Cambria Math" panose="02040503050406030204" pitchFamily="18" charset="0"/>
                            </a:rPr>
                            <m:t>𝒍</m:t>
                          </m:r>
                        </m:e>
                        <m:sub>
                          <m:r>
                            <a:rPr lang="en-AU" b="1" i="1">
                              <a:latin typeface="Cambria Math" panose="02040503050406030204" pitchFamily="18" charset="0"/>
                            </a:rPr>
                            <m:t>𝒙</m:t>
                          </m:r>
                        </m:sub>
                      </m:sSub>
                      <m:d>
                        <m:dPr>
                          <m:ctrlPr>
                            <a:rPr lang="en-AU" b="0" i="1">
                              <a:latin typeface="Cambria Math" panose="02040503050406030204" pitchFamily="18" charset="0"/>
                            </a:rPr>
                          </m:ctrlPr>
                        </m:dPr>
                        <m:e>
                          <m:r>
                            <a:rPr lang="en-AU" b="0" i="0">
                              <a:latin typeface="Cambria Math" panose="02040503050406030204" pitchFamily="18" charset="0"/>
                            </a:rPr>
                            <m:t>1−</m:t>
                          </m:r>
                          <m:f>
                            <m:fPr>
                              <m:ctrlPr>
                                <a:rPr lang="en-AU" b="0" i="1">
                                  <a:latin typeface="Cambria Math" panose="02040503050406030204" pitchFamily="18" charset="0"/>
                                </a:rPr>
                              </m:ctrlPr>
                            </m:fPr>
                            <m:num>
                              <m:sSub>
                                <m:sSubPr>
                                  <m:ctrlPr>
                                    <a:rPr lang="en-AU" b="0" i="1">
                                      <a:latin typeface="Cambria Math" panose="02040503050406030204" pitchFamily="18" charset="0"/>
                                    </a:rPr>
                                  </m:ctrlPr>
                                </m:sSubPr>
                                <m:e>
                                  <m:r>
                                    <a:rPr lang="en-AU" b="1" i="1">
                                      <a:latin typeface="Cambria Math" panose="02040503050406030204" pitchFamily="18" charset="0"/>
                                    </a:rPr>
                                    <m:t>𝝎</m:t>
                                  </m:r>
                                </m:e>
                                <m:sub>
                                  <m:r>
                                    <a:rPr lang="en-AU" b="1" i="1">
                                      <a:latin typeface="Cambria Math" panose="02040503050406030204" pitchFamily="18" charset="0"/>
                                    </a:rPr>
                                    <m:t>𝒙</m:t>
                                  </m:r>
                                </m:sub>
                              </m:sSub>
                            </m:num>
                            <m:den>
                              <m:r>
                                <a:rPr lang="en-AU" b="0" i="0">
                                  <a:latin typeface="Cambria Math" panose="02040503050406030204" pitchFamily="18" charset="0"/>
                                </a:rPr>
                                <m:t>2</m:t>
                              </m:r>
                            </m:den>
                          </m:f>
                        </m:e>
                      </m:d>
                      <m:sSub>
                        <m:sSubPr>
                          <m:ctrlPr>
                            <a:rPr lang="en-AU" b="0" i="1">
                              <a:latin typeface="Cambria Math" panose="02040503050406030204" pitchFamily="18" charset="0"/>
                            </a:rPr>
                          </m:ctrlPr>
                        </m:sSubPr>
                        <m:e>
                          <m:r>
                            <a:rPr lang="en-AU" b="1" i="1">
                              <a:latin typeface="Cambria Math" panose="02040503050406030204" pitchFamily="18" charset="0"/>
                            </a:rPr>
                            <m:t>𝒒</m:t>
                          </m:r>
                        </m:e>
                        <m:sub>
                          <m:r>
                            <a:rPr lang="en-AU" b="1" i="1">
                              <a:latin typeface="Cambria Math" panose="02040503050406030204" pitchFamily="18" charset="0"/>
                            </a:rPr>
                            <m:t>𝒙</m:t>
                          </m:r>
                        </m:sub>
                      </m:sSub>
                    </m:oMath>
                  </m:oMathPara>
                </a14:m>
                <a:endParaRPr lang="en-AU" dirty="0"/>
              </a:p>
            </p:txBody>
          </p:sp>
        </mc:Choice>
        <mc:Fallback xmlns="">
          <p:sp>
            <p:nvSpPr>
              <p:cNvPr id="6" name="Rectangle 5">
                <a:extLst/>
              </p:cNvPr>
              <p:cNvSpPr>
                <a:spLocks noRot="1" noChangeAspect="1" noMove="1" noResize="1" noEditPoints="1" noAdjustHandles="1" noChangeArrowheads="1" noChangeShapeType="1" noTextEdit="1"/>
              </p:cNvSpPr>
              <p:nvPr/>
            </p:nvSpPr>
            <p:spPr>
              <a:xfrm>
                <a:off x="6308019" y="2271643"/>
                <a:ext cx="2400272" cy="58214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p:cNvPr>
              <p:cNvSpPr/>
              <p:nvPr/>
            </p:nvSpPr>
            <p:spPr>
              <a:xfrm>
                <a:off x="6323771" y="2930773"/>
                <a:ext cx="2432333" cy="5821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AU" b="1" i="1">
                              <a:latin typeface="Cambria Math" panose="02040503050406030204" pitchFamily="18" charset="0"/>
                            </a:rPr>
                          </m:ctrlPr>
                        </m:sSubPr>
                        <m:e>
                          <m:r>
                            <a:rPr lang="en-AU" b="1" i="1">
                              <a:latin typeface="Cambria Math" panose="02040503050406030204" pitchFamily="18" charset="0"/>
                            </a:rPr>
                            <m:t>𝒘</m:t>
                          </m:r>
                        </m:e>
                        <m:sub>
                          <m:r>
                            <a:rPr lang="en-AU" b="1" i="1">
                              <a:latin typeface="Cambria Math" panose="02040503050406030204" pitchFamily="18" charset="0"/>
                            </a:rPr>
                            <m:t>𝒙</m:t>
                          </m:r>
                        </m:sub>
                      </m:sSub>
                      <m:r>
                        <a:rPr lang="en-AU" b="0" i="0">
                          <a:latin typeface="Cambria Math" panose="02040503050406030204" pitchFamily="18" charset="0"/>
                        </a:rPr>
                        <m:t> =  </m:t>
                      </m:r>
                      <m:sSub>
                        <m:sSubPr>
                          <m:ctrlPr>
                            <a:rPr lang="en-AU" b="0" i="1">
                              <a:latin typeface="Cambria Math" panose="02040503050406030204" pitchFamily="18" charset="0"/>
                            </a:rPr>
                          </m:ctrlPr>
                        </m:sSubPr>
                        <m:e>
                          <m:r>
                            <a:rPr lang="en-AU" b="1" i="1">
                              <a:latin typeface="Cambria Math" panose="02040503050406030204" pitchFamily="18" charset="0"/>
                            </a:rPr>
                            <m:t>𝒍</m:t>
                          </m:r>
                        </m:e>
                        <m:sub>
                          <m:r>
                            <a:rPr lang="en-AU" b="1" i="1">
                              <a:latin typeface="Cambria Math" panose="02040503050406030204" pitchFamily="18" charset="0"/>
                            </a:rPr>
                            <m:t>𝒙</m:t>
                          </m:r>
                        </m:sub>
                      </m:sSub>
                      <m:d>
                        <m:dPr>
                          <m:ctrlPr>
                            <a:rPr lang="en-AU" b="0" i="1">
                              <a:latin typeface="Cambria Math" panose="02040503050406030204" pitchFamily="18" charset="0"/>
                            </a:rPr>
                          </m:ctrlPr>
                        </m:dPr>
                        <m:e>
                          <m:r>
                            <a:rPr lang="en-AU" b="0" i="0">
                              <a:latin typeface="Cambria Math" panose="02040503050406030204" pitchFamily="18" charset="0"/>
                            </a:rPr>
                            <m:t>1−</m:t>
                          </m:r>
                          <m:f>
                            <m:fPr>
                              <m:ctrlPr>
                                <a:rPr lang="en-AU" b="0" i="1">
                                  <a:latin typeface="Cambria Math" panose="02040503050406030204" pitchFamily="18" charset="0"/>
                                </a:rPr>
                              </m:ctrlPr>
                            </m:fPr>
                            <m:num>
                              <m:sSub>
                                <m:sSubPr>
                                  <m:ctrlPr>
                                    <a:rPr lang="en-AU" b="0" i="1">
                                      <a:latin typeface="Cambria Math" panose="02040503050406030204" pitchFamily="18" charset="0"/>
                                    </a:rPr>
                                  </m:ctrlPr>
                                </m:sSubPr>
                                <m:e>
                                  <m:r>
                                    <a:rPr lang="en-AU" b="1" i="1">
                                      <a:latin typeface="Cambria Math" panose="02040503050406030204" pitchFamily="18" charset="0"/>
                                    </a:rPr>
                                    <m:t>𝒒</m:t>
                                  </m:r>
                                </m:e>
                                <m:sub>
                                  <m:r>
                                    <a:rPr lang="en-AU" b="1" i="1">
                                      <a:latin typeface="Cambria Math" panose="02040503050406030204" pitchFamily="18" charset="0"/>
                                    </a:rPr>
                                    <m:t>𝒙</m:t>
                                  </m:r>
                                </m:sub>
                              </m:sSub>
                            </m:num>
                            <m:den>
                              <m:r>
                                <a:rPr lang="en-AU" b="0" i="0">
                                  <a:latin typeface="Cambria Math" panose="02040503050406030204" pitchFamily="18" charset="0"/>
                                </a:rPr>
                                <m:t>2</m:t>
                              </m:r>
                            </m:den>
                          </m:f>
                        </m:e>
                      </m:d>
                      <m:sSub>
                        <m:sSubPr>
                          <m:ctrlPr>
                            <a:rPr lang="en-AU" b="0" i="1">
                              <a:latin typeface="Cambria Math" panose="02040503050406030204" pitchFamily="18" charset="0"/>
                            </a:rPr>
                          </m:ctrlPr>
                        </m:sSubPr>
                        <m:e>
                          <m:r>
                            <a:rPr lang="en-AU" b="1" i="1">
                              <a:latin typeface="Cambria Math" panose="02040503050406030204" pitchFamily="18" charset="0"/>
                            </a:rPr>
                            <m:t>𝝎</m:t>
                          </m:r>
                        </m:e>
                        <m:sub>
                          <m:r>
                            <a:rPr lang="en-AU" b="1" i="1">
                              <a:latin typeface="Cambria Math" panose="02040503050406030204" pitchFamily="18" charset="0"/>
                            </a:rPr>
                            <m:t>𝒙</m:t>
                          </m:r>
                        </m:sub>
                      </m:sSub>
                    </m:oMath>
                  </m:oMathPara>
                </a14:m>
                <a:endParaRPr lang="en-AU" dirty="0"/>
              </a:p>
            </p:txBody>
          </p:sp>
        </mc:Choice>
        <mc:Fallback xmlns="">
          <p:sp>
            <p:nvSpPr>
              <p:cNvPr id="7" name="Rectangle 6">
                <a:extLst/>
              </p:cNvPr>
              <p:cNvSpPr>
                <a:spLocks noRot="1" noChangeAspect="1" noMove="1" noResize="1" noEditPoints="1" noAdjustHandles="1" noChangeArrowheads="1" noChangeShapeType="1" noTextEdit="1"/>
              </p:cNvSpPr>
              <p:nvPr/>
            </p:nvSpPr>
            <p:spPr>
              <a:xfrm>
                <a:off x="6323771" y="2930773"/>
                <a:ext cx="2432333" cy="58214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p:cNvPr>
              <p:cNvSpPr/>
              <p:nvPr/>
            </p:nvSpPr>
            <p:spPr>
              <a:xfrm>
                <a:off x="930568" y="5607240"/>
                <a:ext cx="36663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b="1" i="1" smtClean="0">
                          <a:latin typeface="Cambria Math" panose="02040503050406030204" pitchFamily="18" charset="0"/>
                        </a:rPr>
                        <m:t>𝟕𝟖</m:t>
                      </m:r>
                      <m:r>
                        <a:rPr lang="en-AU" b="1" i="1" smtClean="0">
                          <a:latin typeface="Cambria Math" panose="02040503050406030204" pitchFamily="18" charset="0"/>
                        </a:rPr>
                        <m:t>,</m:t>
                      </m:r>
                      <m:r>
                        <a:rPr lang="en-AU" b="1" i="1" smtClean="0">
                          <a:latin typeface="Cambria Math" panose="02040503050406030204" pitchFamily="18" charset="0"/>
                        </a:rPr>
                        <m:t>𝟕𝟐</m:t>
                      </m:r>
                      <m:r>
                        <a:rPr lang="en-AU" b="0" i="0" smtClean="0">
                          <a:latin typeface="Cambria Math" panose="02040503050406030204" pitchFamily="18" charset="0"/>
                        </a:rPr>
                        <m:t>8</m:t>
                      </m:r>
                      <m:r>
                        <a:rPr lang="en-AU" b="0" i="0">
                          <a:latin typeface="Cambria Math" panose="02040503050406030204" pitchFamily="18" charset="0"/>
                        </a:rPr>
                        <m:t> =  </m:t>
                      </m:r>
                      <m:r>
                        <a:rPr lang="en-AU" b="0" i="1" smtClean="0">
                          <a:latin typeface="Cambria Math" panose="02040503050406030204" pitchFamily="18" charset="0"/>
                        </a:rPr>
                        <m:t>87,596</m:t>
                      </m:r>
                      <m:r>
                        <a:rPr lang="en-AU" b="0" i="0">
                          <a:latin typeface="Cambria Math" panose="02040503050406030204" pitchFamily="18" charset="0"/>
                        </a:rPr>
                        <m:t>−</m:t>
                      </m:r>
                      <m:r>
                        <a:rPr lang="en-AU" b="0" i="1" smtClean="0">
                          <a:latin typeface="Cambria Math" panose="02040503050406030204" pitchFamily="18" charset="0"/>
                        </a:rPr>
                        <m:t>11</m:t>
                      </m:r>
                      <m:r>
                        <a:rPr lang="en-AU" b="0" i="0" smtClean="0">
                          <a:latin typeface="Cambria Math" panose="02040503050406030204" pitchFamily="18" charset="0"/>
                        </a:rPr>
                        <m:t>4</m:t>
                      </m:r>
                      <m:r>
                        <a:rPr lang="en-AU" b="0" i="0">
                          <a:latin typeface="Cambria Math" panose="02040503050406030204" pitchFamily="18" charset="0"/>
                        </a:rPr>
                        <m:t>−</m:t>
                      </m:r>
                      <m:r>
                        <a:rPr lang="en-AU" b="0" i="1" smtClean="0">
                          <a:latin typeface="Cambria Math" panose="02040503050406030204" pitchFamily="18" charset="0"/>
                        </a:rPr>
                        <m:t>8,754</m:t>
                      </m:r>
                    </m:oMath>
                  </m:oMathPara>
                </a14:m>
                <a:endParaRPr lang="en-AU" dirty="0"/>
              </a:p>
            </p:txBody>
          </p:sp>
        </mc:Choice>
        <mc:Fallback xmlns="">
          <p:sp>
            <p:nvSpPr>
              <p:cNvPr id="8" name="Rectangle 7">
                <a:extLst/>
              </p:cNvPr>
              <p:cNvSpPr>
                <a:spLocks noRot="1" noChangeAspect="1" noMove="1" noResize="1" noEditPoints="1" noAdjustHandles="1" noChangeArrowheads="1" noChangeShapeType="1" noTextEdit="1"/>
              </p:cNvSpPr>
              <p:nvPr/>
            </p:nvSpPr>
            <p:spPr>
              <a:xfrm>
                <a:off x="930568" y="5607240"/>
                <a:ext cx="3666388"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p:cNvPr>
              <p:cNvSpPr/>
              <p:nvPr/>
            </p:nvSpPr>
            <p:spPr>
              <a:xfrm>
                <a:off x="930568" y="3808953"/>
                <a:ext cx="3802964"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b="1" i="1" smtClean="0">
                          <a:latin typeface="Cambria Math" panose="02040503050406030204" pitchFamily="18" charset="0"/>
                        </a:rPr>
                        <m:t>𝟏𝟏𝟒</m:t>
                      </m:r>
                      <m:r>
                        <a:rPr lang="en-AU" b="0" i="0">
                          <a:latin typeface="Cambria Math" panose="02040503050406030204" pitchFamily="18" charset="0"/>
                        </a:rPr>
                        <m:t> =  </m:t>
                      </m:r>
                      <m:r>
                        <a:rPr lang="en-AU" b="0" i="1" smtClean="0">
                          <a:latin typeface="Cambria Math" panose="02040503050406030204" pitchFamily="18" charset="0"/>
                        </a:rPr>
                        <m:t>87,596</m:t>
                      </m:r>
                      <m:d>
                        <m:dPr>
                          <m:ctrlPr>
                            <a:rPr lang="en-AU" b="0" i="1">
                              <a:latin typeface="Cambria Math" panose="02040503050406030204" pitchFamily="18" charset="0"/>
                            </a:rPr>
                          </m:ctrlPr>
                        </m:dPr>
                        <m:e>
                          <m:r>
                            <a:rPr lang="en-AU" b="0" i="0">
                              <a:latin typeface="Cambria Math" panose="02040503050406030204" pitchFamily="18" charset="0"/>
                            </a:rPr>
                            <m:t>1−</m:t>
                          </m:r>
                          <m:f>
                            <m:fPr>
                              <m:ctrlPr>
                                <a:rPr lang="en-AU" b="0" i="1">
                                  <a:latin typeface="Cambria Math" panose="02040503050406030204" pitchFamily="18" charset="0"/>
                                </a:rPr>
                              </m:ctrlPr>
                            </m:fPr>
                            <m:num>
                              <m:r>
                                <a:rPr lang="en-AU" b="0" i="1" smtClean="0">
                                  <a:latin typeface="Cambria Math" panose="02040503050406030204" pitchFamily="18" charset="0"/>
                                </a:rPr>
                                <m:t>0.10</m:t>
                              </m:r>
                            </m:num>
                            <m:den>
                              <m:r>
                                <a:rPr lang="en-AU" b="0" i="0">
                                  <a:latin typeface="Cambria Math" panose="02040503050406030204" pitchFamily="18" charset="0"/>
                                </a:rPr>
                                <m:t>2</m:t>
                              </m:r>
                            </m:den>
                          </m:f>
                        </m:e>
                      </m:d>
                      <m:r>
                        <a:rPr lang="en-AU" b="0" i="1" smtClean="0">
                          <a:latin typeface="Cambria Math" panose="02040503050406030204" pitchFamily="18" charset="0"/>
                        </a:rPr>
                        <m:t>0.00137</m:t>
                      </m:r>
                    </m:oMath>
                  </m:oMathPara>
                </a14:m>
                <a:endParaRPr lang="en-AU" dirty="0"/>
              </a:p>
            </p:txBody>
          </p:sp>
        </mc:Choice>
        <mc:Fallback xmlns="">
          <p:sp>
            <p:nvSpPr>
              <p:cNvPr id="9" name="Rectangle 8">
                <a:extLst/>
              </p:cNvPr>
              <p:cNvSpPr>
                <a:spLocks noRot="1" noChangeAspect="1" noMove="1" noResize="1" noEditPoints="1" noAdjustHandles="1" noChangeArrowheads="1" noChangeShapeType="1" noTextEdit="1"/>
              </p:cNvSpPr>
              <p:nvPr/>
            </p:nvSpPr>
            <p:spPr>
              <a:xfrm>
                <a:off x="930568" y="3808953"/>
                <a:ext cx="3802964" cy="71468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p:cNvPr>
              <p:cNvSpPr/>
              <p:nvPr/>
            </p:nvSpPr>
            <p:spPr>
              <a:xfrm>
                <a:off x="930568" y="4635180"/>
                <a:ext cx="3976088"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b="1" i="1" smtClean="0">
                          <a:latin typeface="Cambria Math" panose="02040503050406030204" pitchFamily="18" charset="0"/>
                        </a:rPr>
                        <m:t>𝟖</m:t>
                      </m:r>
                      <m:r>
                        <a:rPr lang="en-AU" b="1" i="1" smtClean="0">
                          <a:latin typeface="Cambria Math" panose="02040503050406030204" pitchFamily="18" charset="0"/>
                        </a:rPr>
                        <m:t>,</m:t>
                      </m:r>
                      <m:r>
                        <a:rPr lang="en-AU" b="1" i="1" smtClean="0">
                          <a:latin typeface="Cambria Math" panose="02040503050406030204" pitchFamily="18" charset="0"/>
                        </a:rPr>
                        <m:t>𝟕𝟓𝟒</m:t>
                      </m:r>
                      <m:r>
                        <a:rPr lang="en-AU" b="0" i="0">
                          <a:latin typeface="Cambria Math" panose="02040503050406030204" pitchFamily="18" charset="0"/>
                        </a:rPr>
                        <m:t>=  </m:t>
                      </m:r>
                      <m:r>
                        <a:rPr lang="en-AU" b="0" i="1" smtClean="0">
                          <a:latin typeface="Cambria Math" panose="02040503050406030204" pitchFamily="18" charset="0"/>
                        </a:rPr>
                        <m:t>87,596</m:t>
                      </m:r>
                      <m:d>
                        <m:dPr>
                          <m:ctrlPr>
                            <a:rPr lang="en-AU" b="0" i="1">
                              <a:latin typeface="Cambria Math" panose="02040503050406030204" pitchFamily="18" charset="0"/>
                            </a:rPr>
                          </m:ctrlPr>
                        </m:dPr>
                        <m:e>
                          <m:r>
                            <a:rPr lang="en-AU" b="0" i="0">
                              <a:latin typeface="Cambria Math" panose="02040503050406030204" pitchFamily="18" charset="0"/>
                            </a:rPr>
                            <m:t>1−</m:t>
                          </m:r>
                          <m:f>
                            <m:fPr>
                              <m:ctrlPr>
                                <a:rPr lang="en-AU" b="0" i="1">
                                  <a:latin typeface="Cambria Math" panose="02040503050406030204" pitchFamily="18" charset="0"/>
                                </a:rPr>
                              </m:ctrlPr>
                            </m:fPr>
                            <m:num>
                              <m:r>
                                <a:rPr lang="en-AU" b="0" i="1" smtClean="0">
                                  <a:latin typeface="Cambria Math" panose="02040503050406030204" pitchFamily="18" charset="0"/>
                                </a:rPr>
                                <m:t>0.00137</m:t>
                              </m:r>
                            </m:num>
                            <m:den>
                              <m:r>
                                <a:rPr lang="en-AU" b="0" i="0">
                                  <a:latin typeface="Cambria Math" panose="02040503050406030204" pitchFamily="18" charset="0"/>
                                </a:rPr>
                                <m:t>2</m:t>
                              </m:r>
                            </m:den>
                          </m:f>
                        </m:e>
                      </m:d>
                      <m:r>
                        <a:rPr lang="en-AU" b="0" i="1" smtClean="0">
                          <a:latin typeface="Cambria Math" panose="02040503050406030204" pitchFamily="18" charset="0"/>
                        </a:rPr>
                        <m:t>0.10</m:t>
                      </m:r>
                    </m:oMath>
                  </m:oMathPara>
                </a14:m>
                <a:endParaRPr lang="en-AU" dirty="0"/>
              </a:p>
            </p:txBody>
          </p:sp>
        </mc:Choice>
        <mc:Fallback xmlns="">
          <p:sp>
            <p:nvSpPr>
              <p:cNvPr id="10" name="Rectangle 9">
                <a:extLst/>
              </p:cNvPr>
              <p:cNvSpPr>
                <a:spLocks noRot="1" noChangeAspect="1" noMove="1" noResize="1" noEditPoints="1" noAdjustHandles="1" noChangeArrowheads="1" noChangeShapeType="1" noTextEdit="1"/>
              </p:cNvSpPr>
              <p:nvPr/>
            </p:nvSpPr>
            <p:spPr>
              <a:xfrm>
                <a:off x="930568" y="4635180"/>
                <a:ext cx="3976088" cy="71468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1" name="Table 10">
                <a:extLst/>
              </p:cNvPr>
              <p:cNvGraphicFramePr>
                <a:graphicFrameLocks noGrp="1"/>
              </p:cNvGraphicFramePr>
              <p:nvPr>
                <p:extLst/>
              </p:nvPr>
            </p:nvGraphicFramePr>
            <p:xfrm>
              <a:off x="352658" y="1637269"/>
              <a:ext cx="5731510" cy="1656461"/>
            </p:xfrm>
            <a:graphic>
              <a:graphicData uri="http://schemas.openxmlformats.org/drawingml/2006/table">
                <a:tbl>
                  <a:tblPr firstRow="1" firstCol="1" bandRow="1">
                    <a:tableStyleId>{5C22544A-7EE6-4342-B048-85BDC9FD1C3A}</a:tableStyleId>
                  </a:tblPr>
                  <a:tblGrid>
                    <a:gridCol w="845185">
                      <a:extLst>
                        <a:ext uri="{9D8B030D-6E8A-4147-A177-3AD203B41FA5}">
                          <a16:colId xmlns:a16="http://schemas.microsoft.com/office/drawing/2014/main" val="406432702"/>
                        </a:ext>
                      </a:extLst>
                    </a:gridCol>
                    <a:gridCol w="1034415">
                      <a:extLst>
                        <a:ext uri="{9D8B030D-6E8A-4147-A177-3AD203B41FA5}">
                          <a16:colId xmlns:a16="http://schemas.microsoft.com/office/drawing/2014/main" val="2456486405"/>
                        </a:ext>
                      </a:extLst>
                    </a:gridCol>
                    <a:gridCol w="1154430">
                      <a:extLst>
                        <a:ext uri="{9D8B030D-6E8A-4147-A177-3AD203B41FA5}">
                          <a16:colId xmlns:a16="http://schemas.microsoft.com/office/drawing/2014/main" val="3550224943"/>
                        </a:ext>
                      </a:extLst>
                    </a:gridCol>
                    <a:gridCol w="810260">
                      <a:extLst>
                        <a:ext uri="{9D8B030D-6E8A-4147-A177-3AD203B41FA5}">
                          <a16:colId xmlns:a16="http://schemas.microsoft.com/office/drawing/2014/main" val="922228997"/>
                        </a:ext>
                      </a:extLst>
                    </a:gridCol>
                    <a:gridCol w="1010285">
                      <a:extLst>
                        <a:ext uri="{9D8B030D-6E8A-4147-A177-3AD203B41FA5}">
                          <a16:colId xmlns:a16="http://schemas.microsoft.com/office/drawing/2014/main" val="2111650616"/>
                        </a:ext>
                      </a:extLst>
                    </a:gridCol>
                    <a:gridCol w="876935">
                      <a:extLst>
                        <a:ext uri="{9D8B030D-6E8A-4147-A177-3AD203B41FA5}">
                          <a16:colId xmlns:a16="http://schemas.microsoft.com/office/drawing/2014/main" val="684998785"/>
                        </a:ext>
                      </a:extLst>
                    </a:gridCol>
                  </a:tblGrid>
                  <a:tr h="182880">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en-AU" sz="1600" i="1">
                                        <a:effectLst/>
                                        <a:latin typeface="Cambria Math" panose="02040503050406030204" pitchFamily="18" charset="0"/>
                                      </a:rPr>
                                    </m:ctrlPr>
                                  </m:sSubPr>
                                  <m:e>
                                    <m:r>
                                      <a:rPr lang="en-AU" sz="1600">
                                        <a:effectLst/>
                                        <a:latin typeface="Cambria Math" panose="02040503050406030204" pitchFamily="18" charset="0"/>
                                      </a:rPr>
                                      <m:t>  </m:t>
                                    </m:r>
                                    <m:r>
                                      <a:rPr lang="en-AU" sz="1600">
                                        <a:effectLst/>
                                        <a:latin typeface="Cambria Math" panose="02040503050406030204" pitchFamily="18" charset="0"/>
                                      </a:rPr>
                                      <m:t>𝑨𝒈𝒆</m:t>
                                    </m:r>
                                    <m:r>
                                      <a:rPr lang="en-AU" sz="1600">
                                        <a:effectLst/>
                                        <a:latin typeface="Cambria Math" panose="02040503050406030204" pitchFamily="18" charset="0"/>
                                      </a:rPr>
                                      <m:t> </m:t>
                                    </m:r>
                                    <m:r>
                                      <a:rPr lang="en-AU" sz="1600">
                                        <a:effectLst/>
                                        <a:latin typeface="Cambria Math" panose="02040503050406030204" pitchFamily="18" charset="0"/>
                                      </a:rPr>
                                      <m:t>𝒙</m:t>
                                    </m:r>
                                  </m:e>
                                  <m:sub>
                                    <m:r>
                                      <a:rPr lang="en-AU" sz="1600">
                                        <a:effectLst/>
                                        <a:latin typeface="Cambria Math" panose="02040503050406030204" pitchFamily="18" charset="0"/>
                                      </a:rPr>
                                      <m:t>  </m:t>
                                    </m:r>
                                  </m:sub>
                                </m:sSub>
                              </m:oMath>
                            </m:oMathPara>
                          </a14:m>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en-AU" sz="1600" i="1">
                                        <a:effectLst/>
                                        <a:latin typeface="Cambria Math" panose="02040503050406030204" pitchFamily="18" charset="0"/>
                                      </a:rPr>
                                    </m:ctrlPr>
                                  </m:sSubPr>
                                  <m:e>
                                    <m:r>
                                      <a:rPr lang="en-AU" sz="1600">
                                        <a:effectLst/>
                                        <a:latin typeface="Cambria Math" panose="02040503050406030204" pitchFamily="18" charset="0"/>
                                      </a:rPr>
                                      <m:t>      </m:t>
                                    </m:r>
                                    <m:r>
                                      <a:rPr lang="en-AU" sz="1600">
                                        <a:effectLst/>
                                        <a:latin typeface="Cambria Math" panose="02040503050406030204" pitchFamily="18" charset="0"/>
                                      </a:rPr>
                                      <m:t>𝒒</m:t>
                                    </m:r>
                                  </m:e>
                                  <m:sub>
                                    <m:r>
                                      <a:rPr lang="en-AU" sz="1600">
                                        <a:effectLst/>
                                        <a:latin typeface="Cambria Math" panose="02040503050406030204" pitchFamily="18" charset="0"/>
                                      </a:rPr>
                                      <m:t>𝒙</m:t>
                                    </m:r>
                                  </m:sub>
                                </m:sSub>
                              </m:oMath>
                            </m:oMathPara>
                          </a14:m>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AU" sz="1400" dirty="0">
                              <a:effectLst/>
                            </a:rPr>
                            <a:t>     </a:t>
                          </a:r>
                          <a14:m>
                            <m:oMath xmlns:m="http://schemas.openxmlformats.org/officeDocument/2006/math">
                              <m:sSub>
                                <m:sSubPr>
                                  <m:ctrlPr>
                                    <a:rPr lang="en-AU" sz="1600" i="1">
                                      <a:effectLst/>
                                      <a:latin typeface="Cambria Math" panose="02040503050406030204" pitchFamily="18" charset="0"/>
                                    </a:rPr>
                                  </m:ctrlPr>
                                </m:sSubPr>
                                <m:e>
                                  <m:r>
                                    <a:rPr lang="en-AU" sz="1600">
                                      <a:effectLst/>
                                      <a:latin typeface="Cambria Math" panose="02040503050406030204" pitchFamily="18" charset="0"/>
                                    </a:rPr>
                                    <m:t>      </m:t>
                                  </m:r>
                                  <m:r>
                                    <a:rPr lang="en-AU" sz="1600">
                                      <a:effectLst/>
                                      <a:latin typeface="Cambria Math" panose="02040503050406030204" pitchFamily="18" charset="0"/>
                                    </a:rPr>
                                    <m:t>𝒍</m:t>
                                  </m:r>
                                </m:e>
                                <m:sub>
                                  <m:r>
                                    <a:rPr lang="en-AU" sz="1600">
                                      <a:effectLst/>
                                      <a:latin typeface="Cambria Math" panose="02040503050406030204" pitchFamily="18" charset="0"/>
                                    </a:rPr>
                                    <m:t>𝒙</m:t>
                                  </m:r>
                                </m:sub>
                              </m:sSub>
                            </m:oMath>
                          </a14:m>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AU" sz="1400" dirty="0">
                              <a:effectLst/>
                            </a:rPr>
                            <a:t>      </a:t>
                          </a:r>
                          <a14:m>
                            <m:oMath xmlns:m="http://schemas.openxmlformats.org/officeDocument/2006/math">
                              <m:sSub>
                                <m:sSubPr>
                                  <m:ctrlPr>
                                    <a:rPr lang="en-AU" sz="1600" i="1">
                                      <a:effectLst/>
                                      <a:latin typeface="Cambria Math" panose="02040503050406030204" pitchFamily="18" charset="0"/>
                                    </a:rPr>
                                  </m:ctrlPr>
                                </m:sSubPr>
                                <m:e>
                                  <m:r>
                                    <a:rPr lang="en-AU" sz="1600">
                                      <a:effectLst/>
                                      <a:latin typeface="Cambria Math" panose="02040503050406030204" pitchFamily="18" charset="0"/>
                                    </a:rPr>
                                    <m:t>   </m:t>
                                  </m:r>
                                  <m:r>
                                    <a:rPr lang="en-AU" sz="1600">
                                      <a:effectLst/>
                                      <a:latin typeface="Cambria Math" panose="02040503050406030204" pitchFamily="18" charset="0"/>
                                    </a:rPr>
                                    <m:t>𝒅</m:t>
                                  </m:r>
                                </m:e>
                                <m:sub>
                                  <m:r>
                                    <a:rPr lang="en-AU" sz="1600">
                                      <a:effectLst/>
                                      <a:latin typeface="Cambria Math" panose="02040503050406030204" pitchFamily="18" charset="0"/>
                                    </a:rPr>
                                    <m:t>𝒙</m:t>
                                  </m:r>
                                </m:sub>
                              </m:sSub>
                            </m:oMath>
                          </a14:m>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AU" sz="1400" dirty="0">
                              <a:effectLst/>
                            </a:rPr>
                            <a:t>   </a:t>
                          </a:r>
                          <a14:m>
                            <m:oMath xmlns:m="http://schemas.openxmlformats.org/officeDocument/2006/math">
                              <m:r>
                                <a:rPr lang="en-AU" sz="1400">
                                  <a:effectLst/>
                                  <a:latin typeface="Cambria Math" panose="02040503050406030204" pitchFamily="18" charset="0"/>
                                </a:rPr>
                                <m:t>  </m:t>
                              </m:r>
                              <m:sSub>
                                <m:sSubPr>
                                  <m:ctrlPr>
                                    <a:rPr lang="en-AU" sz="1600" i="1">
                                      <a:effectLst/>
                                      <a:latin typeface="Cambria Math" panose="02040503050406030204" pitchFamily="18" charset="0"/>
                                    </a:rPr>
                                  </m:ctrlPr>
                                </m:sSubPr>
                                <m:e>
                                  <m:r>
                                    <a:rPr lang="en-AU" sz="1600">
                                      <a:effectLst/>
                                      <a:latin typeface="Cambria Math" panose="02040503050406030204" pitchFamily="18" charset="0"/>
                                    </a:rPr>
                                    <m:t>  </m:t>
                                  </m:r>
                                  <m:r>
                                    <a:rPr lang="en-AU" sz="1600">
                                      <a:effectLst/>
                                      <a:latin typeface="Cambria Math" panose="02040503050406030204" pitchFamily="18" charset="0"/>
                                    </a:rPr>
                                    <m:t>𝒘</m:t>
                                  </m:r>
                                </m:e>
                                <m:sub>
                                  <m:r>
                                    <a:rPr lang="en-AU" sz="1600">
                                      <a:effectLst/>
                                      <a:latin typeface="Cambria Math" panose="02040503050406030204" pitchFamily="18" charset="0"/>
                                    </a:rPr>
                                    <m:t>𝒙</m:t>
                                  </m:r>
                                </m:sub>
                              </m:sSub>
                            </m:oMath>
                          </a14:m>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AU" sz="1400">
                                    <a:effectLst/>
                                    <a:latin typeface="Cambria Math" panose="02040503050406030204" pitchFamily="18" charset="0"/>
                                  </a:rPr>
                                  <m:t>  </m:t>
                                </m:r>
                                <m:sSub>
                                  <m:sSubPr>
                                    <m:ctrlPr>
                                      <a:rPr lang="en-AU" sz="1600" i="1">
                                        <a:effectLst/>
                                        <a:latin typeface="Cambria Math" panose="02040503050406030204" pitchFamily="18" charset="0"/>
                                      </a:rPr>
                                    </m:ctrlPr>
                                  </m:sSubPr>
                                  <m:e>
                                    <m:r>
                                      <a:rPr lang="en-AU" sz="1600">
                                        <a:effectLst/>
                                        <a:latin typeface="Cambria Math" panose="02040503050406030204" pitchFamily="18" charset="0"/>
                                      </a:rPr>
                                      <m:t>  </m:t>
                                    </m:r>
                                    <m:r>
                                      <a:rPr lang="en-AU" sz="1600">
                                        <a:effectLst/>
                                        <a:latin typeface="Cambria Math" panose="02040503050406030204" pitchFamily="18" charset="0"/>
                                      </a:rPr>
                                      <m:t>𝒍</m:t>
                                    </m:r>
                                  </m:e>
                                  <m:sub>
                                    <m:r>
                                      <a:rPr lang="en-AU" sz="1600">
                                        <a:effectLst/>
                                        <a:latin typeface="Cambria Math" panose="02040503050406030204" pitchFamily="18" charset="0"/>
                                      </a:rPr>
                                      <m:t>𝒙</m:t>
                                    </m:r>
                                    <m:r>
                                      <a:rPr lang="en-AU" sz="1600">
                                        <a:effectLst/>
                                        <a:latin typeface="Cambria Math" panose="02040503050406030204" pitchFamily="18" charset="0"/>
                                      </a:rPr>
                                      <m:t>+</m:t>
                                    </m:r>
                                    <m:r>
                                      <a:rPr lang="en-AU" sz="1600">
                                        <a:effectLst/>
                                        <a:latin typeface="Cambria Math" panose="02040503050406030204" pitchFamily="18" charset="0"/>
                                      </a:rPr>
                                      <m:t>𝟏</m:t>
                                    </m:r>
                                  </m:sub>
                                </m:sSub>
                              </m:oMath>
                            </m:oMathPara>
                          </a14:m>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13407030"/>
                      </a:ext>
                    </a:extLst>
                  </a:tr>
                  <a:tr h="182880">
                    <a:tc>
                      <a:txBody>
                        <a:bodyPr/>
                        <a:lstStyle/>
                        <a:p>
                          <a:pPr algn="ctr">
                            <a:lnSpc>
                              <a:spcPct val="115000"/>
                            </a:lnSpc>
                            <a:spcAft>
                              <a:spcPts val="0"/>
                            </a:spcAft>
                          </a:pPr>
                          <a:r>
                            <a:rPr lang="en-AU" sz="1400">
                              <a:effectLst/>
                            </a:rPr>
                            <a:t>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AU" sz="1100">
                              <a:effectLst/>
                            </a:rPr>
                            <a:t>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100" dirty="0">
                              <a:effectLst/>
                            </a:rPr>
                            <a:t> </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100">
                              <a:effectLst/>
                            </a:rPr>
                            <a:t>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100">
                              <a:effectLst/>
                            </a:rPr>
                            <a:t>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100">
                              <a:effectLst/>
                            </a:rPr>
                            <a:t>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5436897"/>
                      </a:ext>
                    </a:extLst>
                  </a:tr>
                  <a:tr h="182880">
                    <a:tc>
                      <a:txBody>
                        <a:bodyPr/>
                        <a:lstStyle/>
                        <a:p>
                          <a:pPr algn="ctr">
                            <a:lnSpc>
                              <a:spcPct val="115000"/>
                            </a:lnSpc>
                            <a:spcAft>
                              <a:spcPts val="0"/>
                            </a:spcAft>
                          </a:pPr>
                          <a:r>
                            <a:rPr lang="en-AU" sz="1400">
                              <a:effectLst/>
                            </a:rPr>
                            <a:t>45</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AU" sz="1400">
                              <a:effectLst/>
                            </a:rPr>
                            <a:t> 0.001 26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400">
                              <a:effectLst/>
                            </a:rPr>
                            <a:t> 97 452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400" dirty="0">
                              <a:effectLst/>
                            </a:rPr>
                            <a:t> 117 </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400" dirty="0">
                              <a:effectLst/>
                            </a:rPr>
                            <a:t> 9 739 </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400">
                              <a:effectLst/>
                            </a:rPr>
                            <a:t> 87 596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0631354"/>
                      </a:ext>
                    </a:extLst>
                  </a:tr>
                  <a:tr h="182880">
                    <a:tc>
                      <a:txBody>
                        <a:bodyPr/>
                        <a:lstStyle/>
                        <a:p>
                          <a:pPr algn="ctr">
                            <a:lnSpc>
                              <a:spcPct val="115000"/>
                            </a:lnSpc>
                            <a:spcAft>
                              <a:spcPts val="0"/>
                            </a:spcAft>
                          </a:pPr>
                          <a:r>
                            <a:rPr lang="en-AU" sz="1400">
                              <a:effectLst/>
                            </a:rPr>
                            <a:t>46</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AU" sz="1400">
                              <a:effectLst/>
                            </a:rPr>
                            <a:t> 0.001 37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400">
                              <a:effectLst/>
                            </a:rPr>
                            <a:t> 87 596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400">
                              <a:effectLst/>
                            </a:rPr>
                            <a:t> 114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400">
                              <a:effectLst/>
                            </a:rPr>
                            <a:t> 8 754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400">
                              <a:effectLst/>
                            </a:rPr>
                            <a:t> 78 728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6742476"/>
                      </a:ext>
                    </a:extLst>
                  </a:tr>
                  <a:tr h="182880">
                    <a:tc>
                      <a:txBody>
                        <a:bodyPr/>
                        <a:lstStyle/>
                        <a:p>
                          <a:pPr algn="ctr">
                            <a:lnSpc>
                              <a:spcPct val="115000"/>
                            </a:lnSpc>
                            <a:spcAft>
                              <a:spcPts val="0"/>
                            </a:spcAft>
                          </a:pPr>
                          <a:r>
                            <a:rPr lang="en-AU" sz="1400">
                              <a:effectLst/>
                            </a:rPr>
                            <a:t>47</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AU" sz="1400">
                              <a:effectLst/>
                            </a:rPr>
                            <a:t> 0.001 50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400">
                              <a:effectLst/>
                            </a:rPr>
                            <a:t> 78 728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400">
                              <a:effectLst/>
                            </a:rPr>
                            <a:t> 112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400">
                              <a:effectLst/>
                            </a:rPr>
                            <a:t> 7 867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400">
                              <a:effectLst/>
                            </a:rPr>
                            <a:t> 70 749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3027658"/>
                      </a:ext>
                    </a:extLst>
                  </a:tr>
                  <a:tr h="182880">
                    <a:tc>
                      <a:txBody>
                        <a:bodyPr/>
                        <a:lstStyle/>
                        <a:p>
                          <a:pPr algn="ctr">
                            <a:lnSpc>
                              <a:spcPct val="115000"/>
                            </a:lnSpc>
                            <a:spcAft>
                              <a:spcPts val="0"/>
                            </a:spcAft>
                          </a:pPr>
                          <a:r>
                            <a:rPr lang="en-AU" sz="1400">
                              <a:effectLst/>
                            </a:rPr>
                            <a:t>48</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AU" sz="1400">
                              <a:effectLst/>
                            </a:rPr>
                            <a:t> 0.001 65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400">
                              <a:effectLst/>
                            </a:rPr>
                            <a:t> 70 749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400">
                              <a:effectLst/>
                            </a:rPr>
                            <a:t> 111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400">
                              <a:effectLst/>
                            </a:rPr>
                            <a:t> 7 069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400">
                              <a:effectLst/>
                            </a:rPr>
                            <a:t> 63 569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59676707"/>
                      </a:ext>
                    </a:extLst>
                  </a:tr>
                  <a:tr h="182880">
                    <a:tc>
                      <a:txBody>
                        <a:bodyPr/>
                        <a:lstStyle/>
                        <a:p>
                          <a:pPr algn="ctr">
                            <a:lnSpc>
                              <a:spcPct val="115000"/>
                            </a:lnSpc>
                            <a:spcAft>
                              <a:spcPts val="0"/>
                            </a:spcAft>
                          </a:pPr>
                          <a:r>
                            <a:rPr lang="en-AU" sz="1400">
                              <a:effectLst/>
                            </a:rPr>
                            <a:t>49</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AU" sz="1400">
                              <a:effectLst/>
                            </a:rPr>
                            <a:t> 0.001 83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400">
                              <a:effectLst/>
                            </a:rPr>
                            <a:t> 63 569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400">
                              <a:effectLst/>
                            </a:rPr>
                            <a:t> 111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400">
                              <a:effectLst/>
                            </a:rPr>
                            <a:t> 6 351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400" dirty="0">
                              <a:effectLst/>
                            </a:rPr>
                            <a:t> 57 107 </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6709200"/>
                      </a:ext>
                    </a:extLst>
                  </a:tr>
                </a:tbl>
              </a:graphicData>
            </a:graphic>
          </p:graphicFrame>
        </mc:Choice>
        <mc:Fallback xmlns="">
          <p:graphicFrame>
            <p:nvGraphicFramePr>
              <p:cNvPr id="11" name="Table 10">
                <a:extLst/>
              </p:cNvPr>
              <p:cNvGraphicFramePr>
                <a:graphicFrameLocks noGrp="1"/>
              </p:cNvGraphicFramePr>
              <p:nvPr>
                <p:extLst/>
              </p:nvPr>
            </p:nvGraphicFramePr>
            <p:xfrm>
              <a:off x="352658" y="1637269"/>
              <a:ext cx="5731510" cy="1752600"/>
            </p:xfrm>
            <a:graphic>
              <a:graphicData uri="http://schemas.openxmlformats.org/drawingml/2006/table">
                <a:tbl>
                  <a:tblPr firstRow="1" firstCol="1" bandRow="1">
                    <a:tableStyleId>{5C22544A-7EE6-4342-B048-85BDC9FD1C3A}</a:tableStyleId>
                  </a:tblPr>
                  <a:tblGrid>
                    <a:gridCol w="845185">
                      <a:extLst>
                        <a:ext uri="{9D8B030D-6E8A-4147-A177-3AD203B41FA5}">
                          <a16:colId xmlns:a16="http://schemas.microsoft.com/office/drawing/2014/main" val="406432702"/>
                        </a:ext>
                      </a:extLst>
                    </a:gridCol>
                    <a:gridCol w="1034415">
                      <a:extLst>
                        <a:ext uri="{9D8B030D-6E8A-4147-A177-3AD203B41FA5}">
                          <a16:colId xmlns:a16="http://schemas.microsoft.com/office/drawing/2014/main" val="2456486405"/>
                        </a:ext>
                      </a:extLst>
                    </a:gridCol>
                    <a:gridCol w="1154430">
                      <a:extLst>
                        <a:ext uri="{9D8B030D-6E8A-4147-A177-3AD203B41FA5}">
                          <a16:colId xmlns:a16="http://schemas.microsoft.com/office/drawing/2014/main" val="3550224943"/>
                        </a:ext>
                      </a:extLst>
                    </a:gridCol>
                    <a:gridCol w="810260">
                      <a:extLst>
                        <a:ext uri="{9D8B030D-6E8A-4147-A177-3AD203B41FA5}">
                          <a16:colId xmlns:a16="http://schemas.microsoft.com/office/drawing/2014/main" val="922228997"/>
                        </a:ext>
                      </a:extLst>
                    </a:gridCol>
                    <a:gridCol w="1010285">
                      <a:extLst>
                        <a:ext uri="{9D8B030D-6E8A-4147-A177-3AD203B41FA5}">
                          <a16:colId xmlns:a16="http://schemas.microsoft.com/office/drawing/2014/main" val="2111650616"/>
                        </a:ext>
                      </a:extLst>
                    </a:gridCol>
                    <a:gridCol w="876935">
                      <a:extLst>
                        <a:ext uri="{9D8B030D-6E8A-4147-A177-3AD203B41FA5}">
                          <a16:colId xmlns:a16="http://schemas.microsoft.com/office/drawing/2014/main" val="684998785"/>
                        </a:ext>
                      </a:extLst>
                    </a:gridCol>
                  </a:tblGrid>
                  <a:tr h="280416">
                    <a:tc>
                      <a:txBody>
                        <a:bodyPr/>
                        <a:lstStyle/>
                        <a:p>
                          <a:endParaRPr lang="en-US"/>
                        </a:p>
                      </a:txBody>
                      <a:tcPr marL="68580" marR="68580" marT="0" marB="0" anchor="ctr">
                        <a:blipFill>
                          <a:blip r:embed="rId9"/>
                          <a:stretch>
                            <a:fillRect l="-719" t="-2174" r="-580576" b="-556522"/>
                          </a:stretch>
                        </a:blipFill>
                      </a:tcPr>
                    </a:tc>
                    <a:tc>
                      <a:txBody>
                        <a:bodyPr/>
                        <a:lstStyle/>
                        <a:p>
                          <a:endParaRPr lang="en-US"/>
                        </a:p>
                      </a:txBody>
                      <a:tcPr marL="68580" marR="68580" marT="0" marB="0" anchor="ctr">
                        <a:blipFill>
                          <a:blip r:embed="rId9"/>
                          <a:stretch>
                            <a:fillRect l="-82353" t="-2174" r="-374706" b="-556522"/>
                          </a:stretch>
                        </a:blipFill>
                      </a:tcPr>
                    </a:tc>
                    <a:tc>
                      <a:txBody>
                        <a:bodyPr/>
                        <a:lstStyle/>
                        <a:p>
                          <a:endParaRPr lang="en-US"/>
                        </a:p>
                      </a:txBody>
                      <a:tcPr marL="68580" marR="68580" marT="0" marB="0" anchor="ctr">
                        <a:blipFill>
                          <a:blip r:embed="rId9"/>
                          <a:stretch>
                            <a:fillRect l="-163158" t="-2174" r="-235263" b="-556522"/>
                          </a:stretch>
                        </a:blipFill>
                      </a:tcPr>
                    </a:tc>
                    <a:tc>
                      <a:txBody>
                        <a:bodyPr/>
                        <a:lstStyle/>
                        <a:p>
                          <a:endParaRPr lang="en-US"/>
                        </a:p>
                      </a:txBody>
                      <a:tcPr marL="68580" marR="68580" marT="0" marB="0" anchor="ctr">
                        <a:blipFill>
                          <a:blip r:embed="rId9"/>
                          <a:stretch>
                            <a:fillRect l="-375940" t="-2174" r="-236090" b="-556522"/>
                          </a:stretch>
                        </a:blipFill>
                      </a:tcPr>
                    </a:tc>
                    <a:tc>
                      <a:txBody>
                        <a:bodyPr/>
                        <a:lstStyle/>
                        <a:p>
                          <a:endParaRPr lang="en-US"/>
                        </a:p>
                      </a:txBody>
                      <a:tcPr marL="68580" marR="68580" marT="0" marB="0" anchor="ctr">
                        <a:blipFill>
                          <a:blip r:embed="rId9"/>
                          <a:stretch>
                            <a:fillRect l="-381325" t="-2174" r="-89157" b="-556522"/>
                          </a:stretch>
                        </a:blipFill>
                      </a:tcPr>
                    </a:tc>
                    <a:tc>
                      <a:txBody>
                        <a:bodyPr/>
                        <a:lstStyle/>
                        <a:p>
                          <a:endParaRPr lang="en-US"/>
                        </a:p>
                      </a:txBody>
                      <a:tcPr marL="68580" marR="68580" marT="0" marB="0" anchor="ctr">
                        <a:blipFill>
                          <a:blip r:embed="rId9"/>
                          <a:stretch>
                            <a:fillRect l="-554861" t="-2174" r="-2778" b="-556522"/>
                          </a:stretch>
                        </a:blipFill>
                      </a:tcPr>
                    </a:tc>
                    <a:extLst>
                      <a:ext uri="{0D108BD9-81ED-4DB2-BD59-A6C34878D82A}">
                        <a16:rowId xmlns:a16="http://schemas.microsoft.com/office/drawing/2014/main" val="613407030"/>
                      </a:ext>
                    </a:extLst>
                  </a:tr>
                  <a:tr h="245364">
                    <a:tc>
                      <a:txBody>
                        <a:bodyPr/>
                        <a:lstStyle/>
                        <a:p>
                          <a:pPr algn="ctr">
                            <a:lnSpc>
                              <a:spcPct val="115000"/>
                            </a:lnSpc>
                            <a:spcAft>
                              <a:spcPts val="0"/>
                            </a:spcAft>
                          </a:pPr>
                          <a:r>
                            <a:rPr lang="en-AU" sz="1400">
                              <a:effectLst/>
                            </a:rPr>
                            <a:t>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AU" sz="1100">
                              <a:effectLst/>
                            </a:rPr>
                            <a:t>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100">
                              <a:effectLst/>
                            </a:rPr>
                            <a:t>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100">
                              <a:effectLst/>
                            </a:rPr>
                            <a:t>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100">
                              <a:effectLst/>
                            </a:rPr>
                            <a:t>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100">
                              <a:effectLst/>
                            </a:rPr>
                            <a:t>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5436897"/>
                      </a:ext>
                    </a:extLst>
                  </a:tr>
                  <a:tr h="245364">
                    <a:tc>
                      <a:txBody>
                        <a:bodyPr/>
                        <a:lstStyle/>
                        <a:p>
                          <a:pPr algn="ctr">
                            <a:lnSpc>
                              <a:spcPct val="115000"/>
                            </a:lnSpc>
                            <a:spcAft>
                              <a:spcPts val="0"/>
                            </a:spcAft>
                          </a:pPr>
                          <a:r>
                            <a:rPr lang="en-AU" sz="1400">
                              <a:effectLst/>
                            </a:rPr>
                            <a:t>45</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AU" sz="1400">
                              <a:effectLst/>
                            </a:rPr>
                            <a:t> 0.001 26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400">
                              <a:effectLst/>
                            </a:rPr>
                            <a:t> 97 452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400">
                              <a:effectLst/>
                            </a:rPr>
                            <a:t> 117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400">
                              <a:effectLst/>
                            </a:rPr>
                            <a:t> 9 739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400">
                              <a:effectLst/>
                            </a:rPr>
                            <a:t> 87 596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0631354"/>
                      </a:ext>
                    </a:extLst>
                  </a:tr>
                  <a:tr h="245364">
                    <a:tc>
                      <a:txBody>
                        <a:bodyPr/>
                        <a:lstStyle/>
                        <a:p>
                          <a:pPr algn="ctr">
                            <a:lnSpc>
                              <a:spcPct val="115000"/>
                            </a:lnSpc>
                            <a:spcAft>
                              <a:spcPts val="0"/>
                            </a:spcAft>
                          </a:pPr>
                          <a:r>
                            <a:rPr lang="en-AU" sz="1400">
                              <a:effectLst/>
                            </a:rPr>
                            <a:t>46</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AU" sz="1400">
                              <a:effectLst/>
                            </a:rPr>
                            <a:t> 0.001 37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400">
                              <a:effectLst/>
                            </a:rPr>
                            <a:t> 87 596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400">
                              <a:effectLst/>
                            </a:rPr>
                            <a:t> 114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400">
                              <a:effectLst/>
                            </a:rPr>
                            <a:t> 8 754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400">
                              <a:effectLst/>
                            </a:rPr>
                            <a:t> 78 728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6742476"/>
                      </a:ext>
                    </a:extLst>
                  </a:tr>
                  <a:tr h="245364">
                    <a:tc>
                      <a:txBody>
                        <a:bodyPr/>
                        <a:lstStyle/>
                        <a:p>
                          <a:pPr algn="ctr">
                            <a:lnSpc>
                              <a:spcPct val="115000"/>
                            </a:lnSpc>
                            <a:spcAft>
                              <a:spcPts val="0"/>
                            </a:spcAft>
                          </a:pPr>
                          <a:r>
                            <a:rPr lang="en-AU" sz="1400">
                              <a:effectLst/>
                            </a:rPr>
                            <a:t>47</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AU" sz="1400">
                              <a:effectLst/>
                            </a:rPr>
                            <a:t> 0.001 50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400">
                              <a:effectLst/>
                            </a:rPr>
                            <a:t> 78 728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400">
                              <a:effectLst/>
                            </a:rPr>
                            <a:t> 112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400">
                              <a:effectLst/>
                            </a:rPr>
                            <a:t> 7 867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400">
                              <a:effectLst/>
                            </a:rPr>
                            <a:t> 70 749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3027658"/>
                      </a:ext>
                    </a:extLst>
                  </a:tr>
                  <a:tr h="245364">
                    <a:tc>
                      <a:txBody>
                        <a:bodyPr/>
                        <a:lstStyle/>
                        <a:p>
                          <a:pPr algn="ctr">
                            <a:lnSpc>
                              <a:spcPct val="115000"/>
                            </a:lnSpc>
                            <a:spcAft>
                              <a:spcPts val="0"/>
                            </a:spcAft>
                          </a:pPr>
                          <a:r>
                            <a:rPr lang="en-AU" sz="1400">
                              <a:effectLst/>
                            </a:rPr>
                            <a:t>48</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AU" sz="1400">
                              <a:effectLst/>
                            </a:rPr>
                            <a:t> 0.001 65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400">
                              <a:effectLst/>
                            </a:rPr>
                            <a:t> 70 749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400">
                              <a:effectLst/>
                            </a:rPr>
                            <a:t> 111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400">
                              <a:effectLst/>
                            </a:rPr>
                            <a:t> 7 069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400">
                              <a:effectLst/>
                            </a:rPr>
                            <a:t> 63 569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59676707"/>
                      </a:ext>
                    </a:extLst>
                  </a:tr>
                  <a:tr h="245364">
                    <a:tc>
                      <a:txBody>
                        <a:bodyPr/>
                        <a:lstStyle/>
                        <a:p>
                          <a:pPr algn="ctr">
                            <a:lnSpc>
                              <a:spcPct val="115000"/>
                            </a:lnSpc>
                            <a:spcAft>
                              <a:spcPts val="0"/>
                            </a:spcAft>
                          </a:pPr>
                          <a:r>
                            <a:rPr lang="en-AU" sz="1400">
                              <a:effectLst/>
                            </a:rPr>
                            <a:t>49</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AU" sz="1400">
                              <a:effectLst/>
                            </a:rPr>
                            <a:t> 0.001 83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400">
                              <a:effectLst/>
                            </a:rPr>
                            <a:t> 63 569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400">
                              <a:effectLst/>
                            </a:rPr>
                            <a:t> 111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400">
                              <a:effectLst/>
                            </a:rPr>
                            <a:t> 6 351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en-AU" sz="1400" dirty="0">
                              <a:effectLst/>
                            </a:rPr>
                            <a:t> 57 107 </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6709200"/>
                      </a:ext>
                    </a:extLst>
                  </a:tr>
                </a:tbl>
              </a:graphicData>
            </a:graphic>
          </p:graphicFrame>
        </mc:Fallback>
      </mc:AlternateContent>
      <p:sp>
        <p:nvSpPr>
          <p:cNvPr id="12" name="Rectangle 11">
            <a:extLst/>
          </p:cNvPr>
          <p:cNvSpPr/>
          <p:nvPr/>
        </p:nvSpPr>
        <p:spPr>
          <a:xfrm>
            <a:off x="5632183" y="5251886"/>
            <a:ext cx="3872677" cy="710707"/>
          </a:xfrm>
          <a:prstGeom prst="rect">
            <a:avLst/>
          </a:prstGeom>
        </p:spPr>
        <p:txBody>
          <a:bodyPr wrap="square">
            <a:spAutoFit/>
          </a:bodyPr>
          <a:lstStyle/>
          <a:p>
            <a:pPr>
              <a:lnSpc>
                <a:spcPct val="115000"/>
              </a:lnSpc>
              <a:spcAft>
                <a:spcPts val="1000"/>
              </a:spcAft>
            </a:pPr>
            <a:r>
              <a:rPr lang="en-AU" dirty="0">
                <a:solidFill>
                  <a:srgbClr val="00B050"/>
                </a:solidFill>
                <a:latin typeface="Calibri" panose="020F0502020204030204" pitchFamily="34" charset="0"/>
                <a:ea typeface="Calibri" panose="020F0502020204030204" pitchFamily="34" charset="0"/>
                <a:cs typeface="Times New Roman" panose="02020603050405020304" pitchFamily="18" charset="0"/>
              </a:rPr>
              <a:t>Values for non exact ages can be obtained by interpolation</a:t>
            </a:r>
          </a:p>
        </p:txBody>
      </p:sp>
      <p:sp>
        <p:nvSpPr>
          <p:cNvPr id="13" name="Title 12">
            <a:extLst>
              <a:ext uri="{FF2B5EF4-FFF2-40B4-BE49-F238E27FC236}">
                <a16:creationId xmlns:a16="http://schemas.microsoft.com/office/drawing/2014/main" id="{F649E877-CE1D-4CB8-B6B3-13B8CEDD65C1}"/>
              </a:ext>
            </a:extLst>
          </p:cNvPr>
          <p:cNvSpPr>
            <a:spLocks noGrp="1"/>
          </p:cNvSpPr>
          <p:nvPr>
            <p:ph type="title"/>
          </p:nvPr>
        </p:nvSpPr>
        <p:spPr/>
        <p:txBody>
          <a:bodyPr>
            <a:normAutofit fontScale="90000"/>
          </a:bodyPr>
          <a:lstStyle/>
          <a:p>
            <a:r>
              <a:rPr lang="en-US" dirty="0"/>
              <a:t>Multiple Decrement Tables</a:t>
            </a:r>
            <a:br>
              <a:rPr lang="en-US" dirty="0"/>
            </a:br>
            <a:endParaRPr lang="en-AU" dirty="0"/>
          </a:p>
        </p:txBody>
      </p:sp>
    </p:spTree>
    <p:extLst>
      <p:ext uri="{BB962C8B-B14F-4D97-AF65-F5344CB8AC3E}">
        <p14:creationId xmlns:p14="http://schemas.microsoft.com/office/powerpoint/2010/main" val="1798325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7FAB6-D2C1-4FE7-A5CB-170DBB3C512A}"/>
              </a:ext>
            </a:extLst>
          </p:cNvPr>
          <p:cNvSpPr>
            <a:spLocks noGrp="1"/>
          </p:cNvSpPr>
          <p:nvPr>
            <p:ph type="title"/>
          </p:nvPr>
        </p:nvSpPr>
        <p:spPr/>
        <p:txBody>
          <a:bodyPr>
            <a:normAutofit fontScale="90000"/>
          </a:bodyPr>
          <a:lstStyle/>
          <a:p>
            <a:r>
              <a:rPr lang="en-US" dirty="0"/>
              <a:t>Multiple Decrement Tables – CT4 / CT5 core material</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E30505-732F-4049-A81B-B975B553E06A}"/>
                  </a:ext>
                </a:extLst>
              </p:cNvPr>
              <p:cNvSpPr>
                <a:spLocks noGrp="1"/>
              </p:cNvSpPr>
              <p:nvPr>
                <p:ph idx="1"/>
              </p:nvPr>
            </p:nvSpPr>
            <p:spPr/>
            <p:txBody>
              <a:bodyPr>
                <a:normAutofit fontScale="92500" lnSpcReduction="10000"/>
              </a:bodyPr>
              <a:lstStyle/>
              <a:p>
                <a:pPr marL="342900" indent="-342900">
                  <a:buFont typeface="Arial" panose="020B0604020202020204" pitchFamily="34" charset="0"/>
                  <a:buChar char="•"/>
                </a:pPr>
                <a:r>
                  <a:rPr lang="en-US" dirty="0"/>
                  <a:t>Alternative view in spreadsheet from ‘exact’ method</a:t>
                </a:r>
                <a:r>
                  <a:rPr lang="en-AU" dirty="0"/>
                  <a:t>. </a:t>
                </a:r>
              </a:p>
              <a:p>
                <a:pPr marL="342900" indent="-342900">
                  <a:buFont typeface="Arial" panose="020B0604020202020204" pitchFamily="34" charset="0"/>
                  <a:buChar char="•"/>
                </a:pPr>
                <a:r>
                  <a:rPr lang="en-US" dirty="0"/>
                  <a:t>Y</a:t>
                </a:r>
                <a:r>
                  <a:rPr lang="en-AU" dirty="0" err="1"/>
                  <a:t>ou</a:t>
                </a:r>
                <a:r>
                  <a:rPr lang="en-AU" dirty="0"/>
                  <a:t> may have been taught using force of decrement method:</a:t>
                </a:r>
              </a:p>
              <a:p>
                <a:pPr marL="342900" indent="-342900">
                  <a:buFont typeface="Arial" panose="020B0604020202020204" pitchFamily="34" charset="0"/>
                  <a:buChar char="•"/>
                </a:pPr>
                <a14:m>
                  <m:oMath xmlns:m="http://schemas.openxmlformats.org/officeDocument/2006/math">
                    <m:sSubSup>
                      <m:sSubSupPr>
                        <m:ctrlPr>
                          <a:rPr lang="en-AU" i="1">
                            <a:latin typeface="Cambria Math" panose="02040503050406030204" pitchFamily="18" charset="0"/>
                          </a:rPr>
                        </m:ctrlPr>
                      </m:sSubSupPr>
                      <m:e>
                        <m:r>
                          <a:rPr lang="en-US" i="1">
                            <a:latin typeface="Cambria Math" panose="02040503050406030204" pitchFamily="18" charset="0"/>
                          </a:rPr>
                          <m:t>𝑞</m:t>
                        </m:r>
                      </m:e>
                      <m:sub>
                        <m:r>
                          <a:rPr lang="en-US" i="1">
                            <a:latin typeface="Cambria Math" panose="02040503050406030204" pitchFamily="18" charset="0"/>
                          </a:rPr>
                          <m:t>𝑥</m:t>
                        </m:r>
                      </m:sub>
                      <m:sup>
                        <m:r>
                          <a:rPr lang="en-US" i="1">
                            <a:latin typeface="Cambria Math" panose="02040503050406030204" pitchFamily="18" charset="0"/>
                          </a:rPr>
                          <m:t>𝑑</m:t>
                        </m:r>
                      </m:sup>
                    </m:sSubSup>
                    <m:r>
                      <a:rPr lang="en-US" i="1">
                        <a:latin typeface="Cambria Math" panose="02040503050406030204" pitchFamily="18" charset="0"/>
                      </a:rPr>
                      <m:t>=1− </m:t>
                    </m:r>
                    <m:sSup>
                      <m:sSupPr>
                        <m:ctrlPr>
                          <a:rPr lang="en-AU"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𝜇</m:t>
                        </m:r>
                      </m:sup>
                    </m:sSup>
                  </m:oMath>
                </a14:m>
                <a:endParaRPr lang="en-AU" dirty="0"/>
              </a:p>
              <a:p>
                <a:pPr marL="342900" indent="-342900">
                  <a:buFont typeface="Arial" panose="020B0604020202020204" pitchFamily="34" charset="0"/>
                  <a:buChar char="•"/>
                </a:pPr>
                <a14:m>
                  <m:oMath xmlns:m="http://schemas.openxmlformats.org/officeDocument/2006/math">
                    <m:sSubSup>
                      <m:sSubSupPr>
                        <m:ctrlPr>
                          <a:rPr lang="en-AU" i="1">
                            <a:latin typeface="Cambria Math" panose="02040503050406030204" pitchFamily="18" charset="0"/>
                          </a:rPr>
                        </m:ctrlPr>
                      </m:sSubSupPr>
                      <m:e>
                        <m:r>
                          <a:rPr lang="en-US" i="1">
                            <a:latin typeface="Cambria Math" panose="02040503050406030204" pitchFamily="18" charset="0"/>
                          </a:rPr>
                          <m:t>𝑞</m:t>
                        </m:r>
                      </m:e>
                      <m:sub>
                        <m:r>
                          <a:rPr lang="en-US" i="1">
                            <a:latin typeface="Cambria Math" panose="02040503050406030204" pitchFamily="18" charset="0"/>
                          </a:rPr>
                          <m:t>𝑥</m:t>
                        </m:r>
                      </m:sub>
                      <m:sup>
                        <m:r>
                          <a:rPr lang="en-US" i="1">
                            <a:latin typeface="Cambria Math" panose="02040503050406030204" pitchFamily="18" charset="0"/>
                          </a:rPr>
                          <m:t>𝑤</m:t>
                        </m:r>
                      </m:sup>
                    </m:sSubSup>
                    <m:r>
                      <a:rPr lang="en-US" i="1">
                        <a:latin typeface="Cambria Math" panose="02040503050406030204" pitchFamily="18" charset="0"/>
                      </a:rPr>
                      <m:t>=1− </m:t>
                    </m:r>
                    <m:sSup>
                      <m:sSupPr>
                        <m:ctrlPr>
                          <a:rPr lang="en-AU"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𝜎</m:t>
                        </m:r>
                      </m:sup>
                    </m:sSup>
                  </m:oMath>
                </a14:m>
                <a:endParaRPr lang="en-AU" dirty="0"/>
              </a:p>
              <a:p>
                <a:pPr marL="342900" indent="-342900">
                  <a:buFont typeface="Arial" panose="020B0604020202020204" pitchFamily="34" charset="0"/>
                  <a:buChar char="•"/>
                </a:pPr>
                <a:r>
                  <a:rPr lang="en-US" dirty="0"/>
                  <a:t>Implies:</a:t>
                </a:r>
              </a:p>
              <a:p>
                <a:pPr marL="342900" indent="-342900">
                  <a:buFont typeface="Arial" panose="020B0604020202020204" pitchFamily="34" charset="0"/>
                  <a:buChar char="•"/>
                </a:pPr>
                <a14:m>
                  <m:oMath xmlns:m="http://schemas.openxmlformats.org/officeDocument/2006/math">
                    <m:sSubSup>
                      <m:sSubSupPr>
                        <m:ctrlPr>
                          <a:rPr lang="en-AU" i="1">
                            <a:latin typeface="Cambria Math" panose="02040503050406030204" pitchFamily="18" charset="0"/>
                          </a:rPr>
                        </m:ctrlPr>
                      </m:sSubSupPr>
                      <m:e>
                        <m:r>
                          <a:rPr lang="en-US" i="1">
                            <a:latin typeface="Cambria Math" panose="02040503050406030204" pitchFamily="18" charset="0"/>
                          </a:rPr>
                          <m:t>(</m:t>
                        </m:r>
                        <m:r>
                          <a:rPr lang="en-US" i="1">
                            <a:latin typeface="Cambria Math" panose="02040503050406030204" pitchFamily="18" charset="0"/>
                          </a:rPr>
                          <m:t>𝑎𝑞</m:t>
                        </m:r>
                        <m:r>
                          <a:rPr lang="en-US" i="1">
                            <a:latin typeface="Cambria Math" panose="02040503050406030204" pitchFamily="18" charset="0"/>
                          </a:rPr>
                          <m:t>)</m:t>
                        </m:r>
                      </m:e>
                      <m:sub>
                        <m:r>
                          <a:rPr lang="en-US" i="1">
                            <a:latin typeface="Cambria Math" panose="02040503050406030204" pitchFamily="18" charset="0"/>
                          </a:rPr>
                          <m:t>𝑥</m:t>
                        </m:r>
                      </m:sub>
                      <m:sup>
                        <m:r>
                          <a:rPr lang="en-US" i="1">
                            <a:latin typeface="Cambria Math" panose="02040503050406030204" pitchFamily="18" charset="0"/>
                          </a:rPr>
                          <m:t>𝑑</m:t>
                        </m:r>
                      </m:sup>
                    </m:sSubSup>
                    <m:r>
                      <a:rPr lang="en-US" i="1">
                        <a:latin typeface="Cambria Math" panose="02040503050406030204" pitchFamily="18" charset="0"/>
                      </a:rPr>
                      <m:t>=</m:t>
                    </m:r>
                    <m:f>
                      <m:fPr>
                        <m:ctrlPr>
                          <a:rPr lang="en-AU" i="1">
                            <a:latin typeface="Cambria Math" panose="02040503050406030204" pitchFamily="18" charset="0"/>
                          </a:rPr>
                        </m:ctrlPr>
                      </m:fPr>
                      <m:num>
                        <m:r>
                          <a:rPr lang="en-US" i="1">
                            <a:latin typeface="Cambria Math" panose="02040503050406030204" pitchFamily="18" charset="0"/>
                          </a:rPr>
                          <m:t>𝜇</m:t>
                        </m:r>
                      </m:num>
                      <m:den>
                        <m:r>
                          <a:rPr lang="en-US" i="1">
                            <a:latin typeface="Cambria Math" panose="02040503050406030204" pitchFamily="18" charset="0"/>
                          </a:rPr>
                          <m:t>𝜇</m:t>
                        </m:r>
                        <m:r>
                          <a:rPr lang="en-US" i="1">
                            <a:latin typeface="Cambria Math" panose="02040503050406030204" pitchFamily="18" charset="0"/>
                          </a:rPr>
                          <m:t>+</m:t>
                        </m:r>
                        <m:r>
                          <a:rPr lang="en-US" i="1">
                            <a:latin typeface="Cambria Math" panose="02040503050406030204" pitchFamily="18" charset="0"/>
                          </a:rPr>
                          <m:t>𝜎</m:t>
                        </m:r>
                      </m:den>
                    </m:f>
                    <m:r>
                      <a:rPr lang="en-US" i="1">
                        <a:latin typeface="Cambria Math" panose="02040503050406030204" pitchFamily="18" charset="0"/>
                      </a:rPr>
                      <m:t>(1− </m:t>
                    </m:r>
                    <m:sSup>
                      <m:sSupPr>
                        <m:ctrlPr>
                          <a:rPr lang="en-AU"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𝜇</m:t>
                        </m:r>
                        <m:r>
                          <a:rPr lang="en-US" i="1">
                            <a:latin typeface="Cambria Math" panose="02040503050406030204" pitchFamily="18" charset="0"/>
                          </a:rPr>
                          <m:t>−</m:t>
                        </m:r>
                        <m:r>
                          <a:rPr lang="en-US" i="1">
                            <a:latin typeface="Cambria Math" panose="02040503050406030204" pitchFamily="18" charset="0"/>
                          </a:rPr>
                          <m:t>𝜎</m:t>
                        </m:r>
                      </m:sup>
                    </m:sSup>
                    <m:r>
                      <a:rPr lang="en-US" i="1">
                        <a:latin typeface="Cambria Math" panose="02040503050406030204" pitchFamily="18" charset="0"/>
                      </a:rPr>
                      <m:t>)</m:t>
                    </m:r>
                  </m:oMath>
                </a14:m>
                <a:endParaRPr lang="en-AU" dirty="0"/>
              </a:p>
              <a:p>
                <a:pPr marL="342900" indent="-342900">
                  <a:buFont typeface="Arial" panose="020B0604020202020204" pitchFamily="34" charset="0"/>
                  <a:buChar char="•"/>
                </a:pPr>
                <a14:m>
                  <m:oMath xmlns:m="http://schemas.openxmlformats.org/officeDocument/2006/math">
                    <m:sSubSup>
                      <m:sSubSupPr>
                        <m:ctrlPr>
                          <a:rPr lang="en-AU" i="1">
                            <a:latin typeface="Cambria Math" panose="02040503050406030204" pitchFamily="18" charset="0"/>
                          </a:rPr>
                        </m:ctrlPr>
                      </m:sSubSupPr>
                      <m:e>
                        <m:r>
                          <a:rPr lang="en-US" i="1">
                            <a:latin typeface="Cambria Math" panose="02040503050406030204" pitchFamily="18" charset="0"/>
                          </a:rPr>
                          <m:t>(</m:t>
                        </m:r>
                        <m:r>
                          <a:rPr lang="en-US" i="1">
                            <a:latin typeface="Cambria Math" panose="02040503050406030204" pitchFamily="18" charset="0"/>
                          </a:rPr>
                          <m:t>𝑎𝑞</m:t>
                        </m:r>
                        <m:r>
                          <a:rPr lang="en-US" i="1">
                            <a:latin typeface="Cambria Math" panose="02040503050406030204" pitchFamily="18" charset="0"/>
                          </a:rPr>
                          <m:t>)</m:t>
                        </m:r>
                      </m:e>
                      <m:sub>
                        <m:r>
                          <a:rPr lang="en-US" i="1">
                            <a:latin typeface="Cambria Math" panose="02040503050406030204" pitchFamily="18" charset="0"/>
                          </a:rPr>
                          <m:t>𝑥</m:t>
                        </m:r>
                      </m:sub>
                      <m:sup>
                        <m:r>
                          <a:rPr lang="en-US" i="1">
                            <a:latin typeface="Cambria Math" panose="02040503050406030204" pitchFamily="18" charset="0"/>
                          </a:rPr>
                          <m:t>𝑤</m:t>
                        </m:r>
                      </m:sup>
                    </m:sSubSup>
                    <m:r>
                      <a:rPr lang="en-US" i="1">
                        <a:latin typeface="Cambria Math" panose="02040503050406030204" pitchFamily="18" charset="0"/>
                      </a:rPr>
                      <m:t>=</m:t>
                    </m:r>
                    <m:f>
                      <m:fPr>
                        <m:ctrlPr>
                          <a:rPr lang="en-AU" i="1">
                            <a:latin typeface="Cambria Math" panose="02040503050406030204" pitchFamily="18" charset="0"/>
                          </a:rPr>
                        </m:ctrlPr>
                      </m:fPr>
                      <m:num>
                        <m:r>
                          <a:rPr lang="en-US" i="1">
                            <a:latin typeface="Cambria Math" panose="02040503050406030204" pitchFamily="18" charset="0"/>
                          </a:rPr>
                          <m:t>𝜎</m:t>
                        </m:r>
                      </m:num>
                      <m:den>
                        <m:r>
                          <a:rPr lang="en-US" i="1">
                            <a:latin typeface="Cambria Math" panose="02040503050406030204" pitchFamily="18" charset="0"/>
                          </a:rPr>
                          <m:t>𝜇</m:t>
                        </m:r>
                        <m:r>
                          <a:rPr lang="en-US" i="1">
                            <a:latin typeface="Cambria Math" panose="02040503050406030204" pitchFamily="18" charset="0"/>
                          </a:rPr>
                          <m:t>+</m:t>
                        </m:r>
                        <m:r>
                          <a:rPr lang="en-US" i="1">
                            <a:latin typeface="Cambria Math" panose="02040503050406030204" pitchFamily="18" charset="0"/>
                          </a:rPr>
                          <m:t>𝜎</m:t>
                        </m:r>
                      </m:den>
                    </m:f>
                    <m:r>
                      <a:rPr lang="en-US" i="1">
                        <a:latin typeface="Cambria Math" panose="02040503050406030204" pitchFamily="18" charset="0"/>
                      </a:rPr>
                      <m:t>(1− </m:t>
                    </m:r>
                    <m:sSup>
                      <m:sSupPr>
                        <m:ctrlPr>
                          <a:rPr lang="en-AU"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𝜇</m:t>
                        </m:r>
                        <m:r>
                          <a:rPr lang="en-US" i="1">
                            <a:latin typeface="Cambria Math" panose="02040503050406030204" pitchFamily="18" charset="0"/>
                          </a:rPr>
                          <m:t>−</m:t>
                        </m:r>
                        <m:r>
                          <a:rPr lang="en-US" i="1">
                            <a:latin typeface="Cambria Math" panose="02040503050406030204" pitchFamily="18" charset="0"/>
                          </a:rPr>
                          <m:t>𝜎</m:t>
                        </m:r>
                      </m:sup>
                    </m:sSup>
                    <m:r>
                      <a:rPr lang="en-US" i="1">
                        <a:latin typeface="Cambria Math" panose="02040503050406030204" pitchFamily="18" charset="0"/>
                      </a:rPr>
                      <m:t>)</m:t>
                    </m:r>
                  </m:oMath>
                </a14:m>
                <a:endParaRPr lang="en-AU" dirty="0"/>
              </a:p>
              <a:p>
                <a:pPr marL="342900" indent="-342900">
                  <a:buFont typeface="Arial" panose="020B0604020202020204" pitchFamily="34" charset="0"/>
                  <a:buChar char="•"/>
                </a:pPr>
                <a:r>
                  <a:rPr lang="en-US" dirty="0"/>
                  <a:t>Couldn’t see a difference?</a:t>
                </a:r>
                <a:endParaRPr lang="en-AU" dirty="0"/>
              </a:p>
              <a:p>
                <a:pPr marL="342900" indent="-342900">
                  <a:buFont typeface="Arial" panose="020B0604020202020204" pitchFamily="34" charset="0"/>
                  <a:buChar char="•"/>
                </a:pPr>
                <a:endParaRPr lang="en-AU" dirty="0"/>
              </a:p>
            </p:txBody>
          </p:sp>
        </mc:Choice>
        <mc:Fallback xmlns="">
          <p:sp>
            <p:nvSpPr>
              <p:cNvPr id="3" name="Content Placeholder 2">
                <a:extLst>
                  <a:ext uri="{FF2B5EF4-FFF2-40B4-BE49-F238E27FC236}">
                    <a16:creationId xmlns:a16="http://schemas.microsoft.com/office/drawing/2014/main" id="{4EE30505-732F-4049-A81B-B975B553E06A}"/>
                  </a:ext>
                </a:extLst>
              </p:cNvPr>
              <p:cNvSpPr>
                <a:spLocks noGrp="1" noRot="1" noChangeAspect="1" noMove="1" noResize="1" noEditPoints="1" noAdjustHandles="1" noChangeArrowheads="1" noChangeShapeType="1" noTextEdit="1"/>
              </p:cNvSpPr>
              <p:nvPr>
                <p:ph idx="1"/>
              </p:nvPr>
            </p:nvSpPr>
            <p:spPr>
              <a:blipFill>
                <a:blip r:embed="rId2"/>
                <a:stretch>
                  <a:fillRect l="-815" t="-943"/>
                </a:stretch>
              </a:blipFill>
            </p:spPr>
            <p:txBody>
              <a:bodyPr/>
              <a:lstStyle/>
              <a:p>
                <a:r>
                  <a:rPr lang="en-AU">
                    <a:noFill/>
                  </a:rPr>
                  <a:t> </a:t>
                </a:r>
              </a:p>
            </p:txBody>
          </p:sp>
        </mc:Fallback>
      </mc:AlternateContent>
    </p:spTree>
    <p:extLst>
      <p:ext uri="{BB962C8B-B14F-4D97-AF65-F5344CB8AC3E}">
        <p14:creationId xmlns:p14="http://schemas.microsoft.com/office/powerpoint/2010/main" val="1568129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C5135A-A9C3-47CA-8264-0F58928BA421}"/>
              </a:ext>
            </a:extLst>
          </p:cNvPr>
          <p:cNvSpPr>
            <a:spLocks noGrp="1"/>
          </p:cNvSpPr>
          <p:nvPr>
            <p:ph type="title"/>
          </p:nvPr>
        </p:nvSpPr>
        <p:spPr>
          <a:xfrm>
            <a:off x="450379" y="1916832"/>
            <a:ext cx="8231187" cy="652934"/>
          </a:xfrm>
        </p:spPr>
        <p:txBody>
          <a:bodyPr>
            <a:normAutofit/>
          </a:bodyPr>
          <a:lstStyle/>
          <a:p>
            <a:r>
              <a:rPr lang="en-AU" dirty="0"/>
              <a:t>Tutorial 2: Assignment</a:t>
            </a:r>
          </a:p>
        </p:txBody>
      </p:sp>
      <p:sp>
        <p:nvSpPr>
          <p:cNvPr id="5" name="Content Placeholder 4">
            <a:extLst>
              <a:ext uri="{FF2B5EF4-FFF2-40B4-BE49-F238E27FC236}">
                <a16:creationId xmlns:a16="http://schemas.microsoft.com/office/drawing/2014/main" id="{CF8FB51E-D0DE-4ADE-821B-66EE1CCE5150}"/>
              </a:ext>
            </a:extLst>
          </p:cNvPr>
          <p:cNvSpPr>
            <a:spLocks noGrp="1"/>
          </p:cNvSpPr>
          <p:nvPr>
            <p:ph idx="1"/>
          </p:nvPr>
        </p:nvSpPr>
        <p:spPr>
          <a:xfrm>
            <a:off x="451966" y="2571037"/>
            <a:ext cx="8229600" cy="964703"/>
          </a:xfrm>
        </p:spPr>
        <p:txBody>
          <a:bodyPr/>
          <a:lstStyle/>
          <a:p>
            <a:r>
              <a:rPr lang="en-US" dirty="0"/>
              <a:t>A few suggestions</a:t>
            </a:r>
            <a:endParaRPr lang="en-AU" dirty="0"/>
          </a:p>
        </p:txBody>
      </p:sp>
    </p:spTree>
    <p:extLst>
      <p:ext uri="{BB962C8B-B14F-4D97-AF65-F5344CB8AC3E}">
        <p14:creationId xmlns:p14="http://schemas.microsoft.com/office/powerpoint/2010/main" val="325703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45A2C-ED9F-4F52-B0FA-6D640B25E112}"/>
              </a:ext>
            </a:extLst>
          </p:cNvPr>
          <p:cNvSpPr>
            <a:spLocks noGrp="1"/>
          </p:cNvSpPr>
          <p:nvPr>
            <p:ph type="title"/>
          </p:nvPr>
        </p:nvSpPr>
        <p:spPr/>
        <p:txBody>
          <a:bodyPr/>
          <a:lstStyle/>
          <a:p>
            <a:r>
              <a:rPr lang="en-US" dirty="0"/>
              <a:t>Assignment</a:t>
            </a:r>
            <a:endParaRPr lang="en-AU" dirty="0"/>
          </a:p>
        </p:txBody>
      </p:sp>
      <p:sp>
        <p:nvSpPr>
          <p:cNvPr id="3" name="Content Placeholder 2">
            <a:extLst>
              <a:ext uri="{FF2B5EF4-FFF2-40B4-BE49-F238E27FC236}">
                <a16:creationId xmlns:a16="http://schemas.microsoft.com/office/drawing/2014/main" id="{FBA04215-2DEC-4B05-81DE-F2D273E08C96}"/>
              </a:ext>
            </a:extLst>
          </p:cNvPr>
          <p:cNvSpPr>
            <a:spLocks noGrp="1"/>
          </p:cNvSpPr>
          <p:nvPr>
            <p:ph idx="1"/>
          </p:nvPr>
        </p:nvSpPr>
        <p:spPr/>
        <p:txBody>
          <a:bodyPr/>
          <a:lstStyle/>
          <a:p>
            <a:pPr marL="342900" indent="-342900">
              <a:buFont typeface="Arial" panose="020B0604020202020204" pitchFamily="34" charset="0"/>
              <a:buChar char="•"/>
            </a:pPr>
            <a:r>
              <a:rPr lang="en-US" dirty="0"/>
              <a:t>Writing skills – independent of mechanism (pen, keyboard, feather, …)</a:t>
            </a:r>
          </a:p>
          <a:p>
            <a:pPr marL="342900" indent="-342900">
              <a:buFont typeface="Arial" panose="020B0604020202020204" pitchFamily="34" charset="0"/>
              <a:buChar char="•"/>
            </a:pPr>
            <a:r>
              <a:rPr lang="en-US" dirty="0"/>
              <a:t>Read  a book on writing</a:t>
            </a:r>
          </a:p>
          <a:p>
            <a:pPr marL="881063" lvl="2" indent="-342900"/>
            <a:r>
              <a:rPr lang="en-US" dirty="0"/>
              <a:t>E.g. Professional Writing by Sky </a:t>
            </a:r>
            <a:r>
              <a:rPr lang="en-US" dirty="0" err="1"/>
              <a:t>Marsen</a:t>
            </a:r>
            <a:r>
              <a:rPr lang="en-US" dirty="0"/>
              <a:t> covers relevant topics such as report writing and critical thinking.</a:t>
            </a:r>
          </a:p>
          <a:p>
            <a:pPr marL="342900" indent="-342900">
              <a:buFont typeface="Arial" panose="020B0604020202020204" pitchFamily="34" charset="0"/>
              <a:buChar char="•"/>
            </a:pPr>
            <a:r>
              <a:rPr lang="en-US" dirty="0"/>
              <a:t>Take note of the rubric</a:t>
            </a:r>
            <a:endParaRPr lang="en-AU" dirty="0"/>
          </a:p>
        </p:txBody>
      </p:sp>
    </p:spTree>
    <p:extLst>
      <p:ext uri="{BB962C8B-B14F-4D97-AF65-F5344CB8AC3E}">
        <p14:creationId xmlns:p14="http://schemas.microsoft.com/office/powerpoint/2010/main" val="1728639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C8D4-A426-4B8E-BCB8-9245BBD644DA}"/>
              </a:ext>
            </a:extLst>
          </p:cNvPr>
          <p:cNvSpPr>
            <a:spLocks noGrp="1"/>
          </p:cNvSpPr>
          <p:nvPr>
            <p:ph type="title"/>
          </p:nvPr>
        </p:nvSpPr>
        <p:spPr/>
        <p:txBody>
          <a:bodyPr/>
          <a:lstStyle/>
          <a:p>
            <a:r>
              <a:rPr lang="en-US" dirty="0"/>
              <a:t>Portion of the rubric</a:t>
            </a:r>
            <a:endParaRPr lang="en-AU" dirty="0"/>
          </a:p>
        </p:txBody>
      </p:sp>
      <p:graphicFrame>
        <p:nvGraphicFramePr>
          <p:cNvPr id="4" name="Content Placeholder 3">
            <a:extLst>
              <a:ext uri="{FF2B5EF4-FFF2-40B4-BE49-F238E27FC236}">
                <a16:creationId xmlns:a16="http://schemas.microsoft.com/office/drawing/2014/main" id="{25036F06-804E-42CC-940A-F67CC6E2ADF1}"/>
              </a:ext>
            </a:extLst>
          </p:cNvPr>
          <p:cNvGraphicFramePr>
            <a:graphicFrameLocks noGrp="1"/>
          </p:cNvGraphicFramePr>
          <p:nvPr>
            <p:ph idx="1"/>
          </p:nvPr>
        </p:nvGraphicFramePr>
        <p:xfrm>
          <a:off x="457200" y="1611376"/>
          <a:ext cx="8229600" cy="4502468"/>
        </p:xfrm>
        <a:graphic>
          <a:graphicData uri="http://schemas.openxmlformats.org/drawingml/2006/table">
            <a:tbl>
              <a:tblPr firstRow="1" firstCol="1" bandRow="1">
                <a:tableStyleId>{5C22544A-7EE6-4342-B048-85BDC9FD1C3A}</a:tableStyleId>
              </a:tblPr>
              <a:tblGrid>
                <a:gridCol w="1371499">
                  <a:extLst>
                    <a:ext uri="{9D8B030D-6E8A-4147-A177-3AD203B41FA5}">
                      <a16:colId xmlns:a16="http://schemas.microsoft.com/office/drawing/2014/main" val="2137224655"/>
                    </a:ext>
                  </a:extLst>
                </a:gridCol>
                <a:gridCol w="1371499">
                  <a:extLst>
                    <a:ext uri="{9D8B030D-6E8A-4147-A177-3AD203B41FA5}">
                      <a16:colId xmlns:a16="http://schemas.microsoft.com/office/drawing/2014/main" val="971945691"/>
                    </a:ext>
                  </a:extLst>
                </a:gridCol>
                <a:gridCol w="1371499">
                  <a:extLst>
                    <a:ext uri="{9D8B030D-6E8A-4147-A177-3AD203B41FA5}">
                      <a16:colId xmlns:a16="http://schemas.microsoft.com/office/drawing/2014/main" val="3690294956"/>
                    </a:ext>
                  </a:extLst>
                </a:gridCol>
                <a:gridCol w="1371499">
                  <a:extLst>
                    <a:ext uri="{9D8B030D-6E8A-4147-A177-3AD203B41FA5}">
                      <a16:colId xmlns:a16="http://schemas.microsoft.com/office/drawing/2014/main" val="4027948296"/>
                    </a:ext>
                  </a:extLst>
                </a:gridCol>
                <a:gridCol w="1371499">
                  <a:extLst>
                    <a:ext uri="{9D8B030D-6E8A-4147-A177-3AD203B41FA5}">
                      <a16:colId xmlns:a16="http://schemas.microsoft.com/office/drawing/2014/main" val="4247384718"/>
                    </a:ext>
                  </a:extLst>
                </a:gridCol>
                <a:gridCol w="1372105">
                  <a:extLst>
                    <a:ext uri="{9D8B030D-6E8A-4147-A177-3AD203B41FA5}">
                      <a16:colId xmlns:a16="http://schemas.microsoft.com/office/drawing/2014/main" val="28861068"/>
                    </a:ext>
                  </a:extLst>
                </a:gridCol>
              </a:tblGrid>
              <a:tr h="302964">
                <a:tc>
                  <a:txBody>
                    <a:bodyPr/>
                    <a:lstStyle/>
                    <a:p>
                      <a:pPr marL="0" marR="0">
                        <a:lnSpc>
                          <a:spcPct val="107000"/>
                        </a:lnSpc>
                        <a:spcBef>
                          <a:spcPts val="0"/>
                        </a:spcBef>
                        <a:spcAft>
                          <a:spcPts val="0"/>
                        </a:spcAft>
                      </a:pPr>
                      <a:r>
                        <a:rPr lang="en-US" sz="1000">
                          <a:effectLst/>
                        </a:rPr>
                        <a:t>Weight: 30%</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65401" marR="65401" marT="0" marB="0"/>
                </a:tc>
                <a:tc>
                  <a:txBody>
                    <a:bodyPr/>
                    <a:lstStyle/>
                    <a:p>
                      <a:pPr marL="0" marR="0">
                        <a:lnSpc>
                          <a:spcPct val="107000"/>
                        </a:lnSpc>
                        <a:spcBef>
                          <a:spcPts val="0"/>
                        </a:spcBef>
                        <a:spcAft>
                          <a:spcPts val="0"/>
                        </a:spcAft>
                      </a:pPr>
                      <a:r>
                        <a:rPr lang="en-US" sz="1000">
                          <a:effectLst/>
                        </a:rPr>
                        <a:t>Significantly above pass level </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65401" marR="65401" marT="0" marB="0"/>
                </a:tc>
                <a:tc>
                  <a:txBody>
                    <a:bodyPr/>
                    <a:lstStyle/>
                    <a:p>
                      <a:pPr marL="0" marR="0">
                        <a:lnSpc>
                          <a:spcPct val="107000"/>
                        </a:lnSpc>
                        <a:spcBef>
                          <a:spcPts val="0"/>
                        </a:spcBef>
                        <a:spcAft>
                          <a:spcPts val="0"/>
                        </a:spcAft>
                      </a:pPr>
                      <a:r>
                        <a:rPr lang="en-US" sz="1000">
                          <a:effectLst/>
                        </a:rPr>
                        <a:t>Above pass level</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65401" marR="65401" marT="0" marB="0"/>
                </a:tc>
                <a:tc>
                  <a:txBody>
                    <a:bodyPr/>
                    <a:lstStyle/>
                    <a:p>
                      <a:pPr marL="0" marR="0">
                        <a:lnSpc>
                          <a:spcPct val="107000"/>
                        </a:lnSpc>
                        <a:spcBef>
                          <a:spcPts val="0"/>
                        </a:spcBef>
                        <a:spcAft>
                          <a:spcPts val="0"/>
                        </a:spcAft>
                      </a:pPr>
                      <a:r>
                        <a:rPr lang="en-US" sz="1000">
                          <a:effectLst/>
                        </a:rPr>
                        <a:t>Pass level</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65401" marR="65401" marT="0" marB="0"/>
                </a:tc>
                <a:tc>
                  <a:txBody>
                    <a:bodyPr/>
                    <a:lstStyle/>
                    <a:p>
                      <a:pPr marL="0" marR="0">
                        <a:lnSpc>
                          <a:spcPct val="107000"/>
                        </a:lnSpc>
                        <a:spcBef>
                          <a:spcPts val="0"/>
                        </a:spcBef>
                        <a:spcAft>
                          <a:spcPts val="0"/>
                        </a:spcAft>
                      </a:pPr>
                      <a:r>
                        <a:rPr lang="en-US" sz="1000">
                          <a:effectLst/>
                        </a:rPr>
                        <a:t>Some improvement required</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65401" marR="65401" marT="0" marB="0"/>
                </a:tc>
                <a:tc>
                  <a:txBody>
                    <a:bodyPr/>
                    <a:lstStyle/>
                    <a:p>
                      <a:pPr marL="0" marR="0">
                        <a:lnSpc>
                          <a:spcPct val="107000"/>
                        </a:lnSpc>
                        <a:spcBef>
                          <a:spcPts val="0"/>
                        </a:spcBef>
                        <a:spcAft>
                          <a:spcPts val="0"/>
                        </a:spcAft>
                      </a:pPr>
                      <a:r>
                        <a:rPr lang="en-US" sz="1000">
                          <a:effectLst/>
                        </a:rPr>
                        <a:t>Significantly below pass level</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65401" marR="65401" marT="0" marB="0"/>
                </a:tc>
                <a:extLst>
                  <a:ext uri="{0D108BD9-81ED-4DB2-BD59-A6C34878D82A}">
                    <a16:rowId xmlns:a16="http://schemas.microsoft.com/office/drawing/2014/main" val="783610119"/>
                  </a:ext>
                </a:extLst>
              </a:tr>
              <a:tr h="864381">
                <a:tc>
                  <a:txBody>
                    <a:bodyPr/>
                    <a:lstStyle/>
                    <a:p>
                      <a:pPr marL="0" marR="0">
                        <a:lnSpc>
                          <a:spcPct val="107000"/>
                        </a:lnSpc>
                        <a:spcBef>
                          <a:spcPts val="0"/>
                        </a:spcBef>
                        <a:spcAft>
                          <a:spcPts val="0"/>
                        </a:spcAft>
                      </a:pPr>
                      <a:r>
                        <a:rPr lang="en-US" sz="1000">
                          <a:effectLst/>
                        </a:rPr>
                        <a:t>Assumption set</a:t>
                      </a:r>
                      <a:endParaRPr lang="en-AU" sz="1000">
                        <a:effectLst/>
                      </a:endParaRPr>
                    </a:p>
                    <a:p>
                      <a:pPr marL="0" marR="0">
                        <a:lnSpc>
                          <a:spcPct val="107000"/>
                        </a:lnSpc>
                        <a:spcBef>
                          <a:spcPts val="0"/>
                        </a:spcBef>
                        <a:spcAft>
                          <a:spcPts val="0"/>
                        </a:spcAft>
                      </a:pPr>
                      <a:r>
                        <a:rPr lang="en-US" sz="1000">
                          <a:effectLst/>
                        </a:rPr>
                        <a:t> </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65401" marR="65401" marT="0" marB="0"/>
                </a:tc>
                <a:tc>
                  <a:txBody>
                    <a:bodyPr/>
                    <a:lstStyle/>
                    <a:p>
                      <a:pPr marL="0" marR="0">
                        <a:lnSpc>
                          <a:spcPct val="107000"/>
                        </a:lnSpc>
                        <a:spcBef>
                          <a:spcPts val="0"/>
                        </a:spcBef>
                        <a:spcAft>
                          <a:spcPts val="0"/>
                        </a:spcAft>
                      </a:pPr>
                      <a:r>
                        <a:rPr lang="en-US" sz="800">
                          <a:effectLst/>
                        </a:rPr>
                        <a:t>Clear explanation of all assumptions, why they are relevant and connections among assumptions are clearly described. Numerical values are sensible.</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65401" marR="65401" marT="0" marB="0"/>
                </a:tc>
                <a:tc>
                  <a:txBody>
                    <a:bodyPr/>
                    <a:lstStyle/>
                    <a:p>
                      <a:pPr marL="0" marR="0">
                        <a:lnSpc>
                          <a:spcPct val="107000"/>
                        </a:lnSpc>
                        <a:spcBef>
                          <a:spcPts val="0"/>
                        </a:spcBef>
                        <a:spcAft>
                          <a:spcPts val="0"/>
                        </a:spcAft>
                      </a:pPr>
                      <a:r>
                        <a:rPr lang="en-US" sz="800">
                          <a:effectLst/>
                        </a:rPr>
                        <a:t>Logical explanation of all assumptions, why they are relevant and connections among assumptions are outlined. No irrelevant assumptions.  Numerical values are sensible.</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65401" marR="65401" marT="0" marB="0"/>
                </a:tc>
                <a:tc>
                  <a:txBody>
                    <a:bodyPr/>
                    <a:lstStyle/>
                    <a:p>
                      <a:pPr marL="0" marR="0">
                        <a:lnSpc>
                          <a:spcPct val="107000"/>
                        </a:lnSpc>
                        <a:spcBef>
                          <a:spcPts val="0"/>
                        </a:spcBef>
                        <a:spcAft>
                          <a:spcPts val="0"/>
                        </a:spcAft>
                      </a:pPr>
                      <a:r>
                        <a:rPr lang="en-US" sz="800">
                          <a:effectLst/>
                        </a:rPr>
                        <a:t>The assumptions are listed and contain sensible numerical values but there is a lack of clarity on why some are relevant or irrelevant assumptions are present.</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65401" marR="65401" marT="0" marB="0"/>
                </a:tc>
                <a:tc>
                  <a:txBody>
                    <a:bodyPr/>
                    <a:lstStyle/>
                    <a:p>
                      <a:pPr marL="0" marR="0">
                        <a:lnSpc>
                          <a:spcPct val="107000"/>
                        </a:lnSpc>
                        <a:spcBef>
                          <a:spcPts val="0"/>
                        </a:spcBef>
                        <a:spcAft>
                          <a:spcPts val="0"/>
                        </a:spcAft>
                      </a:pPr>
                      <a:r>
                        <a:rPr lang="en-US" sz="800">
                          <a:effectLst/>
                        </a:rPr>
                        <a:t>A material component is missing from the assumptions.</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65401" marR="65401" marT="0" marB="0"/>
                </a:tc>
                <a:tc>
                  <a:txBody>
                    <a:bodyPr/>
                    <a:lstStyle/>
                    <a:p>
                      <a:pPr marL="0" marR="0">
                        <a:lnSpc>
                          <a:spcPct val="107000"/>
                        </a:lnSpc>
                        <a:spcBef>
                          <a:spcPts val="0"/>
                        </a:spcBef>
                        <a:spcAft>
                          <a:spcPts val="0"/>
                        </a:spcAft>
                      </a:pPr>
                      <a:r>
                        <a:rPr lang="en-US" sz="800">
                          <a:effectLst/>
                        </a:rPr>
                        <a:t>Unclear explanation and material components missing.</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65401" marR="65401" marT="0" marB="0"/>
                </a:tc>
                <a:extLst>
                  <a:ext uri="{0D108BD9-81ED-4DB2-BD59-A6C34878D82A}">
                    <a16:rowId xmlns:a16="http://schemas.microsoft.com/office/drawing/2014/main" val="3798904280"/>
                  </a:ext>
                </a:extLst>
              </a:tr>
              <a:tr h="909798">
                <a:tc>
                  <a:txBody>
                    <a:bodyPr/>
                    <a:lstStyle/>
                    <a:p>
                      <a:pPr marL="0" marR="0">
                        <a:lnSpc>
                          <a:spcPct val="107000"/>
                        </a:lnSpc>
                        <a:spcBef>
                          <a:spcPts val="0"/>
                        </a:spcBef>
                        <a:spcAft>
                          <a:spcPts val="0"/>
                        </a:spcAft>
                      </a:pPr>
                      <a:r>
                        <a:rPr lang="en-US" sz="1000">
                          <a:effectLst/>
                        </a:rPr>
                        <a:t>Flowchart</a:t>
                      </a:r>
                      <a:endParaRPr lang="en-AU" sz="1000">
                        <a:effectLst/>
                      </a:endParaRPr>
                    </a:p>
                    <a:p>
                      <a:pPr marL="0" marR="0">
                        <a:lnSpc>
                          <a:spcPct val="107000"/>
                        </a:lnSpc>
                        <a:spcBef>
                          <a:spcPts val="0"/>
                        </a:spcBef>
                        <a:spcAft>
                          <a:spcPts val="0"/>
                        </a:spcAft>
                      </a:pPr>
                      <a:r>
                        <a:rPr lang="en-US" sz="800">
                          <a:effectLst/>
                        </a:rPr>
                        <a:t>(Note that a picture of a hand drawn flowchart is acceptable.) </a:t>
                      </a:r>
                      <a:endParaRPr lang="en-AU" sz="1000">
                        <a:effectLst/>
                      </a:endParaRPr>
                    </a:p>
                    <a:p>
                      <a:pPr marL="0" marR="0">
                        <a:lnSpc>
                          <a:spcPct val="107000"/>
                        </a:lnSpc>
                        <a:spcBef>
                          <a:spcPts val="0"/>
                        </a:spcBef>
                        <a:spcAft>
                          <a:spcPts val="0"/>
                        </a:spcAft>
                      </a:pPr>
                      <a:r>
                        <a:rPr lang="en-US" sz="1000">
                          <a:effectLst/>
                        </a:rPr>
                        <a:t> </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65401" marR="65401" marT="0" marB="0"/>
                </a:tc>
                <a:tc>
                  <a:txBody>
                    <a:bodyPr/>
                    <a:lstStyle/>
                    <a:p>
                      <a:pPr marL="0" marR="0">
                        <a:lnSpc>
                          <a:spcPct val="107000"/>
                        </a:lnSpc>
                        <a:spcBef>
                          <a:spcPts val="0"/>
                        </a:spcBef>
                        <a:spcAft>
                          <a:spcPts val="0"/>
                        </a:spcAft>
                      </a:pPr>
                      <a:r>
                        <a:rPr lang="en-US" sz="800">
                          <a:effectLst/>
                        </a:rPr>
                        <a:t>Well-designed, easy -to-read flowchart that accurately documents the steps to calculate the initial contribution rate for the PUC method.</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65401" marR="65401" marT="0" marB="0"/>
                </a:tc>
                <a:tc>
                  <a:txBody>
                    <a:bodyPr/>
                    <a:lstStyle/>
                    <a:p>
                      <a:pPr marL="0" marR="0">
                        <a:lnSpc>
                          <a:spcPct val="107000"/>
                        </a:lnSpc>
                        <a:spcBef>
                          <a:spcPts val="0"/>
                        </a:spcBef>
                        <a:spcAft>
                          <a:spcPts val="0"/>
                        </a:spcAft>
                      </a:pPr>
                      <a:r>
                        <a:rPr lang="en-US" sz="800">
                          <a:effectLst/>
                        </a:rPr>
                        <a:t>Well-designed, easy -to-read flowchart that documents the steps although there is a lack of detail on some of the steps.</a:t>
                      </a:r>
                      <a:endParaRPr lang="en-AU" sz="1000">
                        <a:effectLst/>
                      </a:endParaRPr>
                    </a:p>
                    <a:p>
                      <a:pPr marL="0" marR="0">
                        <a:lnSpc>
                          <a:spcPct val="107000"/>
                        </a:lnSpc>
                        <a:spcBef>
                          <a:spcPts val="0"/>
                        </a:spcBef>
                        <a:spcAft>
                          <a:spcPts val="0"/>
                        </a:spcAft>
                      </a:pPr>
                      <a:r>
                        <a:rPr lang="en-US" sz="800">
                          <a:effectLst/>
                        </a:rPr>
                        <a:t> </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65401" marR="65401" marT="0" marB="0"/>
                </a:tc>
                <a:tc>
                  <a:txBody>
                    <a:bodyPr/>
                    <a:lstStyle/>
                    <a:p>
                      <a:pPr marL="0" marR="0">
                        <a:lnSpc>
                          <a:spcPct val="107000"/>
                        </a:lnSpc>
                        <a:spcBef>
                          <a:spcPts val="0"/>
                        </a:spcBef>
                        <a:spcAft>
                          <a:spcPts val="0"/>
                        </a:spcAft>
                      </a:pPr>
                      <a:r>
                        <a:rPr lang="en-US" sz="800">
                          <a:effectLst/>
                        </a:rPr>
                        <a:t>Well-designed, easy -to-read flowchart that documents the steps but has one or two flaws.</a:t>
                      </a:r>
                      <a:endParaRPr lang="en-AU" sz="1000">
                        <a:effectLst/>
                      </a:endParaRPr>
                    </a:p>
                    <a:p>
                      <a:pPr marL="0" marR="0">
                        <a:lnSpc>
                          <a:spcPct val="107000"/>
                        </a:lnSpc>
                        <a:spcBef>
                          <a:spcPts val="0"/>
                        </a:spcBef>
                        <a:spcAft>
                          <a:spcPts val="0"/>
                        </a:spcAft>
                      </a:pPr>
                      <a:r>
                        <a:rPr lang="en-US" sz="800">
                          <a:effectLst/>
                        </a:rPr>
                        <a:t> </a:t>
                      </a:r>
                      <a:endParaRPr lang="en-AU" sz="1000">
                        <a:effectLst/>
                      </a:endParaRPr>
                    </a:p>
                    <a:p>
                      <a:pPr marL="0" marR="0">
                        <a:lnSpc>
                          <a:spcPct val="107000"/>
                        </a:lnSpc>
                        <a:spcBef>
                          <a:spcPts val="0"/>
                        </a:spcBef>
                        <a:spcAft>
                          <a:spcPts val="0"/>
                        </a:spcAft>
                      </a:pPr>
                      <a:r>
                        <a:rPr lang="en-US" sz="800">
                          <a:effectLst/>
                        </a:rPr>
                        <a:t> </a:t>
                      </a:r>
                      <a:endParaRPr lang="en-AU" sz="1000">
                        <a:effectLst/>
                      </a:endParaRPr>
                    </a:p>
                    <a:p>
                      <a:pPr marL="0" marR="0">
                        <a:lnSpc>
                          <a:spcPct val="107000"/>
                        </a:lnSpc>
                        <a:spcBef>
                          <a:spcPts val="0"/>
                        </a:spcBef>
                        <a:spcAft>
                          <a:spcPts val="0"/>
                        </a:spcAft>
                      </a:pPr>
                      <a:r>
                        <a:rPr lang="en-US" sz="1000">
                          <a:effectLst/>
                        </a:rPr>
                        <a:t> </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65401" marR="65401" marT="0" marB="0"/>
                </a:tc>
                <a:tc>
                  <a:txBody>
                    <a:bodyPr/>
                    <a:lstStyle/>
                    <a:p>
                      <a:pPr marL="0" marR="0">
                        <a:lnSpc>
                          <a:spcPct val="107000"/>
                        </a:lnSpc>
                        <a:spcBef>
                          <a:spcPts val="0"/>
                        </a:spcBef>
                        <a:spcAft>
                          <a:spcPts val="0"/>
                        </a:spcAft>
                      </a:pPr>
                      <a:r>
                        <a:rPr lang="en-US" sz="800">
                          <a:effectLst/>
                        </a:rPr>
                        <a:t>Flowchart has a good structure but is badly presented or does not use the standard design.</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65401" marR="65401" marT="0" marB="0"/>
                </a:tc>
                <a:tc>
                  <a:txBody>
                    <a:bodyPr/>
                    <a:lstStyle/>
                    <a:p>
                      <a:pPr marL="0" marR="0">
                        <a:lnSpc>
                          <a:spcPct val="107000"/>
                        </a:lnSpc>
                        <a:spcBef>
                          <a:spcPts val="0"/>
                        </a:spcBef>
                        <a:spcAft>
                          <a:spcPts val="0"/>
                        </a:spcAft>
                      </a:pPr>
                      <a:r>
                        <a:rPr lang="en-US" sz="800">
                          <a:effectLst/>
                        </a:rPr>
                        <a:t>Hastily drawn flowchart with unclear logic.</a:t>
                      </a:r>
                      <a:endParaRPr lang="en-AU" sz="1000">
                        <a:effectLst/>
                      </a:endParaRPr>
                    </a:p>
                    <a:p>
                      <a:pPr marL="0" marR="0">
                        <a:lnSpc>
                          <a:spcPct val="107000"/>
                        </a:lnSpc>
                        <a:spcBef>
                          <a:spcPts val="0"/>
                        </a:spcBef>
                        <a:spcAft>
                          <a:spcPts val="0"/>
                        </a:spcAft>
                      </a:pPr>
                      <a:r>
                        <a:rPr lang="en-US" sz="1000">
                          <a:effectLst/>
                        </a:rPr>
                        <a:t> </a:t>
                      </a:r>
                      <a:endParaRPr lang="en-AU" sz="1000">
                        <a:effectLst/>
                      </a:endParaRPr>
                    </a:p>
                    <a:p>
                      <a:pPr marL="0" marR="0">
                        <a:lnSpc>
                          <a:spcPct val="107000"/>
                        </a:lnSpc>
                        <a:spcBef>
                          <a:spcPts val="0"/>
                        </a:spcBef>
                        <a:spcAft>
                          <a:spcPts val="0"/>
                        </a:spcAft>
                      </a:pPr>
                      <a:r>
                        <a:rPr lang="en-US" sz="1000">
                          <a:effectLst/>
                        </a:rPr>
                        <a:t> </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65401" marR="65401" marT="0" marB="0"/>
                </a:tc>
                <a:extLst>
                  <a:ext uri="{0D108BD9-81ED-4DB2-BD59-A6C34878D82A}">
                    <a16:rowId xmlns:a16="http://schemas.microsoft.com/office/drawing/2014/main" val="1598277793"/>
                  </a:ext>
                </a:extLst>
              </a:tr>
              <a:tr h="1859442">
                <a:tc>
                  <a:txBody>
                    <a:bodyPr/>
                    <a:lstStyle/>
                    <a:p>
                      <a:pPr marL="0" marR="0">
                        <a:lnSpc>
                          <a:spcPct val="107000"/>
                        </a:lnSpc>
                        <a:spcBef>
                          <a:spcPts val="0"/>
                        </a:spcBef>
                        <a:spcAft>
                          <a:spcPts val="0"/>
                        </a:spcAft>
                      </a:pPr>
                      <a:r>
                        <a:rPr lang="en-US" sz="1000">
                          <a:effectLst/>
                        </a:rPr>
                        <a:t>Spreadsheet</a:t>
                      </a:r>
                      <a:endParaRPr lang="en-AU" sz="1000">
                        <a:effectLst/>
                      </a:endParaRPr>
                    </a:p>
                    <a:p>
                      <a:pPr marL="0" marR="0">
                        <a:lnSpc>
                          <a:spcPct val="107000"/>
                        </a:lnSpc>
                        <a:spcBef>
                          <a:spcPts val="0"/>
                        </a:spcBef>
                        <a:spcAft>
                          <a:spcPts val="0"/>
                        </a:spcAft>
                      </a:pPr>
                      <a:r>
                        <a:rPr lang="en-US" sz="1000">
                          <a:effectLst/>
                        </a:rPr>
                        <a:t> </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65401" marR="65401" marT="0" marB="0"/>
                </a:tc>
                <a:tc>
                  <a:txBody>
                    <a:bodyPr/>
                    <a:lstStyle/>
                    <a:p>
                      <a:pPr marL="0" marR="0">
                        <a:lnSpc>
                          <a:spcPct val="107000"/>
                        </a:lnSpc>
                        <a:spcBef>
                          <a:spcPts val="0"/>
                        </a:spcBef>
                        <a:spcAft>
                          <a:spcPts val="0"/>
                        </a:spcAft>
                      </a:pPr>
                      <a:r>
                        <a:rPr lang="en-US" sz="800">
                          <a:effectLst/>
                        </a:rPr>
                        <a:t>Clearly coded with separation of data, assumptions, calculations and output as well as clear explanatory notes. </a:t>
                      </a:r>
                      <a:endParaRPr lang="en-AU" sz="1000">
                        <a:effectLst/>
                      </a:endParaRPr>
                    </a:p>
                    <a:p>
                      <a:pPr marL="0" marR="0">
                        <a:lnSpc>
                          <a:spcPct val="107000"/>
                        </a:lnSpc>
                        <a:spcBef>
                          <a:spcPts val="0"/>
                        </a:spcBef>
                        <a:spcAft>
                          <a:spcPts val="0"/>
                        </a:spcAft>
                      </a:pPr>
                      <a:r>
                        <a:rPr lang="en-US" sz="800">
                          <a:effectLst/>
                        </a:rPr>
                        <a:t> </a:t>
                      </a:r>
                      <a:endParaRPr lang="en-AU" sz="1000">
                        <a:effectLst/>
                      </a:endParaRPr>
                    </a:p>
                    <a:p>
                      <a:pPr marL="0" marR="0">
                        <a:lnSpc>
                          <a:spcPct val="107000"/>
                        </a:lnSpc>
                        <a:spcBef>
                          <a:spcPts val="0"/>
                        </a:spcBef>
                        <a:spcAft>
                          <a:spcPts val="0"/>
                        </a:spcAft>
                      </a:pPr>
                      <a:r>
                        <a:rPr lang="en-US" sz="800">
                          <a:effectLst/>
                        </a:rPr>
                        <a:t>Accurate calculations, formulas logically consistent and easy to read.</a:t>
                      </a:r>
                      <a:endParaRPr lang="en-AU" sz="1000">
                        <a:effectLst/>
                      </a:endParaRPr>
                    </a:p>
                    <a:p>
                      <a:pPr marL="0" marR="0">
                        <a:lnSpc>
                          <a:spcPct val="107000"/>
                        </a:lnSpc>
                        <a:spcBef>
                          <a:spcPts val="0"/>
                        </a:spcBef>
                        <a:spcAft>
                          <a:spcPts val="0"/>
                        </a:spcAft>
                      </a:pPr>
                      <a:r>
                        <a:rPr lang="en-US" sz="800">
                          <a:effectLst/>
                        </a:rPr>
                        <a:t> </a:t>
                      </a:r>
                      <a:endParaRPr lang="en-AU" sz="1000">
                        <a:effectLst/>
                      </a:endParaRPr>
                    </a:p>
                    <a:p>
                      <a:pPr marL="0" marR="0">
                        <a:lnSpc>
                          <a:spcPct val="107000"/>
                        </a:lnSpc>
                        <a:spcBef>
                          <a:spcPts val="0"/>
                        </a:spcBef>
                        <a:spcAft>
                          <a:spcPts val="0"/>
                        </a:spcAft>
                      </a:pPr>
                      <a:r>
                        <a:rPr lang="en-US" sz="800">
                          <a:effectLst/>
                        </a:rPr>
                        <a:t>Any macros or VBA used are identified with commentary</a:t>
                      </a:r>
                      <a:endParaRPr lang="en-AU" sz="1000">
                        <a:effectLst/>
                      </a:endParaRPr>
                    </a:p>
                    <a:p>
                      <a:pPr marL="0" marR="0">
                        <a:lnSpc>
                          <a:spcPct val="107000"/>
                        </a:lnSpc>
                        <a:spcBef>
                          <a:spcPts val="0"/>
                        </a:spcBef>
                        <a:spcAft>
                          <a:spcPts val="0"/>
                        </a:spcAft>
                      </a:pPr>
                      <a:r>
                        <a:rPr lang="en-US" sz="800">
                          <a:effectLst/>
                        </a:rPr>
                        <a:t> </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65401" marR="65401" marT="0" marB="0"/>
                </a:tc>
                <a:tc>
                  <a:txBody>
                    <a:bodyPr/>
                    <a:lstStyle/>
                    <a:p>
                      <a:pPr marL="0" marR="0">
                        <a:lnSpc>
                          <a:spcPct val="107000"/>
                        </a:lnSpc>
                        <a:spcBef>
                          <a:spcPts val="0"/>
                        </a:spcBef>
                        <a:spcAft>
                          <a:spcPts val="0"/>
                        </a:spcAft>
                      </a:pPr>
                      <a:r>
                        <a:rPr lang="en-US" sz="800">
                          <a:effectLst/>
                        </a:rPr>
                        <a:t>Separation of data, assumptions, calculations and output as well as reasonable explanatory notes. </a:t>
                      </a:r>
                      <a:endParaRPr lang="en-AU" sz="1000">
                        <a:effectLst/>
                      </a:endParaRPr>
                    </a:p>
                    <a:p>
                      <a:pPr marL="0" marR="0">
                        <a:lnSpc>
                          <a:spcPct val="107000"/>
                        </a:lnSpc>
                        <a:spcBef>
                          <a:spcPts val="0"/>
                        </a:spcBef>
                        <a:spcAft>
                          <a:spcPts val="0"/>
                        </a:spcAft>
                      </a:pPr>
                      <a:r>
                        <a:rPr lang="en-US" sz="800">
                          <a:effectLst/>
                        </a:rPr>
                        <a:t> </a:t>
                      </a:r>
                      <a:endParaRPr lang="en-AU" sz="1000">
                        <a:effectLst/>
                      </a:endParaRPr>
                    </a:p>
                    <a:p>
                      <a:pPr marL="0" marR="0">
                        <a:lnSpc>
                          <a:spcPct val="107000"/>
                        </a:lnSpc>
                        <a:spcBef>
                          <a:spcPts val="0"/>
                        </a:spcBef>
                        <a:spcAft>
                          <a:spcPts val="0"/>
                        </a:spcAft>
                      </a:pPr>
                      <a:r>
                        <a:rPr lang="en-US" sz="800">
                          <a:effectLst/>
                        </a:rPr>
                        <a:t>Accurate calculations, formulas logically consistent but not always clear.</a:t>
                      </a:r>
                      <a:endParaRPr lang="en-AU" sz="1000">
                        <a:effectLst/>
                      </a:endParaRPr>
                    </a:p>
                    <a:p>
                      <a:pPr marL="0" marR="0">
                        <a:lnSpc>
                          <a:spcPct val="107000"/>
                        </a:lnSpc>
                        <a:spcBef>
                          <a:spcPts val="0"/>
                        </a:spcBef>
                        <a:spcAft>
                          <a:spcPts val="0"/>
                        </a:spcAft>
                      </a:pPr>
                      <a:r>
                        <a:rPr lang="en-US" sz="800">
                          <a:effectLst/>
                        </a:rPr>
                        <a:t> </a:t>
                      </a:r>
                      <a:endParaRPr lang="en-AU" sz="1000">
                        <a:effectLst/>
                      </a:endParaRPr>
                    </a:p>
                    <a:p>
                      <a:pPr marL="0" marR="0">
                        <a:lnSpc>
                          <a:spcPct val="107000"/>
                        </a:lnSpc>
                        <a:spcBef>
                          <a:spcPts val="0"/>
                        </a:spcBef>
                        <a:spcAft>
                          <a:spcPts val="0"/>
                        </a:spcAft>
                      </a:pPr>
                      <a:r>
                        <a:rPr lang="en-US" sz="800">
                          <a:effectLst/>
                        </a:rPr>
                        <a:t>Any macros or VBA used are identified with commentary</a:t>
                      </a:r>
                      <a:endParaRPr lang="en-AU" sz="1000">
                        <a:effectLst/>
                      </a:endParaRPr>
                    </a:p>
                    <a:p>
                      <a:pPr marL="0" marR="0">
                        <a:lnSpc>
                          <a:spcPct val="107000"/>
                        </a:lnSpc>
                        <a:spcBef>
                          <a:spcPts val="0"/>
                        </a:spcBef>
                        <a:spcAft>
                          <a:spcPts val="0"/>
                        </a:spcAft>
                      </a:pPr>
                      <a:r>
                        <a:rPr lang="en-US" sz="800">
                          <a:effectLst/>
                        </a:rPr>
                        <a:t> </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65401" marR="65401" marT="0" marB="0"/>
                </a:tc>
                <a:tc>
                  <a:txBody>
                    <a:bodyPr/>
                    <a:lstStyle/>
                    <a:p>
                      <a:pPr marL="0" marR="0">
                        <a:lnSpc>
                          <a:spcPct val="107000"/>
                        </a:lnSpc>
                        <a:spcBef>
                          <a:spcPts val="0"/>
                        </a:spcBef>
                        <a:spcAft>
                          <a:spcPts val="0"/>
                        </a:spcAft>
                      </a:pPr>
                      <a:r>
                        <a:rPr lang="en-US" sz="800">
                          <a:effectLst/>
                        </a:rPr>
                        <a:t>Separation of data, assumptions, calculations and output as well as brief explanatory notes. </a:t>
                      </a:r>
                      <a:endParaRPr lang="en-AU" sz="1000">
                        <a:effectLst/>
                      </a:endParaRPr>
                    </a:p>
                    <a:p>
                      <a:pPr marL="0" marR="0">
                        <a:lnSpc>
                          <a:spcPct val="107000"/>
                        </a:lnSpc>
                        <a:spcBef>
                          <a:spcPts val="0"/>
                        </a:spcBef>
                        <a:spcAft>
                          <a:spcPts val="0"/>
                        </a:spcAft>
                      </a:pPr>
                      <a:r>
                        <a:rPr lang="en-US" sz="800">
                          <a:effectLst/>
                        </a:rPr>
                        <a:t> </a:t>
                      </a:r>
                      <a:endParaRPr lang="en-AU" sz="1000">
                        <a:effectLst/>
                      </a:endParaRPr>
                    </a:p>
                    <a:p>
                      <a:pPr marL="0" marR="0">
                        <a:lnSpc>
                          <a:spcPct val="107000"/>
                        </a:lnSpc>
                        <a:spcBef>
                          <a:spcPts val="0"/>
                        </a:spcBef>
                        <a:spcAft>
                          <a:spcPts val="0"/>
                        </a:spcAft>
                      </a:pPr>
                      <a:r>
                        <a:rPr lang="en-US" sz="800">
                          <a:effectLst/>
                        </a:rPr>
                        <a:t>Formulas logically consistent and appears to be accurate calculations although some difficulties in following the calculations .</a:t>
                      </a:r>
                      <a:endParaRPr lang="en-AU" sz="1000">
                        <a:effectLst/>
                      </a:endParaRPr>
                    </a:p>
                    <a:p>
                      <a:pPr marL="0" marR="0">
                        <a:lnSpc>
                          <a:spcPct val="107000"/>
                        </a:lnSpc>
                        <a:spcBef>
                          <a:spcPts val="0"/>
                        </a:spcBef>
                        <a:spcAft>
                          <a:spcPts val="0"/>
                        </a:spcAft>
                      </a:pPr>
                      <a:r>
                        <a:rPr lang="en-US" sz="800">
                          <a:effectLst/>
                        </a:rPr>
                        <a:t> </a:t>
                      </a:r>
                      <a:endParaRPr lang="en-AU" sz="1000">
                        <a:effectLst/>
                      </a:endParaRPr>
                    </a:p>
                    <a:p>
                      <a:pPr marL="0" marR="0">
                        <a:lnSpc>
                          <a:spcPct val="107000"/>
                        </a:lnSpc>
                        <a:spcBef>
                          <a:spcPts val="0"/>
                        </a:spcBef>
                        <a:spcAft>
                          <a:spcPts val="0"/>
                        </a:spcAft>
                      </a:pPr>
                      <a:r>
                        <a:rPr lang="en-US" sz="800">
                          <a:effectLst/>
                        </a:rPr>
                        <a:t>Any macros or VBA used are identified with commentary</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65401" marR="65401" marT="0" marB="0"/>
                </a:tc>
                <a:tc>
                  <a:txBody>
                    <a:bodyPr/>
                    <a:lstStyle/>
                    <a:p>
                      <a:pPr marL="0" marR="0">
                        <a:lnSpc>
                          <a:spcPct val="107000"/>
                        </a:lnSpc>
                        <a:spcBef>
                          <a:spcPts val="0"/>
                        </a:spcBef>
                        <a:spcAft>
                          <a:spcPts val="0"/>
                        </a:spcAft>
                      </a:pPr>
                      <a:r>
                        <a:rPr lang="en-US" sz="800">
                          <a:effectLst/>
                        </a:rPr>
                        <a:t>Separation of data, assumptions, calculations and output but unclear explanatory notes. </a:t>
                      </a:r>
                      <a:endParaRPr lang="en-AU" sz="1000">
                        <a:effectLst/>
                      </a:endParaRPr>
                    </a:p>
                    <a:p>
                      <a:pPr marL="0" marR="0">
                        <a:lnSpc>
                          <a:spcPct val="107000"/>
                        </a:lnSpc>
                        <a:spcBef>
                          <a:spcPts val="0"/>
                        </a:spcBef>
                        <a:spcAft>
                          <a:spcPts val="0"/>
                        </a:spcAft>
                      </a:pPr>
                      <a:r>
                        <a:rPr lang="en-US" sz="800">
                          <a:effectLst/>
                        </a:rPr>
                        <a:t> </a:t>
                      </a:r>
                      <a:endParaRPr lang="en-AU" sz="1000">
                        <a:effectLst/>
                      </a:endParaRPr>
                    </a:p>
                    <a:p>
                      <a:pPr marL="0" marR="0">
                        <a:lnSpc>
                          <a:spcPct val="107000"/>
                        </a:lnSpc>
                        <a:spcBef>
                          <a:spcPts val="0"/>
                        </a:spcBef>
                        <a:spcAft>
                          <a:spcPts val="0"/>
                        </a:spcAft>
                      </a:pPr>
                      <a:r>
                        <a:rPr lang="en-US" sz="800">
                          <a:effectLst/>
                        </a:rPr>
                        <a:t>Difficult to follow the formula construction or the description is unclear.</a:t>
                      </a:r>
                      <a:endParaRPr lang="en-AU" sz="1000">
                        <a:effectLst/>
                      </a:endParaRPr>
                    </a:p>
                    <a:p>
                      <a:pPr marL="0" marR="0">
                        <a:lnSpc>
                          <a:spcPct val="107000"/>
                        </a:lnSpc>
                        <a:spcBef>
                          <a:spcPts val="0"/>
                        </a:spcBef>
                        <a:spcAft>
                          <a:spcPts val="0"/>
                        </a:spcAft>
                      </a:pPr>
                      <a:r>
                        <a:rPr lang="en-US" sz="800">
                          <a:effectLst/>
                        </a:rPr>
                        <a:t> </a:t>
                      </a:r>
                      <a:endParaRPr lang="en-AU" sz="1000">
                        <a:effectLst/>
                      </a:endParaRPr>
                    </a:p>
                    <a:p>
                      <a:pPr marL="0" marR="0">
                        <a:lnSpc>
                          <a:spcPct val="107000"/>
                        </a:lnSpc>
                        <a:spcBef>
                          <a:spcPts val="0"/>
                        </a:spcBef>
                        <a:spcAft>
                          <a:spcPts val="0"/>
                        </a:spcAft>
                      </a:pPr>
                      <a:r>
                        <a:rPr lang="en-US" sz="800">
                          <a:effectLst/>
                        </a:rPr>
                        <a:t>Any macros or VBA used are identified.</a:t>
                      </a:r>
                      <a:endParaRPr lang="en-AU" sz="1000">
                        <a:effectLst/>
                      </a:endParaRPr>
                    </a:p>
                    <a:p>
                      <a:pPr marL="0" marR="0">
                        <a:lnSpc>
                          <a:spcPct val="107000"/>
                        </a:lnSpc>
                        <a:spcBef>
                          <a:spcPts val="0"/>
                        </a:spcBef>
                        <a:spcAft>
                          <a:spcPts val="0"/>
                        </a:spcAft>
                      </a:pPr>
                      <a:r>
                        <a:rPr lang="en-US" sz="800">
                          <a:effectLst/>
                        </a:rPr>
                        <a:t> </a:t>
                      </a:r>
                      <a:endParaRPr lang="en-AU" sz="1000">
                        <a:effectLst/>
                      </a:endParaRPr>
                    </a:p>
                    <a:p>
                      <a:pPr marL="0" marR="0">
                        <a:lnSpc>
                          <a:spcPct val="107000"/>
                        </a:lnSpc>
                        <a:spcBef>
                          <a:spcPts val="0"/>
                        </a:spcBef>
                        <a:spcAft>
                          <a:spcPts val="0"/>
                        </a:spcAft>
                      </a:pPr>
                      <a:r>
                        <a:rPr lang="en-US" sz="800">
                          <a:effectLst/>
                        </a:rPr>
                        <a:t>It looks like some inaccuracies in the valuation method.</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65401" marR="65401" marT="0" marB="0"/>
                </a:tc>
                <a:tc>
                  <a:txBody>
                    <a:bodyPr/>
                    <a:lstStyle/>
                    <a:p>
                      <a:pPr marL="0" marR="0">
                        <a:lnSpc>
                          <a:spcPct val="107000"/>
                        </a:lnSpc>
                        <a:spcBef>
                          <a:spcPts val="0"/>
                        </a:spcBef>
                        <a:spcAft>
                          <a:spcPts val="0"/>
                        </a:spcAft>
                      </a:pPr>
                      <a:r>
                        <a:rPr lang="en-US" sz="800" dirty="0">
                          <a:effectLst/>
                        </a:rPr>
                        <a:t>Poor design of spreadsheet or </a:t>
                      </a:r>
                      <a:endParaRPr lang="en-AU" sz="1000" dirty="0">
                        <a:effectLst/>
                      </a:endParaRPr>
                    </a:p>
                    <a:p>
                      <a:pPr marL="0" marR="0">
                        <a:lnSpc>
                          <a:spcPct val="107000"/>
                        </a:lnSpc>
                        <a:spcBef>
                          <a:spcPts val="0"/>
                        </a:spcBef>
                        <a:spcAft>
                          <a:spcPts val="0"/>
                        </a:spcAft>
                      </a:pPr>
                      <a:r>
                        <a:rPr lang="en-US" sz="800" dirty="0">
                          <a:effectLst/>
                        </a:rPr>
                        <a:t>inconsistent formulae or inaccurate formulae.</a:t>
                      </a:r>
                      <a:endParaRPr lang="en-AU" sz="1000" dirty="0">
                        <a:effectLst/>
                      </a:endParaRPr>
                    </a:p>
                    <a:p>
                      <a:pPr marL="0" marR="0">
                        <a:lnSpc>
                          <a:spcPct val="107000"/>
                        </a:lnSpc>
                        <a:spcBef>
                          <a:spcPts val="0"/>
                        </a:spcBef>
                        <a:spcAft>
                          <a:spcPts val="0"/>
                        </a:spcAft>
                      </a:pPr>
                      <a:r>
                        <a:rPr lang="en-US" sz="800" dirty="0">
                          <a:effectLst/>
                        </a:rPr>
                        <a:t> </a:t>
                      </a:r>
                      <a:endParaRPr lang="en-AU" sz="1000" dirty="0">
                        <a:effectLst/>
                      </a:endParaRPr>
                    </a:p>
                    <a:p>
                      <a:pPr marL="0" marR="0">
                        <a:lnSpc>
                          <a:spcPct val="107000"/>
                        </a:lnSpc>
                        <a:spcBef>
                          <a:spcPts val="0"/>
                        </a:spcBef>
                        <a:spcAft>
                          <a:spcPts val="0"/>
                        </a:spcAft>
                      </a:pPr>
                      <a:r>
                        <a:rPr lang="en-US" sz="800" dirty="0">
                          <a:effectLst/>
                        </a:rPr>
                        <a:t>Unclear if any macros or VBA used.</a:t>
                      </a:r>
                      <a:endParaRPr lang="en-AU" sz="1000" dirty="0">
                        <a:effectLst/>
                      </a:endParaRPr>
                    </a:p>
                    <a:p>
                      <a:pPr marL="0" marR="0">
                        <a:lnSpc>
                          <a:spcPct val="107000"/>
                        </a:lnSpc>
                        <a:spcBef>
                          <a:spcPts val="0"/>
                        </a:spcBef>
                        <a:spcAft>
                          <a:spcPts val="0"/>
                        </a:spcAft>
                      </a:pPr>
                      <a:r>
                        <a:rPr lang="en-US" sz="800" dirty="0">
                          <a:effectLst/>
                        </a:rPr>
                        <a:t> </a:t>
                      </a:r>
                      <a:endParaRPr lang="en-AU" sz="1000" dirty="0">
                        <a:effectLst/>
                      </a:endParaRPr>
                    </a:p>
                    <a:p>
                      <a:pPr marL="0" marR="0">
                        <a:lnSpc>
                          <a:spcPct val="107000"/>
                        </a:lnSpc>
                        <a:spcBef>
                          <a:spcPts val="0"/>
                        </a:spcBef>
                        <a:spcAft>
                          <a:spcPts val="0"/>
                        </a:spcAft>
                      </a:pPr>
                      <a:r>
                        <a:rPr lang="en-US" sz="800" dirty="0">
                          <a:effectLst/>
                        </a:rPr>
                        <a:t>Poor explanation in the spreadsheet.</a:t>
                      </a:r>
                      <a:endParaRPr lang="en-A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01" marR="65401" marT="0" marB="0"/>
                </a:tc>
                <a:extLst>
                  <a:ext uri="{0D108BD9-81ED-4DB2-BD59-A6C34878D82A}">
                    <a16:rowId xmlns:a16="http://schemas.microsoft.com/office/drawing/2014/main" val="2179265618"/>
                  </a:ext>
                </a:extLst>
              </a:tr>
            </a:tbl>
          </a:graphicData>
        </a:graphic>
      </p:graphicFrame>
    </p:spTree>
    <p:extLst>
      <p:ext uri="{BB962C8B-B14F-4D97-AF65-F5344CB8AC3E}">
        <p14:creationId xmlns:p14="http://schemas.microsoft.com/office/powerpoint/2010/main" val="382205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C5135A-A9C3-47CA-8264-0F58928BA421}"/>
              </a:ext>
            </a:extLst>
          </p:cNvPr>
          <p:cNvSpPr>
            <a:spLocks noGrp="1"/>
          </p:cNvSpPr>
          <p:nvPr>
            <p:ph type="title"/>
          </p:nvPr>
        </p:nvSpPr>
        <p:spPr>
          <a:xfrm>
            <a:off x="450379" y="1916832"/>
            <a:ext cx="8231187" cy="652934"/>
          </a:xfrm>
        </p:spPr>
        <p:txBody>
          <a:bodyPr>
            <a:normAutofit/>
          </a:bodyPr>
          <a:lstStyle/>
          <a:p>
            <a:r>
              <a:rPr lang="en-US" dirty="0"/>
              <a:t>P</a:t>
            </a:r>
            <a:r>
              <a:rPr lang="en-AU" dirty="0"/>
              <a:t>reparation for Tutorial 3</a:t>
            </a:r>
          </a:p>
        </p:txBody>
      </p:sp>
      <p:sp>
        <p:nvSpPr>
          <p:cNvPr id="5" name="Content Placeholder 4">
            <a:extLst>
              <a:ext uri="{FF2B5EF4-FFF2-40B4-BE49-F238E27FC236}">
                <a16:creationId xmlns:a16="http://schemas.microsoft.com/office/drawing/2014/main" id="{CF8FB51E-D0DE-4ADE-821B-66EE1CCE5150}"/>
              </a:ext>
            </a:extLst>
          </p:cNvPr>
          <p:cNvSpPr>
            <a:spLocks noGrp="1"/>
          </p:cNvSpPr>
          <p:nvPr>
            <p:ph idx="1"/>
          </p:nvPr>
        </p:nvSpPr>
        <p:spPr>
          <a:xfrm>
            <a:off x="451966" y="2571037"/>
            <a:ext cx="8229600" cy="964703"/>
          </a:xfrm>
        </p:spPr>
        <p:txBody>
          <a:bodyPr/>
          <a:lstStyle/>
          <a:p>
            <a:r>
              <a:rPr lang="en-US" dirty="0"/>
              <a:t>Up to you – active not passive</a:t>
            </a:r>
            <a:endParaRPr lang="en-AU" dirty="0"/>
          </a:p>
        </p:txBody>
      </p:sp>
    </p:spTree>
    <p:extLst>
      <p:ext uri="{BB962C8B-B14F-4D97-AF65-F5344CB8AC3E}">
        <p14:creationId xmlns:p14="http://schemas.microsoft.com/office/powerpoint/2010/main" val="3906196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45A2C-ED9F-4F52-B0FA-6D640B25E112}"/>
              </a:ext>
            </a:extLst>
          </p:cNvPr>
          <p:cNvSpPr>
            <a:spLocks noGrp="1"/>
          </p:cNvSpPr>
          <p:nvPr>
            <p:ph type="title"/>
          </p:nvPr>
        </p:nvSpPr>
        <p:spPr/>
        <p:txBody>
          <a:bodyPr/>
          <a:lstStyle/>
          <a:p>
            <a:r>
              <a:rPr lang="en-US" dirty="0"/>
              <a:t>Week 3 suggested work</a:t>
            </a:r>
            <a:endParaRPr lang="en-AU" dirty="0"/>
          </a:p>
        </p:txBody>
      </p:sp>
      <p:sp>
        <p:nvSpPr>
          <p:cNvPr id="3" name="Content Placeholder 2">
            <a:extLst>
              <a:ext uri="{FF2B5EF4-FFF2-40B4-BE49-F238E27FC236}">
                <a16:creationId xmlns:a16="http://schemas.microsoft.com/office/drawing/2014/main" id="{FBA04215-2DEC-4B05-81DE-F2D273E08C96}"/>
              </a:ext>
            </a:extLst>
          </p:cNvPr>
          <p:cNvSpPr>
            <a:spLocks noGrp="1"/>
          </p:cNvSpPr>
          <p:nvPr>
            <p:ph idx="1"/>
          </p:nvPr>
        </p:nvSpPr>
        <p:spPr/>
        <p:txBody>
          <a:bodyPr>
            <a:normAutofit/>
          </a:bodyPr>
          <a:lstStyle/>
          <a:p>
            <a:pPr marL="342900" indent="-342900">
              <a:buFont typeface="Arial" panose="020B0604020202020204" pitchFamily="34" charset="0"/>
              <a:buChar char="•"/>
            </a:pPr>
            <a:r>
              <a:rPr lang="en-US" dirty="0"/>
              <a:t>Read </a:t>
            </a:r>
            <a:r>
              <a:rPr lang="en-US" dirty="0">
                <a:ea typeface="Calibri" panose="020F0502020204030204" pitchFamily="34" charset="0"/>
                <a:cs typeface="Times New Roman" panose="02020603050405020304" pitchFamily="18" charset="0"/>
              </a:rPr>
              <a:t>Modules 4 and 8 (excluding section 8.5): Liabilities and assumptions</a:t>
            </a:r>
            <a:endParaRPr lang="en-AU" dirty="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dirty="0"/>
              <a:t>Rewrite Module summaries in your own words</a:t>
            </a:r>
          </a:p>
          <a:p>
            <a:pPr marL="342900" indent="-342900">
              <a:buFont typeface="Arial" panose="020B0604020202020204" pitchFamily="34" charset="0"/>
              <a:buChar char="•"/>
            </a:pPr>
            <a:r>
              <a:rPr lang="en-US" dirty="0"/>
              <a:t>Practice your writing skills by </a:t>
            </a:r>
            <a:r>
              <a:rPr lang="en-US" dirty="0" err="1"/>
              <a:t>summarising</a:t>
            </a:r>
            <a:r>
              <a:rPr lang="en-US" dirty="0"/>
              <a:t> section 5.2</a:t>
            </a:r>
          </a:p>
          <a:p>
            <a:pPr marL="342900" indent="-342900">
              <a:buFont typeface="Arial" panose="020B0604020202020204" pitchFamily="34" charset="0"/>
              <a:buChar char="•"/>
            </a:pPr>
            <a:r>
              <a:rPr lang="en-US" dirty="0"/>
              <a:t>Send any questions/requests for topics via the general discussion thread . Closing date will be end of Monday.   No burning issues form last week?</a:t>
            </a:r>
          </a:p>
          <a:p>
            <a:pPr marL="342900" indent="-342900">
              <a:buFont typeface="Arial" panose="020B0604020202020204" pitchFamily="34" charset="0"/>
              <a:buChar char="•"/>
            </a:pPr>
            <a:r>
              <a:rPr lang="en-US" dirty="0"/>
              <a:t>Look at e.g. AMP’s accounts</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084543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93408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45A2C-ED9F-4F52-B0FA-6D640B25E112}"/>
              </a:ext>
            </a:extLst>
          </p:cNvPr>
          <p:cNvSpPr>
            <a:spLocks noGrp="1"/>
          </p:cNvSpPr>
          <p:nvPr>
            <p:ph type="title"/>
          </p:nvPr>
        </p:nvSpPr>
        <p:spPr/>
        <p:txBody>
          <a:bodyPr/>
          <a:lstStyle/>
          <a:p>
            <a:r>
              <a:rPr lang="en-US" dirty="0"/>
              <a:t>Tutorial 2 suggestion in Tutorial 1</a:t>
            </a:r>
            <a:endParaRPr lang="en-AU" dirty="0"/>
          </a:p>
        </p:txBody>
      </p:sp>
      <p:sp>
        <p:nvSpPr>
          <p:cNvPr id="3" name="Content Placeholder 2">
            <a:extLst>
              <a:ext uri="{FF2B5EF4-FFF2-40B4-BE49-F238E27FC236}">
                <a16:creationId xmlns:a16="http://schemas.microsoft.com/office/drawing/2014/main" id="{FBA04215-2DEC-4B05-81DE-F2D273E08C96}"/>
              </a:ext>
            </a:extLst>
          </p:cNvPr>
          <p:cNvSpPr>
            <a:spLocks noGrp="1"/>
          </p:cNvSpPr>
          <p:nvPr>
            <p:ph idx="1"/>
          </p:nvPr>
        </p:nvSpPr>
        <p:spPr/>
        <p:txBody>
          <a:bodyPr>
            <a:normAutofit fontScale="85000" lnSpcReduction="10000"/>
          </a:bodyPr>
          <a:lstStyle/>
          <a:p>
            <a:pPr marL="342900" indent="-342900">
              <a:buFont typeface="Arial" panose="020B0604020202020204" pitchFamily="34" charset="0"/>
              <a:buChar char="•"/>
            </a:pPr>
            <a:r>
              <a:rPr lang="en-US" dirty="0"/>
              <a:t>Read Modules 1, 2 and 3 and answer any questions in the textbook</a:t>
            </a:r>
          </a:p>
          <a:p>
            <a:pPr marL="342900" indent="-342900">
              <a:buFont typeface="Arial" panose="020B0604020202020204" pitchFamily="34" charset="0"/>
              <a:buChar char="•"/>
            </a:pPr>
            <a:r>
              <a:rPr lang="en-US" dirty="0"/>
              <a:t>Rewrite Module summaries in your own words</a:t>
            </a:r>
          </a:p>
          <a:p>
            <a:pPr marL="342900" indent="-342900">
              <a:buFont typeface="Arial" panose="020B0604020202020204" pitchFamily="34" charset="0"/>
              <a:buChar char="•"/>
            </a:pPr>
            <a:r>
              <a:rPr lang="en-US" dirty="0"/>
              <a:t>Watch the videos in Module 1, 2 and 3</a:t>
            </a:r>
          </a:p>
          <a:p>
            <a:pPr marL="342900" indent="-342900">
              <a:buFont typeface="Arial" panose="020B0604020202020204" pitchFamily="34" charset="0"/>
              <a:buChar char="•"/>
            </a:pPr>
            <a:r>
              <a:rPr lang="en-US" dirty="0"/>
              <a:t>Practice your writing skills by </a:t>
            </a:r>
            <a:r>
              <a:rPr lang="en-US" dirty="0" err="1"/>
              <a:t>summarising</a:t>
            </a:r>
            <a:r>
              <a:rPr lang="en-US" dirty="0"/>
              <a:t> the videos in Modules 2 and 3</a:t>
            </a:r>
          </a:p>
          <a:p>
            <a:pPr marL="342900" indent="-342900">
              <a:buFont typeface="Arial" panose="020B0604020202020204" pitchFamily="34" charset="0"/>
              <a:buChar char="•"/>
            </a:pPr>
            <a:r>
              <a:rPr lang="en-US" dirty="0"/>
              <a:t>Write a short note on the reflection exercise on page 13 of Module 2</a:t>
            </a:r>
          </a:p>
          <a:p>
            <a:pPr marL="342900" indent="-342900">
              <a:buFont typeface="Arial" panose="020B0604020202020204" pitchFamily="34" charset="0"/>
              <a:buChar char="•"/>
            </a:pPr>
            <a:r>
              <a:rPr lang="en-US" dirty="0"/>
              <a:t>Send any questions/requests for topics via discussion thread “Tutorial 2” that will be set up tomorrow. Closing date will be end of Monday</a:t>
            </a:r>
          </a:p>
          <a:p>
            <a:pPr marL="342900" indent="-342900">
              <a:buFont typeface="Arial" panose="020B0604020202020204" pitchFamily="34" charset="0"/>
              <a:buChar char="•"/>
            </a:pPr>
            <a:r>
              <a:rPr lang="en-US" dirty="0"/>
              <a:t>Search for  real examples for some of the products in Module 3 </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88266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20B49-9062-44A4-AD55-C1B511D4CCAD}"/>
              </a:ext>
            </a:extLst>
          </p:cNvPr>
          <p:cNvSpPr>
            <a:spLocks noGrp="1"/>
          </p:cNvSpPr>
          <p:nvPr>
            <p:ph type="title"/>
          </p:nvPr>
        </p:nvSpPr>
        <p:spPr/>
        <p:txBody>
          <a:bodyPr/>
          <a:lstStyle/>
          <a:p>
            <a:r>
              <a:rPr lang="en-US" dirty="0"/>
              <a:t>Example: Module 3 Question 3</a:t>
            </a:r>
            <a:endParaRPr lang="en-AU" dirty="0"/>
          </a:p>
        </p:txBody>
      </p:sp>
      <p:sp>
        <p:nvSpPr>
          <p:cNvPr id="3" name="Content Placeholder 2">
            <a:extLst>
              <a:ext uri="{FF2B5EF4-FFF2-40B4-BE49-F238E27FC236}">
                <a16:creationId xmlns:a16="http://schemas.microsoft.com/office/drawing/2014/main" id="{DC9F5027-4D09-46B1-BD9C-29E1D3F644CC}"/>
              </a:ext>
            </a:extLst>
          </p:cNvPr>
          <p:cNvSpPr>
            <a:spLocks noGrp="1"/>
          </p:cNvSpPr>
          <p:nvPr>
            <p:ph idx="1"/>
          </p:nvPr>
        </p:nvSpPr>
        <p:spPr/>
        <p:txBody>
          <a:bodyPr>
            <a:normAutofit/>
          </a:bodyPr>
          <a:lstStyle/>
          <a:p>
            <a:r>
              <a:rPr lang="en-US" dirty="0"/>
              <a:t>You have been asked to peer review claim termination rates for disability income. What process would you follow?</a:t>
            </a:r>
            <a:endParaRPr lang="en-AU" dirty="0"/>
          </a:p>
          <a:p>
            <a:r>
              <a:rPr lang="en-US" dirty="0"/>
              <a:t>Answer:</a:t>
            </a:r>
            <a:endParaRPr lang="en-AU" dirty="0"/>
          </a:p>
          <a:p>
            <a:r>
              <a:rPr lang="en-US" dirty="0"/>
              <a:t>This is a slightly odd question at this point in your studies as we derive rates in the Product Development subject and we have not discussed what is meant by peer review.  Don’t worry if you struggled with this question</a:t>
            </a:r>
            <a:endParaRPr lang="en-AU" dirty="0"/>
          </a:p>
        </p:txBody>
      </p:sp>
    </p:spTree>
    <p:extLst>
      <p:ext uri="{BB962C8B-B14F-4D97-AF65-F5344CB8AC3E}">
        <p14:creationId xmlns:p14="http://schemas.microsoft.com/office/powerpoint/2010/main" val="3475267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20B49-9062-44A4-AD55-C1B511D4CCAD}"/>
              </a:ext>
            </a:extLst>
          </p:cNvPr>
          <p:cNvSpPr>
            <a:spLocks noGrp="1"/>
          </p:cNvSpPr>
          <p:nvPr>
            <p:ph type="title"/>
          </p:nvPr>
        </p:nvSpPr>
        <p:spPr/>
        <p:txBody>
          <a:bodyPr/>
          <a:lstStyle/>
          <a:p>
            <a:r>
              <a:rPr lang="en-US" dirty="0"/>
              <a:t>Module 3 Question 3</a:t>
            </a:r>
            <a:endParaRPr lang="en-AU" dirty="0"/>
          </a:p>
        </p:txBody>
      </p:sp>
      <p:sp>
        <p:nvSpPr>
          <p:cNvPr id="3" name="Content Placeholder 2">
            <a:extLst>
              <a:ext uri="{FF2B5EF4-FFF2-40B4-BE49-F238E27FC236}">
                <a16:creationId xmlns:a16="http://schemas.microsoft.com/office/drawing/2014/main" id="{DC9F5027-4D09-46B1-BD9C-29E1D3F644CC}"/>
              </a:ext>
            </a:extLst>
          </p:cNvPr>
          <p:cNvSpPr>
            <a:spLocks noGrp="1"/>
          </p:cNvSpPr>
          <p:nvPr>
            <p:ph idx="1"/>
          </p:nvPr>
        </p:nvSpPr>
        <p:spPr/>
        <p:txBody>
          <a:bodyPr>
            <a:normAutofit/>
          </a:bodyPr>
          <a:lstStyle/>
          <a:p>
            <a:r>
              <a:rPr lang="en-US" dirty="0"/>
              <a:t>The question in the textbook originally asked about peer review claim termination rates for TPD. As that class of business does not have termination rates then the answer would have been that there is no need for peer review.  The intention of the original question was to test if you understood the contract design rather than peer review.</a:t>
            </a:r>
            <a:endParaRPr lang="en-AU" dirty="0"/>
          </a:p>
        </p:txBody>
      </p:sp>
    </p:spTree>
    <p:extLst>
      <p:ext uri="{BB962C8B-B14F-4D97-AF65-F5344CB8AC3E}">
        <p14:creationId xmlns:p14="http://schemas.microsoft.com/office/powerpoint/2010/main" val="2258692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E04A-9B97-46D6-B641-B2DCDF1DBEEE}"/>
              </a:ext>
            </a:extLst>
          </p:cNvPr>
          <p:cNvSpPr>
            <a:spLocks noGrp="1"/>
          </p:cNvSpPr>
          <p:nvPr>
            <p:ph type="title"/>
          </p:nvPr>
        </p:nvSpPr>
        <p:spPr/>
        <p:txBody>
          <a:bodyPr/>
          <a:lstStyle/>
          <a:p>
            <a:r>
              <a:rPr lang="en-US" dirty="0"/>
              <a:t>Process for answering Fellowship questions</a:t>
            </a:r>
          </a:p>
        </p:txBody>
      </p:sp>
      <p:graphicFrame>
        <p:nvGraphicFramePr>
          <p:cNvPr id="3" name="Diagram 2">
            <a:extLst>
              <a:ext uri="{FF2B5EF4-FFF2-40B4-BE49-F238E27FC236}">
                <a16:creationId xmlns:a16="http://schemas.microsoft.com/office/drawing/2014/main" id="{5D547F1F-8045-4F73-8DF1-3686023C3CDE}"/>
              </a:ext>
            </a:extLst>
          </p:cNvPr>
          <p:cNvGraphicFramePr/>
          <p:nvPr>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4177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20B49-9062-44A4-AD55-C1B511D4CCAD}"/>
              </a:ext>
            </a:extLst>
          </p:cNvPr>
          <p:cNvSpPr>
            <a:spLocks noGrp="1"/>
          </p:cNvSpPr>
          <p:nvPr>
            <p:ph type="title"/>
          </p:nvPr>
        </p:nvSpPr>
        <p:spPr/>
        <p:txBody>
          <a:bodyPr/>
          <a:lstStyle/>
          <a:p>
            <a:r>
              <a:rPr lang="en-US" dirty="0"/>
              <a:t>Module 3 Question 3</a:t>
            </a:r>
            <a:endParaRPr lang="en-AU" dirty="0"/>
          </a:p>
        </p:txBody>
      </p:sp>
      <p:sp>
        <p:nvSpPr>
          <p:cNvPr id="3" name="Content Placeholder 2">
            <a:extLst>
              <a:ext uri="{FF2B5EF4-FFF2-40B4-BE49-F238E27FC236}">
                <a16:creationId xmlns:a16="http://schemas.microsoft.com/office/drawing/2014/main" id="{DC9F5027-4D09-46B1-BD9C-29E1D3F644CC}"/>
              </a:ext>
            </a:extLst>
          </p:cNvPr>
          <p:cNvSpPr>
            <a:spLocks noGrp="1"/>
          </p:cNvSpPr>
          <p:nvPr>
            <p:ph idx="1"/>
          </p:nvPr>
        </p:nvSpPr>
        <p:spPr/>
        <p:txBody>
          <a:bodyPr>
            <a:normAutofit/>
          </a:bodyPr>
          <a:lstStyle/>
          <a:p>
            <a:pPr marL="342900" indent="-342900">
              <a:buFont typeface="Arial" panose="020B0604020202020204" pitchFamily="34" charset="0"/>
              <a:buChar char="•"/>
            </a:pPr>
            <a:r>
              <a:rPr lang="en-US" dirty="0"/>
              <a:t>How did you approach an answer to the question?</a:t>
            </a:r>
          </a:p>
          <a:p>
            <a:pPr marL="342900" indent="-342900">
              <a:buFont typeface="Arial" panose="020B0604020202020204" pitchFamily="34" charset="0"/>
              <a:buChar char="•"/>
            </a:pPr>
            <a:r>
              <a:rPr lang="en-US" dirty="0"/>
              <a:t>Were you able to generate ideas? </a:t>
            </a:r>
          </a:p>
          <a:p>
            <a:pPr marL="342900" indent="-342900">
              <a:buFont typeface="Arial" panose="020B0604020202020204" pitchFamily="34" charset="0"/>
              <a:buChar char="•"/>
            </a:pPr>
            <a:r>
              <a:rPr lang="en-US" dirty="0"/>
              <a:t>Was there anything obvious to state?  </a:t>
            </a:r>
          </a:p>
          <a:p>
            <a:r>
              <a:rPr lang="en-US" dirty="0"/>
              <a:t>I would argue that the answer is possible from first principles:</a:t>
            </a:r>
            <a:endParaRPr lang="en-AU" dirty="0"/>
          </a:p>
        </p:txBody>
      </p:sp>
    </p:spTree>
    <p:extLst>
      <p:ext uri="{BB962C8B-B14F-4D97-AF65-F5344CB8AC3E}">
        <p14:creationId xmlns:p14="http://schemas.microsoft.com/office/powerpoint/2010/main" val="2925384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20B49-9062-44A4-AD55-C1B511D4CCAD}"/>
              </a:ext>
            </a:extLst>
          </p:cNvPr>
          <p:cNvSpPr>
            <a:spLocks noGrp="1"/>
          </p:cNvSpPr>
          <p:nvPr>
            <p:ph type="title"/>
          </p:nvPr>
        </p:nvSpPr>
        <p:spPr/>
        <p:txBody>
          <a:bodyPr/>
          <a:lstStyle/>
          <a:p>
            <a:r>
              <a:rPr lang="en-US" dirty="0"/>
              <a:t>Module 3 Question 3</a:t>
            </a:r>
            <a:endParaRPr lang="en-AU" dirty="0"/>
          </a:p>
        </p:txBody>
      </p:sp>
      <p:sp>
        <p:nvSpPr>
          <p:cNvPr id="3" name="Content Placeholder 2">
            <a:extLst>
              <a:ext uri="{FF2B5EF4-FFF2-40B4-BE49-F238E27FC236}">
                <a16:creationId xmlns:a16="http://schemas.microsoft.com/office/drawing/2014/main" id="{DC9F5027-4D09-46B1-BD9C-29E1D3F644CC}"/>
              </a:ext>
            </a:extLst>
          </p:cNvPr>
          <p:cNvSpPr>
            <a:spLocks noGrp="1"/>
          </p:cNvSpPr>
          <p:nvPr>
            <p:ph idx="1"/>
          </p:nvPr>
        </p:nvSpPr>
        <p:spPr/>
        <p:txBody>
          <a:bodyPr>
            <a:normAutofit/>
          </a:bodyPr>
          <a:lstStyle/>
          <a:p>
            <a:r>
              <a:rPr lang="en-US" dirty="0"/>
              <a:t>I would argue that the answer is possible from first principles:</a:t>
            </a:r>
            <a:endParaRPr lang="en-AU" dirty="0"/>
          </a:p>
          <a:p>
            <a:pPr marL="342900" lvl="0" indent="-342900" eaLnBrk="0" hangingPunct="0">
              <a:buFont typeface="Arial" panose="020B0604020202020204" pitchFamily="34" charset="0"/>
              <a:buChar char="•"/>
            </a:pPr>
            <a:r>
              <a:rPr lang="en-US" dirty="0"/>
              <a:t>does it need a review – no, then end of process</a:t>
            </a:r>
            <a:endParaRPr lang="en-AU" dirty="0"/>
          </a:p>
          <a:p>
            <a:pPr marL="342900" lvl="0" indent="-342900" eaLnBrk="0" hangingPunct="0">
              <a:buFont typeface="Arial" panose="020B0604020202020204" pitchFamily="34" charset="0"/>
              <a:buChar char="•"/>
            </a:pPr>
            <a:r>
              <a:rPr lang="en-US" dirty="0"/>
              <a:t>if yes </a:t>
            </a:r>
            <a:r>
              <a:rPr lang="en-US" dirty="0">
                <a:solidFill>
                  <a:srgbClr val="FF0000"/>
                </a:solidFill>
              </a:rPr>
              <a:t>(i.e. a different product)</a:t>
            </a:r>
            <a:r>
              <a:rPr lang="en-US" dirty="0"/>
              <a:t>, then it is high-level and not detailed.</a:t>
            </a:r>
            <a:endParaRPr lang="en-AU" dirty="0"/>
          </a:p>
          <a:p>
            <a:pPr marL="342900" lvl="0" indent="-342900" eaLnBrk="0" hangingPunct="0">
              <a:buFont typeface="Arial" panose="020B0604020202020204" pitchFamily="34" charset="0"/>
              <a:buChar char="•"/>
            </a:pPr>
            <a:r>
              <a:rPr lang="en-US" dirty="0"/>
              <a:t>was it a big and important job – materiality?</a:t>
            </a:r>
            <a:endParaRPr lang="en-AU" dirty="0"/>
          </a:p>
          <a:p>
            <a:pPr marL="342900" lvl="0" indent="-342900" eaLnBrk="0" hangingPunct="0">
              <a:buFont typeface="Arial" panose="020B0604020202020204" pitchFamily="34" charset="0"/>
              <a:buChar char="•"/>
            </a:pPr>
            <a:r>
              <a:rPr lang="en-US" dirty="0"/>
              <a:t>how was it completed?</a:t>
            </a:r>
            <a:endParaRPr lang="en-AU" dirty="0"/>
          </a:p>
          <a:p>
            <a:pPr marL="342900" lvl="0" indent="-342900" eaLnBrk="0" hangingPunct="0">
              <a:buFont typeface="Arial" panose="020B0604020202020204" pitchFamily="34" charset="0"/>
              <a:buChar char="•"/>
            </a:pPr>
            <a:r>
              <a:rPr lang="en-US" dirty="0"/>
              <a:t>how do the results compare with expected (e.g. last time’s results)?</a:t>
            </a:r>
            <a:endParaRPr lang="en-AU" dirty="0"/>
          </a:p>
        </p:txBody>
      </p:sp>
    </p:spTree>
    <p:extLst>
      <p:ext uri="{BB962C8B-B14F-4D97-AF65-F5344CB8AC3E}">
        <p14:creationId xmlns:p14="http://schemas.microsoft.com/office/powerpoint/2010/main" val="2639733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C5135A-A9C3-47CA-8264-0F58928BA421}"/>
              </a:ext>
            </a:extLst>
          </p:cNvPr>
          <p:cNvSpPr>
            <a:spLocks noGrp="1"/>
          </p:cNvSpPr>
          <p:nvPr>
            <p:ph type="title"/>
          </p:nvPr>
        </p:nvSpPr>
        <p:spPr>
          <a:xfrm>
            <a:off x="450379" y="1916832"/>
            <a:ext cx="8231187" cy="652934"/>
          </a:xfrm>
        </p:spPr>
        <p:txBody>
          <a:bodyPr>
            <a:normAutofit/>
          </a:bodyPr>
          <a:lstStyle/>
          <a:p>
            <a:r>
              <a:rPr lang="en-AU" dirty="0"/>
              <a:t>Tutorial 2 Exercise</a:t>
            </a:r>
          </a:p>
        </p:txBody>
      </p:sp>
      <p:sp>
        <p:nvSpPr>
          <p:cNvPr id="5" name="Content Placeholder 4">
            <a:extLst>
              <a:ext uri="{FF2B5EF4-FFF2-40B4-BE49-F238E27FC236}">
                <a16:creationId xmlns:a16="http://schemas.microsoft.com/office/drawing/2014/main" id="{CF8FB51E-D0DE-4ADE-821B-66EE1CCE5150}"/>
              </a:ext>
            </a:extLst>
          </p:cNvPr>
          <p:cNvSpPr>
            <a:spLocks noGrp="1"/>
          </p:cNvSpPr>
          <p:nvPr>
            <p:ph idx="1"/>
          </p:nvPr>
        </p:nvSpPr>
        <p:spPr>
          <a:xfrm>
            <a:off x="451966" y="2571037"/>
            <a:ext cx="8229600" cy="964703"/>
          </a:xfrm>
        </p:spPr>
        <p:txBody>
          <a:bodyPr/>
          <a:lstStyle/>
          <a:p>
            <a:r>
              <a:rPr lang="en-US" dirty="0"/>
              <a:t>Form an opinion and justify it</a:t>
            </a:r>
            <a:endParaRPr lang="en-AU" dirty="0"/>
          </a:p>
        </p:txBody>
      </p:sp>
    </p:spTree>
    <p:extLst>
      <p:ext uri="{BB962C8B-B14F-4D97-AF65-F5344CB8AC3E}">
        <p14:creationId xmlns:p14="http://schemas.microsoft.com/office/powerpoint/2010/main" val="1861942800"/>
      </p:ext>
    </p:extLst>
  </p:cSld>
  <p:clrMapOvr>
    <a:masterClrMapping/>
  </p:clrMapOvr>
</p:sld>
</file>

<file path=ppt/theme/theme1.xml><?xml version="1.0" encoding="utf-8"?>
<a:theme xmlns:a="http://schemas.openxmlformats.org/drawingml/2006/main" name="Custom Design">
  <a:themeElements>
    <a:clrScheme name="AIA EdProg">
      <a:dk1>
        <a:sysClr val="windowText" lastClr="000000"/>
      </a:dk1>
      <a:lt1>
        <a:sysClr val="window" lastClr="FFFFFF"/>
      </a:lt1>
      <a:dk2>
        <a:srgbClr val="44546A"/>
      </a:dk2>
      <a:lt2>
        <a:srgbClr val="E7E6E6"/>
      </a:lt2>
      <a:accent1>
        <a:srgbClr val="0098CD"/>
      </a:accent1>
      <a:accent2>
        <a:srgbClr val="F2A900"/>
      </a:accent2>
      <a:accent3>
        <a:srgbClr val="78BE20"/>
      </a:accent3>
      <a:accent4>
        <a:srgbClr val="CCEAF6"/>
      </a:accent4>
      <a:accent5>
        <a:srgbClr val="99D6EC"/>
      </a:accent5>
      <a:accent6>
        <a:srgbClr val="4D4D4D"/>
      </a:accent6>
      <a:hlink>
        <a:srgbClr val="0563C1"/>
      </a:hlink>
      <a:folHlink>
        <a:srgbClr val="954F72"/>
      </a:folHlink>
    </a:clrScheme>
    <a:fontScheme name="AI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ActuariesInstTemplate_FINAL</Template>
  <TotalTime>1633</TotalTime>
  <Words>1792</Words>
  <Application>Microsoft Office PowerPoint</Application>
  <PresentationFormat>On-screen Show (4:3)</PresentationFormat>
  <Paragraphs>238</Paragraphs>
  <Slides>28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Cambria Math</vt:lpstr>
      <vt:lpstr>Century Gothic</vt:lpstr>
      <vt:lpstr>Custom Design</vt:lpstr>
      <vt:lpstr>Life Insurance and retirement valuation</vt:lpstr>
      <vt:lpstr>Tutorial 2</vt:lpstr>
      <vt:lpstr>Tutorial 2 suggestion in Tutorial 1</vt:lpstr>
      <vt:lpstr>Example: Module 3 Question 3</vt:lpstr>
      <vt:lpstr>Module 3 Question 3</vt:lpstr>
      <vt:lpstr>Process for answering Fellowship questions</vt:lpstr>
      <vt:lpstr>Module 3 Question 3</vt:lpstr>
      <vt:lpstr>Module 3 Question 3</vt:lpstr>
      <vt:lpstr>Tutorial 2 Exercise</vt:lpstr>
      <vt:lpstr>Own your Answer</vt:lpstr>
      <vt:lpstr>What did you say?</vt:lpstr>
      <vt:lpstr>Now own what you said</vt:lpstr>
      <vt:lpstr>Professionalism</vt:lpstr>
      <vt:lpstr>Tutorial question</vt:lpstr>
      <vt:lpstr>Home Equity Release Product</vt:lpstr>
      <vt:lpstr>Sketches</vt:lpstr>
      <vt:lpstr>PowerPoint Presentation</vt:lpstr>
      <vt:lpstr>PowerPoint Presentation</vt:lpstr>
      <vt:lpstr>Home Equity Release Product</vt:lpstr>
      <vt:lpstr>Walk through the spreadsheet</vt:lpstr>
      <vt:lpstr>Multiple Decrement Tables </vt:lpstr>
      <vt:lpstr>Multiple Decrement Tables – CT4 / CT5 core material</vt:lpstr>
      <vt:lpstr>Tutorial 2: Assignment</vt:lpstr>
      <vt:lpstr>Assignment</vt:lpstr>
      <vt:lpstr>Portion of the rubric</vt:lpstr>
      <vt:lpstr>Preparation for Tutorial 3</vt:lpstr>
      <vt:lpstr>Week 3 suggested work</vt:lpstr>
      <vt:lpstr>PowerPoint Presentation</vt:lpstr>
    </vt:vector>
  </TitlesOfParts>
  <Company>Institute of Actuaries of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Michael Callan</cp:lastModifiedBy>
  <cp:revision>118</cp:revision>
  <dcterms:created xsi:type="dcterms:W3CDTF">2012-08-30T00:35:23Z</dcterms:created>
  <dcterms:modified xsi:type="dcterms:W3CDTF">2020-01-22T05:25:54Z</dcterms:modified>
</cp:coreProperties>
</file>