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5"/>
  </p:notesMasterIdLst>
  <p:handoutMasterIdLst>
    <p:handoutMasterId r:id="rId16"/>
  </p:handoutMasterIdLst>
  <p:sldIdLst>
    <p:sldId id="276" r:id="rId2"/>
    <p:sldId id="277" r:id="rId3"/>
    <p:sldId id="289" r:id="rId4"/>
    <p:sldId id="290" r:id="rId5"/>
    <p:sldId id="293" r:id="rId6"/>
    <p:sldId id="280" r:id="rId7"/>
    <p:sldId id="279" r:id="rId8"/>
    <p:sldId id="292" r:id="rId9"/>
    <p:sldId id="282" r:id="rId10"/>
    <p:sldId id="284" r:id="rId11"/>
    <p:sldId id="287" r:id="rId12"/>
    <p:sldId id="288"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4660"/>
  </p:normalViewPr>
  <p:slideViewPr>
    <p:cSldViewPr>
      <p:cViewPr varScale="1">
        <p:scale>
          <a:sx n="61" d="100"/>
          <a:sy n="61" d="100"/>
        </p:scale>
        <p:origin x="145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22" d="100"/>
          <a:sy n="122" d="100"/>
        </p:scale>
        <p:origin x="4932"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December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Notes on asset shares and par business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a:t>
            </a:r>
          </a:p>
        </p:txBody>
      </p:sp>
    </p:spTree>
    <p:extLst>
      <p:ext uri="{BB962C8B-B14F-4D97-AF65-F5344CB8AC3E}">
        <p14:creationId xmlns:p14="http://schemas.microsoft.com/office/powerpoint/2010/main" val="2422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8FB6-5440-4650-A4E1-8FF9B3A32358}"/>
              </a:ext>
            </a:extLst>
          </p:cNvPr>
          <p:cNvSpPr>
            <a:spLocks noGrp="1"/>
          </p:cNvSpPr>
          <p:nvPr>
            <p:ph type="title"/>
          </p:nvPr>
        </p:nvSpPr>
        <p:spPr/>
        <p:txBody>
          <a:bodyPr/>
          <a:lstStyle/>
          <a:p>
            <a:r>
              <a:rPr lang="en-US" dirty="0"/>
              <a:t>Participating business II: smooth over time</a:t>
            </a:r>
            <a:endParaRPr lang="en-AU" dirty="0"/>
          </a:p>
        </p:txBody>
      </p:sp>
      <p:sp>
        <p:nvSpPr>
          <p:cNvPr id="3" name="Content Placeholder 2">
            <a:extLst>
              <a:ext uri="{FF2B5EF4-FFF2-40B4-BE49-F238E27FC236}">
                <a16:creationId xmlns:a16="http://schemas.microsoft.com/office/drawing/2014/main" id="{E3B5D994-7984-4101-A73B-3B45641A45CF}"/>
              </a:ext>
            </a:extLst>
          </p:cNvPr>
          <p:cNvSpPr>
            <a:spLocks noGrp="1"/>
          </p:cNvSpPr>
          <p:nvPr>
            <p:ph idx="1"/>
          </p:nvPr>
        </p:nvSpPr>
        <p:spPr/>
        <p:txBody>
          <a:bodyPr/>
          <a:lstStyle/>
          <a:p>
            <a:pPr marL="342900" indent="-342900">
              <a:buFont typeface="Arial" panose="020B0604020202020204" pitchFamily="34" charset="0"/>
              <a:buChar char="•"/>
            </a:pPr>
            <a:r>
              <a:rPr lang="en-US" dirty="0"/>
              <a:t>Calculate notional asset shares for various ‘model points’</a:t>
            </a:r>
          </a:p>
          <a:p>
            <a:pPr marL="342900" indent="-342900">
              <a:buFont typeface="Arial" panose="020B0604020202020204" pitchFamily="34" charset="0"/>
              <a:buChar char="•"/>
            </a:pPr>
            <a:r>
              <a:rPr lang="en-US" dirty="0"/>
              <a:t>Use smoothed returns, not actual returns</a:t>
            </a:r>
          </a:p>
          <a:p>
            <a:pPr marL="342900" indent="-342900">
              <a:buFont typeface="Arial" panose="020B0604020202020204" pitchFamily="34" charset="0"/>
              <a:buChar char="•"/>
            </a:pPr>
            <a:r>
              <a:rPr lang="en-US" dirty="0" err="1"/>
              <a:t>E.g</a:t>
            </a:r>
            <a:r>
              <a:rPr lang="en-US" dirty="0"/>
              <a:t> Smoothed return from year t-1 to year t calculated as:</a:t>
            </a:r>
          </a:p>
          <a:p>
            <a:pPr marL="609600" lvl="1" indent="-342900"/>
            <a:r>
              <a:rPr lang="en-US" dirty="0"/>
              <a:t>1/4 * ( return from t- 3 to t-2 plus return from t – 2  to t-1 plus return from t-1 to t plus expected return from t to t+1).</a:t>
            </a:r>
          </a:p>
          <a:p>
            <a:pPr marL="609600" lvl="1" indent="-342900"/>
            <a:r>
              <a:rPr lang="en-US" dirty="0"/>
              <a:t>BUT – pay out actual assets on average</a:t>
            </a:r>
          </a:p>
          <a:p>
            <a:pPr marL="609600" lvl="1" indent="-342900"/>
            <a:endParaRPr lang="en-US"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332105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7B9D-4E37-4C15-9036-2372B379E0C1}"/>
              </a:ext>
            </a:extLst>
          </p:cNvPr>
          <p:cNvSpPr>
            <a:spLocks noGrp="1"/>
          </p:cNvSpPr>
          <p:nvPr>
            <p:ph type="title"/>
          </p:nvPr>
        </p:nvSpPr>
        <p:spPr/>
        <p:txBody>
          <a:bodyPr/>
          <a:lstStyle/>
          <a:p>
            <a:r>
              <a:rPr lang="en-US" dirty="0"/>
              <a:t>Participating business III: asset share</a:t>
            </a:r>
            <a:endParaRPr lang="en-AU" dirty="0"/>
          </a:p>
        </p:txBody>
      </p:sp>
      <p:sp>
        <p:nvSpPr>
          <p:cNvPr id="3" name="Content Placeholder 2">
            <a:extLst>
              <a:ext uri="{FF2B5EF4-FFF2-40B4-BE49-F238E27FC236}">
                <a16:creationId xmlns:a16="http://schemas.microsoft.com/office/drawing/2014/main" id="{19FF7D5D-7C83-4C0B-8688-A73ECAEAC194}"/>
              </a:ext>
            </a:extLst>
          </p:cNvPr>
          <p:cNvSpPr>
            <a:spLocks noGrp="1"/>
          </p:cNvSpPr>
          <p:nvPr>
            <p:ph idx="1"/>
          </p:nvPr>
        </p:nvSpPr>
        <p:spPr/>
        <p:txBody>
          <a:bodyPr/>
          <a:lstStyle/>
          <a:p>
            <a:r>
              <a:rPr lang="en-US" dirty="0"/>
              <a:t>  </a:t>
            </a:r>
            <a:endParaRPr lang="en-AU" dirty="0"/>
          </a:p>
        </p:txBody>
      </p:sp>
      <p:graphicFrame>
        <p:nvGraphicFramePr>
          <p:cNvPr id="4" name="Object 3">
            <a:extLst>
              <a:ext uri="{FF2B5EF4-FFF2-40B4-BE49-F238E27FC236}">
                <a16:creationId xmlns:a16="http://schemas.microsoft.com/office/drawing/2014/main" id="{2FDDF4F5-8D90-4F10-BB39-7C368B4786B0}"/>
              </a:ext>
            </a:extLst>
          </p:cNvPr>
          <p:cNvGraphicFramePr>
            <a:graphicFrameLocks noChangeAspect="1"/>
          </p:cNvGraphicFramePr>
          <p:nvPr>
            <p:extLst>
              <p:ext uri="{D42A27DB-BD31-4B8C-83A1-F6EECF244321}">
                <p14:modId xmlns:p14="http://schemas.microsoft.com/office/powerpoint/2010/main" val="1749466062"/>
              </p:ext>
            </p:extLst>
          </p:nvPr>
        </p:nvGraphicFramePr>
        <p:xfrm>
          <a:off x="1519238" y="1685925"/>
          <a:ext cx="6105525" cy="3486150"/>
        </p:xfrm>
        <a:graphic>
          <a:graphicData uri="http://schemas.openxmlformats.org/presentationml/2006/ole">
            <mc:AlternateContent xmlns:mc="http://schemas.openxmlformats.org/markup-compatibility/2006">
              <mc:Choice xmlns:v="urn:schemas-microsoft-com:vml" Requires="v">
                <p:oleObj spid="_x0000_s7175" name="Worksheet" r:id="rId3" imgW="6105600" imgH="3486070" progId="Excel.Sheet.12">
                  <p:embed/>
                </p:oleObj>
              </mc:Choice>
              <mc:Fallback>
                <p:oleObj name="Worksheet" r:id="rId3" imgW="6105600" imgH="3486070" progId="Excel.Sheet.12">
                  <p:embed/>
                  <p:pic>
                    <p:nvPicPr>
                      <p:cNvPr id="0" name=""/>
                      <p:cNvPicPr/>
                      <p:nvPr/>
                    </p:nvPicPr>
                    <p:blipFill>
                      <a:blip r:embed="rId4"/>
                      <a:stretch>
                        <a:fillRect/>
                      </a:stretch>
                    </p:blipFill>
                    <p:spPr>
                      <a:xfrm>
                        <a:off x="1519238" y="1685925"/>
                        <a:ext cx="6105525" cy="34861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5D226422-1BA3-4893-8888-22E360335B61}"/>
              </a:ext>
            </a:extLst>
          </p:cNvPr>
          <p:cNvSpPr txBox="1"/>
          <p:nvPr/>
        </p:nvSpPr>
        <p:spPr>
          <a:xfrm>
            <a:off x="755576" y="5172075"/>
            <a:ext cx="6984776" cy="1200329"/>
          </a:xfrm>
          <a:prstGeom prst="rect">
            <a:avLst/>
          </a:prstGeom>
          <a:noFill/>
        </p:spPr>
        <p:txBody>
          <a:bodyPr wrap="square" rtlCol="0">
            <a:spAutoFit/>
          </a:bodyPr>
          <a:lstStyle/>
          <a:p>
            <a:r>
              <a:rPr lang="en-US" dirty="0"/>
              <a:t>Asset share for a contract =  P + I – E – k (cost of death cover) – guarantee charge (sometimes).</a:t>
            </a:r>
          </a:p>
          <a:p>
            <a:endParaRPr lang="en-US" dirty="0"/>
          </a:p>
          <a:p>
            <a:r>
              <a:rPr lang="en-US" dirty="0"/>
              <a:t>I is usually smoothed to cut through peaks and troughs</a:t>
            </a:r>
            <a:endParaRPr lang="en-AU" dirty="0"/>
          </a:p>
        </p:txBody>
      </p:sp>
    </p:spTree>
    <p:extLst>
      <p:ext uri="{BB962C8B-B14F-4D97-AF65-F5344CB8AC3E}">
        <p14:creationId xmlns:p14="http://schemas.microsoft.com/office/powerpoint/2010/main" val="2851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ED11-EA54-41CE-B91F-8A2EBF7E2B84}"/>
              </a:ext>
            </a:extLst>
          </p:cNvPr>
          <p:cNvSpPr>
            <a:spLocks noGrp="1"/>
          </p:cNvSpPr>
          <p:nvPr>
            <p:ph type="title"/>
          </p:nvPr>
        </p:nvSpPr>
        <p:spPr/>
        <p:txBody>
          <a:bodyPr>
            <a:normAutofit fontScale="90000"/>
          </a:bodyPr>
          <a:lstStyle/>
          <a:p>
            <a:r>
              <a:rPr lang="en-US" dirty="0"/>
              <a:t>Participating business IV: CF Assets and Liability</a:t>
            </a:r>
            <a:endParaRPr lang="en-AU" dirty="0"/>
          </a:p>
        </p:txBody>
      </p:sp>
      <p:sp>
        <p:nvSpPr>
          <p:cNvPr id="3" name="Content Placeholder 2">
            <a:extLst>
              <a:ext uri="{FF2B5EF4-FFF2-40B4-BE49-F238E27FC236}">
                <a16:creationId xmlns:a16="http://schemas.microsoft.com/office/drawing/2014/main" id="{29283F99-D9E0-46AC-B64F-5C31BB4B2118}"/>
              </a:ext>
            </a:extLst>
          </p:cNvPr>
          <p:cNvSpPr>
            <a:spLocks noGrp="1"/>
          </p:cNvSpPr>
          <p:nvPr>
            <p:ph idx="1"/>
          </p:nvPr>
        </p:nvSpPr>
        <p:spPr/>
        <p:txBody>
          <a:bodyPr/>
          <a:lstStyle/>
          <a:p>
            <a:r>
              <a:rPr lang="en-US" dirty="0"/>
              <a:t>  </a:t>
            </a:r>
          </a:p>
          <a:p>
            <a:endParaRPr lang="en-US" dirty="0"/>
          </a:p>
          <a:p>
            <a:endParaRPr lang="en-US" dirty="0"/>
          </a:p>
          <a:p>
            <a:endParaRPr lang="en-US" dirty="0"/>
          </a:p>
          <a:p>
            <a:endParaRPr lang="en-US" dirty="0"/>
          </a:p>
          <a:p>
            <a:endParaRPr lang="en-US" dirty="0"/>
          </a:p>
          <a:p>
            <a:endParaRPr lang="en-US" dirty="0"/>
          </a:p>
          <a:p>
            <a:r>
              <a:rPr lang="en-US" dirty="0"/>
              <a:t>Look at graph as an aid in setting bonuses (simplified!)</a:t>
            </a:r>
            <a:endParaRPr lang="en-AU" dirty="0"/>
          </a:p>
        </p:txBody>
      </p:sp>
      <p:graphicFrame>
        <p:nvGraphicFramePr>
          <p:cNvPr id="4" name="Object 3">
            <a:extLst>
              <a:ext uri="{FF2B5EF4-FFF2-40B4-BE49-F238E27FC236}">
                <a16:creationId xmlns:a16="http://schemas.microsoft.com/office/drawing/2014/main" id="{E9A285CC-142B-4416-8EBD-835BEC176457}"/>
              </a:ext>
            </a:extLst>
          </p:cNvPr>
          <p:cNvGraphicFramePr>
            <a:graphicFrameLocks noChangeAspect="1"/>
          </p:cNvGraphicFramePr>
          <p:nvPr>
            <p:extLst>
              <p:ext uri="{D42A27DB-BD31-4B8C-83A1-F6EECF244321}">
                <p14:modId xmlns:p14="http://schemas.microsoft.com/office/powerpoint/2010/main" val="2879637746"/>
              </p:ext>
            </p:extLst>
          </p:nvPr>
        </p:nvGraphicFramePr>
        <p:xfrm>
          <a:off x="2128838" y="1771650"/>
          <a:ext cx="4886325" cy="3314700"/>
        </p:xfrm>
        <a:graphic>
          <a:graphicData uri="http://schemas.openxmlformats.org/presentationml/2006/ole">
            <mc:AlternateContent xmlns:mc="http://schemas.openxmlformats.org/markup-compatibility/2006">
              <mc:Choice xmlns:v="urn:schemas-microsoft-com:vml" Requires="v">
                <p:oleObj spid="_x0000_s9223" name="Worksheet" r:id="rId3" imgW="4886280" imgH="3314860" progId="Excel.Sheet.12">
                  <p:embed/>
                </p:oleObj>
              </mc:Choice>
              <mc:Fallback>
                <p:oleObj name="Worksheet" r:id="rId3" imgW="4886280" imgH="3314860" progId="Excel.Sheet.12">
                  <p:embed/>
                  <p:pic>
                    <p:nvPicPr>
                      <p:cNvPr id="0" name=""/>
                      <p:cNvPicPr/>
                      <p:nvPr/>
                    </p:nvPicPr>
                    <p:blipFill>
                      <a:blip r:embed="rId4"/>
                      <a:stretch>
                        <a:fillRect/>
                      </a:stretch>
                    </p:blipFill>
                    <p:spPr>
                      <a:xfrm>
                        <a:off x="2128838" y="1771650"/>
                        <a:ext cx="4886325" cy="3314700"/>
                      </a:xfrm>
                      <a:prstGeom prst="rect">
                        <a:avLst/>
                      </a:prstGeom>
                    </p:spPr>
                  </p:pic>
                </p:oleObj>
              </mc:Fallback>
            </mc:AlternateContent>
          </a:graphicData>
        </a:graphic>
      </p:graphicFrame>
    </p:spTree>
    <p:extLst>
      <p:ext uri="{BB962C8B-B14F-4D97-AF65-F5344CB8AC3E}">
        <p14:creationId xmlns:p14="http://schemas.microsoft.com/office/powerpoint/2010/main" val="3231082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normAutofit fontScale="90000"/>
          </a:bodyPr>
          <a:lstStyle/>
          <a:p>
            <a:r>
              <a:rPr lang="en-US" dirty="0"/>
              <a:t>Additional material  - non-examinable</a:t>
            </a:r>
            <a:endParaRPr lang="en-AU" dirty="0"/>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lstStyle/>
          <a:p>
            <a:r>
              <a:rPr lang="en-US" dirty="0"/>
              <a:t>A</a:t>
            </a:r>
            <a:r>
              <a:rPr lang="en-AU" dirty="0" err="1"/>
              <a:t>sset</a:t>
            </a:r>
            <a:r>
              <a:rPr lang="en-AU" dirty="0"/>
              <a:t> shares &amp; Participating business</a:t>
            </a:r>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4C97-DA18-4998-9C54-145B352C3278}"/>
              </a:ext>
            </a:extLst>
          </p:cNvPr>
          <p:cNvSpPr>
            <a:spLocks noGrp="1"/>
          </p:cNvSpPr>
          <p:nvPr>
            <p:ph type="title"/>
          </p:nvPr>
        </p:nvSpPr>
        <p:spPr/>
        <p:txBody>
          <a:bodyPr/>
          <a:lstStyle/>
          <a:p>
            <a:r>
              <a:rPr lang="en-US" dirty="0" err="1"/>
              <a:t>Qn</a:t>
            </a:r>
            <a:r>
              <a:rPr lang="en-US" dirty="0"/>
              <a:t> on LMS</a:t>
            </a:r>
            <a:endParaRPr lang="en-AU" dirty="0"/>
          </a:p>
        </p:txBody>
      </p:sp>
      <p:sp>
        <p:nvSpPr>
          <p:cNvPr id="3" name="Content Placeholder 2">
            <a:extLst>
              <a:ext uri="{FF2B5EF4-FFF2-40B4-BE49-F238E27FC236}">
                <a16:creationId xmlns:a16="http://schemas.microsoft.com/office/drawing/2014/main" id="{299F6ACC-6206-44A8-9CAB-CC422AECB22F}"/>
              </a:ext>
            </a:extLst>
          </p:cNvPr>
          <p:cNvSpPr>
            <a:spLocks noGrp="1"/>
          </p:cNvSpPr>
          <p:nvPr>
            <p:ph idx="1"/>
          </p:nvPr>
        </p:nvSpPr>
        <p:spPr/>
        <p:txBody>
          <a:bodyPr/>
          <a:lstStyle/>
          <a:p>
            <a:r>
              <a:rPr lang="en-AU" dirty="0"/>
              <a:t>I am reading page 35 about the accumulation method and how asset shares are used to determine reversionary and terminal bonuses for par business. I am struggling however, based on the descriptions alone, to visualise how the calculations are actually done - is there an example you are able to share?</a:t>
            </a:r>
          </a:p>
          <a:p>
            <a:endParaRPr lang="en-AU" dirty="0"/>
          </a:p>
        </p:txBody>
      </p:sp>
    </p:spTree>
    <p:extLst>
      <p:ext uri="{BB962C8B-B14F-4D97-AF65-F5344CB8AC3E}">
        <p14:creationId xmlns:p14="http://schemas.microsoft.com/office/powerpoint/2010/main" val="286617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2F8F-2C9D-4B5C-A286-97FEA69F0E28}"/>
              </a:ext>
            </a:extLst>
          </p:cNvPr>
          <p:cNvSpPr>
            <a:spLocks noGrp="1"/>
          </p:cNvSpPr>
          <p:nvPr>
            <p:ph type="title"/>
          </p:nvPr>
        </p:nvSpPr>
        <p:spPr/>
        <p:txBody>
          <a:bodyPr/>
          <a:lstStyle/>
          <a:p>
            <a:r>
              <a:rPr lang="en-US" dirty="0"/>
              <a:t>Text on p35 (M5)</a:t>
            </a:r>
            <a:endParaRPr lang="en-AU" dirty="0"/>
          </a:p>
        </p:txBody>
      </p:sp>
      <p:pic>
        <p:nvPicPr>
          <p:cNvPr id="5" name="Content Placeholder 4">
            <a:extLst>
              <a:ext uri="{FF2B5EF4-FFF2-40B4-BE49-F238E27FC236}">
                <a16:creationId xmlns:a16="http://schemas.microsoft.com/office/drawing/2014/main" id="{0FF609BE-E4DB-476A-88E9-F9EA17D109A6}"/>
              </a:ext>
            </a:extLst>
          </p:cNvPr>
          <p:cNvPicPr>
            <a:picLocks noGrp="1" noChangeAspect="1"/>
          </p:cNvPicPr>
          <p:nvPr>
            <p:ph idx="1"/>
          </p:nvPr>
        </p:nvPicPr>
        <p:blipFill>
          <a:blip r:embed="rId2"/>
          <a:stretch>
            <a:fillRect/>
          </a:stretch>
        </p:blipFill>
        <p:spPr>
          <a:xfrm>
            <a:off x="237676" y="1556791"/>
            <a:ext cx="8654804" cy="4605411"/>
          </a:xfrm>
          <a:prstGeom prst="rect">
            <a:avLst/>
          </a:prstGeom>
        </p:spPr>
      </p:pic>
    </p:spTree>
    <p:extLst>
      <p:ext uri="{BB962C8B-B14F-4D97-AF65-F5344CB8AC3E}">
        <p14:creationId xmlns:p14="http://schemas.microsoft.com/office/powerpoint/2010/main" val="12522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46C1-2A20-44F4-B3F3-860B2CDB6F0F}"/>
              </a:ext>
            </a:extLst>
          </p:cNvPr>
          <p:cNvSpPr>
            <a:spLocks noGrp="1"/>
          </p:cNvSpPr>
          <p:nvPr>
            <p:ph type="title"/>
          </p:nvPr>
        </p:nvSpPr>
        <p:spPr/>
        <p:txBody>
          <a:bodyPr/>
          <a:lstStyle/>
          <a:p>
            <a:r>
              <a:rPr lang="en-US" dirty="0"/>
              <a:t>Start with investment-linked</a:t>
            </a:r>
            <a:endParaRPr lang="en-AU" dirty="0"/>
          </a:p>
        </p:txBody>
      </p:sp>
      <p:pic>
        <p:nvPicPr>
          <p:cNvPr id="4" name="Content Placeholder 3">
            <a:extLst>
              <a:ext uri="{FF2B5EF4-FFF2-40B4-BE49-F238E27FC236}">
                <a16:creationId xmlns:a16="http://schemas.microsoft.com/office/drawing/2014/main" id="{B66A0A96-538A-4E94-A379-0640F6206D5E}"/>
              </a:ext>
            </a:extLst>
          </p:cNvPr>
          <p:cNvPicPr>
            <a:picLocks noGrp="1" noChangeAspect="1"/>
          </p:cNvPicPr>
          <p:nvPr>
            <p:ph idx="1"/>
          </p:nvPr>
        </p:nvPicPr>
        <p:blipFill>
          <a:blip r:embed="rId2"/>
          <a:stretch>
            <a:fillRect/>
          </a:stretch>
        </p:blipFill>
        <p:spPr>
          <a:xfrm>
            <a:off x="452877" y="1844824"/>
            <a:ext cx="7935626" cy="3888432"/>
          </a:xfrm>
          <a:prstGeom prst="rect">
            <a:avLst/>
          </a:prstGeom>
        </p:spPr>
      </p:pic>
    </p:spTree>
    <p:extLst>
      <p:ext uri="{BB962C8B-B14F-4D97-AF65-F5344CB8AC3E}">
        <p14:creationId xmlns:p14="http://schemas.microsoft.com/office/powerpoint/2010/main" val="205240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AD2-96EE-4D50-8CAE-79B6CC28DBE5}"/>
              </a:ext>
            </a:extLst>
          </p:cNvPr>
          <p:cNvSpPr>
            <a:spLocks noGrp="1"/>
          </p:cNvSpPr>
          <p:nvPr>
            <p:ph type="title"/>
          </p:nvPr>
        </p:nvSpPr>
        <p:spPr/>
        <p:txBody>
          <a:bodyPr/>
          <a:lstStyle/>
          <a:p>
            <a:r>
              <a:rPr lang="en-US" dirty="0"/>
              <a:t>Investment-linked</a:t>
            </a:r>
            <a:endParaRPr lang="en-AU" dirty="0"/>
          </a:p>
        </p:txBody>
      </p:sp>
      <p:graphicFrame>
        <p:nvGraphicFramePr>
          <p:cNvPr id="6" name="Table 5">
            <a:extLst>
              <a:ext uri="{FF2B5EF4-FFF2-40B4-BE49-F238E27FC236}">
                <a16:creationId xmlns:a16="http://schemas.microsoft.com/office/drawing/2014/main" id="{9C27980A-0E30-47CA-9CDC-5C7D9901D78D}"/>
              </a:ext>
            </a:extLst>
          </p:cNvPr>
          <p:cNvGraphicFramePr>
            <a:graphicFrameLocks noGrp="1"/>
          </p:cNvGraphicFramePr>
          <p:nvPr>
            <p:extLst>
              <p:ext uri="{D42A27DB-BD31-4B8C-83A1-F6EECF244321}">
                <p14:modId xmlns:p14="http://schemas.microsoft.com/office/powerpoint/2010/main" val="2162441470"/>
              </p:ext>
            </p:extLst>
          </p:nvPr>
        </p:nvGraphicFramePr>
        <p:xfrm>
          <a:off x="1821407" y="1700808"/>
          <a:ext cx="3048000" cy="1543050"/>
        </p:xfrm>
        <a:graphic>
          <a:graphicData uri="http://schemas.openxmlformats.org/drawingml/2006/table">
            <a:tbl>
              <a:tblPr/>
              <a:tblGrid>
                <a:gridCol w="1152128">
                  <a:extLst>
                    <a:ext uri="{9D8B030D-6E8A-4147-A177-3AD203B41FA5}">
                      <a16:colId xmlns:a16="http://schemas.microsoft.com/office/drawing/2014/main" val="31646129"/>
                    </a:ext>
                  </a:extLst>
                </a:gridCol>
                <a:gridCol w="676672">
                  <a:extLst>
                    <a:ext uri="{9D8B030D-6E8A-4147-A177-3AD203B41FA5}">
                      <a16:colId xmlns:a16="http://schemas.microsoft.com/office/drawing/2014/main" val="3735068156"/>
                    </a:ext>
                  </a:extLst>
                </a:gridCol>
                <a:gridCol w="1219200">
                  <a:extLst>
                    <a:ext uri="{9D8B030D-6E8A-4147-A177-3AD203B41FA5}">
                      <a16:colId xmlns:a16="http://schemas.microsoft.com/office/drawing/2014/main" val="3362679518"/>
                    </a:ext>
                  </a:extLst>
                </a:gridCol>
              </a:tblGrid>
              <a:tr h="171450">
                <a:tc rowSpan="9">
                  <a:txBody>
                    <a:bodyPr/>
                    <a:lstStyle/>
                    <a:p>
                      <a:pPr algn="ctr" fontAlgn="ctr"/>
                      <a:r>
                        <a:rPr lang="en-AU" sz="1000" b="0" i="0" u="none" strike="noStrike" dirty="0">
                          <a:solidFill>
                            <a:srgbClr val="FFFFFF"/>
                          </a:solidFill>
                          <a:effectLst/>
                          <a:latin typeface="Century Gothic" panose="020B0502020202020204" pitchFamily="34" charset="0"/>
                        </a:rPr>
                        <a:t>Assets</a:t>
                      </a:r>
                    </a:p>
                  </a:txBody>
                  <a:tcPr marL="9525" marR="9525" marT="9525" marB="0" anchor="ctr">
                    <a:lnL>
                      <a:noFill/>
                    </a:lnL>
                    <a:lnR>
                      <a:noFill/>
                    </a:lnR>
                    <a:lnT>
                      <a:noFill/>
                    </a:lnT>
                    <a:lnB>
                      <a:noFill/>
                    </a:lnB>
                    <a:solidFill>
                      <a:srgbClr val="44546A"/>
                    </a:solidFill>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2">
                  <a:txBody>
                    <a:bodyPr/>
                    <a:lstStyle/>
                    <a:p>
                      <a:pPr algn="ctr" fontAlgn="ctr"/>
                      <a:r>
                        <a:rPr lang="en-AU" sz="1000" b="0" i="0" u="none" strike="noStrike">
                          <a:solidFill>
                            <a:srgbClr val="FFFFFF"/>
                          </a:solidFill>
                          <a:effectLst/>
                          <a:latin typeface="Century Gothic" panose="020B0502020202020204" pitchFamily="34" charset="0"/>
                        </a:rPr>
                        <a:t>Capital</a:t>
                      </a:r>
                    </a:p>
                  </a:txBody>
                  <a:tcPr marL="9525" marR="9525" marT="9525" marB="0" anchor="ctr">
                    <a:lnL>
                      <a:noFill/>
                    </a:lnL>
                    <a:lnR>
                      <a:noFill/>
                    </a:lnR>
                    <a:lnT>
                      <a:noFill/>
                    </a:lnT>
                    <a:lnB>
                      <a:noFill/>
                    </a:lnB>
                    <a:solidFill>
                      <a:srgbClr val="44546A"/>
                    </a:solidFill>
                  </a:tcPr>
                </a:tc>
                <a:extLst>
                  <a:ext uri="{0D108BD9-81ED-4DB2-BD59-A6C34878D82A}">
                    <a16:rowId xmlns:a16="http://schemas.microsoft.com/office/drawing/2014/main" val="2910473074"/>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03786226"/>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7">
                  <a:txBody>
                    <a:bodyPr/>
                    <a:lstStyle/>
                    <a:p>
                      <a:pPr algn="ctr" fontAlgn="ctr"/>
                      <a:r>
                        <a:rPr lang="en-AU" sz="1000" b="0" i="0" u="none" strike="noStrike">
                          <a:solidFill>
                            <a:srgbClr val="FFFFFF"/>
                          </a:solidFill>
                          <a:effectLst/>
                          <a:latin typeface="Century Gothic" panose="020B0502020202020204" pitchFamily="34" charset="0"/>
                        </a:rPr>
                        <a:t>Liabilities</a:t>
                      </a:r>
                    </a:p>
                  </a:txBody>
                  <a:tcPr marL="9525" marR="9525" marT="9525" marB="0" anchor="ctr">
                    <a:lnL>
                      <a:noFill/>
                    </a:lnL>
                    <a:lnR>
                      <a:noFill/>
                    </a:lnR>
                    <a:lnT>
                      <a:noFill/>
                    </a:lnT>
                    <a:lnB>
                      <a:noFill/>
                    </a:lnB>
                    <a:solidFill>
                      <a:srgbClr val="ED7D31"/>
                    </a:solidFill>
                  </a:tcPr>
                </a:tc>
                <a:extLst>
                  <a:ext uri="{0D108BD9-81ED-4DB2-BD59-A6C34878D82A}">
                    <a16:rowId xmlns:a16="http://schemas.microsoft.com/office/drawing/2014/main" val="143253428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02780149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68717911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1222471910"/>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4082899993"/>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78574239"/>
                  </a:ext>
                </a:extLst>
              </a:tr>
              <a:tr h="171450">
                <a:tc vMerge="1">
                  <a:txBody>
                    <a:bodyPr/>
                    <a:lstStyle/>
                    <a:p>
                      <a:endParaRPr lang="en-AU"/>
                    </a:p>
                  </a:txBody>
                  <a:tcPr/>
                </a:tc>
                <a:tc>
                  <a:txBody>
                    <a:bodyPr/>
                    <a:lstStyle/>
                    <a:p>
                      <a:pPr algn="l" fontAlgn="b"/>
                      <a:endParaRPr lang="en-AU" sz="1000" b="0" i="0" u="none" strike="noStrike" dirty="0">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2301746504"/>
                  </a:ext>
                </a:extLst>
              </a:tr>
            </a:tbl>
          </a:graphicData>
        </a:graphic>
      </p:graphicFrame>
      <p:sp>
        <p:nvSpPr>
          <p:cNvPr id="8" name="Content Placeholder 7">
            <a:extLst>
              <a:ext uri="{FF2B5EF4-FFF2-40B4-BE49-F238E27FC236}">
                <a16:creationId xmlns:a16="http://schemas.microsoft.com/office/drawing/2014/main" id="{69066E9F-76A6-432B-A290-0B56BEE28E5B}"/>
              </a:ext>
            </a:extLst>
          </p:cNvPr>
          <p:cNvSpPr>
            <a:spLocks noGrp="1"/>
          </p:cNvSpPr>
          <p:nvPr>
            <p:ph idx="1"/>
          </p:nvPr>
        </p:nvSpPr>
        <p:spPr>
          <a:xfrm>
            <a:off x="774331" y="1554018"/>
            <a:ext cx="8229600" cy="4525963"/>
          </a:xfrm>
        </p:spPr>
        <p:txBody>
          <a:bodyPr>
            <a:normAutofit fontScale="85000" lnSpcReduction="20000"/>
          </a:bodyPr>
          <a:lstStyle/>
          <a:p>
            <a:endParaRPr lang="en-US"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200" dirty="0"/>
          </a:p>
          <a:p>
            <a:pPr marL="342900" indent="-342900">
              <a:buFont typeface="Arial" panose="020B0604020202020204" pitchFamily="34" charset="0"/>
              <a:buChar char="•"/>
            </a:pPr>
            <a:r>
              <a:rPr lang="en-AU" sz="2200" dirty="0"/>
              <a:t>1-1 match with liability to p/h and assets</a:t>
            </a:r>
          </a:p>
          <a:p>
            <a:pPr marL="342900" indent="-342900">
              <a:buFont typeface="Arial" panose="020B0604020202020204" pitchFamily="34" charset="0"/>
              <a:buChar char="•"/>
            </a:pPr>
            <a:r>
              <a:rPr lang="en-AU" sz="2200" dirty="0"/>
              <a:t>Own 20 units at $2.50 implies liability = $50. Expect to have assets = $50 to match liability</a:t>
            </a:r>
          </a:p>
          <a:p>
            <a:pPr marL="342900" indent="-342900">
              <a:buFont typeface="Arial" panose="020B0604020202020204" pitchFamily="34" charset="0"/>
              <a:buChar char="•"/>
            </a:pPr>
            <a:r>
              <a:rPr lang="en-AU" sz="2200" dirty="0"/>
              <a:t>As assets change (daily) then liability changes by equal amount.</a:t>
            </a:r>
          </a:p>
          <a:p>
            <a:pPr marL="342900" indent="-342900">
              <a:buFont typeface="Arial" panose="020B0604020202020204" pitchFamily="34" charset="0"/>
              <a:buChar char="•"/>
            </a:pPr>
            <a:r>
              <a:rPr lang="en-AU" sz="2200" dirty="0"/>
              <a:t>The liability to the p/h is the asset share i.e. the accumulation of assets</a:t>
            </a:r>
          </a:p>
          <a:p>
            <a:pPr marL="342900" indent="-342900">
              <a:buFont typeface="Arial" panose="020B0604020202020204" pitchFamily="34" charset="0"/>
              <a:buChar char="•"/>
            </a:pPr>
            <a:r>
              <a:rPr lang="en-AU" sz="2200" dirty="0"/>
              <a:t>When units were purchased is not required as information captured daily in price changes. </a:t>
            </a:r>
          </a:p>
          <a:p>
            <a:endParaRPr lang="en-AU" dirty="0"/>
          </a:p>
          <a:p>
            <a:endParaRPr lang="en-AU" dirty="0"/>
          </a:p>
        </p:txBody>
      </p:sp>
    </p:spTree>
    <p:extLst>
      <p:ext uri="{BB962C8B-B14F-4D97-AF65-F5344CB8AC3E}">
        <p14:creationId xmlns:p14="http://schemas.microsoft.com/office/powerpoint/2010/main" val="248180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AD2-96EE-4D50-8CAE-79B6CC28DBE5}"/>
              </a:ext>
            </a:extLst>
          </p:cNvPr>
          <p:cNvSpPr>
            <a:spLocks noGrp="1"/>
          </p:cNvSpPr>
          <p:nvPr>
            <p:ph type="title"/>
          </p:nvPr>
        </p:nvSpPr>
        <p:spPr/>
        <p:txBody>
          <a:bodyPr/>
          <a:lstStyle/>
          <a:p>
            <a:r>
              <a:rPr lang="en-US" dirty="0"/>
              <a:t>Reminder: balance sheet</a:t>
            </a:r>
            <a:endParaRPr lang="en-AU" dirty="0"/>
          </a:p>
        </p:txBody>
      </p:sp>
      <p:graphicFrame>
        <p:nvGraphicFramePr>
          <p:cNvPr id="6" name="Table 5">
            <a:extLst>
              <a:ext uri="{FF2B5EF4-FFF2-40B4-BE49-F238E27FC236}">
                <a16:creationId xmlns:a16="http://schemas.microsoft.com/office/drawing/2014/main" id="{9C27980A-0E30-47CA-9CDC-5C7D9901D78D}"/>
              </a:ext>
            </a:extLst>
          </p:cNvPr>
          <p:cNvGraphicFramePr>
            <a:graphicFrameLocks noGrp="1"/>
          </p:cNvGraphicFramePr>
          <p:nvPr>
            <p:extLst>
              <p:ext uri="{D42A27DB-BD31-4B8C-83A1-F6EECF244321}">
                <p14:modId xmlns:p14="http://schemas.microsoft.com/office/powerpoint/2010/main" val="4158668970"/>
              </p:ext>
            </p:extLst>
          </p:nvPr>
        </p:nvGraphicFramePr>
        <p:xfrm>
          <a:off x="5292080" y="1584666"/>
          <a:ext cx="3048000" cy="1543050"/>
        </p:xfrm>
        <a:graphic>
          <a:graphicData uri="http://schemas.openxmlformats.org/drawingml/2006/table">
            <a:tbl>
              <a:tblPr/>
              <a:tblGrid>
                <a:gridCol w="1152128">
                  <a:extLst>
                    <a:ext uri="{9D8B030D-6E8A-4147-A177-3AD203B41FA5}">
                      <a16:colId xmlns:a16="http://schemas.microsoft.com/office/drawing/2014/main" val="31646129"/>
                    </a:ext>
                  </a:extLst>
                </a:gridCol>
                <a:gridCol w="676672">
                  <a:extLst>
                    <a:ext uri="{9D8B030D-6E8A-4147-A177-3AD203B41FA5}">
                      <a16:colId xmlns:a16="http://schemas.microsoft.com/office/drawing/2014/main" val="3735068156"/>
                    </a:ext>
                  </a:extLst>
                </a:gridCol>
                <a:gridCol w="1219200">
                  <a:extLst>
                    <a:ext uri="{9D8B030D-6E8A-4147-A177-3AD203B41FA5}">
                      <a16:colId xmlns:a16="http://schemas.microsoft.com/office/drawing/2014/main" val="3362679518"/>
                    </a:ext>
                  </a:extLst>
                </a:gridCol>
              </a:tblGrid>
              <a:tr h="171450">
                <a:tc rowSpan="9">
                  <a:txBody>
                    <a:bodyPr/>
                    <a:lstStyle/>
                    <a:p>
                      <a:pPr algn="ctr" fontAlgn="ctr"/>
                      <a:r>
                        <a:rPr lang="en-AU" sz="1000" b="0" i="0" u="none" strike="noStrike" dirty="0">
                          <a:solidFill>
                            <a:srgbClr val="FFFFFF"/>
                          </a:solidFill>
                          <a:effectLst/>
                          <a:latin typeface="Century Gothic" panose="020B0502020202020204" pitchFamily="34" charset="0"/>
                        </a:rPr>
                        <a:t>Assets</a:t>
                      </a:r>
                    </a:p>
                  </a:txBody>
                  <a:tcPr marL="9525" marR="9525" marT="9525" marB="0" anchor="ctr">
                    <a:lnL>
                      <a:noFill/>
                    </a:lnL>
                    <a:lnR>
                      <a:noFill/>
                    </a:lnR>
                    <a:lnT>
                      <a:noFill/>
                    </a:lnT>
                    <a:lnB>
                      <a:noFill/>
                    </a:lnB>
                    <a:solidFill>
                      <a:srgbClr val="44546A"/>
                    </a:solidFill>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2">
                  <a:txBody>
                    <a:bodyPr/>
                    <a:lstStyle/>
                    <a:p>
                      <a:pPr algn="ctr" fontAlgn="ctr"/>
                      <a:r>
                        <a:rPr lang="en-AU" sz="1000" b="0" i="0" u="none" strike="noStrike">
                          <a:solidFill>
                            <a:srgbClr val="FFFFFF"/>
                          </a:solidFill>
                          <a:effectLst/>
                          <a:latin typeface="Century Gothic" panose="020B0502020202020204" pitchFamily="34" charset="0"/>
                        </a:rPr>
                        <a:t>Capital</a:t>
                      </a:r>
                    </a:p>
                  </a:txBody>
                  <a:tcPr marL="9525" marR="9525" marT="9525" marB="0" anchor="ctr">
                    <a:lnL>
                      <a:noFill/>
                    </a:lnL>
                    <a:lnR>
                      <a:noFill/>
                    </a:lnR>
                    <a:lnT>
                      <a:noFill/>
                    </a:lnT>
                    <a:lnB>
                      <a:noFill/>
                    </a:lnB>
                    <a:solidFill>
                      <a:srgbClr val="44546A"/>
                    </a:solidFill>
                  </a:tcPr>
                </a:tc>
                <a:extLst>
                  <a:ext uri="{0D108BD9-81ED-4DB2-BD59-A6C34878D82A}">
                    <a16:rowId xmlns:a16="http://schemas.microsoft.com/office/drawing/2014/main" val="2910473074"/>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03786226"/>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7">
                  <a:txBody>
                    <a:bodyPr/>
                    <a:lstStyle/>
                    <a:p>
                      <a:pPr algn="ctr" fontAlgn="ctr"/>
                      <a:r>
                        <a:rPr lang="en-AU" sz="1000" b="0" i="0" u="none" strike="noStrike">
                          <a:solidFill>
                            <a:srgbClr val="FFFFFF"/>
                          </a:solidFill>
                          <a:effectLst/>
                          <a:latin typeface="Century Gothic" panose="020B0502020202020204" pitchFamily="34" charset="0"/>
                        </a:rPr>
                        <a:t>Liabilities</a:t>
                      </a:r>
                    </a:p>
                  </a:txBody>
                  <a:tcPr marL="9525" marR="9525" marT="9525" marB="0" anchor="ctr">
                    <a:lnL>
                      <a:noFill/>
                    </a:lnL>
                    <a:lnR>
                      <a:noFill/>
                    </a:lnR>
                    <a:lnT>
                      <a:noFill/>
                    </a:lnT>
                    <a:lnB>
                      <a:noFill/>
                    </a:lnB>
                    <a:solidFill>
                      <a:srgbClr val="ED7D31"/>
                    </a:solidFill>
                  </a:tcPr>
                </a:tc>
                <a:extLst>
                  <a:ext uri="{0D108BD9-81ED-4DB2-BD59-A6C34878D82A}">
                    <a16:rowId xmlns:a16="http://schemas.microsoft.com/office/drawing/2014/main" val="143253428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02780149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68717911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1222471910"/>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4082899993"/>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78574239"/>
                  </a:ext>
                </a:extLst>
              </a:tr>
              <a:tr h="171450">
                <a:tc vMerge="1">
                  <a:txBody>
                    <a:bodyPr/>
                    <a:lstStyle/>
                    <a:p>
                      <a:endParaRPr lang="en-AU"/>
                    </a:p>
                  </a:txBody>
                  <a:tcPr/>
                </a:tc>
                <a:tc>
                  <a:txBody>
                    <a:bodyPr/>
                    <a:lstStyle/>
                    <a:p>
                      <a:pPr algn="l" fontAlgn="b"/>
                      <a:endParaRPr lang="en-AU" sz="1000" b="0" i="0" u="none" strike="noStrike" dirty="0">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2301746504"/>
                  </a:ext>
                </a:extLst>
              </a:tr>
            </a:tbl>
          </a:graphicData>
        </a:graphic>
      </p:graphicFrame>
      <p:sp>
        <p:nvSpPr>
          <p:cNvPr id="8" name="Content Placeholder 7">
            <a:extLst>
              <a:ext uri="{FF2B5EF4-FFF2-40B4-BE49-F238E27FC236}">
                <a16:creationId xmlns:a16="http://schemas.microsoft.com/office/drawing/2014/main" id="{69066E9F-76A6-432B-A290-0B56BEE28E5B}"/>
              </a:ext>
            </a:extLst>
          </p:cNvPr>
          <p:cNvSpPr>
            <a:spLocks noGrp="1"/>
          </p:cNvSpPr>
          <p:nvPr>
            <p:ph idx="1"/>
          </p:nvPr>
        </p:nvSpPr>
        <p:spPr/>
        <p:txBody>
          <a:bodyPr>
            <a:normAutofit lnSpcReduction="10000"/>
          </a:bodyPr>
          <a:lstStyle/>
          <a:p>
            <a:endParaRPr lang="en-US" dirty="0"/>
          </a:p>
          <a:p>
            <a:pPr marL="342900" indent="-342900">
              <a:buFont typeface="Arial" panose="020B0604020202020204" pitchFamily="34" charset="0"/>
              <a:buChar char="•"/>
            </a:pPr>
            <a:r>
              <a:rPr lang="en-AU" dirty="0"/>
              <a:t>Balance sheets balance!</a:t>
            </a:r>
          </a:p>
          <a:p>
            <a:pPr marL="342900" indent="-342900">
              <a:buFont typeface="Arial" panose="020B0604020202020204" pitchFamily="34" charset="0"/>
              <a:buChar char="•"/>
            </a:pPr>
            <a:r>
              <a:rPr lang="en-AU" dirty="0"/>
              <a:t>Assets = accumulation of:</a:t>
            </a:r>
          </a:p>
          <a:p>
            <a:pPr marL="609600" lvl="1" indent="-342900"/>
            <a:r>
              <a:rPr lang="en-AU" sz="2000" dirty="0"/>
              <a:t>Premiums received plus</a:t>
            </a:r>
          </a:p>
          <a:p>
            <a:pPr marL="609600" lvl="1" indent="-342900"/>
            <a:r>
              <a:rPr lang="en-AU" sz="2000" dirty="0"/>
              <a:t>Investment returns less</a:t>
            </a:r>
          </a:p>
          <a:p>
            <a:pPr marL="609600" lvl="1" indent="-342900"/>
            <a:r>
              <a:rPr lang="en-AU" sz="2000" dirty="0"/>
              <a:t>Expenses less</a:t>
            </a:r>
          </a:p>
          <a:p>
            <a:pPr marL="609600" lvl="1" indent="-342900"/>
            <a:r>
              <a:rPr lang="en-AU" sz="2000" dirty="0"/>
              <a:t>Contractual claims less</a:t>
            </a:r>
          </a:p>
          <a:p>
            <a:pPr marL="609600" lvl="1" indent="-342900"/>
            <a:r>
              <a:rPr lang="en-AU" sz="2000" dirty="0"/>
              <a:t>Non-contractual claim.</a:t>
            </a:r>
          </a:p>
          <a:p>
            <a:pPr marL="609600" lvl="1" indent="-342900"/>
            <a:r>
              <a:rPr lang="en-AU" sz="2000" dirty="0"/>
              <a:t>Capital injected</a:t>
            </a:r>
          </a:p>
          <a:p>
            <a:pPr marL="342900" indent="-342900">
              <a:buFont typeface="Arial" panose="020B0604020202020204" pitchFamily="34" charset="0"/>
              <a:buChar char="•"/>
            </a:pPr>
            <a:r>
              <a:rPr lang="en-AU" sz="2000" dirty="0"/>
              <a:t>Liabilities = promises made</a:t>
            </a:r>
          </a:p>
          <a:p>
            <a:endParaRPr lang="en-AU" dirty="0"/>
          </a:p>
          <a:p>
            <a:endParaRPr lang="en-AU" dirty="0"/>
          </a:p>
          <a:p>
            <a:endParaRPr lang="en-AU" dirty="0"/>
          </a:p>
        </p:txBody>
      </p:sp>
    </p:spTree>
    <p:extLst>
      <p:ext uri="{BB962C8B-B14F-4D97-AF65-F5344CB8AC3E}">
        <p14:creationId xmlns:p14="http://schemas.microsoft.com/office/powerpoint/2010/main" val="144732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FE8B-82B9-4612-890F-D73BBE57F7A8}"/>
              </a:ext>
            </a:extLst>
          </p:cNvPr>
          <p:cNvSpPr>
            <a:spLocks noGrp="1"/>
          </p:cNvSpPr>
          <p:nvPr>
            <p:ph type="title"/>
          </p:nvPr>
        </p:nvSpPr>
        <p:spPr/>
        <p:txBody>
          <a:bodyPr/>
          <a:lstStyle/>
          <a:p>
            <a:r>
              <a:rPr lang="en-US" dirty="0"/>
              <a:t>Example:  WOL Par: M5 page 22</a:t>
            </a:r>
            <a:endParaRPr lang="en-AU" dirty="0"/>
          </a:p>
        </p:txBody>
      </p:sp>
      <p:pic>
        <p:nvPicPr>
          <p:cNvPr id="4" name="Content Placeholder 3">
            <a:extLst>
              <a:ext uri="{FF2B5EF4-FFF2-40B4-BE49-F238E27FC236}">
                <a16:creationId xmlns:a16="http://schemas.microsoft.com/office/drawing/2014/main" id="{6274A524-009D-409E-8A0E-FE0CA5D82DDB}"/>
              </a:ext>
            </a:extLst>
          </p:cNvPr>
          <p:cNvPicPr>
            <a:picLocks noGrp="1" noChangeAspect="1"/>
          </p:cNvPicPr>
          <p:nvPr>
            <p:ph idx="1"/>
          </p:nvPr>
        </p:nvPicPr>
        <p:blipFill>
          <a:blip r:embed="rId2"/>
          <a:stretch>
            <a:fillRect/>
          </a:stretch>
        </p:blipFill>
        <p:spPr>
          <a:xfrm>
            <a:off x="65979" y="2060848"/>
            <a:ext cx="9001375" cy="3600400"/>
          </a:xfrm>
          <a:prstGeom prst="rect">
            <a:avLst/>
          </a:prstGeom>
        </p:spPr>
      </p:pic>
    </p:spTree>
    <p:extLst>
      <p:ext uri="{BB962C8B-B14F-4D97-AF65-F5344CB8AC3E}">
        <p14:creationId xmlns:p14="http://schemas.microsoft.com/office/powerpoint/2010/main" val="346751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AD2-96EE-4D50-8CAE-79B6CC28DBE5}"/>
              </a:ext>
            </a:extLst>
          </p:cNvPr>
          <p:cNvSpPr>
            <a:spLocks noGrp="1"/>
          </p:cNvSpPr>
          <p:nvPr>
            <p:ph type="title"/>
          </p:nvPr>
        </p:nvSpPr>
        <p:spPr/>
        <p:txBody>
          <a:bodyPr/>
          <a:lstStyle/>
          <a:p>
            <a:r>
              <a:rPr lang="en-US" dirty="0"/>
              <a:t>Participating business I</a:t>
            </a:r>
            <a:endParaRPr lang="en-AU" dirty="0"/>
          </a:p>
        </p:txBody>
      </p:sp>
      <p:graphicFrame>
        <p:nvGraphicFramePr>
          <p:cNvPr id="6" name="Table 5">
            <a:extLst>
              <a:ext uri="{FF2B5EF4-FFF2-40B4-BE49-F238E27FC236}">
                <a16:creationId xmlns:a16="http://schemas.microsoft.com/office/drawing/2014/main" id="{9C27980A-0E30-47CA-9CDC-5C7D9901D78D}"/>
              </a:ext>
            </a:extLst>
          </p:cNvPr>
          <p:cNvGraphicFramePr>
            <a:graphicFrameLocks noGrp="1"/>
          </p:cNvGraphicFramePr>
          <p:nvPr/>
        </p:nvGraphicFramePr>
        <p:xfrm>
          <a:off x="1821407" y="1700808"/>
          <a:ext cx="3048000" cy="1543050"/>
        </p:xfrm>
        <a:graphic>
          <a:graphicData uri="http://schemas.openxmlformats.org/drawingml/2006/table">
            <a:tbl>
              <a:tblPr/>
              <a:tblGrid>
                <a:gridCol w="1152128">
                  <a:extLst>
                    <a:ext uri="{9D8B030D-6E8A-4147-A177-3AD203B41FA5}">
                      <a16:colId xmlns:a16="http://schemas.microsoft.com/office/drawing/2014/main" val="31646129"/>
                    </a:ext>
                  </a:extLst>
                </a:gridCol>
                <a:gridCol w="676672">
                  <a:extLst>
                    <a:ext uri="{9D8B030D-6E8A-4147-A177-3AD203B41FA5}">
                      <a16:colId xmlns:a16="http://schemas.microsoft.com/office/drawing/2014/main" val="3735068156"/>
                    </a:ext>
                  </a:extLst>
                </a:gridCol>
                <a:gridCol w="1219200">
                  <a:extLst>
                    <a:ext uri="{9D8B030D-6E8A-4147-A177-3AD203B41FA5}">
                      <a16:colId xmlns:a16="http://schemas.microsoft.com/office/drawing/2014/main" val="3362679518"/>
                    </a:ext>
                  </a:extLst>
                </a:gridCol>
              </a:tblGrid>
              <a:tr h="171450">
                <a:tc rowSpan="9">
                  <a:txBody>
                    <a:bodyPr/>
                    <a:lstStyle/>
                    <a:p>
                      <a:pPr algn="ctr" fontAlgn="ctr"/>
                      <a:r>
                        <a:rPr lang="en-AU" sz="1000" b="0" i="0" u="none" strike="noStrike" dirty="0">
                          <a:solidFill>
                            <a:srgbClr val="FFFFFF"/>
                          </a:solidFill>
                          <a:effectLst/>
                          <a:latin typeface="Century Gothic" panose="020B0502020202020204" pitchFamily="34" charset="0"/>
                        </a:rPr>
                        <a:t>Assets</a:t>
                      </a:r>
                    </a:p>
                  </a:txBody>
                  <a:tcPr marL="9525" marR="9525" marT="9525" marB="0" anchor="ctr">
                    <a:lnL>
                      <a:noFill/>
                    </a:lnL>
                    <a:lnR>
                      <a:noFill/>
                    </a:lnR>
                    <a:lnT>
                      <a:noFill/>
                    </a:lnT>
                    <a:lnB>
                      <a:noFill/>
                    </a:lnB>
                    <a:solidFill>
                      <a:srgbClr val="44546A"/>
                    </a:solidFill>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2">
                  <a:txBody>
                    <a:bodyPr/>
                    <a:lstStyle/>
                    <a:p>
                      <a:pPr algn="ctr" fontAlgn="ctr"/>
                      <a:r>
                        <a:rPr lang="en-AU" sz="1000" b="0" i="0" u="none" strike="noStrike">
                          <a:solidFill>
                            <a:srgbClr val="FFFFFF"/>
                          </a:solidFill>
                          <a:effectLst/>
                          <a:latin typeface="Century Gothic" panose="020B0502020202020204" pitchFamily="34" charset="0"/>
                        </a:rPr>
                        <a:t>Capital</a:t>
                      </a:r>
                    </a:p>
                  </a:txBody>
                  <a:tcPr marL="9525" marR="9525" marT="9525" marB="0" anchor="ctr">
                    <a:lnL>
                      <a:noFill/>
                    </a:lnL>
                    <a:lnR>
                      <a:noFill/>
                    </a:lnR>
                    <a:lnT>
                      <a:noFill/>
                    </a:lnT>
                    <a:lnB>
                      <a:noFill/>
                    </a:lnB>
                    <a:solidFill>
                      <a:srgbClr val="44546A"/>
                    </a:solidFill>
                  </a:tcPr>
                </a:tc>
                <a:extLst>
                  <a:ext uri="{0D108BD9-81ED-4DB2-BD59-A6C34878D82A}">
                    <a16:rowId xmlns:a16="http://schemas.microsoft.com/office/drawing/2014/main" val="2910473074"/>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03786226"/>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rowSpan="7">
                  <a:txBody>
                    <a:bodyPr/>
                    <a:lstStyle/>
                    <a:p>
                      <a:pPr algn="ctr" fontAlgn="ctr"/>
                      <a:r>
                        <a:rPr lang="en-AU" sz="1000" b="0" i="0" u="none" strike="noStrike">
                          <a:solidFill>
                            <a:srgbClr val="FFFFFF"/>
                          </a:solidFill>
                          <a:effectLst/>
                          <a:latin typeface="Century Gothic" panose="020B0502020202020204" pitchFamily="34" charset="0"/>
                        </a:rPr>
                        <a:t>Liabilities</a:t>
                      </a:r>
                    </a:p>
                  </a:txBody>
                  <a:tcPr marL="9525" marR="9525" marT="9525" marB="0" anchor="ctr">
                    <a:lnL>
                      <a:noFill/>
                    </a:lnL>
                    <a:lnR>
                      <a:noFill/>
                    </a:lnR>
                    <a:lnT>
                      <a:noFill/>
                    </a:lnT>
                    <a:lnB>
                      <a:noFill/>
                    </a:lnB>
                    <a:solidFill>
                      <a:srgbClr val="ED7D31"/>
                    </a:solidFill>
                  </a:tcPr>
                </a:tc>
                <a:extLst>
                  <a:ext uri="{0D108BD9-81ED-4DB2-BD59-A6C34878D82A}">
                    <a16:rowId xmlns:a16="http://schemas.microsoft.com/office/drawing/2014/main" val="143253428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02780149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687179111"/>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1222471910"/>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4082899993"/>
                  </a:ext>
                </a:extLst>
              </a:tr>
              <a:tr h="171450">
                <a:tc vMerge="1">
                  <a:txBody>
                    <a:bodyPr/>
                    <a:lstStyle/>
                    <a:p>
                      <a:endParaRPr lang="en-AU"/>
                    </a:p>
                  </a:txBody>
                  <a:tcPr/>
                </a:tc>
                <a:tc>
                  <a:txBody>
                    <a:bodyPr/>
                    <a:lstStyle/>
                    <a:p>
                      <a:pPr algn="l" fontAlgn="b"/>
                      <a:endParaRPr lang="en-AU" sz="1000" b="0" i="0" u="none" strike="noStrike">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3378574239"/>
                  </a:ext>
                </a:extLst>
              </a:tr>
              <a:tr h="171450">
                <a:tc vMerge="1">
                  <a:txBody>
                    <a:bodyPr/>
                    <a:lstStyle/>
                    <a:p>
                      <a:endParaRPr lang="en-AU"/>
                    </a:p>
                  </a:txBody>
                  <a:tcPr/>
                </a:tc>
                <a:tc>
                  <a:txBody>
                    <a:bodyPr/>
                    <a:lstStyle/>
                    <a:p>
                      <a:pPr algn="l" fontAlgn="b"/>
                      <a:endParaRPr lang="en-AU" sz="1000" b="0" i="0" u="none" strike="noStrike" dirty="0">
                        <a:solidFill>
                          <a:srgbClr val="000000"/>
                        </a:solidFill>
                        <a:effectLst/>
                        <a:latin typeface="Century Gothic" panose="020B0502020202020204" pitchFamily="34" charset="0"/>
                      </a:endParaRPr>
                    </a:p>
                  </a:txBody>
                  <a:tcPr marL="9525" marR="9525" marT="9525" marB="0" anchor="b">
                    <a:lnL>
                      <a:noFill/>
                    </a:lnL>
                    <a:lnR>
                      <a:noFill/>
                    </a:lnR>
                    <a:lnT>
                      <a:noFill/>
                    </a:lnT>
                    <a:lnB>
                      <a:noFill/>
                    </a:lnB>
                  </a:tcPr>
                </a:tc>
                <a:tc vMerge="1">
                  <a:txBody>
                    <a:bodyPr/>
                    <a:lstStyle/>
                    <a:p>
                      <a:endParaRPr lang="en-AU"/>
                    </a:p>
                  </a:txBody>
                  <a:tcPr/>
                </a:tc>
                <a:extLst>
                  <a:ext uri="{0D108BD9-81ED-4DB2-BD59-A6C34878D82A}">
                    <a16:rowId xmlns:a16="http://schemas.microsoft.com/office/drawing/2014/main" val="2301746504"/>
                  </a:ext>
                </a:extLst>
              </a:tr>
            </a:tbl>
          </a:graphicData>
        </a:graphic>
      </p:graphicFrame>
      <p:sp>
        <p:nvSpPr>
          <p:cNvPr id="8" name="Content Placeholder 7">
            <a:extLst>
              <a:ext uri="{FF2B5EF4-FFF2-40B4-BE49-F238E27FC236}">
                <a16:creationId xmlns:a16="http://schemas.microsoft.com/office/drawing/2014/main" id="{69066E9F-76A6-432B-A290-0B56BEE28E5B}"/>
              </a:ext>
            </a:extLst>
          </p:cNvPr>
          <p:cNvSpPr>
            <a:spLocks noGrp="1"/>
          </p:cNvSpPr>
          <p:nvPr>
            <p:ph idx="1"/>
          </p:nvPr>
        </p:nvSpPr>
        <p:spPr>
          <a:xfrm>
            <a:off x="774331" y="1554018"/>
            <a:ext cx="8229600" cy="4525963"/>
          </a:xfrm>
        </p:spPr>
        <p:txBody>
          <a:bodyPr>
            <a:normAutofit fontScale="92500" lnSpcReduction="10000"/>
          </a:bodyPr>
          <a:lstStyle/>
          <a:p>
            <a:endParaRPr lang="en-US"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000" dirty="0"/>
          </a:p>
          <a:p>
            <a:pPr marL="342900" indent="-342900">
              <a:buFont typeface="Arial" panose="020B0604020202020204" pitchFamily="34" charset="0"/>
              <a:buChar char="•"/>
            </a:pPr>
            <a:endParaRPr lang="en-AU" sz="2200" dirty="0"/>
          </a:p>
          <a:p>
            <a:pPr marL="342900" indent="-342900">
              <a:buFont typeface="Arial" panose="020B0604020202020204" pitchFamily="34" charset="0"/>
              <a:buChar char="•"/>
            </a:pPr>
            <a:r>
              <a:rPr lang="en-AU" sz="2200" dirty="0"/>
              <a:t>Not a 1-1 match for any given contract.</a:t>
            </a:r>
          </a:p>
          <a:p>
            <a:pPr marL="342900" indent="-342900">
              <a:buFont typeface="Arial" panose="020B0604020202020204" pitchFamily="34" charset="0"/>
              <a:buChar char="•"/>
            </a:pPr>
            <a:r>
              <a:rPr lang="en-AU" sz="2200" dirty="0"/>
              <a:t>Smoothed returns implies sharing over generations</a:t>
            </a:r>
          </a:p>
          <a:p>
            <a:pPr marL="342900" indent="-342900">
              <a:buFont typeface="Arial" panose="020B0604020202020204" pitchFamily="34" charset="0"/>
              <a:buChar char="•"/>
            </a:pPr>
            <a:r>
              <a:rPr lang="en-AU" sz="2200" dirty="0"/>
              <a:t>Asset share is a tool in setting bonuses</a:t>
            </a:r>
          </a:p>
          <a:p>
            <a:pPr marL="342900" indent="-342900">
              <a:buFont typeface="Arial" panose="020B0604020202020204" pitchFamily="34" charset="0"/>
              <a:buChar char="•"/>
            </a:pPr>
            <a:r>
              <a:rPr lang="en-AU" sz="2200" dirty="0"/>
              <a:t>Company has discretion on how to build up guarantees i.e. adding bonuses</a:t>
            </a:r>
          </a:p>
          <a:p>
            <a:r>
              <a:rPr lang="en-AU" sz="2200" dirty="0"/>
              <a:t> </a:t>
            </a:r>
          </a:p>
          <a:p>
            <a:endParaRPr lang="en-AU" dirty="0"/>
          </a:p>
          <a:p>
            <a:endParaRPr lang="en-AU" dirty="0"/>
          </a:p>
        </p:txBody>
      </p:sp>
    </p:spTree>
    <p:extLst>
      <p:ext uri="{BB962C8B-B14F-4D97-AF65-F5344CB8AC3E}">
        <p14:creationId xmlns:p14="http://schemas.microsoft.com/office/powerpoint/2010/main" val="4288658567"/>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2029</TotalTime>
  <Words>396</Words>
  <Application>Microsoft Office PowerPoint</Application>
  <PresentationFormat>On-screen Show (4:3)</PresentationFormat>
  <Paragraphs>71</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Century Gothic</vt:lpstr>
      <vt:lpstr>Custom Design</vt:lpstr>
      <vt:lpstr>Worksheet</vt:lpstr>
      <vt:lpstr>Life Insurance and retirement valuation</vt:lpstr>
      <vt:lpstr>Additional material  - non-examinable</vt:lpstr>
      <vt:lpstr>Qn on LMS</vt:lpstr>
      <vt:lpstr>Text on p35 (M5)</vt:lpstr>
      <vt:lpstr>Start with investment-linked</vt:lpstr>
      <vt:lpstr>Investment-linked</vt:lpstr>
      <vt:lpstr>Reminder: balance sheet</vt:lpstr>
      <vt:lpstr>Example:  WOL Par: M5 page 22</vt:lpstr>
      <vt:lpstr>Participating business I</vt:lpstr>
      <vt:lpstr>Participating business II: smooth over time</vt:lpstr>
      <vt:lpstr>Participating business III: asset share</vt:lpstr>
      <vt:lpstr>Participating business IV: CF Assets and Liability</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Michael Callan</cp:lastModifiedBy>
  <cp:revision>146</cp:revision>
  <dcterms:created xsi:type="dcterms:W3CDTF">2012-08-30T00:35:23Z</dcterms:created>
  <dcterms:modified xsi:type="dcterms:W3CDTF">2020-02-15T21:19:20Z</dcterms:modified>
</cp:coreProperties>
</file>