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11"/>
  </p:notesMasterIdLst>
  <p:handoutMasterIdLst>
    <p:handoutMasterId r:id="rId12"/>
  </p:handoutMasterIdLst>
  <p:sldIdLst>
    <p:sldId id="276" r:id="rId2"/>
    <p:sldId id="277" r:id="rId3"/>
    <p:sldId id="291" r:id="rId4"/>
    <p:sldId id="292" r:id="rId5"/>
    <p:sldId id="297" r:id="rId6"/>
    <p:sldId id="294" r:id="rId7"/>
    <p:sldId id="295" r:id="rId8"/>
    <p:sldId id="296" r:id="rId9"/>
    <p:sldId id="25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A900"/>
    <a:srgbClr val="0098D0"/>
    <a:srgbClr val="78BE20"/>
    <a:srgbClr val="0079A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p:cViewPr varScale="1">
        <p:scale>
          <a:sx n="97" d="100"/>
          <a:sy n="97" d="100"/>
        </p:scale>
        <p:origin x="1962"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75" d="100"/>
          <a:sy n="75" d="100"/>
        </p:scale>
        <p:origin x="400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220223-1CE7-4D32-BA61-C2C0D2678D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E229EB-CF4D-4E87-ADD2-86B237DE24EA}" type="slidenum">
              <a:rPr lang="en-AU" smtClean="0"/>
              <a:t>‹#›</a:t>
            </a:fld>
            <a:endParaRPr lang="en-AU"/>
          </a:p>
        </p:txBody>
      </p:sp>
      <p:sp>
        <p:nvSpPr>
          <p:cNvPr id="6" name="TextBox 5">
            <a:extLst>
              <a:ext uri="{FF2B5EF4-FFF2-40B4-BE49-F238E27FC236}">
                <a16:creationId xmlns:a16="http://schemas.microsoft.com/office/drawing/2014/main" id="{AD82A10A-EA57-491B-8D77-8481729B40CE}"/>
              </a:ext>
            </a:extLst>
          </p:cNvPr>
          <p:cNvSpPr txBox="1"/>
          <p:nvPr/>
        </p:nvSpPr>
        <p:spPr>
          <a:xfrm>
            <a:off x="1916832" y="179512"/>
            <a:ext cx="4834880" cy="230832"/>
          </a:xfrm>
          <a:prstGeom prst="rect">
            <a:avLst/>
          </a:prstGeom>
          <a:noFill/>
        </p:spPr>
        <p:txBody>
          <a:bodyPr wrap="square" tIns="0" rtlCol="0">
            <a:spAutoFit/>
          </a:bodyPr>
          <a:lstStyle/>
          <a:p>
            <a:pPr algn="r"/>
            <a:r>
              <a:rPr lang="en-US" sz="1200" b="1" kern="1200" dirty="0">
                <a:effectLst/>
                <a:latin typeface="Century Gothic" panose="020B0502020202020204" pitchFamily="34" charset="0"/>
              </a:rPr>
              <a:t>Life Insurance and Retirement Valuation</a:t>
            </a:r>
            <a:endParaRPr lang="en-AU" sz="1200" dirty="0">
              <a:latin typeface="Century Gothic" panose="020B0502020202020204" pitchFamily="34" charset="0"/>
            </a:endParaRPr>
          </a:p>
        </p:txBody>
      </p:sp>
      <p:sp>
        <p:nvSpPr>
          <p:cNvPr id="7" name="TextBox 6">
            <a:extLst>
              <a:ext uri="{FF2B5EF4-FFF2-40B4-BE49-F238E27FC236}">
                <a16:creationId xmlns:a16="http://schemas.microsoft.com/office/drawing/2014/main" id="{CAF9BB53-B3E2-4270-A2F1-10F8B31A33F0}"/>
              </a:ext>
            </a:extLst>
          </p:cNvPr>
          <p:cNvSpPr txBox="1"/>
          <p:nvPr/>
        </p:nvSpPr>
        <p:spPr>
          <a:xfrm>
            <a:off x="2348880" y="411505"/>
            <a:ext cx="4402832" cy="169277"/>
          </a:xfrm>
          <a:prstGeom prst="rect">
            <a:avLst/>
          </a:prstGeom>
          <a:noFill/>
        </p:spPr>
        <p:txBody>
          <a:bodyPr wrap="square" tIns="0" rtlCol="0">
            <a:spAutoFit/>
          </a:bodyPr>
          <a:lstStyle/>
          <a:p>
            <a:pPr algn="r"/>
            <a:r>
              <a:rPr lang="en-US" sz="800" b="0" kern="1200" dirty="0">
                <a:effectLst/>
                <a:latin typeface="Century Gothic" panose="020B0502020202020204" pitchFamily="34" charset="0"/>
              </a:rPr>
              <a:t>Module 1: Introduction</a:t>
            </a:r>
            <a:endParaRPr lang="en-AU" sz="800" b="0" dirty="0">
              <a:latin typeface="Century Gothic" panose="020B0502020202020204" pitchFamily="34" charset="0"/>
            </a:endParaRPr>
          </a:p>
        </p:txBody>
      </p:sp>
      <p:pic>
        <p:nvPicPr>
          <p:cNvPr id="8" name="Picture 7">
            <a:extLst>
              <a:ext uri="{FF2B5EF4-FFF2-40B4-BE49-F238E27FC236}">
                <a16:creationId xmlns:a16="http://schemas.microsoft.com/office/drawing/2014/main" id="{BC320E09-1BED-479F-840D-1E50C513D5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9" name="Footer Placeholder 4">
            <a:extLst>
              <a:ext uri="{FF2B5EF4-FFF2-40B4-BE49-F238E27FC236}">
                <a16:creationId xmlns:a16="http://schemas.microsoft.com/office/drawing/2014/main" id="{2BC05C13-68C7-4FDB-9CFA-EFBD44CBDD98}"/>
              </a:ext>
            </a:extLst>
          </p:cNvPr>
          <p:cNvSpPr txBox="1">
            <a:spLocks/>
          </p:cNvSpPr>
          <p:nvPr/>
        </p:nvSpPr>
        <p:spPr>
          <a:xfrm>
            <a:off x="105544" y="8693189"/>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118072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276F6F-D9F7-4146-B7ED-32EEC28F620C}" type="slidenum">
              <a:rPr lang="en-AU" smtClean="0"/>
              <a:t>‹#›</a:t>
            </a:fld>
            <a:endParaRPr lang="en-AU"/>
          </a:p>
        </p:txBody>
      </p:sp>
      <p:sp>
        <p:nvSpPr>
          <p:cNvPr id="8" name="TextBox 7">
            <a:extLst>
              <a:ext uri="{FF2B5EF4-FFF2-40B4-BE49-F238E27FC236}">
                <a16:creationId xmlns:a16="http://schemas.microsoft.com/office/drawing/2014/main" id="{58918AA9-B90E-4AAE-BBE5-1E5D8723630E}"/>
              </a:ext>
            </a:extLst>
          </p:cNvPr>
          <p:cNvSpPr txBox="1"/>
          <p:nvPr/>
        </p:nvSpPr>
        <p:spPr>
          <a:xfrm>
            <a:off x="1916832" y="179512"/>
            <a:ext cx="4834880" cy="230832"/>
          </a:xfrm>
          <a:prstGeom prst="rect">
            <a:avLst/>
          </a:prstGeom>
          <a:noFill/>
        </p:spPr>
        <p:txBody>
          <a:bodyPr wrap="square" tIns="0" rtlCol="0">
            <a:spAutoFit/>
          </a:bodyPr>
          <a:lstStyle/>
          <a:p>
            <a:pPr algn="r"/>
            <a:r>
              <a:rPr lang="en-US" sz="1200" b="1" kern="1200" dirty="0">
                <a:effectLst/>
                <a:latin typeface="Century Gothic" panose="020B0502020202020204" pitchFamily="34" charset="0"/>
              </a:rPr>
              <a:t>Life Insurance and Retirement Valuation</a:t>
            </a:r>
            <a:endParaRPr lang="en-AU" sz="1200" dirty="0">
              <a:latin typeface="Century Gothic" panose="020B0502020202020204" pitchFamily="34" charset="0"/>
            </a:endParaRPr>
          </a:p>
        </p:txBody>
      </p:sp>
      <p:sp>
        <p:nvSpPr>
          <p:cNvPr id="9" name="TextBox 8">
            <a:extLst>
              <a:ext uri="{FF2B5EF4-FFF2-40B4-BE49-F238E27FC236}">
                <a16:creationId xmlns:a16="http://schemas.microsoft.com/office/drawing/2014/main" id="{01B511CE-A2F8-4D4C-A323-D4B850B5931B}"/>
              </a:ext>
            </a:extLst>
          </p:cNvPr>
          <p:cNvSpPr txBox="1"/>
          <p:nvPr/>
        </p:nvSpPr>
        <p:spPr>
          <a:xfrm>
            <a:off x="2348880" y="411505"/>
            <a:ext cx="4402832" cy="169277"/>
          </a:xfrm>
          <a:prstGeom prst="rect">
            <a:avLst/>
          </a:prstGeom>
          <a:noFill/>
        </p:spPr>
        <p:txBody>
          <a:bodyPr wrap="square" tIns="0" rtlCol="0">
            <a:spAutoFit/>
          </a:bodyPr>
          <a:lstStyle/>
          <a:p>
            <a:pPr algn="r"/>
            <a:r>
              <a:rPr lang="en-US" sz="800" b="0" kern="1200" dirty="0">
                <a:effectLst/>
                <a:latin typeface="Century Gothic" panose="020B0502020202020204" pitchFamily="34" charset="0"/>
              </a:rPr>
              <a:t>Module 1: Introduction</a:t>
            </a:r>
            <a:endParaRPr lang="en-AU" sz="800" b="0" dirty="0">
              <a:latin typeface="Century Gothic" panose="020B0502020202020204" pitchFamily="34" charset="0"/>
            </a:endParaRPr>
          </a:p>
        </p:txBody>
      </p:sp>
      <p:pic>
        <p:nvPicPr>
          <p:cNvPr id="10" name="Picture 9">
            <a:extLst>
              <a:ext uri="{FF2B5EF4-FFF2-40B4-BE49-F238E27FC236}">
                <a16:creationId xmlns:a16="http://schemas.microsoft.com/office/drawing/2014/main" id="{6140DF9C-6FDA-42A7-BF85-E54F2C77DB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11" name="Footer Placeholder 4">
            <a:extLst>
              <a:ext uri="{FF2B5EF4-FFF2-40B4-BE49-F238E27FC236}">
                <a16:creationId xmlns:a16="http://schemas.microsoft.com/office/drawing/2014/main" id="{F50E382E-29B5-4C14-AABF-5FFD6910F40C}"/>
              </a:ext>
            </a:extLst>
          </p:cNvPr>
          <p:cNvSpPr txBox="1">
            <a:spLocks/>
          </p:cNvSpPr>
          <p:nvPr/>
        </p:nvSpPr>
        <p:spPr>
          <a:xfrm>
            <a:off x="105544" y="8693189"/>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24072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266700" indent="-266700" algn="l" defTabSz="914400" rtl="0" eaLnBrk="1" latinLnBrk="0" hangingPunct="1">
      <a:buClr>
        <a:schemeClr val="accent4"/>
      </a:buClr>
      <a:buFont typeface="Arial" panose="020B0604020202020204" pitchFamily="34" charset="0"/>
      <a:buChar char="•"/>
      <a:defRPr sz="1200" kern="1200">
        <a:solidFill>
          <a:schemeClr val="tx1"/>
        </a:solidFill>
        <a:latin typeface="Century Gothic" panose="020B0502020202020204" pitchFamily="34" charset="0"/>
        <a:ea typeface="+mn-ea"/>
        <a:cs typeface="+mn-cs"/>
      </a:defRPr>
    </a:lvl2pPr>
    <a:lvl3pPr marL="538163" indent="-271463" algn="l" defTabSz="914400" rtl="0" eaLnBrk="1" latinLnBrk="0" hangingPunct="1">
      <a:buFont typeface="Century Gothic" panose="020B0502020202020204" pitchFamily="34" charset="0"/>
      <a:buChar char="–"/>
      <a:defRPr sz="1200" kern="1200">
        <a:solidFill>
          <a:schemeClr val="tx1"/>
        </a:solidFill>
        <a:latin typeface="Century Gothic" panose="020B0502020202020204" pitchFamily="34" charset="0"/>
        <a:ea typeface="+mn-ea"/>
        <a:cs typeface="+mn-cs"/>
      </a:defRPr>
    </a:lvl3pPr>
    <a:lvl4pPr marL="804863" indent="-266700" algn="l" defTabSz="914400" rtl="0" eaLnBrk="1" latinLnBrk="0" hangingPunct="1">
      <a:buFont typeface="Arial" panose="020B0604020202020204" pitchFamily="34" charset="0"/>
      <a:buChar char="•"/>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276F6F-D9F7-4146-B7ED-32EEC28F620C}" type="slidenum">
              <a:rPr lang="en-AU" smtClean="0"/>
              <a:t>9</a:t>
            </a:fld>
            <a:endParaRPr lang="en-AU"/>
          </a:p>
        </p:txBody>
      </p:sp>
    </p:spTree>
    <p:extLst>
      <p:ext uri="{BB962C8B-B14F-4D97-AF65-F5344CB8AC3E}">
        <p14:creationId xmlns:p14="http://schemas.microsoft.com/office/powerpoint/2010/main" val="21842008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ject Title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E1ACD97-F487-4181-B309-3C1DCC1A81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734" t="2061" r="25588" b="5165"/>
          <a:stretch/>
        </p:blipFill>
        <p:spPr>
          <a:xfrm>
            <a:off x="0" y="0"/>
            <a:ext cx="9144000" cy="6839688"/>
          </a:xfrm>
          <a:prstGeom prst="rect">
            <a:avLst/>
          </a:prstGeom>
        </p:spPr>
      </p:pic>
      <p:sp>
        <p:nvSpPr>
          <p:cNvPr id="2" name="Title 1"/>
          <p:cNvSpPr>
            <a:spLocks noGrp="1"/>
          </p:cNvSpPr>
          <p:nvPr>
            <p:ph type="ctrTitle" hasCustomPrompt="1"/>
          </p:nvPr>
        </p:nvSpPr>
        <p:spPr>
          <a:xfrm>
            <a:off x="864272" y="1001148"/>
            <a:ext cx="7772400" cy="1275724"/>
          </a:xfrm>
        </p:spPr>
        <p:txBody>
          <a:bodyPr lIns="0" anchor="t" anchorCtr="0">
            <a:normAutofit/>
          </a:bodyPr>
          <a:lstStyle>
            <a:lvl1pPr algn="l">
              <a:defRPr sz="3600" cap="all" baseline="0">
                <a:solidFill>
                  <a:schemeClr val="bg1"/>
                </a:solidFill>
              </a:defRPr>
            </a:lvl1pPr>
          </a:lstStyle>
          <a:p>
            <a:r>
              <a:rPr lang="en-AU" dirty="0"/>
              <a:t>Life Insurance and Retirement Valuation</a:t>
            </a:r>
          </a:p>
        </p:txBody>
      </p:sp>
      <p:pic>
        <p:nvPicPr>
          <p:cNvPr id="10" name="Picture 9">
            <a:extLst>
              <a:ext uri="{FF2B5EF4-FFF2-40B4-BE49-F238E27FC236}">
                <a16:creationId xmlns:a16="http://schemas.microsoft.com/office/drawing/2014/main" id="{AFD5EF4B-BE8A-4B51-8CD1-844C068C2C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1" name="Picture 10">
            <a:extLst>
              <a:ext uri="{FF2B5EF4-FFF2-40B4-BE49-F238E27FC236}">
                <a16:creationId xmlns:a16="http://schemas.microsoft.com/office/drawing/2014/main" id="{FAD0F8B1-BD48-4BF0-A453-1710562F819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9" name="Picture 18">
            <a:extLst>
              <a:ext uri="{FF2B5EF4-FFF2-40B4-BE49-F238E27FC236}">
                <a16:creationId xmlns:a16="http://schemas.microsoft.com/office/drawing/2014/main" id="{77F25A21-E429-4C29-A78B-0C1168F661F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79512" y="188640"/>
            <a:ext cx="1800200" cy="62974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3EE81A-EAB2-47E3-AD71-886CE9E5BCE2}"/>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B307B772-29F5-4799-B12E-F99BE1FDB609}"/>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A5266E5F-568D-440E-B3C1-BB88075D38C7}"/>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pic>
        <p:nvPicPr>
          <p:cNvPr id="4" name="Picture 3">
            <a:extLst>
              <a:ext uri="{FF2B5EF4-FFF2-40B4-BE49-F238E27FC236}">
                <a16:creationId xmlns:a16="http://schemas.microsoft.com/office/drawing/2014/main" id="{937F77EE-00A7-440F-A593-5EF57A23B1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038" y="404664"/>
            <a:ext cx="1654489" cy="578768"/>
          </a:xfrm>
          <a:prstGeom prst="rect">
            <a:avLst/>
          </a:prstGeom>
        </p:spPr>
      </p:pic>
      <p:sp>
        <p:nvSpPr>
          <p:cNvPr id="6" name="TextBox 5">
            <a:extLst>
              <a:ext uri="{FF2B5EF4-FFF2-40B4-BE49-F238E27FC236}">
                <a16:creationId xmlns:a16="http://schemas.microsoft.com/office/drawing/2014/main" id="{D816AFC7-B04E-480C-8A4A-C2D79203A156}"/>
              </a:ext>
            </a:extLst>
          </p:cNvPr>
          <p:cNvSpPr txBox="1"/>
          <p:nvPr userDrawn="1"/>
        </p:nvSpPr>
        <p:spPr>
          <a:xfrm>
            <a:off x="455613" y="1597025"/>
            <a:ext cx="3468315" cy="2185214"/>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About the Actuaries Institute</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The Actuaries Institute is the sole professional body for actuaries in Australia. The Institute provides expert comment on public policy issues where there is uncertainty of future financial outcomes. Actuaries have a reputation for a high level of technical financial skills and integrity. They apply their risk management expertise to allocate capital efficiently, identify and mitigate emerging risks and to help maintain system integrity across multiple segments of the financial and other sectors. This expertise enables the profession to comment on a wide range of issues including life insurance, health insurance, general insurance, climate change, retirement income policy, enterprise risk and prudential regulation, finance and investment and health financing.</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Published June 2019</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Institute of Actuaries of Australia 2019</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All rights reserved</a:t>
            </a:r>
            <a:endParaRPr lang="en-AU" sz="800" kern="1200" dirty="0">
              <a:solidFill>
                <a:schemeClr val="tx1"/>
              </a:solidFill>
              <a:effectLst/>
              <a:latin typeface="+mn-lt"/>
              <a:ea typeface="+mn-ea"/>
              <a:cs typeface="+mn-cs"/>
            </a:endParaRPr>
          </a:p>
        </p:txBody>
      </p:sp>
      <p:sp>
        <p:nvSpPr>
          <p:cNvPr id="7" name="TextBox 6">
            <a:extLst>
              <a:ext uri="{FF2B5EF4-FFF2-40B4-BE49-F238E27FC236}">
                <a16:creationId xmlns:a16="http://schemas.microsoft.com/office/drawing/2014/main" id="{0354E28C-FA5C-4664-84AB-C75731FAE08D}"/>
              </a:ext>
            </a:extLst>
          </p:cNvPr>
          <p:cNvSpPr txBox="1"/>
          <p:nvPr userDrawn="1"/>
        </p:nvSpPr>
        <p:spPr>
          <a:xfrm>
            <a:off x="6888188" y="1597025"/>
            <a:ext cx="1800200" cy="1200329"/>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Institute of Actuaries of Australia</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ABN 69 000 423 656</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Level 2, 50 Carrington Street,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Sydney NSW 2000, Australia</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 +61 (0) 2 9239 6100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f +61 (0) 2 9239 6170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actuaries@actuaries.asn.au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www.actuaries.asn.au</a:t>
            </a:r>
            <a:endParaRPr lang="en-AU" sz="800" kern="1200" dirty="0">
              <a:solidFill>
                <a:schemeClr val="tx1"/>
              </a:solidFill>
              <a:effectLst/>
              <a:latin typeface="+mn-lt"/>
              <a:ea typeface="+mn-ea"/>
              <a:cs typeface="+mn-cs"/>
            </a:endParaRPr>
          </a:p>
          <a:p>
            <a:endParaRPr lang="en-AU" sz="800" dirty="0"/>
          </a:p>
        </p:txBody>
      </p:sp>
    </p:spTree>
    <p:extLst>
      <p:ext uri="{BB962C8B-B14F-4D97-AF65-F5344CB8AC3E}">
        <p14:creationId xmlns:p14="http://schemas.microsoft.com/office/powerpoint/2010/main" val="245266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Module 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67E783B-7210-4269-9A7E-23DEB8A720AB}"/>
              </a:ext>
            </a:extLst>
          </p:cNvPr>
          <p:cNvSpPr/>
          <p:nvPr userDrawn="1"/>
        </p:nvSpPr>
        <p:spPr>
          <a:xfrm>
            <a:off x="8172400" y="6165304"/>
            <a:ext cx="971600"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3203848" y="2204864"/>
            <a:ext cx="5482952" cy="720080"/>
          </a:xfrm>
        </p:spPr>
        <p:txBody>
          <a:bodyPr anchor="t">
            <a:normAutofit/>
          </a:bodyPr>
          <a:lstStyle>
            <a:lvl1pPr algn="r">
              <a:defRPr sz="4000" b="0" cap="all"/>
            </a:lvl1pPr>
          </a:lstStyle>
          <a:p>
            <a:r>
              <a:rPr lang="en-US" dirty="0"/>
              <a:t>Module #</a:t>
            </a:r>
            <a:endParaRPr lang="en-AU" dirty="0"/>
          </a:p>
        </p:txBody>
      </p:sp>
      <p:sp>
        <p:nvSpPr>
          <p:cNvPr id="3" name="Text Placeholder 2"/>
          <p:cNvSpPr>
            <a:spLocks noGrp="1"/>
          </p:cNvSpPr>
          <p:nvPr>
            <p:ph type="body" idx="1" hasCustomPrompt="1"/>
          </p:nvPr>
        </p:nvSpPr>
        <p:spPr>
          <a:xfrm>
            <a:off x="455613" y="3429000"/>
            <a:ext cx="8231187" cy="2232248"/>
          </a:xfrm>
        </p:spPr>
        <p:txBody>
          <a:bodyPr anchor="t" anchorCtr="0">
            <a:normAutofit/>
          </a:bodyPr>
          <a:lstStyle>
            <a:lvl1pPr marL="0" indent="0" algn="r">
              <a:buNone/>
              <a:defRPr sz="4000" b="1" cap="all" baseline="0">
                <a:solidFill>
                  <a:srgbClr val="33333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Module Title</a:t>
            </a:r>
          </a:p>
        </p:txBody>
      </p:sp>
      <p:sp>
        <p:nvSpPr>
          <p:cNvPr id="7" name="Rectangle 6">
            <a:extLst>
              <a:ext uri="{FF2B5EF4-FFF2-40B4-BE49-F238E27FC236}">
                <a16:creationId xmlns:a16="http://schemas.microsoft.com/office/drawing/2014/main" id="{4BB3B729-EDCB-49F8-8DAA-328B05C7BA1C}"/>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a:extLst>
              <a:ext uri="{FF2B5EF4-FFF2-40B4-BE49-F238E27FC236}">
                <a16:creationId xmlns:a16="http://schemas.microsoft.com/office/drawing/2014/main" id="{6FA4BCFB-BEE0-4855-8461-6927F405F8B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1" name="Picture 10">
            <a:extLst>
              <a:ext uri="{FF2B5EF4-FFF2-40B4-BE49-F238E27FC236}">
                <a16:creationId xmlns:a16="http://schemas.microsoft.com/office/drawing/2014/main" id="{58EBF04E-1F5A-4655-943A-07CCADD2C2A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504" y="116632"/>
            <a:ext cx="3059832" cy="89371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Content Placeholder 2"/>
          <p:cNvSpPr>
            <a:spLocks noGrp="1"/>
          </p:cNvSpPr>
          <p:nvPr>
            <p:ph idx="1" hasCustomPrompt="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AFE8FA-3B11-43AB-A928-90BC02C622D3}"/>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148758"/>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2" y="2802963"/>
            <a:ext cx="8225953" cy="964703"/>
          </a:xfrm>
        </p:spPr>
        <p:txBody>
          <a:bodyPr/>
          <a:lstStyle>
            <a:lvl1pPr>
              <a:defRPr/>
            </a:lvl1pPr>
          </a:lstStyle>
          <a:p>
            <a:pPr lvl="0"/>
            <a:r>
              <a:rPr lang="en-US" dirty="0"/>
              <a:t>Subtitle</a:t>
            </a:r>
          </a:p>
        </p:txBody>
      </p:sp>
      <p:pic>
        <p:nvPicPr>
          <p:cNvPr id="5" name="Picture 4">
            <a:extLst>
              <a:ext uri="{FF2B5EF4-FFF2-40B4-BE49-F238E27FC236}">
                <a16:creationId xmlns:a16="http://schemas.microsoft.com/office/drawing/2014/main" id="{5471131F-B562-4F07-85C8-7DECF41E91DA}"/>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spTree>
    <p:extLst>
      <p:ext uri="{BB962C8B-B14F-4D97-AF65-F5344CB8AC3E}">
        <p14:creationId xmlns:p14="http://schemas.microsoft.com/office/powerpoint/2010/main" val="307928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C844A5-7861-4B85-82D6-A1605AE07964}"/>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776066"/>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3" y="3430271"/>
            <a:ext cx="8225953" cy="964703"/>
          </a:xfrm>
        </p:spPr>
        <p:txBody>
          <a:bodyPr/>
          <a:lstStyle>
            <a:lvl1pPr>
              <a:defRPr/>
            </a:lvl1pPr>
          </a:lstStyle>
          <a:p>
            <a:pPr lvl="0"/>
            <a:r>
              <a:rPr lang="en-US" dirty="0"/>
              <a:t>Subtitle</a:t>
            </a:r>
          </a:p>
        </p:txBody>
      </p:sp>
      <p:pic>
        <p:nvPicPr>
          <p:cNvPr id="6" name="Picture 5">
            <a:extLst>
              <a:ext uri="{FF2B5EF4-FFF2-40B4-BE49-F238E27FC236}">
                <a16:creationId xmlns:a16="http://schemas.microsoft.com/office/drawing/2014/main" id="{6273FF2B-672B-41BD-BCF9-AB1387D2F9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463" r="24801"/>
          <a:stretch/>
        </p:blipFill>
        <p:spPr>
          <a:xfrm>
            <a:off x="-2" y="0"/>
            <a:ext cx="9144000" cy="2383743"/>
          </a:xfrm>
          <a:prstGeom prst="rect">
            <a:avLst/>
          </a:prstGeom>
        </p:spPr>
      </p:pic>
      <p:pic>
        <p:nvPicPr>
          <p:cNvPr id="9" name="Picture 8">
            <a:extLst>
              <a:ext uri="{FF2B5EF4-FFF2-40B4-BE49-F238E27FC236}">
                <a16:creationId xmlns:a16="http://schemas.microsoft.com/office/drawing/2014/main" id="{B16FD934-5AAB-4F35-ADFF-1244D45C28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0" name="Picture 9">
            <a:extLst>
              <a:ext uri="{FF2B5EF4-FFF2-40B4-BE49-F238E27FC236}">
                <a16:creationId xmlns:a16="http://schemas.microsoft.com/office/drawing/2014/main" id="{43487347-6A75-4378-96F1-5FF0DD0D19F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extLst>
      <p:ext uri="{BB962C8B-B14F-4D97-AF65-F5344CB8AC3E}">
        <p14:creationId xmlns:p14="http://schemas.microsoft.com/office/powerpoint/2010/main" val="154416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Content Placeholder 2"/>
          <p:cNvSpPr>
            <a:spLocks noGrp="1"/>
          </p:cNvSpPr>
          <p:nvPr>
            <p:ph sz="half" idx="1" hasCustomPrompt="1"/>
          </p:nvPr>
        </p:nvSpPr>
        <p:spPr>
          <a:xfrm>
            <a:off x="457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hasCustomPrompt="1"/>
          </p:nvPr>
        </p:nvSpPr>
        <p:spPr>
          <a:xfrm>
            <a:off x="4648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1" y="1599641"/>
            <a:ext cx="4040188"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57201" y="2471735"/>
            <a:ext cx="4040188"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4645026" y="1599641"/>
            <a:ext cx="4041775"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4645026" y="2471735"/>
            <a:ext cx="4041775"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activit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lang="en-AU" dirty="0"/>
          </a:p>
        </p:txBody>
      </p:sp>
      <p:sp>
        <p:nvSpPr>
          <p:cNvPr id="3" name="Text Placeholder 2"/>
          <p:cNvSpPr>
            <a:spLocks noGrp="1"/>
          </p:cNvSpPr>
          <p:nvPr>
            <p:ph type="body" idx="1" hasCustomPrompt="1"/>
          </p:nvPr>
        </p:nvSpPr>
        <p:spPr>
          <a:xfrm>
            <a:off x="457200" y="1599641"/>
            <a:ext cx="8231188" cy="821247"/>
          </a:xfrm>
          <a:solidFill>
            <a:schemeClr val="accent2"/>
          </a:solidFill>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Exercise/Activity </a:t>
            </a:r>
          </a:p>
        </p:txBody>
      </p:sp>
      <p:sp>
        <p:nvSpPr>
          <p:cNvPr id="4" name="Content Placeholder 3"/>
          <p:cNvSpPr>
            <a:spLocks noGrp="1"/>
          </p:cNvSpPr>
          <p:nvPr>
            <p:ph sz="half" idx="2" hasCustomPrompt="1"/>
          </p:nvPr>
        </p:nvSpPr>
        <p:spPr>
          <a:xfrm>
            <a:off x="457200" y="2420889"/>
            <a:ext cx="8231187" cy="3705274"/>
          </a:xfrm>
          <a:ln>
            <a:solidFill>
              <a:schemeClr val="accent2"/>
            </a:solidFill>
          </a:ln>
        </p:spPr>
        <p:txBody>
          <a:bodyPr>
            <a:normAutofit/>
          </a:bodyPr>
          <a:lstStyle>
            <a:lvl1pPr marL="0" marR="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508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613" y="764704"/>
            <a:ext cx="8231187" cy="652934"/>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7" name="TextBox 6">
            <a:extLst>
              <a:ext uri="{FF2B5EF4-FFF2-40B4-BE49-F238E27FC236}">
                <a16:creationId xmlns:a16="http://schemas.microsoft.com/office/drawing/2014/main" id="{EF235E79-44F4-459B-830F-1D7B76749BFE}"/>
              </a:ext>
            </a:extLst>
          </p:cNvPr>
          <p:cNvSpPr txBox="1"/>
          <p:nvPr userDrawn="1"/>
        </p:nvSpPr>
        <p:spPr>
          <a:xfrm>
            <a:off x="2685004" y="188640"/>
            <a:ext cx="6347048" cy="230832"/>
          </a:xfrm>
          <a:prstGeom prst="rect">
            <a:avLst/>
          </a:prstGeom>
          <a:noFill/>
        </p:spPr>
        <p:txBody>
          <a:bodyPr wrap="square" tIns="0" rtlCol="0">
            <a:spAutoFit/>
          </a:bodyPr>
          <a:lstStyle/>
          <a:p>
            <a:pPr algn="r"/>
            <a:r>
              <a:rPr lang="en-US" sz="1200" b="1" kern="1200" dirty="0">
                <a:solidFill>
                  <a:schemeClr val="accent1"/>
                </a:solidFill>
                <a:effectLst/>
                <a:latin typeface="+mn-lt"/>
                <a:ea typeface="+mn-ea"/>
                <a:cs typeface="+mn-cs"/>
              </a:rPr>
              <a:t>Life Insurance and Retirement Valuation</a:t>
            </a:r>
            <a:endParaRPr lang="en-AU" sz="1200" dirty="0">
              <a:solidFill>
                <a:schemeClr val="accent1"/>
              </a:solidFill>
            </a:endParaRPr>
          </a:p>
        </p:txBody>
      </p:sp>
      <p:sp>
        <p:nvSpPr>
          <p:cNvPr id="11" name="Footer Placeholder 4">
            <a:extLst>
              <a:ext uri="{FF2B5EF4-FFF2-40B4-BE49-F238E27FC236}">
                <a16:creationId xmlns:a16="http://schemas.microsoft.com/office/drawing/2014/main" id="{009DDCB5-19E8-415F-A840-5AE8651D99E5}"/>
              </a:ext>
            </a:extLst>
          </p:cNvPr>
          <p:cNvSpPr txBox="1">
            <a:spLocks/>
          </p:cNvSpPr>
          <p:nvPr userDrawn="1"/>
        </p:nvSpPr>
        <p:spPr>
          <a:xfrm>
            <a:off x="105544" y="6376243"/>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2019 The Institute of Actuaries of Australia v1</a:t>
            </a:r>
            <a:endParaRPr lang="en-AU" dirty="0"/>
          </a:p>
        </p:txBody>
      </p:sp>
      <p:sp>
        <p:nvSpPr>
          <p:cNvPr id="12" name="Slide Number Placeholder 5">
            <a:extLst>
              <a:ext uri="{FF2B5EF4-FFF2-40B4-BE49-F238E27FC236}">
                <a16:creationId xmlns:a16="http://schemas.microsoft.com/office/drawing/2014/main" id="{308D2600-837B-4C62-8D76-E8D49F430D64}"/>
              </a:ext>
            </a:extLst>
          </p:cNvPr>
          <p:cNvSpPr txBox="1">
            <a:spLocks/>
          </p:cNvSpPr>
          <p:nvPr userDrawn="1"/>
        </p:nvSpPr>
        <p:spPr>
          <a:xfrm>
            <a:off x="3887924" y="6376243"/>
            <a:ext cx="1368152" cy="365125"/>
          </a:xfrm>
          <a:prstGeom prst="rect">
            <a:avLst/>
          </a:prstGeom>
        </p:spPr>
        <p:txBody>
          <a:bodyPr vert="horz" lIns="91440" tIns="45720" rIns="91440" bIns="45720" rtlCol="0" anchor="b" anchorCtr="0"/>
          <a:lstStyle>
            <a:defPPr>
              <a:defRPr lang="en-US"/>
            </a:defPPr>
            <a:lvl1pPr marL="0" algn="r" defTabSz="914400" rtl="0" eaLnBrk="1" latinLnBrk="0" hangingPunct="1">
              <a:defRPr sz="1200" kern="1200">
                <a:solidFill>
                  <a:schemeClr val="accent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5EBFB04-E2EF-4418-8758-3F6D77A9AD1A}" type="slidenum">
              <a:rPr lang="en-AU" sz="1000" smtClean="0">
                <a:solidFill>
                  <a:schemeClr val="tx1"/>
                </a:solidFill>
              </a:rPr>
              <a:pPr algn="ctr"/>
              <a:t>‹#›</a:t>
            </a:fld>
            <a:endParaRPr lang="en-AU" sz="1000" dirty="0">
              <a:solidFill>
                <a:schemeClr val="tx1"/>
              </a:solidFill>
            </a:endParaRPr>
          </a:p>
        </p:txBody>
      </p:sp>
      <p:pic>
        <p:nvPicPr>
          <p:cNvPr id="10" name="Picture 9">
            <a:extLst>
              <a:ext uri="{FF2B5EF4-FFF2-40B4-BE49-F238E27FC236}">
                <a16:creationId xmlns:a16="http://schemas.microsoft.com/office/drawing/2014/main" id="{CFB75BB4-0E10-4B4C-9724-FD602EA472CD}"/>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9" r:id="rId2"/>
    <p:sldLayoutId id="2147483668" r:id="rId3"/>
    <p:sldLayoutId id="2147483683" r:id="rId4"/>
    <p:sldLayoutId id="2147483684" r:id="rId5"/>
    <p:sldLayoutId id="2147483670" r:id="rId6"/>
    <p:sldLayoutId id="2147483671" r:id="rId7"/>
    <p:sldLayoutId id="2147483686" r:id="rId8"/>
    <p:sldLayoutId id="2147483672" r:id="rId9"/>
    <p:sldLayoutId id="2147483673" r:id="rId10"/>
    <p:sldLayoutId id="2147483682" r:id="rId11"/>
  </p:sldLayoutIdLst>
  <p:txStyles>
    <p:titleStyle>
      <a:lvl1pPr algn="l" defTabSz="914400" rtl="0" eaLnBrk="1" latinLnBrk="0" hangingPunct="1">
        <a:spcBef>
          <a:spcPct val="0"/>
        </a:spcBef>
        <a:buNone/>
        <a:defRPr sz="2800" b="1" kern="1200" baseline="0">
          <a:solidFill>
            <a:srgbClr val="0098D0"/>
          </a:solidFill>
          <a:latin typeface="Century Gothic" pitchFamily="34" charset="0"/>
          <a:ea typeface="+mj-ea"/>
          <a:cs typeface="+mj-cs"/>
        </a:defRPr>
      </a:lvl1pPr>
    </p:titleStyle>
    <p:bodyStyle>
      <a:lvl1pPr marL="0" indent="0" algn="l" defTabSz="914400" rtl="0" eaLnBrk="1" latinLnBrk="0" hangingPunct="1">
        <a:lnSpc>
          <a:spcPct val="110000"/>
        </a:lnSpc>
        <a:spcBef>
          <a:spcPts val="0"/>
        </a:spcBef>
        <a:spcAft>
          <a:spcPts val="800"/>
        </a:spcAft>
        <a:buClr>
          <a:schemeClr val="accent2"/>
        </a:buClr>
        <a:buFont typeface="Arial" pitchFamily="34" charset="0"/>
        <a:buNone/>
        <a:defRPr sz="2400" kern="1200" baseline="0">
          <a:solidFill>
            <a:schemeClr val="tx1"/>
          </a:solidFill>
          <a:latin typeface="Century Gothic" pitchFamily="34" charset="0"/>
          <a:ea typeface="+mn-ea"/>
          <a:cs typeface="+mn-cs"/>
        </a:defRPr>
      </a:lvl1pPr>
      <a:lvl2pPr marL="266700" indent="-266700" algn="l" defTabSz="914400" rtl="0" eaLnBrk="1" latinLnBrk="0" hangingPunct="1">
        <a:lnSpc>
          <a:spcPct val="110000"/>
        </a:lnSpc>
        <a:spcBef>
          <a:spcPts val="0"/>
        </a:spcBef>
        <a:spcAft>
          <a:spcPts val="800"/>
        </a:spcAft>
        <a:buClr>
          <a:schemeClr val="accent2"/>
        </a:buClr>
        <a:buFont typeface="Arial" panose="020B0604020202020204" pitchFamily="34" charset="0"/>
        <a:buChar char="•"/>
        <a:defRPr sz="2400" kern="1200" baseline="0">
          <a:solidFill>
            <a:schemeClr val="tx1"/>
          </a:solidFill>
          <a:latin typeface="Century Gothic" pitchFamily="34" charset="0"/>
          <a:ea typeface="+mn-ea"/>
          <a:cs typeface="+mn-cs"/>
        </a:defRPr>
      </a:lvl2pPr>
      <a:lvl3pPr marL="538163" indent="-271463" algn="l" defTabSz="914400" rtl="0" eaLnBrk="1" latinLnBrk="0" hangingPunct="1">
        <a:lnSpc>
          <a:spcPct val="110000"/>
        </a:lnSpc>
        <a:spcBef>
          <a:spcPts val="0"/>
        </a:spcBef>
        <a:spcAft>
          <a:spcPts val="800"/>
        </a:spcAft>
        <a:buFont typeface="Century Gothic" panose="020B0502020202020204" pitchFamily="34" charset="0"/>
        <a:buChar char="–"/>
        <a:defRPr sz="2400" kern="1200" baseline="0">
          <a:solidFill>
            <a:schemeClr val="tx1"/>
          </a:solidFill>
          <a:latin typeface="Century Gothic" pitchFamily="34" charset="0"/>
          <a:ea typeface="+mn-ea"/>
          <a:cs typeface="+mn-cs"/>
        </a:defRPr>
      </a:lvl3pPr>
      <a:lvl4pPr marL="804863" indent="-266700" algn="l" defTabSz="914400" rtl="0" eaLnBrk="1" latinLnBrk="0" hangingPunct="1">
        <a:lnSpc>
          <a:spcPct val="110000"/>
        </a:lnSpc>
        <a:spcBef>
          <a:spcPts val="0"/>
        </a:spcBef>
        <a:spcAft>
          <a:spcPts val="800"/>
        </a:spcAft>
        <a:buFont typeface="Arial" panose="020B0604020202020204" pitchFamily="34" charset="0"/>
        <a:buChar char="•"/>
        <a:defRPr sz="2400" kern="1200" baseline="0">
          <a:solidFill>
            <a:schemeClr val="tx1"/>
          </a:solidFill>
          <a:latin typeface="Century Gothic" pitchFamily="34" charset="0"/>
          <a:ea typeface="+mn-ea"/>
          <a:cs typeface="+mn-cs"/>
        </a:defRPr>
      </a:lvl4pPr>
      <a:lvl5pPr marL="2057400" indent="-228600" algn="l" defTabSz="914400" rtl="0" eaLnBrk="1" latinLnBrk="0" hangingPunct="1">
        <a:lnSpc>
          <a:spcPct val="110000"/>
        </a:lnSpc>
        <a:spcBef>
          <a:spcPts val="0"/>
        </a:spcBef>
        <a:spcAft>
          <a:spcPts val="800"/>
        </a:spcAft>
        <a:buFont typeface="Arial" pitchFamily="34" charset="0"/>
        <a:buChar char="»"/>
        <a:defRPr sz="2400" kern="1200" baseline="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4" orient="horz" pos="1006" userDrawn="1">
          <p15:clr>
            <a:srgbClr val="F26B43"/>
          </p15:clr>
        </p15:guide>
        <p15:guide id="5" orient="horz" pos="480" userDrawn="1">
          <p15:clr>
            <a:srgbClr val="F26B43"/>
          </p15:clr>
        </p15:guide>
        <p15:guide id="6" pos="5473" userDrawn="1">
          <p15:clr>
            <a:srgbClr val="F26B43"/>
          </p15:clr>
        </p15:guide>
        <p15:guide id="7" pos="287" userDrawn="1">
          <p15:clr>
            <a:srgbClr val="F26B43"/>
          </p15:clr>
        </p15:guide>
        <p15:guide id="8"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education@actuaries.asn.au"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community.canvaslms.com/docs/DOC-10701" TargetMode="External"/><Relationship Id="rId2" Type="http://schemas.openxmlformats.org/officeDocument/2006/relationships/hyperlink" Target="https://vimeo.com/74677642"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0963-4025-41EF-A861-89C16B21BD06}"/>
              </a:ext>
            </a:extLst>
          </p:cNvPr>
          <p:cNvSpPr>
            <a:spLocks noGrp="1"/>
          </p:cNvSpPr>
          <p:nvPr>
            <p:ph type="ctrTitle"/>
          </p:nvPr>
        </p:nvSpPr>
        <p:spPr>
          <a:xfrm>
            <a:off x="864272" y="1001148"/>
            <a:ext cx="7164112" cy="1275724"/>
          </a:xfrm>
        </p:spPr>
        <p:txBody>
          <a:bodyPr>
            <a:normAutofit/>
          </a:bodyPr>
          <a:lstStyle/>
          <a:p>
            <a:r>
              <a:rPr lang="en-AU" dirty="0"/>
              <a:t>Life Insurance and retirement Valuation</a:t>
            </a:r>
          </a:p>
        </p:txBody>
      </p:sp>
    </p:spTree>
    <p:extLst>
      <p:ext uri="{BB962C8B-B14F-4D97-AF65-F5344CB8AC3E}">
        <p14:creationId xmlns:p14="http://schemas.microsoft.com/office/powerpoint/2010/main" val="2422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E649-C56D-46FA-ADB2-79D212348071}"/>
              </a:ext>
            </a:extLst>
          </p:cNvPr>
          <p:cNvSpPr>
            <a:spLocks noGrp="1"/>
          </p:cNvSpPr>
          <p:nvPr>
            <p:ph type="title"/>
          </p:nvPr>
        </p:nvSpPr>
        <p:spPr>
          <a:xfrm>
            <a:off x="3203848" y="2204864"/>
            <a:ext cx="5482952" cy="1080120"/>
          </a:xfrm>
        </p:spPr>
        <p:txBody>
          <a:bodyPr>
            <a:normAutofit/>
          </a:bodyPr>
          <a:lstStyle/>
          <a:p>
            <a:r>
              <a:rPr lang="en-AU" dirty="0"/>
              <a:t>Canvas</a:t>
            </a:r>
            <a:r>
              <a:rPr lang="en-AU" dirty="0">
                <a:highlight>
                  <a:srgbClr val="FFFF00"/>
                </a:highlight>
              </a:rPr>
              <a:t> </a:t>
            </a:r>
          </a:p>
        </p:txBody>
      </p:sp>
      <p:sp>
        <p:nvSpPr>
          <p:cNvPr id="3" name="Text Placeholder 2">
            <a:extLst>
              <a:ext uri="{FF2B5EF4-FFF2-40B4-BE49-F238E27FC236}">
                <a16:creationId xmlns:a16="http://schemas.microsoft.com/office/drawing/2014/main" id="{1EB71A1C-62C8-4B32-BFE3-923F6790DCA4}"/>
              </a:ext>
            </a:extLst>
          </p:cNvPr>
          <p:cNvSpPr>
            <a:spLocks noGrp="1"/>
          </p:cNvSpPr>
          <p:nvPr>
            <p:ph type="body" idx="1"/>
          </p:nvPr>
        </p:nvSpPr>
        <p:spPr/>
        <p:txBody>
          <a:bodyPr/>
          <a:lstStyle/>
          <a:p>
            <a:r>
              <a:rPr lang="en-AU" dirty="0"/>
              <a:t>Introduction to the Learning Management System (LMS)</a:t>
            </a:r>
          </a:p>
        </p:txBody>
      </p:sp>
    </p:spTree>
    <p:extLst>
      <p:ext uri="{BB962C8B-B14F-4D97-AF65-F5344CB8AC3E}">
        <p14:creationId xmlns:p14="http://schemas.microsoft.com/office/powerpoint/2010/main" val="36008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B917-E198-4C54-B972-BB8283FBB22D}"/>
              </a:ext>
            </a:extLst>
          </p:cNvPr>
          <p:cNvSpPr>
            <a:spLocks noGrp="1"/>
          </p:cNvSpPr>
          <p:nvPr>
            <p:ph type="title"/>
          </p:nvPr>
        </p:nvSpPr>
        <p:spPr/>
        <p:txBody>
          <a:bodyPr/>
          <a:lstStyle/>
          <a:p>
            <a:r>
              <a:rPr lang="en-US" dirty="0"/>
              <a:t>Welcome</a:t>
            </a:r>
          </a:p>
        </p:txBody>
      </p:sp>
      <p:sp>
        <p:nvSpPr>
          <p:cNvPr id="3" name="Content Placeholder 2">
            <a:extLst>
              <a:ext uri="{FF2B5EF4-FFF2-40B4-BE49-F238E27FC236}">
                <a16:creationId xmlns:a16="http://schemas.microsoft.com/office/drawing/2014/main" id="{3DC51C32-320E-449A-B658-AF86525CA629}"/>
              </a:ext>
            </a:extLst>
          </p:cNvPr>
          <p:cNvSpPr>
            <a:spLocks noGrp="1"/>
          </p:cNvSpPr>
          <p:nvPr>
            <p:ph idx="1"/>
          </p:nvPr>
        </p:nvSpPr>
        <p:spPr/>
        <p:txBody>
          <a:bodyPr>
            <a:normAutofit fontScale="77500" lnSpcReduction="20000"/>
          </a:bodyPr>
          <a:lstStyle/>
          <a:p>
            <a:pPr>
              <a:lnSpc>
                <a:spcPct val="120000"/>
              </a:lnSpc>
              <a:buClr>
                <a:srgbClr val="0079A7"/>
              </a:buClr>
            </a:pPr>
            <a:r>
              <a:rPr lang="en-US" sz="1700" dirty="0">
                <a:solidFill>
                  <a:srgbClr val="333333"/>
                </a:solidFill>
              </a:rPr>
              <a:t>Welcome to the LMS (Canvas), you should have received your sign on details and can now access  the material and resources for the subject you are studying.  The LMS is also the key form of communication with your tutors.  If you have any problems with access, please contact </a:t>
            </a:r>
            <a:r>
              <a:rPr lang="en-US" sz="1700" dirty="0">
                <a:solidFill>
                  <a:srgbClr val="333333"/>
                </a:solidFill>
                <a:hlinkClick r:id="rId2"/>
              </a:rPr>
              <a:t>education@actuaries.asn.au</a:t>
            </a:r>
            <a:r>
              <a:rPr lang="en-US" sz="1700" dirty="0">
                <a:solidFill>
                  <a:srgbClr val="333333"/>
                </a:solidFill>
              </a:rPr>
              <a:t>  </a:t>
            </a:r>
          </a:p>
          <a:p>
            <a:pPr>
              <a:lnSpc>
                <a:spcPct val="120000"/>
              </a:lnSpc>
              <a:buClr>
                <a:srgbClr val="0079A7"/>
              </a:buClr>
            </a:pPr>
            <a:r>
              <a:rPr lang="en-US" sz="1700" dirty="0">
                <a:solidFill>
                  <a:srgbClr val="333333"/>
                </a:solidFill>
              </a:rPr>
              <a:t>The LMS contains :</a:t>
            </a:r>
          </a:p>
          <a:p>
            <a:pPr lvl="1">
              <a:lnSpc>
                <a:spcPct val="120000"/>
              </a:lnSpc>
            </a:pPr>
            <a:r>
              <a:rPr lang="en-US" sz="1600" dirty="0">
                <a:solidFill>
                  <a:srgbClr val="333333"/>
                </a:solidFill>
              </a:rPr>
              <a:t>Orientation session information.</a:t>
            </a:r>
          </a:p>
          <a:p>
            <a:pPr lvl="1">
              <a:lnSpc>
                <a:spcPct val="120000"/>
              </a:lnSpc>
            </a:pPr>
            <a:r>
              <a:rPr lang="en-AU" sz="1600" dirty="0">
                <a:solidFill>
                  <a:srgbClr val="333333"/>
                </a:solidFill>
              </a:rPr>
              <a:t>Course administration documents – general information on how to navigate the LMS , subscribing to forums and other course related documents.</a:t>
            </a:r>
            <a:endParaRPr lang="en-US" sz="1600" dirty="0">
              <a:solidFill>
                <a:srgbClr val="333333"/>
              </a:solidFill>
            </a:endParaRPr>
          </a:p>
          <a:p>
            <a:pPr lvl="1">
              <a:lnSpc>
                <a:spcPct val="120000"/>
              </a:lnSpc>
            </a:pPr>
            <a:r>
              <a:rPr lang="en-US" sz="1600" dirty="0">
                <a:solidFill>
                  <a:srgbClr val="333333"/>
                </a:solidFill>
              </a:rPr>
              <a:t>Inbox –this is the main communication forum used by the Institute to inform students of course related information including upcoming events, forum participation reminders and any notifications.</a:t>
            </a:r>
          </a:p>
          <a:p>
            <a:pPr lvl="1">
              <a:lnSpc>
                <a:spcPct val="120000"/>
              </a:lnSpc>
            </a:pPr>
            <a:r>
              <a:rPr lang="en-US" sz="1600" dirty="0">
                <a:solidFill>
                  <a:srgbClr val="333333"/>
                </a:solidFill>
              </a:rPr>
              <a:t>A course calendar showing upcoming events.</a:t>
            </a:r>
          </a:p>
          <a:p>
            <a:pPr lvl="1">
              <a:lnSpc>
                <a:spcPct val="120000"/>
              </a:lnSpc>
            </a:pPr>
            <a:r>
              <a:rPr lang="en-US" sz="1600" dirty="0">
                <a:solidFill>
                  <a:srgbClr val="333333"/>
                </a:solidFill>
              </a:rPr>
              <a:t>Course notes and readings.</a:t>
            </a:r>
          </a:p>
          <a:p>
            <a:pPr lvl="1">
              <a:lnSpc>
                <a:spcPct val="120000"/>
              </a:lnSpc>
            </a:pPr>
            <a:r>
              <a:rPr lang="en-US" sz="1600" dirty="0">
                <a:solidFill>
                  <a:srgbClr val="333333"/>
                </a:solidFill>
              </a:rPr>
              <a:t>Assignment. </a:t>
            </a:r>
          </a:p>
          <a:p>
            <a:pPr lvl="1">
              <a:lnSpc>
                <a:spcPct val="120000"/>
              </a:lnSpc>
            </a:pPr>
            <a:r>
              <a:rPr lang="en-US" sz="1600" dirty="0">
                <a:solidFill>
                  <a:srgbClr val="333333"/>
                </a:solidFill>
              </a:rPr>
              <a:t>A discussion forum.</a:t>
            </a:r>
          </a:p>
          <a:p>
            <a:pPr lvl="1">
              <a:lnSpc>
                <a:spcPct val="120000"/>
              </a:lnSpc>
            </a:pPr>
            <a:r>
              <a:rPr lang="en-AU" sz="1600" dirty="0">
                <a:solidFill>
                  <a:srgbClr val="333333"/>
                </a:solidFill>
              </a:rPr>
              <a:t>Tutorials section for tutorial materials and slides, recordings and dial in information.</a:t>
            </a:r>
          </a:p>
          <a:p>
            <a:pPr lvl="1">
              <a:lnSpc>
                <a:spcPct val="120000"/>
              </a:lnSpc>
            </a:pPr>
            <a:r>
              <a:rPr lang="en-AU" sz="1600" dirty="0">
                <a:solidFill>
                  <a:srgbClr val="333333"/>
                </a:solidFill>
              </a:rPr>
              <a:t>Access to past exams. </a:t>
            </a:r>
            <a:endParaRPr lang="en-US" sz="1600" dirty="0">
              <a:solidFill>
                <a:srgbClr val="333333"/>
              </a:solidFill>
            </a:endParaRPr>
          </a:p>
          <a:p>
            <a:pPr marL="0" lvl="1" indent="0">
              <a:lnSpc>
                <a:spcPct val="120000"/>
              </a:lnSpc>
              <a:buNone/>
            </a:pPr>
            <a:r>
              <a:rPr lang="en-AU" sz="1600" dirty="0">
                <a:solidFill>
                  <a:srgbClr val="333333"/>
                </a:solidFill>
              </a:rPr>
              <a:t>You can also connect with other students directly, ask questions of each other and organise study groups.</a:t>
            </a:r>
          </a:p>
          <a:p>
            <a:pPr marL="42862">
              <a:lnSpc>
                <a:spcPct val="120000"/>
              </a:lnSpc>
            </a:pPr>
            <a:endParaRPr lang="en-AU" sz="2000" dirty="0">
              <a:solidFill>
                <a:srgbClr val="333333"/>
              </a:solidFill>
            </a:endParaRPr>
          </a:p>
          <a:p>
            <a:pPr marL="609600" lvl="1" indent="-342900"/>
            <a:endParaRPr lang="en-US" dirty="0"/>
          </a:p>
        </p:txBody>
      </p:sp>
    </p:spTree>
    <p:extLst>
      <p:ext uri="{BB962C8B-B14F-4D97-AF65-F5344CB8AC3E}">
        <p14:creationId xmlns:p14="http://schemas.microsoft.com/office/powerpoint/2010/main" val="964236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5641D-4959-44D3-B814-B2072326FCA0}"/>
              </a:ext>
            </a:extLst>
          </p:cNvPr>
          <p:cNvSpPr>
            <a:spLocks noGrp="1"/>
          </p:cNvSpPr>
          <p:nvPr>
            <p:ph type="title"/>
          </p:nvPr>
        </p:nvSpPr>
        <p:spPr/>
        <p:txBody>
          <a:bodyPr/>
          <a:lstStyle/>
          <a:p>
            <a:r>
              <a:rPr lang="en-AU" dirty="0"/>
              <a:t>Dashboard</a:t>
            </a:r>
          </a:p>
        </p:txBody>
      </p:sp>
      <p:sp>
        <p:nvSpPr>
          <p:cNvPr id="3" name="Content Placeholder 2">
            <a:extLst>
              <a:ext uri="{FF2B5EF4-FFF2-40B4-BE49-F238E27FC236}">
                <a16:creationId xmlns:a16="http://schemas.microsoft.com/office/drawing/2014/main" id="{1E983226-7477-4C93-AD79-842450383C0F}"/>
              </a:ext>
            </a:extLst>
          </p:cNvPr>
          <p:cNvSpPr>
            <a:spLocks noGrp="1"/>
          </p:cNvSpPr>
          <p:nvPr>
            <p:ph idx="1"/>
          </p:nvPr>
        </p:nvSpPr>
        <p:spPr>
          <a:xfrm>
            <a:off x="457200" y="1600201"/>
            <a:ext cx="2530624" cy="4525963"/>
          </a:xfrm>
        </p:spPr>
        <p:txBody>
          <a:bodyPr>
            <a:normAutofit fontScale="85000" lnSpcReduction="10000"/>
          </a:bodyPr>
          <a:lstStyle/>
          <a:p>
            <a:r>
              <a:rPr lang="en-AU" dirty="0"/>
              <a:t>Here you can see </a:t>
            </a:r>
          </a:p>
          <a:p>
            <a:pPr marL="285750" indent="-285750">
              <a:buFont typeface="Arial" panose="020B0604020202020204" pitchFamily="34" charset="0"/>
              <a:buChar char="•"/>
            </a:pPr>
            <a:r>
              <a:rPr lang="en-AU" dirty="0"/>
              <a:t>The  subjects you have access to</a:t>
            </a:r>
          </a:p>
          <a:p>
            <a:pPr marL="285750" indent="-285750">
              <a:buFont typeface="Arial" panose="020B0604020202020204" pitchFamily="34" charset="0"/>
              <a:buChar char="•"/>
            </a:pPr>
            <a:r>
              <a:rPr lang="en-AU" dirty="0"/>
              <a:t>Your calendar</a:t>
            </a:r>
          </a:p>
          <a:p>
            <a:pPr marL="285750" indent="-285750">
              <a:buFont typeface="Arial" panose="020B0604020202020204" pitchFamily="34" charset="0"/>
              <a:buChar char="•"/>
            </a:pPr>
            <a:r>
              <a:rPr lang="en-AU" dirty="0"/>
              <a:t>Inbox</a:t>
            </a:r>
          </a:p>
          <a:p>
            <a:pPr marL="285750" indent="-285750">
              <a:buFont typeface="Arial" panose="020B0604020202020204" pitchFamily="34" charset="0"/>
              <a:buChar char="•"/>
            </a:pPr>
            <a:r>
              <a:rPr lang="en-AU" dirty="0"/>
              <a:t>Account details where you can import your photo and set up some personal details </a:t>
            </a:r>
          </a:p>
          <a:p>
            <a:endParaRPr lang="en-AU" dirty="0"/>
          </a:p>
        </p:txBody>
      </p:sp>
      <p:pic>
        <p:nvPicPr>
          <p:cNvPr id="4" name="Picture 3">
            <a:extLst>
              <a:ext uri="{FF2B5EF4-FFF2-40B4-BE49-F238E27FC236}">
                <a16:creationId xmlns:a16="http://schemas.microsoft.com/office/drawing/2014/main" id="{B3851D21-CC70-4DD1-93B1-1E77CAFB535C}"/>
              </a:ext>
            </a:extLst>
          </p:cNvPr>
          <p:cNvPicPr>
            <a:picLocks noChangeAspect="1"/>
          </p:cNvPicPr>
          <p:nvPr/>
        </p:nvPicPr>
        <p:blipFill>
          <a:blip r:embed="rId2"/>
          <a:stretch>
            <a:fillRect/>
          </a:stretch>
        </p:blipFill>
        <p:spPr>
          <a:xfrm>
            <a:off x="3131840" y="1523522"/>
            <a:ext cx="5902226" cy="4679319"/>
          </a:xfrm>
          <a:prstGeom prst="rect">
            <a:avLst/>
          </a:prstGeom>
        </p:spPr>
      </p:pic>
    </p:spTree>
    <p:extLst>
      <p:ext uri="{BB962C8B-B14F-4D97-AF65-F5344CB8AC3E}">
        <p14:creationId xmlns:p14="http://schemas.microsoft.com/office/powerpoint/2010/main" val="2205227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68B9-0822-4030-A1CA-A9E90B9102B8}"/>
              </a:ext>
            </a:extLst>
          </p:cNvPr>
          <p:cNvSpPr>
            <a:spLocks noGrp="1"/>
          </p:cNvSpPr>
          <p:nvPr>
            <p:ph type="title"/>
          </p:nvPr>
        </p:nvSpPr>
        <p:spPr/>
        <p:txBody>
          <a:bodyPr/>
          <a:lstStyle/>
          <a:p>
            <a:r>
              <a:rPr lang="en-AU" dirty="0"/>
              <a:t>Navigating your Subject </a:t>
            </a:r>
          </a:p>
        </p:txBody>
      </p:sp>
      <p:pic>
        <p:nvPicPr>
          <p:cNvPr id="8" name="Content Placeholder 7">
            <a:extLst>
              <a:ext uri="{FF2B5EF4-FFF2-40B4-BE49-F238E27FC236}">
                <a16:creationId xmlns:a16="http://schemas.microsoft.com/office/drawing/2014/main" id="{F8A7F855-BE22-4EEE-815A-0D5C12953C99}"/>
              </a:ext>
            </a:extLst>
          </p:cNvPr>
          <p:cNvPicPr>
            <a:picLocks noGrp="1" noChangeAspect="1"/>
          </p:cNvPicPr>
          <p:nvPr>
            <p:ph idx="1"/>
          </p:nvPr>
        </p:nvPicPr>
        <p:blipFill rotWithShape="1">
          <a:blip r:embed="rId2"/>
          <a:srcRect r="85083"/>
          <a:stretch/>
        </p:blipFill>
        <p:spPr>
          <a:xfrm>
            <a:off x="405784" y="1600200"/>
            <a:ext cx="1213888" cy="4637112"/>
          </a:xfrm>
          <a:prstGeom prst="rect">
            <a:avLst/>
          </a:prstGeom>
        </p:spPr>
      </p:pic>
      <p:sp>
        <p:nvSpPr>
          <p:cNvPr id="9" name="Oval 8">
            <a:extLst>
              <a:ext uri="{FF2B5EF4-FFF2-40B4-BE49-F238E27FC236}">
                <a16:creationId xmlns:a16="http://schemas.microsoft.com/office/drawing/2014/main" id="{F62D524F-1397-4311-BAA7-345EF667CB10}"/>
              </a:ext>
            </a:extLst>
          </p:cNvPr>
          <p:cNvSpPr/>
          <p:nvPr/>
        </p:nvSpPr>
        <p:spPr>
          <a:xfrm>
            <a:off x="405784" y="1916832"/>
            <a:ext cx="925856" cy="144016"/>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9B28D4EC-1D61-4653-A37C-F6C0D6C77416}"/>
              </a:ext>
            </a:extLst>
          </p:cNvPr>
          <p:cNvSpPr/>
          <p:nvPr/>
        </p:nvSpPr>
        <p:spPr>
          <a:xfrm>
            <a:off x="405784" y="2132856"/>
            <a:ext cx="781840" cy="144016"/>
          </a:xfrm>
          <a:prstGeom prst="ellipse">
            <a:avLst/>
          </a:prstGeom>
          <a:noFill/>
          <a:ln>
            <a:solidFill>
              <a:srgbClr val="F2A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a:extLst>
              <a:ext uri="{FF2B5EF4-FFF2-40B4-BE49-F238E27FC236}">
                <a16:creationId xmlns:a16="http://schemas.microsoft.com/office/drawing/2014/main" id="{483267C8-1638-4F52-81D1-B63BA64974C0}"/>
              </a:ext>
            </a:extLst>
          </p:cNvPr>
          <p:cNvSpPr/>
          <p:nvPr/>
        </p:nvSpPr>
        <p:spPr>
          <a:xfrm>
            <a:off x="405784" y="2745904"/>
            <a:ext cx="781840" cy="144016"/>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a:extLst>
              <a:ext uri="{FF2B5EF4-FFF2-40B4-BE49-F238E27FC236}">
                <a16:creationId xmlns:a16="http://schemas.microsoft.com/office/drawing/2014/main" id="{DB2E8BB3-3FE2-46E0-A601-8A79A1998A97}"/>
              </a:ext>
            </a:extLst>
          </p:cNvPr>
          <p:cNvSpPr/>
          <p:nvPr/>
        </p:nvSpPr>
        <p:spPr>
          <a:xfrm>
            <a:off x="405784" y="3974979"/>
            <a:ext cx="781840" cy="144016"/>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a:extLst>
              <a:ext uri="{FF2B5EF4-FFF2-40B4-BE49-F238E27FC236}">
                <a16:creationId xmlns:a16="http://schemas.microsoft.com/office/drawing/2014/main" id="{6E169BDF-8E6C-44E8-8B6B-A3B29967FF77}"/>
              </a:ext>
            </a:extLst>
          </p:cNvPr>
          <p:cNvSpPr/>
          <p:nvPr/>
        </p:nvSpPr>
        <p:spPr>
          <a:xfrm>
            <a:off x="403800" y="3356992"/>
            <a:ext cx="781840" cy="144016"/>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a:extLst>
              <a:ext uri="{FF2B5EF4-FFF2-40B4-BE49-F238E27FC236}">
                <a16:creationId xmlns:a16="http://schemas.microsoft.com/office/drawing/2014/main" id="{23DAFEFE-3E3A-4637-A786-8A62E58EC9B6}"/>
              </a:ext>
            </a:extLst>
          </p:cNvPr>
          <p:cNvSpPr/>
          <p:nvPr/>
        </p:nvSpPr>
        <p:spPr>
          <a:xfrm>
            <a:off x="403800" y="2527920"/>
            <a:ext cx="781840" cy="144016"/>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a:extLst>
              <a:ext uri="{FF2B5EF4-FFF2-40B4-BE49-F238E27FC236}">
                <a16:creationId xmlns:a16="http://schemas.microsoft.com/office/drawing/2014/main" id="{E3769622-5495-4412-8E69-E07E0F7DBCAC}"/>
              </a:ext>
            </a:extLst>
          </p:cNvPr>
          <p:cNvSpPr/>
          <p:nvPr/>
        </p:nvSpPr>
        <p:spPr>
          <a:xfrm>
            <a:off x="403800" y="6021288"/>
            <a:ext cx="781840" cy="144016"/>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a:extLst>
              <a:ext uri="{FF2B5EF4-FFF2-40B4-BE49-F238E27FC236}">
                <a16:creationId xmlns:a16="http://schemas.microsoft.com/office/drawing/2014/main" id="{73663F8A-B306-457A-9A38-16E106F184EB}"/>
              </a:ext>
            </a:extLst>
          </p:cNvPr>
          <p:cNvPicPr>
            <a:picLocks noChangeAspect="1"/>
          </p:cNvPicPr>
          <p:nvPr/>
        </p:nvPicPr>
        <p:blipFill>
          <a:blip r:embed="rId3"/>
          <a:stretch>
            <a:fillRect/>
          </a:stretch>
        </p:blipFill>
        <p:spPr>
          <a:xfrm>
            <a:off x="1426696" y="1417638"/>
            <a:ext cx="7105744" cy="4543988"/>
          </a:xfrm>
          <a:prstGeom prst="rect">
            <a:avLst/>
          </a:prstGeom>
        </p:spPr>
      </p:pic>
    </p:spTree>
    <p:extLst>
      <p:ext uri="{BB962C8B-B14F-4D97-AF65-F5344CB8AC3E}">
        <p14:creationId xmlns:p14="http://schemas.microsoft.com/office/powerpoint/2010/main" val="246473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AA53E-5923-4E0F-A041-8C4EA317D0C3}"/>
              </a:ext>
            </a:extLst>
          </p:cNvPr>
          <p:cNvSpPr>
            <a:spLocks noGrp="1"/>
          </p:cNvSpPr>
          <p:nvPr>
            <p:ph type="title"/>
          </p:nvPr>
        </p:nvSpPr>
        <p:spPr/>
        <p:txBody>
          <a:bodyPr/>
          <a:lstStyle/>
          <a:p>
            <a:r>
              <a:rPr lang="en-AU" dirty="0"/>
              <a:t>Accessing Modules </a:t>
            </a:r>
          </a:p>
        </p:txBody>
      </p:sp>
      <p:pic>
        <p:nvPicPr>
          <p:cNvPr id="5" name="Content Placeholder 4">
            <a:extLst>
              <a:ext uri="{FF2B5EF4-FFF2-40B4-BE49-F238E27FC236}">
                <a16:creationId xmlns:a16="http://schemas.microsoft.com/office/drawing/2014/main" id="{68FE7F9C-110E-403B-829B-CCA5713CA941}"/>
              </a:ext>
            </a:extLst>
          </p:cNvPr>
          <p:cNvPicPr>
            <a:picLocks noGrp="1" noChangeAspect="1"/>
          </p:cNvPicPr>
          <p:nvPr>
            <p:ph idx="1"/>
          </p:nvPr>
        </p:nvPicPr>
        <p:blipFill>
          <a:blip r:embed="rId2"/>
          <a:stretch>
            <a:fillRect/>
          </a:stretch>
        </p:blipFill>
        <p:spPr>
          <a:xfrm>
            <a:off x="457200" y="1676257"/>
            <a:ext cx="8229600" cy="4373849"/>
          </a:xfrm>
          <a:prstGeom prst="rect">
            <a:avLst/>
          </a:prstGeom>
        </p:spPr>
      </p:pic>
    </p:spTree>
    <p:extLst>
      <p:ext uri="{BB962C8B-B14F-4D97-AF65-F5344CB8AC3E}">
        <p14:creationId xmlns:p14="http://schemas.microsoft.com/office/powerpoint/2010/main" val="2740725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3C5D-7FDC-45CF-8C60-6BFB739B421F}"/>
              </a:ext>
            </a:extLst>
          </p:cNvPr>
          <p:cNvSpPr>
            <a:spLocks noGrp="1"/>
          </p:cNvSpPr>
          <p:nvPr>
            <p:ph type="title"/>
          </p:nvPr>
        </p:nvSpPr>
        <p:spPr/>
        <p:txBody>
          <a:bodyPr>
            <a:normAutofit/>
          </a:bodyPr>
          <a:lstStyle/>
          <a:p>
            <a:r>
              <a:rPr lang="en-AU" dirty="0"/>
              <a:t>Click on a module to access notes, videos etc</a:t>
            </a:r>
          </a:p>
        </p:txBody>
      </p:sp>
      <p:sp>
        <p:nvSpPr>
          <p:cNvPr id="5" name="Content Placeholder 4">
            <a:extLst>
              <a:ext uri="{FF2B5EF4-FFF2-40B4-BE49-F238E27FC236}">
                <a16:creationId xmlns:a16="http://schemas.microsoft.com/office/drawing/2014/main" id="{490EBC3F-D827-46B4-B825-FF52E7CB5108}"/>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57F642E5-D6BA-4F3C-B325-E9AFC17D7200}"/>
              </a:ext>
            </a:extLst>
          </p:cNvPr>
          <p:cNvPicPr>
            <a:picLocks noChangeAspect="1"/>
          </p:cNvPicPr>
          <p:nvPr/>
        </p:nvPicPr>
        <p:blipFill>
          <a:blip r:embed="rId2"/>
          <a:stretch>
            <a:fillRect/>
          </a:stretch>
        </p:blipFill>
        <p:spPr>
          <a:xfrm>
            <a:off x="455613" y="1600200"/>
            <a:ext cx="8231188" cy="4565103"/>
          </a:xfrm>
          <a:prstGeom prst="rect">
            <a:avLst/>
          </a:prstGeom>
        </p:spPr>
      </p:pic>
    </p:spTree>
    <p:extLst>
      <p:ext uri="{BB962C8B-B14F-4D97-AF65-F5344CB8AC3E}">
        <p14:creationId xmlns:p14="http://schemas.microsoft.com/office/powerpoint/2010/main" val="373025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7DF9F-8771-4C9C-ADD5-E1DEF66F0913}"/>
              </a:ext>
            </a:extLst>
          </p:cNvPr>
          <p:cNvSpPr>
            <a:spLocks noGrp="1"/>
          </p:cNvSpPr>
          <p:nvPr>
            <p:ph type="title"/>
          </p:nvPr>
        </p:nvSpPr>
        <p:spPr/>
        <p:txBody>
          <a:bodyPr/>
          <a:lstStyle/>
          <a:p>
            <a:r>
              <a:rPr lang="en-AU" dirty="0"/>
              <a:t>More Information</a:t>
            </a:r>
          </a:p>
        </p:txBody>
      </p:sp>
      <p:sp>
        <p:nvSpPr>
          <p:cNvPr id="3" name="Content Placeholder 2">
            <a:extLst>
              <a:ext uri="{FF2B5EF4-FFF2-40B4-BE49-F238E27FC236}">
                <a16:creationId xmlns:a16="http://schemas.microsoft.com/office/drawing/2014/main" id="{FFE94E2A-141D-4A18-850B-B513246F0A44}"/>
              </a:ext>
            </a:extLst>
          </p:cNvPr>
          <p:cNvSpPr>
            <a:spLocks noGrp="1"/>
          </p:cNvSpPr>
          <p:nvPr>
            <p:ph idx="1"/>
          </p:nvPr>
        </p:nvSpPr>
        <p:spPr/>
        <p:txBody>
          <a:bodyPr/>
          <a:lstStyle/>
          <a:p>
            <a:pPr marL="342900" indent="-342900">
              <a:buFont typeface="Arial" panose="020B0604020202020204" pitchFamily="34" charset="0"/>
              <a:buChar char="•"/>
            </a:pPr>
            <a:r>
              <a:rPr lang="en-AU" dirty="0"/>
              <a:t>Introduction to Canvas for Students</a:t>
            </a:r>
          </a:p>
          <a:p>
            <a:r>
              <a:rPr lang="en-AU" dirty="0">
                <a:solidFill>
                  <a:srgbClr val="0070C0"/>
                </a:solidFill>
              </a:rPr>
              <a:t>    </a:t>
            </a:r>
            <a:r>
              <a:rPr lang="en-AU" u="sng" dirty="0">
                <a:solidFill>
                  <a:srgbClr val="0070C0"/>
                </a:solidFill>
                <a:hlinkClick r:id="rId2"/>
              </a:rPr>
              <a:t>https://vimeo.com/74677642</a:t>
            </a:r>
            <a:endParaRPr lang="en-AU" u="sng" dirty="0">
              <a:solidFill>
                <a:srgbClr val="0070C0"/>
              </a:solidFill>
            </a:endParaRPr>
          </a:p>
          <a:p>
            <a:pPr marL="342900" indent="-342900">
              <a:buFont typeface="Arial" panose="020B0604020202020204" pitchFamily="34" charset="0"/>
              <a:buChar char="•"/>
            </a:pPr>
            <a:endParaRPr lang="en-AU" u="sng" dirty="0"/>
          </a:p>
          <a:p>
            <a:pPr marL="342900" indent="-342900">
              <a:buFont typeface="Arial" panose="020B0604020202020204" pitchFamily="34" charset="0"/>
              <a:buChar char="•"/>
            </a:pPr>
            <a:r>
              <a:rPr lang="en-AU" dirty="0"/>
              <a:t>To answer your specific questions consult the Canvas Student Guide :</a:t>
            </a:r>
            <a:r>
              <a:rPr lang="en-AU" u="sng" dirty="0"/>
              <a:t> </a:t>
            </a:r>
            <a:r>
              <a:rPr lang="en-AU" u="sng" dirty="0">
                <a:hlinkClick r:id="rId3"/>
              </a:rPr>
              <a:t>h</a:t>
            </a:r>
            <a:r>
              <a:rPr lang="en-AU" dirty="0">
                <a:hlinkClick r:id="rId3"/>
              </a:rPr>
              <a:t>ttps://community.canvaslms.com/docs/DOC-10701</a:t>
            </a:r>
            <a:endParaRPr lang="en-AU" dirty="0"/>
          </a:p>
          <a:p>
            <a:endParaRPr lang="en-AU" dirty="0"/>
          </a:p>
        </p:txBody>
      </p:sp>
    </p:spTree>
    <p:extLst>
      <p:ext uri="{BB962C8B-B14F-4D97-AF65-F5344CB8AC3E}">
        <p14:creationId xmlns:p14="http://schemas.microsoft.com/office/powerpoint/2010/main" val="248759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408793"/>
      </p:ext>
    </p:extLst>
  </p:cSld>
  <p:clrMapOvr>
    <a:masterClrMapping/>
  </p:clrMapOvr>
</p:sld>
</file>

<file path=ppt/theme/theme1.xml><?xml version="1.0" encoding="utf-8"?>
<a:theme xmlns:a="http://schemas.openxmlformats.org/drawingml/2006/main" name="Custom Design">
  <a:themeElements>
    <a:clrScheme name="AIA EdProg">
      <a:dk1>
        <a:sysClr val="windowText" lastClr="000000"/>
      </a:dk1>
      <a:lt1>
        <a:sysClr val="window" lastClr="FFFFFF"/>
      </a:lt1>
      <a:dk2>
        <a:srgbClr val="44546A"/>
      </a:dk2>
      <a:lt2>
        <a:srgbClr val="E7E6E6"/>
      </a:lt2>
      <a:accent1>
        <a:srgbClr val="0098CD"/>
      </a:accent1>
      <a:accent2>
        <a:srgbClr val="F2A900"/>
      </a:accent2>
      <a:accent3>
        <a:srgbClr val="78BE20"/>
      </a:accent3>
      <a:accent4>
        <a:srgbClr val="CCEAF6"/>
      </a:accent4>
      <a:accent5>
        <a:srgbClr val="99D6EC"/>
      </a:accent5>
      <a:accent6>
        <a:srgbClr val="4D4D4D"/>
      </a:accent6>
      <a:hlink>
        <a:srgbClr val="0563C1"/>
      </a:hlink>
      <a:folHlink>
        <a:srgbClr val="954F72"/>
      </a:folHlink>
    </a:clrScheme>
    <a:fontScheme name="AI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ActuariesInstTemplate_FINAL</Template>
  <TotalTime>1645</TotalTime>
  <Words>273</Words>
  <Application>Microsoft Office PowerPoint</Application>
  <PresentationFormat>On-screen Show (4:3)</PresentationFormat>
  <Paragraphs>31</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Custom Design</vt:lpstr>
      <vt:lpstr>Life Insurance and retirement Valuation</vt:lpstr>
      <vt:lpstr>Canvas </vt:lpstr>
      <vt:lpstr>Welcome</vt:lpstr>
      <vt:lpstr>Dashboard</vt:lpstr>
      <vt:lpstr>Navigating your Subject </vt:lpstr>
      <vt:lpstr>Accessing Modules </vt:lpstr>
      <vt:lpstr>Click on a module to access notes, videos etc</vt:lpstr>
      <vt:lpstr>More Information</vt:lpstr>
      <vt:lpstr>PowerPoint Presentation</vt:lpstr>
    </vt:vector>
  </TitlesOfParts>
  <Company>Institute of Actuaries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Georgina Hemmings</cp:lastModifiedBy>
  <cp:revision>97</cp:revision>
  <dcterms:created xsi:type="dcterms:W3CDTF">2012-08-30T00:35:23Z</dcterms:created>
  <dcterms:modified xsi:type="dcterms:W3CDTF">2019-11-19T03:15:39Z</dcterms:modified>
</cp:coreProperties>
</file>