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6"/>
  </p:notesMasterIdLst>
  <p:handoutMasterIdLst>
    <p:handoutMasterId r:id="rId17"/>
  </p:handoutMasterIdLst>
  <p:sldIdLst>
    <p:sldId id="276" r:id="rId2"/>
    <p:sldId id="277" r:id="rId3"/>
    <p:sldId id="344" r:id="rId4"/>
    <p:sldId id="350" r:id="rId5"/>
    <p:sldId id="369" r:id="rId6"/>
    <p:sldId id="372" r:id="rId7"/>
    <p:sldId id="373" r:id="rId8"/>
    <p:sldId id="378" r:id="rId9"/>
    <p:sldId id="376" r:id="rId10"/>
    <p:sldId id="377" r:id="rId11"/>
    <p:sldId id="379" r:id="rId12"/>
    <p:sldId id="374" r:id="rId13"/>
    <p:sldId id="380" r:id="rId14"/>
    <p:sldId id="2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7415" autoAdjust="0"/>
  </p:normalViewPr>
  <p:slideViewPr>
    <p:cSldViewPr>
      <p:cViewPr varScale="1">
        <p:scale>
          <a:sx n="79" d="100"/>
          <a:sy n="79" d="100"/>
        </p:scale>
        <p:origin x="258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8" d="100"/>
          <a:sy n="78" d="100"/>
        </p:scale>
        <p:origin x="404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M05 Level premium term insurance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134428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369067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3507524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321212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206263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241508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1403052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5: Liability Valuation Models and Profit</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urio.instructure.com/courses/151/files/11824/download?wrap=1"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fontScale="90000"/>
          </a:bodyPr>
          <a:lstStyle/>
          <a:p>
            <a:r>
              <a:rPr lang="en-AU" dirty="0"/>
              <a:t>Another method to defer release of planned profits</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lnSpcReduction="10000"/>
          </a:bodyPr>
          <a:lstStyle/>
          <a:p>
            <a:r>
              <a:rPr lang="en-AU" b="1" dirty="0"/>
              <a:t>Review workings in Table 6.6 and 6.7 </a:t>
            </a:r>
            <a:r>
              <a:rPr lang="en-US" b="1" dirty="0"/>
              <a:t> </a:t>
            </a:r>
          </a:p>
          <a:p>
            <a:endParaRPr lang="en-AU" dirty="0"/>
          </a:p>
          <a:p>
            <a:pPr marL="342900" indent="-342900">
              <a:buAutoNum type="arabicPeriod"/>
            </a:pPr>
            <a:r>
              <a:rPr lang="en-AU" dirty="0"/>
              <a:t>What is the calculation for the planned profit margin?</a:t>
            </a:r>
          </a:p>
          <a:p>
            <a:pPr marL="342900" indent="-342900">
              <a:buAutoNum type="arabicPeriod"/>
            </a:pPr>
            <a:endParaRPr lang="en-AU" dirty="0"/>
          </a:p>
          <a:p>
            <a:pPr marL="342900" indent="-342900">
              <a:buAutoNum type="arabicPeriod"/>
            </a:pPr>
            <a:r>
              <a:rPr lang="en-AU" dirty="0"/>
              <a:t>What impact does including a specific profit margin have on the emergence of profit?</a:t>
            </a:r>
          </a:p>
          <a:p>
            <a:pPr marL="342900" indent="-342900">
              <a:buAutoNum type="arabicPeriod"/>
            </a:pPr>
            <a:endParaRPr lang="en-AU" dirty="0"/>
          </a:p>
          <a:p>
            <a:pPr marL="342900" indent="-342900">
              <a:buAutoNum type="arabicPeriod"/>
            </a:pPr>
            <a:r>
              <a:rPr lang="en-AU" dirty="0"/>
              <a:t>Calculate the present value of profit under the two bases. What do you conclude? </a:t>
            </a:r>
          </a:p>
          <a:p>
            <a:endParaRPr lang="en-AU" sz="1800" dirty="0"/>
          </a:p>
          <a:p>
            <a:endParaRPr lang="en-AU" dirty="0"/>
          </a:p>
        </p:txBody>
      </p:sp>
    </p:spTree>
    <p:extLst>
      <p:ext uri="{BB962C8B-B14F-4D97-AF65-F5344CB8AC3E}">
        <p14:creationId xmlns:p14="http://schemas.microsoft.com/office/powerpoint/2010/main" val="3951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1512168"/>
          </a:xfrm>
        </p:spPr>
        <p:txBody>
          <a:bodyPr>
            <a:normAutofit/>
          </a:bodyPr>
          <a:lstStyle/>
          <a:p>
            <a:r>
              <a:rPr lang="en-US" dirty="0"/>
              <a:t>Multi-state modelling</a:t>
            </a:r>
            <a:br>
              <a:rPr lang="en-US" dirty="0"/>
            </a:br>
            <a:endParaRPr lang="en-AU" dirty="0"/>
          </a:p>
        </p:txBody>
      </p:sp>
      <p:sp>
        <p:nvSpPr>
          <p:cNvPr id="6" name="TextBox 5">
            <a:extLst>
              <a:ext uri="{FF2B5EF4-FFF2-40B4-BE49-F238E27FC236}">
                <a16:creationId xmlns:a16="http://schemas.microsoft.com/office/drawing/2014/main" id="{32E7962E-2DFE-4D68-9182-A9F6F257A15B}"/>
              </a:ext>
            </a:extLst>
          </p:cNvPr>
          <p:cNvSpPr txBox="1"/>
          <p:nvPr/>
        </p:nvSpPr>
        <p:spPr>
          <a:xfrm>
            <a:off x="492348" y="2924944"/>
            <a:ext cx="8147248" cy="369332"/>
          </a:xfrm>
          <a:prstGeom prst="rect">
            <a:avLst/>
          </a:prstGeom>
          <a:noFill/>
        </p:spPr>
        <p:txBody>
          <a:bodyPr wrap="square" rtlCol="0">
            <a:spAutoFit/>
          </a:bodyPr>
          <a:lstStyle/>
          <a:p>
            <a:r>
              <a:rPr lang="en-US" b="1" dirty="0"/>
              <a:t>Refer to section 5.4.5 in Module 5</a:t>
            </a:r>
          </a:p>
        </p:txBody>
      </p:sp>
    </p:spTree>
    <p:extLst>
      <p:ext uri="{BB962C8B-B14F-4D97-AF65-F5344CB8AC3E}">
        <p14:creationId xmlns:p14="http://schemas.microsoft.com/office/powerpoint/2010/main" val="164186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51CC-3988-40FE-8465-13614B243798}"/>
              </a:ext>
            </a:extLst>
          </p:cNvPr>
          <p:cNvSpPr>
            <a:spLocks noGrp="1"/>
          </p:cNvSpPr>
          <p:nvPr>
            <p:ph type="title"/>
          </p:nvPr>
        </p:nvSpPr>
        <p:spPr/>
        <p:txBody>
          <a:bodyPr>
            <a:normAutofit/>
          </a:bodyPr>
          <a:lstStyle/>
          <a:p>
            <a:r>
              <a:rPr lang="en-AU" dirty="0"/>
              <a:t>Multi-state modelling – disability income</a:t>
            </a:r>
          </a:p>
        </p:txBody>
      </p:sp>
      <p:sp>
        <p:nvSpPr>
          <p:cNvPr id="3" name="TextBox 2">
            <a:extLst>
              <a:ext uri="{FF2B5EF4-FFF2-40B4-BE49-F238E27FC236}">
                <a16:creationId xmlns:a16="http://schemas.microsoft.com/office/drawing/2014/main" id="{39C5F89C-68AF-4969-9AEB-2487083A70C0}"/>
              </a:ext>
            </a:extLst>
          </p:cNvPr>
          <p:cNvSpPr txBox="1"/>
          <p:nvPr/>
        </p:nvSpPr>
        <p:spPr>
          <a:xfrm>
            <a:off x="539552" y="1556792"/>
            <a:ext cx="8147248" cy="4031873"/>
          </a:xfrm>
          <a:prstGeom prst="rect">
            <a:avLst/>
          </a:prstGeom>
          <a:noFill/>
        </p:spPr>
        <p:txBody>
          <a:bodyPr wrap="square" rtlCol="0">
            <a:spAutoFit/>
          </a:bodyPr>
          <a:lstStyle/>
          <a:p>
            <a:r>
              <a:rPr lang="en-US" sz="2400" dirty="0"/>
              <a:t>The valuation of policy liabilities for disability income business has additional complications compared to lump sum business. The ultimate cost of a disability income claim is not certain at the time of claim and will depend on the length of time that the claimant is disabled and eligible to claim.</a:t>
            </a:r>
          </a:p>
          <a:p>
            <a:endParaRPr lang="en-US" sz="2400" dirty="0"/>
          </a:p>
          <a:p>
            <a:r>
              <a:rPr lang="en-US" sz="2400" b="1" dirty="0"/>
              <a:t>Disability income policies are generally divided into two distinct groups for valuation purposes. What are these groups? </a:t>
            </a:r>
          </a:p>
          <a:p>
            <a:endParaRPr lang="en-US" sz="1600" dirty="0"/>
          </a:p>
        </p:txBody>
      </p:sp>
    </p:spTree>
    <p:extLst>
      <p:ext uri="{BB962C8B-B14F-4D97-AF65-F5344CB8AC3E}">
        <p14:creationId xmlns:p14="http://schemas.microsoft.com/office/powerpoint/2010/main" val="351751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51CC-3988-40FE-8465-13614B243798}"/>
              </a:ext>
            </a:extLst>
          </p:cNvPr>
          <p:cNvSpPr>
            <a:spLocks noGrp="1"/>
          </p:cNvSpPr>
          <p:nvPr>
            <p:ph type="title"/>
          </p:nvPr>
        </p:nvSpPr>
        <p:spPr/>
        <p:txBody>
          <a:bodyPr>
            <a:normAutofit/>
          </a:bodyPr>
          <a:lstStyle/>
          <a:p>
            <a:r>
              <a:rPr lang="en-AU" dirty="0"/>
              <a:t>Multi-state modelling – disability income</a:t>
            </a:r>
          </a:p>
        </p:txBody>
      </p:sp>
      <p:sp>
        <p:nvSpPr>
          <p:cNvPr id="3" name="TextBox 2">
            <a:extLst>
              <a:ext uri="{FF2B5EF4-FFF2-40B4-BE49-F238E27FC236}">
                <a16:creationId xmlns:a16="http://schemas.microsoft.com/office/drawing/2014/main" id="{39C5F89C-68AF-4969-9AEB-2487083A70C0}"/>
              </a:ext>
            </a:extLst>
          </p:cNvPr>
          <p:cNvSpPr txBox="1"/>
          <p:nvPr/>
        </p:nvSpPr>
        <p:spPr>
          <a:xfrm>
            <a:off x="539552" y="1417638"/>
            <a:ext cx="8147248" cy="5233805"/>
          </a:xfrm>
          <a:prstGeom prst="rect">
            <a:avLst/>
          </a:prstGeom>
          <a:noFill/>
        </p:spPr>
        <p:txBody>
          <a:bodyPr wrap="square" rtlCol="0">
            <a:spAutoFit/>
          </a:bodyPr>
          <a:lstStyle/>
          <a:p>
            <a:r>
              <a:rPr lang="en-US" sz="2400" dirty="0"/>
              <a:t>Review the spreadsheet </a:t>
            </a:r>
            <a:r>
              <a:rPr lang="en-US" sz="2400" u="sng" dirty="0">
                <a:hlinkClick r:id="rId3" tooltip="LI&amp;R Valuation S1 2020 M05 disability income insurance active.xlsx"/>
              </a:rPr>
              <a:t>M05 disability income insurance active</a:t>
            </a:r>
            <a:r>
              <a:rPr lang="en-US" sz="2400" dirty="0"/>
              <a:t> model </a:t>
            </a:r>
          </a:p>
          <a:p>
            <a:endParaRPr lang="en-US" sz="2400" dirty="0"/>
          </a:p>
          <a:p>
            <a:pPr marL="342900" indent="-342900">
              <a:lnSpc>
                <a:spcPct val="110000"/>
              </a:lnSpc>
              <a:spcAft>
                <a:spcPts val="800"/>
              </a:spcAft>
              <a:buClr>
                <a:schemeClr val="accent2"/>
              </a:buClr>
              <a:buFont typeface="Arial" pitchFamily="34" charset="0"/>
              <a:buAutoNum type="arabicPeriod"/>
            </a:pPr>
            <a:r>
              <a:rPr lang="en-US" sz="2400" dirty="0">
                <a:latin typeface="Century Gothic" pitchFamily="34" charset="0"/>
              </a:rPr>
              <a:t>How is the cost of the a disability income claim modelled?</a:t>
            </a:r>
          </a:p>
          <a:p>
            <a:pPr marL="342900" indent="-342900">
              <a:lnSpc>
                <a:spcPct val="110000"/>
              </a:lnSpc>
              <a:spcAft>
                <a:spcPts val="800"/>
              </a:spcAft>
              <a:buClr>
                <a:schemeClr val="accent2"/>
              </a:buClr>
              <a:buFont typeface="Arial" pitchFamily="34" charset="0"/>
              <a:buAutoNum type="arabicPeriod"/>
            </a:pPr>
            <a:endParaRPr lang="en-US" sz="2400" dirty="0">
              <a:latin typeface="Century Gothic" pitchFamily="34" charset="0"/>
            </a:endParaRPr>
          </a:p>
          <a:p>
            <a:pPr marL="342900" indent="-342900">
              <a:lnSpc>
                <a:spcPct val="110000"/>
              </a:lnSpc>
              <a:spcAft>
                <a:spcPts val="800"/>
              </a:spcAft>
              <a:buClr>
                <a:schemeClr val="accent2"/>
              </a:buClr>
              <a:buFont typeface="Arial" pitchFamily="34" charset="0"/>
              <a:buAutoNum type="arabicPeriod"/>
            </a:pPr>
            <a:r>
              <a:rPr lang="en-US" sz="2400" dirty="0">
                <a:latin typeface="Century Gothic" pitchFamily="34" charset="0"/>
              </a:rPr>
              <a:t>What is an implicit assumption in the model regarding what happens to the life when a claim ends. </a:t>
            </a:r>
          </a:p>
          <a:p>
            <a:pPr marL="342900" indent="-342900">
              <a:lnSpc>
                <a:spcPct val="110000"/>
              </a:lnSpc>
              <a:spcAft>
                <a:spcPts val="800"/>
              </a:spcAft>
              <a:buClr>
                <a:schemeClr val="accent2"/>
              </a:buClr>
              <a:buFont typeface="Arial" pitchFamily="34" charset="0"/>
              <a:buAutoNum type="arabicPeriod"/>
            </a:pPr>
            <a:endParaRPr lang="en-US" sz="2400" dirty="0">
              <a:latin typeface="Century Gothic" pitchFamily="34" charset="0"/>
            </a:endParaRPr>
          </a:p>
          <a:p>
            <a:pPr marL="342900" indent="-342900">
              <a:lnSpc>
                <a:spcPct val="110000"/>
              </a:lnSpc>
              <a:spcAft>
                <a:spcPts val="800"/>
              </a:spcAft>
              <a:buClr>
                <a:schemeClr val="accent2"/>
              </a:buClr>
              <a:buFont typeface="Arial" pitchFamily="34" charset="0"/>
              <a:buAutoNum type="arabicPeriod"/>
            </a:pPr>
            <a:r>
              <a:rPr lang="en-US" sz="2400" dirty="0">
                <a:latin typeface="Century Gothic" pitchFamily="34" charset="0"/>
              </a:rPr>
              <a:t>What </a:t>
            </a:r>
            <a:r>
              <a:rPr lang="en-US" sz="2400" dirty="0"/>
              <a:t>similarities and differences would you expect to see in a model for open claims?</a:t>
            </a:r>
          </a:p>
        </p:txBody>
      </p:sp>
    </p:spTree>
    <p:extLst>
      <p:ext uri="{BB962C8B-B14F-4D97-AF65-F5344CB8AC3E}">
        <p14:creationId xmlns:p14="http://schemas.microsoft.com/office/powerpoint/2010/main" val="95927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5</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a:bodyPr>
          <a:lstStyle/>
          <a:p>
            <a:r>
              <a:rPr lang="en-AU" dirty="0"/>
              <a:t>Modules 5 &amp; 6: </a:t>
            </a:r>
          </a:p>
          <a:p>
            <a:r>
              <a:rPr lang="en-AU" dirty="0"/>
              <a:t>liability valuation models and profit</a:t>
            </a:r>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1512168"/>
          </a:xfrm>
        </p:spPr>
        <p:txBody>
          <a:bodyPr>
            <a:normAutofit/>
          </a:bodyPr>
          <a:lstStyle/>
          <a:p>
            <a:r>
              <a:rPr lang="en-US" dirty="0"/>
              <a:t>10-year level term insurance</a:t>
            </a:r>
            <a:br>
              <a:rPr lang="en-US" dirty="0"/>
            </a:br>
            <a:br>
              <a:rPr lang="en-US" dirty="0"/>
            </a:br>
            <a:endParaRPr lang="en-AU" dirty="0"/>
          </a:p>
        </p:txBody>
      </p:sp>
      <p:sp>
        <p:nvSpPr>
          <p:cNvPr id="6" name="TextBox 5">
            <a:extLst>
              <a:ext uri="{FF2B5EF4-FFF2-40B4-BE49-F238E27FC236}">
                <a16:creationId xmlns:a16="http://schemas.microsoft.com/office/drawing/2014/main" id="{32E7962E-2DFE-4D68-9182-A9F6F257A15B}"/>
              </a:ext>
            </a:extLst>
          </p:cNvPr>
          <p:cNvSpPr txBox="1"/>
          <p:nvPr/>
        </p:nvSpPr>
        <p:spPr>
          <a:xfrm>
            <a:off x="492348" y="2924944"/>
            <a:ext cx="8147248" cy="369332"/>
          </a:xfrm>
          <a:prstGeom prst="rect">
            <a:avLst/>
          </a:prstGeom>
          <a:noFill/>
        </p:spPr>
        <p:txBody>
          <a:bodyPr wrap="square" rtlCol="0">
            <a:spAutoFit/>
          </a:bodyPr>
          <a:lstStyle/>
          <a:p>
            <a:r>
              <a:rPr lang="en-US" b="1" dirty="0"/>
              <a:t>Refer to section 5.4.2 in Module 5</a:t>
            </a:r>
          </a:p>
        </p:txBody>
      </p:sp>
    </p:spTree>
    <p:extLst>
      <p:ext uri="{BB962C8B-B14F-4D97-AF65-F5344CB8AC3E}">
        <p14:creationId xmlns:p14="http://schemas.microsoft.com/office/powerpoint/2010/main" val="239139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51CC-3988-40FE-8465-13614B243798}"/>
              </a:ext>
            </a:extLst>
          </p:cNvPr>
          <p:cNvSpPr>
            <a:spLocks noGrp="1"/>
          </p:cNvSpPr>
          <p:nvPr>
            <p:ph type="title"/>
          </p:nvPr>
        </p:nvSpPr>
        <p:spPr/>
        <p:txBody>
          <a:bodyPr>
            <a:normAutofit fontScale="90000"/>
          </a:bodyPr>
          <a:lstStyle/>
          <a:p>
            <a:r>
              <a:rPr lang="en-AU" dirty="0"/>
              <a:t>10-year level premium term insurance - realistic</a:t>
            </a:r>
          </a:p>
        </p:txBody>
      </p:sp>
      <p:graphicFrame>
        <p:nvGraphicFramePr>
          <p:cNvPr id="7" name="Table 7">
            <a:extLst>
              <a:ext uri="{FF2B5EF4-FFF2-40B4-BE49-F238E27FC236}">
                <a16:creationId xmlns:a16="http://schemas.microsoft.com/office/drawing/2014/main" id="{96158FB0-99F6-4F5F-A590-C1AA58C11A8F}"/>
              </a:ext>
            </a:extLst>
          </p:cNvPr>
          <p:cNvGraphicFramePr>
            <a:graphicFrameLocks noGrp="1"/>
          </p:cNvGraphicFramePr>
          <p:nvPr>
            <p:extLst>
              <p:ext uri="{D42A27DB-BD31-4B8C-83A1-F6EECF244321}">
                <p14:modId xmlns:p14="http://schemas.microsoft.com/office/powerpoint/2010/main" val="2591863256"/>
              </p:ext>
            </p:extLst>
          </p:nvPr>
        </p:nvGraphicFramePr>
        <p:xfrm>
          <a:off x="533585" y="1628800"/>
          <a:ext cx="8075242" cy="4006143"/>
        </p:xfrm>
        <a:graphic>
          <a:graphicData uri="http://schemas.openxmlformats.org/drawingml/2006/table">
            <a:tbl>
              <a:tblPr firstRow="1" bandRow="1">
                <a:tableStyleId>{5C22544A-7EE6-4342-B048-85BDC9FD1C3A}</a:tableStyleId>
              </a:tblPr>
              <a:tblGrid>
                <a:gridCol w="1153606">
                  <a:extLst>
                    <a:ext uri="{9D8B030D-6E8A-4147-A177-3AD203B41FA5}">
                      <a16:colId xmlns:a16="http://schemas.microsoft.com/office/drawing/2014/main" val="3798515000"/>
                    </a:ext>
                  </a:extLst>
                </a:gridCol>
                <a:gridCol w="1153606">
                  <a:extLst>
                    <a:ext uri="{9D8B030D-6E8A-4147-A177-3AD203B41FA5}">
                      <a16:colId xmlns:a16="http://schemas.microsoft.com/office/drawing/2014/main" val="3225952955"/>
                    </a:ext>
                  </a:extLst>
                </a:gridCol>
                <a:gridCol w="1153606">
                  <a:extLst>
                    <a:ext uri="{9D8B030D-6E8A-4147-A177-3AD203B41FA5}">
                      <a16:colId xmlns:a16="http://schemas.microsoft.com/office/drawing/2014/main" val="4212065365"/>
                    </a:ext>
                  </a:extLst>
                </a:gridCol>
                <a:gridCol w="1153606">
                  <a:extLst>
                    <a:ext uri="{9D8B030D-6E8A-4147-A177-3AD203B41FA5}">
                      <a16:colId xmlns:a16="http://schemas.microsoft.com/office/drawing/2014/main" val="3115521636"/>
                    </a:ext>
                  </a:extLst>
                </a:gridCol>
                <a:gridCol w="1153606">
                  <a:extLst>
                    <a:ext uri="{9D8B030D-6E8A-4147-A177-3AD203B41FA5}">
                      <a16:colId xmlns:a16="http://schemas.microsoft.com/office/drawing/2014/main" val="4160903618"/>
                    </a:ext>
                  </a:extLst>
                </a:gridCol>
                <a:gridCol w="1153606">
                  <a:extLst>
                    <a:ext uri="{9D8B030D-6E8A-4147-A177-3AD203B41FA5}">
                      <a16:colId xmlns:a16="http://schemas.microsoft.com/office/drawing/2014/main" val="220022574"/>
                    </a:ext>
                  </a:extLst>
                </a:gridCol>
                <a:gridCol w="1153606">
                  <a:extLst>
                    <a:ext uri="{9D8B030D-6E8A-4147-A177-3AD203B41FA5}">
                      <a16:colId xmlns:a16="http://schemas.microsoft.com/office/drawing/2014/main" val="3745681580"/>
                    </a:ext>
                  </a:extLst>
                </a:gridCol>
              </a:tblGrid>
              <a:tr h="807864">
                <a:tc>
                  <a:txBody>
                    <a:bodyPr/>
                    <a:lstStyle/>
                    <a:p>
                      <a:pPr algn="ctr"/>
                      <a:r>
                        <a:rPr lang="en-US" sz="1200">
                          <a:effectLst/>
                        </a:rPr>
                        <a:t>Year</a:t>
                      </a:r>
                    </a:p>
                  </a:txBody>
                  <a:tcPr anchor="ctr"/>
                </a:tc>
                <a:tc>
                  <a:txBody>
                    <a:bodyPr/>
                    <a:lstStyle/>
                    <a:p>
                      <a:pPr algn="ctr"/>
                      <a:r>
                        <a:rPr lang="en-US" sz="1200">
                          <a:effectLst/>
                        </a:rPr>
                        <a:t>Premiums (boy)</a:t>
                      </a:r>
                    </a:p>
                  </a:txBody>
                  <a:tcPr anchor="ctr"/>
                </a:tc>
                <a:tc>
                  <a:txBody>
                    <a:bodyPr/>
                    <a:lstStyle/>
                    <a:p>
                      <a:pPr algn="ctr"/>
                      <a:r>
                        <a:rPr lang="en-US" sz="1200" dirty="0">
                          <a:effectLst/>
                        </a:rPr>
                        <a:t>Expenses (boy)</a:t>
                      </a:r>
                    </a:p>
                  </a:txBody>
                  <a:tcPr anchor="ctr"/>
                </a:tc>
                <a:tc>
                  <a:txBody>
                    <a:bodyPr/>
                    <a:lstStyle/>
                    <a:p>
                      <a:pPr algn="ctr"/>
                      <a:r>
                        <a:rPr lang="en-US" sz="1200">
                          <a:effectLst/>
                        </a:rPr>
                        <a:t>Claims (eoy)</a:t>
                      </a:r>
                    </a:p>
                  </a:txBody>
                  <a:tcPr anchor="ctr"/>
                </a:tc>
                <a:tc>
                  <a:txBody>
                    <a:bodyPr/>
                    <a:lstStyle/>
                    <a:p>
                      <a:pPr algn="ctr"/>
                      <a:r>
                        <a:rPr lang="en-US" sz="1200">
                          <a:effectLst/>
                        </a:rPr>
                        <a:t>Cash flow ex. Interest (eoy)</a:t>
                      </a:r>
                    </a:p>
                  </a:txBody>
                  <a:tcPr anchor="ctr"/>
                </a:tc>
                <a:tc>
                  <a:txBody>
                    <a:bodyPr/>
                    <a:lstStyle/>
                    <a:p>
                      <a:pPr algn="ctr"/>
                      <a:r>
                        <a:rPr lang="en-US" sz="1200">
                          <a:effectLst/>
                        </a:rPr>
                        <a:t>Interest on assets from cash flow (eoy)</a:t>
                      </a:r>
                    </a:p>
                  </a:txBody>
                  <a:tcPr anchor="ctr"/>
                </a:tc>
                <a:tc>
                  <a:txBody>
                    <a:bodyPr/>
                    <a:lstStyle/>
                    <a:p>
                      <a:pPr algn="ctr"/>
                      <a:r>
                        <a:rPr lang="en-US" sz="1200">
                          <a:effectLst/>
                        </a:rPr>
                        <a:t>Assets from cash flow (eoy)</a:t>
                      </a:r>
                    </a:p>
                  </a:txBody>
                  <a:tcPr anchor="ctr"/>
                </a:tc>
                <a:extLst>
                  <a:ext uri="{0D108BD9-81ED-4DB2-BD59-A6C34878D82A}">
                    <a16:rowId xmlns:a16="http://schemas.microsoft.com/office/drawing/2014/main" val="2034357881"/>
                  </a:ext>
                </a:extLst>
              </a:tr>
              <a:tr h="318755">
                <a:tc>
                  <a:txBody>
                    <a:bodyPr/>
                    <a:lstStyle/>
                    <a:p>
                      <a:pPr algn="ctr"/>
                      <a:r>
                        <a:rPr lang="en-US" sz="1200">
                          <a:effectLst/>
                        </a:rPr>
                        <a:t>1</a:t>
                      </a:r>
                    </a:p>
                  </a:txBody>
                  <a:tcPr anchor="ctr"/>
                </a:tc>
                <a:tc>
                  <a:txBody>
                    <a:bodyPr/>
                    <a:lstStyle/>
                    <a:p>
                      <a:pPr algn="ctr"/>
                      <a:r>
                        <a:rPr lang="en-US" sz="1200">
                          <a:effectLst/>
                        </a:rPr>
                        <a:t>$960</a:t>
                      </a:r>
                    </a:p>
                  </a:txBody>
                  <a:tcPr anchor="ctr"/>
                </a:tc>
                <a:tc>
                  <a:txBody>
                    <a:bodyPr/>
                    <a:lstStyle/>
                    <a:p>
                      <a:pPr algn="ctr"/>
                      <a:r>
                        <a:rPr lang="en-US" sz="1200">
                          <a:effectLst/>
                        </a:rPr>
                        <a:t>$262</a:t>
                      </a:r>
                    </a:p>
                  </a:txBody>
                  <a:tcPr anchor="ctr"/>
                </a:tc>
                <a:tc>
                  <a:txBody>
                    <a:bodyPr/>
                    <a:lstStyle/>
                    <a:p>
                      <a:pPr algn="ctr"/>
                      <a:r>
                        <a:rPr lang="en-US" sz="1200">
                          <a:effectLst/>
                        </a:rPr>
                        <a:t>$428</a:t>
                      </a:r>
                    </a:p>
                  </a:txBody>
                  <a:tcPr anchor="ctr"/>
                </a:tc>
                <a:tc>
                  <a:txBody>
                    <a:bodyPr/>
                    <a:lstStyle/>
                    <a:p>
                      <a:pPr algn="ctr"/>
                      <a:r>
                        <a:rPr lang="en-US" sz="1200">
                          <a:effectLst/>
                        </a:rPr>
                        <a:t>$270</a:t>
                      </a:r>
                    </a:p>
                  </a:txBody>
                  <a:tcPr anchor="ctr"/>
                </a:tc>
                <a:tc>
                  <a:txBody>
                    <a:bodyPr/>
                    <a:lstStyle/>
                    <a:p>
                      <a:pPr algn="ctr"/>
                      <a:r>
                        <a:rPr lang="en-US" sz="1200">
                          <a:effectLst/>
                        </a:rPr>
                        <a:t>$21</a:t>
                      </a:r>
                    </a:p>
                  </a:txBody>
                  <a:tcPr anchor="ctr"/>
                </a:tc>
                <a:tc>
                  <a:txBody>
                    <a:bodyPr/>
                    <a:lstStyle/>
                    <a:p>
                      <a:pPr algn="ctr"/>
                      <a:r>
                        <a:rPr lang="en-US" sz="1200">
                          <a:effectLst/>
                        </a:rPr>
                        <a:t>$291</a:t>
                      </a:r>
                    </a:p>
                  </a:txBody>
                  <a:tcPr anchor="ctr"/>
                </a:tc>
                <a:extLst>
                  <a:ext uri="{0D108BD9-81ED-4DB2-BD59-A6C34878D82A}">
                    <a16:rowId xmlns:a16="http://schemas.microsoft.com/office/drawing/2014/main" val="714957180"/>
                  </a:ext>
                </a:extLst>
              </a:tr>
              <a:tr h="318755">
                <a:tc>
                  <a:txBody>
                    <a:bodyPr/>
                    <a:lstStyle/>
                    <a:p>
                      <a:pPr algn="ctr"/>
                      <a:r>
                        <a:rPr lang="en-US" sz="1200">
                          <a:effectLst/>
                        </a:rPr>
                        <a:t>2</a:t>
                      </a:r>
                    </a:p>
                  </a:txBody>
                  <a:tcPr anchor="ctr"/>
                </a:tc>
                <a:tc>
                  <a:txBody>
                    <a:bodyPr/>
                    <a:lstStyle/>
                    <a:p>
                      <a:pPr algn="ctr"/>
                      <a:r>
                        <a:rPr lang="en-US" sz="1200">
                          <a:effectLst/>
                        </a:rPr>
                        <a:t>$844</a:t>
                      </a:r>
                    </a:p>
                  </a:txBody>
                  <a:tcPr anchor="ctr"/>
                </a:tc>
                <a:tc>
                  <a:txBody>
                    <a:bodyPr/>
                    <a:lstStyle/>
                    <a:p>
                      <a:pPr algn="ctr"/>
                      <a:r>
                        <a:rPr lang="en-US" sz="1200">
                          <a:effectLst/>
                        </a:rPr>
                        <a:t>$230</a:t>
                      </a:r>
                    </a:p>
                  </a:txBody>
                  <a:tcPr anchor="ctr"/>
                </a:tc>
                <a:tc>
                  <a:txBody>
                    <a:bodyPr/>
                    <a:lstStyle/>
                    <a:p>
                      <a:pPr algn="ctr"/>
                      <a:r>
                        <a:rPr lang="en-US" sz="1200">
                          <a:effectLst/>
                        </a:rPr>
                        <a:t>$409</a:t>
                      </a:r>
                    </a:p>
                  </a:txBody>
                  <a:tcPr anchor="ctr"/>
                </a:tc>
                <a:tc>
                  <a:txBody>
                    <a:bodyPr/>
                    <a:lstStyle/>
                    <a:p>
                      <a:pPr algn="ctr"/>
                      <a:r>
                        <a:rPr lang="en-US" sz="1200">
                          <a:effectLst/>
                        </a:rPr>
                        <a:t>$204</a:t>
                      </a:r>
                    </a:p>
                  </a:txBody>
                  <a:tcPr anchor="ctr"/>
                </a:tc>
                <a:tc>
                  <a:txBody>
                    <a:bodyPr/>
                    <a:lstStyle/>
                    <a:p>
                      <a:pPr algn="ctr"/>
                      <a:r>
                        <a:rPr lang="en-US" sz="1200">
                          <a:effectLst/>
                        </a:rPr>
                        <a:t>$27</a:t>
                      </a:r>
                    </a:p>
                  </a:txBody>
                  <a:tcPr anchor="ctr"/>
                </a:tc>
                <a:tc>
                  <a:txBody>
                    <a:bodyPr/>
                    <a:lstStyle/>
                    <a:p>
                      <a:pPr algn="ctr"/>
                      <a:r>
                        <a:rPr lang="en-US" sz="1200">
                          <a:effectLst/>
                        </a:rPr>
                        <a:t>$522</a:t>
                      </a:r>
                    </a:p>
                  </a:txBody>
                  <a:tcPr anchor="ctr"/>
                </a:tc>
                <a:extLst>
                  <a:ext uri="{0D108BD9-81ED-4DB2-BD59-A6C34878D82A}">
                    <a16:rowId xmlns:a16="http://schemas.microsoft.com/office/drawing/2014/main" val="1424030634"/>
                  </a:ext>
                </a:extLst>
              </a:tr>
              <a:tr h="314388">
                <a:tc>
                  <a:txBody>
                    <a:bodyPr/>
                    <a:lstStyle/>
                    <a:p>
                      <a:pPr algn="ctr"/>
                      <a:r>
                        <a:rPr lang="en-US" sz="1200">
                          <a:effectLst/>
                        </a:rPr>
                        <a:t>3</a:t>
                      </a:r>
                    </a:p>
                  </a:txBody>
                  <a:tcPr anchor="ctr"/>
                </a:tc>
                <a:tc>
                  <a:txBody>
                    <a:bodyPr/>
                    <a:lstStyle/>
                    <a:p>
                      <a:pPr algn="ctr"/>
                      <a:r>
                        <a:rPr lang="en-US" sz="1200">
                          <a:effectLst/>
                        </a:rPr>
                        <a:t>$742</a:t>
                      </a:r>
                    </a:p>
                  </a:txBody>
                  <a:tcPr anchor="ctr"/>
                </a:tc>
                <a:tc>
                  <a:txBody>
                    <a:bodyPr/>
                    <a:lstStyle/>
                    <a:p>
                      <a:pPr algn="ctr"/>
                      <a:r>
                        <a:rPr lang="en-US" sz="1200" dirty="0">
                          <a:effectLst/>
                        </a:rPr>
                        <a:t>$204</a:t>
                      </a:r>
                    </a:p>
                  </a:txBody>
                  <a:tcPr anchor="ctr"/>
                </a:tc>
                <a:tc>
                  <a:txBody>
                    <a:bodyPr/>
                    <a:lstStyle/>
                    <a:p>
                      <a:pPr algn="ctr"/>
                      <a:r>
                        <a:rPr lang="en-US" sz="1200">
                          <a:effectLst/>
                        </a:rPr>
                        <a:t>$394</a:t>
                      </a:r>
                    </a:p>
                  </a:txBody>
                  <a:tcPr anchor="ctr"/>
                </a:tc>
                <a:tc>
                  <a:txBody>
                    <a:bodyPr/>
                    <a:lstStyle/>
                    <a:p>
                      <a:pPr algn="ctr"/>
                      <a:r>
                        <a:rPr lang="en-US" sz="1200">
                          <a:effectLst/>
                        </a:rPr>
                        <a:t>$144</a:t>
                      </a:r>
                    </a:p>
                  </a:txBody>
                  <a:tcPr anchor="ctr"/>
                </a:tc>
                <a:tc>
                  <a:txBody>
                    <a:bodyPr/>
                    <a:lstStyle/>
                    <a:p>
                      <a:pPr algn="ctr"/>
                      <a:r>
                        <a:rPr lang="en-US" sz="1200">
                          <a:effectLst/>
                        </a:rPr>
                        <a:t>$32</a:t>
                      </a:r>
                    </a:p>
                  </a:txBody>
                  <a:tcPr anchor="ctr"/>
                </a:tc>
                <a:tc>
                  <a:txBody>
                    <a:bodyPr/>
                    <a:lstStyle/>
                    <a:p>
                      <a:pPr algn="ctr"/>
                      <a:r>
                        <a:rPr lang="en-US" sz="1200">
                          <a:effectLst/>
                        </a:rPr>
                        <a:t>$698</a:t>
                      </a:r>
                    </a:p>
                  </a:txBody>
                  <a:tcPr anchor="ctr"/>
                </a:tc>
                <a:extLst>
                  <a:ext uri="{0D108BD9-81ED-4DB2-BD59-A6C34878D82A}">
                    <a16:rowId xmlns:a16="http://schemas.microsoft.com/office/drawing/2014/main" val="4264298956"/>
                  </a:ext>
                </a:extLst>
              </a:tr>
              <a:tr h="318755">
                <a:tc>
                  <a:txBody>
                    <a:bodyPr/>
                    <a:lstStyle/>
                    <a:p>
                      <a:pPr algn="ctr"/>
                      <a:r>
                        <a:rPr lang="en-US" sz="1200">
                          <a:effectLst/>
                        </a:rPr>
                        <a:t>4</a:t>
                      </a:r>
                    </a:p>
                  </a:txBody>
                  <a:tcPr anchor="ctr"/>
                </a:tc>
                <a:tc>
                  <a:txBody>
                    <a:bodyPr/>
                    <a:lstStyle/>
                    <a:p>
                      <a:pPr algn="ctr"/>
                      <a:r>
                        <a:rPr lang="en-US" sz="1200">
                          <a:effectLst/>
                        </a:rPr>
                        <a:t>$667</a:t>
                      </a:r>
                    </a:p>
                  </a:txBody>
                  <a:tcPr anchor="ctr"/>
                </a:tc>
                <a:tc>
                  <a:txBody>
                    <a:bodyPr/>
                    <a:lstStyle/>
                    <a:p>
                      <a:pPr algn="ctr"/>
                      <a:r>
                        <a:rPr lang="en-US" sz="1200">
                          <a:effectLst/>
                        </a:rPr>
                        <a:t>$184</a:t>
                      </a:r>
                    </a:p>
                  </a:txBody>
                  <a:tcPr anchor="ctr"/>
                </a:tc>
                <a:tc>
                  <a:txBody>
                    <a:bodyPr/>
                    <a:lstStyle/>
                    <a:p>
                      <a:pPr algn="ctr"/>
                      <a:r>
                        <a:rPr lang="en-US" sz="1200">
                          <a:effectLst/>
                        </a:rPr>
                        <a:t>$390</a:t>
                      </a:r>
                    </a:p>
                  </a:txBody>
                  <a:tcPr anchor="ctr"/>
                </a:tc>
                <a:tc>
                  <a:txBody>
                    <a:bodyPr/>
                    <a:lstStyle/>
                    <a:p>
                      <a:pPr algn="ctr"/>
                      <a:r>
                        <a:rPr lang="en-US" sz="1200">
                          <a:effectLst/>
                        </a:rPr>
                        <a:t>$93</a:t>
                      </a:r>
                    </a:p>
                  </a:txBody>
                  <a:tcPr anchor="ctr"/>
                </a:tc>
                <a:tc>
                  <a:txBody>
                    <a:bodyPr/>
                    <a:lstStyle/>
                    <a:p>
                      <a:pPr algn="ctr"/>
                      <a:r>
                        <a:rPr lang="en-US" sz="1200">
                          <a:effectLst/>
                        </a:rPr>
                        <a:t>$35</a:t>
                      </a:r>
                    </a:p>
                  </a:txBody>
                  <a:tcPr anchor="ctr"/>
                </a:tc>
                <a:tc>
                  <a:txBody>
                    <a:bodyPr/>
                    <a:lstStyle/>
                    <a:p>
                      <a:pPr algn="ctr"/>
                      <a:r>
                        <a:rPr lang="en-US" sz="1200">
                          <a:effectLst/>
                        </a:rPr>
                        <a:t>$827</a:t>
                      </a:r>
                    </a:p>
                  </a:txBody>
                  <a:tcPr anchor="ctr"/>
                </a:tc>
                <a:extLst>
                  <a:ext uri="{0D108BD9-81ED-4DB2-BD59-A6C34878D82A}">
                    <a16:rowId xmlns:a16="http://schemas.microsoft.com/office/drawing/2014/main" val="2503549851"/>
                  </a:ext>
                </a:extLst>
              </a:tr>
              <a:tr h="318755">
                <a:tc>
                  <a:txBody>
                    <a:bodyPr/>
                    <a:lstStyle/>
                    <a:p>
                      <a:pPr algn="ctr"/>
                      <a:r>
                        <a:rPr lang="en-US" sz="1200">
                          <a:effectLst/>
                        </a:rPr>
                        <a:t>5</a:t>
                      </a:r>
                    </a:p>
                  </a:txBody>
                  <a:tcPr anchor="ctr"/>
                </a:tc>
                <a:tc>
                  <a:txBody>
                    <a:bodyPr/>
                    <a:lstStyle/>
                    <a:p>
                      <a:pPr algn="ctr"/>
                      <a:r>
                        <a:rPr lang="en-US" sz="1200" dirty="0">
                          <a:effectLst/>
                        </a:rPr>
                        <a:t>$599</a:t>
                      </a:r>
                    </a:p>
                  </a:txBody>
                  <a:tcPr anchor="ctr"/>
                </a:tc>
                <a:tc>
                  <a:txBody>
                    <a:bodyPr/>
                    <a:lstStyle/>
                    <a:p>
                      <a:pPr algn="ctr"/>
                      <a:r>
                        <a:rPr lang="en-US" sz="1200">
                          <a:effectLst/>
                        </a:rPr>
                        <a:t>$166</a:t>
                      </a:r>
                    </a:p>
                  </a:txBody>
                  <a:tcPr anchor="ctr"/>
                </a:tc>
                <a:tc>
                  <a:txBody>
                    <a:bodyPr/>
                    <a:lstStyle/>
                    <a:p>
                      <a:pPr algn="ctr"/>
                      <a:r>
                        <a:rPr lang="en-US" sz="1200">
                          <a:effectLst/>
                        </a:rPr>
                        <a:t>$388</a:t>
                      </a:r>
                    </a:p>
                  </a:txBody>
                  <a:tcPr anchor="ctr"/>
                </a:tc>
                <a:tc>
                  <a:txBody>
                    <a:bodyPr/>
                    <a:lstStyle/>
                    <a:p>
                      <a:pPr algn="ctr"/>
                      <a:r>
                        <a:rPr lang="en-US" sz="1200" dirty="0">
                          <a:effectLst/>
                        </a:rPr>
                        <a:t>$45</a:t>
                      </a:r>
                    </a:p>
                  </a:txBody>
                  <a:tcPr anchor="ctr"/>
                </a:tc>
                <a:tc>
                  <a:txBody>
                    <a:bodyPr/>
                    <a:lstStyle/>
                    <a:p>
                      <a:pPr algn="ctr"/>
                      <a:r>
                        <a:rPr lang="en-US" sz="1200">
                          <a:effectLst/>
                        </a:rPr>
                        <a:t>$38</a:t>
                      </a:r>
                    </a:p>
                  </a:txBody>
                  <a:tcPr anchor="ctr"/>
                </a:tc>
                <a:tc>
                  <a:txBody>
                    <a:bodyPr/>
                    <a:lstStyle/>
                    <a:p>
                      <a:pPr algn="ctr"/>
                      <a:r>
                        <a:rPr lang="en-US" sz="1200">
                          <a:effectLst/>
                        </a:rPr>
                        <a:t>$909</a:t>
                      </a:r>
                    </a:p>
                  </a:txBody>
                  <a:tcPr anchor="ctr"/>
                </a:tc>
                <a:extLst>
                  <a:ext uri="{0D108BD9-81ED-4DB2-BD59-A6C34878D82A}">
                    <a16:rowId xmlns:a16="http://schemas.microsoft.com/office/drawing/2014/main" val="1536710219"/>
                  </a:ext>
                </a:extLst>
              </a:tr>
              <a:tr h="318755">
                <a:tc>
                  <a:txBody>
                    <a:bodyPr/>
                    <a:lstStyle/>
                    <a:p>
                      <a:pPr algn="ctr"/>
                      <a:r>
                        <a:rPr lang="en-US" sz="1200">
                          <a:effectLst/>
                        </a:rPr>
                        <a:t>6</a:t>
                      </a:r>
                    </a:p>
                  </a:txBody>
                  <a:tcPr anchor="ctr"/>
                </a:tc>
                <a:tc>
                  <a:txBody>
                    <a:bodyPr/>
                    <a:lstStyle/>
                    <a:p>
                      <a:pPr algn="ctr"/>
                      <a:r>
                        <a:rPr lang="en-US" sz="1200">
                          <a:effectLst/>
                        </a:rPr>
                        <a:t>$539</a:t>
                      </a:r>
                    </a:p>
                  </a:txBody>
                  <a:tcPr anchor="ctr"/>
                </a:tc>
                <a:tc>
                  <a:txBody>
                    <a:bodyPr/>
                    <a:lstStyle/>
                    <a:p>
                      <a:pPr algn="ctr"/>
                      <a:r>
                        <a:rPr lang="en-US" sz="1200">
                          <a:effectLst/>
                        </a:rPr>
                        <a:t>$150</a:t>
                      </a:r>
                    </a:p>
                  </a:txBody>
                  <a:tcPr anchor="ctr"/>
                </a:tc>
                <a:tc>
                  <a:txBody>
                    <a:bodyPr/>
                    <a:lstStyle/>
                    <a:p>
                      <a:pPr algn="ctr"/>
                      <a:r>
                        <a:rPr lang="en-US" sz="1200">
                          <a:effectLst/>
                        </a:rPr>
                        <a:t>$387</a:t>
                      </a:r>
                    </a:p>
                  </a:txBody>
                  <a:tcPr anchor="ctr"/>
                </a:tc>
                <a:tc>
                  <a:txBody>
                    <a:bodyPr/>
                    <a:lstStyle/>
                    <a:p>
                      <a:pPr algn="ctr"/>
                      <a:r>
                        <a:rPr lang="en-US" sz="1200">
                          <a:effectLst/>
                        </a:rPr>
                        <a:t>$1</a:t>
                      </a:r>
                    </a:p>
                  </a:txBody>
                  <a:tcPr anchor="ctr"/>
                </a:tc>
                <a:tc>
                  <a:txBody>
                    <a:bodyPr/>
                    <a:lstStyle/>
                    <a:p>
                      <a:pPr algn="ctr"/>
                      <a:r>
                        <a:rPr lang="en-US" sz="1200">
                          <a:effectLst/>
                        </a:rPr>
                        <a:t>$39</a:t>
                      </a:r>
                    </a:p>
                  </a:txBody>
                  <a:tcPr anchor="ctr"/>
                </a:tc>
                <a:tc>
                  <a:txBody>
                    <a:bodyPr/>
                    <a:lstStyle/>
                    <a:p>
                      <a:pPr algn="ctr"/>
                      <a:r>
                        <a:rPr lang="en-US" sz="1200">
                          <a:effectLst/>
                        </a:rPr>
                        <a:t>$949</a:t>
                      </a:r>
                    </a:p>
                  </a:txBody>
                  <a:tcPr anchor="ctr"/>
                </a:tc>
                <a:extLst>
                  <a:ext uri="{0D108BD9-81ED-4DB2-BD59-A6C34878D82A}">
                    <a16:rowId xmlns:a16="http://schemas.microsoft.com/office/drawing/2014/main" val="1571081937"/>
                  </a:ext>
                </a:extLst>
              </a:tr>
              <a:tr h="318755">
                <a:tc>
                  <a:txBody>
                    <a:bodyPr/>
                    <a:lstStyle/>
                    <a:p>
                      <a:pPr algn="ctr"/>
                      <a:r>
                        <a:rPr lang="en-US" sz="1200">
                          <a:effectLst/>
                        </a:rPr>
                        <a:t>7</a:t>
                      </a:r>
                    </a:p>
                  </a:txBody>
                  <a:tcPr anchor="ctr"/>
                </a:tc>
                <a:tc>
                  <a:txBody>
                    <a:bodyPr/>
                    <a:lstStyle/>
                    <a:p>
                      <a:pPr algn="ctr"/>
                      <a:r>
                        <a:rPr lang="en-US" sz="1200">
                          <a:effectLst/>
                        </a:rPr>
                        <a:t>$484</a:t>
                      </a:r>
                    </a:p>
                  </a:txBody>
                  <a:tcPr anchor="ctr"/>
                </a:tc>
                <a:tc>
                  <a:txBody>
                    <a:bodyPr/>
                    <a:lstStyle/>
                    <a:p>
                      <a:pPr algn="ctr"/>
                      <a:r>
                        <a:rPr lang="en-US" sz="1200">
                          <a:effectLst/>
                        </a:rPr>
                        <a:t>$136</a:t>
                      </a:r>
                    </a:p>
                  </a:txBody>
                  <a:tcPr anchor="ctr"/>
                </a:tc>
                <a:tc>
                  <a:txBody>
                    <a:bodyPr/>
                    <a:lstStyle/>
                    <a:p>
                      <a:pPr algn="ctr"/>
                      <a:r>
                        <a:rPr lang="en-US" sz="1200">
                          <a:effectLst/>
                        </a:rPr>
                        <a:t>$387</a:t>
                      </a:r>
                    </a:p>
                  </a:txBody>
                  <a:tcPr anchor="ctr"/>
                </a:tc>
                <a:tc>
                  <a:txBody>
                    <a:bodyPr/>
                    <a:lstStyle/>
                    <a:p>
                      <a:pPr algn="ctr"/>
                      <a:r>
                        <a:rPr lang="en-US" sz="1200" dirty="0">
                          <a:effectLst/>
                        </a:rPr>
                        <a:t>-$39</a:t>
                      </a:r>
                    </a:p>
                  </a:txBody>
                  <a:tcPr anchor="ctr"/>
                </a:tc>
                <a:tc>
                  <a:txBody>
                    <a:bodyPr/>
                    <a:lstStyle/>
                    <a:p>
                      <a:pPr algn="ctr"/>
                      <a:r>
                        <a:rPr lang="en-US" sz="1200">
                          <a:effectLst/>
                        </a:rPr>
                        <a:t>$39</a:t>
                      </a:r>
                    </a:p>
                  </a:txBody>
                  <a:tcPr anchor="ctr"/>
                </a:tc>
                <a:tc>
                  <a:txBody>
                    <a:bodyPr/>
                    <a:lstStyle/>
                    <a:p>
                      <a:pPr algn="ctr"/>
                      <a:r>
                        <a:rPr lang="en-US" sz="1200">
                          <a:effectLst/>
                        </a:rPr>
                        <a:t>$949</a:t>
                      </a:r>
                    </a:p>
                  </a:txBody>
                  <a:tcPr anchor="ctr"/>
                </a:tc>
                <a:extLst>
                  <a:ext uri="{0D108BD9-81ED-4DB2-BD59-A6C34878D82A}">
                    <a16:rowId xmlns:a16="http://schemas.microsoft.com/office/drawing/2014/main" val="336463903"/>
                  </a:ext>
                </a:extLst>
              </a:tr>
              <a:tr h="318755">
                <a:tc>
                  <a:txBody>
                    <a:bodyPr/>
                    <a:lstStyle/>
                    <a:p>
                      <a:pPr algn="ctr"/>
                      <a:r>
                        <a:rPr lang="en-US" sz="1200">
                          <a:effectLst/>
                        </a:rPr>
                        <a:t>8</a:t>
                      </a:r>
                    </a:p>
                  </a:txBody>
                  <a:tcPr anchor="ctr"/>
                </a:tc>
                <a:tc>
                  <a:txBody>
                    <a:bodyPr/>
                    <a:lstStyle/>
                    <a:p>
                      <a:pPr algn="ctr"/>
                      <a:r>
                        <a:rPr lang="en-US" sz="1200" dirty="0">
                          <a:effectLst/>
                        </a:rPr>
                        <a:t>$435</a:t>
                      </a:r>
                    </a:p>
                  </a:txBody>
                  <a:tcPr anchor="ctr"/>
                </a:tc>
                <a:tc>
                  <a:txBody>
                    <a:bodyPr/>
                    <a:lstStyle/>
                    <a:p>
                      <a:pPr algn="ctr"/>
                      <a:r>
                        <a:rPr lang="en-US" sz="1200">
                          <a:effectLst/>
                        </a:rPr>
                        <a:t>$123</a:t>
                      </a:r>
                    </a:p>
                  </a:txBody>
                  <a:tcPr anchor="ctr"/>
                </a:tc>
                <a:tc>
                  <a:txBody>
                    <a:bodyPr/>
                    <a:lstStyle/>
                    <a:p>
                      <a:pPr algn="ctr"/>
                      <a:r>
                        <a:rPr lang="en-US" sz="1200">
                          <a:effectLst/>
                        </a:rPr>
                        <a:t>$388</a:t>
                      </a:r>
                    </a:p>
                  </a:txBody>
                  <a:tcPr anchor="ctr"/>
                </a:tc>
                <a:tc>
                  <a:txBody>
                    <a:bodyPr/>
                    <a:lstStyle/>
                    <a:p>
                      <a:pPr algn="ctr"/>
                      <a:r>
                        <a:rPr lang="en-US" sz="1200">
                          <a:effectLst/>
                        </a:rPr>
                        <a:t>-$76</a:t>
                      </a:r>
                    </a:p>
                  </a:txBody>
                  <a:tcPr anchor="ctr"/>
                </a:tc>
                <a:tc>
                  <a:txBody>
                    <a:bodyPr/>
                    <a:lstStyle/>
                    <a:p>
                      <a:pPr algn="ctr"/>
                      <a:r>
                        <a:rPr lang="en-US" sz="1200">
                          <a:effectLst/>
                        </a:rPr>
                        <a:t>$38</a:t>
                      </a:r>
                    </a:p>
                  </a:txBody>
                  <a:tcPr anchor="ctr"/>
                </a:tc>
                <a:tc>
                  <a:txBody>
                    <a:bodyPr/>
                    <a:lstStyle/>
                    <a:p>
                      <a:pPr algn="ctr"/>
                      <a:r>
                        <a:rPr lang="en-US" sz="1200">
                          <a:effectLst/>
                        </a:rPr>
                        <a:t>$911</a:t>
                      </a:r>
                    </a:p>
                  </a:txBody>
                  <a:tcPr anchor="ctr"/>
                </a:tc>
                <a:extLst>
                  <a:ext uri="{0D108BD9-81ED-4DB2-BD59-A6C34878D82A}">
                    <a16:rowId xmlns:a16="http://schemas.microsoft.com/office/drawing/2014/main" val="3069479783"/>
                  </a:ext>
                </a:extLst>
              </a:tr>
              <a:tr h="318755">
                <a:tc>
                  <a:txBody>
                    <a:bodyPr/>
                    <a:lstStyle/>
                    <a:p>
                      <a:pPr algn="ctr"/>
                      <a:r>
                        <a:rPr lang="en-US" sz="1200">
                          <a:effectLst/>
                        </a:rPr>
                        <a:t>9</a:t>
                      </a:r>
                    </a:p>
                  </a:txBody>
                  <a:tcPr anchor="ctr"/>
                </a:tc>
                <a:tc>
                  <a:txBody>
                    <a:bodyPr/>
                    <a:lstStyle/>
                    <a:p>
                      <a:pPr algn="ctr"/>
                      <a:r>
                        <a:rPr lang="en-US" sz="1200" dirty="0">
                          <a:effectLst/>
                        </a:rPr>
                        <a:t>$390</a:t>
                      </a:r>
                    </a:p>
                  </a:txBody>
                  <a:tcPr anchor="ctr"/>
                </a:tc>
                <a:tc>
                  <a:txBody>
                    <a:bodyPr/>
                    <a:lstStyle/>
                    <a:p>
                      <a:pPr algn="ctr"/>
                      <a:r>
                        <a:rPr lang="en-US" sz="1200">
                          <a:effectLst/>
                        </a:rPr>
                        <a:t>$111</a:t>
                      </a:r>
                    </a:p>
                  </a:txBody>
                  <a:tcPr anchor="ctr"/>
                </a:tc>
                <a:tc>
                  <a:txBody>
                    <a:bodyPr/>
                    <a:lstStyle/>
                    <a:p>
                      <a:pPr algn="ctr"/>
                      <a:r>
                        <a:rPr lang="en-US" sz="1200">
                          <a:effectLst/>
                        </a:rPr>
                        <a:t>$390</a:t>
                      </a:r>
                    </a:p>
                  </a:txBody>
                  <a:tcPr anchor="ctr"/>
                </a:tc>
                <a:tc>
                  <a:txBody>
                    <a:bodyPr/>
                    <a:lstStyle/>
                    <a:p>
                      <a:pPr algn="ctr"/>
                      <a:r>
                        <a:rPr lang="en-US" sz="1200">
                          <a:effectLst/>
                        </a:rPr>
                        <a:t>-$110</a:t>
                      </a:r>
                    </a:p>
                  </a:txBody>
                  <a:tcPr anchor="ctr"/>
                </a:tc>
                <a:tc>
                  <a:txBody>
                    <a:bodyPr/>
                    <a:lstStyle/>
                    <a:p>
                      <a:pPr algn="ctr"/>
                      <a:r>
                        <a:rPr lang="en-US" sz="1200">
                          <a:effectLst/>
                        </a:rPr>
                        <a:t>$36</a:t>
                      </a:r>
                    </a:p>
                  </a:txBody>
                  <a:tcPr anchor="ctr"/>
                </a:tc>
                <a:tc>
                  <a:txBody>
                    <a:bodyPr/>
                    <a:lstStyle/>
                    <a:p>
                      <a:pPr algn="ctr"/>
                      <a:r>
                        <a:rPr lang="en-US" sz="1200">
                          <a:effectLst/>
                        </a:rPr>
                        <a:t>$837</a:t>
                      </a:r>
                    </a:p>
                  </a:txBody>
                  <a:tcPr anchor="ctr"/>
                </a:tc>
                <a:extLst>
                  <a:ext uri="{0D108BD9-81ED-4DB2-BD59-A6C34878D82A}">
                    <a16:rowId xmlns:a16="http://schemas.microsoft.com/office/drawing/2014/main" val="2222505650"/>
                  </a:ext>
                </a:extLst>
              </a:tr>
              <a:tr h="318755">
                <a:tc>
                  <a:txBody>
                    <a:bodyPr/>
                    <a:lstStyle/>
                    <a:p>
                      <a:pPr algn="ctr"/>
                      <a:r>
                        <a:rPr lang="en-US" sz="1200">
                          <a:effectLst/>
                        </a:rPr>
                        <a:t>10</a:t>
                      </a:r>
                    </a:p>
                  </a:txBody>
                  <a:tcPr anchor="ctr"/>
                </a:tc>
                <a:tc>
                  <a:txBody>
                    <a:bodyPr/>
                    <a:lstStyle/>
                    <a:p>
                      <a:pPr algn="ctr"/>
                      <a:r>
                        <a:rPr lang="en-US" sz="1200">
                          <a:effectLst/>
                        </a:rPr>
                        <a:t>$350</a:t>
                      </a:r>
                    </a:p>
                  </a:txBody>
                  <a:tcPr anchor="ctr"/>
                </a:tc>
                <a:tc>
                  <a:txBody>
                    <a:bodyPr/>
                    <a:lstStyle/>
                    <a:p>
                      <a:pPr algn="ctr"/>
                      <a:r>
                        <a:rPr lang="en-US" sz="1200">
                          <a:effectLst/>
                        </a:rPr>
                        <a:t>$100</a:t>
                      </a:r>
                    </a:p>
                  </a:txBody>
                  <a:tcPr anchor="ctr"/>
                </a:tc>
                <a:tc>
                  <a:txBody>
                    <a:bodyPr/>
                    <a:lstStyle/>
                    <a:p>
                      <a:pPr algn="ctr"/>
                      <a:r>
                        <a:rPr lang="en-US" sz="1200">
                          <a:effectLst/>
                        </a:rPr>
                        <a:t>$391</a:t>
                      </a:r>
                    </a:p>
                  </a:txBody>
                  <a:tcPr anchor="ctr"/>
                </a:tc>
                <a:tc>
                  <a:txBody>
                    <a:bodyPr/>
                    <a:lstStyle/>
                    <a:p>
                      <a:pPr algn="ctr"/>
                      <a:r>
                        <a:rPr lang="en-US" sz="1200">
                          <a:effectLst/>
                        </a:rPr>
                        <a:t>-$140</a:t>
                      </a:r>
                    </a:p>
                  </a:txBody>
                  <a:tcPr anchor="ctr"/>
                </a:tc>
                <a:tc>
                  <a:txBody>
                    <a:bodyPr/>
                    <a:lstStyle/>
                    <a:p>
                      <a:pPr algn="ctr"/>
                      <a:r>
                        <a:rPr lang="en-US" sz="1200">
                          <a:effectLst/>
                        </a:rPr>
                        <a:t>$33</a:t>
                      </a:r>
                    </a:p>
                  </a:txBody>
                  <a:tcPr anchor="ctr"/>
                </a:tc>
                <a:tc>
                  <a:txBody>
                    <a:bodyPr/>
                    <a:lstStyle/>
                    <a:p>
                      <a:pPr algn="ctr"/>
                      <a:r>
                        <a:rPr lang="en-US" sz="1200" dirty="0">
                          <a:effectLst/>
                        </a:rPr>
                        <a:t>$729</a:t>
                      </a:r>
                    </a:p>
                  </a:txBody>
                  <a:tcPr anchor="ctr"/>
                </a:tc>
                <a:extLst>
                  <a:ext uri="{0D108BD9-81ED-4DB2-BD59-A6C34878D82A}">
                    <a16:rowId xmlns:a16="http://schemas.microsoft.com/office/drawing/2014/main" val="2051082970"/>
                  </a:ext>
                </a:extLst>
              </a:tr>
            </a:tbl>
          </a:graphicData>
        </a:graphic>
      </p:graphicFrame>
    </p:spTree>
    <p:extLst>
      <p:ext uri="{BB962C8B-B14F-4D97-AF65-F5344CB8AC3E}">
        <p14:creationId xmlns:p14="http://schemas.microsoft.com/office/powerpoint/2010/main" val="356812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Questions</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2060848"/>
            <a:ext cx="8229600" cy="4525963"/>
          </a:xfrm>
        </p:spPr>
        <p:txBody>
          <a:bodyPr>
            <a:normAutofit/>
          </a:bodyPr>
          <a:lstStyle/>
          <a:p>
            <a:pPr marL="457200" indent="-457200">
              <a:buFont typeface="+mj-lt"/>
              <a:buAutoNum type="arabicPeriod"/>
            </a:pPr>
            <a:r>
              <a:rPr lang="en-AU" dirty="0"/>
              <a:t>Graphs premiums claims and assets for a level term policy on a realistic basis.</a:t>
            </a:r>
          </a:p>
          <a:p>
            <a:pPr marL="457200" indent="-457200">
              <a:buFont typeface="+mj-lt"/>
              <a:buAutoNum type="arabicPeriod"/>
            </a:pPr>
            <a:endParaRPr lang="en-AU" dirty="0"/>
          </a:p>
          <a:p>
            <a:pPr marL="457200" indent="-457200">
              <a:buFont typeface="+mj-lt"/>
              <a:buAutoNum type="arabicPeriod"/>
            </a:pPr>
            <a:r>
              <a:rPr lang="en-AU" dirty="0"/>
              <a:t>What do you conclude about the relationship between premiums and claims for level term?</a:t>
            </a:r>
          </a:p>
          <a:p>
            <a:pPr marL="457200" indent="-457200">
              <a:buFont typeface="+mj-lt"/>
              <a:buAutoNum type="arabicPeriod"/>
            </a:pPr>
            <a:endParaRPr lang="en-AU" dirty="0"/>
          </a:p>
          <a:p>
            <a:pPr marL="457200" indent="-457200">
              <a:buFont typeface="+mj-lt"/>
              <a:buAutoNum type="arabicPeriod"/>
            </a:pPr>
            <a:r>
              <a:rPr lang="en-AU" dirty="0"/>
              <a:t>Explain the shape of the liabilities (</a:t>
            </a:r>
            <a:r>
              <a:rPr lang="en-AU" dirty="0" err="1"/>
              <a:t>ie</a:t>
            </a:r>
            <a:r>
              <a:rPr lang="en-AU" dirty="0"/>
              <a:t> equals the assets) in your graph? </a:t>
            </a:r>
          </a:p>
        </p:txBody>
      </p:sp>
    </p:spTree>
    <p:extLst>
      <p:ext uri="{BB962C8B-B14F-4D97-AF65-F5344CB8AC3E}">
        <p14:creationId xmlns:p14="http://schemas.microsoft.com/office/powerpoint/2010/main" val="297145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51CC-3988-40FE-8465-13614B243798}"/>
              </a:ext>
            </a:extLst>
          </p:cNvPr>
          <p:cNvSpPr>
            <a:spLocks noGrp="1"/>
          </p:cNvSpPr>
          <p:nvPr>
            <p:ph type="title"/>
          </p:nvPr>
        </p:nvSpPr>
        <p:spPr/>
        <p:txBody>
          <a:bodyPr>
            <a:normAutofit fontScale="90000"/>
          </a:bodyPr>
          <a:lstStyle/>
          <a:p>
            <a:r>
              <a:rPr lang="en-AU" dirty="0"/>
              <a:t>10-year level premium term insurance - realistic</a:t>
            </a:r>
          </a:p>
        </p:txBody>
      </p:sp>
      <p:graphicFrame>
        <p:nvGraphicFramePr>
          <p:cNvPr id="7" name="Table 7">
            <a:extLst>
              <a:ext uri="{FF2B5EF4-FFF2-40B4-BE49-F238E27FC236}">
                <a16:creationId xmlns:a16="http://schemas.microsoft.com/office/drawing/2014/main" id="{96158FB0-99F6-4F5F-A590-C1AA58C11A8F}"/>
              </a:ext>
            </a:extLst>
          </p:cNvPr>
          <p:cNvGraphicFramePr>
            <a:graphicFrameLocks noGrp="1"/>
          </p:cNvGraphicFramePr>
          <p:nvPr>
            <p:extLst>
              <p:ext uri="{D42A27DB-BD31-4B8C-83A1-F6EECF244321}">
                <p14:modId xmlns:p14="http://schemas.microsoft.com/office/powerpoint/2010/main" val="3739228049"/>
              </p:ext>
            </p:extLst>
          </p:nvPr>
        </p:nvGraphicFramePr>
        <p:xfrm>
          <a:off x="611560" y="1397000"/>
          <a:ext cx="8075242" cy="4125297"/>
        </p:xfrm>
        <a:graphic>
          <a:graphicData uri="http://schemas.openxmlformats.org/drawingml/2006/table">
            <a:tbl>
              <a:tblPr firstRow="1" bandRow="1">
                <a:tableStyleId>{5C22544A-7EE6-4342-B048-85BDC9FD1C3A}</a:tableStyleId>
              </a:tblPr>
              <a:tblGrid>
                <a:gridCol w="1153606">
                  <a:extLst>
                    <a:ext uri="{9D8B030D-6E8A-4147-A177-3AD203B41FA5}">
                      <a16:colId xmlns:a16="http://schemas.microsoft.com/office/drawing/2014/main" val="3798515000"/>
                    </a:ext>
                  </a:extLst>
                </a:gridCol>
                <a:gridCol w="1153606">
                  <a:extLst>
                    <a:ext uri="{9D8B030D-6E8A-4147-A177-3AD203B41FA5}">
                      <a16:colId xmlns:a16="http://schemas.microsoft.com/office/drawing/2014/main" val="3225952955"/>
                    </a:ext>
                  </a:extLst>
                </a:gridCol>
                <a:gridCol w="1153606">
                  <a:extLst>
                    <a:ext uri="{9D8B030D-6E8A-4147-A177-3AD203B41FA5}">
                      <a16:colId xmlns:a16="http://schemas.microsoft.com/office/drawing/2014/main" val="4212065365"/>
                    </a:ext>
                  </a:extLst>
                </a:gridCol>
                <a:gridCol w="1153606">
                  <a:extLst>
                    <a:ext uri="{9D8B030D-6E8A-4147-A177-3AD203B41FA5}">
                      <a16:colId xmlns:a16="http://schemas.microsoft.com/office/drawing/2014/main" val="3115521636"/>
                    </a:ext>
                  </a:extLst>
                </a:gridCol>
                <a:gridCol w="1153606">
                  <a:extLst>
                    <a:ext uri="{9D8B030D-6E8A-4147-A177-3AD203B41FA5}">
                      <a16:colId xmlns:a16="http://schemas.microsoft.com/office/drawing/2014/main" val="4160903618"/>
                    </a:ext>
                  </a:extLst>
                </a:gridCol>
                <a:gridCol w="1153606">
                  <a:extLst>
                    <a:ext uri="{9D8B030D-6E8A-4147-A177-3AD203B41FA5}">
                      <a16:colId xmlns:a16="http://schemas.microsoft.com/office/drawing/2014/main" val="220022574"/>
                    </a:ext>
                  </a:extLst>
                </a:gridCol>
                <a:gridCol w="1153606">
                  <a:extLst>
                    <a:ext uri="{9D8B030D-6E8A-4147-A177-3AD203B41FA5}">
                      <a16:colId xmlns:a16="http://schemas.microsoft.com/office/drawing/2014/main" val="3745681580"/>
                    </a:ext>
                  </a:extLst>
                </a:gridCol>
              </a:tblGrid>
              <a:tr h="375816">
                <a:tc rowSpan="2">
                  <a:txBody>
                    <a:bodyPr/>
                    <a:lstStyle/>
                    <a:p>
                      <a:pPr algn="ctr"/>
                      <a:r>
                        <a:rPr lang="en-US" sz="1200" dirty="0">
                          <a:effectLst/>
                        </a:rPr>
                        <a:t>Year</a:t>
                      </a:r>
                    </a:p>
                  </a:txBody>
                  <a:tcPr anchor="ctr"/>
                </a:tc>
                <a:tc gridSpan="2">
                  <a:txBody>
                    <a:bodyPr/>
                    <a:lstStyle/>
                    <a:p>
                      <a:pPr algn="ctr"/>
                      <a:r>
                        <a:rPr lang="en-US" sz="1200" dirty="0">
                          <a:effectLst/>
                        </a:rPr>
                        <a:t>Best estimate basis</a:t>
                      </a:r>
                    </a:p>
                  </a:txBody>
                  <a:tcPr anchor="ctr"/>
                </a:tc>
                <a:tc hMerge="1">
                  <a:txBody>
                    <a:bodyPr/>
                    <a:lstStyle/>
                    <a:p>
                      <a:endParaRPr lang="en-US"/>
                    </a:p>
                  </a:txBody>
                  <a:tcPr/>
                </a:tc>
                <a:tc gridSpan="2">
                  <a:txBody>
                    <a:bodyPr/>
                    <a:lstStyle/>
                    <a:p>
                      <a:pPr algn="ctr"/>
                      <a:r>
                        <a:rPr lang="en-US" sz="1200" dirty="0">
                          <a:effectLst/>
                        </a:rPr>
                        <a:t>Conservative basis 1</a:t>
                      </a:r>
                    </a:p>
                  </a:txBody>
                  <a:tcPr anchor="ctr"/>
                </a:tc>
                <a:tc hMerge="1">
                  <a:txBody>
                    <a:bodyPr/>
                    <a:lstStyle/>
                    <a:p>
                      <a:endParaRPr lang="en-US"/>
                    </a:p>
                  </a:txBody>
                  <a:tcPr/>
                </a:tc>
                <a:tc gridSpan="2">
                  <a:txBody>
                    <a:bodyPr/>
                    <a:lstStyle/>
                    <a:p>
                      <a:pPr algn="ctr"/>
                      <a:r>
                        <a:rPr lang="en-US" sz="1200" dirty="0">
                          <a:effectLst/>
                        </a:rPr>
                        <a:t>Conservative basis 2</a:t>
                      </a:r>
                    </a:p>
                  </a:txBody>
                  <a:tcPr anchor="ctr"/>
                </a:tc>
                <a:tc hMerge="1">
                  <a:txBody>
                    <a:bodyPr/>
                    <a:lstStyle/>
                    <a:p>
                      <a:endParaRPr lang="en-US" sz="1200" dirty="0">
                        <a:effectLst/>
                      </a:endParaRPr>
                    </a:p>
                  </a:txBody>
                  <a:tcPr anchor="ctr"/>
                </a:tc>
                <a:extLst>
                  <a:ext uri="{0D108BD9-81ED-4DB2-BD59-A6C34878D82A}">
                    <a16:rowId xmlns:a16="http://schemas.microsoft.com/office/drawing/2014/main" val="1553338376"/>
                  </a:ext>
                </a:extLst>
              </a:tr>
              <a:tr h="432048">
                <a:tc vMerge="1">
                  <a:txBody>
                    <a:bodyPr/>
                    <a:lstStyle/>
                    <a:p>
                      <a:endParaRPr lang="en-US"/>
                    </a:p>
                  </a:txBody>
                  <a:tcPr/>
                </a:tc>
                <a:tc>
                  <a:txBody>
                    <a:bodyPr/>
                    <a:lstStyle/>
                    <a:p>
                      <a:pPr algn="ctr"/>
                      <a:r>
                        <a:rPr lang="en-US" sz="1200" b="1" dirty="0">
                          <a:effectLst/>
                        </a:rPr>
                        <a:t>Liability</a:t>
                      </a:r>
                    </a:p>
                  </a:txBody>
                  <a:tcPr anchor="ctr"/>
                </a:tc>
                <a:tc>
                  <a:txBody>
                    <a:bodyPr/>
                    <a:lstStyle/>
                    <a:p>
                      <a:pPr algn="ctr"/>
                      <a:r>
                        <a:rPr lang="en-US" sz="1200" b="1">
                          <a:effectLst/>
                        </a:rPr>
                        <a:t>Profit</a:t>
                      </a:r>
                    </a:p>
                  </a:txBody>
                  <a:tcPr anchor="ctr"/>
                </a:tc>
                <a:tc>
                  <a:txBody>
                    <a:bodyPr/>
                    <a:lstStyle/>
                    <a:p>
                      <a:pPr algn="ctr"/>
                      <a:r>
                        <a:rPr lang="en-US" sz="1200" b="1">
                          <a:effectLst/>
                        </a:rPr>
                        <a:t>Liability</a:t>
                      </a:r>
                    </a:p>
                  </a:txBody>
                  <a:tcPr anchor="ctr"/>
                </a:tc>
                <a:tc>
                  <a:txBody>
                    <a:bodyPr/>
                    <a:lstStyle/>
                    <a:p>
                      <a:pPr algn="ctr"/>
                      <a:r>
                        <a:rPr lang="en-US" sz="1200" b="1">
                          <a:effectLst/>
                        </a:rPr>
                        <a:t>Profit</a:t>
                      </a:r>
                    </a:p>
                  </a:txBody>
                  <a:tcPr anchor="ctr"/>
                </a:tc>
                <a:tc>
                  <a:txBody>
                    <a:bodyPr/>
                    <a:lstStyle/>
                    <a:p>
                      <a:pPr algn="ctr"/>
                      <a:r>
                        <a:rPr lang="en-US" sz="1200" b="1">
                          <a:effectLst/>
                        </a:rPr>
                        <a:t>Liability </a:t>
                      </a:r>
                    </a:p>
                  </a:txBody>
                  <a:tcPr anchor="ctr"/>
                </a:tc>
                <a:tc>
                  <a:txBody>
                    <a:bodyPr/>
                    <a:lstStyle/>
                    <a:p>
                      <a:pPr algn="ctr"/>
                      <a:r>
                        <a:rPr lang="en-US" sz="1200" b="1" dirty="0">
                          <a:effectLst/>
                        </a:rPr>
                        <a:t>Profit</a:t>
                      </a:r>
                    </a:p>
                  </a:txBody>
                  <a:tcPr anchor="ctr"/>
                </a:tc>
                <a:extLst>
                  <a:ext uri="{0D108BD9-81ED-4DB2-BD59-A6C34878D82A}">
                    <a16:rowId xmlns:a16="http://schemas.microsoft.com/office/drawing/2014/main" val="2034357881"/>
                  </a:ext>
                </a:extLst>
              </a:tr>
              <a:tr h="318755">
                <a:tc>
                  <a:txBody>
                    <a:bodyPr/>
                    <a:lstStyle/>
                    <a:p>
                      <a:pPr algn="ctr"/>
                      <a:r>
                        <a:rPr lang="en-US" sz="1200">
                          <a:effectLst/>
                        </a:rPr>
                        <a:t>0</a:t>
                      </a:r>
                    </a:p>
                  </a:txBody>
                  <a:tcPr anchor="ctr"/>
                </a:tc>
                <a:tc>
                  <a:txBody>
                    <a:bodyPr/>
                    <a:lstStyle/>
                    <a:p>
                      <a:pPr algn="ctr"/>
                      <a:r>
                        <a:rPr lang="en-US" sz="1200">
                          <a:effectLst/>
                        </a:rPr>
                        <a:t>$0</a:t>
                      </a:r>
                    </a:p>
                  </a:txBody>
                  <a:tcPr anchor="ctr"/>
                </a:tc>
                <a:tc>
                  <a:txBody>
                    <a:bodyPr/>
                    <a:lstStyle/>
                    <a:p>
                      <a:pPr algn="ctr"/>
                      <a:r>
                        <a:rPr lang="en-US" sz="1200">
                          <a:effectLst/>
                        </a:rPr>
                        <a:t>$0</a:t>
                      </a:r>
                    </a:p>
                  </a:txBody>
                  <a:tcPr anchor="ctr"/>
                </a:tc>
                <a:tc>
                  <a:txBody>
                    <a:bodyPr/>
                    <a:lstStyle/>
                    <a:p>
                      <a:pPr algn="ctr"/>
                      <a:r>
                        <a:rPr lang="en-US" sz="1200">
                          <a:effectLst/>
                        </a:rPr>
                        <a:t>$338</a:t>
                      </a:r>
                    </a:p>
                  </a:txBody>
                  <a:tcPr anchor="ctr"/>
                </a:tc>
                <a:tc>
                  <a:txBody>
                    <a:bodyPr/>
                    <a:lstStyle/>
                    <a:p>
                      <a:pPr algn="ctr"/>
                      <a:r>
                        <a:rPr lang="en-US" sz="1200">
                          <a:effectLst/>
                        </a:rPr>
                        <a:t>-$338</a:t>
                      </a:r>
                    </a:p>
                  </a:txBody>
                  <a:tcPr anchor="ctr"/>
                </a:tc>
                <a:tc>
                  <a:txBody>
                    <a:bodyPr/>
                    <a:lstStyle/>
                    <a:p>
                      <a:pPr algn="ctr"/>
                      <a:r>
                        <a:rPr lang="en-US" sz="1200">
                          <a:effectLst/>
                        </a:rPr>
                        <a:t>$354</a:t>
                      </a:r>
                    </a:p>
                  </a:txBody>
                  <a:tcPr anchor="ctr"/>
                </a:tc>
                <a:tc>
                  <a:txBody>
                    <a:bodyPr/>
                    <a:lstStyle/>
                    <a:p>
                      <a:pPr algn="ctr"/>
                      <a:r>
                        <a:rPr lang="en-US" sz="1200">
                          <a:effectLst/>
                        </a:rPr>
                        <a:t>-$354</a:t>
                      </a:r>
                    </a:p>
                  </a:txBody>
                  <a:tcPr anchor="ctr"/>
                </a:tc>
                <a:extLst>
                  <a:ext uri="{0D108BD9-81ED-4DB2-BD59-A6C34878D82A}">
                    <a16:rowId xmlns:a16="http://schemas.microsoft.com/office/drawing/2014/main" val="714957180"/>
                  </a:ext>
                </a:extLst>
              </a:tr>
              <a:tr h="318755">
                <a:tc>
                  <a:txBody>
                    <a:bodyPr/>
                    <a:lstStyle/>
                    <a:p>
                      <a:pPr algn="ctr"/>
                      <a:r>
                        <a:rPr lang="en-US" sz="1200">
                          <a:effectLst/>
                        </a:rPr>
                        <a:t>1</a:t>
                      </a:r>
                    </a:p>
                  </a:txBody>
                  <a:tcPr anchor="ctr"/>
                </a:tc>
                <a:tc>
                  <a:txBody>
                    <a:bodyPr/>
                    <a:lstStyle/>
                    <a:p>
                      <a:pPr algn="ctr"/>
                      <a:r>
                        <a:rPr lang="en-US" sz="1200">
                          <a:effectLst/>
                        </a:rPr>
                        <a:t>$192</a:t>
                      </a:r>
                    </a:p>
                  </a:txBody>
                  <a:tcPr anchor="ctr"/>
                </a:tc>
                <a:tc>
                  <a:txBody>
                    <a:bodyPr/>
                    <a:lstStyle/>
                    <a:p>
                      <a:pPr algn="ctr"/>
                      <a:r>
                        <a:rPr lang="en-US" sz="1200" dirty="0">
                          <a:effectLst/>
                        </a:rPr>
                        <a:t>$0</a:t>
                      </a:r>
                    </a:p>
                  </a:txBody>
                  <a:tcPr anchor="ctr"/>
                </a:tc>
                <a:tc>
                  <a:txBody>
                    <a:bodyPr/>
                    <a:lstStyle/>
                    <a:p>
                      <a:pPr algn="ctr"/>
                      <a:r>
                        <a:rPr lang="en-US" sz="1200">
                          <a:effectLst/>
                        </a:rPr>
                        <a:t>$497</a:t>
                      </a:r>
                    </a:p>
                  </a:txBody>
                  <a:tcPr anchor="ctr"/>
                </a:tc>
                <a:tc>
                  <a:txBody>
                    <a:bodyPr/>
                    <a:lstStyle/>
                    <a:p>
                      <a:pPr algn="ctr"/>
                      <a:r>
                        <a:rPr lang="en-US" sz="1200">
                          <a:effectLst/>
                        </a:rPr>
                        <a:t>$43</a:t>
                      </a:r>
                    </a:p>
                  </a:txBody>
                  <a:tcPr anchor="ctr"/>
                </a:tc>
                <a:tc>
                  <a:txBody>
                    <a:bodyPr/>
                    <a:lstStyle/>
                    <a:p>
                      <a:pPr algn="ctr"/>
                      <a:r>
                        <a:rPr lang="en-US" sz="1200">
                          <a:effectLst/>
                        </a:rPr>
                        <a:t>$495</a:t>
                      </a:r>
                    </a:p>
                  </a:txBody>
                  <a:tcPr anchor="ctr"/>
                </a:tc>
                <a:tc>
                  <a:txBody>
                    <a:bodyPr/>
                    <a:lstStyle/>
                    <a:p>
                      <a:pPr algn="ctr"/>
                      <a:r>
                        <a:rPr lang="en-US" sz="1200">
                          <a:effectLst/>
                        </a:rPr>
                        <a:t>$61</a:t>
                      </a:r>
                    </a:p>
                  </a:txBody>
                  <a:tcPr anchor="ctr"/>
                </a:tc>
                <a:extLst>
                  <a:ext uri="{0D108BD9-81ED-4DB2-BD59-A6C34878D82A}">
                    <a16:rowId xmlns:a16="http://schemas.microsoft.com/office/drawing/2014/main" val="1424030634"/>
                  </a:ext>
                </a:extLst>
              </a:tr>
              <a:tr h="314388">
                <a:tc>
                  <a:txBody>
                    <a:bodyPr/>
                    <a:lstStyle/>
                    <a:p>
                      <a:pPr algn="ctr"/>
                      <a:r>
                        <a:rPr lang="en-US" sz="1200">
                          <a:effectLst/>
                        </a:rPr>
                        <a:t>2</a:t>
                      </a:r>
                    </a:p>
                  </a:txBody>
                  <a:tcPr anchor="ctr"/>
                </a:tc>
                <a:tc>
                  <a:txBody>
                    <a:bodyPr/>
                    <a:lstStyle/>
                    <a:p>
                      <a:pPr algn="ctr"/>
                      <a:r>
                        <a:rPr lang="en-US" sz="1200">
                          <a:effectLst/>
                        </a:rPr>
                        <a:t>$333</a:t>
                      </a:r>
                    </a:p>
                  </a:txBody>
                  <a:tcPr anchor="ctr"/>
                </a:tc>
                <a:tc>
                  <a:txBody>
                    <a:bodyPr/>
                    <a:lstStyle/>
                    <a:p>
                      <a:pPr algn="ctr"/>
                      <a:r>
                        <a:rPr lang="en-US" sz="1200">
                          <a:effectLst/>
                        </a:rPr>
                        <a:t>$0</a:t>
                      </a:r>
                    </a:p>
                  </a:txBody>
                  <a:tcPr anchor="ctr"/>
                </a:tc>
                <a:tc>
                  <a:txBody>
                    <a:bodyPr/>
                    <a:lstStyle/>
                    <a:p>
                      <a:pPr algn="ctr"/>
                      <a:r>
                        <a:rPr lang="en-US" sz="1200">
                          <a:effectLst/>
                        </a:rPr>
                        <a:t>$607</a:t>
                      </a:r>
                    </a:p>
                  </a:txBody>
                  <a:tcPr anchor="ctr"/>
                </a:tc>
                <a:tc>
                  <a:txBody>
                    <a:bodyPr/>
                    <a:lstStyle/>
                    <a:p>
                      <a:pPr algn="ctr"/>
                      <a:r>
                        <a:rPr lang="en-US" sz="1200">
                          <a:effectLst/>
                        </a:rPr>
                        <a:t>$41</a:t>
                      </a:r>
                    </a:p>
                  </a:txBody>
                  <a:tcPr anchor="ctr"/>
                </a:tc>
                <a:tc>
                  <a:txBody>
                    <a:bodyPr/>
                    <a:lstStyle/>
                    <a:p>
                      <a:pPr algn="ctr"/>
                      <a:r>
                        <a:rPr lang="en-US" sz="1200">
                          <a:effectLst/>
                        </a:rPr>
                        <a:t>$592</a:t>
                      </a:r>
                    </a:p>
                  </a:txBody>
                  <a:tcPr anchor="ctr"/>
                </a:tc>
                <a:tc>
                  <a:txBody>
                    <a:bodyPr/>
                    <a:lstStyle/>
                    <a:p>
                      <a:pPr algn="ctr"/>
                      <a:r>
                        <a:rPr lang="en-US" sz="1200">
                          <a:effectLst/>
                        </a:rPr>
                        <a:t>$54</a:t>
                      </a:r>
                    </a:p>
                  </a:txBody>
                  <a:tcPr anchor="ctr"/>
                </a:tc>
                <a:extLst>
                  <a:ext uri="{0D108BD9-81ED-4DB2-BD59-A6C34878D82A}">
                    <a16:rowId xmlns:a16="http://schemas.microsoft.com/office/drawing/2014/main" val="4264298956"/>
                  </a:ext>
                </a:extLst>
              </a:tr>
              <a:tr h="318755">
                <a:tc>
                  <a:txBody>
                    <a:bodyPr/>
                    <a:lstStyle/>
                    <a:p>
                      <a:pPr algn="ctr"/>
                      <a:r>
                        <a:rPr lang="en-US" sz="1200">
                          <a:effectLst/>
                        </a:rPr>
                        <a:t>3</a:t>
                      </a:r>
                    </a:p>
                  </a:txBody>
                  <a:tcPr anchor="ctr"/>
                </a:tc>
                <a:tc>
                  <a:txBody>
                    <a:bodyPr/>
                    <a:lstStyle/>
                    <a:p>
                      <a:pPr algn="ctr"/>
                      <a:r>
                        <a:rPr lang="en-US" sz="1200">
                          <a:effectLst/>
                        </a:rPr>
                        <a:t>$427</a:t>
                      </a:r>
                    </a:p>
                  </a:txBody>
                  <a:tcPr anchor="ctr"/>
                </a:tc>
                <a:tc>
                  <a:txBody>
                    <a:bodyPr/>
                    <a:lstStyle/>
                    <a:p>
                      <a:pPr algn="ctr"/>
                      <a:r>
                        <a:rPr lang="en-US" sz="1200" dirty="0">
                          <a:effectLst/>
                        </a:rPr>
                        <a:t>$0</a:t>
                      </a:r>
                    </a:p>
                  </a:txBody>
                  <a:tcPr anchor="ctr"/>
                </a:tc>
                <a:tc>
                  <a:txBody>
                    <a:bodyPr/>
                    <a:lstStyle/>
                    <a:p>
                      <a:pPr algn="ctr"/>
                      <a:r>
                        <a:rPr lang="en-US" sz="1200">
                          <a:effectLst/>
                        </a:rPr>
                        <a:t>$669</a:t>
                      </a:r>
                    </a:p>
                  </a:txBody>
                  <a:tcPr anchor="ctr"/>
                </a:tc>
                <a:tc>
                  <a:txBody>
                    <a:bodyPr/>
                    <a:lstStyle/>
                    <a:p>
                      <a:pPr algn="ctr"/>
                      <a:r>
                        <a:rPr lang="en-US" sz="1200">
                          <a:effectLst/>
                        </a:rPr>
                        <a:t>$39</a:t>
                      </a:r>
                    </a:p>
                  </a:txBody>
                  <a:tcPr anchor="ctr"/>
                </a:tc>
                <a:tc>
                  <a:txBody>
                    <a:bodyPr/>
                    <a:lstStyle/>
                    <a:p>
                      <a:pPr algn="ctr"/>
                      <a:r>
                        <a:rPr lang="en-US" sz="1200">
                          <a:effectLst/>
                        </a:rPr>
                        <a:t>$645</a:t>
                      </a:r>
                    </a:p>
                  </a:txBody>
                  <a:tcPr anchor="ctr"/>
                </a:tc>
                <a:tc>
                  <a:txBody>
                    <a:bodyPr/>
                    <a:lstStyle/>
                    <a:p>
                      <a:pPr algn="ctr"/>
                      <a:r>
                        <a:rPr lang="en-US" sz="1200">
                          <a:effectLst/>
                        </a:rPr>
                        <a:t>$48</a:t>
                      </a:r>
                    </a:p>
                  </a:txBody>
                  <a:tcPr anchor="ctr"/>
                </a:tc>
                <a:extLst>
                  <a:ext uri="{0D108BD9-81ED-4DB2-BD59-A6C34878D82A}">
                    <a16:rowId xmlns:a16="http://schemas.microsoft.com/office/drawing/2014/main" val="2503549851"/>
                  </a:ext>
                </a:extLst>
              </a:tr>
              <a:tr h="318755">
                <a:tc>
                  <a:txBody>
                    <a:bodyPr/>
                    <a:lstStyle/>
                    <a:p>
                      <a:pPr algn="ctr"/>
                      <a:r>
                        <a:rPr lang="en-US" sz="1200">
                          <a:effectLst/>
                        </a:rPr>
                        <a:t>4</a:t>
                      </a:r>
                    </a:p>
                  </a:txBody>
                  <a:tcPr anchor="ctr"/>
                </a:tc>
                <a:tc>
                  <a:txBody>
                    <a:bodyPr/>
                    <a:lstStyle/>
                    <a:p>
                      <a:pPr algn="ctr"/>
                      <a:r>
                        <a:rPr lang="en-US" sz="1200">
                          <a:effectLst/>
                        </a:rPr>
                        <a:t>$479</a:t>
                      </a:r>
                    </a:p>
                  </a:txBody>
                  <a:tcPr anchor="ctr"/>
                </a:tc>
                <a:tc>
                  <a:txBody>
                    <a:bodyPr/>
                    <a:lstStyle/>
                    <a:p>
                      <a:pPr algn="ctr"/>
                      <a:r>
                        <a:rPr lang="en-US" sz="1200">
                          <a:effectLst/>
                        </a:rPr>
                        <a:t>$0</a:t>
                      </a:r>
                    </a:p>
                  </a:txBody>
                  <a:tcPr anchor="ctr"/>
                </a:tc>
                <a:tc>
                  <a:txBody>
                    <a:bodyPr/>
                    <a:lstStyle/>
                    <a:p>
                      <a:pPr algn="ctr"/>
                      <a:r>
                        <a:rPr lang="en-US" sz="1200" dirty="0">
                          <a:effectLst/>
                        </a:rPr>
                        <a:t>$690</a:t>
                      </a:r>
                    </a:p>
                  </a:txBody>
                  <a:tcPr anchor="ctr"/>
                </a:tc>
                <a:tc>
                  <a:txBody>
                    <a:bodyPr/>
                    <a:lstStyle/>
                    <a:p>
                      <a:pPr algn="ctr"/>
                      <a:r>
                        <a:rPr lang="en-US" sz="1200">
                          <a:effectLst/>
                        </a:rPr>
                        <a:t>$39</a:t>
                      </a:r>
                    </a:p>
                  </a:txBody>
                  <a:tcPr anchor="ctr"/>
                </a:tc>
                <a:tc>
                  <a:txBody>
                    <a:bodyPr/>
                    <a:lstStyle/>
                    <a:p>
                      <a:pPr algn="ctr"/>
                      <a:r>
                        <a:rPr lang="en-US" sz="1200">
                          <a:effectLst/>
                        </a:rPr>
                        <a:t>$659</a:t>
                      </a:r>
                    </a:p>
                  </a:txBody>
                  <a:tcPr anchor="ctr"/>
                </a:tc>
                <a:tc>
                  <a:txBody>
                    <a:bodyPr/>
                    <a:lstStyle/>
                    <a:p>
                      <a:pPr algn="ctr"/>
                      <a:r>
                        <a:rPr lang="en-US" sz="1200">
                          <a:effectLst/>
                        </a:rPr>
                        <a:t>$44</a:t>
                      </a:r>
                    </a:p>
                  </a:txBody>
                  <a:tcPr anchor="ctr"/>
                </a:tc>
                <a:extLst>
                  <a:ext uri="{0D108BD9-81ED-4DB2-BD59-A6C34878D82A}">
                    <a16:rowId xmlns:a16="http://schemas.microsoft.com/office/drawing/2014/main" val="1536710219"/>
                  </a:ext>
                </a:extLst>
              </a:tr>
              <a:tr h="318755">
                <a:tc>
                  <a:txBody>
                    <a:bodyPr/>
                    <a:lstStyle/>
                    <a:p>
                      <a:pPr algn="ctr"/>
                      <a:r>
                        <a:rPr lang="en-US" sz="1200">
                          <a:effectLst/>
                        </a:rPr>
                        <a:t>5</a:t>
                      </a:r>
                    </a:p>
                  </a:txBody>
                  <a:tcPr anchor="ctr"/>
                </a:tc>
                <a:tc>
                  <a:txBody>
                    <a:bodyPr/>
                    <a:lstStyle/>
                    <a:p>
                      <a:pPr algn="ctr"/>
                      <a:r>
                        <a:rPr lang="en-US" sz="1200" dirty="0">
                          <a:effectLst/>
                        </a:rPr>
                        <a:t>$489</a:t>
                      </a:r>
                    </a:p>
                  </a:txBody>
                  <a:tcPr anchor="ctr"/>
                </a:tc>
                <a:tc>
                  <a:txBody>
                    <a:bodyPr/>
                    <a:lstStyle/>
                    <a:p>
                      <a:pPr algn="ctr"/>
                      <a:r>
                        <a:rPr lang="en-US" sz="1200">
                          <a:effectLst/>
                        </a:rPr>
                        <a:t>$0</a:t>
                      </a:r>
                    </a:p>
                  </a:txBody>
                  <a:tcPr anchor="ctr"/>
                </a:tc>
                <a:tc>
                  <a:txBody>
                    <a:bodyPr/>
                    <a:lstStyle/>
                    <a:p>
                      <a:pPr algn="ctr"/>
                      <a:r>
                        <a:rPr lang="en-US" sz="1200">
                          <a:effectLst/>
                        </a:rPr>
                        <a:t>$667</a:t>
                      </a:r>
                    </a:p>
                  </a:txBody>
                  <a:tcPr anchor="ctr"/>
                </a:tc>
                <a:tc>
                  <a:txBody>
                    <a:bodyPr/>
                    <a:lstStyle/>
                    <a:p>
                      <a:pPr algn="ctr"/>
                      <a:r>
                        <a:rPr lang="en-US" sz="1200">
                          <a:effectLst/>
                        </a:rPr>
                        <a:t>$39</a:t>
                      </a:r>
                    </a:p>
                  </a:txBody>
                  <a:tcPr anchor="ctr"/>
                </a:tc>
                <a:tc>
                  <a:txBody>
                    <a:bodyPr/>
                    <a:lstStyle/>
                    <a:p>
                      <a:pPr algn="ctr"/>
                      <a:r>
                        <a:rPr lang="en-US" sz="1200">
                          <a:effectLst/>
                        </a:rPr>
                        <a:t>$634</a:t>
                      </a:r>
                    </a:p>
                  </a:txBody>
                  <a:tcPr anchor="ctr"/>
                </a:tc>
                <a:tc>
                  <a:txBody>
                    <a:bodyPr/>
                    <a:lstStyle/>
                    <a:p>
                      <a:pPr algn="ctr"/>
                      <a:r>
                        <a:rPr lang="en-US" sz="1200">
                          <a:effectLst/>
                        </a:rPr>
                        <a:t>$41</a:t>
                      </a:r>
                    </a:p>
                  </a:txBody>
                  <a:tcPr anchor="ctr"/>
                </a:tc>
                <a:extLst>
                  <a:ext uri="{0D108BD9-81ED-4DB2-BD59-A6C34878D82A}">
                    <a16:rowId xmlns:a16="http://schemas.microsoft.com/office/drawing/2014/main" val="1571081937"/>
                  </a:ext>
                </a:extLst>
              </a:tr>
              <a:tr h="453005">
                <a:tc>
                  <a:txBody>
                    <a:bodyPr/>
                    <a:lstStyle/>
                    <a:p>
                      <a:pPr algn="ctr"/>
                      <a:r>
                        <a:rPr lang="en-US" sz="1200">
                          <a:effectLst/>
                        </a:rPr>
                        <a:t>6</a:t>
                      </a:r>
                    </a:p>
                  </a:txBody>
                  <a:tcPr anchor="ctr"/>
                </a:tc>
                <a:tc>
                  <a:txBody>
                    <a:bodyPr/>
                    <a:lstStyle/>
                    <a:p>
                      <a:pPr algn="ctr"/>
                      <a:r>
                        <a:rPr lang="en-US" sz="1200">
                          <a:effectLst/>
                        </a:rPr>
                        <a:t>$461</a:t>
                      </a:r>
                    </a:p>
                  </a:txBody>
                  <a:tcPr anchor="ctr"/>
                </a:tc>
                <a:tc>
                  <a:txBody>
                    <a:bodyPr/>
                    <a:lstStyle/>
                    <a:p>
                      <a:pPr algn="ctr"/>
                      <a:r>
                        <a:rPr lang="en-US" sz="1200">
                          <a:effectLst/>
                        </a:rPr>
                        <a:t>$0</a:t>
                      </a:r>
                    </a:p>
                  </a:txBody>
                  <a:tcPr anchor="ctr"/>
                </a:tc>
                <a:tc>
                  <a:txBody>
                    <a:bodyPr/>
                    <a:lstStyle/>
                    <a:p>
                      <a:pPr algn="ctr"/>
                      <a:r>
                        <a:rPr lang="en-US" sz="1200">
                          <a:effectLst/>
                        </a:rPr>
                        <a:t>$606</a:t>
                      </a:r>
                    </a:p>
                  </a:txBody>
                  <a:tcPr anchor="ctr"/>
                </a:tc>
                <a:tc>
                  <a:txBody>
                    <a:bodyPr/>
                    <a:lstStyle/>
                    <a:p>
                      <a:pPr algn="ctr"/>
                      <a:r>
                        <a:rPr lang="en-US" sz="1200" dirty="0">
                          <a:effectLst/>
                        </a:rPr>
                        <a:t>$39</a:t>
                      </a:r>
                    </a:p>
                  </a:txBody>
                  <a:tcPr anchor="ctr"/>
                </a:tc>
                <a:tc>
                  <a:txBody>
                    <a:bodyPr/>
                    <a:lstStyle/>
                    <a:p>
                      <a:pPr algn="ctr"/>
                      <a:r>
                        <a:rPr lang="en-US" sz="1200">
                          <a:effectLst/>
                        </a:rPr>
                        <a:t>$573</a:t>
                      </a:r>
                    </a:p>
                  </a:txBody>
                  <a:tcPr anchor="ctr"/>
                </a:tc>
                <a:tc>
                  <a:txBody>
                    <a:bodyPr/>
                    <a:lstStyle/>
                    <a:p>
                      <a:pPr algn="ctr"/>
                      <a:r>
                        <a:rPr lang="en-US" sz="1200">
                          <a:effectLst/>
                        </a:rPr>
                        <a:t>$37</a:t>
                      </a:r>
                    </a:p>
                  </a:txBody>
                  <a:tcPr anchor="ctr"/>
                </a:tc>
                <a:extLst>
                  <a:ext uri="{0D108BD9-81ED-4DB2-BD59-A6C34878D82A}">
                    <a16:rowId xmlns:a16="http://schemas.microsoft.com/office/drawing/2014/main" val="336463903"/>
                  </a:ext>
                </a:extLst>
              </a:tr>
              <a:tr h="318755">
                <a:tc>
                  <a:txBody>
                    <a:bodyPr/>
                    <a:lstStyle/>
                    <a:p>
                      <a:pPr algn="ctr"/>
                      <a:r>
                        <a:rPr lang="en-US" sz="1200">
                          <a:effectLst/>
                        </a:rPr>
                        <a:t>7</a:t>
                      </a:r>
                    </a:p>
                  </a:txBody>
                  <a:tcPr anchor="ctr"/>
                </a:tc>
                <a:tc>
                  <a:txBody>
                    <a:bodyPr/>
                    <a:lstStyle/>
                    <a:p>
                      <a:pPr algn="ctr"/>
                      <a:r>
                        <a:rPr lang="en-US" sz="1200">
                          <a:effectLst/>
                        </a:rPr>
                        <a:t>$397</a:t>
                      </a:r>
                    </a:p>
                  </a:txBody>
                  <a:tcPr anchor="ctr"/>
                </a:tc>
                <a:tc>
                  <a:txBody>
                    <a:bodyPr/>
                    <a:lstStyle/>
                    <a:p>
                      <a:pPr algn="ctr"/>
                      <a:r>
                        <a:rPr lang="en-US" sz="1200">
                          <a:effectLst/>
                        </a:rPr>
                        <a:t>$0</a:t>
                      </a:r>
                    </a:p>
                  </a:txBody>
                  <a:tcPr anchor="ctr"/>
                </a:tc>
                <a:tc>
                  <a:txBody>
                    <a:bodyPr/>
                    <a:lstStyle/>
                    <a:p>
                      <a:pPr algn="ctr"/>
                      <a:r>
                        <a:rPr lang="en-US" sz="1200">
                          <a:effectLst/>
                        </a:rPr>
                        <a:t>$507</a:t>
                      </a:r>
                    </a:p>
                  </a:txBody>
                  <a:tcPr anchor="ctr"/>
                </a:tc>
                <a:tc>
                  <a:txBody>
                    <a:bodyPr/>
                    <a:lstStyle/>
                    <a:p>
                      <a:pPr algn="ctr"/>
                      <a:r>
                        <a:rPr lang="en-US" sz="1200">
                          <a:effectLst/>
                        </a:rPr>
                        <a:t>$39</a:t>
                      </a:r>
                    </a:p>
                  </a:txBody>
                  <a:tcPr anchor="ctr"/>
                </a:tc>
                <a:tc>
                  <a:txBody>
                    <a:bodyPr/>
                    <a:lstStyle/>
                    <a:p>
                      <a:pPr algn="ctr"/>
                      <a:r>
                        <a:rPr lang="en-US" sz="1200" dirty="0">
                          <a:effectLst/>
                        </a:rPr>
                        <a:t>$478</a:t>
                      </a:r>
                    </a:p>
                  </a:txBody>
                  <a:tcPr anchor="ctr"/>
                </a:tc>
                <a:tc>
                  <a:txBody>
                    <a:bodyPr/>
                    <a:lstStyle/>
                    <a:p>
                      <a:pPr algn="ctr"/>
                      <a:r>
                        <a:rPr lang="en-US" sz="1200">
                          <a:effectLst/>
                        </a:rPr>
                        <a:t>$34</a:t>
                      </a:r>
                    </a:p>
                  </a:txBody>
                  <a:tcPr anchor="ctr"/>
                </a:tc>
                <a:extLst>
                  <a:ext uri="{0D108BD9-81ED-4DB2-BD59-A6C34878D82A}">
                    <a16:rowId xmlns:a16="http://schemas.microsoft.com/office/drawing/2014/main" val="3069479783"/>
                  </a:ext>
                </a:extLst>
              </a:tr>
              <a:tr h="318755">
                <a:tc>
                  <a:txBody>
                    <a:bodyPr/>
                    <a:lstStyle/>
                    <a:p>
                      <a:pPr algn="ctr"/>
                      <a:r>
                        <a:rPr lang="en-US" sz="1200">
                          <a:effectLst/>
                        </a:rPr>
                        <a:t>8</a:t>
                      </a:r>
                    </a:p>
                  </a:txBody>
                  <a:tcPr anchor="ctr"/>
                </a:tc>
                <a:tc>
                  <a:txBody>
                    <a:bodyPr/>
                    <a:lstStyle/>
                    <a:p>
                      <a:pPr algn="ctr"/>
                      <a:r>
                        <a:rPr lang="en-US" sz="1200">
                          <a:effectLst/>
                        </a:rPr>
                        <a:t>$297</a:t>
                      </a:r>
                    </a:p>
                  </a:txBody>
                  <a:tcPr anchor="ctr"/>
                </a:tc>
                <a:tc>
                  <a:txBody>
                    <a:bodyPr/>
                    <a:lstStyle/>
                    <a:p>
                      <a:pPr algn="ctr"/>
                      <a:r>
                        <a:rPr lang="en-US" sz="1200">
                          <a:effectLst/>
                        </a:rPr>
                        <a:t>$0</a:t>
                      </a:r>
                    </a:p>
                  </a:txBody>
                  <a:tcPr anchor="ctr"/>
                </a:tc>
                <a:tc>
                  <a:txBody>
                    <a:bodyPr/>
                    <a:lstStyle/>
                    <a:p>
                      <a:pPr algn="ctr"/>
                      <a:r>
                        <a:rPr lang="en-US" sz="1200">
                          <a:effectLst/>
                        </a:rPr>
                        <a:t>$372</a:t>
                      </a:r>
                    </a:p>
                  </a:txBody>
                  <a:tcPr anchor="ctr"/>
                </a:tc>
                <a:tc>
                  <a:txBody>
                    <a:bodyPr/>
                    <a:lstStyle/>
                    <a:p>
                      <a:pPr algn="ctr"/>
                      <a:r>
                        <a:rPr lang="en-US" sz="1200">
                          <a:effectLst/>
                        </a:rPr>
                        <a:t>$39</a:t>
                      </a:r>
                    </a:p>
                  </a:txBody>
                  <a:tcPr anchor="ctr"/>
                </a:tc>
                <a:tc>
                  <a:txBody>
                    <a:bodyPr/>
                    <a:lstStyle/>
                    <a:p>
                      <a:pPr algn="ctr"/>
                      <a:r>
                        <a:rPr lang="en-US" sz="1200">
                          <a:effectLst/>
                        </a:rPr>
                        <a:t>$350</a:t>
                      </a:r>
                    </a:p>
                  </a:txBody>
                  <a:tcPr anchor="ctr"/>
                </a:tc>
                <a:tc>
                  <a:txBody>
                    <a:bodyPr/>
                    <a:lstStyle/>
                    <a:p>
                      <a:pPr algn="ctr"/>
                      <a:r>
                        <a:rPr lang="en-US" sz="1200">
                          <a:effectLst/>
                        </a:rPr>
                        <a:t>$31</a:t>
                      </a:r>
                    </a:p>
                  </a:txBody>
                  <a:tcPr anchor="ctr"/>
                </a:tc>
                <a:extLst>
                  <a:ext uri="{0D108BD9-81ED-4DB2-BD59-A6C34878D82A}">
                    <a16:rowId xmlns:a16="http://schemas.microsoft.com/office/drawing/2014/main" val="2222505650"/>
                  </a:ext>
                </a:extLst>
              </a:tr>
              <a:tr h="318755">
                <a:tc>
                  <a:txBody>
                    <a:bodyPr/>
                    <a:lstStyle/>
                    <a:p>
                      <a:pPr algn="ctr"/>
                      <a:r>
                        <a:rPr lang="en-US" sz="1200" dirty="0">
                          <a:effectLst/>
                        </a:rPr>
                        <a:t>9</a:t>
                      </a:r>
                    </a:p>
                  </a:txBody>
                  <a:tcPr anchor="ctr"/>
                </a:tc>
                <a:tc>
                  <a:txBody>
                    <a:bodyPr/>
                    <a:lstStyle/>
                    <a:p>
                      <a:pPr algn="ctr"/>
                      <a:r>
                        <a:rPr lang="en-US" sz="1200">
                          <a:effectLst/>
                        </a:rPr>
                        <a:t>$164</a:t>
                      </a:r>
                    </a:p>
                  </a:txBody>
                  <a:tcPr anchor="ctr"/>
                </a:tc>
                <a:tc>
                  <a:txBody>
                    <a:bodyPr/>
                    <a:lstStyle/>
                    <a:p>
                      <a:pPr algn="ctr"/>
                      <a:r>
                        <a:rPr lang="en-US" sz="1200">
                          <a:effectLst/>
                        </a:rPr>
                        <a:t>$0</a:t>
                      </a:r>
                    </a:p>
                  </a:txBody>
                  <a:tcPr anchor="ctr"/>
                </a:tc>
                <a:tc>
                  <a:txBody>
                    <a:bodyPr/>
                    <a:lstStyle/>
                    <a:p>
                      <a:pPr algn="ctr"/>
                      <a:r>
                        <a:rPr lang="en-US" sz="1200">
                          <a:effectLst/>
                        </a:rPr>
                        <a:t>$202</a:t>
                      </a:r>
                    </a:p>
                  </a:txBody>
                  <a:tcPr anchor="ctr"/>
                </a:tc>
                <a:tc>
                  <a:txBody>
                    <a:bodyPr/>
                    <a:lstStyle/>
                    <a:p>
                      <a:pPr algn="ctr"/>
                      <a:r>
                        <a:rPr lang="en-US" sz="1200">
                          <a:effectLst/>
                        </a:rPr>
                        <a:t>$39</a:t>
                      </a:r>
                    </a:p>
                  </a:txBody>
                  <a:tcPr anchor="ctr"/>
                </a:tc>
                <a:tc>
                  <a:txBody>
                    <a:bodyPr/>
                    <a:lstStyle/>
                    <a:p>
                      <a:pPr algn="ctr"/>
                      <a:r>
                        <a:rPr lang="en-US" sz="1200">
                          <a:effectLst/>
                        </a:rPr>
                        <a:t>$190</a:t>
                      </a:r>
                    </a:p>
                  </a:txBody>
                  <a:tcPr anchor="ctr"/>
                </a:tc>
                <a:tc>
                  <a:txBody>
                    <a:bodyPr/>
                    <a:lstStyle/>
                    <a:p>
                      <a:pPr algn="ctr"/>
                      <a:r>
                        <a:rPr lang="en-US" sz="1200" dirty="0">
                          <a:effectLst/>
                        </a:rPr>
                        <a:t>$29</a:t>
                      </a:r>
                    </a:p>
                  </a:txBody>
                  <a:tcPr anchor="ctr"/>
                </a:tc>
                <a:extLst>
                  <a:ext uri="{0D108BD9-81ED-4DB2-BD59-A6C34878D82A}">
                    <a16:rowId xmlns:a16="http://schemas.microsoft.com/office/drawing/2014/main" val="2051082970"/>
                  </a:ext>
                </a:extLst>
              </a:tr>
            </a:tbl>
          </a:graphicData>
        </a:graphic>
      </p:graphicFrame>
    </p:spTree>
    <p:extLst>
      <p:ext uri="{BB962C8B-B14F-4D97-AF65-F5344CB8AC3E}">
        <p14:creationId xmlns:p14="http://schemas.microsoft.com/office/powerpoint/2010/main" val="358658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Questions</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a:bodyPr>
          <a:lstStyle/>
          <a:p>
            <a:pPr marL="457200" indent="-457200">
              <a:buFont typeface="+mj-lt"/>
              <a:buAutoNum type="arabicParenR"/>
            </a:pPr>
            <a:r>
              <a:rPr lang="en-AU" dirty="0"/>
              <a:t>Calculate the net present value of profits @ 3% under the three bases. What do you conclude? </a:t>
            </a:r>
          </a:p>
          <a:p>
            <a:pPr marL="457200" indent="-457200">
              <a:buFont typeface="+mj-lt"/>
              <a:buAutoNum type="arabicParenR"/>
            </a:pPr>
            <a:endParaRPr lang="en-AU" dirty="0"/>
          </a:p>
          <a:p>
            <a:pPr marL="457200" indent="-457200">
              <a:buFont typeface="+mj-lt"/>
              <a:buAutoNum type="arabicParenR"/>
            </a:pPr>
            <a:r>
              <a:rPr lang="en-AU" dirty="0"/>
              <a:t>Calculate the net present value of profits @ 4%. Explain the results.  </a:t>
            </a:r>
          </a:p>
          <a:p>
            <a:pPr marL="457200" indent="-457200">
              <a:buFont typeface="+mj-lt"/>
              <a:buAutoNum type="arabicParenR"/>
            </a:pPr>
            <a:endParaRPr lang="en-AU" dirty="0"/>
          </a:p>
          <a:p>
            <a:pPr marL="457200" indent="-457200">
              <a:buFont typeface="+mj-lt"/>
              <a:buAutoNum type="arabicParenR"/>
            </a:pPr>
            <a:r>
              <a:rPr lang="en-AU" dirty="0"/>
              <a:t>Compare the run off of liabilities and profit for conservative basis 1 and 2. What do you conclude?</a:t>
            </a:r>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1512168"/>
          </a:xfrm>
        </p:spPr>
        <p:txBody>
          <a:bodyPr>
            <a:normAutofit/>
          </a:bodyPr>
          <a:lstStyle/>
          <a:p>
            <a:r>
              <a:rPr lang="en-US" dirty="0"/>
              <a:t>Profit under different valuation approaches</a:t>
            </a:r>
            <a:endParaRPr lang="en-AU" dirty="0"/>
          </a:p>
        </p:txBody>
      </p:sp>
      <p:sp>
        <p:nvSpPr>
          <p:cNvPr id="6" name="TextBox 5">
            <a:extLst>
              <a:ext uri="{FF2B5EF4-FFF2-40B4-BE49-F238E27FC236}">
                <a16:creationId xmlns:a16="http://schemas.microsoft.com/office/drawing/2014/main" id="{32E7962E-2DFE-4D68-9182-A9F6F257A15B}"/>
              </a:ext>
            </a:extLst>
          </p:cNvPr>
          <p:cNvSpPr txBox="1"/>
          <p:nvPr/>
        </p:nvSpPr>
        <p:spPr>
          <a:xfrm>
            <a:off x="492348" y="2924944"/>
            <a:ext cx="8147248" cy="369332"/>
          </a:xfrm>
          <a:prstGeom prst="rect">
            <a:avLst/>
          </a:prstGeom>
          <a:noFill/>
        </p:spPr>
        <p:txBody>
          <a:bodyPr wrap="square" rtlCol="0">
            <a:spAutoFit/>
          </a:bodyPr>
          <a:lstStyle/>
          <a:p>
            <a:r>
              <a:rPr lang="en-US" b="1" dirty="0"/>
              <a:t>Refer to section 6.3 in </a:t>
            </a:r>
            <a:r>
              <a:rPr lang="en-AU" b="1" dirty="0"/>
              <a:t>Module 6 </a:t>
            </a:r>
            <a:endParaRPr lang="en-US" b="1" dirty="0"/>
          </a:p>
        </p:txBody>
      </p:sp>
    </p:spTree>
    <p:extLst>
      <p:ext uri="{BB962C8B-B14F-4D97-AF65-F5344CB8AC3E}">
        <p14:creationId xmlns:p14="http://schemas.microsoft.com/office/powerpoint/2010/main" val="311880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fontScale="90000"/>
          </a:bodyPr>
          <a:lstStyle/>
          <a:p>
            <a:r>
              <a:rPr lang="en-AU" dirty="0"/>
              <a:t>Profit under different valuation approaches  - stepped term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fontScale="92500" lnSpcReduction="10000"/>
          </a:bodyPr>
          <a:lstStyle/>
          <a:p>
            <a:r>
              <a:rPr lang="en-AU" dirty="0"/>
              <a:t>There are three bases presented in this example:-</a:t>
            </a:r>
          </a:p>
          <a:p>
            <a:pPr marL="342900" indent="-342900">
              <a:buFont typeface="Arial" panose="020B0604020202020204" pitchFamily="34" charset="0"/>
              <a:buChar char="•"/>
            </a:pPr>
            <a:r>
              <a:rPr lang="en-US" dirty="0"/>
              <a:t>Best Estimate (BE) Basis with no adjustments, under which all planned profit (based on 10% of premium)  is released at the outset </a:t>
            </a:r>
          </a:p>
          <a:p>
            <a:pPr marL="342900" indent="-342900">
              <a:buFont typeface="Arial" panose="020B0604020202020204" pitchFamily="34" charset="0"/>
              <a:buChar char="•"/>
            </a:pPr>
            <a:r>
              <a:rPr lang="en-US" dirty="0"/>
              <a:t>Conservative Basis 1 with mortality assumed to be 25% higher than under the best estimate basis </a:t>
            </a:r>
          </a:p>
          <a:p>
            <a:pPr marL="342900" indent="-342900">
              <a:buFont typeface="Arial" panose="020B0604020202020204" pitchFamily="34" charset="0"/>
              <a:buChar char="•"/>
            </a:pPr>
            <a:r>
              <a:rPr lang="en-US" dirty="0"/>
              <a:t>Conservative Basis 2 with expenses assumed to be 220% higher than under the best estimate basis </a:t>
            </a:r>
            <a:endParaRPr lang="en-AU" dirty="0"/>
          </a:p>
          <a:p>
            <a:endParaRPr lang="en-AU" b="1" dirty="0"/>
          </a:p>
          <a:p>
            <a:r>
              <a:rPr lang="en-AU" b="1" dirty="0"/>
              <a:t>Graph the profit signatures under each of the three bases and explain your observations.</a:t>
            </a:r>
            <a:r>
              <a:rPr lang="en-AU" dirty="0"/>
              <a:t> </a:t>
            </a:r>
          </a:p>
          <a:p>
            <a:endParaRPr lang="en-AU" sz="1800" dirty="0"/>
          </a:p>
          <a:p>
            <a:endParaRPr lang="en-AU" dirty="0"/>
          </a:p>
        </p:txBody>
      </p:sp>
    </p:spTree>
    <p:extLst>
      <p:ext uri="{BB962C8B-B14F-4D97-AF65-F5344CB8AC3E}">
        <p14:creationId xmlns:p14="http://schemas.microsoft.com/office/powerpoint/2010/main" val="2992736282"/>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5290</TotalTime>
  <Words>778</Words>
  <Application>Microsoft Office PowerPoint</Application>
  <PresentationFormat>On-screen Show (4:3)</PresentationFormat>
  <Paragraphs>218</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Custom Design</vt:lpstr>
      <vt:lpstr>Life Insurance and retirement valuations</vt:lpstr>
      <vt:lpstr>Tutorial 5</vt:lpstr>
      <vt:lpstr>10-year level term insurance  </vt:lpstr>
      <vt:lpstr>10-year level premium term insurance - realistic</vt:lpstr>
      <vt:lpstr>Questions</vt:lpstr>
      <vt:lpstr>10-year level premium term insurance - realistic</vt:lpstr>
      <vt:lpstr>Questions</vt:lpstr>
      <vt:lpstr>Profit under different valuation approaches</vt:lpstr>
      <vt:lpstr>Profit under different valuation approaches  - stepped term </vt:lpstr>
      <vt:lpstr>Another method to defer release of planned profits</vt:lpstr>
      <vt:lpstr>Multi-state modelling </vt:lpstr>
      <vt:lpstr>Multi-state modelling – disability income</vt:lpstr>
      <vt:lpstr>Multi-state modelling – disability income</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176</cp:revision>
  <dcterms:created xsi:type="dcterms:W3CDTF">2012-08-30T00:35:23Z</dcterms:created>
  <dcterms:modified xsi:type="dcterms:W3CDTF">2020-02-15T03:52:33Z</dcterms:modified>
</cp:coreProperties>
</file>