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9"/>
  </p:notesMasterIdLst>
  <p:handoutMasterIdLst>
    <p:handoutMasterId r:id="rId10"/>
  </p:handoutMasterIdLst>
  <p:sldIdLst>
    <p:sldId id="276" r:id="rId2"/>
    <p:sldId id="277" r:id="rId3"/>
    <p:sldId id="373" r:id="rId4"/>
    <p:sldId id="383" r:id="rId5"/>
    <p:sldId id="381" r:id="rId6"/>
    <p:sldId id="382" r:id="rId7"/>
    <p:sldId id="25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7415" autoAdjust="0"/>
  </p:normalViewPr>
  <p:slideViewPr>
    <p:cSldViewPr>
      <p:cViewPr varScale="1">
        <p:scale>
          <a:sx n="79" d="100"/>
          <a:sy n="79" d="100"/>
        </p:scale>
        <p:origin x="258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8" d="100"/>
          <a:sy n="78" d="100"/>
        </p:scale>
        <p:origin x="404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253932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20033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1698693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5: Liability Valuation Models and Profit</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6</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lnSpcReduction="10000"/>
          </a:bodyPr>
          <a:lstStyle/>
          <a:p>
            <a:r>
              <a:rPr lang="en-US" dirty="0">
                <a:ea typeface="Calibri" panose="020F0502020204030204" pitchFamily="34" charset="0"/>
                <a:cs typeface="Times New Roman" panose="02020603050405020304" pitchFamily="18" charset="0"/>
              </a:rPr>
              <a:t>Modules 7 &amp;10 &amp; 11: </a:t>
            </a:r>
          </a:p>
          <a:p>
            <a:r>
              <a:rPr lang="en-US" dirty="0">
                <a:ea typeface="Calibri" panose="020F0502020204030204" pitchFamily="34" charset="0"/>
                <a:cs typeface="Times New Roman" panose="02020603050405020304" pitchFamily="18" charset="0"/>
              </a:rPr>
              <a:t>Balance sheet, valuation process and assets</a:t>
            </a:r>
            <a:endParaRPr lang="en-AU" dirty="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Questions 1 - Data</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fontScale="85000" lnSpcReduction="10000"/>
          </a:bodyPr>
          <a:lstStyle/>
          <a:p>
            <a:r>
              <a:rPr lang="en-US" dirty="0"/>
              <a:t>As a recently qualified actuary in FGH Life Ltd, you have expressed a desire to be involved in as much of the business as possible (rather than just the actuarial function).  As such you have been seconded into the Sales team for a period of 3 months to offer technical advice and support to the Sales Manager, </a:t>
            </a:r>
            <a:r>
              <a:rPr lang="en-US" dirty="0" err="1"/>
              <a:t>Mrs</a:t>
            </a:r>
            <a:r>
              <a:rPr lang="en-US" dirty="0"/>
              <a:t> </a:t>
            </a:r>
            <a:r>
              <a:rPr lang="en-US" dirty="0" err="1"/>
              <a:t>Sellit</a:t>
            </a:r>
            <a:r>
              <a:rPr lang="en-US" dirty="0"/>
              <a:t>.</a:t>
            </a:r>
          </a:p>
          <a:p>
            <a:r>
              <a:rPr lang="en-US" dirty="0"/>
              <a:t> </a:t>
            </a:r>
          </a:p>
          <a:p>
            <a:r>
              <a:rPr lang="en-US" dirty="0" err="1"/>
              <a:t>Mrs</a:t>
            </a:r>
            <a:r>
              <a:rPr lang="en-US" dirty="0"/>
              <a:t> </a:t>
            </a:r>
            <a:r>
              <a:rPr lang="en-US" dirty="0" err="1"/>
              <a:t>Sellit</a:t>
            </a:r>
            <a:r>
              <a:rPr lang="en-US" dirty="0"/>
              <a:t> has been concerned for some time with some of FGH’s key brokers. Anecdotally she believes that some brokers are systematically encouraging their clients to cancel their Trauma policy with FGH, then placing the business with another company to gain high initial commissions.</a:t>
            </a:r>
          </a:p>
          <a:p>
            <a:r>
              <a:rPr lang="en-US" dirty="0"/>
              <a:t>. </a:t>
            </a:r>
          </a:p>
          <a:p>
            <a:endParaRPr lang="en-US" dirty="0"/>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Questions 1 - Data</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fontScale="62500" lnSpcReduction="20000"/>
          </a:bodyPr>
          <a:lstStyle/>
          <a:p>
            <a:r>
              <a:rPr lang="en-US" dirty="0" err="1"/>
              <a:t>Mrs</a:t>
            </a:r>
            <a:r>
              <a:rPr lang="en-US" dirty="0"/>
              <a:t> </a:t>
            </a:r>
            <a:r>
              <a:rPr lang="en-US" dirty="0" err="1"/>
              <a:t>Sellit</a:t>
            </a:r>
            <a:r>
              <a:rPr lang="en-US" dirty="0"/>
              <a:t> has hurriedly extracted the current in-force Trauma policies relating to her five key brokers (see </a:t>
            </a:r>
            <a:r>
              <a:rPr lang="pt-BR" dirty="0"/>
              <a:t>LI&amp;R Valuations 2020 S1_Tutorial 6_Data.</a:t>
            </a:r>
            <a:r>
              <a:rPr lang="en-US" dirty="0"/>
              <a:t>xlsx). However because she is not a computer-whiz and did this in a hurry, she is certain that there would be some problems with the accuracy of the attached policyholder list.  She is familiar enough with the system however, to know that if an error is found on a particular policy record, then it invalidates that particular policy altogether which can then be ignored from further analysis.</a:t>
            </a:r>
          </a:p>
          <a:p>
            <a:r>
              <a:rPr lang="en-US" dirty="0"/>
              <a:t>The following features apply to the Trauma product: </a:t>
            </a:r>
          </a:p>
          <a:p>
            <a:pPr marL="342900" indent="-342900">
              <a:buFontTx/>
              <a:buChar char="-"/>
            </a:pPr>
            <a:r>
              <a:rPr lang="en-US" dirty="0"/>
              <a:t>Minimum age at inception is 18</a:t>
            </a:r>
          </a:p>
          <a:p>
            <a:pPr marL="342900" indent="-342900">
              <a:buFontTx/>
              <a:buChar char="-"/>
            </a:pPr>
            <a:r>
              <a:rPr lang="en-US" dirty="0"/>
              <a:t>Maximum policyholder age is 70</a:t>
            </a:r>
          </a:p>
          <a:p>
            <a:pPr marL="342900" indent="-342900">
              <a:buFontTx/>
              <a:buChar char="-"/>
            </a:pPr>
            <a:r>
              <a:rPr lang="en-US" dirty="0"/>
              <a:t>Maximum Sum Insured for ages 18-65 is $2 million </a:t>
            </a:r>
          </a:p>
          <a:p>
            <a:pPr marL="342900" indent="-342900">
              <a:buFontTx/>
              <a:buChar char="-"/>
            </a:pPr>
            <a:r>
              <a:rPr lang="en-US" dirty="0"/>
              <a:t>Maximum Sum Insured for ages 66-70 is $1 million </a:t>
            </a:r>
          </a:p>
          <a:p>
            <a:pPr marL="342900" indent="-342900">
              <a:buFontTx/>
              <a:buChar char="-"/>
            </a:pPr>
            <a:r>
              <a:rPr lang="en-US" dirty="0"/>
              <a:t>Premium rates (per $1000 of Sum Insured)  are rated by age, gender and smoker status and are found under the sheet “trauma premiums” in the attached spreadsheet </a:t>
            </a:r>
          </a:p>
          <a:p>
            <a:r>
              <a:rPr lang="en-US" dirty="0"/>
              <a:t>Referring to the data provided in the attached spreadsheet, check for any errors and hence determine the current in-force premium for each of the five key brokers.</a:t>
            </a:r>
          </a:p>
          <a:p>
            <a:endParaRPr lang="en-AU" dirty="0"/>
          </a:p>
        </p:txBody>
      </p:sp>
    </p:spTree>
    <p:extLst>
      <p:ext uri="{BB962C8B-B14F-4D97-AF65-F5344CB8AC3E}">
        <p14:creationId xmlns:p14="http://schemas.microsoft.com/office/powerpoint/2010/main" val="427859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Questions 2 - Assets</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4525963"/>
          </a:xfrm>
        </p:spPr>
        <p:txBody>
          <a:bodyPr>
            <a:normAutofit fontScale="40000" lnSpcReduction="20000"/>
          </a:bodyPr>
          <a:lstStyle/>
          <a:p>
            <a:r>
              <a:rPr lang="en-US" sz="4000" dirty="0"/>
              <a:t>XYZ Life is the subsidiary of XYZ Global who is based overseas. </a:t>
            </a:r>
          </a:p>
          <a:p>
            <a:r>
              <a:rPr lang="en-US" sz="4000" dirty="0"/>
              <a:t>XYZ Life sells: </a:t>
            </a:r>
          </a:p>
          <a:p>
            <a:pPr marL="342900" indent="-342900">
              <a:buFont typeface="Arial" panose="020B0604020202020204" pitchFamily="34" charset="0"/>
              <a:buChar char="•"/>
            </a:pPr>
            <a:r>
              <a:rPr lang="en-US" sz="4000" dirty="0"/>
              <a:t>Stepped and level premium yearly renewable term (YRT) and total and permanent disability (TPD) business. </a:t>
            </a:r>
          </a:p>
          <a:p>
            <a:pPr marL="342900" indent="-342900">
              <a:buFont typeface="Arial" panose="020B0604020202020204" pitchFamily="34" charset="0"/>
              <a:buChar char="•"/>
            </a:pPr>
            <a:r>
              <a:rPr lang="en-US" sz="4000" dirty="0"/>
              <a:t>Stepped and level premium income protection (IP) with waiting periods of 30, 60 and 90 days and benefit periods of 1 year, 2 years and to age 65 years which includes annual indexation of benefits whilst on claim.</a:t>
            </a:r>
          </a:p>
          <a:p>
            <a:r>
              <a:rPr lang="en-US" sz="4000" dirty="0"/>
              <a:t>In addition, it has a closed book of participating investment account (IA) business that guarantees that the annual crediting rate cannot be negative.  </a:t>
            </a:r>
          </a:p>
          <a:p>
            <a:r>
              <a:rPr lang="en-US" sz="4000" dirty="0"/>
              <a:t>XYZ Life also has a small closed book of participating Whole of Life (</a:t>
            </a:r>
            <a:r>
              <a:rPr lang="en-US" sz="4000" dirty="0" err="1"/>
              <a:t>WoL</a:t>
            </a:r>
            <a:r>
              <a:rPr lang="en-US" sz="4000" dirty="0"/>
              <a:t>) business. </a:t>
            </a:r>
          </a:p>
          <a:p>
            <a:r>
              <a:rPr lang="en-US" sz="4000" dirty="0"/>
              <a:t>XYZ Life asset mix comprises cash, Government bonds, corporate bonds, equities and property. </a:t>
            </a:r>
          </a:p>
          <a:p>
            <a:r>
              <a:rPr lang="en-US" sz="4000" dirty="0"/>
              <a:t>(For this question, students can assume there is no reinsurance in place and can ignore the impact of tax.) </a:t>
            </a:r>
            <a:endParaRPr lang="en-AU" dirty="0"/>
          </a:p>
        </p:txBody>
      </p:sp>
    </p:spTree>
    <p:extLst>
      <p:ext uri="{BB962C8B-B14F-4D97-AF65-F5344CB8AC3E}">
        <p14:creationId xmlns:p14="http://schemas.microsoft.com/office/powerpoint/2010/main" val="363868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Questions 2 - Assets</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a:xfrm>
            <a:off x="457200" y="1449286"/>
            <a:ext cx="8229600" cy="5004050"/>
          </a:xfrm>
        </p:spPr>
        <p:txBody>
          <a:bodyPr>
            <a:normAutofit fontScale="25000" lnSpcReduction="20000"/>
          </a:bodyPr>
          <a:lstStyle/>
          <a:p>
            <a:r>
              <a:rPr lang="en-US" sz="5600" dirty="0"/>
              <a:t>a) Describe what factors you would consider when determining an asset mix for: </a:t>
            </a:r>
          </a:p>
          <a:p>
            <a:pPr marL="514350" indent="-514350">
              <a:buAutoNum type="romanLcParenR"/>
            </a:pPr>
            <a:r>
              <a:rPr lang="en-US" sz="5600" dirty="0"/>
              <a:t>IP business with a mix of 1 year and to 65 year benefit periods.   (3 Marks) </a:t>
            </a:r>
          </a:p>
          <a:p>
            <a:pPr marL="514350" indent="-514350">
              <a:buAutoNum type="romanLcParenR"/>
            </a:pPr>
            <a:r>
              <a:rPr lang="en-US" sz="5600" dirty="0"/>
              <a:t>RT and TPD with stepped and level premiums.   (4 Marks) </a:t>
            </a:r>
          </a:p>
          <a:p>
            <a:pPr marL="514350" indent="-514350">
              <a:buAutoNum type="romanLcParenR"/>
            </a:pPr>
            <a:r>
              <a:rPr lang="en-US" sz="5600" dirty="0"/>
              <a:t>Participating </a:t>
            </a:r>
            <a:r>
              <a:rPr lang="en-US" sz="5600" dirty="0" err="1"/>
              <a:t>WoL</a:t>
            </a:r>
            <a:r>
              <a:rPr lang="en-US" sz="5600" dirty="0"/>
              <a:t> and participating investment account business. (5 Marks) </a:t>
            </a:r>
          </a:p>
          <a:p>
            <a:r>
              <a:rPr lang="en-US" sz="5600" dirty="0"/>
              <a:t>Total 12 marks  </a:t>
            </a:r>
          </a:p>
          <a:p>
            <a:r>
              <a:rPr lang="en-US" sz="5600" dirty="0"/>
              <a:t>XYZ Life’s Enterprise Risk Management Team has asked for your help with the development of the following scenario for its Stress and Scenario Testing.    </a:t>
            </a:r>
          </a:p>
          <a:p>
            <a:pPr marL="685800" indent="-685800">
              <a:buFont typeface="Arial" panose="020B0604020202020204" pitchFamily="34" charset="0"/>
              <a:buChar char="•"/>
            </a:pPr>
            <a:r>
              <a:rPr lang="en-US" sz="5600" dirty="0"/>
              <a:t>Severe downturn in the Chinese economy leading to a decline in global growth and a recession in the Australian economy. </a:t>
            </a:r>
          </a:p>
          <a:p>
            <a:pPr marL="342900" indent="-342900">
              <a:buFont typeface="Arial" panose="020B0604020202020204" pitchFamily="34" charset="0"/>
              <a:buChar char="•"/>
            </a:pPr>
            <a:r>
              <a:rPr lang="en-US" sz="5600" dirty="0"/>
              <a:t>The impact of this shock is persistent and prolonged. </a:t>
            </a:r>
          </a:p>
          <a:p>
            <a:pPr marL="342900" indent="-342900">
              <a:buFont typeface="Arial" panose="020B0604020202020204" pitchFamily="34" charset="0"/>
              <a:buChar char="•"/>
            </a:pPr>
            <a:r>
              <a:rPr lang="en-US" sz="5600" dirty="0"/>
              <a:t>At a macro level, GDP falls by 5 percent and unemployment increases to 14 percent.</a:t>
            </a:r>
          </a:p>
          <a:p>
            <a:r>
              <a:rPr lang="en-US" sz="5600" dirty="0"/>
              <a:t>b) Describe what impact this scenario is likely to have on XYZ Life’s </a:t>
            </a:r>
          </a:p>
          <a:p>
            <a:pPr marL="1028700" indent="-1028700">
              <a:buAutoNum type="romanLcParenR"/>
            </a:pPr>
            <a:r>
              <a:rPr lang="en-US" sz="5600" dirty="0"/>
              <a:t>Cash, government bonds, corporate bonds, equities and property assets. (5 Marks) </a:t>
            </a:r>
          </a:p>
          <a:p>
            <a:pPr marL="1028700" indent="-1028700">
              <a:buAutoNum type="romanLcParenR"/>
            </a:pPr>
            <a:r>
              <a:rPr lang="en-US" sz="5600" dirty="0"/>
              <a:t>YRT, TPD, IP, </a:t>
            </a:r>
            <a:r>
              <a:rPr lang="en-US" sz="5600" dirty="0" err="1"/>
              <a:t>WoL</a:t>
            </a:r>
            <a:r>
              <a:rPr lang="en-US" sz="5600" dirty="0"/>
              <a:t> and IA liability cashflows. (5 Marks) </a:t>
            </a:r>
          </a:p>
          <a:p>
            <a:r>
              <a:rPr lang="en-US" sz="5600" dirty="0"/>
              <a:t>c) What actions could be taken to manage the impacts you have described in part b)?       (8 Marks</a:t>
            </a:r>
            <a:r>
              <a:rPr lang="en-US" sz="4800" dirty="0"/>
              <a:t>) </a:t>
            </a:r>
          </a:p>
          <a:p>
            <a:endParaRPr lang="en-AU" dirty="0"/>
          </a:p>
        </p:txBody>
      </p:sp>
    </p:spTree>
    <p:extLst>
      <p:ext uri="{BB962C8B-B14F-4D97-AF65-F5344CB8AC3E}">
        <p14:creationId xmlns:p14="http://schemas.microsoft.com/office/powerpoint/2010/main" val="187481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5384</TotalTime>
  <Words>727</Words>
  <Application>Microsoft Office PowerPoint</Application>
  <PresentationFormat>On-screen Show (4:3)</PresentationFormat>
  <Paragraphs>45</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Custom Design</vt:lpstr>
      <vt:lpstr>Life Insurance and retirement valuations</vt:lpstr>
      <vt:lpstr>Tutorial 6</vt:lpstr>
      <vt:lpstr>Questions 1 - Data</vt:lpstr>
      <vt:lpstr>Questions 1 - Data</vt:lpstr>
      <vt:lpstr>Questions 2 - Assets</vt:lpstr>
      <vt:lpstr>Questions 2 - Assets</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182</cp:revision>
  <dcterms:created xsi:type="dcterms:W3CDTF">2012-08-30T00:35:23Z</dcterms:created>
  <dcterms:modified xsi:type="dcterms:W3CDTF">2020-03-01T23:48:01Z</dcterms:modified>
</cp:coreProperties>
</file>