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8"/>
  </p:notesMasterIdLst>
  <p:handoutMasterIdLst>
    <p:handoutMasterId r:id="rId9"/>
  </p:handoutMasterIdLst>
  <p:sldIdLst>
    <p:sldId id="276" r:id="rId2"/>
    <p:sldId id="277" r:id="rId3"/>
    <p:sldId id="373" r:id="rId4"/>
    <p:sldId id="382" r:id="rId5"/>
    <p:sldId id="412"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3159" autoAdjust="0"/>
  </p:normalViewPr>
  <p:slideViewPr>
    <p:cSldViewPr>
      <p:cViewPr varScale="1">
        <p:scale>
          <a:sx n="85" d="100"/>
          <a:sy n="85" d="100"/>
        </p:scale>
        <p:origin x="240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p:scale>
          <a:sx n="118" d="100"/>
          <a:sy n="118" d="100"/>
        </p:scale>
        <p:origin x="12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409379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dirty="0"/>
          </a:p>
        </p:txBody>
      </p:sp>
    </p:spTree>
    <p:extLst>
      <p:ext uri="{BB962C8B-B14F-4D97-AF65-F5344CB8AC3E}">
        <p14:creationId xmlns:p14="http://schemas.microsoft.com/office/powerpoint/2010/main" val="90802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dirty="0"/>
          </a:p>
        </p:txBody>
      </p:sp>
    </p:spTree>
    <p:extLst>
      <p:ext uri="{BB962C8B-B14F-4D97-AF65-F5344CB8AC3E}">
        <p14:creationId xmlns:p14="http://schemas.microsoft.com/office/powerpoint/2010/main" val="4095687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January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7: Risk Management Frameworks</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valuations</a:t>
            </a:r>
          </a:p>
        </p:txBody>
      </p:sp>
    </p:spTree>
    <p:extLst>
      <p:ext uri="{BB962C8B-B14F-4D97-AF65-F5344CB8AC3E}">
        <p14:creationId xmlns:p14="http://schemas.microsoft.com/office/powerpoint/2010/main" val="242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8</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normAutofit/>
          </a:bodyPr>
          <a:lstStyle/>
          <a:p>
            <a:r>
              <a:rPr lang="en-US" dirty="0">
                <a:ea typeface="Calibri" panose="020F0502020204030204" pitchFamily="34" charset="0"/>
                <a:cs typeface="Times New Roman" panose="02020603050405020304" pitchFamily="18" charset="0"/>
              </a:rPr>
              <a:t>Module 12: </a:t>
            </a:r>
          </a:p>
          <a:p>
            <a:r>
              <a:rPr lang="en-US" dirty="0">
                <a:ea typeface="Calibri" panose="020F0502020204030204" pitchFamily="34" charset="0"/>
                <a:cs typeface="Times New Roman" panose="02020603050405020304" pitchFamily="18" charset="0"/>
              </a:rPr>
              <a:t>Risk management frameworks</a:t>
            </a:r>
            <a:endParaRPr lang="en-AU" dirty="0"/>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Housekeeping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Assignment marking – results on 31 March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 is on 22 April </a:t>
            </a:r>
          </a:p>
          <a:p>
            <a:pPr marL="609600" lvl="1" indent="-342900">
              <a:buFont typeface="Courier New" panose="02070309020205020404" pitchFamily="49" charset="0"/>
              <a:buChar char="o"/>
            </a:pPr>
            <a:r>
              <a:rPr lang="en-US" dirty="0"/>
              <a:t>Do the question, do the question, do the questions ….</a:t>
            </a:r>
          </a:p>
          <a:p>
            <a:pPr marL="609600" lvl="1" indent="-342900">
              <a:buFont typeface="Courier New" panose="02070309020205020404" pitchFamily="49" charset="0"/>
              <a:buChar char="o"/>
            </a:pPr>
            <a:r>
              <a:rPr lang="en-US" dirty="0"/>
              <a:t>Areas to focus on / more past questions </a:t>
            </a:r>
          </a:p>
          <a:p>
            <a:endParaRPr lang="en-US" dirty="0"/>
          </a:p>
          <a:p>
            <a:endParaRPr lang="en-AU" dirty="0"/>
          </a:p>
        </p:txBody>
      </p:sp>
    </p:spTree>
    <p:extLst>
      <p:ext uri="{BB962C8B-B14F-4D97-AF65-F5344CB8AC3E}">
        <p14:creationId xmlns:p14="http://schemas.microsoft.com/office/powerpoint/2010/main" val="40010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normAutofit/>
          </a:bodyPr>
          <a:lstStyle/>
          <a:p>
            <a:r>
              <a:rPr lang="en-US" dirty="0"/>
              <a:t>Question 1</a:t>
            </a:r>
            <a:endParaRPr lang="en-AU" dirty="0"/>
          </a:p>
        </p:txBody>
      </p:sp>
      <p:sp>
        <p:nvSpPr>
          <p:cNvPr id="5" name="TextBox 4">
            <a:extLst>
              <a:ext uri="{FF2B5EF4-FFF2-40B4-BE49-F238E27FC236}">
                <a16:creationId xmlns:a16="http://schemas.microsoft.com/office/drawing/2014/main" id="{DA8574BC-D6B5-4093-8E7B-17F3D92C5379}"/>
              </a:ext>
            </a:extLst>
          </p:cNvPr>
          <p:cNvSpPr txBox="1"/>
          <p:nvPr/>
        </p:nvSpPr>
        <p:spPr>
          <a:xfrm>
            <a:off x="455613" y="1407209"/>
            <a:ext cx="8075240" cy="5262979"/>
          </a:xfrm>
          <a:prstGeom prst="rect">
            <a:avLst/>
          </a:prstGeom>
          <a:noFill/>
        </p:spPr>
        <p:txBody>
          <a:bodyPr wrap="square" rtlCol="0">
            <a:spAutoFit/>
          </a:bodyPr>
          <a:lstStyle/>
          <a:p>
            <a:r>
              <a:rPr lang="en-US" sz="1400" i="1" dirty="0"/>
              <a:t>Life 2A semester 2 2017 exam Q1c</a:t>
            </a:r>
          </a:p>
          <a:p>
            <a:endParaRPr lang="en-US" sz="1400" i="1" dirty="0"/>
          </a:p>
          <a:p>
            <a:r>
              <a:rPr lang="en-US" sz="1400" dirty="0"/>
              <a:t>The </a:t>
            </a:r>
            <a:r>
              <a:rPr lang="en-US" sz="1400" dirty="0" err="1"/>
              <a:t>MadeUpLand</a:t>
            </a:r>
            <a:r>
              <a:rPr lang="en-US" sz="1400" dirty="0"/>
              <a:t> Government is currently working on legislation to develop a framework which would require trustees of superannuation funds to offer members at retirement a product that protects against outliving one’s savings. In selecting an appropriate product trustees would need to meet their obligations to act in the best interests of their members.  </a:t>
            </a:r>
          </a:p>
          <a:p>
            <a:endParaRPr lang="en-US" sz="1400" dirty="0"/>
          </a:p>
          <a:p>
            <a:r>
              <a:rPr lang="en-US" sz="1400" dirty="0" err="1"/>
              <a:t>TrustMe</a:t>
            </a:r>
            <a:r>
              <a:rPr lang="en-US" sz="1400" dirty="0"/>
              <a:t> for Life (TML) sells both life insurance and superannuation business. </a:t>
            </a:r>
          </a:p>
          <a:p>
            <a:r>
              <a:rPr lang="en-US" sz="1400" dirty="0"/>
              <a:t>In preparation for this legislative change TML Life Company is considering developing a lifetime annuity that it could offer to its superannuation members as they approach retirement. This product is expected to be sold to healthy rather than substandard lives. </a:t>
            </a:r>
          </a:p>
          <a:p>
            <a:endParaRPr lang="en-US" sz="1400" dirty="0"/>
          </a:p>
          <a:p>
            <a:r>
              <a:rPr lang="en-US" sz="1400" dirty="0"/>
              <a:t>TML has been selling yearly renewable term (YRT) business for 15 years but has no experience with writing lifetime annuity business.  </a:t>
            </a:r>
          </a:p>
          <a:p>
            <a:endParaRPr lang="en-US" sz="1400" dirty="0"/>
          </a:p>
          <a:p>
            <a:r>
              <a:rPr lang="en-US" sz="1400" dirty="0"/>
              <a:t>You are a product development actuary at TML. </a:t>
            </a:r>
          </a:p>
          <a:p>
            <a:endParaRPr lang="en-US" sz="1400" dirty="0"/>
          </a:p>
          <a:p>
            <a:r>
              <a:rPr lang="en-US" sz="1400" dirty="0"/>
              <a:t>TML’s CEO has asked for your help to understand the key features of annuities. The CEO understands you do not have a lot of experience in this area but is confident you will be able to apply actuarial principles and your knowledge of pricing to answer his questions. </a:t>
            </a:r>
          </a:p>
          <a:p>
            <a:endParaRPr lang="en-US" sz="1400" dirty="0"/>
          </a:p>
          <a:p>
            <a:r>
              <a:rPr lang="en-US" sz="1400" dirty="0"/>
              <a:t>The CEO has asked you to prepare a memo which discusses: </a:t>
            </a:r>
          </a:p>
          <a:p>
            <a:r>
              <a:rPr lang="en-US" sz="1400" dirty="0"/>
              <a:t>o The risks to TML of introducing a new lifetime annuity product.  (4 Marks) </a:t>
            </a:r>
          </a:p>
          <a:p>
            <a:r>
              <a:rPr lang="en-US" sz="1400" dirty="0"/>
              <a:t>o How these risks could be managed.  (4 Marks) </a:t>
            </a:r>
          </a:p>
        </p:txBody>
      </p:sp>
    </p:spTree>
    <p:extLst>
      <p:ext uri="{BB962C8B-B14F-4D97-AF65-F5344CB8AC3E}">
        <p14:creationId xmlns:p14="http://schemas.microsoft.com/office/powerpoint/2010/main" val="20146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normAutofit/>
          </a:bodyPr>
          <a:lstStyle/>
          <a:p>
            <a:r>
              <a:rPr lang="en-US" dirty="0"/>
              <a:t>Question 2</a:t>
            </a:r>
            <a:endParaRPr lang="en-AU" dirty="0"/>
          </a:p>
        </p:txBody>
      </p:sp>
      <p:sp>
        <p:nvSpPr>
          <p:cNvPr id="5" name="TextBox 4">
            <a:extLst>
              <a:ext uri="{FF2B5EF4-FFF2-40B4-BE49-F238E27FC236}">
                <a16:creationId xmlns:a16="http://schemas.microsoft.com/office/drawing/2014/main" id="{DA8574BC-D6B5-4093-8E7B-17F3D92C5379}"/>
              </a:ext>
            </a:extLst>
          </p:cNvPr>
          <p:cNvSpPr txBox="1"/>
          <p:nvPr/>
        </p:nvSpPr>
        <p:spPr>
          <a:xfrm>
            <a:off x="455613" y="1407209"/>
            <a:ext cx="8075240" cy="4370427"/>
          </a:xfrm>
          <a:prstGeom prst="rect">
            <a:avLst/>
          </a:prstGeom>
          <a:noFill/>
        </p:spPr>
        <p:txBody>
          <a:bodyPr wrap="square" rtlCol="0">
            <a:spAutoFit/>
          </a:bodyPr>
          <a:lstStyle/>
          <a:p>
            <a:r>
              <a:rPr lang="en-US" sz="1200" i="1" dirty="0"/>
              <a:t>Life 2A semester 1 2016 exam Q1b</a:t>
            </a:r>
          </a:p>
          <a:p>
            <a:endParaRPr lang="en-US" sz="1200" i="1" dirty="0"/>
          </a:p>
          <a:p>
            <a:r>
              <a:rPr lang="en-US" sz="1200" dirty="0" err="1"/>
              <a:t>MakeGood</a:t>
            </a:r>
            <a:r>
              <a:rPr lang="en-US" sz="1200" dirty="0"/>
              <a:t> Life is a life insurer that has been selling investment linked business for 30 years. In the last few years it has experienced the following problems:-  </a:t>
            </a:r>
          </a:p>
          <a:p>
            <a:r>
              <a:rPr lang="en-US" sz="1200" dirty="0"/>
              <a:t> </a:t>
            </a:r>
          </a:p>
          <a:p>
            <a:pPr marL="285750" indent="-285750">
              <a:buFont typeface="Arial" panose="020B0604020202020204" pitchFamily="34" charset="0"/>
              <a:buChar char="•"/>
            </a:pPr>
            <a:r>
              <a:rPr lang="en-US" sz="1200" dirty="0"/>
              <a:t>Loss of knowledge and expertise resulting from staff turnover </a:t>
            </a:r>
          </a:p>
          <a:p>
            <a:pPr marL="285750" indent="-285750">
              <a:buFont typeface="Arial" panose="020B0604020202020204" pitchFamily="34" charset="0"/>
              <a:buChar char="•"/>
            </a:pPr>
            <a:r>
              <a:rPr lang="en-US" sz="1200" dirty="0"/>
              <a:t>A history of unit pricing errors requiring compensation to be paid   </a:t>
            </a:r>
          </a:p>
          <a:p>
            <a:endParaRPr lang="en-US" sz="1200" dirty="0"/>
          </a:p>
          <a:p>
            <a:r>
              <a:rPr lang="en-US" sz="1200" dirty="0"/>
              <a:t>Your role as Head of Operations involves overseeing the calculation of unit prices as well as administration and customer service.  </a:t>
            </a:r>
          </a:p>
          <a:p>
            <a:r>
              <a:rPr lang="en-US" sz="1200" dirty="0"/>
              <a:t> </a:t>
            </a:r>
          </a:p>
          <a:p>
            <a:r>
              <a:rPr lang="en-US" sz="1200" dirty="0"/>
              <a:t>It has just been brought to your attention that a dividend payment included in net asset value (NAV) on 01/04/2019 for $21m was manually entered incorrectly as $12m meaning unit prices from this date are incorrect.  </a:t>
            </a:r>
          </a:p>
          <a:p>
            <a:endParaRPr lang="en-US" sz="1200" dirty="0"/>
          </a:p>
          <a:p>
            <a:r>
              <a:rPr lang="en-US" sz="1200" dirty="0" err="1"/>
              <a:t>MakeGood</a:t>
            </a:r>
            <a:r>
              <a:rPr lang="en-US" sz="1200" dirty="0"/>
              <a:t> Life’s newly appointed Managing Director, who is also new to life insurance, says  </a:t>
            </a:r>
          </a:p>
          <a:p>
            <a:r>
              <a:rPr lang="en-US" sz="1200" dirty="0"/>
              <a:t> </a:t>
            </a:r>
          </a:p>
          <a:p>
            <a:r>
              <a:rPr lang="en-US" sz="1200" dirty="0"/>
              <a:t>“a history of unit pricing errors suggests an issue with people, processes or systems. I would like to explore the option of outsourcing policy administration and unit pricing to an external third-party provider.” </a:t>
            </a:r>
          </a:p>
          <a:p>
            <a:r>
              <a:rPr lang="en-US" sz="1200" dirty="0"/>
              <a:t> </a:t>
            </a:r>
          </a:p>
          <a:p>
            <a:r>
              <a:rPr lang="en-US" sz="1200" dirty="0"/>
              <a:t>Explain what risks relating to people, processes and systems </a:t>
            </a:r>
            <a:r>
              <a:rPr lang="en-US" sz="1200" dirty="0" err="1"/>
              <a:t>MakeGood</a:t>
            </a:r>
            <a:r>
              <a:rPr lang="en-US" sz="1200" dirty="0"/>
              <a:t> would be exposed to if it outsources its administration and unit pricing functions and describe what mitigating action could be taken to manage these risks?  </a:t>
            </a:r>
          </a:p>
        </p:txBody>
      </p:sp>
    </p:spTree>
    <p:extLst>
      <p:ext uri="{BB962C8B-B14F-4D97-AF65-F5344CB8AC3E}">
        <p14:creationId xmlns:p14="http://schemas.microsoft.com/office/powerpoint/2010/main" val="24615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6050</TotalTime>
  <Words>507</Words>
  <Application>Microsoft Office PowerPoint</Application>
  <PresentationFormat>On-screen Show (4:3)</PresentationFormat>
  <Paragraphs>47</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Courier New</vt:lpstr>
      <vt:lpstr>Custom Design</vt:lpstr>
      <vt:lpstr>Life Insurance and retirement valuations</vt:lpstr>
      <vt:lpstr>Tutorial 8</vt:lpstr>
      <vt:lpstr>Housekeeping </vt:lpstr>
      <vt:lpstr>Question 1</vt:lpstr>
      <vt:lpstr>Question 2</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218</cp:revision>
  <dcterms:created xsi:type="dcterms:W3CDTF">2012-08-30T00:35:23Z</dcterms:created>
  <dcterms:modified xsi:type="dcterms:W3CDTF">2020-03-18T00:55:44Z</dcterms:modified>
</cp:coreProperties>
</file>