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6" r:id="rId1"/>
  </p:sldMasterIdLst>
  <p:notesMasterIdLst>
    <p:notesMasterId r:id="rId11"/>
  </p:notesMasterIdLst>
  <p:handoutMasterIdLst>
    <p:handoutMasterId r:id="rId12"/>
  </p:handoutMasterIdLst>
  <p:sldIdLst>
    <p:sldId id="276" r:id="rId2"/>
    <p:sldId id="277" r:id="rId3"/>
    <p:sldId id="373" r:id="rId4"/>
    <p:sldId id="413" r:id="rId5"/>
    <p:sldId id="415" r:id="rId6"/>
    <p:sldId id="414" r:id="rId7"/>
    <p:sldId id="382" r:id="rId8"/>
    <p:sldId id="412" r:id="rId9"/>
    <p:sldId id="25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F2A900"/>
    <a:srgbClr val="0098D0"/>
    <a:srgbClr val="0079A7"/>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3159" autoAdjust="0"/>
  </p:normalViewPr>
  <p:slideViewPr>
    <p:cSldViewPr>
      <p:cViewPr varScale="1">
        <p:scale>
          <a:sx n="85" d="100"/>
          <a:sy n="85" d="100"/>
        </p:scale>
        <p:origin x="240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118" d="100"/>
          <a:sy n="118" d="100"/>
        </p:scale>
        <p:origin x="12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0220223-1CE7-4D32-BA61-C2C0D2678D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229EB-CF4D-4E87-ADD2-86B237DE24EA}" type="slidenum">
              <a:rPr lang="en-AU" smtClean="0"/>
              <a:t>‹#›</a:t>
            </a:fld>
            <a:endParaRPr lang="en-AU"/>
          </a:p>
        </p:txBody>
      </p:sp>
      <p:sp>
        <p:nvSpPr>
          <p:cNvPr id="6" name="TextBox 5">
            <a:extLst>
              <a:ext uri="{FF2B5EF4-FFF2-40B4-BE49-F238E27FC236}">
                <a16:creationId xmlns:a16="http://schemas.microsoft.com/office/drawing/2014/main" id="{AD82A10A-EA57-491B-8D77-8481729B40C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7" name="TextBox 6">
            <a:extLst>
              <a:ext uri="{FF2B5EF4-FFF2-40B4-BE49-F238E27FC236}">
                <a16:creationId xmlns:a16="http://schemas.microsoft.com/office/drawing/2014/main" id="{CAF9BB53-B3E2-4270-A2F1-10F8B31A33F0}"/>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8" name="Picture 7">
            <a:extLst>
              <a:ext uri="{FF2B5EF4-FFF2-40B4-BE49-F238E27FC236}">
                <a16:creationId xmlns:a16="http://schemas.microsoft.com/office/drawing/2014/main" id="{BC320E09-1BED-479F-840D-1E50C513D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9" name="Footer Placeholder 4">
            <a:extLst>
              <a:ext uri="{FF2B5EF4-FFF2-40B4-BE49-F238E27FC236}">
                <a16:creationId xmlns:a16="http://schemas.microsoft.com/office/drawing/2014/main" id="{2BC05C13-68C7-4FDB-9CFA-EFBD44CBDD98}"/>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11807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76F6F-D9F7-4146-B7ED-32EEC28F620C}" type="slidenum">
              <a:rPr lang="en-AU" smtClean="0"/>
              <a:t>‹#›</a:t>
            </a:fld>
            <a:endParaRPr lang="en-AU"/>
          </a:p>
        </p:txBody>
      </p:sp>
      <p:sp>
        <p:nvSpPr>
          <p:cNvPr id="8" name="TextBox 7">
            <a:extLst>
              <a:ext uri="{FF2B5EF4-FFF2-40B4-BE49-F238E27FC236}">
                <a16:creationId xmlns:a16="http://schemas.microsoft.com/office/drawing/2014/main" id="{58918AA9-B90E-4AAE-BBE5-1E5D8723630E}"/>
              </a:ext>
            </a:extLst>
          </p:cNvPr>
          <p:cNvSpPr txBox="1"/>
          <p:nvPr/>
        </p:nvSpPr>
        <p:spPr>
          <a:xfrm>
            <a:off x="1916832" y="179512"/>
            <a:ext cx="4834880" cy="230832"/>
          </a:xfrm>
          <a:prstGeom prst="rect">
            <a:avLst/>
          </a:prstGeom>
          <a:noFill/>
        </p:spPr>
        <p:txBody>
          <a:bodyPr wrap="square" tIns="0" rtlCol="0">
            <a:spAutoFit/>
          </a:bodyPr>
          <a:lstStyle/>
          <a:p>
            <a:pPr algn="r"/>
            <a:r>
              <a:rPr lang="en-US" sz="1200" b="1" kern="1200" dirty="0">
                <a:effectLst/>
                <a:latin typeface="Century Gothic" panose="020B0502020202020204" pitchFamily="34" charset="0"/>
              </a:rPr>
              <a:t>Life Insurance and Retirement Valuation</a:t>
            </a:r>
            <a:endParaRPr lang="en-AU" sz="1200" dirty="0">
              <a:latin typeface="Century Gothic" panose="020B0502020202020204" pitchFamily="34" charset="0"/>
            </a:endParaRPr>
          </a:p>
        </p:txBody>
      </p:sp>
      <p:sp>
        <p:nvSpPr>
          <p:cNvPr id="9" name="TextBox 8">
            <a:extLst>
              <a:ext uri="{FF2B5EF4-FFF2-40B4-BE49-F238E27FC236}">
                <a16:creationId xmlns:a16="http://schemas.microsoft.com/office/drawing/2014/main" id="{01B511CE-A2F8-4D4C-A323-D4B850B5931B}"/>
              </a:ext>
            </a:extLst>
          </p:cNvPr>
          <p:cNvSpPr txBox="1"/>
          <p:nvPr/>
        </p:nvSpPr>
        <p:spPr>
          <a:xfrm>
            <a:off x="2348880" y="411505"/>
            <a:ext cx="4402832" cy="169277"/>
          </a:xfrm>
          <a:prstGeom prst="rect">
            <a:avLst/>
          </a:prstGeom>
          <a:noFill/>
        </p:spPr>
        <p:txBody>
          <a:bodyPr wrap="square" tIns="0" rtlCol="0">
            <a:spAutoFit/>
          </a:bodyPr>
          <a:lstStyle/>
          <a:p>
            <a:pPr algn="r"/>
            <a:r>
              <a:rPr lang="en-US" sz="800" b="0" kern="1200" dirty="0">
                <a:effectLst/>
                <a:latin typeface="Century Gothic" panose="020B0502020202020204" pitchFamily="34" charset="0"/>
              </a:rPr>
              <a:t>Module 1: Introduction</a:t>
            </a:r>
            <a:endParaRPr lang="en-AU" sz="800" b="0" dirty="0">
              <a:latin typeface="Century Gothic" panose="020B0502020202020204" pitchFamily="34" charset="0"/>
            </a:endParaRPr>
          </a:p>
        </p:txBody>
      </p:sp>
      <p:pic>
        <p:nvPicPr>
          <p:cNvPr id="10" name="Picture 9">
            <a:extLst>
              <a:ext uri="{FF2B5EF4-FFF2-40B4-BE49-F238E27FC236}">
                <a16:creationId xmlns:a16="http://schemas.microsoft.com/office/drawing/2014/main" id="{6140DF9C-6FDA-42A7-BF85-E54F2C77D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11" name="Footer Placeholder 4">
            <a:extLst>
              <a:ext uri="{FF2B5EF4-FFF2-40B4-BE49-F238E27FC236}">
                <a16:creationId xmlns:a16="http://schemas.microsoft.com/office/drawing/2014/main" id="{F50E382E-29B5-4C14-AABF-5FFD6910F40C}"/>
              </a:ext>
            </a:extLst>
          </p:cNvPr>
          <p:cNvSpPr txBox="1">
            <a:spLocks/>
          </p:cNvSpPr>
          <p:nvPr/>
        </p:nvSpPr>
        <p:spPr>
          <a:xfrm>
            <a:off x="105544" y="8693189"/>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2018 The Institute of Actuaries of Australia v1</a:t>
            </a:r>
            <a:endParaRPr lang="en-AU" dirty="0"/>
          </a:p>
        </p:txBody>
      </p:sp>
    </p:spTree>
    <p:extLst>
      <p:ext uri="{BB962C8B-B14F-4D97-AF65-F5344CB8AC3E}">
        <p14:creationId xmlns:p14="http://schemas.microsoft.com/office/powerpoint/2010/main" val="324072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266700" indent="-266700" algn="l" defTabSz="914400" rtl="0" eaLnBrk="1" latinLnBrk="0" hangingPunct="1">
      <a:buClr>
        <a:schemeClr val="accent4"/>
      </a:buClr>
      <a:buFont typeface="Arial" panose="020B0604020202020204" pitchFamily="34" charset="0"/>
      <a:buChar char="•"/>
      <a:defRPr sz="1200" kern="1200">
        <a:solidFill>
          <a:schemeClr val="tx1"/>
        </a:solidFill>
        <a:latin typeface="Century Gothic" panose="020B0502020202020204" pitchFamily="34" charset="0"/>
        <a:ea typeface="+mn-ea"/>
        <a:cs typeface="+mn-cs"/>
      </a:defRPr>
    </a:lvl2pPr>
    <a:lvl3pPr marL="538163" indent="-271463" algn="l" defTabSz="914400" rtl="0" eaLnBrk="1" latinLnBrk="0" hangingPunct="1">
      <a:buFont typeface="Century Gothic" panose="020B0502020202020204" pitchFamily="34" charset="0"/>
      <a:buChar char="–"/>
      <a:defRPr sz="1200" kern="1200">
        <a:solidFill>
          <a:schemeClr val="tx1"/>
        </a:solidFill>
        <a:latin typeface="Century Gothic" panose="020B0502020202020204" pitchFamily="34" charset="0"/>
        <a:ea typeface="+mn-ea"/>
        <a:cs typeface="+mn-cs"/>
      </a:defRPr>
    </a:lvl3pPr>
    <a:lvl4pPr marL="804863" indent="-266700" algn="l" defTabSz="914400" rtl="0" eaLnBrk="1" latinLnBrk="0" hangingPunct="1">
      <a:buFont typeface="Arial" panose="020B0604020202020204" pitchFamily="34" charset="0"/>
      <a:buChar char="•"/>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3</a:t>
            </a:fld>
            <a:endParaRPr lang="en-AU"/>
          </a:p>
        </p:txBody>
      </p:sp>
    </p:spTree>
    <p:extLst>
      <p:ext uri="{BB962C8B-B14F-4D97-AF65-F5344CB8AC3E}">
        <p14:creationId xmlns:p14="http://schemas.microsoft.com/office/powerpoint/2010/main" val="409379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Upside and downside</a:t>
            </a:r>
          </a:p>
          <a:p>
            <a:endParaRPr lang="en-US" dirty="0"/>
          </a:p>
          <a:p>
            <a:r>
              <a:rPr lang="en-US" dirty="0"/>
              <a:t>silo</a:t>
            </a:r>
          </a:p>
        </p:txBody>
      </p:sp>
      <p:sp>
        <p:nvSpPr>
          <p:cNvPr id="4" name="Slide Number Placeholder 3"/>
          <p:cNvSpPr>
            <a:spLocks noGrp="1"/>
          </p:cNvSpPr>
          <p:nvPr>
            <p:ph type="sldNum" sz="quarter" idx="5"/>
          </p:nvPr>
        </p:nvSpPr>
        <p:spPr/>
        <p:txBody>
          <a:bodyPr/>
          <a:lstStyle/>
          <a:p>
            <a:fld id="{40276F6F-D9F7-4146-B7ED-32EEC28F620C}" type="slidenum">
              <a:rPr lang="en-AU" smtClean="0"/>
              <a:t>4</a:t>
            </a:fld>
            <a:endParaRPr lang="en-AU"/>
          </a:p>
        </p:txBody>
      </p:sp>
    </p:spTree>
    <p:extLst>
      <p:ext uri="{BB962C8B-B14F-4D97-AF65-F5344CB8AC3E}">
        <p14:creationId xmlns:p14="http://schemas.microsoft.com/office/powerpoint/2010/main" val="339245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uncertainty about the likelihood of achieving the objective; and</a:t>
            </a:r>
          </a:p>
          <a:p>
            <a:r>
              <a:rPr lang="en-US" dirty="0"/>
              <a:t>•	capital which may be required to support the achievement of the objective</a:t>
            </a:r>
          </a:p>
          <a:p>
            <a:endParaRPr lang="en-US" dirty="0"/>
          </a:p>
          <a:p>
            <a:r>
              <a:rPr lang="en-US" dirty="0"/>
              <a:t>When an objective is set, a company or fund needs to consider the risks and capital requirements relating to the objective. An extreme approach would be for each department in an </a:t>
            </a:r>
            <a:r>
              <a:rPr lang="en-US" dirty="0" err="1"/>
              <a:t>organisation</a:t>
            </a:r>
            <a:r>
              <a:rPr lang="en-US" dirty="0"/>
              <a:t> to list the risks it faces in achieving its objectives and somehow decide a suitable amount of capital required to cover those risks. </a:t>
            </a:r>
          </a:p>
        </p:txBody>
      </p:sp>
      <p:sp>
        <p:nvSpPr>
          <p:cNvPr id="4" name="Slide Number Placeholder 3"/>
          <p:cNvSpPr>
            <a:spLocks noGrp="1"/>
          </p:cNvSpPr>
          <p:nvPr>
            <p:ph type="sldNum" sz="quarter" idx="5"/>
          </p:nvPr>
        </p:nvSpPr>
        <p:spPr/>
        <p:txBody>
          <a:bodyPr/>
          <a:lstStyle/>
          <a:p>
            <a:fld id="{40276F6F-D9F7-4146-B7ED-32EEC28F620C}" type="slidenum">
              <a:rPr lang="en-AU" smtClean="0"/>
              <a:t>5</a:t>
            </a:fld>
            <a:endParaRPr lang="en-AU"/>
          </a:p>
        </p:txBody>
      </p:sp>
    </p:spTree>
    <p:extLst>
      <p:ext uri="{BB962C8B-B14F-4D97-AF65-F5344CB8AC3E}">
        <p14:creationId xmlns:p14="http://schemas.microsoft.com/office/powerpoint/2010/main" val="424400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6</a:t>
            </a:fld>
            <a:endParaRPr lang="en-AU"/>
          </a:p>
        </p:txBody>
      </p:sp>
    </p:spTree>
    <p:extLst>
      <p:ext uri="{BB962C8B-B14F-4D97-AF65-F5344CB8AC3E}">
        <p14:creationId xmlns:p14="http://schemas.microsoft.com/office/powerpoint/2010/main" val="412891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7</a:t>
            </a:fld>
            <a:endParaRPr lang="en-AU" dirty="0"/>
          </a:p>
        </p:txBody>
      </p:sp>
    </p:spTree>
    <p:extLst>
      <p:ext uri="{BB962C8B-B14F-4D97-AF65-F5344CB8AC3E}">
        <p14:creationId xmlns:p14="http://schemas.microsoft.com/office/powerpoint/2010/main" val="90802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76F6F-D9F7-4146-B7ED-32EEC28F620C}" type="slidenum">
              <a:rPr lang="en-AU" smtClean="0"/>
              <a:t>8</a:t>
            </a:fld>
            <a:endParaRPr lang="en-AU" dirty="0"/>
          </a:p>
        </p:txBody>
      </p:sp>
    </p:spTree>
    <p:extLst>
      <p:ext uri="{BB962C8B-B14F-4D97-AF65-F5344CB8AC3E}">
        <p14:creationId xmlns:p14="http://schemas.microsoft.com/office/powerpoint/2010/main" val="4095687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ubject 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E1ACD97-F487-4181-B309-3C1DCC1A8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734" t="2061" r="25588" b="5165"/>
          <a:stretch/>
        </p:blipFill>
        <p:spPr>
          <a:xfrm>
            <a:off x="0" y="0"/>
            <a:ext cx="9144000" cy="6839688"/>
          </a:xfrm>
          <a:prstGeom prst="rect">
            <a:avLst/>
          </a:prstGeom>
        </p:spPr>
      </p:pic>
      <p:sp>
        <p:nvSpPr>
          <p:cNvPr id="2" name="Title 1"/>
          <p:cNvSpPr>
            <a:spLocks noGrp="1"/>
          </p:cNvSpPr>
          <p:nvPr>
            <p:ph type="ctrTitle" hasCustomPrompt="1"/>
          </p:nvPr>
        </p:nvSpPr>
        <p:spPr>
          <a:xfrm>
            <a:off x="864272" y="1001148"/>
            <a:ext cx="7772400" cy="1275724"/>
          </a:xfrm>
        </p:spPr>
        <p:txBody>
          <a:bodyPr lIns="0" anchor="t" anchorCtr="0">
            <a:normAutofit/>
          </a:bodyPr>
          <a:lstStyle>
            <a:lvl1pPr algn="l">
              <a:defRPr sz="3600" cap="all" baseline="0">
                <a:solidFill>
                  <a:schemeClr val="bg1"/>
                </a:solidFill>
              </a:defRPr>
            </a:lvl1pPr>
          </a:lstStyle>
          <a:p>
            <a:r>
              <a:rPr lang="en-AU" dirty="0"/>
              <a:t>Subject title</a:t>
            </a:r>
          </a:p>
        </p:txBody>
      </p:sp>
      <p:pic>
        <p:nvPicPr>
          <p:cNvPr id="10" name="Picture 9">
            <a:extLst>
              <a:ext uri="{FF2B5EF4-FFF2-40B4-BE49-F238E27FC236}">
                <a16:creationId xmlns:a16="http://schemas.microsoft.com/office/drawing/2014/main" id="{AFD5EF4B-BE8A-4B51-8CD1-844C068C2C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1" name="Picture 10">
            <a:extLst>
              <a:ext uri="{FF2B5EF4-FFF2-40B4-BE49-F238E27FC236}">
                <a16:creationId xmlns:a16="http://schemas.microsoft.com/office/drawing/2014/main" id="{FAD0F8B1-BD48-4BF0-A453-1710562F819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9" name="Picture 18">
            <a:extLst>
              <a:ext uri="{FF2B5EF4-FFF2-40B4-BE49-F238E27FC236}">
                <a16:creationId xmlns:a16="http://schemas.microsoft.com/office/drawing/2014/main" id="{77F25A21-E429-4C29-A78B-0C1168F661F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9512" y="188640"/>
            <a:ext cx="1800200" cy="62974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3EE81A-EAB2-47E3-AD71-886CE9E5BCE2}"/>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307B772-29F5-4799-B12E-F99BE1FDB609}"/>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A5266E5F-568D-440E-B3C1-BB88075D38C7}"/>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pic>
        <p:nvPicPr>
          <p:cNvPr id="4" name="Picture 3">
            <a:extLst>
              <a:ext uri="{FF2B5EF4-FFF2-40B4-BE49-F238E27FC236}">
                <a16:creationId xmlns:a16="http://schemas.microsoft.com/office/drawing/2014/main" id="{937F77EE-00A7-440F-A593-5EF57A23B1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038" y="404664"/>
            <a:ext cx="1654489" cy="578768"/>
          </a:xfrm>
          <a:prstGeom prst="rect">
            <a:avLst/>
          </a:prstGeom>
        </p:spPr>
      </p:pic>
      <p:sp>
        <p:nvSpPr>
          <p:cNvPr id="6" name="TextBox 5">
            <a:extLst>
              <a:ext uri="{FF2B5EF4-FFF2-40B4-BE49-F238E27FC236}">
                <a16:creationId xmlns:a16="http://schemas.microsoft.com/office/drawing/2014/main" id="{D816AFC7-B04E-480C-8A4A-C2D79203A156}"/>
              </a:ext>
            </a:extLst>
          </p:cNvPr>
          <p:cNvSpPr txBox="1"/>
          <p:nvPr userDrawn="1"/>
        </p:nvSpPr>
        <p:spPr>
          <a:xfrm>
            <a:off x="455613" y="1597025"/>
            <a:ext cx="3468315" cy="2185214"/>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About the Actuaries Institute</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The Actuaries Institute is the sole professional body for actuaries in Australia. The Institute provides expert comment on public policy issues where there is uncertainty of future financial outcomes. Actuaries have a reputation for a high level of technical financial skills and integrity. They apply their risk management expertise to allocate capital efficiently, identify and mitigate emerging risks and to help maintain system integrity across multiple segments of the financial and other sectors. This expertise enables the profession to comment on a wide range of issues including life insurance, health insurance, general insurance, climate change, retirement income policy, enterprise risk and prudential regulation, finance and investment and health financing.</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Published January 2020</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 Institute of Actuaries of Australia 2018</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All rights reserved</a:t>
            </a:r>
            <a:endParaRPr lang="en-AU" sz="800" kern="1200" dirty="0">
              <a:solidFill>
                <a:schemeClr val="tx1"/>
              </a:solidFill>
              <a:effectLst/>
              <a:latin typeface="+mn-lt"/>
              <a:ea typeface="+mn-ea"/>
              <a:cs typeface="+mn-cs"/>
            </a:endParaRPr>
          </a:p>
        </p:txBody>
      </p:sp>
      <p:sp>
        <p:nvSpPr>
          <p:cNvPr id="7" name="TextBox 6">
            <a:extLst>
              <a:ext uri="{FF2B5EF4-FFF2-40B4-BE49-F238E27FC236}">
                <a16:creationId xmlns:a16="http://schemas.microsoft.com/office/drawing/2014/main" id="{0354E28C-FA5C-4664-84AB-C75731FAE08D}"/>
              </a:ext>
            </a:extLst>
          </p:cNvPr>
          <p:cNvSpPr txBox="1"/>
          <p:nvPr userDrawn="1"/>
        </p:nvSpPr>
        <p:spPr>
          <a:xfrm>
            <a:off x="6888188" y="1597025"/>
            <a:ext cx="1800200" cy="1200329"/>
          </a:xfrm>
          <a:prstGeom prst="rect">
            <a:avLst/>
          </a:prstGeom>
          <a:noFill/>
        </p:spPr>
        <p:txBody>
          <a:bodyPr wrap="square" rtlCol="0">
            <a:spAutoFit/>
          </a:bodyPr>
          <a:lstStyle/>
          <a:p>
            <a:pPr eaLnBrk="0" hangingPunct="0"/>
            <a:r>
              <a:rPr lang="en-US" sz="800" b="1" kern="1200" dirty="0">
                <a:solidFill>
                  <a:schemeClr val="tx1"/>
                </a:solidFill>
                <a:effectLst/>
                <a:latin typeface="+mn-lt"/>
                <a:ea typeface="+mn-ea"/>
                <a:cs typeface="+mn-cs"/>
              </a:rPr>
              <a:t>Institute of Actuaries of Australia</a:t>
            </a:r>
            <a:endParaRPr lang="en-AU" sz="800" b="1"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ABN 69 000 423 656</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Level 2, 50 Carrington Street,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Sydney NSW 2000, Australia</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t +61 (0) 2 9239 6100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f +61 (0) 2 9239 6170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actuaries@actuaries.asn.au </a:t>
            </a:r>
            <a:endParaRPr lang="en-AU" sz="800" kern="1200" dirty="0">
              <a:solidFill>
                <a:schemeClr val="tx1"/>
              </a:solidFill>
              <a:effectLst/>
              <a:latin typeface="+mn-lt"/>
              <a:ea typeface="+mn-ea"/>
              <a:cs typeface="+mn-cs"/>
            </a:endParaRPr>
          </a:p>
          <a:p>
            <a:r>
              <a:rPr lang="en-US" sz="800" kern="1200" dirty="0">
                <a:solidFill>
                  <a:schemeClr val="tx1"/>
                </a:solidFill>
                <a:effectLst/>
                <a:latin typeface="+mn-lt"/>
                <a:ea typeface="+mn-ea"/>
                <a:cs typeface="+mn-cs"/>
              </a:rPr>
              <a:t>www.actuaries.asn.au</a:t>
            </a:r>
            <a:endParaRPr lang="en-AU" sz="800" kern="1200" dirty="0">
              <a:solidFill>
                <a:schemeClr val="tx1"/>
              </a:solidFill>
              <a:effectLst/>
              <a:latin typeface="+mn-lt"/>
              <a:ea typeface="+mn-ea"/>
              <a:cs typeface="+mn-cs"/>
            </a:endParaRPr>
          </a:p>
          <a:p>
            <a:endParaRPr lang="en-AU" sz="800" dirty="0"/>
          </a:p>
        </p:txBody>
      </p:sp>
    </p:spTree>
    <p:extLst>
      <p:ext uri="{BB962C8B-B14F-4D97-AF65-F5344CB8AC3E}">
        <p14:creationId xmlns:p14="http://schemas.microsoft.com/office/powerpoint/2010/main" val="245266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Module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67E783B-7210-4269-9A7E-23DEB8A720AB}"/>
              </a:ext>
            </a:extLst>
          </p:cNvPr>
          <p:cNvSpPr/>
          <p:nvPr userDrawn="1"/>
        </p:nvSpPr>
        <p:spPr>
          <a:xfrm>
            <a:off x="8172400" y="6165304"/>
            <a:ext cx="971600"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3203848" y="2204864"/>
            <a:ext cx="5482952" cy="720080"/>
          </a:xfrm>
        </p:spPr>
        <p:txBody>
          <a:bodyPr anchor="t">
            <a:normAutofit/>
          </a:bodyPr>
          <a:lstStyle>
            <a:lvl1pPr algn="r">
              <a:defRPr sz="4000" b="0" cap="all"/>
            </a:lvl1pPr>
          </a:lstStyle>
          <a:p>
            <a:r>
              <a:rPr lang="en-US" dirty="0"/>
              <a:t>Module #</a:t>
            </a:r>
            <a:endParaRPr lang="en-AU" dirty="0"/>
          </a:p>
        </p:txBody>
      </p:sp>
      <p:sp>
        <p:nvSpPr>
          <p:cNvPr id="3" name="Text Placeholder 2"/>
          <p:cNvSpPr>
            <a:spLocks noGrp="1"/>
          </p:cNvSpPr>
          <p:nvPr>
            <p:ph type="body" idx="1" hasCustomPrompt="1"/>
          </p:nvPr>
        </p:nvSpPr>
        <p:spPr>
          <a:xfrm>
            <a:off x="455613" y="3429000"/>
            <a:ext cx="8231187" cy="2232248"/>
          </a:xfrm>
        </p:spPr>
        <p:txBody>
          <a:bodyPr anchor="t" anchorCtr="0">
            <a:normAutofit/>
          </a:bodyPr>
          <a:lstStyle>
            <a:lvl1pPr marL="0" indent="0" algn="r">
              <a:buNone/>
              <a:defRPr sz="4000" b="1" cap="all" baseline="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Module Title</a:t>
            </a:r>
          </a:p>
        </p:txBody>
      </p:sp>
      <p:sp>
        <p:nvSpPr>
          <p:cNvPr id="7" name="Rectangle 6">
            <a:extLst>
              <a:ext uri="{FF2B5EF4-FFF2-40B4-BE49-F238E27FC236}">
                <a16:creationId xmlns:a16="http://schemas.microsoft.com/office/drawing/2014/main" id="{4BB3B729-EDCB-49F8-8DAA-328B05C7BA1C}"/>
              </a:ext>
            </a:extLst>
          </p:cNvPr>
          <p:cNvSpPr/>
          <p:nvPr userDrawn="1"/>
        </p:nvSpPr>
        <p:spPr>
          <a:xfrm>
            <a:off x="0" y="0"/>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a:extLst>
              <a:ext uri="{FF2B5EF4-FFF2-40B4-BE49-F238E27FC236}">
                <a16:creationId xmlns:a16="http://schemas.microsoft.com/office/drawing/2014/main" id="{6FA4BCFB-BEE0-4855-8461-6927F405F8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pic>
        <p:nvPicPr>
          <p:cNvPr id="11" name="Picture 10">
            <a:extLst>
              <a:ext uri="{FF2B5EF4-FFF2-40B4-BE49-F238E27FC236}">
                <a16:creationId xmlns:a16="http://schemas.microsoft.com/office/drawing/2014/main" id="{58EBF04E-1F5A-4655-943A-07CCADD2C2A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504" y="116632"/>
            <a:ext cx="3059832" cy="89371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AFE8FA-3B11-43AB-A928-90BC02C622D3}"/>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148758"/>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2" y="2802963"/>
            <a:ext cx="8225953" cy="964703"/>
          </a:xfrm>
        </p:spPr>
        <p:txBody>
          <a:bodyPr/>
          <a:lstStyle>
            <a:lvl1pPr>
              <a:defRPr/>
            </a:lvl1pPr>
          </a:lstStyle>
          <a:p>
            <a:pPr lvl="0"/>
            <a:r>
              <a:rPr lang="en-US" dirty="0"/>
              <a:t>Subtitle</a:t>
            </a:r>
          </a:p>
        </p:txBody>
      </p:sp>
      <p:pic>
        <p:nvPicPr>
          <p:cNvPr id="5" name="Picture 4">
            <a:extLst>
              <a:ext uri="{FF2B5EF4-FFF2-40B4-BE49-F238E27FC236}">
                <a16:creationId xmlns:a16="http://schemas.microsoft.com/office/drawing/2014/main" id="{5471131F-B562-4F07-85C8-7DECF41E91DA}"/>
              </a:ext>
            </a:extLst>
          </p:cNvPr>
          <p:cNvPicPr/>
          <p:nvPr userDrawn="1"/>
        </p:nvPicPr>
        <p:blipFill rotWithShape="1">
          <a:blip r:embed="rId2" cstate="print">
            <a:extLst>
              <a:ext uri="{28A0092B-C50C-407E-A947-70E740481C1C}">
                <a14:useLocalDpi xmlns:a14="http://schemas.microsoft.com/office/drawing/2010/main" val="0"/>
              </a:ext>
            </a:extLst>
          </a:blip>
          <a:srcRect b="13185"/>
          <a:stretch/>
        </p:blipFill>
        <p:spPr bwMode="auto">
          <a:xfrm>
            <a:off x="0" y="3233079"/>
            <a:ext cx="9144000" cy="3624922"/>
          </a:xfrm>
          <a:prstGeom prst="rect">
            <a:avLst/>
          </a:prstGeom>
          <a:noFill/>
          <a:ln>
            <a:noFill/>
          </a:ln>
        </p:spPr>
      </p:pic>
    </p:spTree>
    <p:extLst>
      <p:ext uri="{BB962C8B-B14F-4D97-AF65-F5344CB8AC3E}">
        <p14:creationId xmlns:p14="http://schemas.microsoft.com/office/powerpoint/2010/main" val="307928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C844A5-7861-4B85-82D6-A1605AE07964}"/>
              </a:ext>
            </a:extLst>
          </p:cNvPr>
          <p:cNvSpPr/>
          <p:nvPr userDrawn="1"/>
        </p:nvSpPr>
        <p:spPr>
          <a:xfrm>
            <a:off x="0" y="6093296"/>
            <a:ext cx="9144000"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hasCustomPrompt="1"/>
          </p:nvPr>
        </p:nvSpPr>
        <p:spPr>
          <a:xfrm>
            <a:off x="455613" y="2776066"/>
            <a:ext cx="8225953" cy="652934"/>
          </a:xfrm>
        </p:spPr>
        <p:txBody>
          <a:bodyPr/>
          <a:lstStyle>
            <a:lvl1pPr>
              <a:defRPr/>
            </a:lvl1pPr>
          </a:lstStyle>
          <a:p>
            <a:r>
              <a:rPr lang="en-US" dirty="0"/>
              <a:t>Module sub-topic</a:t>
            </a:r>
            <a:endParaRPr lang="en-AU" dirty="0"/>
          </a:p>
        </p:txBody>
      </p:sp>
      <p:sp>
        <p:nvSpPr>
          <p:cNvPr id="3" name="Content Placeholder 2"/>
          <p:cNvSpPr>
            <a:spLocks noGrp="1"/>
          </p:cNvSpPr>
          <p:nvPr>
            <p:ph idx="1" hasCustomPrompt="1"/>
          </p:nvPr>
        </p:nvSpPr>
        <p:spPr>
          <a:xfrm>
            <a:off x="455613" y="3430271"/>
            <a:ext cx="8225953" cy="964703"/>
          </a:xfrm>
        </p:spPr>
        <p:txBody>
          <a:bodyPr/>
          <a:lstStyle>
            <a:lvl1pPr>
              <a:defRPr/>
            </a:lvl1pPr>
          </a:lstStyle>
          <a:p>
            <a:pPr lvl="0"/>
            <a:r>
              <a:rPr lang="en-US" dirty="0"/>
              <a:t>Subtitle</a:t>
            </a:r>
          </a:p>
        </p:txBody>
      </p:sp>
      <p:pic>
        <p:nvPicPr>
          <p:cNvPr id="6" name="Picture 5">
            <a:extLst>
              <a:ext uri="{FF2B5EF4-FFF2-40B4-BE49-F238E27FC236}">
                <a16:creationId xmlns:a16="http://schemas.microsoft.com/office/drawing/2014/main" id="{6273FF2B-672B-41BD-BCF9-AB1387D2F9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3463" r="24801"/>
          <a:stretch/>
        </p:blipFill>
        <p:spPr>
          <a:xfrm>
            <a:off x="-2" y="0"/>
            <a:ext cx="9144000" cy="2383743"/>
          </a:xfrm>
          <a:prstGeom prst="rect">
            <a:avLst/>
          </a:prstGeom>
        </p:spPr>
      </p:pic>
      <p:pic>
        <p:nvPicPr>
          <p:cNvPr id="9" name="Picture 8">
            <a:extLst>
              <a:ext uri="{FF2B5EF4-FFF2-40B4-BE49-F238E27FC236}">
                <a16:creationId xmlns:a16="http://schemas.microsoft.com/office/drawing/2014/main" id="{B16FD934-5AAB-4F35-ADFF-1244D45C28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995414"/>
            <a:ext cx="1912507" cy="862586"/>
          </a:xfrm>
          <a:prstGeom prst="rect">
            <a:avLst/>
          </a:prstGeom>
        </p:spPr>
      </p:pic>
      <p:pic>
        <p:nvPicPr>
          <p:cNvPr id="10" name="Picture 9">
            <a:extLst>
              <a:ext uri="{FF2B5EF4-FFF2-40B4-BE49-F238E27FC236}">
                <a16:creationId xmlns:a16="http://schemas.microsoft.com/office/drawing/2014/main" id="{43487347-6A75-4378-96F1-5FF0DD0D19F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extLst>
      <p:ext uri="{BB962C8B-B14F-4D97-AF65-F5344CB8AC3E}">
        <p14:creationId xmlns:p14="http://schemas.microsoft.com/office/powerpoint/2010/main" val="154416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hasCustomPrompt="1"/>
          </p:nvPr>
        </p:nvSpPr>
        <p:spPr>
          <a:xfrm>
            <a:off x="457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hasCustomPrompt="1"/>
          </p:nvPr>
        </p:nvSpPr>
        <p:spPr>
          <a:xfrm>
            <a:off x="4648200" y="1600201"/>
            <a:ext cx="4038600" cy="4525963"/>
          </a:xfrm>
        </p:spPr>
        <p:txBody>
          <a:bodyPr>
            <a:normAutofit/>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1" y="1599641"/>
            <a:ext cx="4040188"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1" y="2471735"/>
            <a:ext cx="4040188"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6" y="1599641"/>
            <a:ext cx="4041775" cy="69009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6" y="2471735"/>
            <a:ext cx="4041775" cy="3654427"/>
          </a:xfrm>
        </p:spPr>
        <p:txBody>
          <a:bodyPr>
            <a:normAutofit/>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activit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hasCustomPrompt="1"/>
          </p:nvPr>
        </p:nvSpPr>
        <p:spPr>
          <a:xfrm>
            <a:off x="457200" y="1599641"/>
            <a:ext cx="8231188" cy="821247"/>
          </a:xfrm>
          <a:solidFill>
            <a:schemeClr val="accent2"/>
          </a:solidFill>
        </p:spPr>
        <p:txBody>
          <a:bodyPr anchor="ctr"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Exercise/Activity </a:t>
            </a:r>
          </a:p>
        </p:txBody>
      </p:sp>
      <p:sp>
        <p:nvSpPr>
          <p:cNvPr id="4" name="Content Placeholder 3"/>
          <p:cNvSpPr>
            <a:spLocks noGrp="1"/>
          </p:cNvSpPr>
          <p:nvPr>
            <p:ph sz="half" idx="2" hasCustomPrompt="1"/>
          </p:nvPr>
        </p:nvSpPr>
        <p:spPr>
          <a:xfrm>
            <a:off x="457200" y="2420889"/>
            <a:ext cx="8231187" cy="3705274"/>
          </a:xfrm>
          <a:ln>
            <a:solidFill>
              <a:schemeClr val="accent2"/>
            </a:solidFill>
          </a:ln>
        </p:spPr>
        <p:txBody>
          <a:bodyPr>
            <a:normAutofit/>
          </a:bodyPr>
          <a:lstStyle>
            <a:lvl1pPr marL="0" marR="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10000"/>
              </a:lnSpc>
              <a:spcBef>
                <a:spcPts val="0"/>
              </a:spcBef>
              <a:spcAft>
                <a:spcPts val="800"/>
              </a:spcAft>
              <a:buClr>
                <a:schemeClr val="accent2"/>
              </a:buClr>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50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613" y="764704"/>
            <a:ext cx="8231187" cy="652934"/>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3853" y="44624"/>
            <a:ext cx="1677828" cy="756740"/>
          </a:xfrm>
          <a:prstGeom prst="rect">
            <a:avLst/>
          </a:prstGeom>
        </p:spPr>
      </p:pic>
      <p:sp>
        <p:nvSpPr>
          <p:cNvPr id="7" name="TextBox 6">
            <a:extLst>
              <a:ext uri="{FF2B5EF4-FFF2-40B4-BE49-F238E27FC236}">
                <a16:creationId xmlns:a16="http://schemas.microsoft.com/office/drawing/2014/main" id="{EF235E79-44F4-459B-830F-1D7B76749BFE}"/>
              </a:ext>
            </a:extLst>
          </p:cNvPr>
          <p:cNvSpPr txBox="1"/>
          <p:nvPr userDrawn="1"/>
        </p:nvSpPr>
        <p:spPr>
          <a:xfrm>
            <a:off x="2685004" y="188640"/>
            <a:ext cx="6347048" cy="230832"/>
          </a:xfrm>
          <a:prstGeom prst="rect">
            <a:avLst/>
          </a:prstGeom>
          <a:noFill/>
        </p:spPr>
        <p:txBody>
          <a:bodyPr wrap="square" tIns="0" rtlCol="0">
            <a:spAutoFit/>
          </a:bodyPr>
          <a:lstStyle/>
          <a:p>
            <a:pPr algn="r"/>
            <a:r>
              <a:rPr lang="en-US" sz="1200" b="1" kern="1200" dirty="0">
                <a:solidFill>
                  <a:schemeClr val="accent1"/>
                </a:solidFill>
                <a:effectLst/>
                <a:latin typeface="+mn-lt"/>
                <a:ea typeface="+mn-ea"/>
                <a:cs typeface="+mn-cs"/>
              </a:rPr>
              <a:t>Life Insurance and Retirement Valuation</a:t>
            </a:r>
            <a:endParaRPr lang="en-AU" sz="1200" dirty="0">
              <a:solidFill>
                <a:schemeClr val="accent1"/>
              </a:solidFill>
            </a:endParaRPr>
          </a:p>
        </p:txBody>
      </p:sp>
      <p:sp>
        <p:nvSpPr>
          <p:cNvPr id="9" name="TextBox 8">
            <a:extLst>
              <a:ext uri="{FF2B5EF4-FFF2-40B4-BE49-F238E27FC236}">
                <a16:creationId xmlns:a16="http://schemas.microsoft.com/office/drawing/2014/main" id="{AA0CA0E8-2A53-45BC-86C9-FE223F99B19D}"/>
              </a:ext>
            </a:extLst>
          </p:cNvPr>
          <p:cNvSpPr txBox="1"/>
          <p:nvPr userDrawn="1"/>
        </p:nvSpPr>
        <p:spPr>
          <a:xfrm>
            <a:off x="2685004" y="420633"/>
            <a:ext cx="6347048" cy="169277"/>
          </a:xfrm>
          <a:prstGeom prst="rect">
            <a:avLst/>
          </a:prstGeom>
          <a:noFill/>
        </p:spPr>
        <p:txBody>
          <a:bodyPr wrap="square" tIns="0" rtlCol="0">
            <a:spAutoFit/>
          </a:bodyPr>
          <a:lstStyle/>
          <a:p>
            <a:pPr algn="r"/>
            <a:r>
              <a:rPr lang="en-US" sz="800" b="0" kern="1200" dirty="0">
                <a:solidFill>
                  <a:schemeClr val="accent1"/>
                </a:solidFill>
                <a:effectLst/>
                <a:latin typeface="+mn-lt"/>
                <a:ea typeface="+mn-ea"/>
                <a:cs typeface="+mn-cs"/>
              </a:rPr>
              <a:t>Tutorial 7: Risk Management Frameworks</a:t>
            </a:r>
            <a:endParaRPr lang="en-AU" sz="800" b="0" dirty="0">
              <a:solidFill>
                <a:schemeClr val="accent1"/>
              </a:solidFill>
            </a:endParaRPr>
          </a:p>
        </p:txBody>
      </p:sp>
      <p:sp>
        <p:nvSpPr>
          <p:cNvPr id="11" name="Footer Placeholder 4">
            <a:extLst>
              <a:ext uri="{FF2B5EF4-FFF2-40B4-BE49-F238E27FC236}">
                <a16:creationId xmlns:a16="http://schemas.microsoft.com/office/drawing/2014/main" id="{009DDCB5-19E8-415F-A840-5AE8651D99E5}"/>
              </a:ext>
            </a:extLst>
          </p:cNvPr>
          <p:cNvSpPr txBox="1">
            <a:spLocks/>
          </p:cNvSpPr>
          <p:nvPr userDrawn="1"/>
        </p:nvSpPr>
        <p:spPr>
          <a:xfrm>
            <a:off x="105544" y="6376243"/>
            <a:ext cx="3098304" cy="365125"/>
          </a:xfrm>
          <a:prstGeom prst="rect">
            <a:avLst/>
          </a:prstGeom>
        </p:spPr>
        <p:txBody>
          <a:bodyPr vert="horz" lIns="91440" tIns="45720" rIns="91440" bIns="45720" rtlCol="0" anchor="b" anchorCtr="0"/>
          <a:lstStyle>
            <a:defPPr>
              <a:defRPr lang="en-US"/>
            </a:defPPr>
            <a:lvl1pPr marL="0" algn="l" defTabSz="914400" rtl="0" eaLnBrk="1" latinLnBrk="0" hangingPunct="1">
              <a:defRPr sz="800" kern="1200">
                <a:solidFill>
                  <a:schemeClr val="tx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2020 The Institute of Actuaries of Australia</a:t>
            </a:r>
            <a:endParaRPr lang="en-AU" dirty="0"/>
          </a:p>
        </p:txBody>
      </p:sp>
      <p:sp>
        <p:nvSpPr>
          <p:cNvPr id="12" name="Slide Number Placeholder 5">
            <a:extLst>
              <a:ext uri="{FF2B5EF4-FFF2-40B4-BE49-F238E27FC236}">
                <a16:creationId xmlns:a16="http://schemas.microsoft.com/office/drawing/2014/main" id="{308D2600-837B-4C62-8D76-E8D49F430D64}"/>
              </a:ext>
            </a:extLst>
          </p:cNvPr>
          <p:cNvSpPr txBox="1">
            <a:spLocks/>
          </p:cNvSpPr>
          <p:nvPr userDrawn="1"/>
        </p:nvSpPr>
        <p:spPr>
          <a:xfrm>
            <a:off x="3887924" y="6376243"/>
            <a:ext cx="1368152" cy="365125"/>
          </a:xfrm>
          <a:prstGeom prst="rect">
            <a:avLst/>
          </a:prstGeom>
        </p:spPr>
        <p:txBody>
          <a:bodyPr vert="horz" lIns="91440" tIns="45720" rIns="91440" bIns="45720" rtlCol="0" anchor="b" anchorCtr="0"/>
          <a:lstStyle>
            <a:defPPr>
              <a:defRPr lang="en-US"/>
            </a:defPPr>
            <a:lvl1pPr marL="0" algn="r" defTabSz="914400" rtl="0" eaLnBrk="1" latinLnBrk="0" hangingPunct="1">
              <a:defRPr sz="1200" kern="1200">
                <a:solidFill>
                  <a:schemeClr val="accent1"/>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EBFB04-E2EF-4418-8758-3F6D77A9AD1A}" type="slidenum">
              <a:rPr lang="en-AU" sz="1000" smtClean="0">
                <a:solidFill>
                  <a:schemeClr val="tx1"/>
                </a:solidFill>
              </a:rPr>
              <a:pPr algn="ctr"/>
              <a:t>‹#›</a:t>
            </a:fld>
            <a:endParaRPr lang="en-AU" sz="1000" dirty="0">
              <a:solidFill>
                <a:schemeClr val="tx1"/>
              </a:solidFill>
            </a:endParaRPr>
          </a:p>
        </p:txBody>
      </p:sp>
      <p:pic>
        <p:nvPicPr>
          <p:cNvPr id="10" name="Picture 9">
            <a:extLst>
              <a:ext uri="{FF2B5EF4-FFF2-40B4-BE49-F238E27FC236}">
                <a16:creationId xmlns:a16="http://schemas.microsoft.com/office/drawing/2014/main" id="{CFB75BB4-0E10-4B4C-9724-FD602EA472CD}"/>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308304" y="6228832"/>
            <a:ext cx="1691968" cy="476941"/>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9" r:id="rId2"/>
    <p:sldLayoutId id="2147483668" r:id="rId3"/>
    <p:sldLayoutId id="2147483683" r:id="rId4"/>
    <p:sldLayoutId id="2147483684" r:id="rId5"/>
    <p:sldLayoutId id="2147483670" r:id="rId6"/>
    <p:sldLayoutId id="2147483671" r:id="rId7"/>
    <p:sldLayoutId id="2147483686" r:id="rId8"/>
    <p:sldLayoutId id="2147483672" r:id="rId9"/>
    <p:sldLayoutId id="2147483673" r:id="rId10"/>
    <p:sldLayoutId id="2147483682" r:id="rId11"/>
  </p:sldLayoutIdLst>
  <p:txStyles>
    <p:titleStyle>
      <a:lvl1pPr algn="l" defTabSz="914400" rtl="0" eaLnBrk="1" latinLnBrk="0" hangingPunct="1">
        <a:spcBef>
          <a:spcPct val="0"/>
        </a:spcBef>
        <a:buNone/>
        <a:defRPr sz="2800" b="1" kern="1200" baseline="0">
          <a:solidFill>
            <a:srgbClr val="0098D0"/>
          </a:solidFill>
          <a:latin typeface="Century Gothic" pitchFamily="34" charset="0"/>
          <a:ea typeface="+mj-ea"/>
          <a:cs typeface="+mj-cs"/>
        </a:defRPr>
      </a:lvl1pPr>
    </p:titleStyle>
    <p:bodyStyle>
      <a:lvl1pPr marL="0" indent="0" algn="l" defTabSz="914400" rtl="0" eaLnBrk="1" latinLnBrk="0" hangingPunct="1">
        <a:lnSpc>
          <a:spcPct val="110000"/>
        </a:lnSpc>
        <a:spcBef>
          <a:spcPts val="0"/>
        </a:spcBef>
        <a:spcAft>
          <a:spcPts val="800"/>
        </a:spcAft>
        <a:buClr>
          <a:schemeClr val="accent2"/>
        </a:buClr>
        <a:buFont typeface="Arial" pitchFamily="34" charset="0"/>
        <a:buNone/>
        <a:defRPr sz="2400" kern="1200" baseline="0">
          <a:solidFill>
            <a:schemeClr val="tx1"/>
          </a:solidFill>
          <a:latin typeface="Century Gothic" pitchFamily="34" charset="0"/>
          <a:ea typeface="+mn-ea"/>
          <a:cs typeface="+mn-cs"/>
        </a:defRPr>
      </a:lvl1pPr>
      <a:lvl2pPr marL="266700" indent="-266700" algn="l" defTabSz="914400" rtl="0" eaLnBrk="1" latinLnBrk="0" hangingPunct="1">
        <a:lnSpc>
          <a:spcPct val="110000"/>
        </a:lnSpc>
        <a:spcBef>
          <a:spcPts val="0"/>
        </a:spcBef>
        <a:spcAft>
          <a:spcPts val="800"/>
        </a:spcAft>
        <a:buClr>
          <a:schemeClr val="accent2"/>
        </a:buClr>
        <a:buFont typeface="Arial" panose="020B0604020202020204" pitchFamily="34" charset="0"/>
        <a:buChar char="•"/>
        <a:defRPr sz="2400" kern="1200" baseline="0">
          <a:solidFill>
            <a:schemeClr val="tx1"/>
          </a:solidFill>
          <a:latin typeface="Century Gothic" pitchFamily="34" charset="0"/>
          <a:ea typeface="+mn-ea"/>
          <a:cs typeface="+mn-cs"/>
        </a:defRPr>
      </a:lvl2pPr>
      <a:lvl3pPr marL="538163" indent="-271463" algn="l" defTabSz="914400" rtl="0" eaLnBrk="1" latinLnBrk="0" hangingPunct="1">
        <a:lnSpc>
          <a:spcPct val="110000"/>
        </a:lnSpc>
        <a:spcBef>
          <a:spcPts val="0"/>
        </a:spcBef>
        <a:spcAft>
          <a:spcPts val="800"/>
        </a:spcAft>
        <a:buFont typeface="Century Gothic" panose="020B0502020202020204" pitchFamily="34" charset="0"/>
        <a:buChar char="–"/>
        <a:defRPr sz="2400" kern="1200" baseline="0">
          <a:solidFill>
            <a:schemeClr val="tx1"/>
          </a:solidFill>
          <a:latin typeface="Century Gothic" pitchFamily="34" charset="0"/>
          <a:ea typeface="+mn-ea"/>
          <a:cs typeface="+mn-cs"/>
        </a:defRPr>
      </a:lvl3pPr>
      <a:lvl4pPr marL="804863" indent="-266700" algn="l" defTabSz="914400" rtl="0" eaLnBrk="1" latinLnBrk="0" hangingPunct="1">
        <a:lnSpc>
          <a:spcPct val="110000"/>
        </a:lnSpc>
        <a:spcBef>
          <a:spcPts val="0"/>
        </a:spcBef>
        <a:spcAft>
          <a:spcPts val="800"/>
        </a:spcAft>
        <a:buFont typeface="Arial" panose="020B0604020202020204" pitchFamily="34" charset="0"/>
        <a:buChar char="•"/>
        <a:defRPr sz="2400" kern="1200" baseline="0">
          <a:solidFill>
            <a:schemeClr val="tx1"/>
          </a:solidFill>
          <a:latin typeface="Century Gothic" pitchFamily="34" charset="0"/>
          <a:ea typeface="+mn-ea"/>
          <a:cs typeface="+mn-cs"/>
        </a:defRPr>
      </a:lvl4pPr>
      <a:lvl5pPr marL="2057400" indent="-228600" algn="l" defTabSz="914400" rtl="0" eaLnBrk="1" latinLnBrk="0" hangingPunct="1">
        <a:lnSpc>
          <a:spcPct val="110000"/>
        </a:lnSpc>
        <a:spcBef>
          <a:spcPts val="0"/>
        </a:spcBef>
        <a:spcAft>
          <a:spcPts val="800"/>
        </a:spcAft>
        <a:buFont typeface="Arial" pitchFamily="34" charset="0"/>
        <a:buChar char="»"/>
        <a:defRPr sz="2400" kern="1200" baseline="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4" orient="horz" pos="1006" userDrawn="1">
          <p15:clr>
            <a:srgbClr val="F26B43"/>
          </p15:clr>
        </p15:guide>
        <p15:guide id="5" orient="horz" pos="480" userDrawn="1">
          <p15:clr>
            <a:srgbClr val="F26B43"/>
          </p15:clr>
        </p15:guide>
        <p15:guide id="6" pos="5473" userDrawn="1">
          <p15:clr>
            <a:srgbClr val="F26B43"/>
          </p15:clr>
        </p15:guide>
        <p15:guide id="7" pos="287" userDrawn="1">
          <p15:clr>
            <a:srgbClr val="F26B43"/>
          </p15:clr>
        </p15:guide>
        <p15:guide id="8"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0963-4025-41EF-A861-89C16B21BD06}"/>
              </a:ext>
            </a:extLst>
          </p:cNvPr>
          <p:cNvSpPr>
            <a:spLocks noGrp="1"/>
          </p:cNvSpPr>
          <p:nvPr>
            <p:ph type="ctrTitle"/>
          </p:nvPr>
        </p:nvSpPr>
        <p:spPr>
          <a:xfrm>
            <a:off x="864272" y="1001148"/>
            <a:ext cx="7164112" cy="1275724"/>
          </a:xfrm>
        </p:spPr>
        <p:txBody>
          <a:bodyPr>
            <a:normAutofit/>
          </a:bodyPr>
          <a:lstStyle/>
          <a:p>
            <a:r>
              <a:rPr lang="en-AU" dirty="0"/>
              <a:t>Life Insurance and retirement valuations</a:t>
            </a:r>
          </a:p>
        </p:txBody>
      </p:sp>
    </p:spTree>
    <p:extLst>
      <p:ext uri="{BB962C8B-B14F-4D97-AF65-F5344CB8AC3E}">
        <p14:creationId xmlns:p14="http://schemas.microsoft.com/office/powerpoint/2010/main" val="242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649-C56D-46FA-ADB2-79D212348071}"/>
              </a:ext>
            </a:extLst>
          </p:cNvPr>
          <p:cNvSpPr>
            <a:spLocks noGrp="1"/>
          </p:cNvSpPr>
          <p:nvPr>
            <p:ph type="title"/>
          </p:nvPr>
        </p:nvSpPr>
        <p:spPr/>
        <p:txBody>
          <a:bodyPr/>
          <a:lstStyle/>
          <a:p>
            <a:r>
              <a:rPr lang="en-AU" dirty="0"/>
              <a:t>Tutorial 8</a:t>
            </a:r>
          </a:p>
        </p:txBody>
      </p:sp>
      <p:sp>
        <p:nvSpPr>
          <p:cNvPr id="3" name="Text Placeholder 2">
            <a:extLst>
              <a:ext uri="{FF2B5EF4-FFF2-40B4-BE49-F238E27FC236}">
                <a16:creationId xmlns:a16="http://schemas.microsoft.com/office/drawing/2014/main" id="{1EB71A1C-62C8-4B32-BFE3-923F6790DCA4}"/>
              </a:ext>
            </a:extLst>
          </p:cNvPr>
          <p:cNvSpPr>
            <a:spLocks noGrp="1"/>
          </p:cNvSpPr>
          <p:nvPr>
            <p:ph type="body" idx="1"/>
          </p:nvPr>
        </p:nvSpPr>
        <p:spPr/>
        <p:txBody>
          <a:bodyPr>
            <a:normAutofit/>
          </a:bodyPr>
          <a:lstStyle/>
          <a:p>
            <a:r>
              <a:rPr lang="en-US" dirty="0">
                <a:ea typeface="Calibri" panose="020F0502020204030204" pitchFamily="34" charset="0"/>
                <a:cs typeface="Times New Roman" panose="02020603050405020304" pitchFamily="18" charset="0"/>
              </a:rPr>
              <a:t>Module 12: </a:t>
            </a:r>
          </a:p>
          <a:p>
            <a:r>
              <a:rPr lang="en-US" dirty="0">
                <a:ea typeface="Calibri" panose="020F0502020204030204" pitchFamily="34" charset="0"/>
                <a:cs typeface="Times New Roman" panose="02020603050405020304" pitchFamily="18" charset="0"/>
              </a:rPr>
              <a:t>Risk management frameworks</a:t>
            </a:r>
            <a:endParaRPr lang="en-AU" dirty="0"/>
          </a:p>
        </p:txBody>
      </p:sp>
    </p:spTree>
    <p:extLst>
      <p:ext uri="{BB962C8B-B14F-4D97-AF65-F5344CB8AC3E}">
        <p14:creationId xmlns:p14="http://schemas.microsoft.com/office/powerpoint/2010/main" val="36008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Housekeeping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Assignment marking – results on 31 March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 is on 22 April </a:t>
            </a:r>
          </a:p>
          <a:p>
            <a:pPr marL="609600" lvl="1" indent="-342900">
              <a:buFont typeface="Courier New" panose="02070309020205020404" pitchFamily="49" charset="0"/>
              <a:buChar char="o"/>
            </a:pPr>
            <a:r>
              <a:rPr lang="en-US" dirty="0"/>
              <a:t>Do the question, do the question, do the questions ….</a:t>
            </a:r>
          </a:p>
          <a:p>
            <a:pPr marL="609600" lvl="1" indent="-342900">
              <a:buFont typeface="Courier New" panose="02070309020205020404" pitchFamily="49" charset="0"/>
              <a:buChar char="o"/>
            </a:pPr>
            <a:r>
              <a:rPr lang="en-US" dirty="0"/>
              <a:t>Areas to focus on / more past questions </a:t>
            </a:r>
          </a:p>
          <a:p>
            <a:endParaRPr lang="en-US" dirty="0"/>
          </a:p>
          <a:p>
            <a:endParaRPr lang="en-AU" dirty="0"/>
          </a:p>
        </p:txBody>
      </p:sp>
    </p:spTree>
    <p:extLst>
      <p:ext uri="{BB962C8B-B14F-4D97-AF65-F5344CB8AC3E}">
        <p14:creationId xmlns:p14="http://schemas.microsoft.com/office/powerpoint/2010/main" val="400105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Enterprise risk management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r>
              <a:rPr lang="en-US" dirty="0"/>
              <a:t>“ERM is the process by which organizations in all industries assess, control, </a:t>
            </a:r>
            <a:r>
              <a:rPr lang="en-US" b="1" dirty="0"/>
              <a:t>exploit,</a:t>
            </a:r>
            <a:r>
              <a:rPr lang="en-US" dirty="0"/>
              <a:t> finance, and monitor risks from all sources for the purpose of increasing the organization’s short and long term value to its stakeholders.”  </a:t>
            </a:r>
          </a:p>
          <a:p>
            <a:endParaRPr lang="en-US" dirty="0"/>
          </a:p>
          <a:p>
            <a:endParaRPr lang="en-AU" dirty="0"/>
          </a:p>
        </p:txBody>
      </p:sp>
    </p:spTree>
    <p:extLst>
      <p:ext uri="{BB962C8B-B14F-4D97-AF65-F5344CB8AC3E}">
        <p14:creationId xmlns:p14="http://schemas.microsoft.com/office/powerpoint/2010/main" val="357530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fontScale="90000"/>
          </a:bodyPr>
          <a:lstStyle/>
          <a:p>
            <a:r>
              <a:rPr lang="en-AU" dirty="0"/>
              <a:t>Relationship between objectives, risk and capital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a:bodyPr>
          <a:lstStyle/>
          <a:p>
            <a:endParaRPr lang="en-US" dirty="0"/>
          </a:p>
          <a:p>
            <a:endParaRPr lang="en-AU" dirty="0"/>
          </a:p>
        </p:txBody>
      </p:sp>
      <p:pic>
        <p:nvPicPr>
          <p:cNvPr id="4" name="Picture 3">
            <a:extLst>
              <a:ext uri="{FF2B5EF4-FFF2-40B4-BE49-F238E27FC236}">
                <a16:creationId xmlns:a16="http://schemas.microsoft.com/office/drawing/2014/main" id="{1E18FB20-C669-40B5-9D6C-1AD5AA87F58C}"/>
              </a:ext>
            </a:extLst>
          </p:cNvPr>
          <p:cNvPicPr>
            <a:picLocks noChangeAspect="1"/>
          </p:cNvPicPr>
          <p:nvPr/>
        </p:nvPicPr>
        <p:blipFill>
          <a:blip r:embed="rId3"/>
          <a:stretch>
            <a:fillRect/>
          </a:stretch>
        </p:blipFill>
        <p:spPr>
          <a:xfrm>
            <a:off x="1694656" y="1772816"/>
            <a:ext cx="5753100" cy="3987028"/>
          </a:xfrm>
          <a:prstGeom prst="rect">
            <a:avLst/>
          </a:prstGeom>
        </p:spPr>
      </p:pic>
    </p:spTree>
    <p:extLst>
      <p:ext uri="{BB962C8B-B14F-4D97-AF65-F5344CB8AC3E}">
        <p14:creationId xmlns:p14="http://schemas.microsoft.com/office/powerpoint/2010/main" val="142046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5B1-2B60-4A37-BA07-CFB5AB4EBEC1}"/>
              </a:ext>
            </a:extLst>
          </p:cNvPr>
          <p:cNvSpPr>
            <a:spLocks noGrp="1"/>
          </p:cNvSpPr>
          <p:nvPr>
            <p:ph type="title"/>
          </p:nvPr>
        </p:nvSpPr>
        <p:spPr/>
        <p:txBody>
          <a:bodyPr>
            <a:normAutofit/>
          </a:bodyPr>
          <a:lstStyle/>
          <a:p>
            <a:r>
              <a:rPr lang="en-AU" dirty="0"/>
              <a:t>Risk management framework  </a:t>
            </a:r>
          </a:p>
        </p:txBody>
      </p:sp>
      <p:sp>
        <p:nvSpPr>
          <p:cNvPr id="3" name="Content Placeholder 2">
            <a:extLst>
              <a:ext uri="{FF2B5EF4-FFF2-40B4-BE49-F238E27FC236}">
                <a16:creationId xmlns:a16="http://schemas.microsoft.com/office/drawing/2014/main" id="{3A44430D-A62E-4AF3-A7F8-C1F98F0F0CE1}"/>
              </a:ext>
            </a:extLst>
          </p:cNvPr>
          <p:cNvSpPr>
            <a:spLocks noGrp="1"/>
          </p:cNvSpPr>
          <p:nvPr>
            <p:ph idx="1"/>
          </p:nvPr>
        </p:nvSpPr>
        <p:spPr/>
        <p:txBody>
          <a:bodyPr>
            <a:normAutofit fontScale="62500" lnSpcReduction="20000"/>
          </a:bodyPr>
          <a:lstStyle/>
          <a:p>
            <a:pPr marL="342900" indent="-342900">
              <a:buFont typeface="Arial" panose="020B0604020202020204" pitchFamily="34" charset="0"/>
              <a:buChar char="•"/>
            </a:pPr>
            <a:r>
              <a:rPr lang="en-US" dirty="0"/>
              <a:t>a risk appetite statement;</a:t>
            </a:r>
          </a:p>
          <a:p>
            <a:pPr marL="342900" indent="-342900">
              <a:buFont typeface="Arial" panose="020B0604020202020204" pitchFamily="34" charset="0"/>
              <a:buChar char="•"/>
            </a:pPr>
            <a:r>
              <a:rPr lang="en-US" dirty="0"/>
              <a:t>a risk management policy;</a:t>
            </a:r>
          </a:p>
          <a:p>
            <a:pPr marL="342900" indent="-342900">
              <a:buFont typeface="Arial" panose="020B0604020202020204" pitchFamily="34" charset="0"/>
              <a:buChar char="•"/>
            </a:pPr>
            <a:r>
              <a:rPr lang="en-US" dirty="0"/>
              <a:t>a designated risk management function;</a:t>
            </a:r>
          </a:p>
          <a:p>
            <a:pPr marL="342900" indent="-342900">
              <a:buFont typeface="Arial" panose="020B0604020202020204" pitchFamily="34" charset="0"/>
              <a:buChar char="•"/>
            </a:pPr>
            <a:r>
              <a:rPr lang="en-US" dirty="0"/>
              <a:t>defined roles, responsibilities and formal reporting structures for the management of material risks throughout the entity (with risks being reported to and managed at appropriate levels within the </a:t>
            </a:r>
            <a:r>
              <a:rPr lang="en-US" dirty="0" err="1"/>
              <a:t>organisation</a:t>
            </a:r>
            <a:r>
              <a:rPr lang="en-US" dirty="0"/>
              <a:t>, depending on the nature of the risk);</a:t>
            </a:r>
          </a:p>
          <a:p>
            <a:pPr marL="342900" indent="-342900">
              <a:buFont typeface="Arial" panose="020B0604020202020204" pitchFamily="34" charset="0"/>
              <a:buChar char="•"/>
            </a:pPr>
            <a:r>
              <a:rPr lang="en-US" dirty="0"/>
              <a:t>policies and procedures supporting the management of all material risks;</a:t>
            </a:r>
          </a:p>
          <a:p>
            <a:pPr marL="342900" indent="-342900">
              <a:buFont typeface="Arial" panose="020B0604020202020204" pitchFamily="34" charset="0"/>
              <a:buChar char="•"/>
            </a:pPr>
            <a:r>
              <a:rPr lang="en-US" dirty="0"/>
              <a:t>a risk management process that informs decision makers of the entity’s risks, how the entity intends to mitigate those risks, and how much current and future capital is necessary;</a:t>
            </a:r>
          </a:p>
          <a:p>
            <a:pPr marL="342900" indent="-342900">
              <a:buFont typeface="Arial" panose="020B0604020202020204" pitchFamily="34" charset="0"/>
              <a:buChar char="•"/>
            </a:pPr>
            <a:r>
              <a:rPr lang="en-US" dirty="0"/>
              <a:t>a management information system (MIS) that is adequate, both under normal circumstances and in periods of stress, for measuring, assessing and reporting on all material risks across the entity; and</a:t>
            </a:r>
          </a:p>
          <a:p>
            <a:pPr marL="342900" indent="-342900">
              <a:buFont typeface="Arial" panose="020B0604020202020204" pitchFamily="34" charset="0"/>
              <a:buChar char="•"/>
            </a:pPr>
            <a:r>
              <a:rPr lang="en-US" dirty="0"/>
              <a:t>a review process to ensure that the risk management framework is effective in identifying, measuring, evaluating, monitoring, reporting and controlling or mitigating material risks.</a:t>
            </a:r>
            <a:endParaRPr lang="en-AU" dirty="0"/>
          </a:p>
        </p:txBody>
      </p:sp>
    </p:spTree>
    <p:extLst>
      <p:ext uri="{BB962C8B-B14F-4D97-AF65-F5344CB8AC3E}">
        <p14:creationId xmlns:p14="http://schemas.microsoft.com/office/powerpoint/2010/main" val="296210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normAutofit/>
          </a:bodyPr>
          <a:lstStyle/>
          <a:p>
            <a:r>
              <a:rPr lang="en-US" dirty="0"/>
              <a:t>Question 1</a:t>
            </a:r>
            <a:endParaRPr lang="en-AU" dirty="0"/>
          </a:p>
        </p:txBody>
      </p:sp>
      <p:sp>
        <p:nvSpPr>
          <p:cNvPr id="5" name="TextBox 4">
            <a:extLst>
              <a:ext uri="{FF2B5EF4-FFF2-40B4-BE49-F238E27FC236}">
                <a16:creationId xmlns:a16="http://schemas.microsoft.com/office/drawing/2014/main" id="{DA8574BC-D6B5-4093-8E7B-17F3D92C5379}"/>
              </a:ext>
            </a:extLst>
          </p:cNvPr>
          <p:cNvSpPr txBox="1"/>
          <p:nvPr/>
        </p:nvSpPr>
        <p:spPr>
          <a:xfrm>
            <a:off x="455613" y="1407209"/>
            <a:ext cx="8075240" cy="5262979"/>
          </a:xfrm>
          <a:prstGeom prst="rect">
            <a:avLst/>
          </a:prstGeom>
          <a:noFill/>
        </p:spPr>
        <p:txBody>
          <a:bodyPr wrap="square" rtlCol="0">
            <a:spAutoFit/>
          </a:bodyPr>
          <a:lstStyle/>
          <a:p>
            <a:r>
              <a:rPr lang="en-US" sz="1400" i="1" dirty="0"/>
              <a:t>Life 2A semester 2 2017 exam Q1c</a:t>
            </a:r>
          </a:p>
          <a:p>
            <a:endParaRPr lang="en-US" sz="1400" i="1" dirty="0"/>
          </a:p>
          <a:p>
            <a:r>
              <a:rPr lang="en-US" sz="1400" dirty="0"/>
              <a:t>The </a:t>
            </a:r>
            <a:r>
              <a:rPr lang="en-US" sz="1400" dirty="0" err="1"/>
              <a:t>MadeUpLand</a:t>
            </a:r>
            <a:r>
              <a:rPr lang="en-US" sz="1400" dirty="0"/>
              <a:t> Government is currently working on </a:t>
            </a:r>
            <a:r>
              <a:rPr lang="en-US" sz="1400" b="1" dirty="0"/>
              <a:t>legislation to develop a framework </a:t>
            </a:r>
            <a:r>
              <a:rPr lang="en-US" sz="1400" dirty="0"/>
              <a:t>which would require trustees of superannuation funds to offer members at retirement a product that protects against outliving one’s savings. In selecting an appropriate product trustees would need to meet their obligations to act in the </a:t>
            </a:r>
            <a:r>
              <a:rPr lang="en-US" sz="1400" b="1" dirty="0"/>
              <a:t>best interests </a:t>
            </a:r>
            <a:r>
              <a:rPr lang="en-US" sz="1400" dirty="0"/>
              <a:t>of their members.  </a:t>
            </a:r>
          </a:p>
          <a:p>
            <a:endParaRPr lang="en-US" sz="1400" dirty="0"/>
          </a:p>
          <a:p>
            <a:r>
              <a:rPr lang="en-US" sz="1400" dirty="0" err="1"/>
              <a:t>TrustMe</a:t>
            </a:r>
            <a:r>
              <a:rPr lang="en-US" sz="1400" dirty="0"/>
              <a:t> for Life (TML) sells both life insurance and superannuation business. </a:t>
            </a:r>
          </a:p>
          <a:p>
            <a:r>
              <a:rPr lang="en-US" sz="1400" dirty="0"/>
              <a:t>In preparation for this </a:t>
            </a:r>
            <a:r>
              <a:rPr lang="en-US" sz="1400" b="1" dirty="0"/>
              <a:t>legislative change </a:t>
            </a:r>
            <a:r>
              <a:rPr lang="en-US" sz="1400" dirty="0"/>
              <a:t>TML Life Company is considering developing a </a:t>
            </a:r>
            <a:r>
              <a:rPr lang="en-US" sz="1400" b="1" dirty="0"/>
              <a:t>lifetime annuity </a:t>
            </a:r>
            <a:r>
              <a:rPr lang="en-US" sz="1400" dirty="0"/>
              <a:t>that it could offer to its superannuation members as they approach retirement. This product is expected to be </a:t>
            </a:r>
            <a:r>
              <a:rPr lang="en-US" sz="1400" b="1" dirty="0"/>
              <a:t>sold to healthy rather </a:t>
            </a:r>
            <a:r>
              <a:rPr lang="en-US" sz="1400" dirty="0"/>
              <a:t>than substandard lives. </a:t>
            </a:r>
          </a:p>
          <a:p>
            <a:endParaRPr lang="en-US" sz="1400" dirty="0"/>
          </a:p>
          <a:p>
            <a:r>
              <a:rPr lang="en-US" sz="1400" dirty="0"/>
              <a:t>TML has been selling yearly renewable term (YRT) business for </a:t>
            </a:r>
            <a:r>
              <a:rPr lang="en-US" sz="1400" b="1" dirty="0"/>
              <a:t>15 years </a:t>
            </a:r>
            <a:r>
              <a:rPr lang="en-US" sz="1400" dirty="0"/>
              <a:t>but </a:t>
            </a:r>
            <a:r>
              <a:rPr lang="en-US" sz="1400" b="1" dirty="0"/>
              <a:t>has no experience with writing lifetime annuity business.  </a:t>
            </a:r>
          </a:p>
          <a:p>
            <a:endParaRPr lang="en-US" sz="1400" b="1" dirty="0"/>
          </a:p>
          <a:p>
            <a:r>
              <a:rPr lang="en-US" sz="1400" dirty="0"/>
              <a:t>You are a product development actuary at TML. </a:t>
            </a:r>
          </a:p>
          <a:p>
            <a:endParaRPr lang="en-US" sz="1400" dirty="0"/>
          </a:p>
          <a:p>
            <a:r>
              <a:rPr lang="en-US" sz="1400" dirty="0"/>
              <a:t>TML’s CEO has asked for your help to understand the key features of annuities. The </a:t>
            </a:r>
            <a:r>
              <a:rPr lang="en-US" sz="1400" b="1" dirty="0"/>
              <a:t>CEO</a:t>
            </a:r>
            <a:r>
              <a:rPr lang="en-US" sz="1400" dirty="0"/>
              <a:t> understands you do not have a lot of experience in this area but is confident you will be able to apply actuarial principles and your knowledge of pricing to answer his questions. </a:t>
            </a:r>
          </a:p>
          <a:p>
            <a:endParaRPr lang="en-US" sz="1400" dirty="0"/>
          </a:p>
          <a:p>
            <a:r>
              <a:rPr lang="en-US" sz="1400" dirty="0"/>
              <a:t>The CEO has asked you to prepare </a:t>
            </a:r>
            <a:r>
              <a:rPr lang="en-US" sz="1400" b="1" dirty="0"/>
              <a:t>a memo which </a:t>
            </a:r>
            <a:r>
              <a:rPr lang="en-US" sz="1400" dirty="0"/>
              <a:t>discusses: </a:t>
            </a:r>
          </a:p>
          <a:p>
            <a:r>
              <a:rPr lang="en-US" sz="1400" dirty="0"/>
              <a:t>o The risks to TML of introducing a new lifetime annuity product.  (4 Marks) </a:t>
            </a:r>
          </a:p>
          <a:p>
            <a:r>
              <a:rPr lang="en-US" sz="1400" dirty="0"/>
              <a:t>o How these risks could be managed.  (4 Marks) </a:t>
            </a:r>
          </a:p>
        </p:txBody>
      </p:sp>
    </p:spTree>
    <p:extLst>
      <p:ext uri="{BB962C8B-B14F-4D97-AF65-F5344CB8AC3E}">
        <p14:creationId xmlns:p14="http://schemas.microsoft.com/office/powerpoint/2010/main" val="20146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C9ED-E0BD-45CF-85DE-A3BC9D6D46BE}"/>
              </a:ext>
            </a:extLst>
          </p:cNvPr>
          <p:cNvSpPr>
            <a:spLocks noGrp="1"/>
          </p:cNvSpPr>
          <p:nvPr>
            <p:ph type="title"/>
          </p:nvPr>
        </p:nvSpPr>
        <p:spPr>
          <a:xfrm>
            <a:off x="455613" y="764704"/>
            <a:ext cx="8231187" cy="652934"/>
          </a:xfrm>
        </p:spPr>
        <p:txBody>
          <a:bodyPr>
            <a:normAutofit/>
          </a:bodyPr>
          <a:lstStyle/>
          <a:p>
            <a:r>
              <a:rPr lang="en-US" dirty="0"/>
              <a:t>Question 2</a:t>
            </a:r>
            <a:endParaRPr lang="en-AU" dirty="0"/>
          </a:p>
        </p:txBody>
      </p:sp>
      <p:sp>
        <p:nvSpPr>
          <p:cNvPr id="5" name="TextBox 4">
            <a:extLst>
              <a:ext uri="{FF2B5EF4-FFF2-40B4-BE49-F238E27FC236}">
                <a16:creationId xmlns:a16="http://schemas.microsoft.com/office/drawing/2014/main" id="{DA8574BC-D6B5-4093-8E7B-17F3D92C5379}"/>
              </a:ext>
            </a:extLst>
          </p:cNvPr>
          <p:cNvSpPr txBox="1"/>
          <p:nvPr/>
        </p:nvSpPr>
        <p:spPr>
          <a:xfrm>
            <a:off x="455613" y="1407209"/>
            <a:ext cx="8075240" cy="4370427"/>
          </a:xfrm>
          <a:prstGeom prst="rect">
            <a:avLst/>
          </a:prstGeom>
          <a:noFill/>
        </p:spPr>
        <p:txBody>
          <a:bodyPr wrap="square" rtlCol="0">
            <a:spAutoFit/>
          </a:bodyPr>
          <a:lstStyle/>
          <a:p>
            <a:r>
              <a:rPr lang="en-US" sz="1200" i="1" dirty="0"/>
              <a:t>Life 2A semester 1 2016 exam Q1b</a:t>
            </a:r>
          </a:p>
          <a:p>
            <a:endParaRPr lang="en-US" sz="1200" i="1" dirty="0"/>
          </a:p>
          <a:p>
            <a:r>
              <a:rPr lang="en-US" sz="1200" dirty="0" err="1"/>
              <a:t>MakeGood</a:t>
            </a:r>
            <a:r>
              <a:rPr lang="en-US" sz="1200" dirty="0"/>
              <a:t> Life is a life insurer that has been selling investment linked business for 30 years. In the last few years it has experienced the following problems:-  </a:t>
            </a:r>
          </a:p>
          <a:p>
            <a:r>
              <a:rPr lang="en-US" sz="1200" dirty="0"/>
              <a:t> </a:t>
            </a:r>
          </a:p>
          <a:p>
            <a:pPr marL="285750" indent="-285750">
              <a:buFont typeface="Arial" panose="020B0604020202020204" pitchFamily="34" charset="0"/>
              <a:buChar char="•"/>
            </a:pPr>
            <a:r>
              <a:rPr lang="en-US" sz="1200" dirty="0"/>
              <a:t>Loss of knowledge and expertise resulting from staff turnover </a:t>
            </a:r>
          </a:p>
          <a:p>
            <a:pPr marL="285750" indent="-285750">
              <a:buFont typeface="Arial" panose="020B0604020202020204" pitchFamily="34" charset="0"/>
              <a:buChar char="•"/>
            </a:pPr>
            <a:r>
              <a:rPr lang="en-US" sz="1200" dirty="0"/>
              <a:t>A history of unit pricing errors requiring compensation to be paid   </a:t>
            </a:r>
          </a:p>
          <a:p>
            <a:endParaRPr lang="en-US" sz="1200" dirty="0"/>
          </a:p>
          <a:p>
            <a:r>
              <a:rPr lang="en-US" sz="1200" dirty="0"/>
              <a:t>Your role as Head of Operations involves overseeing the calculation of unit prices as well as administration and customer service.  </a:t>
            </a:r>
          </a:p>
          <a:p>
            <a:r>
              <a:rPr lang="en-US" sz="1200" dirty="0"/>
              <a:t> </a:t>
            </a:r>
          </a:p>
          <a:p>
            <a:r>
              <a:rPr lang="en-US" sz="1200" dirty="0"/>
              <a:t>It has just been brought to your attention that a dividend payment included in net asset value (NAV) on 01/04/2019 for $21m was manually entered incorrectly as $12m meaning unit prices from this date are incorrect.  </a:t>
            </a:r>
          </a:p>
          <a:p>
            <a:endParaRPr lang="en-US" sz="1200" dirty="0"/>
          </a:p>
          <a:p>
            <a:r>
              <a:rPr lang="en-US" sz="1200" dirty="0" err="1"/>
              <a:t>MakeGood</a:t>
            </a:r>
            <a:r>
              <a:rPr lang="en-US" sz="1200" dirty="0"/>
              <a:t> Life’s newly appointed Managing Director, who is also new to life insurance, says  </a:t>
            </a:r>
          </a:p>
          <a:p>
            <a:r>
              <a:rPr lang="en-US" sz="1200" dirty="0"/>
              <a:t> </a:t>
            </a:r>
          </a:p>
          <a:p>
            <a:r>
              <a:rPr lang="en-US" sz="1200" dirty="0"/>
              <a:t>“a history of unit pricing errors suggests an issue with people, processes or systems. I would like to explore the option of outsourcing policy administration and unit pricing to an external third-party provider.” </a:t>
            </a:r>
          </a:p>
          <a:p>
            <a:r>
              <a:rPr lang="en-US" sz="1200" dirty="0"/>
              <a:t> </a:t>
            </a:r>
          </a:p>
          <a:p>
            <a:r>
              <a:rPr lang="en-US" sz="1200" dirty="0"/>
              <a:t>Explain what risks relating to </a:t>
            </a:r>
            <a:r>
              <a:rPr lang="en-US" sz="1200" b="1" dirty="0"/>
              <a:t>people, processes and systems </a:t>
            </a:r>
            <a:r>
              <a:rPr lang="en-US" sz="1200" dirty="0" err="1"/>
              <a:t>MakeGood</a:t>
            </a:r>
            <a:r>
              <a:rPr lang="en-US" sz="1200" dirty="0"/>
              <a:t> would be exposed to if it outsources its administration and unit pricing functions and describe what mitigating action could be taken to manage these risks?  </a:t>
            </a:r>
          </a:p>
        </p:txBody>
      </p:sp>
    </p:spTree>
    <p:extLst>
      <p:ext uri="{BB962C8B-B14F-4D97-AF65-F5344CB8AC3E}">
        <p14:creationId xmlns:p14="http://schemas.microsoft.com/office/powerpoint/2010/main" val="24615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408793"/>
      </p:ext>
    </p:extLst>
  </p:cSld>
  <p:clrMapOvr>
    <a:masterClrMapping/>
  </p:clrMapOvr>
</p:sld>
</file>

<file path=ppt/theme/theme1.xml><?xml version="1.0" encoding="utf-8"?>
<a:theme xmlns:a="http://schemas.openxmlformats.org/drawingml/2006/main" name="Custom Design">
  <a:themeElements>
    <a:clrScheme name="AIA EdProg">
      <a:dk1>
        <a:sysClr val="windowText" lastClr="000000"/>
      </a:dk1>
      <a:lt1>
        <a:sysClr val="window" lastClr="FFFFFF"/>
      </a:lt1>
      <a:dk2>
        <a:srgbClr val="44546A"/>
      </a:dk2>
      <a:lt2>
        <a:srgbClr val="E7E6E6"/>
      </a:lt2>
      <a:accent1>
        <a:srgbClr val="0098CD"/>
      </a:accent1>
      <a:accent2>
        <a:srgbClr val="F2A900"/>
      </a:accent2>
      <a:accent3>
        <a:srgbClr val="78BE20"/>
      </a:accent3>
      <a:accent4>
        <a:srgbClr val="CCEAF6"/>
      </a:accent4>
      <a:accent5>
        <a:srgbClr val="99D6EC"/>
      </a:accent5>
      <a:accent6>
        <a:srgbClr val="4D4D4D"/>
      </a:accent6>
      <a:hlink>
        <a:srgbClr val="0563C1"/>
      </a:hlink>
      <a:folHlink>
        <a:srgbClr val="954F72"/>
      </a:folHlink>
    </a:clrScheme>
    <a:fontScheme name="AI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ActuariesInstTemplate_FINAL</Template>
  <TotalTime>6230</TotalTime>
  <Words>733</Words>
  <Application>Microsoft Office PowerPoint</Application>
  <PresentationFormat>On-screen Show (4:3)</PresentationFormat>
  <Paragraphs>69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Courier New</vt:lpstr>
      <vt:lpstr>Custom Design</vt:lpstr>
      <vt:lpstr>Life Insurance and retirement valuations</vt:lpstr>
      <vt:lpstr>Tutorial 8</vt:lpstr>
      <vt:lpstr>Housekeeping </vt:lpstr>
      <vt:lpstr>Enterprise risk management </vt:lpstr>
      <vt:lpstr>Relationship between objectives, risk and capital </vt:lpstr>
      <vt:lpstr>Risk management framework  </vt:lpstr>
      <vt:lpstr>Question 1</vt:lpstr>
      <vt:lpstr>Question 2</vt:lpstr>
      <vt:lpstr>PowerPoint Presentation</vt:lpstr>
    </vt:vector>
  </TitlesOfParts>
  <Company>Institute of Actuaries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Georgina Hemmings</cp:lastModifiedBy>
  <cp:revision>223</cp:revision>
  <dcterms:created xsi:type="dcterms:W3CDTF">2012-08-30T00:35:23Z</dcterms:created>
  <dcterms:modified xsi:type="dcterms:W3CDTF">2020-03-18T08:36:43Z</dcterms:modified>
</cp:coreProperties>
</file>