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30"/>
  </p:notesMasterIdLst>
  <p:handoutMasterIdLst>
    <p:handoutMasterId r:id="rId31"/>
  </p:handoutMasterIdLst>
  <p:sldIdLst>
    <p:sldId id="276" r:id="rId2"/>
    <p:sldId id="277" r:id="rId3"/>
    <p:sldId id="278" r:id="rId4"/>
    <p:sldId id="313" r:id="rId5"/>
    <p:sldId id="316" r:id="rId6"/>
    <p:sldId id="317" r:id="rId7"/>
    <p:sldId id="312" r:id="rId8"/>
    <p:sldId id="319" r:id="rId9"/>
    <p:sldId id="320" r:id="rId10"/>
    <p:sldId id="322" r:id="rId11"/>
    <p:sldId id="321" r:id="rId12"/>
    <p:sldId id="339" r:id="rId13"/>
    <p:sldId id="323" r:id="rId14"/>
    <p:sldId id="324" r:id="rId15"/>
    <p:sldId id="325" r:id="rId16"/>
    <p:sldId id="326" r:id="rId17"/>
    <p:sldId id="327" r:id="rId18"/>
    <p:sldId id="329" r:id="rId19"/>
    <p:sldId id="328" r:id="rId20"/>
    <p:sldId id="330" r:id="rId21"/>
    <p:sldId id="331" r:id="rId22"/>
    <p:sldId id="332" r:id="rId23"/>
    <p:sldId id="335" r:id="rId24"/>
    <p:sldId id="333" r:id="rId25"/>
    <p:sldId id="336" r:id="rId26"/>
    <p:sldId id="337" r:id="rId27"/>
    <p:sldId id="338" r:id="rId28"/>
    <p:sldId id="257"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ina Hemmings" initials="GH" lastIdx="1" clrIdx="0">
    <p:extLst>
      <p:ext uri="{19B8F6BF-5375-455C-9EA6-DF929625EA0E}">
        <p15:presenceInfo xmlns:p15="http://schemas.microsoft.com/office/powerpoint/2012/main" userId="S::Georginah@actuaries.asn.au::c7ab8de9-96b7-49c4-9a87-3fc13f199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D0"/>
    <a:srgbClr val="78BE20"/>
    <a:srgbClr val="F2A90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6" autoAdjust="0"/>
    <p:restoredTop sz="74372" autoAdjust="0"/>
  </p:normalViewPr>
  <p:slideViewPr>
    <p:cSldViewPr>
      <p:cViewPr varScale="1">
        <p:scale>
          <a:sx n="76" d="100"/>
          <a:sy n="76" d="100"/>
        </p:scale>
        <p:origin x="105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4" d="100"/>
          <a:sy n="74" d="100"/>
        </p:scale>
        <p:origin x="49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2T14:01:40.207" idx="1">
    <p:pos x="10" y="10"/>
    <p:text>pli</p:text>
    <p:extLst>
      <p:ext uri="{C676402C-5697-4E1C-873F-D02D1690AC5C}">
        <p15:threadingInfo xmlns:p15="http://schemas.microsoft.com/office/powerpoint/2012/main" timeZoneBias="-6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15BFD-740E-4FCF-BE5F-D2BD82D72042}"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AU"/>
        </a:p>
      </dgm:t>
    </dgm:pt>
    <dgm:pt modelId="{1427B797-CFA2-45DD-B956-C53F26676586}">
      <dgm:prSet phldrT="[Text]" custT="1"/>
      <dgm:spPr>
        <a:solidFill>
          <a:schemeClr val="accent6"/>
        </a:solidFill>
      </dgm:spPr>
      <dgm:t>
        <a:bodyPr/>
        <a:lstStyle/>
        <a:p>
          <a:r>
            <a:rPr lang="en-AU" sz="1800">
              <a:latin typeface="Century Gothic" panose="020B0502020202020204" pitchFamily="34" charset="0"/>
            </a:rPr>
            <a:t>Capital</a:t>
          </a:r>
        </a:p>
      </dgm:t>
    </dgm:pt>
    <dgm:pt modelId="{E81A29B8-941C-4FCB-B721-151C722BFA30}" type="parTrans" cxnId="{C315CF20-99C4-46A8-A696-D644B8E07413}">
      <dgm:prSet/>
      <dgm:spPr/>
      <dgm:t>
        <a:bodyPr/>
        <a:lstStyle/>
        <a:p>
          <a:endParaRPr lang="en-AU"/>
        </a:p>
      </dgm:t>
    </dgm:pt>
    <dgm:pt modelId="{802E2574-8CE6-462C-9412-D9C11D58A447}" type="sibTrans" cxnId="{C315CF20-99C4-46A8-A696-D644B8E07413}">
      <dgm:prSet/>
      <dgm:spPr/>
      <dgm:t>
        <a:bodyPr/>
        <a:lstStyle/>
        <a:p>
          <a:endParaRPr lang="en-AU"/>
        </a:p>
      </dgm:t>
    </dgm:pt>
    <dgm:pt modelId="{C0223E61-F933-433A-B29E-03E149F11563}">
      <dgm:prSet phldrT="[Text]" custT="1"/>
      <dgm:spPr/>
      <dgm:t>
        <a:bodyPr/>
        <a:lstStyle/>
        <a:p>
          <a:r>
            <a:rPr lang="en-AU" sz="1800">
              <a:latin typeface="Century Gothic" panose="020B0502020202020204" pitchFamily="34" charset="0"/>
            </a:rPr>
            <a:t>Liabilities</a:t>
          </a:r>
        </a:p>
      </dgm:t>
    </dgm:pt>
    <dgm:pt modelId="{953B76F2-5E45-483C-9D90-CCD8B29E8D4A}" type="parTrans" cxnId="{3E8AE155-2AF8-42AA-A3E0-22D46F595754}">
      <dgm:prSet/>
      <dgm:spPr/>
      <dgm:t>
        <a:bodyPr/>
        <a:lstStyle/>
        <a:p>
          <a:endParaRPr lang="en-AU"/>
        </a:p>
      </dgm:t>
    </dgm:pt>
    <dgm:pt modelId="{D206DFD5-BB7E-4887-8D31-347AED0A9725}" type="sibTrans" cxnId="{3E8AE155-2AF8-42AA-A3E0-22D46F595754}">
      <dgm:prSet/>
      <dgm:spPr/>
      <dgm:t>
        <a:bodyPr/>
        <a:lstStyle/>
        <a:p>
          <a:endParaRPr lang="en-AU"/>
        </a:p>
      </dgm:t>
    </dgm:pt>
    <dgm:pt modelId="{E17ACFB3-8B73-45CD-960C-B47795BFDE66}">
      <dgm:prSet phldrT="[Text]" custT="1"/>
      <dgm:spPr/>
      <dgm:t>
        <a:bodyPr/>
        <a:lstStyle/>
        <a:p>
          <a:r>
            <a:rPr lang="en-AU" sz="1800">
              <a:latin typeface="Century Gothic" panose="020B0502020202020204" pitchFamily="34" charset="0"/>
            </a:rPr>
            <a:t>Assets</a:t>
          </a:r>
        </a:p>
      </dgm:t>
    </dgm:pt>
    <dgm:pt modelId="{ACD76022-112A-4E96-8F0B-26F139559B73}" type="sibTrans" cxnId="{F9184212-4B10-417C-BDB6-D07B856F8FB6}">
      <dgm:prSet/>
      <dgm:spPr/>
      <dgm:t>
        <a:bodyPr/>
        <a:lstStyle/>
        <a:p>
          <a:endParaRPr lang="en-AU"/>
        </a:p>
      </dgm:t>
    </dgm:pt>
    <dgm:pt modelId="{BFEB3ACA-DC06-45A8-BC08-70D0AA3AFE51}" type="parTrans" cxnId="{F9184212-4B10-417C-BDB6-D07B856F8FB6}">
      <dgm:prSet/>
      <dgm:spPr/>
      <dgm:t>
        <a:bodyPr/>
        <a:lstStyle/>
        <a:p>
          <a:endParaRPr lang="en-AU"/>
        </a:p>
      </dgm:t>
    </dgm:pt>
    <dgm:pt modelId="{EF28D621-5796-42D3-B375-CA120AF2378A}" type="pres">
      <dgm:prSet presAssocID="{5F315BFD-740E-4FCF-BE5F-D2BD82D72042}" presName="Name0" presStyleCnt="0">
        <dgm:presLayoutVars>
          <dgm:chPref val="1"/>
          <dgm:dir/>
          <dgm:animOne val="branch"/>
          <dgm:animLvl val="lvl"/>
          <dgm:resizeHandles/>
        </dgm:presLayoutVars>
      </dgm:prSet>
      <dgm:spPr/>
    </dgm:pt>
    <dgm:pt modelId="{A9209AF5-B1EF-4692-9464-C60BB73CD12E}" type="pres">
      <dgm:prSet presAssocID="{E17ACFB3-8B73-45CD-960C-B47795BFDE66}" presName="vertOne" presStyleCnt="0"/>
      <dgm:spPr/>
    </dgm:pt>
    <dgm:pt modelId="{11903C97-1965-4254-87EF-47A4F1B3C9A5}" type="pres">
      <dgm:prSet presAssocID="{E17ACFB3-8B73-45CD-960C-B47795BFDE66}" presName="txOne" presStyleLbl="node0" presStyleIdx="0" presStyleCnt="2" custScaleX="108864" custScaleY="466091" custLinFactNeighborX="-63873" custLinFactNeighborY="-4842">
        <dgm:presLayoutVars>
          <dgm:chPref val="3"/>
        </dgm:presLayoutVars>
      </dgm:prSet>
      <dgm:spPr/>
    </dgm:pt>
    <dgm:pt modelId="{D3D93DA8-E466-4820-8F8A-9CB2FD20FB36}" type="pres">
      <dgm:prSet presAssocID="{E17ACFB3-8B73-45CD-960C-B47795BFDE66}" presName="horzOne" presStyleCnt="0"/>
      <dgm:spPr/>
    </dgm:pt>
    <dgm:pt modelId="{C4145FB5-0127-4549-8D5A-F40C755B57EE}" type="pres">
      <dgm:prSet presAssocID="{ACD76022-112A-4E96-8F0B-26F139559B73}" presName="sibSpaceOne" presStyleCnt="0"/>
      <dgm:spPr/>
    </dgm:pt>
    <dgm:pt modelId="{A96374C8-DEBC-435D-89D7-1D9EC2352EC3}" type="pres">
      <dgm:prSet presAssocID="{1427B797-CFA2-45DD-B956-C53F26676586}" presName="vertOne" presStyleCnt="0"/>
      <dgm:spPr/>
    </dgm:pt>
    <dgm:pt modelId="{0B1D3546-7F01-41AF-AAD0-C637B9192F5F}" type="pres">
      <dgm:prSet presAssocID="{1427B797-CFA2-45DD-B956-C53F26676586}" presName="txOne" presStyleLbl="node0" presStyleIdx="1" presStyleCnt="2" custFlipHor="1" custScaleX="97230" custScaleY="113013" custLinFactY="200000" custLinFactNeighborX="-5474" custLinFactNeighborY="277851">
        <dgm:presLayoutVars>
          <dgm:chPref val="3"/>
        </dgm:presLayoutVars>
      </dgm:prSet>
      <dgm:spPr/>
    </dgm:pt>
    <dgm:pt modelId="{C738AD80-0638-4E29-BD4D-7E6BC836E2B4}" type="pres">
      <dgm:prSet presAssocID="{1427B797-CFA2-45DD-B956-C53F26676586}" presName="parTransOne" presStyleCnt="0"/>
      <dgm:spPr/>
    </dgm:pt>
    <dgm:pt modelId="{F3609985-E9D4-431E-84ED-E82C9052BA04}" type="pres">
      <dgm:prSet presAssocID="{1427B797-CFA2-45DD-B956-C53F26676586}" presName="horzOne" presStyleCnt="0"/>
      <dgm:spPr/>
    </dgm:pt>
    <dgm:pt modelId="{20B1470A-6920-4C4A-957E-2B9FE83030C7}" type="pres">
      <dgm:prSet presAssocID="{C0223E61-F933-433A-B29E-03E149F11563}" presName="vertTwo" presStyleCnt="0"/>
      <dgm:spPr/>
    </dgm:pt>
    <dgm:pt modelId="{F2A9C2DA-0327-469E-B9AE-8F23BDCEBF74}" type="pres">
      <dgm:prSet presAssocID="{C0223E61-F933-433A-B29E-03E149F11563}" presName="txTwo" presStyleLbl="node2" presStyleIdx="0" presStyleCnt="1" custScaleY="327404" custLinFactY="-61177" custLinFactNeighborX="-3416" custLinFactNeighborY="-100000">
        <dgm:presLayoutVars>
          <dgm:chPref val="3"/>
        </dgm:presLayoutVars>
      </dgm:prSet>
      <dgm:spPr/>
    </dgm:pt>
    <dgm:pt modelId="{47BC70E2-ADBB-441E-A57A-604DB16CE939}" type="pres">
      <dgm:prSet presAssocID="{C0223E61-F933-433A-B29E-03E149F11563}" presName="horzTwo" presStyleCnt="0"/>
      <dgm:spPr/>
    </dgm:pt>
  </dgm:ptLst>
  <dgm:cxnLst>
    <dgm:cxn modelId="{F9184212-4B10-417C-BDB6-D07B856F8FB6}" srcId="{5F315BFD-740E-4FCF-BE5F-D2BD82D72042}" destId="{E17ACFB3-8B73-45CD-960C-B47795BFDE66}" srcOrd="0" destOrd="0" parTransId="{BFEB3ACA-DC06-45A8-BC08-70D0AA3AFE51}" sibTransId="{ACD76022-112A-4E96-8F0B-26F139559B73}"/>
    <dgm:cxn modelId="{C315CF20-99C4-46A8-A696-D644B8E07413}" srcId="{5F315BFD-740E-4FCF-BE5F-D2BD82D72042}" destId="{1427B797-CFA2-45DD-B956-C53F26676586}" srcOrd="1" destOrd="0" parTransId="{E81A29B8-941C-4FCB-B721-151C722BFA30}" sibTransId="{802E2574-8CE6-462C-9412-D9C11D58A447}"/>
    <dgm:cxn modelId="{01D0E636-A43C-4BB6-978E-A940F3DC24FF}" type="presOf" srcId="{5F315BFD-740E-4FCF-BE5F-D2BD82D72042}" destId="{EF28D621-5796-42D3-B375-CA120AF2378A}" srcOrd="0" destOrd="0" presId="urn:microsoft.com/office/officeart/2005/8/layout/hierarchy4"/>
    <dgm:cxn modelId="{9D32BF4E-F96B-4248-9159-02766991440A}" type="presOf" srcId="{1427B797-CFA2-45DD-B956-C53F26676586}" destId="{0B1D3546-7F01-41AF-AAD0-C637B9192F5F}" srcOrd="0" destOrd="0" presId="urn:microsoft.com/office/officeart/2005/8/layout/hierarchy4"/>
    <dgm:cxn modelId="{3E8AE155-2AF8-42AA-A3E0-22D46F595754}" srcId="{1427B797-CFA2-45DD-B956-C53F26676586}" destId="{C0223E61-F933-433A-B29E-03E149F11563}" srcOrd="0" destOrd="0" parTransId="{953B76F2-5E45-483C-9D90-CCD8B29E8D4A}" sibTransId="{D206DFD5-BB7E-4887-8D31-347AED0A9725}"/>
    <dgm:cxn modelId="{D2F1167F-B33D-407B-B780-324060CB4288}" type="presOf" srcId="{C0223E61-F933-433A-B29E-03E149F11563}" destId="{F2A9C2DA-0327-469E-B9AE-8F23BDCEBF74}" srcOrd="0" destOrd="0" presId="urn:microsoft.com/office/officeart/2005/8/layout/hierarchy4"/>
    <dgm:cxn modelId="{E2F38DA8-9972-4876-9310-616BB69E3C42}" type="presOf" srcId="{E17ACFB3-8B73-45CD-960C-B47795BFDE66}" destId="{11903C97-1965-4254-87EF-47A4F1B3C9A5}" srcOrd="0" destOrd="0" presId="urn:microsoft.com/office/officeart/2005/8/layout/hierarchy4"/>
    <dgm:cxn modelId="{DBE955F6-DA80-4A34-A064-A067D1B81818}" type="presParOf" srcId="{EF28D621-5796-42D3-B375-CA120AF2378A}" destId="{A9209AF5-B1EF-4692-9464-C60BB73CD12E}" srcOrd="0" destOrd="0" presId="urn:microsoft.com/office/officeart/2005/8/layout/hierarchy4"/>
    <dgm:cxn modelId="{0F236372-EE62-4813-A97D-B309B069493E}" type="presParOf" srcId="{A9209AF5-B1EF-4692-9464-C60BB73CD12E}" destId="{11903C97-1965-4254-87EF-47A4F1B3C9A5}" srcOrd="0" destOrd="0" presId="urn:microsoft.com/office/officeart/2005/8/layout/hierarchy4"/>
    <dgm:cxn modelId="{DFD8C61D-A1B7-44D4-A1CD-2AF023105D8C}" type="presParOf" srcId="{A9209AF5-B1EF-4692-9464-C60BB73CD12E}" destId="{D3D93DA8-E466-4820-8F8A-9CB2FD20FB36}" srcOrd="1" destOrd="0" presId="urn:microsoft.com/office/officeart/2005/8/layout/hierarchy4"/>
    <dgm:cxn modelId="{BDC348D6-7AD1-40A8-8EED-62B2CE72A674}" type="presParOf" srcId="{EF28D621-5796-42D3-B375-CA120AF2378A}" destId="{C4145FB5-0127-4549-8D5A-F40C755B57EE}" srcOrd="1" destOrd="0" presId="urn:microsoft.com/office/officeart/2005/8/layout/hierarchy4"/>
    <dgm:cxn modelId="{35AF5077-3789-4184-9826-D2CAC90677C2}" type="presParOf" srcId="{EF28D621-5796-42D3-B375-CA120AF2378A}" destId="{A96374C8-DEBC-435D-89D7-1D9EC2352EC3}" srcOrd="2" destOrd="0" presId="urn:microsoft.com/office/officeart/2005/8/layout/hierarchy4"/>
    <dgm:cxn modelId="{EB945279-C120-4285-9DEF-2FFB762BE586}" type="presParOf" srcId="{A96374C8-DEBC-435D-89D7-1D9EC2352EC3}" destId="{0B1D3546-7F01-41AF-AAD0-C637B9192F5F}" srcOrd="0" destOrd="0" presId="urn:microsoft.com/office/officeart/2005/8/layout/hierarchy4"/>
    <dgm:cxn modelId="{4423772C-4236-46EE-ADED-E0A8061036C0}" type="presParOf" srcId="{A96374C8-DEBC-435D-89D7-1D9EC2352EC3}" destId="{C738AD80-0638-4E29-BD4D-7E6BC836E2B4}" srcOrd="1" destOrd="0" presId="urn:microsoft.com/office/officeart/2005/8/layout/hierarchy4"/>
    <dgm:cxn modelId="{F9D468D7-7060-4726-9A04-6E3840A9CCD3}" type="presParOf" srcId="{A96374C8-DEBC-435D-89D7-1D9EC2352EC3}" destId="{F3609985-E9D4-431E-84ED-E82C9052BA04}" srcOrd="2" destOrd="0" presId="urn:microsoft.com/office/officeart/2005/8/layout/hierarchy4"/>
    <dgm:cxn modelId="{BC375EA6-5F31-4D62-9707-3A0276CF0BEC}" type="presParOf" srcId="{F3609985-E9D4-431E-84ED-E82C9052BA04}" destId="{20B1470A-6920-4C4A-957E-2B9FE83030C7}" srcOrd="0" destOrd="0" presId="urn:microsoft.com/office/officeart/2005/8/layout/hierarchy4"/>
    <dgm:cxn modelId="{FBA6A4BC-827D-4653-8C5D-B0F0B8FA9D38}" type="presParOf" srcId="{20B1470A-6920-4C4A-957E-2B9FE83030C7}" destId="{F2A9C2DA-0327-469E-B9AE-8F23BDCEBF74}" srcOrd="0" destOrd="0" presId="urn:microsoft.com/office/officeart/2005/8/layout/hierarchy4"/>
    <dgm:cxn modelId="{C5E97739-A603-4FDE-BFE5-35B2F98E3E9B}" type="presParOf" srcId="{20B1470A-6920-4C4A-957E-2B9FE83030C7}" destId="{47BC70E2-ADBB-441E-A57A-604DB16CE93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03C97-1965-4254-87EF-47A4F1B3C9A5}">
      <dsp:nvSpPr>
        <dsp:cNvPr id="0" name=""/>
        <dsp:cNvSpPr/>
      </dsp:nvSpPr>
      <dsp:spPr>
        <a:xfrm>
          <a:off x="0" y="0"/>
          <a:ext cx="3055097" cy="3002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latin typeface="Century Gothic" panose="020B0502020202020204" pitchFamily="34" charset="0"/>
            </a:rPr>
            <a:t>Assets</a:t>
          </a:r>
        </a:p>
      </dsp:txBody>
      <dsp:txXfrm>
        <a:off x="87942" y="87942"/>
        <a:ext cx="2879213" cy="2826692"/>
      </dsp:txXfrm>
    </dsp:sp>
    <dsp:sp modelId="{0B1D3546-7F01-41AF-AAD0-C637B9192F5F}">
      <dsp:nvSpPr>
        <dsp:cNvPr id="0" name=""/>
        <dsp:cNvSpPr/>
      </dsp:nvSpPr>
      <dsp:spPr>
        <a:xfrm flipH="1">
          <a:off x="3413710" y="2222873"/>
          <a:ext cx="2728607" cy="728034"/>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latin typeface="Century Gothic" panose="020B0502020202020204" pitchFamily="34" charset="0"/>
            </a:rPr>
            <a:t>Capital</a:t>
          </a:r>
        </a:p>
      </dsp:txBody>
      <dsp:txXfrm>
        <a:off x="3435033" y="2244196"/>
        <a:ext cx="2685961" cy="685388"/>
      </dsp:txXfrm>
    </dsp:sp>
    <dsp:sp modelId="{F2A9C2DA-0327-469E-B9AE-8F23BDCEBF74}">
      <dsp:nvSpPr>
        <dsp:cNvPr id="0" name=""/>
        <dsp:cNvSpPr/>
      </dsp:nvSpPr>
      <dsp:spPr>
        <a:xfrm>
          <a:off x="3434061" y="26975"/>
          <a:ext cx="2803602" cy="2109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latin typeface="Century Gothic" panose="020B0502020202020204" pitchFamily="34" charset="0"/>
            </a:rPr>
            <a:t>Liabilities</a:t>
          </a:r>
        </a:p>
      </dsp:txBody>
      <dsp:txXfrm>
        <a:off x="3495836" y="88750"/>
        <a:ext cx="2680052" cy="19855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dirty="0">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dirty="0">
                <a:latin typeface="Century Gothic" panose="020B0502020202020204" pitchFamily="34" charset="0"/>
              </a:rPr>
              <a:t>Module 1: Introduction</a:t>
            </a:r>
            <a:endParaRPr lang="en-AU" sz="80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kern="1200" dirty="0">
                <a:effectLst/>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a:t>
            </a:fld>
            <a:endParaRPr lang="en-AU"/>
          </a:p>
        </p:txBody>
      </p:sp>
    </p:spTree>
    <p:extLst>
      <p:ext uri="{BB962C8B-B14F-4D97-AF65-F5344CB8AC3E}">
        <p14:creationId xmlns:p14="http://schemas.microsoft.com/office/powerpoint/2010/main" val="39242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413362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Tier 1 capital (CET1 and AT1)</a:t>
            </a:r>
          </a:p>
          <a:p>
            <a:r>
              <a:rPr lang="en-US" b="0" dirty="0"/>
              <a:t>Net Assets – Tier 1 capital. Highest quality. Can be used to absorb losses without ceasing operations. Tier 2 is lower quality, less reliable and may have a limited life and/or ongoing servicing obligations. </a:t>
            </a:r>
          </a:p>
          <a:p>
            <a:endParaRPr lang="en-US" b="0" dirty="0"/>
          </a:p>
          <a:p>
            <a:r>
              <a:rPr lang="en-US" b="0" dirty="0"/>
              <a:t>Paid-up ordinary shares and retained earnings. CET1 is </a:t>
            </a:r>
            <a:r>
              <a:rPr lang="en-US" b="0" dirty="0" err="1"/>
              <a:t>subordinared</a:t>
            </a:r>
            <a:r>
              <a:rPr lang="en-US" b="0" dirty="0"/>
              <a:t> to other forms of funding (lowest </a:t>
            </a:r>
            <a:r>
              <a:rPr lang="en-US" b="0" dirty="0" err="1"/>
              <a:t>priorty</a:t>
            </a:r>
            <a:r>
              <a:rPr lang="en-US" b="0" dirty="0"/>
              <a:t> in winding-up). Absorbs losses when they occur, full flexibility of dividend payments and no maturity date.  </a:t>
            </a:r>
          </a:p>
          <a:p>
            <a:endParaRPr lang="en-US" b="0" dirty="0"/>
          </a:p>
          <a:p>
            <a:endParaRPr lang="en-US" b="0" dirty="0"/>
          </a:p>
        </p:txBody>
      </p:sp>
      <p:sp>
        <p:nvSpPr>
          <p:cNvPr id="4" name="Slide Number Placeholder 3"/>
          <p:cNvSpPr>
            <a:spLocks noGrp="1"/>
          </p:cNvSpPr>
          <p:nvPr>
            <p:ph type="sldNum" sz="quarter" idx="5"/>
          </p:nvPr>
        </p:nvSpPr>
        <p:spPr/>
        <p:txBody>
          <a:bodyPr/>
          <a:lstStyle/>
          <a:p>
            <a:fld id="{40276F6F-D9F7-4146-B7ED-32EEC28F620C}" type="slidenum">
              <a:rPr lang="en-AU" smtClean="0"/>
              <a:t>11</a:t>
            </a:fld>
            <a:endParaRPr lang="en-AU"/>
          </a:p>
        </p:txBody>
      </p:sp>
    </p:spTree>
    <p:extLst>
      <p:ext uri="{BB962C8B-B14F-4D97-AF65-F5344CB8AC3E}">
        <p14:creationId xmlns:p14="http://schemas.microsoft.com/office/powerpoint/2010/main" val="64211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195556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46632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Century Gothic" panose="020B0502020202020204" pitchFamily="34" charset="0"/>
                <a:ea typeface="+mn-ea"/>
                <a:cs typeface="+mn-cs"/>
              </a:rPr>
              <a:t>Confidence levels: </a:t>
            </a:r>
            <a:r>
              <a:rPr lang="en-GB" sz="1200" b="0" kern="1200" dirty="0">
                <a:solidFill>
                  <a:schemeClr val="tx1"/>
                </a:solidFill>
                <a:effectLst/>
                <a:latin typeface="Century Gothic" panose="020B0502020202020204" pitchFamily="34" charset="0"/>
                <a:ea typeface="+mn-ea"/>
                <a:cs typeface="+mn-cs"/>
              </a:rPr>
              <a:t>PL on BE basis – reserves will be sufficient 50% of the time. 99.5% confident can withstand shocks and have enough assets to cover liabilities at the end of the year. CL related to the specific shocks. Value at risk method at confidence level (1 in 200)</a:t>
            </a:r>
            <a:endParaRPr lang="en-GB" sz="1200" b="1" kern="1200" dirty="0">
              <a:solidFill>
                <a:schemeClr val="tx1"/>
              </a:solidFill>
              <a:effectLst/>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Century Gothic" panose="020B0502020202020204" pitchFamily="34" charset="0"/>
                <a:ea typeface="+mn-ea"/>
                <a:cs typeface="+mn-cs"/>
              </a:rPr>
              <a:t>Time Horizon: </a:t>
            </a:r>
            <a:r>
              <a:rPr lang="en-GB" sz="1200" kern="1200" dirty="0">
                <a:solidFill>
                  <a:schemeClr val="tx1"/>
                </a:solidFill>
                <a:effectLst/>
                <a:latin typeface="Century Gothic" panose="020B0502020202020204" pitchFamily="34" charset="0"/>
                <a:ea typeface="+mn-ea"/>
                <a:cs typeface="+mn-cs"/>
              </a:rPr>
              <a:t>Capital adequacy for a life insurer is usually measured over a specific time horizon, such as one year. This time horizon allows for delays between a stressed situation emerging and the ability of a company and/or its regulator to respond to the situation.</a:t>
            </a:r>
            <a:endParaRPr lang="en-US" sz="1200" kern="1200" dirty="0">
              <a:solidFill>
                <a:schemeClr val="tx1"/>
              </a:solidFill>
              <a:effectLst/>
              <a:latin typeface="Century Gothic" panose="020B0502020202020204" pitchFamily="34" charset="0"/>
              <a:ea typeface="+mn-ea"/>
              <a:cs typeface="+mn-cs"/>
            </a:endParaRPr>
          </a:p>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332329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308545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2314625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Century Gothic" panose="020B0502020202020204" pitchFamily="34" charset="0"/>
                <a:ea typeface="+mn-ea"/>
                <a:cs typeface="+mn-cs"/>
              </a:rPr>
              <a:t>Assuming (1-q) is very close to 1 (i.e. the claim incidence rate q is very small), the extra claims as a proportion of the best estimate number of claims can be approximated by 2.576 / √(n x q)</a:t>
            </a:r>
          </a:p>
          <a:p>
            <a:endParaRPr lang="en-GB" sz="1200" kern="1200" dirty="0">
              <a:solidFill>
                <a:schemeClr val="tx1"/>
              </a:solidFill>
              <a:effectLst/>
              <a:latin typeface="Century Gothic" panose="020B0502020202020204" pitchFamily="34" charset="0"/>
              <a:ea typeface="+mn-ea"/>
              <a:cs typeface="+mn-cs"/>
            </a:endParaRPr>
          </a:p>
          <a:p>
            <a:r>
              <a:rPr lang="en-GB" sz="1200" kern="1200" dirty="0">
                <a:solidFill>
                  <a:schemeClr val="tx1"/>
                </a:solidFill>
                <a:effectLst/>
                <a:latin typeface="Century Gothic" panose="020B0502020202020204" pitchFamily="34" charset="0"/>
                <a:ea typeface="+mn-ea"/>
                <a:cs typeface="+mn-cs"/>
              </a:rPr>
              <a:t>In practice, a life company’s policies are likely to have a skewed distribution of sums insured. A small proportion of policies will have very large sums insured. In addition, best estimate mortality rates will vary by age, sex, smoking status and other rating variables. The claims costs will not have a binomial distribution and stochastic modelling may be necessary to determine the random stress margins. The random stress will decrease as the number of policies, of similar riskiness, increases. The random stress will increase as the skewness of the distribution of sums insured increases</a:t>
            </a:r>
            <a:endParaRPr lang="en-US" sz="1200" kern="1200" dirty="0">
              <a:solidFill>
                <a:schemeClr val="tx1"/>
              </a:solidFill>
              <a:effectLst/>
              <a:latin typeface="Century Gothic" panose="020B0502020202020204" pitchFamily="34" charset="0"/>
              <a:ea typeface="+mn-ea"/>
              <a:cs typeface="+mn-cs"/>
            </a:endParaRPr>
          </a:p>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239552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entury Gothic" panose="020B0502020202020204" pitchFamily="34" charset="0"/>
                <a:ea typeface="+mn-ea"/>
                <a:cs typeface="+mn-cs"/>
              </a:rPr>
              <a:t> </a:t>
            </a:r>
            <a:r>
              <a:rPr lang="en-GB" sz="1200" kern="1200" dirty="0">
                <a:solidFill>
                  <a:schemeClr val="tx1"/>
                </a:solidFill>
                <a:effectLst/>
                <a:latin typeface="Century Gothic" panose="020B0502020202020204" pitchFamily="34" charset="0"/>
                <a:ea typeface="+mn-ea"/>
                <a:cs typeface="+mn-cs"/>
              </a:rPr>
              <a:t>As an example, the Australian regulator has set the pandemic scenario with reference to the 1918 influenza pandemic (Spanish flu) that occurred over roughly a 12-month period during 1918 and 1919. Influenza normally affects mortality at young and old ages as well as weakened patients, but the Spanish flu killed mainly young, previously healthy adults. This pandemic spread around the world during a fairly short period. If a similar pandemic occurred now, its impact is expected to be much smaller, mainly due to advances in health care and the advent of antiviral drugs. However, others claim that the assumption that we are better equipped at dealing with such a pandemic is not justifiable as it is not obvious if we can treat an unknown pathogen. </a:t>
            </a:r>
            <a:endParaRPr lang="en-US" sz="1200" kern="1200" dirty="0">
              <a:solidFill>
                <a:schemeClr val="tx1"/>
              </a:solidFill>
              <a:effectLst/>
              <a:latin typeface="Century Gothic" panose="020B0502020202020204" pitchFamily="34" charset="0"/>
              <a:ea typeface="+mn-ea"/>
              <a:cs typeface="+mn-cs"/>
            </a:endParaRPr>
          </a:p>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18</a:t>
            </a:fld>
            <a:endParaRPr lang="en-AU"/>
          </a:p>
        </p:txBody>
      </p:sp>
    </p:spTree>
    <p:extLst>
      <p:ext uri="{BB962C8B-B14F-4D97-AF65-F5344CB8AC3E}">
        <p14:creationId xmlns:p14="http://schemas.microsoft.com/office/powerpoint/2010/main" val="14808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entury Gothic" panose="020B0502020202020204" pitchFamily="34" charset="0"/>
                <a:ea typeface="+mn-ea"/>
                <a:cs typeface="+mn-cs"/>
              </a:rPr>
              <a:t> </a:t>
            </a:r>
          </a:p>
          <a:p>
            <a:r>
              <a:rPr lang="en-AU" sz="1200" kern="1200" dirty="0">
                <a:solidFill>
                  <a:schemeClr val="tx1"/>
                </a:solidFill>
                <a:effectLst/>
                <a:latin typeface="Century Gothic" panose="020B0502020202020204" pitchFamily="34" charset="0"/>
                <a:ea typeface="+mn-ea"/>
                <a:cs typeface="+mn-cs"/>
              </a:rPr>
              <a:t>Other examples of trends which might cause a deterioration in experience include diet and lifestyle factors, medical advances leading to improvements in diagnostic techniques that affect trauma claim rates, economic and social factors that affect income protection claims incidence and termination assumptions. </a:t>
            </a:r>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19</a:t>
            </a:fld>
            <a:endParaRPr lang="en-AU"/>
          </a:p>
        </p:txBody>
      </p:sp>
    </p:spTree>
    <p:extLst>
      <p:ext uri="{BB962C8B-B14F-4D97-AF65-F5344CB8AC3E}">
        <p14:creationId xmlns:p14="http://schemas.microsoft.com/office/powerpoint/2010/main" val="123088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a:t>
            </a:fld>
            <a:endParaRPr lang="en-AU"/>
          </a:p>
        </p:txBody>
      </p:sp>
    </p:spTree>
    <p:extLst>
      <p:ext uri="{BB962C8B-B14F-4D97-AF65-F5344CB8AC3E}">
        <p14:creationId xmlns:p14="http://schemas.microsoft.com/office/powerpoint/2010/main" val="519794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20</a:t>
            </a:fld>
            <a:endParaRPr lang="en-AU"/>
          </a:p>
        </p:txBody>
      </p:sp>
    </p:spTree>
    <p:extLst>
      <p:ext uri="{BB962C8B-B14F-4D97-AF65-F5344CB8AC3E}">
        <p14:creationId xmlns:p14="http://schemas.microsoft.com/office/powerpoint/2010/main" val="795525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21</a:t>
            </a:fld>
            <a:endParaRPr lang="en-AU"/>
          </a:p>
        </p:txBody>
      </p:sp>
    </p:spTree>
    <p:extLst>
      <p:ext uri="{BB962C8B-B14F-4D97-AF65-F5344CB8AC3E}">
        <p14:creationId xmlns:p14="http://schemas.microsoft.com/office/powerpoint/2010/main" val="1834892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22</a:t>
            </a:fld>
            <a:endParaRPr lang="en-AU"/>
          </a:p>
        </p:txBody>
      </p:sp>
    </p:spTree>
    <p:extLst>
      <p:ext uri="{BB962C8B-B14F-4D97-AF65-F5344CB8AC3E}">
        <p14:creationId xmlns:p14="http://schemas.microsoft.com/office/powerpoint/2010/main" val="2352694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23</a:t>
            </a:fld>
            <a:endParaRPr lang="en-AU"/>
          </a:p>
        </p:txBody>
      </p:sp>
    </p:spTree>
    <p:extLst>
      <p:ext uri="{BB962C8B-B14F-4D97-AF65-F5344CB8AC3E}">
        <p14:creationId xmlns:p14="http://schemas.microsoft.com/office/powerpoint/2010/main" val="253864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24</a:t>
            </a:fld>
            <a:endParaRPr lang="en-AU"/>
          </a:p>
        </p:txBody>
      </p:sp>
    </p:spTree>
    <p:extLst>
      <p:ext uri="{BB962C8B-B14F-4D97-AF65-F5344CB8AC3E}">
        <p14:creationId xmlns:p14="http://schemas.microsoft.com/office/powerpoint/2010/main" val="1424435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25</a:t>
            </a:fld>
            <a:endParaRPr lang="en-AU"/>
          </a:p>
        </p:txBody>
      </p:sp>
    </p:spTree>
    <p:extLst>
      <p:ext uri="{BB962C8B-B14F-4D97-AF65-F5344CB8AC3E}">
        <p14:creationId xmlns:p14="http://schemas.microsoft.com/office/powerpoint/2010/main" val="223508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26</a:t>
            </a:fld>
            <a:endParaRPr lang="en-AU"/>
          </a:p>
        </p:txBody>
      </p:sp>
    </p:spTree>
    <p:extLst>
      <p:ext uri="{BB962C8B-B14F-4D97-AF65-F5344CB8AC3E}">
        <p14:creationId xmlns:p14="http://schemas.microsoft.com/office/powerpoint/2010/main" val="335188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27</a:t>
            </a:fld>
            <a:endParaRPr lang="en-AU"/>
          </a:p>
        </p:txBody>
      </p:sp>
    </p:spTree>
    <p:extLst>
      <p:ext uri="{BB962C8B-B14F-4D97-AF65-F5344CB8AC3E}">
        <p14:creationId xmlns:p14="http://schemas.microsoft.com/office/powerpoint/2010/main" val="2330510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28</a:t>
            </a:fld>
            <a:endParaRPr lang="en-AU"/>
          </a:p>
        </p:txBody>
      </p:sp>
    </p:spTree>
    <p:extLst>
      <p:ext uri="{BB962C8B-B14F-4D97-AF65-F5344CB8AC3E}">
        <p14:creationId xmlns:p14="http://schemas.microsoft.com/office/powerpoint/2010/main" val="366760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346657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Any areas that you would like covered again?</a:t>
            </a:r>
          </a:p>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54429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Announcement </a:t>
            </a:r>
          </a:p>
          <a:p>
            <a:endParaRPr lang="en-US" dirty="0"/>
          </a:p>
          <a:p>
            <a:r>
              <a:rPr lang="en-US" dirty="0"/>
              <a:t>Overseas study groups. </a:t>
            </a:r>
          </a:p>
          <a:p>
            <a:endParaRPr lang="en-US" dirty="0"/>
          </a:p>
          <a:p>
            <a:r>
              <a:rPr lang="en-US" dirty="0"/>
              <a:t>Where are people located?</a:t>
            </a:r>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298069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76552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342439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391403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1931643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June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LI&amp;R Valuations</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3: M15 Capital</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pPr algn="ctr"/>
            <a:r>
              <a:rPr lang="en-AU" dirty="0"/>
              <a:t>LI&amp;R VALUATIONS</a:t>
            </a:r>
            <a:br>
              <a:rPr lang="en-AU" dirty="0"/>
            </a:br>
            <a:r>
              <a:rPr lang="en-AU" dirty="0"/>
              <a:t>semester 2, 2020</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Clearview – financial position</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pPr marL="0" lvl="1" indent="0">
              <a:buNone/>
            </a:pPr>
            <a:endParaRPr lang="en-US" sz="4300" dirty="0"/>
          </a:p>
          <a:p>
            <a:pPr lvl="1"/>
            <a:endParaRPr lang="en-US" sz="4300" dirty="0"/>
          </a:p>
          <a:p>
            <a:pPr lvl="1"/>
            <a:endParaRPr lang="en-US" sz="4300" dirty="0"/>
          </a:p>
          <a:p>
            <a:pPr lvl="1"/>
            <a:endParaRPr lang="en-US" sz="4300" dirty="0"/>
          </a:p>
          <a:p>
            <a:pPr lvl="1"/>
            <a:endParaRPr lang="en-US" sz="4300" dirty="0"/>
          </a:p>
          <a:p>
            <a:pPr lvl="1"/>
            <a:endParaRPr lang="en-US" sz="4300" dirty="0"/>
          </a:p>
        </p:txBody>
      </p:sp>
      <p:pic>
        <p:nvPicPr>
          <p:cNvPr id="4" name="Picture 3">
            <a:extLst>
              <a:ext uri="{FF2B5EF4-FFF2-40B4-BE49-F238E27FC236}">
                <a16:creationId xmlns:a16="http://schemas.microsoft.com/office/drawing/2014/main" id="{E3ED2DDE-6247-4416-9B77-4103912B4ACD}"/>
              </a:ext>
            </a:extLst>
          </p:cNvPr>
          <p:cNvPicPr>
            <a:picLocks noChangeAspect="1"/>
          </p:cNvPicPr>
          <p:nvPr/>
        </p:nvPicPr>
        <p:blipFill>
          <a:blip r:embed="rId3"/>
          <a:stretch>
            <a:fillRect/>
          </a:stretch>
        </p:blipFill>
        <p:spPr>
          <a:xfrm>
            <a:off x="611560" y="1417638"/>
            <a:ext cx="7239000" cy="4924425"/>
          </a:xfrm>
          <a:prstGeom prst="rect">
            <a:avLst/>
          </a:prstGeom>
        </p:spPr>
      </p:pic>
      <p:sp>
        <p:nvSpPr>
          <p:cNvPr id="6" name="TextBox 5">
            <a:extLst>
              <a:ext uri="{FF2B5EF4-FFF2-40B4-BE49-F238E27FC236}">
                <a16:creationId xmlns:a16="http://schemas.microsoft.com/office/drawing/2014/main" id="{D18FBCDF-804C-4A45-823E-57DD3EA85C58}"/>
              </a:ext>
            </a:extLst>
          </p:cNvPr>
          <p:cNvSpPr txBox="1"/>
          <p:nvPr/>
        </p:nvSpPr>
        <p:spPr>
          <a:xfrm>
            <a:off x="683568" y="6276419"/>
            <a:ext cx="6768752" cy="215444"/>
          </a:xfrm>
          <a:prstGeom prst="rect">
            <a:avLst/>
          </a:prstGeom>
          <a:noFill/>
        </p:spPr>
        <p:txBody>
          <a:bodyPr wrap="square" rtlCol="0">
            <a:spAutoFit/>
          </a:bodyPr>
          <a:lstStyle/>
          <a:p>
            <a:r>
              <a:rPr lang="en-US" sz="800" dirty="0"/>
              <a:t>Source: Clearview Annual Report 2018  https://www.clearview.com.au/documents/shareholder-reports/FY-2018-Annual-Report</a:t>
            </a:r>
          </a:p>
        </p:txBody>
      </p:sp>
    </p:spTree>
    <p:extLst>
      <p:ext uri="{BB962C8B-B14F-4D97-AF65-F5344CB8AC3E}">
        <p14:creationId xmlns:p14="http://schemas.microsoft.com/office/powerpoint/2010/main" val="39397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Clearview - capital position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pPr marL="0" lvl="1" indent="0">
              <a:buNone/>
            </a:pPr>
            <a:endParaRPr lang="en-US" sz="4300" dirty="0"/>
          </a:p>
          <a:p>
            <a:pPr lvl="1"/>
            <a:endParaRPr lang="en-US" sz="4300" dirty="0"/>
          </a:p>
          <a:p>
            <a:pPr lvl="1"/>
            <a:endParaRPr lang="en-US" sz="4300" dirty="0"/>
          </a:p>
          <a:p>
            <a:pPr lvl="1"/>
            <a:endParaRPr lang="en-US" sz="4300" dirty="0"/>
          </a:p>
          <a:p>
            <a:pPr lvl="1"/>
            <a:endParaRPr lang="en-US" sz="4300" dirty="0"/>
          </a:p>
          <a:p>
            <a:pPr lvl="1"/>
            <a:endParaRPr lang="en-US" sz="4300" dirty="0"/>
          </a:p>
        </p:txBody>
      </p:sp>
      <p:pic>
        <p:nvPicPr>
          <p:cNvPr id="5" name="Picture 4">
            <a:extLst>
              <a:ext uri="{FF2B5EF4-FFF2-40B4-BE49-F238E27FC236}">
                <a16:creationId xmlns:a16="http://schemas.microsoft.com/office/drawing/2014/main" id="{681D8374-5D24-4C73-98D7-A9DD591E85C2}"/>
              </a:ext>
            </a:extLst>
          </p:cNvPr>
          <p:cNvPicPr>
            <a:picLocks noChangeAspect="1"/>
          </p:cNvPicPr>
          <p:nvPr/>
        </p:nvPicPr>
        <p:blipFill>
          <a:blip r:embed="rId3"/>
          <a:stretch>
            <a:fillRect/>
          </a:stretch>
        </p:blipFill>
        <p:spPr>
          <a:xfrm>
            <a:off x="611560" y="1268760"/>
            <a:ext cx="7105650" cy="5038725"/>
          </a:xfrm>
          <a:prstGeom prst="rect">
            <a:avLst/>
          </a:prstGeom>
        </p:spPr>
      </p:pic>
      <p:sp>
        <p:nvSpPr>
          <p:cNvPr id="6" name="TextBox 5">
            <a:extLst>
              <a:ext uri="{FF2B5EF4-FFF2-40B4-BE49-F238E27FC236}">
                <a16:creationId xmlns:a16="http://schemas.microsoft.com/office/drawing/2014/main" id="{BBA44E85-1C18-4B35-B560-AD051526F8A9}"/>
              </a:ext>
            </a:extLst>
          </p:cNvPr>
          <p:cNvSpPr txBox="1"/>
          <p:nvPr/>
        </p:nvSpPr>
        <p:spPr>
          <a:xfrm>
            <a:off x="683568" y="6276419"/>
            <a:ext cx="6768752" cy="215444"/>
          </a:xfrm>
          <a:prstGeom prst="rect">
            <a:avLst/>
          </a:prstGeom>
          <a:noFill/>
        </p:spPr>
        <p:txBody>
          <a:bodyPr wrap="square" rtlCol="0">
            <a:spAutoFit/>
          </a:bodyPr>
          <a:lstStyle/>
          <a:p>
            <a:r>
              <a:rPr lang="en-US" sz="800" dirty="0"/>
              <a:t>Source: Clearview Annual Report 2018  https://www.clearview.com.au/documents/shareholder-reports/FY-2018-Annual-Report</a:t>
            </a:r>
          </a:p>
        </p:txBody>
      </p:sp>
    </p:spTree>
    <p:extLst>
      <p:ext uri="{BB962C8B-B14F-4D97-AF65-F5344CB8AC3E}">
        <p14:creationId xmlns:p14="http://schemas.microsoft.com/office/powerpoint/2010/main" val="29760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Regulatory Adjustments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Autofit/>
          </a:bodyPr>
          <a:lstStyle/>
          <a:p>
            <a:r>
              <a:rPr lang="en-US" sz="1400" dirty="0"/>
              <a:t>Regulator imposes some restrictions on an insurer’s capital base. i.e. what capital can count as capital for solvency. </a:t>
            </a:r>
          </a:p>
          <a:p>
            <a:r>
              <a:rPr lang="en-US" sz="1400" dirty="0"/>
              <a:t>Difference assumptions and methods to place values on assets and liabilities impact the disclosed value of capital. It is therefore necessary to alter the value of assets and liabilities when recognizing the value of capital. </a:t>
            </a:r>
          </a:p>
          <a:p>
            <a:r>
              <a:rPr lang="en-US" sz="1800" b="1" dirty="0"/>
              <a:t>Adjusted asset values (see page 28 of M14)</a:t>
            </a:r>
          </a:p>
          <a:p>
            <a:pPr marL="342900" indent="-342900">
              <a:buFont typeface="Arial" panose="020B0604020202020204" pitchFamily="34" charset="0"/>
              <a:buChar char="•"/>
            </a:pPr>
            <a:r>
              <a:rPr lang="en-US" sz="1400" dirty="0"/>
              <a:t>The balance sheet  is on a going concern basis and includes intangible assets such as deferred tax. </a:t>
            </a:r>
          </a:p>
          <a:p>
            <a:pPr marL="342900" indent="-342900">
              <a:buFont typeface="Arial" panose="020B0604020202020204" pitchFamily="34" charset="0"/>
              <a:buChar char="•"/>
            </a:pPr>
            <a:r>
              <a:rPr lang="en-US" sz="1400" dirty="0"/>
              <a:t>Regulator view for determining the capital base is a gone concern basis, i.e. wind up.</a:t>
            </a:r>
          </a:p>
          <a:p>
            <a:pPr marL="342900" indent="-342900">
              <a:buFont typeface="Arial" panose="020B0604020202020204" pitchFamily="34" charset="0"/>
              <a:buChar char="•"/>
            </a:pPr>
            <a:r>
              <a:rPr lang="en-US" sz="1400" dirty="0"/>
              <a:t>Example removing deferred tax assets as these cannot be recognized in wind up.  </a:t>
            </a:r>
            <a:endParaRPr lang="en-US" sz="1400" i="1" dirty="0"/>
          </a:p>
          <a:p>
            <a:r>
              <a:rPr lang="en-US" sz="1800" b="1" dirty="0"/>
              <a:t>Adjusted liability values (see page 29 of M14)</a:t>
            </a:r>
          </a:p>
          <a:p>
            <a:pPr marL="342900" indent="-342900">
              <a:buFont typeface="Arial" panose="020B0604020202020204" pitchFamily="34" charset="0"/>
              <a:buChar char="•"/>
            </a:pPr>
            <a:r>
              <a:rPr lang="en-US" sz="1400" dirty="0"/>
              <a:t>Objective is to separate policy owner interests and shareholder interests. </a:t>
            </a:r>
          </a:p>
          <a:p>
            <a:pPr marL="342900" indent="-342900">
              <a:buFont typeface="Arial" panose="020B0604020202020204" pitchFamily="34" charset="0"/>
              <a:buChar char="•"/>
            </a:pPr>
            <a:r>
              <a:rPr lang="en-US" sz="1400" dirty="0"/>
              <a:t>Example: removal of shareholder profits from policy liabilities and adjust the capital base for the difference. The difference can be positive </a:t>
            </a:r>
            <a:r>
              <a:rPr lang="en-US" sz="1400"/>
              <a:t>or negative.  </a:t>
            </a:r>
            <a:endParaRPr lang="en-US" sz="1400" dirty="0"/>
          </a:p>
        </p:txBody>
      </p:sp>
    </p:spTree>
    <p:extLst>
      <p:ext uri="{BB962C8B-B14F-4D97-AF65-F5344CB8AC3E}">
        <p14:creationId xmlns:p14="http://schemas.microsoft.com/office/powerpoint/2010/main" val="318657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Prescribed capital amount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85000" lnSpcReduction="20000"/>
          </a:bodyPr>
          <a:lstStyle/>
          <a:p>
            <a:pPr lvl="0" eaLnBrk="0" hangingPunct="0"/>
            <a:r>
              <a:rPr lang="en-AU" i="1" dirty="0"/>
              <a:t>PCA is defined as the sum of:</a:t>
            </a:r>
          </a:p>
          <a:p>
            <a:pPr marL="342900" lvl="0" indent="-342900" eaLnBrk="0" hangingPunct="0">
              <a:buFont typeface="Arial" panose="020B0604020202020204" pitchFamily="34" charset="0"/>
              <a:buChar char="•"/>
            </a:pPr>
            <a:r>
              <a:rPr lang="en-AU" dirty="0"/>
              <a:t>capital to cover:</a:t>
            </a:r>
            <a:endParaRPr lang="en-US" dirty="0"/>
          </a:p>
          <a:p>
            <a:pPr marL="609600" lvl="1" indent="-342900" eaLnBrk="0" hangingPunct="0">
              <a:buFont typeface="Wingdings" panose="05000000000000000000" pitchFamily="2" charset="2"/>
              <a:buChar char="Ø"/>
            </a:pPr>
            <a:r>
              <a:rPr lang="en-AU" dirty="0"/>
              <a:t>insurance risk (mortality, longevity, morbidity, lapses, expenses);</a:t>
            </a:r>
          </a:p>
          <a:p>
            <a:pPr marL="609600" lvl="1" indent="-342900" eaLnBrk="0" hangingPunct="0">
              <a:buFont typeface="Wingdings" panose="05000000000000000000" pitchFamily="2" charset="2"/>
              <a:buChar char="Ø"/>
            </a:pPr>
            <a:r>
              <a:rPr lang="en-AU" dirty="0"/>
              <a:t>market risk (including mismatch risks between assets and liabilities);</a:t>
            </a:r>
          </a:p>
          <a:p>
            <a:pPr marL="609600" lvl="1" indent="-342900" eaLnBrk="0" hangingPunct="0">
              <a:buFont typeface="Wingdings" panose="05000000000000000000" pitchFamily="2" charset="2"/>
              <a:buChar char="Ø"/>
            </a:pPr>
            <a:r>
              <a:rPr lang="en-AU" dirty="0"/>
              <a:t>credit risk;</a:t>
            </a:r>
          </a:p>
          <a:p>
            <a:pPr marL="609600" lvl="1" indent="-342900" eaLnBrk="0" hangingPunct="0">
              <a:buFont typeface="Wingdings" panose="05000000000000000000" pitchFamily="2" charset="2"/>
              <a:buChar char="Ø"/>
            </a:pPr>
            <a:r>
              <a:rPr lang="en-AU" dirty="0"/>
              <a:t>liquidity risk;</a:t>
            </a:r>
          </a:p>
          <a:p>
            <a:pPr marL="609600" lvl="1" indent="-342900" eaLnBrk="0" hangingPunct="0">
              <a:buFont typeface="Wingdings" panose="05000000000000000000" pitchFamily="2" charset="2"/>
              <a:buChar char="Ø"/>
            </a:pPr>
            <a:r>
              <a:rPr lang="en-AU" dirty="0"/>
              <a:t>operational risk; and</a:t>
            </a:r>
          </a:p>
          <a:p>
            <a:pPr marL="609600" lvl="1" indent="-342900" eaLnBrk="0" hangingPunct="0">
              <a:buFont typeface="Wingdings" panose="05000000000000000000" pitchFamily="2" charset="2"/>
              <a:buChar char="Ø"/>
            </a:pPr>
            <a:r>
              <a:rPr lang="en-AU" dirty="0"/>
              <a:t>other risks identified by the entity; </a:t>
            </a:r>
            <a:r>
              <a:rPr lang="en-GB" dirty="0"/>
              <a:t>less</a:t>
            </a:r>
            <a:endParaRPr lang="en-US" dirty="0"/>
          </a:p>
          <a:p>
            <a:pPr marL="342900" lvl="0" indent="-342900" eaLnBrk="0" hangingPunct="0">
              <a:buFont typeface="Arial" panose="020B0604020202020204" pitchFamily="34" charset="0"/>
              <a:buChar char="•"/>
            </a:pPr>
            <a:r>
              <a:rPr lang="en-AU" dirty="0"/>
              <a:t>an aggregation benefit; plus</a:t>
            </a:r>
            <a:endParaRPr lang="en-US" dirty="0"/>
          </a:p>
          <a:p>
            <a:pPr marL="342900" lvl="0" indent="-342900" eaLnBrk="0" hangingPunct="0">
              <a:buFont typeface="Arial" panose="020B0604020202020204" pitchFamily="34" charset="0"/>
              <a:buChar char="•"/>
            </a:pPr>
            <a:r>
              <a:rPr lang="en-AU" dirty="0"/>
              <a:t>a combined stress scenario (CSS) adjustment.</a:t>
            </a:r>
            <a:endParaRPr lang="en-US" dirty="0"/>
          </a:p>
        </p:txBody>
      </p:sp>
    </p:spTree>
    <p:extLst>
      <p:ext uri="{BB962C8B-B14F-4D97-AF65-F5344CB8AC3E}">
        <p14:creationId xmlns:p14="http://schemas.microsoft.com/office/powerpoint/2010/main" val="96939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Measuring stresses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pPr marL="342900" lvl="0" indent="-342900" eaLnBrk="0" hangingPunct="0">
              <a:buFont typeface="Arial" panose="020B0604020202020204" pitchFamily="34" charset="0"/>
              <a:buChar char="•"/>
            </a:pPr>
            <a:r>
              <a:rPr lang="en-GB" dirty="0"/>
              <a:t>The PCA is set at a level such that there is only a small probability, 0.5%, say, that a company will incur a loss greater than the PCA over the selected time horizon. </a:t>
            </a:r>
          </a:p>
          <a:p>
            <a:pPr marL="342900" lvl="0" indent="-342900" eaLnBrk="0" hangingPunct="0">
              <a:buFont typeface="Arial" panose="020B0604020202020204" pitchFamily="34" charset="0"/>
              <a:buChar char="•"/>
            </a:pPr>
            <a:r>
              <a:rPr lang="en-GB" dirty="0"/>
              <a:t>This is an example of a ‘Value at Risk’ (</a:t>
            </a:r>
            <a:r>
              <a:rPr lang="en-GB" dirty="0" err="1"/>
              <a:t>VaR</a:t>
            </a:r>
            <a:r>
              <a:rPr lang="en-GB" dirty="0"/>
              <a:t>) method of setting capital requirements. </a:t>
            </a:r>
          </a:p>
          <a:p>
            <a:pPr marL="342900" lvl="0" indent="-342900" eaLnBrk="0" hangingPunct="0">
              <a:buFont typeface="Arial" panose="020B0604020202020204" pitchFamily="34" charset="0"/>
              <a:buChar char="•"/>
            </a:pPr>
            <a:endParaRPr lang="en-GB" dirty="0"/>
          </a:p>
          <a:p>
            <a:pPr marL="342900" lvl="0" indent="-342900" eaLnBrk="0" hangingPunct="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4870A61-4C24-44C0-8F8D-F3B56E18EF3C}"/>
              </a:ext>
            </a:extLst>
          </p:cNvPr>
          <p:cNvPicPr/>
          <p:nvPr/>
        </p:nvPicPr>
        <p:blipFill>
          <a:blip r:embed="rId3" cstate="print">
            <a:extLst>
              <a:ext uri="{28A0092B-C50C-407E-A947-70E740481C1C}">
                <a14:useLocalDpi xmlns:a14="http://schemas.microsoft.com/office/drawing/2010/main" val="0"/>
              </a:ext>
            </a:extLst>
          </a:blip>
          <a:srcRect t="10711" r="5692" b="15214"/>
          <a:stretch>
            <a:fillRect/>
          </a:stretch>
        </p:blipFill>
        <p:spPr bwMode="auto">
          <a:xfrm>
            <a:off x="899592" y="4343276"/>
            <a:ext cx="5543550" cy="1967230"/>
          </a:xfrm>
          <a:prstGeom prst="rect">
            <a:avLst/>
          </a:prstGeom>
          <a:noFill/>
          <a:ln>
            <a:noFill/>
          </a:ln>
        </p:spPr>
      </p:pic>
    </p:spTree>
    <p:extLst>
      <p:ext uri="{BB962C8B-B14F-4D97-AF65-F5344CB8AC3E}">
        <p14:creationId xmlns:p14="http://schemas.microsoft.com/office/powerpoint/2010/main" val="144972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Insurance risk example</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62500" lnSpcReduction="20000"/>
          </a:bodyPr>
          <a:lstStyle/>
          <a:p>
            <a:r>
              <a:rPr lang="en-GB" dirty="0"/>
              <a:t>At a high level, factors that create insurance risk may be classified into:</a:t>
            </a:r>
            <a:endParaRPr lang="en-US" dirty="0"/>
          </a:p>
          <a:p>
            <a:pPr marL="342900" lvl="0" indent="-342900" eaLnBrk="0" hangingPunct="0">
              <a:buFont typeface="Arial" panose="020B0604020202020204" pitchFamily="34" charset="0"/>
              <a:buChar char="•"/>
            </a:pPr>
            <a:r>
              <a:rPr lang="en-AU" dirty="0"/>
              <a:t>mortality (increasing mortality rates that cause losses, such as in term insurance);</a:t>
            </a:r>
            <a:endParaRPr lang="en-US" dirty="0"/>
          </a:p>
          <a:p>
            <a:pPr marL="342900" lvl="0" indent="-342900" eaLnBrk="0" hangingPunct="0">
              <a:buFont typeface="Arial" panose="020B0604020202020204" pitchFamily="34" charset="0"/>
              <a:buChar char="•"/>
            </a:pPr>
            <a:r>
              <a:rPr lang="en-AU" dirty="0"/>
              <a:t>longevity (decreasing mortality rates that cause losses, such as in annuity contracts);</a:t>
            </a:r>
            <a:endParaRPr lang="en-US" dirty="0"/>
          </a:p>
          <a:p>
            <a:pPr marL="342900" lvl="0" indent="-342900" eaLnBrk="0" hangingPunct="0">
              <a:buFont typeface="Arial" panose="020B0604020202020204" pitchFamily="34" charset="0"/>
              <a:buChar char="•"/>
            </a:pPr>
            <a:r>
              <a:rPr lang="en-AU" dirty="0"/>
              <a:t>claim inception rates for morbidity contracts;</a:t>
            </a:r>
            <a:endParaRPr lang="en-US" dirty="0"/>
          </a:p>
          <a:p>
            <a:pPr marL="342900" lvl="0" indent="-342900" eaLnBrk="0" hangingPunct="0">
              <a:buFont typeface="Arial" panose="020B0604020202020204" pitchFamily="34" charset="0"/>
              <a:buChar char="•"/>
            </a:pPr>
            <a:r>
              <a:rPr lang="en-AU" dirty="0"/>
              <a:t>claim termination rates for morbidity contracts with regular payments;</a:t>
            </a:r>
            <a:endParaRPr lang="en-US" dirty="0"/>
          </a:p>
          <a:p>
            <a:pPr marL="342900" lvl="0" indent="-342900" eaLnBrk="0" hangingPunct="0">
              <a:buFont typeface="Arial" panose="020B0604020202020204" pitchFamily="34" charset="0"/>
              <a:buChar char="•"/>
            </a:pPr>
            <a:r>
              <a:rPr lang="en-AU" dirty="0"/>
              <a:t>lapse rates;</a:t>
            </a:r>
            <a:endParaRPr lang="en-US" dirty="0"/>
          </a:p>
          <a:p>
            <a:pPr marL="342900" lvl="0" indent="-342900" eaLnBrk="0" hangingPunct="0">
              <a:buFont typeface="Arial" panose="020B0604020202020204" pitchFamily="34" charset="0"/>
              <a:buChar char="•"/>
            </a:pPr>
            <a:r>
              <a:rPr lang="en-AU" dirty="0"/>
              <a:t>expenses split by acquisition, maintenance and termination;</a:t>
            </a:r>
            <a:endParaRPr lang="en-US" dirty="0"/>
          </a:p>
          <a:p>
            <a:pPr marL="342900" lvl="0" indent="-342900" eaLnBrk="0" hangingPunct="0">
              <a:buFont typeface="Arial" panose="020B0604020202020204" pitchFamily="34" charset="0"/>
              <a:buChar char="•"/>
            </a:pPr>
            <a:r>
              <a:rPr lang="en-AU" dirty="0"/>
              <a:t>take-up rates of guarantees or options, such as:</a:t>
            </a:r>
            <a:endParaRPr lang="en-US" dirty="0"/>
          </a:p>
          <a:p>
            <a:pPr marL="609600" lvl="1" indent="-342900" eaLnBrk="0" hangingPunct="0">
              <a:buFont typeface="Courier New" panose="02070309020205020404" pitchFamily="49" charset="0"/>
              <a:buChar char="o"/>
            </a:pPr>
            <a:r>
              <a:rPr lang="en-AU" dirty="0"/>
              <a:t>guaranteed annuity factors in deferred annuities with cash options (see Module 2 (Cashflows));</a:t>
            </a:r>
            <a:endParaRPr lang="en-US" dirty="0"/>
          </a:p>
          <a:p>
            <a:pPr marL="609600" lvl="1" indent="-342900" eaLnBrk="0" hangingPunct="0">
              <a:buFont typeface="Courier New" panose="02070309020205020404" pitchFamily="49" charset="0"/>
              <a:buChar char="o"/>
            </a:pPr>
            <a:r>
              <a:rPr lang="en-AU" dirty="0"/>
              <a:t>extension of a term insurance;</a:t>
            </a:r>
            <a:endParaRPr lang="en-US" dirty="0"/>
          </a:p>
          <a:p>
            <a:pPr marL="609600" lvl="1" indent="-342900" eaLnBrk="0" hangingPunct="0">
              <a:buFont typeface="Courier New" panose="02070309020205020404" pitchFamily="49" charset="0"/>
              <a:buChar char="o"/>
            </a:pPr>
            <a:r>
              <a:rPr lang="en-AU" dirty="0"/>
              <a:t>increasing sum insured on marriage or birth of dependants; and</a:t>
            </a:r>
            <a:endParaRPr lang="en-US" dirty="0"/>
          </a:p>
          <a:p>
            <a:pPr marL="342900" lvl="0" indent="-342900" eaLnBrk="0" hangingPunct="0">
              <a:buFont typeface="Arial" panose="020B0604020202020204" pitchFamily="34" charset="0"/>
              <a:buChar char="•"/>
            </a:pPr>
            <a:r>
              <a:rPr lang="en-AU" dirty="0"/>
              <a:t>other material risks. For example, policy paid-up rates may be important in some jurisdictions.</a:t>
            </a:r>
            <a:endParaRPr lang="en-US" dirty="0"/>
          </a:p>
        </p:txBody>
      </p:sp>
    </p:spTree>
    <p:extLst>
      <p:ext uri="{BB962C8B-B14F-4D97-AF65-F5344CB8AC3E}">
        <p14:creationId xmlns:p14="http://schemas.microsoft.com/office/powerpoint/2010/main" val="229639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Mortality and morbidity risk</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r>
              <a:rPr lang="en-GB" dirty="0"/>
              <a:t>Four risk components applied to mortality and morbidity risk:</a:t>
            </a:r>
            <a:r>
              <a:rPr lang="en-US" dirty="0"/>
              <a:t> </a:t>
            </a:r>
            <a:r>
              <a:rPr lang="en-AU" dirty="0"/>
              <a:t> </a:t>
            </a:r>
          </a:p>
          <a:p>
            <a:pPr marL="342900" indent="-342900">
              <a:buFont typeface="Arial" panose="020B0604020202020204" pitchFamily="34" charset="0"/>
              <a:buChar char="•"/>
            </a:pPr>
            <a:r>
              <a:rPr lang="en-AU" dirty="0"/>
              <a:t>Random stresses (also called volatility)</a:t>
            </a:r>
          </a:p>
          <a:p>
            <a:pPr marL="342900" indent="-342900">
              <a:buFont typeface="Arial" panose="020B0604020202020204" pitchFamily="34" charset="0"/>
              <a:buChar char="•"/>
            </a:pPr>
            <a:r>
              <a:rPr lang="en-AU" dirty="0"/>
              <a:t>Catastrophe</a:t>
            </a:r>
          </a:p>
          <a:p>
            <a:pPr marL="342900" indent="-342900">
              <a:buFont typeface="Arial" panose="020B0604020202020204" pitchFamily="34" charset="0"/>
              <a:buChar char="•"/>
            </a:pPr>
            <a:r>
              <a:rPr lang="en-AU" dirty="0"/>
              <a:t>Trend uncertainty</a:t>
            </a:r>
          </a:p>
          <a:p>
            <a:pPr marL="342900" indent="-342900">
              <a:buFont typeface="Arial" panose="020B0604020202020204" pitchFamily="34" charset="0"/>
              <a:buChar char="•"/>
            </a:pPr>
            <a:r>
              <a:rPr lang="en-AU" dirty="0"/>
              <a:t>Level uncertainty</a:t>
            </a:r>
            <a:endParaRPr lang="en-US" dirty="0"/>
          </a:p>
        </p:txBody>
      </p:sp>
    </p:spTree>
    <p:extLst>
      <p:ext uri="{BB962C8B-B14F-4D97-AF65-F5344CB8AC3E}">
        <p14:creationId xmlns:p14="http://schemas.microsoft.com/office/powerpoint/2010/main" val="328335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Random stresses </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70000" lnSpcReduction="20000"/>
              </a:bodyPr>
              <a:lstStyle/>
              <a:p>
                <a:r>
                  <a:rPr lang="en-US" dirty="0"/>
                  <a:t>Adverse fluctuations in experience from the best estimate, excluding the impact of single events that cause a large number of claims.</a:t>
                </a:r>
              </a:p>
              <a:p>
                <a:endParaRPr lang="en-US" b="1" dirty="0"/>
              </a:p>
              <a:p>
                <a:r>
                  <a:rPr lang="en-US" b="1" dirty="0"/>
                  <a:t>How do we calculate extra claims at a 99.5% CI?</a:t>
                </a:r>
              </a:p>
              <a:p>
                <a:r>
                  <a:rPr lang="en-US" dirty="0"/>
                  <a:t>For n policies that are identical (age, SI claim incidence) then claims form a binomial distribution and as you’ve learnt in the technical subjects:- </a:t>
                </a: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𝐵𝑖</m:t>
                      </m:r>
                      <m:d>
                        <m:dPr>
                          <m:ctrlPr>
                            <a:rPr lang="en-US"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𝑞</m:t>
                          </m:r>
                        </m:e>
                      </m:d>
                      <m:r>
                        <a:rPr lang="en-GB" i="1">
                          <a:latin typeface="Cambria Math" panose="02040503050406030204" pitchFamily="18" charset="0"/>
                        </a:rPr>
                        <m:t>≈</m:t>
                      </m:r>
                      <m:r>
                        <a:rPr lang="en-GB" i="1">
                          <a:latin typeface="Cambria Math" panose="02040503050406030204" pitchFamily="18" charset="0"/>
                        </a:rPr>
                        <m:t>𝑁</m:t>
                      </m:r>
                      <m:d>
                        <m:dPr>
                          <m:ctrlPr>
                            <a:rPr lang="en-GB" i="1">
                              <a:latin typeface="Cambria Math" panose="02040503050406030204" pitchFamily="18" charset="0"/>
                            </a:rPr>
                          </m:ctrlPr>
                        </m:dPr>
                        <m:e>
                          <m:r>
                            <a:rPr lang="en-GB" i="1">
                              <a:latin typeface="Cambria Math" panose="02040503050406030204" pitchFamily="18" charset="0"/>
                            </a:rPr>
                            <m:t>𝑛𝑞</m:t>
                          </m:r>
                          <m:r>
                            <a:rPr lang="en-GB" i="1">
                              <a:latin typeface="Cambria Math" panose="02040503050406030204" pitchFamily="18" charset="0"/>
                            </a:rPr>
                            <m:t>,</m:t>
                          </m:r>
                          <m:r>
                            <a:rPr lang="en-GB" i="1">
                              <a:latin typeface="Cambria Math" panose="02040503050406030204" pitchFamily="18" charset="0"/>
                            </a:rPr>
                            <m:t>𝑛𝑞</m:t>
                          </m:r>
                          <m:d>
                            <m:dPr>
                              <m:ctrlPr>
                                <a:rPr lang="en-US"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𝑞</m:t>
                              </m:r>
                            </m:e>
                          </m:d>
                        </m:e>
                      </m:d>
                    </m:oMath>
                  </m:oMathPara>
                </a14:m>
                <a:endParaRPr lang="en-US" dirty="0"/>
              </a:p>
              <a:p>
                <a:endParaRPr lang="en-GB" dirty="0"/>
              </a:p>
              <a:p>
                <a:r>
                  <a:rPr lang="en-GB" dirty="0"/>
                  <a:t>A Normal random variable X, with mean µ and standard deviation σ, is expected to lie below µ + 2.576σ with 99.5% confidence. The extra claims are thus:</a:t>
                </a:r>
                <a:endParaRPr lang="en-US" dirty="0"/>
              </a:p>
              <a:p>
                <a:pPr algn="ctr"/>
                <a:r>
                  <a:rPr lang="en-GB" dirty="0"/>
                  <a:t>2.576 x √(n x q x (1-q))</a:t>
                </a:r>
                <a:endParaRPr lang="en-US" dirty="0"/>
              </a:p>
              <a:p>
                <a:endParaRPr lang="en-US" dirty="0"/>
              </a:p>
              <a:p>
                <a:r>
                  <a:rPr lang="en-AU" dirty="0"/>
                  <a:t> </a:t>
                </a:r>
                <a:endParaRPr lang="en-US" dirty="0"/>
              </a:p>
            </p:txBody>
          </p:sp>
        </mc:Choice>
        <mc:Fallback xmlns="">
          <p:sp>
            <p:nvSpPr>
              <p:cNvPr id="3" name="Content Placeholder 2">
                <a:extLst>
                  <a:ext uri="{FF2B5EF4-FFF2-40B4-BE49-F238E27FC236}">
                    <a16:creationId xmlns:a16="http://schemas.microsoft.com/office/drawing/2014/main" id="{82CA77CC-9CBB-4A0E-A9CE-3509512A0275}"/>
                  </a:ext>
                </a:extLst>
              </p:cNvPr>
              <p:cNvSpPr>
                <a:spLocks noGrp="1" noRot="1" noChangeAspect="1" noMove="1" noResize="1" noEditPoints="1" noAdjustHandles="1" noChangeArrowheads="1" noChangeShapeType="1" noTextEdit="1"/>
              </p:cNvSpPr>
              <p:nvPr>
                <p:ph idx="1"/>
              </p:nvPr>
            </p:nvSpPr>
            <p:spPr>
              <a:blipFill>
                <a:blip r:embed="rId3"/>
                <a:stretch>
                  <a:fillRect l="-444" t="-1078"/>
                </a:stretch>
              </a:blipFill>
            </p:spPr>
            <p:txBody>
              <a:bodyPr/>
              <a:lstStyle/>
              <a:p>
                <a:r>
                  <a:rPr lang="en-US">
                    <a:noFill/>
                  </a:rPr>
                  <a:t> </a:t>
                </a:r>
              </a:p>
            </p:txBody>
          </p:sp>
        </mc:Fallback>
      </mc:AlternateContent>
    </p:spTree>
    <p:extLst>
      <p:ext uri="{BB962C8B-B14F-4D97-AF65-F5344CB8AC3E}">
        <p14:creationId xmlns:p14="http://schemas.microsoft.com/office/powerpoint/2010/main" val="53870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Catastrophe stresses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GB" dirty="0"/>
              <a:t>This stress extends the random stress event to allow for the impact of a single event causing multiple claims in some timeframe, usually the capital calculation time horizon, following the reporting date. </a:t>
            </a:r>
          </a:p>
          <a:p>
            <a:pPr marL="342900" indent="-342900">
              <a:buFont typeface="Arial" panose="020B0604020202020204" pitchFamily="34" charset="0"/>
              <a:buChar char="•"/>
            </a:pPr>
            <a:r>
              <a:rPr lang="en-GB" dirty="0"/>
              <a:t>It is difficult to model this type of risk due to the lack of available data.</a:t>
            </a:r>
          </a:p>
          <a:p>
            <a:pPr marL="342900" indent="-342900">
              <a:buFont typeface="Arial" panose="020B0604020202020204" pitchFamily="34" charset="0"/>
              <a:buChar char="•"/>
            </a:pPr>
            <a:r>
              <a:rPr lang="en-GB" dirty="0"/>
              <a:t>Example: increase in mortality of 0.5 per </a:t>
            </a:r>
            <a:r>
              <a:rPr lang="en-GB" dirty="0" err="1"/>
              <a:t>mille</a:t>
            </a:r>
            <a:r>
              <a:rPr lang="en-GB" dirty="0"/>
              <a:t> for two years. </a:t>
            </a:r>
          </a:p>
          <a:p>
            <a:pPr marL="609600" lvl="1" indent="-342900">
              <a:buFont typeface="Courier New" panose="02070309020205020404" pitchFamily="49" charset="0"/>
              <a:buChar char="o"/>
            </a:pPr>
            <a:r>
              <a:rPr lang="en-GB" dirty="0"/>
              <a:t>same at all ages</a:t>
            </a:r>
          </a:p>
          <a:p>
            <a:pPr marL="609600" lvl="1" indent="-342900">
              <a:buFont typeface="Courier New" panose="02070309020205020404" pitchFamily="49" charset="0"/>
              <a:buChar char="o"/>
            </a:pPr>
            <a:r>
              <a:rPr lang="en-GB" dirty="0"/>
              <a:t>same regardless of number lives insured</a:t>
            </a:r>
          </a:p>
          <a:p>
            <a:pPr marL="609600" lvl="1" indent="-342900">
              <a:buFont typeface="Courier New" panose="02070309020205020404" pitchFamily="49" charset="0"/>
              <a:buChar char="o"/>
            </a:pPr>
            <a:r>
              <a:rPr lang="en-GB" dirty="0"/>
              <a:t>spread over a period that exceeds the time horizon </a:t>
            </a:r>
            <a:endParaRPr lang="en-US" dirty="0"/>
          </a:p>
          <a:p>
            <a:pPr marL="342900" indent="-342900">
              <a:buFont typeface="Arial" panose="020B0604020202020204" pitchFamily="34" charset="0"/>
              <a:buChar char="•"/>
            </a:pPr>
            <a:r>
              <a:rPr lang="en-GB" dirty="0"/>
              <a:t>The pandemic scenario may apply to contracts that are impacted favourably by higher mortality rates</a:t>
            </a:r>
          </a:p>
          <a:p>
            <a:pPr marL="609600" lvl="1" indent="-342900">
              <a:buFont typeface="Courier New" panose="02070309020205020404" pitchFamily="49" charset="0"/>
              <a:buChar char="o"/>
            </a:pPr>
            <a:r>
              <a:rPr lang="en-GB" dirty="0"/>
              <a:t>e.g. lifetime annuities</a:t>
            </a:r>
          </a:p>
          <a:p>
            <a:pPr marL="609600" lvl="1" indent="-342900">
              <a:buFont typeface="Courier New" panose="02070309020205020404" pitchFamily="49" charset="0"/>
              <a:buChar char="o"/>
            </a:pPr>
            <a:r>
              <a:rPr lang="en-GB" dirty="0"/>
              <a:t>diversification but not a perfect correlation </a:t>
            </a:r>
            <a:endParaRPr lang="en-US" dirty="0"/>
          </a:p>
        </p:txBody>
      </p:sp>
    </p:spTree>
    <p:extLst>
      <p:ext uri="{BB962C8B-B14F-4D97-AF65-F5344CB8AC3E}">
        <p14:creationId xmlns:p14="http://schemas.microsoft.com/office/powerpoint/2010/main" val="148194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Level and trend uncertainty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GB" dirty="0"/>
              <a:t>Other possible causes of variations in experience and assumptions for mortality and morbidity, e.g. </a:t>
            </a:r>
          </a:p>
          <a:p>
            <a:pPr marL="609600" lvl="1" indent="-342900">
              <a:buFont typeface="Courier New" panose="02070309020205020404" pitchFamily="49" charset="0"/>
              <a:buChar char="o"/>
            </a:pPr>
            <a:r>
              <a:rPr lang="en-GB" dirty="0"/>
              <a:t>best estimate assumptions are incorrect (level uncertainty risk) or </a:t>
            </a:r>
          </a:p>
          <a:p>
            <a:pPr marL="609600" lvl="1" indent="-342900">
              <a:buFont typeface="Courier New" panose="02070309020205020404" pitchFamily="49" charset="0"/>
              <a:buChar char="o"/>
            </a:pPr>
            <a:r>
              <a:rPr lang="en-GB" dirty="0"/>
              <a:t>allowances for future trends in mortality and morbidity experience (trend uncertainty risk)</a:t>
            </a:r>
          </a:p>
          <a:p>
            <a:pPr marL="342900" indent="-342900">
              <a:buFont typeface="Arial" panose="020B0604020202020204" pitchFamily="34" charset="0"/>
              <a:buChar char="•"/>
            </a:pPr>
            <a:r>
              <a:rPr lang="en-GB" dirty="0"/>
              <a:t>Stress margins are applied for the term of the liabilities, e.g. multiple such as 1.2 applied to base tables)</a:t>
            </a:r>
          </a:p>
          <a:p>
            <a:pPr marL="342900" indent="-342900">
              <a:buFont typeface="Arial" panose="020B0604020202020204" pitchFamily="34" charset="0"/>
              <a:buChar char="•"/>
            </a:pPr>
            <a:r>
              <a:rPr lang="en-GB" dirty="0"/>
              <a:t>Size will depend on the adequacy of the investigations used to determine the best estimate assumptions and the range of adverse factors that could affect trends in claims experience.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18986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3</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AU" dirty="0"/>
              <a:t>M14: CAPITAL </a:t>
            </a:r>
          </a:p>
        </p:txBody>
      </p:sp>
    </p:spTree>
    <p:extLst>
      <p:ext uri="{BB962C8B-B14F-4D97-AF65-F5344CB8AC3E}">
        <p14:creationId xmlns:p14="http://schemas.microsoft.com/office/powerpoint/2010/main" val="36008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Questions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19244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1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r>
              <a:rPr lang="en-US" dirty="0"/>
              <a:t>Describe how the Value at Risk (</a:t>
            </a:r>
            <a:r>
              <a:rPr lang="en-US" dirty="0" err="1"/>
              <a:t>VaR</a:t>
            </a:r>
            <a:r>
              <a:rPr lang="en-US" dirty="0"/>
              <a:t>) approach may be used to evaluate the risk based capital requirement for a health and care insurance company.  </a:t>
            </a:r>
            <a:r>
              <a:rPr lang="en-US" b="1" dirty="0"/>
              <a:t>[10 marks]</a:t>
            </a:r>
          </a:p>
        </p:txBody>
      </p:sp>
    </p:spTree>
    <p:extLst>
      <p:ext uri="{BB962C8B-B14F-4D97-AF65-F5344CB8AC3E}">
        <p14:creationId xmlns:p14="http://schemas.microsoft.com/office/powerpoint/2010/main" val="225891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1 - Solutions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62500" lnSpcReduction="20000"/>
          </a:bodyPr>
          <a:lstStyle/>
          <a:p>
            <a:r>
              <a:rPr lang="en-US" i="1" dirty="0" err="1"/>
              <a:t>IFoA</a:t>
            </a:r>
            <a:r>
              <a:rPr lang="en-US" i="1" dirty="0"/>
              <a:t>, ST1 exam 2017, April Q4</a:t>
            </a:r>
          </a:p>
          <a:p>
            <a:pPr marL="342900" indent="-342900">
              <a:buFont typeface="Arial" panose="020B0604020202020204" pitchFamily="34" charset="0"/>
              <a:buChar char="•"/>
            </a:pPr>
            <a:r>
              <a:rPr lang="en-US" dirty="0"/>
              <a:t>The </a:t>
            </a:r>
            <a:r>
              <a:rPr lang="en-US" dirty="0" err="1"/>
              <a:t>VaR</a:t>
            </a:r>
            <a:r>
              <a:rPr lang="en-US" dirty="0"/>
              <a:t> approach measures risk-based capital requirement based on a minimum required confidence level (e.g. 99.5%) [1½]  </a:t>
            </a:r>
          </a:p>
          <a:p>
            <a:pPr marL="342900" indent="-342900">
              <a:buFont typeface="Arial" panose="020B0604020202020204" pitchFamily="34" charset="0"/>
              <a:buChar char="•"/>
            </a:pPr>
            <a:r>
              <a:rPr lang="en-US" dirty="0"/>
              <a:t>Over a defined period (e.g. one year).  [¾]   </a:t>
            </a:r>
          </a:p>
          <a:p>
            <a:pPr marL="342900" indent="-342900">
              <a:buFont typeface="Arial" panose="020B0604020202020204" pitchFamily="34" charset="0"/>
              <a:buChar char="•"/>
            </a:pPr>
            <a:r>
              <a:rPr lang="en-US" dirty="0"/>
              <a:t>The target percentage </a:t>
            </a:r>
            <a:r>
              <a:rPr lang="en-US" dirty="0" err="1"/>
              <a:t>VaR</a:t>
            </a:r>
            <a:r>
              <a:rPr lang="en-US" dirty="0"/>
              <a:t> could be determined by regulation/risk appetite/or to achieve a particular credit rating from rating agencies.  [¾]   </a:t>
            </a:r>
          </a:p>
          <a:p>
            <a:pPr marL="342900" indent="-342900">
              <a:buFont typeface="Arial" panose="020B0604020202020204" pitchFamily="34" charset="0"/>
              <a:buChar char="•"/>
            </a:pPr>
            <a:r>
              <a:rPr lang="en-US" dirty="0"/>
              <a:t>The supervisory balance sheet would typically be on a market consistent basis for this type of approach.  [¾]   </a:t>
            </a:r>
          </a:p>
          <a:p>
            <a:pPr marL="342900" indent="-342900">
              <a:buFont typeface="Arial" panose="020B0604020202020204" pitchFamily="34" charset="0"/>
              <a:buChar char="•"/>
            </a:pPr>
            <a:r>
              <a:rPr lang="en-US" dirty="0"/>
              <a:t>The assets and liabilities are subject to stress tests (or “shocks”) on each of the identified risk factors, at the defined confidence level and over the defined period.   [1½] </a:t>
            </a:r>
          </a:p>
          <a:p>
            <a:pPr marL="342900" indent="-342900">
              <a:buFont typeface="Arial" panose="020B0604020202020204" pitchFamily="34" charset="0"/>
              <a:buChar char="•"/>
            </a:pPr>
            <a:r>
              <a:rPr lang="en-US" dirty="0"/>
              <a:t>The (market consistent) surplus is then recalculated at the end of the period.  [¾]   </a:t>
            </a:r>
          </a:p>
          <a:p>
            <a:pPr marL="342900" indent="-342900">
              <a:buFont typeface="Arial" panose="020B0604020202020204" pitchFamily="34" charset="0"/>
              <a:buChar char="•"/>
            </a:pPr>
            <a:r>
              <a:rPr lang="en-US" dirty="0"/>
              <a:t>Applying stress tests to each different risk factor gives a capital requirement for each separate risk in isolation.   [1½]  </a:t>
            </a:r>
          </a:p>
        </p:txBody>
      </p:sp>
    </p:spTree>
    <p:extLst>
      <p:ext uri="{BB962C8B-B14F-4D97-AF65-F5344CB8AC3E}">
        <p14:creationId xmlns:p14="http://schemas.microsoft.com/office/powerpoint/2010/main" val="59867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1 - Solutions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55000" lnSpcReduction="20000"/>
          </a:bodyPr>
          <a:lstStyle/>
          <a:p>
            <a:pPr marL="342900" indent="-342900">
              <a:buFont typeface="Arial" panose="020B0604020202020204" pitchFamily="34" charset="0"/>
              <a:buChar char="•"/>
            </a:pPr>
            <a:r>
              <a:rPr lang="en-US" dirty="0"/>
              <a:t>For a health insurance company, typical types of risk factor would include </a:t>
            </a:r>
          </a:p>
          <a:p>
            <a:pPr marL="609600" lvl="1" indent="-342900">
              <a:buFont typeface="Courier New" panose="02070309020205020404" pitchFamily="49" charset="0"/>
              <a:buChar char="o"/>
            </a:pPr>
            <a:r>
              <a:rPr lang="en-US" dirty="0"/>
              <a:t>Market risk  [¼]  </a:t>
            </a:r>
          </a:p>
          <a:p>
            <a:pPr marL="609600" lvl="1" indent="-342900">
              <a:buFont typeface="Courier New" panose="02070309020205020404" pitchFamily="49" charset="0"/>
              <a:buChar char="o"/>
            </a:pPr>
            <a:r>
              <a:rPr lang="en-US" dirty="0"/>
              <a:t>Interest rate risk  [¼] </a:t>
            </a:r>
          </a:p>
          <a:p>
            <a:pPr marL="609600" lvl="1" indent="-342900">
              <a:buFont typeface="Courier New" panose="02070309020205020404" pitchFamily="49" charset="0"/>
              <a:buChar char="o"/>
            </a:pPr>
            <a:r>
              <a:rPr lang="en-US" dirty="0"/>
              <a:t>Credit risk  [¼] </a:t>
            </a:r>
          </a:p>
          <a:p>
            <a:pPr marL="609600" lvl="1" indent="-342900">
              <a:buFont typeface="Courier New" panose="02070309020205020404" pitchFamily="49" charset="0"/>
              <a:buChar char="o"/>
            </a:pPr>
            <a:r>
              <a:rPr lang="en-US" dirty="0"/>
              <a:t>Persistency risk  [¼] </a:t>
            </a:r>
          </a:p>
          <a:p>
            <a:pPr marL="609600" lvl="1" indent="-342900">
              <a:buFont typeface="Courier New" panose="02070309020205020404" pitchFamily="49" charset="0"/>
              <a:buChar char="o"/>
            </a:pPr>
            <a:r>
              <a:rPr lang="en-US" dirty="0"/>
              <a:t>Insurance risk (mortality)  [¼] </a:t>
            </a:r>
          </a:p>
          <a:p>
            <a:pPr marL="609600" lvl="1" indent="-342900">
              <a:buFont typeface="Courier New" panose="02070309020205020404" pitchFamily="49" charset="0"/>
              <a:buChar char="o"/>
            </a:pPr>
            <a:r>
              <a:rPr lang="en-US" dirty="0"/>
              <a:t>Insurance risk (morbidity)  [¼] </a:t>
            </a:r>
          </a:p>
          <a:p>
            <a:pPr marL="609600" lvl="1" indent="-342900">
              <a:buFont typeface="Courier New" panose="02070309020205020404" pitchFamily="49" charset="0"/>
              <a:buChar char="o"/>
            </a:pPr>
            <a:r>
              <a:rPr lang="en-US" dirty="0"/>
              <a:t>Catastrophe risk  [¼] </a:t>
            </a:r>
          </a:p>
          <a:p>
            <a:pPr marL="609600" lvl="1" indent="-342900">
              <a:buFont typeface="Courier New" panose="02070309020205020404" pitchFamily="49" charset="0"/>
              <a:buChar char="o"/>
            </a:pPr>
            <a:r>
              <a:rPr lang="en-US" dirty="0"/>
              <a:t>Concentration risk  [¼] </a:t>
            </a:r>
          </a:p>
          <a:p>
            <a:pPr marL="609600" lvl="1" indent="-342900">
              <a:buFont typeface="Courier New" panose="02070309020205020404" pitchFamily="49" charset="0"/>
              <a:buChar char="o"/>
            </a:pPr>
            <a:r>
              <a:rPr lang="en-US" dirty="0"/>
              <a:t>Risks attaching to firm’s pension scheme  [¼] </a:t>
            </a:r>
          </a:p>
          <a:p>
            <a:pPr marL="609600" lvl="1" indent="-342900">
              <a:buFont typeface="Courier New" panose="02070309020205020404" pitchFamily="49" charset="0"/>
              <a:buChar char="o"/>
            </a:pPr>
            <a:r>
              <a:rPr lang="en-US" dirty="0"/>
              <a:t>Liquidity risk  [¼] </a:t>
            </a:r>
          </a:p>
          <a:p>
            <a:pPr marL="609600" lvl="1" indent="-342900">
              <a:buFont typeface="Courier New" panose="02070309020205020404" pitchFamily="49" charset="0"/>
              <a:buChar char="o"/>
            </a:pPr>
            <a:r>
              <a:rPr lang="en-US" dirty="0"/>
              <a:t>Reinsurance risk  [¼] </a:t>
            </a:r>
          </a:p>
          <a:p>
            <a:pPr marL="609600" lvl="1" indent="-342900">
              <a:buFont typeface="Courier New" panose="02070309020205020404" pitchFamily="49" charset="0"/>
              <a:buChar char="o"/>
            </a:pPr>
            <a:r>
              <a:rPr lang="en-US" dirty="0"/>
              <a:t>Group risk  [¼] </a:t>
            </a:r>
          </a:p>
          <a:p>
            <a:pPr marL="609600" lvl="1" indent="-342900">
              <a:buFont typeface="Courier New" panose="02070309020205020404" pitchFamily="49" charset="0"/>
              <a:buChar char="o"/>
            </a:pPr>
            <a:r>
              <a:rPr lang="en-US" dirty="0"/>
              <a:t>Operational risk  [¼] </a:t>
            </a:r>
          </a:p>
          <a:p>
            <a:pPr marL="609600" lvl="1" indent="-342900">
              <a:buFont typeface="Courier New" panose="02070309020205020404" pitchFamily="49" charset="0"/>
              <a:buChar char="o"/>
            </a:pPr>
            <a:r>
              <a:rPr lang="en-US" dirty="0"/>
              <a:t>Expenses risk  [¼]  </a:t>
            </a:r>
            <a:endParaRPr lang="en-US" b="1" dirty="0"/>
          </a:p>
        </p:txBody>
      </p:sp>
    </p:spTree>
    <p:extLst>
      <p:ext uri="{BB962C8B-B14F-4D97-AF65-F5344CB8AC3E}">
        <p14:creationId xmlns:p14="http://schemas.microsoft.com/office/powerpoint/2010/main" val="3038953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1 - Solutions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a:xfrm>
            <a:off x="454026" y="1417638"/>
            <a:ext cx="8231187" cy="5035698"/>
          </a:xfrm>
        </p:spPr>
        <p:txBody>
          <a:bodyPr>
            <a:normAutofit fontScale="25000" lnSpcReduction="20000"/>
          </a:bodyPr>
          <a:lstStyle/>
          <a:p>
            <a:pPr marL="342900" indent="-342900">
              <a:buFont typeface="Arial" panose="020B0604020202020204" pitchFamily="34" charset="0"/>
              <a:buChar char="•"/>
            </a:pPr>
            <a:r>
              <a:rPr lang="en-US" sz="4400" dirty="0"/>
              <a:t>In order to arrive at an aggregated capital requirement reflecting all risks, these need to be combined in a way which reflects any diversification benefits that exist between the various risks (i.e. the degree to which individual risks are correlated).   [1½]  </a:t>
            </a:r>
          </a:p>
          <a:p>
            <a:pPr marL="342900" indent="-342900">
              <a:buFont typeface="Arial" panose="020B0604020202020204" pitchFamily="34" charset="0"/>
              <a:buChar char="•"/>
            </a:pPr>
            <a:r>
              <a:rPr lang="en-US" sz="4400" dirty="0"/>
              <a:t>his may be done through the use of correlation matrices.   [1½]  </a:t>
            </a:r>
          </a:p>
          <a:p>
            <a:pPr marL="342900" indent="-342900">
              <a:buFont typeface="Arial" panose="020B0604020202020204" pitchFamily="34" charset="0"/>
              <a:buChar char="•"/>
            </a:pPr>
            <a:r>
              <a:rPr lang="en-US" sz="4400" dirty="0"/>
              <a:t>It should be noted that, under the extreme event conditions being tested, correlations may differ from those observed under “normal” conditions. [1½]  </a:t>
            </a:r>
          </a:p>
          <a:p>
            <a:pPr marL="342900" indent="-342900">
              <a:buFont typeface="Arial" panose="020B0604020202020204" pitchFamily="34" charset="0"/>
              <a:buChar char="•"/>
            </a:pPr>
            <a:r>
              <a:rPr lang="en-US" sz="4400" dirty="0"/>
              <a:t>Alternatively, the aggregation approach may be done by copulas.  [¾]   </a:t>
            </a:r>
          </a:p>
          <a:p>
            <a:pPr marL="342900" indent="-342900">
              <a:buFont typeface="Arial" panose="020B0604020202020204" pitchFamily="34" charset="0"/>
              <a:buChar char="•"/>
            </a:pPr>
            <a:r>
              <a:rPr lang="en-US" sz="4400" dirty="0"/>
              <a:t>It should also be </a:t>
            </a:r>
            <a:r>
              <a:rPr lang="en-US" sz="4400" dirty="0" err="1"/>
              <a:t>recognised</a:t>
            </a:r>
            <a:r>
              <a:rPr lang="en-US" sz="4400" dirty="0"/>
              <a:t> that a combination of a certain subset of events happening at the same time, with an overall probability level of 1 in 200 (for example), may produce a higher capital requirement than combining all of the individual capital requirements for separate 1 in 200 events using a correlation matrix.    [1½]  </a:t>
            </a:r>
          </a:p>
          <a:p>
            <a:pPr marL="342900" indent="-342900">
              <a:buFont typeface="Arial" panose="020B0604020202020204" pitchFamily="34" charset="0"/>
              <a:buChar char="•"/>
            </a:pPr>
            <a:r>
              <a:rPr lang="en-US" sz="4400" dirty="0"/>
              <a:t>This is caused by the “non-linearity” of individual risks.  [¾]   </a:t>
            </a:r>
          </a:p>
          <a:p>
            <a:pPr marL="342900" indent="-342900">
              <a:buFont typeface="Arial" panose="020B0604020202020204" pitchFamily="34" charset="0"/>
              <a:buChar char="•"/>
            </a:pPr>
            <a:r>
              <a:rPr lang="en-US" sz="4400" dirty="0"/>
              <a:t>There could also be the “non-separability” of individual risks, which refers to the ways in which risk drivers interact with each other.   [1½]  </a:t>
            </a:r>
          </a:p>
          <a:p>
            <a:pPr marL="342900" indent="-342900">
              <a:buFont typeface="Arial" panose="020B0604020202020204" pitchFamily="34" charset="0"/>
              <a:buChar char="•"/>
            </a:pPr>
            <a:r>
              <a:rPr lang="en-US" sz="4400" dirty="0"/>
              <a:t>Separate allowance needs to be made in the capital requirement calculation for these effects.   [¾]   </a:t>
            </a:r>
          </a:p>
          <a:p>
            <a:pPr marL="342900" indent="-342900">
              <a:buFont typeface="Arial" panose="020B0604020202020204" pitchFamily="34" charset="0"/>
              <a:buChar char="•"/>
            </a:pPr>
            <a:r>
              <a:rPr lang="en-US" sz="4400" dirty="0"/>
              <a:t>Typically stochastic models are used to quantify the capital requirements in relation to economic risks.   [¾]   </a:t>
            </a:r>
          </a:p>
          <a:p>
            <a:pPr marL="342900" indent="-342900">
              <a:buFont typeface="Arial" panose="020B0604020202020204" pitchFamily="34" charset="0"/>
              <a:buChar char="•"/>
            </a:pPr>
            <a:r>
              <a:rPr lang="en-US" sz="4400" dirty="0"/>
              <a:t>The probability distribution used should properly reproduce the more extreme </a:t>
            </a:r>
            <a:r>
              <a:rPr lang="en-US" sz="4400" dirty="0" err="1"/>
              <a:t>behaviour</a:t>
            </a:r>
            <a:r>
              <a:rPr lang="en-US" sz="4400" dirty="0"/>
              <a:t> of the variable being modelled, both in the size of the tail of the distribution and, where appropriate, in the path taken during the simulation period.   [1½]  </a:t>
            </a:r>
          </a:p>
          <a:p>
            <a:pPr marL="342900" indent="-342900">
              <a:buFont typeface="Arial" panose="020B0604020202020204" pitchFamily="34" charset="0"/>
              <a:buChar char="•"/>
            </a:pPr>
            <a:r>
              <a:rPr lang="en-US" sz="4400" dirty="0"/>
              <a:t>For capital requirement projections, a “real world” asset model would typically be used and this should be arbitrage free.    [¾]   </a:t>
            </a:r>
          </a:p>
          <a:p>
            <a:pPr marL="342900" indent="-342900">
              <a:buFont typeface="Arial" panose="020B0604020202020204" pitchFamily="34" charset="0"/>
              <a:buChar char="•"/>
            </a:pPr>
            <a:r>
              <a:rPr lang="en-US" sz="4400" dirty="0"/>
              <a:t>It is generally appropriate to calibrate such models with reference to actual historic parameters.  [¾]   </a:t>
            </a:r>
          </a:p>
          <a:p>
            <a:pPr marL="342900" indent="-342900">
              <a:buFont typeface="Arial" panose="020B0604020202020204" pitchFamily="34" charset="0"/>
              <a:buChar char="•"/>
            </a:pPr>
            <a:r>
              <a:rPr lang="en-US" sz="4400" dirty="0"/>
              <a:t>However, advanced techniques may be required to ensure appropriate fit to the tail of a distribution,   [¾]   </a:t>
            </a:r>
          </a:p>
          <a:p>
            <a:pPr marL="342900" indent="-342900">
              <a:buFont typeface="Arial" panose="020B0604020202020204" pitchFamily="34" charset="0"/>
              <a:buChar char="•"/>
            </a:pPr>
            <a:r>
              <a:rPr lang="en-US" sz="4400" dirty="0"/>
              <a:t>To ensure that the distributions do not understate the frequency of more extreme outcomes.    [¾]   </a:t>
            </a:r>
          </a:p>
          <a:p>
            <a:pPr marL="342900" indent="-342900">
              <a:buFont typeface="Arial" panose="020B0604020202020204" pitchFamily="34" charset="0"/>
              <a:buChar char="•"/>
            </a:pPr>
            <a:r>
              <a:rPr lang="en-US" sz="4400" dirty="0"/>
              <a:t>Modelling techniques for short-term and for long-term business may be different  [¾]       </a:t>
            </a:r>
          </a:p>
          <a:p>
            <a:r>
              <a:rPr lang="en-US" dirty="0"/>
              <a:t> </a:t>
            </a:r>
            <a:endParaRPr lang="en-US" b="1" dirty="0"/>
          </a:p>
        </p:txBody>
      </p:sp>
    </p:spTree>
    <p:extLst>
      <p:ext uri="{BB962C8B-B14F-4D97-AF65-F5344CB8AC3E}">
        <p14:creationId xmlns:p14="http://schemas.microsoft.com/office/powerpoint/2010/main" val="142549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2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a:xfrm>
            <a:off x="454026" y="1417638"/>
            <a:ext cx="8231187" cy="5035698"/>
          </a:xfrm>
        </p:spPr>
        <p:txBody>
          <a:bodyPr>
            <a:normAutofit fontScale="62500" lnSpcReduction="20000"/>
          </a:bodyPr>
          <a:lstStyle/>
          <a:p>
            <a:r>
              <a:rPr lang="en-US" dirty="0"/>
              <a:t>You are one of the Principals of a small actuarial consulting firm. It is early 2019 and you have recently won the engagement to become the external Appointed Actuary of (and provide actuarial services to) ABC Life, a wholly-owned subsidiary of global insurance company PQR Insurance. ABC Life writes retail investment-linked superannuation business into its only Statutory Fund, with these products open to new members. </a:t>
            </a:r>
          </a:p>
          <a:p>
            <a:r>
              <a:rPr lang="en-US" dirty="0"/>
              <a:t>PQR Insurance is keen to grow its business and is exploring entering the retail risk insurance market via ABC Life’s existing retail superannuation business. As a result, ABC Life has decided to develop a fully underwritten retail life insurance offering. To begin with, ABC Life plans to: </a:t>
            </a:r>
          </a:p>
          <a:p>
            <a:pPr marL="342900" indent="-342900">
              <a:buFont typeface="Arial" panose="020B0604020202020204" pitchFamily="34" charset="0"/>
              <a:buChar char="•"/>
            </a:pPr>
            <a:r>
              <a:rPr lang="en-US" dirty="0"/>
              <a:t>Only provide death benefits, with no coverage for disability benefits. </a:t>
            </a:r>
          </a:p>
          <a:p>
            <a:pPr marL="342900" indent="-342900">
              <a:buFont typeface="Arial" panose="020B0604020202020204" pitchFamily="34" charset="0"/>
              <a:buChar char="•"/>
            </a:pPr>
            <a:r>
              <a:rPr lang="en-US" dirty="0"/>
              <a:t>Enter into a 20% quota share reinsurance arrangement.</a:t>
            </a:r>
          </a:p>
          <a:p>
            <a:r>
              <a:rPr lang="en-US" dirty="0"/>
              <a:t>ABC Life has a small internal actuarial function, so has asked for your assistance in projecting the amount of capital required to support the new death benefit offering. </a:t>
            </a:r>
          </a:p>
          <a:p>
            <a:r>
              <a:rPr lang="en-US" dirty="0"/>
              <a:t>Your key contact at ABC Life is the newly appointed Chief Financial and Operating Officer (CFOO), who has an extensive finance background at a major bank but has never worked in insurance. The CFOO has mentioned that he recently attended a 2 day life insurance conference </a:t>
            </a:r>
            <a:r>
              <a:rPr lang="en-US" dirty="0" err="1"/>
              <a:t>organised</a:t>
            </a:r>
            <a:r>
              <a:rPr lang="en-US" dirty="0"/>
              <a:t> by the life insurance and wealth management industry body, where he heard a range of presentations including one about regulatory capital.  </a:t>
            </a:r>
          </a:p>
        </p:txBody>
      </p:sp>
    </p:spTree>
    <p:extLst>
      <p:ext uri="{BB962C8B-B14F-4D97-AF65-F5344CB8AC3E}">
        <p14:creationId xmlns:p14="http://schemas.microsoft.com/office/powerpoint/2010/main" val="343040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2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a:xfrm>
            <a:off x="454026" y="1417638"/>
            <a:ext cx="8231187" cy="5035698"/>
          </a:xfrm>
        </p:spPr>
        <p:txBody>
          <a:bodyPr>
            <a:normAutofit/>
          </a:bodyPr>
          <a:lstStyle/>
          <a:p>
            <a:r>
              <a:rPr lang="en-US" dirty="0"/>
              <a:t>a) One of your first deliverables was to provide the CFOO with the proposed random and future stress margins for insurance risk. After reviewing your recommendation, the CFOO noted that the proposed margins for ABC Life are higher than other companies in the industry of a size comparable to the volume of business ABC Life initially would like to write. He cited industry stress margin survey results contained in a slide from the recent presentation he attended.</a:t>
            </a:r>
          </a:p>
          <a:p>
            <a:r>
              <a:rPr lang="en-US" dirty="0"/>
              <a:t>Outline to the CFOO why your proposed margins are reasonable.  (5 Marks)</a:t>
            </a:r>
          </a:p>
        </p:txBody>
      </p:sp>
    </p:spTree>
    <p:extLst>
      <p:ext uri="{BB962C8B-B14F-4D97-AF65-F5344CB8AC3E}">
        <p14:creationId xmlns:p14="http://schemas.microsoft.com/office/powerpoint/2010/main" val="3864694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Exercise 2 - Solutions</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a:xfrm>
            <a:off x="454026" y="1417638"/>
            <a:ext cx="8231187" cy="5035698"/>
          </a:xfrm>
        </p:spPr>
        <p:txBody>
          <a:bodyPr>
            <a:normAutofit fontScale="47500" lnSpcReduction="20000"/>
          </a:bodyPr>
          <a:lstStyle/>
          <a:p>
            <a:r>
              <a:rPr lang="en-US" i="1" dirty="0"/>
              <a:t>Life 2B 2017 S1, Q2a</a:t>
            </a:r>
          </a:p>
          <a:p>
            <a:r>
              <a:rPr lang="en-US" dirty="0"/>
              <a:t>(a) </a:t>
            </a:r>
          </a:p>
          <a:p>
            <a:r>
              <a:rPr lang="en-US" dirty="0"/>
              <a:t>The random and future stress margins are not prescribed by the Regulator. The appointed actuary must determine the appropriateness of stress margins regarding the relevance to the business and to achieve a 99.5% probability of sufficiency. We can therefore expect there will be differences across the industry. The stress margins we have proposed are higher than other companies with similar business size. These margins are reasonable because: </a:t>
            </a:r>
          </a:p>
          <a:p>
            <a:pPr marL="342900" indent="-342900">
              <a:buFont typeface="Arial" panose="020B0604020202020204" pitchFamily="34" charset="0"/>
              <a:buChar char="•"/>
            </a:pPr>
            <a:r>
              <a:rPr lang="en-US" dirty="0"/>
              <a:t>The level of maturity – other companies will have some historical experience compared to ABC Life. Given the lack of internal experience for setting of pricing and valuation assumptions, the possible deviation from the BE assumptions is relatively larger when compared to other companies for the purpose of determining the future stress. As a result of this, the future stress for ABC is currently higher compared to many of our peers. </a:t>
            </a:r>
          </a:p>
          <a:p>
            <a:pPr marL="342900" indent="-342900">
              <a:buFont typeface="Arial" panose="020B0604020202020204" pitchFamily="34" charset="0"/>
              <a:buChar char="•"/>
            </a:pPr>
            <a:r>
              <a:rPr lang="en-US" dirty="0"/>
              <a:t>Quality of experience studies and analysis. ABC Life doesn’t yet have processes and systems in place to facilitate accurate experience studies, whereas the comparable peers likely do. ABC Life’s underwriting and claims management processes are untested in practice. These may not deliver the expected experience that the assumptions have been based upon. Again the future stress will be higher compared to our peers whose processes have been refined over a number of years as their staff have gained experience. </a:t>
            </a:r>
          </a:p>
          <a:p>
            <a:pPr marL="342900" indent="-342900">
              <a:buFont typeface="Arial" panose="020B0604020202020204" pitchFamily="34" charset="0"/>
              <a:buChar char="•"/>
            </a:pPr>
            <a:r>
              <a:rPr lang="en-US" dirty="0"/>
              <a:t>Uncertainty over volumes and mix. ABC Life has not yet written the policies that would make it a comparable size to the others, hence there is uncertainty around attaining this which is reflected in the margins. </a:t>
            </a:r>
          </a:p>
          <a:p>
            <a:pPr marL="342900" indent="-342900">
              <a:buFont typeface="Arial" panose="020B0604020202020204" pitchFamily="34" charset="0"/>
              <a:buChar char="•"/>
            </a:pPr>
            <a:r>
              <a:rPr lang="en-US" dirty="0"/>
              <a:t>For random stress, the stress margin can be impacted by the reinsurance arrangement that ABC Life implemented for the risk business. In this case a quota share arrangement implemented for our retail risk does not reduce the volatility of claims caused by large sum-insured like what surplus reinsurance can do. This means that the skewness of our claims distribution will result in a higher random stress margin. </a:t>
            </a:r>
          </a:p>
          <a:p>
            <a:pPr marL="342900" indent="-342900">
              <a:buFont typeface="Arial" panose="020B0604020202020204" pitchFamily="34" charset="0"/>
              <a:buChar char="•"/>
            </a:pPr>
            <a:r>
              <a:rPr lang="en-US" dirty="0"/>
              <a:t>There are many other factors that contribute to the stress margin such as the distribution of sum insured which is different for each company and impacts the random stress, while view on future trend can be different, resulting in different future stress. </a:t>
            </a:r>
          </a:p>
          <a:p>
            <a:endParaRPr lang="en-US" i="1" dirty="0"/>
          </a:p>
        </p:txBody>
      </p:sp>
    </p:spTree>
    <p:extLst>
      <p:ext uri="{BB962C8B-B14F-4D97-AF65-F5344CB8AC3E}">
        <p14:creationId xmlns:p14="http://schemas.microsoft.com/office/powerpoint/2010/main" val="111041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CONTENT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lstStyle/>
          <a:p>
            <a:pPr lvl="1"/>
            <a:r>
              <a:rPr lang="en-AU" dirty="0"/>
              <a:t>Tutorial topics</a:t>
            </a:r>
          </a:p>
          <a:p>
            <a:pPr lvl="1"/>
            <a:r>
              <a:rPr lang="en-US" dirty="0"/>
              <a:t>Online exams</a:t>
            </a:r>
          </a:p>
          <a:p>
            <a:pPr lvl="1"/>
            <a:r>
              <a:rPr lang="en-US" dirty="0"/>
              <a:t>Learning objectives</a:t>
            </a:r>
          </a:p>
          <a:p>
            <a:pPr lvl="1"/>
            <a:r>
              <a:rPr lang="en-US" dirty="0"/>
              <a:t>Exercises</a:t>
            </a:r>
          </a:p>
        </p:txBody>
      </p:sp>
    </p:spTree>
    <p:extLst>
      <p:ext uri="{BB962C8B-B14F-4D97-AF65-F5344CB8AC3E}">
        <p14:creationId xmlns:p14="http://schemas.microsoft.com/office/powerpoint/2010/main" val="99397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lstStyle/>
          <a:p>
            <a:r>
              <a:rPr lang="en-US" dirty="0"/>
              <a:t>T</a:t>
            </a:r>
            <a:r>
              <a:rPr lang="en-AU" dirty="0" err="1"/>
              <a:t>opics</a:t>
            </a:r>
            <a:r>
              <a:rPr lang="en-AU" dirty="0"/>
              <a:t> – S2 2020</a:t>
            </a:r>
          </a:p>
        </p:txBody>
      </p:sp>
      <p:graphicFrame>
        <p:nvGraphicFramePr>
          <p:cNvPr id="6" name="Content Placeholder 5">
            <a:extLst>
              <a:ext uri="{FF2B5EF4-FFF2-40B4-BE49-F238E27FC236}">
                <a16:creationId xmlns:a16="http://schemas.microsoft.com/office/drawing/2014/main" id="{B4A522EA-DD90-41A1-858E-A25502B3C3EE}"/>
              </a:ext>
            </a:extLst>
          </p:cNvPr>
          <p:cNvGraphicFramePr>
            <a:graphicFrameLocks noGrp="1"/>
          </p:cNvGraphicFramePr>
          <p:nvPr>
            <p:ph idx="1"/>
            <p:extLst>
              <p:ext uri="{D42A27DB-BD31-4B8C-83A1-F6EECF244321}">
                <p14:modId xmlns:p14="http://schemas.microsoft.com/office/powerpoint/2010/main" val="2850772990"/>
              </p:ext>
            </p:extLst>
          </p:nvPr>
        </p:nvGraphicFramePr>
        <p:xfrm>
          <a:off x="600941" y="1682839"/>
          <a:ext cx="8085859" cy="2594992"/>
        </p:xfrm>
        <a:graphic>
          <a:graphicData uri="http://schemas.openxmlformats.org/drawingml/2006/table">
            <a:tbl>
              <a:tblPr firstRow="1" bandRow="1">
                <a:tableStyleId>{5C22544A-7EE6-4342-B048-85BDC9FD1C3A}</a:tableStyleId>
              </a:tblPr>
              <a:tblGrid>
                <a:gridCol w="1373907">
                  <a:extLst>
                    <a:ext uri="{9D8B030D-6E8A-4147-A177-3AD203B41FA5}">
                      <a16:colId xmlns:a16="http://schemas.microsoft.com/office/drawing/2014/main" val="2056170834"/>
                    </a:ext>
                  </a:extLst>
                </a:gridCol>
                <a:gridCol w="2086147">
                  <a:extLst>
                    <a:ext uri="{9D8B030D-6E8A-4147-A177-3AD203B41FA5}">
                      <a16:colId xmlns:a16="http://schemas.microsoft.com/office/drawing/2014/main" val="4223388588"/>
                    </a:ext>
                  </a:extLst>
                </a:gridCol>
                <a:gridCol w="4625805">
                  <a:extLst>
                    <a:ext uri="{9D8B030D-6E8A-4147-A177-3AD203B41FA5}">
                      <a16:colId xmlns:a16="http://schemas.microsoft.com/office/drawing/2014/main" val="1614815074"/>
                    </a:ext>
                  </a:extLst>
                </a:gridCol>
              </a:tblGrid>
              <a:tr h="324374">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Tutorial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Date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Outline</a:t>
                      </a:r>
                    </a:p>
                  </a:txBody>
                  <a:tcPr marL="68580" marR="68580" marT="0" marB="0"/>
                </a:tc>
                <a:extLst>
                  <a:ext uri="{0D108BD9-81ED-4DB2-BD59-A6C34878D82A}">
                    <a16:rowId xmlns:a16="http://schemas.microsoft.com/office/drawing/2014/main" val="73870732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1</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 July</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Orientation and course overview</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62571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2</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23 Jul</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M5 &amp; M6 spreadsheets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5031"/>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6 Aug</a:t>
                      </a: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M14 Capital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301617"/>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20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M12 Analysis of Surplus</a:t>
                      </a:r>
                    </a:p>
                  </a:txBody>
                  <a:tcPr marL="68580" marR="68580" marT="0" marB="0"/>
                </a:tc>
                <a:extLst>
                  <a:ext uri="{0D108BD9-81ED-4DB2-BD59-A6C34878D82A}">
                    <a16:rowId xmlns:a16="http://schemas.microsoft.com/office/drawing/2014/main" val="224439485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4</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27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M15 AV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969269"/>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3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 &amp; Exam Technique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3276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endPar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17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 &amp; Exam Technique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561524"/>
                  </a:ext>
                </a:extLst>
              </a:tr>
            </a:tbl>
          </a:graphicData>
        </a:graphic>
      </p:graphicFrame>
    </p:spTree>
    <p:extLst>
      <p:ext uri="{BB962C8B-B14F-4D97-AF65-F5344CB8AC3E}">
        <p14:creationId xmlns:p14="http://schemas.microsoft.com/office/powerpoint/2010/main" val="22688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Learning objectives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52529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Learning objectives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47500" lnSpcReduction="20000"/>
          </a:bodyPr>
          <a:lstStyle/>
          <a:p>
            <a:pPr eaLnBrk="0" hangingPunct="0"/>
            <a:r>
              <a:rPr lang="en-AU" b="1" dirty="0"/>
              <a:t>7	Analyse a risk-based capital model for a life insurer or retirement fund</a:t>
            </a:r>
            <a:endParaRPr lang="en-US" b="1" dirty="0"/>
          </a:p>
          <a:p>
            <a:pPr eaLnBrk="0" hangingPunct="0"/>
            <a:r>
              <a:rPr lang="en-AU" b="1" dirty="0">
                <a:solidFill>
                  <a:srgbClr val="0098D0"/>
                </a:solidFill>
              </a:rPr>
              <a:t>7.1	Explain the need for capital</a:t>
            </a:r>
            <a:endParaRPr lang="en-US" b="1" dirty="0">
              <a:solidFill>
                <a:srgbClr val="0098D0"/>
              </a:solidFill>
            </a:endParaRPr>
          </a:p>
          <a:p>
            <a:pPr eaLnBrk="0" hangingPunct="0"/>
            <a:r>
              <a:rPr lang="en-AU" dirty="0"/>
              <a:t>7.1.1	Examine the purpose of capital</a:t>
            </a:r>
            <a:endParaRPr lang="en-US" dirty="0"/>
          </a:p>
          <a:p>
            <a:pPr eaLnBrk="0" hangingPunct="0"/>
            <a:r>
              <a:rPr lang="en-AU" dirty="0"/>
              <a:t>7.1.2	Consider the impact of an entity’s financial strength on its stakeholders</a:t>
            </a:r>
            <a:endParaRPr lang="en-US" dirty="0"/>
          </a:p>
          <a:p>
            <a:pPr eaLnBrk="0" hangingPunct="0"/>
            <a:r>
              <a:rPr lang="en-AU" dirty="0"/>
              <a:t>7.1.3	Explain the benefits of a risk-based approach to calculating capital</a:t>
            </a:r>
            <a:endParaRPr lang="en-US" dirty="0"/>
          </a:p>
          <a:p>
            <a:pPr eaLnBrk="0" hangingPunct="0"/>
            <a:r>
              <a:rPr lang="en-AU" dirty="0"/>
              <a:t>7.1.4	Contrast regulatory and economic capital</a:t>
            </a:r>
            <a:endParaRPr lang="en-US" dirty="0"/>
          </a:p>
          <a:p>
            <a:pPr eaLnBrk="0" hangingPunct="0"/>
            <a:r>
              <a:rPr lang="en-AU" b="1" dirty="0">
                <a:solidFill>
                  <a:srgbClr val="0098D0"/>
                </a:solidFill>
              </a:rPr>
              <a:t>7.2	Evaluate an entity’s capital requirements under a three pillar approach</a:t>
            </a:r>
            <a:endParaRPr lang="en-US" b="1" dirty="0">
              <a:solidFill>
                <a:srgbClr val="0098D0"/>
              </a:solidFill>
            </a:endParaRPr>
          </a:p>
          <a:p>
            <a:pPr eaLnBrk="0" hangingPunct="0"/>
            <a:r>
              <a:rPr lang="en-AU" dirty="0"/>
              <a:t>7.2.1	Examine the three pillar approach to quantifying, qualifying and reporting on risk-based capital</a:t>
            </a:r>
            <a:endParaRPr lang="en-US" dirty="0"/>
          </a:p>
          <a:p>
            <a:pPr eaLnBrk="0" hangingPunct="0"/>
            <a:r>
              <a:rPr lang="en-AU" dirty="0"/>
              <a:t>7.2.2	Explain the different types of capital that can be used by entities</a:t>
            </a:r>
            <a:endParaRPr lang="en-US" dirty="0"/>
          </a:p>
          <a:p>
            <a:pPr eaLnBrk="0" hangingPunct="0"/>
            <a:r>
              <a:rPr lang="en-AU" dirty="0"/>
              <a:t>7.2.3	Analyse the range of risks faced by an entity and their impact on the entity’s capital requirements</a:t>
            </a:r>
            <a:endParaRPr lang="en-US" dirty="0"/>
          </a:p>
          <a:p>
            <a:pPr eaLnBrk="0" hangingPunct="0"/>
            <a:r>
              <a:rPr lang="en-AU" dirty="0"/>
              <a:t>7.2.4	Examine the adjustments to asset and liability values that may be required in determining a company’s 	capital base</a:t>
            </a:r>
            <a:endParaRPr lang="en-US" dirty="0"/>
          </a:p>
          <a:p>
            <a:pPr eaLnBrk="0" hangingPunct="0"/>
            <a:r>
              <a:rPr lang="en-AU" dirty="0"/>
              <a:t>7.2.5	Calculate an entity’s capital base and its prescribed capital amount, using a range of risk assessment 	and aggregation techniques</a:t>
            </a:r>
            <a:endParaRPr lang="en-US" dirty="0"/>
          </a:p>
          <a:p>
            <a:pPr eaLnBrk="0" hangingPunct="0"/>
            <a:r>
              <a:rPr lang="en-AU" b="1" dirty="0">
                <a:solidFill>
                  <a:srgbClr val="0098D0"/>
                </a:solidFill>
              </a:rPr>
              <a:t>7.3	Consider the implications of capital adequacy standards for a life insurer or retirement fund</a:t>
            </a:r>
            <a:endParaRPr lang="en-US" b="1" dirty="0">
              <a:solidFill>
                <a:srgbClr val="0098D0"/>
              </a:solidFill>
            </a:endParaRPr>
          </a:p>
          <a:p>
            <a:pPr eaLnBrk="0" hangingPunct="0"/>
            <a:r>
              <a:rPr lang="en-AU" dirty="0"/>
              <a:t>7.3.1	Examine components of the internal capital adequacy assessment process</a:t>
            </a:r>
            <a:endParaRPr lang="en-US" dirty="0"/>
          </a:p>
          <a:p>
            <a:pPr eaLnBrk="0" hangingPunct="0"/>
            <a:r>
              <a:rPr lang="en-AU" dirty="0"/>
              <a:t>7.3.2	Explain the role of the regulator under a three pillar capital approach</a:t>
            </a:r>
            <a:endParaRPr lang="en-US" dirty="0"/>
          </a:p>
          <a:p>
            <a:r>
              <a:rPr lang="en-AU" dirty="0"/>
              <a:t>7.3.3	Explain the role of disclosure under a three pillar capital approach</a:t>
            </a:r>
            <a:endParaRPr lang="en-US" dirty="0"/>
          </a:p>
        </p:txBody>
      </p:sp>
    </p:spTree>
    <p:extLst>
      <p:ext uri="{BB962C8B-B14F-4D97-AF65-F5344CB8AC3E}">
        <p14:creationId xmlns:p14="http://schemas.microsoft.com/office/powerpoint/2010/main" val="52572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M14: The theory </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359902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Introduction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40000" lnSpcReduction="20000"/>
          </a:bodyPr>
          <a:lstStyle/>
          <a:p>
            <a:pPr lvl="1"/>
            <a:r>
              <a:rPr lang="en-US" sz="4300" dirty="0"/>
              <a:t>Objective is to meet liabilities as they fall due. </a:t>
            </a:r>
          </a:p>
          <a:p>
            <a:pPr lvl="1"/>
            <a:r>
              <a:rPr lang="en-US" sz="4300" dirty="0"/>
              <a:t>Purpose of the valuation drives methods and assumptions. Strength of the valuation basis determines the PV liabilities and provides a certain level of confidence that assets will be sufficient to cover liabilities. </a:t>
            </a:r>
          </a:p>
          <a:p>
            <a:pPr lvl="1"/>
            <a:r>
              <a:rPr lang="en-US" sz="4300" dirty="0"/>
              <a:t>This module is attempting to answer the question </a:t>
            </a:r>
          </a:p>
          <a:p>
            <a:pPr lvl="2"/>
            <a:r>
              <a:rPr lang="en-US" sz="4300" b="1" dirty="0">
                <a:solidFill>
                  <a:srgbClr val="0098D0"/>
                </a:solidFill>
              </a:rPr>
              <a:t>“What value of assets is required to cover liabilities with a stated level of confidence, if actual experience is much worse the expected within a stated time horizon?” </a:t>
            </a:r>
          </a:p>
          <a:p>
            <a:pPr lvl="1"/>
            <a:r>
              <a:rPr lang="en-US" sz="4300" dirty="0"/>
              <a:t>A stressed scenario can impact on either side of the balance sheet. </a:t>
            </a:r>
          </a:p>
          <a:p>
            <a:pPr lvl="1"/>
            <a:r>
              <a:rPr lang="en-US" sz="4300" dirty="0"/>
              <a:t>Risk are defined in Module 13 (Risks Management) and are broadly classified as </a:t>
            </a:r>
          </a:p>
          <a:p>
            <a:pPr lvl="2"/>
            <a:r>
              <a:rPr lang="en-US" sz="4300" b="1" dirty="0"/>
              <a:t>financial </a:t>
            </a:r>
            <a:r>
              <a:rPr lang="en-US" sz="4300" dirty="0"/>
              <a:t> (insurance, credit, market, liquidity) </a:t>
            </a:r>
          </a:p>
          <a:p>
            <a:pPr lvl="2"/>
            <a:r>
              <a:rPr lang="en-US" sz="4300" b="1" dirty="0"/>
              <a:t>non-financial </a:t>
            </a:r>
            <a:r>
              <a:rPr lang="en-US" sz="4300" dirty="0"/>
              <a:t>(operational, strategic, application/execution)</a:t>
            </a:r>
          </a:p>
          <a:p>
            <a:pPr lvl="2"/>
            <a:r>
              <a:rPr lang="en-US" sz="4300" dirty="0"/>
              <a:t>Includes upside and downside</a:t>
            </a:r>
            <a:endParaRPr lang="en-AU" dirty="0"/>
          </a:p>
        </p:txBody>
      </p:sp>
    </p:spTree>
    <p:extLst>
      <p:ext uri="{BB962C8B-B14F-4D97-AF65-F5344CB8AC3E}">
        <p14:creationId xmlns:p14="http://schemas.microsoft.com/office/powerpoint/2010/main" val="416112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Balance Sheet view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a:bodyPr>
          <a:lstStyle/>
          <a:p>
            <a:pPr lvl="1"/>
            <a:r>
              <a:rPr lang="en-US" sz="1800" dirty="0"/>
              <a:t>Capital is defined as the amount by which assets exceed liabilities.</a:t>
            </a:r>
          </a:p>
          <a:p>
            <a:pPr lvl="1"/>
            <a:endParaRPr lang="en-US" sz="4300" dirty="0"/>
          </a:p>
          <a:p>
            <a:pPr lvl="1"/>
            <a:endParaRPr lang="en-US" sz="4300" dirty="0"/>
          </a:p>
          <a:p>
            <a:pPr lvl="1"/>
            <a:endParaRPr lang="en-US" sz="4300" dirty="0"/>
          </a:p>
          <a:p>
            <a:pPr lvl="1"/>
            <a:endParaRPr lang="en-US" sz="4300" dirty="0"/>
          </a:p>
          <a:p>
            <a:pPr lvl="1"/>
            <a:endParaRPr lang="en-US" sz="4300" dirty="0"/>
          </a:p>
          <a:p>
            <a:pPr lvl="1"/>
            <a:endParaRPr lang="en-US" sz="4300" dirty="0"/>
          </a:p>
        </p:txBody>
      </p:sp>
      <p:graphicFrame>
        <p:nvGraphicFramePr>
          <p:cNvPr id="4" name="Diagram 3">
            <a:extLst>
              <a:ext uri="{FF2B5EF4-FFF2-40B4-BE49-F238E27FC236}">
                <a16:creationId xmlns:a16="http://schemas.microsoft.com/office/drawing/2014/main" id="{6B52A401-1AE0-41EE-B349-1832665692F5}"/>
              </a:ext>
            </a:extLst>
          </p:cNvPr>
          <p:cNvGraphicFramePr/>
          <p:nvPr>
            <p:extLst>
              <p:ext uri="{D42A27DB-BD31-4B8C-83A1-F6EECF244321}">
                <p14:modId xmlns:p14="http://schemas.microsoft.com/office/powerpoint/2010/main" val="893034872"/>
              </p:ext>
            </p:extLst>
          </p:nvPr>
        </p:nvGraphicFramePr>
        <p:xfrm>
          <a:off x="1259632" y="2348880"/>
          <a:ext cx="6336704" cy="3175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7340934"/>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3479</TotalTime>
  <Words>3281</Words>
  <Application>Microsoft Office PowerPoint</Application>
  <PresentationFormat>On-screen Show (4:3)</PresentationFormat>
  <Paragraphs>266</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Century Gothic</vt:lpstr>
      <vt:lpstr>Courier New</vt:lpstr>
      <vt:lpstr>Wingdings</vt:lpstr>
      <vt:lpstr>Custom Design</vt:lpstr>
      <vt:lpstr>LI&amp;R VALUATIONS semester 2, 2020</vt:lpstr>
      <vt:lpstr>Tutorial 3</vt:lpstr>
      <vt:lpstr>CONTENT </vt:lpstr>
      <vt:lpstr>Topics – S2 2020</vt:lpstr>
      <vt:lpstr>Learning objectives</vt:lpstr>
      <vt:lpstr>Learning objectives </vt:lpstr>
      <vt:lpstr>M14: The theory </vt:lpstr>
      <vt:lpstr>Introduction </vt:lpstr>
      <vt:lpstr>Balance Sheet view </vt:lpstr>
      <vt:lpstr>Clearview – financial position</vt:lpstr>
      <vt:lpstr>Clearview - capital position </vt:lpstr>
      <vt:lpstr>Regulatory Adjustments </vt:lpstr>
      <vt:lpstr>Prescribed capital amount </vt:lpstr>
      <vt:lpstr>Measuring stresses </vt:lpstr>
      <vt:lpstr>Insurance risk example</vt:lpstr>
      <vt:lpstr>Mortality and morbidity risk</vt:lpstr>
      <vt:lpstr>Random stresses </vt:lpstr>
      <vt:lpstr>Catastrophe stresses </vt:lpstr>
      <vt:lpstr>Level and trend uncertainty </vt:lpstr>
      <vt:lpstr>Questions</vt:lpstr>
      <vt:lpstr>Exercise 1 </vt:lpstr>
      <vt:lpstr>Exercise 1 - Solutions </vt:lpstr>
      <vt:lpstr>Exercise 1 - Solutions </vt:lpstr>
      <vt:lpstr>Exercise 1 - Solutions </vt:lpstr>
      <vt:lpstr>Exercise 2 </vt:lpstr>
      <vt:lpstr>Exercise 2 </vt:lpstr>
      <vt:lpstr>Exercise 2 - Solutions</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203</cp:revision>
  <cp:lastPrinted>2020-07-23T09:42:42Z</cp:lastPrinted>
  <dcterms:created xsi:type="dcterms:W3CDTF">2012-08-30T00:35:23Z</dcterms:created>
  <dcterms:modified xsi:type="dcterms:W3CDTF">2020-08-07T02:14:02Z</dcterms:modified>
</cp:coreProperties>
</file>