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6" r:id="rId1"/>
  </p:sldMasterIdLst>
  <p:notesMasterIdLst>
    <p:notesMasterId r:id="rId6"/>
  </p:notesMasterIdLst>
  <p:handoutMasterIdLst>
    <p:handoutMasterId r:id="rId7"/>
  </p:handoutMasterIdLst>
  <p:sldIdLst>
    <p:sldId id="276" r:id="rId2"/>
    <p:sldId id="292" r:id="rId3"/>
    <p:sldId id="313" r:id="rId4"/>
    <p:sldId id="257" r:id="rId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F2A900"/>
    <a:srgbClr val="0098D0"/>
    <a:srgbClr val="0079A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14" autoAdjust="0"/>
  </p:normalViewPr>
  <p:slideViewPr>
    <p:cSldViewPr>
      <p:cViewPr>
        <p:scale>
          <a:sx n="98" d="100"/>
          <a:sy n="98" d="100"/>
        </p:scale>
        <p:origin x="324" y="-112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38" d="100"/>
          <a:sy n="38" d="100"/>
        </p:scale>
        <p:origin x="289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220223-1CE7-4D32-BA61-C2C0D2678D33}"/>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AFE229EB-CF4D-4E87-ADD2-86B237DE24EA}" type="slidenum">
              <a:rPr lang="en-AU" smtClean="0"/>
              <a:t>‹#›</a:t>
            </a:fld>
            <a:endParaRPr lang="en-AU"/>
          </a:p>
        </p:txBody>
      </p:sp>
      <p:sp>
        <p:nvSpPr>
          <p:cNvPr id="6" name="TextBox 5">
            <a:extLst>
              <a:ext uri="{FF2B5EF4-FFF2-40B4-BE49-F238E27FC236}">
                <a16:creationId xmlns:a16="http://schemas.microsoft.com/office/drawing/2014/main" id="{AD82A10A-EA57-491B-8D77-8481729B40CE}"/>
              </a:ext>
            </a:extLst>
          </p:cNvPr>
          <p:cNvSpPr txBox="1"/>
          <p:nvPr/>
        </p:nvSpPr>
        <p:spPr>
          <a:xfrm>
            <a:off x="2044621" y="188487"/>
            <a:ext cx="5157205" cy="248858"/>
          </a:xfrm>
          <a:prstGeom prst="rect">
            <a:avLst/>
          </a:prstGeom>
          <a:noFill/>
        </p:spPr>
        <p:txBody>
          <a:bodyPr wrap="square" lIns="96661" tIns="0" rIns="96661" bIns="48331" rtlCol="0">
            <a:spAutoFit/>
          </a:bodyPr>
          <a:lstStyle/>
          <a:p>
            <a:pPr algn="r"/>
            <a:r>
              <a:rPr lang="en-US" sz="1300" b="1" dirty="0">
                <a:latin typeface="Century Gothic" panose="020B0502020202020204" pitchFamily="34" charset="0"/>
              </a:rPr>
              <a:t>Life Insurance and Retirement Valuation</a:t>
            </a:r>
            <a:endParaRPr lang="en-AU" sz="1300" dirty="0">
              <a:latin typeface="Century Gothic" panose="020B0502020202020204" pitchFamily="34" charset="0"/>
            </a:endParaRPr>
          </a:p>
        </p:txBody>
      </p:sp>
      <p:sp>
        <p:nvSpPr>
          <p:cNvPr id="7" name="TextBox 6">
            <a:extLst>
              <a:ext uri="{FF2B5EF4-FFF2-40B4-BE49-F238E27FC236}">
                <a16:creationId xmlns:a16="http://schemas.microsoft.com/office/drawing/2014/main" id="{CAF9BB53-B3E2-4270-A2F1-10F8B31A33F0}"/>
              </a:ext>
            </a:extLst>
          </p:cNvPr>
          <p:cNvSpPr txBox="1"/>
          <p:nvPr/>
        </p:nvSpPr>
        <p:spPr>
          <a:xfrm>
            <a:off x="2505472" y="432081"/>
            <a:ext cx="4696354" cy="177741"/>
          </a:xfrm>
          <a:prstGeom prst="rect">
            <a:avLst/>
          </a:prstGeom>
          <a:noFill/>
        </p:spPr>
        <p:txBody>
          <a:bodyPr wrap="square" lIns="96661" tIns="0" rIns="96661" bIns="48331" rtlCol="0">
            <a:spAutoFit/>
          </a:bodyPr>
          <a:lstStyle/>
          <a:p>
            <a:pPr algn="r"/>
            <a:r>
              <a:rPr lang="en-US" sz="800" dirty="0">
                <a:latin typeface="Century Gothic" panose="020B0502020202020204" pitchFamily="34" charset="0"/>
              </a:rPr>
              <a:t>Module 1: Introduction</a:t>
            </a:r>
            <a:endParaRPr lang="en-AU" sz="800" dirty="0">
              <a:latin typeface="Century Gothic" panose="020B0502020202020204" pitchFamily="34" charset="0"/>
            </a:endParaRPr>
          </a:p>
        </p:txBody>
      </p:sp>
      <p:pic>
        <p:nvPicPr>
          <p:cNvPr id="8" name="Picture 7">
            <a:extLst>
              <a:ext uri="{FF2B5EF4-FFF2-40B4-BE49-F238E27FC236}">
                <a16:creationId xmlns:a16="http://schemas.microsoft.com/office/drawing/2014/main" id="{BC320E09-1BED-479F-840D-1E50C513D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77" y="46855"/>
            <a:ext cx="1789683" cy="794577"/>
          </a:xfrm>
          <a:prstGeom prst="rect">
            <a:avLst/>
          </a:prstGeom>
        </p:spPr>
      </p:pic>
      <p:sp>
        <p:nvSpPr>
          <p:cNvPr id="9" name="Footer Placeholder 4">
            <a:extLst>
              <a:ext uri="{FF2B5EF4-FFF2-40B4-BE49-F238E27FC236}">
                <a16:creationId xmlns:a16="http://schemas.microsoft.com/office/drawing/2014/main" id="{2BC05C13-68C7-4FDB-9CFA-EFBD44CBDD98}"/>
              </a:ext>
            </a:extLst>
          </p:cNvPr>
          <p:cNvSpPr txBox="1">
            <a:spLocks/>
          </p:cNvSpPr>
          <p:nvPr/>
        </p:nvSpPr>
        <p:spPr>
          <a:xfrm>
            <a:off x="112580" y="9127849"/>
            <a:ext cx="3304858" cy="383381"/>
          </a:xfrm>
          <a:prstGeom prst="rect">
            <a:avLst/>
          </a:prstGeom>
        </p:spPr>
        <p:txBody>
          <a:bodyPr vert="horz" lIns="96661" tIns="48331" rIns="96661" bIns="48331"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11807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AU"/>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0276F6F-D9F7-4146-B7ED-32EEC28F620C}" type="slidenum">
              <a:rPr lang="en-AU" smtClean="0"/>
              <a:t>‹#›</a:t>
            </a:fld>
            <a:endParaRPr lang="en-AU"/>
          </a:p>
        </p:txBody>
      </p:sp>
      <p:sp>
        <p:nvSpPr>
          <p:cNvPr id="8" name="TextBox 7">
            <a:extLst>
              <a:ext uri="{FF2B5EF4-FFF2-40B4-BE49-F238E27FC236}">
                <a16:creationId xmlns:a16="http://schemas.microsoft.com/office/drawing/2014/main" id="{58918AA9-B90E-4AAE-BBE5-1E5D8723630E}"/>
              </a:ext>
            </a:extLst>
          </p:cNvPr>
          <p:cNvSpPr txBox="1"/>
          <p:nvPr/>
        </p:nvSpPr>
        <p:spPr>
          <a:xfrm>
            <a:off x="2044621" y="188487"/>
            <a:ext cx="5157205" cy="248858"/>
          </a:xfrm>
          <a:prstGeom prst="rect">
            <a:avLst/>
          </a:prstGeom>
          <a:noFill/>
        </p:spPr>
        <p:txBody>
          <a:bodyPr wrap="square" lIns="96661" tIns="0" rIns="96661" bIns="48331" rtlCol="0">
            <a:spAutoFit/>
          </a:bodyPr>
          <a:lstStyle/>
          <a:p>
            <a:pPr algn="r"/>
            <a:r>
              <a:rPr lang="en-US" sz="1300" b="1" kern="1200" dirty="0">
                <a:effectLst/>
                <a:latin typeface="Century Gothic" panose="020B0502020202020204" pitchFamily="34" charset="0"/>
              </a:rPr>
              <a:t>Life Insurance and Retirement Valuation</a:t>
            </a:r>
            <a:endParaRPr lang="en-AU" sz="1300" dirty="0">
              <a:latin typeface="Century Gothic" panose="020B0502020202020204" pitchFamily="34" charset="0"/>
            </a:endParaRPr>
          </a:p>
        </p:txBody>
      </p:sp>
      <p:sp>
        <p:nvSpPr>
          <p:cNvPr id="9" name="TextBox 8">
            <a:extLst>
              <a:ext uri="{FF2B5EF4-FFF2-40B4-BE49-F238E27FC236}">
                <a16:creationId xmlns:a16="http://schemas.microsoft.com/office/drawing/2014/main" id="{01B511CE-A2F8-4D4C-A323-D4B850B5931B}"/>
              </a:ext>
            </a:extLst>
          </p:cNvPr>
          <p:cNvSpPr txBox="1"/>
          <p:nvPr/>
        </p:nvSpPr>
        <p:spPr>
          <a:xfrm>
            <a:off x="2505472" y="432081"/>
            <a:ext cx="4696354" cy="177741"/>
          </a:xfrm>
          <a:prstGeom prst="rect">
            <a:avLst/>
          </a:prstGeom>
          <a:noFill/>
        </p:spPr>
        <p:txBody>
          <a:bodyPr wrap="square" lIns="96661" tIns="0" rIns="96661" bIns="48331"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10" name="Picture 9">
            <a:extLst>
              <a:ext uri="{FF2B5EF4-FFF2-40B4-BE49-F238E27FC236}">
                <a16:creationId xmlns:a16="http://schemas.microsoft.com/office/drawing/2014/main" id="{6140DF9C-6FDA-42A7-BF85-E54F2C77DB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77" y="46855"/>
            <a:ext cx="1789683" cy="794577"/>
          </a:xfrm>
          <a:prstGeom prst="rect">
            <a:avLst/>
          </a:prstGeom>
        </p:spPr>
      </p:pic>
      <p:sp>
        <p:nvSpPr>
          <p:cNvPr id="11" name="Footer Placeholder 4">
            <a:extLst>
              <a:ext uri="{FF2B5EF4-FFF2-40B4-BE49-F238E27FC236}">
                <a16:creationId xmlns:a16="http://schemas.microsoft.com/office/drawing/2014/main" id="{F50E382E-29B5-4C14-AABF-5FFD6910F40C}"/>
              </a:ext>
            </a:extLst>
          </p:cNvPr>
          <p:cNvSpPr txBox="1">
            <a:spLocks/>
          </p:cNvSpPr>
          <p:nvPr/>
        </p:nvSpPr>
        <p:spPr>
          <a:xfrm>
            <a:off x="112580" y="9127849"/>
            <a:ext cx="3304858" cy="383381"/>
          </a:xfrm>
          <a:prstGeom prst="rect">
            <a:avLst/>
          </a:prstGeom>
        </p:spPr>
        <p:txBody>
          <a:bodyPr vert="horz" lIns="96661" tIns="48331" rIns="96661" bIns="48331"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24072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266700" indent="-266700" algn="l" defTabSz="914400" rtl="0" eaLnBrk="1" latinLnBrk="0" hangingPunct="1">
      <a:buClr>
        <a:schemeClr val="accent4"/>
      </a:buClr>
      <a:buFont typeface="Arial" panose="020B0604020202020204" pitchFamily="34" charset="0"/>
      <a:buChar char="•"/>
      <a:defRPr sz="1200" kern="1200">
        <a:solidFill>
          <a:schemeClr val="tx1"/>
        </a:solidFill>
        <a:latin typeface="Century Gothic" panose="020B0502020202020204" pitchFamily="34" charset="0"/>
        <a:ea typeface="+mn-ea"/>
        <a:cs typeface="+mn-cs"/>
      </a:defRPr>
    </a:lvl2pPr>
    <a:lvl3pPr marL="538163" indent="-271463" algn="l" defTabSz="914400" rtl="0" eaLnBrk="1" latinLnBrk="0" hangingPunct="1">
      <a:buFont typeface="Century Gothic" panose="020B0502020202020204" pitchFamily="34" charset="0"/>
      <a:buChar char="–"/>
      <a:defRPr sz="1200" kern="1200">
        <a:solidFill>
          <a:schemeClr val="tx1"/>
        </a:solidFill>
        <a:latin typeface="Century Gothic" panose="020B0502020202020204" pitchFamily="34" charset="0"/>
        <a:ea typeface="+mn-ea"/>
        <a:cs typeface="+mn-cs"/>
      </a:defRPr>
    </a:lvl3pPr>
    <a:lvl4pPr marL="804863" indent="-266700" algn="l" defTabSz="914400" rtl="0" eaLnBrk="1" latinLnBrk="0" hangingPunct="1">
      <a:buFont typeface="Arial" panose="020B0604020202020204" pitchFamily="34" charset="0"/>
      <a:buChar char="•"/>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276F6F-D9F7-4146-B7ED-32EEC28F620C}" type="slidenum">
              <a:rPr lang="en-AU" smtClean="0"/>
              <a:t>1</a:t>
            </a:fld>
            <a:endParaRPr lang="en-AU"/>
          </a:p>
        </p:txBody>
      </p:sp>
    </p:spTree>
    <p:extLst>
      <p:ext uri="{BB962C8B-B14F-4D97-AF65-F5344CB8AC3E}">
        <p14:creationId xmlns:p14="http://schemas.microsoft.com/office/powerpoint/2010/main" val="392423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2</a:t>
            </a:fld>
            <a:endParaRPr lang="en-AU"/>
          </a:p>
        </p:txBody>
      </p:sp>
    </p:spTree>
    <p:extLst>
      <p:ext uri="{BB962C8B-B14F-4D97-AF65-F5344CB8AC3E}">
        <p14:creationId xmlns:p14="http://schemas.microsoft.com/office/powerpoint/2010/main" val="3082545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3</a:t>
            </a:fld>
            <a:endParaRPr lang="en-AU"/>
          </a:p>
        </p:txBody>
      </p:sp>
    </p:spTree>
    <p:extLst>
      <p:ext uri="{BB962C8B-B14F-4D97-AF65-F5344CB8AC3E}">
        <p14:creationId xmlns:p14="http://schemas.microsoft.com/office/powerpoint/2010/main" val="2544298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276F6F-D9F7-4146-B7ED-32EEC28F620C}" type="slidenum">
              <a:rPr lang="en-AU" smtClean="0"/>
              <a:t>4</a:t>
            </a:fld>
            <a:endParaRPr lang="en-AU"/>
          </a:p>
        </p:txBody>
      </p:sp>
    </p:spTree>
    <p:extLst>
      <p:ext uri="{BB962C8B-B14F-4D97-AF65-F5344CB8AC3E}">
        <p14:creationId xmlns:p14="http://schemas.microsoft.com/office/powerpoint/2010/main" val="3667609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ject 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E1ACD97-F487-4181-B309-3C1DCC1A81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734" t="2061" r="25588" b="5165"/>
          <a:stretch/>
        </p:blipFill>
        <p:spPr>
          <a:xfrm>
            <a:off x="0" y="0"/>
            <a:ext cx="9144000" cy="6839688"/>
          </a:xfrm>
          <a:prstGeom prst="rect">
            <a:avLst/>
          </a:prstGeom>
        </p:spPr>
      </p:pic>
      <p:sp>
        <p:nvSpPr>
          <p:cNvPr id="2" name="Title 1"/>
          <p:cNvSpPr>
            <a:spLocks noGrp="1"/>
          </p:cNvSpPr>
          <p:nvPr>
            <p:ph type="ctrTitle" hasCustomPrompt="1"/>
          </p:nvPr>
        </p:nvSpPr>
        <p:spPr>
          <a:xfrm>
            <a:off x="864272" y="1001148"/>
            <a:ext cx="7772400" cy="1275724"/>
          </a:xfrm>
        </p:spPr>
        <p:txBody>
          <a:bodyPr lIns="0" anchor="t" anchorCtr="0">
            <a:normAutofit/>
          </a:bodyPr>
          <a:lstStyle>
            <a:lvl1pPr algn="l">
              <a:defRPr sz="3600" cap="all" baseline="0">
                <a:solidFill>
                  <a:schemeClr val="bg1"/>
                </a:solidFill>
              </a:defRPr>
            </a:lvl1pPr>
          </a:lstStyle>
          <a:p>
            <a:r>
              <a:rPr lang="en-AU" dirty="0"/>
              <a:t>Subject title</a:t>
            </a:r>
          </a:p>
        </p:txBody>
      </p:sp>
      <p:pic>
        <p:nvPicPr>
          <p:cNvPr id="10" name="Picture 9">
            <a:extLst>
              <a:ext uri="{FF2B5EF4-FFF2-40B4-BE49-F238E27FC236}">
                <a16:creationId xmlns:a16="http://schemas.microsoft.com/office/drawing/2014/main" id="{AFD5EF4B-BE8A-4B51-8CD1-844C068C2C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1" name="Picture 10">
            <a:extLst>
              <a:ext uri="{FF2B5EF4-FFF2-40B4-BE49-F238E27FC236}">
                <a16:creationId xmlns:a16="http://schemas.microsoft.com/office/drawing/2014/main" id="{FAD0F8B1-BD48-4BF0-A453-1710562F819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9" name="Picture 18">
            <a:extLst>
              <a:ext uri="{FF2B5EF4-FFF2-40B4-BE49-F238E27FC236}">
                <a16:creationId xmlns:a16="http://schemas.microsoft.com/office/drawing/2014/main" id="{77F25A21-E429-4C29-A78B-0C1168F661F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9512" y="188640"/>
            <a:ext cx="1800200" cy="6297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3EE81A-EAB2-47E3-AD71-886CE9E5BCE2}"/>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B307B772-29F5-4799-B12E-F99BE1FDB609}"/>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A5266E5F-568D-440E-B3C1-BB88075D38C7}"/>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pic>
        <p:nvPicPr>
          <p:cNvPr id="4" name="Picture 3">
            <a:extLst>
              <a:ext uri="{FF2B5EF4-FFF2-40B4-BE49-F238E27FC236}">
                <a16:creationId xmlns:a16="http://schemas.microsoft.com/office/drawing/2014/main" id="{937F77EE-00A7-440F-A593-5EF57A23B1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038" y="404664"/>
            <a:ext cx="1654489" cy="578768"/>
          </a:xfrm>
          <a:prstGeom prst="rect">
            <a:avLst/>
          </a:prstGeom>
        </p:spPr>
      </p:pic>
      <p:sp>
        <p:nvSpPr>
          <p:cNvPr id="6" name="TextBox 5">
            <a:extLst>
              <a:ext uri="{FF2B5EF4-FFF2-40B4-BE49-F238E27FC236}">
                <a16:creationId xmlns:a16="http://schemas.microsoft.com/office/drawing/2014/main" id="{D816AFC7-B04E-480C-8A4A-C2D79203A156}"/>
              </a:ext>
            </a:extLst>
          </p:cNvPr>
          <p:cNvSpPr txBox="1"/>
          <p:nvPr userDrawn="1"/>
        </p:nvSpPr>
        <p:spPr>
          <a:xfrm>
            <a:off x="455613" y="1597025"/>
            <a:ext cx="3468315" cy="2185214"/>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About the Actuaries Institute</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The Actuaries Institute is the sole professional body for actuaries in Australia. The Institute provides expert comment on public policy issues where there is uncertainty of future financial outcomes. Actuaries have a reputation for a high level of technical financial skills and integrity. They apply their risk management expertise to allocate capital efficiently, identify and mitigate emerging risks and to help maintain system integrity across multiple segments of the financial and other sectors. This expertise enables the profession to comment on a wide range of issues including life insurance, health insurance, general insurance, climate change, retirement income policy, enterprise risk and prudential regulation, finance and investment and health financing.</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Published June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Institute of Actuaries of Australia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All rights reserved</a:t>
            </a:r>
            <a:endParaRPr lang="en-AU" sz="800" kern="1200" dirty="0">
              <a:solidFill>
                <a:schemeClr val="tx1"/>
              </a:solidFill>
              <a:effectLst/>
              <a:latin typeface="+mn-lt"/>
              <a:ea typeface="+mn-ea"/>
              <a:cs typeface="+mn-cs"/>
            </a:endParaRPr>
          </a:p>
        </p:txBody>
      </p:sp>
      <p:sp>
        <p:nvSpPr>
          <p:cNvPr id="7" name="TextBox 6">
            <a:extLst>
              <a:ext uri="{FF2B5EF4-FFF2-40B4-BE49-F238E27FC236}">
                <a16:creationId xmlns:a16="http://schemas.microsoft.com/office/drawing/2014/main" id="{0354E28C-FA5C-4664-84AB-C75731FAE08D}"/>
              </a:ext>
            </a:extLst>
          </p:cNvPr>
          <p:cNvSpPr txBox="1"/>
          <p:nvPr userDrawn="1"/>
        </p:nvSpPr>
        <p:spPr>
          <a:xfrm>
            <a:off x="6888188" y="1597025"/>
            <a:ext cx="1800200" cy="1200329"/>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Institute of Actuaries of Australia</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ABN 69 000 423 656</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Level 2, 50 Carrington Street,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Sydney NSW 2000, Australia</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 +61 (0) 2 9239 6100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f +61 (0) 2 9239 6170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actuaries@actuaries.asn.au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www.actuaries.asn.au</a:t>
            </a:r>
            <a:endParaRPr lang="en-AU" sz="800" kern="1200" dirty="0">
              <a:solidFill>
                <a:schemeClr val="tx1"/>
              </a:solidFill>
              <a:effectLst/>
              <a:latin typeface="+mn-lt"/>
              <a:ea typeface="+mn-ea"/>
              <a:cs typeface="+mn-cs"/>
            </a:endParaRPr>
          </a:p>
          <a:p>
            <a:endParaRPr lang="en-AU" sz="800" dirty="0"/>
          </a:p>
        </p:txBody>
      </p:sp>
    </p:spTree>
    <p:extLst>
      <p:ext uri="{BB962C8B-B14F-4D97-AF65-F5344CB8AC3E}">
        <p14:creationId xmlns:p14="http://schemas.microsoft.com/office/powerpoint/2010/main" val="245266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Module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7E783B-7210-4269-9A7E-23DEB8A720AB}"/>
              </a:ext>
            </a:extLst>
          </p:cNvPr>
          <p:cNvSpPr/>
          <p:nvPr userDrawn="1"/>
        </p:nvSpPr>
        <p:spPr>
          <a:xfrm>
            <a:off x="8172400" y="6165304"/>
            <a:ext cx="971600"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3203848" y="2204864"/>
            <a:ext cx="5482952" cy="720080"/>
          </a:xfrm>
        </p:spPr>
        <p:txBody>
          <a:bodyPr anchor="t">
            <a:normAutofit/>
          </a:bodyPr>
          <a:lstStyle>
            <a:lvl1pPr algn="r">
              <a:defRPr sz="4000" b="0" cap="all"/>
            </a:lvl1pPr>
          </a:lstStyle>
          <a:p>
            <a:r>
              <a:rPr lang="en-US" dirty="0"/>
              <a:t>Module #</a:t>
            </a:r>
            <a:endParaRPr lang="en-AU" dirty="0"/>
          </a:p>
        </p:txBody>
      </p:sp>
      <p:sp>
        <p:nvSpPr>
          <p:cNvPr id="3" name="Text Placeholder 2"/>
          <p:cNvSpPr>
            <a:spLocks noGrp="1"/>
          </p:cNvSpPr>
          <p:nvPr>
            <p:ph type="body" idx="1" hasCustomPrompt="1"/>
          </p:nvPr>
        </p:nvSpPr>
        <p:spPr>
          <a:xfrm>
            <a:off x="455613" y="3429000"/>
            <a:ext cx="8231187" cy="2232248"/>
          </a:xfrm>
        </p:spPr>
        <p:txBody>
          <a:bodyPr anchor="t" anchorCtr="0">
            <a:normAutofit/>
          </a:bodyPr>
          <a:lstStyle>
            <a:lvl1pPr marL="0" indent="0" algn="r">
              <a:buNone/>
              <a:defRPr sz="4000" b="1" cap="all" baseline="0">
                <a:solidFill>
                  <a:srgbClr val="3333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Module Title</a:t>
            </a:r>
          </a:p>
        </p:txBody>
      </p:sp>
      <p:sp>
        <p:nvSpPr>
          <p:cNvPr id="7" name="Rectangle 6">
            <a:extLst>
              <a:ext uri="{FF2B5EF4-FFF2-40B4-BE49-F238E27FC236}">
                <a16:creationId xmlns:a16="http://schemas.microsoft.com/office/drawing/2014/main" id="{4BB3B729-EDCB-49F8-8DAA-328B05C7BA1C}"/>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id="{6FA4BCFB-BEE0-4855-8461-6927F405F8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1" name="Picture 10">
            <a:extLst>
              <a:ext uri="{FF2B5EF4-FFF2-40B4-BE49-F238E27FC236}">
                <a16:creationId xmlns:a16="http://schemas.microsoft.com/office/drawing/2014/main" id="{58EBF04E-1F5A-4655-943A-07CCADD2C2A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04" y="116632"/>
            <a:ext cx="3059832" cy="8937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AFE8FA-3B11-43AB-A928-90BC02C622D3}"/>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148758"/>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2" y="2802963"/>
            <a:ext cx="8225953" cy="964703"/>
          </a:xfrm>
        </p:spPr>
        <p:txBody>
          <a:bodyPr/>
          <a:lstStyle>
            <a:lvl1pPr>
              <a:defRPr/>
            </a:lvl1pPr>
          </a:lstStyle>
          <a:p>
            <a:pPr lvl="0"/>
            <a:r>
              <a:rPr lang="en-US" dirty="0"/>
              <a:t>Subtitle</a:t>
            </a:r>
          </a:p>
        </p:txBody>
      </p:sp>
      <p:pic>
        <p:nvPicPr>
          <p:cNvPr id="5" name="Picture 4">
            <a:extLst>
              <a:ext uri="{FF2B5EF4-FFF2-40B4-BE49-F238E27FC236}">
                <a16:creationId xmlns:a16="http://schemas.microsoft.com/office/drawing/2014/main" id="{5471131F-B562-4F07-85C8-7DECF41E91DA}"/>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spTree>
    <p:extLst>
      <p:ext uri="{BB962C8B-B14F-4D97-AF65-F5344CB8AC3E}">
        <p14:creationId xmlns:p14="http://schemas.microsoft.com/office/powerpoint/2010/main" val="307928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C844A5-7861-4B85-82D6-A1605AE07964}"/>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776066"/>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3" y="3430271"/>
            <a:ext cx="8225953" cy="964703"/>
          </a:xfrm>
        </p:spPr>
        <p:txBody>
          <a:bodyPr/>
          <a:lstStyle>
            <a:lvl1pPr>
              <a:defRPr/>
            </a:lvl1pPr>
          </a:lstStyle>
          <a:p>
            <a:pPr lvl="0"/>
            <a:r>
              <a:rPr lang="en-US" dirty="0"/>
              <a:t>Subtitle</a:t>
            </a:r>
          </a:p>
        </p:txBody>
      </p:sp>
      <p:pic>
        <p:nvPicPr>
          <p:cNvPr id="6" name="Picture 5">
            <a:extLst>
              <a:ext uri="{FF2B5EF4-FFF2-40B4-BE49-F238E27FC236}">
                <a16:creationId xmlns:a16="http://schemas.microsoft.com/office/drawing/2014/main" id="{6273FF2B-672B-41BD-BCF9-AB1387D2F9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463" r="24801"/>
          <a:stretch/>
        </p:blipFill>
        <p:spPr>
          <a:xfrm>
            <a:off x="-2" y="0"/>
            <a:ext cx="9144000" cy="2383743"/>
          </a:xfrm>
          <a:prstGeom prst="rect">
            <a:avLst/>
          </a:prstGeom>
        </p:spPr>
      </p:pic>
      <p:pic>
        <p:nvPicPr>
          <p:cNvPr id="9" name="Picture 8">
            <a:extLst>
              <a:ext uri="{FF2B5EF4-FFF2-40B4-BE49-F238E27FC236}">
                <a16:creationId xmlns:a16="http://schemas.microsoft.com/office/drawing/2014/main" id="{B16FD934-5AAB-4F35-ADFF-1244D45C28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0" name="Picture 9">
            <a:extLst>
              <a:ext uri="{FF2B5EF4-FFF2-40B4-BE49-F238E27FC236}">
                <a16:creationId xmlns:a16="http://schemas.microsoft.com/office/drawing/2014/main" id="{43487347-6A75-4378-96F1-5FF0DD0D19F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extLst>
      <p:ext uri="{BB962C8B-B14F-4D97-AF65-F5344CB8AC3E}">
        <p14:creationId xmlns:p14="http://schemas.microsoft.com/office/powerpoint/2010/main" val="15441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hasCustomPrompt="1"/>
          </p:nvPr>
        </p:nvSpPr>
        <p:spPr>
          <a:xfrm>
            <a:off x="457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1" y="1599641"/>
            <a:ext cx="4040188"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1" y="2471735"/>
            <a:ext cx="4040188"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6" y="1599641"/>
            <a:ext cx="4041775"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6" y="2471735"/>
            <a:ext cx="4041775"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activit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0" y="1599641"/>
            <a:ext cx="8231188" cy="821247"/>
          </a:xfrm>
          <a:solidFill>
            <a:schemeClr val="accent2"/>
          </a:solidFill>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Exercise/Activity </a:t>
            </a:r>
          </a:p>
        </p:txBody>
      </p:sp>
      <p:sp>
        <p:nvSpPr>
          <p:cNvPr id="4" name="Content Placeholder 3"/>
          <p:cNvSpPr>
            <a:spLocks noGrp="1"/>
          </p:cNvSpPr>
          <p:nvPr>
            <p:ph sz="half" idx="2" hasCustomPrompt="1"/>
          </p:nvPr>
        </p:nvSpPr>
        <p:spPr>
          <a:xfrm>
            <a:off x="457200" y="2420889"/>
            <a:ext cx="8231187" cy="3705274"/>
          </a:xfrm>
          <a:ln>
            <a:solidFill>
              <a:schemeClr val="accent2"/>
            </a:solidFill>
          </a:ln>
        </p:spPr>
        <p:txBody>
          <a:bodyPr>
            <a:normAutofit/>
          </a:bodyPr>
          <a:lstStyle>
            <a:lvl1pPr marL="0" marR="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508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764704"/>
            <a:ext cx="8231187" cy="652934"/>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7" name="TextBox 6">
            <a:extLst>
              <a:ext uri="{FF2B5EF4-FFF2-40B4-BE49-F238E27FC236}">
                <a16:creationId xmlns:a16="http://schemas.microsoft.com/office/drawing/2014/main" id="{EF235E79-44F4-459B-830F-1D7B76749BFE}"/>
              </a:ext>
            </a:extLst>
          </p:cNvPr>
          <p:cNvSpPr txBox="1"/>
          <p:nvPr userDrawn="1"/>
        </p:nvSpPr>
        <p:spPr>
          <a:xfrm>
            <a:off x="2685004" y="188640"/>
            <a:ext cx="6347048" cy="230832"/>
          </a:xfrm>
          <a:prstGeom prst="rect">
            <a:avLst/>
          </a:prstGeom>
          <a:noFill/>
        </p:spPr>
        <p:txBody>
          <a:bodyPr wrap="square" tIns="0" rtlCol="0">
            <a:spAutoFit/>
          </a:bodyPr>
          <a:lstStyle/>
          <a:p>
            <a:pPr algn="r"/>
            <a:r>
              <a:rPr lang="en-US" sz="1200" b="1" kern="1200" dirty="0">
                <a:solidFill>
                  <a:schemeClr val="accent1"/>
                </a:solidFill>
                <a:effectLst/>
                <a:latin typeface="+mn-lt"/>
                <a:ea typeface="+mn-ea"/>
                <a:cs typeface="+mn-cs"/>
              </a:rPr>
              <a:t>LI&amp;R Valuations</a:t>
            </a:r>
            <a:endParaRPr lang="en-AU" sz="1200" dirty="0">
              <a:solidFill>
                <a:schemeClr val="accent1"/>
              </a:solidFill>
            </a:endParaRPr>
          </a:p>
        </p:txBody>
      </p:sp>
      <p:sp>
        <p:nvSpPr>
          <p:cNvPr id="9" name="TextBox 8">
            <a:extLst>
              <a:ext uri="{FF2B5EF4-FFF2-40B4-BE49-F238E27FC236}">
                <a16:creationId xmlns:a16="http://schemas.microsoft.com/office/drawing/2014/main" id="{AA0CA0E8-2A53-45BC-86C9-FE223F99B19D}"/>
              </a:ext>
            </a:extLst>
          </p:cNvPr>
          <p:cNvSpPr txBox="1"/>
          <p:nvPr userDrawn="1"/>
        </p:nvSpPr>
        <p:spPr>
          <a:xfrm>
            <a:off x="2685004" y="420633"/>
            <a:ext cx="6347048" cy="169277"/>
          </a:xfrm>
          <a:prstGeom prst="rect">
            <a:avLst/>
          </a:prstGeom>
          <a:noFill/>
        </p:spPr>
        <p:txBody>
          <a:bodyPr wrap="square" tIns="0" rtlCol="0">
            <a:spAutoFit/>
          </a:bodyPr>
          <a:lstStyle/>
          <a:p>
            <a:pPr algn="r"/>
            <a:r>
              <a:rPr lang="en-US" sz="800" b="0" kern="1200" dirty="0">
                <a:solidFill>
                  <a:schemeClr val="accent1"/>
                </a:solidFill>
                <a:effectLst/>
                <a:latin typeface="+mn-lt"/>
                <a:ea typeface="+mn-ea"/>
                <a:cs typeface="+mn-cs"/>
              </a:rPr>
              <a:t>Tutorial 1</a:t>
            </a:r>
            <a:endParaRPr lang="en-AU" sz="800" b="0" dirty="0">
              <a:solidFill>
                <a:schemeClr val="accent1"/>
              </a:solidFill>
            </a:endParaRPr>
          </a:p>
        </p:txBody>
      </p:sp>
      <p:sp>
        <p:nvSpPr>
          <p:cNvPr id="11" name="Footer Placeholder 4">
            <a:extLst>
              <a:ext uri="{FF2B5EF4-FFF2-40B4-BE49-F238E27FC236}">
                <a16:creationId xmlns:a16="http://schemas.microsoft.com/office/drawing/2014/main" id="{009DDCB5-19E8-415F-A840-5AE8651D99E5}"/>
              </a:ext>
            </a:extLst>
          </p:cNvPr>
          <p:cNvSpPr txBox="1">
            <a:spLocks/>
          </p:cNvSpPr>
          <p:nvPr userDrawn="1"/>
        </p:nvSpPr>
        <p:spPr>
          <a:xfrm>
            <a:off x="105544" y="6376243"/>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2020 The Institute of Actuaries of Australia</a:t>
            </a:r>
            <a:endParaRPr lang="en-AU" dirty="0"/>
          </a:p>
        </p:txBody>
      </p:sp>
      <p:sp>
        <p:nvSpPr>
          <p:cNvPr id="12" name="Slide Number Placeholder 5">
            <a:extLst>
              <a:ext uri="{FF2B5EF4-FFF2-40B4-BE49-F238E27FC236}">
                <a16:creationId xmlns:a16="http://schemas.microsoft.com/office/drawing/2014/main" id="{308D2600-837B-4C62-8D76-E8D49F430D64}"/>
              </a:ext>
            </a:extLst>
          </p:cNvPr>
          <p:cNvSpPr txBox="1">
            <a:spLocks/>
          </p:cNvSpPr>
          <p:nvPr userDrawn="1"/>
        </p:nvSpPr>
        <p:spPr>
          <a:xfrm>
            <a:off x="3887924" y="6376243"/>
            <a:ext cx="1368152" cy="365125"/>
          </a:xfrm>
          <a:prstGeom prst="rect">
            <a:avLst/>
          </a:prstGeom>
        </p:spPr>
        <p:txBody>
          <a:bodyPr vert="horz" lIns="91440" tIns="45720" rIns="91440" bIns="45720" rtlCol="0" anchor="b" anchorCtr="0"/>
          <a:lstStyle>
            <a:defPPr>
              <a:defRPr lang="en-US"/>
            </a:defPPr>
            <a:lvl1pPr marL="0" algn="r" defTabSz="914400" rtl="0" eaLnBrk="1" latinLnBrk="0" hangingPunct="1">
              <a:defRPr sz="1200" kern="1200">
                <a:solidFill>
                  <a:schemeClr val="accent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EBFB04-E2EF-4418-8758-3F6D77A9AD1A}" type="slidenum">
              <a:rPr lang="en-AU" sz="1000" smtClean="0">
                <a:solidFill>
                  <a:schemeClr val="tx1"/>
                </a:solidFill>
              </a:rPr>
              <a:pPr algn="ctr"/>
              <a:t>‹#›</a:t>
            </a:fld>
            <a:endParaRPr lang="en-AU" sz="1000" dirty="0">
              <a:solidFill>
                <a:schemeClr val="tx1"/>
              </a:solidFill>
            </a:endParaRPr>
          </a:p>
        </p:txBody>
      </p:sp>
      <p:pic>
        <p:nvPicPr>
          <p:cNvPr id="10" name="Picture 9">
            <a:extLst>
              <a:ext uri="{FF2B5EF4-FFF2-40B4-BE49-F238E27FC236}">
                <a16:creationId xmlns:a16="http://schemas.microsoft.com/office/drawing/2014/main" id="{CFB75BB4-0E10-4B4C-9724-FD602EA472CD}"/>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9" r:id="rId2"/>
    <p:sldLayoutId id="2147483668" r:id="rId3"/>
    <p:sldLayoutId id="2147483683" r:id="rId4"/>
    <p:sldLayoutId id="2147483684" r:id="rId5"/>
    <p:sldLayoutId id="2147483670" r:id="rId6"/>
    <p:sldLayoutId id="2147483671" r:id="rId7"/>
    <p:sldLayoutId id="2147483686" r:id="rId8"/>
    <p:sldLayoutId id="2147483672" r:id="rId9"/>
    <p:sldLayoutId id="2147483673" r:id="rId10"/>
    <p:sldLayoutId id="2147483682" r:id="rId11"/>
  </p:sldLayoutIdLst>
  <p:txStyles>
    <p:titleStyle>
      <a:lvl1pPr algn="l" defTabSz="914400" rtl="0" eaLnBrk="1" latinLnBrk="0" hangingPunct="1">
        <a:spcBef>
          <a:spcPct val="0"/>
        </a:spcBef>
        <a:buNone/>
        <a:defRPr sz="2800" b="1" kern="1200" baseline="0">
          <a:solidFill>
            <a:srgbClr val="0098D0"/>
          </a:solidFill>
          <a:latin typeface="Century Gothic" pitchFamily="34" charset="0"/>
          <a:ea typeface="+mj-ea"/>
          <a:cs typeface="+mj-cs"/>
        </a:defRPr>
      </a:lvl1pPr>
    </p:titleStyle>
    <p:bodyStyle>
      <a:lvl1pPr marL="0" indent="0" algn="l" defTabSz="914400" rtl="0" eaLnBrk="1" latinLnBrk="0" hangingPunct="1">
        <a:lnSpc>
          <a:spcPct val="110000"/>
        </a:lnSpc>
        <a:spcBef>
          <a:spcPts val="0"/>
        </a:spcBef>
        <a:spcAft>
          <a:spcPts val="800"/>
        </a:spcAft>
        <a:buClr>
          <a:schemeClr val="accent2"/>
        </a:buClr>
        <a:buFont typeface="Arial" pitchFamily="34" charset="0"/>
        <a:buNone/>
        <a:defRPr sz="2400" kern="1200" baseline="0">
          <a:solidFill>
            <a:schemeClr val="tx1"/>
          </a:solidFill>
          <a:latin typeface="Century Gothic" pitchFamily="34" charset="0"/>
          <a:ea typeface="+mn-ea"/>
          <a:cs typeface="+mn-cs"/>
        </a:defRPr>
      </a:lvl1pPr>
      <a:lvl2pPr marL="266700" indent="-266700" algn="l" defTabSz="914400" rtl="0" eaLnBrk="1" latinLnBrk="0" hangingPunct="1">
        <a:lnSpc>
          <a:spcPct val="110000"/>
        </a:lnSpc>
        <a:spcBef>
          <a:spcPts val="0"/>
        </a:spcBef>
        <a:spcAft>
          <a:spcPts val="800"/>
        </a:spcAft>
        <a:buClr>
          <a:schemeClr val="accent2"/>
        </a:buClr>
        <a:buFont typeface="Arial" panose="020B0604020202020204" pitchFamily="34" charset="0"/>
        <a:buChar char="•"/>
        <a:defRPr sz="2400" kern="1200" baseline="0">
          <a:solidFill>
            <a:schemeClr val="tx1"/>
          </a:solidFill>
          <a:latin typeface="Century Gothic" pitchFamily="34" charset="0"/>
          <a:ea typeface="+mn-ea"/>
          <a:cs typeface="+mn-cs"/>
        </a:defRPr>
      </a:lvl2pPr>
      <a:lvl3pPr marL="538163" indent="-271463" algn="l" defTabSz="914400" rtl="0" eaLnBrk="1" latinLnBrk="0" hangingPunct="1">
        <a:lnSpc>
          <a:spcPct val="110000"/>
        </a:lnSpc>
        <a:spcBef>
          <a:spcPts val="0"/>
        </a:spcBef>
        <a:spcAft>
          <a:spcPts val="800"/>
        </a:spcAft>
        <a:buFont typeface="Century Gothic" panose="020B0502020202020204" pitchFamily="34" charset="0"/>
        <a:buChar char="–"/>
        <a:defRPr sz="2400" kern="1200" baseline="0">
          <a:solidFill>
            <a:schemeClr val="tx1"/>
          </a:solidFill>
          <a:latin typeface="Century Gothic" pitchFamily="34" charset="0"/>
          <a:ea typeface="+mn-ea"/>
          <a:cs typeface="+mn-cs"/>
        </a:defRPr>
      </a:lvl3pPr>
      <a:lvl4pPr marL="804863" indent="-266700" algn="l" defTabSz="914400" rtl="0" eaLnBrk="1" latinLnBrk="0" hangingPunct="1">
        <a:lnSpc>
          <a:spcPct val="110000"/>
        </a:lnSpc>
        <a:spcBef>
          <a:spcPts val="0"/>
        </a:spcBef>
        <a:spcAft>
          <a:spcPts val="800"/>
        </a:spcAft>
        <a:buFont typeface="Arial" panose="020B0604020202020204" pitchFamily="34" charset="0"/>
        <a:buChar char="•"/>
        <a:defRPr sz="2400" kern="1200" baseline="0">
          <a:solidFill>
            <a:schemeClr val="tx1"/>
          </a:solidFill>
          <a:latin typeface="Century Gothic" pitchFamily="34" charset="0"/>
          <a:ea typeface="+mn-ea"/>
          <a:cs typeface="+mn-cs"/>
        </a:defRPr>
      </a:lvl4pPr>
      <a:lvl5pPr marL="2057400" indent="-228600" algn="l" defTabSz="914400" rtl="0" eaLnBrk="1" latinLnBrk="0" hangingPunct="1">
        <a:lnSpc>
          <a:spcPct val="110000"/>
        </a:lnSpc>
        <a:spcBef>
          <a:spcPts val="0"/>
        </a:spcBef>
        <a:spcAft>
          <a:spcPts val="800"/>
        </a:spcAft>
        <a:buFont typeface="Arial" pitchFamily="34" charset="0"/>
        <a:buChar char="»"/>
        <a:defRPr sz="2400" kern="1200" baseline="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4" orient="horz" pos="1006" userDrawn="1">
          <p15:clr>
            <a:srgbClr val="F26B43"/>
          </p15:clr>
        </p15:guide>
        <p15:guide id="5" orient="horz" pos="480" userDrawn="1">
          <p15:clr>
            <a:srgbClr val="F26B43"/>
          </p15:clr>
        </p15:guide>
        <p15:guide id="6" pos="5473" userDrawn="1">
          <p15:clr>
            <a:srgbClr val="F26B43"/>
          </p15:clr>
        </p15:guide>
        <p15:guide id="7" pos="287" userDrawn="1">
          <p15:clr>
            <a:srgbClr val="F26B43"/>
          </p15:clr>
        </p15:guide>
        <p15:guide id="8"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0963-4025-41EF-A861-89C16B21BD06}"/>
              </a:ext>
            </a:extLst>
          </p:cNvPr>
          <p:cNvSpPr>
            <a:spLocks noGrp="1"/>
          </p:cNvSpPr>
          <p:nvPr>
            <p:ph type="ctrTitle"/>
          </p:nvPr>
        </p:nvSpPr>
        <p:spPr>
          <a:xfrm>
            <a:off x="864272" y="1001148"/>
            <a:ext cx="7164112" cy="1275724"/>
          </a:xfrm>
        </p:spPr>
        <p:txBody>
          <a:bodyPr>
            <a:normAutofit/>
          </a:bodyPr>
          <a:lstStyle/>
          <a:p>
            <a:pPr algn="ctr"/>
            <a:r>
              <a:rPr lang="en-AU" dirty="0"/>
              <a:t>LI&amp;R VALUATIONS</a:t>
            </a:r>
            <a:br>
              <a:rPr lang="en-AU" dirty="0"/>
            </a:br>
            <a:r>
              <a:rPr lang="en-AU" dirty="0"/>
              <a:t>semester 2, 2020</a:t>
            </a:r>
          </a:p>
        </p:txBody>
      </p:sp>
    </p:spTree>
    <p:extLst>
      <p:ext uri="{BB962C8B-B14F-4D97-AF65-F5344CB8AC3E}">
        <p14:creationId xmlns:p14="http://schemas.microsoft.com/office/powerpoint/2010/main" val="2422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135A-A9C3-47CA-8264-0F58928BA421}"/>
              </a:ext>
            </a:extLst>
          </p:cNvPr>
          <p:cNvSpPr>
            <a:spLocks noGrp="1"/>
          </p:cNvSpPr>
          <p:nvPr>
            <p:ph type="title"/>
          </p:nvPr>
        </p:nvSpPr>
        <p:spPr>
          <a:xfrm>
            <a:off x="450379" y="1916832"/>
            <a:ext cx="8231187" cy="652934"/>
          </a:xfrm>
        </p:spPr>
        <p:txBody>
          <a:bodyPr>
            <a:normAutofit/>
          </a:bodyPr>
          <a:lstStyle/>
          <a:p>
            <a:r>
              <a:rPr lang="en-AU" dirty="0"/>
              <a:t>Overview of tutorials </a:t>
            </a:r>
          </a:p>
        </p:txBody>
      </p:sp>
      <p:sp>
        <p:nvSpPr>
          <p:cNvPr id="5" name="Content Placeholder 4">
            <a:extLst>
              <a:ext uri="{FF2B5EF4-FFF2-40B4-BE49-F238E27FC236}">
                <a16:creationId xmlns:a16="http://schemas.microsoft.com/office/drawing/2014/main" id="{CF8FB51E-D0DE-4ADE-821B-66EE1CCE5150}"/>
              </a:ext>
            </a:extLst>
          </p:cNvPr>
          <p:cNvSpPr>
            <a:spLocks noGrp="1"/>
          </p:cNvSpPr>
          <p:nvPr>
            <p:ph idx="1"/>
          </p:nvPr>
        </p:nvSpPr>
        <p:spPr>
          <a:xfrm>
            <a:off x="451966" y="2571037"/>
            <a:ext cx="8229600" cy="964703"/>
          </a:xfrm>
        </p:spPr>
        <p:txBody>
          <a:bodyPr/>
          <a:lstStyle/>
          <a:p>
            <a:endParaRPr lang="en-AU" dirty="0"/>
          </a:p>
        </p:txBody>
      </p:sp>
    </p:spTree>
    <p:extLst>
      <p:ext uri="{BB962C8B-B14F-4D97-AF65-F5344CB8AC3E}">
        <p14:creationId xmlns:p14="http://schemas.microsoft.com/office/powerpoint/2010/main" val="214109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a:xfrm>
            <a:off x="455613" y="764704"/>
            <a:ext cx="8231187" cy="652934"/>
          </a:xfrm>
        </p:spPr>
        <p:txBody>
          <a:bodyPr/>
          <a:lstStyle/>
          <a:p>
            <a:r>
              <a:rPr lang="en-US" dirty="0"/>
              <a:t>T</a:t>
            </a:r>
            <a:r>
              <a:rPr lang="en-AU" dirty="0" err="1"/>
              <a:t>opics</a:t>
            </a:r>
            <a:r>
              <a:rPr lang="en-AU" dirty="0"/>
              <a:t> – S2 2020</a:t>
            </a:r>
          </a:p>
        </p:txBody>
      </p:sp>
      <p:graphicFrame>
        <p:nvGraphicFramePr>
          <p:cNvPr id="6" name="Content Placeholder 5">
            <a:extLst>
              <a:ext uri="{FF2B5EF4-FFF2-40B4-BE49-F238E27FC236}">
                <a16:creationId xmlns:a16="http://schemas.microsoft.com/office/drawing/2014/main" id="{B4A522EA-DD90-41A1-858E-A25502B3C3EE}"/>
              </a:ext>
            </a:extLst>
          </p:cNvPr>
          <p:cNvGraphicFramePr>
            <a:graphicFrameLocks noGrp="1"/>
          </p:cNvGraphicFramePr>
          <p:nvPr>
            <p:ph idx="1"/>
            <p:extLst>
              <p:ext uri="{D42A27DB-BD31-4B8C-83A1-F6EECF244321}">
                <p14:modId xmlns:p14="http://schemas.microsoft.com/office/powerpoint/2010/main" val="3321324108"/>
              </p:ext>
            </p:extLst>
          </p:nvPr>
        </p:nvGraphicFramePr>
        <p:xfrm>
          <a:off x="600941" y="1682839"/>
          <a:ext cx="8085859" cy="2594992"/>
        </p:xfrm>
        <a:graphic>
          <a:graphicData uri="http://schemas.openxmlformats.org/drawingml/2006/table">
            <a:tbl>
              <a:tblPr firstRow="1" bandRow="1">
                <a:tableStyleId>{5C22544A-7EE6-4342-B048-85BDC9FD1C3A}</a:tableStyleId>
              </a:tblPr>
              <a:tblGrid>
                <a:gridCol w="1373907">
                  <a:extLst>
                    <a:ext uri="{9D8B030D-6E8A-4147-A177-3AD203B41FA5}">
                      <a16:colId xmlns:a16="http://schemas.microsoft.com/office/drawing/2014/main" val="2056170834"/>
                    </a:ext>
                  </a:extLst>
                </a:gridCol>
                <a:gridCol w="2086147">
                  <a:extLst>
                    <a:ext uri="{9D8B030D-6E8A-4147-A177-3AD203B41FA5}">
                      <a16:colId xmlns:a16="http://schemas.microsoft.com/office/drawing/2014/main" val="4223388588"/>
                    </a:ext>
                  </a:extLst>
                </a:gridCol>
                <a:gridCol w="4625805">
                  <a:extLst>
                    <a:ext uri="{9D8B030D-6E8A-4147-A177-3AD203B41FA5}">
                      <a16:colId xmlns:a16="http://schemas.microsoft.com/office/drawing/2014/main" val="1614815074"/>
                    </a:ext>
                  </a:extLst>
                </a:gridCol>
              </a:tblGrid>
              <a:tr h="324374">
                <a:tc>
                  <a:txBody>
                    <a:bodyPr/>
                    <a:lstStyle/>
                    <a:p>
                      <a:pPr marL="0" marR="0">
                        <a:lnSpc>
                          <a:spcPct val="107000"/>
                        </a:lnSpc>
                        <a:spcBef>
                          <a:spcPts val="0"/>
                        </a:spcBef>
                        <a:spcAft>
                          <a:spcPts val="0"/>
                        </a:spcAft>
                      </a:pPr>
                      <a:r>
                        <a:rPr lang="en-US" sz="1400" b="1" dirty="0">
                          <a:solidFill>
                            <a:srgbClr val="FFFFFF"/>
                          </a:solidFill>
                          <a:effectLst/>
                          <a:latin typeface="Century Gothic" panose="020B0502020202020204" pitchFamily="34" charset="0"/>
                          <a:ea typeface="Calibri" panose="020F0502020204030204" pitchFamily="34" charset="0"/>
                          <a:cs typeface="Times New Roman" panose="02020603050405020304" pitchFamily="18" charset="0"/>
                        </a:rPr>
                        <a:t>Tutorial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dirty="0">
                          <a:solidFill>
                            <a:srgbClr val="FFFFFF"/>
                          </a:solidFill>
                          <a:effectLst/>
                          <a:latin typeface="Century Gothic" panose="020B0502020202020204" pitchFamily="34" charset="0"/>
                          <a:ea typeface="Calibri" panose="020F0502020204030204" pitchFamily="34" charset="0"/>
                          <a:cs typeface="Times New Roman" panose="02020603050405020304" pitchFamily="18" charset="0"/>
                        </a:rPr>
                        <a:t>Date</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AU" sz="1400" dirty="0">
                          <a:effectLst/>
                          <a:latin typeface="Century Gothic" panose="020B0502020202020204" pitchFamily="34" charset="0"/>
                          <a:ea typeface="Calibri" panose="020F0502020204030204" pitchFamily="34" charset="0"/>
                          <a:cs typeface="Times New Roman" panose="02020603050405020304" pitchFamily="18" charset="0"/>
                        </a:rPr>
                        <a:t>Outline</a:t>
                      </a:r>
                    </a:p>
                  </a:txBody>
                  <a:tcPr marL="68580" marR="68580" marT="0" marB="0"/>
                </a:tc>
                <a:extLst>
                  <a:ext uri="{0D108BD9-81ED-4DB2-BD59-A6C34878D82A}">
                    <a16:rowId xmlns:a16="http://schemas.microsoft.com/office/drawing/2014/main" val="738707325"/>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1</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1 July</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Orientation and course overview</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3625718"/>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2</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23 Jul</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M5 M6 spreadsheets, exam technique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935031"/>
                  </a:ext>
                </a:extLst>
              </a:tr>
              <a:tr h="324374">
                <a:tc>
                  <a:txBody>
                    <a:bodyPr/>
                    <a:lstStyle/>
                    <a:p>
                      <a:pPr marL="0" marR="0">
                        <a:lnSpc>
                          <a:spcPct val="107000"/>
                        </a:lnSpc>
                        <a:spcBef>
                          <a:spcPts val="0"/>
                        </a:spcBef>
                        <a:spcAft>
                          <a:spcPts val="0"/>
                        </a:spcAft>
                      </a:pPr>
                      <a:r>
                        <a:rPr lang="en-AU"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marL="0" marR="0">
                        <a:lnSpc>
                          <a:spcPct val="107000"/>
                        </a:lnSpc>
                        <a:spcBef>
                          <a:spcPts val="0"/>
                        </a:spcBef>
                        <a:spcAft>
                          <a:spcPts val="0"/>
                        </a:spcAft>
                      </a:pPr>
                      <a:r>
                        <a:rPr lang="en-AU" sz="1400" dirty="0">
                          <a:effectLst/>
                          <a:latin typeface="Century Gothic" panose="020B0502020202020204" pitchFamily="34" charset="0"/>
                          <a:ea typeface="Calibri" panose="020F0502020204030204" pitchFamily="34" charset="0"/>
                          <a:cs typeface="Times New Roman" panose="02020603050405020304" pitchFamily="18" charset="0"/>
                        </a:rPr>
                        <a:t>6 Aug</a:t>
                      </a:r>
                    </a:p>
                  </a:txBody>
                  <a:tcPr marL="68580" marR="68580" marT="0" marB="0"/>
                </a:tc>
                <a:tc>
                  <a:txBody>
                    <a:bodyPr/>
                    <a:lstStyle/>
                    <a:p>
                      <a:pPr marL="0" marR="0">
                        <a:lnSpc>
                          <a:spcPct val="107000"/>
                        </a:lnSpc>
                        <a:spcBef>
                          <a:spcPts val="0"/>
                        </a:spcBef>
                        <a:spcAft>
                          <a:spcPts val="0"/>
                        </a:spcAft>
                      </a:pPr>
                      <a:r>
                        <a:rPr lang="en-AU" sz="1400" dirty="0">
                          <a:effectLst/>
                          <a:latin typeface="Century Gothic" panose="020B0502020202020204" pitchFamily="34" charset="0"/>
                          <a:ea typeface="Calibri" panose="020F0502020204030204" pitchFamily="34" charset="0"/>
                          <a:cs typeface="Times New Roman" panose="02020603050405020304" pitchFamily="18" charset="0"/>
                        </a:rPr>
                        <a:t>M12 Analysis of Surplus</a:t>
                      </a:r>
                    </a:p>
                  </a:txBody>
                  <a:tcPr marL="68580" marR="68580" marT="0" marB="0"/>
                </a:tc>
                <a:extLst>
                  <a:ext uri="{0D108BD9-81ED-4DB2-BD59-A6C34878D82A}">
                    <a16:rowId xmlns:a16="http://schemas.microsoft.com/office/drawing/2014/main" val="3800301617"/>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3</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19 Aug</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M14 Capital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94858"/>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4</a:t>
                      </a:r>
                      <a:endParaRPr lang="en-AU" sz="1400"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20 Aug</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M15 AV </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0969269"/>
                  </a:ext>
                </a:extLst>
              </a:tr>
              <a:tr h="324374">
                <a:tc>
                  <a:txBody>
                    <a:bodyPr/>
                    <a:lstStyle/>
                    <a:p>
                      <a:pPr marL="0" marR="0">
                        <a:lnSpc>
                          <a:spcPct val="107000"/>
                        </a:lnSpc>
                        <a:spcBef>
                          <a:spcPts val="0"/>
                        </a:spcBef>
                        <a:spcAft>
                          <a:spcPts val="0"/>
                        </a:spcAft>
                      </a:pPr>
                      <a:r>
                        <a:rPr lang="en-AU"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3 Sep</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Revision</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232765"/>
                  </a:ext>
                </a:extLst>
              </a:tr>
              <a:tr h="324374">
                <a:tc>
                  <a:txBody>
                    <a:bodyPr/>
                    <a:lstStyle/>
                    <a:p>
                      <a:pPr marL="0" marR="0">
                        <a:lnSpc>
                          <a:spcPct val="107000"/>
                        </a:lnSpc>
                        <a:spcBef>
                          <a:spcPts val="0"/>
                        </a:spcBef>
                        <a:spcAft>
                          <a:spcPts val="0"/>
                        </a:spcAft>
                      </a:pPr>
                      <a:r>
                        <a:rPr lang="en-US"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rPr>
                        <a:t>5</a:t>
                      </a:r>
                      <a:endParaRPr lang="en-AU" sz="1400" b="1" dirty="0">
                        <a:solidFill>
                          <a:sysClr val="windowText" lastClr="000000"/>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17 Sep</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entury Gothic" panose="020B0502020202020204" pitchFamily="34" charset="0"/>
                          <a:ea typeface="Calibri" panose="020F0502020204030204" pitchFamily="34" charset="0"/>
                          <a:cs typeface="Times New Roman" panose="02020603050405020304" pitchFamily="18" charset="0"/>
                        </a:rPr>
                        <a:t>Revision</a:t>
                      </a:r>
                      <a:endParaRPr lang="en-AU" sz="14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2561524"/>
                  </a:ext>
                </a:extLst>
              </a:tr>
            </a:tbl>
          </a:graphicData>
        </a:graphic>
      </p:graphicFrame>
    </p:spTree>
    <p:extLst>
      <p:ext uri="{BB962C8B-B14F-4D97-AF65-F5344CB8AC3E}">
        <p14:creationId xmlns:p14="http://schemas.microsoft.com/office/powerpoint/2010/main" val="2268858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408793"/>
      </p:ext>
    </p:extLst>
  </p:cSld>
  <p:clrMapOvr>
    <a:masterClrMapping/>
  </p:clrMapOvr>
</p:sld>
</file>

<file path=ppt/theme/theme1.xml><?xml version="1.0" encoding="utf-8"?>
<a:theme xmlns:a="http://schemas.openxmlformats.org/drawingml/2006/main" name="Custom Design">
  <a:themeElements>
    <a:clrScheme name="AIA EdProg">
      <a:dk1>
        <a:sysClr val="windowText" lastClr="000000"/>
      </a:dk1>
      <a:lt1>
        <a:sysClr val="window" lastClr="FFFFFF"/>
      </a:lt1>
      <a:dk2>
        <a:srgbClr val="44546A"/>
      </a:dk2>
      <a:lt2>
        <a:srgbClr val="E7E6E6"/>
      </a:lt2>
      <a:accent1>
        <a:srgbClr val="0098CD"/>
      </a:accent1>
      <a:accent2>
        <a:srgbClr val="F2A900"/>
      </a:accent2>
      <a:accent3>
        <a:srgbClr val="78BE20"/>
      </a:accent3>
      <a:accent4>
        <a:srgbClr val="CCEAF6"/>
      </a:accent4>
      <a:accent5>
        <a:srgbClr val="99D6EC"/>
      </a:accent5>
      <a:accent6>
        <a:srgbClr val="4D4D4D"/>
      </a:accent6>
      <a:hlink>
        <a:srgbClr val="0563C1"/>
      </a:hlink>
      <a:folHlink>
        <a:srgbClr val="954F72"/>
      </a:folHlink>
    </a:clrScheme>
    <a:fontScheme name="AI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ActuariesInstTemplate_FINAL</Template>
  <TotalTime>2116</TotalTime>
  <Words>60</Words>
  <Application>Microsoft Office PowerPoint</Application>
  <PresentationFormat>On-screen Show (4:3)</PresentationFormat>
  <Paragraphs>31</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Century Gothic</vt:lpstr>
      <vt:lpstr>Custom Design</vt:lpstr>
      <vt:lpstr>LI&amp;R VALUATIONS semester 2, 2020</vt:lpstr>
      <vt:lpstr>Overview of tutorials </vt:lpstr>
      <vt:lpstr>Topics – S2 2020</vt:lpstr>
      <vt:lpstr>PowerPoint Presentation</vt:lpstr>
    </vt:vector>
  </TitlesOfParts>
  <Company>Institute of Actuaries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Georgina Hemmings</cp:lastModifiedBy>
  <cp:revision>156</cp:revision>
  <cp:lastPrinted>2020-07-01T08:07:15Z</cp:lastPrinted>
  <dcterms:created xsi:type="dcterms:W3CDTF">2012-08-30T00:35:23Z</dcterms:created>
  <dcterms:modified xsi:type="dcterms:W3CDTF">2020-07-01T10:09:57Z</dcterms:modified>
</cp:coreProperties>
</file>