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6" r:id="rId1"/>
  </p:sldMasterIdLst>
  <p:notesMasterIdLst>
    <p:notesMasterId r:id="rId24"/>
  </p:notesMasterIdLst>
  <p:handoutMasterIdLst>
    <p:handoutMasterId r:id="rId25"/>
  </p:handoutMasterIdLst>
  <p:sldIdLst>
    <p:sldId id="276" r:id="rId2"/>
    <p:sldId id="277" r:id="rId3"/>
    <p:sldId id="373" r:id="rId4"/>
    <p:sldId id="381" r:id="rId5"/>
    <p:sldId id="396" r:id="rId6"/>
    <p:sldId id="393" r:id="rId7"/>
    <p:sldId id="397" r:id="rId8"/>
    <p:sldId id="398" r:id="rId9"/>
    <p:sldId id="399" r:id="rId10"/>
    <p:sldId id="400" r:id="rId11"/>
    <p:sldId id="401" r:id="rId12"/>
    <p:sldId id="407" r:id="rId13"/>
    <p:sldId id="408" r:id="rId14"/>
    <p:sldId id="409" r:id="rId15"/>
    <p:sldId id="410" r:id="rId16"/>
    <p:sldId id="402" r:id="rId17"/>
    <p:sldId id="403" r:id="rId18"/>
    <p:sldId id="406" r:id="rId19"/>
    <p:sldId id="404" r:id="rId20"/>
    <p:sldId id="405" r:id="rId21"/>
    <p:sldId id="411" r:id="rId22"/>
    <p:sldId id="25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BE20"/>
    <a:srgbClr val="F2A900"/>
    <a:srgbClr val="0098D0"/>
    <a:srgbClr val="0079A7"/>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83159" autoAdjust="0"/>
  </p:normalViewPr>
  <p:slideViewPr>
    <p:cSldViewPr>
      <p:cViewPr varScale="1">
        <p:scale>
          <a:sx n="85" d="100"/>
          <a:sy n="85" d="100"/>
        </p:scale>
        <p:origin x="2400"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p:scale>
          <a:sx n="118" d="100"/>
          <a:sy n="118" d="100"/>
        </p:scale>
        <p:origin x="124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8DF5D3-F8EC-4DE8-8B6D-A5CC248055EA}"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en-US"/>
        </a:p>
      </dgm:t>
    </dgm:pt>
    <dgm:pt modelId="{656F2904-A8EA-48F1-BCFA-2809ADEAF9A6}" type="pres">
      <dgm:prSet presAssocID="{FC8DF5D3-F8EC-4DE8-8B6D-A5CC248055EA}" presName="Name0" presStyleCnt="0">
        <dgm:presLayoutVars>
          <dgm:dir/>
          <dgm:resizeHandles val="exact"/>
        </dgm:presLayoutVars>
      </dgm:prSet>
      <dgm:spPr/>
    </dgm:pt>
  </dgm:ptLst>
  <dgm:cxnLst>
    <dgm:cxn modelId="{64EF626C-562C-408D-AAC7-512C93CFCF8D}" type="presOf" srcId="{FC8DF5D3-F8EC-4DE8-8B6D-A5CC248055EA}" destId="{656F2904-A8EA-48F1-BCFA-2809ADEAF9A6}" srcOrd="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220223-1CE7-4D32-BA61-C2C0D2678D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E229EB-CF4D-4E87-ADD2-86B237DE24EA}" type="slidenum">
              <a:rPr lang="en-AU" smtClean="0"/>
              <a:t>‹#›</a:t>
            </a:fld>
            <a:endParaRPr lang="en-AU"/>
          </a:p>
        </p:txBody>
      </p:sp>
      <p:sp>
        <p:nvSpPr>
          <p:cNvPr id="6" name="TextBox 5">
            <a:extLst>
              <a:ext uri="{FF2B5EF4-FFF2-40B4-BE49-F238E27FC236}">
                <a16:creationId xmlns:a16="http://schemas.microsoft.com/office/drawing/2014/main" id="{AD82A10A-EA57-491B-8D77-8481729B40CE}"/>
              </a:ext>
            </a:extLst>
          </p:cNvPr>
          <p:cNvSpPr txBox="1"/>
          <p:nvPr/>
        </p:nvSpPr>
        <p:spPr>
          <a:xfrm>
            <a:off x="1916832" y="179512"/>
            <a:ext cx="4834880" cy="230832"/>
          </a:xfrm>
          <a:prstGeom prst="rect">
            <a:avLst/>
          </a:prstGeom>
          <a:noFill/>
        </p:spPr>
        <p:txBody>
          <a:bodyPr wrap="square" tIns="0" rtlCol="0">
            <a:spAutoFit/>
          </a:bodyPr>
          <a:lstStyle/>
          <a:p>
            <a:pPr algn="r"/>
            <a:r>
              <a:rPr lang="en-US" sz="1200" b="1" kern="1200" dirty="0">
                <a:effectLst/>
                <a:latin typeface="Century Gothic" panose="020B0502020202020204" pitchFamily="34" charset="0"/>
              </a:rPr>
              <a:t>Life Insurance and Retirement Valuation</a:t>
            </a:r>
            <a:endParaRPr lang="en-AU" sz="1200" dirty="0">
              <a:latin typeface="Century Gothic" panose="020B0502020202020204" pitchFamily="34" charset="0"/>
            </a:endParaRPr>
          </a:p>
        </p:txBody>
      </p:sp>
      <p:sp>
        <p:nvSpPr>
          <p:cNvPr id="7" name="TextBox 6">
            <a:extLst>
              <a:ext uri="{FF2B5EF4-FFF2-40B4-BE49-F238E27FC236}">
                <a16:creationId xmlns:a16="http://schemas.microsoft.com/office/drawing/2014/main" id="{CAF9BB53-B3E2-4270-A2F1-10F8B31A33F0}"/>
              </a:ext>
            </a:extLst>
          </p:cNvPr>
          <p:cNvSpPr txBox="1"/>
          <p:nvPr/>
        </p:nvSpPr>
        <p:spPr>
          <a:xfrm>
            <a:off x="2348880" y="411505"/>
            <a:ext cx="4402832" cy="169277"/>
          </a:xfrm>
          <a:prstGeom prst="rect">
            <a:avLst/>
          </a:prstGeom>
          <a:noFill/>
        </p:spPr>
        <p:txBody>
          <a:bodyPr wrap="square" tIns="0" rtlCol="0">
            <a:spAutoFit/>
          </a:bodyPr>
          <a:lstStyle/>
          <a:p>
            <a:pPr algn="r"/>
            <a:r>
              <a:rPr lang="en-US" sz="800" b="0" kern="1200" dirty="0">
                <a:effectLst/>
                <a:latin typeface="Century Gothic" panose="020B0502020202020204" pitchFamily="34" charset="0"/>
              </a:rPr>
              <a:t>Module 1: Introduction</a:t>
            </a:r>
            <a:endParaRPr lang="en-AU" sz="800" b="0" dirty="0">
              <a:latin typeface="Century Gothic" panose="020B0502020202020204" pitchFamily="34" charset="0"/>
            </a:endParaRPr>
          </a:p>
        </p:txBody>
      </p:sp>
      <p:pic>
        <p:nvPicPr>
          <p:cNvPr id="8" name="Picture 7">
            <a:extLst>
              <a:ext uri="{FF2B5EF4-FFF2-40B4-BE49-F238E27FC236}">
                <a16:creationId xmlns:a16="http://schemas.microsoft.com/office/drawing/2014/main" id="{BC320E09-1BED-479F-840D-1E50C513D5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53" y="44624"/>
            <a:ext cx="1677828" cy="756740"/>
          </a:xfrm>
          <a:prstGeom prst="rect">
            <a:avLst/>
          </a:prstGeom>
        </p:spPr>
      </p:pic>
      <p:sp>
        <p:nvSpPr>
          <p:cNvPr id="9" name="Footer Placeholder 4">
            <a:extLst>
              <a:ext uri="{FF2B5EF4-FFF2-40B4-BE49-F238E27FC236}">
                <a16:creationId xmlns:a16="http://schemas.microsoft.com/office/drawing/2014/main" id="{2BC05C13-68C7-4FDB-9CFA-EFBD44CBDD98}"/>
              </a:ext>
            </a:extLst>
          </p:cNvPr>
          <p:cNvSpPr txBox="1">
            <a:spLocks/>
          </p:cNvSpPr>
          <p:nvPr/>
        </p:nvSpPr>
        <p:spPr>
          <a:xfrm>
            <a:off x="105544" y="8693189"/>
            <a:ext cx="3098304" cy="365125"/>
          </a:xfrm>
          <a:prstGeom prst="rect">
            <a:avLst/>
          </a:prstGeom>
        </p:spPr>
        <p:txBody>
          <a:bodyPr vert="horz" lIns="91440" tIns="45720" rIns="91440" bIns="45720" rtlCol="0" anchor="b" anchorCtr="0"/>
          <a:lstStyle>
            <a:defPPr>
              <a:defRPr lang="en-US"/>
            </a:defPPr>
            <a:lvl1pPr marL="0" algn="l" defTabSz="914400" rtl="0" eaLnBrk="1" latinLnBrk="0" hangingPunct="1">
              <a:defRPr sz="800" kern="1200">
                <a:solidFill>
                  <a:schemeClr val="tx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2018 The Institute of Actuaries of Australia v1</a:t>
            </a:r>
            <a:endParaRPr lang="en-AU" dirty="0"/>
          </a:p>
        </p:txBody>
      </p:sp>
    </p:spTree>
    <p:extLst>
      <p:ext uri="{BB962C8B-B14F-4D97-AF65-F5344CB8AC3E}">
        <p14:creationId xmlns:p14="http://schemas.microsoft.com/office/powerpoint/2010/main" val="3118072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276F6F-D9F7-4146-B7ED-32EEC28F620C}" type="slidenum">
              <a:rPr lang="en-AU" smtClean="0"/>
              <a:t>‹#›</a:t>
            </a:fld>
            <a:endParaRPr lang="en-AU"/>
          </a:p>
        </p:txBody>
      </p:sp>
      <p:sp>
        <p:nvSpPr>
          <p:cNvPr id="8" name="TextBox 7">
            <a:extLst>
              <a:ext uri="{FF2B5EF4-FFF2-40B4-BE49-F238E27FC236}">
                <a16:creationId xmlns:a16="http://schemas.microsoft.com/office/drawing/2014/main" id="{58918AA9-B90E-4AAE-BBE5-1E5D8723630E}"/>
              </a:ext>
            </a:extLst>
          </p:cNvPr>
          <p:cNvSpPr txBox="1"/>
          <p:nvPr/>
        </p:nvSpPr>
        <p:spPr>
          <a:xfrm>
            <a:off x="1916832" y="179512"/>
            <a:ext cx="4834880" cy="230832"/>
          </a:xfrm>
          <a:prstGeom prst="rect">
            <a:avLst/>
          </a:prstGeom>
          <a:noFill/>
        </p:spPr>
        <p:txBody>
          <a:bodyPr wrap="square" tIns="0" rtlCol="0">
            <a:spAutoFit/>
          </a:bodyPr>
          <a:lstStyle/>
          <a:p>
            <a:pPr algn="r"/>
            <a:r>
              <a:rPr lang="en-US" sz="1200" b="1" kern="1200" dirty="0">
                <a:effectLst/>
                <a:latin typeface="Century Gothic" panose="020B0502020202020204" pitchFamily="34" charset="0"/>
              </a:rPr>
              <a:t>Life Insurance and Retirement Valuation</a:t>
            </a:r>
            <a:endParaRPr lang="en-AU" sz="1200" dirty="0">
              <a:latin typeface="Century Gothic" panose="020B0502020202020204" pitchFamily="34" charset="0"/>
            </a:endParaRPr>
          </a:p>
        </p:txBody>
      </p:sp>
      <p:sp>
        <p:nvSpPr>
          <p:cNvPr id="9" name="TextBox 8">
            <a:extLst>
              <a:ext uri="{FF2B5EF4-FFF2-40B4-BE49-F238E27FC236}">
                <a16:creationId xmlns:a16="http://schemas.microsoft.com/office/drawing/2014/main" id="{01B511CE-A2F8-4D4C-A323-D4B850B5931B}"/>
              </a:ext>
            </a:extLst>
          </p:cNvPr>
          <p:cNvSpPr txBox="1"/>
          <p:nvPr/>
        </p:nvSpPr>
        <p:spPr>
          <a:xfrm>
            <a:off x="2348880" y="411505"/>
            <a:ext cx="4402832" cy="169277"/>
          </a:xfrm>
          <a:prstGeom prst="rect">
            <a:avLst/>
          </a:prstGeom>
          <a:noFill/>
        </p:spPr>
        <p:txBody>
          <a:bodyPr wrap="square" tIns="0" rtlCol="0">
            <a:spAutoFit/>
          </a:bodyPr>
          <a:lstStyle/>
          <a:p>
            <a:pPr algn="r"/>
            <a:r>
              <a:rPr lang="en-US" sz="800" b="0" kern="1200" dirty="0">
                <a:effectLst/>
                <a:latin typeface="Century Gothic" panose="020B0502020202020204" pitchFamily="34" charset="0"/>
              </a:rPr>
              <a:t>Module 1: Introduction</a:t>
            </a:r>
            <a:endParaRPr lang="en-AU" sz="800" b="0" dirty="0">
              <a:latin typeface="Century Gothic" panose="020B0502020202020204" pitchFamily="34" charset="0"/>
            </a:endParaRPr>
          </a:p>
        </p:txBody>
      </p:sp>
      <p:pic>
        <p:nvPicPr>
          <p:cNvPr id="10" name="Picture 9">
            <a:extLst>
              <a:ext uri="{FF2B5EF4-FFF2-40B4-BE49-F238E27FC236}">
                <a16:creationId xmlns:a16="http://schemas.microsoft.com/office/drawing/2014/main" id="{6140DF9C-6FDA-42A7-BF85-E54F2C77DB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53" y="44624"/>
            <a:ext cx="1677828" cy="756740"/>
          </a:xfrm>
          <a:prstGeom prst="rect">
            <a:avLst/>
          </a:prstGeom>
        </p:spPr>
      </p:pic>
      <p:sp>
        <p:nvSpPr>
          <p:cNvPr id="11" name="Footer Placeholder 4">
            <a:extLst>
              <a:ext uri="{FF2B5EF4-FFF2-40B4-BE49-F238E27FC236}">
                <a16:creationId xmlns:a16="http://schemas.microsoft.com/office/drawing/2014/main" id="{F50E382E-29B5-4C14-AABF-5FFD6910F40C}"/>
              </a:ext>
            </a:extLst>
          </p:cNvPr>
          <p:cNvSpPr txBox="1">
            <a:spLocks/>
          </p:cNvSpPr>
          <p:nvPr/>
        </p:nvSpPr>
        <p:spPr>
          <a:xfrm>
            <a:off x="105544" y="8693189"/>
            <a:ext cx="3098304" cy="365125"/>
          </a:xfrm>
          <a:prstGeom prst="rect">
            <a:avLst/>
          </a:prstGeom>
        </p:spPr>
        <p:txBody>
          <a:bodyPr vert="horz" lIns="91440" tIns="45720" rIns="91440" bIns="45720" rtlCol="0" anchor="b" anchorCtr="0"/>
          <a:lstStyle>
            <a:defPPr>
              <a:defRPr lang="en-US"/>
            </a:defPPr>
            <a:lvl1pPr marL="0" algn="l" defTabSz="914400" rtl="0" eaLnBrk="1" latinLnBrk="0" hangingPunct="1">
              <a:defRPr sz="800" kern="1200">
                <a:solidFill>
                  <a:schemeClr val="tx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2018 The Institute of Actuaries of Australia v1</a:t>
            </a:r>
            <a:endParaRPr lang="en-AU" dirty="0"/>
          </a:p>
        </p:txBody>
      </p:sp>
    </p:spTree>
    <p:extLst>
      <p:ext uri="{BB962C8B-B14F-4D97-AF65-F5344CB8AC3E}">
        <p14:creationId xmlns:p14="http://schemas.microsoft.com/office/powerpoint/2010/main" val="3240726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entury Gothic" panose="020B0502020202020204" pitchFamily="34" charset="0"/>
        <a:ea typeface="+mn-ea"/>
        <a:cs typeface="+mn-cs"/>
      </a:defRPr>
    </a:lvl1pPr>
    <a:lvl2pPr marL="266700" indent="-266700" algn="l" defTabSz="914400" rtl="0" eaLnBrk="1" latinLnBrk="0" hangingPunct="1">
      <a:buClr>
        <a:schemeClr val="accent4"/>
      </a:buClr>
      <a:buFont typeface="Arial" panose="020B0604020202020204" pitchFamily="34" charset="0"/>
      <a:buChar char="•"/>
      <a:defRPr sz="1200" kern="1200">
        <a:solidFill>
          <a:schemeClr val="tx1"/>
        </a:solidFill>
        <a:latin typeface="Century Gothic" panose="020B0502020202020204" pitchFamily="34" charset="0"/>
        <a:ea typeface="+mn-ea"/>
        <a:cs typeface="+mn-cs"/>
      </a:defRPr>
    </a:lvl2pPr>
    <a:lvl3pPr marL="538163" indent="-271463" algn="l" defTabSz="914400" rtl="0" eaLnBrk="1" latinLnBrk="0" hangingPunct="1">
      <a:buFont typeface="Century Gothic" panose="020B0502020202020204" pitchFamily="34" charset="0"/>
      <a:buChar char="–"/>
      <a:defRPr sz="1200" kern="1200">
        <a:solidFill>
          <a:schemeClr val="tx1"/>
        </a:solidFill>
        <a:latin typeface="Century Gothic" panose="020B0502020202020204" pitchFamily="34" charset="0"/>
        <a:ea typeface="+mn-ea"/>
        <a:cs typeface="+mn-cs"/>
      </a:defRPr>
    </a:lvl3pPr>
    <a:lvl4pPr marL="804863" indent="-266700" algn="l" defTabSz="914400" rtl="0" eaLnBrk="1" latinLnBrk="0" hangingPunct="1">
      <a:buFont typeface="Arial" panose="020B0604020202020204" pitchFamily="34" charset="0"/>
      <a:buChar char="•"/>
      <a:defRPr sz="1200" kern="1200">
        <a:solidFill>
          <a:schemeClr val="tx1"/>
        </a:solidFill>
        <a:latin typeface="Century Gothic" panose="020B0502020202020204" pitchFamily="34" charset="0"/>
        <a:ea typeface="+mn-ea"/>
        <a:cs typeface="+mn-cs"/>
      </a:defRPr>
    </a:lvl4pPr>
    <a:lvl5pPr marL="1828800" algn="l" defTabSz="914400" rtl="0" eaLnBrk="1" latinLnBrk="0" hangingPunct="1">
      <a:defRPr sz="1200" kern="1200">
        <a:solidFill>
          <a:schemeClr val="tx1"/>
        </a:solidFill>
        <a:latin typeface="Century Gothic" panose="020B0502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3</a:t>
            </a:fld>
            <a:endParaRPr lang="en-AU"/>
          </a:p>
        </p:txBody>
      </p:sp>
    </p:spTree>
    <p:extLst>
      <p:ext uri="{BB962C8B-B14F-4D97-AF65-F5344CB8AC3E}">
        <p14:creationId xmlns:p14="http://schemas.microsoft.com/office/powerpoint/2010/main" val="4093792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12</a:t>
            </a:fld>
            <a:endParaRPr lang="en-AU"/>
          </a:p>
        </p:txBody>
      </p:sp>
    </p:spTree>
    <p:extLst>
      <p:ext uri="{BB962C8B-B14F-4D97-AF65-F5344CB8AC3E}">
        <p14:creationId xmlns:p14="http://schemas.microsoft.com/office/powerpoint/2010/main" val="236647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13</a:t>
            </a:fld>
            <a:endParaRPr lang="en-AU"/>
          </a:p>
        </p:txBody>
      </p:sp>
    </p:spTree>
    <p:extLst>
      <p:ext uri="{BB962C8B-B14F-4D97-AF65-F5344CB8AC3E}">
        <p14:creationId xmlns:p14="http://schemas.microsoft.com/office/powerpoint/2010/main" val="3005747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 Is the negative quantity obvious?</a:t>
            </a:r>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14</a:t>
            </a:fld>
            <a:endParaRPr lang="en-AU"/>
          </a:p>
        </p:txBody>
      </p:sp>
    </p:spTree>
    <p:extLst>
      <p:ext uri="{BB962C8B-B14F-4D97-AF65-F5344CB8AC3E}">
        <p14:creationId xmlns:p14="http://schemas.microsoft.com/office/powerpoint/2010/main" val="2358305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 Is the negative quantity obvious?</a:t>
            </a:r>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15</a:t>
            </a:fld>
            <a:endParaRPr lang="en-AU"/>
          </a:p>
        </p:txBody>
      </p:sp>
    </p:spTree>
    <p:extLst>
      <p:ext uri="{BB962C8B-B14F-4D97-AF65-F5344CB8AC3E}">
        <p14:creationId xmlns:p14="http://schemas.microsoft.com/office/powerpoint/2010/main" val="870723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16</a:t>
            </a:fld>
            <a:endParaRPr lang="en-AU"/>
          </a:p>
        </p:txBody>
      </p:sp>
    </p:spTree>
    <p:extLst>
      <p:ext uri="{BB962C8B-B14F-4D97-AF65-F5344CB8AC3E}">
        <p14:creationId xmlns:p14="http://schemas.microsoft.com/office/powerpoint/2010/main" val="242211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17</a:t>
            </a:fld>
            <a:endParaRPr lang="en-AU"/>
          </a:p>
        </p:txBody>
      </p:sp>
    </p:spTree>
    <p:extLst>
      <p:ext uri="{BB962C8B-B14F-4D97-AF65-F5344CB8AC3E}">
        <p14:creationId xmlns:p14="http://schemas.microsoft.com/office/powerpoint/2010/main" val="4147637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18</a:t>
            </a:fld>
            <a:endParaRPr lang="en-AU"/>
          </a:p>
        </p:txBody>
      </p:sp>
    </p:spTree>
    <p:extLst>
      <p:ext uri="{BB962C8B-B14F-4D97-AF65-F5344CB8AC3E}">
        <p14:creationId xmlns:p14="http://schemas.microsoft.com/office/powerpoint/2010/main" val="953374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19</a:t>
            </a:fld>
            <a:endParaRPr lang="en-AU"/>
          </a:p>
        </p:txBody>
      </p:sp>
    </p:spTree>
    <p:extLst>
      <p:ext uri="{BB962C8B-B14F-4D97-AF65-F5344CB8AC3E}">
        <p14:creationId xmlns:p14="http://schemas.microsoft.com/office/powerpoint/2010/main" val="3016072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20</a:t>
            </a:fld>
            <a:endParaRPr lang="en-AU"/>
          </a:p>
        </p:txBody>
      </p:sp>
    </p:spTree>
    <p:extLst>
      <p:ext uri="{BB962C8B-B14F-4D97-AF65-F5344CB8AC3E}">
        <p14:creationId xmlns:p14="http://schemas.microsoft.com/office/powerpoint/2010/main" val="1666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4</a:t>
            </a:fld>
            <a:endParaRPr lang="en-AU"/>
          </a:p>
        </p:txBody>
      </p:sp>
    </p:spTree>
    <p:extLst>
      <p:ext uri="{BB962C8B-B14F-4D97-AF65-F5344CB8AC3E}">
        <p14:creationId xmlns:p14="http://schemas.microsoft.com/office/powerpoint/2010/main" val="2003311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5</a:t>
            </a:fld>
            <a:endParaRPr lang="en-AU"/>
          </a:p>
        </p:txBody>
      </p:sp>
    </p:spTree>
    <p:extLst>
      <p:ext uri="{BB962C8B-B14F-4D97-AF65-F5344CB8AC3E}">
        <p14:creationId xmlns:p14="http://schemas.microsoft.com/office/powerpoint/2010/main" val="2174546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6</a:t>
            </a:fld>
            <a:endParaRPr lang="en-AU"/>
          </a:p>
        </p:txBody>
      </p:sp>
    </p:spTree>
    <p:extLst>
      <p:ext uri="{BB962C8B-B14F-4D97-AF65-F5344CB8AC3E}">
        <p14:creationId xmlns:p14="http://schemas.microsoft.com/office/powerpoint/2010/main" val="3227166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7</a:t>
            </a:fld>
            <a:endParaRPr lang="en-AU"/>
          </a:p>
        </p:txBody>
      </p:sp>
    </p:spTree>
    <p:extLst>
      <p:ext uri="{BB962C8B-B14F-4D97-AF65-F5344CB8AC3E}">
        <p14:creationId xmlns:p14="http://schemas.microsoft.com/office/powerpoint/2010/main" val="3151230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8</a:t>
            </a:fld>
            <a:endParaRPr lang="en-AU"/>
          </a:p>
        </p:txBody>
      </p:sp>
    </p:spTree>
    <p:extLst>
      <p:ext uri="{BB962C8B-B14F-4D97-AF65-F5344CB8AC3E}">
        <p14:creationId xmlns:p14="http://schemas.microsoft.com/office/powerpoint/2010/main" val="735488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9</a:t>
            </a:fld>
            <a:endParaRPr lang="en-AU"/>
          </a:p>
        </p:txBody>
      </p:sp>
    </p:spTree>
    <p:extLst>
      <p:ext uri="{BB962C8B-B14F-4D97-AF65-F5344CB8AC3E}">
        <p14:creationId xmlns:p14="http://schemas.microsoft.com/office/powerpoint/2010/main" val="3946599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10</a:t>
            </a:fld>
            <a:endParaRPr lang="en-AU"/>
          </a:p>
        </p:txBody>
      </p:sp>
    </p:spTree>
    <p:extLst>
      <p:ext uri="{BB962C8B-B14F-4D97-AF65-F5344CB8AC3E}">
        <p14:creationId xmlns:p14="http://schemas.microsoft.com/office/powerpoint/2010/main" val="3586373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through approach  - cashflow approach, order, intuitive</a:t>
            </a:r>
          </a:p>
          <a:p>
            <a:r>
              <a:rPr lang="en-US" dirty="0"/>
              <a:t>Formula based – complicated requires detailed understanding of valuation methods/approximations</a:t>
            </a:r>
          </a:p>
          <a:p>
            <a:endParaRPr lang="en-US" dirty="0"/>
          </a:p>
          <a:p>
            <a:r>
              <a:rPr lang="en-US" dirty="0"/>
              <a:t>Key point – systematically moving from E to A or A to E</a:t>
            </a:r>
          </a:p>
          <a:p>
            <a:endParaRPr lang="en-US" dirty="0"/>
          </a:p>
          <a:p>
            <a:pPr marL="228600" indent="-228600">
              <a:buAutoNum type="arabicPeriod"/>
            </a:pPr>
            <a:r>
              <a:rPr lang="en-US" dirty="0"/>
              <a:t>Choose direction </a:t>
            </a:r>
          </a:p>
          <a:p>
            <a:pPr marL="228600" indent="-228600">
              <a:buAutoNum type="arabicPeriod"/>
            </a:pPr>
            <a:r>
              <a:rPr lang="en-US" dirty="0"/>
              <a:t>Choose order</a:t>
            </a:r>
          </a:p>
        </p:txBody>
      </p:sp>
      <p:sp>
        <p:nvSpPr>
          <p:cNvPr id="4" name="Slide Number Placeholder 3"/>
          <p:cNvSpPr>
            <a:spLocks noGrp="1"/>
          </p:cNvSpPr>
          <p:nvPr>
            <p:ph type="sldNum" sz="quarter" idx="5"/>
          </p:nvPr>
        </p:nvSpPr>
        <p:spPr/>
        <p:txBody>
          <a:bodyPr/>
          <a:lstStyle/>
          <a:p>
            <a:fld id="{40276F6F-D9F7-4146-B7ED-32EEC28F620C}" type="slidenum">
              <a:rPr lang="en-AU" smtClean="0"/>
              <a:t>11</a:t>
            </a:fld>
            <a:endParaRPr lang="en-AU"/>
          </a:p>
        </p:txBody>
      </p:sp>
    </p:spTree>
    <p:extLst>
      <p:ext uri="{BB962C8B-B14F-4D97-AF65-F5344CB8AC3E}">
        <p14:creationId xmlns:p14="http://schemas.microsoft.com/office/powerpoint/2010/main" val="41927151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ubject Title Slid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E1ACD97-F487-4181-B309-3C1DCC1A81A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3734" t="2061" r="25588" b="5165"/>
          <a:stretch/>
        </p:blipFill>
        <p:spPr>
          <a:xfrm>
            <a:off x="0" y="0"/>
            <a:ext cx="9144000" cy="6839688"/>
          </a:xfrm>
          <a:prstGeom prst="rect">
            <a:avLst/>
          </a:prstGeom>
        </p:spPr>
      </p:pic>
      <p:sp>
        <p:nvSpPr>
          <p:cNvPr id="2" name="Title 1"/>
          <p:cNvSpPr>
            <a:spLocks noGrp="1"/>
          </p:cNvSpPr>
          <p:nvPr>
            <p:ph type="ctrTitle" hasCustomPrompt="1"/>
          </p:nvPr>
        </p:nvSpPr>
        <p:spPr>
          <a:xfrm>
            <a:off x="864272" y="1001148"/>
            <a:ext cx="7772400" cy="1275724"/>
          </a:xfrm>
        </p:spPr>
        <p:txBody>
          <a:bodyPr lIns="0" anchor="t" anchorCtr="0">
            <a:normAutofit/>
          </a:bodyPr>
          <a:lstStyle>
            <a:lvl1pPr algn="l">
              <a:defRPr sz="3600" cap="all" baseline="0">
                <a:solidFill>
                  <a:schemeClr val="bg1"/>
                </a:solidFill>
              </a:defRPr>
            </a:lvl1pPr>
          </a:lstStyle>
          <a:p>
            <a:r>
              <a:rPr lang="en-AU" dirty="0"/>
              <a:t>Subject title</a:t>
            </a:r>
          </a:p>
        </p:txBody>
      </p:sp>
      <p:pic>
        <p:nvPicPr>
          <p:cNvPr id="10" name="Picture 9">
            <a:extLst>
              <a:ext uri="{FF2B5EF4-FFF2-40B4-BE49-F238E27FC236}">
                <a16:creationId xmlns:a16="http://schemas.microsoft.com/office/drawing/2014/main" id="{AFD5EF4B-BE8A-4B51-8CD1-844C068C2CF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995414"/>
            <a:ext cx="1912507" cy="862586"/>
          </a:xfrm>
          <a:prstGeom prst="rect">
            <a:avLst/>
          </a:prstGeom>
        </p:spPr>
      </p:pic>
      <p:pic>
        <p:nvPicPr>
          <p:cNvPr id="11" name="Picture 10">
            <a:extLst>
              <a:ext uri="{FF2B5EF4-FFF2-40B4-BE49-F238E27FC236}">
                <a16:creationId xmlns:a16="http://schemas.microsoft.com/office/drawing/2014/main" id="{FAD0F8B1-BD48-4BF0-A453-1710562F819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pic>
        <p:nvPicPr>
          <p:cNvPr id="19" name="Picture 18">
            <a:extLst>
              <a:ext uri="{FF2B5EF4-FFF2-40B4-BE49-F238E27FC236}">
                <a16:creationId xmlns:a16="http://schemas.microsoft.com/office/drawing/2014/main" id="{77F25A21-E429-4C29-A78B-0C1168F661F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79512" y="188640"/>
            <a:ext cx="1800200" cy="62974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3EE81A-EAB2-47E3-AD71-886CE9E5BCE2}"/>
              </a:ext>
            </a:extLst>
          </p:cNvPr>
          <p:cNvSpPr/>
          <p:nvPr userDrawn="1"/>
        </p:nvSpPr>
        <p:spPr>
          <a:xfrm>
            <a:off x="0" y="6093296"/>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B307B772-29F5-4799-B12E-F99BE1FDB609}"/>
              </a:ext>
            </a:extLst>
          </p:cNvPr>
          <p:cNvSpPr/>
          <p:nvPr userDrawn="1"/>
        </p:nvSpPr>
        <p:spPr>
          <a:xfrm>
            <a:off x="0" y="0"/>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a:extLst>
              <a:ext uri="{FF2B5EF4-FFF2-40B4-BE49-F238E27FC236}">
                <a16:creationId xmlns:a16="http://schemas.microsoft.com/office/drawing/2014/main" id="{A5266E5F-568D-440E-B3C1-BB88075D38C7}"/>
              </a:ext>
            </a:extLst>
          </p:cNvPr>
          <p:cNvPicPr/>
          <p:nvPr userDrawn="1"/>
        </p:nvPicPr>
        <p:blipFill rotWithShape="1">
          <a:blip r:embed="rId2" cstate="print">
            <a:extLst>
              <a:ext uri="{28A0092B-C50C-407E-A947-70E740481C1C}">
                <a14:useLocalDpi xmlns:a14="http://schemas.microsoft.com/office/drawing/2010/main" val="0"/>
              </a:ext>
            </a:extLst>
          </a:blip>
          <a:srcRect b="13185"/>
          <a:stretch/>
        </p:blipFill>
        <p:spPr bwMode="auto">
          <a:xfrm>
            <a:off x="0" y="3233079"/>
            <a:ext cx="9144000" cy="3624922"/>
          </a:xfrm>
          <a:prstGeom prst="rect">
            <a:avLst/>
          </a:prstGeom>
          <a:noFill/>
          <a:ln>
            <a:noFill/>
          </a:ln>
        </p:spPr>
      </p:pic>
      <p:pic>
        <p:nvPicPr>
          <p:cNvPr id="4" name="Picture 3">
            <a:extLst>
              <a:ext uri="{FF2B5EF4-FFF2-40B4-BE49-F238E27FC236}">
                <a16:creationId xmlns:a16="http://schemas.microsoft.com/office/drawing/2014/main" id="{937F77EE-00A7-440F-A593-5EF57A23B1B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038" y="404664"/>
            <a:ext cx="1654489" cy="578768"/>
          </a:xfrm>
          <a:prstGeom prst="rect">
            <a:avLst/>
          </a:prstGeom>
        </p:spPr>
      </p:pic>
      <p:sp>
        <p:nvSpPr>
          <p:cNvPr id="6" name="TextBox 5">
            <a:extLst>
              <a:ext uri="{FF2B5EF4-FFF2-40B4-BE49-F238E27FC236}">
                <a16:creationId xmlns:a16="http://schemas.microsoft.com/office/drawing/2014/main" id="{D816AFC7-B04E-480C-8A4A-C2D79203A156}"/>
              </a:ext>
            </a:extLst>
          </p:cNvPr>
          <p:cNvSpPr txBox="1"/>
          <p:nvPr userDrawn="1"/>
        </p:nvSpPr>
        <p:spPr>
          <a:xfrm>
            <a:off x="455613" y="1597025"/>
            <a:ext cx="3468315" cy="2185214"/>
          </a:xfrm>
          <a:prstGeom prst="rect">
            <a:avLst/>
          </a:prstGeom>
          <a:noFill/>
        </p:spPr>
        <p:txBody>
          <a:bodyPr wrap="square" rtlCol="0">
            <a:spAutoFit/>
          </a:bodyPr>
          <a:lstStyle/>
          <a:p>
            <a:pPr eaLnBrk="0" hangingPunct="0"/>
            <a:r>
              <a:rPr lang="en-US" sz="800" b="1" kern="1200" dirty="0">
                <a:solidFill>
                  <a:schemeClr val="tx1"/>
                </a:solidFill>
                <a:effectLst/>
                <a:latin typeface="+mn-lt"/>
                <a:ea typeface="+mn-ea"/>
                <a:cs typeface="+mn-cs"/>
              </a:rPr>
              <a:t>About the Actuaries Institute</a:t>
            </a:r>
            <a:endParaRPr lang="en-AU" sz="800" b="1"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The Actuaries Institute is the sole professional body for actuaries in Australia. The Institute provides expert comment on public policy issues where there is uncertainty of future financial outcomes. Actuaries have a reputation for a high level of technical financial skills and integrity. They apply their risk management expertise to allocate capital efficiently, identify and mitigate emerging risks and to help maintain system integrity across multiple segments of the financial and other sectors. This expertise enables the profession to comment on a wide range of issues including life insurance, health insurance, general insurance, climate change, retirement income policy, enterprise risk and prudential regulation, finance and investment and health financing.</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Published January 2020</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 Institute of Actuaries of Australia 2018</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All rights reserved</a:t>
            </a:r>
            <a:endParaRPr lang="en-AU" sz="800" kern="1200" dirty="0">
              <a:solidFill>
                <a:schemeClr val="tx1"/>
              </a:solidFill>
              <a:effectLst/>
              <a:latin typeface="+mn-lt"/>
              <a:ea typeface="+mn-ea"/>
              <a:cs typeface="+mn-cs"/>
            </a:endParaRPr>
          </a:p>
        </p:txBody>
      </p:sp>
      <p:sp>
        <p:nvSpPr>
          <p:cNvPr id="7" name="TextBox 6">
            <a:extLst>
              <a:ext uri="{FF2B5EF4-FFF2-40B4-BE49-F238E27FC236}">
                <a16:creationId xmlns:a16="http://schemas.microsoft.com/office/drawing/2014/main" id="{0354E28C-FA5C-4664-84AB-C75731FAE08D}"/>
              </a:ext>
            </a:extLst>
          </p:cNvPr>
          <p:cNvSpPr txBox="1"/>
          <p:nvPr userDrawn="1"/>
        </p:nvSpPr>
        <p:spPr>
          <a:xfrm>
            <a:off x="6888188" y="1597025"/>
            <a:ext cx="1800200" cy="1200329"/>
          </a:xfrm>
          <a:prstGeom prst="rect">
            <a:avLst/>
          </a:prstGeom>
          <a:noFill/>
        </p:spPr>
        <p:txBody>
          <a:bodyPr wrap="square" rtlCol="0">
            <a:spAutoFit/>
          </a:bodyPr>
          <a:lstStyle/>
          <a:p>
            <a:pPr eaLnBrk="0" hangingPunct="0"/>
            <a:r>
              <a:rPr lang="en-US" sz="800" b="1" kern="1200" dirty="0">
                <a:solidFill>
                  <a:schemeClr val="tx1"/>
                </a:solidFill>
                <a:effectLst/>
                <a:latin typeface="+mn-lt"/>
                <a:ea typeface="+mn-ea"/>
                <a:cs typeface="+mn-cs"/>
              </a:rPr>
              <a:t>Institute of Actuaries of Australia</a:t>
            </a:r>
            <a:endParaRPr lang="en-AU" sz="800" b="1"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ABN 69 000 423 656</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Level 2, 50 Carrington Street,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Sydney NSW 2000, Australia</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t +61 (0) 2 9239 6100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f +61 (0) 2 9239 6170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actuaries@actuaries.asn.au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www.actuaries.asn.au</a:t>
            </a:r>
            <a:endParaRPr lang="en-AU" sz="800" kern="1200" dirty="0">
              <a:solidFill>
                <a:schemeClr val="tx1"/>
              </a:solidFill>
              <a:effectLst/>
              <a:latin typeface="+mn-lt"/>
              <a:ea typeface="+mn-ea"/>
              <a:cs typeface="+mn-cs"/>
            </a:endParaRPr>
          </a:p>
          <a:p>
            <a:endParaRPr lang="en-AU" sz="800" dirty="0"/>
          </a:p>
        </p:txBody>
      </p:sp>
    </p:spTree>
    <p:extLst>
      <p:ext uri="{BB962C8B-B14F-4D97-AF65-F5344CB8AC3E}">
        <p14:creationId xmlns:p14="http://schemas.microsoft.com/office/powerpoint/2010/main" val="2452664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Module title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67E783B-7210-4269-9A7E-23DEB8A720AB}"/>
              </a:ext>
            </a:extLst>
          </p:cNvPr>
          <p:cNvSpPr/>
          <p:nvPr userDrawn="1"/>
        </p:nvSpPr>
        <p:spPr>
          <a:xfrm>
            <a:off x="8172400" y="6165304"/>
            <a:ext cx="971600" cy="692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3203848" y="2204864"/>
            <a:ext cx="5482952" cy="720080"/>
          </a:xfrm>
        </p:spPr>
        <p:txBody>
          <a:bodyPr anchor="t">
            <a:normAutofit/>
          </a:bodyPr>
          <a:lstStyle>
            <a:lvl1pPr algn="r">
              <a:defRPr sz="4000" b="0" cap="all"/>
            </a:lvl1pPr>
          </a:lstStyle>
          <a:p>
            <a:r>
              <a:rPr lang="en-US" dirty="0"/>
              <a:t>Module #</a:t>
            </a:r>
            <a:endParaRPr lang="en-AU" dirty="0"/>
          </a:p>
        </p:txBody>
      </p:sp>
      <p:sp>
        <p:nvSpPr>
          <p:cNvPr id="3" name="Text Placeholder 2"/>
          <p:cNvSpPr>
            <a:spLocks noGrp="1"/>
          </p:cNvSpPr>
          <p:nvPr>
            <p:ph type="body" idx="1" hasCustomPrompt="1"/>
          </p:nvPr>
        </p:nvSpPr>
        <p:spPr>
          <a:xfrm>
            <a:off x="455613" y="3429000"/>
            <a:ext cx="8231187" cy="2232248"/>
          </a:xfrm>
        </p:spPr>
        <p:txBody>
          <a:bodyPr anchor="t" anchorCtr="0">
            <a:normAutofit/>
          </a:bodyPr>
          <a:lstStyle>
            <a:lvl1pPr marL="0" indent="0" algn="r">
              <a:buNone/>
              <a:defRPr sz="4000" b="1" cap="all" baseline="0">
                <a:solidFill>
                  <a:srgbClr val="33333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Module Title</a:t>
            </a:r>
          </a:p>
        </p:txBody>
      </p:sp>
      <p:sp>
        <p:nvSpPr>
          <p:cNvPr id="7" name="Rectangle 6">
            <a:extLst>
              <a:ext uri="{FF2B5EF4-FFF2-40B4-BE49-F238E27FC236}">
                <a16:creationId xmlns:a16="http://schemas.microsoft.com/office/drawing/2014/main" id="{4BB3B729-EDCB-49F8-8DAA-328B05C7BA1C}"/>
              </a:ext>
            </a:extLst>
          </p:cNvPr>
          <p:cNvSpPr/>
          <p:nvPr userDrawn="1"/>
        </p:nvSpPr>
        <p:spPr>
          <a:xfrm>
            <a:off x="0" y="0"/>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 name="Picture 7">
            <a:extLst>
              <a:ext uri="{FF2B5EF4-FFF2-40B4-BE49-F238E27FC236}">
                <a16:creationId xmlns:a16="http://schemas.microsoft.com/office/drawing/2014/main" id="{6FA4BCFB-BEE0-4855-8461-6927F405F8B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pic>
        <p:nvPicPr>
          <p:cNvPr id="11" name="Picture 10">
            <a:extLst>
              <a:ext uri="{FF2B5EF4-FFF2-40B4-BE49-F238E27FC236}">
                <a16:creationId xmlns:a16="http://schemas.microsoft.com/office/drawing/2014/main" id="{58EBF04E-1F5A-4655-943A-07CCADD2C2A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504" y="116632"/>
            <a:ext cx="3059832" cy="89371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hasCustomPrompt="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AFE8FA-3B11-43AB-A928-90BC02C622D3}"/>
              </a:ext>
            </a:extLst>
          </p:cNvPr>
          <p:cNvSpPr/>
          <p:nvPr userDrawn="1"/>
        </p:nvSpPr>
        <p:spPr>
          <a:xfrm>
            <a:off x="0" y="6093296"/>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455613" y="2148758"/>
            <a:ext cx="8225953" cy="652934"/>
          </a:xfrm>
        </p:spPr>
        <p:txBody>
          <a:bodyPr/>
          <a:lstStyle>
            <a:lvl1pPr>
              <a:defRPr/>
            </a:lvl1pPr>
          </a:lstStyle>
          <a:p>
            <a:r>
              <a:rPr lang="en-US" dirty="0"/>
              <a:t>Module sub-topic</a:t>
            </a:r>
            <a:endParaRPr lang="en-AU" dirty="0"/>
          </a:p>
        </p:txBody>
      </p:sp>
      <p:sp>
        <p:nvSpPr>
          <p:cNvPr id="3" name="Content Placeholder 2"/>
          <p:cNvSpPr>
            <a:spLocks noGrp="1"/>
          </p:cNvSpPr>
          <p:nvPr>
            <p:ph idx="1" hasCustomPrompt="1"/>
          </p:nvPr>
        </p:nvSpPr>
        <p:spPr>
          <a:xfrm>
            <a:off x="455612" y="2802963"/>
            <a:ext cx="8225953" cy="964703"/>
          </a:xfrm>
        </p:spPr>
        <p:txBody>
          <a:bodyPr/>
          <a:lstStyle>
            <a:lvl1pPr>
              <a:defRPr/>
            </a:lvl1pPr>
          </a:lstStyle>
          <a:p>
            <a:pPr lvl="0"/>
            <a:r>
              <a:rPr lang="en-US" dirty="0"/>
              <a:t>Subtitle</a:t>
            </a:r>
          </a:p>
        </p:txBody>
      </p:sp>
      <p:pic>
        <p:nvPicPr>
          <p:cNvPr id="5" name="Picture 4">
            <a:extLst>
              <a:ext uri="{FF2B5EF4-FFF2-40B4-BE49-F238E27FC236}">
                <a16:creationId xmlns:a16="http://schemas.microsoft.com/office/drawing/2014/main" id="{5471131F-B562-4F07-85C8-7DECF41E91DA}"/>
              </a:ext>
            </a:extLst>
          </p:cNvPr>
          <p:cNvPicPr/>
          <p:nvPr userDrawn="1"/>
        </p:nvPicPr>
        <p:blipFill rotWithShape="1">
          <a:blip r:embed="rId2" cstate="print">
            <a:extLst>
              <a:ext uri="{28A0092B-C50C-407E-A947-70E740481C1C}">
                <a14:useLocalDpi xmlns:a14="http://schemas.microsoft.com/office/drawing/2010/main" val="0"/>
              </a:ext>
            </a:extLst>
          </a:blip>
          <a:srcRect b="13185"/>
          <a:stretch/>
        </p:blipFill>
        <p:spPr bwMode="auto">
          <a:xfrm>
            <a:off x="0" y="3233079"/>
            <a:ext cx="9144000" cy="3624922"/>
          </a:xfrm>
          <a:prstGeom prst="rect">
            <a:avLst/>
          </a:prstGeom>
          <a:noFill/>
          <a:ln>
            <a:noFill/>
          </a:ln>
        </p:spPr>
      </p:pic>
    </p:spTree>
    <p:extLst>
      <p:ext uri="{BB962C8B-B14F-4D97-AF65-F5344CB8AC3E}">
        <p14:creationId xmlns:p14="http://schemas.microsoft.com/office/powerpoint/2010/main" val="3079289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7C844A5-7861-4B85-82D6-A1605AE07964}"/>
              </a:ext>
            </a:extLst>
          </p:cNvPr>
          <p:cNvSpPr/>
          <p:nvPr userDrawn="1"/>
        </p:nvSpPr>
        <p:spPr>
          <a:xfrm>
            <a:off x="0" y="6093296"/>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455613" y="2776066"/>
            <a:ext cx="8225953" cy="652934"/>
          </a:xfrm>
        </p:spPr>
        <p:txBody>
          <a:bodyPr/>
          <a:lstStyle>
            <a:lvl1pPr>
              <a:defRPr/>
            </a:lvl1pPr>
          </a:lstStyle>
          <a:p>
            <a:r>
              <a:rPr lang="en-US" dirty="0"/>
              <a:t>Module sub-topic</a:t>
            </a:r>
            <a:endParaRPr lang="en-AU" dirty="0"/>
          </a:p>
        </p:txBody>
      </p:sp>
      <p:sp>
        <p:nvSpPr>
          <p:cNvPr id="3" name="Content Placeholder 2"/>
          <p:cNvSpPr>
            <a:spLocks noGrp="1"/>
          </p:cNvSpPr>
          <p:nvPr>
            <p:ph idx="1" hasCustomPrompt="1"/>
          </p:nvPr>
        </p:nvSpPr>
        <p:spPr>
          <a:xfrm>
            <a:off x="455613" y="3430271"/>
            <a:ext cx="8225953" cy="964703"/>
          </a:xfrm>
        </p:spPr>
        <p:txBody>
          <a:bodyPr/>
          <a:lstStyle>
            <a:lvl1pPr>
              <a:defRPr/>
            </a:lvl1pPr>
          </a:lstStyle>
          <a:p>
            <a:pPr lvl="0"/>
            <a:r>
              <a:rPr lang="en-US" dirty="0"/>
              <a:t>Subtitle</a:t>
            </a:r>
          </a:p>
        </p:txBody>
      </p:sp>
      <p:pic>
        <p:nvPicPr>
          <p:cNvPr id="6" name="Picture 5">
            <a:extLst>
              <a:ext uri="{FF2B5EF4-FFF2-40B4-BE49-F238E27FC236}">
                <a16:creationId xmlns:a16="http://schemas.microsoft.com/office/drawing/2014/main" id="{6273FF2B-672B-41BD-BCF9-AB1387D2F99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3463" r="24801"/>
          <a:stretch/>
        </p:blipFill>
        <p:spPr>
          <a:xfrm>
            <a:off x="-2" y="0"/>
            <a:ext cx="9144000" cy="2383743"/>
          </a:xfrm>
          <a:prstGeom prst="rect">
            <a:avLst/>
          </a:prstGeom>
        </p:spPr>
      </p:pic>
      <p:pic>
        <p:nvPicPr>
          <p:cNvPr id="9" name="Picture 8">
            <a:extLst>
              <a:ext uri="{FF2B5EF4-FFF2-40B4-BE49-F238E27FC236}">
                <a16:creationId xmlns:a16="http://schemas.microsoft.com/office/drawing/2014/main" id="{B16FD934-5AAB-4F35-ADFF-1244D45C28B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995414"/>
            <a:ext cx="1912507" cy="862586"/>
          </a:xfrm>
          <a:prstGeom prst="rect">
            <a:avLst/>
          </a:prstGeom>
        </p:spPr>
      </p:pic>
      <p:pic>
        <p:nvPicPr>
          <p:cNvPr id="10" name="Picture 9">
            <a:extLst>
              <a:ext uri="{FF2B5EF4-FFF2-40B4-BE49-F238E27FC236}">
                <a16:creationId xmlns:a16="http://schemas.microsoft.com/office/drawing/2014/main" id="{43487347-6A75-4378-96F1-5FF0DD0D19F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spTree>
    <p:extLst>
      <p:ext uri="{BB962C8B-B14F-4D97-AF65-F5344CB8AC3E}">
        <p14:creationId xmlns:p14="http://schemas.microsoft.com/office/powerpoint/2010/main" val="154416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hasCustomPrompt="1"/>
          </p:nvPr>
        </p:nvSpPr>
        <p:spPr>
          <a:xfrm>
            <a:off x="457200" y="1600201"/>
            <a:ext cx="4038600" cy="4525963"/>
          </a:xfrm>
        </p:spPr>
        <p:txBody>
          <a:bodyPr>
            <a:normAutofit/>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hasCustomPrompt="1"/>
          </p:nvPr>
        </p:nvSpPr>
        <p:spPr>
          <a:xfrm>
            <a:off x="4648200" y="1600201"/>
            <a:ext cx="4038600" cy="4525963"/>
          </a:xfrm>
        </p:spPr>
        <p:txBody>
          <a:bodyPr>
            <a:normAutofit/>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hasCustomPrompt="1"/>
          </p:nvPr>
        </p:nvSpPr>
        <p:spPr>
          <a:xfrm>
            <a:off x="457201" y="1599641"/>
            <a:ext cx="4040188" cy="690091"/>
          </a:xfrm>
        </p:spPr>
        <p:txBody>
          <a:bodyPr anchor="t"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57201" y="2471735"/>
            <a:ext cx="4040188" cy="3654427"/>
          </a:xfrm>
        </p:spPr>
        <p:txBody>
          <a:bodyPr>
            <a:normAutofit/>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p:cNvSpPr>
            <a:spLocks noGrp="1"/>
          </p:cNvSpPr>
          <p:nvPr>
            <p:ph type="body" sz="quarter" idx="3" hasCustomPrompt="1"/>
          </p:nvPr>
        </p:nvSpPr>
        <p:spPr>
          <a:xfrm>
            <a:off x="4645026" y="1599641"/>
            <a:ext cx="4041775" cy="690091"/>
          </a:xfrm>
        </p:spPr>
        <p:txBody>
          <a:bodyPr anchor="t"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4645026" y="2471735"/>
            <a:ext cx="4041775" cy="3654427"/>
          </a:xfrm>
        </p:spPr>
        <p:txBody>
          <a:bodyPr>
            <a:normAutofit/>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xercise/activit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hasCustomPrompt="1"/>
          </p:nvPr>
        </p:nvSpPr>
        <p:spPr>
          <a:xfrm>
            <a:off x="457200" y="1599641"/>
            <a:ext cx="8231188" cy="821247"/>
          </a:xfrm>
          <a:solidFill>
            <a:schemeClr val="accent2"/>
          </a:solidFill>
        </p:spPr>
        <p:txBody>
          <a:bodyPr anchor="ctr"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Exercise/Activity </a:t>
            </a:r>
          </a:p>
        </p:txBody>
      </p:sp>
      <p:sp>
        <p:nvSpPr>
          <p:cNvPr id="4" name="Content Placeholder 3"/>
          <p:cNvSpPr>
            <a:spLocks noGrp="1"/>
          </p:cNvSpPr>
          <p:nvPr>
            <p:ph sz="half" idx="2" hasCustomPrompt="1"/>
          </p:nvPr>
        </p:nvSpPr>
        <p:spPr>
          <a:xfrm>
            <a:off x="457200" y="2420889"/>
            <a:ext cx="8231187" cy="3705274"/>
          </a:xfrm>
          <a:ln>
            <a:solidFill>
              <a:schemeClr val="accent2"/>
            </a:solidFill>
          </a:ln>
        </p:spPr>
        <p:txBody>
          <a:bodyPr>
            <a:normAutofit/>
          </a:bodyPr>
          <a:lstStyle>
            <a:lvl1pPr marL="0" marR="0" indent="0" algn="l" defTabSz="914400" rtl="0" eaLnBrk="1" fontAlgn="auto" latinLnBrk="0" hangingPunct="1">
              <a:lnSpc>
                <a:spcPct val="110000"/>
              </a:lnSpc>
              <a:spcBef>
                <a:spcPts val="0"/>
              </a:spcBef>
              <a:spcAft>
                <a:spcPts val="800"/>
              </a:spcAft>
              <a:buClr>
                <a:schemeClr val="accent2"/>
              </a:buClr>
              <a:buSzTx/>
              <a:buFont typeface="Arial" pitchFamily="34" charset="0"/>
              <a:buNone/>
              <a:tabLst/>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10000"/>
              </a:lnSpc>
              <a:spcBef>
                <a:spcPts val="0"/>
              </a:spcBef>
              <a:spcAft>
                <a:spcPts val="800"/>
              </a:spcAft>
              <a:buClr>
                <a:schemeClr val="accent2"/>
              </a:buClr>
              <a:buSzTx/>
              <a:buFont typeface="Arial" pitchFamily="34" charset="0"/>
              <a:buNone/>
              <a:tabLst/>
              <a:defRPr/>
            </a:pPr>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75085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613" y="764704"/>
            <a:ext cx="8231187" cy="652934"/>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3853" y="44624"/>
            <a:ext cx="1677828" cy="756740"/>
          </a:xfrm>
          <a:prstGeom prst="rect">
            <a:avLst/>
          </a:prstGeom>
        </p:spPr>
      </p:pic>
      <p:sp>
        <p:nvSpPr>
          <p:cNvPr id="7" name="TextBox 6">
            <a:extLst>
              <a:ext uri="{FF2B5EF4-FFF2-40B4-BE49-F238E27FC236}">
                <a16:creationId xmlns:a16="http://schemas.microsoft.com/office/drawing/2014/main" id="{EF235E79-44F4-459B-830F-1D7B76749BFE}"/>
              </a:ext>
            </a:extLst>
          </p:cNvPr>
          <p:cNvSpPr txBox="1"/>
          <p:nvPr userDrawn="1"/>
        </p:nvSpPr>
        <p:spPr>
          <a:xfrm>
            <a:off x="2685004" y="188640"/>
            <a:ext cx="6347048" cy="230832"/>
          </a:xfrm>
          <a:prstGeom prst="rect">
            <a:avLst/>
          </a:prstGeom>
          <a:noFill/>
        </p:spPr>
        <p:txBody>
          <a:bodyPr wrap="square" tIns="0" rtlCol="0">
            <a:spAutoFit/>
          </a:bodyPr>
          <a:lstStyle/>
          <a:p>
            <a:pPr algn="r"/>
            <a:r>
              <a:rPr lang="en-US" sz="1200" b="1" kern="1200" dirty="0">
                <a:solidFill>
                  <a:schemeClr val="accent1"/>
                </a:solidFill>
                <a:effectLst/>
                <a:latin typeface="+mn-lt"/>
                <a:ea typeface="+mn-ea"/>
                <a:cs typeface="+mn-cs"/>
              </a:rPr>
              <a:t>Life Insurance and Retirement Valuation</a:t>
            </a:r>
            <a:endParaRPr lang="en-AU" sz="1200" dirty="0">
              <a:solidFill>
                <a:schemeClr val="accent1"/>
              </a:solidFill>
            </a:endParaRPr>
          </a:p>
        </p:txBody>
      </p:sp>
      <p:sp>
        <p:nvSpPr>
          <p:cNvPr id="9" name="TextBox 8">
            <a:extLst>
              <a:ext uri="{FF2B5EF4-FFF2-40B4-BE49-F238E27FC236}">
                <a16:creationId xmlns:a16="http://schemas.microsoft.com/office/drawing/2014/main" id="{AA0CA0E8-2A53-45BC-86C9-FE223F99B19D}"/>
              </a:ext>
            </a:extLst>
          </p:cNvPr>
          <p:cNvSpPr txBox="1"/>
          <p:nvPr userDrawn="1"/>
        </p:nvSpPr>
        <p:spPr>
          <a:xfrm>
            <a:off x="2685004" y="420633"/>
            <a:ext cx="6347048" cy="169277"/>
          </a:xfrm>
          <a:prstGeom prst="rect">
            <a:avLst/>
          </a:prstGeom>
          <a:noFill/>
        </p:spPr>
        <p:txBody>
          <a:bodyPr wrap="square" tIns="0" rtlCol="0">
            <a:spAutoFit/>
          </a:bodyPr>
          <a:lstStyle/>
          <a:p>
            <a:pPr algn="r"/>
            <a:r>
              <a:rPr lang="en-US" sz="800" b="0" kern="1200" dirty="0">
                <a:solidFill>
                  <a:schemeClr val="accent1"/>
                </a:solidFill>
                <a:effectLst/>
                <a:latin typeface="+mn-lt"/>
                <a:ea typeface="+mn-ea"/>
                <a:cs typeface="+mn-cs"/>
              </a:rPr>
              <a:t>Tutorial 6: Balance Sheets, Processes and Assets</a:t>
            </a:r>
            <a:endParaRPr lang="en-AU" sz="800" b="0" dirty="0">
              <a:solidFill>
                <a:schemeClr val="accent1"/>
              </a:solidFill>
            </a:endParaRPr>
          </a:p>
        </p:txBody>
      </p:sp>
      <p:sp>
        <p:nvSpPr>
          <p:cNvPr id="11" name="Footer Placeholder 4">
            <a:extLst>
              <a:ext uri="{FF2B5EF4-FFF2-40B4-BE49-F238E27FC236}">
                <a16:creationId xmlns:a16="http://schemas.microsoft.com/office/drawing/2014/main" id="{009DDCB5-19E8-415F-A840-5AE8651D99E5}"/>
              </a:ext>
            </a:extLst>
          </p:cNvPr>
          <p:cNvSpPr txBox="1">
            <a:spLocks/>
          </p:cNvSpPr>
          <p:nvPr userDrawn="1"/>
        </p:nvSpPr>
        <p:spPr>
          <a:xfrm>
            <a:off x="105544" y="6376243"/>
            <a:ext cx="3098304" cy="365125"/>
          </a:xfrm>
          <a:prstGeom prst="rect">
            <a:avLst/>
          </a:prstGeom>
        </p:spPr>
        <p:txBody>
          <a:bodyPr vert="horz" lIns="91440" tIns="45720" rIns="91440" bIns="45720" rtlCol="0" anchor="b" anchorCtr="0"/>
          <a:lstStyle>
            <a:defPPr>
              <a:defRPr lang="en-US"/>
            </a:defPPr>
            <a:lvl1pPr marL="0" algn="l" defTabSz="914400" rtl="0" eaLnBrk="1" latinLnBrk="0" hangingPunct="1">
              <a:defRPr sz="800" kern="1200">
                <a:solidFill>
                  <a:schemeClr val="tx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2020 The Institute of Actuaries of Australia</a:t>
            </a:r>
            <a:endParaRPr lang="en-AU" dirty="0"/>
          </a:p>
        </p:txBody>
      </p:sp>
      <p:sp>
        <p:nvSpPr>
          <p:cNvPr id="12" name="Slide Number Placeholder 5">
            <a:extLst>
              <a:ext uri="{FF2B5EF4-FFF2-40B4-BE49-F238E27FC236}">
                <a16:creationId xmlns:a16="http://schemas.microsoft.com/office/drawing/2014/main" id="{308D2600-837B-4C62-8D76-E8D49F430D64}"/>
              </a:ext>
            </a:extLst>
          </p:cNvPr>
          <p:cNvSpPr txBox="1">
            <a:spLocks/>
          </p:cNvSpPr>
          <p:nvPr userDrawn="1"/>
        </p:nvSpPr>
        <p:spPr>
          <a:xfrm>
            <a:off x="3887924" y="6376243"/>
            <a:ext cx="1368152" cy="365125"/>
          </a:xfrm>
          <a:prstGeom prst="rect">
            <a:avLst/>
          </a:prstGeom>
        </p:spPr>
        <p:txBody>
          <a:bodyPr vert="horz" lIns="91440" tIns="45720" rIns="91440" bIns="45720" rtlCol="0" anchor="b" anchorCtr="0"/>
          <a:lstStyle>
            <a:defPPr>
              <a:defRPr lang="en-US"/>
            </a:defPPr>
            <a:lvl1pPr marL="0" algn="r" defTabSz="914400" rtl="0" eaLnBrk="1" latinLnBrk="0" hangingPunct="1">
              <a:defRPr sz="1200" kern="1200">
                <a:solidFill>
                  <a:schemeClr val="accent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5EBFB04-E2EF-4418-8758-3F6D77A9AD1A}" type="slidenum">
              <a:rPr lang="en-AU" sz="1000" smtClean="0">
                <a:solidFill>
                  <a:schemeClr val="tx1"/>
                </a:solidFill>
              </a:rPr>
              <a:pPr algn="ctr"/>
              <a:t>‹#›</a:t>
            </a:fld>
            <a:endParaRPr lang="en-AU" sz="1000" dirty="0">
              <a:solidFill>
                <a:schemeClr val="tx1"/>
              </a:solidFill>
            </a:endParaRPr>
          </a:p>
        </p:txBody>
      </p:sp>
      <p:pic>
        <p:nvPicPr>
          <p:cNvPr id="10" name="Picture 9">
            <a:extLst>
              <a:ext uri="{FF2B5EF4-FFF2-40B4-BE49-F238E27FC236}">
                <a16:creationId xmlns:a16="http://schemas.microsoft.com/office/drawing/2014/main" id="{CFB75BB4-0E10-4B4C-9724-FD602EA472CD}"/>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spTree>
  </p:cSld>
  <p:clrMap bg1="lt1" tx1="dk1" bg2="lt2" tx2="dk2" accent1="accent1" accent2="accent2" accent3="accent3" accent4="accent4" accent5="accent5" accent6="accent6" hlink="hlink" folHlink="folHlink"/>
  <p:sldLayoutIdLst>
    <p:sldLayoutId id="2147483667" r:id="rId1"/>
    <p:sldLayoutId id="2147483669" r:id="rId2"/>
    <p:sldLayoutId id="2147483668" r:id="rId3"/>
    <p:sldLayoutId id="2147483683" r:id="rId4"/>
    <p:sldLayoutId id="2147483684" r:id="rId5"/>
    <p:sldLayoutId id="2147483670" r:id="rId6"/>
    <p:sldLayoutId id="2147483671" r:id="rId7"/>
    <p:sldLayoutId id="2147483686" r:id="rId8"/>
    <p:sldLayoutId id="2147483672" r:id="rId9"/>
    <p:sldLayoutId id="2147483673" r:id="rId10"/>
    <p:sldLayoutId id="2147483682" r:id="rId11"/>
  </p:sldLayoutIdLst>
  <p:txStyles>
    <p:titleStyle>
      <a:lvl1pPr algn="l" defTabSz="914400" rtl="0" eaLnBrk="1" latinLnBrk="0" hangingPunct="1">
        <a:spcBef>
          <a:spcPct val="0"/>
        </a:spcBef>
        <a:buNone/>
        <a:defRPr sz="2800" b="1" kern="1200" baseline="0">
          <a:solidFill>
            <a:srgbClr val="0098D0"/>
          </a:solidFill>
          <a:latin typeface="Century Gothic" pitchFamily="34" charset="0"/>
          <a:ea typeface="+mj-ea"/>
          <a:cs typeface="+mj-cs"/>
        </a:defRPr>
      </a:lvl1pPr>
    </p:titleStyle>
    <p:bodyStyle>
      <a:lvl1pPr marL="0" indent="0" algn="l" defTabSz="914400" rtl="0" eaLnBrk="1" latinLnBrk="0" hangingPunct="1">
        <a:lnSpc>
          <a:spcPct val="110000"/>
        </a:lnSpc>
        <a:spcBef>
          <a:spcPts val="0"/>
        </a:spcBef>
        <a:spcAft>
          <a:spcPts val="800"/>
        </a:spcAft>
        <a:buClr>
          <a:schemeClr val="accent2"/>
        </a:buClr>
        <a:buFont typeface="Arial" pitchFamily="34" charset="0"/>
        <a:buNone/>
        <a:defRPr sz="2400" kern="1200" baseline="0">
          <a:solidFill>
            <a:schemeClr val="tx1"/>
          </a:solidFill>
          <a:latin typeface="Century Gothic" pitchFamily="34" charset="0"/>
          <a:ea typeface="+mn-ea"/>
          <a:cs typeface="+mn-cs"/>
        </a:defRPr>
      </a:lvl1pPr>
      <a:lvl2pPr marL="266700" indent="-266700" algn="l" defTabSz="914400" rtl="0" eaLnBrk="1" latinLnBrk="0" hangingPunct="1">
        <a:lnSpc>
          <a:spcPct val="110000"/>
        </a:lnSpc>
        <a:spcBef>
          <a:spcPts val="0"/>
        </a:spcBef>
        <a:spcAft>
          <a:spcPts val="800"/>
        </a:spcAft>
        <a:buClr>
          <a:schemeClr val="accent2"/>
        </a:buClr>
        <a:buFont typeface="Arial" panose="020B0604020202020204" pitchFamily="34" charset="0"/>
        <a:buChar char="•"/>
        <a:defRPr sz="2400" kern="1200" baseline="0">
          <a:solidFill>
            <a:schemeClr val="tx1"/>
          </a:solidFill>
          <a:latin typeface="Century Gothic" pitchFamily="34" charset="0"/>
          <a:ea typeface="+mn-ea"/>
          <a:cs typeface="+mn-cs"/>
        </a:defRPr>
      </a:lvl2pPr>
      <a:lvl3pPr marL="538163" indent="-271463" algn="l" defTabSz="914400" rtl="0" eaLnBrk="1" latinLnBrk="0" hangingPunct="1">
        <a:lnSpc>
          <a:spcPct val="110000"/>
        </a:lnSpc>
        <a:spcBef>
          <a:spcPts val="0"/>
        </a:spcBef>
        <a:spcAft>
          <a:spcPts val="800"/>
        </a:spcAft>
        <a:buFont typeface="Century Gothic" panose="020B0502020202020204" pitchFamily="34" charset="0"/>
        <a:buChar char="–"/>
        <a:defRPr sz="2400" kern="1200" baseline="0">
          <a:solidFill>
            <a:schemeClr val="tx1"/>
          </a:solidFill>
          <a:latin typeface="Century Gothic" pitchFamily="34" charset="0"/>
          <a:ea typeface="+mn-ea"/>
          <a:cs typeface="+mn-cs"/>
        </a:defRPr>
      </a:lvl3pPr>
      <a:lvl4pPr marL="804863" indent="-266700" algn="l" defTabSz="914400" rtl="0" eaLnBrk="1" latinLnBrk="0" hangingPunct="1">
        <a:lnSpc>
          <a:spcPct val="110000"/>
        </a:lnSpc>
        <a:spcBef>
          <a:spcPts val="0"/>
        </a:spcBef>
        <a:spcAft>
          <a:spcPts val="800"/>
        </a:spcAft>
        <a:buFont typeface="Arial" panose="020B0604020202020204" pitchFamily="34" charset="0"/>
        <a:buChar char="•"/>
        <a:defRPr sz="2400" kern="1200" baseline="0">
          <a:solidFill>
            <a:schemeClr val="tx1"/>
          </a:solidFill>
          <a:latin typeface="Century Gothic" pitchFamily="34" charset="0"/>
          <a:ea typeface="+mn-ea"/>
          <a:cs typeface="+mn-cs"/>
        </a:defRPr>
      </a:lvl4pPr>
      <a:lvl5pPr marL="2057400" indent="-228600" algn="l" defTabSz="914400" rtl="0" eaLnBrk="1" latinLnBrk="0" hangingPunct="1">
        <a:lnSpc>
          <a:spcPct val="110000"/>
        </a:lnSpc>
        <a:spcBef>
          <a:spcPts val="0"/>
        </a:spcBef>
        <a:spcAft>
          <a:spcPts val="800"/>
        </a:spcAft>
        <a:buFont typeface="Arial" pitchFamily="34" charset="0"/>
        <a:buChar char="»"/>
        <a:defRPr sz="2400" kern="1200" baseline="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4" orient="horz" pos="1006" userDrawn="1">
          <p15:clr>
            <a:srgbClr val="F26B43"/>
          </p15:clr>
        </p15:guide>
        <p15:guide id="5" orient="horz" pos="480" userDrawn="1">
          <p15:clr>
            <a:srgbClr val="F26B43"/>
          </p15:clr>
        </p15:guide>
        <p15:guide id="6" pos="5473" userDrawn="1">
          <p15:clr>
            <a:srgbClr val="F26B43"/>
          </p15:clr>
        </p15:guide>
        <p15:guide id="7" pos="287" userDrawn="1">
          <p15:clr>
            <a:srgbClr val="F26B43"/>
          </p15:clr>
        </p15:guide>
        <p15:guide id="8" orient="horz" pos="386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90963-4025-41EF-A861-89C16B21BD06}"/>
              </a:ext>
            </a:extLst>
          </p:cNvPr>
          <p:cNvSpPr>
            <a:spLocks noGrp="1"/>
          </p:cNvSpPr>
          <p:nvPr>
            <p:ph type="ctrTitle"/>
          </p:nvPr>
        </p:nvSpPr>
        <p:spPr>
          <a:xfrm>
            <a:off x="864272" y="1001148"/>
            <a:ext cx="7164112" cy="1275724"/>
          </a:xfrm>
        </p:spPr>
        <p:txBody>
          <a:bodyPr>
            <a:normAutofit/>
          </a:bodyPr>
          <a:lstStyle/>
          <a:p>
            <a:r>
              <a:rPr lang="en-AU" dirty="0"/>
              <a:t>Life Insurance and retirement valuations</a:t>
            </a:r>
          </a:p>
        </p:txBody>
      </p:sp>
    </p:spTree>
    <p:extLst>
      <p:ext uri="{BB962C8B-B14F-4D97-AF65-F5344CB8AC3E}">
        <p14:creationId xmlns:p14="http://schemas.microsoft.com/office/powerpoint/2010/main" val="24222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D5B1-2B60-4A37-BA07-CFB5AB4EBEC1}"/>
              </a:ext>
            </a:extLst>
          </p:cNvPr>
          <p:cNvSpPr>
            <a:spLocks noGrp="1"/>
          </p:cNvSpPr>
          <p:nvPr>
            <p:ph type="title"/>
          </p:nvPr>
        </p:nvSpPr>
        <p:spPr/>
        <p:txBody>
          <a:bodyPr>
            <a:normAutofit/>
          </a:bodyPr>
          <a:lstStyle/>
          <a:p>
            <a:r>
              <a:rPr lang="en-AU" dirty="0"/>
              <a:t>Change in the basis </a:t>
            </a:r>
          </a:p>
        </p:txBody>
      </p:sp>
      <p:sp>
        <p:nvSpPr>
          <p:cNvPr id="3" name="Content Placeholder 2">
            <a:extLst>
              <a:ext uri="{FF2B5EF4-FFF2-40B4-BE49-F238E27FC236}">
                <a16:creationId xmlns:a16="http://schemas.microsoft.com/office/drawing/2014/main" id="{3A44430D-A62E-4AF3-A7F8-C1F98F0F0CE1}"/>
              </a:ext>
            </a:extLst>
          </p:cNvPr>
          <p:cNvSpPr>
            <a:spLocks noGrp="1"/>
          </p:cNvSpPr>
          <p:nvPr>
            <p:ph idx="1"/>
          </p:nvPr>
        </p:nvSpPr>
        <p:spPr>
          <a:xfrm>
            <a:off x="457200" y="1449286"/>
            <a:ext cx="8229600" cy="5004050"/>
          </a:xfrm>
        </p:spPr>
        <p:txBody>
          <a:bodyPr>
            <a:normAutofit lnSpcReduction="10000"/>
          </a:bodyPr>
          <a:lstStyle/>
          <a:p>
            <a:endParaRPr lang="en-AU" dirty="0"/>
          </a:p>
          <a:p>
            <a:r>
              <a:rPr lang="en-AU" dirty="0"/>
              <a:t>If experience over the period is different to expected (it is never </a:t>
            </a:r>
            <a:r>
              <a:rPr lang="en-AU" i="1" dirty="0"/>
              <a:t>exactly</a:t>
            </a:r>
            <a:r>
              <a:rPr lang="en-AU" dirty="0"/>
              <a:t> as expected), the valuation basis may change to reflect this. The opening basis can’t anticipate a change in basis at the end of the period. If the end period basis is changed, this contributes to another unexpected surplus. The end year valuation on a new basis less its value on the opening basis capitalises the effect of the change in assumptions. This is analysed as a component of the total surplus arising.</a:t>
            </a:r>
            <a:endParaRPr lang="en-US" dirty="0"/>
          </a:p>
          <a:p>
            <a:r>
              <a:rPr lang="en-AU" dirty="0"/>
              <a:t> </a:t>
            </a:r>
          </a:p>
        </p:txBody>
      </p:sp>
    </p:spTree>
    <p:extLst>
      <p:ext uri="{BB962C8B-B14F-4D97-AF65-F5344CB8AC3E}">
        <p14:creationId xmlns:p14="http://schemas.microsoft.com/office/powerpoint/2010/main" val="1634745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D5B1-2B60-4A37-BA07-CFB5AB4EBEC1}"/>
              </a:ext>
            </a:extLst>
          </p:cNvPr>
          <p:cNvSpPr>
            <a:spLocks noGrp="1"/>
          </p:cNvSpPr>
          <p:nvPr>
            <p:ph type="title"/>
          </p:nvPr>
        </p:nvSpPr>
        <p:spPr/>
        <p:txBody>
          <a:bodyPr>
            <a:normAutofit/>
          </a:bodyPr>
          <a:lstStyle/>
          <a:p>
            <a:r>
              <a:rPr lang="en-AU" dirty="0"/>
              <a:t>Methodology – step through</a:t>
            </a:r>
          </a:p>
        </p:txBody>
      </p:sp>
      <p:sp>
        <p:nvSpPr>
          <p:cNvPr id="3" name="Content Placeholder 2">
            <a:extLst>
              <a:ext uri="{FF2B5EF4-FFF2-40B4-BE49-F238E27FC236}">
                <a16:creationId xmlns:a16="http://schemas.microsoft.com/office/drawing/2014/main" id="{3A44430D-A62E-4AF3-A7F8-C1F98F0F0CE1}"/>
              </a:ext>
            </a:extLst>
          </p:cNvPr>
          <p:cNvSpPr>
            <a:spLocks noGrp="1"/>
          </p:cNvSpPr>
          <p:nvPr>
            <p:ph idx="1"/>
          </p:nvPr>
        </p:nvSpPr>
        <p:spPr>
          <a:xfrm>
            <a:off x="457200" y="1449286"/>
            <a:ext cx="8229600" cy="5004050"/>
          </a:xfrm>
        </p:spPr>
        <p:txBody>
          <a:bodyPr>
            <a:normAutofit/>
          </a:bodyPr>
          <a:lstStyle/>
          <a:p>
            <a:endParaRPr lang="en-AU" dirty="0"/>
          </a:p>
          <a:p>
            <a:r>
              <a:rPr lang="en-AU" dirty="0"/>
              <a:t> </a:t>
            </a:r>
          </a:p>
        </p:txBody>
      </p:sp>
      <p:graphicFrame>
        <p:nvGraphicFramePr>
          <p:cNvPr id="6" name="Table 5">
            <a:extLst>
              <a:ext uri="{FF2B5EF4-FFF2-40B4-BE49-F238E27FC236}">
                <a16:creationId xmlns:a16="http://schemas.microsoft.com/office/drawing/2014/main" id="{258E0BF7-4B36-4BFD-B46B-02718587134B}"/>
              </a:ext>
            </a:extLst>
          </p:cNvPr>
          <p:cNvGraphicFramePr>
            <a:graphicFrameLocks noGrp="1"/>
          </p:cNvGraphicFramePr>
          <p:nvPr>
            <p:extLst>
              <p:ext uri="{D42A27DB-BD31-4B8C-83A1-F6EECF244321}">
                <p14:modId xmlns:p14="http://schemas.microsoft.com/office/powerpoint/2010/main" val="1051986708"/>
              </p:ext>
            </p:extLst>
          </p:nvPr>
        </p:nvGraphicFramePr>
        <p:xfrm>
          <a:off x="780728" y="1435883"/>
          <a:ext cx="8229600" cy="4824535"/>
        </p:xfrm>
        <a:graphic>
          <a:graphicData uri="http://schemas.openxmlformats.org/drawingml/2006/table">
            <a:tbl>
              <a:tblPr firstRow="1" firstCol="1" bandRow="1">
                <a:tableStyleId>{5C22544A-7EE6-4342-B048-85BDC9FD1C3A}</a:tableStyleId>
              </a:tblPr>
              <a:tblGrid>
                <a:gridCol w="1194938">
                  <a:extLst>
                    <a:ext uri="{9D8B030D-6E8A-4147-A177-3AD203B41FA5}">
                      <a16:colId xmlns:a16="http://schemas.microsoft.com/office/drawing/2014/main" val="2979479705"/>
                    </a:ext>
                  </a:extLst>
                </a:gridCol>
                <a:gridCol w="1051743">
                  <a:extLst>
                    <a:ext uri="{9D8B030D-6E8A-4147-A177-3AD203B41FA5}">
                      <a16:colId xmlns:a16="http://schemas.microsoft.com/office/drawing/2014/main" val="1608670210"/>
                    </a:ext>
                  </a:extLst>
                </a:gridCol>
                <a:gridCol w="1178479">
                  <a:extLst>
                    <a:ext uri="{9D8B030D-6E8A-4147-A177-3AD203B41FA5}">
                      <a16:colId xmlns:a16="http://schemas.microsoft.com/office/drawing/2014/main" val="1783565452"/>
                    </a:ext>
                  </a:extLst>
                </a:gridCol>
                <a:gridCol w="916777">
                  <a:extLst>
                    <a:ext uri="{9D8B030D-6E8A-4147-A177-3AD203B41FA5}">
                      <a16:colId xmlns:a16="http://schemas.microsoft.com/office/drawing/2014/main" val="4132468205"/>
                    </a:ext>
                  </a:extLst>
                </a:gridCol>
                <a:gridCol w="972739">
                  <a:extLst>
                    <a:ext uri="{9D8B030D-6E8A-4147-A177-3AD203B41FA5}">
                      <a16:colId xmlns:a16="http://schemas.microsoft.com/office/drawing/2014/main" val="1900238534"/>
                    </a:ext>
                  </a:extLst>
                </a:gridCol>
                <a:gridCol w="1020470">
                  <a:extLst>
                    <a:ext uri="{9D8B030D-6E8A-4147-A177-3AD203B41FA5}">
                      <a16:colId xmlns:a16="http://schemas.microsoft.com/office/drawing/2014/main" val="3310681958"/>
                    </a:ext>
                  </a:extLst>
                </a:gridCol>
                <a:gridCol w="956280">
                  <a:extLst>
                    <a:ext uri="{9D8B030D-6E8A-4147-A177-3AD203B41FA5}">
                      <a16:colId xmlns:a16="http://schemas.microsoft.com/office/drawing/2014/main" val="2294867794"/>
                    </a:ext>
                  </a:extLst>
                </a:gridCol>
                <a:gridCol w="938174">
                  <a:extLst>
                    <a:ext uri="{9D8B030D-6E8A-4147-A177-3AD203B41FA5}">
                      <a16:colId xmlns:a16="http://schemas.microsoft.com/office/drawing/2014/main" val="63493815"/>
                    </a:ext>
                  </a:extLst>
                </a:gridCol>
              </a:tblGrid>
              <a:tr h="709491">
                <a:tc>
                  <a:txBody>
                    <a:bodyPr/>
                    <a:lstStyle/>
                    <a:p>
                      <a:pPr marL="0" marR="0">
                        <a:spcBef>
                          <a:spcPts val="300"/>
                        </a:spcBef>
                        <a:spcAft>
                          <a:spcPts val="300"/>
                        </a:spcAft>
                        <a:tabLst>
                          <a:tab pos="2520315" algn="l"/>
                        </a:tabLst>
                      </a:pPr>
                      <a:r>
                        <a:rPr lang="en-AU" sz="1200">
                          <a:effectLst/>
                        </a:rPr>
                        <a:t>Surplus</a:t>
                      </a:r>
                      <a:endParaRPr lang="en-US" sz="1200">
                        <a:effectLst/>
                      </a:endParaRPr>
                    </a:p>
                    <a:p>
                      <a:pPr marL="0" marR="0">
                        <a:spcBef>
                          <a:spcPts val="300"/>
                        </a:spcBef>
                        <a:spcAft>
                          <a:spcPts val="300"/>
                        </a:spcAft>
                        <a:tabLst>
                          <a:tab pos="2520315" algn="l"/>
                        </a:tabLst>
                      </a:pPr>
                      <a:r>
                        <a:rPr lang="en-AU" sz="1200">
                          <a:effectLst/>
                        </a:rPr>
                        <a:t>components</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tabLst>
                          <a:tab pos="2520315" algn="l"/>
                        </a:tabLst>
                      </a:pPr>
                      <a:r>
                        <a:rPr lang="en-AU" sz="1200">
                          <a:effectLst/>
                        </a:rPr>
                        <a:t>1. Expected surplus</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tabLst>
                          <a:tab pos="2520315" algn="l"/>
                        </a:tabLst>
                      </a:pPr>
                      <a:r>
                        <a:rPr lang="en-AU" sz="1200">
                          <a:effectLst/>
                        </a:rPr>
                        <a:t>2. </a:t>
                      </a:r>
                      <a:br>
                        <a:rPr lang="en-AU" sz="1200">
                          <a:effectLst/>
                        </a:rPr>
                      </a:br>
                      <a:r>
                        <a:rPr lang="en-AU" sz="1200">
                          <a:effectLst/>
                        </a:rPr>
                        <a:t>Investment income</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tabLst>
                          <a:tab pos="2520315" algn="l"/>
                        </a:tabLst>
                      </a:pPr>
                      <a:r>
                        <a:rPr lang="en-AU" sz="1200">
                          <a:effectLst/>
                        </a:rPr>
                        <a:t>3. </a:t>
                      </a:r>
                      <a:br>
                        <a:rPr lang="en-AU" sz="1200">
                          <a:effectLst/>
                        </a:rPr>
                      </a:br>
                      <a:r>
                        <a:rPr lang="en-AU" sz="1200">
                          <a:effectLst/>
                        </a:rPr>
                        <a:t>Claims</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tabLst>
                          <a:tab pos="2520315" algn="l"/>
                        </a:tabLst>
                      </a:pPr>
                      <a:r>
                        <a:rPr lang="en-AU" sz="1200">
                          <a:effectLst/>
                        </a:rPr>
                        <a:t>4. Expenses</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tabLst>
                          <a:tab pos="2520315" algn="l"/>
                        </a:tabLst>
                      </a:pPr>
                      <a:r>
                        <a:rPr lang="en-AU" sz="1200">
                          <a:effectLst/>
                        </a:rPr>
                        <a:t>5. </a:t>
                      </a:r>
                      <a:br>
                        <a:rPr lang="en-AU" sz="1200">
                          <a:effectLst/>
                        </a:rPr>
                      </a:br>
                      <a:r>
                        <a:rPr lang="en-AU" sz="1200">
                          <a:effectLst/>
                        </a:rPr>
                        <a:t>Lapses</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tabLst>
                          <a:tab pos="2520315" algn="l"/>
                        </a:tabLst>
                      </a:pPr>
                      <a:r>
                        <a:rPr lang="en-AU" sz="1200">
                          <a:effectLst/>
                        </a:rPr>
                        <a:t>6. Change in basis</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tabLst>
                          <a:tab pos="2520315" algn="l"/>
                        </a:tabLst>
                      </a:pPr>
                      <a:r>
                        <a:rPr lang="en-AU" sz="1200">
                          <a:effectLst/>
                        </a:rPr>
                        <a:t>7. </a:t>
                      </a:r>
                      <a:br>
                        <a:rPr lang="en-AU" sz="1200">
                          <a:effectLst/>
                        </a:rPr>
                      </a:br>
                      <a:r>
                        <a:rPr lang="en-AU" sz="1200">
                          <a:effectLst/>
                        </a:rPr>
                        <a:t>Actual surplus</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63871923"/>
                  </a:ext>
                </a:extLst>
              </a:tr>
              <a:tr h="283796">
                <a:tc>
                  <a:txBody>
                    <a:bodyPr/>
                    <a:lstStyle/>
                    <a:p>
                      <a:pPr marL="0" marR="0">
                        <a:spcBef>
                          <a:spcPts val="300"/>
                        </a:spcBef>
                        <a:spcAft>
                          <a:spcPts val="300"/>
                        </a:spcAft>
                        <a:tabLst>
                          <a:tab pos="2520315" algn="l"/>
                        </a:tabLst>
                      </a:pPr>
                      <a:r>
                        <a:rPr lang="en-AU" sz="1200">
                          <a:effectLst/>
                        </a:rPr>
                        <a:t>Premiums</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Expected</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Expected</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Expected</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Expected</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Adjusted</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Actual</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Actual</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46651926"/>
                  </a:ext>
                </a:extLst>
              </a:tr>
              <a:tr h="510833">
                <a:tc>
                  <a:txBody>
                    <a:bodyPr/>
                    <a:lstStyle/>
                    <a:p>
                      <a:pPr marL="0" marR="0">
                        <a:spcBef>
                          <a:spcPts val="300"/>
                        </a:spcBef>
                        <a:spcAft>
                          <a:spcPts val="300"/>
                        </a:spcAft>
                        <a:tabLst>
                          <a:tab pos="2520315" algn="l"/>
                        </a:tabLst>
                      </a:pPr>
                      <a:r>
                        <a:rPr lang="en-AU" sz="1200">
                          <a:effectLst/>
                        </a:rPr>
                        <a:t>Investment return</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Expected</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b="1" dirty="0">
                          <a:effectLst/>
                        </a:rPr>
                        <a:t>Actual</a:t>
                      </a:r>
                      <a:endParaRPr lang="en-US" sz="1200" b="1" dirty="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Actual</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Actual</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Actual</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Actual</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Actual</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83358242"/>
                  </a:ext>
                </a:extLst>
              </a:tr>
              <a:tr h="283796">
                <a:tc>
                  <a:txBody>
                    <a:bodyPr/>
                    <a:lstStyle/>
                    <a:p>
                      <a:pPr marL="0" marR="0">
                        <a:spcBef>
                          <a:spcPts val="300"/>
                        </a:spcBef>
                        <a:spcAft>
                          <a:spcPts val="300"/>
                        </a:spcAft>
                        <a:tabLst>
                          <a:tab pos="2520315" algn="l"/>
                        </a:tabLst>
                      </a:pPr>
                      <a:r>
                        <a:rPr lang="en-AU" sz="1200">
                          <a:effectLst/>
                        </a:rPr>
                        <a:t>Claims</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Expected</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Expected</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b="1" dirty="0">
                          <a:effectLst/>
                        </a:rPr>
                        <a:t>Actual</a:t>
                      </a:r>
                      <a:endParaRPr lang="en-US" sz="1200" b="1" dirty="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Actual</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Actual</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Actual</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Actual</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62225356"/>
                  </a:ext>
                </a:extLst>
              </a:tr>
              <a:tr h="283796">
                <a:tc>
                  <a:txBody>
                    <a:bodyPr/>
                    <a:lstStyle/>
                    <a:p>
                      <a:pPr marL="0" marR="0">
                        <a:spcBef>
                          <a:spcPts val="300"/>
                        </a:spcBef>
                        <a:spcAft>
                          <a:spcPts val="300"/>
                        </a:spcAft>
                        <a:tabLst>
                          <a:tab pos="2520315" algn="l"/>
                        </a:tabLst>
                      </a:pPr>
                      <a:r>
                        <a:rPr lang="en-AU" sz="1200">
                          <a:effectLst/>
                        </a:rPr>
                        <a:t>Expenses</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Expected</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Expected</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Expected</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b="1" dirty="0">
                          <a:effectLst/>
                        </a:rPr>
                        <a:t>Actual</a:t>
                      </a:r>
                      <a:endParaRPr lang="en-US" sz="1200" b="1" dirty="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Actual</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Actual</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Actual</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84972896"/>
                  </a:ext>
                </a:extLst>
              </a:tr>
              <a:tr h="283796">
                <a:tc>
                  <a:txBody>
                    <a:bodyPr/>
                    <a:lstStyle/>
                    <a:p>
                      <a:pPr marL="0" marR="0">
                        <a:spcBef>
                          <a:spcPts val="300"/>
                        </a:spcBef>
                        <a:spcAft>
                          <a:spcPts val="300"/>
                        </a:spcAft>
                        <a:tabLst>
                          <a:tab pos="2520315" algn="l"/>
                        </a:tabLst>
                      </a:pPr>
                      <a:r>
                        <a:rPr lang="en-AU" sz="1200">
                          <a:effectLst/>
                        </a:rPr>
                        <a:t>Lapses</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Expected</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Expected</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Expected</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Expected</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b="1" dirty="0">
                          <a:effectLst/>
                        </a:rPr>
                        <a:t>Actua</a:t>
                      </a:r>
                      <a:r>
                        <a:rPr lang="en-AU" sz="1200" dirty="0">
                          <a:effectLst/>
                        </a:rPr>
                        <a:t>l</a:t>
                      </a:r>
                      <a:endParaRPr lang="en-US" sz="1200" dirty="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Actual</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Actual</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928547"/>
                  </a:ext>
                </a:extLst>
              </a:tr>
              <a:tr h="1390602">
                <a:tc>
                  <a:txBody>
                    <a:bodyPr/>
                    <a:lstStyle/>
                    <a:p>
                      <a:pPr marL="0" marR="0">
                        <a:spcBef>
                          <a:spcPts val="300"/>
                        </a:spcBef>
                        <a:spcAft>
                          <a:spcPts val="300"/>
                        </a:spcAft>
                        <a:tabLst>
                          <a:tab pos="2520315" algn="l"/>
                        </a:tabLst>
                      </a:pPr>
                      <a:r>
                        <a:rPr lang="en-AU" sz="1200">
                          <a:effectLst/>
                        </a:rPr>
                        <a:t>End Year Liability</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Expected</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dirty="0">
                          <a:effectLst/>
                        </a:rPr>
                        <a:t>Expected end year portfolio</a:t>
                      </a:r>
                      <a:endParaRPr lang="en-US" sz="1200" dirty="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Allow for actual claims</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As per Step 3</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Step 3 plus allow for actual lapses</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b="1" dirty="0">
                          <a:effectLst/>
                        </a:rPr>
                        <a:t>Actual surviving policies on revised basis</a:t>
                      </a:r>
                      <a:endParaRPr lang="en-US" sz="1200" b="1" dirty="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Actual surviving policies on revised basis</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29550150"/>
                  </a:ext>
                </a:extLst>
              </a:tr>
              <a:tr h="283796">
                <a:tc>
                  <a:txBody>
                    <a:bodyPr/>
                    <a:lstStyle/>
                    <a:p>
                      <a:pPr marL="0" marR="0">
                        <a:spcBef>
                          <a:spcPts val="300"/>
                        </a:spcBef>
                        <a:spcAft>
                          <a:spcPts val="300"/>
                        </a:spcAft>
                        <a:tabLst>
                          <a:tab pos="2520315" algn="l"/>
                        </a:tabLst>
                      </a:pPr>
                      <a:r>
                        <a:rPr lang="en-AU" sz="1200">
                          <a:effectLst/>
                        </a:rPr>
                        <a:t>Surplus Arising</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Expected</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Adjusted</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Adjusted</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Adjusted</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Adjusted</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Actual</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b="1" dirty="0">
                          <a:effectLst/>
                        </a:rPr>
                        <a:t>Actual</a:t>
                      </a:r>
                      <a:endParaRPr lang="en-US" sz="1200" b="1" dirty="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22930552"/>
                  </a:ext>
                </a:extLst>
              </a:tr>
              <a:tr h="794629">
                <a:tc>
                  <a:txBody>
                    <a:bodyPr/>
                    <a:lstStyle/>
                    <a:p>
                      <a:pPr marL="0" marR="0">
                        <a:spcBef>
                          <a:spcPts val="300"/>
                        </a:spcBef>
                        <a:spcAft>
                          <a:spcPts val="300"/>
                        </a:spcAft>
                        <a:tabLst>
                          <a:tab pos="2520315" algn="l"/>
                        </a:tabLst>
                      </a:pPr>
                      <a:r>
                        <a:rPr lang="en-AU" sz="1200">
                          <a:effectLst/>
                        </a:rPr>
                        <a:t>Difference in Surplus</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 </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Impact of Economic Returns</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Impact of Actual Claims</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Impact of Actual Expenses</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Impact of Actual Lapses</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a:effectLst/>
                        </a:rPr>
                        <a:t>Impact of New Basis</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spcBef>
                          <a:spcPts val="300"/>
                        </a:spcBef>
                        <a:spcAft>
                          <a:spcPts val="300"/>
                        </a:spcAft>
                        <a:tabLst>
                          <a:tab pos="2520315" algn="l"/>
                        </a:tabLst>
                      </a:pPr>
                      <a:r>
                        <a:rPr lang="en-AU" sz="1200" dirty="0">
                          <a:effectLst/>
                        </a:rPr>
                        <a:t>Residual Impact</a:t>
                      </a:r>
                      <a:endParaRPr lang="en-US" sz="1200" dirty="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97698863"/>
                  </a:ext>
                </a:extLst>
              </a:tr>
            </a:tbl>
          </a:graphicData>
        </a:graphic>
      </p:graphicFrame>
      <p:sp>
        <p:nvSpPr>
          <p:cNvPr id="7" name="Rectangle 1">
            <a:extLst>
              <a:ext uri="{FF2B5EF4-FFF2-40B4-BE49-F238E27FC236}">
                <a16:creationId xmlns:a16="http://schemas.microsoft.com/office/drawing/2014/main" id="{BEEDC022-94A0-4156-8F0B-8AB23463D9D9}"/>
              </a:ext>
            </a:extLst>
          </p:cNvPr>
          <p:cNvSpPr>
            <a:spLocks noChangeArrowheads="1"/>
          </p:cNvSpPr>
          <p:nvPr/>
        </p:nvSpPr>
        <p:spPr bwMode="auto">
          <a:xfrm>
            <a:off x="323528" y="220486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721232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D5B1-2B60-4A37-BA07-CFB5AB4EBEC1}"/>
              </a:ext>
            </a:extLst>
          </p:cNvPr>
          <p:cNvSpPr>
            <a:spLocks noGrp="1"/>
          </p:cNvSpPr>
          <p:nvPr>
            <p:ph type="title"/>
          </p:nvPr>
        </p:nvSpPr>
        <p:spPr/>
        <p:txBody>
          <a:bodyPr>
            <a:normAutofit/>
          </a:bodyPr>
          <a:lstStyle/>
          <a:p>
            <a:r>
              <a:rPr lang="en-AU" dirty="0"/>
              <a:t>Simple example </a:t>
            </a:r>
          </a:p>
        </p:txBody>
      </p:sp>
      <p:sp>
        <p:nvSpPr>
          <p:cNvPr id="3" name="Content Placeholder 2">
            <a:extLst>
              <a:ext uri="{FF2B5EF4-FFF2-40B4-BE49-F238E27FC236}">
                <a16:creationId xmlns:a16="http://schemas.microsoft.com/office/drawing/2014/main" id="{3A44430D-A62E-4AF3-A7F8-C1F98F0F0CE1}"/>
              </a:ext>
            </a:extLst>
          </p:cNvPr>
          <p:cNvSpPr>
            <a:spLocks noGrp="1"/>
          </p:cNvSpPr>
          <p:nvPr>
            <p:ph idx="1"/>
          </p:nvPr>
        </p:nvSpPr>
        <p:spPr>
          <a:xfrm>
            <a:off x="457200" y="1449286"/>
            <a:ext cx="8229600" cy="5004050"/>
          </a:xfrm>
        </p:spPr>
        <p:txBody>
          <a:bodyPr>
            <a:normAutofit/>
          </a:bodyPr>
          <a:lstStyle/>
          <a:p>
            <a:r>
              <a:rPr lang="en-AU" dirty="0"/>
              <a:t>The formulae in the textbook provide one way of thinking about analysing the surplus. </a:t>
            </a:r>
            <a:r>
              <a:rPr lang="en-US" dirty="0"/>
              <a:t> </a:t>
            </a:r>
          </a:p>
          <a:p>
            <a:r>
              <a:rPr lang="en-AU" dirty="0"/>
              <a:t> </a:t>
            </a:r>
            <a:endParaRPr lang="en-US" dirty="0"/>
          </a:p>
          <a:p>
            <a:r>
              <a:rPr lang="en-AU" dirty="0"/>
              <a:t>It is important to realise that there is no right way and the important part is to be consistent in moving from actual to expected, or vice versa. The key confusion is mixing up actual and expected. </a:t>
            </a:r>
            <a:endParaRPr lang="en-US" dirty="0"/>
          </a:p>
          <a:p>
            <a:r>
              <a:rPr lang="en-AU" dirty="0"/>
              <a:t> </a:t>
            </a:r>
          </a:p>
        </p:txBody>
      </p:sp>
    </p:spTree>
    <p:extLst>
      <p:ext uri="{BB962C8B-B14F-4D97-AF65-F5344CB8AC3E}">
        <p14:creationId xmlns:p14="http://schemas.microsoft.com/office/powerpoint/2010/main" val="3070014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D5B1-2B60-4A37-BA07-CFB5AB4EBEC1}"/>
              </a:ext>
            </a:extLst>
          </p:cNvPr>
          <p:cNvSpPr>
            <a:spLocks noGrp="1"/>
          </p:cNvSpPr>
          <p:nvPr>
            <p:ph type="title"/>
          </p:nvPr>
        </p:nvSpPr>
        <p:spPr/>
        <p:txBody>
          <a:bodyPr>
            <a:normAutofit/>
          </a:bodyPr>
          <a:lstStyle/>
          <a:p>
            <a:r>
              <a:rPr lang="en-AU" dirty="0"/>
              <a:t>Simple example </a:t>
            </a:r>
          </a:p>
        </p:txBody>
      </p:sp>
      <p:sp>
        <p:nvSpPr>
          <p:cNvPr id="3" name="Content Placeholder 2">
            <a:extLst>
              <a:ext uri="{FF2B5EF4-FFF2-40B4-BE49-F238E27FC236}">
                <a16:creationId xmlns:a16="http://schemas.microsoft.com/office/drawing/2014/main" id="{3A44430D-A62E-4AF3-A7F8-C1F98F0F0CE1}"/>
              </a:ext>
            </a:extLst>
          </p:cNvPr>
          <p:cNvSpPr>
            <a:spLocks noGrp="1"/>
          </p:cNvSpPr>
          <p:nvPr>
            <p:ph idx="1"/>
          </p:nvPr>
        </p:nvSpPr>
        <p:spPr>
          <a:xfrm>
            <a:off x="457200" y="1449286"/>
            <a:ext cx="8229600" cy="5004050"/>
          </a:xfrm>
        </p:spPr>
        <p:txBody>
          <a:bodyPr>
            <a:noAutofit/>
          </a:bodyPr>
          <a:lstStyle/>
          <a:p>
            <a:r>
              <a:rPr lang="en-US" sz="1400" dirty="0"/>
              <a:t>Suppose an entity has assets of $100 and has to pay a liability of $200 in exactly three years. Premiums of $50 are due tomorrow, and one day after the start of the next two years.</a:t>
            </a:r>
          </a:p>
          <a:p>
            <a:r>
              <a:rPr lang="en-US" sz="1400" dirty="0"/>
              <a:t>The reserves are calculated using the following basis:</a:t>
            </a:r>
          </a:p>
          <a:p>
            <a:pPr marL="285750" lvl="0" indent="-285750">
              <a:buFont typeface="Arial" panose="020B0604020202020204" pitchFamily="34" charset="0"/>
              <a:buChar char="•"/>
            </a:pPr>
            <a:r>
              <a:rPr lang="en-US" sz="1400" dirty="0"/>
              <a:t>expected expenses are 10, 15 and 25 in six, 18, and 30 months’ time respectively;</a:t>
            </a:r>
          </a:p>
          <a:p>
            <a:pPr marL="285750" lvl="0" indent="-285750">
              <a:buFont typeface="Arial" panose="020B0604020202020204" pitchFamily="34" charset="0"/>
              <a:buChar char="•"/>
            </a:pPr>
            <a:r>
              <a:rPr lang="en-US" sz="1400" dirty="0"/>
              <a:t>the discount rate and investment return rate are10%;</a:t>
            </a:r>
          </a:p>
          <a:p>
            <a:pPr marL="285750" lvl="0" indent="-285750">
              <a:buFont typeface="Arial" panose="020B0604020202020204" pitchFamily="34" charset="0"/>
              <a:buChar char="•"/>
            </a:pPr>
            <a:r>
              <a:rPr lang="en-US" sz="1400" dirty="0"/>
              <a:t>mortality may be ignored;</a:t>
            </a:r>
          </a:p>
          <a:p>
            <a:pPr marL="285750" lvl="0" indent="-285750">
              <a:buFont typeface="Arial" panose="020B0604020202020204" pitchFamily="34" charset="0"/>
              <a:buChar char="•"/>
            </a:pPr>
            <a:r>
              <a:rPr lang="en-US" sz="1400" dirty="0"/>
              <a:t>lapses may be ignored; and</a:t>
            </a:r>
          </a:p>
          <a:p>
            <a:pPr marL="285750" lvl="0" indent="-285750">
              <a:buFont typeface="Arial" panose="020B0604020202020204" pitchFamily="34" charset="0"/>
              <a:buChar char="•"/>
            </a:pPr>
            <a:r>
              <a:rPr lang="en-US" sz="1400" dirty="0"/>
              <a:t>tax can be ignored.</a:t>
            </a:r>
          </a:p>
          <a:p>
            <a:r>
              <a:rPr lang="en-US" sz="1400" dirty="0"/>
              <a:t>During the year, actual investment returns were 0% and actual expenses of $20 was incurred just before the end of the year. The year end-valuation basis did not change.</a:t>
            </a:r>
          </a:p>
          <a:p>
            <a:pPr lvl="0"/>
            <a:r>
              <a:rPr lang="en-US" sz="1400" dirty="0"/>
              <a:t>Calculate the surplus arising.</a:t>
            </a:r>
          </a:p>
          <a:p>
            <a:pPr lvl="0"/>
            <a:r>
              <a:rPr lang="en-US" sz="1400" dirty="0"/>
              <a:t>Analyse the surplus arising into:</a:t>
            </a:r>
          </a:p>
          <a:p>
            <a:pPr lvl="1"/>
            <a:r>
              <a:rPr lang="en-US" sz="1400" dirty="0"/>
              <a:t>Investment surplus</a:t>
            </a:r>
          </a:p>
          <a:p>
            <a:pPr lvl="1"/>
            <a:r>
              <a:rPr lang="en-US" sz="1400" dirty="0"/>
              <a:t>Return on opening surplus</a:t>
            </a:r>
          </a:p>
          <a:p>
            <a:pPr lvl="1"/>
            <a:r>
              <a:rPr lang="en-US" sz="1400" dirty="0"/>
              <a:t>Expense surplus</a:t>
            </a:r>
            <a:endParaRPr lang="en-AU" sz="1400" dirty="0"/>
          </a:p>
        </p:txBody>
      </p:sp>
    </p:spTree>
    <p:extLst>
      <p:ext uri="{BB962C8B-B14F-4D97-AF65-F5344CB8AC3E}">
        <p14:creationId xmlns:p14="http://schemas.microsoft.com/office/powerpoint/2010/main" val="3838960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D5B1-2B60-4A37-BA07-CFB5AB4EBEC1}"/>
              </a:ext>
            </a:extLst>
          </p:cNvPr>
          <p:cNvSpPr>
            <a:spLocks noGrp="1"/>
          </p:cNvSpPr>
          <p:nvPr>
            <p:ph type="title"/>
          </p:nvPr>
        </p:nvSpPr>
        <p:spPr/>
        <p:txBody>
          <a:bodyPr>
            <a:normAutofit/>
          </a:bodyPr>
          <a:lstStyle/>
          <a:p>
            <a:r>
              <a:rPr lang="en-AU" dirty="0"/>
              <a:t>Simple example </a:t>
            </a:r>
          </a:p>
        </p:txBody>
      </p:sp>
      <p:sp>
        <p:nvSpPr>
          <p:cNvPr id="3" name="Content Placeholder 2">
            <a:extLst>
              <a:ext uri="{FF2B5EF4-FFF2-40B4-BE49-F238E27FC236}">
                <a16:creationId xmlns:a16="http://schemas.microsoft.com/office/drawing/2014/main" id="{3A44430D-A62E-4AF3-A7F8-C1F98F0F0CE1}"/>
              </a:ext>
            </a:extLst>
          </p:cNvPr>
          <p:cNvSpPr>
            <a:spLocks noGrp="1"/>
          </p:cNvSpPr>
          <p:nvPr>
            <p:ph idx="1"/>
          </p:nvPr>
        </p:nvSpPr>
        <p:spPr>
          <a:xfrm>
            <a:off x="457200" y="1449286"/>
            <a:ext cx="8229600" cy="5004050"/>
          </a:xfrm>
        </p:spPr>
        <p:txBody>
          <a:bodyPr>
            <a:noAutofit/>
          </a:bodyPr>
          <a:lstStyle/>
          <a:p>
            <a:r>
              <a:rPr lang="en-US" sz="1400" dirty="0"/>
              <a:t>The surplus arising is the difference between the surplus at the end of the year and the surplus at the start of the year.</a:t>
            </a:r>
          </a:p>
          <a:p>
            <a:r>
              <a:rPr lang="en-US" sz="1400" dirty="0"/>
              <a:t>Surplus = assets less liabilities.</a:t>
            </a:r>
          </a:p>
          <a:p>
            <a:r>
              <a:rPr lang="en-US" sz="1400" dirty="0"/>
              <a:t>Opening assets = 100</a:t>
            </a:r>
          </a:p>
          <a:p>
            <a:r>
              <a:rPr lang="en-US" sz="1400" dirty="0"/>
              <a:t>Opening liability = 200v</a:t>
            </a:r>
            <a:r>
              <a:rPr lang="en-US" sz="1400" baseline="30000" dirty="0"/>
              <a:t>3</a:t>
            </a:r>
            <a:r>
              <a:rPr lang="en-US" sz="1400" dirty="0"/>
              <a:t> + 10v</a:t>
            </a:r>
            <a:r>
              <a:rPr lang="en-US" sz="1400" baseline="30000" dirty="0"/>
              <a:t>0.5</a:t>
            </a:r>
            <a:r>
              <a:rPr lang="en-US" sz="1400" dirty="0"/>
              <a:t> +</a:t>
            </a:r>
            <a:r>
              <a:rPr lang="en-US" sz="1400" baseline="30000" dirty="0"/>
              <a:t> </a:t>
            </a:r>
            <a:r>
              <a:rPr lang="en-US" sz="1400" dirty="0"/>
              <a:t>15v</a:t>
            </a:r>
            <a:r>
              <a:rPr lang="en-US" sz="1400" baseline="30000" dirty="0"/>
              <a:t>1.5 </a:t>
            </a:r>
            <a:r>
              <a:rPr lang="en-US" sz="1400" dirty="0"/>
              <a:t>+</a:t>
            </a:r>
            <a:r>
              <a:rPr lang="en-US" sz="1400" baseline="30000" dirty="0"/>
              <a:t> </a:t>
            </a:r>
            <a:r>
              <a:rPr lang="en-US" sz="1400" dirty="0"/>
              <a:t>25v</a:t>
            </a:r>
            <a:r>
              <a:rPr lang="en-US" sz="1400" baseline="30000" dirty="0"/>
              <a:t>2.5</a:t>
            </a:r>
            <a:r>
              <a:rPr lang="en-US" sz="1400" dirty="0"/>
              <a:t> – 50(1+</a:t>
            </a:r>
            <a:r>
              <a:rPr lang="en-US" sz="1400" baseline="30000" dirty="0"/>
              <a:t> </a:t>
            </a:r>
            <a:r>
              <a:rPr lang="en-US" sz="1400" dirty="0"/>
              <a:t>v</a:t>
            </a:r>
            <a:r>
              <a:rPr lang="en-US" sz="1400" baseline="30000" dirty="0"/>
              <a:t> </a:t>
            </a:r>
            <a:r>
              <a:rPr lang="en-US" sz="1400" dirty="0"/>
              <a:t>+</a:t>
            </a:r>
            <a:r>
              <a:rPr lang="en-US" sz="1400" baseline="30000" dirty="0"/>
              <a:t> </a:t>
            </a:r>
            <a:r>
              <a:rPr lang="en-US" sz="1400" dirty="0"/>
              <a:t>v</a:t>
            </a:r>
            <a:r>
              <a:rPr lang="en-US" sz="1400" baseline="30000" dirty="0"/>
              <a:t>2</a:t>
            </a:r>
            <a:r>
              <a:rPr lang="en-US" sz="1400" dirty="0"/>
              <a:t>) @ v = 1/1.1</a:t>
            </a:r>
          </a:p>
          <a:p>
            <a:r>
              <a:rPr lang="en-US" sz="1400" dirty="0"/>
              <a:t>                             = 55.72,</a:t>
            </a:r>
          </a:p>
          <a:p>
            <a:r>
              <a:rPr lang="en-US" sz="1400" dirty="0"/>
              <a:t>Thus, the surplus at the start of the year is 100 – 55.72 = 44.28.</a:t>
            </a:r>
          </a:p>
          <a:p>
            <a:endParaRPr lang="en-US" sz="1400" dirty="0"/>
          </a:p>
          <a:p>
            <a:r>
              <a:rPr lang="en-US" sz="1400" dirty="0"/>
              <a:t>Assets at the end of the year will be calculated using actual movements.</a:t>
            </a:r>
          </a:p>
          <a:p>
            <a:r>
              <a:rPr lang="en-US" sz="1400" dirty="0"/>
              <a:t>Closing assets = (100+50)*(1+0%) -20 = 130.</a:t>
            </a:r>
          </a:p>
          <a:p>
            <a:r>
              <a:rPr lang="en-US" sz="1400" dirty="0"/>
              <a:t>Closing liability  = 200v</a:t>
            </a:r>
            <a:r>
              <a:rPr lang="en-US" sz="1400" baseline="30000" dirty="0"/>
              <a:t>2</a:t>
            </a:r>
            <a:r>
              <a:rPr lang="en-US" sz="1400" dirty="0"/>
              <a:t>  +</a:t>
            </a:r>
            <a:r>
              <a:rPr lang="en-US" sz="1400" baseline="30000" dirty="0"/>
              <a:t> </a:t>
            </a:r>
            <a:r>
              <a:rPr lang="en-US" sz="1400" dirty="0"/>
              <a:t>15v</a:t>
            </a:r>
            <a:r>
              <a:rPr lang="en-US" sz="1400" baseline="30000" dirty="0"/>
              <a:t>0.5 </a:t>
            </a:r>
            <a:r>
              <a:rPr lang="en-US" sz="1400" dirty="0"/>
              <a:t>+</a:t>
            </a:r>
            <a:r>
              <a:rPr lang="en-US" sz="1400" baseline="30000" dirty="0"/>
              <a:t> </a:t>
            </a:r>
            <a:r>
              <a:rPr lang="en-US" sz="1400" dirty="0"/>
              <a:t>25v</a:t>
            </a:r>
            <a:r>
              <a:rPr lang="en-US" sz="1400" baseline="30000" dirty="0"/>
              <a:t>1.5</a:t>
            </a:r>
            <a:r>
              <a:rPr lang="en-US" sz="1400" dirty="0"/>
              <a:t> – 50(1+</a:t>
            </a:r>
            <a:r>
              <a:rPr lang="en-US" sz="1400" baseline="30000" dirty="0"/>
              <a:t> </a:t>
            </a:r>
            <a:r>
              <a:rPr lang="en-US" sz="1400" dirty="0"/>
              <a:t>v) = 105.81.</a:t>
            </a:r>
          </a:p>
          <a:p>
            <a:r>
              <a:rPr lang="en-US" sz="1400" dirty="0"/>
              <a:t>The surplus at the end of the year is 130 – 105.81 = 24.19.</a:t>
            </a:r>
          </a:p>
          <a:p>
            <a:endParaRPr lang="en-US" sz="1400" dirty="0"/>
          </a:p>
          <a:p>
            <a:r>
              <a:rPr lang="en-US" sz="1400" b="1" dirty="0"/>
              <a:t>Thus, the surplus arising is 24.19 – 44.28 = -20.09</a:t>
            </a:r>
            <a:endParaRPr lang="en-AU" sz="1400" b="1" dirty="0"/>
          </a:p>
        </p:txBody>
      </p:sp>
    </p:spTree>
    <p:extLst>
      <p:ext uri="{BB962C8B-B14F-4D97-AF65-F5344CB8AC3E}">
        <p14:creationId xmlns:p14="http://schemas.microsoft.com/office/powerpoint/2010/main" val="4041996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D5B1-2B60-4A37-BA07-CFB5AB4EBEC1}"/>
              </a:ext>
            </a:extLst>
          </p:cNvPr>
          <p:cNvSpPr>
            <a:spLocks noGrp="1"/>
          </p:cNvSpPr>
          <p:nvPr>
            <p:ph type="title"/>
          </p:nvPr>
        </p:nvSpPr>
        <p:spPr/>
        <p:txBody>
          <a:bodyPr>
            <a:normAutofit/>
          </a:bodyPr>
          <a:lstStyle/>
          <a:p>
            <a:r>
              <a:rPr lang="en-AU" dirty="0"/>
              <a:t>Simple example </a:t>
            </a:r>
          </a:p>
        </p:txBody>
      </p:sp>
      <p:sp>
        <p:nvSpPr>
          <p:cNvPr id="3" name="Content Placeholder 2">
            <a:extLst>
              <a:ext uri="{FF2B5EF4-FFF2-40B4-BE49-F238E27FC236}">
                <a16:creationId xmlns:a16="http://schemas.microsoft.com/office/drawing/2014/main" id="{3A44430D-A62E-4AF3-A7F8-C1F98F0F0CE1}"/>
              </a:ext>
            </a:extLst>
          </p:cNvPr>
          <p:cNvSpPr>
            <a:spLocks noGrp="1"/>
          </p:cNvSpPr>
          <p:nvPr>
            <p:ph idx="1"/>
          </p:nvPr>
        </p:nvSpPr>
        <p:spPr>
          <a:xfrm>
            <a:off x="457200" y="1449286"/>
            <a:ext cx="8229600" cy="5004050"/>
          </a:xfrm>
        </p:spPr>
        <p:txBody>
          <a:bodyPr>
            <a:noAutofit/>
          </a:bodyPr>
          <a:lstStyle/>
          <a:p>
            <a:r>
              <a:rPr lang="en-US" sz="1400" b="1" dirty="0"/>
              <a:t>Investment return</a:t>
            </a:r>
            <a:endParaRPr lang="en-US" sz="1400" dirty="0"/>
          </a:p>
          <a:p>
            <a:r>
              <a:rPr lang="en-US" sz="1400" dirty="0"/>
              <a:t>We compare the actual value of assets with those expected if we earned the valuation interest rate. Note that we are working from actual to expected so all unanalyzed items are on actual values.</a:t>
            </a:r>
          </a:p>
          <a:p>
            <a:r>
              <a:rPr lang="en-US" sz="1400" dirty="0"/>
              <a:t>The investment surplus = actual value of assets less expected value of assets</a:t>
            </a:r>
          </a:p>
          <a:p>
            <a:r>
              <a:rPr lang="en-US" sz="1400" dirty="0"/>
              <a:t> = 130 –[ (100+ 50)*1.1 – 20] = - 15</a:t>
            </a:r>
          </a:p>
          <a:p>
            <a:r>
              <a:rPr lang="en-US" sz="1400" dirty="0"/>
              <a:t>Since we have </a:t>
            </a:r>
            <a:r>
              <a:rPr lang="en-US" sz="1400" dirty="0" err="1"/>
              <a:t>analysed</a:t>
            </a:r>
            <a:r>
              <a:rPr lang="en-US" sz="1400" dirty="0"/>
              <a:t> investment returns, we now move forward using expected interest</a:t>
            </a:r>
          </a:p>
          <a:p>
            <a:r>
              <a:rPr lang="en-US" sz="1400" b="1" dirty="0"/>
              <a:t>Return on opening surplus </a:t>
            </a:r>
            <a:endParaRPr lang="en-US" sz="1400" dirty="0"/>
          </a:p>
          <a:p>
            <a:r>
              <a:rPr lang="en-US" sz="1400" dirty="0"/>
              <a:t>44.28*0.1 = 4.43</a:t>
            </a:r>
          </a:p>
          <a:p>
            <a:r>
              <a:rPr lang="en-US" sz="1400" b="1" dirty="0"/>
              <a:t>Expense surplus</a:t>
            </a:r>
            <a:endParaRPr lang="en-US" sz="1400" dirty="0"/>
          </a:p>
          <a:p>
            <a:r>
              <a:rPr lang="en-US" sz="1400" dirty="0"/>
              <a:t>Actual expenses incurred were 20 at the end of the first year and expected expenses were 10 at mid-year. The expense surplus is:</a:t>
            </a:r>
          </a:p>
          <a:p>
            <a:r>
              <a:rPr lang="en-US" sz="1400" dirty="0"/>
              <a:t> 10 * 1.1^0.5 – 20 = -9.51</a:t>
            </a:r>
          </a:p>
          <a:p>
            <a:r>
              <a:rPr lang="en-US" sz="1400" b="1" dirty="0"/>
              <a:t>Reconciliation</a:t>
            </a:r>
            <a:endParaRPr lang="en-US" sz="1400" dirty="0"/>
          </a:p>
          <a:p>
            <a:r>
              <a:rPr lang="en-US" sz="1400" dirty="0"/>
              <a:t>The three components sum to -15 + 4.43 – 9.51 = -20.08 </a:t>
            </a:r>
          </a:p>
          <a:p>
            <a:r>
              <a:rPr lang="en-US" sz="1400" dirty="0"/>
              <a:t>The difference of 0.01 is likely due to rounding.</a:t>
            </a:r>
          </a:p>
        </p:txBody>
      </p:sp>
    </p:spTree>
    <p:extLst>
      <p:ext uri="{BB962C8B-B14F-4D97-AF65-F5344CB8AC3E}">
        <p14:creationId xmlns:p14="http://schemas.microsoft.com/office/powerpoint/2010/main" val="468471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D5B1-2B60-4A37-BA07-CFB5AB4EBEC1}"/>
              </a:ext>
            </a:extLst>
          </p:cNvPr>
          <p:cNvSpPr>
            <a:spLocks noGrp="1"/>
          </p:cNvSpPr>
          <p:nvPr>
            <p:ph type="title"/>
          </p:nvPr>
        </p:nvSpPr>
        <p:spPr/>
        <p:txBody>
          <a:bodyPr>
            <a:normAutofit/>
          </a:bodyPr>
          <a:lstStyle/>
          <a:p>
            <a:r>
              <a:rPr lang="en-AU" dirty="0"/>
              <a:t>Question </a:t>
            </a:r>
          </a:p>
        </p:txBody>
      </p:sp>
      <p:sp>
        <p:nvSpPr>
          <p:cNvPr id="3" name="Content Placeholder 2">
            <a:extLst>
              <a:ext uri="{FF2B5EF4-FFF2-40B4-BE49-F238E27FC236}">
                <a16:creationId xmlns:a16="http://schemas.microsoft.com/office/drawing/2014/main" id="{3A44430D-A62E-4AF3-A7F8-C1F98F0F0CE1}"/>
              </a:ext>
            </a:extLst>
          </p:cNvPr>
          <p:cNvSpPr>
            <a:spLocks noGrp="1"/>
          </p:cNvSpPr>
          <p:nvPr>
            <p:ph idx="1"/>
          </p:nvPr>
        </p:nvSpPr>
        <p:spPr>
          <a:xfrm>
            <a:off x="457200" y="1449286"/>
            <a:ext cx="8229600" cy="5004050"/>
          </a:xfrm>
        </p:spPr>
        <p:txBody>
          <a:bodyPr>
            <a:normAutofit fontScale="25000" lnSpcReduction="20000"/>
          </a:bodyPr>
          <a:lstStyle/>
          <a:p>
            <a:r>
              <a:rPr lang="en-AU" sz="3600" i="1" dirty="0"/>
              <a:t>Adapted from Life 2B assignment 2005, S1 paper 2</a:t>
            </a:r>
          </a:p>
          <a:p>
            <a:r>
              <a:rPr lang="en-US" sz="4400" dirty="0"/>
              <a:t>You have been asked to perform an analysis of profit for your company’s block of new term insurance policies. The company has just written 300,000 of these policies. Each policy is for a 10 year term, has a sum insured of $100,000 and premium rates as per the following table: of  $1.50 per </a:t>
            </a:r>
            <a:r>
              <a:rPr lang="en-US" sz="4400" dirty="0" err="1"/>
              <a:t>mille</a:t>
            </a:r>
            <a:r>
              <a:rPr lang="en-US" sz="4400" dirty="0"/>
              <a:t> (</a:t>
            </a:r>
            <a:r>
              <a:rPr lang="en-US" sz="4400" dirty="0" err="1"/>
              <a:t>ie</a:t>
            </a:r>
            <a:r>
              <a:rPr lang="en-US" sz="4400" dirty="0"/>
              <a:t> per $1,000 of sum insured). </a:t>
            </a:r>
          </a:p>
          <a:p>
            <a:r>
              <a:rPr lang="en-US" sz="4400" dirty="0"/>
              <a:t>Other assumptions are: </a:t>
            </a:r>
          </a:p>
          <a:p>
            <a:pPr marL="685800" indent="-685800">
              <a:buFont typeface="Arial" panose="020B0604020202020204" pitchFamily="34" charset="0"/>
              <a:buChar char="•"/>
            </a:pPr>
            <a:r>
              <a:rPr lang="en-US" sz="4400" dirty="0"/>
              <a:t>Initial expenses  40% of premium </a:t>
            </a:r>
          </a:p>
          <a:p>
            <a:pPr marL="685800" indent="-685800">
              <a:buFont typeface="Arial" panose="020B0604020202020204" pitchFamily="34" charset="0"/>
              <a:buChar char="•"/>
            </a:pPr>
            <a:r>
              <a:rPr lang="en-US" sz="4400" dirty="0"/>
              <a:t>Renewal expenses 7% of premium (including first year) </a:t>
            </a:r>
          </a:p>
          <a:p>
            <a:pPr marL="685800" indent="-685800">
              <a:buFont typeface="Arial" panose="020B0604020202020204" pitchFamily="34" charset="0"/>
              <a:buChar char="•"/>
            </a:pPr>
            <a:r>
              <a:rPr lang="en-US" sz="4400" dirty="0"/>
              <a:t>Renewal expense increase factor 4% pa </a:t>
            </a:r>
          </a:p>
          <a:p>
            <a:pPr marL="685800" indent="-685800">
              <a:buFont typeface="Arial" panose="020B0604020202020204" pitchFamily="34" charset="0"/>
              <a:buChar char="•"/>
            </a:pPr>
            <a:r>
              <a:rPr lang="en-US" sz="4400" dirty="0"/>
              <a:t>Mortality  0.10% </a:t>
            </a:r>
          </a:p>
          <a:p>
            <a:pPr marL="685800" indent="-685800">
              <a:buFont typeface="Arial" panose="020B0604020202020204" pitchFamily="34" charset="0"/>
              <a:buChar char="•"/>
            </a:pPr>
            <a:r>
              <a:rPr lang="en-US" sz="4400" dirty="0"/>
              <a:t>Surrenders  10% </a:t>
            </a:r>
          </a:p>
          <a:p>
            <a:pPr marL="685800" indent="-685800">
              <a:buFont typeface="Arial" panose="020B0604020202020204" pitchFamily="34" charset="0"/>
              <a:buChar char="•"/>
            </a:pPr>
            <a:r>
              <a:rPr lang="en-US" sz="4400" dirty="0"/>
              <a:t>Earning rate  6% </a:t>
            </a:r>
          </a:p>
          <a:p>
            <a:pPr marL="685800" indent="-685800">
              <a:buFont typeface="Arial" panose="020B0604020202020204" pitchFamily="34" charset="0"/>
              <a:buChar char="•"/>
            </a:pPr>
            <a:r>
              <a:rPr lang="en-US" sz="4400" dirty="0"/>
              <a:t>Capital 50% of premium </a:t>
            </a:r>
          </a:p>
          <a:p>
            <a:r>
              <a:rPr lang="en-US" sz="4400" dirty="0"/>
              <a:t> </a:t>
            </a:r>
          </a:p>
          <a:p>
            <a:r>
              <a:rPr lang="en-US" sz="4400" dirty="0"/>
              <a:t>There are no retained earnings at commencement. Shareholders supply any necessary capital to support the reserves. </a:t>
            </a:r>
          </a:p>
          <a:p>
            <a:r>
              <a:rPr lang="en-US" sz="4400" dirty="0"/>
              <a:t>Initial expenses are assumed to occur at the beginning of the year. All other movements are assumed to take place throughout the year. </a:t>
            </a:r>
          </a:p>
          <a:p>
            <a:r>
              <a:rPr lang="en-US" sz="4400" dirty="0"/>
              <a:t>When calculating the decrement table, assume deaths occur prior to withdrawals. This is to simplify the </a:t>
            </a:r>
            <a:r>
              <a:rPr lang="en-US" sz="4400" dirty="0" err="1"/>
              <a:t>maths</a:t>
            </a:r>
            <a:r>
              <a:rPr lang="en-US" sz="4400" dirty="0"/>
              <a:t> and have the answers as consistent as possible for marking. </a:t>
            </a:r>
          </a:p>
          <a:p>
            <a:r>
              <a:rPr lang="en-US" sz="4400" dirty="0"/>
              <a:t>The profit carrier should be death claims and the capital adequacy reserve should be set up at the beginning of the year, even though premiums are received mid year. </a:t>
            </a:r>
            <a:r>
              <a:rPr lang="en-AU" sz="4400" dirty="0"/>
              <a:t> </a:t>
            </a:r>
          </a:p>
        </p:txBody>
      </p:sp>
    </p:spTree>
    <p:extLst>
      <p:ext uri="{BB962C8B-B14F-4D97-AF65-F5344CB8AC3E}">
        <p14:creationId xmlns:p14="http://schemas.microsoft.com/office/powerpoint/2010/main" val="175907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D5B1-2B60-4A37-BA07-CFB5AB4EBEC1}"/>
              </a:ext>
            </a:extLst>
          </p:cNvPr>
          <p:cNvSpPr>
            <a:spLocks noGrp="1"/>
          </p:cNvSpPr>
          <p:nvPr>
            <p:ph type="title"/>
          </p:nvPr>
        </p:nvSpPr>
        <p:spPr/>
        <p:txBody>
          <a:bodyPr>
            <a:normAutofit/>
          </a:bodyPr>
          <a:lstStyle/>
          <a:p>
            <a:r>
              <a:rPr lang="en-AU" dirty="0"/>
              <a:t>Question a</a:t>
            </a:r>
          </a:p>
        </p:txBody>
      </p:sp>
      <p:sp>
        <p:nvSpPr>
          <p:cNvPr id="3" name="Content Placeholder 2">
            <a:extLst>
              <a:ext uri="{FF2B5EF4-FFF2-40B4-BE49-F238E27FC236}">
                <a16:creationId xmlns:a16="http://schemas.microsoft.com/office/drawing/2014/main" id="{3A44430D-A62E-4AF3-A7F8-C1F98F0F0CE1}"/>
              </a:ext>
            </a:extLst>
          </p:cNvPr>
          <p:cNvSpPr>
            <a:spLocks noGrp="1"/>
          </p:cNvSpPr>
          <p:nvPr>
            <p:ph idx="1"/>
          </p:nvPr>
        </p:nvSpPr>
        <p:spPr>
          <a:xfrm>
            <a:off x="457200" y="1449286"/>
            <a:ext cx="8229600" cy="5004050"/>
          </a:xfrm>
        </p:spPr>
        <p:txBody>
          <a:bodyPr>
            <a:normAutofit/>
          </a:bodyPr>
          <a:lstStyle/>
          <a:p>
            <a:r>
              <a:rPr lang="en-US" sz="2000" i="1" dirty="0"/>
              <a:t>It is currently the end of the first policy year and experience has been exactly as expected. You have been asked to provide an analysis of profit for year 1.   </a:t>
            </a:r>
            <a:r>
              <a:rPr lang="en-AU" sz="2000" i="1" dirty="0"/>
              <a:t> </a:t>
            </a:r>
          </a:p>
          <a:p>
            <a:endParaRPr lang="en-AU" sz="3600" i="1" dirty="0"/>
          </a:p>
        </p:txBody>
      </p:sp>
    </p:spTree>
    <p:extLst>
      <p:ext uri="{BB962C8B-B14F-4D97-AF65-F5344CB8AC3E}">
        <p14:creationId xmlns:p14="http://schemas.microsoft.com/office/powerpoint/2010/main" val="4260936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D5B1-2B60-4A37-BA07-CFB5AB4EBEC1}"/>
              </a:ext>
            </a:extLst>
          </p:cNvPr>
          <p:cNvSpPr>
            <a:spLocks noGrp="1"/>
          </p:cNvSpPr>
          <p:nvPr>
            <p:ph type="title"/>
          </p:nvPr>
        </p:nvSpPr>
        <p:spPr/>
        <p:txBody>
          <a:bodyPr>
            <a:normAutofit/>
          </a:bodyPr>
          <a:lstStyle/>
          <a:p>
            <a:r>
              <a:rPr lang="en-AU" dirty="0"/>
              <a:t>Question b</a:t>
            </a:r>
          </a:p>
        </p:txBody>
      </p:sp>
      <p:sp>
        <p:nvSpPr>
          <p:cNvPr id="3" name="Content Placeholder 2">
            <a:extLst>
              <a:ext uri="{FF2B5EF4-FFF2-40B4-BE49-F238E27FC236}">
                <a16:creationId xmlns:a16="http://schemas.microsoft.com/office/drawing/2014/main" id="{3A44430D-A62E-4AF3-A7F8-C1F98F0F0CE1}"/>
              </a:ext>
            </a:extLst>
          </p:cNvPr>
          <p:cNvSpPr>
            <a:spLocks noGrp="1"/>
          </p:cNvSpPr>
          <p:nvPr>
            <p:ph idx="1"/>
          </p:nvPr>
        </p:nvSpPr>
        <p:spPr>
          <a:xfrm>
            <a:off x="457200" y="1449286"/>
            <a:ext cx="8229600" cy="5004050"/>
          </a:xfrm>
        </p:spPr>
        <p:txBody>
          <a:bodyPr>
            <a:normAutofit/>
          </a:bodyPr>
          <a:lstStyle/>
          <a:p>
            <a:r>
              <a:rPr lang="en-US" sz="2000" i="1" dirty="0"/>
              <a:t>Calculate the total cash to be returned to shareholders at the end of the first year. </a:t>
            </a:r>
            <a:endParaRPr lang="en-AU" sz="3600" i="1" dirty="0"/>
          </a:p>
        </p:txBody>
      </p:sp>
    </p:spTree>
    <p:extLst>
      <p:ext uri="{BB962C8B-B14F-4D97-AF65-F5344CB8AC3E}">
        <p14:creationId xmlns:p14="http://schemas.microsoft.com/office/powerpoint/2010/main" val="3343273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D5B1-2B60-4A37-BA07-CFB5AB4EBEC1}"/>
              </a:ext>
            </a:extLst>
          </p:cNvPr>
          <p:cNvSpPr>
            <a:spLocks noGrp="1"/>
          </p:cNvSpPr>
          <p:nvPr>
            <p:ph type="title"/>
          </p:nvPr>
        </p:nvSpPr>
        <p:spPr/>
        <p:txBody>
          <a:bodyPr>
            <a:normAutofit/>
          </a:bodyPr>
          <a:lstStyle/>
          <a:p>
            <a:r>
              <a:rPr lang="en-AU" dirty="0"/>
              <a:t>Question c</a:t>
            </a:r>
          </a:p>
        </p:txBody>
      </p:sp>
      <p:sp>
        <p:nvSpPr>
          <p:cNvPr id="3" name="Content Placeholder 2">
            <a:extLst>
              <a:ext uri="{FF2B5EF4-FFF2-40B4-BE49-F238E27FC236}">
                <a16:creationId xmlns:a16="http://schemas.microsoft.com/office/drawing/2014/main" id="{3A44430D-A62E-4AF3-A7F8-C1F98F0F0CE1}"/>
              </a:ext>
            </a:extLst>
          </p:cNvPr>
          <p:cNvSpPr>
            <a:spLocks noGrp="1"/>
          </p:cNvSpPr>
          <p:nvPr>
            <p:ph idx="1"/>
          </p:nvPr>
        </p:nvSpPr>
        <p:spPr>
          <a:xfrm>
            <a:off x="457200" y="1449286"/>
            <a:ext cx="8229600" cy="5004050"/>
          </a:xfrm>
        </p:spPr>
        <p:txBody>
          <a:bodyPr>
            <a:noAutofit/>
          </a:bodyPr>
          <a:lstStyle/>
          <a:p>
            <a:r>
              <a:rPr lang="en-US" sz="2000" i="1" dirty="0"/>
              <a:t>It is now the end of year 2 and you are again asked to perform an analysis of profit. The following actual figures are provided and it has been decided that there will be no change to the basis. Lapses have increased at the same time that the mortality has reduced to the extent that the change in reserves is negligible and therefore the end Year 2 reserve does not alter. Please provide your analysis and determine the amount paid to shareholders at the end of year 2.    </a:t>
            </a:r>
            <a:r>
              <a:rPr lang="en-AU" sz="2000" i="1" dirty="0"/>
              <a:t> </a:t>
            </a:r>
          </a:p>
          <a:p>
            <a:r>
              <a:rPr lang="en-US" sz="2000" i="1" dirty="0"/>
              <a:t>Premium received 		$40,806,529 </a:t>
            </a:r>
          </a:p>
          <a:p>
            <a:r>
              <a:rPr lang="en-US" sz="2000" i="1" dirty="0"/>
              <a:t>Death claims on sum insured 	$13,486,500 </a:t>
            </a:r>
          </a:p>
          <a:p>
            <a:r>
              <a:rPr lang="en-US" sz="2000" i="1" dirty="0"/>
              <a:t>Expenses 			$3,105,468 </a:t>
            </a:r>
          </a:p>
          <a:p>
            <a:r>
              <a:rPr lang="en-US" sz="2000" i="1" dirty="0"/>
              <a:t>Interest earned 		$3,695,124 </a:t>
            </a:r>
          </a:p>
          <a:p>
            <a:r>
              <a:rPr lang="en-US" sz="2000" i="1" dirty="0"/>
              <a:t>Policy reserve at end </a:t>
            </a:r>
            <a:r>
              <a:rPr lang="en-US" sz="2000" i="1" dirty="0" err="1"/>
              <a:t>yr</a:t>
            </a:r>
            <a:r>
              <a:rPr lang="en-US" sz="2000" i="1" dirty="0"/>
              <a:t> 2 	$15,502,031 </a:t>
            </a:r>
            <a:endParaRPr lang="en-AU" sz="2000" i="1" dirty="0"/>
          </a:p>
        </p:txBody>
      </p:sp>
    </p:spTree>
    <p:extLst>
      <p:ext uri="{BB962C8B-B14F-4D97-AF65-F5344CB8AC3E}">
        <p14:creationId xmlns:p14="http://schemas.microsoft.com/office/powerpoint/2010/main" val="3587738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BE649-C56D-46FA-ADB2-79D212348071}"/>
              </a:ext>
            </a:extLst>
          </p:cNvPr>
          <p:cNvSpPr>
            <a:spLocks noGrp="1"/>
          </p:cNvSpPr>
          <p:nvPr>
            <p:ph type="title"/>
          </p:nvPr>
        </p:nvSpPr>
        <p:spPr/>
        <p:txBody>
          <a:bodyPr/>
          <a:lstStyle/>
          <a:p>
            <a:r>
              <a:rPr lang="en-AU" dirty="0"/>
              <a:t>Tutorial 7</a:t>
            </a:r>
          </a:p>
        </p:txBody>
      </p:sp>
      <p:sp>
        <p:nvSpPr>
          <p:cNvPr id="3" name="Text Placeholder 2">
            <a:extLst>
              <a:ext uri="{FF2B5EF4-FFF2-40B4-BE49-F238E27FC236}">
                <a16:creationId xmlns:a16="http://schemas.microsoft.com/office/drawing/2014/main" id="{1EB71A1C-62C8-4B32-BFE3-923F6790DCA4}"/>
              </a:ext>
            </a:extLst>
          </p:cNvPr>
          <p:cNvSpPr>
            <a:spLocks noGrp="1"/>
          </p:cNvSpPr>
          <p:nvPr>
            <p:ph type="body" idx="1"/>
          </p:nvPr>
        </p:nvSpPr>
        <p:spPr/>
        <p:txBody>
          <a:bodyPr>
            <a:normAutofit/>
          </a:bodyPr>
          <a:lstStyle/>
          <a:p>
            <a:r>
              <a:rPr lang="en-US" dirty="0">
                <a:ea typeface="Calibri" panose="020F0502020204030204" pitchFamily="34" charset="0"/>
                <a:cs typeface="Times New Roman" panose="02020603050405020304" pitchFamily="18" charset="0"/>
              </a:rPr>
              <a:t>Module 12: </a:t>
            </a:r>
          </a:p>
          <a:p>
            <a:r>
              <a:rPr lang="en-US" dirty="0">
                <a:ea typeface="Calibri" panose="020F0502020204030204" pitchFamily="34" charset="0"/>
                <a:cs typeface="Times New Roman" panose="02020603050405020304" pitchFamily="18" charset="0"/>
              </a:rPr>
              <a:t>ANALYSIS OF SURPLUS</a:t>
            </a:r>
            <a:endParaRPr lang="en-AU" dirty="0"/>
          </a:p>
        </p:txBody>
      </p:sp>
    </p:spTree>
    <p:extLst>
      <p:ext uri="{BB962C8B-B14F-4D97-AF65-F5344CB8AC3E}">
        <p14:creationId xmlns:p14="http://schemas.microsoft.com/office/powerpoint/2010/main" val="36008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D5B1-2B60-4A37-BA07-CFB5AB4EBEC1}"/>
              </a:ext>
            </a:extLst>
          </p:cNvPr>
          <p:cNvSpPr>
            <a:spLocks noGrp="1"/>
          </p:cNvSpPr>
          <p:nvPr>
            <p:ph type="title"/>
          </p:nvPr>
        </p:nvSpPr>
        <p:spPr/>
        <p:txBody>
          <a:bodyPr>
            <a:normAutofit/>
          </a:bodyPr>
          <a:lstStyle/>
          <a:p>
            <a:r>
              <a:rPr lang="en-AU" dirty="0"/>
              <a:t>Question d</a:t>
            </a:r>
          </a:p>
        </p:txBody>
      </p:sp>
      <p:sp>
        <p:nvSpPr>
          <p:cNvPr id="3" name="Content Placeholder 2">
            <a:extLst>
              <a:ext uri="{FF2B5EF4-FFF2-40B4-BE49-F238E27FC236}">
                <a16:creationId xmlns:a16="http://schemas.microsoft.com/office/drawing/2014/main" id="{3A44430D-A62E-4AF3-A7F8-C1F98F0F0CE1}"/>
              </a:ext>
            </a:extLst>
          </p:cNvPr>
          <p:cNvSpPr>
            <a:spLocks noGrp="1"/>
          </p:cNvSpPr>
          <p:nvPr>
            <p:ph idx="1"/>
          </p:nvPr>
        </p:nvSpPr>
        <p:spPr>
          <a:xfrm>
            <a:off x="457200" y="1449286"/>
            <a:ext cx="8229600" cy="5004050"/>
          </a:xfrm>
        </p:spPr>
        <p:txBody>
          <a:bodyPr>
            <a:normAutofit/>
          </a:bodyPr>
          <a:lstStyle/>
          <a:p>
            <a:endParaRPr lang="en-AU" sz="2000" i="1" dirty="0"/>
          </a:p>
          <a:p>
            <a:r>
              <a:rPr lang="en-US" sz="2000" i="1" dirty="0"/>
              <a:t>Perform an experience analysis for year 2. </a:t>
            </a:r>
            <a:endParaRPr lang="en-AU" sz="2000" i="1" dirty="0"/>
          </a:p>
        </p:txBody>
      </p:sp>
    </p:spTree>
    <p:extLst>
      <p:ext uri="{BB962C8B-B14F-4D97-AF65-F5344CB8AC3E}">
        <p14:creationId xmlns:p14="http://schemas.microsoft.com/office/powerpoint/2010/main" val="2025722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F1855-9A81-4F83-BE49-D618AA8BA46D}"/>
              </a:ext>
            </a:extLst>
          </p:cNvPr>
          <p:cNvSpPr>
            <a:spLocks noGrp="1"/>
          </p:cNvSpPr>
          <p:nvPr>
            <p:ph type="title"/>
          </p:nvPr>
        </p:nvSpPr>
        <p:spPr/>
        <p:txBody>
          <a:bodyPr/>
          <a:lstStyle/>
          <a:p>
            <a:r>
              <a:rPr lang="en-US" dirty="0"/>
              <a:t>Another question</a:t>
            </a:r>
          </a:p>
        </p:txBody>
      </p:sp>
      <p:sp>
        <p:nvSpPr>
          <p:cNvPr id="3" name="Content Placeholder 2">
            <a:extLst>
              <a:ext uri="{FF2B5EF4-FFF2-40B4-BE49-F238E27FC236}">
                <a16:creationId xmlns:a16="http://schemas.microsoft.com/office/drawing/2014/main" id="{17C4779D-856E-4599-8355-20001FF54123}"/>
              </a:ext>
            </a:extLst>
          </p:cNvPr>
          <p:cNvSpPr>
            <a:spLocks noGrp="1"/>
          </p:cNvSpPr>
          <p:nvPr>
            <p:ph idx="1"/>
          </p:nvPr>
        </p:nvSpPr>
        <p:spPr/>
        <p:txBody>
          <a:bodyPr/>
          <a:lstStyle/>
          <a:p>
            <a:r>
              <a:rPr lang="en-US" b="1" dirty="0"/>
              <a:t>Your homework ….</a:t>
            </a:r>
          </a:p>
          <a:p>
            <a:endParaRPr lang="en-US" b="1" dirty="0"/>
          </a:p>
          <a:p>
            <a:r>
              <a:rPr lang="en-US" b="1" dirty="0"/>
              <a:t>Life 2B April 2011 </a:t>
            </a:r>
            <a:r>
              <a:rPr lang="en-US" b="1"/>
              <a:t>question 1 </a:t>
            </a:r>
            <a:endParaRPr lang="en-US" dirty="0"/>
          </a:p>
        </p:txBody>
      </p:sp>
    </p:spTree>
    <p:extLst>
      <p:ext uri="{BB962C8B-B14F-4D97-AF65-F5344CB8AC3E}">
        <p14:creationId xmlns:p14="http://schemas.microsoft.com/office/powerpoint/2010/main" val="4093583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3408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D5B1-2B60-4A37-BA07-CFB5AB4EBEC1}"/>
              </a:ext>
            </a:extLst>
          </p:cNvPr>
          <p:cNvSpPr>
            <a:spLocks noGrp="1"/>
          </p:cNvSpPr>
          <p:nvPr>
            <p:ph type="title"/>
          </p:nvPr>
        </p:nvSpPr>
        <p:spPr/>
        <p:txBody>
          <a:bodyPr>
            <a:normAutofit/>
          </a:bodyPr>
          <a:lstStyle/>
          <a:p>
            <a:r>
              <a:rPr lang="en-AU" dirty="0"/>
              <a:t>Housekeeping </a:t>
            </a:r>
          </a:p>
        </p:txBody>
      </p:sp>
      <p:sp>
        <p:nvSpPr>
          <p:cNvPr id="3" name="Content Placeholder 2">
            <a:extLst>
              <a:ext uri="{FF2B5EF4-FFF2-40B4-BE49-F238E27FC236}">
                <a16:creationId xmlns:a16="http://schemas.microsoft.com/office/drawing/2014/main" id="{3A44430D-A62E-4AF3-A7F8-C1F98F0F0CE1}"/>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Assignment marking – results on 31 March</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Exam is on 22 April </a:t>
            </a:r>
          </a:p>
          <a:p>
            <a:pPr marL="609600" lvl="1" indent="-342900">
              <a:buFont typeface="Courier New" panose="02070309020205020404" pitchFamily="49" charset="0"/>
              <a:buChar char="o"/>
            </a:pPr>
            <a:r>
              <a:rPr lang="en-US" dirty="0"/>
              <a:t>Do the question, do the question, do the questions ….</a:t>
            </a:r>
          </a:p>
          <a:p>
            <a:pPr marL="609600" lvl="1" indent="-342900">
              <a:buFont typeface="Courier New" panose="02070309020205020404" pitchFamily="49" charset="0"/>
              <a:buChar char="o"/>
            </a:pPr>
            <a:r>
              <a:rPr lang="en-US" dirty="0"/>
              <a:t>Areas to focus on / more past questions </a:t>
            </a:r>
          </a:p>
          <a:p>
            <a:endParaRPr lang="en-US" dirty="0"/>
          </a:p>
          <a:p>
            <a:endParaRPr lang="en-AU" dirty="0"/>
          </a:p>
        </p:txBody>
      </p:sp>
    </p:spTree>
    <p:extLst>
      <p:ext uri="{BB962C8B-B14F-4D97-AF65-F5344CB8AC3E}">
        <p14:creationId xmlns:p14="http://schemas.microsoft.com/office/powerpoint/2010/main" val="4001057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D5B1-2B60-4A37-BA07-CFB5AB4EBEC1}"/>
              </a:ext>
            </a:extLst>
          </p:cNvPr>
          <p:cNvSpPr>
            <a:spLocks noGrp="1"/>
          </p:cNvSpPr>
          <p:nvPr>
            <p:ph type="title"/>
          </p:nvPr>
        </p:nvSpPr>
        <p:spPr/>
        <p:txBody>
          <a:bodyPr>
            <a:normAutofit/>
          </a:bodyPr>
          <a:lstStyle/>
          <a:p>
            <a:r>
              <a:rPr lang="en-AU" dirty="0"/>
              <a:t>Analysis of surplus </a:t>
            </a:r>
          </a:p>
        </p:txBody>
      </p:sp>
      <p:sp>
        <p:nvSpPr>
          <p:cNvPr id="3" name="Content Placeholder 2">
            <a:extLst>
              <a:ext uri="{FF2B5EF4-FFF2-40B4-BE49-F238E27FC236}">
                <a16:creationId xmlns:a16="http://schemas.microsoft.com/office/drawing/2014/main" id="{3A44430D-A62E-4AF3-A7F8-C1F98F0F0CE1}"/>
              </a:ext>
            </a:extLst>
          </p:cNvPr>
          <p:cNvSpPr>
            <a:spLocks noGrp="1"/>
          </p:cNvSpPr>
          <p:nvPr>
            <p:ph idx="1"/>
          </p:nvPr>
        </p:nvSpPr>
        <p:spPr>
          <a:xfrm>
            <a:off x="457200" y="1449286"/>
            <a:ext cx="8229600" cy="4525963"/>
          </a:xfrm>
        </p:spPr>
        <p:txBody>
          <a:bodyPr>
            <a:normAutofit fontScale="85000" lnSpcReduction="10000"/>
          </a:bodyPr>
          <a:lstStyle/>
          <a:p>
            <a:pPr marL="571500" indent="-571500">
              <a:buFont typeface="Arial" panose="020B0604020202020204" pitchFamily="34" charset="0"/>
              <a:buChar char="•"/>
            </a:pPr>
            <a:r>
              <a:rPr lang="en-US" sz="4000" dirty="0"/>
              <a:t>Aims to explain the difference between actual experience and a valuation or other expectation. </a:t>
            </a:r>
          </a:p>
          <a:p>
            <a:pPr marL="571500" indent="-571500">
              <a:buFont typeface="Arial" panose="020B0604020202020204" pitchFamily="34" charset="0"/>
              <a:buChar char="•"/>
            </a:pPr>
            <a:r>
              <a:rPr lang="en-US" sz="4000" dirty="0"/>
              <a:t>Surplus is the excess of assets over policy liabilities at a point in time.</a:t>
            </a:r>
          </a:p>
          <a:p>
            <a:pPr marL="571500" indent="-571500">
              <a:buFont typeface="Arial" panose="020B0604020202020204" pitchFamily="34" charset="0"/>
              <a:buChar char="•"/>
            </a:pPr>
            <a:r>
              <a:rPr lang="en-US" sz="4000" dirty="0"/>
              <a:t>Change in surplus is </a:t>
            </a:r>
          </a:p>
          <a:p>
            <a:pPr marL="571500" indent="-571500" algn="ctr">
              <a:buFont typeface="Arial" panose="020B0604020202020204" pitchFamily="34" charset="0"/>
              <a:buChar char="•"/>
            </a:pPr>
            <a:r>
              <a:rPr lang="en-US" sz="4000" dirty="0"/>
              <a:t>(A1 – V1) – (A0-V0) </a:t>
            </a:r>
          </a:p>
        </p:txBody>
      </p:sp>
    </p:spTree>
    <p:extLst>
      <p:ext uri="{BB962C8B-B14F-4D97-AF65-F5344CB8AC3E}">
        <p14:creationId xmlns:p14="http://schemas.microsoft.com/office/powerpoint/2010/main" val="3638686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D5B1-2B60-4A37-BA07-CFB5AB4EBEC1}"/>
              </a:ext>
            </a:extLst>
          </p:cNvPr>
          <p:cNvSpPr>
            <a:spLocks noGrp="1"/>
          </p:cNvSpPr>
          <p:nvPr>
            <p:ph type="title"/>
          </p:nvPr>
        </p:nvSpPr>
        <p:spPr/>
        <p:txBody>
          <a:bodyPr>
            <a:normAutofit/>
          </a:bodyPr>
          <a:lstStyle/>
          <a:p>
            <a:r>
              <a:rPr lang="en-AU" dirty="0"/>
              <a:t>Components of surplus </a:t>
            </a:r>
          </a:p>
        </p:txBody>
      </p:sp>
      <p:graphicFrame>
        <p:nvGraphicFramePr>
          <p:cNvPr id="9" name="Content Placeholder 8">
            <a:extLst>
              <a:ext uri="{FF2B5EF4-FFF2-40B4-BE49-F238E27FC236}">
                <a16:creationId xmlns:a16="http://schemas.microsoft.com/office/drawing/2014/main" id="{BF56F15C-5527-459B-A018-D55404B0CD2C}"/>
              </a:ext>
            </a:extLst>
          </p:cNvPr>
          <p:cNvGraphicFramePr>
            <a:graphicFrameLocks noGrp="1"/>
          </p:cNvGraphicFramePr>
          <p:nvPr>
            <p:ph idx="1"/>
            <p:extLst>
              <p:ext uri="{D42A27DB-BD31-4B8C-83A1-F6EECF244321}">
                <p14:modId xmlns:p14="http://schemas.microsoft.com/office/powerpoint/2010/main" val="2916575439"/>
              </p:ext>
            </p:extLst>
          </p:nvPr>
        </p:nvGraphicFramePr>
        <p:xfrm>
          <a:off x="457200" y="1449388"/>
          <a:ext cx="8229600" cy="21956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a:extLst>
              <a:ext uri="{FF2B5EF4-FFF2-40B4-BE49-F238E27FC236}">
                <a16:creationId xmlns:a16="http://schemas.microsoft.com/office/drawing/2014/main" id="{7B215903-3D9B-4C46-8A5F-1FA2174562C3}"/>
              </a:ext>
            </a:extLst>
          </p:cNvPr>
          <p:cNvPicPr>
            <a:picLocks noChangeAspect="1"/>
          </p:cNvPicPr>
          <p:nvPr/>
        </p:nvPicPr>
        <p:blipFill>
          <a:blip r:embed="rId8"/>
          <a:stretch>
            <a:fillRect/>
          </a:stretch>
        </p:blipFill>
        <p:spPr>
          <a:xfrm>
            <a:off x="323528" y="1449305"/>
            <a:ext cx="8431506" cy="1979695"/>
          </a:xfrm>
          <a:prstGeom prst="rect">
            <a:avLst/>
          </a:prstGeom>
        </p:spPr>
      </p:pic>
      <p:sp>
        <p:nvSpPr>
          <p:cNvPr id="11" name="TextBox 10">
            <a:extLst>
              <a:ext uri="{FF2B5EF4-FFF2-40B4-BE49-F238E27FC236}">
                <a16:creationId xmlns:a16="http://schemas.microsoft.com/office/drawing/2014/main" id="{F9148C06-6D34-4E7E-B40E-A5A77A4EFCAE}"/>
              </a:ext>
            </a:extLst>
          </p:cNvPr>
          <p:cNvSpPr txBox="1"/>
          <p:nvPr/>
        </p:nvSpPr>
        <p:spPr>
          <a:xfrm>
            <a:off x="455613" y="3645024"/>
            <a:ext cx="8231187" cy="2585323"/>
          </a:xfrm>
          <a:prstGeom prst="rect">
            <a:avLst/>
          </a:prstGeom>
          <a:noFill/>
        </p:spPr>
        <p:txBody>
          <a:bodyPr wrap="square" rtlCol="0">
            <a:spAutoFit/>
          </a:bodyPr>
          <a:lstStyle/>
          <a:p>
            <a:r>
              <a:rPr lang="en-AU" dirty="0"/>
              <a:t>A summary of the components that cause, or drive, changes in surplus is:</a:t>
            </a:r>
            <a:endParaRPr lang="en-US" dirty="0"/>
          </a:p>
          <a:p>
            <a:pPr marL="285750" lvl="0" indent="-285750" eaLnBrk="0" hangingPunct="0">
              <a:buFont typeface="Arial" panose="020B0604020202020204" pitchFamily="34" charset="0"/>
              <a:buChar char="•"/>
            </a:pPr>
            <a:r>
              <a:rPr lang="en-AU" dirty="0"/>
              <a:t>returns on the original surplus;</a:t>
            </a:r>
            <a:endParaRPr lang="en-US" dirty="0"/>
          </a:p>
          <a:p>
            <a:pPr marL="285750" lvl="0" indent="-285750" eaLnBrk="0" hangingPunct="0">
              <a:buFont typeface="Arial" panose="020B0604020202020204" pitchFamily="34" charset="0"/>
              <a:buChar char="•"/>
            </a:pPr>
            <a:r>
              <a:rPr lang="en-AU" dirty="0"/>
              <a:t>expected surplus, driven by deliberate prudence in the valuation basis or method (e.g. explicit allowance for future profits);</a:t>
            </a:r>
            <a:endParaRPr lang="en-US" dirty="0"/>
          </a:p>
          <a:p>
            <a:pPr marL="285750" lvl="0" indent="-285750" eaLnBrk="0" hangingPunct="0">
              <a:buFont typeface="Arial" panose="020B0604020202020204" pitchFamily="34" charset="0"/>
              <a:buChar char="•"/>
            </a:pPr>
            <a:r>
              <a:rPr lang="en-AU" dirty="0"/>
              <a:t>random fluctuations that impact cash flows but not the valuation basis; and</a:t>
            </a:r>
            <a:endParaRPr lang="en-US" dirty="0"/>
          </a:p>
          <a:p>
            <a:pPr marL="285750" lvl="0" indent="-285750" eaLnBrk="0" hangingPunct="0">
              <a:buFont typeface="Arial" panose="020B0604020202020204" pitchFamily="34" charset="0"/>
              <a:buChar char="•"/>
            </a:pPr>
            <a:r>
              <a:rPr lang="en-AU" dirty="0"/>
              <a:t>other unexpected changes in experience, including new business and changes in end-year assumptions.</a:t>
            </a:r>
            <a:endParaRPr lang="en-US" dirty="0"/>
          </a:p>
          <a:p>
            <a:endParaRPr lang="en-US" dirty="0"/>
          </a:p>
        </p:txBody>
      </p:sp>
    </p:spTree>
    <p:extLst>
      <p:ext uri="{BB962C8B-B14F-4D97-AF65-F5344CB8AC3E}">
        <p14:creationId xmlns:p14="http://schemas.microsoft.com/office/powerpoint/2010/main" val="2641492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D5B1-2B60-4A37-BA07-CFB5AB4EBEC1}"/>
              </a:ext>
            </a:extLst>
          </p:cNvPr>
          <p:cNvSpPr>
            <a:spLocks noGrp="1"/>
          </p:cNvSpPr>
          <p:nvPr>
            <p:ph type="title"/>
          </p:nvPr>
        </p:nvSpPr>
        <p:spPr/>
        <p:txBody>
          <a:bodyPr>
            <a:normAutofit/>
          </a:bodyPr>
          <a:lstStyle/>
          <a:p>
            <a:r>
              <a:rPr lang="en-AU" dirty="0"/>
              <a:t>Investment returns on opening surplus </a:t>
            </a:r>
          </a:p>
        </p:txBody>
      </p:sp>
      <p:sp>
        <p:nvSpPr>
          <p:cNvPr id="3" name="Content Placeholder 2">
            <a:extLst>
              <a:ext uri="{FF2B5EF4-FFF2-40B4-BE49-F238E27FC236}">
                <a16:creationId xmlns:a16="http://schemas.microsoft.com/office/drawing/2014/main" id="{3A44430D-A62E-4AF3-A7F8-C1F98F0F0CE1}"/>
              </a:ext>
            </a:extLst>
          </p:cNvPr>
          <p:cNvSpPr>
            <a:spLocks noGrp="1"/>
          </p:cNvSpPr>
          <p:nvPr>
            <p:ph idx="1"/>
          </p:nvPr>
        </p:nvSpPr>
        <p:spPr>
          <a:xfrm>
            <a:off x="457200" y="1449286"/>
            <a:ext cx="8229600" cy="5004050"/>
          </a:xfrm>
        </p:spPr>
        <p:txBody>
          <a:bodyPr>
            <a:normAutofit/>
          </a:bodyPr>
          <a:lstStyle/>
          <a:p>
            <a:endParaRPr lang="en-AU" dirty="0"/>
          </a:p>
          <a:p>
            <a:endParaRPr lang="en-AU" dirty="0"/>
          </a:p>
          <a:p>
            <a:r>
              <a:rPr lang="en-AU" dirty="0"/>
              <a:t>The opening surplus, A</a:t>
            </a:r>
            <a:r>
              <a:rPr lang="en-AU" baseline="-25000" dirty="0"/>
              <a:t>0</a:t>
            </a:r>
            <a:r>
              <a:rPr lang="en-AU" dirty="0"/>
              <a:t> – V</a:t>
            </a:r>
            <a:r>
              <a:rPr lang="en-AU" baseline="-25000" dirty="0"/>
              <a:t>0</a:t>
            </a:r>
            <a:r>
              <a:rPr lang="en-AU" dirty="0"/>
              <a:t>, tells us nothing about how we expect V</a:t>
            </a:r>
            <a:r>
              <a:rPr lang="en-AU" baseline="-25000" dirty="0"/>
              <a:t>0</a:t>
            </a:r>
            <a:r>
              <a:rPr lang="en-AU" dirty="0"/>
              <a:t> (or A</a:t>
            </a:r>
            <a:r>
              <a:rPr lang="en-AU" baseline="-25000" dirty="0"/>
              <a:t>0 </a:t>
            </a:r>
            <a:r>
              <a:rPr lang="en-AU" dirty="0"/>
              <a:t>for that matter)</a:t>
            </a:r>
            <a:r>
              <a:rPr lang="en-AU" baseline="-25000" dirty="0"/>
              <a:t> </a:t>
            </a:r>
            <a:r>
              <a:rPr lang="en-AU" dirty="0"/>
              <a:t>to change over the investigation period. However, it is clear the investment return on the opening surplus will form part of the total surplus at the end of the period.</a:t>
            </a:r>
            <a:endParaRPr lang="en-US" dirty="0"/>
          </a:p>
          <a:p>
            <a:r>
              <a:rPr lang="en-AU" dirty="0"/>
              <a:t> </a:t>
            </a:r>
          </a:p>
        </p:txBody>
      </p:sp>
    </p:spTree>
    <p:extLst>
      <p:ext uri="{BB962C8B-B14F-4D97-AF65-F5344CB8AC3E}">
        <p14:creationId xmlns:p14="http://schemas.microsoft.com/office/powerpoint/2010/main" val="3766623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D5B1-2B60-4A37-BA07-CFB5AB4EBEC1}"/>
              </a:ext>
            </a:extLst>
          </p:cNvPr>
          <p:cNvSpPr>
            <a:spLocks noGrp="1"/>
          </p:cNvSpPr>
          <p:nvPr>
            <p:ph type="title"/>
          </p:nvPr>
        </p:nvSpPr>
        <p:spPr/>
        <p:txBody>
          <a:bodyPr>
            <a:normAutofit/>
          </a:bodyPr>
          <a:lstStyle/>
          <a:p>
            <a:r>
              <a:rPr lang="en-AU" dirty="0"/>
              <a:t>Expected surplus </a:t>
            </a:r>
          </a:p>
        </p:txBody>
      </p:sp>
      <p:sp>
        <p:nvSpPr>
          <p:cNvPr id="3" name="Content Placeholder 2">
            <a:extLst>
              <a:ext uri="{FF2B5EF4-FFF2-40B4-BE49-F238E27FC236}">
                <a16:creationId xmlns:a16="http://schemas.microsoft.com/office/drawing/2014/main" id="{3A44430D-A62E-4AF3-A7F8-C1F98F0F0CE1}"/>
              </a:ext>
            </a:extLst>
          </p:cNvPr>
          <p:cNvSpPr>
            <a:spLocks noGrp="1"/>
          </p:cNvSpPr>
          <p:nvPr>
            <p:ph idx="1"/>
          </p:nvPr>
        </p:nvSpPr>
        <p:spPr>
          <a:xfrm>
            <a:off x="457200" y="1449286"/>
            <a:ext cx="8229600" cy="5004050"/>
          </a:xfrm>
        </p:spPr>
        <p:txBody>
          <a:bodyPr>
            <a:normAutofit/>
          </a:bodyPr>
          <a:lstStyle/>
          <a:p>
            <a:endParaRPr lang="en-AU" dirty="0"/>
          </a:p>
          <a:p>
            <a:endParaRPr lang="en-AU" dirty="0"/>
          </a:p>
          <a:p>
            <a:r>
              <a:rPr lang="en-AU" dirty="0"/>
              <a:t>If the valuation basis is conservative or includes an explicit allowance for future profits, there are in-built margins relative to a best estimate basis. A surplus will arise naturally as these margins are released. </a:t>
            </a:r>
            <a:endParaRPr lang="en-US" dirty="0"/>
          </a:p>
          <a:p>
            <a:r>
              <a:rPr lang="en-AU" dirty="0"/>
              <a:t> </a:t>
            </a:r>
          </a:p>
        </p:txBody>
      </p:sp>
    </p:spTree>
    <p:extLst>
      <p:ext uri="{BB962C8B-B14F-4D97-AF65-F5344CB8AC3E}">
        <p14:creationId xmlns:p14="http://schemas.microsoft.com/office/powerpoint/2010/main" val="4049904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D5B1-2B60-4A37-BA07-CFB5AB4EBEC1}"/>
              </a:ext>
            </a:extLst>
          </p:cNvPr>
          <p:cNvSpPr>
            <a:spLocks noGrp="1"/>
          </p:cNvSpPr>
          <p:nvPr>
            <p:ph type="title"/>
          </p:nvPr>
        </p:nvSpPr>
        <p:spPr/>
        <p:txBody>
          <a:bodyPr>
            <a:normAutofit/>
          </a:bodyPr>
          <a:lstStyle/>
          <a:p>
            <a:r>
              <a:rPr lang="en-AU" dirty="0"/>
              <a:t>Experience surplus </a:t>
            </a:r>
          </a:p>
        </p:txBody>
      </p:sp>
      <p:sp>
        <p:nvSpPr>
          <p:cNvPr id="3" name="Content Placeholder 2">
            <a:extLst>
              <a:ext uri="{FF2B5EF4-FFF2-40B4-BE49-F238E27FC236}">
                <a16:creationId xmlns:a16="http://schemas.microsoft.com/office/drawing/2014/main" id="{3A44430D-A62E-4AF3-A7F8-C1F98F0F0CE1}"/>
              </a:ext>
            </a:extLst>
          </p:cNvPr>
          <p:cNvSpPr>
            <a:spLocks noGrp="1"/>
          </p:cNvSpPr>
          <p:nvPr>
            <p:ph idx="1"/>
          </p:nvPr>
        </p:nvSpPr>
        <p:spPr>
          <a:xfrm>
            <a:off x="457200" y="1449286"/>
            <a:ext cx="8229600" cy="5004050"/>
          </a:xfrm>
        </p:spPr>
        <p:txBody>
          <a:bodyPr>
            <a:normAutofit fontScale="70000" lnSpcReduction="20000"/>
          </a:bodyPr>
          <a:lstStyle/>
          <a:p>
            <a:endParaRPr lang="en-AU" dirty="0"/>
          </a:p>
          <a:p>
            <a:endParaRPr lang="en-AU" dirty="0"/>
          </a:p>
          <a:p>
            <a:r>
              <a:rPr lang="en-AU" dirty="0"/>
              <a:t>Due to the uncertainty involved in valuing future unknown cash flows, actual experience will never turn out to be exactly as expected. Whilst experience profit or variations are contingent on contract types, typical items which drive surplus arising for life companies are:</a:t>
            </a:r>
            <a:endParaRPr lang="en-US" dirty="0"/>
          </a:p>
          <a:p>
            <a:pPr lvl="0" eaLnBrk="0" hangingPunct="0"/>
            <a:r>
              <a:rPr lang="en-AU" dirty="0"/>
              <a:t>investment returns;</a:t>
            </a:r>
            <a:endParaRPr lang="en-US" dirty="0"/>
          </a:p>
          <a:p>
            <a:pPr lvl="0" eaLnBrk="0" hangingPunct="0"/>
            <a:r>
              <a:rPr lang="en-AU" dirty="0"/>
              <a:t>mortality;</a:t>
            </a:r>
            <a:endParaRPr lang="en-US" dirty="0"/>
          </a:p>
          <a:p>
            <a:pPr lvl="0" eaLnBrk="0" hangingPunct="0"/>
            <a:r>
              <a:rPr lang="en-AU" dirty="0"/>
              <a:t>morbidity;</a:t>
            </a:r>
            <a:endParaRPr lang="en-US" dirty="0"/>
          </a:p>
          <a:p>
            <a:pPr lvl="0" eaLnBrk="0" hangingPunct="0"/>
            <a:r>
              <a:rPr lang="en-AU" dirty="0"/>
              <a:t>expenses;</a:t>
            </a:r>
            <a:endParaRPr lang="en-US" dirty="0"/>
          </a:p>
          <a:p>
            <a:pPr lvl="0" eaLnBrk="0" hangingPunct="0"/>
            <a:r>
              <a:rPr lang="en-AU" dirty="0"/>
              <a:t>commission;</a:t>
            </a:r>
            <a:endParaRPr lang="en-US" dirty="0"/>
          </a:p>
          <a:p>
            <a:pPr lvl="0" eaLnBrk="0" hangingPunct="0"/>
            <a:r>
              <a:rPr lang="en-AU" dirty="0"/>
              <a:t>voluntary withdrawals;</a:t>
            </a:r>
            <a:endParaRPr lang="en-US" dirty="0"/>
          </a:p>
          <a:p>
            <a:pPr lvl="0" eaLnBrk="0" hangingPunct="0"/>
            <a:r>
              <a:rPr lang="en-AU" dirty="0"/>
              <a:t>fees from unit-linked business; and</a:t>
            </a:r>
            <a:endParaRPr lang="en-US" dirty="0"/>
          </a:p>
          <a:p>
            <a:pPr lvl="0" eaLnBrk="0" hangingPunct="0"/>
            <a:r>
              <a:rPr lang="en-AU" dirty="0"/>
              <a:t>new business.</a:t>
            </a:r>
            <a:endParaRPr lang="en-US" dirty="0"/>
          </a:p>
          <a:p>
            <a:r>
              <a:rPr lang="en-AU" dirty="0"/>
              <a:t> </a:t>
            </a:r>
          </a:p>
        </p:txBody>
      </p:sp>
    </p:spTree>
    <p:extLst>
      <p:ext uri="{BB962C8B-B14F-4D97-AF65-F5344CB8AC3E}">
        <p14:creationId xmlns:p14="http://schemas.microsoft.com/office/powerpoint/2010/main" val="3666953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D5B1-2B60-4A37-BA07-CFB5AB4EBEC1}"/>
              </a:ext>
            </a:extLst>
          </p:cNvPr>
          <p:cNvSpPr>
            <a:spLocks noGrp="1"/>
          </p:cNvSpPr>
          <p:nvPr>
            <p:ph type="title"/>
          </p:nvPr>
        </p:nvSpPr>
        <p:spPr/>
        <p:txBody>
          <a:bodyPr>
            <a:normAutofit/>
          </a:bodyPr>
          <a:lstStyle/>
          <a:p>
            <a:r>
              <a:rPr lang="en-AU" dirty="0"/>
              <a:t>New business </a:t>
            </a:r>
          </a:p>
        </p:txBody>
      </p:sp>
      <p:sp>
        <p:nvSpPr>
          <p:cNvPr id="3" name="Content Placeholder 2">
            <a:extLst>
              <a:ext uri="{FF2B5EF4-FFF2-40B4-BE49-F238E27FC236}">
                <a16:creationId xmlns:a16="http://schemas.microsoft.com/office/drawing/2014/main" id="{3A44430D-A62E-4AF3-A7F8-C1F98F0F0CE1}"/>
              </a:ext>
            </a:extLst>
          </p:cNvPr>
          <p:cNvSpPr>
            <a:spLocks noGrp="1"/>
          </p:cNvSpPr>
          <p:nvPr>
            <p:ph idx="1"/>
          </p:nvPr>
        </p:nvSpPr>
        <p:spPr>
          <a:xfrm>
            <a:off x="457200" y="1449286"/>
            <a:ext cx="8229600" cy="5004050"/>
          </a:xfrm>
        </p:spPr>
        <p:txBody>
          <a:bodyPr>
            <a:normAutofit/>
          </a:bodyPr>
          <a:lstStyle/>
          <a:p>
            <a:endParaRPr lang="en-AU" dirty="0"/>
          </a:p>
          <a:p>
            <a:endParaRPr lang="en-AU" dirty="0"/>
          </a:p>
          <a:p>
            <a:r>
              <a:rPr lang="en-AU" dirty="0"/>
              <a:t>If the opening valuation only considers contracts in existence as at the opening valuation date, then new business (or new members for retirement funds) is an unexpected item in the surplus arising. </a:t>
            </a:r>
            <a:endParaRPr lang="en-US" dirty="0"/>
          </a:p>
          <a:p>
            <a:r>
              <a:rPr lang="en-AU" dirty="0"/>
              <a:t> </a:t>
            </a:r>
          </a:p>
        </p:txBody>
      </p:sp>
    </p:spTree>
    <p:extLst>
      <p:ext uri="{BB962C8B-B14F-4D97-AF65-F5344CB8AC3E}">
        <p14:creationId xmlns:p14="http://schemas.microsoft.com/office/powerpoint/2010/main" val="776503990"/>
      </p:ext>
    </p:extLst>
  </p:cSld>
  <p:clrMapOvr>
    <a:masterClrMapping/>
  </p:clrMapOvr>
</p:sld>
</file>

<file path=ppt/theme/theme1.xml><?xml version="1.0" encoding="utf-8"?>
<a:theme xmlns:a="http://schemas.openxmlformats.org/drawingml/2006/main" name="Custom Design">
  <a:themeElements>
    <a:clrScheme name="AIA EdProg">
      <a:dk1>
        <a:sysClr val="windowText" lastClr="000000"/>
      </a:dk1>
      <a:lt1>
        <a:sysClr val="window" lastClr="FFFFFF"/>
      </a:lt1>
      <a:dk2>
        <a:srgbClr val="44546A"/>
      </a:dk2>
      <a:lt2>
        <a:srgbClr val="E7E6E6"/>
      </a:lt2>
      <a:accent1>
        <a:srgbClr val="0098CD"/>
      </a:accent1>
      <a:accent2>
        <a:srgbClr val="F2A900"/>
      </a:accent2>
      <a:accent3>
        <a:srgbClr val="78BE20"/>
      </a:accent3>
      <a:accent4>
        <a:srgbClr val="CCEAF6"/>
      </a:accent4>
      <a:accent5>
        <a:srgbClr val="99D6EC"/>
      </a:accent5>
      <a:accent6>
        <a:srgbClr val="4D4D4D"/>
      </a:accent6>
      <a:hlink>
        <a:srgbClr val="0563C1"/>
      </a:hlink>
      <a:folHlink>
        <a:srgbClr val="954F72"/>
      </a:folHlink>
    </a:clrScheme>
    <a:fontScheme name="AI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ActuariesInstTemplate_FINAL</Template>
  <TotalTime>5994</TotalTime>
  <Words>1544</Words>
  <Application>Microsoft Office PowerPoint</Application>
  <PresentationFormat>On-screen Show (4:3)</PresentationFormat>
  <Paragraphs>237</Paragraphs>
  <Slides>22</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Century Gothic</vt:lpstr>
      <vt:lpstr>Courier New</vt:lpstr>
      <vt:lpstr>Custom Design</vt:lpstr>
      <vt:lpstr>Life Insurance and retirement valuations</vt:lpstr>
      <vt:lpstr>Tutorial 7</vt:lpstr>
      <vt:lpstr>Housekeeping </vt:lpstr>
      <vt:lpstr>Analysis of surplus </vt:lpstr>
      <vt:lpstr>Components of surplus </vt:lpstr>
      <vt:lpstr>Investment returns on opening surplus </vt:lpstr>
      <vt:lpstr>Expected surplus </vt:lpstr>
      <vt:lpstr>Experience surplus </vt:lpstr>
      <vt:lpstr>New business </vt:lpstr>
      <vt:lpstr>Change in the basis </vt:lpstr>
      <vt:lpstr>Methodology – step through</vt:lpstr>
      <vt:lpstr>Simple example </vt:lpstr>
      <vt:lpstr>Simple example </vt:lpstr>
      <vt:lpstr>Simple example </vt:lpstr>
      <vt:lpstr>Simple example </vt:lpstr>
      <vt:lpstr>Question </vt:lpstr>
      <vt:lpstr>Question a</vt:lpstr>
      <vt:lpstr>Question b</vt:lpstr>
      <vt:lpstr>Question c</vt:lpstr>
      <vt:lpstr>Question d</vt:lpstr>
      <vt:lpstr>Another question</vt:lpstr>
      <vt:lpstr>PowerPoint Presentation</vt:lpstr>
    </vt:vector>
  </TitlesOfParts>
  <Company>Institute of Actuaries of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Georgina Hemmings</cp:lastModifiedBy>
  <cp:revision>214</cp:revision>
  <dcterms:created xsi:type="dcterms:W3CDTF">2012-08-30T00:35:23Z</dcterms:created>
  <dcterms:modified xsi:type="dcterms:W3CDTF">2020-03-11T08:29:14Z</dcterms:modified>
</cp:coreProperties>
</file>