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4" r:id="rId18"/>
    <p:sldId id="287" r:id="rId19"/>
    <p:sldId id="292" r:id="rId20"/>
    <p:sldId id="277" r:id="rId21"/>
    <p:sldId id="278" r:id="rId22"/>
    <p:sldId id="291" r:id="rId23"/>
    <p:sldId id="279" r:id="rId24"/>
    <p:sldId id="285" r:id="rId25"/>
    <p:sldId id="282" r:id="rId26"/>
    <p:sldId id="295"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72585" autoAdjust="0"/>
  </p:normalViewPr>
  <p:slideViewPr>
    <p:cSldViewPr snapToGrid="0">
      <p:cViewPr varScale="1">
        <p:scale>
          <a:sx n="118" d="100"/>
          <a:sy n="118" d="100"/>
        </p:scale>
        <p:origin x="18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Performances élevées et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centrale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C5A000-09E7-4EAD-BDF9-5B7271E302B5}">
      <dgm:prSet/>
      <dgm:spPr/>
      <dgm:t>
        <a:bodyPr/>
        <a:lstStyle/>
        <a:p>
          <a:r>
            <a:rPr lang="fr-FR"/>
            <a:t>Configuration des ports de management iDrac</a:t>
          </a:r>
          <a:endParaRPr lang="en-US"/>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a:t>Préparation du RAID 1 pour le système d’exploitation</a:t>
          </a:r>
          <a:endParaRPr lang="en-US"/>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a:t>Installation de VMware ESXi</a:t>
          </a:r>
          <a:endParaRPr lang="en-US"/>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Panne d’hôte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Panne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Panne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 générale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732109"/>
          <a:ext cx="6666833" cy="1883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Hyperviseur de type 1</a:t>
          </a:r>
          <a:endParaRPr lang="fr-BE" sz="2600" i="1" kern="1200" dirty="0"/>
        </a:p>
        <a:p>
          <a:pPr marL="228600" lvl="1" indent="-228600" algn="l" defTabSz="1155700">
            <a:lnSpc>
              <a:spcPct val="90000"/>
            </a:lnSpc>
            <a:spcBef>
              <a:spcPct val="0"/>
            </a:spcBef>
            <a:spcAft>
              <a:spcPct val="15000"/>
            </a:spcAft>
            <a:buChar char="•"/>
          </a:pPr>
          <a:r>
            <a:rPr lang="fr-FR" sz="2600" i="1" kern="1200" dirty="0"/>
            <a:t>Performances élevées et exploitation optimisée des ressources</a:t>
          </a:r>
          <a:endParaRPr lang="fr-BE" sz="2600" i="1" kern="1200" dirty="0"/>
        </a:p>
      </dsp:txBody>
      <dsp:txXfrm>
        <a:off x="0" y="732109"/>
        <a:ext cx="6666833" cy="1883700"/>
      </dsp:txXfrm>
    </dsp:sp>
    <dsp:sp modelId="{7F51EC72-454F-41C9-98E1-C6315932E363}">
      <dsp:nvSpPr>
        <dsp:cNvPr id="0" name=""/>
        <dsp:cNvSpPr/>
      </dsp:nvSpPr>
      <dsp:spPr>
        <a:xfrm>
          <a:off x="333341" y="34834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vSphere ESXi Hypervisor</a:t>
          </a:r>
        </a:p>
      </dsp:txBody>
      <dsp:txXfrm>
        <a:off x="370808" y="385816"/>
        <a:ext cx="4591849" cy="692586"/>
      </dsp:txXfrm>
    </dsp:sp>
    <dsp:sp modelId="{A3C49672-9A4E-4C9C-811A-972C7AD6E5E0}">
      <dsp:nvSpPr>
        <dsp:cNvPr id="0" name=""/>
        <dsp:cNvSpPr/>
      </dsp:nvSpPr>
      <dsp:spPr>
        <a:xfrm>
          <a:off x="0" y="3139969"/>
          <a:ext cx="6666833" cy="19656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Point centrale de l’inventaire vSphere</a:t>
          </a:r>
          <a:endParaRPr lang="fr-BE" sz="2600" i="1" kern="1200" dirty="0"/>
        </a:p>
        <a:p>
          <a:pPr marL="228600" lvl="1" indent="-228600" algn="l" defTabSz="1155700">
            <a:lnSpc>
              <a:spcPct val="90000"/>
            </a:lnSpc>
            <a:spcBef>
              <a:spcPct val="0"/>
            </a:spcBef>
            <a:spcAft>
              <a:spcPct val="15000"/>
            </a:spcAft>
            <a:buChar char="•"/>
          </a:pPr>
          <a:r>
            <a:rPr lang="fr-FR" sz="2600" i="1" kern="1200" dirty="0"/>
            <a:t>Administration centralisée</a:t>
          </a:r>
          <a:endParaRPr lang="fr-BE" sz="2600" i="1" kern="1200" dirty="0"/>
        </a:p>
        <a:p>
          <a:pPr marL="228600" lvl="1" indent="-228600" algn="l" defTabSz="1155700">
            <a:lnSpc>
              <a:spcPct val="90000"/>
            </a:lnSpc>
            <a:spcBef>
              <a:spcPct val="0"/>
            </a:spcBef>
            <a:spcAft>
              <a:spcPct val="15000"/>
            </a:spcAft>
            <a:buChar char="•"/>
          </a:pPr>
          <a:r>
            <a:rPr lang="fr-FR" sz="2600" i="1" kern="1200" dirty="0"/>
            <a:t>Interface graphique</a:t>
          </a:r>
          <a:endParaRPr lang="fr-BE" sz="2600" i="1" kern="1200" dirty="0"/>
        </a:p>
      </dsp:txBody>
      <dsp:txXfrm>
        <a:off x="0" y="3139969"/>
        <a:ext cx="6666833" cy="1965600"/>
      </dsp:txXfrm>
    </dsp:sp>
    <dsp:sp modelId="{108E67C6-5681-4CFB-939F-A921A2B6ABAA}">
      <dsp:nvSpPr>
        <dsp:cNvPr id="0" name=""/>
        <dsp:cNvSpPr/>
      </dsp:nvSpPr>
      <dsp:spPr>
        <a:xfrm>
          <a:off x="333341" y="2756210"/>
          <a:ext cx="4666783" cy="7675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vCenter Server</a:t>
          </a:r>
        </a:p>
      </dsp:txBody>
      <dsp:txXfrm>
        <a:off x="370808" y="2793677"/>
        <a:ext cx="4591849"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Configuration des ports de management iDrac</a:t>
          </a:r>
          <a:endParaRPr lang="en-US" sz="2800" kern="120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Préparation du RAID 1 pour le système d’exploitation</a:t>
          </a:r>
          <a:endParaRPr lang="en-US" sz="2800" kern="120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Installation de VMware ESXi</a:t>
          </a:r>
          <a:endParaRPr lang="en-US" sz="28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 générale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07-05-24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ou HCI deviennent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19</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21</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ü"/>
            </a:pPr>
            <a:r>
              <a:rPr lang="fr-FR" sz="1200" i="1" dirty="0"/>
              <a:t>Le problème de temps avec le matériel ne m’a pas permis d’approfondir le sujet comme je l’aurais voulu, surtout pour arriver à ce qui a été convenu pour le stage. </a:t>
            </a:r>
          </a:p>
          <a:p>
            <a:pPr>
              <a:buFont typeface="Wingdings" panose="05000000000000000000" pitchFamily="2" charset="2"/>
              <a:buChar char="ü"/>
            </a:pPr>
            <a:r>
              <a:rPr lang="fr-FR" sz="1200" i="1" dirty="0"/>
              <a:t>La majorité des points ont été réalisés, comme le concept de l’HCI, sa mise en place et son utilisation, mais la partie réseau avec VMware NSX est une partie qui demande plus de temps de recherche pour sa mise en œuvre. </a:t>
            </a:r>
          </a:p>
          <a:p>
            <a:pPr>
              <a:buFont typeface="Wingdings" panose="05000000000000000000" pitchFamily="2" charset="2"/>
              <a:buChar char="ü"/>
            </a:pPr>
            <a:r>
              <a:rPr lang="fr-FR" sz="1200" i="1" dirty="0"/>
              <a:t>Malgré quelques problèmes, comme l’arrêt du cluster ou mes diverses réinstallations forcées, le système est intuitif dans son installation et dans sa configuration. Le cluster est rapidement mis en place et prêt à fournir ses ressources de manière fiable et sécurisée. </a:t>
            </a:r>
          </a:p>
          <a:p>
            <a:pPr>
              <a:buFont typeface="Wingdings" panose="05000000000000000000" pitchFamily="2" charset="2"/>
              <a:buChar char="ü"/>
            </a:pPr>
            <a:r>
              <a:rPr lang="fr-FR" sz="1200" i="1" dirty="0"/>
              <a:t>Les divers cas d’utilisation avec les tests correspondants ont bien montré les forces d’une infrastructure HCI.</a:t>
            </a: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25</a:t>
            </a:fld>
            <a:endParaRPr lang="fr-BE"/>
          </a:p>
        </p:txBody>
      </p:sp>
    </p:spTree>
    <p:extLst>
      <p:ext uri="{BB962C8B-B14F-4D97-AF65-F5344CB8AC3E}">
        <p14:creationId xmlns:p14="http://schemas.microsoft.com/office/powerpoint/2010/main" val="1544908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conclusion, selon le cas d’utilisation, une infrastructure HCI amène plusieurs avantages à travers son utilisation et donne aux entreprises le plein droit de leur environnement. </a:t>
            </a:r>
          </a:p>
          <a:p>
            <a:endParaRPr lang="fr-BE" dirty="0"/>
          </a:p>
          <a:p>
            <a:r>
              <a:rPr lang="fr-BE" dirty="0"/>
              <a:t>L’installation simplifié et quasiment automatisé rend les systèmes HCI simpliste dans leur installations et configuration</a:t>
            </a:r>
          </a:p>
          <a:p>
            <a:endParaRPr lang="fr-BE" dirty="0"/>
          </a:p>
          <a:p>
            <a:r>
              <a:rPr lang="fr-BE" dirty="0"/>
              <a:t>Cependant, la multitude de services proposé amène une certaine complexité qui selon le cas peut être assez compliquer dans son implémentation</a:t>
            </a:r>
          </a:p>
          <a:p>
            <a:endParaRPr lang="fr-BE" dirty="0"/>
          </a:p>
          <a:p>
            <a:r>
              <a:rPr lang="fr-BE" dirty="0"/>
              <a:t>En plus il faut impérativement mettre en place une bonne méthodologie de recherches par rapport aux matériels que l’on voudra utiliser.</a:t>
            </a:r>
          </a:p>
          <a:p>
            <a:endParaRPr lang="fr-BE" dirty="0"/>
          </a:p>
          <a:p>
            <a:r>
              <a:rPr lang="fr-BE" dirty="0"/>
              <a:t>Malgré ça, l’utilisation des solutions HCI est déjà bien implanté dans les entreprises. </a:t>
            </a:r>
          </a:p>
          <a:p>
            <a:endParaRPr lang="fr-BE" dirty="0"/>
          </a:p>
          <a:p>
            <a:r>
              <a:rPr lang="fr-BE" dirty="0"/>
              <a:t>Ce choix se démontre par les avantages sur mis et long terme que cette technologie apporte sur l’économie, la gestion, l’optimisation ou encore l’assurance d’avoir de la disponibilité et de la sécurité sur ces charges de travailles.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26</a:t>
            </a:fld>
            <a:endParaRPr lang="fr-BE"/>
          </a:p>
        </p:txBody>
      </p:sp>
    </p:spTree>
    <p:extLst>
      <p:ext uri="{BB962C8B-B14F-4D97-AF65-F5344CB8AC3E}">
        <p14:creationId xmlns:p14="http://schemas.microsoft.com/office/powerpoint/2010/main" val="364570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a:p>
            <a:endParaRPr lang="fr-FR"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crotrends.net/stocks/charts/HCI/hci/market-ca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15283281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 1" descr="Une image contenant texte, capture d’écran, conception&#10;&#10;Description générée automatiquement">
            <a:extLst>
              <a:ext uri="{FF2B5EF4-FFF2-40B4-BE49-F238E27FC236}">
                <a16:creationId xmlns:a16="http://schemas.microsoft.com/office/drawing/2014/main" id="{8C446FA9-BE1D-6CC5-3432-59EF4A559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9936" y="2521658"/>
            <a:ext cx="2901661" cy="3218041"/>
          </a:xfrm>
          <a:prstGeom prst="roundRect">
            <a:avLst>
              <a:gd name="adj" fmla="val 703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394675" y="1627357"/>
            <a:ext cx="5701323"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pic>
        <p:nvPicPr>
          <p:cNvPr id="2" name="Image 1" descr="Une image contenant texte, capture d’écran, diagramme, Police&#10;&#10;Description générée automatiquement">
            <a:extLst>
              <a:ext uri="{FF2B5EF4-FFF2-40B4-BE49-F238E27FC236}">
                <a16:creationId xmlns:a16="http://schemas.microsoft.com/office/drawing/2014/main" id="{5B680914-48A4-A49A-C71D-6AA0954048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6431" y="3130729"/>
            <a:ext cx="2933477" cy="3321931"/>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24EA4BE9-1C32-FB1F-4999-21ECF240BB31}"/>
              </a:ext>
            </a:extLst>
          </p:cNvPr>
          <p:cNvSpPr txBox="1"/>
          <p:nvPr/>
        </p:nvSpPr>
        <p:spPr>
          <a:xfrm>
            <a:off x="459350" y="3753315"/>
            <a:ext cx="6611816" cy="1477328"/>
          </a:xfrm>
          <a:prstGeom prst="rect">
            <a:avLst/>
          </a:prstGeom>
          <a:noFill/>
        </p:spPr>
        <p:txBody>
          <a:bodyPr wrap="square" rtlCol="0">
            <a:spAutoFit/>
          </a:bodyPr>
          <a:lstStyle/>
          <a:p>
            <a:r>
              <a:rPr lang="fr-BE" sz="18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18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i="1" dirty="0"/>
          </a:p>
        </p:txBody>
      </p:sp>
      <p:sp>
        <p:nvSpPr>
          <p:cNvPr id="5" name="ZoneTexte 4">
            <a:extLst>
              <a:ext uri="{FF2B5EF4-FFF2-40B4-BE49-F238E27FC236}">
                <a16:creationId xmlns:a16="http://schemas.microsoft.com/office/drawing/2014/main" id="{2C28760B-9648-15D4-9186-1B301471EC0D}"/>
              </a:ext>
            </a:extLst>
          </p:cNvPr>
          <p:cNvSpPr txBox="1"/>
          <p:nvPr/>
        </p:nvSpPr>
        <p:spPr>
          <a:xfrm>
            <a:off x="7588739" y="1930400"/>
            <a:ext cx="3892062" cy="1200329"/>
          </a:xfrm>
          <a:prstGeom prst="rect">
            <a:avLst/>
          </a:prstGeom>
          <a:noFill/>
        </p:spPr>
        <p:txBody>
          <a:bodyPr wrap="square" rtlCol="0">
            <a:spAutoFit/>
          </a:bodyPr>
          <a:lstStyle/>
          <a:p>
            <a:r>
              <a:rPr lang="fr-FR" i="1" dirty="0"/>
              <a:t>L’architecture de NSX se compose de</a:t>
            </a:r>
          </a:p>
          <a:p>
            <a:pPr marL="800100" lvl="1" indent="-342900">
              <a:buFont typeface="Wingdings" panose="05000000000000000000" pitchFamily="2" charset="2"/>
              <a:buChar char="q"/>
            </a:pPr>
            <a:r>
              <a:rPr lang="fr-FR" i="1" dirty="0"/>
              <a:t>Segments</a:t>
            </a:r>
          </a:p>
          <a:p>
            <a:pPr marL="800100" lvl="1" indent="-342900">
              <a:buFont typeface="Wingdings" panose="05000000000000000000" pitchFamily="2" charset="2"/>
              <a:buChar char="q"/>
            </a:pPr>
            <a:r>
              <a:rPr lang="fr-BE" i="1" dirty="0"/>
              <a:t>Passerelle N1</a:t>
            </a:r>
          </a:p>
          <a:p>
            <a:pPr marL="800100" lvl="1" indent="-342900">
              <a:buFont typeface="Wingdings" panose="05000000000000000000" pitchFamily="2" charset="2"/>
              <a:buChar char="q"/>
            </a:pPr>
            <a:r>
              <a:rPr lang="fr-BE" i="1" dirty="0"/>
              <a:t>Passerelle N0</a:t>
            </a:r>
          </a:p>
        </p:txBody>
      </p:sp>
    </p:spTree>
    <p:extLst>
      <p:ext uri="{BB962C8B-B14F-4D97-AF65-F5344CB8AC3E}">
        <p14:creationId xmlns:p14="http://schemas.microsoft.com/office/powerpoint/2010/main" val="297505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par>
                                <p:cTn id="8" presetID="6" presetClass="entr" presetSubtype="16"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751950" y="2797378"/>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de management</a:t>
            </a:r>
          </a:p>
          <a:p>
            <a:r>
              <a:rPr lang="fr-FR" sz="2400" i="1" dirty="0"/>
              <a:t>Permet la communication vers internet, entre serveurs et d’accès aux ports d’administration</a:t>
            </a: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4"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 presetClass="entr" presetSubtype="4"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3919453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sp>
        <p:nvSpPr>
          <p:cNvPr id="3" name="Espace réservé du contenu 2">
            <a:extLst>
              <a:ext uri="{FF2B5EF4-FFF2-40B4-BE49-F238E27FC236}">
                <a16:creationId xmlns:a16="http://schemas.microsoft.com/office/drawing/2014/main" id="{DFD67A12-9850-BBEB-F8C1-C72EA966C78B}"/>
              </a:ext>
            </a:extLst>
          </p:cNvPr>
          <p:cNvSpPr>
            <a:spLocks noGrp="1"/>
          </p:cNvSpPr>
          <p:nvPr>
            <p:ph idx="1"/>
          </p:nvPr>
        </p:nvSpPr>
        <p:spPr>
          <a:xfrm>
            <a:off x="719226" y="1916895"/>
            <a:ext cx="5328072" cy="1512105"/>
          </a:xfrm>
        </p:spPr>
        <p:txBody>
          <a:bodyPr anchor="ctr">
            <a:normAutofit/>
          </a:bodyPr>
          <a:lstStyle/>
          <a:p>
            <a:r>
              <a:rPr lang="fr-FR" sz="2000" i="1" dirty="0"/>
              <a:t>Comme ESXi, l’installation se fait à distance</a:t>
            </a:r>
          </a:p>
          <a:p>
            <a:r>
              <a:rPr lang="fr-FR" sz="2000" i="1" dirty="0"/>
              <a:t>L’installation est découpée en 7 étapes</a:t>
            </a:r>
            <a:endParaRPr lang="fr-BE" sz="2000" i="1" dirty="0"/>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610" y="2662770"/>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1371599" y="4176649"/>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7118890" y="4286250"/>
            <a:ext cx="4133851" cy="104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350" y="3712157"/>
            <a:ext cx="3900751" cy="2092378"/>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115299"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4814951" y="4346166"/>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22899" y="1369481"/>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4515259"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a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90502"/>
            <a:ext cx="4515259"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64075"/>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Test de r</a:t>
            </a:r>
            <a:r>
              <a:rPr lang="fr-BE" sz="4000" kern="1200" dirty="0">
                <a:solidFill>
                  <a:srgbClr val="FFFFFF"/>
                </a:solidFill>
                <a:latin typeface="+mj-lt"/>
                <a:ea typeface="+mj-ea"/>
                <a:cs typeface="+mj-cs"/>
              </a:rPr>
              <a:t>edondance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2131905144"/>
              </p:ext>
            </p:extLst>
          </p:nvPr>
        </p:nvGraphicFramePr>
        <p:xfrm>
          <a:off x="632085" y="3001826"/>
          <a:ext cx="10927829" cy="302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installer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 virtuelle</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Bilan du stage</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4200605"/>
          </a:xfrm>
        </p:spPr>
        <p:txBody>
          <a:bodyPr anchor="ctr">
            <a:normAutofit/>
          </a:bodyPr>
          <a:lstStyle/>
          <a:p>
            <a:pPr>
              <a:buFont typeface="Wingdings" panose="05000000000000000000" pitchFamily="2" charset="2"/>
              <a:buChar char="ü"/>
            </a:pPr>
            <a:r>
              <a:rPr lang="fr-FR" sz="2000" i="1" dirty="0"/>
              <a:t>Temps avec le matériel</a:t>
            </a:r>
          </a:p>
          <a:p>
            <a:pPr>
              <a:buFont typeface="Wingdings" panose="05000000000000000000" pitchFamily="2" charset="2"/>
              <a:buChar char="ü"/>
            </a:pPr>
            <a:r>
              <a:rPr lang="fr-FR" sz="2000" i="1" dirty="0"/>
              <a:t>La majorité des points ont été réalisés, mais pas la partie réseau avec VMware NSX.</a:t>
            </a:r>
          </a:p>
          <a:p>
            <a:pPr>
              <a:buFont typeface="Wingdings" panose="05000000000000000000" pitchFamily="2" charset="2"/>
              <a:buChar char="ü"/>
            </a:pPr>
            <a:r>
              <a:rPr lang="fr-FR" sz="2000" i="1" dirty="0"/>
              <a:t>Malgré quelques problèmes, le cluster est rapidement mis en place et prêt à fournir ses ressources. </a:t>
            </a:r>
          </a:p>
          <a:p>
            <a:pPr>
              <a:buFont typeface="Wingdings" panose="05000000000000000000" pitchFamily="2" charset="2"/>
              <a:buChar char="ü"/>
            </a:pPr>
            <a:r>
              <a:rPr lang="fr-FR" sz="2000" i="1" dirty="0"/>
              <a:t>Divers cas d’utilisation avec les tests correspondants ont bien montré les forces d’une infrastructure HCI.</a:t>
            </a:r>
          </a:p>
          <a:p>
            <a:pPr>
              <a:buFont typeface="Wingdings" panose="05000000000000000000" pitchFamily="2" charset="2"/>
              <a:buChar char="ü"/>
            </a:pPr>
            <a:r>
              <a:rPr lang="fr-FR" sz="2000" i="1" dirty="0"/>
              <a:t>Améliorations possibles : Nombre de câbles réseau, mise en place de NSX, redondance du commutateur de management et automatisation de la configuration réseau.</a:t>
            </a: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3683358"/>
          </a:xfrm>
        </p:spPr>
        <p:txBody>
          <a:bodyPr anchor="ctr">
            <a:normAutofit/>
          </a:bodyPr>
          <a:lstStyle/>
          <a:p>
            <a:pPr>
              <a:buFont typeface="Wingdings" panose="05000000000000000000" pitchFamily="2" charset="2"/>
              <a:buChar char="ü"/>
            </a:pPr>
            <a:r>
              <a:rPr lang="fr-FR" sz="2000" i="1" dirty="0"/>
              <a:t>Cette solution aider les entreprises dans le développement et la transformation numérique de leur environnement.</a:t>
            </a:r>
          </a:p>
          <a:p>
            <a:pPr>
              <a:buFont typeface="Wingdings" panose="05000000000000000000" pitchFamily="2" charset="2"/>
              <a:buChar char="ü"/>
            </a:pPr>
            <a:r>
              <a:rPr lang="fr-FR" sz="2000" i="1" dirty="0"/>
              <a:t>Il faut prendre en compte méthodologie de recherche pour la mise en place de son infrastructure.</a:t>
            </a:r>
          </a:p>
          <a:p>
            <a:pPr>
              <a:buFont typeface="Wingdings" panose="05000000000000000000" pitchFamily="2" charset="2"/>
              <a:buChar char="ü"/>
            </a:pPr>
            <a:r>
              <a:rPr lang="fr-FR" sz="2000" i="1" dirty="0"/>
              <a:t>Le secteur de l’HCI dépasse les 1 milliards de </a:t>
            </a:r>
            <a:r>
              <a:rPr lang="fr-BE" sz="2000" i="1" dirty="0">
                <a:cs typeface="Times New Roman" panose="02020603050405020304" pitchFamily="18" charset="0"/>
              </a:rPr>
              <a:t>d</a:t>
            </a:r>
            <a:r>
              <a:rPr lang="fr-BE" sz="2000" dirty="0">
                <a:effectLst/>
                <a:ea typeface="Times New Roman" panose="02020603050405020304" pitchFamily="18" charset="0"/>
                <a:cs typeface="Times New Roman" panose="02020603050405020304" pitchFamily="18" charset="0"/>
              </a:rPr>
              <a:t>ollars</a:t>
            </a:r>
            <a:r>
              <a:rPr lang="fr-BE" sz="2000" baseline="30000" dirty="0">
                <a:effectLst/>
                <a:ea typeface="Times New Roman" panose="02020603050405020304" pitchFamily="18" charset="0"/>
                <a:cs typeface="Times New Roman" panose="02020603050405020304" pitchFamily="18" charset="0"/>
              </a:rPr>
              <a:t>1</a:t>
            </a:r>
            <a:r>
              <a:rPr lang="fr-FR" sz="2000" i="1" dirty="0"/>
              <a:t>, c’est une information à prendre en compte !</a:t>
            </a:r>
          </a:p>
          <a:p>
            <a:pPr>
              <a:buFont typeface="Wingdings" panose="05000000000000000000" pitchFamily="2" charset="2"/>
              <a:buChar char="ü"/>
            </a:pPr>
            <a:r>
              <a:rPr lang="fr-FR" sz="2000" i="1" dirty="0"/>
              <a:t>La généralisation de la virtualisation et l’utilisation de solution cloud, rend-il l’HCI mature pour son utilisation globale dans les entreprises ? Cette solution est-elle le saint graal pour les environnements informatiques ?</a:t>
            </a:r>
            <a:endParaRPr lang="fr-BE" sz="2000" dirty="0"/>
          </a:p>
        </p:txBody>
      </p:sp>
      <p:sp>
        <p:nvSpPr>
          <p:cNvPr id="2" name="ZoneTexte 1">
            <a:extLst>
              <a:ext uri="{FF2B5EF4-FFF2-40B4-BE49-F238E27FC236}">
                <a16:creationId xmlns:a16="http://schemas.microsoft.com/office/drawing/2014/main" id="{326CA419-9B32-097E-3BDF-86825304F9ED}"/>
              </a:ext>
            </a:extLst>
          </p:cNvPr>
          <p:cNvSpPr txBox="1"/>
          <p:nvPr/>
        </p:nvSpPr>
        <p:spPr>
          <a:xfrm>
            <a:off x="744350" y="6255685"/>
            <a:ext cx="11150448" cy="307777"/>
          </a:xfrm>
          <a:prstGeom prst="rect">
            <a:avLst/>
          </a:prstGeom>
          <a:noFill/>
        </p:spPr>
        <p:txBody>
          <a:bodyPr wrap="square" rtlCol="0">
            <a:spAutoFit/>
          </a:bodyPr>
          <a:lstStyle/>
          <a:p>
            <a:r>
              <a:rPr lang="fr-BE" sz="1400" baseline="30000" dirty="0">
                <a:effectLst/>
                <a:ea typeface="Times New Roman" panose="02020603050405020304" pitchFamily="18" charset="0"/>
                <a:cs typeface="Times New Roman" panose="02020603050405020304" pitchFamily="18" charset="0"/>
              </a:rPr>
              <a:t>1</a:t>
            </a:r>
            <a:r>
              <a:rPr lang="fr-BE" sz="1400" dirty="0"/>
              <a:t>Macrotrends. HCI </a:t>
            </a:r>
            <a:r>
              <a:rPr lang="fr-BE" sz="1400" dirty="0" err="1"/>
              <a:t>Marketcap</a:t>
            </a:r>
            <a:r>
              <a:rPr lang="fr-BE" sz="1400"/>
              <a:t> 2010-2023 </a:t>
            </a:r>
            <a:r>
              <a:rPr lang="fr-BE" sz="1400" dirty="0"/>
              <a:t>: </a:t>
            </a:r>
            <a:r>
              <a:rPr lang="fr-BE" sz="1400" dirty="0">
                <a:hlinkClick r:id="rId3"/>
              </a:rPr>
              <a:t>https://www.macrotrends.net/stocks/charts/HCI/hci/market-cap</a:t>
            </a:r>
            <a:r>
              <a:rPr lang="fr-BE" sz="1400" dirty="0"/>
              <a:t> </a:t>
            </a:r>
          </a:p>
        </p:txBody>
      </p:sp>
    </p:spTree>
    <p:extLst>
      <p:ext uri="{BB962C8B-B14F-4D97-AF65-F5344CB8AC3E}">
        <p14:creationId xmlns:p14="http://schemas.microsoft.com/office/powerpoint/2010/main" val="39387594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079241"/>
            <a:ext cx="6814562" cy="1385266"/>
          </a:xfrm>
        </p:spPr>
        <p:txBody>
          <a:bodyPr vert="horz" lIns="91440" tIns="45720" rIns="91440" bIns="45720" rtlCol="0">
            <a:noAutofit/>
          </a:bodyPr>
          <a:lstStyle/>
          <a:p>
            <a:pPr indent="-228600">
              <a:buFont typeface="Arial" panose="020B0604020202020204" pitchFamily="34" charset="0"/>
              <a:buChar char="•"/>
            </a:pPr>
            <a:r>
              <a:rPr lang="fr-FR" sz="2000" dirty="0"/>
              <a:t>Fondé en 1992.</a:t>
            </a:r>
          </a:p>
          <a:p>
            <a:pPr indent="-228600">
              <a:buFont typeface="Arial" panose="020B0604020202020204" pitchFamily="34" charset="0"/>
              <a:buChar char="•"/>
            </a:pPr>
            <a:r>
              <a:rPr lang="fr-FR" sz="2000" dirty="0"/>
              <a:t>Pratique 6 services.</a:t>
            </a:r>
          </a:p>
          <a:p>
            <a:pPr indent="-228600">
              <a:buFont typeface="Arial" panose="020B0604020202020204" pitchFamily="34" charset="0"/>
              <a:buChar char="•"/>
            </a:pPr>
            <a:r>
              <a:rPr lang="fr-FR" sz="2000" dirty="0"/>
              <a:t>Incorporé depuis 2020 dans les rangs de Trustteam.</a:t>
            </a:r>
          </a:p>
          <a:p>
            <a:pPr indent="-228600">
              <a:buFont typeface="Arial" panose="020B0604020202020204" pitchFamily="34" charset="0"/>
              <a:buChar char="•"/>
            </a:pPr>
            <a:r>
              <a:rPr lang="fr-FR" sz="2000" dirty="0"/>
              <a:t>Changement de nom en Trustteam Wavre.</a:t>
            </a:r>
            <a:endParaRPr lang="fr-BE" sz="2000" dirty="0"/>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hébergera des charges de travail virtualisées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76599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Définition des architectures requises pour le cluster hyperconvergé.</a:t>
            </a:r>
            <a:endParaRPr lang="en-US" sz="1100" kern="1200" dirty="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Création d</a:t>
            </a:r>
            <a:r>
              <a:rPr lang="fr-BE" sz="1100" b="1" dirty="0"/>
              <a:t>’un</a:t>
            </a:r>
            <a:r>
              <a:rPr lang="fr-BE" sz="1100" b="1" kern="1200" dirty="0"/>
              <a:t> schéma logique du projet.</a:t>
            </a:r>
            <a:endParaRPr lang="en-US" sz="1100" kern="1200" dirty="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Établissement d'une timeline du projet.</a:t>
            </a:r>
            <a:endParaRPr lang="en-US" sz="1100" kern="1200" dirty="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avec VMware NSX.</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rmAutofit fontScale="62500" lnSpcReduction="20000"/>
          </a:bodyPr>
          <a:lstStyle/>
          <a:p>
            <a:pPr marL="342900" indent="-342900">
              <a:buFont typeface="Arial" panose="020B0604020202020204" pitchFamily="34" charset="0"/>
              <a:buChar char="•"/>
            </a:pPr>
            <a:r>
              <a:rPr lang="fr-BE" kern="1200" noProof="1">
                <a:solidFill>
                  <a:schemeClr val="tx1"/>
                </a:solidFill>
                <a:latin typeface="+mn-lt"/>
                <a:ea typeface="+mn-ea"/>
                <a:cs typeface="+mn-cs"/>
              </a:rPr>
              <a:t>Quesqu’une infrastructure hyperconvergée ?</a:t>
            </a:r>
          </a:p>
          <a:p>
            <a:pPr marL="342900" indent="-342900">
              <a:buFont typeface="Arial" panose="020B0604020202020204" pitchFamily="34" charset="0"/>
              <a:buChar char="•"/>
            </a:pPr>
            <a:r>
              <a:rPr lang="fr-BE" kern="1200" noProof="1">
                <a:solidFill>
                  <a:schemeClr val="tx1"/>
                </a:solidFill>
                <a:latin typeface="+mn-lt"/>
                <a:ea typeface="+mn-ea"/>
                <a:cs typeface="+mn-cs"/>
              </a:rPr>
              <a:t>Dans </a:t>
            </a:r>
            <a:r>
              <a:rPr lang="fr-BE" noProof="1">
                <a:solidFill>
                  <a:schemeClr val="tx1"/>
                </a:solidFill>
              </a:rPr>
              <a:t>quel cas retrouve-t-on l’utilisation d’un environment HCI ?</a:t>
            </a:r>
            <a:endParaRPr lang="fr-BE" kern="1200" noProof="1">
              <a:solidFill>
                <a:schemeClr val="tx1"/>
              </a:solidFill>
              <a:latin typeface="+mn-lt"/>
              <a:ea typeface="+mn-ea"/>
              <a:cs typeface="+mn-cs"/>
            </a:endParaRPr>
          </a:p>
          <a:p>
            <a:pPr marL="342900" indent="-342900">
              <a:buFont typeface="Arial" panose="020B0604020202020204" pitchFamily="34" charset="0"/>
              <a:buChar char="•"/>
            </a:pPr>
            <a:r>
              <a:rPr lang="fr-BE" noProof="1">
                <a:solidFill>
                  <a:schemeClr val="tx1"/>
                </a:solidFill>
              </a:rPr>
              <a:t>Quel sont ces avantages et ces inconvénients ?</a:t>
            </a:r>
          </a:p>
          <a:p>
            <a:pPr marL="342900" indent="-342900">
              <a:buFont typeface="Arial" panose="020B0604020202020204" pitchFamily="34" charset="0"/>
              <a:buChar char="•"/>
            </a:pPr>
            <a:r>
              <a:rPr lang="fr-BE" noProof="1">
                <a:solidFill>
                  <a:schemeClr val="tx1"/>
                </a:solidFill>
              </a:rPr>
              <a:t>Quels sont les acteurs majeurs du secteur ?</a:t>
            </a:r>
          </a:p>
          <a:p>
            <a:pPr marL="342900" indent="-342900">
              <a:buFont typeface="Arial" panose="020B0604020202020204" pitchFamily="34" charset="0"/>
              <a:buChar char="•"/>
            </a:pPr>
            <a:r>
              <a:rPr lang="fr-BE" kern="1200" noProof="1">
                <a:solidFill>
                  <a:schemeClr val="tx1"/>
                </a:solidFill>
                <a:latin typeface="+mn-lt"/>
                <a:ea typeface="+mn-ea"/>
                <a:cs typeface="+mn-cs"/>
              </a:rPr>
              <a:t>Suite de logiciel VMware</a:t>
            </a:r>
          </a:p>
          <a:p>
            <a:endParaRPr lang="fr-BE"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7063721"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Coût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TotalTime>
  <Words>2458</Words>
  <Application>Microsoft Office PowerPoint</Application>
  <PresentationFormat>Grand écran</PresentationFormat>
  <Paragraphs>251</Paragraphs>
  <Slides>27</Slides>
  <Notes>19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Aptos</vt:lpstr>
      <vt:lpstr>Aptos Display</vt:lpstr>
      <vt:lpstr>Arial</vt:lpstr>
      <vt:lpstr>Arial Nova</vt:lpstr>
      <vt:lpstr>Calibri</vt:lpstr>
      <vt:lpstr>Times New Roman</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Quesqu’une infrastructure hyperconvergée ?</vt:lpstr>
      <vt:lpstr>Dans quel cas retrouve-t-on l’utilisation d’un environment HCI ?</vt:lpstr>
      <vt:lpstr>Quel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Réalisation du stage</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Test de redondance système</vt:lpstr>
      <vt:lpstr>Problèmes rencontrés</vt:lpstr>
      <vt:lpstr>Bilan du stage</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Dhaimi Vincent</cp:lastModifiedBy>
  <cp:revision>27</cp:revision>
  <dcterms:created xsi:type="dcterms:W3CDTF">2024-05-02T07:56:45Z</dcterms:created>
  <dcterms:modified xsi:type="dcterms:W3CDTF">2024-05-07T19:50:03Z</dcterms:modified>
</cp:coreProperties>
</file>