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94" r:id="rId5"/>
    <p:sldId id="262" r:id="rId6"/>
    <p:sldId id="263" r:id="rId7"/>
    <p:sldId id="265" r:id="rId8"/>
    <p:sldId id="284" r:id="rId9"/>
    <p:sldId id="268" r:id="rId10"/>
    <p:sldId id="288" r:id="rId11"/>
    <p:sldId id="289" r:id="rId12"/>
    <p:sldId id="271" r:id="rId13"/>
    <p:sldId id="290" r:id="rId14"/>
    <p:sldId id="286" r:id="rId15"/>
    <p:sldId id="293" r:id="rId16"/>
    <p:sldId id="267" r:id="rId17"/>
    <p:sldId id="274" r:id="rId18"/>
    <p:sldId id="287" r:id="rId19"/>
    <p:sldId id="292" r:id="rId20"/>
    <p:sldId id="277" r:id="rId21"/>
    <p:sldId id="278" r:id="rId22"/>
    <p:sldId id="291" r:id="rId23"/>
    <p:sldId id="279" r:id="rId24"/>
    <p:sldId id="285" r:id="rId25"/>
    <p:sldId id="282" r:id="rId26"/>
    <p:sldId id="295"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3237" autoAdjust="0"/>
  </p:normalViewPr>
  <p:slideViewPr>
    <p:cSldViewPr snapToGrid="0">
      <p:cViewPr>
        <p:scale>
          <a:sx n="140" d="100"/>
          <a:sy n="140" d="100"/>
        </p:scale>
        <p:origin x="10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i="1" dirty="0"/>
            <a:t>Hyperviseur de type 1</a:t>
          </a:r>
          <a:endParaRPr lang="fr-BE" i="1"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i="1" dirty="0"/>
            <a:t>Performances élevées et exploitation optimisée des ressources</a:t>
          </a:r>
          <a:endParaRPr lang="fr-BE" i="1"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i="1" dirty="0"/>
            <a:t>Point centrale de l’inventaire vSphere</a:t>
          </a:r>
          <a:endParaRPr lang="fr-BE" i="1"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i="1" dirty="0"/>
            <a:t>Interface graphique</a:t>
          </a:r>
          <a:endParaRPr lang="fr-BE" i="1"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i="1" dirty="0"/>
            <a:t>Administration centralisée</a:t>
          </a:r>
          <a:endParaRPr lang="fr-BE" i="1"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A9F52-2AFB-493C-934C-D5FAD413304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2C5A000-09E7-4EAD-BDF9-5B7271E302B5}">
      <dgm:prSet/>
      <dgm:spPr/>
      <dgm:t>
        <a:bodyPr/>
        <a:lstStyle/>
        <a:p>
          <a:r>
            <a:rPr lang="fr-FR"/>
            <a:t>Configuration des ports de management iDrac</a:t>
          </a:r>
          <a:endParaRPr lang="en-US"/>
        </a:p>
      </dgm:t>
    </dgm:pt>
    <dgm:pt modelId="{E65F6752-C608-4013-9FEF-50F7925AFD89}" type="parTrans" cxnId="{52DC9024-C130-4EFA-9479-1A8F4F5C2754}">
      <dgm:prSet/>
      <dgm:spPr/>
      <dgm:t>
        <a:bodyPr/>
        <a:lstStyle/>
        <a:p>
          <a:endParaRPr lang="en-US"/>
        </a:p>
      </dgm:t>
    </dgm:pt>
    <dgm:pt modelId="{0AAF3B26-6568-4FCC-B7BF-DD53718FD381}" type="sibTrans" cxnId="{52DC9024-C130-4EFA-9479-1A8F4F5C2754}">
      <dgm:prSet/>
      <dgm:spPr/>
      <dgm:t>
        <a:bodyPr/>
        <a:lstStyle/>
        <a:p>
          <a:endParaRPr lang="en-US"/>
        </a:p>
      </dgm:t>
    </dgm:pt>
    <dgm:pt modelId="{A1FC98D1-29CF-4813-8E16-EB5D190B12D2}">
      <dgm:prSet/>
      <dgm:spPr/>
      <dgm:t>
        <a:bodyPr/>
        <a:lstStyle/>
        <a:p>
          <a:r>
            <a:rPr lang="fr-FR"/>
            <a:t>Préparation du RAID 1 pour le système d’exploitation</a:t>
          </a:r>
          <a:endParaRPr lang="en-US"/>
        </a:p>
      </dgm:t>
    </dgm:pt>
    <dgm:pt modelId="{7E809158-579E-45BF-97FF-159F13F278C8}" type="parTrans" cxnId="{D364975A-B8BA-4A8C-AE92-0C1A62BADD0C}">
      <dgm:prSet/>
      <dgm:spPr/>
      <dgm:t>
        <a:bodyPr/>
        <a:lstStyle/>
        <a:p>
          <a:endParaRPr lang="en-US"/>
        </a:p>
      </dgm:t>
    </dgm:pt>
    <dgm:pt modelId="{B1131E01-9D41-4998-97F5-3BCEB6CF266F}" type="sibTrans" cxnId="{D364975A-B8BA-4A8C-AE92-0C1A62BADD0C}">
      <dgm:prSet/>
      <dgm:spPr/>
      <dgm:t>
        <a:bodyPr/>
        <a:lstStyle/>
        <a:p>
          <a:endParaRPr lang="en-US"/>
        </a:p>
      </dgm:t>
    </dgm:pt>
    <dgm:pt modelId="{AC81856E-56AD-406E-B538-58ACA529B61F}">
      <dgm:prSet/>
      <dgm:spPr/>
      <dgm:t>
        <a:bodyPr/>
        <a:lstStyle/>
        <a:p>
          <a:r>
            <a:rPr lang="fr-FR"/>
            <a:t>Installation de VMware ESXi</a:t>
          </a:r>
          <a:endParaRPr lang="en-US"/>
        </a:p>
      </dgm:t>
    </dgm:pt>
    <dgm:pt modelId="{F462F4F4-B461-485B-A892-38294BBA1F1B}" type="parTrans" cxnId="{3F977243-9425-456F-8613-92AF3498DEC5}">
      <dgm:prSet/>
      <dgm:spPr/>
      <dgm:t>
        <a:bodyPr/>
        <a:lstStyle/>
        <a:p>
          <a:endParaRPr lang="en-US"/>
        </a:p>
      </dgm:t>
    </dgm:pt>
    <dgm:pt modelId="{03411040-9E96-4255-9911-5E8C98783B3C}" type="sibTrans" cxnId="{3F977243-9425-456F-8613-92AF3498DEC5}">
      <dgm:prSet/>
      <dgm:spPr/>
      <dgm:t>
        <a:bodyPr/>
        <a:lstStyle/>
        <a:p>
          <a:endParaRPr lang="en-US"/>
        </a:p>
      </dgm:t>
    </dgm:pt>
    <dgm:pt modelId="{85AF0F06-A4BC-4ABA-ABC0-2C0CFC377710}" type="pres">
      <dgm:prSet presAssocID="{88CA9F52-2AFB-493C-934C-D5FAD4133049}" presName="hierChild1" presStyleCnt="0">
        <dgm:presLayoutVars>
          <dgm:chPref val="1"/>
          <dgm:dir/>
          <dgm:animOne val="branch"/>
          <dgm:animLvl val="lvl"/>
          <dgm:resizeHandles/>
        </dgm:presLayoutVars>
      </dgm:prSet>
      <dgm:spPr/>
    </dgm:pt>
    <dgm:pt modelId="{9DCCD882-0F73-4754-B0A2-BF6310CAD226}" type="pres">
      <dgm:prSet presAssocID="{82C5A000-09E7-4EAD-BDF9-5B7271E302B5}" presName="hierRoot1" presStyleCnt="0"/>
      <dgm:spPr/>
    </dgm:pt>
    <dgm:pt modelId="{A0118126-F434-4F8B-9096-8C802C68AAAE}" type="pres">
      <dgm:prSet presAssocID="{82C5A000-09E7-4EAD-BDF9-5B7271E302B5}" presName="composite" presStyleCnt="0"/>
      <dgm:spPr/>
    </dgm:pt>
    <dgm:pt modelId="{F7EDEAA9-761D-4521-8C58-0E2C09573EFD}" type="pres">
      <dgm:prSet presAssocID="{82C5A000-09E7-4EAD-BDF9-5B7271E302B5}" presName="background" presStyleLbl="node0" presStyleIdx="0" presStyleCnt="3"/>
      <dgm:spPr/>
    </dgm:pt>
    <dgm:pt modelId="{51A136A6-7775-42B7-B45D-A772D547729B}" type="pres">
      <dgm:prSet presAssocID="{82C5A000-09E7-4EAD-BDF9-5B7271E302B5}" presName="text" presStyleLbl="fgAcc0" presStyleIdx="0" presStyleCnt="3">
        <dgm:presLayoutVars>
          <dgm:chPref val="3"/>
        </dgm:presLayoutVars>
      </dgm:prSet>
      <dgm:spPr/>
    </dgm:pt>
    <dgm:pt modelId="{A4C96EE2-5AD3-4532-AB88-496475CCD531}" type="pres">
      <dgm:prSet presAssocID="{82C5A000-09E7-4EAD-BDF9-5B7271E302B5}" presName="hierChild2" presStyleCnt="0"/>
      <dgm:spPr/>
    </dgm:pt>
    <dgm:pt modelId="{EA2C050A-F102-493B-8780-2E012BC06090}" type="pres">
      <dgm:prSet presAssocID="{A1FC98D1-29CF-4813-8E16-EB5D190B12D2}" presName="hierRoot1" presStyleCnt="0"/>
      <dgm:spPr/>
    </dgm:pt>
    <dgm:pt modelId="{3B7E7CDD-FAC3-4DB1-93B7-C84EB83E01AC}" type="pres">
      <dgm:prSet presAssocID="{A1FC98D1-29CF-4813-8E16-EB5D190B12D2}" presName="composite" presStyleCnt="0"/>
      <dgm:spPr/>
    </dgm:pt>
    <dgm:pt modelId="{0BA0C257-CD9F-42C1-865C-4E17EAE979CA}" type="pres">
      <dgm:prSet presAssocID="{A1FC98D1-29CF-4813-8E16-EB5D190B12D2}" presName="background" presStyleLbl="node0" presStyleIdx="1" presStyleCnt="3"/>
      <dgm:spPr/>
    </dgm:pt>
    <dgm:pt modelId="{BD128B85-2AD9-4738-9E9A-B9E29A1E2EF9}" type="pres">
      <dgm:prSet presAssocID="{A1FC98D1-29CF-4813-8E16-EB5D190B12D2}" presName="text" presStyleLbl="fgAcc0" presStyleIdx="1" presStyleCnt="3">
        <dgm:presLayoutVars>
          <dgm:chPref val="3"/>
        </dgm:presLayoutVars>
      </dgm:prSet>
      <dgm:spPr/>
    </dgm:pt>
    <dgm:pt modelId="{913E8924-A771-454F-8B2B-694EC9D44944}" type="pres">
      <dgm:prSet presAssocID="{A1FC98D1-29CF-4813-8E16-EB5D190B12D2}" presName="hierChild2" presStyleCnt="0"/>
      <dgm:spPr/>
    </dgm:pt>
    <dgm:pt modelId="{4DF037CA-70EE-4B9A-B521-F9C270B2AEBD}" type="pres">
      <dgm:prSet presAssocID="{AC81856E-56AD-406E-B538-58ACA529B61F}" presName="hierRoot1" presStyleCnt="0"/>
      <dgm:spPr/>
    </dgm:pt>
    <dgm:pt modelId="{D5A0FE74-9BC7-4869-80B2-A2FFD6433631}" type="pres">
      <dgm:prSet presAssocID="{AC81856E-56AD-406E-B538-58ACA529B61F}" presName="composite" presStyleCnt="0"/>
      <dgm:spPr/>
    </dgm:pt>
    <dgm:pt modelId="{3BDDCA5C-4B06-4BF7-8AA8-28BE38998594}" type="pres">
      <dgm:prSet presAssocID="{AC81856E-56AD-406E-B538-58ACA529B61F}" presName="background" presStyleLbl="node0" presStyleIdx="2" presStyleCnt="3"/>
      <dgm:spPr/>
    </dgm:pt>
    <dgm:pt modelId="{20D5D870-252E-4817-97A3-E935C5FCD0A9}" type="pres">
      <dgm:prSet presAssocID="{AC81856E-56AD-406E-B538-58ACA529B61F}" presName="text" presStyleLbl="fgAcc0" presStyleIdx="2" presStyleCnt="3">
        <dgm:presLayoutVars>
          <dgm:chPref val="3"/>
        </dgm:presLayoutVars>
      </dgm:prSet>
      <dgm:spPr/>
    </dgm:pt>
    <dgm:pt modelId="{9AFDB582-35D9-4DDE-B0AF-E4E1876255EB}" type="pres">
      <dgm:prSet presAssocID="{AC81856E-56AD-406E-B538-58ACA529B61F}" presName="hierChild2" presStyleCnt="0"/>
      <dgm:spPr/>
    </dgm:pt>
  </dgm:ptLst>
  <dgm:cxnLst>
    <dgm:cxn modelId="{52DC9024-C130-4EFA-9479-1A8F4F5C2754}" srcId="{88CA9F52-2AFB-493C-934C-D5FAD4133049}" destId="{82C5A000-09E7-4EAD-BDF9-5B7271E302B5}" srcOrd="0" destOrd="0" parTransId="{E65F6752-C608-4013-9FEF-50F7925AFD89}" sibTransId="{0AAF3B26-6568-4FCC-B7BF-DD53718FD381}"/>
    <dgm:cxn modelId="{3F977243-9425-456F-8613-92AF3498DEC5}" srcId="{88CA9F52-2AFB-493C-934C-D5FAD4133049}" destId="{AC81856E-56AD-406E-B538-58ACA529B61F}" srcOrd="2" destOrd="0" parTransId="{F462F4F4-B461-485B-A892-38294BBA1F1B}" sibTransId="{03411040-9E96-4255-9911-5E8C98783B3C}"/>
    <dgm:cxn modelId="{FAC22C45-192D-4899-9F5C-823F59ED08A9}" type="presOf" srcId="{A1FC98D1-29CF-4813-8E16-EB5D190B12D2}" destId="{BD128B85-2AD9-4738-9E9A-B9E29A1E2EF9}" srcOrd="0" destOrd="0" presId="urn:microsoft.com/office/officeart/2005/8/layout/hierarchy1"/>
    <dgm:cxn modelId="{D364975A-B8BA-4A8C-AE92-0C1A62BADD0C}" srcId="{88CA9F52-2AFB-493C-934C-D5FAD4133049}" destId="{A1FC98D1-29CF-4813-8E16-EB5D190B12D2}" srcOrd="1" destOrd="0" parTransId="{7E809158-579E-45BF-97FF-159F13F278C8}" sibTransId="{B1131E01-9D41-4998-97F5-3BCEB6CF266F}"/>
    <dgm:cxn modelId="{68A4F9C2-7C8E-427C-B75A-005373EE63C8}" type="presOf" srcId="{82C5A000-09E7-4EAD-BDF9-5B7271E302B5}" destId="{51A136A6-7775-42B7-B45D-A772D547729B}" srcOrd="0" destOrd="0" presId="urn:microsoft.com/office/officeart/2005/8/layout/hierarchy1"/>
    <dgm:cxn modelId="{A4360EDC-9DD1-405C-9499-BDF77C413F42}" type="presOf" srcId="{88CA9F52-2AFB-493C-934C-D5FAD4133049}" destId="{85AF0F06-A4BC-4ABA-ABC0-2C0CFC377710}" srcOrd="0" destOrd="0" presId="urn:microsoft.com/office/officeart/2005/8/layout/hierarchy1"/>
    <dgm:cxn modelId="{7A5F4CEC-0B39-4898-98FC-599F5C27B638}" type="presOf" srcId="{AC81856E-56AD-406E-B538-58ACA529B61F}" destId="{20D5D870-252E-4817-97A3-E935C5FCD0A9}" srcOrd="0" destOrd="0" presId="urn:microsoft.com/office/officeart/2005/8/layout/hierarchy1"/>
    <dgm:cxn modelId="{80F5760E-D670-4C28-B2FB-5EEB8DDB682B}" type="presParOf" srcId="{85AF0F06-A4BC-4ABA-ABC0-2C0CFC377710}" destId="{9DCCD882-0F73-4754-B0A2-BF6310CAD226}" srcOrd="0" destOrd="0" presId="urn:microsoft.com/office/officeart/2005/8/layout/hierarchy1"/>
    <dgm:cxn modelId="{8C57A9D6-80B3-49C7-AF3A-2BED81D09B8E}" type="presParOf" srcId="{9DCCD882-0F73-4754-B0A2-BF6310CAD226}" destId="{A0118126-F434-4F8B-9096-8C802C68AAAE}" srcOrd="0" destOrd="0" presId="urn:microsoft.com/office/officeart/2005/8/layout/hierarchy1"/>
    <dgm:cxn modelId="{EB71AB40-31A4-4931-8271-37FE2C71BC47}" type="presParOf" srcId="{A0118126-F434-4F8B-9096-8C802C68AAAE}" destId="{F7EDEAA9-761D-4521-8C58-0E2C09573EFD}" srcOrd="0" destOrd="0" presId="urn:microsoft.com/office/officeart/2005/8/layout/hierarchy1"/>
    <dgm:cxn modelId="{80A36C7C-CF00-4DEF-AB90-7C7BFF633CA4}" type="presParOf" srcId="{A0118126-F434-4F8B-9096-8C802C68AAAE}" destId="{51A136A6-7775-42B7-B45D-A772D547729B}" srcOrd="1" destOrd="0" presId="urn:microsoft.com/office/officeart/2005/8/layout/hierarchy1"/>
    <dgm:cxn modelId="{2955AC15-C27B-4EBD-9935-945F8B3B0048}" type="presParOf" srcId="{9DCCD882-0F73-4754-B0A2-BF6310CAD226}" destId="{A4C96EE2-5AD3-4532-AB88-496475CCD531}" srcOrd="1" destOrd="0" presId="urn:microsoft.com/office/officeart/2005/8/layout/hierarchy1"/>
    <dgm:cxn modelId="{DFF8A3AA-5D37-4C7D-96DF-C5480DCA12D6}" type="presParOf" srcId="{85AF0F06-A4BC-4ABA-ABC0-2C0CFC377710}" destId="{EA2C050A-F102-493B-8780-2E012BC06090}" srcOrd="1" destOrd="0" presId="urn:microsoft.com/office/officeart/2005/8/layout/hierarchy1"/>
    <dgm:cxn modelId="{EEA60BDA-AAD0-4783-89F0-4A828FF91C09}" type="presParOf" srcId="{EA2C050A-F102-493B-8780-2E012BC06090}" destId="{3B7E7CDD-FAC3-4DB1-93B7-C84EB83E01AC}" srcOrd="0" destOrd="0" presId="urn:microsoft.com/office/officeart/2005/8/layout/hierarchy1"/>
    <dgm:cxn modelId="{45E1CBA0-4979-4AA7-AED1-F696B62A9B95}" type="presParOf" srcId="{3B7E7CDD-FAC3-4DB1-93B7-C84EB83E01AC}" destId="{0BA0C257-CD9F-42C1-865C-4E17EAE979CA}" srcOrd="0" destOrd="0" presId="urn:microsoft.com/office/officeart/2005/8/layout/hierarchy1"/>
    <dgm:cxn modelId="{EC013626-F4EF-40C4-AA27-59C293647541}" type="presParOf" srcId="{3B7E7CDD-FAC3-4DB1-93B7-C84EB83E01AC}" destId="{BD128B85-2AD9-4738-9E9A-B9E29A1E2EF9}" srcOrd="1" destOrd="0" presId="urn:microsoft.com/office/officeart/2005/8/layout/hierarchy1"/>
    <dgm:cxn modelId="{1B59B39B-7F1E-434E-B032-EA47ED80BCD3}" type="presParOf" srcId="{EA2C050A-F102-493B-8780-2E012BC06090}" destId="{913E8924-A771-454F-8B2B-694EC9D44944}" srcOrd="1" destOrd="0" presId="urn:microsoft.com/office/officeart/2005/8/layout/hierarchy1"/>
    <dgm:cxn modelId="{781F3398-A4CC-4303-AE40-854B89929971}" type="presParOf" srcId="{85AF0F06-A4BC-4ABA-ABC0-2C0CFC377710}" destId="{4DF037CA-70EE-4B9A-B521-F9C270B2AEBD}" srcOrd="2" destOrd="0" presId="urn:microsoft.com/office/officeart/2005/8/layout/hierarchy1"/>
    <dgm:cxn modelId="{865015E1-D2B5-41C5-A0AF-510DBE6DD95A}" type="presParOf" srcId="{4DF037CA-70EE-4B9A-B521-F9C270B2AEBD}" destId="{D5A0FE74-9BC7-4869-80B2-A2FFD6433631}" srcOrd="0" destOrd="0" presId="urn:microsoft.com/office/officeart/2005/8/layout/hierarchy1"/>
    <dgm:cxn modelId="{999E5E21-ED95-4A09-939E-BA9248C4A874}" type="presParOf" srcId="{D5A0FE74-9BC7-4869-80B2-A2FFD6433631}" destId="{3BDDCA5C-4B06-4BF7-8AA8-28BE38998594}" srcOrd="0" destOrd="0" presId="urn:microsoft.com/office/officeart/2005/8/layout/hierarchy1"/>
    <dgm:cxn modelId="{AACF7EFF-307E-498B-97B9-A44890BBFB12}" type="presParOf" srcId="{D5A0FE74-9BC7-4869-80B2-A2FFD6433631}" destId="{20D5D870-252E-4817-97A3-E935C5FCD0A9}" srcOrd="1" destOrd="0" presId="urn:microsoft.com/office/officeart/2005/8/layout/hierarchy1"/>
    <dgm:cxn modelId="{44D922B9-2755-4DFB-9D22-0B781A8CCEF8}" type="presParOf" srcId="{4DF037CA-70EE-4B9A-B521-F9C270B2AEBD}" destId="{9AFDB582-35D9-4DDE-B0AF-E4E187625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Perte d’un 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BEA12F9D-0743-4AF3-ACB3-86F0E091CE52}">
      <dgm:prSet phldrT="[Texte]"/>
      <dgm:spPr/>
      <dgm:t>
        <a:bodyPr/>
        <a:lstStyle/>
        <a:p>
          <a:r>
            <a:rPr lang="fr-BE" dirty="0"/>
            <a:t>Perte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3BF0C322-1DE9-42E5-B3AE-E6690DC8F99A}">
      <dgm:prSet phldrT="[Texte]"/>
      <dgm:spPr/>
      <dgm:t>
        <a:bodyPr/>
        <a:lstStyle/>
        <a:p>
          <a:r>
            <a:rPr lang="fr-BE" dirty="0"/>
            <a:t>Perte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9570B713-1A68-4374-B4E6-077D71388FAC}">
      <dgm:prSet phldrT="[Texte]"/>
      <dgm:spPr/>
      <dgm:t>
        <a:bodyPr/>
        <a:lstStyle/>
        <a:p>
          <a:r>
            <a:rPr lang="fr-BE" dirty="0"/>
            <a:t>Performance générale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custLinFactNeighborX="276" custLinFactNeighborY="65770">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a:noFill/>
        <a:ln>
          <a:noFill/>
        </a:ln>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custLinFactNeighborX="-276" custLinFactNeighborY="65770">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a:noFill/>
        <a:ln>
          <a:noFill/>
        </a:ln>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custLinFactNeighborX="-276" custLinFactNeighborY="65770">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a:noFill/>
        <a:ln>
          <a:noFill/>
        </a:ln>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custLinFactNeighborX="-276" custLinFactNeighborY="65770">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a:noFill/>
        <a:ln>
          <a:noFill/>
        </a:ln>
      </dgm:spPr>
    </dgm:pt>
  </dgm:ptLst>
  <dgm:cxnLst>
    <dgm:cxn modelId="{B5562B1D-C265-460C-9989-D800D17FA223}" type="presOf" srcId="{9570B713-1A68-4374-B4E6-077D71388FAC}" destId="{EBB21F12-779C-4E7B-9A6A-0792F927C55F}" srcOrd="0" destOrd="0" presId="urn:microsoft.com/office/officeart/2005/8/layout/hList1"/>
    <dgm:cxn modelId="{FA283B39-4064-40CE-A56F-CC5131EB6C75}" srcId="{07899F46-62D4-455B-8D20-7D86FC863612}" destId="{BEA12F9D-0743-4AF3-ACB3-86F0E091CE52}" srcOrd="1" destOrd="0" parTransId="{EE5543A8-9B64-402D-8573-4EA7DEC8D472}" sibTransId="{1D8C1F80-EE55-421F-8B5C-B5EE8550C0F9}"/>
    <dgm:cxn modelId="{555D5B73-DF8E-4562-8CB3-33F32212F955}" srcId="{07899F46-62D4-455B-8D20-7D86FC863612}" destId="{3BF0C322-1DE9-42E5-B3AE-E6690DC8F99A}" srcOrd="2" destOrd="0" parTransId="{701E5B19-0620-4B4F-BD22-A35572A7BAD8}" sibTransId="{99F72792-51DF-4180-91F2-CA0D5C591D18}"/>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732109"/>
          <a:ext cx="6666833" cy="1883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Hyperviseur de type 1</a:t>
          </a:r>
          <a:endParaRPr lang="fr-BE" sz="2600" i="1" kern="1200" dirty="0"/>
        </a:p>
        <a:p>
          <a:pPr marL="228600" lvl="1" indent="-228600" algn="l" defTabSz="1155700">
            <a:lnSpc>
              <a:spcPct val="90000"/>
            </a:lnSpc>
            <a:spcBef>
              <a:spcPct val="0"/>
            </a:spcBef>
            <a:spcAft>
              <a:spcPct val="15000"/>
            </a:spcAft>
            <a:buChar char="•"/>
          </a:pPr>
          <a:r>
            <a:rPr lang="fr-FR" sz="2600" i="1" kern="1200" dirty="0"/>
            <a:t>Performances élevées et exploitation optimisée des ressources</a:t>
          </a:r>
          <a:endParaRPr lang="fr-BE" sz="2600" i="1" kern="1200" dirty="0"/>
        </a:p>
      </dsp:txBody>
      <dsp:txXfrm>
        <a:off x="0" y="732109"/>
        <a:ext cx="6666833" cy="1883700"/>
      </dsp:txXfrm>
    </dsp:sp>
    <dsp:sp modelId="{7F51EC72-454F-41C9-98E1-C6315932E363}">
      <dsp:nvSpPr>
        <dsp:cNvPr id="0" name=""/>
        <dsp:cNvSpPr/>
      </dsp:nvSpPr>
      <dsp:spPr>
        <a:xfrm>
          <a:off x="333341" y="34834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vSphere ESXi Hypervisor</a:t>
          </a:r>
        </a:p>
      </dsp:txBody>
      <dsp:txXfrm>
        <a:off x="370808" y="385816"/>
        <a:ext cx="4591849" cy="692586"/>
      </dsp:txXfrm>
    </dsp:sp>
    <dsp:sp modelId="{A3C49672-9A4E-4C9C-811A-972C7AD6E5E0}">
      <dsp:nvSpPr>
        <dsp:cNvPr id="0" name=""/>
        <dsp:cNvSpPr/>
      </dsp:nvSpPr>
      <dsp:spPr>
        <a:xfrm>
          <a:off x="0" y="3139969"/>
          <a:ext cx="6666833" cy="19656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Point centrale de l’inventaire vSphere</a:t>
          </a:r>
          <a:endParaRPr lang="fr-BE" sz="2600" i="1" kern="1200" dirty="0"/>
        </a:p>
        <a:p>
          <a:pPr marL="228600" lvl="1" indent="-228600" algn="l" defTabSz="1155700">
            <a:lnSpc>
              <a:spcPct val="90000"/>
            </a:lnSpc>
            <a:spcBef>
              <a:spcPct val="0"/>
            </a:spcBef>
            <a:spcAft>
              <a:spcPct val="15000"/>
            </a:spcAft>
            <a:buChar char="•"/>
          </a:pPr>
          <a:r>
            <a:rPr lang="fr-FR" sz="2600" i="1" kern="1200" dirty="0"/>
            <a:t>Administration centralisée</a:t>
          </a:r>
          <a:endParaRPr lang="fr-BE" sz="2600" i="1" kern="1200" dirty="0"/>
        </a:p>
        <a:p>
          <a:pPr marL="228600" lvl="1" indent="-228600" algn="l" defTabSz="1155700">
            <a:lnSpc>
              <a:spcPct val="90000"/>
            </a:lnSpc>
            <a:spcBef>
              <a:spcPct val="0"/>
            </a:spcBef>
            <a:spcAft>
              <a:spcPct val="15000"/>
            </a:spcAft>
            <a:buChar char="•"/>
          </a:pPr>
          <a:r>
            <a:rPr lang="fr-FR" sz="2600" i="1" kern="1200" dirty="0"/>
            <a:t>Interface graphique</a:t>
          </a:r>
          <a:endParaRPr lang="fr-BE" sz="2600" i="1" kern="1200" dirty="0"/>
        </a:p>
      </dsp:txBody>
      <dsp:txXfrm>
        <a:off x="0" y="3139969"/>
        <a:ext cx="6666833" cy="1965600"/>
      </dsp:txXfrm>
    </dsp:sp>
    <dsp:sp modelId="{108E67C6-5681-4CFB-939F-A921A2B6ABAA}">
      <dsp:nvSpPr>
        <dsp:cNvPr id="0" name=""/>
        <dsp:cNvSpPr/>
      </dsp:nvSpPr>
      <dsp:spPr>
        <a:xfrm>
          <a:off x="333341" y="2756210"/>
          <a:ext cx="4666783" cy="7675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vCenter Server</a:t>
          </a:r>
        </a:p>
      </dsp:txBody>
      <dsp:txXfrm>
        <a:off x="370808" y="2793677"/>
        <a:ext cx="4591849"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DEAA9-761D-4521-8C58-0E2C09573EFD}">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136A6-7775-42B7-B45D-A772D547729B}">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Configuration des ports de management iDrac</a:t>
          </a:r>
          <a:endParaRPr lang="en-US" sz="2800" kern="1200"/>
        </a:p>
      </dsp:txBody>
      <dsp:txXfrm>
        <a:off x="398656" y="1088253"/>
        <a:ext cx="2959127" cy="1837317"/>
      </dsp:txXfrm>
    </dsp:sp>
    <dsp:sp modelId="{0BA0C257-CD9F-42C1-865C-4E17EAE979CA}">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28B85-2AD9-4738-9E9A-B9E29A1E2EF9}">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Préparation du RAID 1 pour le système d’exploitation</a:t>
          </a:r>
          <a:endParaRPr lang="en-US" sz="2800" kern="1200"/>
        </a:p>
      </dsp:txBody>
      <dsp:txXfrm>
        <a:off x="4155097" y="1088253"/>
        <a:ext cx="2959127" cy="1837317"/>
      </dsp:txXfrm>
    </dsp:sp>
    <dsp:sp modelId="{3BDDCA5C-4B06-4BF7-8AA8-28BE3899859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D870-252E-4817-97A3-E935C5FCD0A9}">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Installation de VMware ESXi</a:t>
          </a:r>
          <a:endParaRPr lang="en-US" sz="28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10927"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d’un hôte</a:t>
          </a:r>
        </a:p>
      </dsp:txBody>
      <dsp:txXfrm>
        <a:off x="10927" y="1073429"/>
        <a:ext cx="2470500" cy="981618"/>
      </dsp:txXfrm>
    </dsp:sp>
    <dsp:sp modelId="{76087ABB-6FE6-4227-943F-66F2C215363D}">
      <dsp:nvSpPr>
        <dsp:cNvPr id="0" name=""/>
        <dsp:cNvSpPr/>
      </dsp:nvSpPr>
      <dsp:spPr>
        <a:xfrm>
          <a:off x="4108"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5FA95F9-0D60-45AA-A836-EE324D3043BD}">
      <dsp:nvSpPr>
        <dsp:cNvPr id="0" name=""/>
        <dsp:cNvSpPr/>
      </dsp:nvSpPr>
      <dsp:spPr>
        <a:xfrm>
          <a:off x="281366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de stockage</a:t>
          </a:r>
        </a:p>
      </dsp:txBody>
      <dsp:txXfrm>
        <a:off x="2813660" y="1073429"/>
        <a:ext cx="2470500" cy="981618"/>
      </dsp:txXfrm>
    </dsp:sp>
    <dsp:sp modelId="{8DB65E1F-EC21-4069-A1BB-9327C592223A}">
      <dsp:nvSpPr>
        <dsp:cNvPr id="0" name=""/>
        <dsp:cNvSpPr/>
      </dsp:nvSpPr>
      <dsp:spPr>
        <a:xfrm>
          <a:off x="282047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7194A2E-985D-46D8-A41E-8272ECF705DF}">
      <dsp:nvSpPr>
        <dsp:cNvPr id="0" name=""/>
        <dsp:cNvSpPr/>
      </dsp:nvSpPr>
      <dsp:spPr>
        <a:xfrm>
          <a:off x="563003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réseau</a:t>
          </a:r>
        </a:p>
      </dsp:txBody>
      <dsp:txXfrm>
        <a:off x="5630030" y="1073429"/>
        <a:ext cx="2470500" cy="981618"/>
      </dsp:txXfrm>
    </dsp:sp>
    <dsp:sp modelId="{6A7A7209-C68A-47DA-B951-0950385FA28B}">
      <dsp:nvSpPr>
        <dsp:cNvPr id="0" name=""/>
        <dsp:cNvSpPr/>
      </dsp:nvSpPr>
      <dsp:spPr>
        <a:xfrm>
          <a:off x="563684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EBB21F12-779C-4E7B-9A6A-0792F927C55F}">
      <dsp:nvSpPr>
        <dsp:cNvPr id="0" name=""/>
        <dsp:cNvSpPr/>
      </dsp:nvSpPr>
      <dsp:spPr>
        <a:xfrm>
          <a:off x="8446401"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 générale</a:t>
          </a:r>
        </a:p>
      </dsp:txBody>
      <dsp:txXfrm>
        <a:off x="8446401" y="1073429"/>
        <a:ext cx="2470500" cy="981618"/>
      </dsp:txXfrm>
    </dsp:sp>
    <dsp:sp modelId="{46BA8C31-22E9-4B10-A4F3-B3010D82B45B}">
      <dsp:nvSpPr>
        <dsp:cNvPr id="0" name=""/>
        <dsp:cNvSpPr/>
      </dsp:nvSpPr>
      <dsp:spPr>
        <a:xfrm>
          <a:off x="845321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06-05-24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L’évolution de l’informatique ces dernières années à modifier la manière dont les entreprises gèrent leurs infrastructures.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généralisation de la virtualisation et du cloud a permis le développement de solution plus agile, évolutif et résiliente les unes que les autres.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contexte,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infrastructures hyperconvergées (HCI) une réponse innovante aux besoins changeants des entreprises.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NSX simplifie la création et la gestion des réseaux virtuels de manière similaire à celle des machines virtuelles. Cela permet une distribution centralisée et flexible des réseaux à travers l'infrastructure.</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 qui fournit à NSX un accès complet à l'environnement et à ses objets.</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hôtes ESXi qui une fois que les modules NSX sont installés, deviennent un nœud de transport hôte. Cela signifie qu'il est capable de fournir des services réseau aux machines virtuelles qui s'exécutent sur cet hôte.</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nœuds NSX Edge qui sont des machines virtuelles qui assurent la fourniture de services réseau à l'ensemble des composants NSX.</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 qui hébergent une interface utilisateur offrant ainsi une plateforme graphique pour administrer l'environnement NSX.</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segments : il s'agit d'un commutateur logique permettant de connecter des machines virtuelles à des passerelles de niveau 1.</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1 : ces passerelles agissent comme un routeur logique, facilitant le trafic entre les différents segments du réseau virtuel.</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0 : ces passerelles logiques jouent un rôle crucial en connectant les passerelles de niveau 1 à un routeur physique, assurant ainsi une connectivité externe aux segments du réseau virtuel.</a:t>
            </a:r>
            <a:endParaRPr lang="fr-BE" sz="1800" dirty="0">
              <a:effectLst/>
              <a:latin typeface="Calibri" panose="020F0502020204030204" pitchFamily="34" charset="0"/>
              <a:cs typeface="Times New Roman" panose="02020603050405020304" pitchFamily="18" charset="0"/>
            </a:endParaRP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14</a:t>
            </a:fld>
            <a:endParaRPr lang="fr-BE"/>
          </a:p>
        </p:txBody>
      </p:sp>
    </p:spTree>
    <p:extLst>
      <p:ext uri="{BB962C8B-B14F-4D97-AF65-F5344CB8AC3E}">
        <p14:creationId xmlns:p14="http://schemas.microsoft.com/office/powerpoint/2010/main" val="266224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15</a:t>
            </a:fld>
            <a:endParaRPr lang="fr-BE"/>
          </a:p>
        </p:txBody>
      </p:sp>
    </p:spTree>
    <p:extLst>
      <p:ext uri="{BB962C8B-B14F-4D97-AF65-F5344CB8AC3E}">
        <p14:creationId xmlns:p14="http://schemas.microsoft.com/office/powerpoint/2010/main" val="145261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NLB est un protocole d'équilibrage de charge réseau qui permet de répartir le trafic entre plusieurs liens physiques ou virtuels</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Cela offre plusieurs avantages comme </a:t>
            </a:r>
          </a:p>
          <a:p>
            <a:pPr marL="800100" lvl="1"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L’amélioration des performances : en répartissant le trafic sur plusieurs liens.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Redondance du réseau : si un lien tombe en panne, le NLB peut automatiquement rediriger le trafic vers les liens restants.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L’évolutivité : ce protocole peut facilement être étendu pour prendre en charge de nouveaux liens ou de nouvelles interfaces réseau.</a:t>
            </a:r>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19</a:t>
            </a:fld>
            <a:endParaRPr lang="fr-BE"/>
          </a:p>
        </p:txBody>
      </p:sp>
    </p:spTree>
    <p:extLst>
      <p:ext uri="{BB962C8B-B14F-4D97-AF65-F5344CB8AC3E}">
        <p14:creationId xmlns:p14="http://schemas.microsoft.com/office/powerpoint/2010/main" val="164352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21</a:t>
            </a:fld>
            <a:endParaRPr lang="fr-BE"/>
          </a:p>
        </p:txBody>
      </p:sp>
    </p:spTree>
    <p:extLst>
      <p:ext uri="{BB962C8B-B14F-4D97-AF65-F5344CB8AC3E}">
        <p14:creationId xmlns:p14="http://schemas.microsoft.com/office/powerpoint/2010/main" val="199657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22</a:t>
            </a:fld>
            <a:endParaRPr lang="fr-BE"/>
          </a:p>
        </p:txBody>
      </p:sp>
    </p:spTree>
    <p:extLst>
      <p:ext uri="{BB962C8B-B14F-4D97-AF65-F5344CB8AC3E}">
        <p14:creationId xmlns:p14="http://schemas.microsoft.com/office/powerpoint/2010/main" val="179376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77068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a:p>
            <a:endParaRPr lang="fr-FR" dirty="0"/>
          </a:p>
          <a:p>
            <a:r>
              <a:rPr lang="fr-FR" dirty="0"/>
              <a:t>On retrouve deux grandes utilisations de l’HCI, dans les infrastructures cloud et celles plus pour du Compute &amp; Storage.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06-05-24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06-05-24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fr-BE" sz="4000" kern="1200" dirty="0">
                <a:solidFill>
                  <a:srgbClr val="FFFFFF"/>
                </a:solidFill>
                <a:latin typeface="+mj-lt"/>
                <a:ea typeface="+mj-ea"/>
                <a:cs typeface="+mj-cs"/>
              </a:rPr>
              <a:t>Composants</a:t>
            </a:r>
            <a:r>
              <a:rPr lang="en-US" sz="4000" kern="1200" dirty="0">
                <a:solidFill>
                  <a:srgbClr val="FFFFFF"/>
                </a:solidFill>
                <a:latin typeface="+mj-lt"/>
                <a:ea typeface="+mj-ea"/>
                <a:cs typeface="+mj-cs"/>
              </a:rPr>
              <a:t> </a:t>
            </a:r>
            <a:r>
              <a:rPr lang="fr-BE" sz="4000" kern="1200" dirty="0">
                <a:solidFill>
                  <a:srgbClr val="FFFFFF"/>
                </a:solidFill>
                <a:latin typeface="+mj-lt"/>
                <a:ea typeface="+mj-ea"/>
                <a:cs typeface="+mj-cs"/>
              </a:rPr>
              <a:t>clés</a:t>
            </a:r>
            <a:r>
              <a:rPr lang="en-US" sz="4000" kern="1200" dirty="0">
                <a:solidFill>
                  <a:srgbClr val="FFFFFF"/>
                </a:solidFill>
                <a:latin typeface="+mj-lt"/>
                <a:ea typeface="+mj-ea"/>
                <a:cs typeface="+mj-cs"/>
              </a:rPr>
              <a:t> de </a:t>
            </a:r>
            <a:r>
              <a:rPr lang="fr-BE" sz="4000" kern="1200" dirty="0">
                <a:solidFill>
                  <a:srgbClr val="FFFFFF"/>
                </a:solidFill>
                <a:latin typeface="+mj-lt"/>
                <a:ea typeface="+mj-ea"/>
                <a:cs typeface="+mj-cs"/>
              </a:rPr>
              <a:t>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15283281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 1" descr="Une image contenant texte, capture d’écran, conception&#10;&#10;Description générée automatiquement">
            <a:extLst>
              <a:ext uri="{FF2B5EF4-FFF2-40B4-BE49-F238E27FC236}">
                <a16:creationId xmlns:a16="http://schemas.microsoft.com/office/drawing/2014/main" id="{8C446FA9-BE1D-6CC5-3432-59EF4A559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9936" y="2521658"/>
            <a:ext cx="2901661" cy="3218041"/>
          </a:xfrm>
          <a:prstGeom prst="roundRect">
            <a:avLst>
              <a:gd name="adj" fmla="val 703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spTree>
    <p:extLst>
      <p:ext uri="{BB962C8B-B14F-4D97-AF65-F5344CB8AC3E}">
        <p14:creationId xmlns:p14="http://schemas.microsoft.com/office/powerpoint/2010/main" val="4183249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394675" y="1627357"/>
            <a:ext cx="5701323" cy="1848731"/>
          </a:xfrm>
        </p:spPr>
        <p:txBody>
          <a:bodyPr anchor="ctr">
            <a:normAutofit/>
          </a:bodyPr>
          <a:lstStyle/>
          <a:p>
            <a:r>
              <a:rPr lang="fr-FR" sz="2000" i="1" dirty="0"/>
              <a:t>Virtualisation du réseau comme les machines virtuelles</a:t>
            </a:r>
          </a:p>
          <a:p>
            <a:r>
              <a:rPr lang="fr-FR" sz="2000" i="1" dirty="0"/>
              <a:t>Propose des services logiques tels que les commutateurs, routeurs, pare-feu, équilibreurs de charge, VPN, etc.</a:t>
            </a:r>
            <a:endParaRPr lang="fr-BE" sz="2000" i="1" dirty="0"/>
          </a:p>
        </p:txBody>
      </p:sp>
      <p:pic>
        <p:nvPicPr>
          <p:cNvPr id="2" name="Image 1" descr="Une image contenant texte, capture d’écran, diagramme, Police&#10;&#10;Description générée automatiquement">
            <a:extLst>
              <a:ext uri="{FF2B5EF4-FFF2-40B4-BE49-F238E27FC236}">
                <a16:creationId xmlns:a16="http://schemas.microsoft.com/office/drawing/2014/main" id="{5B680914-48A4-A49A-C71D-6AA0954048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6431" y="3130729"/>
            <a:ext cx="2933477" cy="3321931"/>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24EA4BE9-1C32-FB1F-4999-21ECF240BB31}"/>
              </a:ext>
            </a:extLst>
          </p:cNvPr>
          <p:cNvSpPr txBox="1"/>
          <p:nvPr/>
        </p:nvSpPr>
        <p:spPr>
          <a:xfrm>
            <a:off x="459350" y="3753315"/>
            <a:ext cx="6611816" cy="1477328"/>
          </a:xfrm>
          <a:prstGeom prst="rect">
            <a:avLst/>
          </a:prstGeom>
          <a:noFill/>
        </p:spPr>
        <p:txBody>
          <a:bodyPr wrap="square" rtlCol="0">
            <a:spAutoFit/>
          </a:bodyPr>
          <a:lstStyle/>
          <a:p>
            <a:r>
              <a:rPr lang="fr-BE" sz="1800" i="1" dirty="0">
                <a:effectLst/>
                <a:latin typeface="Calibri" panose="020F0502020204030204" pitchFamily="34" charset="0"/>
                <a:ea typeface="Times New Roman" panose="02020603050405020304" pitchFamily="18" charset="0"/>
                <a:cs typeface="Times New Roman" panose="02020603050405020304" pitchFamily="18" charset="0"/>
              </a:rPr>
              <a:t>Le déploiement de NSX comprend plusieurs éléments essentiels </a:t>
            </a:r>
            <a:r>
              <a:rPr lang="fr-FR" sz="1800" i="1" dirty="0">
                <a:effectLst/>
                <a:latin typeface="Calibri" panose="020F050202020403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a:t>
            </a:r>
            <a:r>
              <a:rPr lang="fr-FR" i="1" dirty="0">
                <a:effectLst/>
                <a:latin typeface="Calibri" panose="020F0502020204030204" pitchFamily="34" charset="0"/>
                <a:ea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D’hôtes ESXi</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nœuds NSX Edge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a:t>
            </a:r>
            <a:endParaRPr lang="fr-BE" i="1" dirty="0"/>
          </a:p>
        </p:txBody>
      </p:sp>
      <p:sp>
        <p:nvSpPr>
          <p:cNvPr id="5" name="ZoneTexte 4">
            <a:extLst>
              <a:ext uri="{FF2B5EF4-FFF2-40B4-BE49-F238E27FC236}">
                <a16:creationId xmlns:a16="http://schemas.microsoft.com/office/drawing/2014/main" id="{2C28760B-9648-15D4-9186-1B301471EC0D}"/>
              </a:ext>
            </a:extLst>
          </p:cNvPr>
          <p:cNvSpPr txBox="1"/>
          <p:nvPr/>
        </p:nvSpPr>
        <p:spPr>
          <a:xfrm>
            <a:off x="7588739" y="1930400"/>
            <a:ext cx="3892062" cy="1200329"/>
          </a:xfrm>
          <a:prstGeom prst="rect">
            <a:avLst/>
          </a:prstGeom>
          <a:noFill/>
        </p:spPr>
        <p:txBody>
          <a:bodyPr wrap="square" rtlCol="0">
            <a:spAutoFit/>
          </a:bodyPr>
          <a:lstStyle/>
          <a:p>
            <a:r>
              <a:rPr lang="fr-FR" i="1" dirty="0"/>
              <a:t>L’architecture de NSX se compose de</a:t>
            </a:r>
          </a:p>
          <a:p>
            <a:pPr marL="800100" lvl="1" indent="-342900">
              <a:buFont typeface="Wingdings" panose="05000000000000000000" pitchFamily="2" charset="2"/>
              <a:buChar char="q"/>
            </a:pPr>
            <a:r>
              <a:rPr lang="fr-FR" i="1" dirty="0"/>
              <a:t>Segments</a:t>
            </a:r>
          </a:p>
          <a:p>
            <a:pPr marL="800100" lvl="1" indent="-342900">
              <a:buFont typeface="Wingdings" panose="05000000000000000000" pitchFamily="2" charset="2"/>
              <a:buChar char="q"/>
            </a:pPr>
            <a:r>
              <a:rPr lang="fr-BE" i="1" dirty="0"/>
              <a:t>Passerelle N1</a:t>
            </a:r>
          </a:p>
          <a:p>
            <a:pPr marL="800100" lvl="1" indent="-342900">
              <a:buFont typeface="Wingdings" panose="05000000000000000000" pitchFamily="2" charset="2"/>
              <a:buChar char="q"/>
            </a:pPr>
            <a:r>
              <a:rPr lang="fr-BE" i="1" dirty="0"/>
              <a:t>Passerelle N0</a:t>
            </a:r>
          </a:p>
        </p:txBody>
      </p:sp>
    </p:spTree>
    <p:extLst>
      <p:ext uri="{BB962C8B-B14F-4D97-AF65-F5344CB8AC3E}">
        <p14:creationId xmlns:p14="http://schemas.microsoft.com/office/powerpoint/2010/main" val="2975053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500"/>
                                        <p:tgtEl>
                                          <p:spTgt spid="5"/>
                                        </p:tgtEl>
                                      </p:cBhvr>
                                    </p:animEffect>
                                  </p:childTnLst>
                                </p:cTn>
                              </p:par>
                              <p:par>
                                <p:cTn id="8" presetID="6" presetClass="entr" presetSubtype="16"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re 6">
            <a:extLst>
              <a:ext uri="{FF2B5EF4-FFF2-40B4-BE49-F238E27FC236}">
                <a16:creationId xmlns:a16="http://schemas.microsoft.com/office/drawing/2014/main" id="{731FF1CE-B1C3-ADBE-313A-6E4C01B1098E}"/>
              </a:ext>
            </a:extLst>
          </p:cNvPr>
          <p:cNvSpPr>
            <a:spLocks noGrp="1"/>
          </p:cNvSpPr>
          <p:nvPr>
            <p:ph type="title"/>
          </p:nvPr>
        </p:nvSpPr>
        <p:spPr>
          <a:xfrm>
            <a:off x="839788" y="457200"/>
            <a:ext cx="3932237" cy="1600200"/>
          </a:xfrm>
        </p:spPr>
        <p:txBody>
          <a:bodyPr>
            <a:normAutofit fontScale="90000"/>
          </a:bodyPr>
          <a:lstStyle/>
          <a:p>
            <a:pPr algn="ctr"/>
            <a:r>
              <a:rPr lang="fr-BE" b="1" dirty="0">
                <a:solidFill>
                  <a:schemeClr val="bg1"/>
                </a:solidFill>
              </a:rPr>
              <a:t>Autres solutions dans la suite vSphere</a:t>
            </a:r>
          </a:p>
        </p:txBody>
      </p:sp>
      <p:sp>
        <p:nvSpPr>
          <p:cNvPr id="13" name="Espace réservé du texte 8">
            <a:extLst>
              <a:ext uri="{FF2B5EF4-FFF2-40B4-BE49-F238E27FC236}">
                <a16:creationId xmlns:a16="http://schemas.microsoft.com/office/drawing/2014/main" id="{AE82FF15-22FB-1673-7026-B3E0CB88566B}"/>
              </a:ext>
            </a:extLst>
          </p:cNvPr>
          <p:cNvSpPr txBox="1">
            <a:spLocks/>
          </p:cNvSpPr>
          <p:nvPr/>
        </p:nvSpPr>
        <p:spPr>
          <a:xfrm>
            <a:off x="839787" y="2593209"/>
            <a:ext cx="3932237" cy="473574"/>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i="1" dirty="0">
                <a:solidFill>
                  <a:schemeClr val="bg1"/>
                </a:solidFill>
              </a:rPr>
              <a:t>VMware High Availability (HA)</a:t>
            </a:r>
          </a:p>
        </p:txBody>
      </p:sp>
      <p:pic>
        <p:nvPicPr>
          <p:cNvPr id="15" name="Image 14" descr="Une image contenant texte, capture d’écran, Police, logo&#10;&#10;Description générée automatiquement">
            <a:extLst>
              <a:ext uri="{FF2B5EF4-FFF2-40B4-BE49-F238E27FC236}">
                <a16:creationId xmlns:a16="http://schemas.microsoft.com/office/drawing/2014/main" id="{97631705-0A2C-DC62-359A-4E9DF9BAA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537" y="173065"/>
            <a:ext cx="4239217" cy="2314898"/>
          </a:xfrm>
          <a:prstGeom prst="rect">
            <a:avLst/>
          </a:prstGeom>
          <a:ln>
            <a:noFill/>
          </a:ln>
          <a:effectLst>
            <a:outerShdw blurRad="292100" dist="139700" dir="2700000" algn="tl" rotWithShape="0">
              <a:srgbClr val="333333">
                <a:alpha val="65000"/>
              </a:srgbClr>
            </a:outerShdw>
          </a:effectLst>
        </p:spPr>
      </p:pic>
      <p:pic>
        <p:nvPicPr>
          <p:cNvPr id="17" name="Image 16" descr="Une image contenant texte, capture d’écran, diagramme, Police&#10;&#10;Description générée automatiquement">
            <a:extLst>
              <a:ext uri="{FF2B5EF4-FFF2-40B4-BE49-F238E27FC236}">
                <a16:creationId xmlns:a16="http://schemas.microsoft.com/office/drawing/2014/main" id="{D4F89281-28EC-F826-0538-B33133C7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65" y="2594643"/>
            <a:ext cx="4239217" cy="2221287"/>
          </a:xfrm>
          <a:prstGeom prst="rect">
            <a:avLst/>
          </a:prstGeom>
          <a:ln>
            <a:noFill/>
          </a:ln>
          <a:effectLst>
            <a:outerShdw blurRad="292100" dist="139700" dir="2700000" algn="tl" rotWithShape="0">
              <a:srgbClr val="333333">
                <a:alpha val="65000"/>
              </a:srgbClr>
            </a:outerShdw>
          </a:effectLst>
        </p:spPr>
      </p:pic>
      <p:pic>
        <p:nvPicPr>
          <p:cNvPr id="19" name="Image 18" descr="Une image contenant texte, capture d’écran, conception&#10;&#10;Description générée automatiquement">
            <a:extLst>
              <a:ext uri="{FF2B5EF4-FFF2-40B4-BE49-F238E27FC236}">
                <a16:creationId xmlns:a16="http://schemas.microsoft.com/office/drawing/2014/main" id="{F5890C24-9222-B1AD-A773-99CF60D31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387" y="4370037"/>
            <a:ext cx="4625004" cy="2314898"/>
          </a:xfrm>
          <a:prstGeom prst="rect">
            <a:avLst/>
          </a:prstGeom>
          <a:ln>
            <a:noFill/>
          </a:ln>
          <a:effectLst>
            <a:outerShdw blurRad="292100" dist="139700" dir="2700000" algn="tl" rotWithShape="0">
              <a:srgbClr val="333333">
                <a:alpha val="65000"/>
              </a:srgbClr>
            </a:outerShdw>
          </a:effectLst>
        </p:spPr>
      </p:pic>
      <p:sp>
        <p:nvSpPr>
          <p:cNvPr id="21" name="Espace réservé du texte 8">
            <a:extLst>
              <a:ext uri="{FF2B5EF4-FFF2-40B4-BE49-F238E27FC236}">
                <a16:creationId xmlns:a16="http://schemas.microsoft.com/office/drawing/2014/main" id="{2EF7279D-E540-1655-E7A6-0BEBE05964FA}"/>
              </a:ext>
            </a:extLst>
          </p:cNvPr>
          <p:cNvSpPr txBox="1">
            <a:spLocks/>
          </p:cNvSpPr>
          <p:nvPr/>
        </p:nvSpPr>
        <p:spPr>
          <a:xfrm>
            <a:off x="839787" y="3066783"/>
            <a:ext cx="3932237"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Distributed Resource Scheduler (DRS)</a:t>
            </a:r>
          </a:p>
        </p:txBody>
      </p:sp>
      <p:sp>
        <p:nvSpPr>
          <p:cNvPr id="22" name="Espace réservé du texte 8">
            <a:extLst>
              <a:ext uri="{FF2B5EF4-FFF2-40B4-BE49-F238E27FC236}">
                <a16:creationId xmlns:a16="http://schemas.microsoft.com/office/drawing/2014/main" id="{070D9897-69EB-4F4D-5E48-679CAEF97281}"/>
              </a:ext>
            </a:extLst>
          </p:cNvPr>
          <p:cNvSpPr txBox="1">
            <a:spLocks/>
          </p:cNvSpPr>
          <p:nvPr/>
        </p:nvSpPr>
        <p:spPr>
          <a:xfrm>
            <a:off x="839787" y="3540356"/>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vMotion</a:t>
            </a:r>
            <a:endParaRPr lang="fr-BE" sz="2000" i="1" dirty="0">
              <a:solidFill>
                <a:schemeClr val="bg1"/>
              </a:solidFill>
            </a:endParaRPr>
          </a:p>
        </p:txBody>
      </p:sp>
    </p:spTree>
    <p:extLst>
      <p:ext uri="{BB962C8B-B14F-4D97-AF65-F5344CB8AC3E}">
        <p14:creationId xmlns:p14="http://schemas.microsoft.com/office/powerpoint/2010/main" val="349766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10" presetClass="entr" presetSubtype="0"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Réalisation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chemeClr val="bg1"/>
                </a:solidFill>
              </a:rPr>
              <a:t>Mise en place du réseau</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084362" y="1973466"/>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PowerSwitch S5224F-ON</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084362" y="279737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 Data »</a:t>
            </a:r>
          </a:p>
          <a:p>
            <a:r>
              <a:rPr lang="fr-FR" sz="2400" i="1" dirty="0"/>
              <a:t>Permet la communication des flux vSan et vMotion</a:t>
            </a:r>
          </a:p>
          <a:p>
            <a:r>
              <a:rPr lang="fr-FR" sz="2400" i="1" dirty="0"/>
              <a:t>Utilisation du protocole NLB</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09280" y="1973466"/>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Networking S3124P</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751950" y="2797378"/>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de management</a:t>
            </a:r>
          </a:p>
          <a:p>
            <a:r>
              <a:rPr lang="fr-FR" sz="2400" i="1" dirty="0"/>
              <a:t>Permet la communication vers internet, entre serveurs et d’accès aux ports d’administration</a:t>
            </a:r>
          </a:p>
        </p:txBody>
      </p:sp>
    </p:spTree>
    <p:extLst>
      <p:ext uri="{BB962C8B-B14F-4D97-AF65-F5344CB8AC3E}">
        <p14:creationId xmlns:p14="http://schemas.microsoft.com/office/powerpoint/2010/main" val="400855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4"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 presetClass="entr" presetSubtype="4"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A7917C4C-9F35-F73B-D98A-CDE1C0F1FB5B}"/>
              </a:ext>
            </a:extLst>
          </p:cNvPr>
          <p:cNvSpPr>
            <a:spLocks noGrp="1"/>
          </p:cNvSpPr>
          <p:nvPr>
            <p:ph type="ctrTitle"/>
          </p:nvPr>
        </p:nvSpPr>
        <p:spPr>
          <a:xfrm>
            <a:off x="2738650" y="1993899"/>
            <a:ext cx="6714699" cy="3178689"/>
          </a:xfrm>
        </p:spPr>
        <p:txBody>
          <a:bodyPr vert="horz" lIns="91440" tIns="45720" rIns="91440" bIns="45720" numCol="1" rtlCol="0" anchor="ctr">
            <a:normAutofit/>
          </a:bodyPr>
          <a:lstStyle/>
          <a:p>
            <a:r>
              <a:rPr lang="en-US" sz="4800" dirty="0">
                <a:solidFill>
                  <a:srgbClr val="FFFFFF"/>
                </a:solidFill>
              </a:rPr>
              <a:t>Introduction</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21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Préparation des serveurs</a:t>
            </a:r>
          </a:p>
        </p:txBody>
      </p:sp>
      <p:graphicFrame>
        <p:nvGraphicFramePr>
          <p:cNvPr id="27" name="Espace réservé du contenu 7">
            <a:extLst>
              <a:ext uri="{FF2B5EF4-FFF2-40B4-BE49-F238E27FC236}">
                <a16:creationId xmlns:a16="http://schemas.microsoft.com/office/drawing/2014/main" id="{9CC615A6-94E1-338C-DF61-4615868A3D1B}"/>
              </a:ext>
            </a:extLst>
          </p:cNvPr>
          <p:cNvGraphicFramePr>
            <a:graphicFrameLocks noGrp="1"/>
          </p:cNvGraphicFramePr>
          <p:nvPr>
            <p:ph idx="1"/>
            <p:extLst>
              <p:ext uri="{D42A27DB-BD31-4B8C-83A1-F6EECF244321}">
                <p14:modId xmlns:p14="http://schemas.microsoft.com/office/powerpoint/2010/main" val="39194537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14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sp>
        <p:nvSpPr>
          <p:cNvPr id="3" name="Espace réservé du contenu 2">
            <a:extLst>
              <a:ext uri="{FF2B5EF4-FFF2-40B4-BE49-F238E27FC236}">
                <a16:creationId xmlns:a16="http://schemas.microsoft.com/office/drawing/2014/main" id="{DFD67A12-9850-BBEB-F8C1-C72EA966C78B}"/>
              </a:ext>
            </a:extLst>
          </p:cNvPr>
          <p:cNvSpPr>
            <a:spLocks noGrp="1"/>
          </p:cNvSpPr>
          <p:nvPr>
            <p:ph idx="1"/>
          </p:nvPr>
        </p:nvSpPr>
        <p:spPr>
          <a:xfrm>
            <a:off x="719226" y="1916895"/>
            <a:ext cx="5328072" cy="1512105"/>
          </a:xfrm>
        </p:spPr>
        <p:txBody>
          <a:bodyPr anchor="ctr">
            <a:normAutofit/>
          </a:bodyPr>
          <a:lstStyle/>
          <a:p>
            <a:r>
              <a:rPr lang="fr-FR" sz="2000" i="1" dirty="0"/>
              <a:t>Comme ESXi, l’installation se fait à distance</a:t>
            </a:r>
          </a:p>
          <a:p>
            <a:r>
              <a:rPr lang="fr-FR" sz="2000" i="1" dirty="0"/>
              <a:t>L’installation est découpée en 7 étapes</a:t>
            </a:r>
            <a:endParaRPr lang="fr-BE" sz="2000" i="1" dirty="0"/>
          </a:p>
        </p:txBody>
      </p:sp>
      <p:pic>
        <p:nvPicPr>
          <p:cNvPr id="5" name="Image 4" descr="Une image contenant texte, capture d’écran, nombre, Police&#10;&#10;Description générée automatiquement">
            <a:extLst>
              <a:ext uri="{FF2B5EF4-FFF2-40B4-BE49-F238E27FC236}">
                <a16:creationId xmlns:a16="http://schemas.microsoft.com/office/drawing/2014/main" id="{D9D7D43B-5E63-A522-ED18-25C00796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610" y="2662770"/>
            <a:ext cx="5058409" cy="1126879"/>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836C1606-911A-9A05-6549-D4733F09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68" t="9814" b="35592"/>
          <a:stretch/>
        </p:blipFill>
        <p:spPr>
          <a:xfrm>
            <a:off x="1371599" y="4176649"/>
            <a:ext cx="4675699" cy="1793533"/>
          </a:xfrm>
          <a:prstGeom prst="rect">
            <a:avLst/>
          </a:prstGeom>
          <a:ln>
            <a:noFill/>
          </a:ln>
          <a:effectLst>
            <a:outerShdw blurRad="292100" dist="139700" dir="2700000" algn="tl" rotWithShape="0">
              <a:srgbClr val="333333">
                <a:alpha val="65000"/>
              </a:srgbClr>
            </a:outerShdw>
          </a:effectLst>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01AAECFD-C8E9-8DF0-34DC-25ABC1080B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324" t="36890" r="20200" b="34740"/>
          <a:stretch/>
        </p:blipFill>
        <p:spPr bwMode="auto">
          <a:xfrm>
            <a:off x="7118890" y="4286250"/>
            <a:ext cx="4133851" cy="104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87340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Suite de la configuration</a:t>
            </a:r>
          </a:p>
        </p:txBody>
      </p:sp>
      <p:pic>
        <p:nvPicPr>
          <p:cNvPr id="9" name="Image 8">
            <a:extLst>
              <a:ext uri="{FF2B5EF4-FFF2-40B4-BE49-F238E27FC236}">
                <a16:creationId xmlns:a16="http://schemas.microsoft.com/office/drawing/2014/main" id="{C6712D0A-3E8D-110A-2A5E-289DCA9E3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350" y="3712157"/>
            <a:ext cx="3900751" cy="2092378"/>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0A0482F8-2FDD-A1A7-3060-CF5D0D37D6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27" t="19742" r="21302" b="12667"/>
          <a:stretch/>
        </p:blipFill>
        <p:spPr bwMode="auto">
          <a:xfrm>
            <a:off x="8115299" y="1984563"/>
            <a:ext cx="3386899" cy="2092378"/>
          </a:xfrm>
          <a:prstGeom prst="rect">
            <a:avLst/>
          </a:prstGeom>
          <a:ln>
            <a:no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15BF5203-6DA2-9AA2-3142-C0408EF00A97}"/>
              </a:ext>
            </a:extLst>
          </p:cNvPr>
          <p:cNvGrpSpPr/>
          <p:nvPr/>
        </p:nvGrpSpPr>
        <p:grpSpPr>
          <a:xfrm>
            <a:off x="4814951" y="4346166"/>
            <a:ext cx="4895850" cy="1860549"/>
            <a:chOff x="4870450" y="4022619"/>
            <a:chExt cx="4489450" cy="1654280"/>
          </a:xfrm>
        </p:grpSpPr>
        <p:pic>
          <p:nvPicPr>
            <p:cNvPr id="13" name="Image 12" descr="Une image contenant texte, capture d’écran, nombre, Police&#10;&#10;Description générée automatiquement">
              <a:extLst>
                <a:ext uri="{FF2B5EF4-FFF2-40B4-BE49-F238E27FC236}">
                  <a16:creationId xmlns:a16="http://schemas.microsoft.com/office/drawing/2014/main" id="{587A4048-18C7-B08A-CED6-CB1E669C6F92}"/>
                </a:ext>
              </a:extLst>
            </p:cNvPr>
            <p:cNvPicPr>
              <a:picLocks noChangeAspect="1"/>
            </p:cNvPicPr>
            <p:nvPr/>
          </p:nvPicPr>
          <p:blipFill rotWithShape="1">
            <a:blip r:embed="rId5">
              <a:extLst>
                <a:ext uri="{28A0092B-C50C-407E-A947-70E740481C1C}">
                  <a14:useLocalDpi xmlns:a14="http://schemas.microsoft.com/office/drawing/2010/main" val="0"/>
                </a:ext>
              </a:extLst>
            </a:blip>
            <a:srcRect l="29801" t="271" b="13859"/>
            <a:stretch/>
          </p:blipFill>
          <p:spPr bwMode="auto">
            <a:xfrm>
              <a:off x="4870450" y="4025240"/>
              <a:ext cx="2216150" cy="165165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descr="Une image contenant texte, capture d’écran, nombre, Police&#10;&#10;Description générée automatiquement">
              <a:extLst>
                <a:ext uri="{FF2B5EF4-FFF2-40B4-BE49-F238E27FC236}">
                  <a16:creationId xmlns:a16="http://schemas.microsoft.com/office/drawing/2014/main" id="{2A5495C0-45B9-F04C-24C8-7911E5AE94FE}"/>
                </a:ext>
              </a:extLst>
            </p:cNvPr>
            <p:cNvPicPr>
              <a:picLocks noChangeAspect="1"/>
            </p:cNvPicPr>
            <p:nvPr/>
          </p:nvPicPr>
          <p:blipFill rotWithShape="1">
            <a:blip r:embed="rId6">
              <a:extLst>
                <a:ext uri="{28A0092B-C50C-407E-A947-70E740481C1C}">
                  <a14:useLocalDpi xmlns:a14="http://schemas.microsoft.com/office/drawing/2010/main" val="0"/>
                </a:ext>
              </a:extLst>
            </a:blip>
            <a:srcRect l="29470" b="15761"/>
            <a:stretch/>
          </p:blipFill>
          <p:spPr bwMode="auto">
            <a:xfrm>
              <a:off x="7086600" y="4022619"/>
              <a:ext cx="2273300" cy="165427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pic>
        <p:nvPicPr>
          <p:cNvPr id="18" name="Image 17" descr="Une image contenant texte, capture d’écran, nombre, Police&#10;&#10;Description générée automatiquement">
            <a:extLst>
              <a:ext uri="{FF2B5EF4-FFF2-40B4-BE49-F238E27FC236}">
                <a16:creationId xmlns:a16="http://schemas.microsoft.com/office/drawing/2014/main" id="{BB34C84B-39F7-BD1B-4CB9-021F0C0D1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22899" y="1369481"/>
            <a:ext cx="2007476" cy="2570627"/>
          </a:xfrm>
          <a:prstGeom prst="rect">
            <a:avLst/>
          </a:prstGeom>
          <a:ln>
            <a:noFill/>
          </a:ln>
          <a:effectLst>
            <a:outerShdw blurRad="292100" dist="139700" dir="2700000" algn="tl" rotWithShape="0">
              <a:srgbClr val="333333">
                <a:alpha val="65000"/>
              </a:srgbClr>
            </a:outerShdw>
          </a:effectLst>
        </p:spPr>
      </p:pic>
      <p:sp>
        <p:nvSpPr>
          <p:cNvPr id="19" name="Espace réservé du texte 8">
            <a:extLst>
              <a:ext uri="{FF2B5EF4-FFF2-40B4-BE49-F238E27FC236}">
                <a16:creationId xmlns:a16="http://schemas.microsoft.com/office/drawing/2014/main" id="{D4CF1311-24E9-E91D-2146-56F2D67E708C}"/>
              </a:ext>
            </a:extLst>
          </p:cNvPr>
          <p:cNvSpPr txBox="1">
            <a:spLocks/>
          </p:cNvSpPr>
          <p:nvPr/>
        </p:nvSpPr>
        <p:spPr>
          <a:xfrm>
            <a:off x="459350" y="1891970"/>
            <a:ext cx="4515259" cy="47357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2000" i="1" dirty="0">
                <a:solidFill>
                  <a:prstClr val="black"/>
                </a:solidFill>
              </a:rPr>
              <a:t>Première connexion a vSphere Client</a:t>
            </a:r>
          </a:p>
        </p:txBody>
      </p:sp>
      <p:sp>
        <p:nvSpPr>
          <p:cNvPr id="20" name="Espace réservé du texte 8">
            <a:extLst>
              <a:ext uri="{FF2B5EF4-FFF2-40B4-BE49-F238E27FC236}">
                <a16:creationId xmlns:a16="http://schemas.microsoft.com/office/drawing/2014/main" id="{79A0DAFA-3237-BCA6-8318-B34EA96F044F}"/>
              </a:ext>
            </a:extLst>
          </p:cNvPr>
          <p:cNvSpPr txBox="1">
            <a:spLocks/>
          </p:cNvSpPr>
          <p:nvPr/>
        </p:nvSpPr>
        <p:spPr>
          <a:xfrm>
            <a:off x="459350" y="2390502"/>
            <a:ext cx="4515259"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Création et ajout des hôtes au cluster</a:t>
            </a:r>
          </a:p>
        </p:txBody>
      </p:sp>
      <p:sp>
        <p:nvSpPr>
          <p:cNvPr id="21" name="Espace réservé du texte 8">
            <a:extLst>
              <a:ext uri="{FF2B5EF4-FFF2-40B4-BE49-F238E27FC236}">
                <a16:creationId xmlns:a16="http://schemas.microsoft.com/office/drawing/2014/main" id="{F518FD80-E1C9-DFC5-0277-22973709A46E}"/>
              </a:ext>
            </a:extLst>
          </p:cNvPr>
          <p:cNvSpPr txBox="1">
            <a:spLocks/>
          </p:cNvSpPr>
          <p:nvPr/>
        </p:nvSpPr>
        <p:spPr>
          <a:xfrm>
            <a:off x="459350" y="2864075"/>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Configurations distribuées</a:t>
            </a:r>
            <a:endParaRPr lang="fr-BE" sz="2000" i="1" dirty="0">
              <a:solidFill>
                <a:prstClr val="black"/>
              </a:solidFill>
            </a:endParaRPr>
          </a:p>
        </p:txBody>
      </p:sp>
    </p:spTree>
    <p:extLst>
      <p:ext uri="{BB962C8B-B14F-4D97-AF65-F5344CB8AC3E}">
        <p14:creationId xmlns:p14="http://schemas.microsoft.com/office/powerpoint/2010/main" val="13760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42"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10" presetClass="entr" presetSubtype="0" fill="hold" nodeType="withEffect">
                                  <p:stCondLst>
                                    <p:cond delay="7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Test de r</a:t>
            </a:r>
            <a:r>
              <a:rPr lang="fr-BE" sz="4000" kern="1200" dirty="0">
                <a:solidFill>
                  <a:srgbClr val="FFFFFF"/>
                </a:solidFill>
                <a:latin typeface="+mj-lt"/>
                <a:ea typeface="+mj-ea"/>
                <a:cs typeface="+mj-cs"/>
              </a:rPr>
              <a:t>edondance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1702032890"/>
              </p:ext>
            </p:extLst>
          </p:nvPr>
        </p:nvGraphicFramePr>
        <p:xfrm>
          <a:off x="632085" y="3001826"/>
          <a:ext cx="10927829" cy="302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778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grpSp>
        <p:nvGrpSpPr>
          <p:cNvPr id="25" name="Groupe 24">
            <a:extLst>
              <a:ext uri="{FF2B5EF4-FFF2-40B4-BE49-F238E27FC236}">
                <a16:creationId xmlns:a16="http://schemas.microsoft.com/office/drawing/2014/main" id="{EFED584A-0AB9-0430-CF36-A1D0EA2573FA}"/>
              </a:ext>
            </a:extLst>
          </p:cNvPr>
          <p:cNvGrpSpPr/>
          <p:nvPr/>
        </p:nvGrpSpPr>
        <p:grpSpPr>
          <a:xfrm>
            <a:off x="6493730" y="2580137"/>
            <a:ext cx="4523759" cy="1266652"/>
            <a:chOff x="6493730" y="2580137"/>
            <a:chExt cx="4523759" cy="1266652"/>
          </a:xfrm>
        </p:grpSpPr>
        <p:sp>
          <p:nvSpPr>
            <p:cNvPr id="8" name="Ellipse 7">
              <a:extLst>
                <a:ext uri="{FF2B5EF4-FFF2-40B4-BE49-F238E27FC236}">
                  <a16:creationId xmlns:a16="http://schemas.microsoft.com/office/drawing/2014/main" id="{D26C920A-44A7-2C2C-3B2B-B8D809E1F299}"/>
                </a:ext>
              </a:extLst>
            </p:cNvPr>
            <p:cNvSpPr/>
            <p:nvPr/>
          </p:nvSpPr>
          <p:spPr>
            <a:xfrm>
              <a:off x="6493730" y="2580137"/>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9" name="Rectangle 8" descr="Réseau">
              <a:extLst>
                <a:ext uri="{FF2B5EF4-FFF2-40B4-BE49-F238E27FC236}">
                  <a16:creationId xmlns:a16="http://schemas.microsoft.com/office/drawing/2014/main" id="{CE0F93DD-9CCC-5EC6-A14C-CF8CE6427631}"/>
                </a:ext>
              </a:extLst>
            </p:cNvPr>
            <p:cNvSpPr/>
            <p:nvPr/>
          </p:nvSpPr>
          <p:spPr>
            <a:xfrm>
              <a:off x="6759727" y="2846134"/>
              <a:ext cx="734658" cy="734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0" name="Forme libre : forme 9">
              <a:extLst>
                <a:ext uri="{FF2B5EF4-FFF2-40B4-BE49-F238E27FC236}">
                  <a16:creationId xmlns:a16="http://schemas.microsoft.com/office/drawing/2014/main" id="{ADCADFD8-C1B7-F16B-A4A7-90E672421493}"/>
                </a:ext>
              </a:extLst>
            </p:cNvPr>
            <p:cNvSpPr/>
            <p:nvPr/>
          </p:nvSpPr>
          <p:spPr>
            <a:xfrm>
              <a:off x="8031808"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Partition réseau</a:t>
              </a:r>
              <a:endParaRPr lang="en-US" sz="2400" b="1" kern="1200" dirty="0"/>
            </a:p>
          </p:txBody>
        </p:sp>
      </p:grpSp>
      <p:grpSp>
        <p:nvGrpSpPr>
          <p:cNvPr id="23" name="Groupe 22">
            <a:extLst>
              <a:ext uri="{FF2B5EF4-FFF2-40B4-BE49-F238E27FC236}">
                <a16:creationId xmlns:a16="http://schemas.microsoft.com/office/drawing/2014/main" id="{89964829-6D61-C036-6F07-4B769F7D2509}"/>
              </a:ext>
            </a:extLst>
          </p:cNvPr>
          <p:cNvGrpSpPr/>
          <p:nvPr/>
        </p:nvGrpSpPr>
        <p:grpSpPr>
          <a:xfrm>
            <a:off x="1531627" y="2580137"/>
            <a:ext cx="4441870" cy="1291569"/>
            <a:chOff x="1531627" y="2580137"/>
            <a:chExt cx="4441870" cy="1291569"/>
          </a:xfrm>
        </p:grpSpPr>
        <p:sp>
          <p:nvSpPr>
            <p:cNvPr id="7" name="Forme libre : forme 6">
              <a:extLst>
                <a:ext uri="{FF2B5EF4-FFF2-40B4-BE49-F238E27FC236}">
                  <a16:creationId xmlns:a16="http://schemas.microsoft.com/office/drawing/2014/main" id="{41263D93-5B74-D667-3620-B0198D80754D}"/>
                </a:ext>
              </a:extLst>
            </p:cNvPr>
            <p:cNvSpPr/>
            <p:nvPr/>
          </p:nvSpPr>
          <p:spPr>
            <a:xfrm>
              <a:off x="2987816"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Méthodologie d’arrêt du cluster</a:t>
              </a:r>
              <a:endParaRPr lang="en-US" sz="2400" b="1" kern="1200" dirty="0"/>
            </a:p>
          </p:txBody>
        </p:sp>
        <p:sp>
          <p:nvSpPr>
            <p:cNvPr id="12" name="Ellipse 11">
              <a:extLst>
                <a:ext uri="{FF2B5EF4-FFF2-40B4-BE49-F238E27FC236}">
                  <a16:creationId xmlns:a16="http://schemas.microsoft.com/office/drawing/2014/main" id="{B581DCC8-738F-C173-CBA1-0F164240FEC8}"/>
                </a:ext>
              </a:extLst>
            </p:cNvPr>
            <p:cNvSpPr/>
            <p:nvPr/>
          </p:nvSpPr>
          <p:spPr>
            <a:xfrm>
              <a:off x="1531627" y="2605054"/>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14" name="Rectangle 13" descr="Puissance avec un remplissage uni">
              <a:extLst>
                <a:ext uri="{FF2B5EF4-FFF2-40B4-BE49-F238E27FC236}">
                  <a16:creationId xmlns:a16="http://schemas.microsoft.com/office/drawing/2014/main" id="{346CB6B4-9D88-94F6-0677-C7FCE69BDF1F}"/>
                </a:ext>
              </a:extLst>
            </p:cNvPr>
            <p:cNvSpPr/>
            <p:nvPr/>
          </p:nvSpPr>
          <p:spPr>
            <a:xfrm>
              <a:off x="1797620" y="2871059"/>
              <a:ext cx="734658" cy="734658"/>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grpSp>
      <p:grpSp>
        <p:nvGrpSpPr>
          <p:cNvPr id="24" name="Groupe 23">
            <a:extLst>
              <a:ext uri="{FF2B5EF4-FFF2-40B4-BE49-F238E27FC236}">
                <a16:creationId xmlns:a16="http://schemas.microsoft.com/office/drawing/2014/main" id="{95B1FB72-E2E8-CB2B-B312-B421785E9251}"/>
              </a:ext>
            </a:extLst>
          </p:cNvPr>
          <p:cNvGrpSpPr/>
          <p:nvPr/>
        </p:nvGrpSpPr>
        <p:grpSpPr>
          <a:xfrm>
            <a:off x="1545269" y="4456709"/>
            <a:ext cx="4428228" cy="1282904"/>
            <a:chOff x="1545269" y="4456709"/>
            <a:chExt cx="4428228" cy="1282904"/>
          </a:xfrm>
        </p:grpSpPr>
        <p:sp>
          <p:nvSpPr>
            <p:cNvPr id="3" name="Ellipse 2">
              <a:extLst>
                <a:ext uri="{FF2B5EF4-FFF2-40B4-BE49-F238E27FC236}">
                  <a16:creationId xmlns:a16="http://schemas.microsoft.com/office/drawing/2014/main" id="{152CE265-9947-2264-365E-CB9B6B564755}"/>
                </a:ext>
              </a:extLst>
            </p:cNvPr>
            <p:cNvSpPr/>
            <p:nvPr/>
          </p:nvSpPr>
          <p:spPr>
            <a:xfrm>
              <a:off x="1545269" y="4456709"/>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4" name="Rectangle 3" descr="Engrenages">
              <a:extLst>
                <a:ext uri="{FF2B5EF4-FFF2-40B4-BE49-F238E27FC236}">
                  <a16:creationId xmlns:a16="http://schemas.microsoft.com/office/drawing/2014/main" id="{6E421E3C-6751-489E-0759-77D1F64D7221}"/>
                </a:ext>
              </a:extLst>
            </p:cNvPr>
            <p:cNvSpPr/>
            <p:nvPr/>
          </p:nvSpPr>
          <p:spPr>
            <a:xfrm>
              <a:off x="1811270" y="4722702"/>
              <a:ext cx="734658" cy="73465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6" name="Forme libre : forme 15">
              <a:extLst>
                <a:ext uri="{FF2B5EF4-FFF2-40B4-BE49-F238E27FC236}">
                  <a16:creationId xmlns:a16="http://schemas.microsoft.com/office/drawing/2014/main" id="{0C1D79AF-D630-8820-BAFC-F20E610A978D}"/>
                </a:ext>
              </a:extLst>
            </p:cNvPr>
            <p:cNvSpPr/>
            <p:nvPr/>
          </p:nvSpPr>
          <p:spPr>
            <a:xfrm>
              <a:off x="2987816"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 vCenter Server installer sur le même cluster »</a:t>
              </a:r>
              <a:endParaRPr lang="en-US" sz="2400" b="1" kern="1200" dirty="0"/>
            </a:p>
          </p:txBody>
        </p:sp>
      </p:grpSp>
      <p:grpSp>
        <p:nvGrpSpPr>
          <p:cNvPr id="26" name="Groupe 25">
            <a:extLst>
              <a:ext uri="{FF2B5EF4-FFF2-40B4-BE49-F238E27FC236}">
                <a16:creationId xmlns:a16="http://schemas.microsoft.com/office/drawing/2014/main" id="{0AAFD751-B541-6D3E-2AB3-50D9D5B07FE9}"/>
              </a:ext>
            </a:extLst>
          </p:cNvPr>
          <p:cNvGrpSpPr/>
          <p:nvPr/>
        </p:nvGrpSpPr>
        <p:grpSpPr>
          <a:xfrm>
            <a:off x="6493730" y="4472961"/>
            <a:ext cx="4523759" cy="1266652"/>
            <a:chOff x="6493730" y="4472961"/>
            <a:chExt cx="4523759" cy="1266652"/>
          </a:xfrm>
        </p:grpSpPr>
        <p:sp>
          <p:nvSpPr>
            <p:cNvPr id="18" name="Ellipse 17">
              <a:extLst>
                <a:ext uri="{FF2B5EF4-FFF2-40B4-BE49-F238E27FC236}">
                  <a16:creationId xmlns:a16="http://schemas.microsoft.com/office/drawing/2014/main" id="{7DCBD0CE-0181-FD1B-F07C-04B83C2F87DA}"/>
                </a:ext>
              </a:extLst>
            </p:cNvPr>
            <p:cNvSpPr/>
            <p:nvPr/>
          </p:nvSpPr>
          <p:spPr>
            <a:xfrm>
              <a:off x="6493730" y="4472961"/>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20" name="Rectangle 19" descr="Boîte">
              <a:extLst>
                <a:ext uri="{FF2B5EF4-FFF2-40B4-BE49-F238E27FC236}">
                  <a16:creationId xmlns:a16="http://schemas.microsoft.com/office/drawing/2014/main" id="{5B8F7F7F-070A-09D5-04A3-EC33D761108D}"/>
                </a:ext>
              </a:extLst>
            </p:cNvPr>
            <p:cNvSpPr/>
            <p:nvPr/>
          </p:nvSpPr>
          <p:spPr>
            <a:xfrm>
              <a:off x="6759727" y="4738958"/>
              <a:ext cx="734658" cy="73465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22" name="Forme libre : forme 21">
              <a:extLst>
                <a:ext uri="{FF2B5EF4-FFF2-40B4-BE49-F238E27FC236}">
                  <a16:creationId xmlns:a16="http://schemas.microsoft.com/office/drawing/2014/main" id="{59A9117A-FC80-3B02-DC26-C89845888E59}"/>
                </a:ext>
              </a:extLst>
            </p:cNvPr>
            <p:cNvSpPr/>
            <p:nvPr/>
          </p:nvSpPr>
          <p:spPr>
            <a:xfrm>
              <a:off x="8031808"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Import-export de machine virtuelle</a:t>
              </a:r>
              <a:endParaRPr lang="en-US" sz="2400" b="1" kern="1200" dirty="0"/>
            </a:p>
          </p:txBody>
        </p:sp>
      </p:grpSp>
    </p:spTree>
    <p:extLst>
      <p:ext uri="{BB962C8B-B14F-4D97-AF65-F5344CB8AC3E}">
        <p14:creationId xmlns:p14="http://schemas.microsoft.com/office/powerpoint/2010/main" val="8254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Bilan du stage</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2318197"/>
            <a:ext cx="9724031" cy="3683358"/>
          </a:xfrm>
        </p:spPr>
        <p:txBody>
          <a:bodyPr anchor="ctr">
            <a:normAutofit/>
          </a:bodyPr>
          <a:lstStyle/>
          <a:p>
            <a:pPr>
              <a:buFont typeface="Wingdings" panose="05000000000000000000" pitchFamily="2" charset="2"/>
              <a:buChar char="ü"/>
            </a:pPr>
            <a:r>
              <a:rPr lang="fr-FR" sz="2000" i="1" dirty="0"/>
              <a:t>Le problème de temps avec le matériel ne m’a pas permis d’approfondir le sujet comme je l’aurais voulu, surtout pour arriver à ce qui a été convenu pour le stage. </a:t>
            </a:r>
          </a:p>
          <a:p>
            <a:pPr>
              <a:buFont typeface="Wingdings" panose="05000000000000000000" pitchFamily="2" charset="2"/>
              <a:buChar char="ü"/>
            </a:pPr>
            <a:r>
              <a:rPr lang="fr-FR" sz="2000" i="1" dirty="0"/>
              <a:t>La majorité des points ont été réalisés, comme le concept de l’HCI, sa mise en place et son utilisation, mais la partie réseau avec VMware NSX est une partie qui demande plus de temps de recherche pour sa mise en œuvre. </a:t>
            </a:r>
          </a:p>
          <a:p>
            <a:pPr>
              <a:buFont typeface="Wingdings" panose="05000000000000000000" pitchFamily="2" charset="2"/>
              <a:buChar char="ü"/>
            </a:pPr>
            <a:r>
              <a:rPr lang="fr-FR" sz="2000" i="1" dirty="0"/>
              <a:t>Malgré quelques problèmes, comme l’arrêt du cluster ou mes diverses réinstallations forcées, le système est intuitif dans son installation et dans sa configuration. Le cluster est rapidement mis en place et prêt à fournir ses ressources de manière fiable et sécurisée. </a:t>
            </a:r>
          </a:p>
          <a:p>
            <a:pPr>
              <a:buFont typeface="Wingdings" panose="05000000000000000000" pitchFamily="2" charset="2"/>
              <a:buChar char="ü"/>
            </a:pPr>
            <a:r>
              <a:rPr lang="fr-FR" sz="2000" i="1" dirty="0"/>
              <a:t>Les divers cas d’utilisation avec les tests correspondants ont bien montré les forces d’une infrastructure HCI.</a:t>
            </a:r>
          </a:p>
          <a:p>
            <a:pPr>
              <a:buFont typeface="Wingdings" panose="05000000000000000000" pitchFamily="2" charset="2"/>
              <a:buChar char="ü"/>
            </a:pPr>
            <a:endParaRPr lang="fr-FR" sz="2000" dirty="0"/>
          </a:p>
          <a:p>
            <a:pPr marL="0" indent="0">
              <a:buNone/>
            </a:pPr>
            <a:endParaRPr lang="fr-BE" sz="2000" dirty="0"/>
          </a:p>
        </p:txBody>
      </p:sp>
    </p:spTree>
    <p:extLst>
      <p:ext uri="{BB962C8B-B14F-4D97-AF65-F5344CB8AC3E}">
        <p14:creationId xmlns:p14="http://schemas.microsoft.com/office/powerpoint/2010/main" val="118255282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2318197"/>
            <a:ext cx="9724031" cy="3683358"/>
          </a:xfrm>
        </p:spPr>
        <p:txBody>
          <a:bodyPr anchor="ctr">
            <a:normAutofit/>
          </a:bodyPr>
          <a:lstStyle/>
          <a:p>
            <a:pPr marL="0" indent="0">
              <a:buNone/>
            </a:pPr>
            <a:r>
              <a:rPr lang="fr-FR" sz="2000" i="1" dirty="0"/>
              <a:t>Selon le cas d’utilisation, cette solution peut aider les entreprises dans le développement de leur environnement.</a:t>
            </a:r>
          </a:p>
          <a:p>
            <a:pPr marL="0" indent="0">
              <a:buNone/>
            </a:pPr>
            <a:r>
              <a:rPr lang="fr-FR" sz="2000" i="1" dirty="0"/>
              <a:t>Il faut prendre en compte une bonne recherche pour la mise en place de son environnement.</a:t>
            </a:r>
          </a:p>
          <a:p>
            <a:pPr marL="0" indent="0">
              <a:buNone/>
            </a:pPr>
            <a:endParaRPr lang="fr-FR" sz="2000" dirty="0"/>
          </a:p>
          <a:p>
            <a:pPr marL="0" indent="0">
              <a:buNone/>
            </a:pPr>
            <a:endParaRPr lang="fr-FR" sz="2000" dirty="0"/>
          </a:p>
          <a:p>
            <a:pPr marL="0" indent="0">
              <a:buNone/>
            </a:pPr>
            <a:endParaRPr lang="fr-BE" sz="2000" dirty="0"/>
          </a:p>
        </p:txBody>
      </p:sp>
    </p:spTree>
    <p:extLst>
      <p:ext uri="{BB962C8B-B14F-4D97-AF65-F5344CB8AC3E}">
        <p14:creationId xmlns:p14="http://schemas.microsoft.com/office/powerpoint/2010/main" val="39387594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579035"/>
            <a:ext cx="6814562" cy="1385266"/>
          </a:xfrm>
        </p:spPr>
        <p:txBody>
          <a:bodyPr vert="horz" lIns="91440" tIns="45720" rIns="91440" bIns="45720" rtlCol="0">
            <a:normAutofit fontScale="92500" lnSpcReduction="20000"/>
          </a:bodyPr>
          <a:lstStyle/>
          <a:p>
            <a:pPr indent="-228600">
              <a:buFont typeface="Arial" panose="020B0604020202020204" pitchFamily="34" charset="0"/>
              <a:buChar char="•"/>
            </a:pPr>
            <a:r>
              <a:rPr lang="fr-BE" sz="2000" dirty="0"/>
              <a:t>Fondé en 1992</a:t>
            </a:r>
          </a:p>
          <a:p>
            <a:pPr indent="-228600">
              <a:buFont typeface="Arial" panose="020B0604020202020204" pitchFamily="34" charset="0"/>
              <a:buChar char="•"/>
            </a:pPr>
            <a:r>
              <a:rPr lang="fr-BE" sz="2000" dirty="0"/>
              <a:t>Pratique 6 services</a:t>
            </a:r>
          </a:p>
          <a:p>
            <a:pPr indent="-228600">
              <a:buFont typeface="Arial" panose="020B0604020202020204" pitchFamily="34" charset="0"/>
              <a:buChar char="•"/>
            </a:pPr>
            <a:r>
              <a:rPr lang="fr-BE" sz="2000" dirty="0"/>
              <a:t>Incorporé depuis 2020 dans les rangs de Trustteam</a:t>
            </a:r>
          </a:p>
          <a:p>
            <a:pPr indent="-228600">
              <a:buFont typeface="Arial" panose="020B0604020202020204" pitchFamily="34" charset="0"/>
              <a:buChar char="•"/>
            </a:pPr>
            <a:r>
              <a:rPr lang="fr-BE" sz="2000" dirty="0"/>
              <a:t>Changement de nom en Trustteam Wavre</a:t>
            </a:r>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Objectif du stage</a:t>
            </a:r>
          </a:p>
        </p:txBody>
      </p:sp>
      <p:sp>
        <p:nvSpPr>
          <p:cNvPr id="13" name="Forme libre : forme 12">
            <a:extLst>
              <a:ext uri="{FF2B5EF4-FFF2-40B4-BE49-F238E27FC236}">
                <a16:creationId xmlns:a16="http://schemas.microsoft.com/office/drawing/2014/main" id="{52714D3C-5E1D-3466-4B27-50088502D4F6}"/>
              </a:ext>
            </a:extLst>
          </p:cNvPr>
          <p:cNvSpPr/>
          <p:nvPr/>
        </p:nvSpPr>
        <p:spPr>
          <a:xfrm>
            <a:off x="5745412" y="4200450"/>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 de la solution proposée.</a:t>
            </a:r>
            <a:endParaRPr lang="en-US" sz="1100" kern="1200" dirty="0"/>
          </a:p>
        </p:txBody>
      </p:sp>
      <p:sp>
        <p:nvSpPr>
          <p:cNvPr id="14" name="Espace réservé du texte 4">
            <a:extLst>
              <a:ext uri="{FF2B5EF4-FFF2-40B4-BE49-F238E27FC236}">
                <a16:creationId xmlns:a16="http://schemas.microsoft.com/office/drawing/2014/main" id="{7D52EEC7-2AB9-6F63-E9A0-3CFD700C2C67}"/>
              </a:ext>
            </a:extLst>
          </p:cNvPr>
          <p:cNvSpPr>
            <a:spLocks noGrp="1"/>
          </p:cNvSpPr>
          <p:nvPr>
            <p:ph type="body" sz="half" idx="2"/>
          </p:nvPr>
        </p:nvSpPr>
        <p:spPr>
          <a:xfrm>
            <a:off x="839788" y="1669143"/>
            <a:ext cx="3932237" cy="3811588"/>
          </a:xfrm>
        </p:spPr>
        <p:txBody>
          <a:bodyPr/>
          <a:lstStyle/>
          <a:p>
            <a:r>
              <a:rPr lang="fr-BE" i="1" dirty="0"/>
              <a:t>Le but de ce stage est de</a:t>
            </a:r>
            <a:r>
              <a:rPr lang="fr-FR" i="1" dirty="0"/>
              <a:t> mettre en place un cluster hyperconvergé basé sur la technologie VMware. Ce cluster tournerait des workloads virtualisés et devra offrir un haut niveau de sécurité et de disponibilité.</a:t>
            </a:r>
            <a:endParaRPr lang="fr-BE" i="1" dirty="0"/>
          </a:p>
        </p:txBody>
      </p:sp>
      <p:sp>
        <p:nvSpPr>
          <p:cNvPr id="15" name="Flèche : angle droit 14">
            <a:extLst>
              <a:ext uri="{FF2B5EF4-FFF2-40B4-BE49-F238E27FC236}">
                <a16:creationId xmlns:a16="http://schemas.microsoft.com/office/drawing/2014/main" id="{FB3C1101-9D15-F7B0-E418-FC95EE1C3CBE}"/>
              </a:ext>
            </a:extLst>
          </p:cNvPr>
          <p:cNvSpPr/>
          <p:nvPr/>
        </p:nvSpPr>
        <p:spPr>
          <a:xfrm rot="5400000">
            <a:off x="2811093" y="256712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Forme libre : forme 16">
            <a:extLst>
              <a:ext uri="{FF2B5EF4-FFF2-40B4-BE49-F238E27FC236}">
                <a16:creationId xmlns:a16="http://schemas.microsoft.com/office/drawing/2014/main" id="{88234F95-891D-4EAD-4578-BC26B1BEBEEA}"/>
              </a:ext>
            </a:extLst>
          </p:cNvPr>
          <p:cNvSpPr/>
          <p:nvPr/>
        </p:nvSpPr>
        <p:spPr>
          <a:xfrm>
            <a:off x="5745430"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 et  une réalisation d'une comparaison des fonctionnalités.</a:t>
            </a:r>
            <a:endParaRPr lang="en-US" sz="1100" kern="1200" dirty="0"/>
          </a:p>
        </p:txBody>
      </p:sp>
      <p:sp>
        <p:nvSpPr>
          <p:cNvPr id="22" name="Forme libre : forme 21">
            <a:extLst>
              <a:ext uri="{FF2B5EF4-FFF2-40B4-BE49-F238E27FC236}">
                <a16:creationId xmlns:a16="http://schemas.microsoft.com/office/drawing/2014/main" id="{F15A0632-7E0E-BDB6-00E1-7A6895956091}"/>
              </a:ext>
            </a:extLst>
          </p:cNvPr>
          <p:cNvSpPr/>
          <p:nvPr/>
        </p:nvSpPr>
        <p:spPr>
          <a:xfrm>
            <a:off x="7727887"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Définition des architectures requises pour le cluster hyperconvergé.</a:t>
            </a:r>
            <a:endParaRPr lang="en-US" sz="1100" kern="1200"/>
          </a:p>
        </p:txBody>
      </p:sp>
      <p:sp>
        <p:nvSpPr>
          <p:cNvPr id="23" name="Forme libre : forme 22">
            <a:extLst>
              <a:ext uri="{FF2B5EF4-FFF2-40B4-BE49-F238E27FC236}">
                <a16:creationId xmlns:a16="http://schemas.microsoft.com/office/drawing/2014/main" id="{F2110ACD-6F1B-F3C5-B475-32B33E2E2CDF}"/>
              </a:ext>
            </a:extLst>
          </p:cNvPr>
          <p:cNvSpPr/>
          <p:nvPr/>
        </p:nvSpPr>
        <p:spPr>
          <a:xfrm>
            <a:off x="9713751" y="166914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p:txBody>
      </p:sp>
      <p:sp>
        <p:nvSpPr>
          <p:cNvPr id="24" name="Forme libre : forme 23">
            <a:extLst>
              <a:ext uri="{FF2B5EF4-FFF2-40B4-BE49-F238E27FC236}">
                <a16:creationId xmlns:a16="http://schemas.microsoft.com/office/drawing/2014/main" id="{70B53602-2E34-6A6D-A9C8-AC56034FFFB4}"/>
              </a:ext>
            </a:extLst>
          </p:cNvPr>
          <p:cNvSpPr/>
          <p:nvPr/>
        </p:nvSpPr>
        <p:spPr>
          <a:xfrm>
            <a:off x="5748169" y="289992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p:txBody>
      </p:sp>
      <p:sp>
        <p:nvSpPr>
          <p:cNvPr id="25" name="Forme libre : forme 24">
            <a:extLst>
              <a:ext uri="{FF2B5EF4-FFF2-40B4-BE49-F238E27FC236}">
                <a16:creationId xmlns:a16="http://schemas.microsoft.com/office/drawing/2014/main" id="{53F45420-27BF-8F54-A0E1-80EFC4EBC931}"/>
              </a:ext>
            </a:extLst>
          </p:cNvPr>
          <p:cNvSpPr/>
          <p:nvPr/>
        </p:nvSpPr>
        <p:spPr>
          <a:xfrm>
            <a:off x="7721742" y="2901104"/>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Prise en main du matériel de type entreprise, y compris les serveurs et les commutateurs.</a:t>
            </a:r>
            <a:endParaRPr lang="en-US" sz="1100" kern="1200" dirty="0"/>
          </a:p>
        </p:txBody>
      </p:sp>
      <p:sp>
        <p:nvSpPr>
          <p:cNvPr id="26" name="Forme libre : forme 25">
            <a:extLst>
              <a:ext uri="{FF2B5EF4-FFF2-40B4-BE49-F238E27FC236}">
                <a16:creationId xmlns:a16="http://schemas.microsoft.com/office/drawing/2014/main" id="{2D216303-5901-0B00-983C-521AB50D8FB8}"/>
              </a:ext>
            </a:extLst>
          </p:cNvPr>
          <p:cNvSpPr/>
          <p:nvPr/>
        </p:nvSpPr>
        <p:spPr>
          <a:xfrm>
            <a:off x="9710345" y="2934503"/>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 y compris les spécifications techniques et les procédures d'exploitation.</a:t>
            </a:r>
            <a:endParaRPr lang="en-US" sz="1100" kern="1200" dirty="0"/>
          </a:p>
        </p:txBody>
      </p:sp>
      <p:sp>
        <p:nvSpPr>
          <p:cNvPr id="27" name="Forme libre : forme 26">
            <a:extLst>
              <a:ext uri="{FF2B5EF4-FFF2-40B4-BE49-F238E27FC236}">
                <a16:creationId xmlns:a16="http://schemas.microsoft.com/office/drawing/2014/main" id="{914A6FD5-36BC-05DC-D7BB-EDCFF16A310B}"/>
              </a:ext>
            </a:extLst>
          </p:cNvPr>
          <p:cNvSpPr/>
          <p:nvPr/>
        </p:nvSpPr>
        <p:spPr>
          <a:xfrm>
            <a:off x="9710345" y="419606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des schémas physiques du projet.</a:t>
            </a:r>
            <a:endParaRPr lang="en-US" sz="1100" kern="1200"/>
          </a:p>
        </p:txBody>
      </p:sp>
      <p:sp>
        <p:nvSpPr>
          <p:cNvPr id="28" name="Forme libre : forme 27">
            <a:extLst>
              <a:ext uri="{FF2B5EF4-FFF2-40B4-BE49-F238E27FC236}">
                <a16:creationId xmlns:a16="http://schemas.microsoft.com/office/drawing/2014/main" id="{50E409A2-DE53-FBE4-03DC-63B98C7DDCE5}"/>
              </a:ext>
            </a:extLst>
          </p:cNvPr>
          <p:cNvSpPr/>
          <p:nvPr/>
        </p:nvSpPr>
        <p:spPr>
          <a:xfrm>
            <a:off x="8719116"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Établissement d'une timeline du projet.</a:t>
            </a:r>
            <a:endParaRPr lang="en-US" sz="1100" kern="1200"/>
          </a:p>
        </p:txBody>
      </p:sp>
      <p:sp>
        <p:nvSpPr>
          <p:cNvPr id="29" name="Forme libre : forme 28">
            <a:extLst>
              <a:ext uri="{FF2B5EF4-FFF2-40B4-BE49-F238E27FC236}">
                <a16:creationId xmlns:a16="http://schemas.microsoft.com/office/drawing/2014/main" id="{A3E6C10A-209D-5D36-3EF3-4622B14D5FAB}"/>
              </a:ext>
            </a:extLst>
          </p:cNvPr>
          <p:cNvSpPr/>
          <p:nvPr/>
        </p:nvSpPr>
        <p:spPr>
          <a:xfrm>
            <a:off x="6736659"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d'un plan d'adressage IP.</a:t>
            </a:r>
            <a:endParaRPr lang="en-US" sz="1100" kern="1200"/>
          </a:p>
        </p:txBody>
      </p:sp>
      <p:sp>
        <p:nvSpPr>
          <p:cNvPr id="30" name="Forme libre : forme 29">
            <a:extLst>
              <a:ext uri="{FF2B5EF4-FFF2-40B4-BE49-F238E27FC236}">
                <a16:creationId xmlns:a16="http://schemas.microsoft.com/office/drawing/2014/main" id="{CAA29AB6-64AA-B58F-C273-FB03A38A8739}"/>
              </a:ext>
            </a:extLst>
          </p:cNvPr>
          <p:cNvSpPr/>
          <p:nvPr/>
        </p:nvSpPr>
        <p:spPr>
          <a:xfrm>
            <a:off x="7743981" y="4186252"/>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de VMware, notamment VMware NSX, l'approche en matière de cybersécurité.</a:t>
            </a:r>
            <a:endParaRPr lang="en-US" sz="1100" kern="1200" dirty="0"/>
          </a:p>
        </p:txBody>
      </p:sp>
    </p:spTree>
    <p:extLst>
      <p:ext uri="{BB962C8B-B14F-4D97-AF65-F5344CB8AC3E}">
        <p14:creationId xmlns:p14="http://schemas.microsoft.com/office/powerpoint/2010/main" val="3356091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125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175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225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275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rmAutofit fontScale="62500" lnSpcReduction="20000"/>
          </a:bodyPr>
          <a:lstStyle/>
          <a:p>
            <a:pPr marL="342900" indent="-342900">
              <a:buFont typeface="Arial" panose="020B0604020202020204" pitchFamily="34" charset="0"/>
              <a:buChar char="•"/>
            </a:pPr>
            <a:r>
              <a:rPr lang="fr-BE" kern="1200" noProof="1">
                <a:solidFill>
                  <a:schemeClr val="tx1"/>
                </a:solidFill>
                <a:latin typeface="+mn-lt"/>
                <a:ea typeface="+mn-ea"/>
                <a:cs typeface="+mn-cs"/>
              </a:rPr>
              <a:t>Quesqu’une infrastructure hyperconvergée ?</a:t>
            </a:r>
          </a:p>
          <a:p>
            <a:pPr marL="342900" indent="-342900">
              <a:buFont typeface="Arial" panose="020B0604020202020204" pitchFamily="34" charset="0"/>
              <a:buChar char="•"/>
            </a:pPr>
            <a:r>
              <a:rPr lang="fr-BE" kern="1200" noProof="1">
                <a:solidFill>
                  <a:schemeClr val="tx1"/>
                </a:solidFill>
                <a:latin typeface="+mn-lt"/>
                <a:ea typeface="+mn-ea"/>
                <a:cs typeface="+mn-cs"/>
              </a:rPr>
              <a:t>Dans </a:t>
            </a:r>
            <a:r>
              <a:rPr lang="fr-BE" noProof="1">
                <a:solidFill>
                  <a:schemeClr val="tx1"/>
                </a:solidFill>
              </a:rPr>
              <a:t>quel cas retrouve-t-on l’utilisation d’un environment HCI ?</a:t>
            </a:r>
            <a:endParaRPr lang="fr-BE" kern="1200" noProof="1">
              <a:solidFill>
                <a:schemeClr val="tx1"/>
              </a:solidFill>
              <a:latin typeface="+mn-lt"/>
              <a:ea typeface="+mn-ea"/>
              <a:cs typeface="+mn-cs"/>
            </a:endParaRPr>
          </a:p>
          <a:p>
            <a:pPr marL="342900" indent="-342900">
              <a:buFont typeface="Arial" panose="020B0604020202020204" pitchFamily="34" charset="0"/>
              <a:buChar char="•"/>
            </a:pPr>
            <a:r>
              <a:rPr lang="fr-BE" noProof="1">
                <a:solidFill>
                  <a:schemeClr val="tx1"/>
                </a:solidFill>
              </a:rPr>
              <a:t>Quel sont ces avantages et ces inconvénients ?</a:t>
            </a:r>
          </a:p>
          <a:p>
            <a:pPr marL="342900" indent="-342900">
              <a:buFont typeface="Arial" panose="020B0604020202020204" pitchFamily="34" charset="0"/>
              <a:buChar char="•"/>
            </a:pPr>
            <a:r>
              <a:rPr lang="fr-BE" noProof="1">
                <a:solidFill>
                  <a:schemeClr val="tx1"/>
                </a:solidFill>
              </a:rPr>
              <a:t>Quels sont les acteurs majeurs du secteur ?</a:t>
            </a:r>
          </a:p>
          <a:p>
            <a:pPr marL="342900" indent="-342900">
              <a:buFont typeface="Arial" panose="020B0604020202020204" pitchFamily="34" charset="0"/>
              <a:buChar char="•"/>
            </a:pPr>
            <a:r>
              <a:rPr lang="fr-BE" kern="1200" noProof="1">
                <a:solidFill>
                  <a:schemeClr val="tx1"/>
                </a:solidFill>
                <a:latin typeface="+mn-lt"/>
                <a:ea typeface="+mn-ea"/>
                <a:cs typeface="+mn-cs"/>
              </a:rPr>
              <a:t>Suite de logiciel VMware</a:t>
            </a:r>
          </a:p>
          <a:p>
            <a:endParaRPr lang="fr-BE"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7063721"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sp>
        <p:nvSpPr>
          <p:cNvPr id="3" name="Forme libre : forme 2">
            <a:extLst>
              <a:ext uri="{FF2B5EF4-FFF2-40B4-BE49-F238E27FC236}">
                <a16:creationId xmlns:a16="http://schemas.microsoft.com/office/drawing/2014/main" id="{317CF9C4-583A-5415-ABFA-951FF5CF6A80}"/>
              </a:ext>
            </a:extLst>
          </p:cNvPr>
          <p:cNvSpPr/>
          <p:nvPr/>
        </p:nvSpPr>
        <p:spPr>
          <a:xfrm>
            <a:off x="709092"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p:txBody>
      </p:sp>
      <p:sp>
        <p:nvSpPr>
          <p:cNvPr id="7" name="Forme libre : forme 6">
            <a:extLst>
              <a:ext uri="{FF2B5EF4-FFF2-40B4-BE49-F238E27FC236}">
                <a16:creationId xmlns:a16="http://schemas.microsoft.com/office/drawing/2014/main" id="{776CC68F-2392-F36A-7253-4909572383D7}"/>
              </a:ext>
            </a:extLst>
          </p:cNvPr>
          <p:cNvSpPr/>
          <p:nvPr/>
        </p:nvSpPr>
        <p:spPr>
          <a:xfrm>
            <a:off x="709092"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p:txBody>
      </p:sp>
      <p:sp>
        <p:nvSpPr>
          <p:cNvPr id="10" name="Forme libre : forme 9">
            <a:extLst>
              <a:ext uri="{FF2B5EF4-FFF2-40B4-BE49-F238E27FC236}">
                <a16:creationId xmlns:a16="http://schemas.microsoft.com/office/drawing/2014/main" id="{C94AED57-DF65-EB13-48B4-910104692AD9}"/>
              </a:ext>
            </a:extLst>
          </p:cNvPr>
          <p:cNvSpPr/>
          <p:nvPr/>
        </p:nvSpPr>
        <p:spPr>
          <a:xfrm>
            <a:off x="709092"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p:txBody>
      </p:sp>
      <p:sp>
        <p:nvSpPr>
          <p:cNvPr id="11" name="Forme libre : forme 10">
            <a:extLst>
              <a:ext uri="{FF2B5EF4-FFF2-40B4-BE49-F238E27FC236}">
                <a16:creationId xmlns:a16="http://schemas.microsoft.com/office/drawing/2014/main" id="{4BC087F0-8E67-CDF9-D5B1-2556BF2109DC}"/>
              </a:ext>
            </a:extLst>
          </p:cNvPr>
          <p:cNvSpPr/>
          <p:nvPr/>
        </p:nvSpPr>
        <p:spPr>
          <a:xfrm>
            <a:off x="709092"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p:txBody>
      </p:sp>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sp>
        <p:nvSpPr>
          <p:cNvPr id="13" name="Forme libre : forme 12">
            <a:extLst>
              <a:ext uri="{FF2B5EF4-FFF2-40B4-BE49-F238E27FC236}">
                <a16:creationId xmlns:a16="http://schemas.microsoft.com/office/drawing/2014/main" id="{7DF5CDA5-5C74-5C61-79D7-E81CD8567455}"/>
              </a:ext>
            </a:extLst>
          </p:cNvPr>
          <p:cNvSpPr/>
          <p:nvPr/>
        </p:nvSpPr>
        <p:spPr>
          <a:xfrm>
            <a:off x="6408491"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p:txBody>
      </p:sp>
      <p:sp>
        <p:nvSpPr>
          <p:cNvPr id="14" name="Forme libre : forme 13">
            <a:extLst>
              <a:ext uri="{FF2B5EF4-FFF2-40B4-BE49-F238E27FC236}">
                <a16:creationId xmlns:a16="http://schemas.microsoft.com/office/drawing/2014/main" id="{EDE612E7-292E-8822-590F-AA1D07D4BA1E}"/>
              </a:ext>
            </a:extLst>
          </p:cNvPr>
          <p:cNvSpPr/>
          <p:nvPr/>
        </p:nvSpPr>
        <p:spPr>
          <a:xfrm>
            <a:off x="6408491"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p:txBody>
      </p:sp>
      <p:sp>
        <p:nvSpPr>
          <p:cNvPr id="15" name="Forme libre : forme 14">
            <a:extLst>
              <a:ext uri="{FF2B5EF4-FFF2-40B4-BE49-F238E27FC236}">
                <a16:creationId xmlns:a16="http://schemas.microsoft.com/office/drawing/2014/main" id="{F91127D4-7447-667A-E9B3-07BB4E6741B9}"/>
              </a:ext>
            </a:extLst>
          </p:cNvPr>
          <p:cNvSpPr/>
          <p:nvPr/>
        </p:nvSpPr>
        <p:spPr>
          <a:xfrm>
            <a:off x="6408491"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Coût initial</a:t>
            </a:r>
            <a:endParaRPr lang="en-US" sz="3100" kern="1200" dirty="0"/>
          </a:p>
        </p:txBody>
      </p:sp>
      <p:sp>
        <p:nvSpPr>
          <p:cNvPr id="16" name="Forme libre : forme 15">
            <a:extLst>
              <a:ext uri="{FF2B5EF4-FFF2-40B4-BE49-F238E27FC236}">
                <a16:creationId xmlns:a16="http://schemas.microsoft.com/office/drawing/2014/main" id="{E0887432-8639-DCC8-1AF2-AA19532B60F9}"/>
              </a:ext>
            </a:extLst>
          </p:cNvPr>
          <p:cNvSpPr/>
          <p:nvPr/>
        </p:nvSpPr>
        <p:spPr>
          <a:xfrm>
            <a:off x="6408491"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p:txBody>
      </p:sp>
    </p:spTree>
    <p:extLst>
      <p:ext uri="{BB962C8B-B14F-4D97-AF65-F5344CB8AC3E}">
        <p14:creationId xmlns:p14="http://schemas.microsoft.com/office/powerpoint/2010/main" val="21856539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1070</TotalTime>
  <Words>2574</Words>
  <Application>Microsoft Office PowerPoint</Application>
  <PresentationFormat>Grand écran</PresentationFormat>
  <Paragraphs>244</Paragraphs>
  <Slides>27</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Aptos</vt:lpstr>
      <vt:lpstr>Aptos Display</vt:lpstr>
      <vt:lpstr>Arial</vt:lpstr>
      <vt:lpstr>Arial Nova</vt:lpstr>
      <vt:lpstr>Calibri</vt:lpstr>
      <vt:lpstr>Wingdings</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Quesqu’une infrastructure hyperconvergée ?</vt:lpstr>
      <vt:lpstr>Dans quel cas retrouve-t-on l’utilisation d’un environment HCI ?</vt:lpstr>
      <vt:lpstr>Quel sont ces avantages et ces inconvénients ?</vt:lpstr>
      <vt:lpstr>Quels sont les acteurs majeurs du secteur ?</vt:lpstr>
      <vt:lpstr>Suite VMware</vt:lpstr>
      <vt:lpstr>Composants clés de l’écosystème</vt:lpstr>
      <vt:lpstr>vSan</vt:lpstr>
      <vt:lpstr>vSan OSA ou ESA ?</vt:lpstr>
      <vt:lpstr>VMware NSX</vt:lpstr>
      <vt:lpstr>Autres solutions dans la suite vSphere</vt:lpstr>
      <vt:lpstr>Réalisation du stage</vt:lpstr>
      <vt:lpstr>Matériel mis à disposition</vt:lpstr>
      <vt:lpstr>Représentation logique de l’environnement</vt:lpstr>
      <vt:lpstr>Mise en place du réseau</vt:lpstr>
      <vt:lpstr>Préparation des serveurs</vt:lpstr>
      <vt:lpstr>Installation et configuration de vCenter Server</vt:lpstr>
      <vt:lpstr>Suite de la configuration</vt:lpstr>
      <vt:lpstr>Test de redondance système</vt:lpstr>
      <vt:lpstr>Problèmes rencontrés</vt:lpstr>
      <vt:lpstr>Bilan du stage</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Dhaimi Vincent</cp:lastModifiedBy>
  <cp:revision>18</cp:revision>
  <dcterms:created xsi:type="dcterms:W3CDTF">2024-05-02T07:56:45Z</dcterms:created>
  <dcterms:modified xsi:type="dcterms:W3CDTF">2024-05-06T17:54:28Z</dcterms:modified>
</cp:coreProperties>
</file>