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0" r:id="rId3"/>
    <p:sldId id="257" r:id="rId4"/>
    <p:sldId id="294" r:id="rId5"/>
    <p:sldId id="262" r:id="rId6"/>
    <p:sldId id="263" r:id="rId7"/>
    <p:sldId id="265" r:id="rId8"/>
    <p:sldId id="284" r:id="rId9"/>
    <p:sldId id="268" r:id="rId10"/>
    <p:sldId id="288" r:id="rId11"/>
    <p:sldId id="289" r:id="rId12"/>
    <p:sldId id="271" r:id="rId13"/>
    <p:sldId id="290" r:id="rId14"/>
    <p:sldId id="286" r:id="rId15"/>
    <p:sldId id="293" r:id="rId16"/>
    <p:sldId id="267" r:id="rId17"/>
    <p:sldId id="275" r:id="rId18"/>
    <p:sldId id="274" r:id="rId19"/>
    <p:sldId id="287" r:id="rId20"/>
    <p:sldId id="292" r:id="rId21"/>
    <p:sldId id="277" r:id="rId22"/>
    <p:sldId id="278" r:id="rId23"/>
    <p:sldId id="291" r:id="rId24"/>
    <p:sldId id="279" r:id="rId25"/>
    <p:sldId id="285" r:id="rId26"/>
    <p:sldId id="282" r:id="rId27"/>
    <p:sldId id="283" r:id="rId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3" autoAdjust="0"/>
    <p:restoredTop sz="83237" autoAdjust="0"/>
  </p:normalViewPr>
  <p:slideViewPr>
    <p:cSldViewPr snapToGrid="0">
      <p:cViewPr>
        <p:scale>
          <a:sx n="140" d="100"/>
          <a:sy n="140" d="100"/>
        </p:scale>
        <p:origin x="105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2E7652-4A2D-4D8F-B453-42C944CF740A}"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fr-BE"/>
        </a:p>
      </dgm:t>
    </dgm:pt>
    <dgm:pt modelId="{AD063229-DE58-4C87-BDA9-68E18820B516}">
      <dgm:prSet phldrT="[Texte]"/>
      <dgm:spPr/>
      <dgm:t>
        <a:bodyPr/>
        <a:lstStyle/>
        <a:p>
          <a:pPr algn="ctr"/>
          <a:r>
            <a:rPr lang="fr-BE" b="1" dirty="0"/>
            <a:t>vSphere ESXi Hypervisor</a:t>
          </a:r>
        </a:p>
      </dgm:t>
    </dgm:pt>
    <dgm:pt modelId="{9B69E887-B0FD-4EFE-842D-1DCC39459A97}" type="parTrans" cxnId="{76836D42-8FA4-441B-9619-FE45CD7B71B7}">
      <dgm:prSet/>
      <dgm:spPr/>
      <dgm:t>
        <a:bodyPr/>
        <a:lstStyle/>
        <a:p>
          <a:endParaRPr lang="fr-BE"/>
        </a:p>
      </dgm:t>
    </dgm:pt>
    <dgm:pt modelId="{EAA7957E-4602-4713-B9E7-C06FFD958D8F}" type="sibTrans" cxnId="{76836D42-8FA4-441B-9619-FE45CD7B71B7}">
      <dgm:prSet/>
      <dgm:spPr/>
      <dgm:t>
        <a:bodyPr/>
        <a:lstStyle/>
        <a:p>
          <a:endParaRPr lang="fr-BE"/>
        </a:p>
      </dgm:t>
    </dgm:pt>
    <dgm:pt modelId="{35E4279E-427E-4D9D-985D-DCC4C3C01D47}">
      <dgm:prSet phldrT="[Texte]"/>
      <dgm:spPr/>
      <dgm:t>
        <a:bodyPr/>
        <a:lstStyle/>
        <a:p>
          <a:r>
            <a:rPr lang="fr-FR" i="1" dirty="0"/>
            <a:t>Hyperviseur de type 1</a:t>
          </a:r>
          <a:endParaRPr lang="fr-BE" i="1" dirty="0"/>
        </a:p>
      </dgm:t>
    </dgm:pt>
    <dgm:pt modelId="{4171BAFC-17F5-4E7E-9226-5FCA1D37B4AA}" type="parTrans" cxnId="{B1EB3386-18B7-4D8D-B12E-1D15B2F893A6}">
      <dgm:prSet/>
      <dgm:spPr/>
      <dgm:t>
        <a:bodyPr/>
        <a:lstStyle/>
        <a:p>
          <a:endParaRPr lang="fr-BE"/>
        </a:p>
      </dgm:t>
    </dgm:pt>
    <dgm:pt modelId="{B743D485-D3F3-46F0-B848-202C5733AF14}" type="sibTrans" cxnId="{B1EB3386-18B7-4D8D-B12E-1D15B2F893A6}">
      <dgm:prSet/>
      <dgm:spPr/>
      <dgm:t>
        <a:bodyPr/>
        <a:lstStyle/>
        <a:p>
          <a:endParaRPr lang="fr-BE"/>
        </a:p>
      </dgm:t>
    </dgm:pt>
    <dgm:pt modelId="{BE60C3CD-04FD-4BC5-B453-F76A8F5969E0}">
      <dgm:prSet phldrT="[Texte]"/>
      <dgm:spPr/>
      <dgm:t>
        <a:bodyPr/>
        <a:lstStyle/>
        <a:p>
          <a:r>
            <a:rPr lang="fr-FR" i="1" dirty="0"/>
            <a:t>Performances élevées et exploitation optimisée des ressources</a:t>
          </a:r>
          <a:endParaRPr lang="fr-BE" i="1" dirty="0"/>
        </a:p>
      </dgm:t>
    </dgm:pt>
    <dgm:pt modelId="{6307FEAA-3BE3-42BF-B311-E638F155EC73}" type="parTrans" cxnId="{099D2CA3-9716-4010-92BE-F02317BE14C8}">
      <dgm:prSet/>
      <dgm:spPr/>
      <dgm:t>
        <a:bodyPr/>
        <a:lstStyle/>
        <a:p>
          <a:endParaRPr lang="fr-BE"/>
        </a:p>
      </dgm:t>
    </dgm:pt>
    <dgm:pt modelId="{6A0798FD-5ED0-4432-A843-0F362EB35E09}" type="sibTrans" cxnId="{099D2CA3-9716-4010-92BE-F02317BE14C8}">
      <dgm:prSet/>
      <dgm:spPr/>
      <dgm:t>
        <a:bodyPr/>
        <a:lstStyle/>
        <a:p>
          <a:endParaRPr lang="fr-BE"/>
        </a:p>
      </dgm:t>
    </dgm:pt>
    <dgm:pt modelId="{83D56A92-819B-488A-95F3-B8D759C3B3D9}">
      <dgm:prSet phldrT="[Texte]"/>
      <dgm:spPr/>
      <dgm:t>
        <a:bodyPr/>
        <a:lstStyle/>
        <a:p>
          <a:pPr algn="ctr"/>
          <a:r>
            <a:rPr lang="fr-BE" b="1" dirty="0"/>
            <a:t>vCenter Server</a:t>
          </a:r>
        </a:p>
      </dgm:t>
    </dgm:pt>
    <dgm:pt modelId="{BFE33BA6-0EBF-4E1E-B604-D074C6962DE2}" type="parTrans" cxnId="{14C92716-8A4B-4D4C-B665-C44066A02E7E}">
      <dgm:prSet/>
      <dgm:spPr/>
      <dgm:t>
        <a:bodyPr/>
        <a:lstStyle/>
        <a:p>
          <a:endParaRPr lang="fr-BE"/>
        </a:p>
      </dgm:t>
    </dgm:pt>
    <dgm:pt modelId="{AA045509-02F0-4AE5-AE62-89BB3FD80FC2}" type="sibTrans" cxnId="{14C92716-8A4B-4D4C-B665-C44066A02E7E}">
      <dgm:prSet/>
      <dgm:spPr/>
      <dgm:t>
        <a:bodyPr/>
        <a:lstStyle/>
        <a:p>
          <a:endParaRPr lang="fr-BE"/>
        </a:p>
      </dgm:t>
    </dgm:pt>
    <dgm:pt modelId="{C4B75091-E9C1-435D-9120-60ECC065F955}">
      <dgm:prSet phldrT="[Texte]"/>
      <dgm:spPr/>
      <dgm:t>
        <a:bodyPr/>
        <a:lstStyle/>
        <a:p>
          <a:r>
            <a:rPr lang="fr-FR" i="1" dirty="0"/>
            <a:t>Point centrale de l’inventaire vSphere</a:t>
          </a:r>
          <a:endParaRPr lang="fr-BE" i="1" dirty="0"/>
        </a:p>
      </dgm:t>
    </dgm:pt>
    <dgm:pt modelId="{0D71F4B5-077C-4B66-833D-17A90F9CFD83}" type="parTrans" cxnId="{F2DA18E6-0BEB-47C4-95AD-31D3D2202726}">
      <dgm:prSet/>
      <dgm:spPr/>
      <dgm:t>
        <a:bodyPr/>
        <a:lstStyle/>
        <a:p>
          <a:endParaRPr lang="fr-BE"/>
        </a:p>
      </dgm:t>
    </dgm:pt>
    <dgm:pt modelId="{4FE6C4FC-309D-4620-B8C3-5C117F4A2785}" type="sibTrans" cxnId="{F2DA18E6-0BEB-47C4-95AD-31D3D2202726}">
      <dgm:prSet/>
      <dgm:spPr/>
      <dgm:t>
        <a:bodyPr/>
        <a:lstStyle/>
        <a:p>
          <a:endParaRPr lang="fr-BE"/>
        </a:p>
      </dgm:t>
    </dgm:pt>
    <dgm:pt modelId="{31CF2A1D-2637-4F22-83B1-6926A3B359D8}">
      <dgm:prSet phldrT="[Texte]"/>
      <dgm:spPr/>
      <dgm:t>
        <a:bodyPr/>
        <a:lstStyle/>
        <a:p>
          <a:r>
            <a:rPr lang="fr-FR" i="1" dirty="0"/>
            <a:t>Interface graphique</a:t>
          </a:r>
          <a:endParaRPr lang="fr-BE" i="1" dirty="0"/>
        </a:p>
      </dgm:t>
    </dgm:pt>
    <dgm:pt modelId="{FE68198A-BF54-4262-8CAF-F6E10122E7B0}" type="parTrans" cxnId="{DA563739-7DD0-4215-9E0F-1D5EE20EBA67}">
      <dgm:prSet/>
      <dgm:spPr/>
      <dgm:t>
        <a:bodyPr/>
        <a:lstStyle/>
        <a:p>
          <a:endParaRPr lang="fr-BE"/>
        </a:p>
      </dgm:t>
    </dgm:pt>
    <dgm:pt modelId="{4F0AA969-E893-4985-A6DE-D981752F8025}" type="sibTrans" cxnId="{DA563739-7DD0-4215-9E0F-1D5EE20EBA67}">
      <dgm:prSet/>
      <dgm:spPr/>
      <dgm:t>
        <a:bodyPr/>
        <a:lstStyle/>
        <a:p>
          <a:endParaRPr lang="fr-BE"/>
        </a:p>
      </dgm:t>
    </dgm:pt>
    <dgm:pt modelId="{AE0CE74E-560C-4A17-9DF5-9368AF828CA0}">
      <dgm:prSet phldrT="[Texte]"/>
      <dgm:spPr/>
      <dgm:t>
        <a:bodyPr/>
        <a:lstStyle/>
        <a:p>
          <a:r>
            <a:rPr lang="fr-FR" i="1" dirty="0"/>
            <a:t>Administration centralisée</a:t>
          </a:r>
          <a:endParaRPr lang="fr-BE" i="1" dirty="0"/>
        </a:p>
      </dgm:t>
    </dgm:pt>
    <dgm:pt modelId="{1E08C2EF-BEF0-4986-8EB2-74DDF1BE8006}" type="parTrans" cxnId="{7AA954DC-07BD-4945-B529-3E0566DF79E1}">
      <dgm:prSet/>
      <dgm:spPr/>
      <dgm:t>
        <a:bodyPr/>
        <a:lstStyle/>
        <a:p>
          <a:endParaRPr lang="fr-BE"/>
        </a:p>
      </dgm:t>
    </dgm:pt>
    <dgm:pt modelId="{81FFDD74-19F8-44D4-8001-AF036AA303DF}" type="sibTrans" cxnId="{7AA954DC-07BD-4945-B529-3E0566DF79E1}">
      <dgm:prSet/>
      <dgm:spPr/>
      <dgm:t>
        <a:bodyPr/>
        <a:lstStyle/>
        <a:p>
          <a:endParaRPr lang="fr-BE"/>
        </a:p>
      </dgm:t>
    </dgm:pt>
    <dgm:pt modelId="{E5A1D75C-99EB-4BB5-B7C2-D9EA140B7199}" type="pres">
      <dgm:prSet presAssocID="{8E2E7652-4A2D-4D8F-B453-42C944CF740A}" presName="linear" presStyleCnt="0">
        <dgm:presLayoutVars>
          <dgm:dir/>
          <dgm:animLvl val="lvl"/>
          <dgm:resizeHandles val="exact"/>
        </dgm:presLayoutVars>
      </dgm:prSet>
      <dgm:spPr/>
    </dgm:pt>
    <dgm:pt modelId="{6B4C9DAB-A79C-46A6-934D-4C97028CA85A}" type="pres">
      <dgm:prSet presAssocID="{AD063229-DE58-4C87-BDA9-68E18820B516}" presName="parentLin" presStyleCnt="0"/>
      <dgm:spPr/>
    </dgm:pt>
    <dgm:pt modelId="{96A14035-B126-4EE7-9AD1-B77F02A2F8E2}" type="pres">
      <dgm:prSet presAssocID="{AD063229-DE58-4C87-BDA9-68E18820B516}" presName="parentLeftMargin" presStyleLbl="node1" presStyleIdx="0" presStyleCnt="2"/>
      <dgm:spPr/>
    </dgm:pt>
    <dgm:pt modelId="{7F51EC72-454F-41C9-98E1-C6315932E363}" type="pres">
      <dgm:prSet presAssocID="{AD063229-DE58-4C87-BDA9-68E18820B516}" presName="parentText" presStyleLbl="node1" presStyleIdx="0" presStyleCnt="2">
        <dgm:presLayoutVars>
          <dgm:chMax val="0"/>
          <dgm:bulletEnabled val="1"/>
        </dgm:presLayoutVars>
      </dgm:prSet>
      <dgm:spPr/>
    </dgm:pt>
    <dgm:pt modelId="{992FC3F9-5520-4CB1-AE41-D36E090815EC}" type="pres">
      <dgm:prSet presAssocID="{AD063229-DE58-4C87-BDA9-68E18820B516}" presName="negativeSpace" presStyleCnt="0"/>
      <dgm:spPr/>
    </dgm:pt>
    <dgm:pt modelId="{895FB4C4-FB50-453A-8B30-5A8B3B15AF19}" type="pres">
      <dgm:prSet presAssocID="{AD063229-DE58-4C87-BDA9-68E18820B516}" presName="childText" presStyleLbl="conFgAcc1" presStyleIdx="0" presStyleCnt="2">
        <dgm:presLayoutVars>
          <dgm:bulletEnabled val="1"/>
        </dgm:presLayoutVars>
      </dgm:prSet>
      <dgm:spPr/>
    </dgm:pt>
    <dgm:pt modelId="{1780EA92-9155-41FC-8827-A67B1E9F231F}" type="pres">
      <dgm:prSet presAssocID="{EAA7957E-4602-4713-B9E7-C06FFD958D8F}" presName="spaceBetweenRectangles" presStyleCnt="0"/>
      <dgm:spPr/>
    </dgm:pt>
    <dgm:pt modelId="{B33B3972-D689-42B2-9128-E131F5D7FD14}" type="pres">
      <dgm:prSet presAssocID="{83D56A92-819B-488A-95F3-B8D759C3B3D9}" presName="parentLin" presStyleCnt="0"/>
      <dgm:spPr/>
    </dgm:pt>
    <dgm:pt modelId="{9845CBE0-8877-405F-A32A-F5CA79A42C57}" type="pres">
      <dgm:prSet presAssocID="{83D56A92-819B-488A-95F3-B8D759C3B3D9}" presName="parentLeftMargin" presStyleLbl="node1" presStyleIdx="0" presStyleCnt="2"/>
      <dgm:spPr/>
    </dgm:pt>
    <dgm:pt modelId="{108E67C6-5681-4CFB-939F-A921A2B6ABAA}" type="pres">
      <dgm:prSet presAssocID="{83D56A92-819B-488A-95F3-B8D759C3B3D9}" presName="parentText" presStyleLbl="node1" presStyleIdx="1" presStyleCnt="2">
        <dgm:presLayoutVars>
          <dgm:chMax val="0"/>
          <dgm:bulletEnabled val="1"/>
        </dgm:presLayoutVars>
      </dgm:prSet>
      <dgm:spPr/>
    </dgm:pt>
    <dgm:pt modelId="{2F939D48-6A6D-4DE5-8C12-BB1E1F292C5A}" type="pres">
      <dgm:prSet presAssocID="{83D56A92-819B-488A-95F3-B8D759C3B3D9}" presName="negativeSpace" presStyleCnt="0"/>
      <dgm:spPr/>
    </dgm:pt>
    <dgm:pt modelId="{A3C49672-9A4E-4C9C-811A-972C7AD6E5E0}" type="pres">
      <dgm:prSet presAssocID="{83D56A92-819B-488A-95F3-B8D759C3B3D9}" presName="childText" presStyleLbl="conFgAcc1" presStyleIdx="1" presStyleCnt="2">
        <dgm:presLayoutVars>
          <dgm:bulletEnabled val="1"/>
        </dgm:presLayoutVars>
      </dgm:prSet>
      <dgm:spPr/>
    </dgm:pt>
  </dgm:ptLst>
  <dgm:cxnLst>
    <dgm:cxn modelId="{14C92716-8A4B-4D4C-B665-C44066A02E7E}" srcId="{8E2E7652-4A2D-4D8F-B453-42C944CF740A}" destId="{83D56A92-819B-488A-95F3-B8D759C3B3D9}" srcOrd="1" destOrd="0" parTransId="{BFE33BA6-0EBF-4E1E-B604-D074C6962DE2}" sibTransId="{AA045509-02F0-4AE5-AE62-89BB3FD80FC2}"/>
    <dgm:cxn modelId="{DA563739-7DD0-4215-9E0F-1D5EE20EBA67}" srcId="{83D56A92-819B-488A-95F3-B8D759C3B3D9}" destId="{31CF2A1D-2637-4F22-83B1-6926A3B359D8}" srcOrd="2" destOrd="0" parTransId="{FE68198A-BF54-4262-8CAF-F6E10122E7B0}" sibTransId="{4F0AA969-E893-4985-A6DE-D981752F8025}"/>
    <dgm:cxn modelId="{EAB6A83B-FAA7-413C-A27B-74A528D8ED13}" type="presOf" srcId="{35E4279E-427E-4D9D-985D-DCC4C3C01D47}" destId="{895FB4C4-FB50-453A-8B30-5A8B3B15AF19}" srcOrd="0" destOrd="0" presId="urn:microsoft.com/office/officeart/2005/8/layout/list1"/>
    <dgm:cxn modelId="{76836D42-8FA4-441B-9619-FE45CD7B71B7}" srcId="{8E2E7652-4A2D-4D8F-B453-42C944CF740A}" destId="{AD063229-DE58-4C87-BDA9-68E18820B516}" srcOrd="0" destOrd="0" parTransId="{9B69E887-B0FD-4EFE-842D-1DCC39459A97}" sibTransId="{EAA7957E-4602-4713-B9E7-C06FFD958D8F}"/>
    <dgm:cxn modelId="{654CEA4E-74E9-4C68-8923-1924A3533FC9}" type="presOf" srcId="{AE0CE74E-560C-4A17-9DF5-9368AF828CA0}" destId="{A3C49672-9A4E-4C9C-811A-972C7AD6E5E0}" srcOrd="0" destOrd="1" presId="urn:microsoft.com/office/officeart/2005/8/layout/list1"/>
    <dgm:cxn modelId="{32BC676F-41AD-4C38-84A3-C18AC784B060}" type="presOf" srcId="{AD063229-DE58-4C87-BDA9-68E18820B516}" destId="{7F51EC72-454F-41C9-98E1-C6315932E363}" srcOrd="1" destOrd="0" presId="urn:microsoft.com/office/officeart/2005/8/layout/list1"/>
    <dgm:cxn modelId="{B1EB3386-18B7-4D8D-B12E-1D15B2F893A6}" srcId="{AD063229-DE58-4C87-BDA9-68E18820B516}" destId="{35E4279E-427E-4D9D-985D-DCC4C3C01D47}" srcOrd="0" destOrd="0" parTransId="{4171BAFC-17F5-4E7E-9226-5FCA1D37B4AA}" sibTransId="{B743D485-D3F3-46F0-B848-202C5733AF14}"/>
    <dgm:cxn modelId="{F388DF8B-EE86-49DA-891F-B42C65587B72}" type="presOf" srcId="{31CF2A1D-2637-4F22-83B1-6926A3B359D8}" destId="{A3C49672-9A4E-4C9C-811A-972C7AD6E5E0}" srcOrd="0" destOrd="2" presId="urn:microsoft.com/office/officeart/2005/8/layout/list1"/>
    <dgm:cxn modelId="{F7CD7B96-960C-4310-85FD-09608FBD1083}" type="presOf" srcId="{83D56A92-819B-488A-95F3-B8D759C3B3D9}" destId="{9845CBE0-8877-405F-A32A-F5CA79A42C57}" srcOrd="0" destOrd="0" presId="urn:microsoft.com/office/officeart/2005/8/layout/list1"/>
    <dgm:cxn modelId="{3A0AC897-56AE-4924-8B36-E9052FA0E0A4}" type="presOf" srcId="{C4B75091-E9C1-435D-9120-60ECC065F955}" destId="{A3C49672-9A4E-4C9C-811A-972C7AD6E5E0}" srcOrd="0" destOrd="0" presId="urn:microsoft.com/office/officeart/2005/8/layout/list1"/>
    <dgm:cxn modelId="{BA07B29E-B66E-440F-8440-88B82334F086}" type="presOf" srcId="{8E2E7652-4A2D-4D8F-B453-42C944CF740A}" destId="{E5A1D75C-99EB-4BB5-B7C2-D9EA140B7199}" srcOrd="0" destOrd="0" presId="urn:microsoft.com/office/officeart/2005/8/layout/list1"/>
    <dgm:cxn modelId="{099D2CA3-9716-4010-92BE-F02317BE14C8}" srcId="{AD063229-DE58-4C87-BDA9-68E18820B516}" destId="{BE60C3CD-04FD-4BC5-B453-F76A8F5969E0}" srcOrd="1" destOrd="0" parTransId="{6307FEAA-3BE3-42BF-B311-E638F155EC73}" sibTransId="{6A0798FD-5ED0-4432-A843-0F362EB35E09}"/>
    <dgm:cxn modelId="{EB132CA5-EC9C-4D20-AF75-CE55C388B338}" type="presOf" srcId="{AD063229-DE58-4C87-BDA9-68E18820B516}" destId="{96A14035-B126-4EE7-9AD1-B77F02A2F8E2}" srcOrd="0" destOrd="0" presId="urn:microsoft.com/office/officeart/2005/8/layout/list1"/>
    <dgm:cxn modelId="{F07404BF-8A1E-416A-BC7B-8847F74B4C79}" type="presOf" srcId="{BE60C3CD-04FD-4BC5-B453-F76A8F5969E0}" destId="{895FB4C4-FB50-453A-8B30-5A8B3B15AF19}" srcOrd="0" destOrd="1" presId="urn:microsoft.com/office/officeart/2005/8/layout/list1"/>
    <dgm:cxn modelId="{7AA954DC-07BD-4945-B529-3E0566DF79E1}" srcId="{83D56A92-819B-488A-95F3-B8D759C3B3D9}" destId="{AE0CE74E-560C-4A17-9DF5-9368AF828CA0}" srcOrd="1" destOrd="0" parTransId="{1E08C2EF-BEF0-4986-8EB2-74DDF1BE8006}" sibTransId="{81FFDD74-19F8-44D4-8001-AF036AA303DF}"/>
    <dgm:cxn modelId="{F2DA18E6-0BEB-47C4-95AD-31D3D2202726}" srcId="{83D56A92-819B-488A-95F3-B8D759C3B3D9}" destId="{C4B75091-E9C1-435D-9120-60ECC065F955}" srcOrd="0" destOrd="0" parTransId="{0D71F4B5-077C-4B66-833D-17A90F9CFD83}" sibTransId="{4FE6C4FC-309D-4620-B8C3-5C117F4A2785}"/>
    <dgm:cxn modelId="{A91FADEC-851C-4C37-8528-D26E7CA685FB}" type="presOf" srcId="{83D56A92-819B-488A-95F3-B8D759C3B3D9}" destId="{108E67C6-5681-4CFB-939F-A921A2B6ABAA}" srcOrd="1" destOrd="0" presId="urn:microsoft.com/office/officeart/2005/8/layout/list1"/>
    <dgm:cxn modelId="{07260BD4-1529-4BEB-9F7D-EB0827C36ED1}" type="presParOf" srcId="{E5A1D75C-99EB-4BB5-B7C2-D9EA140B7199}" destId="{6B4C9DAB-A79C-46A6-934D-4C97028CA85A}" srcOrd="0" destOrd="0" presId="urn:microsoft.com/office/officeart/2005/8/layout/list1"/>
    <dgm:cxn modelId="{D8025580-72F4-4DD7-8E38-AF8C3990AD51}" type="presParOf" srcId="{6B4C9DAB-A79C-46A6-934D-4C97028CA85A}" destId="{96A14035-B126-4EE7-9AD1-B77F02A2F8E2}" srcOrd="0" destOrd="0" presId="urn:microsoft.com/office/officeart/2005/8/layout/list1"/>
    <dgm:cxn modelId="{40F6B844-CA7A-47C4-A498-19221181DD27}" type="presParOf" srcId="{6B4C9DAB-A79C-46A6-934D-4C97028CA85A}" destId="{7F51EC72-454F-41C9-98E1-C6315932E363}" srcOrd="1" destOrd="0" presId="urn:microsoft.com/office/officeart/2005/8/layout/list1"/>
    <dgm:cxn modelId="{9EB1A7F4-FFF4-4A3D-BAC8-AB71F60FB8BA}" type="presParOf" srcId="{E5A1D75C-99EB-4BB5-B7C2-D9EA140B7199}" destId="{992FC3F9-5520-4CB1-AE41-D36E090815EC}" srcOrd="1" destOrd="0" presId="urn:microsoft.com/office/officeart/2005/8/layout/list1"/>
    <dgm:cxn modelId="{543BCD85-8B98-46CA-AA14-8655A1E1467E}" type="presParOf" srcId="{E5A1D75C-99EB-4BB5-B7C2-D9EA140B7199}" destId="{895FB4C4-FB50-453A-8B30-5A8B3B15AF19}" srcOrd="2" destOrd="0" presId="urn:microsoft.com/office/officeart/2005/8/layout/list1"/>
    <dgm:cxn modelId="{A240DB21-65D2-45F9-B295-1AA877F7C212}" type="presParOf" srcId="{E5A1D75C-99EB-4BB5-B7C2-D9EA140B7199}" destId="{1780EA92-9155-41FC-8827-A67B1E9F231F}" srcOrd="3" destOrd="0" presId="urn:microsoft.com/office/officeart/2005/8/layout/list1"/>
    <dgm:cxn modelId="{8F0FDCB9-4734-41E4-A00E-D468A459A0ED}" type="presParOf" srcId="{E5A1D75C-99EB-4BB5-B7C2-D9EA140B7199}" destId="{B33B3972-D689-42B2-9128-E131F5D7FD14}" srcOrd="4" destOrd="0" presId="urn:microsoft.com/office/officeart/2005/8/layout/list1"/>
    <dgm:cxn modelId="{3F2CF358-F118-40BC-9281-51D9F3E12AA2}" type="presParOf" srcId="{B33B3972-D689-42B2-9128-E131F5D7FD14}" destId="{9845CBE0-8877-405F-A32A-F5CA79A42C57}" srcOrd="0" destOrd="0" presId="urn:microsoft.com/office/officeart/2005/8/layout/list1"/>
    <dgm:cxn modelId="{FE47A727-B890-4210-8D01-D0BE945843F2}" type="presParOf" srcId="{B33B3972-D689-42B2-9128-E131F5D7FD14}" destId="{108E67C6-5681-4CFB-939F-A921A2B6ABAA}" srcOrd="1" destOrd="0" presId="urn:microsoft.com/office/officeart/2005/8/layout/list1"/>
    <dgm:cxn modelId="{4AB3BE8B-5536-423B-AD6B-AB7AE8417D56}" type="presParOf" srcId="{E5A1D75C-99EB-4BB5-B7C2-D9EA140B7199}" destId="{2F939D48-6A6D-4DE5-8C12-BB1E1F292C5A}" srcOrd="5" destOrd="0" presId="urn:microsoft.com/office/officeart/2005/8/layout/list1"/>
    <dgm:cxn modelId="{B8E07335-90EE-4951-B2EB-B3D8078FF049}" type="presParOf" srcId="{E5A1D75C-99EB-4BB5-B7C2-D9EA140B7199}" destId="{A3C49672-9A4E-4C9C-811A-972C7AD6E5E0}"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CA9F52-2AFB-493C-934C-D5FAD4133049}"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82C5A000-09E7-4EAD-BDF9-5B7271E302B5}">
      <dgm:prSet/>
      <dgm:spPr/>
      <dgm:t>
        <a:bodyPr/>
        <a:lstStyle/>
        <a:p>
          <a:r>
            <a:rPr lang="fr-FR"/>
            <a:t>Configuration des ports de management iDrac</a:t>
          </a:r>
          <a:endParaRPr lang="en-US"/>
        </a:p>
      </dgm:t>
    </dgm:pt>
    <dgm:pt modelId="{E65F6752-C608-4013-9FEF-50F7925AFD89}" type="parTrans" cxnId="{52DC9024-C130-4EFA-9479-1A8F4F5C2754}">
      <dgm:prSet/>
      <dgm:spPr/>
      <dgm:t>
        <a:bodyPr/>
        <a:lstStyle/>
        <a:p>
          <a:endParaRPr lang="en-US"/>
        </a:p>
      </dgm:t>
    </dgm:pt>
    <dgm:pt modelId="{0AAF3B26-6568-4FCC-B7BF-DD53718FD381}" type="sibTrans" cxnId="{52DC9024-C130-4EFA-9479-1A8F4F5C2754}">
      <dgm:prSet/>
      <dgm:spPr/>
      <dgm:t>
        <a:bodyPr/>
        <a:lstStyle/>
        <a:p>
          <a:endParaRPr lang="en-US"/>
        </a:p>
      </dgm:t>
    </dgm:pt>
    <dgm:pt modelId="{A1FC98D1-29CF-4813-8E16-EB5D190B12D2}">
      <dgm:prSet/>
      <dgm:spPr/>
      <dgm:t>
        <a:bodyPr/>
        <a:lstStyle/>
        <a:p>
          <a:r>
            <a:rPr lang="fr-FR"/>
            <a:t>Préparation du RAID 1 pour le système d’exploitation</a:t>
          </a:r>
          <a:endParaRPr lang="en-US"/>
        </a:p>
      </dgm:t>
    </dgm:pt>
    <dgm:pt modelId="{7E809158-579E-45BF-97FF-159F13F278C8}" type="parTrans" cxnId="{D364975A-B8BA-4A8C-AE92-0C1A62BADD0C}">
      <dgm:prSet/>
      <dgm:spPr/>
      <dgm:t>
        <a:bodyPr/>
        <a:lstStyle/>
        <a:p>
          <a:endParaRPr lang="en-US"/>
        </a:p>
      </dgm:t>
    </dgm:pt>
    <dgm:pt modelId="{B1131E01-9D41-4998-97F5-3BCEB6CF266F}" type="sibTrans" cxnId="{D364975A-B8BA-4A8C-AE92-0C1A62BADD0C}">
      <dgm:prSet/>
      <dgm:spPr/>
      <dgm:t>
        <a:bodyPr/>
        <a:lstStyle/>
        <a:p>
          <a:endParaRPr lang="en-US"/>
        </a:p>
      </dgm:t>
    </dgm:pt>
    <dgm:pt modelId="{AC81856E-56AD-406E-B538-58ACA529B61F}">
      <dgm:prSet/>
      <dgm:spPr/>
      <dgm:t>
        <a:bodyPr/>
        <a:lstStyle/>
        <a:p>
          <a:r>
            <a:rPr lang="fr-FR"/>
            <a:t>Installation de VMware ESXi</a:t>
          </a:r>
          <a:endParaRPr lang="en-US"/>
        </a:p>
      </dgm:t>
    </dgm:pt>
    <dgm:pt modelId="{F462F4F4-B461-485B-A892-38294BBA1F1B}" type="parTrans" cxnId="{3F977243-9425-456F-8613-92AF3498DEC5}">
      <dgm:prSet/>
      <dgm:spPr/>
      <dgm:t>
        <a:bodyPr/>
        <a:lstStyle/>
        <a:p>
          <a:endParaRPr lang="en-US"/>
        </a:p>
      </dgm:t>
    </dgm:pt>
    <dgm:pt modelId="{03411040-9E96-4255-9911-5E8C98783B3C}" type="sibTrans" cxnId="{3F977243-9425-456F-8613-92AF3498DEC5}">
      <dgm:prSet/>
      <dgm:spPr/>
      <dgm:t>
        <a:bodyPr/>
        <a:lstStyle/>
        <a:p>
          <a:endParaRPr lang="en-US"/>
        </a:p>
      </dgm:t>
    </dgm:pt>
    <dgm:pt modelId="{85AF0F06-A4BC-4ABA-ABC0-2C0CFC377710}" type="pres">
      <dgm:prSet presAssocID="{88CA9F52-2AFB-493C-934C-D5FAD4133049}" presName="hierChild1" presStyleCnt="0">
        <dgm:presLayoutVars>
          <dgm:chPref val="1"/>
          <dgm:dir/>
          <dgm:animOne val="branch"/>
          <dgm:animLvl val="lvl"/>
          <dgm:resizeHandles/>
        </dgm:presLayoutVars>
      </dgm:prSet>
      <dgm:spPr/>
    </dgm:pt>
    <dgm:pt modelId="{9DCCD882-0F73-4754-B0A2-BF6310CAD226}" type="pres">
      <dgm:prSet presAssocID="{82C5A000-09E7-4EAD-BDF9-5B7271E302B5}" presName="hierRoot1" presStyleCnt="0"/>
      <dgm:spPr/>
    </dgm:pt>
    <dgm:pt modelId="{A0118126-F434-4F8B-9096-8C802C68AAAE}" type="pres">
      <dgm:prSet presAssocID="{82C5A000-09E7-4EAD-BDF9-5B7271E302B5}" presName="composite" presStyleCnt="0"/>
      <dgm:spPr/>
    </dgm:pt>
    <dgm:pt modelId="{F7EDEAA9-761D-4521-8C58-0E2C09573EFD}" type="pres">
      <dgm:prSet presAssocID="{82C5A000-09E7-4EAD-BDF9-5B7271E302B5}" presName="background" presStyleLbl="node0" presStyleIdx="0" presStyleCnt="3"/>
      <dgm:spPr/>
    </dgm:pt>
    <dgm:pt modelId="{51A136A6-7775-42B7-B45D-A772D547729B}" type="pres">
      <dgm:prSet presAssocID="{82C5A000-09E7-4EAD-BDF9-5B7271E302B5}" presName="text" presStyleLbl="fgAcc0" presStyleIdx="0" presStyleCnt="3">
        <dgm:presLayoutVars>
          <dgm:chPref val="3"/>
        </dgm:presLayoutVars>
      </dgm:prSet>
      <dgm:spPr/>
    </dgm:pt>
    <dgm:pt modelId="{A4C96EE2-5AD3-4532-AB88-496475CCD531}" type="pres">
      <dgm:prSet presAssocID="{82C5A000-09E7-4EAD-BDF9-5B7271E302B5}" presName="hierChild2" presStyleCnt="0"/>
      <dgm:spPr/>
    </dgm:pt>
    <dgm:pt modelId="{EA2C050A-F102-493B-8780-2E012BC06090}" type="pres">
      <dgm:prSet presAssocID="{A1FC98D1-29CF-4813-8E16-EB5D190B12D2}" presName="hierRoot1" presStyleCnt="0"/>
      <dgm:spPr/>
    </dgm:pt>
    <dgm:pt modelId="{3B7E7CDD-FAC3-4DB1-93B7-C84EB83E01AC}" type="pres">
      <dgm:prSet presAssocID="{A1FC98D1-29CF-4813-8E16-EB5D190B12D2}" presName="composite" presStyleCnt="0"/>
      <dgm:spPr/>
    </dgm:pt>
    <dgm:pt modelId="{0BA0C257-CD9F-42C1-865C-4E17EAE979CA}" type="pres">
      <dgm:prSet presAssocID="{A1FC98D1-29CF-4813-8E16-EB5D190B12D2}" presName="background" presStyleLbl="node0" presStyleIdx="1" presStyleCnt="3"/>
      <dgm:spPr/>
    </dgm:pt>
    <dgm:pt modelId="{BD128B85-2AD9-4738-9E9A-B9E29A1E2EF9}" type="pres">
      <dgm:prSet presAssocID="{A1FC98D1-29CF-4813-8E16-EB5D190B12D2}" presName="text" presStyleLbl="fgAcc0" presStyleIdx="1" presStyleCnt="3">
        <dgm:presLayoutVars>
          <dgm:chPref val="3"/>
        </dgm:presLayoutVars>
      </dgm:prSet>
      <dgm:spPr/>
    </dgm:pt>
    <dgm:pt modelId="{913E8924-A771-454F-8B2B-694EC9D44944}" type="pres">
      <dgm:prSet presAssocID="{A1FC98D1-29CF-4813-8E16-EB5D190B12D2}" presName="hierChild2" presStyleCnt="0"/>
      <dgm:spPr/>
    </dgm:pt>
    <dgm:pt modelId="{4DF037CA-70EE-4B9A-B521-F9C270B2AEBD}" type="pres">
      <dgm:prSet presAssocID="{AC81856E-56AD-406E-B538-58ACA529B61F}" presName="hierRoot1" presStyleCnt="0"/>
      <dgm:spPr/>
    </dgm:pt>
    <dgm:pt modelId="{D5A0FE74-9BC7-4869-80B2-A2FFD6433631}" type="pres">
      <dgm:prSet presAssocID="{AC81856E-56AD-406E-B538-58ACA529B61F}" presName="composite" presStyleCnt="0"/>
      <dgm:spPr/>
    </dgm:pt>
    <dgm:pt modelId="{3BDDCA5C-4B06-4BF7-8AA8-28BE38998594}" type="pres">
      <dgm:prSet presAssocID="{AC81856E-56AD-406E-B538-58ACA529B61F}" presName="background" presStyleLbl="node0" presStyleIdx="2" presStyleCnt="3"/>
      <dgm:spPr/>
    </dgm:pt>
    <dgm:pt modelId="{20D5D870-252E-4817-97A3-E935C5FCD0A9}" type="pres">
      <dgm:prSet presAssocID="{AC81856E-56AD-406E-B538-58ACA529B61F}" presName="text" presStyleLbl="fgAcc0" presStyleIdx="2" presStyleCnt="3">
        <dgm:presLayoutVars>
          <dgm:chPref val="3"/>
        </dgm:presLayoutVars>
      </dgm:prSet>
      <dgm:spPr/>
    </dgm:pt>
    <dgm:pt modelId="{9AFDB582-35D9-4DDE-B0AF-E4E1876255EB}" type="pres">
      <dgm:prSet presAssocID="{AC81856E-56AD-406E-B538-58ACA529B61F}" presName="hierChild2" presStyleCnt="0"/>
      <dgm:spPr/>
    </dgm:pt>
  </dgm:ptLst>
  <dgm:cxnLst>
    <dgm:cxn modelId="{52DC9024-C130-4EFA-9479-1A8F4F5C2754}" srcId="{88CA9F52-2AFB-493C-934C-D5FAD4133049}" destId="{82C5A000-09E7-4EAD-BDF9-5B7271E302B5}" srcOrd="0" destOrd="0" parTransId="{E65F6752-C608-4013-9FEF-50F7925AFD89}" sibTransId="{0AAF3B26-6568-4FCC-B7BF-DD53718FD381}"/>
    <dgm:cxn modelId="{3F977243-9425-456F-8613-92AF3498DEC5}" srcId="{88CA9F52-2AFB-493C-934C-D5FAD4133049}" destId="{AC81856E-56AD-406E-B538-58ACA529B61F}" srcOrd="2" destOrd="0" parTransId="{F462F4F4-B461-485B-A892-38294BBA1F1B}" sibTransId="{03411040-9E96-4255-9911-5E8C98783B3C}"/>
    <dgm:cxn modelId="{FAC22C45-192D-4899-9F5C-823F59ED08A9}" type="presOf" srcId="{A1FC98D1-29CF-4813-8E16-EB5D190B12D2}" destId="{BD128B85-2AD9-4738-9E9A-B9E29A1E2EF9}" srcOrd="0" destOrd="0" presId="urn:microsoft.com/office/officeart/2005/8/layout/hierarchy1"/>
    <dgm:cxn modelId="{D364975A-B8BA-4A8C-AE92-0C1A62BADD0C}" srcId="{88CA9F52-2AFB-493C-934C-D5FAD4133049}" destId="{A1FC98D1-29CF-4813-8E16-EB5D190B12D2}" srcOrd="1" destOrd="0" parTransId="{7E809158-579E-45BF-97FF-159F13F278C8}" sibTransId="{B1131E01-9D41-4998-97F5-3BCEB6CF266F}"/>
    <dgm:cxn modelId="{68A4F9C2-7C8E-427C-B75A-005373EE63C8}" type="presOf" srcId="{82C5A000-09E7-4EAD-BDF9-5B7271E302B5}" destId="{51A136A6-7775-42B7-B45D-A772D547729B}" srcOrd="0" destOrd="0" presId="urn:microsoft.com/office/officeart/2005/8/layout/hierarchy1"/>
    <dgm:cxn modelId="{A4360EDC-9DD1-405C-9499-BDF77C413F42}" type="presOf" srcId="{88CA9F52-2AFB-493C-934C-D5FAD4133049}" destId="{85AF0F06-A4BC-4ABA-ABC0-2C0CFC377710}" srcOrd="0" destOrd="0" presId="urn:microsoft.com/office/officeart/2005/8/layout/hierarchy1"/>
    <dgm:cxn modelId="{7A5F4CEC-0B39-4898-98FC-599F5C27B638}" type="presOf" srcId="{AC81856E-56AD-406E-B538-58ACA529B61F}" destId="{20D5D870-252E-4817-97A3-E935C5FCD0A9}" srcOrd="0" destOrd="0" presId="urn:microsoft.com/office/officeart/2005/8/layout/hierarchy1"/>
    <dgm:cxn modelId="{80F5760E-D670-4C28-B2FB-5EEB8DDB682B}" type="presParOf" srcId="{85AF0F06-A4BC-4ABA-ABC0-2C0CFC377710}" destId="{9DCCD882-0F73-4754-B0A2-BF6310CAD226}" srcOrd="0" destOrd="0" presId="urn:microsoft.com/office/officeart/2005/8/layout/hierarchy1"/>
    <dgm:cxn modelId="{8C57A9D6-80B3-49C7-AF3A-2BED81D09B8E}" type="presParOf" srcId="{9DCCD882-0F73-4754-B0A2-BF6310CAD226}" destId="{A0118126-F434-4F8B-9096-8C802C68AAAE}" srcOrd="0" destOrd="0" presId="urn:microsoft.com/office/officeart/2005/8/layout/hierarchy1"/>
    <dgm:cxn modelId="{EB71AB40-31A4-4931-8271-37FE2C71BC47}" type="presParOf" srcId="{A0118126-F434-4F8B-9096-8C802C68AAAE}" destId="{F7EDEAA9-761D-4521-8C58-0E2C09573EFD}" srcOrd="0" destOrd="0" presId="urn:microsoft.com/office/officeart/2005/8/layout/hierarchy1"/>
    <dgm:cxn modelId="{80A36C7C-CF00-4DEF-AB90-7C7BFF633CA4}" type="presParOf" srcId="{A0118126-F434-4F8B-9096-8C802C68AAAE}" destId="{51A136A6-7775-42B7-B45D-A772D547729B}" srcOrd="1" destOrd="0" presId="urn:microsoft.com/office/officeart/2005/8/layout/hierarchy1"/>
    <dgm:cxn modelId="{2955AC15-C27B-4EBD-9935-945F8B3B0048}" type="presParOf" srcId="{9DCCD882-0F73-4754-B0A2-BF6310CAD226}" destId="{A4C96EE2-5AD3-4532-AB88-496475CCD531}" srcOrd="1" destOrd="0" presId="urn:microsoft.com/office/officeart/2005/8/layout/hierarchy1"/>
    <dgm:cxn modelId="{DFF8A3AA-5D37-4C7D-96DF-C5480DCA12D6}" type="presParOf" srcId="{85AF0F06-A4BC-4ABA-ABC0-2C0CFC377710}" destId="{EA2C050A-F102-493B-8780-2E012BC06090}" srcOrd="1" destOrd="0" presId="urn:microsoft.com/office/officeart/2005/8/layout/hierarchy1"/>
    <dgm:cxn modelId="{EEA60BDA-AAD0-4783-89F0-4A828FF91C09}" type="presParOf" srcId="{EA2C050A-F102-493B-8780-2E012BC06090}" destId="{3B7E7CDD-FAC3-4DB1-93B7-C84EB83E01AC}" srcOrd="0" destOrd="0" presId="urn:microsoft.com/office/officeart/2005/8/layout/hierarchy1"/>
    <dgm:cxn modelId="{45E1CBA0-4979-4AA7-AED1-F696B62A9B95}" type="presParOf" srcId="{3B7E7CDD-FAC3-4DB1-93B7-C84EB83E01AC}" destId="{0BA0C257-CD9F-42C1-865C-4E17EAE979CA}" srcOrd="0" destOrd="0" presId="urn:microsoft.com/office/officeart/2005/8/layout/hierarchy1"/>
    <dgm:cxn modelId="{EC013626-F4EF-40C4-AA27-59C293647541}" type="presParOf" srcId="{3B7E7CDD-FAC3-4DB1-93B7-C84EB83E01AC}" destId="{BD128B85-2AD9-4738-9E9A-B9E29A1E2EF9}" srcOrd="1" destOrd="0" presId="urn:microsoft.com/office/officeart/2005/8/layout/hierarchy1"/>
    <dgm:cxn modelId="{1B59B39B-7F1E-434E-B032-EA47ED80BCD3}" type="presParOf" srcId="{EA2C050A-F102-493B-8780-2E012BC06090}" destId="{913E8924-A771-454F-8B2B-694EC9D44944}" srcOrd="1" destOrd="0" presId="urn:microsoft.com/office/officeart/2005/8/layout/hierarchy1"/>
    <dgm:cxn modelId="{781F3398-A4CC-4303-AE40-854B89929971}" type="presParOf" srcId="{85AF0F06-A4BC-4ABA-ABC0-2C0CFC377710}" destId="{4DF037CA-70EE-4B9A-B521-F9C270B2AEBD}" srcOrd="2" destOrd="0" presId="urn:microsoft.com/office/officeart/2005/8/layout/hierarchy1"/>
    <dgm:cxn modelId="{865015E1-D2B5-41C5-A0AF-510DBE6DD95A}" type="presParOf" srcId="{4DF037CA-70EE-4B9A-B521-F9C270B2AEBD}" destId="{D5A0FE74-9BC7-4869-80B2-A2FFD6433631}" srcOrd="0" destOrd="0" presId="urn:microsoft.com/office/officeart/2005/8/layout/hierarchy1"/>
    <dgm:cxn modelId="{999E5E21-ED95-4A09-939E-BA9248C4A874}" type="presParOf" srcId="{D5A0FE74-9BC7-4869-80B2-A2FFD6433631}" destId="{3BDDCA5C-4B06-4BF7-8AA8-28BE38998594}" srcOrd="0" destOrd="0" presId="urn:microsoft.com/office/officeart/2005/8/layout/hierarchy1"/>
    <dgm:cxn modelId="{AACF7EFF-307E-498B-97B9-A44890BBFB12}" type="presParOf" srcId="{D5A0FE74-9BC7-4869-80B2-A2FFD6433631}" destId="{20D5D870-252E-4817-97A3-E935C5FCD0A9}" srcOrd="1" destOrd="0" presId="urn:microsoft.com/office/officeart/2005/8/layout/hierarchy1"/>
    <dgm:cxn modelId="{44D922B9-2755-4DFB-9D22-0B781A8CCEF8}" type="presParOf" srcId="{4DF037CA-70EE-4B9A-B521-F9C270B2AEBD}" destId="{9AFDB582-35D9-4DDE-B0AF-E4E1876255E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7899F46-62D4-455B-8D20-7D86FC86361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fr-BE"/>
        </a:p>
      </dgm:t>
    </dgm:pt>
    <dgm:pt modelId="{EB3895FA-29E5-4CF3-A43A-7F62D5FCB77D}">
      <dgm:prSet phldrT="[Texte]"/>
      <dgm:spPr/>
      <dgm:t>
        <a:bodyPr/>
        <a:lstStyle/>
        <a:p>
          <a:r>
            <a:rPr lang="fr-BE" dirty="0"/>
            <a:t>Perte d’un hôte</a:t>
          </a:r>
        </a:p>
      </dgm:t>
    </dgm:pt>
    <dgm:pt modelId="{18AF947F-DCED-40CC-8ED3-92A34CCFD778}" type="parTrans" cxnId="{8FD16F8C-91A1-41C2-BD3B-BD2A1AE5A679}">
      <dgm:prSet/>
      <dgm:spPr/>
      <dgm:t>
        <a:bodyPr/>
        <a:lstStyle/>
        <a:p>
          <a:endParaRPr lang="fr-BE"/>
        </a:p>
      </dgm:t>
    </dgm:pt>
    <dgm:pt modelId="{662FD19D-00D0-4D2D-9DE4-8E9427184C18}" type="sibTrans" cxnId="{8FD16F8C-91A1-41C2-BD3B-BD2A1AE5A679}">
      <dgm:prSet/>
      <dgm:spPr/>
      <dgm:t>
        <a:bodyPr/>
        <a:lstStyle/>
        <a:p>
          <a:endParaRPr lang="fr-BE"/>
        </a:p>
      </dgm:t>
    </dgm:pt>
    <dgm:pt modelId="{BEA12F9D-0743-4AF3-ACB3-86F0E091CE52}">
      <dgm:prSet phldrT="[Texte]"/>
      <dgm:spPr/>
      <dgm:t>
        <a:bodyPr/>
        <a:lstStyle/>
        <a:p>
          <a:r>
            <a:rPr lang="fr-BE" dirty="0"/>
            <a:t>Perte de stockage</a:t>
          </a:r>
        </a:p>
      </dgm:t>
    </dgm:pt>
    <dgm:pt modelId="{EE5543A8-9B64-402D-8573-4EA7DEC8D472}" type="parTrans" cxnId="{FA283B39-4064-40CE-A56F-CC5131EB6C75}">
      <dgm:prSet/>
      <dgm:spPr/>
      <dgm:t>
        <a:bodyPr/>
        <a:lstStyle/>
        <a:p>
          <a:endParaRPr lang="fr-BE"/>
        </a:p>
      </dgm:t>
    </dgm:pt>
    <dgm:pt modelId="{1D8C1F80-EE55-421F-8B5C-B5EE8550C0F9}" type="sibTrans" cxnId="{FA283B39-4064-40CE-A56F-CC5131EB6C75}">
      <dgm:prSet/>
      <dgm:spPr/>
      <dgm:t>
        <a:bodyPr/>
        <a:lstStyle/>
        <a:p>
          <a:endParaRPr lang="fr-BE"/>
        </a:p>
      </dgm:t>
    </dgm:pt>
    <dgm:pt modelId="{3BF0C322-1DE9-42E5-B3AE-E6690DC8F99A}">
      <dgm:prSet phldrT="[Texte]"/>
      <dgm:spPr/>
      <dgm:t>
        <a:bodyPr/>
        <a:lstStyle/>
        <a:p>
          <a:r>
            <a:rPr lang="fr-BE" dirty="0"/>
            <a:t>Perte réseau</a:t>
          </a:r>
        </a:p>
      </dgm:t>
    </dgm:pt>
    <dgm:pt modelId="{701E5B19-0620-4B4F-BD22-A35572A7BAD8}" type="parTrans" cxnId="{555D5B73-DF8E-4562-8CB3-33F32212F955}">
      <dgm:prSet/>
      <dgm:spPr/>
      <dgm:t>
        <a:bodyPr/>
        <a:lstStyle/>
        <a:p>
          <a:endParaRPr lang="fr-BE"/>
        </a:p>
      </dgm:t>
    </dgm:pt>
    <dgm:pt modelId="{99F72792-51DF-4180-91F2-CA0D5C591D18}" type="sibTrans" cxnId="{555D5B73-DF8E-4562-8CB3-33F32212F955}">
      <dgm:prSet/>
      <dgm:spPr/>
      <dgm:t>
        <a:bodyPr/>
        <a:lstStyle/>
        <a:p>
          <a:endParaRPr lang="fr-BE"/>
        </a:p>
      </dgm:t>
    </dgm:pt>
    <dgm:pt modelId="{9570B713-1A68-4374-B4E6-077D71388FAC}">
      <dgm:prSet phldrT="[Texte]"/>
      <dgm:spPr/>
      <dgm:t>
        <a:bodyPr/>
        <a:lstStyle/>
        <a:p>
          <a:r>
            <a:rPr lang="fr-BE" dirty="0"/>
            <a:t>Performance générale</a:t>
          </a:r>
        </a:p>
      </dgm:t>
    </dgm:pt>
    <dgm:pt modelId="{098EED02-9483-426C-B6EC-9510E3C59F6C}" type="parTrans" cxnId="{B8D0E0D8-03D1-4708-9452-0F40880786CF}">
      <dgm:prSet/>
      <dgm:spPr/>
      <dgm:t>
        <a:bodyPr/>
        <a:lstStyle/>
        <a:p>
          <a:endParaRPr lang="fr-BE"/>
        </a:p>
      </dgm:t>
    </dgm:pt>
    <dgm:pt modelId="{8C01A12F-656B-4E58-96FE-7EE59456A01D}" type="sibTrans" cxnId="{B8D0E0D8-03D1-4708-9452-0F40880786CF}">
      <dgm:prSet/>
      <dgm:spPr/>
      <dgm:t>
        <a:bodyPr/>
        <a:lstStyle/>
        <a:p>
          <a:endParaRPr lang="fr-BE"/>
        </a:p>
      </dgm:t>
    </dgm:pt>
    <dgm:pt modelId="{8D91ADA4-9FB8-4E58-A3B7-A49AD95603AF}" type="pres">
      <dgm:prSet presAssocID="{07899F46-62D4-455B-8D20-7D86FC863612}" presName="Name0" presStyleCnt="0">
        <dgm:presLayoutVars>
          <dgm:dir/>
          <dgm:animLvl val="lvl"/>
          <dgm:resizeHandles val="exact"/>
        </dgm:presLayoutVars>
      </dgm:prSet>
      <dgm:spPr/>
    </dgm:pt>
    <dgm:pt modelId="{EC10B97B-ECCE-4A51-B404-9B48F72961DC}" type="pres">
      <dgm:prSet presAssocID="{EB3895FA-29E5-4CF3-A43A-7F62D5FCB77D}" presName="composite" presStyleCnt="0"/>
      <dgm:spPr/>
    </dgm:pt>
    <dgm:pt modelId="{5E46F2FF-9F72-4DCC-9669-47C4C02E97A8}" type="pres">
      <dgm:prSet presAssocID="{EB3895FA-29E5-4CF3-A43A-7F62D5FCB77D}" presName="parTx" presStyleLbl="alignNode1" presStyleIdx="0" presStyleCnt="4" custLinFactNeighborX="276" custLinFactNeighborY="65770">
        <dgm:presLayoutVars>
          <dgm:chMax val="0"/>
          <dgm:chPref val="0"/>
          <dgm:bulletEnabled val="1"/>
        </dgm:presLayoutVars>
      </dgm:prSet>
      <dgm:spPr/>
    </dgm:pt>
    <dgm:pt modelId="{76087ABB-6FE6-4227-943F-66F2C215363D}" type="pres">
      <dgm:prSet presAssocID="{EB3895FA-29E5-4CF3-A43A-7F62D5FCB77D}" presName="desTx" presStyleLbl="alignAccFollowNode1" presStyleIdx="0" presStyleCnt="4">
        <dgm:presLayoutVars>
          <dgm:bulletEnabled val="1"/>
        </dgm:presLayoutVars>
      </dgm:prSet>
      <dgm:spPr>
        <a:noFill/>
        <a:ln>
          <a:noFill/>
        </a:ln>
      </dgm:spPr>
    </dgm:pt>
    <dgm:pt modelId="{0A2E4DD4-7F53-4AC6-B44C-4981F87E4347}" type="pres">
      <dgm:prSet presAssocID="{662FD19D-00D0-4D2D-9DE4-8E9427184C18}" presName="space" presStyleCnt="0"/>
      <dgm:spPr/>
    </dgm:pt>
    <dgm:pt modelId="{9CABBF35-C0E5-4818-A714-A8428B2E176D}" type="pres">
      <dgm:prSet presAssocID="{BEA12F9D-0743-4AF3-ACB3-86F0E091CE52}" presName="composite" presStyleCnt="0"/>
      <dgm:spPr/>
    </dgm:pt>
    <dgm:pt modelId="{A5FA95F9-0D60-45AA-A836-EE324D3043BD}" type="pres">
      <dgm:prSet presAssocID="{BEA12F9D-0743-4AF3-ACB3-86F0E091CE52}" presName="parTx" presStyleLbl="alignNode1" presStyleIdx="1" presStyleCnt="4" custLinFactNeighborX="-276" custLinFactNeighborY="65770">
        <dgm:presLayoutVars>
          <dgm:chMax val="0"/>
          <dgm:chPref val="0"/>
          <dgm:bulletEnabled val="1"/>
        </dgm:presLayoutVars>
      </dgm:prSet>
      <dgm:spPr/>
    </dgm:pt>
    <dgm:pt modelId="{8DB65E1F-EC21-4069-A1BB-9327C592223A}" type="pres">
      <dgm:prSet presAssocID="{BEA12F9D-0743-4AF3-ACB3-86F0E091CE52}" presName="desTx" presStyleLbl="alignAccFollowNode1" presStyleIdx="1" presStyleCnt="4">
        <dgm:presLayoutVars>
          <dgm:bulletEnabled val="1"/>
        </dgm:presLayoutVars>
      </dgm:prSet>
      <dgm:spPr>
        <a:noFill/>
        <a:ln>
          <a:noFill/>
        </a:ln>
      </dgm:spPr>
    </dgm:pt>
    <dgm:pt modelId="{CF3F3EC2-B5D6-4E94-AB4E-321BA933E97D}" type="pres">
      <dgm:prSet presAssocID="{1D8C1F80-EE55-421F-8B5C-B5EE8550C0F9}" presName="space" presStyleCnt="0"/>
      <dgm:spPr/>
    </dgm:pt>
    <dgm:pt modelId="{03719DE2-6A0A-4644-AE66-2FE808EA8825}" type="pres">
      <dgm:prSet presAssocID="{3BF0C322-1DE9-42E5-B3AE-E6690DC8F99A}" presName="composite" presStyleCnt="0"/>
      <dgm:spPr/>
    </dgm:pt>
    <dgm:pt modelId="{07194A2E-985D-46D8-A41E-8272ECF705DF}" type="pres">
      <dgm:prSet presAssocID="{3BF0C322-1DE9-42E5-B3AE-E6690DC8F99A}" presName="parTx" presStyleLbl="alignNode1" presStyleIdx="2" presStyleCnt="4" custLinFactNeighborX="-276" custLinFactNeighborY="65770">
        <dgm:presLayoutVars>
          <dgm:chMax val="0"/>
          <dgm:chPref val="0"/>
          <dgm:bulletEnabled val="1"/>
        </dgm:presLayoutVars>
      </dgm:prSet>
      <dgm:spPr/>
    </dgm:pt>
    <dgm:pt modelId="{6A7A7209-C68A-47DA-B951-0950385FA28B}" type="pres">
      <dgm:prSet presAssocID="{3BF0C322-1DE9-42E5-B3AE-E6690DC8F99A}" presName="desTx" presStyleLbl="alignAccFollowNode1" presStyleIdx="2" presStyleCnt="4">
        <dgm:presLayoutVars>
          <dgm:bulletEnabled val="1"/>
        </dgm:presLayoutVars>
      </dgm:prSet>
      <dgm:spPr>
        <a:noFill/>
        <a:ln>
          <a:noFill/>
        </a:ln>
      </dgm:spPr>
    </dgm:pt>
    <dgm:pt modelId="{FA16976C-F0C6-41A4-AB77-14D70D928F46}" type="pres">
      <dgm:prSet presAssocID="{99F72792-51DF-4180-91F2-CA0D5C591D18}" presName="space" presStyleCnt="0"/>
      <dgm:spPr/>
    </dgm:pt>
    <dgm:pt modelId="{22623B52-EF26-4733-A8F1-AF84376EB41D}" type="pres">
      <dgm:prSet presAssocID="{9570B713-1A68-4374-B4E6-077D71388FAC}" presName="composite" presStyleCnt="0"/>
      <dgm:spPr/>
    </dgm:pt>
    <dgm:pt modelId="{EBB21F12-779C-4E7B-9A6A-0792F927C55F}" type="pres">
      <dgm:prSet presAssocID="{9570B713-1A68-4374-B4E6-077D71388FAC}" presName="parTx" presStyleLbl="alignNode1" presStyleIdx="3" presStyleCnt="4" custLinFactNeighborX="-276" custLinFactNeighborY="65770">
        <dgm:presLayoutVars>
          <dgm:chMax val="0"/>
          <dgm:chPref val="0"/>
          <dgm:bulletEnabled val="1"/>
        </dgm:presLayoutVars>
      </dgm:prSet>
      <dgm:spPr/>
    </dgm:pt>
    <dgm:pt modelId="{46BA8C31-22E9-4B10-A4F3-B3010D82B45B}" type="pres">
      <dgm:prSet presAssocID="{9570B713-1A68-4374-B4E6-077D71388FAC}" presName="desTx" presStyleLbl="alignAccFollowNode1" presStyleIdx="3" presStyleCnt="4">
        <dgm:presLayoutVars>
          <dgm:bulletEnabled val="1"/>
        </dgm:presLayoutVars>
      </dgm:prSet>
      <dgm:spPr>
        <a:noFill/>
        <a:ln>
          <a:noFill/>
        </a:ln>
      </dgm:spPr>
    </dgm:pt>
  </dgm:ptLst>
  <dgm:cxnLst>
    <dgm:cxn modelId="{B5562B1D-C265-460C-9989-D800D17FA223}" type="presOf" srcId="{9570B713-1A68-4374-B4E6-077D71388FAC}" destId="{EBB21F12-779C-4E7B-9A6A-0792F927C55F}" srcOrd="0" destOrd="0" presId="urn:microsoft.com/office/officeart/2005/8/layout/hList1"/>
    <dgm:cxn modelId="{FA283B39-4064-40CE-A56F-CC5131EB6C75}" srcId="{07899F46-62D4-455B-8D20-7D86FC863612}" destId="{BEA12F9D-0743-4AF3-ACB3-86F0E091CE52}" srcOrd="1" destOrd="0" parTransId="{EE5543A8-9B64-402D-8573-4EA7DEC8D472}" sibTransId="{1D8C1F80-EE55-421F-8B5C-B5EE8550C0F9}"/>
    <dgm:cxn modelId="{555D5B73-DF8E-4562-8CB3-33F32212F955}" srcId="{07899F46-62D4-455B-8D20-7D86FC863612}" destId="{3BF0C322-1DE9-42E5-B3AE-E6690DC8F99A}" srcOrd="2" destOrd="0" parTransId="{701E5B19-0620-4B4F-BD22-A35572A7BAD8}" sibTransId="{99F72792-51DF-4180-91F2-CA0D5C591D18}"/>
    <dgm:cxn modelId="{CB9E697B-E787-42AC-8E22-9B5FCE8A146E}" type="presOf" srcId="{07899F46-62D4-455B-8D20-7D86FC863612}" destId="{8D91ADA4-9FB8-4E58-A3B7-A49AD95603AF}" srcOrd="0" destOrd="0" presId="urn:microsoft.com/office/officeart/2005/8/layout/hList1"/>
    <dgm:cxn modelId="{56CF267D-9DA6-4FA7-BFD2-67251C771201}" type="presOf" srcId="{3BF0C322-1DE9-42E5-B3AE-E6690DC8F99A}" destId="{07194A2E-985D-46D8-A41E-8272ECF705DF}" srcOrd="0" destOrd="0" presId="urn:microsoft.com/office/officeart/2005/8/layout/hList1"/>
    <dgm:cxn modelId="{1F67C587-3618-481D-A8DB-F115690C6BB6}" type="presOf" srcId="{EB3895FA-29E5-4CF3-A43A-7F62D5FCB77D}" destId="{5E46F2FF-9F72-4DCC-9669-47C4C02E97A8}" srcOrd="0" destOrd="0" presId="urn:microsoft.com/office/officeart/2005/8/layout/hList1"/>
    <dgm:cxn modelId="{8FD16F8C-91A1-41C2-BD3B-BD2A1AE5A679}" srcId="{07899F46-62D4-455B-8D20-7D86FC863612}" destId="{EB3895FA-29E5-4CF3-A43A-7F62D5FCB77D}" srcOrd="0" destOrd="0" parTransId="{18AF947F-DCED-40CC-8ED3-92A34CCFD778}" sibTransId="{662FD19D-00D0-4D2D-9DE4-8E9427184C18}"/>
    <dgm:cxn modelId="{264078B7-BFBF-4B74-9F61-6776C6B9A1E7}" type="presOf" srcId="{BEA12F9D-0743-4AF3-ACB3-86F0E091CE52}" destId="{A5FA95F9-0D60-45AA-A836-EE324D3043BD}" srcOrd="0" destOrd="0" presId="urn:microsoft.com/office/officeart/2005/8/layout/hList1"/>
    <dgm:cxn modelId="{B8D0E0D8-03D1-4708-9452-0F40880786CF}" srcId="{07899F46-62D4-455B-8D20-7D86FC863612}" destId="{9570B713-1A68-4374-B4E6-077D71388FAC}" srcOrd="3" destOrd="0" parTransId="{098EED02-9483-426C-B6EC-9510E3C59F6C}" sibTransId="{8C01A12F-656B-4E58-96FE-7EE59456A01D}"/>
    <dgm:cxn modelId="{0C571B8F-8FE0-4F42-A4B4-B129B678D483}" type="presParOf" srcId="{8D91ADA4-9FB8-4E58-A3B7-A49AD95603AF}" destId="{EC10B97B-ECCE-4A51-B404-9B48F72961DC}" srcOrd="0" destOrd="0" presId="urn:microsoft.com/office/officeart/2005/8/layout/hList1"/>
    <dgm:cxn modelId="{C0DCB537-47BA-48AE-917C-B48A0739F735}" type="presParOf" srcId="{EC10B97B-ECCE-4A51-B404-9B48F72961DC}" destId="{5E46F2FF-9F72-4DCC-9669-47C4C02E97A8}" srcOrd="0" destOrd="0" presId="urn:microsoft.com/office/officeart/2005/8/layout/hList1"/>
    <dgm:cxn modelId="{743B3000-3D34-4AC2-A0E8-ADEED00B60EE}" type="presParOf" srcId="{EC10B97B-ECCE-4A51-B404-9B48F72961DC}" destId="{76087ABB-6FE6-4227-943F-66F2C215363D}" srcOrd="1" destOrd="0" presId="urn:microsoft.com/office/officeart/2005/8/layout/hList1"/>
    <dgm:cxn modelId="{91B686CF-DAA3-45C9-9CA0-662E9DF14D70}" type="presParOf" srcId="{8D91ADA4-9FB8-4E58-A3B7-A49AD95603AF}" destId="{0A2E4DD4-7F53-4AC6-B44C-4981F87E4347}" srcOrd="1" destOrd="0" presId="urn:microsoft.com/office/officeart/2005/8/layout/hList1"/>
    <dgm:cxn modelId="{592A4B68-AAA3-447B-B2AB-5383EAF40810}" type="presParOf" srcId="{8D91ADA4-9FB8-4E58-A3B7-A49AD95603AF}" destId="{9CABBF35-C0E5-4818-A714-A8428B2E176D}" srcOrd="2" destOrd="0" presId="urn:microsoft.com/office/officeart/2005/8/layout/hList1"/>
    <dgm:cxn modelId="{B499DD4B-8D5C-49CA-BAC9-052688BE0751}" type="presParOf" srcId="{9CABBF35-C0E5-4818-A714-A8428B2E176D}" destId="{A5FA95F9-0D60-45AA-A836-EE324D3043BD}" srcOrd="0" destOrd="0" presId="urn:microsoft.com/office/officeart/2005/8/layout/hList1"/>
    <dgm:cxn modelId="{99174D82-E1AA-4A78-B713-5079E4F7E4AA}" type="presParOf" srcId="{9CABBF35-C0E5-4818-A714-A8428B2E176D}" destId="{8DB65E1F-EC21-4069-A1BB-9327C592223A}" srcOrd="1" destOrd="0" presId="urn:microsoft.com/office/officeart/2005/8/layout/hList1"/>
    <dgm:cxn modelId="{2F846A1E-12D8-4BDF-8725-7E3512CD290B}" type="presParOf" srcId="{8D91ADA4-9FB8-4E58-A3B7-A49AD95603AF}" destId="{CF3F3EC2-B5D6-4E94-AB4E-321BA933E97D}" srcOrd="3" destOrd="0" presId="urn:microsoft.com/office/officeart/2005/8/layout/hList1"/>
    <dgm:cxn modelId="{6DD68E6D-B660-47ED-B387-1AAE8D3C700F}" type="presParOf" srcId="{8D91ADA4-9FB8-4E58-A3B7-A49AD95603AF}" destId="{03719DE2-6A0A-4644-AE66-2FE808EA8825}" srcOrd="4" destOrd="0" presId="urn:microsoft.com/office/officeart/2005/8/layout/hList1"/>
    <dgm:cxn modelId="{7FA7859A-0935-45A3-ADB0-33A70A4C3558}" type="presParOf" srcId="{03719DE2-6A0A-4644-AE66-2FE808EA8825}" destId="{07194A2E-985D-46D8-A41E-8272ECF705DF}" srcOrd="0" destOrd="0" presId="urn:microsoft.com/office/officeart/2005/8/layout/hList1"/>
    <dgm:cxn modelId="{6331E48B-8C4B-4AFF-8E62-214E25DADA17}" type="presParOf" srcId="{03719DE2-6A0A-4644-AE66-2FE808EA8825}" destId="{6A7A7209-C68A-47DA-B951-0950385FA28B}" srcOrd="1" destOrd="0" presId="urn:microsoft.com/office/officeart/2005/8/layout/hList1"/>
    <dgm:cxn modelId="{261A0198-BB87-4043-BC02-5C0054BEB38B}" type="presParOf" srcId="{8D91ADA4-9FB8-4E58-A3B7-A49AD95603AF}" destId="{FA16976C-F0C6-41A4-AB77-14D70D928F46}" srcOrd="5" destOrd="0" presId="urn:microsoft.com/office/officeart/2005/8/layout/hList1"/>
    <dgm:cxn modelId="{08EAD825-17F8-431B-BC47-47F341B94FD0}" type="presParOf" srcId="{8D91ADA4-9FB8-4E58-A3B7-A49AD95603AF}" destId="{22623B52-EF26-4733-A8F1-AF84376EB41D}" srcOrd="6" destOrd="0" presId="urn:microsoft.com/office/officeart/2005/8/layout/hList1"/>
    <dgm:cxn modelId="{FEFFE233-EFDA-4D04-95D0-17993F5A7ADA}" type="presParOf" srcId="{22623B52-EF26-4733-A8F1-AF84376EB41D}" destId="{EBB21F12-779C-4E7B-9A6A-0792F927C55F}" srcOrd="0" destOrd="0" presId="urn:microsoft.com/office/officeart/2005/8/layout/hList1"/>
    <dgm:cxn modelId="{DD124311-4412-4F89-B8B6-55BF58C0E916}" type="presParOf" srcId="{22623B52-EF26-4733-A8F1-AF84376EB41D}" destId="{46BA8C31-22E9-4B10-A4F3-B3010D82B45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5FB4C4-FB50-453A-8B30-5A8B3B15AF19}">
      <dsp:nvSpPr>
        <dsp:cNvPr id="0" name=""/>
        <dsp:cNvSpPr/>
      </dsp:nvSpPr>
      <dsp:spPr>
        <a:xfrm>
          <a:off x="0" y="732109"/>
          <a:ext cx="6666833" cy="18837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541528" rIns="517420" bIns="184912" numCol="1" spcCol="1270" anchor="t" anchorCtr="0">
          <a:noAutofit/>
        </a:bodyPr>
        <a:lstStyle/>
        <a:p>
          <a:pPr marL="228600" lvl="1" indent="-228600" algn="l" defTabSz="1155700">
            <a:lnSpc>
              <a:spcPct val="90000"/>
            </a:lnSpc>
            <a:spcBef>
              <a:spcPct val="0"/>
            </a:spcBef>
            <a:spcAft>
              <a:spcPct val="15000"/>
            </a:spcAft>
            <a:buChar char="•"/>
          </a:pPr>
          <a:r>
            <a:rPr lang="fr-FR" sz="2600" i="1" kern="1200" dirty="0"/>
            <a:t>Hyperviseur de type 1</a:t>
          </a:r>
          <a:endParaRPr lang="fr-BE" sz="2600" i="1" kern="1200" dirty="0"/>
        </a:p>
        <a:p>
          <a:pPr marL="228600" lvl="1" indent="-228600" algn="l" defTabSz="1155700">
            <a:lnSpc>
              <a:spcPct val="90000"/>
            </a:lnSpc>
            <a:spcBef>
              <a:spcPct val="0"/>
            </a:spcBef>
            <a:spcAft>
              <a:spcPct val="15000"/>
            </a:spcAft>
            <a:buChar char="•"/>
          </a:pPr>
          <a:r>
            <a:rPr lang="fr-FR" sz="2600" i="1" kern="1200" dirty="0"/>
            <a:t>Performances élevées et exploitation optimisée des ressources</a:t>
          </a:r>
          <a:endParaRPr lang="fr-BE" sz="2600" i="1" kern="1200" dirty="0"/>
        </a:p>
      </dsp:txBody>
      <dsp:txXfrm>
        <a:off x="0" y="732109"/>
        <a:ext cx="6666833" cy="1883700"/>
      </dsp:txXfrm>
    </dsp:sp>
    <dsp:sp modelId="{7F51EC72-454F-41C9-98E1-C6315932E363}">
      <dsp:nvSpPr>
        <dsp:cNvPr id="0" name=""/>
        <dsp:cNvSpPr/>
      </dsp:nvSpPr>
      <dsp:spPr>
        <a:xfrm>
          <a:off x="333341" y="348349"/>
          <a:ext cx="4666783" cy="7675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ctr" defTabSz="1155700">
            <a:lnSpc>
              <a:spcPct val="90000"/>
            </a:lnSpc>
            <a:spcBef>
              <a:spcPct val="0"/>
            </a:spcBef>
            <a:spcAft>
              <a:spcPct val="35000"/>
            </a:spcAft>
            <a:buNone/>
          </a:pPr>
          <a:r>
            <a:rPr lang="fr-BE" sz="2600" b="1" kern="1200" dirty="0"/>
            <a:t>vSphere ESXi Hypervisor</a:t>
          </a:r>
        </a:p>
      </dsp:txBody>
      <dsp:txXfrm>
        <a:off x="370808" y="385816"/>
        <a:ext cx="4591849" cy="692586"/>
      </dsp:txXfrm>
    </dsp:sp>
    <dsp:sp modelId="{A3C49672-9A4E-4C9C-811A-972C7AD6E5E0}">
      <dsp:nvSpPr>
        <dsp:cNvPr id="0" name=""/>
        <dsp:cNvSpPr/>
      </dsp:nvSpPr>
      <dsp:spPr>
        <a:xfrm>
          <a:off x="0" y="3139969"/>
          <a:ext cx="6666833" cy="1965600"/>
        </a:xfrm>
        <a:prstGeom prst="rect">
          <a:avLst/>
        </a:prstGeom>
        <a:solidFill>
          <a:schemeClr val="lt1">
            <a:alpha val="90000"/>
            <a:hueOff val="0"/>
            <a:satOff val="0"/>
            <a:lumOff val="0"/>
            <a:alphaOff val="0"/>
          </a:schemeClr>
        </a:solidFill>
        <a:ln w="12700" cap="flat" cmpd="sng" algn="ctr">
          <a:solidFill>
            <a:schemeClr val="accent2">
              <a:hueOff val="6443614"/>
              <a:satOff val="-18493"/>
              <a:lumOff val="-2960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541528" rIns="517420" bIns="184912" numCol="1" spcCol="1270" anchor="t" anchorCtr="0">
          <a:noAutofit/>
        </a:bodyPr>
        <a:lstStyle/>
        <a:p>
          <a:pPr marL="228600" lvl="1" indent="-228600" algn="l" defTabSz="1155700">
            <a:lnSpc>
              <a:spcPct val="90000"/>
            </a:lnSpc>
            <a:spcBef>
              <a:spcPct val="0"/>
            </a:spcBef>
            <a:spcAft>
              <a:spcPct val="15000"/>
            </a:spcAft>
            <a:buChar char="•"/>
          </a:pPr>
          <a:r>
            <a:rPr lang="fr-FR" sz="2600" i="1" kern="1200" dirty="0"/>
            <a:t>Point centrale de l’inventaire vSphere</a:t>
          </a:r>
          <a:endParaRPr lang="fr-BE" sz="2600" i="1" kern="1200" dirty="0"/>
        </a:p>
        <a:p>
          <a:pPr marL="228600" lvl="1" indent="-228600" algn="l" defTabSz="1155700">
            <a:lnSpc>
              <a:spcPct val="90000"/>
            </a:lnSpc>
            <a:spcBef>
              <a:spcPct val="0"/>
            </a:spcBef>
            <a:spcAft>
              <a:spcPct val="15000"/>
            </a:spcAft>
            <a:buChar char="•"/>
          </a:pPr>
          <a:r>
            <a:rPr lang="fr-FR" sz="2600" i="1" kern="1200" dirty="0"/>
            <a:t>Administration centralisée</a:t>
          </a:r>
          <a:endParaRPr lang="fr-BE" sz="2600" i="1" kern="1200" dirty="0"/>
        </a:p>
        <a:p>
          <a:pPr marL="228600" lvl="1" indent="-228600" algn="l" defTabSz="1155700">
            <a:lnSpc>
              <a:spcPct val="90000"/>
            </a:lnSpc>
            <a:spcBef>
              <a:spcPct val="0"/>
            </a:spcBef>
            <a:spcAft>
              <a:spcPct val="15000"/>
            </a:spcAft>
            <a:buChar char="•"/>
          </a:pPr>
          <a:r>
            <a:rPr lang="fr-FR" sz="2600" i="1" kern="1200" dirty="0"/>
            <a:t>Interface graphique</a:t>
          </a:r>
          <a:endParaRPr lang="fr-BE" sz="2600" i="1" kern="1200" dirty="0"/>
        </a:p>
      </dsp:txBody>
      <dsp:txXfrm>
        <a:off x="0" y="3139969"/>
        <a:ext cx="6666833" cy="1965600"/>
      </dsp:txXfrm>
    </dsp:sp>
    <dsp:sp modelId="{108E67C6-5681-4CFB-939F-A921A2B6ABAA}">
      <dsp:nvSpPr>
        <dsp:cNvPr id="0" name=""/>
        <dsp:cNvSpPr/>
      </dsp:nvSpPr>
      <dsp:spPr>
        <a:xfrm>
          <a:off x="333341" y="2756210"/>
          <a:ext cx="4666783" cy="767520"/>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ctr" defTabSz="1155700">
            <a:lnSpc>
              <a:spcPct val="90000"/>
            </a:lnSpc>
            <a:spcBef>
              <a:spcPct val="0"/>
            </a:spcBef>
            <a:spcAft>
              <a:spcPct val="35000"/>
            </a:spcAft>
            <a:buNone/>
          </a:pPr>
          <a:r>
            <a:rPr lang="fr-BE" sz="2600" b="1" kern="1200" dirty="0"/>
            <a:t>vCenter Server</a:t>
          </a:r>
        </a:p>
      </dsp:txBody>
      <dsp:txXfrm>
        <a:off x="370808" y="2793677"/>
        <a:ext cx="4591849" cy="692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EDEAA9-761D-4521-8C58-0E2C09573EFD}">
      <dsp:nvSpPr>
        <dsp:cNvPr id="0" name=""/>
        <dsp:cNvSpPr/>
      </dsp:nvSpPr>
      <dsp:spPr>
        <a:xfrm>
          <a:off x="0" y="706671"/>
          <a:ext cx="3073451" cy="195164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A136A6-7775-42B7-B45D-A772D547729B}">
      <dsp:nvSpPr>
        <dsp:cNvPr id="0" name=""/>
        <dsp:cNvSpPr/>
      </dsp:nvSpPr>
      <dsp:spPr>
        <a:xfrm>
          <a:off x="341494" y="1031091"/>
          <a:ext cx="3073451" cy="1951641"/>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fr-FR" sz="2800" kern="1200"/>
            <a:t>Configuration des ports de management iDrac</a:t>
          </a:r>
          <a:endParaRPr lang="en-US" sz="2800" kern="1200"/>
        </a:p>
      </dsp:txBody>
      <dsp:txXfrm>
        <a:off x="398656" y="1088253"/>
        <a:ext cx="2959127" cy="1837317"/>
      </dsp:txXfrm>
    </dsp:sp>
    <dsp:sp modelId="{0BA0C257-CD9F-42C1-865C-4E17EAE979CA}">
      <dsp:nvSpPr>
        <dsp:cNvPr id="0" name=""/>
        <dsp:cNvSpPr/>
      </dsp:nvSpPr>
      <dsp:spPr>
        <a:xfrm>
          <a:off x="3756441" y="706671"/>
          <a:ext cx="3073451" cy="195164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128B85-2AD9-4738-9E9A-B9E29A1E2EF9}">
      <dsp:nvSpPr>
        <dsp:cNvPr id="0" name=""/>
        <dsp:cNvSpPr/>
      </dsp:nvSpPr>
      <dsp:spPr>
        <a:xfrm>
          <a:off x="4097935" y="1031091"/>
          <a:ext cx="3073451" cy="1951641"/>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fr-FR" sz="2800" kern="1200"/>
            <a:t>Préparation du RAID 1 pour le système d’exploitation</a:t>
          </a:r>
          <a:endParaRPr lang="en-US" sz="2800" kern="1200"/>
        </a:p>
      </dsp:txBody>
      <dsp:txXfrm>
        <a:off x="4155097" y="1088253"/>
        <a:ext cx="2959127" cy="1837317"/>
      </dsp:txXfrm>
    </dsp:sp>
    <dsp:sp modelId="{3BDDCA5C-4B06-4BF7-8AA8-28BE38998594}">
      <dsp:nvSpPr>
        <dsp:cNvPr id="0" name=""/>
        <dsp:cNvSpPr/>
      </dsp:nvSpPr>
      <dsp:spPr>
        <a:xfrm>
          <a:off x="7512882" y="706671"/>
          <a:ext cx="3073451" cy="195164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D5D870-252E-4817-97A3-E935C5FCD0A9}">
      <dsp:nvSpPr>
        <dsp:cNvPr id="0" name=""/>
        <dsp:cNvSpPr/>
      </dsp:nvSpPr>
      <dsp:spPr>
        <a:xfrm>
          <a:off x="7854377" y="1031091"/>
          <a:ext cx="3073451" cy="1951641"/>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fr-FR" sz="2800" kern="1200"/>
            <a:t>Installation de VMware ESXi</a:t>
          </a:r>
          <a:endParaRPr lang="en-US" sz="2800" kern="1200"/>
        </a:p>
      </dsp:txBody>
      <dsp:txXfrm>
        <a:off x="7911539" y="1088253"/>
        <a:ext cx="2959127" cy="18373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46F2FF-9F72-4DCC-9669-47C4C02E97A8}">
      <dsp:nvSpPr>
        <dsp:cNvPr id="0" name=""/>
        <dsp:cNvSpPr/>
      </dsp:nvSpPr>
      <dsp:spPr>
        <a:xfrm>
          <a:off x="10927" y="1073429"/>
          <a:ext cx="2470500" cy="98161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fr-BE" sz="2700" kern="1200" dirty="0"/>
            <a:t>Perte d’un hôte</a:t>
          </a:r>
        </a:p>
      </dsp:txBody>
      <dsp:txXfrm>
        <a:off x="10927" y="1073429"/>
        <a:ext cx="2470500" cy="981618"/>
      </dsp:txXfrm>
    </dsp:sp>
    <dsp:sp modelId="{76087ABB-6FE6-4227-943F-66F2C215363D}">
      <dsp:nvSpPr>
        <dsp:cNvPr id="0" name=""/>
        <dsp:cNvSpPr/>
      </dsp:nvSpPr>
      <dsp:spPr>
        <a:xfrm>
          <a:off x="4108" y="1409437"/>
          <a:ext cx="2470500" cy="1185840"/>
        </a:xfrm>
        <a:prstGeom prst="rect">
          <a:avLst/>
        </a:prstGeom>
        <a:noFill/>
        <a:ln w="19050" cap="flat" cmpd="sng" algn="ctr">
          <a:noFill/>
          <a:prstDash val="solid"/>
          <a:miter lim="800000"/>
        </a:ln>
        <a:effectLst/>
      </dsp:spPr>
      <dsp:style>
        <a:lnRef idx="2">
          <a:scrgbClr r="0" g="0" b="0"/>
        </a:lnRef>
        <a:fillRef idx="1">
          <a:scrgbClr r="0" g="0" b="0"/>
        </a:fillRef>
        <a:effectRef idx="0">
          <a:scrgbClr r="0" g="0" b="0"/>
        </a:effectRef>
        <a:fontRef idx="minor"/>
      </dsp:style>
    </dsp:sp>
    <dsp:sp modelId="{A5FA95F9-0D60-45AA-A836-EE324D3043BD}">
      <dsp:nvSpPr>
        <dsp:cNvPr id="0" name=""/>
        <dsp:cNvSpPr/>
      </dsp:nvSpPr>
      <dsp:spPr>
        <a:xfrm>
          <a:off x="2813660" y="1073429"/>
          <a:ext cx="2470500" cy="98161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fr-BE" sz="2700" kern="1200" dirty="0"/>
            <a:t>Perte de stockage</a:t>
          </a:r>
        </a:p>
      </dsp:txBody>
      <dsp:txXfrm>
        <a:off x="2813660" y="1073429"/>
        <a:ext cx="2470500" cy="981618"/>
      </dsp:txXfrm>
    </dsp:sp>
    <dsp:sp modelId="{8DB65E1F-EC21-4069-A1BB-9327C592223A}">
      <dsp:nvSpPr>
        <dsp:cNvPr id="0" name=""/>
        <dsp:cNvSpPr/>
      </dsp:nvSpPr>
      <dsp:spPr>
        <a:xfrm>
          <a:off x="2820479" y="1409437"/>
          <a:ext cx="2470500" cy="1185840"/>
        </a:xfrm>
        <a:prstGeom prst="rect">
          <a:avLst/>
        </a:prstGeom>
        <a:noFill/>
        <a:ln w="19050" cap="flat" cmpd="sng" algn="ctr">
          <a:noFill/>
          <a:prstDash val="solid"/>
          <a:miter lim="800000"/>
        </a:ln>
        <a:effectLst/>
      </dsp:spPr>
      <dsp:style>
        <a:lnRef idx="2">
          <a:scrgbClr r="0" g="0" b="0"/>
        </a:lnRef>
        <a:fillRef idx="1">
          <a:scrgbClr r="0" g="0" b="0"/>
        </a:fillRef>
        <a:effectRef idx="0">
          <a:scrgbClr r="0" g="0" b="0"/>
        </a:effectRef>
        <a:fontRef idx="minor"/>
      </dsp:style>
    </dsp:sp>
    <dsp:sp modelId="{07194A2E-985D-46D8-A41E-8272ECF705DF}">
      <dsp:nvSpPr>
        <dsp:cNvPr id="0" name=""/>
        <dsp:cNvSpPr/>
      </dsp:nvSpPr>
      <dsp:spPr>
        <a:xfrm>
          <a:off x="5630030" y="1073429"/>
          <a:ext cx="2470500" cy="98161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fr-BE" sz="2700" kern="1200" dirty="0"/>
            <a:t>Perte réseau</a:t>
          </a:r>
        </a:p>
      </dsp:txBody>
      <dsp:txXfrm>
        <a:off x="5630030" y="1073429"/>
        <a:ext cx="2470500" cy="981618"/>
      </dsp:txXfrm>
    </dsp:sp>
    <dsp:sp modelId="{6A7A7209-C68A-47DA-B951-0950385FA28B}">
      <dsp:nvSpPr>
        <dsp:cNvPr id="0" name=""/>
        <dsp:cNvSpPr/>
      </dsp:nvSpPr>
      <dsp:spPr>
        <a:xfrm>
          <a:off x="5636849" y="1409437"/>
          <a:ext cx="2470500" cy="1185840"/>
        </a:xfrm>
        <a:prstGeom prst="rect">
          <a:avLst/>
        </a:prstGeom>
        <a:noFill/>
        <a:ln w="19050" cap="flat" cmpd="sng" algn="ctr">
          <a:noFill/>
          <a:prstDash val="solid"/>
          <a:miter lim="800000"/>
        </a:ln>
        <a:effectLst/>
      </dsp:spPr>
      <dsp:style>
        <a:lnRef idx="2">
          <a:scrgbClr r="0" g="0" b="0"/>
        </a:lnRef>
        <a:fillRef idx="1">
          <a:scrgbClr r="0" g="0" b="0"/>
        </a:fillRef>
        <a:effectRef idx="0">
          <a:scrgbClr r="0" g="0" b="0"/>
        </a:effectRef>
        <a:fontRef idx="minor"/>
      </dsp:style>
    </dsp:sp>
    <dsp:sp modelId="{EBB21F12-779C-4E7B-9A6A-0792F927C55F}">
      <dsp:nvSpPr>
        <dsp:cNvPr id="0" name=""/>
        <dsp:cNvSpPr/>
      </dsp:nvSpPr>
      <dsp:spPr>
        <a:xfrm>
          <a:off x="8446401" y="1073429"/>
          <a:ext cx="2470500" cy="98161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fr-BE" sz="2700" kern="1200" dirty="0"/>
            <a:t>Performance générale</a:t>
          </a:r>
        </a:p>
      </dsp:txBody>
      <dsp:txXfrm>
        <a:off x="8446401" y="1073429"/>
        <a:ext cx="2470500" cy="981618"/>
      </dsp:txXfrm>
    </dsp:sp>
    <dsp:sp modelId="{46BA8C31-22E9-4B10-A4F3-B3010D82B45B}">
      <dsp:nvSpPr>
        <dsp:cNvPr id="0" name=""/>
        <dsp:cNvSpPr/>
      </dsp:nvSpPr>
      <dsp:spPr>
        <a:xfrm>
          <a:off x="8453219" y="1409437"/>
          <a:ext cx="2470500" cy="1185840"/>
        </a:xfrm>
        <a:prstGeom prst="rect">
          <a:avLst/>
        </a:prstGeom>
        <a:noFill/>
        <a:ln w="1905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DC0D45-4F40-491D-965D-C7EE9E0918C2}" type="datetimeFigureOut">
              <a:rPr lang="fr-BE" smtClean="0"/>
              <a:t>06-05-24</a:t>
            </a:fld>
            <a:endParaRPr lang="fr-BE"/>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1A7DBC-6ED6-4006-A92E-F3B49A4F1505}" type="slidenum">
              <a:rPr lang="fr-BE" smtClean="0"/>
              <a:t>‹N°›</a:t>
            </a:fld>
            <a:endParaRPr lang="fr-BE"/>
          </a:p>
        </p:txBody>
      </p:sp>
    </p:spTree>
    <p:extLst>
      <p:ext uri="{BB962C8B-B14F-4D97-AF65-F5344CB8AC3E}">
        <p14:creationId xmlns:p14="http://schemas.microsoft.com/office/powerpoint/2010/main" val="445926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L’évolution de l’informatique ces dernières années à modifier la manière dont les entreprises gèrent leurs infrastructures.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La généralisation de la virtualisation et du cloud a permis le développement de solution plus agile, évolutif et résiliente les unes que les autres.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dans ce contexte,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les infrastructures hyperconvergées (HCI) une réponse innovante aux besoins changeants des entreprises.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2</a:t>
            </a:fld>
            <a:endParaRPr lang="fr-BE"/>
          </a:p>
        </p:txBody>
      </p:sp>
    </p:spTree>
    <p:extLst>
      <p:ext uri="{BB962C8B-B14F-4D97-AF65-F5344CB8AC3E}">
        <p14:creationId xmlns:p14="http://schemas.microsoft.com/office/powerpoint/2010/main" val="3813454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Hyperviseur de type 1 ou barre-métal et donc c’est une solution directement installé sur le matériel.</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ESXi offre des Performances élevées et une exploitation optimisée des ressources.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vCenter Server quant à lui est le point central de l’environnement. c’est le gestionnaire des nœuds et des clusters. L’accès se fait via une interface web qui utilise des requêtes API pour communiquer avec tous les éléments de l’environnement.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On y retrouve une gestion centralisée et une supervision complète des éléments.</a:t>
            </a:r>
          </a:p>
          <a:p>
            <a:endParaRPr lang="fr-BE"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1A7DBC-6ED6-4006-A92E-F3B49A4F1505}" type="slidenum">
              <a:rPr kumimoji="0" lang="fr-B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fr-B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934054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Le système vSan permet de combiner les capacités de stockage de plusieurs serveurs physiques afin de créer un espace de stockage partagé et hautement disponible. </a:t>
            </a:r>
          </a:p>
          <a:p>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Son principe est d’agrège les périphériques locaux ou directement connectés à un cluster pour former un pool de stockage partagé sur tous les hôtes du cluster vSan. </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Selon le type d’infrastructure, on retrouve trois versions d’un cluster vSan. </a:t>
            </a:r>
          </a:p>
          <a:p>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Le cluster standard qui est composé d’au moins trois hôtes résident sur un site unique et sont connectés au même réseau. </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Le cluster a 2 nœuds qui est couramment utilisés dans des environnements de bureaux distants ou de succursales, où un nombre limité de charges de travail est exécuté mais nécessite une disponibilité élevée. </a:t>
            </a: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La configuration d’un cluster a deux nœuds se compose de deux hôtes situés au même endroit, connectés au même réseau, et utilise un troisième hôte comme témoin, qui peut être situé à distance.</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Le cluster étendu, ce type de configuration garantit une résilience face à la perte d'un site complet. C’est-à-dire que l’on a sur chacun des site une configuration identique et que l’on rajoute un hôte ailleurs.</a:t>
            </a: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Ce dernier joue le rôle de témoin dans les situations où une partition réseau survient entre les deux sites de données. .</a:t>
            </a:r>
          </a:p>
          <a:p>
            <a:r>
              <a:rPr lang="fr-BE" sz="1800" dirty="0">
                <a:effectLst/>
                <a:latin typeface="Calibri" panose="020F0502020204030204" pitchFamily="34" charset="0"/>
                <a:cs typeface="Times New Roman" panose="02020603050405020304" pitchFamily="18" charset="0"/>
              </a:rPr>
              <a:t>		</a:t>
            </a:r>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12</a:t>
            </a:fld>
            <a:endParaRPr lang="fr-BE"/>
          </a:p>
        </p:txBody>
      </p:sp>
    </p:spTree>
    <p:extLst>
      <p:ext uri="{BB962C8B-B14F-4D97-AF65-F5344CB8AC3E}">
        <p14:creationId xmlns:p14="http://schemas.microsoft.com/office/powerpoint/2010/main" val="2778391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NSX simplifie la création et la gestion des réseaux virtuels de manière similaire à celle des machines virtuelles. Cela permet une distribution centralisée et flexible des réseaux à travers l'infrastructure.</a:t>
            </a:r>
          </a:p>
          <a:p>
            <a:endParaRPr lang="fr-BE" sz="1800" dirty="0">
              <a:effectLst/>
              <a:latin typeface="Calibri" panose="020F0502020204030204" pitchFamily="34" charset="0"/>
              <a:cs typeface="Times New Roman" panose="02020603050405020304" pitchFamily="18" charset="0"/>
            </a:endParaRPr>
          </a:p>
          <a:p>
            <a:endParaRPr lang="fr-BE" sz="1800" dirty="0">
              <a:effectLst/>
              <a:latin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D’une communication avec vCenter Server qui fournit à NSX un accès complet à l'environnement et à ses objets.</a:t>
            </a:r>
          </a:p>
          <a:p>
            <a:pPr marL="342900" lvl="0" indent="-342900">
              <a:lnSpc>
                <a:spcPct val="107000"/>
              </a:lnSpc>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Des hôtes ESXi qui une fois que les modules NSX sont installés, deviennent un nœud de transport hôte. Cela signifie qu'il est capable de fournir des services réseau aux machines virtuelles qui s'exécutent sur cet hôte.</a:t>
            </a:r>
          </a:p>
          <a:p>
            <a:pPr marL="342900" lvl="0" indent="-342900">
              <a:lnSpc>
                <a:spcPct val="107000"/>
              </a:lnSpc>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Des nœuds NSX Edge qui sont des machines virtuelles qui assurent la fourniture de services réseau à l'ensemble des composants NSX.</a:t>
            </a:r>
          </a:p>
          <a:p>
            <a:pPr marL="342900" lvl="0" indent="-342900">
              <a:lnSpc>
                <a:spcPct val="107000"/>
              </a:lnSpc>
              <a:spcAft>
                <a:spcPts val="800"/>
              </a:spcAft>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De machines virtuelles NSX Manager qui hébergent une interface utilisateur offrant ainsi une plateforme graphique pour administrer l'environnement NSX.</a:t>
            </a:r>
          </a:p>
          <a:p>
            <a:endParaRPr lang="fr-BE" sz="1800" dirty="0">
              <a:effectLst/>
              <a:latin typeface="Calibri" panose="020F0502020204030204" pitchFamily="34" charset="0"/>
              <a:cs typeface="Times New Roman" panose="02020603050405020304" pitchFamily="18" charset="0"/>
            </a:endParaRPr>
          </a:p>
          <a:p>
            <a:endParaRPr lang="fr-BE" sz="1800" dirty="0">
              <a:effectLst/>
              <a:latin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Les segments : il s'agit d'un commutateur logique permettant de connecter des machines virtuelles à des passerelles de niveau 1.</a:t>
            </a:r>
          </a:p>
          <a:p>
            <a:pPr marL="342900" lvl="0" indent="-342900">
              <a:lnSpc>
                <a:spcPct val="107000"/>
              </a:lnSpc>
              <a:spcAft>
                <a:spcPts val="800"/>
              </a:spcAft>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Des passerelles de niveau 1 : ces passerelles agissent comme un routeur logique, facilitant le trafic entre les différents segments du réseau virtuel.</a:t>
            </a:r>
          </a:p>
          <a:p>
            <a:pPr marL="342900" lvl="0" indent="-342900">
              <a:lnSpc>
                <a:spcPct val="107000"/>
              </a:lnSpc>
              <a:spcAft>
                <a:spcPts val="800"/>
              </a:spcAft>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Des passerelles de niveau 0 : ces passerelles logiques jouent un rôle crucial en connectant les passerelles de niveau 1 à un routeur physique, assurant ainsi une connectivité externe aux segments du réseau virtuel.</a:t>
            </a:r>
            <a:endParaRPr lang="fr-BE" sz="1800" dirty="0">
              <a:effectLst/>
              <a:latin typeface="Calibri" panose="020F0502020204030204" pitchFamily="34" charset="0"/>
              <a:cs typeface="Times New Roman" panose="02020603050405020304" pitchFamily="18" charset="0"/>
            </a:endParaRPr>
          </a:p>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14</a:t>
            </a:fld>
            <a:endParaRPr lang="fr-BE"/>
          </a:p>
        </p:txBody>
      </p:sp>
    </p:spTree>
    <p:extLst>
      <p:ext uri="{BB962C8B-B14F-4D97-AF65-F5344CB8AC3E}">
        <p14:creationId xmlns:p14="http://schemas.microsoft.com/office/powerpoint/2010/main" val="2662248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Le système vSan permet de combiner les capacités de stockage de plusieurs serveurs physiques afin de créer un espace de stockage partagé et hautement disponible. </a:t>
            </a:r>
          </a:p>
          <a:p>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Son principe est d’agrège les périphériques locaux ou directement connectés à un cluster pour former un pool de stockage partagé sur tous les hôtes du cluster vSan. </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Selon le type d’infrastructure, on retrouve trois versions d’un cluster vSan. </a:t>
            </a:r>
          </a:p>
          <a:p>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Le cluster standard qui est composé d’au moins trois hôtes résident sur un site unique et sont connectés au même réseau. </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Le cluster a 2 nœuds qui est couramment utilisés dans des environnements de bureaux distants ou de succursales, où un nombre limité de charges de travail est exécuté mais nécessite une disponibilité élevée. </a:t>
            </a: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La configuration d’un cluster a deux nœuds se compose de deux hôtes situés au même endroit, connectés au même réseau, et utilise un troisième hôte comme témoin, qui peut être situé à distance.</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Le cluster étendu, ce type de configuration garantit une résilience face à la perte d'un site complet. C’est-à-dire que l’on a sur chacun des site une configuration identique et que l’on rajoute un hôte ailleurs.</a:t>
            </a: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Ce dernier joue le rôle de témoin dans les situations où une partition réseau survient entre les deux sites de données. .</a:t>
            </a:r>
          </a:p>
          <a:p>
            <a:r>
              <a:rPr lang="fr-BE" sz="1800" dirty="0">
                <a:effectLst/>
                <a:latin typeface="Calibri" panose="020F0502020204030204" pitchFamily="34" charset="0"/>
                <a:cs typeface="Times New Roman" panose="02020603050405020304" pitchFamily="18" charset="0"/>
              </a:rPr>
              <a:t>		</a:t>
            </a:r>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15</a:t>
            </a:fld>
            <a:endParaRPr lang="fr-BE"/>
          </a:p>
        </p:txBody>
      </p:sp>
    </p:spTree>
    <p:extLst>
      <p:ext uri="{BB962C8B-B14F-4D97-AF65-F5344CB8AC3E}">
        <p14:creationId xmlns:p14="http://schemas.microsoft.com/office/powerpoint/2010/main" val="1452612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16</a:t>
            </a:fld>
            <a:endParaRPr lang="fr-BE"/>
          </a:p>
        </p:txBody>
      </p:sp>
    </p:spTree>
    <p:extLst>
      <p:ext uri="{BB962C8B-B14F-4D97-AF65-F5344CB8AC3E}">
        <p14:creationId xmlns:p14="http://schemas.microsoft.com/office/powerpoint/2010/main" val="12533623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17</a:t>
            </a:fld>
            <a:endParaRPr lang="fr-BE"/>
          </a:p>
        </p:txBody>
      </p:sp>
    </p:spTree>
    <p:extLst>
      <p:ext uri="{BB962C8B-B14F-4D97-AF65-F5344CB8AC3E}">
        <p14:creationId xmlns:p14="http://schemas.microsoft.com/office/powerpoint/2010/main" val="33137153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Le NLB est un protocole d'équilibrage de charge réseau qui permet de répartir le trafic entre plusieurs liens physiques ou virtuels</a:t>
            </a:r>
          </a:p>
          <a:p>
            <a:pPr>
              <a:lnSpc>
                <a:spcPct val="107000"/>
              </a:lnSpc>
              <a:spcAft>
                <a:spcPts val="800"/>
              </a:spcAft>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Cela offre plusieurs avantages comme </a:t>
            </a:r>
          </a:p>
          <a:p>
            <a:pPr marL="800100" lvl="1" indent="-342900">
              <a:lnSpc>
                <a:spcPct val="107000"/>
              </a:lnSpc>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L’amélioration des performances : en répartissant le trafic sur plusieurs liens.</a:t>
            </a:r>
          </a:p>
          <a:p>
            <a:pPr marL="800100" lvl="1" indent="-342900">
              <a:lnSpc>
                <a:spcPct val="107000"/>
              </a:lnSpc>
              <a:spcAft>
                <a:spcPts val="800"/>
              </a:spcAft>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La Redondance du réseau : si un lien tombe en panne, le NLB peut automatiquement rediriger le trafic vers les liens restants.</a:t>
            </a:r>
          </a:p>
          <a:p>
            <a:pPr marL="800100" lvl="1" indent="-342900">
              <a:lnSpc>
                <a:spcPct val="107000"/>
              </a:lnSpc>
              <a:spcAft>
                <a:spcPts val="800"/>
              </a:spcAft>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L’évolutivité : ce protocole peut facilement être étendu pour prendre en charge de nouveaux liens ou de nouvelles interfaces réseau.</a:t>
            </a:r>
            <a:endParaRPr lang="fr-BE" dirty="0"/>
          </a:p>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20</a:t>
            </a:fld>
            <a:endParaRPr lang="fr-BE"/>
          </a:p>
        </p:txBody>
      </p:sp>
    </p:spTree>
    <p:extLst>
      <p:ext uri="{BB962C8B-B14F-4D97-AF65-F5344CB8AC3E}">
        <p14:creationId xmlns:p14="http://schemas.microsoft.com/office/powerpoint/2010/main" val="16435238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22</a:t>
            </a:fld>
            <a:endParaRPr lang="fr-BE"/>
          </a:p>
        </p:txBody>
      </p:sp>
    </p:spTree>
    <p:extLst>
      <p:ext uri="{BB962C8B-B14F-4D97-AF65-F5344CB8AC3E}">
        <p14:creationId xmlns:p14="http://schemas.microsoft.com/office/powerpoint/2010/main" val="1996574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23</a:t>
            </a:fld>
            <a:endParaRPr lang="fr-BE"/>
          </a:p>
        </p:txBody>
      </p:sp>
    </p:spTree>
    <p:extLst>
      <p:ext uri="{BB962C8B-B14F-4D97-AF65-F5344CB8AC3E}">
        <p14:creationId xmlns:p14="http://schemas.microsoft.com/office/powerpoint/2010/main" val="1793767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Crée en 1992, Nexis est une société de consultance qui excelle dans la livraison et l’installation d’infrastructure ICT (Tech de l’information et de la communication) ainsi que le support client. </a:t>
            </a:r>
            <a:br>
              <a:rPr lang="fr-BE" sz="1800" dirty="0">
                <a:effectLst/>
                <a:latin typeface="Calibri" panose="020F0502020204030204" pitchFamily="34" charset="0"/>
                <a:ea typeface="Times New Roman" panose="02020603050405020304" pitchFamily="18" charset="0"/>
                <a:cs typeface="Times New Roman" panose="02020603050405020304" pitchFamily="18" charset="0"/>
              </a:rPr>
            </a:br>
            <a:br>
              <a:rPr lang="fr-BE" sz="1800" dirty="0">
                <a:effectLst/>
                <a:latin typeface="Calibri" panose="020F0502020204030204" pitchFamily="34" charset="0"/>
                <a:ea typeface="Times New Roman" panose="02020603050405020304" pitchFamily="18" charset="0"/>
                <a:cs typeface="Times New Roman" panose="02020603050405020304" pitchFamily="18" charset="0"/>
              </a:rPr>
            </a:b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On retrouve dans les services fournit par l’entreprise par exemple tout ce qui touche aux Infrastructures et service Réseaux, à la Sécurité, aux Cloud ou encore la partie support avec du Helpdesk.</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En 2020, Nexis a rejoint la société Trustteam et le changement de nom c’est fait durant le stage. Trustteam a été créé en 2002 à Courtrai,</a:t>
            </a:r>
            <a:r>
              <a:rPr lang="fr-BE" sz="1800" dirty="0">
                <a:effectLst/>
                <a:latin typeface="Calibri" panose="020F0502020204030204" pitchFamily="34" charset="0"/>
                <a:ea typeface="Times New Roman" panose="02020603050405020304" pitchFamily="18" charset="0"/>
              </a:rPr>
              <a:t> elle accompagne ses clients de toute taille et de tout secteur d'activité dans la transformation numérique de leurs organisations. On retrouve la société dans plusieurs lieux en Europe. </a:t>
            </a:r>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BE" sz="1800" dirty="0">
              <a:effectLst/>
              <a:latin typeface="Calibri" panose="020F0502020204030204" pitchFamily="34"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3</a:t>
            </a:fld>
            <a:endParaRPr lang="fr-BE"/>
          </a:p>
        </p:txBody>
      </p:sp>
    </p:spTree>
    <p:extLst>
      <p:ext uri="{BB962C8B-B14F-4D97-AF65-F5344CB8AC3E}">
        <p14:creationId xmlns:p14="http://schemas.microsoft.com/office/powerpoint/2010/main" val="192723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Crée en 1992, Nexis est une société de consultance qui excelle dans la livraison et l’installation d’infrastructure ICT (Tech de l’information et de la communication) ainsi que le support client. </a:t>
            </a:r>
            <a:br>
              <a:rPr lang="fr-BE" sz="1800" dirty="0">
                <a:effectLst/>
                <a:latin typeface="Calibri" panose="020F0502020204030204" pitchFamily="34" charset="0"/>
                <a:ea typeface="Times New Roman" panose="02020603050405020304" pitchFamily="18" charset="0"/>
                <a:cs typeface="Times New Roman" panose="02020603050405020304" pitchFamily="18" charset="0"/>
              </a:rPr>
            </a:br>
            <a:br>
              <a:rPr lang="fr-BE" sz="1800" dirty="0">
                <a:effectLst/>
                <a:latin typeface="Calibri" panose="020F0502020204030204" pitchFamily="34" charset="0"/>
                <a:ea typeface="Times New Roman" panose="02020603050405020304" pitchFamily="18" charset="0"/>
                <a:cs typeface="Times New Roman" panose="02020603050405020304" pitchFamily="18" charset="0"/>
              </a:rPr>
            </a:b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On retrouve dans les services fournit par l’entreprise par exemple tout ce qui touche aux Infrastructures et service Réseaux, à la Sécurité, aux Cloud ou encore la partie support avec du Helpdesk.</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En 2020, Nexis a rejoint la société Trustteam et le changement de nom c’est fait durant le stage. Trustteam a été créé en 2002 à Courtrai,</a:t>
            </a:r>
            <a:r>
              <a:rPr lang="fr-BE" sz="1800" dirty="0">
                <a:effectLst/>
                <a:latin typeface="Calibri" panose="020F0502020204030204" pitchFamily="34" charset="0"/>
                <a:ea typeface="Times New Roman" panose="02020603050405020304" pitchFamily="18" charset="0"/>
              </a:rPr>
              <a:t> elle accompagne ses clients de toute taille et de tout secteur d'activité dans la transformation numérique de leurs organisations. On retrouve la société dans plusieurs lieux en Europe. </a:t>
            </a:r>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BE" sz="1800" dirty="0">
              <a:effectLst/>
              <a:latin typeface="Calibri" panose="020F0502020204030204" pitchFamily="34"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4</a:t>
            </a:fld>
            <a:endParaRPr lang="fr-BE"/>
          </a:p>
        </p:txBody>
      </p:sp>
    </p:spTree>
    <p:extLst>
      <p:ext uri="{BB962C8B-B14F-4D97-AF65-F5344CB8AC3E}">
        <p14:creationId xmlns:p14="http://schemas.microsoft.com/office/powerpoint/2010/main" val="770685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5</a:t>
            </a:fld>
            <a:endParaRPr lang="fr-BE"/>
          </a:p>
        </p:txBody>
      </p:sp>
    </p:spTree>
    <p:extLst>
      <p:ext uri="{BB962C8B-B14F-4D97-AF65-F5344CB8AC3E}">
        <p14:creationId xmlns:p14="http://schemas.microsoft.com/office/powerpoint/2010/main" val="1965079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L'hyperconvergence dans le domaine de l'informatique est une approche qui cherche à unifier les ressources. </a:t>
            </a:r>
          </a:p>
          <a:p>
            <a:pPr>
              <a:lnSpc>
                <a:spcPct val="107000"/>
              </a:lnSpc>
              <a:spcAft>
                <a:spcPts val="800"/>
              </a:spcAft>
            </a:pPr>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Une infrastructure hyperconvergée est une plateforme qui sera définie par logiciel qui intègrera le stockage, le calcul, la gestion du réseau et la virtualisation au sein d'un système unique.</a:t>
            </a:r>
          </a:p>
          <a:p>
            <a:pPr>
              <a:lnSpc>
                <a:spcPct val="107000"/>
              </a:lnSpc>
              <a:spcAft>
                <a:spcPts val="800"/>
              </a:spcAft>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a:t>
            </a:r>
          </a:p>
          <a:p>
            <a:pPr>
              <a:lnSpc>
                <a:spcPct val="107000"/>
              </a:lnSpc>
              <a:spcAft>
                <a:spcPts val="800"/>
              </a:spcAft>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Donc typiquement, c’est constitué de plusieurs serveurs appelés nœud, chacun doté de son propre stockage local et de sa puissance de traitement. Ces serveurs sont regroupés et gérés comme une entité unique dite cluster. </a:t>
            </a:r>
          </a:p>
          <a:p>
            <a:endParaRPr lang="fr-FR" dirty="0"/>
          </a:p>
          <a:p>
            <a:r>
              <a:rPr lang="fr-FR" dirty="0"/>
              <a:t>On retrouve deux grandes utilisations de l’HCI, dans les infrastructures cloud et celles plus pour du Compute &amp; Storage.</a:t>
            </a:r>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6</a:t>
            </a:fld>
            <a:endParaRPr lang="fr-BE"/>
          </a:p>
        </p:txBody>
      </p:sp>
    </p:spTree>
    <p:extLst>
      <p:ext uri="{BB962C8B-B14F-4D97-AF65-F5344CB8AC3E}">
        <p14:creationId xmlns:p14="http://schemas.microsoft.com/office/powerpoint/2010/main" val="3517506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7</a:t>
            </a:fld>
            <a:endParaRPr lang="fr-BE"/>
          </a:p>
        </p:txBody>
      </p:sp>
    </p:spTree>
    <p:extLst>
      <p:ext uri="{BB962C8B-B14F-4D97-AF65-F5344CB8AC3E}">
        <p14:creationId xmlns:p14="http://schemas.microsoft.com/office/powerpoint/2010/main" val="1495209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A1.	La solution offre aux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entreprises le choix de commencer avec une configuration de taille adaptée à leurs besoins et la faire évoluer au fur et à mesure. Cela permet une adaptation facile aux changements dans l'entreprise sans nécessité de migrations ou de remplacements majeurs.</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cs typeface="Times New Roman" panose="02020603050405020304" pitchFamily="18" charset="0"/>
              </a:rPr>
              <a:t>A2.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En regroupant divers éléments en une seule solution, l'HCI permet de réduire l'espace physique nécessaire. Cela peut être particulièrement avantageux dans des environnements où l'espace est limité et ou coûteux.</a:t>
            </a:r>
            <a:endParaRPr lang="fr-BE" sz="18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BE" sz="18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BE" sz="1800" dirty="0">
                <a:effectLst/>
                <a:latin typeface="Calibri" panose="020F0502020204030204" pitchFamily="34" charset="0"/>
                <a:cs typeface="Times New Roman" panose="02020603050405020304" pitchFamily="18" charset="0"/>
              </a:rPr>
              <a:t>A3.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Conçue pour fournir une haute disponibilité grâce à la redondance intégrée au niveau matériel et logiciel. La technologie assure en cas de panne, d’automatiquement migrer les charges de travail vers d'autres nœuds de l'infrastructure, garantissant ainsi la continuité des opérations.</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cs typeface="Times New Roman" panose="02020603050405020304" pitchFamily="18" charset="0"/>
              </a:rPr>
              <a:t>A4.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La gestion centralisée de l'infrastructure par le biais d’un gestionnaire permet une administration plus efficace. Les administrateurs peuvent gérer tous les aspects de l'infrastructure à partir d'une seule interface.</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cs typeface="Times New Roman" panose="02020603050405020304" pitchFamily="18" charset="0"/>
              </a:rPr>
              <a:t>Certains aspects peuvent être vue comme inconvénients:</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cs typeface="Times New Roman" panose="02020603050405020304" pitchFamily="18" charset="0"/>
              </a:rPr>
              <a:t>I1.	L’intégration d’un nouvel environnement HCI peut selon le matériel déjà en place, être compliqué voir demander des migration et remplacement volumineux.</a:t>
            </a:r>
          </a:p>
          <a:p>
            <a:endParaRPr lang="fr-BE" sz="18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BE" sz="1800" dirty="0">
                <a:effectLst/>
                <a:latin typeface="Calibri" panose="020F0502020204030204" pitchFamily="34" charset="0"/>
                <a:cs typeface="Times New Roman" panose="02020603050405020304" pitchFamily="18" charset="0"/>
              </a:rPr>
              <a:t>I2.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Bien que l'HCI offre de nombreux avantages et optimisations, sa mise en œuvre et sa gestion peuvent devenir rapidement complexes, nécessitant des compétences techniques avancées pour configurer, surveiller et optimiser l'infrastructure.</a:t>
            </a:r>
            <a:endParaRPr lang="fr-BE" sz="1800" dirty="0">
              <a:effectLst/>
              <a:latin typeface="Calibri" panose="020F0502020204030204" pitchFamily="34" charset="0"/>
              <a:cs typeface="Times New Roman" panose="02020603050405020304" pitchFamily="18" charset="0"/>
            </a:endParaRP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cs typeface="Times New Roman" panose="02020603050405020304" pitchFamily="18" charset="0"/>
              </a:rPr>
              <a:t>I3.	Sur le long terme, l’environnement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offre des économies certaines sur le budget, en termes d'efficacité opérationnelle où de gestion simplifiée mais les coûts initiaux d'acquisition et de mise en œuvre peuvent être significatifs et cela peut représenter un obstacle financier pour certaines entreprises.</a:t>
            </a:r>
            <a:endParaRPr lang="fr-BE" sz="1800" dirty="0">
              <a:effectLst/>
              <a:latin typeface="Calibri" panose="020F0502020204030204" pitchFamily="34" charset="0"/>
              <a:cs typeface="Times New Roman" panose="02020603050405020304" pitchFamily="18" charset="0"/>
            </a:endParaRP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cs typeface="Times New Roman" panose="02020603050405020304" pitchFamily="18" charset="0"/>
              </a:rPr>
              <a:t>I4.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Dans certains cas, l'architecture HCI peut ne pas être parfaitement adaptée à l'environnement physique où elle est déployée, ce qui peut nécessiter des ajustements ou des investissements supplémentaires pour assurer la couverture du réseau ou l’alimentation électrique.</a:t>
            </a:r>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8</a:t>
            </a:fld>
            <a:endParaRPr lang="fr-BE"/>
          </a:p>
        </p:txBody>
      </p:sp>
    </p:spTree>
    <p:extLst>
      <p:ext uri="{BB962C8B-B14F-4D97-AF65-F5344CB8AC3E}">
        <p14:creationId xmlns:p14="http://schemas.microsoft.com/office/powerpoint/2010/main" val="2555900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ce stage se sont des logiciels VMware qui ont été utilisées. </a:t>
            </a:r>
          </a:p>
          <a:p>
            <a:endParaRPr lang="fr-FR" dirty="0"/>
          </a:p>
          <a:p>
            <a:r>
              <a:rPr lang="fr-FR" dirty="0"/>
              <a:t>On retrouve deux éditions majeures chez VMware: vSphere Foundation et Cloud Foundation.</a:t>
            </a:r>
          </a:p>
          <a:p>
            <a:endParaRPr lang="fr-BE" dirty="0"/>
          </a:p>
          <a:p>
            <a:r>
              <a:rPr lang="fr-BE" dirty="0"/>
              <a:t>VSphere sera plus orienté pour les entreprises qui cherche a consolidé et optimisé leur environnement, cette suite est parfaite pour les charges de travail les plus exigeante.</a:t>
            </a:r>
          </a:p>
          <a:p>
            <a:endParaRPr lang="fr-BE" dirty="0"/>
          </a:p>
          <a:p>
            <a:r>
              <a:rPr lang="fr-BE" dirty="0"/>
              <a:t>Cloud Foundation quant à lui est une solution de logiciels pour environnement cloud Iaas ou pour les entreprises qui cherche à faire leur cloud privé.</a:t>
            </a:r>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9</a:t>
            </a:fld>
            <a:endParaRPr lang="fr-BE"/>
          </a:p>
        </p:txBody>
      </p:sp>
    </p:spTree>
    <p:extLst>
      <p:ext uri="{BB962C8B-B14F-4D97-AF65-F5344CB8AC3E}">
        <p14:creationId xmlns:p14="http://schemas.microsoft.com/office/powerpoint/2010/main" val="71179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10</a:t>
            </a:fld>
            <a:endParaRPr lang="fr-BE"/>
          </a:p>
        </p:txBody>
      </p:sp>
    </p:spTree>
    <p:extLst>
      <p:ext uri="{BB962C8B-B14F-4D97-AF65-F5344CB8AC3E}">
        <p14:creationId xmlns:p14="http://schemas.microsoft.com/office/powerpoint/2010/main" val="436437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FE58A2-2C98-4638-48E2-BFFD10E3DE5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BE"/>
          </a:p>
        </p:txBody>
      </p:sp>
      <p:sp>
        <p:nvSpPr>
          <p:cNvPr id="3" name="Sous-titre 2">
            <a:extLst>
              <a:ext uri="{FF2B5EF4-FFF2-40B4-BE49-F238E27FC236}">
                <a16:creationId xmlns:a16="http://schemas.microsoft.com/office/drawing/2014/main" id="{3A443A28-323B-0609-7208-8885F604CC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BE"/>
          </a:p>
        </p:txBody>
      </p:sp>
      <p:sp>
        <p:nvSpPr>
          <p:cNvPr id="4" name="Espace réservé de la date 3">
            <a:extLst>
              <a:ext uri="{FF2B5EF4-FFF2-40B4-BE49-F238E27FC236}">
                <a16:creationId xmlns:a16="http://schemas.microsoft.com/office/drawing/2014/main" id="{BE02CDC4-246E-6D51-EF2A-D72A0EE96E91}"/>
              </a:ext>
            </a:extLst>
          </p:cNvPr>
          <p:cNvSpPr>
            <a:spLocks noGrp="1"/>
          </p:cNvSpPr>
          <p:nvPr>
            <p:ph type="dt" sz="half" idx="10"/>
          </p:nvPr>
        </p:nvSpPr>
        <p:spPr/>
        <p:txBody>
          <a:bodyPr/>
          <a:lstStyle/>
          <a:p>
            <a:fld id="{CFCD01D5-3C04-4AE6-AEE8-C25531D93149}" type="datetimeFigureOut">
              <a:rPr lang="fr-BE" smtClean="0"/>
              <a:t>06-05-24</a:t>
            </a:fld>
            <a:endParaRPr lang="fr-BE"/>
          </a:p>
        </p:txBody>
      </p:sp>
      <p:sp>
        <p:nvSpPr>
          <p:cNvPr id="5" name="Espace réservé du pied de page 4">
            <a:extLst>
              <a:ext uri="{FF2B5EF4-FFF2-40B4-BE49-F238E27FC236}">
                <a16:creationId xmlns:a16="http://schemas.microsoft.com/office/drawing/2014/main" id="{4902DE3E-A6A8-6457-BAD4-B1804A9FA590}"/>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D5A80CC1-6460-E466-30FC-7429EA68AB17}"/>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179797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D40E71-7C7B-C1D0-9B9E-72E423D8CB3C}"/>
              </a:ext>
            </a:extLst>
          </p:cNvPr>
          <p:cNvSpPr>
            <a:spLocks noGrp="1"/>
          </p:cNvSpPr>
          <p:nvPr>
            <p:ph type="title"/>
          </p:nvPr>
        </p:nvSpPr>
        <p:spPr/>
        <p:txBody>
          <a:bodyPr/>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B80B5777-DABB-F7FE-249D-689722F6251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56F6A607-0AB5-7FF2-E80C-C975CE6ABCF0}"/>
              </a:ext>
            </a:extLst>
          </p:cNvPr>
          <p:cNvSpPr>
            <a:spLocks noGrp="1"/>
          </p:cNvSpPr>
          <p:nvPr>
            <p:ph type="dt" sz="half" idx="10"/>
          </p:nvPr>
        </p:nvSpPr>
        <p:spPr/>
        <p:txBody>
          <a:bodyPr/>
          <a:lstStyle/>
          <a:p>
            <a:fld id="{CFCD01D5-3C04-4AE6-AEE8-C25531D93149}" type="datetimeFigureOut">
              <a:rPr lang="fr-BE" smtClean="0"/>
              <a:t>06-05-24</a:t>
            </a:fld>
            <a:endParaRPr lang="fr-BE"/>
          </a:p>
        </p:txBody>
      </p:sp>
      <p:sp>
        <p:nvSpPr>
          <p:cNvPr id="5" name="Espace réservé du pied de page 4">
            <a:extLst>
              <a:ext uri="{FF2B5EF4-FFF2-40B4-BE49-F238E27FC236}">
                <a16:creationId xmlns:a16="http://schemas.microsoft.com/office/drawing/2014/main" id="{AD31D5FB-F0E9-425A-AB87-94CC7E47CE59}"/>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8E7FF6A8-AEC9-C54C-41D9-AEBDA3A3A5EA}"/>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80338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0FED5D1-6B0C-A08B-212B-040599D7955C}"/>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5712641B-B928-06F6-6C76-9A69052B964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919A423B-402C-9E97-23EB-F4C9150E298A}"/>
              </a:ext>
            </a:extLst>
          </p:cNvPr>
          <p:cNvSpPr>
            <a:spLocks noGrp="1"/>
          </p:cNvSpPr>
          <p:nvPr>
            <p:ph type="dt" sz="half" idx="10"/>
          </p:nvPr>
        </p:nvSpPr>
        <p:spPr/>
        <p:txBody>
          <a:bodyPr/>
          <a:lstStyle/>
          <a:p>
            <a:fld id="{CFCD01D5-3C04-4AE6-AEE8-C25531D93149}" type="datetimeFigureOut">
              <a:rPr lang="fr-BE" smtClean="0"/>
              <a:t>06-05-24</a:t>
            </a:fld>
            <a:endParaRPr lang="fr-BE"/>
          </a:p>
        </p:txBody>
      </p:sp>
      <p:sp>
        <p:nvSpPr>
          <p:cNvPr id="5" name="Espace réservé du pied de page 4">
            <a:extLst>
              <a:ext uri="{FF2B5EF4-FFF2-40B4-BE49-F238E27FC236}">
                <a16:creationId xmlns:a16="http://schemas.microsoft.com/office/drawing/2014/main" id="{70F0A602-8FED-C15A-E08B-5511B302E6D6}"/>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05502F2A-5655-523C-A045-F228EAD61B5A}"/>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122649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3F2A5A-C9AC-C82F-90DC-2DC366F1A53C}"/>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3A194FFA-5914-D3A3-7B71-8CC44581A5A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D9CE188F-744B-B107-9CE8-5EA4111208CD}"/>
              </a:ext>
            </a:extLst>
          </p:cNvPr>
          <p:cNvSpPr>
            <a:spLocks noGrp="1"/>
          </p:cNvSpPr>
          <p:nvPr>
            <p:ph type="dt" sz="half" idx="10"/>
          </p:nvPr>
        </p:nvSpPr>
        <p:spPr/>
        <p:txBody>
          <a:bodyPr/>
          <a:lstStyle/>
          <a:p>
            <a:fld id="{CFCD01D5-3C04-4AE6-AEE8-C25531D93149}" type="datetimeFigureOut">
              <a:rPr lang="fr-BE" smtClean="0"/>
              <a:t>06-05-24</a:t>
            </a:fld>
            <a:endParaRPr lang="fr-BE"/>
          </a:p>
        </p:txBody>
      </p:sp>
      <p:sp>
        <p:nvSpPr>
          <p:cNvPr id="5" name="Espace réservé du pied de page 4">
            <a:extLst>
              <a:ext uri="{FF2B5EF4-FFF2-40B4-BE49-F238E27FC236}">
                <a16:creationId xmlns:a16="http://schemas.microsoft.com/office/drawing/2014/main" id="{54B75C78-5BD4-DA44-FF07-60969369A3BA}"/>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6A1E58F2-0D62-987B-0B52-B19574FB4303}"/>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29982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BC8133-34A7-4A58-43D8-1C593212484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BE"/>
          </a:p>
        </p:txBody>
      </p:sp>
      <p:sp>
        <p:nvSpPr>
          <p:cNvPr id="3" name="Espace réservé du texte 2">
            <a:extLst>
              <a:ext uri="{FF2B5EF4-FFF2-40B4-BE49-F238E27FC236}">
                <a16:creationId xmlns:a16="http://schemas.microsoft.com/office/drawing/2014/main" id="{B27B7512-468B-E042-F50A-98C462407D3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8554D3C-C05F-59B4-A6A0-7BC5374D4D45}"/>
              </a:ext>
            </a:extLst>
          </p:cNvPr>
          <p:cNvSpPr>
            <a:spLocks noGrp="1"/>
          </p:cNvSpPr>
          <p:nvPr>
            <p:ph type="dt" sz="half" idx="10"/>
          </p:nvPr>
        </p:nvSpPr>
        <p:spPr/>
        <p:txBody>
          <a:bodyPr/>
          <a:lstStyle/>
          <a:p>
            <a:fld id="{CFCD01D5-3C04-4AE6-AEE8-C25531D93149}" type="datetimeFigureOut">
              <a:rPr lang="fr-BE" smtClean="0"/>
              <a:t>06-05-24</a:t>
            </a:fld>
            <a:endParaRPr lang="fr-BE"/>
          </a:p>
        </p:txBody>
      </p:sp>
      <p:sp>
        <p:nvSpPr>
          <p:cNvPr id="5" name="Espace réservé du pied de page 4">
            <a:extLst>
              <a:ext uri="{FF2B5EF4-FFF2-40B4-BE49-F238E27FC236}">
                <a16:creationId xmlns:a16="http://schemas.microsoft.com/office/drawing/2014/main" id="{476B9414-9853-B022-5BA6-777026BBE611}"/>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38C74E2D-E4DB-FE59-EB65-25B84EE057B8}"/>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920187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C07A15-82E8-262C-1BB1-EF2E20010021}"/>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F0AF9CA8-4A65-4F09-468F-43530092C94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a:extLst>
              <a:ext uri="{FF2B5EF4-FFF2-40B4-BE49-F238E27FC236}">
                <a16:creationId xmlns:a16="http://schemas.microsoft.com/office/drawing/2014/main" id="{8A58BA53-322C-973B-576A-9BAB5B0A6FF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a:extLst>
              <a:ext uri="{FF2B5EF4-FFF2-40B4-BE49-F238E27FC236}">
                <a16:creationId xmlns:a16="http://schemas.microsoft.com/office/drawing/2014/main" id="{58288256-04A4-A2D4-9C28-3F00CB61ED0A}"/>
              </a:ext>
            </a:extLst>
          </p:cNvPr>
          <p:cNvSpPr>
            <a:spLocks noGrp="1"/>
          </p:cNvSpPr>
          <p:nvPr>
            <p:ph type="dt" sz="half" idx="10"/>
          </p:nvPr>
        </p:nvSpPr>
        <p:spPr/>
        <p:txBody>
          <a:bodyPr/>
          <a:lstStyle/>
          <a:p>
            <a:fld id="{CFCD01D5-3C04-4AE6-AEE8-C25531D93149}" type="datetimeFigureOut">
              <a:rPr lang="fr-BE" smtClean="0"/>
              <a:t>06-05-24</a:t>
            </a:fld>
            <a:endParaRPr lang="fr-BE"/>
          </a:p>
        </p:txBody>
      </p:sp>
      <p:sp>
        <p:nvSpPr>
          <p:cNvPr id="6" name="Espace réservé du pied de page 5">
            <a:extLst>
              <a:ext uri="{FF2B5EF4-FFF2-40B4-BE49-F238E27FC236}">
                <a16:creationId xmlns:a16="http://schemas.microsoft.com/office/drawing/2014/main" id="{856574B1-FCAC-5925-B047-9951B1C0F8A4}"/>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CB6F3DFB-89EF-26EE-AD0D-2021D5998A93}"/>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264620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B1A109-DDD3-64EA-39B7-95F743E8F2D4}"/>
              </a:ext>
            </a:extLst>
          </p:cNvPr>
          <p:cNvSpPr>
            <a:spLocks noGrp="1"/>
          </p:cNvSpPr>
          <p:nvPr>
            <p:ph type="title"/>
          </p:nvPr>
        </p:nvSpPr>
        <p:spPr>
          <a:xfrm>
            <a:off x="839788" y="365125"/>
            <a:ext cx="10515600" cy="1325563"/>
          </a:xfrm>
        </p:spPr>
        <p:txBody>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D113F4C4-E2F0-5A48-50D9-E58F19B74F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A5A1466-B4CA-4BFC-314F-AE75DF2D0F6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a:extLst>
              <a:ext uri="{FF2B5EF4-FFF2-40B4-BE49-F238E27FC236}">
                <a16:creationId xmlns:a16="http://schemas.microsoft.com/office/drawing/2014/main" id="{E23B277E-A395-F873-5906-92D38E90E4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12DAE41-9334-54FE-6732-CC8E473101D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a:extLst>
              <a:ext uri="{FF2B5EF4-FFF2-40B4-BE49-F238E27FC236}">
                <a16:creationId xmlns:a16="http://schemas.microsoft.com/office/drawing/2014/main" id="{C0379037-8A19-7777-31EF-2746B088E965}"/>
              </a:ext>
            </a:extLst>
          </p:cNvPr>
          <p:cNvSpPr>
            <a:spLocks noGrp="1"/>
          </p:cNvSpPr>
          <p:nvPr>
            <p:ph type="dt" sz="half" idx="10"/>
          </p:nvPr>
        </p:nvSpPr>
        <p:spPr/>
        <p:txBody>
          <a:bodyPr/>
          <a:lstStyle/>
          <a:p>
            <a:fld id="{CFCD01D5-3C04-4AE6-AEE8-C25531D93149}" type="datetimeFigureOut">
              <a:rPr lang="fr-BE" smtClean="0"/>
              <a:t>06-05-24</a:t>
            </a:fld>
            <a:endParaRPr lang="fr-BE"/>
          </a:p>
        </p:txBody>
      </p:sp>
      <p:sp>
        <p:nvSpPr>
          <p:cNvPr id="8" name="Espace réservé du pied de page 7">
            <a:extLst>
              <a:ext uri="{FF2B5EF4-FFF2-40B4-BE49-F238E27FC236}">
                <a16:creationId xmlns:a16="http://schemas.microsoft.com/office/drawing/2014/main" id="{03AE9B5C-B5D5-48E6-5238-E4B62FAB0CA6}"/>
              </a:ext>
            </a:extLst>
          </p:cNvPr>
          <p:cNvSpPr>
            <a:spLocks noGrp="1"/>
          </p:cNvSpPr>
          <p:nvPr>
            <p:ph type="ftr" sz="quarter" idx="11"/>
          </p:nvPr>
        </p:nvSpPr>
        <p:spPr/>
        <p:txBody>
          <a:bodyPr/>
          <a:lstStyle/>
          <a:p>
            <a:endParaRPr lang="fr-BE"/>
          </a:p>
        </p:txBody>
      </p:sp>
      <p:sp>
        <p:nvSpPr>
          <p:cNvPr id="9" name="Espace réservé du numéro de diapositive 8">
            <a:extLst>
              <a:ext uri="{FF2B5EF4-FFF2-40B4-BE49-F238E27FC236}">
                <a16:creationId xmlns:a16="http://schemas.microsoft.com/office/drawing/2014/main" id="{A470D833-D3CF-708B-E012-5D54102DF9CC}"/>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61027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BF187A-1CB7-59D8-3CED-9165F0E9BA71}"/>
              </a:ext>
            </a:extLst>
          </p:cNvPr>
          <p:cNvSpPr>
            <a:spLocks noGrp="1"/>
          </p:cNvSpPr>
          <p:nvPr>
            <p:ph type="title"/>
          </p:nvPr>
        </p:nvSpPr>
        <p:spPr/>
        <p:txBody>
          <a:bodyPr/>
          <a:lstStyle/>
          <a:p>
            <a:r>
              <a:rPr lang="fr-FR"/>
              <a:t>Modifiez le style du titre</a:t>
            </a:r>
            <a:endParaRPr lang="fr-BE"/>
          </a:p>
        </p:txBody>
      </p:sp>
      <p:sp>
        <p:nvSpPr>
          <p:cNvPr id="3" name="Espace réservé de la date 2">
            <a:extLst>
              <a:ext uri="{FF2B5EF4-FFF2-40B4-BE49-F238E27FC236}">
                <a16:creationId xmlns:a16="http://schemas.microsoft.com/office/drawing/2014/main" id="{8E0E18F1-FFA5-73C2-5758-A4D3CBFFB574}"/>
              </a:ext>
            </a:extLst>
          </p:cNvPr>
          <p:cNvSpPr>
            <a:spLocks noGrp="1"/>
          </p:cNvSpPr>
          <p:nvPr>
            <p:ph type="dt" sz="half" idx="10"/>
          </p:nvPr>
        </p:nvSpPr>
        <p:spPr/>
        <p:txBody>
          <a:bodyPr/>
          <a:lstStyle/>
          <a:p>
            <a:fld id="{CFCD01D5-3C04-4AE6-AEE8-C25531D93149}" type="datetimeFigureOut">
              <a:rPr lang="fr-BE" smtClean="0"/>
              <a:t>06-05-24</a:t>
            </a:fld>
            <a:endParaRPr lang="fr-BE"/>
          </a:p>
        </p:txBody>
      </p:sp>
      <p:sp>
        <p:nvSpPr>
          <p:cNvPr id="4" name="Espace réservé du pied de page 3">
            <a:extLst>
              <a:ext uri="{FF2B5EF4-FFF2-40B4-BE49-F238E27FC236}">
                <a16:creationId xmlns:a16="http://schemas.microsoft.com/office/drawing/2014/main" id="{402B5E22-29CD-9A0F-DD5A-E51DDD908667}"/>
              </a:ext>
            </a:extLst>
          </p:cNvPr>
          <p:cNvSpPr>
            <a:spLocks noGrp="1"/>
          </p:cNvSpPr>
          <p:nvPr>
            <p:ph type="ftr" sz="quarter" idx="11"/>
          </p:nvPr>
        </p:nvSpPr>
        <p:spPr/>
        <p:txBody>
          <a:bodyPr/>
          <a:lstStyle/>
          <a:p>
            <a:endParaRPr lang="fr-BE"/>
          </a:p>
        </p:txBody>
      </p:sp>
      <p:sp>
        <p:nvSpPr>
          <p:cNvPr id="5" name="Espace réservé du numéro de diapositive 4">
            <a:extLst>
              <a:ext uri="{FF2B5EF4-FFF2-40B4-BE49-F238E27FC236}">
                <a16:creationId xmlns:a16="http://schemas.microsoft.com/office/drawing/2014/main" id="{DAF67B0C-9DA8-7B96-F525-5085B46E402D}"/>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3627511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84E2BA4-4A37-B5B7-DA21-5E1E408AD0EC}"/>
              </a:ext>
            </a:extLst>
          </p:cNvPr>
          <p:cNvSpPr>
            <a:spLocks noGrp="1"/>
          </p:cNvSpPr>
          <p:nvPr>
            <p:ph type="dt" sz="half" idx="10"/>
          </p:nvPr>
        </p:nvSpPr>
        <p:spPr/>
        <p:txBody>
          <a:bodyPr/>
          <a:lstStyle/>
          <a:p>
            <a:fld id="{CFCD01D5-3C04-4AE6-AEE8-C25531D93149}" type="datetimeFigureOut">
              <a:rPr lang="fr-BE" smtClean="0"/>
              <a:t>06-05-24</a:t>
            </a:fld>
            <a:endParaRPr lang="fr-BE"/>
          </a:p>
        </p:txBody>
      </p:sp>
      <p:sp>
        <p:nvSpPr>
          <p:cNvPr id="3" name="Espace réservé du pied de page 2">
            <a:extLst>
              <a:ext uri="{FF2B5EF4-FFF2-40B4-BE49-F238E27FC236}">
                <a16:creationId xmlns:a16="http://schemas.microsoft.com/office/drawing/2014/main" id="{7FA34B06-8BD9-8CBF-7DAD-CFFB1BBA22EE}"/>
              </a:ext>
            </a:extLst>
          </p:cNvPr>
          <p:cNvSpPr>
            <a:spLocks noGrp="1"/>
          </p:cNvSpPr>
          <p:nvPr>
            <p:ph type="ftr" sz="quarter" idx="11"/>
          </p:nvPr>
        </p:nvSpPr>
        <p:spPr/>
        <p:txBody>
          <a:bodyPr/>
          <a:lstStyle/>
          <a:p>
            <a:endParaRPr lang="fr-BE"/>
          </a:p>
        </p:txBody>
      </p:sp>
      <p:sp>
        <p:nvSpPr>
          <p:cNvPr id="4" name="Espace réservé du numéro de diapositive 3">
            <a:extLst>
              <a:ext uri="{FF2B5EF4-FFF2-40B4-BE49-F238E27FC236}">
                <a16:creationId xmlns:a16="http://schemas.microsoft.com/office/drawing/2014/main" id="{DD5C76F6-EEEA-90FC-2D9C-7C731A02C21E}"/>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959601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B28FF2-0039-1888-3BF5-99C17963D48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du contenu 2">
            <a:extLst>
              <a:ext uri="{FF2B5EF4-FFF2-40B4-BE49-F238E27FC236}">
                <a16:creationId xmlns:a16="http://schemas.microsoft.com/office/drawing/2014/main" id="{D1F92301-EF47-F50B-C799-D1DBE59B2A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a:extLst>
              <a:ext uri="{FF2B5EF4-FFF2-40B4-BE49-F238E27FC236}">
                <a16:creationId xmlns:a16="http://schemas.microsoft.com/office/drawing/2014/main" id="{921969DF-175B-948D-A652-3F6D965B6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0EDD829-6C77-E00E-40E9-242C7424580F}"/>
              </a:ext>
            </a:extLst>
          </p:cNvPr>
          <p:cNvSpPr>
            <a:spLocks noGrp="1"/>
          </p:cNvSpPr>
          <p:nvPr>
            <p:ph type="dt" sz="half" idx="10"/>
          </p:nvPr>
        </p:nvSpPr>
        <p:spPr/>
        <p:txBody>
          <a:bodyPr/>
          <a:lstStyle/>
          <a:p>
            <a:fld id="{CFCD01D5-3C04-4AE6-AEE8-C25531D93149}" type="datetimeFigureOut">
              <a:rPr lang="fr-BE" smtClean="0"/>
              <a:t>06-05-24</a:t>
            </a:fld>
            <a:endParaRPr lang="fr-BE"/>
          </a:p>
        </p:txBody>
      </p:sp>
      <p:sp>
        <p:nvSpPr>
          <p:cNvPr id="6" name="Espace réservé du pied de page 5">
            <a:extLst>
              <a:ext uri="{FF2B5EF4-FFF2-40B4-BE49-F238E27FC236}">
                <a16:creationId xmlns:a16="http://schemas.microsoft.com/office/drawing/2014/main" id="{66015C64-9EF8-23D5-8882-27E14C93872F}"/>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E082162E-E85C-03AE-B288-2599CD8A5A69}"/>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3542993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393729-5E95-5337-F99F-99CF8D6E817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pour une image  2">
            <a:extLst>
              <a:ext uri="{FF2B5EF4-FFF2-40B4-BE49-F238E27FC236}">
                <a16:creationId xmlns:a16="http://schemas.microsoft.com/office/drawing/2014/main" id="{8DFD42F1-CB8C-EA52-DFB3-A4347021D6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a:extLst>
              <a:ext uri="{FF2B5EF4-FFF2-40B4-BE49-F238E27FC236}">
                <a16:creationId xmlns:a16="http://schemas.microsoft.com/office/drawing/2014/main" id="{1B0A3771-44A9-9928-9F18-B2EDBA7F27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63E3B4D-9F2F-DB07-B2F3-417CCE30F4F1}"/>
              </a:ext>
            </a:extLst>
          </p:cNvPr>
          <p:cNvSpPr>
            <a:spLocks noGrp="1"/>
          </p:cNvSpPr>
          <p:nvPr>
            <p:ph type="dt" sz="half" idx="10"/>
          </p:nvPr>
        </p:nvSpPr>
        <p:spPr/>
        <p:txBody>
          <a:bodyPr/>
          <a:lstStyle/>
          <a:p>
            <a:fld id="{CFCD01D5-3C04-4AE6-AEE8-C25531D93149}" type="datetimeFigureOut">
              <a:rPr lang="fr-BE" smtClean="0"/>
              <a:t>06-05-24</a:t>
            </a:fld>
            <a:endParaRPr lang="fr-BE"/>
          </a:p>
        </p:txBody>
      </p:sp>
      <p:sp>
        <p:nvSpPr>
          <p:cNvPr id="6" name="Espace réservé du pied de page 5">
            <a:extLst>
              <a:ext uri="{FF2B5EF4-FFF2-40B4-BE49-F238E27FC236}">
                <a16:creationId xmlns:a16="http://schemas.microsoft.com/office/drawing/2014/main" id="{554B3560-F5EF-31B6-0BD2-C69512FB5A3F}"/>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C2A0FB20-BF94-7B16-6502-2747B8B595DB}"/>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2396140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31AE245-473D-7E01-1C0D-4842C1C41C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73BA0CF1-CE53-31D4-A0CE-DBC9BEA105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EB363E00-8259-5877-627B-D3A5AAFE0C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CD01D5-3C04-4AE6-AEE8-C25531D93149}" type="datetimeFigureOut">
              <a:rPr lang="fr-BE" smtClean="0"/>
              <a:t>06-05-24</a:t>
            </a:fld>
            <a:endParaRPr lang="fr-BE"/>
          </a:p>
        </p:txBody>
      </p:sp>
      <p:sp>
        <p:nvSpPr>
          <p:cNvPr id="5" name="Espace réservé du pied de page 4">
            <a:extLst>
              <a:ext uri="{FF2B5EF4-FFF2-40B4-BE49-F238E27FC236}">
                <a16:creationId xmlns:a16="http://schemas.microsoft.com/office/drawing/2014/main" id="{FFF82AEF-AC44-6D03-0918-19FC4AB54C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BE"/>
          </a:p>
        </p:txBody>
      </p:sp>
      <p:sp>
        <p:nvSpPr>
          <p:cNvPr id="6" name="Espace réservé du numéro de diapositive 5">
            <a:extLst>
              <a:ext uri="{FF2B5EF4-FFF2-40B4-BE49-F238E27FC236}">
                <a16:creationId xmlns:a16="http://schemas.microsoft.com/office/drawing/2014/main" id="{9BE86FDA-D0B4-95DB-CF7A-A6FF55A7B7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E4B12C9-7EB6-42A7-B948-0CBA07A0269F}" type="slidenum">
              <a:rPr lang="fr-BE" smtClean="0"/>
              <a:t>‹N°›</a:t>
            </a:fld>
            <a:endParaRPr lang="fr-BE"/>
          </a:p>
        </p:txBody>
      </p:sp>
    </p:spTree>
    <p:extLst>
      <p:ext uri="{BB962C8B-B14F-4D97-AF65-F5344CB8AC3E}">
        <p14:creationId xmlns:p14="http://schemas.microsoft.com/office/powerpoint/2010/main" val="2962767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23.jp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sv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7.sv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 Id="rId14" Type="http://schemas.openxmlformats.org/officeDocument/2006/relationships/image" Target="../media/image35.svg"/></Relationships>
</file>

<file path=ppt/slides/_rels/slide1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9.xml"/><Relationship Id="rId6" Type="http://schemas.openxmlformats.org/officeDocument/2006/relationships/image" Target="../media/image41.jpg"/><Relationship Id="rId5" Type="http://schemas.openxmlformats.org/officeDocument/2006/relationships/image" Target="../media/image40.jpg"/><Relationship Id="rId4" Type="http://schemas.openxmlformats.org/officeDocument/2006/relationships/image" Target="../media/image39.jpeg"/></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svg"/><Relationship Id="rId7" Type="http://schemas.openxmlformats.org/officeDocument/2006/relationships/image" Target="../media/image56.sv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svg"/><Relationship Id="rId4" Type="http://schemas.openxmlformats.org/officeDocument/2006/relationships/image" Target="../media/image53.png"/><Relationship Id="rId9" Type="http://schemas.openxmlformats.org/officeDocument/2006/relationships/image" Target="../media/image58.sv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0.jp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68C1AF0-1B7B-4063-EAA4-6BE59983D2AF}"/>
              </a:ext>
            </a:extLst>
          </p:cNvPr>
          <p:cNvSpPr>
            <a:spLocks noGrp="1"/>
          </p:cNvSpPr>
          <p:nvPr>
            <p:ph type="ctrTitle"/>
          </p:nvPr>
        </p:nvSpPr>
        <p:spPr>
          <a:xfrm>
            <a:off x="6082665" y="2395331"/>
            <a:ext cx="5506830" cy="1033669"/>
          </a:xfrm>
        </p:spPr>
        <p:txBody>
          <a:bodyPr vert="horz" lIns="91440" tIns="45720" rIns="91440" bIns="45720" rtlCol="0" anchor="ctr">
            <a:normAutofit fontScale="90000"/>
          </a:bodyPr>
          <a:lstStyle/>
          <a:p>
            <a:r>
              <a:rPr lang="en-US" sz="2400" kern="1200" dirty="0">
                <a:latin typeface="Arial Nova" panose="020B0504020202020204" pitchFamily="34" charset="0"/>
              </a:rPr>
              <a:t>INTÉGRATION ET DÉPLOIEMENT D’UN ENVIRONNEMENT VMWARE SUR LES PLATES-FORMES DELL VXRAIL : </a:t>
            </a:r>
            <a:br>
              <a:rPr lang="en-US" sz="2400" kern="1200" dirty="0">
                <a:latin typeface="Arial Nova" panose="020B0504020202020204" pitchFamily="34" charset="0"/>
              </a:rPr>
            </a:br>
            <a:br>
              <a:rPr lang="en-US" sz="2400" kern="1200" dirty="0">
                <a:latin typeface="Arial Nova" panose="020B0504020202020204" pitchFamily="34" charset="0"/>
              </a:rPr>
            </a:br>
            <a:r>
              <a:rPr lang="en-US" sz="2400" kern="1200" dirty="0">
                <a:latin typeface="Arial Nova" panose="020B0504020202020204" pitchFamily="34" charset="0"/>
              </a:rPr>
              <a:t>LA PUISSANCE ET LA RÉSILIENCE D’UN CLOUD DANS UN SERVEUR DE BUREAU</a:t>
            </a:r>
          </a:p>
        </p:txBody>
      </p:sp>
      <p:sp>
        <p:nvSpPr>
          <p:cNvPr id="3" name="Sous-titre 2">
            <a:extLst>
              <a:ext uri="{FF2B5EF4-FFF2-40B4-BE49-F238E27FC236}">
                <a16:creationId xmlns:a16="http://schemas.microsoft.com/office/drawing/2014/main" id="{B3A79B76-BE27-16C4-5861-B6BF31A204CE}"/>
              </a:ext>
            </a:extLst>
          </p:cNvPr>
          <p:cNvSpPr>
            <a:spLocks noGrp="1"/>
          </p:cNvSpPr>
          <p:nvPr>
            <p:ph type="subTitle" idx="1"/>
          </p:nvPr>
        </p:nvSpPr>
        <p:spPr>
          <a:xfrm>
            <a:off x="1317184" y="5452824"/>
            <a:ext cx="4775480" cy="1415299"/>
          </a:xfrm>
        </p:spPr>
        <p:txBody>
          <a:bodyPr vert="horz" lIns="91440" tIns="45720" rIns="91440" bIns="45720" rtlCol="0" anchor="ctr">
            <a:normAutofit fontScale="92500" lnSpcReduction="10000"/>
          </a:bodyPr>
          <a:lstStyle/>
          <a:p>
            <a:r>
              <a:rPr lang="fr-BE" sz="2100" dirty="0">
                <a:solidFill>
                  <a:schemeClr val="bg1"/>
                </a:solidFill>
              </a:rPr>
              <a:t>Département technique de Namur</a:t>
            </a:r>
          </a:p>
          <a:p>
            <a:r>
              <a:rPr lang="fr-BE" sz="2100" dirty="0">
                <a:solidFill>
                  <a:schemeClr val="bg1"/>
                </a:solidFill>
              </a:rPr>
              <a:t>Section TI-3B-B</a:t>
            </a:r>
          </a:p>
          <a:p>
            <a:r>
              <a:rPr lang="fr-BE" sz="2100" dirty="0">
                <a:solidFill>
                  <a:schemeClr val="bg1"/>
                </a:solidFill>
              </a:rPr>
              <a:t>Finalité</a:t>
            </a:r>
            <a:r>
              <a:rPr lang="en-US" sz="2100" dirty="0">
                <a:solidFill>
                  <a:schemeClr val="bg1"/>
                </a:solidFill>
              </a:rPr>
              <a:t> </a:t>
            </a:r>
            <a:r>
              <a:rPr lang="fr-BE" sz="2100" dirty="0">
                <a:solidFill>
                  <a:schemeClr val="bg1"/>
                </a:solidFill>
              </a:rPr>
              <a:t>Technologie de l’informatique</a:t>
            </a:r>
          </a:p>
          <a:p>
            <a:r>
              <a:rPr lang="fr-BE" sz="2100" dirty="0">
                <a:solidFill>
                  <a:schemeClr val="bg1"/>
                </a:solidFill>
              </a:rPr>
              <a:t>Année 2023</a:t>
            </a:r>
            <a:r>
              <a:rPr lang="en-US" sz="2100" dirty="0">
                <a:solidFill>
                  <a:schemeClr val="bg1"/>
                </a:solidFill>
              </a:rPr>
              <a:t> </a:t>
            </a:r>
            <a:r>
              <a:rPr lang="fr-BE" sz="2100" dirty="0">
                <a:solidFill>
                  <a:schemeClr val="bg1"/>
                </a:solidFill>
              </a:rPr>
              <a:t>– 2024</a:t>
            </a:r>
          </a:p>
          <a:p>
            <a:pPr indent="-228600" algn="l">
              <a:buFont typeface="Arial" panose="020B0604020202020204" pitchFamily="34" charset="0"/>
              <a:buChar char="•"/>
            </a:pPr>
            <a:endParaRPr lang="en-US" sz="1100" dirty="0"/>
          </a:p>
        </p:txBody>
      </p:sp>
      <p:grpSp>
        <p:nvGrpSpPr>
          <p:cNvPr id="8" name="Groupe 7">
            <a:extLst>
              <a:ext uri="{FF2B5EF4-FFF2-40B4-BE49-F238E27FC236}">
                <a16:creationId xmlns:a16="http://schemas.microsoft.com/office/drawing/2014/main" id="{04B2D4E2-E930-E439-DB30-7A9256E05F67}"/>
              </a:ext>
            </a:extLst>
          </p:cNvPr>
          <p:cNvGrpSpPr/>
          <p:nvPr/>
        </p:nvGrpSpPr>
        <p:grpSpPr>
          <a:xfrm>
            <a:off x="1382001" y="765269"/>
            <a:ext cx="4055162" cy="3580972"/>
            <a:chOff x="4118201" y="889679"/>
            <a:chExt cx="4086225" cy="3695506"/>
          </a:xfrm>
        </p:grpSpPr>
        <p:grpSp>
          <p:nvGrpSpPr>
            <p:cNvPr id="4" name="Groupe 3">
              <a:extLst>
                <a:ext uri="{FF2B5EF4-FFF2-40B4-BE49-F238E27FC236}">
                  <a16:creationId xmlns:a16="http://schemas.microsoft.com/office/drawing/2014/main" id="{C953A391-BB2E-6011-CB52-9ADD267517AA}"/>
                </a:ext>
              </a:extLst>
            </p:cNvPr>
            <p:cNvGrpSpPr>
              <a:grpSpLocks/>
            </p:cNvGrpSpPr>
            <p:nvPr/>
          </p:nvGrpSpPr>
          <p:grpSpPr>
            <a:xfrm>
              <a:off x="4118201" y="889679"/>
              <a:ext cx="4086225" cy="3022049"/>
              <a:chOff x="65314" y="102151"/>
              <a:chExt cx="4086225" cy="3022049"/>
            </a:xfrm>
          </p:grpSpPr>
          <p:pic>
            <p:nvPicPr>
              <p:cNvPr id="5" name="Image 4" descr="Logo de la société DELL">
                <a:extLst>
                  <a:ext uri="{FF2B5EF4-FFF2-40B4-BE49-F238E27FC236}">
                    <a16:creationId xmlns:a16="http://schemas.microsoft.com/office/drawing/2014/main" id="{428E2040-9173-86C9-5B55-7DA4E7E0D56A}"/>
                  </a:ext>
                </a:extLst>
              </p:cNvPr>
              <p:cNvPicPr>
                <a:picLocks noChangeAspect="1"/>
              </p:cNvPicPr>
              <p:nvPr/>
            </p:nvPicPr>
            <p:blipFill>
              <a:blip r:embed="rId2"/>
              <a:stretch>
                <a:fillRect/>
              </a:stretch>
            </p:blipFill>
            <p:spPr>
              <a:xfrm>
                <a:off x="65314" y="102151"/>
                <a:ext cx="4086225" cy="1098550"/>
              </a:xfrm>
              <a:prstGeom prst="rect">
                <a:avLst/>
              </a:prstGeom>
            </p:spPr>
          </p:pic>
          <p:pic>
            <p:nvPicPr>
              <p:cNvPr id="6" name="Image 5" descr="Logo de la suite matériel vxRail de DELL">
                <a:extLst>
                  <a:ext uri="{FF2B5EF4-FFF2-40B4-BE49-F238E27FC236}">
                    <a16:creationId xmlns:a16="http://schemas.microsoft.com/office/drawing/2014/main" id="{9B0DED01-D14F-F0B2-D3C9-7884ED25BD21}"/>
                  </a:ext>
                </a:extLst>
              </p:cNvPr>
              <p:cNvPicPr>
                <a:picLocks noChangeAspect="1"/>
              </p:cNvPicPr>
              <p:nvPr/>
            </p:nvPicPr>
            <p:blipFill>
              <a:blip r:embed="rId3"/>
              <a:stretch>
                <a:fillRect/>
              </a:stretch>
            </p:blipFill>
            <p:spPr>
              <a:xfrm>
                <a:off x="800100" y="942975"/>
                <a:ext cx="2490470" cy="2181225"/>
              </a:xfrm>
              <a:prstGeom prst="rect">
                <a:avLst/>
              </a:prstGeom>
            </p:spPr>
          </p:pic>
        </p:grpSp>
        <p:pic>
          <p:nvPicPr>
            <p:cNvPr id="7" name="Image 6" descr="Une image contenant Police, typographie, texte, Graphique&#10;&#10;Description générée automatiquement">
              <a:extLst>
                <a:ext uri="{FF2B5EF4-FFF2-40B4-BE49-F238E27FC236}">
                  <a16:creationId xmlns:a16="http://schemas.microsoft.com/office/drawing/2014/main" id="{86914284-0C82-EBFC-4C98-D19F58E12850}"/>
                </a:ext>
              </a:extLst>
            </p:cNvPr>
            <p:cNvPicPr>
              <a:picLocks noChangeAspect="1"/>
            </p:cNvPicPr>
            <p:nvPr/>
          </p:nvPicPr>
          <p:blipFill>
            <a:blip r:embed="rId4" cstate="print">
              <a:alphaModFix/>
              <a:extLst>
                <a:ext uri="{BEBA8EAE-BF5A-486C-A8C5-ECC9F3942E4B}">
                  <a14:imgProps xmlns:a14="http://schemas.microsoft.com/office/drawing/2010/main">
                    <a14:imgLayer r:embed="rId5">
                      <a14:imgEffect>
                        <a14:backgroundRemoval t="9827" b="94798" l="3721" r="96279">
                          <a14:foregroundMark x1="11047" y1="82081" x2="11047" y2="82081"/>
                          <a14:foregroundMark x1="7093" y1="49133" x2="7093" y2="49133"/>
                          <a14:foregroundMark x1="3837" y1="30636" x2="3837" y2="30636"/>
                          <a14:foregroundMark x1="10698" y1="92486" x2="10698" y2="92486"/>
                          <a14:foregroundMark x1="20349" y1="94220" x2="20349" y2="94220"/>
                          <a14:foregroundMark x1="42907" y1="58960" x2="42907" y2="58960"/>
                          <a14:foregroundMark x1="71163" y1="52601" x2="71163" y2="52601"/>
                          <a14:foregroundMark x1="75465" y1="49133" x2="75465" y2="49133"/>
                          <a14:foregroundMark x1="87093" y1="31792" x2="87093" y2="31792"/>
                          <a14:foregroundMark x1="93605" y1="47399" x2="93605" y2="47399"/>
                          <a14:foregroundMark x1="95349" y1="29480" x2="95349" y2="29480"/>
                          <a14:foregroundMark x1="96163" y1="29480" x2="96163" y2="29480"/>
                          <a14:foregroundMark x1="96395" y1="30636" x2="96395" y2="30636"/>
                          <a14:foregroundMark x1="96395" y1="28902" x2="96395" y2="28902"/>
                          <a14:foregroundMark x1="95489" y1="30058" x2="95349" y2="30636"/>
                          <a14:foregroundMark x1="95628" y1="29480" x2="95489" y2="30058"/>
                          <a14:foregroundMark x1="96047" y1="27746" x2="95628" y2="29480"/>
                          <a14:foregroundMark x1="20233" y1="92486" x2="20349" y2="94798"/>
                          <a14:foregroundMark x1="95930" y1="28324" x2="95698" y2="31792"/>
                          <a14:backgroundMark x1="20349" y1="95376" x2="20349" y2="95376"/>
                        </a14:backgroundRemoval>
                      </a14:imgEffect>
                    </a14:imgLayer>
                  </a14:imgProps>
                </a:ext>
                <a:ext uri="{28A0092B-C50C-407E-A947-70E740481C1C}">
                  <a14:useLocalDpi xmlns:a14="http://schemas.microsoft.com/office/drawing/2010/main" val="0"/>
                </a:ext>
              </a:extLst>
            </a:blip>
            <a:srcRect/>
            <a:stretch>
              <a:fillRect/>
            </a:stretch>
          </p:blipFill>
          <p:spPr bwMode="auto">
            <a:xfrm>
              <a:off x="4340860" y="3876525"/>
              <a:ext cx="3514725" cy="708660"/>
            </a:xfrm>
            <a:prstGeom prst="rect">
              <a:avLst/>
            </a:prstGeom>
            <a:noFill/>
            <a:ln>
              <a:noFill/>
            </a:ln>
          </p:spPr>
        </p:pic>
      </p:grpSp>
      <p:pic>
        <p:nvPicPr>
          <p:cNvPr id="9" name="Image 8">
            <a:extLst>
              <a:ext uri="{FF2B5EF4-FFF2-40B4-BE49-F238E27FC236}">
                <a16:creationId xmlns:a16="http://schemas.microsoft.com/office/drawing/2014/main" id="{3D10B2EC-9E39-B742-804F-7C9A52008579}"/>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837148" y="5451317"/>
            <a:ext cx="1050290" cy="1219200"/>
          </a:xfrm>
          <a:prstGeom prst="rect">
            <a:avLst/>
          </a:prstGeom>
          <a:noFill/>
          <a:ln>
            <a:noFill/>
          </a:ln>
        </p:spPr>
      </p:pic>
      <p:sp>
        <p:nvSpPr>
          <p:cNvPr id="10" name="ZoneTexte 9">
            <a:extLst>
              <a:ext uri="{FF2B5EF4-FFF2-40B4-BE49-F238E27FC236}">
                <a16:creationId xmlns:a16="http://schemas.microsoft.com/office/drawing/2014/main" id="{25F637D1-5FAE-7B5C-2A56-9AC69A202028}"/>
              </a:ext>
            </a:extLst>
          </p:cNvPr>
          <p:cNvSpPr txBox="1"/>
          <p:nvPr/>
        </p:nvSpPr>
        <p:spPr>
          <a:xfrm>
            <a:off x="8115296" y="5583863"/>
            <a:ext cx="3044952" cy="954107"/>
          </a:xfrm>
          <a:prstGeom prst="rect">
            <a:avLst/>
          </a:prstGeom>
          <a:noFill/>
        </p:spPr>
        <p:txBody>
          <a:bodyPr wrap="square" rtlCol="0">
            <a:spAutoFit/>
          </a:bodyPr>
          <a:lstStyle/>
          <a:p>
            <a:r>
              <a:rPr lang="fr-BE" sz="1400">
                <a:solidFill>
                  <a:schemeClr val="bg1"/>
                </a:solidFill>
              </a:rPr>
              <a:t>Élève : DHAIMI Vincent</a:t>
            </a:r>
          </a:p>
          <a:p>
            <a:r>
              <a:rPr lang="fr-BE" sz="1400">
                <a:solidFill>
                  <a:schemeClr val="bg1"/>
                </a:solidFill>
              </a:rPr>
              <a:t>Promoteur : M. PETEN Jean-Pol</a:t>
            </a:r>
          </a:p>
          <a:p>
            <a:r>
              <a:rPr lang="fr-BE" sz="1400">
                <a:solidFill>
                  <a:schemeClr val="bg1"/>
                </a:solidFill>
              </a:rPr>
              <a:t>Maitre de stage : M. DEBEER Eric</a:t>
            </a:r>
          </a:p>
          <a:p>
            <a:r>
              <a:rPr lang="fr-BE" sz="1400">
                <a:solidFill>
                  <a:schemeClr val="bg1"/>
                </a:solidFill>
              </a:rPr>
              <a:t>Référent : M. LAURENT Francois</a:t>
            </a:r>
          </a:p>
        </p:txBody>
      </p:sp>
    </p:spTree>
    <p:extLst>
      <p:ext uri="{BB962C8B-B14F-4D97-AF65-F5344CB8AC3E}">
        <p14:creationId xmlns:p14="http://schemas.microsoft.com/office/powerpoint/2010/main" val="1927897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re 3">
            <a:extLst>
              <a:ext uri="{FF2B5EF4-FFF2-40B4-BE49-F238E27FC236}">
                <a16:creationId xmlns:a16="http://schemas.microsoft.com/office/drawing/2014/main" id="{EDDB8C3B-2BBE-08DB-4506-77AA263C16EB}"/>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en-US" sz="4800" kern="1200">
                <a:solidFill>
                  <a:srgbClr val="FFFFFF"/>
                </a:solidFill>
                <a:latin typeface="+mj-lt"/>
                <a:ea typeface="+mj-ea"/>
                <a:cs typeface="+mj-cs"/>
              </a:rPr>
              <a:t>Suite VMware</a:t>
            </a:r>
          </a:p>
        </p:txBody>
      </p:sp>
      <p:sp>
        <p:nvSpPr>
          <p:cNvPr id="24" name="Rectangle 23">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42026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Rectangle 4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165B189D-CBC0-404D-0AF4-18138E1B10DF}"/>
              </a:ext>
            </a:extLst>
          </p:cNvPr>
          <p:cNvSpPr>
            <a:spLocks noGrp="1"/>
          </p:cNvSpPr>
          <p:nvPr>
            <p:ph type="title"/>
          </p:nvPr>
        </p:nvSpPr>
        <p:spPr>
          <a:xfrm>
            <a:off x="586478" y="1683756"/>
            <a:ext cx="3115265" cy="2396359"/>
          </a:xfrm>
        </p:spPr>
        <p:txBody>
          <a:bodyPr vert="horz" lIns="91440" tIns="45720" rIns="91440" bIns="45720" rtlCol="0" anchor="b">
            <a:normAutofit/>
          </a:bodyPr>
          <a:lstStyle/>
          <a:p>
            <a:pPr algn="r"/>
            <a:r>
              <a:rPr lang="fr-BE" sz="4000" kern="1200" dirty="0">
                <a:solidFill>
                  <a:srgbClr val="FFFFFF"/>
                </a:solidFill>
                <a:latin typeface="+mj-lt"/>
                <a:ea typeface="+mj-ea"/>
                <a:cs typeface="+mj-cs"/>
              </a:rPr>
              <a:t>Composants</a:t>
            </a:r>
            <a:r>
              <a:rPr lang="en-US" sz="4000" kern="1200" dirty="0">
                <a:solidFill>
                  <a:srgbClr val="FFFFFF"/>
                </a:solidFill>
                <a:latin typeface="+mj-lt"/>
                <a:ea typeface="+mj-ea"/>
                <a:cs typeface="+mj-cs"/>
              </a:rPr>
              <a:t> </a:t>
            </a:r>
            <a:r>
              <a:rPr lang="fr-BE" sz="4000" kern="1200" dirty="0">
                <a:solidFill>
                  <a:srgbClr val="FFFFFF"/>
                </a:solidFill>
                <a:latin typeface="+mj-lt"/>
                <a:ea typeface="+mj-ea"/>
                <a:cs typeface="+mj-cs"/>
              </a:rPr>
              <a:t>clés</a:t>
            </a:r>
            <a:r>
              <a:rPr lang="en-US" sz="4000" kern="1200" dirty="0">
                <a:solidFill>
                  <a:srgbClr val="FFFFFF"/>
                </a:solidFill>
                <a:latin typeface="+mj-lt"/>
                <a:ea typeface="+mj-ea"/>
                <a:cs typeface="+mj-cs"/>
              </a:rPr>
              <a:t> de </a:t>
            </a:r>
            <a:r>
              <a:rPr lang="fr-BE" sz="4000" kern="1200" dirty="0">
                <a:solidFill>
                  <a:srgbClr val="FFFFFF"/>
                </a:solidFill>
                <a:latin typeface="+mj-lt"/>
                <a:ea typeface="+mj-ea"/>
                <a:cs typeface="+mj-cs"/>
              </a:rPr>
              <a:t>l’écosystème</a:t>
            </a:r>
          </a:p>
        </p:txBody>
      </p:sp>
      <p:graphicFrame>
        <p:nvGraphicFramePr>
          <p:cNvPr id="26" name="Diagramme 25">
            <a:extLst>
              <a:ext uri="{FF2B5EF4-FFF2-40B4-BE49-F238E27FC236}">
                <a16:creationId xmlns:a16="http://schemas.microsoft.com/office/drawing/2014/main" id="{6DF5ABC3-0C6B-4852-9521-68453121E179}"/>
              </a:ext>
            </a:extLst>
          </p:cNvPr>
          <p:cNvGraphicFramePr/>
          <p:nvPr>
            <p:extLst>
              <p:ext uri="{D42A27DB-BD31-4B8C-83A1-F6EECF244321}">
                <p14:modId xmlns:p14="http://schemas.microsoft.com/office/powerpoint/2010/main" val="1528328150"/>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840432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DC07B27-4E3C-4BCF-ABDB-6AA72857C0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19000">
                <a:srgbClr val="000000">
                  <a:alpha val="96000"/>
                </a:srgbClr>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3D11BE6-2A04-4DBB-842D-88602B5E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12437"/>
            <a:ext cx="11713464" cy="6844063"/>
          </a:xfrm>
          <a:prstGeom prst="rect">
            <a:avLst/>
          </a:prstGeom>
          <a:gradFill>
            <a:gsLst>
              <a:gs pos="0">
                <a:srgbClr val="000000">
                  <a:alpha val="71765"/>
                </a:srgbClr>
              </a:gs>
              <a:gs pos="100000">
                <a:schemeClr val="accent1">
                  <a:alpha val="2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A05E02A-9AA9-45EC-B87B-B46F043F3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 y="2724072"/>
            <a:ext cx="12192008" cy="4114801"/>
          </a:xfrm>
          <a:prstGeom prst="rect">
            <a:avLst/>
          </a:prstGeom>
          <a:gradFill>
            <a:gsLst>
              <a:gs pos="30000">
                <a:schemeClr val="accent1">
                  <a:lumMod val="75000"/>
                  <a:alpha val="19000"/>
                </a:schemeClr>
              </a:gs>
              <a:gs pos="100000">
                <a:schemeClr val="accent1">
                  <a:alpha val="24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91EDBA-E8E0-4575-8147-B70034521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09672" y="1716338"/>
            <a:ext cx="6858003" cy="3422328"/>
          </a:xfrm>
          <a:prstGeom prst="rect">
            <a:avLst/>
          </a:prstGeom>
          <a:gradFill>
            <a:gsLst>
              <a:gs pos="0">
                <a:schemeClr val="accent1">
                  <a:alpha val="52000"/>
                </a:schemeClr>
              </a:gs>
              <a:gs pos="76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re 6">
            <a:extLst>
              <a:ext uri="{FF2B5EF4-FFF2-40B4-BE49-F238E27FC236}">
                <a16:creationId xmlns:a16="http://schemas.microsoft.com/office/drawing/2014/main" id="{6ABF8C6A-536B-7A7A-5B93-CB97697C16CC}"/>
              </a:ext>
            </a:extLst>
          </p:cNvPr>
          <p:cNvSpPr>
            <a:spLocks noGrp="1"/>
          </p:cNvSpPr>
          <p:nvPr>
            <p:ph type="title"/>
          </p:nvPr>
        </p:nvSpPr>
        <p:spPr>
          <a:xfrm>
            <a:off x="1153236" y="377933"/>
            <a:ext cx="9867331" cy="663306"/>
          </a:xfrm>
        </p:spPr>
        <p:txBody>
          <a:bodyPr vert="horz" lIns="91440" tIns="45720" rIns="91440" bIns="45720" rtlCol="0" anchor="b">
            <a:normAutofit fontScale="90000"/>
          </a:bodyPr>
          <a:lstStyle/>
          <a:p>
            <a:pPr algn="ctr"/>
            <a:r>
              <a:rPr lang="en-US" sz="4800" dirty="0">
                <a:solidFill>
                  <a:srgbClr val="FFFFFF"/>
                </a:solidFill>
              </a:rPr>
              <a:t>vSan</a:t>
            </a:r>
          </a:p>
        </p:txBody>
      </p:sp>
      <p:sp>
        <p:nvSpPr>
          <p:cNvPr id="20" name="Rectangle 19">
            <a:extLst>
              <a:ext uri="{FF2B5EF4-FFF2-40B4-BE49-F238E27FC236}">
                <a16:creationId xmlns:a16="http://schemas.microsoft.com/office/drawing/2014/main" id="{DFEE4473-A122-4E96-8C31-B4C5AAA27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123" y="2706446"/>
            <a:ext cx="12191997" cy="3711900"/>
          </a:xfrm>
          <a:prstGeom prst="rect">
            <a:avLst/>
          </a:prstGeom>
          <a:gradFill>
            <a:gsLst>
              <a:gs pos="0">
                <a:srgbClr val="000000">
                  <a:alpha val="50000"/>
                </a:srgbClr>
              </a:gs>
              <a:gs pos="92000">
                <a:schemeClr val="accent1">
                  <a:lumMod val="75000"/>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a:extLst>
              <a:ext uri="{FF2B5EF4-FFF2-40B4-BE49-F238E27FC236}">
                <a16:creationId xmlns:a16="http://schemas.microsoft.com/office/drawing/2014/main" id="{B9227102-5649-2FFE-7198-033C4C05F4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560403" y="3146164"/>
            <a:ext cx="3179928" cy="19690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Image 2">
            <a:extLst>
              <a:ext uri="{FF2B5EF4-FFF2-40B4-BE49-F238E27FC236}">
                <a16:creationId xmlns:a16="http://schemas.microsoft.com/office/drawing/2014/main" id="{6EF1A0E0-E253-746F-7371-D946086404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4506036" y="3261071"/>
            <a:ext cx="3179928" cy="15570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Image 1" descr="Une image contenant texte, capture d’écran, conception&#10;&#10;Description générée automatiquement">
            <a:extLst>
              <a:ext uri="{FF2B5EF4-FFF2-40B4-BE49-F238E27FC236}">
                <a16:creationId xmlns:a16="http://schemas.microsoft.com/office/drawing/2014/main" id="{8C446FA9-BE1D-6CC5-3432-59EF4A559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729936" y="2521658"/>
            <a:ext cx="2901661" cy="3218041"/>
          </a:xfrm>
          <a:prstGeom prst="roundRect">
            <a:avLst>
              <a:gd name="adj" fmla="val 7034"/>
            </a:avLst>
          </a:prstGeom>
          <a:solidFill>
            <a:srgbClr val="FFFFFF">
              <a:shade val="85000"/>
            </a:srgbClr>
          </a:solidFill>
          <a:ln>
            <a:noFill/>
          </a:ln>
          <a:effectLst>
            <a:reflection blurRad="12700" stA="38000" endPos="28000" dist="5000" dir="5400000" sy="-100000" algn="bl" rotWithShape="0"/>
          </a:effectLst>
        </p:spPr>
      </p:pic>
      <p:sp>
        <p:nvSpPr>
          <p:cNvPr id="5" name="ZoneTexte 4">
            <a:extLst>
              <a:ext uri="{FF2B5EF4-FFF2-40B4-BE49-F238E27FC236}">
                <a16:creationId xmlns:a16="http://schemas.microsoft.com/office/drawing/2014/main" id="{4F2B14E9-7978-BC80-CE4D-9374F2CC95D1}"/>
              </a:ext>
            </a:extLst>
          </p:cNvPr>
          <p:cNvSpPr txBox="1"/>
          <p:nvPr/>
        </p:nvSpPr>
        <p:spPr>
          <a:xfrm>
            <a:off x="1153236" y="1673787"/>
            <a:ext cx="2213149" cy="400110"/>
          </a:xfrm>
          <a:prstGeom prst="rect">
            <a:avLst/>
          </a:prstGeom>
          <a:noFill/>
        </p:spPr>
        <p:txBody>
          <a:bodyPr wrap="square" rtlCol="0">
            <a:spAutoFit/>
          </a:bodyPr>
          <a:lstStyle/>
          <a:p>
            <a:r>
              <a:rPr lang="fr-BE" sz="2000" b="1" dirty="0">
                <a:solidFill>
                  <a:schemeClr val="bg1"/>
                </a:solidFill>
              </a:rPr>
              <a:t>Cluster standard</a:t>
            </a:r>
          </a:p>
        </p:txBody>
      </p:sp>
      <p:sp>
        <p:nvSpPr>
          <p:cNvPr id="6" name="ZoneTexte 5">
            <a:extLst>
              <a:ext uri="{FF2B5EF4-FFF2-40B4-BE49-F238E27FC236}">
                <a16:creationId xmlns:a16="http://schemas.microsoft.com/office/drawing/2014/main" id="{C04495AE-5645-7F36-FF12-B4D93301588A}"/>
              </a:ext>
            </a:extLst>
          </p:cNvPr>
          <p:cNvSpPr txBox="1"/>
          <p:nvPr/>
        </p:nvSpPr>
        <p:spPr>
          <a:xfrm>
            <a:off x="4965864" y="1673787"/>
            <a:ext cx="2418273" cy="400110"/>
          </a:xfrm>
          <a:prstGeom prst="rect">
            <a:avLst/>
          </a:prstGeom>
          <a:noFill/>
        </p:spPr>
        <p:txBody>
          <a:bodyPr wrap="square" rtlCol="0">
            <a:spAutoFit/>
          </a:bodyPr>
          <a:lstStyle/>
          <a:p>
            <a:r>
              <a:rPr lang="fr-BE" sz="2000" b="1" dirty="0">
                <a:solidFill>
                  <a:schemeClr val="bg1"/>
                </a:solidFill>
              </a:rPr>
              <a:t>Cluster a 2 nœuds</a:t>
            </a:r>
          </a:p>
        </p:txBody>
      </p:sp>
      <p:sp>
        <p:nvSpPr>
          <p:cNvPr id="10" name="ZoneTexte 9">
            <a:extLst>
              <a:ext uri="{FF2B5EF4-FFF2-40B4-BE49-F238E27FC236}">
                <a16:creationId xmlns:a16="http://schemas.microsoft.com/office/drawing/2014/main" id="{411222C8-978A-9B7B-9887-823A26863C55}"/>
              </a:ext>
            </a:extLst>
          </p:cNvPr>
          <p:cNvSpPr txBox="1"/>
          <p:nvPr/>
        </p:nvSpPr>
        <p:spPr>
          <a:xfrm>
            <a:off x="9175457" y="1673787"/>
            <a:ext cx="2091817" cy="400110"/>
          </a:xfrm>
          <a:prstGeom prst="rect">
            <a:avLst/>
          </a:prstGeom>
          <a:noFill/>
        </p:spPr>
        <p:txBody>
          <a:bodyPr wrap="square" rtlCol="0">
            <a:spAutoFit/>
          </a:bodyPr>
          <a:lstStyle/>
          <a:p>
            <a:r>
              <a:rPr lang="fr-BE" sz="2000" b="1" dirty="0">
                <a:solidFill>
                  <a:schemeClr val="bg1"/>
                </a:solidFill>
              </a:rPr>
              <a:t>Cluster étendu</a:t>
            </a:r>
          </a:p>
        </p:txBody>
      </p:sp>
    </p:spTree>
    <p:extLst>
      <p:ext uri="{BB962C8B-B14F-4D97-AF65-F5344CB8AC3E}">
        <p14:creationId xmlns:p14="http://schemas.microsoft.com/office/powerpoint/2010/main" val="41832490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Rectangle 1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7" name="Titre 6">
            <a:extLst>
              <a:ext uri="{FF2B5EF4-FFF2-40B4-BE49-F238E27FC236}">
                <a16:creationId xmlns:a16="http://schemas.microsoft.com/office/drawing/2014/main" id="{C358672B-EA96-40B4-47C5-1A1035156951}"/>
              </a:ext>
            </a:extLst>
          </p:cNvPr>
          <p:cNvSpPr>
            <a:spLocks noGrp="1"/>
          </p:cNvSpPr>
          <p:nvPr>
            <p:ph type="title"/>
          </p:nvPr>
        </p:nvSpPr>
        <p:spPr>
          <a:xfrm>
            <a:off x="1371599" y="294538"/>
            <a:ext cx="9895951" cy="1033669"/>
          </a:xfrm>
        </p:spPr>
        <p:txBody>
          <a:bodyPr>
            <a:normAutofit/>
          </a:bodyPr>
          <a:lstStyle/>
          <a:p>
            <a:r>
              <a:rPr lang="fr-BE" sz="4000" dirty="0">
                <a:solidFill>
                  <a:srgbClr val="FFFFFF"/>
                </a:solidFill>
              </a:rPr>
              <a:t>vSan OSA ou ESA ?</a:t>
            </a:r>
          </a:p>
        </p:txBody>
      </p:sp>
      <p:sp>
        <p:nvSpPr>
          <p:cNvPr id="2" name="Espace réservé du texte 6">
            <a:extLst>
              <a:ext uri="{FF2B5EF4-FFF2-40B4-BE49-F238E27FC236}">
                <a16:creationId xmlns:a16="http://schemas.microsoft.com/office/drawing/2014/main" id="{40C846FA-9D8F-11C9-3C06-9E37D298016C}"/>
              </a:ext>
            </a:extLst>
          </p:cNvPr>
          <p:cNvSpPr txBox="1">
            <a:spLocks/>
          </p:cNvSpPr>
          <p:nvPr/>
        </p:nvSpPr>
        <p:spPr>
          <a:xfrm>
            <a:off x="6172200" y="1681163"/>
            <a:ext cx="5183188" cy="823912"/>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BE" sz="2400" b="1" dirty="0"/>
              <a:t>EXPRESS STORAGE ARCHITECTURE</a:t>
            </a:r>
          </a:p>
        </p:txBody>
      </p:sp>
      <p:sp>
        <p:nvSpPr>
          <p:cNvPr id="3" name="Espace réservé du contenu 7">
            <a:extLst>
              <a:ext uri="{FF2B5EF4-FFF2-40B4-BE49-F238E27FC236}">
                <a16:creationId xmlns:a16="http://schemas.microsoft.com/office/drawing/2014/main" id="{1AAACB55-337F-A5B9-027B-1A59C9129852}"/>
              </a:ext>
            </a:extLst>
          </p:cNvPr>
          <p:cNvSpPr txBox="1">
            <a:spLocks/>
          </p:cNvSpPr>
          <p:nvPr/>
        </p:nvSpPr>
        <p:spPr>
          <a:xfrm>
            <a:off x="6172200" y="2505075"/>
            <a:ext cx="5183188" cy="3684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BE" sz="2400" i="1" dirty="0"/>
              <a:t>Crée pour la technologie NVMe</a:t>
            </a:r>
          </a:p>
          <a:p>
            <a:r>
              <a:rPr lang="fr-BE" sz="2400" i="1" dirty="0"/>
              <a:t>Composé d’au minimum 4 disques flash</a:t>
            </a:r>
          </a:p>
        </p:txBody>
      </p:sp>
      <p:sp>
        <p:nvSpPr>
          <p:cNvPr id="4" name="Espace réservé du texte 4">
            <a:extLst>
              <a:ext uri="{FF2B5EF4-FFF2-40B4-BE49-F238E27FC236}">
                <a16:creationId xmlns:a16="http://schemas.microsoft.com/office/drawing/2014/main" id="{A93AE944-6367-9CEA-C14C-AC9B4AE7A540}"/>
              </a:ext>
            </a:extLst>
          </p:cNvPr>
          <p:cNvSpPr txBox="1">
            <a:spLocks/>
          </p:cNvSpPr>
          <p:nvPr/>
        </p:nvSpPr>
        <p:spPr>
          <a:xfrm>
            <a:off x="697118" y="1681163"/>
            <a:ext cx="5300458" cy="82391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BE" sz="2400" b="1" dirty="0"/>
              <a:t>ORIGINAL STORAGE ARCHITECTURE</a:t>
            </a:r>
          </a:p>
        </p:txBody>
      </p:sp>
      <p:sp>
        <p:nvSpPr>
          <p:cNvPr id="5" name="Espace réservé du contenu 5">
            <a:extLst>
              <a:ext uri="{FF2B5EF4-FFF2-40B4-BE49-F238E27FC236}">
                <a16:creationId xmlns:a16="http://schemas.microsoft.com/office/drawing/2014/main" id="{44648492-624A-0CFC-3769-1840DF29AA6D}"/>
              </a:ext>
            </a:extLst>
          </p:cNvPr>
          <p:cNvSpPr txBox="1">
            <a:spLocks/>
          </p:cNvSpPr>
          <p:nvPr/>
        </p:nvSpPr>
        <p:spPr>
          <a:xfrm>
            <a:off x="839788" y="2505075"/>
            <a:ext cx="5157787" cy="3684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BE" sz="2400" i="1" dirty="0"/>
              <a:t>Compatible avec une grande variété de composant</a:t>
            </a:r>
          </a:p>
          <a:p>
            <a:r>
              <a:rPr lang="fr-BE" sz="2400" i="1" dirty="0"/>
              <a:t>Composé d’au moins un disque flash et d’un ou plusieurs disques de capacité</a:t>
            </a:r>
          </a:p>
        </p:txBody>
      </p:sp>
      <p:pic>
        <p:nvPicPr>
          <p:cNvPr id="6" name="Image 5" descr="Une image contenant texte, capture d’écran, diagramme, Police&#10;&#10;Description générée automatiquement">
            <a:extLst>
              <a:ext uri="{FF2B5EF4-FFF2-40B4-BE49-F238E27FC236}">
                <a16:creationId xmlns:a16="http://schemas.microsoft.com/office/drawing/2014/main" id="{971A58B6-B810-E215-4386-4C2FBE04ECF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4765" y="4689045"/>
            <a:ext cx="4705164" cy="1803829"/>
          </a:xfrm>
          <a:prstGeom prst="rect">
            <a:avLst/>
          </a:prstGeom>
          <a:noFill/>
          <a:ln>
            <a:noFill/>
          </a:ln>
        </p:spPr>
      </p:pic>
      <p:pic>
        <p:nvPicPr>
          <p:cNvPr id="9" name="Image 8" descr="Une image contenant texte, capture d’écran, Police, nombre&#10;&#10;Description générée automatiquement">
            <a:extLst>
              <a:ext uri="{FF2B5EF4-FFF2-40B4-BE49-F238E27FC236}">
                <a16:creationId xmlns:a16="http://schemas.microsoft.com/office/drawing/2014/main" id="{E3A3EAF2-C4D4-47F0-22C2-CDB565FD9118}"/>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411721" y="4689046"/>
            <a:ext cx="4704145" cy="1803829"/>
          </a:xfrm>
          <a:prstGeom prst="rect">
            <a:avLst/>
          </a:prstGeom>
          <a:noFill/>
          <a:ln>
            <a:noFill/>
          </a:ln>
        </p:spPr>
      </p:pic>
    </p:spTree>
    <p:extLst>
      <p:ext uri="{BB962C8B-B14F-4D97-AF65-F5344CB8AC3E}">
        <p14:creationId xmlns:p14="http://schemas.microsoft.com/office/powerpoint/2010/main" val="20650692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1"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par>
                          <p:cTn id="16" fill="hold">
                            <p:stCondLst>
                              <p:cond delay="500"/>
                            </p:stCondLst>
                            <p:childTnLst>
                              <p:par>
                                <p:cTn id="17" presetID="21" presetClass="entr" presetSubtype="1"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heel(1)">
                                      <p:cBhvr>
                                        <p:cTn id="1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re 6">
            <a:extLst>
              <a:ext uri="{FF2B5EF4-FFF2-40B4-BE49-F238E27FC236}">
                <a16:creationId xmlns:a16="http://schemas.microsoft.com/office/drawing/2014/main" id="{C358672B-EA96-40B4-47C5-1A1035156951}"/>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VMware NSX</a:t>
            </a:r>
          </a:p>
        </p:txBody>
      </p:sp>
      <p:sp>
        <p:nvSpPr>
          <p:cNvPr id="8" name="Espace réservé du contenu 7">
            <a:extLst>
              <a:ext uri="{FF2B5EF4-FFF2-40B4-BE49-F238E27FC236}">
                <a16:creationId xmlns:a16="http://schemas.microsoft.com/office/drawing/2014/main" id="{FCF0B499-9AF2-B283-A8CE-F3C25861F780}"/>
              </a:ext>
            </a:extLst>
          </p:cNvPr>
          <p:cNvSpPr>
            <a:spLocks noGrp="1"/>
          </p:cNvSpPr>
          <p:nvPr>
            <p:ph idx="1"/>
          </p:nvPr>
        </p:nvSpPr>
        <p:spPr>
          <a:xfrm>
            <a:off x="394675" y="1627357"/>
            <a:ext cx="5701323" cy="1848731"/>
          </a:xfrm>
        </p:spPr>
        <p:txBody>
          <a:bodyPr anchor="ctr">
            <a:normAutofit/>
          </a:bodyPr>
          <a:lstStyle/>
          <a:p>
            <a:r>
              <a:rPr lang="fr-FR" sz="2000" i="1" dirty="0"/>
              <a:t>Virtualisation du réseau comme les machines virtuelles</a:t>
            </a:r>
          </a:p>
          <a:p>
            <a:r>
              <a:rPr lang="fr-FR" sz="2000" i="1" dirty="0"/>
              <a:t>Propose des services logiques tels que les commutateurs, routeurs, pare-feu, équilibreurs de charge, VPN, etc.</a:t>
            </a:r>
            <a:endParaRPr lang="fr-BE" sz="2000" i="1" dirty="0"/>
          </a:p>
        </p:txBody>
      </p:sp>
      <p:pic>
        <p:nvPicPr>
          <p:cNvPr id="2" name="Image 1" descr="Une image contenant texte, capture d’écran, diagramme, Police&#10;&#10;Description générée automatiquement">
            <a:extLst>
              <a:ext uri="{FF2B5EF4-FFF2-40B4-BE49-F238E27FC236}">
                <a16:creationId xmlns:a16="http://schemas.microsoft.com/office/drawing/2014/main" id="{5B680914-48A4-A49A-C71D-6AA0954048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66431" y="3130729"/>
            <a:ext cx="2933477" cy="3321931"/>
          </a:xfrm>
          <a:prstGeom prst="rect">
            <a:avLst/>
          </a:prstGeom>
          <a:ln>
            <a:noFill/>
          </a:ln>
          <a:effectLst>
            <a:outerShdw blurRad="292100" dist="139700" dir="2700000" algn="tl" rotWithShape="0">
              <a:srgbClr val="333333">
                <a:alpha val="65000"/>
              </a:srgbClr>
            </a:outerShdw>
          </a:effectLst>
        </p:spPr>
      </p:pic>
      <p:sp>
        <p:nvSpPr>
          <p:cNvPr id="4" name="ZoneTexte 3">
            <a:extLst>
              <a:ext uri="{FF2B5EF4-FFF2-40B4-BE49-F238E27FC236}">
                <a16:creationId xmlns:a16="http://schemas.microsoft.com/office/drawing/2014/main" id="{24EA4BE9-1C32-FB1F-4999-21ECF240BB31}"/>
              </a:ext>
            </a:extLst>
          </p:cNvPr>
          <p:cNvSpPr txBox="1"/>
          <p:nvPr/>
        </p:nvSpPr>
        <p:spPr>
          <a:xfrm>
            <a:off x="459350" y="3753315"/>
            <a:ext cx="6611816" cy="1477328"/>
          </a:xfrm>
          <a:prstGeom prst="rect">
            <a:avLst/>
          </a:prstGeom>
          <a:noFill/>
        </p:spPr>
        <p:txBody>
          <a:bodyPr wrap="square" rtlCol="0">
            <a:spAutoFit/>
          </a:bodyPr>
          <a:lstStyle/>
          <a:p>
            <a:r>
              <a:rPr lang="fr-BE" sz="1800" i="1" dirty="0">
                <a:effectLst/>
                <a:latin typeface="Calibri" panose="020F0502020204030204" pitchFamily="34" charset="0"/>
                <a:ea typeface="Times New Roman" panose="02020603050405020304" pitchFamily="18" charset="0"/>
                <a:cs typeface="Times New Roman" panose="02020603050405020304" pitchFamily="18" charset="0"/>
              </a:rPr>
              <a:t>Le déploiement de NSX comprend plusieurs éléments essentiels </a:t>
            </a:r>
            <a:r>
              <a:rPr lang="fr-FR" sz="1800" i="1" dirty="0">
                <a:effectLst/>
                <a:latin typeface="Calibri" panose="020F0502020204030204" pitchFamily="34" charset="0"/>
                <a:ea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q"/>
            </a:pPr>
            <a:r>
              <a:rPr lang="fr-BE" i="1" dirty="0">
                <a:effectLst/>
                <a:latin typeface="Calibri" panose="020F0502020204030204" pitchFamily="34" charset="0"/>
                <a:ea typeface="Times New Roman" panose="02020603050405020304" pitchFamily="18" charset="0"/>
                <a:cs typeface="Times New Roman" panose="02020603050405020304" pitchFamily="18" charset="0"/>
              </a:rPr>
              <a:t>D’une communication avec vCenter Server</a:t>
            </a:r>
            <a:r>
              <a:rPr lang="fr-FR" i="1" dirty="0">
                <a:effectLst/>
                <a:latin typeface="Calibri" panose="020F0502020204030204" pitchFamily="34" charset="0"/>
                <a:ea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q"/>
            </a:pPr>
            <a:r>
              <a:rPr lang="fr-BE" i="1" dirty="0">
                <a:effectLst/>
                <a:latin typeface="Calibri" panose="020F0502020204030204" pitchFamily="34" charset="0"/>
                <a:ea typeface="Times New Roman" panose="02020603050405020304" pitchFamily="18" charset="0"/>
                <a:cs typeface="Times New Roman" panose="02020603050405020304" pitchFamily="18" charset="0"/>
              </a:rPr>
              <a:t>D’hôtes ESXi</a:t>
            </a:r>
          </a:p>
          <a:p>
            <a:pPr marL="742950" lvl="1" indent="-285750">
              <a:buFont typeface="Wingdings" panose="05000000000000000000" pitchFamily="2" charset="2"/>
              <a:buChar char="q"/>
            </a:pPr>
            <a:r>
              <a:rPr lang="fr-BE" i="1" dirty="0">
                <a:effectLst/>
                <a:latin typeface="Calibri" panose="020F0502020204030204" pitchFamily="34" charset="0"/>
                <a:ea typeface="Times New Roman" panose="02020603050405020304" pitchFamily="18" charset="0"/>
                <a:cs typeface="Times New Roman" panose="02020603050405020304" pitchFamily="18" charset="0"/>
              </a:rPr>
              <a:t>De nœuds NSX Edge </a:t>
            </a:r>
          </a:p>
          <a:p>
            <a:pPr marL="742950" lvl="1" indent="-285750">
              <a:buFont typeface="Wingdings" panose="05000000000000000000" pitchFamily="2" charset="2"/>
              <a:buChar char="q"/>
            </a:pPr>
            <a:r>
              <a:rPr lang="fr-BE" i="1" dirty="0">
                <a:effectLst/>
                <a:latin typeface="Calibri" panose="020F0502020204030204" pitchFamily="34" charset="0"/>
                <a:ea typeface="Times New Roman" panose="02020603050405020304" pitchFamily="18" charset="0"/>
                <a:cs typeface="Times New Roman" panose="02020603050405020304" pitchFamily="18" charset="0"/>
              </a:rPr>
              <a:t>De machines virtuelles NSX Manager</a:t>
            </a:r>
            <a:endParaRPr lang="fr-BE" i="1" dirty="0"/>
          </a:p>
        </p:txBody>
      </p:sp>
      <p:sp>
        <p:nvSpPr>
          <p:cNvPr id="5" name="ZoneTexte 4">
            <a:extLst>
              <a:ext uri="{FF2B5EF4-FFF2-40B4-BE49-F238E27FC236}">
                <a16:creationId xmlns:a16="http://schemas.microsoft.com/office/drawing/2014/main" id="{2C28760B-9648-15D4-9186-1B301471EC0D}"/>
              </a:ext>
            </a:extLst>
          </p:cNvPr>
          <p:cNvSpPr txBox="1"/>
          <p:nvPr/>
        </p:nvSpPr>
        <p:spPr>
          <a:xfrm>
            <a:off x="7588739" y="1930400"/>
            <a:ext cx="3892062" cy="1200329"/>
          </a:xfrm>
          <a:prstGeom prst="rect">
            <a:avLst/>
          </a:prstGeom>
          <a:noFill/>
        </p:spPr>
        <p:txBody>
          <a:bodyPr wrap="square" rtlCol="0">
            <a:spAutoFit/>
          </a:bodyPr>
          <a:lstStyle/>
          <a:p>
            <a:r>
              <a:rPr lang="fr-FR" i="1" dirty="0"/>
              <a:t>L’architecture de NSX se compose de</a:t>
            </a:r>
          </a:p>
          <a:p>
            <a:pPr marL="800100" lvl="1" indent="-342900">
              <a:buFont typeface="Wingdings" panose="05000000000000000000" pitchFamily="2" charset="2"/>
              <a:buChar char="q"/>
            </a:pPr>
            <a:r>
              <a:rPr lang="fr-FR" i="1" dirty="0"/>
              <a:t>Segments</a:t>
            </a:r>
          </a:p>
          <a:p>
            <a:pPr marL="800100" lvl="1" indent="-342900">
              <a:buFont typeface="Wingdings" panose="05000000000000000000" pitchFamily="2" charset="2"/>
              <a:buChar char="q"/>
            </a:pPr>
            <a:r>
              <a:rPr lang="fr-BE" i="1" dirty="0"/>
              <a:t>Passerelle N1</a:t>
            </a:r>
          </a:p>
          <a:p>
            <a:pPr marL="800100" lvl="1" indent="-342900">
              <a:buFont typeface="Wingdings" panose="05000000000000000000" pitchFamily="2" charset="2"/>
              <a:buChar char="q"/>
            </a:pPr>
            <a:r>
              <a:rPr lang="fr-BE" i="1" dirty="0"/>
              <a:t>Passerelle N0</a:t>
            </a:r>
          </a:p>
        </p:txBody>
      </p:sp>
    </p:spTree>
    <p:extLst>
      <p:ext uri="{BB962C8B-B14F-4D97-AF65-F5344CB8AC3E}">
        <p14:creationId xmlns:p14="http://schemas.microsoft.com/office/powerpoint/2010/main" val="29750536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1500"/>
                                        <p:tgtEl>
                                          <p:spTgt spid="5"/>
                                        </p:tgtEl>
                                      </p:cBhvr>
                                    </p:animEffect>
                                  </p:childTnLst>
                                </p:cTn>
                              </p:par>
                              <p:par>
                                <p:cTn id="8" presetID="6" presetClass="entr" presetSubtype="16" fill="hold"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circle(in)">
                                      <p:cBhvr>
                                        <p:cTn id="10"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DC07B27-4E3C-4BCF-ABDB-6AA72857C0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19000">
                <a:srgbClr val="000000">
                  <a:alpha val="96000"/>
                </a:srgbClr>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3D11BE6-2A04-4DBB-842D-88602B5E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12437"/>
            <a:ext cx="11713464" cy="6844063"/>
          </a:xfrm>
          <a:prstGeom prst="rect">
            <a:avLst/>
          </a:prstGeom>
          <a:gradFill>
            <a:gsLst>
              <a:gs pos="0">
                <a:srgbClr val="000000">
                  <a:alpha val="71765"/>
                </a:srgbClr>
              </a:gs>
              <a:gs pos="100000">
                <a:schemeClr val="accent1">
                  <a:alpha val="2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A05E02A-9AA9-45EC-B87B-B46F043F3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 y="2724072"/>
            <a:ext cx="12192008" cy="4114801"/>
          </a:xfrm>
          <a:prstGeom prst="rect">
            <a:avLst/>
          </a:prstGeom>
          <a:gradFill>
            <a:gsLst>
              <a:gs pos="30000">
                <a:schemeClr val="accent1">
                  <a:lumMod val="75000"/>
                  <a:alpha val="19000"/>
                </a:schemeClr>
              </a:gs>
              <a:gs pos="100000">
                <a:schemeClr val="accent1">
                  <a:alpha val="24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91EDBA-E8E0-4575-8147-B70034521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09672" y="1716338"/>
            <a:ext cx="6858003" cy="3422328"/>
          </a:xfrm>
          <a:prstGeom prst="rect">
            <a:avLst/>
          </a:prstGeom>
          <a:gradFill>
            <a:gsLst>
              <a:gs pos="0">
                <a:schemeClr val="accent1">
                  <a:alpha val="52000"/>
                </a:schemeClr>
              </a:gs>
              <a:gs pos="76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FEE4473-A122-4E96-8C31-B4C5AAA27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123" y="2706446"/>
            <a:ext cx="12191997" cy="3711900"/>
          </a:xfrm>
          <a:prstGeom prst="rect">
            <a:avLst/>
          </a:prstGeom>
          <a:gradFill>
            <a:gsLst>
              <a:gs pos="0">
                <a:srgbClr val="000000">
                  <a:alpha val="50000"/>
                </a:srgbClr>
              </a:gs>
              <a:gs pos="92000">
                <a:schemeClr val="accent1">
                  <a:lumMod val="75000"/>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re 6">
            <a:extLst>
              <a:ext uri="{FF2B5EF4-FFF2-40B4-BE49-F238E27FC236}">
                <a16:creationId xmlns:a16="http://schemas.microsoft.com/office/drawing/2014/main" id="{731FF1CE-B1C3-ADBE-313A-6E4C01B1098E}"/>
              </a:ext>
            </a:extLst>
          </p:cNvPr>
          <p:cNvSpPr>
            <a:spLocks noGrp="1"/>
          </p:cNvSpPr>
          <p:nvPr>
            <p:ph type="title"/>
          </p:nvPr>
        </p:nvSpPr>
        <p:spPr>
          <a:xfrm>
            <a:off x="839788" y="457200"/>
            <a:ext cx="3932237" cy="1600200"/>
          </a:xfrm>
        </p:spPr>
        <p:txBody>
          <a:bodyPr>
            <a:normAutofit fontScale="90000"/>
          </a:bodyPr>
          <a:lstStyle/>
          <a:p>
            <a:pPr algn="ctr"/>
            <a:r>
              <a:rPr lang="fr-BE" b="1" dirty="0">
                <a:solidFill>
                  <a:schemeClr val="bg1"/>
                </a:solidFill>
              </a:rPr>
              <a:t>Autres solutions dans la suite vSphere</a:t>
            </a:r>
          </a:p>
        </p:txBody>
      </p:sp>
      <p:sp>
        <p:nvSpPr>
          <p:cNvPr id="13" name="Espace réservé du texte 8">
            <a:extLst>
              <a:ext uri="{FF2B5EF4-FFF2-40B4-BE49-F238E27FC236}">
                <a16:creationId xmlns:a16="http://schemas.microsoft.com/office/drawing/2014/main" id="{AE82FF15-22FB-1673-7026-B3E0CB88566B}"/>
              </a:ext>
            </a:extLst>
          </p:cNvPr>
          <p:cNvSpPr txBox="1">
            <a:spLocks/>
          </p:cNvSpPr>
          <p:nvPr/>
        </p:nvSpPr>
        <p:spPr>
          <a:xfrm>
            <a:off x="839787" y="2593209"/>
            <a:ext cx="3932237" cy="473574"/>
          </a:xfrm>
          <a:prstGeom prst="rect">
            <a:avLst/>
          </a:prstGeom>
        </p:spPr>
        <p:txBody>
          <a:bodyPr vert="horz" lIns="91440" tIns="45720" rIns="91440" bIns="45720" rtlCol="0" anchor="ct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fr-FR" i="1" dirty="0">
                <a:solidFill>
                  <a:schemeClr val="bg1"/>
                </a:solidFill>
              </a:rPr>
              <a:t>VMware High Availability (HA)</a:t>
            </a:r>
          </a:p>
        </p:txBody>
      </p:sp>
      <p:pic>
        <p:nvPicPr>
          <p:cNvPr id="15" name="Image 14" descr="Une image contenant texte, capture d’écran, Police, logo&#10;&#10;Description générée automatiquement">
            <a:extLst>
              <a:ext uri="{FF2B5EF4-FFF2-40B4-BE49-F238E27FC236}">
                <a16:creationId xmlns:a16="http://schemas.microsoft.com/office/drawing/2014/main" id="{97631705-0A2C-DC62-359A-4E9DF9BAA2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1537" y="173065"/>
            <a:ext cx="4239217" cy="2314898"/>
          </a:xfrm>
          <a:prstGeom prst="rect">
            <a:avLst/>
          </a:prstGeom>
          <a:ln>
            <a:noFill/>
          </a:ln>
          <a:effectLst>
            <a:outerShdw blurRad="292100" dist="139700" dir="2700000" algn="tl" rotWithShape="0">
              <a:srgbClr val="333333">
                <a:alpha val="65000"/>
              </a:srgbClr>
            </a:outerShdw>
          </a:effectLst>
        </p:spPr>
      </p:pic>
      <p:pic>
        <p:nvPicPr>
          <p:cNvPr id="17" name="Image 16" descr="Une image contenant texte, capture d’écran, diagramme, Police&#10;&#10;Description générée automatiquement">
            <a:extLst>
              <a:ext uri="{FF2B5EF4-FFF2-40B4-BE49-F238E27FC236}">
                <a16:creationId xmlns:a16="http://schemas.microsoft.com/office/drawing/2014/main" id="{D4F89281-28EC-F826-0538-B33133C7D4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5865" y="2594643"/>
            <a:ext cx="4239217" cy="2221287"/>
          </a:xfrm>
          <a:prstGeom prst="rect">
            <a:avLst/>
          </a:prstGeom>
          <a:ln>
            <a:noFill/>
          </a:ln>
          <a:effectLst>
            <a:outerShdw blurRad="292100" dist="139700" dir="2700000" algn="tl" rotWithShape="0">
              <a:srgbClr val="333333">
                <a:alpha val="65000"/>
              </a:srgbClr>
            </a:outerShdw>
          </a:effectLst>
        </p:spPr>
      </p:pic>
      <p:pic>
        <p:nvPicPr>
          <p:cNvPr id="19" name="Image 18" descr="Une image contenant texte, capture d’écran, conception&#10;&#10;Description générée automatiquement">
            <a:extLst>
              <a:ext uri="{FF2B5EF4-FFF2-40B4-BE49-F238E27FC236}">
                <a16:creationId xmlns:a16="http://schemas.microsoft.com/office/drawing/2014/main" id="{F5890C24-9222-B1AD-A773-99CF60D317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75387" y="4370037"/>
            <a:ext cx="4625004" cy="2314898"/>
          </a:xfrm>
          <a:prstGeom prst="rect">
            <a:avLst/>
          </a:prstGeom>
          <a:ln>
            <a:noFill/>
          </a:ln>
          <a:effectLst>
            <a:outerShdw blurRad="292100" dist="139700" dir="2700000" algn="tl" rotWithShape="0">
              <a:srgbClr val="333333">
                <a:alpha val="65000"/>
              </a:srgbClr>
            </a:outerShdw>
          </a:effectLst>
        </p:spPr>
      </p:pic>
      <p:sp>
        <p:nvSpPr>
          <p:cNvPr id="21" name="Espace réservé du texte 8">
            <a:extLst>
              <a:ext uri="{FF2B5EF4-FFF2-40B4-BE49-F238E27FC236}">
                <a16:creationId xmlns:a16="http://schemas.microsoft.com/office/drawing/2014/main" id="{2EF7279D-E540-1655-E7A6-0BEBE05964FA}"/>
              </a:ext>
            </a:extLst>
          </p:cNvPr>
          <p:cNvSpPr txBox="1">
            <a:spLocks/>
          </p:cNvSpPr>
          <p:nvPr/>
        </p:nvSpPr>
        <p:spPr>
          <a:xfrm>
            <a:off x="839787" y="3066783"/>
            <a:ext cx="3932237" cy="473573"/>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r>
              <a:rPr lang="fr-FR" sz="2000" i="1" dirty="0">
                <a:solidFill>
                  <a:schemeClr val="bg1"/>
                </a:solidFill>
              </a:rPr>
              <a:t>VMware Distributed Resource Scheduler (DRS)</a:t>
            </a:r>
          </a:p>
        </p:txBody>
      </p:sp>
      <p:sp>
        <p:nvSpPr>
          <p:cNvPr id="22" name="Espace réservé du texte 8">
            <a:extLst>
              <a:ext uri="{FF2B5EF4-FFF2-40B4-BE49-F238E27FC236}">
                <a16:creationId xmlns:a16="http://schemas.microsoft.com/office/drawing/2014/main" id="{070D9897-69EB-4F4D-5E48-679CAEF97281}"/>
              </a:ext>
            </a:extLst>
          </p:cNvPr>
          <p:cNvSpPr txBox="1">
            <a:spLocks/>
          </p:cNvSpPr>
          <p:nvPr/>
        </p:nvSpPr>
        <p:spPr>
          <a:xfrm>
            <a:off x="839787" y="3540356"/>
            <a:ext cx="3932237" cy="473573"/>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r>
              <a:rPr lang="fr-FR" sz="2000" i="1" dirty="0">
                <a:solidFill>
                  <a:schemeClr val="bg1"/>
                </a:solidFill>
              </a:rPr>
              <a:t>VMware vMotion</a:t>
            </a:r>
            <a:endParaRPr lang="fr-BE" sz="2000" i="1" dirty="0">
              <a:solidFill>
                <a:schemeClr val="bg1"/>
              </a:solidFill>
            </a:endParaRPr>
          </a:p>
        </p:txBody>
      </p:sp>
    </p:spTree>
    <p:extLst>
      <p:ext uri="{BB962C8B-B14F-4D97-AF65-F5344CB8AC3E}">
        <p14:creationId xmlns:p14="http://schemas.microsoft.com/office/powerpoint/2010/main" val="34976689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par>
                                <p:cTn id="8" presetID="10" presetClass="entr" presetSubtype="0" fill="hold" nodeType="withEffect">
                                  <p:stCondLst>
                                    <p:cond delay="25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down)">
                                      <p:cBhvr>
                                        <p:cTn id="15" dur="500"/>
                                        <p:tgtEl>
                                          <p:spTgt spid="21"/>
                                        </p:tgtEl>
                                      </p:cBhvr>
                                    </p:animEffect>
                                  </p:childTnLst>
                                </p:cTn>
                              </p:par>
                              <p:par>
                                <p:cTn id="16" presetID="10" presetClass="entr" presetSubtype="0" fill="hold" nodeType="withEffect">
                                  <p:stCondLst>
                                    <p:cond delay="25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down)">
                                      <p:cBhvr>
                                        <p:cTn id="23" dur="500"/>
                                        <p:tgtEl>
                                          <p:spTgt spid="22"/>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21"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re 3">
            <a:extLst>
              <a:ext uri="{FF2B5EF4-FFF2-40B4-BE49-F238E27FC236}">
                <a16:creationId xmlns:a16="http://schemas.microsoft.com/office/drawing/2014/main" id="{E8559E3F-E230-8DCF-4141-8502D32EC871}"/>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fr-BE" sz="4800" kern="1200" dirty="0">
                <a:solidFill>
                  <a:srgbClr val="FFFFFF"/>
                </a:solidFill>
                <a:latin typeface="+mj-lt"/>
                <a:ea typeface="+mj-ea"/>
                <a:cs typeface="+mj-cs"/>
              </a:rPr>
              <a:t>Réalisation du stage</a:t>
            </a:r>
          </a:p>
        </p:txBody>
      </p:sp>
      <p:sp>
        <p:nvSpPr>
          <p:cNvPr id="24" name="Rectangle 23">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texte 4">
            <a:extLst>
              <a:ext uri="{FF2B5EF4-FFF2-40B4-BE49-F238E27FC236}">
                <a16:creationId xmlns:a16="http://schemas.microsoft.com/office/drawing/2014/main" id="{6DD53BD3-A07F-B1FF-32F5-C308E865D6B2}"/>
              </a:ext>
            </a:extLst>
          </p:cNvPr>
          <p:cNvSpPr>
            <a:spLocks noGrp="1"/>
          </p:cNvSpPr>
          <p:nvPr>
            <p:ph type="body" idx="1"/>
          </p:nvPr>
        </p:nvSpPr>
        <p:spPr>
          <a:xfrm>
            <a:off x="4285397" y="4960961"/>
            <a:ext cx="7055893" cy="1078054"/>
          </a:xfrm>
        </p:spPr>
        <p:txBody>
          <a:bodyPr vert="horz" lIns="91440" tIns="45720" rIns="91440" bIns="45720" rtlCol="0">
            <a:normAutofit/>
          </a:bodyPr>
          <a:lstStyle/>
          <a:p>
            <a:endParaRPr lang="en-US" sz="2400" kern="1200">
              <a:solidFill>
                <a:srgbClr val="FFFFFF"/>
              </a:solidFill>
              <a:latin typeface="+mn-lt"/>
              <a:ea typeface="+mn-ea"/>
              <a:cs typeface="+mn-cs"/>
            </a:endParaRPr>
          </a:p>
        </p:txBody>
      </p:sp>
    </p:spTree>
    <p:extLst>
      <p:ext uri="{BB962C8B-B14F-4D97-AF65-F5344CB8AC3E}">
        <p14:creationId xmlns:p14="http://schemas.microsoft.com/office/powerpoint/2010/main" val="26838716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re 4">
            <a:extLst>
              <a:ext uri="{FF2B5EF4-FFF2-40B4-BE49-F238E27FC236}">
                <a16:creationId xmlns:a16="http://schemas.microsoft.com/office/drawing/2014/main" id="{58050045-2960-50FE-A8A6-9D447EC8604A}"/>
              </a:ext>
            </a:extLst>
          </p:cNvPr>
          <p:cNvSpPr>
            <a:spLocks noGrp="1"/>
          </p:cNvSpPr>
          <p:nvPr>
            <p:ph type="title"/>
          </p:nvPr>
        </p:nvSpPr>
        <p:spPr>
          <a:xfrm>
            <a:off x="1371597" y="348865"/>
            <a:ext cx="10044023" cy="877729"/>
          </a:xfrm>
        </p:spPr>
        <p:txBody>
          <a:bodyPr anchor="ctr">
            <a:normAutofit/>
          </a:bodyPr>
          <a:lstStyle/>
          <a:p>
            <a:pPr algn="ctr"/>
            <a:r>
              <a:rPr lang="fr-BE" sz="4000" dirty="0">
                <a:solidFill>
                  <a:srgbClr val="FFFFFF"/>
                </a:solidFill>
              </a:rPr>
              <a:t>Timeline du projet</a:t>
            </a:r>
          </a:p>
        </p:txBody>
      </p:sp>
      <p:grpSp>
        <p:nvGrpSpPr>
          <p:cNvPr id="41" name="Groupe 40">
            <a:extLst>
              <a:ext uri="{FF2B5EF4-FFF2-40B4-BE49-F238E27FC236}">
                <a16:creationId xmlns:a16="http://schemas.microsoft.com/office/drawing/2014/main" id="{47D4511C-AC15-570E-B9D2-B2B85670E877}"/>
              </a:ext>
            </a:extLst>
          </p:cNvPr>
          <p:cNvGrpSpPr/>
          <p:nvPr/>
        </p:nvGrpSpPr>
        <p:grpSpPr>
          <a:xfrm>
            <a:off x="641346" y="2342344"/>
            <a:ext cx="1586808" cy="1046039"/>
            <a:chOff x="641346" y="2342344"/>
            <a:chExt cx="1586808" cy="1046039"/>
          </a:xfrm>
        </p:grpSpPr>
        <p:sp>
          <p:nvSpPr>
            <p:cNvPr id="23" name="Rectangle 22" descr="Livre ouvert avec un remplissage uni">
              <a:extLst>
                <a:ext uri="{FF2B5EF4-FFF2-40B4-BE49-F238E27FC236}">
                  <a16:creationId xmlns:a16="http://schemas.microsoft.com/office/drawing/2014/main" id="{3EF99CBC-40CC-AF07-9899-FD9998A1DF5A}"/>
                </a:ext>
              </a:extLst>
            </p:cNvPr>
            <p:cNvSpPr/>
            <p:nvPr/>
          </p:nvSpPr>
          <p:spPr>
            <a:xfrm>
              <a:off x="1157058" y="2342344"/>
              <a:ext cx="555382" cy="555382"/>
            </a:xfrm>
            <a:prstGeom prst="rect">
              <a:avLst/>
            </a:prstGeom>
            <a:blipFill>
              <a:blip r:embed="rId3">
                <a:extLs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fr-BE"/>
            </a:p>
          </p:txBody>
        </p:sp>
        <p:sp>
          <p:nvSpPr>
            <p:cNvPr id="24" name="Forme libre : forme 23">
              <a:extLst>
                <a:ext uri="{FF2B5EF4-FFF2-40B4-BE49-F238E27FC236}">
                  <a16:creationId xmlns:a16="http://schemas.microsoft.com/office/drawing/2014/main" id="{7CC64BF1-FBFA-1EEF-DA61-86E6EB75C124}"/>
                </a:ext>
              </a:extLst>
            </p:cNvPr>
            <p:cNvSpPr/>
            <p:nvPr/>
          </p:nvSpPr>
          <p:spPr>
            <a:xfrm>
              <a:off x="641346" y="2949532"/>
              <a:ext cx="1586808" cy="438851"/>
            </a:xfrm>
            <a:custGeom>
              <a:avLst/>
              <a:gdLst>
                <a:gd name="connsiteX0" fmla="*/ 0 w 1586808"/>
                <a:gd name="connsiteY0" fmla="*/ 0 h 438851"/>
                <a:gd name="connsiteX1" fmla="*/ 1586808 w 1586808"/>
                <a:gd name="connsiteY1" fmla="*/ 0 h 438851"/>
                <a:gd name="connsiteX2" fmla="*/ 1586808 w 1586808"/>
                <a:gd name="connsiteY2" fmla="*/ 438851 h 438851"/>
                <a:gd name="connsiteX3" fmla="*/ 0 w 1586808"/>
                <a:gd name="connsiteY3" fmla="*/ 438851 h 438851"/>
                <a:gd name="connsiteX4" fmla="*/ 0 w 1586808"/>
                <a:gd name="connsiteY4" fmla="*/ 0 h 438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808" h="438851">
                  <a:moveTo>
                    <a:pt x="0" y="0"/>
                  </a:moveTo>
                  <a:lnTo>
                    <a:pt x="1586808" y="0"/>
                  </a:lnTo>
                  <a:lnTo>
                    <a:pt x="1586808" y="438851"/>
                  </a:lnTo>
                  <a:lnTo>
                    <a:pt x="0" y="4388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fr-BE" sz="1400" kern="1200" dirty="0"/>
                <a:t>Recherche &amp; Documentation</a:t>
              </a:r>
            </a:p>
          </p:txBody>
        </p:sp>
      </p:grpSp>
      <p:sp>
        <p:nvSpPr>
          <p:cNvPr id="25" name="Rectangle 24">
            <a:extLst>
              <a:ext uri="{FF2B5EF4-FFF2-40B4-BE49-F238E27FC236}">
                <a16:creationId xmlns:a16="http://schemas.microsoft.com/office/drawing/2014/main" id="{4E16FC43-56EF-685C-486C-7C8E8593B64D}"/>
              </a:ext>
            </a:extLst>
          </p:cNvPr>
          <p:cNvSpPr/>
          <p:nvPr/>
        </p:nvSpPr>
        <p:spPr>
          <a:xfrm>
            <a:off x="641346" y="3412479"/>
            <a:ext cx="1586808" cy="13463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fr-BE"/>
          </a:p>
        </p:txBody>
      </p:sp>
      <p:grpSp>
        <p:nvGrpSpPr>
          <p:cNvPr id="42" name="Groupe 41">
            <a:extLst>
              <a:ext uri="{FF2B5EF4-FFF2-40B4-BE49-F238E27FC236}">
                <a16:creationId xmlns:a16="http://schemas.microsoft.com/office/drawing/2014/main" id="{B498B1DD-872F-601F-C5EC-D2E10060646F}"/>
              </a:ext>
            </a:extLst>
          </p:cNvPr>
          <p:cNvGrpSpPr/>
          <p:nvPr/>
        </p:nvGrpSpPr>
        <p:grpSpPr>
          <a:xfrm>
            <a:off x="2505845" y="2342344"/>
            <a:ext cx="1586808" cy="1046039"/>
            <a:chOff x="2505845" y="2342344"/>
            <a:chExt cx="1586808" cy="1046039"/>
          </a:xfrm>
        </p:grpSpPr>
        <p:sp>
          <p:nvSpPr>
            <p:cNvPr id="26" name="Rectangle 25" descr="Réseau">
              <a:extLst>
                <a:ext uri="{FF2B5EF4-FFF2-40B4-BE49-F238E27FC236}">
                  <a16:creationId xmlns:a16="http://schemas.microsoft.com/office/drawing/2014/main" id="{0AF3879F-0A13-2135-F4EE-B08AC8F0153F}"/>
                </a:ext>
              </a:extLst>
            </p:cNvPr>
            <p:cNvSpPr/>
            <p:nvPr/>
          </p:nvSpPr>
          <p:spPr>
            <a:xfrm>
              <a:off x="3021558" y="2342344"/>
              <a:ext cx="555382" cy="555382"/>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a:lstStyle/>
            <a:p>
              <a:endParaRPr lang="fr-BE"/>
            </a:p>
          </p:txBody>
        </p:sp>
        <p:sp>
          <p:nvSpPr>
            <p:cNvPr id="27" name="Forme libre : forme 26">
              <a:extLst>
                <a:ext uri="{FF2B5EF4-FFF2-40B4-BE49-F238E27FC236}">
                  <a16:creationId xmlns:a16="http://schemas.microsoft.com/office/drawing/2014/main" id="{CEA513FE-0A60-DB96-CCBC-33AD39C2C757}"/>
                </a:ext>
              </a:extLst>
            </p:cNvPr>
            <p:cNvSpPr/>
            <p:nvPr/>
          </p:nvSpPr>
          <p:spPr>
            <a:xfrm>
              <a:off x="2505845" y="2949532"/>
              <a:ext cx="1586808" cy="438851"/>
            </a:xfrm>
            <a:custGeom>
              <a:avLst/>
              <a:gdLst>
                <a:gd name="connsiteX0" fmla="*/ 0 w 1586808"/>
                <a:gd name="connsiteY0" fmla="*/ 0 h 438851"/>
                <a:gd name="connsiteX1" fmla="*/ 1586808 w 1586808"/>
                <a:gd name="connsiteY1" fmla="*/ 0 h 438851"/>
                <a:gd name="connsiteX2" fmla="*/ 1586808 w 1586808"/>
                <a:gd name="connsiteY2" fmla="*/ 438851 h 438851"/>
                <a:gd name="connsiteX3" fmla="*/ 0 w 1586808"/>
                <a:gd name="connsiteY3" fmla="*/ 438851 h 438851"/>
                <a:gd name="connsiteX4" fmla="*/ 0 w 1586808"/>
                <a:gd name="connsiteY4" fmla="*/ 0 h 438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808" h="438851">
                  <a:moveTo>
                    <a:pt x="0" y="0"/>
                  </a:moveTo>
                  <a:lnTo>
                    <a:pt x="1586808" y="0"/>
                  </a:lnTo>
                  <a:lnTo>
                    <a:pt x="1586808" y="438851"/>
                  </a:lnTo>
                  <a:lnTo>
                    <a:pt x="0" y="4388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fr-BE" sz="1400" kern="1200"/>
                <a:t>Mise en place du réseau</a:t>
              </a:r>
            </a:p>
          </p:txBody>
        </p:sp>
      </p:grpSp>
      <p:sp>
        <p:nvSpPr>
          <p:cNvPr id="28" name="Rectangle 27">
            <a:extLst>
              <a:ext uri="{FF2B5EF4-FFF2-40B4-BE49-F238E27FC236}">
                <a16:creationId xmlns:a16="http://schemas.microsoft.com/office/drawing/2014/main" id="{789F93DB-808C-EBDA-E953-3DD498069724}"/>
              </a:ext>
            </a:extLst>
          </p:cNvPr>
          <p:cNvSpPr/>
          <p:nvPr/>
        </p:nvSpPr>
        <p:spPr>
          <a:xfrm>
            <a:off x="2505845" y="3412479"/>
            <a:ext cx="1586808" cy="13463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fr-BE"/>
          </a:p>
        </p:txBody>
      </p:sp>
      <p:grpSp>
        <p:nvGrpSpPr>
          <p:cNvPr id="43" name="Groupe 42">
            <a:extLst>
              <a:ext uri="{FF2B5EF4-FFF2-40B4-BE49-F238E27FC236}">
                <a16:creationId xmlns:a16="http://schemas.microsoft.com/office/drawing/2014/main" id="{9C5BA4D4-ABAB-89AE-8B57-B020D4541DDF}"/>
              </a:ext>
            </a:extLst>
          </p:cNvPr>
          <p:cNvGrpSpPr/>
          <p:nvPr/>
        </p:nvGrpSpPr>
        <p:grpSpPr>
          <a:xfrm>
            <a:off x="4370345" y="2342344"/>
            <a:ext cx="1586808" cy="1046039"/>
            <a:chOff x="4370345" y="2342344"/>
            <a:chExt cx="1586808" cy="1046039"/>
          </a:xfrm>
        </p:grpSpPr>
        <p:sp>
          <p:nvSpPr>
            <p:cNvPr id="29" name="Rectangle 28" descr="Ordinateur">
              <a:extLst>
                <a:ext uri="{FF2B5EF4-FFF2-40B4-BE49-F238E27FC236}">
                  <a16:creationId xmlns:a16="http://schemas.microsoft.com/office/drawing/2014/main" id="{A3E73039-49F8-CC90-020C-5E9DECBB90CE}"/>
                </a:ext>
              </a:extLst>
            </p:cNvPr>
            <p:cNvSpPr/>
            <p:nvPr/>
          </p:nvSpPr>
          <p:spPr>
            <a:xfrm>
              <a:off x="4886058" y="2342344"/>
              <a:ext cx="555382" cy="555382"/>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endParaRPr lang="fr-BE"/>
            </a:p>
          </p:txBody>
        </p:sp>
        <p:sp>
          <p:nvSpPr>
            <p:cNvPr id="30" name="Forme libre : forme 29">
              <a:extLst>
                <a:ext uri="{FF2B5EF4-FFF2-40B4-BE49-F238E27FC236}">
                  <a16:creationId xmlns:a16="http://schemas.microsoft.com/office/drawing/2014/main" id="{76E6BC84-A782-8747-0E50-9B7F6FB0ECE1}"/>
                </a:ext>
              </a:extLst>
            </p:cNvPr>
            <p:cNvSpPr/>
            <p:nvPr/>
          </p:nvSpPr>
          <p:spPr>
            <a:xfrm>
              <a:off x="4370345" y="2949532"/>
              <a:ext cx="1586808" cy="438851"/>
            </a:xfrm>
            <a:custGeom>
              <a:avLst/>
              <a:gdLst>
                <a:gd name="connsiteX0" fmla="*/ 0 w 1586808"/>
                <a:gd name="connsiteY0" fmla="*/ 0 h 438851"/>
                <a:gd name="connsiteX1" fmla="*/ 1586808 w 1586808"/>
                <a:gd name="connsiteY1" fmla="*/ 0 h 438851"/>
                <a:gd name="connsiteX2" fmla="*/ 1586808 w 1586808"/>
                <a:gd name="connsiteY2" fmla="*/ 438851 h 438851"/>
                <a:gd name="connsiteX3" fmla="*/ 0 w 1586808"/>
                <a:gd name="connsiteY3" fmla="*/ 438851 h 438851"/>
                <a:gd name="connsiteX4" fmla="*/ 0 w 1586808"/>
                <a:gd name="connsiteY4" fmla="*/ 0 h 438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808" h="438851">
                  <a:moveTo>
                    <a:pt x="0" y="0"/>
                  </a:moveTo>
                  <a:lnTo>
                    <a:pt x="1586808" y="0"/>
                  </a:lnTo>
                  <a:lnTo>
                    <a:pt x="1586808" y="438851"/>
                  </a:lnTo>
                  <a:lnTo>
                    <a:pt x="0" y="4388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fr-BE" sz="1400" kern="1200" dirty="0"/>
                <a:t>Préparation des serveurs</a:t>
              </a:r>
            </a:p>
          </p:txBody>
        </p:sp>
      </p:grpSp>
      <p:sp>
        <p:nvSpPr>
          <p:cNvPr id="31" name="Rectangle 30">
            <a:extLst>
              <a:ext uri="{FF2B5EF4-FFF2-40B4-BE49-F238E27FC236}">
                <a16:creationId xmlns:a16="http://schemas.microsoft.com/office/drawing/2014/main" id="{4254C08D-CEE3-1D2B-BE4F-5F8A53F0407A}"/>
              </a:ext>
            </a:extLst>
          </p:cNvPr>
          <p:cNvSpPr/>
          <p:nvPr/>
        </p:nvSpPr>
        <p:spPr>
          <a:xfrm>
            <a:off x="4370345" y="3412479"/>
            <a:ext cx="1586808" cy="13463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fr-BE"/>
          </a:p>
        </p:txBody>
      </p:sp>
      <p:grpSp>
        <p:nvGrpSpPr>
          <p:cNvPr id="44" name="Groupe 43">
            <a:extLst>
              <a:ext uri="{FF2B5EF4-FFF2-40B4-BE49-F238E27FC236}">
                <a16:creationId xmlns:a16="http://schemas.microsoft.com/office/drawing/2014/main" id="{1B0227F2-25E5-63CA-3E86-A8FF5BAB4E26}"/>
              </a:ext>
            </a:extLst>
          </p:cNvPr>
          <p:cNvGrpSpPr/>
          <p:nvPr/>
        </p:nvGrpSpPr>
        <p:grpSpPr>
          <a:xfrm>
            <a:off x="6234845" y="2342344"/>
            <a:ext cx="1586808" cy="1046039"/>
            <a:chOff x="6234845" y="2342344"/>
            <a:chExt cx="1586808" cy="1046039"/>
          </a:xfrm>
        </p:grpSpPr>
        <p:sp>
          <p:nvSpPr>
            <p:cNvPr id="32" name="Rectangle 31" descr="Outils">
              <a:extLst>
                <a:ext uri="{FF2B5EF4-FFF2-40B4-BE49-F238E27FC236}">
                  <a16:creationId xmlns:a16="http://schemas.microsoft.com/office/drawing/2014/main" id="{FB57BFB4-9A5B-3B26-985E-F533F74A8517}"/>
                </a:ext>
              </a:extLst>
            </p:cNvPr>
            <p:cNvSpPr/>
            <p:nvPr/>
          </p:nvSpPr>
          <p:spPr>
            <a:xfrm>
              <a:off x="6750557" y="2342344"/>
              <a:ext cx="555382" cy="555382"/>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a:lstStyle/>
            <a:p>
              <a:endParaRPr lang="fr-BE"/>
            </a:p>
          </p:txBody>
        </p:sp>
        <p:sp>
          <p:nvSpPr>
            <p:cNvPr id="33" name="Forme libre : forme 32">
              <a:extLst>
                <a:ext uri="{FF2B5EF4-FFF2-40B4-BE49-F238E27FC236}">
                  <a16:creationId xmlns:a16="http://schemas.microsoft.com/office/drawing/2014/main" id="{AE402EA6-DBE8-ACB5-A6D4-F5DCDF99F5D7}"/>
                </a:ext>
              </a:extLst>
            </p:cNvPr>
            <p:cNvSpPr/>
            <p:nvPr/>
          </p:nvSpPr>
          <p:spPr>
            <a:xfrm>
              <a:off x="6234845" y="2949532"/>
              <a:ext cx="1586808" cy="438851"/>
            </a:xfrm>
            <a:custGeom>
              <a:avLst/>
              <a:gdLst>
                <a:gd name="connsiteX0" fmla="*/ 0 w 1586808"/>
                <a:gd name="connsiteY0" fmla="*/ 0 h 438851"/>
                <a:gd name="connsiteX1" fmla="*/ 1586808 w 1586808"/>
                <a:gd name="connsiteY1" fmla="*/ 0 h 438851"/>
                <a:gd name="connsiteX2" fmla="*/ 1586808 w 1586808"/>
                <a:gd name="connsiteY2" fmla="*/ 438851 h 438851"/>
                <a:gd name="connsiteX3" fmla="*/ 0 w 1586808"/>
                <a:gd name="connsiteY3" fmla="*/ 438851 h 438851"/>
                <a:gd name="connsiteX4" fmla="*/ 0 w 1586808"/>
                <a:gd name="connsiteY4" fmla="*/ 0 h 438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808" h="438851">
                  <a:moveTo>
                    <a:pt x="0" y="0"/>
                  </a:moveTo>
                  <a:lnTo>
                    <a:pt x="1586808" y="0"/>
                  </a:lnTo>
                  <a:lnTo>
                    <a:pt x="1586808" y="438851"/>
                  </a:lnTo>
                  <a:lnTo>
                    <a:pt x="0" y="4388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fr-BE" sz="1400" kern="1200"/>
                <a:t>Installation de vCenter</a:t>
              </a:r>
            </a:p>
          </p:txBody>
        </p:sp>
      </p:grpSp>
      <p:sp>
        <p:nvSpPr>
          <p:cNvPr id="34" name="Rectangle 33">
            <a:extLst>
              <a:ext uri="{FF2B5EF4-FFF2-40B4-BE49-F238E27FC236}">
                <a16:creationId xmlns:a16="http://schemas.microsoft.com/office/drawing/2014/main" id="{B97F25DC-AEBF-E671-68B4-287BCA78CE2F}"/>
              </a:ext>
            </a:extLst>
          </p:cNvPr>
          <p:cNvSpPr/>
          <p:nvPr/>
        </p:nvSpPr>
        <p:spPr>
          <a:xfrm>
            <a:off x="6234845" y="3412479"/>
            <a:ext cx="1586808" cy="13463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fr-BE"/>
          </a:p>
        </p:txBody>
      </p:sp>
      <p:grpSp>
        <p:nvGrpSpPr>
          <p:cNvPr id="45" name="Groupe 44">
            <a:extLst>
              <a:ext uri="{FF2B5EF4-FFF2-40B4-BE49-F238E27FC236}">
                <a16:creationId xmlns:a16="http://schemas.microsoft.com/office/drawing/2014/main" id="{9CC3D8F5-78D9-B656-BC82-8BA5928A9CC6}"/>
              </a:ext>
            </a:extLst>
          </p:cNvPr>
          <p:cNvGrpSpPr/>
          <p:nvPr/>
        </p:nvGrpSpPr>
        <p:grpSpPr>
          <a:xfrm>
            <a:off x="8099344" y="2342344"/>
            <a:ext cx="1586808" cy="1046039"/>
            <a:chOff x="8099344" y="2342344"/>
            <a:chExt cx="1586808" cy="1046039"/>
          </a:xfrm>
        </p:grpSpPr>
        <p:sp>
          <p:nvSpPr>
            <p:cNvPr id="35" name="Rectangle 34" descr="Engrenages">
              <a:extLst>
                <a:ext uri="{FF2B5EF4-FFF2-40B4-BE49-F238E27FC236}">
                  <a16:creationId xmlns:a16="http://schemas.microsoft.com/office/drawing/2014/main" id="{94ED2998-5C42-1EBD-92E4-5533B54C3BA7}"/>
                </a:ext>
              </a:extLst>
            </p:cNvPr>
            <p:cNvSpPr/>
            <p:nvPr/>
          </p:nvSpPr>
          <p:spPr>
            <a:xfrm>
              <a:off x="8615057" y="2342344"/>
              <a:ext cx="555382" cy="555382"/>
            </a:xfrm>
            <a:prstGeom prst="rect">
              <a:avLst/>
            </a:prstGeom>
            <a: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p:spPr>
          <p:style>
            <a:lnRef idx="2">
              <a:scrgbClr r="0" g="0" b="0"/>
            </a:lnRef>
            <a:fillRef idx="1">
              <a:scrgbClr r="0" g="0" b="0"/>
            </a:fillRef>
            <a:effectRef idx="0">
              <a:schemeClr val="accent6">
                <a:hueOff val="0"/>
                <a:satOff val="0"/>
                <a:lumOff val="0"/>
                <a:alphaOff val="0"/>
              </a:schemeClr>
            </a:effectRef>
            <a:fontRef idx="minor">
              <a:schemeClr val="lt1"/>
            </a:fontRef>
          </p:style>
          <p:txBody>
            <a:bodyPr/>
            <a:lstStyle/>
            <a:p>
              <a:endParaRPr lang="fr-BE"/>
            </a:p>
          </p:txBody>
        </p:sp>
        <p:sp>
          <p:nvSpPr>
            <p:cNvPr id="36" name="Forme libre : forme 35">
              <a:extLst>
                <a:ext uri="{FF2B5EF4-FFF2-40B4-BE49-F238E27FC236}">
                  <a16:creationId xmlns:a16="http://schemas.microsoft.com/office/drawing/2014/main" id="{D88394A1-E006-C9CE-F98B-42687DF95844}"/>
                </a:ext>
              </a:extLst>
            </p:cNvPr>
            <p:cNvSpPr/>
            <p:nvPr/>
          </p:nvSpPr>
          <p:spPr>
            <a:xfrm>
              <a:off x="8099344" y="2949532"/>
              <a:ext cx="1586808" cy="438851"/>
            </a:xfrm>
            <a:custGeom>
              <a:avLst/>
              <a:gdLst>
                <a:gd name="connsiteX0" fmla="*/ 0 w 1586808"/>
                <a:gd name="connsiteY0" fmla="*/ 0 h 438851"/>
                <a:gd name="connsiteX1" fmla="*/ 1586808 w 1586808"/>
                <a:gd name="connsiteY1" fmla="*/ 0 h 438851"/>
                <a:gd name="connsiteX2" fmla="*/ 1586808 w 1586808"/>
                <a:gd name="connsiteY2" fmla="*/ 438851 h 438851"/>
                <a:gd name="connsiteX3" fmla="*/ 0 w 1586808"/>
                <a:gd name="connsiteY3" fmla="*/ 438851 h 438851"/>
                <a:gd name="connsiteX4" fmla="*/ 0 w 1586808"/>
                <a:gd name="connsiteY4" fmla="*/ 0 h 438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808" h="438851">
                  <a:moveTo>
                    <a:pt x="0" y="0"/>
                  </a:moveTo>
                  <a:lnTo>
                    <a:pt x="1586808" y="0"/>
                  </a:lnTo>
                  <a:lnTo>
                    <a:pt x="1586808" y="438851"/>
                  </a:lnTo>
                  <a:lnTo>
                    <a:pt x="0" y="4388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fr-BE" sz="1400" kern="1200"/>
                <a:t>Configuration du cluster</a:t>
              </a:r>
            </a:p>
          </p:txBody>
        </p:sp>
      </p:grpSp>
      <p:sp>
        <p:nvSpPr>
          <p:cNvPr id="37" name="Rectangle 36">
            <a:extLst>
              <a:ext uri="{FF2B5EF4-FFF2-40B4-BE49-F238E27FC236}">
                <a16:creationId xmlns:a16="http://schemas.microsoft.com/office/drawing/2014/main" id="{0B9FFBCC-5520-7190-5C78-DD9A93993A79}"/>
              </a:ext>
            </a:extLst>
          </p:cNvPr>
          <p:cNvSpPr/>
          <p:nvPr/>
        </p:nvSpPr>
        <p:spPr>
          <a:xfrm>
            <a:off x="8099344" y="3412479"/>
            <a:ext cx="1586808" cy="13463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fr-BE"/>
          </a:p>
        </p:txBody>
      </p:sp>
      <p:grpSp>
        <p:nvGrpSpPr>
          <p:cNvPr id="46" name="Groupe 45">
            <a:extLst>
              <a:ext uri="{FF2B5EF4-FFF2-40B4-BE49-F238E27FC236}">
                <a16:creationId xmlns:a16="http://schemas.microsoft.com/office/drawing/2014/main" id="{02A93F29-AA17-B641-9D2D-DEF763D06244}"/>
              </a:ext>
            </a:extLst>
          </p:cNvPr>
          <p:cNvGrpSpPr/>
          <p:nvPr/>
        </p:nvGrpSpPr>
        <p:grpSpPr>
          <a:xfrm>
            <a:off x="9963844" y="2342344"/>
            <a:ext cx="1586808" cy="1046039"/>
            <a:chOff x="9963844" y="2342344"/>
            <a:chExt cx="1586808" cy="1046039"/>
          </a:xfrm>
        </p:grpSpPr>
        <p:sp>
          <p:nvSpPr>
            <p:cNvPr id="38" name="Rectangle 37" descr="Recherche avec un remplissage uni">
              <a:extLst>
                <a:ext uri="{FF2B5EF4-FFF2-40B4-BE49-F238E27FC236}">
                  <a16:creationId xmlns:a16="http://schemas.microsoft.com/office/drawing/2014/main" id="{C1873B31-9FEE-5EC3-6C34-91486E005AFE}"/>
                </a:ext>
              </a:extLst>
            </p:cNvPr>
            <p:cNvSpPr/>
            <p:nvPr/>
          </p:nvSpPr>
          <p:spPr>
            <a:xfrm>
              <a:off x="10479557" y="2342344"/>
              <a:ext cx="555382" cy="555382"/>
            </a:xfrm>
            <a:prstGeom prst="rect">
              <a:avLst/>
            </a:prstGeom>
            <a: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fr-BE"/>
            </a:p>
          </p:txBody>
        </p:sp>
        <p:sp>
          <p:nvSpPr>
            <p:cNvPr id="39" name="Forme libre : forme 38">
              <a:extLst>
                <a:ext uri="{FF2B5EF4-FFF2-40B4-BE49-F238E27FC236}">
                  <a16:creationId xmlns:a16="http://schemas.microsoft.com/office/drawing/2014/main" id="{66DE4374-505E-12DC-C226-5E6586A1F878}"/>
                </a:ext>
              </a:extLst>
            </p:cNvPr>
            <p:cNvSpPr/>
            <p:nvPr/>
          </p:nvSpPr>
          <p:spPr>
            <a:xfrm>
              <a:off x="9963844" y="2949532"/>
              <a:ext cx="1586808" cy="438851"/>
            </a:xfrm>
            <a:custGeom>
              <a:avLst/>
              <a:gdLst>
                <a:gd name="connsiteX0" fmla="*/ 0 w 1586808"/>
                <a:gd name="connsiteY0" fmla="*/ 0 h 438851"/>
                <a:gd name="connsiteX1" fmla="*/ 1586808 w 1586808"/>
                <a:gd name="connsiteY1" fmla="*/ 0 h 438851"/>
                <a:gd name="connsiteX2" fmla="*/ 1586808 w 1586808"/>
                <a:gd name="connsiteY2" fmla="*/ 438851 h 438851"/>
                <a:gd name="connsiteX3" fmla="*/ 0 w 1586808"/>
                <a:gd name="connsiteY3" fmla="*/ 438851 h 438851"/>
                <a:gd name="connsiteX4" fmla="*/ 0 w 1586808"/>
                <a:gd name="connsiteY4" fmla="*/ 0 h 438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808" h="438851">
                  <a:moveTo>
                    <a:pt x="0" y="0"/>
                  </a:moveTo>
                  <a:lnTo>
                    <a:pt x="1586808" y="0"/>
                  </a:lnTo>
                  <a:lnTo>
                    <a:pt x="1586808" y="438851"/>
                  </a:lnTo>
                  <a:lnTo>
                    <a:pt x="0" y="4388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fr-BE" sz="1400" kern="1200" dirty="0"/>
                <a:t>Mise en place de test</a:t>
              </a:r>
            </a:p>
          </p:txBody>
        </p:sp>
      </p:grpSp>
      <p:sp>
        <p:nvSpPr>
          <p:cNvPr id="40" name="Rectangle 39">
            <a:extLst>
              <a:ext uri="{FF2B5EF4-FFF2-40B4-BE49-F238E27FC236}">
                <a16:creationId xmlns:a16="http://schemas.microsoft.com/office/drawing/2014/main" id="{5CF25533-1EB9-C409-3547-A86564622B28}"/>
              </a:ext>
            </a:extLst>
          </p:cNvPr>
          <p:cNvSpPr/>
          <p:nvPr/>
        </p:nvSpPr>
        <p:spPr>
          <a:xfrm>
            <a:off x="9963844" y="3412479"/>
            <a:ext cx="1586808" cy="13463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fr-BE"/>
          </a:p>
        </p:txBody>
      </p:sp>
      <p:sp>
        <p:nvSpPr>
          <p:cNvPr id="8" name="Flèche : droite 7">
            <a:extLst>
              <a:ext uri="{FF2B5EF4-FFF2-40B4-BE49-F238E27FC236}">
                <a16:creationId xmlns:a16="http://schemas.microsoft.com/office/drawing/2014/main" id="{A09E7D85-2E60-EFD8-E5CC-DA6AA98480C9}"/>
              </a:ext>
            </a:extLst>
          </p:cNvPr>
          <p:cNvSpPr/>
          <p:nvPr/>
        </p:nvSpPr>
        <p:spPr>
          <a:xfrm>
            <a:off x="2069077" y="2724448"/>
            <a:ext cx="420414" cy="2207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Flèche : droite 8">
            <a:extLst>
              <a:ext uri="{FF2B5EF4-FFF2-40B4-BE49-F238E27FC236}">
                <a16:creationId xmlns:a16="http://schemas.microsoft.com/office/drawing/2014/main" id="{82F02BD2-E45B-87E7-B931-609CAAB8DE22}"/>
              </a:ext>
            </a:extLst>
          </p:cNvPr>
          <p:cNvSpPr/>
          <p:nvPr/>
        </p:nvSpPr>
        <p:spPr>
          <a:xfrm>
            <a:off x="4050277" y="2724010"/>
            <a:ext cx="420414" cy="2207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Flèche : droite 9">
            <a:extLst>
              <a:ext uri="{FF2B5EF4-FFF2-40B4-BE49-F238E27FC236}">
                <a16:creationId xmlns:a16="http://schemas.microsoft.com/office/drawing/2014/main" id="{642B78EB-ADD8-B577-A7D8-848E5811CD6F}"/>
              </a:ext>
            </a:extLst>
          </p:cNvPr>
          <p:cNvSpPr/>
          <p:nvPr/>
        </p:nvSpPr>
        <p:spPr>
          <a:xfrm>
            <a:off x="5907683" y="2724010"/>
            <a:ext cx="420414" cy="2207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1" name="Flèche : droite 10">
            <a:extLst>
              <a:ext uri="{FF2B5EF4-FFF2-40B4-BE49-F238E27FC236}">
                <a16:creationId xmlns:a16="http://schemas.microsoft.com/office/drawing/2014/main" id="{7B044DAD-4295-1363-4B89-80CB92ED1F82}"/>
              </a:ext>
            </a:extLst>
          </p:cNvPr>
          <p:cNvSpPr/>
          <p:nvPr/>
        </p:nvSpPr>
        <p:spPr>
          <a:xfrm>
            <a:off x="7696472" y="2724010"/>
            <a:ext cx="420414" cy="2207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3" name="Flèche : droite 12">
            <a:extLst>
              <a:ext uri="{FF2B5EF4-FFF2-40B4-BE49-F238E27FC236}">
                <a16:creationId xmlns:a16="http://schemas.microsoft.com/office/drawing/2014/main" id="{3E4D7DE9-45FE-C3E8-6358-64CD7316A6CD}"/>
              </a:ext>
            </a:extLst>
          </p:cNvPr>
          <p:cNvSpPr/>
          <p:nvPr/>
        </p:nvSpPr>
        <p:spPr>
          <a:xfrm>
            <a:off x="9628193" y="2724010"/>
            <a:ext cx="420414" cy="2207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3" name="Image 2">
            <a:extLst>
              <a:ext uri="{FF2B5EF4-FFF2-40B4-BE49-F238E27FC236}">
                <a16:creationId xmlns:a16="http://schemas.microsoft.com/office/drawing/2014/main" id="{8E9C1922-8776-E82A-D79A-E839F0BAE14D}"/>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bwMode="auto">
          <a:xfrm>
            <a:off x="903037" y="3732511"/>
            <a:ext cx="4520840" cy="27766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779337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25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500"/>
                                  </p:stCondLst>
                                  <p:childTnLst>
                                    <p:set>
                                      <p:cBhvr>
                                        <p:cTn id="15" dur="1" fill="hold">
                                          <p:stCondLst>
                                            <p:cond delay="0"/>
                                          </p:stCondLst>
                                        </p:cTn>
                                        <p:tgtEl>
                                          <p:spTgt spid="42"/>
                                        </p:tgtEl>
                                        <p:attrNameLst>
                                          <p:attrName>style.visibility</p:attrName>
                                        </p:attrNameLst>
                                      </p:cBhvr>
                                      <p:to>
                                        <p:strVal val="visible"/>
                                      </p:to>
                                    </p:set>
                                    <p:anim calcmode="lin" valueType="num">
                                      <p:cBhvr additive="base">
                                        <p:cTn id="16" dur="500" fill="hold"/>
                                        <p:tgtEl>
                                          <p:spTgt spid="42"/>
                                        </p:tgtEl>
                                        <p:attrNameLst>
                                          <p:attrName>ppt_x</p:attrName>
                                        </p:attrNameLst>
                                      </p:cBhvr>
                                      <p:tavLst>
                                        <p:tav tm="0">
                                          <p:val>
                                            <p:strVal val="#ppt_x"/>
                                          </p:val>
                                        </p:tav>
                                        <p:tav tm="100000">
                                          <p:val>
                                            <p:strVal val="#ppt_x"/>
                                          </p:val>
                                        </p:tav>
                                      </p:tavLst>
                                    </p:anim>
                                    <p:anim calcmode="lin" valueType="num">
                                      <p:cBhvr additive="base">
                                        <p:cTn id="17" dur="500" fill="hold"/>
                                        <p:tgtEl>
                                          <p:spTgt spid="42"/>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75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1000"/>
                                  </p:stCondLst>
                                  <p:childTnLst>
                                    <p:set>
                                      <p:cBhvr>
                                        <p:cTn id="23" dur="1" fill="hold">
                                          <p:stCondLst>
                                            <p:cond delay="0"/>
                                          </p:stCondLst>
                                        </p:cTn>
                                        <p:tgtEl>
                                          <p:spTgt spid="43"/>
                                        </p:tgtEl>
                                        <p:attrNameLst>
                                          <p:attrName>style.visibility</p:attrName>
                                        </p:attrNameLst>
                                      </p:cBhvr>
                                      <p:to>
                                        <p:strVal val="visible"/>
                                      </p:to>
                                    </p:set>
                                    <p:anim calcmode="lin" valueType="num">
                                      <p:cBhvr additive="base">
                                        <p:cTn id="24" dur="500" fill="hold"/>
                                        <p:tgtEl>
                                          <p:spTgt spid="43"/>
                                        </p:tgtEl>
                                        <p:attrNameLst>
                                          <p:attrName>ppt_x</p:attrName>
                                        </p:attrNameLst>
                                      </p:cBhvr>
                                      <p:tavLst>
                                        <p:tav tm="0">
                                          <p:val>
                                            <p:strVal val="#ppt_x"/>
                                          </p:val>
                                        </p:tav>
                                        <p:tav tm="100000">
                                          <p:val>
                                            <p:strVal val="#ppt_x"/>
                                          </p:val>
                                        </p:tav>
                                      </p:tavLst>
                                    </p:anim>
                                    <p:anim calcmode="lin" valueType="num">
                                      <p:cBhvr additive="base">
                                        <p:cTn id="25" dur="500" fill="hold"/>
                                        <p:tgtEl>
                                          <p:spTgt spid="43"/>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125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1500"/>
                                  </p:stCondLst>
                                  <p:childTnLst>
                                    <p:set>
                                      <p:cBhvr>
                                        <p:cTn id="31" dur="1" fill="hold">
                                          <p:stCondLst>
                                            <p:cond delay="0"/>
                                          </p:stCondLst>
                                        </p:cTn>
                                        <p:tgtEl>
                                          <p:spTgt spid="44"/>
                                        </p:tgtEl>
                                        <p:attrNameLst>
                                          <p:attrName>style.visibility</p:attrName>
                                        </p:attrNameLst>
                                      </p:cBhvr>
                                      <p:to>
                                        <p:strVal val="visible"/>
                                      </p:to>
                                    </p:set>
                                    <p:anim calcmode="lin" valueType="num">
                                      <p:cBhvr additive="base">
                                        <p:cTn id="32" dur="500" fill="hold"/>
                                        <p:tgtEl>
                                          <p:spTgt spid="44"/>
                                        </p:tgtEl>
                                        <p:attrNameLst>
                                          <p:attrName>ppt_x</p:attrName>
                                        </p:attrNameLst>
                                      </p:cBhvr>
                                      <p:tavLst>
                                        <p:tav tm="0">
                                          <p:val>
                                            <p:strVal val="#ppt_x"/>
                                          </p:val>
                                        </p:tav>
                                        <p:tav tm="100000">
                                          <p:val>
                                            <p:strVal val="#ppt_x"/>
                                          </p:val>
                                        </p:tav>
                                      </p:tavLst>
                                    </p:anim>
                                    <p:anim calcmode="lin" valueType="num">
                                      <p:cBhvr additive="base">
                                        <p:cTn id="33" dur="500" fill="hold"/>
                                        <p:tgtEl>
                                          <p:spTgt spid="44"/>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175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2000"/>
                                  </p:stCondLst>
                                  <p:childTnLst>
                                    <p:set>
                                      <p:cBhvr>
                                        <p:cTn id="39" dur="1" fill="hold">
                                          <p:stCondLst>
                                            <p:cond delay="0"/>
                                          </p:stCondLst>
                                        </p:cTn>
                                        <p:tgtEl>
                                          <p:spTgt spid="45"/>
                                        </p:tgtEl>
                                        <p:attrNameLst>
                                          <p:attrName>style.visibility</p:attrName>
                                        </p:attrNameLst>
                                      </p:cBhvr>
                                      <p:to>
                                        <p:strVal val="visible"/>
                                      </p:to>
                                    </p:set>
                                    <p:anim calcmode="lin" valueType="num">
                                      <p:cBhvr additive="base">
                                        <p:cTn id="40" dur="500" fill="hold"/>
                                        <p:tgtEl>
                                          <p:spTgt spid="45"/>
                                        </p:tgtEl>
                                        <p:attrNameLst>
                                          <p:attrName>ppt_x</p:attrName>
                                        </p:attrNameLst>
                                      </p:cBhvr>
                                      <p:tavLst>
                                        <p:tav tm="0">
                                          <p:val>
                                            <p:strVal val="#ppt_x"/>
                                          </p:val>
                                        </p:tav>
                                        <p:tav tm="100000">
                                          <p:val>
                                            <p:strVal val="#ppt_x"/>
                                          </p:val>
                                        </p:tav>
                                      </p:tavLst>
                                    </p:anim>
                                    <p:anim calcmode="lin" valueType="num">
                                      <p:cBhvr additive="base">
                                        <p:cTn id="41" dur="500" fill="hold"/>
                                        <p:tgtEl>
                                          <p:spTgt spid="45"/>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2250"/>
                                  </p:stCondLst>
                                  <p:childTnLst>
                                    <p:set>
                                      <p:cBhvr>
                                        <p:cTn id="43" dur="1" fill="hold">
                                          <p:stCondLst>
                                            <p:cond delay="0"/>
                                          </p:stCondLst>
                                        </p:cTn>
                                        <p:tgtEl>
                                          <p:spTgt spid="13"/>
                                        </p:tgtEl>
                                        <p:attrNameLst>
                                          <p:attrName>style.visibility</p:attrName>
                                        </p:attrNameLst>
                                      </p:cBhvr>
                                      <p:to>
                                        <p:strVal val="visible"/>
                                      </p:to>
                                    </p:set>
                                    <p:anim calcmode="lin" valueType="num">
                                      <p:cBhvr additive="base">
                                        <p:cTn id="44" dur="750" fill="hold"/>
                                        <p:tgtEl>
                                          <p:spTgt spid="13"/>
                                        </p:tgtEl>
                                        <p:attrNameLst>
                                          <p:attrName>ppt_x</p:attrName>
                                        </p:attrNameLst>
                                      </p:cBhvr>
                                      <p:tavLst>
                                        <p:tav tm="0">
                                          <p:val>
                                            <p:strVal val="#ppt_x"/>
                                          </p:val>
                                        </p:tav>
                                        <p:tav tm="100000">
                                          <p:val>
                                            <p:strVal val="#ppt_x"/>
                                          </p:val>
                                        </p:tav>
                                      </p:tavLst>
                                    </p:anim>
                                    <p:anim calcmode="lin" valueType="num">
                                      <p:cBhvr additive="base">
                                        <p:cTn id="45" dur="750" fill="hold"/>
                                        <p:tgtEl>
                                          <p:spTgt spid="13"/>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2500"/>
                                  </p:stCondLst>
                                  <p:childTnLst>
                                    <p:set>
                                      <p:cBhvr>
                                        <p:cTn id="47" dur="1" fill="hold">
                                          <p:stCondLst>
                                            <p:cond delay="0"/>
                                          </p:stCondLst>
                                        </p:cTn>
                                        <p:tgtEl>
                                          <p:spTgt spid="46"/>
                                        </p:tgtEl>
                                        <p:attrNameLst>
                                          <p:attrName>style.visibility</p:attrName>
                                        </p:attrNameLst>
                                      </p:cBhvr>
                                      <p:to>
                                        <p:strVal val="visible"/>
                                      </p:to>
                                    </p:set>
                                    <p:anim calcmode="lin" valueType="num">
                                      <p:cBhvr additive="base">
                                        <p:cTn id="48" dur="500" fill="hold"/>
                                        <p:tgtEl>
                                          <p:spTgt spid="46"/>
                                        </p:tgtEl>
                                        <p:attrNameLst>
                                          <p:attrName>ppt_x</p:attrName>
                                        </p:attrNameLst>
                                      </p:cBhvr>
                                      <p:tavLst>
                                        <p:tav tm="0">
                                          <p:val>
                                            <p:strVal val="#ppt_x"/>
                                          </p:val>
                                        </p:tav>
                                        <p:tav tm="100000">
                                          <p:val>
                                            <p:strVal val="#ppt_x"/>
                                          </p:val>
                                        </p:tav>
                                      </p:tavLst>
                                    </p:anim>
                                    <p:anim calcmode="lin" valueType="num">
                                      <p:cBhvr additive="base">
                                        <p:cTn id="49"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wipe(down)">
                                      <p:cBhvr>
                                        <p:cTn id="5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73EDDF53-0851-48D4-A466-6FE0DCE91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2" cy="1576446"/>
            <a:chOff x="0" y="0"/>
            <a:chExt cx="12192002" cy="1576446"/>
          </a:xfrm>
        </p:grpSpPr>
        <p:sp>
          <p:nvSpPr>
            <p:cNvPr id="31" name="Rectangle 30">
              <a:extLst>
                <a:ext uri="{FF2B5EF4-FFF2-40B4-BE49-F238E27FC236}">
                  <a16:creationId xmlns:a16="http://schemas.microsoft.com/office/drawing/2014/main" id="{D074D04C-85E8-4A3E-90D7-86A10AE04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097020A-86B6-43BD-A2AA-66AE72CA31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20C6C743-32FE-4E24-AA22-45D3B1C7C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re 3">
            <a:extLst>
              <a:ext uri="{FF2B5EF4-FFF2-40B4-BE49-F238E27FC236}">
                <a16:creationId xmlns:a16="http://schemas.microsoft.com/office/drawing/2014/main" id="{9E95AF6D-3C68-2C15-C2A4-E6C64550E226}"/>
              </a:ext>
            </a:extLst>
          </p:cNvPr>
          <p:cNvSpPr>
            <a:spLocks noGrp="1"/>
          </p:cNvSpPr>
          <p:nvPr>
            <p:ph type="title"/>
          </p:nvPr>
        </p:nvSpPr>
        <p:spPr>
          <a:xfrm>
            <a:off x="1371600" y="407695"/>
            <a:ext cx="9724030" cy="834251"/>
          </a:xfrm>
        </p:spPr>
        <p:txBody>
          <a:bodyPr vert="horz" lIns="91440" tIns="45720" rIns="91440" bIns="45720" rtlCol="0" anchor="ctr">
            <a:normAutofit/>
          </a:bodyPr>
          <a:lstStyle/>
          <a:p>
            <a:r>
              <a:rPr lang="en-US" sz="4000">
                <a:solidFill>
                  <a:srgbClr val="FFFFFF"/>
                </a:solidFill>
              </a:rPr>
              <a:t>Matériel mis à disposition</a:t>
            </a:r>
          </a:p>
        </p:txBody>
      </p:sp>
      <p:pic>
        <p:nvPicPr>
          <p:cNvPr id="5" name="Image 4" descr="Une image contenant Appareils électroniques, conduire, Composant d’ordinateur&#10;&#10;Description générée automatiquement">
            <a:extLst>
              <a:ext uri="{FF2B5EF4-FFF2-40B4-BE49-F238E27FC236}">
                <a16:creationId xmlns:a16="http://schemas.microsoft.com/office/drawing/2014/main" id="{9A497C68-ED46-FAE4-EE2F-92B0E694B5D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955" t="10584" r="6523" b="17990"/>
          <a:stretch/>
        </p:blipFill>
        <p:spPr bwMode="auto">
          <a:xfrm>
            <a:off x="700397" y="2120186"/>
            <a:ext cx="3890047" cy="144263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pic>
        <p:nvPicPr>
          <p:cNvPr id="3" name="Image 2" descr="Une image contenant Appareils électroniques, Composant d’ordinateur, Matériel d’ordinateur, ordinateur&#10;&#10;Description générée automatiquement">
            <a:extLst>
              <a:ext uri="{FF2B5EF4-FFF2-40B4-BE49-F238E27FC236}">
                <a16:creationId xmlns:a16="http://schemas.microsoft.com/office/drawing/2014/main" id="{136C0D74-3970-1EE7-3A34-39CBB02C82A3}"/>
              </a:ext>
            </a:extLst>
          </p:cNvPr>
          <p:cNvPicPr>
            <a:picLocks noChangeAspect="1"/>
          </p:cNvPicPr>
          <p:nvPr/>
        </p:nvPicPr>
        <p:blipFill rotWithShape="1">
          <a:blip r:embed="rId3">
            <a:extLst>
              <a:ext uri="{28A0092B-C50C-407E-A947-70E740481C1C}">
                <a14:useLocalDpi xmlns:a14="http://schemas.microsoft.com/office/drawing/2010/main" val="0"/>
              </a:ext>
            </a:extLst>
          </a:blip>
          <a:srcRect t="35819" b="23945"/>
          <a:stretch/>
        </p:blipFill>
        <p:spPr bwMode="auto">
          <a:xfrm>
            <a:off x="700397" y="5310291"/>
            <a:ext cx="4859257" cy="1055791"/>
          </a:xfrm>
          <a:prstGeom prst="snip2DiagRect">
            <a:avLst>
              <a:gd name="adj1" fmla="val 0"/>
              <a:gd name="adj2" fmla="val 50000"/>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pic>
        <p:nvPicPr>
          <p:cNvPr id="2" name="Image 1" descr="Une image contenant Appareils électroniques, Appareil électronique, Ingénierie électronique&#10;&#10;Description générée automatiquement">
            <a:extLst>
              <a:ext uri="{FF2B5EF4-FFF2-40B4-BE49-F238E27FC236}">
                <a16:creationId xmlns:a16="http://schemas.microsoft.com/office/drawing/2014/main" id="{104B7165-587E-A714-C7B2-B1023A6FF10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6183671" y="5467120"/>
            <a:ext cx="4859257" cy="898962"/>
          </a:xfrm>
          <a:prstGeom prst="snip2DiagRect">
            <a:avLst>
              <a:gd name="adj1" fmla="val 0"/>
              <a:gd name="adj2" fmla="val 15352"/>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7" name="ZoneTexte 6">
            <a:extLst>
              <a:ext uri="{FF2B5EF4-FFF2-40B4-BE49-F238E27FC236}">
                <a16:creationId xmlns:a16="http://schemas.microsoft.com/office/drawing/2014/main" id="{57D878E5-718F-4AD1-EB22-76B53F6B9243}"/>
              </a:ext>
            </a:extLst>
          </p:cNvPr>
          <p:cNvSpPr txBox="1"/>
          <p:nvPr/>
        </p:nvSpPr>
        <p:spPr>
          <a:xfrm>
            <a:off x="1477020" y="3616567"/>
            <a:ext cx="2336800" cy="400110"/>
          </a:xfrm>
          <a:prstGeom prst="rect">
            <a:avLst/>
          </a:prstGeom>
          <a:noFill/>
        </p:spPr>
        <p:txBody>
          <a:bodyPr wrap="square" rtlCol="0">
            <a:spAutoFit/>
          </a:bodyPr>
          <a:lstStyle/>
          <a:p>
            <a:r>
              <a:rPr lang="fr-BE" sz="2000" dirty="0"/>
              <a:t>DELL VxRail E660</a:t>
            </a:r>
          </a:p>
        </p:txBody>
      </p:sp>
      <p:sp>
        <p:nvSpPr>
          <p:cNvPr id="8" name="ZoneTexte 7">
            <a:extLst>
              <a:ext uri="{FF2B5EF4-FFF2-40B4-BE49-F238E27FC236}">
                <a16:creationId xmlns:a16="http://schemas.microsoft.com/office/drawing/2014/main" id="{46625C7B-5CDE-59C0-ADE9-B200D52953EF}"/>
              </a:ext>
            </a:extLst>
          </p:cNvPr>
          <p:cNvSpPr txBox="1"/>
          <p:nvPr/>
        </p:nvSpPr>
        <p:spPr>
          <a:xfrm>
            <a:off x="1339325" y="4775735"/>
            <a:ext cx="3581400" cy="400110"/>
          </a:xfrm>
          <a:prstGeom prst="rect">
            <a:avLst/>
          </a:prstGeom>
          <a:noFill/>
        </p:spPr>
        <p:txBody>
          <a:bodyPr wrap="square" rtlCol="0">
            <a:spAutoFit/>
          </a:bodyPr>
          <a:lstStyle/>
          <a:p>
            <a:r>
              <a:rPr lang="fr-BE" sz="2000" dirty="0"/>
              <a:t>DELL PowerSwitch S5224F-ON</a:t>
            </a:r>
          </a:p>
        </p:txBody>
      </p:sp>
      <p:sp>
        <p:nvSpPr>
          <p:cNvPr id="9" name="ZoneTexte 8">
            <a:extLst>
              <a:ext uri="{FF2B5EF4-FFF2-40B4-BE49-F238E27FC236}">
                <a16:creationId xmlns:a16="http://schemas.microsoft.com/office/drawing/2014/main" id="{55C4B121-2856-34A7-1058-525259CC24C5}"/>
              </a:ext>
            </a:extLst>
          </p:cNvPr>
          <p:cNvSpPr txBox="1"/>
          <p:nvPr/>
        </p:nvSpPr>
        <p:spPr>
          <a:xfrm>
            <a:off x="7085127" y="4910181"/>
            <a:ext cx="3581400" cy="400110"/>
          </a:xfrm>
          <a:prstGeom prst="rect">
            <a:avLst/>
          </a:prstGeom>
          <a:noFill/>
        </p:spPr>
        <p:txBody>
          <a:bodyPr wrap="square" rtlCol="0">
            <a:spAutoFit/>
          </a:bodyPr>
          <a:lstStyle/>
          <a:p>
            <a:r>
              <a:rPr lang="fr-BE" sz="2000" dirty="0"/>
              <a:t>DELL Networking S3124P</a:t>
            </a:r>
          </a:p>
        </p:txBody>
      </p:sp>
      <p:pic>
        <p:nvPicPr>
          <p:cNvPr id="10" name="Image 9" descr="Une image contenant Appareils électroniques, fils électriques, câble, fourniture d’électricité&#10;&#10;Description générée automatiquement">
            <a:extLst>
              <a:ext uri="{FF2B5EF4-FFF2-40B4-BE49-F238E27FC236}">
                <a16:creationId xmlns:a16="http://schemas.microsoft.com/office/drawing/2014/main" id="{9A715531-5A95-2846-7342-07923BD57B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13299" y="1570542"/>
            <a:ext cx="2250164" cy="3000218"/>
          </a:xfrm>
          <a:prstGeom prst="roundRect">
            <a:avLst>
              <a:gd name="adj" fmla="val 14389"/>
            </a:avLst>
          </a:prstGeom>
          <a:solidFill>
            <a:srgbClr val="FFFFFF">
              <a:shade val="85000"/>
            </a:srgbClr>
          </a:solidFill>
          <a:ln>
            <a:noFill/>
          </a:ln>
          <a:effectLst/>
        </p:spPr>
      </p:pic>
      <p:pic>
        <p:nvPicPr>
          <p:cNvPr id="12" name="Image 11" descr="Une image contenant Appareils électroniques, Appareil électronique, ordinateur, machine&#10;&#10;Description générée automatiquement">
            <a:extLst>
              <a:ext uri="{FF2B5EF4-FFF2-40B4-BE49-F238E27FC236}">
                <a16:creationId xmlns:a16="http://schemas.microsoft.com/office/drawing/2014/main" id="{3D44BCCD-4FC7-F004-C80F-946BEA926F1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63135" y="1570541"/>
            <a:ext cx="2250164" cy="3000219"/>
          </a:xfrm>
          <a:prstGeom prst="roundRect">
            <a:avLst>
              <a:gd name="adj" fmla="val 14403"/>
            </a:avLst>
          </a:prstGeom>
          <a:solidFill>
            <a:srgbClr val="FFFFFF">
              <a:shade val="85000"/>
            </a:srgbClr>
          </a:solidFill>
          <a:ln>
            <a:noFill/>
          </a:ln>
          <a:effectLst/>
        </p:spPr>
      </p:pic>
    </p:spTree>
    <p:extLst>
      <p:ext uri="{BB962C8B-B14F-4D97-AF65-F5344CB8AC3E}">
        <p14:creationId xmlns:p14="http://schemas.microsoft.com/office/powerpoint/2010/main" val="3742892081"/>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A6043CD6-C204-0520-9047-D03C8C016E3F}"/>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Représentation logique de l’environnement</a:t>
            </a:r>
          </a:p>
        </p:txBody>
      </p:sp>
      <p:pic>
        <p:nvPicPr>
          <p:cNvPr id="6" name="Espace réservé du contenu 5">
            <a:extLst>
              <a:ext uri="{FF2B5EF4-FFF2-40B4-BE49-F238E27FC236}">
                <a16:creationId xmlns:a16="http://schemas.microsoft.com/office/drawing/2014/main" id="{EC477F42-0D84-FBC3-2F4B-D40D191A64B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2225" y="2054299"/>
            <a:ext cx="11327549" cy="4276147"/>
          </a:xfrm>
          <a:prstGeom prst="rect">
            <a:avLst/>
          </a:prstGeom>
        </p:spPr>
      </p:pic>
    </p:spTree>
    <p:extLst>
      <p:ext uri="{BB962C8B-B14F-4D97-AF65-F5344CB8AC3E}">
        <p14:creationId xmlns:p14="http://schemas.microsoft.com/office/powerpoint/2010/main" val="2637340760"/>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2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re 3">
            <a:extLst>
              <a:ext uri="{FF2B5EF4-FFF2-40B4-BE49-F238E27FC236}">
                <a16:creationId xmlns:a16="http://schemas.microsoft.com/office/drawing/2014/main" id="{A7917C4C-9F35-F73B-D98A-CDE1C0F1FB5B}"/>
              </a:ext>
            </a:extLst>
          </p:cNvPr>
          <p:cNvSpPr>
            <a:spLocks noGrp="1"/>
          </p:cNvSpPr>
          <p:nvPr>
            <p:ph type="ctrTitle"/>
          </p:nvPr>
        </p:nvSpPr>
        <p:spPr>
          <a:xfrm>
            <a:off x="2738650" y="1993899"/>
            <a:ext cx="6714699" cy="3178689"/>
          </a:xfrm>
        </p:spPr>
        <p:txBody>
          <a:bodyPr vert="horz" lIns="91440" tIns="45720" rIns="91440" bIns="45720" numCol="1" rtlCol="0" anchor="ctr">
            <a:normAutofit/>
          </a:bodyPr>
          <a:lstStyle/>
          <a:p>
            <a:r>
              <a:rPr lang="en-US" sz="4800" dirty="0">
                <a:solidFill>
                  <a:srgbClr val="FFFFFF"/>
                </a:solidFill>
              </a:rPr>
              <a:t>Introduction</a:t>
            </a:r>
          </a:p>
        </p:txBody>
      </p:sp>
      <p:sp>
        <p:nvSpPr>
          <p:cNvPr id="23" name="Rectangle 2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20219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Rectangle 1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7" name="Titre 6">
            <a:extLst>
              <a:ext uri="{FF2B5EF4-FFF2-40B4-BE49-F238E27FC236}">
                <a16:creationId xmlns:a16="http://schemas.microsoft.com/office/drawing/2014/main" id="{C358672B-EA96-40B4-47C5-1A1035156951}"/>
              </a:ext>
            </a:extLst>
          </p:cNvPr>
          <p:cNvSpPr>
            <a:spLocks noGrp="1"/>
          </p:cNvSpPr>
          <p:nvPr>
            <p:ph type="title"/>
          </p:nvPr>
        </p:nvSpPr>
        <p:spPr>
          <a:xfrm>
            <a:off x="1371599" y="294538"/>
            <a:ext cx="9895951" cy="1033669"/>
          </a:xfrm>
        </p:spPr>
        <p:txBody>
          <a:bodyPr>
            <a:normAutofit/>
          </a:bodyPr>
          <a:lstStyle/>
          <a:p>
            <a:r>
              <a:rPr lang="fr-BE" sz="4000" dirty="0">
                <a:solidFill>
                  <a:schemeClr val="bg1"/>
                </a:solidFill>
              </a:rPr>
              <a:t>Mise en place du réseau</a:t>
            </a:r>
          </a:p>
        </p:txBody>
      </p:sp>
      <p:sp>
        <p:nvSpPr>
          <p:cNvPr id="2" name="Espace réservé du texte 6">
            <a:extLst>
              <a:ext uri="{FF2B5EF4-FFF2-40B4-BE49-F238E27FC236}">
                <a16:creationId xmlns:a16="http://schemas.microsoft.com/office/drawing/2014/main" id="{40C846FA-9D8F-11C9-3C06-9E37D298016C}"/>
              </a:ext>
            </a:extLst>
          </p:cNvPr>
          <p:cNvSpPr txBox="1">
            <a:spLocks/>
          </p:cNvSpPr>
          <p:nvPr/>
        </p:nvSpPr>
        <p:spPr>
          <a:xfrm>
            <a:off x="6084362" y="1973466"/>
            <a:ext cx="5183188" cy="823912"/>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BE" sz="2400" b="1" dirty="0"/>
              <a:t>DELL PowerSwitch S5224F-ON</a:t>
            </a:r>
          </a:p>
        </p:txBody>
      </p:sp>
      <p:sp>
        <p:nvSpPr>
          <p:cNvPr id="3" name="Espace réservé du contenu 7">
            <a:extLst>
              <a:ext uri="{FF2B5EF4-FFF2-40B4-BE49-F238E27FC236}">
                <a16:creationId xmlns:a16="http://schemas.microsoft.com/office/drawing/2014/main" id="{1AAACB55-337F-A5B9-027B-1A59C9129852}"/>
              </a:ext>
            </a:extLst>
          </p:cNvPr>
          <p:cNvSpPr txBox="1">
            <a:spLocks/>
          </p:cNvSpPr>
          <p:nvPr/>
        </p:nvSpPr>
        <p:spPr>
          <a:xfrm>
            <a:off x="6084362" y="2797378"/>
            <a:ext cx="5183188" cy="3684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i="1" dirty="0"/>
              <a:t>Commutateur « Data »</a:t>
            </a:r>
          </a:p>
          <a:p>
            <a:r>
              <a:rPr lang="fr-FR" sz="2400" i="1" dirty="0"/>
              <a:t>Permet la communication des flux vSan et vMotion</a:t>
            </a:r>
          </a:p>
          <a:p>
            <a:r>
              <a:rPr lang="fr-FR" sz="2400" i="1" dirty="0"/>
              <a:t>Utilisation du protocole NLB</a:t>
            </a:r>
          </a:p>
        </p:txBody>
      </p:sp>
      <p:sp>
        <p:nvSpPr>
          <p:cNvPr id="4" name="Espace réservé du texte 4">
            <a:extLst>
              <a:ext uri="{FF2B5EF4-FFF2-40B4-BE49-F238E27FC236}">
                <a16:creationId xmlns:a16="http://schemas.microsoft.com/office/drawing/2014/main" id="{A93AE944-6367-9CEA-C14C-AC9B4AE7A540}"/>
              </a:ext>
            </a:extLst>
          </p:cNvPr>
          <p:cNvSpPr txBox="1">
            <a:spLocks/>
          </p:cNvSpPr>
          <p:nvPr/>
        </p:nvSpPr>
        <p:spPr>
          <a:xfrm>
            <a:off x="609280" y="1973466"/>
            <a:ext cx="5300458" cy="82391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BE" sz="2400" b="1" dirty="0"/>
              <a:t>DELL Networking S3124P</a:t>
            </a:r>
          </a:p>
        </p:txBody>
      </p:sp>
      <p:sp>
        <p:nvSpPr>
          <p:cNvPr id="5" name="Espace réservé du contenu 5">
            <a:extLst>
              <a:ext uri="{FF2B5EF4-FFF2-40B4-BE49-F238E27FC236}">
                <a16:creationId xmlns:a16="http://schemas.microsoft.com/office/drawing/2014/main" id="{44648492-624A-0CFC-3769-1840DF29AA6D}"/>
              </a:ext>
            </a:extLst>
          </p:cNvPr>
          <p:cNvSpPr txBox="1">
            <a:spLocks/>
          </p:cNvSpPr>
          <p:nvPr/>
        </p:nvSpPr>
        <p:spPr>
          <a:xfrm>
            <a:off x="751950" y="2797378"/>
            <a:ext cx="5157787" cy="3684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i="1" dirty="0"/>
              <a:t>Commutateur de management</a:t>
            </a:r>
          </a:p>
          <a:p>
            <a:r>
              <a:rPr lang="fr-FR" sz="2400" i="1" dirty="0"/>
              <a:t>Permet la communication vers internet, entre serveurs et d’accès aux ports d’administration</a:t>
            </a:r>
          </a:p>
        </p:txBody>
      </p:sp>
    </p:spTree>
    <p:extLst>
      <p:ext uri="{BB962C8B-B14F-4D97-AF65-F5344CB8AC3E}">
        <p14:creationId xmlns:p14="http://schemas.microsoft.com/office/powerpoint/2010/main" val="40085587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75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 presetClass="entr" presetSubtype="4" fill="hold" grpId="0" nodeType="withEffect">
                                  <p:stCondLst>
                                    <p:cond delay="100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par>
                                <p:cTn id="17" presetID="2" presetClass="entr" presetSubtype="4" fill="hold" grpId="0" nodeType="withEffect">
                                  <p:stCondLst>
                                    <p:cond delay="25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re 6">
            <a:extLst>
              <a:ext uri="{FF2B5EF4-FFF2-40B4-BE49-F238E27FC236}">
                <a16:creationId xmlns:a16="http://schemas.microsoft.com/office/drawing/2014/main" id="{B7BA79BC-F035-58EB-30D6-16DA324F0089}"/>
              </a:ext>
            </a:extLst>
          </p:cNvPr>
          <p:cNvSpPr>
            <a:spLocks noGrp="1"/>
          </p:cNvSpPr>
          <p:nvPr>
            <p:ph type="title"/>
          </p:nvPr>
        </p:nvSpPr>
        <p:spPr>
          <a:xfrm>
            <a:off x="1383564" y="348865"/>
            <a:ext cx="9718111" cy="1576446"/>
          </a:xfrm>
        </p:spPr>
        <p:txBody>
          <a:bodyPr anchor="ctr">
            <a:normAutofit/>
          </a:bodyPr>
          <a:lstStyle/>
          <a:p>
            <a:r>
              <a:rPr lang="fr-BE" sz="4000">
                <a:solidFill>
                  <a:srgbClr val="FFFFFF"/>
                </a:solidFill>
              </a:rPr>
              <a:t>Préparation des serveurs</a:t>
            </a:r>
          </a:p>
        </p:txBody>
      </p:sp>
      <p:graphicFrame>
        <p:nvGraphicFramePr>
          <p:cNvPr id="27" name="Espace réservé du contenu 7">
            <a:extLst>
              <a:ext uri="{FF2B5EF4-FFF2-40B4-BE49-F238E27FC236}">
                <a16:creationId xmlns:a16="http://schemas.microsoft.com/office/drawing/2014/main" id="{9CC615A6-94E1-338C-DF61-4615868A3D1B}"/>
              </a:ext>
            </a:extLst>
          </p:cNvPr>
          <p:cNvGraphicFramePr>
            <a:graphicFrameLocks noGrp="1"/>
          </p:cNvGraphicFramePr>
          <p:nvPr>
            <p:ph idx="1"/>
            <p:extLst>
              <p:ext uri="{D42A27DB-BD31-4B8C-83A1-F6EECF244321}">
                <p14:modId xmlns:p14="http://schemas.microsoft.com/office/powerpoint/2010/main" val="391945377"/>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4761489"/>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76C53DA-E2BA-8459-626C-5647EFF97A83}"/>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Installation et configuration de vCenter Server</a:t>
            </a:r>
          </a:p>
        </p:txBody>
      </p:sp>
      <p:sp>
        <p:nvSpPr>
          <p:cNvPr id="3" name="Espace réservé du contenu 2">
            <a:extLst>
              <a:ext uri="{FF2B5EF4-FFF2-40B4-BE49-F238E27FC236}">
                <a16:creationId xmlns:a16="http://schemas.microsoft.com/office/drawing/2014/main" id="{DFD67A12-9850-BBEB-F8C1-C72EA966C78B}"/>
              </a:ext>
            </a:extLst>
          </p:cNvPr>
          <p:cNvSpPr>
            <a:spLocks noGrp="1"/>
          </p:cNvSpPr>
          <p:nvPr>
            <p:ph idx="1"/>
          </p:nvPr>
        </p:nvSpPr>
        <p:spPr>
          <a:xfrm>
            <a:off x="1518555" y="1776726"/>
            <a:ext cx="3619501" cy="1512105"/>
          </a:xfrm>
        </p:spPr>
        <p:txBody>
          <a:bodyPr anchor="ctr">
            <a:normAutofit/>
          </a:bodyPr>
          <a:lstStyle/>
          <a:p>
            <a:r>
              <a:rPr lang="fr-FR" sz="2000" i="1" dirty="0"/>
              <a:t>Comme ESXi, l’installation se fait à distance</a:t>
            </a:r>
          </a:p>
          <a:p>
            <a:r>
              <a:rPr lang="fr-FR" sz="2000" i="1" dirty="0"/>
              <a:t>L’installation est découpée en 7 étapes</a:t>
            </a:r>
            <a:endParaRPr lang="fr-BE" sz="2000" i="1" dirty="0"/>
          </a:p>
        </p:txBody>
      </p:sp>
      <p:pic>
        <p:nvPicPr>
          <p:cNvPr id="5" name="Image 4" descr="Une image contenant texte, capture d’écran, nombre, Police&#10;&#10;Description générée automatiquement">
            <a:extLst>
              <a:ext uri="{FF2B5EF4-FFF2-40B4-BE49-F238E27FC236}">
                <a16:creationId xmlns:a16="http://schemas.microsoft.com/office/drawing/2014/main" id="{D9D7D43B-5E63-A522-ED18-25C007962F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6610" y="2662770"/>
            <a:ext cx="5058409" cy="1126879"/>
          </a:xfrm>
          <a:prstGeom prst="rect">
            <a:avLst/>
          </a:prstGeom>
          <a:ln>
            <a:noFill/>
          </a:ln>
          <a:effectLst>
            <a:outerShdw blurRad="292100" dist="139700" dir="2700000" algn="tl" rotWithShape="0">
              <a:srgbClr val="333333">
                <a:alpha val="65000"/>
              </a:srgbClr>
            </a:outerShdw>
          </a:effectLst>
        </p:spPr>
      </p:pic>
      <p:pic>
        <p:nvPicPr>
          <p:cNvPr id="6" name="Image 5" descr="Une image contenant texte, capture d’écran, logiciel, Icône d’ordinateur&#10;&#10;Description générée automatiquement">
            <a:extLst>
              <a:ext uri="{FF2B5EF4-FFF2-40B4-BE49-F238E27FC236}">
                <a16:creationId xmlns:a16="http://schemas.microsoft.com/office/drawing/2014/main" id="{836C1606-911A-9A05-6549-D4733F09F5C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4868" t="9814" b="35592"/>
          <a:stretch/>
        </p:blipFill>
        <p:spPr>
          <a:xfrm>
            <a:off x="1371599" y="4176649"/>
            <a:ext cx="4675699" cy="1793533"/>
          </a:xfrm>
          <a:prstGeom prst="rect">
            <a:avLst/>
          </a:prstGeom>
          <a:ln>
            <a:noFill/>
          </a:ln>
          <a:effectLst>
            <a:outerShdw blurRad="292100" dist="139700" dir="2700000" algn="tl" rotWithShape="0">
              <a:srgbClr val="333333">
                <a:alpha val="65000"/>
              </a:srgbClr>
            </a:outerShdw>
          </a:effectLst>
        </p:spPr>
      </p:pic>
      <p:pic>
        <p:nvPicPr>
          <p:cNvPr id="7" name="Image 6" descr="Une image contenant texte, capture d’écran, logiciel, Système d’exploitation&#10;&#10;Description générée automatiquement">
            <a:extLst>
              <a:ext uri="{FF2B5EF4-FFF2-40B4-BE49-F238E27FC236}">
                <a16:creationId xmlns:a16="http://schemas.microsoft.com/office/drawing/2014/main" id="{01AAECFD-C8E9-8DF0-34DC-25ABC1080BF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0324" t="36890" r="20200" b="34740"/>
          <a:stretch/>
        </p:blipFill>
        <p:spPr bwMode="auto">
          <a:xfrm>
            <a:off x="7118890" y="4286250"/>
            <a:ext cx="4133851" cy="1041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14873402"/>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heel(1)">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76C53DA-E2BA-8459-626C-5647EFF97A83}"/>
              </a:ext>
            </a:extLst>
          </p:cNvPr>
          <p:cNvSpPr>
            <a:spLocks noGrp="1"/>
          </p:cNvSpPr>
          <p:nvPr>
            <p:ph type="title"/>
          </p:nvPr>
        </p:nvSpPr>
        <p:spPr>
          <a:xfrm>
            <a:off x="1371599" y="294538"/>
            <a:ext cx="9895951" cy="1033669"/>
          </a:xfrm>
        </p:spPr>
        <p:txBody>
          <a:bodyPr>
            <a:normAutofit/>
          </a:bodyPr>
          <a:lstStyle/>
          <a:p>
            <a:r>
              <a:rPr lang="fr-BE" sz="4000" dirty="0">
                <a:solidFill>
                  <a:srgbClr val="FFFFFF"/>
                </a:solidFill>
              </a:rPr>
              <a:t>Suite de la configuration</a:t>
            </a:r>
          </a:p>
        </p:txBody>
      </p:sp>
      <p:pic>
        <p:nvPicPr>
          <p:cNvPr id="9" name="Image 8">
            <a:extLst>
              <a:ext uri="{FF2B5EF4-FFF2-40B4-BE49-F238E27FC236}">
                <a16:creationId xmlns:a16="http://schemas.microsoft.com/office/drawing/2014/main" id="{C6712D0A-3E8D-110A-2A5E-289DCA9E35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459350" y="3712157"/>
            <a:ext cx="3900751" cy="2092378"/>
          </a:xfrm>
          <a:prstGeom prst="rect">
            <a:avLst/>
          </a:prstGeom>
          <a:ln>
            <a:noFill/>
          </a:ln>
          <a:effectLst>
            <a:outerShdw blurRad="292100" dist="139700" dir="2700000" algn="tl" rotWithShape="0">
              <a:srgbClr val="333333">
                <a:alpha val="65000"/>
              </a:srgbClr>
            </a:outerShdw>
          </a:effectLst>
        </p:spPr>
      </p:pic>
      <p:pic>
        <p:nvPicPr>
          <p:cNvPr id="11" name="Image 10">
            <a:extLst>
              <a:ext uri="{FF2B5EF4-FFF2-40B4-BE49-F238E27FC236}">
                <a16:creationId xmlns:a16="http://schemas.microsoft.com/office/drawing/2014/main" id="{0A0482F8-2FDD-A1A7-3060-CF5D0D37D6D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9827" t="19742" r="21302" b="12667"/>
          <a:stretch/>
        </p:blipFill>
        <p:spPr bwMode="auto">
          <a:xfrm>
            <a:off x="8115299" y="1984563"/>
            <a:ext cx="3386899" cy="2092378"/>
          </a:xfrm>
          <a:prstGeom prst="rect">
            <a:avLst/>
          </a:prstGeom>
          <a:ln>
            <a:noFill/>
          </a:ln>
          <a:effectLst>
            <a:outerShdw blurRad="292100" dist="139700" dir="2700000" algn="tl" rotWithShape="0">
              <a:srgbClr val="333333">
                <a:alpha val="65000"/>
              </a:srgbClr>
            </a:outerShdw>
          </a:effectLst>
        </p:spPr>
      </p:pic>
      <p:grpSp>
        <p:nvGrpSpPr>
          <p:cNvPr id="17" name="Groupe 16">
            <a:extLst>
              <a:ext uri="{FF2B5EF4-FFF2-40B4-BE49-F238E27FC236}">
                <a16:creationId xmlns:a16="http://schemas.microsoft.com/office/drawing/2014/main" id="{15BF5203-6DA2-9AA2-3142-C0408EF00A97}"/>
              </a:ext>
            </a:extLst>
          </p:cNvPr>
          <p:cNvGrpSpPr/>
          <p:nvPr/>
        </p:nvGrpSpPr>
        <p:grpSpPr>
          <a:xfrm>
            <a:off x="4814951" y="4346166"/>
            <a:ext cx="4895850" cy="1860549"/>
            <a:chOff x="4870450" y="4022619"/>
            <a:chExt cx="4489450" cy="1654280"/>
          </a:xfrm>
        </p:grpSpPr>
        <p:pic>
          <p:nvPicPr>
            <p:cNvPr id="13" name="Image 12" descr="Une image contenant texte, capture d’écran, nombre, Police&#10;&#10;Description générée automatiquement">
              <a:extLst>
                <a:ext uri="{FF2B5EF4-FFF2-40B4-BE49-F238E27FC236}">
                  <a16:creationId xmlns:a16="http://schemas.microsoft.com/office/drawing/2014/main" id="{587A4048-18C7-B08A-CED6-CB1E669C6F92}"/>
                </a:ext>
              </a:extLst>
            </p:cNvPr>
            <p:cNvPicPr>
              <a:picLocks noChangeAspect="1"/>
            </p:cNvPicPr>
            <p:nvPr/>
          </p:nvPicPr>
          <p:blipFill rotWithShape="1">
            <a:blip r:embed="rId5">
              <a:extLst>
                <a:ext uri="{28A0092B-C50C-407E-A947-70E740481C1C}">
                  <a14:useLocalDpi xmlns:a14="http://schemas.microsoft.com/office/drawing/2010/main" val="0"/>
                </a:ext>
              </a:extLst>
            </a:blip>
            <a:srcRect l="29801" t="271" b="13859"/>
            <a:stretch/>
          </p:blipFill>
          <p:spPr bwMode="auto">
            <a:xfrm>
              <a:off x="4870450" y="4025240"/>
              <a:ext cx="2216150" cy="1651659"/>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15" name="Image 14" descr="Une image contenant texte, capture d’écran, nombre, Police&#10;&#10;Description générée automatiquement">
              <a:extLst>
                <a:ext uri="{FF2B5EF4-FFF2-40B4-BE49-F238E27FC236}">
                  <a16:creationId xmlns:a16="http://schemas.microsoft.com/office/drawing/2014/main" id="{2A5495C0-45B9-F04C-24C8-7911E5AE94FE}"/>
                </a:ext>
              </a:extLst>
            </p:cNvPr>
            <p:cNvPicPr>
              <a:picLocks noChangeAspect="1"/>
            </p:cNvPicPr>
            <p:nvPr/>
          </p:nvPicPr>
          <p:blipFill rotWithShape="1">
            <a:blip r:embed="rId6">
              <a:extLst>
                <a:ext uri="{28A0092B-C50C-407E-A947-70E740481C1C}">
                  <a14:useLocalDpi xmlns:a14="http://schemas.microsoft.com/office/drawing/2010/main" val="0"/>
                </a:ext>
              </a:extLst>
            </a:blip>
            <a:srcRect l="29470" b="15761"/>
            <a:stretch/>
          </p:blipFill>
          <p:spPr bwMode="auto">
            <a:xfrm>
              <a:off x="7086600" y="4022619"/>
              <a:ext cx="2273300" cy="1654279"/>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grpSp>
      <p:pic>
        <p:nvPicPr>
          <p:cNvPr id="18" name="Image 17" descr="Une image contenant texte, capture d’écran, nombre, Police&#10;&#10;Description générée automatiquement">
            <a:extLst>
              <a:ext uri="{FF2B5EF4-FFF2-40B4-BE49-F238E27FC236}">
                <a16:creationId xmlns:a16="http://schemas.microsoft.com/office/drawing/2014/main" id="{BB34C84B-39F7-BD1B-4CB9-021F0C0D11B0}"/>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422899" y="1369481"/>
            <a:ext cx="2007476" cy="2570627"/>
          </a:xfrm>
          <a:prstGeom prst="rect">
            <a:avLst/>
          </a:prstGeom>
          <a:ln>
            <a:noFill/>
          </a:ln>
          <a:effectLst>
            <a:outerShdw blurRad="292100" dist="139700" dir="2700000" algn="tl" rotWithShape="0">
              <a:srgbClr val="333333">
                <a:alpha val="65000"/>
              </a:srgbClr>
            </a:outerShdw>
          </a:effectLst>
        </p:spPr>
      </p:pic>
      <p:sp>
        <p:nvSpPr>
          <p:cNvPr id="19" name="Espace réservé du texte 8">
            <a:extLst>
              <a:ext uri="{FF2B5EF4-FFF2-40B4-BE49-F238E27FC236}">
                <a16:creationId xmlns:a16="http://schemas.microsoft.com/office/drawing/2014/main" id="{D4CF1311-24E9-E91D-2146-56F2D67E708C}"/>
              </a:ext>
            </a:extLst>
          </p:cNvPr>
          <p:cNvSpPr txBox="1">
            <a:spLocks/>
          </p:cNvSpPr>
          <p:nvPr/>
        </p:nvSpPr>
        <p:spPr>
          <a:xfrm>
            <a:off x="459350" y="1891970"/>
            <a:ext cx="3932237" cy="473574"/>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fr-FR" sz="2000" i="1" dirty="0">
                <a:solidFill>
                  <a:prstClr val="black"/>
                </a:solidFill>
              </a:rPr>
              <a:t>Première connexion a vSphere Client</a:t>
            </a:r>
          </a:p>
        </p:txBody>
      </p:sp>
      <p:sp>
        <p:nvSpPr>
          <p:cNvPr id="20" name="Espace réservé du texte 8">
            <a:extLst>
              <a:ext uri="{FF2B5EF4-FFF2-40B4-BE49-F238E27FC236}">
                <a16:creationId xmlns:a16="http://schemas.microsoft.com/office/drawing/2014/main" id="{79A0DAFA-3237-BCA6-8318-B34EA96F044F}"/>
              </a:ext>
            </a:extLst>
          </p:cNvPr>
          <p:cNvSpPr txBox="1">
            <a:spLocks/>
          </p:cNvSpPr>
          <p:nvPr/>
        </p:nvSpPr>
        <p:spPr>
          <a:xfrm>
            <a:off x="459350" y="2365544"/>
            <a:ext cx="3932237" cy="473573"/>
          </a:xfrm>
          <a:prstGeom prst="rect">
            <a:avLst/>
          </a:prstGeom>
        </p:spPr>
        <p:txBody>
          <a:bodyPr vert="horz" lIns="91440" tIns="45720" rIns="91440" bIns="45720" rtlCol="0" anchor="ctr">
            <a:normAutofit fontScale="85000"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28600" lvl="0" indent="-228600">
              <a:buFont typeface="Arial" panose="020B0604020202020204" pitchFamily="34" charset="0"/>
              <a:buChar char="•"/>
            </a:pPr>
            <a:r>
              <a:rPr lang="fr-FR" sz="2000" i="1" dirty="0">
                <a:solidFill>
                  <a:prstClr val="black"/>
                </a:solidFill>
              </a:rPr>
              <a:t>Création et ajout des hôtes au cluster</a:t>
            </a:r>
          </a:p>
        </p:txBody>
      </p:sp>
      <p:sp>
        <p:nvSpPr>
          <p:cNvPr id="21" name="Espace réservé du texte 8">
            <a:extLst>
              <a:ext uri="{FF2B5EF4-FFF2-40B4-BE49-F238E27FC236}">
                <a16:creationId xmlns:a16="http://schemas.microsoft.com/office/drawing/2014/main" id="{F518FD80-E1C9-DFC5-0277-22973709A46E}"/>
              </a:ext>
            </a:extLst>
          </p:cNvPr>
          <p:cNvSpPr txBox="1">
            <a:spLocks/>
          </p:cNvSpPr>
          <p:nvPr/>
        </p:nvSpPr>
        <p:spPr>
          <a:xfrm>
            <a:off x="459350" y="2839117"/>
            <a:ext cx="3932237" cy="473573"/>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28600" lvl="0" indent="-228600">
              <a:buFont typeface="Arial" panose="020B0604020202020204" pitchFamily="34" charset="0"/>
              <a:buChar char="•"/>
            </a:pPr>
            <a:r>
              <a:rPr lang="fr-FR" sz="2000" i="1" dirty="0">
                <a:solidFill>
                  <a:prstClr val="black"/>
                </a:solidFill>
              </a:rPr>
              <a:t>Configurations distribuées</a:t>
            </a:r>
            <a:endParaRPr lang="fr-BE" sz="2000" i="1" dirty="0">
              <a:solidFill>
                <a:prstClr val="black"/>
              </a:solidFill>
            </a:endParaRPr>
          </a:p>
        </p:txBody>
      </p:sp>
    </p:spTree>
    <p:extLst>
      <p:ext uri="{BB962C8B-B14F-4D97-AF65-F5344CB8AC3E}">
        <p14:creationId xmlns:p14="http://schemas.microsoft.com/office/powerpoint/2010/main" val="1376077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42" presetClass="entr" presetSubtype="0" fill="hold" nodeType="withEffect">
                                  <p:stCondLst>
                                    <p:cond delay="5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anim calcmode="lin" valueType="num">
                                      <p:cBhvr>
                                        <p:cTn id="11" dur="1000" fill="hold"/>
                                        <p:tgtEl>
                                          <p:spTgt spid="9"/>
                                        </p:tgtEl>
                                        <p:attrNameLst>
                                          <p:attrName>ppt_x</p:attrName>
                                        </p:attrNameLst>
                                      </p:cBhvr>
                                      <p:tavLst>
                                        <p:tav tm="0">
                                          <p:val>
                                            <p:strVal val="#ppt_x"/>
                                          </p:val>
                                        </p:tav>
                                        <p:tav tm="100000">
                                          <p:val>
                                            <p:strVal val="#ppt_x"/>
                                          </p:val>
                                        </p:tav>
                                      </p:tavLst>
                                    </p:anim>
                                    <p:anim calcmode="lin" valueType="num">
                                      <p:cBhvr>
                                        <p:cTn id="1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500"/>
                                        <p:tgtEl>
                                          <p:spTgt spid="20"/>
                                        </p:tgtEl>
                                      </p:cBhvr>
                                    </p:animEffect>
                                  </p:childTnLst>
                                </p:cTn>
                              </p:par>
                              <p:par>
                                <p:cTn id="18" presetID="2" presetClass="entr" presetSubtype="4" fill="hold" nodeType="withEffect">
                                  <p:stCondLst>
                                    <p:cond delay="50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ppt_x"/>
                                          </p:val>
                                        </p:tav>
                                        <p:tav tm="100000">
                                          <p:val>
                                            <p:strVal val="#ppt_x"/>
                                          </p:val>
                                        </p:tav>
                                      </p:tavLst>
                                    </p:anim>
                                    <p:anim calcmode="lin" valueType="num">
                                      <p:cBhvr additive="base">
                                        <p:cTn id="21" dur="500" fill="hold"/>
                                        <p:tgtEl>
                                          <p:spTgt spid="18"/>
                                        </p:tgtEl>
                                        <p:attrNameLst>
                                          <p:attrName>ppt_y</p:attrName>
                                        </p:attrNameLst>
                                      </p:cBhvr>
                                      <p:tavLst>
                                        <p:tav tm="0">
                                          <p:val>
                                            <p:strVal val="1+#ppt_h/2"/>
                                          </p:val>
                                        </p:tav>
                                        <p:tav tm="100000">
                                          <p:val>
                                            <p:strVal val="#ppt_y"/>
                                          </p:val>
                                        </p:tav>
                                      </p:tavLst>
                                    </p:anim>
                                  </p:childTnLst>
                                </p:cTn>
                              </p:par>
                              <p:par>
                                <p:cTn id="22" presetID="10" presetClass="entr" presetSubtype="0" fill="hold" nodeType="withEffect">
                                  <p:stCondLst>
                                    <p:cond delay="50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down)">
                                      <p:cBhvr>
                                        <p:cTn id="29" dur="500"/>
                                        <p:tgtEl>
                                          <p:spTgt spid="21"/>
                                        </p:tgtEl>
                                      </p:cBhvr>
                                    </p:animEffect>
                                  </p:childTnLst>
                                </p:cTn>
                              </p:par>
                              <p:par>
                                <p:cTn id="30" presetID="10" presetClass="entr" presetSubtype="0" fill="hold" nodeType="withEffect">
                                  <p:stCondLst>
                                    <p:cond delay="75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re 3">
            <a:extLst>
              <a:ext uri="{FF2B5EF4-FFF2-40B4-BE49-F238E27FC236}">
                <a16:creationId xmlns:a16="http://schemas.microsoft.com/office/drawing/2014/main" id="{46575F44-F453-B89F-5426-73B33C52563D}"/>
              </a:ext>
            </a:extLst>
          </p:cNvPr>
          <p:cNvSpPr>
            <a:spLocks noGrp="1"/>
          </p:cNvSpPr>
          <p:nvPr>
            <p:ph type="title"/>
          </p:nvPr>
        </p:nvSpPr>
        <p:spPr>
          <a:xfrm>
            <a:off x="1383564" y="348865"/>
            <a:ext cx="9718111" cy="1576446"/>
          </a:xfrm>
        </p:spPr>
        <p:txBody>
          <a:bodyPr vert="horz" lIns="91440" tIns="45720" rIns="91440" bIns="45720" rtlCol="0" anchor="ctr">
            <a:normAutofit/>
          </a:bodyPr>
          <a:lstStyle/>
          <a:p>
            <a:r>
              <a:rPr lang="fr-BE" sz="4000" dirty="0">
                <a:solidFill>
                  <a:srgbClr val="FFFFFF"/>
                </a:solidFill>
              </a:rPr>
              <a:t>Test de r</a:t>
            </a:r>
            <a:r>
              <a:rPr lang="fr-BE" sz="4000" kern="1200" dirty="0">
                <a:solidFill>
                  <a:srgbClr val="FFFFFF"/>
                </a:solidFill>
                <a:latin typeface="+mj-lt"/>
                <a:ea typeface="+mj-ea"/>
                <a:cs typeface="+mj-cs"/>
              </a:rPr>
              <a:t>edondance système</a:t>
            </a:r>
          </a:p>
        </p:txBody>
      </p:sp>
      <p:graphicFrame>
        <p:nvGraphicFramePr>
          <p:cNvPr id="7" name="Diagramme 6">
            <a:extLst>
              <a:ext uri="{FF2B5EF4-FFF2-40B4-BE49-F238E27FC236}">
                <a16:creationId xmlns:a16="http://schemas.microsoft.com/office/drawing/2014/main" id="{7E85C51E-69CD-B471-943B-9B1BB7090DC3}"/>
              </a:ext>
            </a:extLst>
          </p:cNvPr>
          <p:cNvGraphicFramePr/>
          <p:nvPr>
            <p:extLst>
              <p:ext uri="{D42A27DB-BD31-4B8C-83A1-F6EECF244321}">
                <p14:modId xmlns:p14="http://schemas.microsoft.com/office/powerpoint/2010/main" val="1702032890"/>
              </p:ext>
            </p:extLst>
          </p:nvPr>
        </p:nvGraphicFramePr>
        <p:xfrm>
          <a:off x="632085" y="3001826"/>
          <a:ext cx="10927829" cy="30230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47789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re 4">
            <a:extLst>
              <a:ext uri="{FF2B5EF4-FFF2-40B4-BE49-F238E27FC236}">
                <a16:creationId xmlns:a16="http://schemas.microsoft.com/office/drawing/2014/main" id="{EDAC21E9-FE9E-1F76-599B-3AEE6618B92D}"/>
              </a:ext>
            </a:extLst>
          </p:cNvPr>
          <p:cNvSpPr>
            <a:spLocks noGrp="1"/>
          </p:cNvSpPr>
          <p:nvPr>
            <p:ph type="title"/>
          </p:nvPr>
        </p:nvSpPr>
        <p:spPr>
          <a:xfrm>
            <a:off x="1371599" y="294538"/>
            <a:ext cx="9895951" cy="1033669"/>
          </a:xfrm>
        </p:spPr>
        <p:txBody>
          <a:bodyPr>
            <a:normAutofit/>
          </a:bodyPr>
          <a:lstStyle/>
          <a:p>
            <a:r>
              <a:rPr lang="fr-BE" sz="4000" dirty="0">
                <a:solidFill>
                  <a:srgbClr val="FFFFFF"/>
                </a:solidFill>
              </a:rPr>
              <a:t>Problèmes rencontrés</a:t>
            </a:r>
          </a:p>
        </p:txBody>
      </p:sp>
      <p:grpSp>
        <p:nvGrpSpPr>
          <p:cNvPr id="25" name="Groupe 24">
            <a:extLst>
              <a:ext uri="{FF2B5EF4-FFF2-40B4-BE49-F238E27FC236}">
                <a16:creationId xmlns:a16="http://schemas.microsoft.com/office/drawing/2014/main" id="{EFED584A-0AB9-0430-CF36-A1D0EA2573FA}"/>
              </a:ext>
            </a:extLst>
          </p:cNvPr>
          <p:cNvGrpSpPr/>
          <p:nvPr/>
        </p:nvGrpSpPr>
        <p:grpSpPr>
          <a:xfrm>
            <a:off x="6493730" y="2580137"/>
            <a:ext cx="4523759" cy="1266652"/>
            <a:chOff x="6493730" y="2580137"/>
            <a:chExt cx="4523759" cy="1266652"/>
          </a:xfrm>
        </p:grpSpPr>
        <p:sp>
          <p:nvSpPr>
            <p:cNvPr id="8" name="Ellipse 7">
              <a:extLst>
                <a:ext uri="{FF2B5EF4-FFF2-40B4-BE49-F238E27FC236}">
                  <a16:creationId xmlns:a16="http://schemas.microsoft.com/office/drawing/2014/main" id="{D26C920A-44A7-2C2C-3B2B-B8D809E1F299}"/>
                </a:ext>
              </a:extLst>
            </p:cNvPr>
            <p:cNvSpPr/>
            <p:nvPr/>
          </p:nvSpPr>
          <p:spPr>
            <a:xfrm>
              <a:off x="6493730" y="2580137"/>
              <a:ext cx="1266652" cy="1266652"/>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fr-BE"/>
            </a:p>
          </p:txBody>
        </p:sp>
        <p:sp>
          <p:nvSpPr>
            <p:cNvPr id="9" name="Rectangle 8" descr="Réseau">
              <a:extLst>
                <a:ext uri="{FF2B5EF4-FFF2-40B4-BE49-F238E27FC236}">
                  <a16:creationId xmlns:a16="http://schemas.microsoft.com/office/drawing/2014/main" id="{CE0F93DD-9CCC-5EC6-A14C-CF8CE6427631}"/>
                </a:ext>
              </a:extLst>
            </p:cNvPr>
            <p:cNvSpPr/>
            <p:nvPr/>
          </p:nvSpPr>
          <p:spPr>
            <a:xfrm>
              <a:off x="6759727" y="2846134"/>
              <a:ext cx="734658" cy="734658"/>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fr-BE"/>
            </a:p>
          </p:txBody>
        </p:sp>
        <p:sp>
          <p:nvSpPr>
            <p:cNvPr id="10" name="Forme libre : forme 9">
              <a:extLst>
                <a:ext uri="{FF2B5EF4-FFF2-40B4-BE49-F238E27FC236}">
                  <a16:creationId xmlns:a16="http://schemas.microsoft.com/office/drawing/2014/main" id="{ADCADFD8-C1B7-F16B-A4A7-90E672421493}"/>
                </a:ext>
              </a:extLst>
            </p:cNvPr>
            <p:cNvSpPr/>
            <p:nvPr/>
          </p:nvSpPr>
          <p:spPr>
            <a:xfrm>
              <a:off x="8031808" y="2580137"/>
              <a:ext cx="2985681" cy="1266652"/>
            </a:xfrm>
            <a:custGeom>
              <a:avLst/>
              <a:gdLst>
                <a:gd name="connsiteX0" fmla="*/ 0 w 2985681"/>
                <a:gd name="connsiteY0" fmla="*/ 0 h 1266652"/>
                <a:gd name="connsiteX1" fmla="*/ 2985681 w 2985681"/>
                <a:gd name="connsiteY1" fmla="*/ 0 h 1266652"/>
                <a:gd name="connsiteX2" fmla="*/ 2985681 w 2985681"/>
                <a:gd name="connsiteY2" fmla="*/ 1266652 h 1266652"/>
                <a:gd name="connsiteX3" fmla="*/ 0 w 2985681"/>
                <a:gd name="connsiteY3" fmla="*/ 1266652 h 1266652"/>
                <a:gd name="connsiteX4" fmla="*/ 0 w 2985681"/>
                <a:gd name="connsiteY4" fmla="*/ 0 h 1266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5681" h="1266652">
                  <a:moveTo>
                    <a:pt x="0" y="0"/>
                  </a:moveTo>
                  <a:lnTo>
                    <a:pt x="2985681" y="0"/>
                  </a:lnTo>
                  <a:lnTo>
                    <a:pt x="2985681" y="1266652"/>
                  </a:lnTo>
                  <a:lnTo>
                    <a:pt x="0" y="126665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fr-FR" sz="2400" b="1" kern="1200" dirty="0"/>
                <a:t>Partition réseau</a:t>
              </a:r>
              <a:endParaRPr lang="en-US" sz="2400" b="1" kern="1200" dirty="0"/>
            </a:p>
          </p:txBody>
        </p:sp>
      </p:grpSp>
      <p:grpSp>
        <p:nvGrpSpPr>
          <p:cNvPr id="23" name="Groupe 22">
            <a:extLst>
              <a:ext uri="{FF2B5EF4-FFF2-40B4-BE49-F238E27FC236}">
                <a16:creationId xmlns:a16="http://schemas.microsoft.com/office/drawing/2014/main" id="{89964829-6D61-C036-6F07-4B769F7D2509}"/>
              </a:ext>
            </a:extLst>
          </p:cNvPr>
          <p:cNvGrpSpPr/>
          <p:nvPr/>
        </p:nvGrpSpPr>
        <p:grpSpPr>
          <a:xfrm>
            <a:off x="1531627" y="2580137"/>
            <a:ext cx="4441870" cy="1291569"/>
            <a:chOff x="1531627" y="2580137"/>
            <a:chExt cx="4441870" cy="1291569"/>
          </a:xfrm>
        </p:grpSpPr>
        <p:sp>
          <p:nvSpPr>
            <p:cNvPr id="7" name="Forme libre : forme 6">
              <a:extLst>
                <a:ext uri="{FF2B5EF4-FFF2-40B4-BE49-F238E27FC236}">
                  <a16:creationId xmlns:a16="http://schemas.microsoft.com/office/drawing/2014/main" id="{41263D93-5B74-D667-3620-B0198D80754D}"/>
                </a:ext>
              </a:extLst>
            </p:cNvPr>
            <p:cNvSpPr/>
            <p:nvPr/>
          </p:nvSpPr>
          <p:spPr>
            <a:xfrm>
              <a:off x="2987816" y="2580137"/>
              <a:ext cx="2985681" cy="1266652"/>
            </a:xfrm>
            <a:custGeom>
              <a:avLst/>
              <a:gdLst>
                <a:gd name="connsiteX0" fmla="*/ 0 w 2985681"/>
                <a:gd name="connsiteY0" fmla="*/ 0 h 1266652"/>
                <a:gd name="connsiteX1" fmla="*/ 2985681 w 2985681"/>
                <a:gd name="connsiteY1" fmla="*/ 0 h 1266652"/>
                <a:gd name="connsiteX2" fmla="*/ 2985681 w 2985681"/>
                <a:gd name="connsiteY2" fmla="*/ 1266652 h 1266652"/>
                <a:gd name="connsiteX3" fmla="*/ 0 w 2985681"/>
                <a:gd name="connsiteY3" fmla="*/ 1266652 h 1266652"/>
                <a:gd name="connsiteX4" fmla="*/ 0 w 2985681"/>
                <a:gd name="connsiteY4" fmla="*/ 0 h 1266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5681" h="1266652">
                  <a:moveTo>
                    <a:pt x="0" y="0"/>
                  </a:moveTo>
                  <a:lnTo>
                    <a:pt x="2985681" y="0"/>
                  </a:lnTo>
                  <a:lnTo>
                    <a:pt x="2985681" y="1266652"/>
                  </a:lnTo>
                  <a:lnTo>
                    <a:pt x="0" y="126665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fr-FR" sz="2400" b="1" kern="1200" dirty="0"/>
                <a:t>Méthodologie d’arrêt du cluster</a:t>
              </a:r>
              <a:endParaRPr lang="en-US" sz="2400" b="1" kern="1200" dirty="0"/>
            </a:p>
          </p:txBody>
        </p:sp>
        <p:sp>
          <p:nvSpPr>
            <p:cNvPr id="12" name="Ellipse 11">
              <a:extLst>
                <a:ext uri="{FF2B5EF4-FFF2-40B4-BE49-F238E27FC236}">
                  <a16:creationId xmlns:a16="http://schemas.microsoft.com/office/drawing/2014/main" id="{B581DCC8-738F-C173-CBA1-0F164240FEC8}"/>
                </a:ext>
              </a:extLst>
            </p:cNvPr>
            <p:cNvSpPr/>
            <p:nvPr/>
          </p:nvSpPr>
          <p:spPr>
            <a:xfrm>
              <a:off x="1531627" y="2605054"/>
              <a:ext cx="1266652" cy="1266652"/>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fr-BE"/>
            </a:p>
          </p:txBody>
        </p:sp>
        <p:sp>
          <p:nvSpPr>
            <p:cNvPr id="14" name="Rectangle 13" descr="Puissance avec un remplissage uni">
              <a:extLst>
                <a:ext uri="{FF2B5EF4-FFF2-40B4-BE49-F238E27FC236}">
                  <a16:creationId xmlns:a16="http://schemas.microsoft.com/office/drawing/2014/main" id="{346CB6B4-9D88-94F6-0677-C7FCE69BDF1F}"/>
                </a:ext>
              </a:extLst>
            </p:cNvPr>
            <p:cNvSpPr/>
            <p:nvPr/>
          </p:nvSpPr>
          <p:spPr>
            <a:xfrm>
              <a:off x="1797620" y="2871059"/>
              <a:ext cx="734658" cy="734658"/>
            </a:xfrm>
            <a:prstGeom prst="rect">
              <a:avLst/>
            </a:prstGeom>
            <a:blipFill>
              <a:blip r:embed="rId4">
                <a:extLst>
                  <a:ext uri="{96DAC541-7B7A-43D3-8B79-37D633B846F1}">
                    <asvg:svgBlip xmlns:asvg="http://schemas.microsoft.com/office/drawing/2016/SVG/main" r:embed="rId5"/>
                  </a:ext>
                </a:extLst>
              </a:blip>
              <a:srcRect/>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fr-BE"/>
            </a:p>
          </p:txBody>
        </p:sp>
      </p:grpSp>
      <p:grpSp>
        <p:nvGrpSpPr>
          <p:cNvPr id="24" name="Groupe 23">
            <a:extLst>
              <a:ext uri="{FF2B5EF4-FFF2-40B4-BE49-F238E27FC236}">
                <a16:creationId xmlns:a16="http://schemas.microsoft.com/office/drawing/2014/main" id="{95B1FB72-E2E8-CB2B-B312-B421785E9251}"/>
              </a:ext>
            </a:extLst>
          </p:cNvPr>
          <p:cNvGrpSpPr/>
          <p:nvPr/>
        </p:nvGrpSpPr>
        <p:grpSpPr>
          <a:xfrm>
            <a:off x="1545269" y="4456709"/>
            <a:ext cx="4428228" cy="1282904"/>
            <a:chOff x="1545269" y="4456709"/>
            <a:chExt cx="4428228" cy="1282904"/>
          </a:xfrm>
        </p:grpSpPr>
        <p:sp>
          <p:nvSpPr>
            <p:cNvPr id="3" name="Ellipse 2">
              <a:extLst>
                <a:ext uri="{FF2B5EF4-FFF2-40B4-BE49-F238E27FC236}">
                  <a16:creationId xmlns:a16="http://schemas.microsoft.com/office/drawing/2014/main" id="{152CE265-9947-2264-365E-CB9B6B564755}"/>
                </a:ext>
              </a:extLst>
            </p:cNvPr>
            <p:cNvSpPr/>
            <p:nvPr/>
          </p:nvSpPr>
          <p:spPr>
            <a:xfrm>
              <a:off x="1545269" y="4456709"/>
              <a:ext cx="1266652" cy="1266652"/>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fr-BE"/>
            </a:p>
          </p:txBody>
        </p:sp>
        <p:sp>
          <p:nvSpPr>
            <p:cNvPr id="4" name="Rectangle 3" descr="Engrenages">
              <a:extLst>
                <a:ext uri="{FF2B5EF4-FFF2-40B4-BE49-F238E27FC236}">
                  <a16:creationId xmlns:a16="http://schemas.microsoft.com/office/drawing/2014/main" id="{6E421E3C-6751-489E-0759-77D1F64D7221}"/>
                </a:ext>
              </a:extLst>
            </p:cNvPr>
            <p:cNvSpPr/>
            <p:nvPr/>
          </p:nvSpPr>
          <p:spPr>
            <a:xfrm>
              <a:off x="1811270" y="4722702"/>
              <a:ext cx="734658" cy="734658"/>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fr-BE"/>
            </a:p>
          </p:txBody>
        </p:sp>
        <p:sp>
          <p:nvSpPr>
            <p:cNvPr id="16" name="Forme libre : forme 15">
              <a:extLst>
                <a:ext uri="{FF2B5EF4-FFF2-40B4-BE49-F238E27FC236}">
                  <a16:creationId xmlns:a16="http://schemas.microsoft.com/office/drawing/2014/main" id="{0C1D79AF-D630-8820-BAFC-F20E610A978D}"/>
                </a:ext>
              </a:extLst>
            </p:cNvPr>
            <p:cNvSpPr/>
            <p:nvPr/>
          </p:nvSpPr>
          <p:spPr>
            <a:xfrm>
              <a:off x="2987816" y="4472961"/>
              <a:ext cx="2985681" cy="1266652"/>
            </a:xfrm>
            <a:custGeom>
              <a:avLst/>
              <a:gdLst>
                <a:gd name="connsiteX0" fmla="*/ 0 w 2985681"/>
                <a:gd name="connsiteY0" fmla="*/ 0 h 1266652"/>
                <a:gd name="connsiteX1" fmla="*/ 2985681 w 2985681"/>
                <a:gd name="connsiteY1" fmla="*/ 0 h 1266652"/>
                <a:gd name="connsiteX2" fmla="*/ 2985681 w 2985681"/>
                <a:gd name="connsiteY2" fmla="*/ 1266652 h 1266652"/>
                <a:gd name="connsiteX3" fmla="*/ 0 w 2985681"/>
                <a:gd name="connsiteY3" fmla="*/ 1266652 h 1266652"/>
                <a:gd name="connsiteX4" fmla="*/ 0 w 2985681"/>
                <a:gd name="connsiteY4" fmla="*/ 0 h 1266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5681" h="1266652">
                  <a:moveTo>
                    <a:pt x="0" y="0"/>
                  </a:moveTo>
                  <a:lnTo>
                    <a:pt x="2985681" y="0"/>
                  </a:lnTo>
                  <a:lnTo>
                    <a:pt x="2985681" y="1266652"/>
                  </a:lnTo>
                  <a:lnTo>
                    <a:pt x="0" y="126665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fr-FR" sz="2400" b="1" kern="1200" dirty="0"/>
                <a:t>« vCenter Server installer sur le même cluster »</a:t>
              </a:r>
              <a:endParaRPr lang="en-US" sz="2400" b="1" kern="1200" dirty="0"/>
            </a:p>
          </p:txBody>
        </p:sp>
      </p:grpSp>
      <p:grpSp>
        <p:nvGrpSpPr>
          <p:cNvPr id="26" name="Groupe 25">
            <a:extLst>
              <a:ext uri="{FF2B5EF4-FFF2-40B4-BE49-F238E27FC236}">
                <a16:creationId xmlns:a16="http://schemas.microsoft.com/office/drawing/2014/main" id="{0AAFD751-B541-6D3E-2AB3-50D9D5B07FE9}"/>
              </a:ext>
            </a:extLst>
          </p:cNvPr>
          <p:cNvGrpSpPr/>
          <p:nvPr/>
        </p:nvGrpSpPr>
        <p:grpSpPr>
          <a:xfrm>
            <a:off x="6493730" y="4472961"/>
            <a:ext cx="4523759" cy="1266652"/>
            <a:chOff x="6493730" y="4472961"/>
            <a:chExt cx="4523759" cy="1266652"/>
          </a:xfrm>
        </p:grpSpPr>
        <p:sp>
          <p:nvSpPr>
            <p:cNvPr id="18" name="Ellipse 17">
              <a:extLst>
                <a:ext uri="{FF2B5EF4-FFF2-40B4-BE49-F238E27FC236}">
                  <a16:creationId xmlns:a16="http://schemas.microsoft.com/office/drawing/2014/main" id="{7DCBD0CE-0181-FD1B-F07C-04B83C2F87DA}"/>
                </a:ext>
              </a:extLst>
            </p:cNvPr>
            <p:cNvSpPr/>
            <p:nvPr/>
          </p:nvSpPr>
          <p:spPr>
            <a:xfrm>
              <a:off x="6493730" y="4472961"/>
              <a:ext cx="1266652" cy="1266652"/>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fr-BE"/>
            </a:p>
          </p:txBody>
        </p:sp>
        <p:sp>
          <p:nvSpPr>
            <p:cNvPr id="20" name="Rectangle 19" descr="Boîte">
              <a:extLst>
                <a:ext uri="{FF2B5EF4-FFF2-40B4-BE49-F238E27FC236}">
                  <a16:creationId xmlns:a16="http://schemas.microsoft.com/office/drawing/2014/main" id="{5B8F7F7F-070A-09D5-04A3-EC33D761108D}"/>
                </a:ext>
              </a:extLst>
            </p:cNvPr>
            <p:cNvSpPr/>
            <p:nvPr/>
          </p:nvSpPr>
          <p:spPr>
            <a:xfrm>
              <a:off x="6759727" y="4738958"/>
              <a:ext cx="734658" cy="734658"/>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fr-BE"/>
            </a:p>
          </p:txBody>
        </p:sp>
        <p:sp>
          <p:nvSpPr>
            <p:cNvPr id="22" name="Forme libre : forme 21">
              <a:extLst>
                <a:ext uri="{FF2B5EF4-FFF2-40B4-BE49-F238E27FC236}">
                  <a16:creationId xmlns:a16="http://schemas.microsoft.com/office/drawing/2014/main" id="{59A9117A-FC80-3B02-DC26-C89845888E59}"/>
                </a:ext>
              </a:extLst>
            </p:cNvPr>
            <p:cNvSpPr/>
            <p:nvPr/>
          </p:nvSpPr>
          <p:spPr>
            <a:xfrm>
              <a:off x="8031808" y="4472961"/>
              <a:ext cx="2985681" cy="1266652"/>
            </a:xfrm>
            <a:custGeom>
              <a:avLst/>
              <a:gdLst>
                <a:gd name="connsiteX0" fmla="*/ 0 w 2985681"/>
                <a:gd name="connsiteY0" fmla="*/ 0 h 1266652"/>
                <a:gd name="connsiteX1" fmla="*/ 2985681 w 2985681"/>
                <a:gd name="connsiteY1" fmla="*/ 0 h 1266652"/>
                <a:gd name="connsiteX2" fmla="*/ 2985681 w 2985681"/>
                <a:gd name="connsiteY2" fmla="*/ 1266652 h 1266652"/>
                <a:gd name="connsiteX3" fmla="*/ 0 w 2985681"/>
                <a:gd name="connsiteY3" fmla="*/ 1266652 h 1266652"/>
                <a:gd name="connsiteX4" fmla="*/ 0 w 2985681"/>
                <a:gd name="connsiteY4" fmla="*/ 0 h 1266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5681" h="1266652">
                  <a:moveTo>
                    <a:pt x="0" y="0"/>
                  </a:moveTo>
                  <a:lnTo>
                    <a:pt x="2985681" y="0"/>
                  </a:lnTo>
                  <a:lnTo>
                    <a:pt x="2985681" y="1266652"/>
                  </a:lnTo>
                  <a:lnTo>
                    <a:pt x="0" y="126665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fr-FR" sz="2400" b="1" kern="1200" dirty="0"/>
                <a:t>Import-export de machine virtuelle</a:t>
              </a:r>
              <a:endParaRPr lang="en-US" sz="2400" b="1" kern="1200" dirty="0"/>
            </a:p>
          </p:txBody>
        </p:sp>
      </p:grpSp>
    </p:spTree>
    <p:extLst>
      <p:ext uri="{BB962C8B-B14F-4D97-AF65-F5344CB8AC3E}">
        <p14:creationId xmlns:p14="http://schemas.microsoft.com/office/powerpoint/2010/main" val="825443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5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anim calcmode="lin" valueType="num">
                                      <p:cBhvr>
                                        <p:cTn id="15" dur="1000" fill="hold"/>
                                        <p:tgtEl>
                                          <p:spTgt spid="25"/>
                                        </p:tgtEl>
                                        <p:attrNameLst>
                                          <p:attrName>ppt_x</p:attrName>
                                        </p:attrNameLst>
                                      </p:cBhvr>
                                      <p:tavLst>
                                        <p:tav tm="0">
                                          <p:val>
                                            <p:strVal val="#ppt_x"/>
                                          </p:val>
                                        </p:tav>
                                        <p:tav tm="100000">
                                          <p:val>
                                            <p:strVal val="#ppt_x"/>
                                          </p:val>
                                        </p:tav>
                                      </p:tavLst>
                                    </p:anim>
                                    <p:anim calcmode="lin" valueType="num">
                                      <p:cBhvr>
                                        <p:cTn id="1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1000"/>
                                        <p:tgtEl>
                                          <p:spTgt spid="24"/>
                                        </p:tgtEl>
                                      </p:cBhvr>
                                    </p:animEffect>
                                    <p:anim calcmode="lin" valueType="num">
                                      <p:cBhvr>
                                        <p:cTn id="22" dur="1000" fill="hold"/>
                                        <p:tgtEl>
                                          <p:spTgt spid="24"/>
                                        </p:tgtEl>
                                        <p:attrNameLst>
                                          <p:attrName>ppt_x</p:attrName>
                                        </p:attrNameLst>
                                      </p:cBhvr>
                                      <p:tavLst>
                                        <p:tav tm="0">
                                          <p:val>
                                            <p:strVal val="#ppt_x"/>
                                          </p:val>
                                        </p:tav>
                                        <p:tav tm="100000">
                                          <p:val>
                                            <p:strVal val="#ppt_x"/>
                                          </p:val>
                                        </p:tav>
                                      </p:tavLst>
                                    </p:anim>
                                    <p:anim calcmode="lin" valueType="num">
                                      <p:cBhvr>
                                        <p:cTn id="2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1000"/>
                                        <p:tgtEl>
                                          <p:spTgt spid="26"/>
                                        </p:tgtEl>
                                      </p:cBhvr>
                                    </p:animEffect>
                                    <p:anim calcmode="lin" valueType="num">
                                      <p:cBhvr>
                                        <p:cTn id="29" dur="1000" fill="hold"/>
                                        <p:tgtEl>
                                          <p:spTgt spid="26"/>
                                        </p:tgtEl>
                                        <p:attrNameLst>
                                          <p:attrName>ppt_x</p:attrName>
                                        </p:attrNameLst>
                                      </p:cBhvr>
                                      <p:tavLst>
                                        <p:tav tm="0">
                                          <p:val>
                                            <p:strVal val="#ppt_x"/>
                                          </p:val>
                                        </p:tav>
                                        <p:tav tm="100000">
                                          <p:val>
                                            <p:strVal val="#ppt_x"/>
                                          </p:val>
                                        </p:tav>
                                      </p:tavLst>
                                    </p:anim>
                                    <p:anim calcmode="lin" valueType="num">
                                      <p:cBhvr>
                                        <p:cTn id="3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re 6">
            <a:extLst>
              <a:ext uri="{FF2B5EF4-FFF2-40B4-BE49-F238E27FC236}">
                <a16:creationId xmlns:a16="http://schemas.microsoft.com/office/drawing/2014/main" id="{48C267A6-F1ED-5510-7B85-40BF3CE1444A}"/>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Conclusion</a:t>
            </a:r>
          </a:p>
        </p:txBody>
      </p:sp>
      <p:sp>
        <p:nvSpPr>
          <p:cNvPr id="8" name="Espace réservé du contenu 7">
            <a:extLst>
              <a:ext uri="{FF2B5EF4-FFF2-40B4-BE49-F238E27FC236}">
                <a16:creationId xmlns:a16="http://schemas.microsoft.com/office/drawing/2014/main" id="{E231561A-B94A-E590-CA1C-86ADBD137C19}"/>
              </a:ext>
            </a:extLst>
          </p:cNvPr>
          <p:cNvSpPr>
            <a:spLocks noGrp="1"/>
          </p:cNvSpPr>
          <p:nvPr>
            <p:ph idx="1"/>
          </p:nvPr>
        </p:nvSpPr>
        <p:spPr>
          <a:xfrm>
            <a:off x="1371599" y="2318197"/>
            <a:ext cx="9724031" cy="3683358"/>
          </a:xfrm>
        </p:spPr>
        <p:txBody>
          <a:bodyPr anchor="ctr">
            <a:normAutofit/>
          </a:bodyPr>
          <a:lstStyle/>
          <a:p>
            <a:pPr marL="0" indent="0">
              <a:buNone/>
            </a:pPr>
            <a:endParaRPr lang="fr-BE" sz="2000" dirty="0"/>
          </a:p>
        </p:txBody>
      </p:sp>
    </p:spTree>
    <p:extLst>
      <p:ext uri="{BB962C8B-B14F-4D97-AF65-F5344CB8AC3E}">
        <p14:creationId xmlns:p14="http://schemas.microsoft.com/office/powerpoint/2010/main" val="1182552825"/>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re 3">
            <a:extLst>
              <a:ext uri="{FF2B5EF4-FFF2-40B4-BE49-F238E27FC236}">
                <a16:creationId xmlns:a16="http://schemas.microsoft.com/office/drawing/2014/main" id="{01164514-FC14-750E-F17D-4DEA76324BB2}"/>
              </a:ext>
            </a:extLst>
          </p:cNvPr>
          <p:cNvSpPr>
            <a:spLocks noGrp="1"/>
          </p:cNvSpPr>
          <p:nvPr>
            <p:ph type="title"/>
          </p:nvPr>
        </p:nvSpPr>
        <p:spPr>
          <a:xfrm>
            <a:off x="2338300" y="1211518"/>
            <a:ext cx="7515397" cy="3268520"/>
          </a:xfrm>
        </p:spPr>
        <p:txBody>
          <a:bodyPr vert="horz" lIns="91440" tIns="45720" rIns="91440" bIns="45720" rtlCol="0" anchor="b">
            <a:normAutofit/>
          </a:bodyPr>
          <a:lstStyle/>
          <a:p>
            <a:pPr algn="ctr"/>
            <a:r>
              <a:rPr lang="fr-BE" sz="4800" kern="1200" dirty="0">
                <a:solidFill>
                  <a:srgbClr val="FFFFFF"/>
                </a:solidFill>
                <a:latin typeface="+mj-lt"/>
                <a:ea typeface="+mj-ea"/>
                <a:cs typeface="+mj-cs"/>
              </a:rPr>
              <a:t>Merci de votre écoute</a:t>
            </a:r>
            <a:br>
              <a:rPr lang="fr-BE" sz="4800" kern="1200" dirty="0">
                <a:solidFill>
                  <a:srgbClr val="FFFFFF"/>
                </a:solidFill>
                <a:latin typeface="+mj-lt"/>
                <a:ea typeface="+mj-ea"/>
                <a:cs typeface="+mj-cs"/>
              </a:rPr>
            </a:br>
            <a:br>
              <a:rPr lang="fr-BE" sz="4800" kern="1200" dirty="0">
                <a:solidFill>
                  <a:srgbClr val="FFFFFF"/>
                </a:solidFill>
                <a:latin typeface="+mj-lt"/>
                <a:ea typeface="+mj-ea"/>
                <a:cs typeface="+mj-cs"/>
              </a:rPr>
            </a:br>
            <a:r>
              <a:rPr lang="fr-BE" sz="4800" kern="1200" dirty="0">
                <a:solidFill>
                  <a:srgbClr val="FFFFFF"/>
                </a:solidFill>
                <a:latin typeface="+mj-lt"/>
                <a:ea typeface="+mj-ea"/>
                <a:cs typeface="+mj-cs"/>
              </a:rPr>
              <a:t>Avez-vous des questions ?</a:t>
            </a:r>
          </a:p>
        </p:txBody>
      </p:sp>
      <p:sp>
        <p:nvSpPr>
          <p:cNvPr id="19" name="Rectangle 18">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247578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9" name="Rectangle 18">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re 3">
            <a:extLst>
              <a:ext uri="{FF2B5EF4-FFF2-40B4-BE49-F238E27FC236}">
                <a16:creationId xmlns:a16="http://schemas.microsoft.com/office/drawing/2014/main" id="{A7917C4C-9F35-F73B-D98A-CDE1C0F1FB5B}"/>
              </a:ext>
            </a:extLst>
          </p:cNvPr>
          <p:cNvSpPr>
            <a:spLocks noGrp="1"/>
          </p:cNvSpPr>
          <p:nvPr>
            <p:ph type="title"/>
          </p:nvPr>
        </p:nvSpPr>
        <p:spPr>
          <a:xfrm>
            <a:off x="1371598" y="319314"/>
            <a:ext cx="9477377" cy="1030515"/>
          </a:xfrm>
        </p:spPr>
        <p:txBody>
          <a:bodyPr vert="horz" lIns="91440" tIns="45720" rIns="91440" bIns="45720" rtlCol="0" anchor="ctr">
            <a:normAutofit/>
          </a:bodyPr>
          <a:lstStyle/>
          <a:p>
            <a:r>
              <a:rPr lang="fr-BE" sz="4000" dirty="0">
                <a:solidFill>
                  <a:srgbClr val="FFFFFF"/>
                </a:solidFill>
              </a:rPr>
              <a:t>Présentation de l’entreprise</a:t>
            </a:r>
          </a:p>
        </p:txBody>
      </p:sp>
      <p:pic>
        <p:nvPicPr>
          <p:cNvPr id="11" name="Espace réservé du contenu 10" descr="Une image contenant carte, texte, diagramme, atlas&#10;&#10;Description générée automatiquement">
            <a:extLst>
              <a:ext uri="{FF2B5EF4-FFF2-40B4-BE49-F238E27FC236}">
                <a16:creationId xmlns:a16="http://schemas.microsoft.com/office/drawing/2014/main" id="{A4E217F1-291D-6E0A-2EE0-FC313E732A1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54589" y="1592689"/>
            <a:ext cx="4376682" cy="3720180"/>
          </a:xfrm>
          <a:prstGeom prst="rect">
            <a:avLst/>
          </a:prstGeom>
        </p:spPr>
      </p:pic>
      <p:sp>
        <p:nvSpPr>
          <p:cNvPr id="6" name="Espace réservé du texte 5">
            <a:extLst>
              <a:ext uri="{FF2B5EF4-FFF2-40B4-BE49-F238E27FC236}">
                <a16:creationId xmlns:a16="http://schemas.microsoft.com/office/drawing/2014/main" id="{C44597F3-9B1E-8694-0CA7-B1F7E38624E3}"/>
              </a:ext>
            </a:extLst>
          </p:cNvPr>
          <p:cNvSpPr>
            <a:spLocks noGrp="1"/>
          </p:cNvSpPr>
          <p:nvPr>
            <p:ph type="body" sz="half" idx="2"/>
          </p:nvPr>
        </p:nvSpPr>
        <p:spPr>
          <a:xfrm>
            <a:off x="665013" y="2579035"/>
            <a:ext cx="6814562" cy="1385266"/>
          </a:xfrm>
        </p:spPr>
        <p:txBody>
          <a:bodyPr vert="horz" lIns="91440" tIns="45720" rIns="91440" bIns="45720" rtlCol="0">
            <a:normAutofit fontScale="92500" lnSpcReduction="20000"/>
          </a:bodyPr>
          <a:lstStyle/>
          <a:p>
            <a:pPr indent="-228600">
              <a:buFont typeface="Arial" panose="020B0604020202020204" pitchFamily="34" charset="0"/>
              <a:buChar char="•"/>
            </a:pPr>
            <a:r>
              <a:rPr lang="fr-BE" sz="2000" dirty="0"/>
              <a:t>Fondé en 1992</a:t>
            </a:r>
          </a:p>
          <a:p>
            <a:pPr indent="-228600">
              <a:buFont typeface="Arial" panose="020B0604020202020204" pitchFamily="34" charset="0"/>
              <a:buChar char="•"/>
            </a:pPr>
            <a:r>
              <a:rPr lang="fr-BE" sz="2000" dirty="0"/>
              <a:t>Pratique 6 services</a:t>
            </a:r>
          </a:p>
          <a:p>
            <a:pPr indent="-228600">
              <a:buFont typeface="Arial" panose="020B0604020202020204" pitchFamily="34" charset="0"/>
              <a:buChar char="•"/>
            </a:pPr>
            <a:r>
              <a:rPr lang="fr-BE" sz="2000" dirty="0"/>
              <a:t>Incorporé depuis 2020 dans les rangs de Trustteam</a:t>
            </a:r>
          </a:p>
          <a:p>
            <a:pPr indent="-228600">
              <a:buFont typeface="Arial" panose="020B0604020202020204" pitchFamily="34" charset="0"/>
              <a:buChar char="•"/>
            </a:pPr>
            <a:r>
              <a:rPr lang="fr-BE" sz="2000" dirty="0"/>
              <a:t>Changement de nom en Trustteam Wavre</a:t>
            </a:r>
          </a:p>
        </p:txBody>
      </p:sp>
      <p:grpSp>
        <p:nvGrpSpPr>
          <p:cNvPr id="7" name="Groupe 6">
            <a:extLst>
              <a:ext uri="{FF2B5EF4-FFF2-40B4-BE49-F238E27FC236}">
                <a16:creationId xmlns:a16="http://schemas.microsoft.com/office/drawing/2014/main" id="{E3143830-0421-BC6F-DCD1-9EE2EC5365CA}"/>
              </a:ext>
            </a:extLst>
          </p:cNvPr>
          <p:cNvGrpSpPr>
            <a:grpSpLocks/>
          </p:cNvGrpSpPr>
          <p:nvPr/>
        </p:nvGrpSpPr>
        <p:grpSpPr>
          <a:xfrm>
            <a:off x="7654589" y="4540887"/>
            <a:ext cx="1427452" cy="1576448"/>
            <a:chOff x="0" y="0"/>
            <a:chExt cx="1733550" cy="1943100"/>
          </a:xfrm>
        </p:grpSpPr>
        <p:pic>
          <p:nvPicPr>
            <p:cNvPr id="8" name="Image 7">
              <a:extLst>
                <a:ext uri="{FF2B5EF4-FFF2-40B4-BE49-F238E27FC236}">
                  <a16:creationId xmlns:a16="http://schemas.microsoft.com/office/drawing/2014/main" id="{CDA50130-AD4C-60C5-11AE-81A2251302A8}"/>
                </a:ext>
              </a:extLst>
            </p:cNvPr>
            <p:cNvPicPr>
              <a:picLocks noChangeAspect="1"/>
            </p:cNvPicPr>
            <p:nvPr/>
          </p:nvPicPr>
          <p:blipFill>
            <a:blip r:embed="rId4"/>
            <a:stretch>
              <a:fillRect/>
            </a:stretch>
          </p:blipFill>
          <p:spPr>
            <a:xfrm>
              <a:off x="0" y="1552575"/>
              <a:ext cx="1733550" cy="39052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9" name="Image 8" descr="Une image contenant logo, Police, symbole, blanc&#10;&#10;Description générée automatiquement">
              <a:extLst>
                <a:ext uri="{FF2B5EF4-FFF2-40B4-BE49-F238E27FC236}">
                  <a16:creationId xmlns:a16="http://schemas.microsoft.com/office/drawing/2014/main" id="{20566382-C297-9443-D6B7-8548B3AD3A9B}"/>
                </a:ext>
              </a:extLst>
            </p:cNvPr>
            <p:cNvPicPr>
              <a:picLocks noChangeAspect="1"/>
            </p:cNvPicPr>
            <p:nvPr/>
          </p:nvPicPr>
          <p:blipFill>
            <a:blip r:embed="rId5"/>
            <a:stretch>
              <a:fillRect/>
            </a:stretch>
          </p:blipFill>
          <p:spPr>
            <a:xfrm>
              <a:off x="219075" y="0"/>
              <a:ext cx="1209675" cy="145732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pic>
        <p:nvPicPr>
          <p:cNvPr id="10" name="Image 9" descr="Une image contenant texte, diagramme, capture d’écran, Plan&#10;&#10;Description générée automatiquement">
            <a:extLst>
              <a:ext uri="{FF2B5EF4-FFF2-40B4-BE49-F238E27FC236}">
                <a16:creationId xmlns:a16="http://schemas.microsoft.com/office/drawing/2014/main" id="{4BF7BC72-BA6D-7021-C719-93328EE5DE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71598" y="3968284"/>
            <a:ext cx="4443723" cy="2689170"/>
          </a:xfrm>
          <a:prstGeom prst="rect">
            <a:avLst/>
          </a:prstGeom>
        </p:spPr>
      </p:pic>
    </p:spTree>
    <p:extLst>
      <p:ext uri="{BB962C8B-B14F-4D97-AF65-F5344CB8AC3E}">
        <p14:creationId xmlns:p14="http://schemas.microsoft.com/office/powerpoint/2010/main" val="16520406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fltVal val="0"/>
                                          </p:val>
                                        </p:tav>
                                        <p:tav tm="100000">
                                          <p:val>
                                            <p:strVal val="#ppt_h"/>
                                          </p:val>
                                        </p:tav>
                                      </p:tavLst>
                                    </p:anim>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9" name="Rectangle 18">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re 3">
            <a:extLst>
              <a:ext uri="{FF2B5EF4-FFF2-40B4-BE49-F238E27FC236}">
                <a16:creationId xmlns:a16="http://schemas.microsoft.com/office/drawing/2014/main" id="{A7917C4C-9F35-F73B-D98A-CDE1C0F1FB5B}"/>
              </a:ext>
            </a:extLst>
          </p:cNvPr>
          <p:cNvSpPr>
            <a:spLocks noGrp="1"/>
          </p:cNvSpPr>
          <p:nvPr>
            <p:ph type="title"/>
          </p:nvPr>
        </p:nvSpPr>
        <p:spPr>
          <a:xfrm>
            <a:off x="1371598" y="319314"/>
            <a:ext cx="9477377" cy="1030515"/>
          </a:xfrm>
        </p:spPr>
        <p:txBody>
          <a:bodyPr vert="horz" lIns="91440" tIns="45720" rIns="91440" bIns="45720" rtlCol="0" anchor="ctr">
            <a:normAutofit/>
          </a:bodyPr>
          <a:lstStyle/>
          <a:p>
            <a:r>
              <a:rPr lang="fr-BE" sz="4000" dirty="0">
                <a:solidFill>
                  <a:srgbClr val="FFFFFF"/>
                </a:solidFill>
              </a:rPr>
              <a:t>Objectif du stage</a:t>
            </a:r>
          </a:p>
        </p:txBody>
      </p:sp>
      <p:sp>
        <p:nvSpPr>
          <p:cNvPr id="13" name="Forme libre : forme 12">
            <a:extLst>
              <a:ext uri="{FF2B5EF4-FFF2-40B4-BE49-F238E27FC236}">
                <a16:creationId xmlns:a16="http://schemas.microsoft.com/office/drawing/2014/main" id="{52714D3C-5E1D-3466-4B27-50088502D4F6}"/>
              </a:ext>
            </a:extLst>
          </p:cNvPr>
          <p:cNvSpPr/>
          <p:nvPr/>
        </p:nvSpPr>
        <p:spPr>
          <a:xfrm>
            <a:off x="5745412" y="4200450"/>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Réalisation de tests d'acceptation et de validation pour démontrer la robustesse de la solution proposée.</a:t>
            </a:r>
            <a:endParaRPr lang="en-US" sz="1100" kern="1200" dirty="0"/>
          </a:p>
        </p:txBody>
      </p:sp>
      <p:sp>
        <p:nvSpPr>
          <p:cNvPr id="14" name="Espace réservé du texte 4">
            <a:extLst>
              <a:ext uri="{FF2B5EF4-FFF2-40B4-BE49-F238E27FC236}">
                <a16:creationId xmlns:a16="http://schemas.microsoft.com/office/drawing/2014/main" id="{7D52EEC7-2AB9-6F63-E9A0-3CFD700C2C67}"/>
              </a:ext>
            </a:extLst>
          </p:cNvPr>
          <p:cNvSpPr>
            <a:spLocks noGrp="1"/>
          </p:cNvSpPr>
          <p:nvPr>
            <p:ph type="body" sz="half" idx="2"/>
          </p:nvPr>
        </p:nvSpPr>
        <p:spPr>
          <a:xfrm>
            <a:off x="839788" y="1669143"/>
            <a:ext cx="3932237" cy="3811588"/>
          </a:xfrm>
        </p:spPr>
        <p:txBody>
          <a:bodyPr/>
          <a:lstStyle/>
          <a:p>
            <a:r>
              <a:rPr lang="fr-BE" i="1" dirty="0"/>
              <a:t>Le but de ce stage est de</a:t>
            </a:r>
            <a:r>
              <a:rPr lang="fr-FR" i="1" dirty="0"/>
              <a:t> mettre en place un cluster hyperconvergé basé sur la technologie VMware. Ce cluster tournerait des workloads virtualisés et devra offrir un haut niveau de sécurité et de disponibilité.</a:t>
            </a:r>
            <a:endParaRPr lang="fr-BE" i="1" dirty="0"/>
          </a:p>
        </p:txBody>
      </p:sp>
      <p:sp>
        <p:nvSpPr>
          <p:cNvPr id="15" name="Flèche : angle droit 14">
            <a:extLst>
              <a:ext uri="{FF2B5EF4-FFF2-40B4-BE49-F238E27FC236}">
                <a16:creationId xmlns:a16="http://schemas.microsoft.com/office/drawing/2014/main" id="{FB3C1101-9D15-F7B0-E418-FC95EE1C3CBE}"/>
              </a:ext>
            </a:extLst>
          </p:cNvPr>
          <p:cNvSpPr/>
          <p:nvPr/>
        </p:nvSpPr>
        <p:spPr>
          <a:xfrm rot="5400000">
            <a:off x="2811093" y="2567121"/>
            <a:ext cx="1526373" cy="2395490"/>
          </a:xfrm>
          <a:prstGeom prst="bentUpArrow">
            <a:avLst>
              <a:gd name="adj1" fmla="val 25000"/>
              <a:gd name="adj2" fmla="val 39829"/>
              <a:gd name="adj3" fmla="val 25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7" name="Forme libre : forme 16">
            <a:extLst>
              <a:ext uri="{FF2B5EF4-FFF2-40B4-BE49-F238E27FC236}">
                <a16:creationId xmlns:a16="http://schemas.microsoft.com/office/drawing/2014/main" id="{88234F95-891D-4EAD-4578-BC26B1BEBEEA}"/>
              </a:ext>
            </a:extLst>
          </p:cNvPr>
          <p:cNvSpPr/>
          <p:nvPr/>
        </p:nvSpPr>
        <p:spPr>
          <a:xfrm>
            <a:off x="5745430" y="1672939"/>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Analyse des différentes éditions disponibles et  une réalisation d'une comparaison des fonctionnalités.</a:t>
            </a:r>
            <a:endParaRPr lang="en-US" sz="1100" kern="1200" dirty="0"/>
          </a:p>
        </p:txBody>
      </p:sp>
      <p:sp>
        <p:nvSpPr>
          <p:cNvPr id="22" name="Forme libre : forme 21">
            <a:extLst>
              <a:ext uri="{FF2B5EF4-FFF2-40B4-BE49-F238E27FC236}">
                <a16:creationId xmlns:a16="http://schemas.microsoft.com/office/drawing/2014/main" id="{F15A0632-7E0E-BDB6-00E1-7A6895956091}"/>
              </a:ext>
            </a:extLst>
          </p:cNvPr>
          <p:cNvSpPr/>
          <p:nvPr/>
        </p:nvSpPr>
        <p:spPr>
          <a:xfrm>
            <a:off x="7727887" y="1672939"/>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a:t>Définition des architectures requises pour le cluster hyperconvergé.</a:t>
            </a:r>
            <a:endParaRPr lang="en-US" sz="1100" kern="1200"/>
          </a:p>
        </p:txBody>
      </p:sp>
      <p:sp>
        <p:nvSpPr>
          <p:cNvPr id="23" name="Forme libre : forme 22">
            <a:extLst>
              <a:ext uri="{FF2B5EF4-FFF2-40B4-BE49-F238E27FC236}">
                <a16:creationId xmlns:a16="http://schemas.microsoft.com/office/drawing/2014/main" id="{F2110ACD-6F1B-F3C5-B475-32B33E2E2CDF}"/>
              </a:ext>
            </a:extLst>
          </p:cNvPr>
          <p:cNvSpPr/>
          <p:nvPr/>
        </p:nvSpPr>
        <p:spPr>
          <a:xfrm>
            <a:off x="9713751" y="1669147"/>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Analyse théorique de vSan et VxRail.</a:t>
            </a:r>
            <a:endParaRPr lang="en-US" sz="1100" kern="1200" dirty="0"/>
          </a:p>
        </p:txBody>
      </p:sp>
      <p:sp>
        <p:nvSpPr>
          <p:cNvPr id="24" name="Forme libre : forme 23">
            <a:extLst>
              <a:ext uri="{FF2B5EF4-FFF2-40B4-BE49-F238E27FC236}">
                <a16:creationId xmlns:a16="http://schemas.microsoft.com/office/drawing/2014/main" id="{70B53602-2E34-6A6D-A9C8-AC56034FFFB4}"/>
              </a:ext>
            </a:extLst>
          </p:cNvPr>
          <p:cNvSpPr/>
          <p:nvPr/>
        </p:nvSpPr>
        <p:spPr>
          <a:xfrm>
            <a:off x="5748169" y="2899929"/>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Analyse des licences VMware vSphere et vSan.</a:t>
            </a:r>
            <a:endParaRPr lang="en-US" sz="1100" kern="1200" dirty="0"/>
          </a:p>
        </p:txBody>
      </p:sp>
      <p:sp>
        <p:nvSpPr>
          <p:cNvPr id="25" name="Forme libre : forme 24">
            <a:extLst>
              <a:ext uri="{FF2B5EF4-FFF2-40B4-BE49-F238E27FC236}">
                <a16:creationId xmlns:a16="http://schemas.microsoft.com/office/drawing/2014/main" id="{53F45420-27BF-8F54-A0E1-80EFC4EBC931}"/>
              </a:ext>
            </a:extLst>
          </p:cNvPr>
          <p:cNvSpPr/>
          <p:nvPr/>
        </p:nvSpPr>
        <p:spPr>
          <a:xfrm>
            <a:off x="7721742" y="2901104"/>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Prise en main du matériel de type entreprise, y compris les serveurs et les commutateurs.</a:t>
            </a:r>
            <a:endParaRPr lang="en-US" sz="1100" kern="1200" dirty="0"/>
          </a:p>
        </p:txBody>
      </p:sp>
      <p:sp>
        <p:nvSpPr>
          <p:cNvPr id="26" name="Forme libre : forme 25">
            <a:extLst>
              <a:ext uri="{FF2B5EF4-FFF2-40B4-BE49-F238E27FC236}">
                <a16:creationId xmlns:a16="http://schemas.microsoft.com/office/drawing/2014/main" id="{2D216303-5901-0B00-983C-521AB50D8FB8}"/>
              </a:ext>
            </a:extLst>
          </p:cNvPr>
          <p:cNvSpPr/>
          <p:nvPr/>
        </p:nvSpPr>
        <p:spPr>
          <a:xfrm>
            <a:off x="9710345" y="2934503"/>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Documentation du projet, y compris les spécifications techniques et les procédures d'exploitation.</a:t>
            </a:r>
            <a:endParaRPr lang="en-US" sz="1100" kern="1200" dirty="0"/>
          </a:p>
        </p:txBody>
      </p:sp>
      <p:sp>
        <p:nvSpPr>
          <p:cNvPr id="27" name="Forme libre : forme 26">
            <a:extLst>
              <a:ext uri="{FF2B5EF4-FFF2-40B4-BE49-F238E27FC236}">
                <a16:creationId xmlns:a16="http://schemas.microsoft.com/office/drawing/2014/main" id="{914A6FD5-36BC-05DC-D7BB-EDCFF16A310B}"/>
              </a:ext>
            </a:extLst>
          </p:cNvPr>
          <p:cNvSpPr/>
          <p:nvPr/>
        </p:nvSpPr>
        <p:spPr>
          <a:xfrm>
            <a:off x="9710345" y="4196067"/>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a:t>Création des schémas physiques du projet.</a:t>
            </a:r>
            <a:endParaRPr lang="en-US" sz="1100" kern="1200"/>
          </a:p>
        </p:txBody>
      </p:sp>
      <p:sp>
        <p:nvSpPr>
          <p:cNvPr id="28" name="Forme libre : forme 27">
            <a:extLst>
              <a:ext uri="{FF2B5EF4-FFF2-40B4-BE49-F238E27FC236}">
                <a16:creationId xmlns:a16="http://schemas.microsoft.com/office/drawing/2014/main" id="{50E409A2-DE53-FBE4-03DC-63B98C7DDCE5}"/>
              </a:ext>
            </a:extLst>
          </p:cNvPr>
          <p:cNvSpPr/>
          <p:nvPr/>
        </p:nvSpPr>
        <p:spPr>
          <a:xfrm>
            <a:off x="8719116" y="5457631"/>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a:t>Établissement d'une timeline du projet.</a:t>
            </a:r>
            <a:endParaRPr lang="en-US" sz="1100" kern="1200"/>
          </a:p>
        </p:txBody>
      </p:sp>
      <p:sp>
        <p:nvSpPr>
          <p:cNvPr id="29" name="Forme libre : forme 28">
            <a:extLst>
              <a:ext uri="{FF2B5EF4-FFF2-40B4-BE49-F238E27FC236}">
                <a16:creationId xmlns:a16="http://schemas.microsoft.com/office/drawing/2014/main" id="{A3E6C10A-209D-5D36-3EF3-4622B14D5FAB}"/>
              </a:ext>
            </a:extLst>
          </p:cNvPr>
          <p:cNvSpPr/>
          <p:nvPr/>
        </p:nvSpPr>
        <p:spPr>
          <a:xfrm>
            <a:off x="6736659" y="5457631"/>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a:t>Création d'un plan d'adressage IP.</a:t>
            </a:r>
            <a:endParaRPr lang="en-US" sz="1100" kern="1200"/>
          </a:p>
        </p:txBody>
      </p:sp>
      <p:sp>
        <p:nvSpPr>
          <p:cNvPr id="30" name="Forme libre : forme 29">
            <a:extLst>
              <a:ext uri="{FF2B5EF4-FFF2-40B4-BE49-F238E27FC236}">
                <a16:creationId xmlns:a16="http://schemas.microsoft.com/office/drawing/2014/main" id="{CAA29AB6-64AA-B58F-C273-FB03A38A8739}"/>
              </a:ext>
            </a:extLst>
          </p:cNvPr>
          <p:cNvSpPr/>
          <p:nvPr/>
        </p:nvSpPr>
        <p:spPr>
          <a:xfrm>
            <a:off x="7743981" y="4186252"/>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Mise en place de fonctionnalités de sécurité de VMware, notamment VMware NSX, l'approche en matière de cybersécurité.</a:t>
            </a:r>
            <a:endParaRPr lang="en-US" sz="1100" kern="1200" dirty="0"/>
          </a:p>
        </p:txBody>
      </p:sp>
    </p:spTree>
    <p:extLst>
      <p:ext uri="{BB962C8B-B14F-4D97-AF65-F5344CB8AC3E}">
        <p14:creationId xmlns:p14="http://schemas.microsoft.com/office/powerpoint/2010/main" val="33560918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par>
                                <p:cTn id="8" presetID="1" presetClass="entr" presetSubtype="0" fill="hold" grpId="0" nodeType="withEffect">
                                  <p:stCondLst>
                                    <p:cond delay="250"/>
                                  </p:stCondLst>
                                  <p:childTnLst>
                                    <p:set>
                                      <p:cBhvr>
                                        <p:cTn id="9" dur="1" fill="hold">
                                          <p:stCondLst>
                                            <p:cond delay="0"/>
                                          </p:stCondLst>
                                        </p:cTn>
                                        <p:tgtEl>
                                          <p:spTgt spid="17"/>
                                        </p:tgtEl>
                                        <p:attrNameLst>
                                          <p:attrName>style.visibility</p:attrName>
                                        </p:attrNameLst>
                                      </p:cBhvr>
                                      <p:to>
                                        <p:strVal val="visible"/>
                                      </p:to>
                                    </p:set>
                                  </p:childTnLst>
                                </p:cTn>
                              </p:par>
                              <p:par>
                                <p:cTn id="10" presetID="1" presetClass="entr" presetSubtype="0" fill="hold" grpId="0" nodeType="withEffect">
                                  <p:stCondLst>
                                    <p:cond delay="500"/>
                                  </p:stCondLst>
                                  <p:childTnLst>
                                    <p:set>
                                      <p:cBhvr>
                                        <p:cTn id="11" dur="1" fill="hold">
                                          <p:stCondLst>
                                            <p:cond delay="0"/>
                                          </p:stCondLst>
                                        </p:cTn>
                                        <p:tgtEl>
                                          <p:spTgt spid="22"/>
                                        </p:tgtEl>
                                        <p:attrNameLst>
                                          <p:attrName>style.visibility</p:attrName>
                                        </p:attrNameLst>
                                      </p:cBhvr>
                                      <p:to>
                                        <p:strVal val="visible"/>
                                      </p:to>
                                    </p:set>
                                  </p:childTnLst>
                                </p:cTn>
                              </p:par>
                              <p:par>
                                <p:cTn id="12" presetID="1" presetClass="entr" presetSubtype="0" fill="hold" grpId="0" nodeType="withEffect">
                                  <p:stCondLst>
                                    <p:cond delay="750"/>
                                  </p:stCondLst>
                                  <p:childTnLst>
                                    <p:set>
                                      <p:cBhvr>
                                        <p:cTn id="13" dur="1" fill="hold">
                                          <p:stCondLst>
                                            <p:cond delay="0"/>
                                          </p:stCondLst>
                                        </p:cTn>
                                        <p:tgtEl>
                                          <p:spTgt spid="23"/>
                                        </p:tgtEl>
                                        <p:attrNameLst>
                                          <p:attrName>style.visibility</p:attrName>
                                        </p:attrNameLst>
                                      </p:cBhvr>
                                      <p:to>
                                        <p:strVal val="visible"/>
                                      </p:to>
                                    </p:set>
                                  </p:childTnLst>
                                </p:cTn>
                              </p:par>
                              <p:par>
                                <p:cTn id="14" presetID="1" presetClass="entr" presetSubtype="0" fill="hold" grpId="0" nodeType="withEffect">
                                  <p:stCondLst>
                                    <p:cond delay="1000"/>
                                  </p:stCondLst>
                                  <p:childTnLst>
                                    <p:set>
                                      <p:cBhvr>
                                        <p:cTn id="15" dur="1" fill="hold">
                                          <p:stCondLst>
                                            <p:cond delay="0"/>
                                          </p:stCondLst>
                                        </p:cTn>
                                        <p:tgtEl>
                                          <p:spTgt spid="24"/>
                                        </p:tgtEl>
                                        <p:attrNameLst>
                                          <p:attrName>style.visibility</p:attrName>
                                        </p:attrNameLst>
                                      </p:cBhvr>
                                      <p:to>
                                        <p:strVal val="visible"/>
                                      </p:to>
                                    </p:set>
                                  </p:childTnLst>
                                </p:cTn>
                              </p:par>
                              <p:par>
                                <p:cTn id="16" presetID="1" presetClass="entr" presetSubtype="0" fill="hold" grpId="0" nodeType="withEffect">
                                  <p:stCondLst>
                                    <p:cond delay="1250"/>
                                  </p:stCondLst>
                                  <p:childTnLst>
                                    <p:set>
                                      <p:cBhvr>
                                        <p:cTn id="17" dur="1" fill="hold">
                                          <p:stCondLst>
                                            <p:cond delay="0"/>
                                          </p:stCondLst>
                                        </p:cTn>
                                        <p:tgtEl>
                                          <p:spTgt spid="25"/>
                                        </p:tgtEl>
                                        <p:attrNameLst>
                                          <p:attrName>style.visibility</p:attrName>
                                        </p:attrNameLst>
                                      </p:cBhvr>
                                      <p:to>
                                        <p:strVal val="visible"/>
                                      </p:to>
                                    </p:set>
                                  </p:childTnLst>
                                </p:cTn>
                              </p:par>
                              <p:par>
                                <p:cTn id="18" presetID="1" presetClass="entr" presetSubtype="0" fill="hold" grpId="0" nodeType="withEffect">
                                  <p:stCondLst>
                                    <p:cond delay="1500"/>
                                  </p:stCondLst>
                                  <p:childTnLst>
                                    <p:set>
                                      <p:cBhvr>
                                        <p:cTn id="19" dur="1" fill="hold">
                                          <p:stCondLst>
                                            <p:cond delay="0"/>
                                          </p:stCondLst>
                                        </p:cTn>
                                        <p:tgtEl>
                                          <p:spTgt spid="26"/>
                                        </p:tgtEl>
                                        <p:attrNameLst>
                                          <p:attrName>style.visibility</p:attrName>
                                        </p:attrNameLst>
                                      </p:cBhvr>
                                      <p:to>
                                        <p:strVal val="visible"/>
                                      </p:to>
                                    </p:set>
                                  </p:childTnLst>
                                </p:cTn>
                              </p:par>
                              <p:par>
                                <p:cTn id="20" presetID="1" presetClass="entr" presetSubtype="0" fill="hold" grpId="0" nodeType="withEffect">
                                  <p:stCondLst>
                                    <p:cond delay="1750"/>
                                  </p:stCondLst>
                                  <p:childTnLst>
                                    <p:set>
                                      <p:cBhvr>
                                        <p:cTn id="21" dur="1" fill="hold">
                                          <p:stCondLst>
                                            <p:cond delay="0"/>
                                          </p:stCondLst>
                                        </p:cTn>
                                        <p:tgtEl>
                                          <p:spTgt spid="13"/>
                                        </p:tgtEl>
                                        <p:attrNameLst>
                                          <p:attrName>style.visibility</p:attrName>
                                        </p:attrNameLst>
                                      </p:cBhvr>
                                      <p:to>
                                        <p:strVal val="visible"/>
                                      </p:to>
                                    </p:set>
                                  </p:childTnLst>
                                </p:cTn>
                              </p:par>
                              <p:par>
                                <p:cTn id="22" presetID="1" presetClass="entr" presetSubtype="0" fill="hold" grpId="0" nodeType="withEffect">
                                  <p:stCondLst>
                                    <p:cond delay="2000"/>
                                  </p:stCondLst>
                                  <p:childTnLst>
                                    <p:set>
                                      <p:cBhvr>
                                        <p:cTn id="23" dur="1" fill="hold">
                                          <p:stCondLst>
                                            <p:cond delay="0"/>
                                          </p:stCondLst>
                                        </p:cTn>
                                        <p:tgtEl>
                                          <p:spTgt spid="30"/>
                                        </p:tgtEl>
                                        <p:attrNameLst>
                                          <p:attrName>style.visibility</p:attrName>
                                        </p:attrNameLst>
                                      </p:cBhvr>
                                      <p:to>
                                        <p:strVal val="visible"/>
                                      </p:to>
                                    </p:set>
                                  </p:childTnLst>
                                </p:cTn>
                              </p:par>
                              <p:par>
                                <p:cTn id="24" presetID="1" presetClass="entr" presetSubtype="0" fill="hold" grpId="0" nodeType="withEffect">
                                  <p:stCondLst>
                                    <p:cond delay="2250"/>
                                  </p:stCondLst>
                                  <p:childTnLst>
                                    <p:set>
                                      <p:cBhvr>
                                        <p:cTn id="25" dur="1" fill="hold">
                                          <p:stCondLst>
                                            <p:cond delay="0"/>
                                          </p:stCondLst>
                                        </p:cTn>
                                        <p:tgtEl>
                                          <p:spTgt spid="27"/>
                                        </p:tgtEl>
                                        <p:attrNameLst>
                                          <p:attrName>style.visibility</p:attrName>
                                        </p:attrNameLst>
                                      </p:cBhvr>
                                      <p:to>
                                        <p:strVal val="visible"/>
                                      </p:to>
                                    </p:set>
                                  </p:childTnLst>
                                </p:cTn>
                              </p:par>
                              <p:par>
                                <p:cTn id="26" presetID="1" presetClass="entr" presetSubtype="0" fill="hold" grpId="0" nodeType="withEffect">
                                  <p:stCondLst>
                                    <p:cond delay="2500"/>
                                  </p:stCondLst>
                                  <p:childTnLst>
                                    <p:set>
                                      <p:cBhvr>
                                        <p:cTn id="27" dur="1" fill="hold">
                                          <p:stCondLst>
                                            <p:cond delay="0"/>
                                          </p:stCondLst>
                                        </p:cTn>
                                        <p:tgtEl>
                                          <p:spTgt spid="29"/>
                                        </p:tgtEl>
                                        <p:attrNameLst>
                                          <p:attrName>style.visibility</p:attrName>
                                        </p:attrNameLst>
                                      </p:cBhvr>
                                      <p:to>
                                        <p:strVal val="visible"/>
                                      </p:to>
                                    </p:set>
                                  </p:childTnLst>
                                </p:cTn>
                              </p:par>
                              <p:par>
                                <p:cTn id="28" presetID="1" presetClass="entr" presetSubtype="0" fill="hold" grpId="0" nodeType="withEffect">
                                  <p:stCondLst>
                                    <p:cond delay="2750"/>
                                  </p:stCondLst>
                                  <p:childTnLst>
                                    <p:set>
                                      <p:cBhvr>
                                        <p:cTn id="29"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7" grpId="0" animBg="1"/>
      <p:bldP spid="22"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re 4">
            <a:extLst>
              <a:ext uri="{FF2B5EF4-FFF2-40B4-BE49-F238E27FC236}">
                <a16:creationId xmlns:a16="http://schemas.microsoft.com/office/drawing/2014/main" id="{7B36BCD5-9982-8260-B6FD-47F92FDAA879}"/>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fr-BE" sz="4800" kern="1200" noProof="1">
                <a:solidFill>
                  <a:srgbClr val="FFFFFF"/>
                </a:solidFill>
                <a:latin typeface="+mj-lt"/>
                <a:ea typeface="+mj-ea"/>
                <a:cs typeface="+mj-cs"/>
              </a:rPr>
              <a:t>Partie théorie</a:t>
            </a:r>
          </a:p>
        </p:txBody>
      </p:sp>
      <p:sp>
        <p:nvSpPr>
          <p:cNvPr id="6" name="Espace réservé du texte 5">
            <a:extLst>
              <a:ext uri="{FF2B5EF4-FFF2-40B4-BE49-F238E27FC236}">
                <a16:creationId xmlns:a16="http://schemas.microsoft.com/office/drawing/2014/main" id="{95086DA1-C561-AE92-2156-314FF74E033A}"/>
              </a:ext>
            </a:extLst>
          </p:cNvPr>
          <p:cNvSpPr>
            <a:spLocks noGrp="1"/>
          </p:cNvSpPr>
          <p:nvPr>
            <p:ph type="body" idx="1"/>
          </p:nvPr>
        </p:nvSpPr>
        <p:spPr>
          <a:xfrm>
            <a:off x="1350682" y="4870824"/>
            <a:ext cx="10005951" cy="1458258"/>
          </a:xfrm>
        </p:spPr>
        <p:txBody>
          <a:bodyPr vert="horz" lIns="91440" tIns="45720" rIns="91440" bIns="45720" rtlCol="0" anchor="ctr">
            <a:normAutofit fontScale="62500" lnSpcReduction="20000"/>
          </a:bodyPr>
          <a:lstStyle/>
          <a:p>
            <a:pPr marL="342900" indent="-342900">
              <a:buFont typeface="Arial" panose="020B0604020202020204" pitchFamily="34" charset="0"/>
              <a:buChar char="•"/>
            </a:pPr>
            <a:r>
              <a:rPr lang="fr-BE" kern="1200" noProof="1">
                <a:solidFill>
                  <a:schemeClr val="tx1"/>
                </a:solidFill>
                <a:latin typeface="+mn-lt"/>
                <a:ea typeface="+mn-ea"/>
                <a:cs typeface="+mn-cs"/>
              </a:rPr>
              <a:t>Quesqu’une infrastructure hyperconvergée ?</a:t>
            </a:r>
          </a:p>
          <a:p>
            <a:pPr marL="342900" indent="-342900">
              <a:buFont typeface="Arial" panose="020B0604020202020204" pitchFamily="34" charset="0"/>
              <a:buChar char="•"/>
            </a:pPr>
            <a:r>
              <a:rPr lang="fr-BE" kern="1200" noProof="1">
                <a:solidFill>
                  <a:schemeClr val="tx1"/>
                </a:solidFill>
                <a:latin typeface="+mn-lt"/>
                <a:ea typeface="+mn-ea"/>
                <a:cs typeface="+mn-cs"/>
              </a:rPr>
              <a:t>Dans </a:t>
            </a:r>
            <a:r>
              <a:rPr lang="fr-BE" noProof="1">
                <a:solidFill>
                  <a:schemeClr val="tx1"/>
                </a:solidFill>
              </a:rPr>
              <a:t>quel cas retrouve-t-on l’utilisation d’un environment HCI ?</a:t>
            </a:r>
            <a:endParaRPr lang="fr-BE" kern="1200" noProof="1">
              <a:solidFill>
                <a:schemeClr val="tx1"/>
              </a:solidFill>
              <a:latin typeface="+mn-lt"/>
              <a:ea typeface="+mn-ea"/>
              <a:cs typeface="+mn-cs"/>
            </a:endParaRPr>
          </a:p>
          <a:p>
            <a:pPr marL="342900" indent="-342900">
              <a:buFont typeface="Arial" panose="020B0604020202020204" pitchFamily="34" charset="0"/>
              <a:buChar char="•"/>
            </a:pPr>
            <a:r>
              <a:rPr lang="fr-BE" noProof="1">
                <a:solidFill>
                  <a:schemeClr val="tx1"/>
                </a:solidFill>
              </a:rPr>
              <a:t>Quel sont ces avantages et ces inconvénients ?</a:t>
            </a:r>
          </a:p>
          <a:p>
            <a:pPr marL="342900" indent="-342900">
              <a:buFont typeface="Arial" panose="020B0604020202020204" pitchFamily="34" charset="0"/>
              <a:buChar char="•"/>
            </a:pPr>
            <a:r>
              <a:rPr lang="fr-BE" noProof="1">
                <a:solidFill>
                  <a:schemeClr val="tx1"/>
                </a:solidFill>
              </a:rPr>
              <a:t>Quels sont les acteurs majeurs du secteur ?</a:t>
            </a:r>
          </a:p>
          <a:p>
            <a:pPr marL="342900" indent="-342900">
              <a:buFont typeface="Arial" panose="020B0604020202020204" pitchFamily="34" charset="0"/>
              <a:buChar char="•"/>
            </a:pPr>
            <a:r>
              <a:rPr lang="fr-BE" kern="1200" noProof="1">
                <a:solidFill>
                  <a:schemeClr val="tx1"/>
                </a:solidFill>
                <a:latin typeface="+mn-lt"/>
                <a:ea typeface="+mn-ea"/>
                <a:cs typeface="+mn-cs"/>
              </a:rPr>
              <a:t>Suite de logiciel VMware</a:t>
            </a:r>
          </a:p>
          <a:p>
            <a:endParaRPr lang="fr-BE" kern="1200" noProof="1">
              <a:solidFill>
                <a:schemeClr val="tx1"/>
              </a:solidFill>
              <a:latin typeface="+mn-lt"/>
              <a:ea typeface="+mn-ea"/>
              <a:cs typeface="+mn-cs"/>
            </a:endParaRPr>
          </a:p>
        </p:txBody>
      </p:sp>
    </p:spTree>
    <p:extLst>
      <p:ext uri="{BB962C8B-B14F-4D97-AF65-F5344CB8AC3E}">
        <p14:creationId xmlns:p14="http://schemas.microsoft.com/office/powerpoint/2010/main" val="134311189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165B189D-CBC0-404D-0AF4-18138E1B10DF}"/>
              </a:ext>
            </a:extLst>
          </p:cNvPr>
          <p:cNvSpPr>
            <a:spLocks noGrp="1"/>
          </p:cNvSpPr>
          <p:nvPr>
            <p:ph type="title"/>
          </p:nvPr>
        </p:nvSpPr>
        <p:spPr>
          <a:xfrm>
            <a:off x="699713" y="248038"/>
            <a:ext cx="7063721" cy="1159200"/>
          </a:xfrm>
        </p:spPr>
        <p:txBody>
          <a:bodyPr vert="horz" lIns="91440" tIns="45720" rIns="91440" bIns="45720" rtlCol="0" anchor="ctr">
            <a:noAutofit/>
          </a:bodyPr>
          <a:lstStyle/>
          <a:p>
            <a:r>
              <a:rPr lang="fr-BE" sz="4400" kern="1200" noProof="1">
                <a:solidFill>
                  <a:schemeClr val="bg1"/>
                </a:solidFill>
                <a:latin typeface="+mn-lt"/>
                <a:ea typeface="+mn-ea"/>
                <a:cs typeface="+mn-cs"/>
              </a:rPr>
              <a:t>Quesqu’une infrastructure hyperconvergée ?</a:t>
            </a:r>
            <a:endParaRPr lang="en-US" sz="4400" kern="1200" dirty="0">
              <a:solidFill>
                <a:schemeClr val="bg1"/>
              </a:solidFill>
              <a:latin typeface="+mj-lt"/>
              <a:ea typeface="+mj-ea"/>
              <a:cs typeface="+mj-cs"/>
            </a:endParaRPr>
          </a:p>
        </p:txBody>
      </p:sp>
      <p:pic>
        <p:nvPicPr>
          <p:cNvPr id="7" name="Espace réservé du contenu 6">
            <a:extLst>
              <a:ext uri="{FF2B5EF4-FFF2-40B4-BE49-F238E27FC236}">
                <a16:creationId xmlns:a16="http://schemas.microsoft.com/office/drawing/2014/main" id="{48584FD6-1FEC-37FF-A390-A22F33D7993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1954455" y="1966293"/>
            <a:ext cx="8283088" cy="4452160"/>
          </a:xfrm>
          <a:prstGeom prst="rect">
            <a:avLst/>
          </a:prstGeom>
          <a:solidFill>
            <a:schemeClr val="bg1"/>
          </a:solidFill>
        </p:spPr>
      </p:pic>
    </p:spTree>
    <p:extLst>
      <p:ext uri="{BB962C8B-B14F-4D97-AF65-F5344CB8AC3E}">
        <p14:creationId xmlns:p14="http://schemas.microsoft.com/office/powerpoint/2010/main" val="18962265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re 4">
            <a:extLst>
              <a:ext uri="{FF2B5EF4-FFF2-40B4-BE49-F238E27FC236}">
                <a16:creationId xmlns:a16="http://schemas.microsoft.com/office/drawing/2014/main" id="{9CBFB785-444B-33F9-6261-30D5DFD8E8E8}"/>
              </a:ext>
            </a:extLst>
          </p:cNvPr>
          <p:cNvSpPr>
            <a:spLocks noGrp="1"/>
          </p:cNvSpPr>
          <p:nvPr>
            <p:ph type="title"/>
          </p:nvPr>
        </p:nvSpPr>
        <p:spPr>
          <a:xfrm>
            <a:off x="675435" y="2138508"/>
            <a:ext cx="4230100" cy="2298280"/>
          </a:xfrm>
        </p:spPr>
        <p:txBody>
          <a:bodyPr anchor="b">
            <a:normAutofit/>
          </a:bodyPr>
          <a:lstStyle/>
          <a:p>
            <a:pPr algn="ctr"/>
            <a:r>
              <a:rPr lang="fr-BE" sz="4000" kern="1200" noProof="1">
                <a:solidFill>
                  <a:srgbClr val="FFFFFF"/>
                </a:solidFill>
                <a:latin typeface="+mn-lt"/>
                <a:ea typeface="+mn-ea"/>
                <a:cs typeface="+mn-cs"/>
              </a:rPr>
              <a:t>Dans </a:t>
            </a:r>
            <a:r>
              <a:rPr lang="fr-BE" sz="4000" noProof="1">
                <a:solidFill>
                  <a:srgbClr val="FFFFFF"/>
                </a:solidFill>
              </a:rPr>
              <a:t>quel cas retrouve-t-on l’utilisation d’un environment HCI ?</a:t>
            </a:r>
            <a:endParaRPr lang="fr-BE" sz="4000" dirty="0">
              <a:solidFill>
                <a:srgbClr val="FFFFFF"/>
              </a:solidFill>
            </a:endParaRPr>
          </a:p>
        </p:txBody>
      </p:sp>
      <p:sp>
        <p:nvSpPr>
          <p:cNvPr id="6" name="Espace réservé du contenu 5">
            <a:extLst>
              <a:ext uri="{FF2B5EF4-FFF2-40B4-BE49-F238E27FC236}">
                <a16:creationId xmlns:a16="http://schemas.microsoft.com/office/drawing/2014/main" id="{12DAB89C-EB3D-6ECE-696F-DFF1C3231E68}"/>
              </a:ext>
            </a:extLst>
          </p:cNvPr>
          <p:cNvSpPr>
            <a:spLocks noGrp="1"/>
          </p:cNvSpPr>
          <p:nvPr>
            <p:ph idx="1"/>
          </p:nvPr>
        </p:nvSpPr>
        <p:spPr>
          <a:xfrm>
            <a:off x="6503158" y="649480"/>
            <a:ext cx="4862447" cy="5546047"/>
          </a:xfrm>
        </p:spPr>
        <p:txBody>
          <a:bodyPr anchor="ctr">
            <a:normAutofit/>
          </a:bodyPr>
          <a:lstStyle/>
          <a:p>
            <a:r>
              <a:rPr lang="fr-BE" sz="2000" dirty="0"/>
              <a:t>VDI</a:t>
            </a:r>
          </a:p>
          <a:p>
            <a:r>
              <a:rPr lang="fr-BE" sz="2000" dirty="0"/>
              <a:t>Base de données</a:t>
            </a:r>
          </a:p>
          <a:p>
            <a:r>
              <a:rPr lang="fr-BE" sz="2000" dirty="0"/>
              <a:t>IA et Deep Learning</a:t>
            </a:r>
          </a:p>
          <a:p>
            <a:r>
              <a:rPr lang="fr-BE" sz="2000" dirty="0"/>
              <a:t>Application conteneurisée (Docker | Kubernetes)</a:t>
            </a:r>
          </a:p>
          <a:p>
            <a:r>
              <a:rPr lang="fr-BE" sz="2000" dirty="0"/>
              <a:t>Cloud privé ou hybride</a:t>
            </a:r>
          </a:p>
        </p:txBody>
      </p:sp>
    </p:spTree>
    <p:extLst>
      <p:ext uri="{BB962C8B-B14F-4D97-AF65-F5344CB8AC3E}">
        <p14:creationId xmlns:p14="http://schemas.microsoft.com/office/powerpoint/2010/main" val="201995307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165B189D-CBC0-404D-0AF4-18138E1B10DF}"/>
              </a:ext>
            </a:extLst>
          </p:cNvPr>
          <p:cNvSpPr>
            <a:spLocks noGrp="1"/>
          </p:cNvSpPr>
          <p:nvPr>
            <p:ph type="title"/>
          </p:nvPr>
        </p:nvSpPr>
        <p:spPr>
          <a:xfrm>
            <a:off x="1" y="248038"/>
            <a:ext cx="12002814" cy="1159200"/>
          </a:xfrm>
        </p:spPr>
        <p:txBody>
          <a:bodyPr vert="horz" lIns="91440" tIns="45720" rIns="91440" bIns="45720" rtlCol="0" anchor="ctr">
            <a:normAutofit/>
          </a:bodyPr>
          <a:lstStyle/>
          <a:p>
            <a:pPr algn="ctr"/>
            <a:r>
              <a:rPr lang="fr-BE" sz="4400" noProof="1">
                <a:solidFill>
                  <a:schemeClr val="bg1"/>
                </a:solidFill>
              </a:rPr>
              <a:t>Quel sont ces avantages et ces inconvénients ?</a:t>
            </a:r>
            <a:endParaRPr lang="en-US" sz="2800" kern="1200" dirty="0">
              <a:solidFill>
                <a:schemeClr val="bg1"/>
              </a:solidFill>
              <a:latin typeface="+mj-lt"/>
              <a:ea typeface="+mj-ea"/>
              <a:cs typeface="+mj-cs"/>
            </a:endParaRPr>
          </a:p>
        </p:txBody>
      </p:sp>
      <p:sp>
        <p:nvSpPr>
          <p:cNvPr id="5" name="Espace réservé du texte 4">
            <a:extLst>
              <a:ext uri="{FF2B5EF4-FFF2-40B4-BE49-F238E27FC236}">
                <a16:creationId xmlns:a16="http://schemas.microsoft.com/office/drawing/2014/main" id="{D3867AD6-5481-DD04-5678-9DD192F10219}"/>
              </a:ext>
            </a:extLst>
          </p:cNvPr>
          <p:cNvSpPr txBox="1">
            <a:spLocks/>
          </p:cNvSpPr>
          <p:nvPr/>
        </p:nvSpPr>
        <p:spPr>
          <a:xfrm>
            <a:off x="839788" y="1681163"/>
            <a:ext cx="5157787" cy="82391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fr-BE" dirty="0"/>
              <a:t>Avantages</a:t>
            </a:r>
          </a:p>
        </p:txBody>
      </p:sp>
      <p:sp>
        <p:nvSpPr>
          <p:cNvPr id="3" name="Forme libre : forme 2">
            <a:extLst>
              <a:ext uri="{FF2B5EF4-FFF2-40B4-BE49-F238E27FC236}">
                <a16:creationId xmlns:a16="http://schemas.microsoft.com/office/drawing/2014/main" id="{317CF9C4-583A-5415-ABFA-951FF5CF6A80}"/>
              </a:ext>
            </a:extLst>
          </p:cNvPr>
          <p:cNvSpPr/>
          <p:nvPr/>
        </p:nvSpPr>
        <p:spPr>
          <a:xfrm>
            <a:off x="709092" y="2532966"/>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dirty="0"/>
              <a:t>Modularité et évolutivité</a:t>
            </a:r>
            <a:endParaRPr lang="en-US" sz="3100" kern="1200" dirty="0"/>
          </a:p>
        </p:txBody>
      </p:sp>
      <p:sp>
        <p:nvSpPr>
          <p:cNvPr id="7" name="Forme libre : forme 6">
            <a:extLst>
              <a:ext uri="{FF2B5EF4-FFF2-40B4-BE49-F238E27FC236}">
                <a16:creationId xmlns:a16="http://schemas.microsoft.com/office/drawing/2014/main" id="{776CC68F-2392-F36A-7253-4909572383D7}"/>
              </a:ext>
            </a:extLst>
          </p:cNvPr>
          <p:cNvSpPr/>
          <p:nvPr/>
        </p:nvSpPr>
        <p:spPr>
          <a:xfrm>
            <a:off x="709092" y="3472567"/>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dirty="0"/>
              <a:t>Disponibilité et accessibilité</a:t>
            </a:r>
            <a:endParaRPr lang="en-US" sz="3100" kern="1200" dirty="0"/>
          </a:p>
        </p:txBody>
      </p:sp>
      <p:sp>
        <p:nvSpPr>
          <p:cNvPr id="10" name="Forme libre : forme 9">
            <a:extLst>
              <a:ext uri="{FF2B5EF4-FFF2-40B4-BE49-F238E27FC236}">
                <a16:creationId xmlns:a16="http://schemas.microsoft.com/office/drawing/2014/main" id="{C94AED57-DF65-EB13-48B4-910104692AD9}"/>
              </a:ext>
            </a:extLst>
          </p:cNvPr>
          <p:cNvSpPr/>
          <p:nvPr/>
        </p:nvSpPr>
        <p:spPr>
          <a:xfrm>
            <a:off x="709092" y="4412169"/>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dirty="0"/>
              <a:t>Gain de place</a:t>
            </a:r>
            <a:endParaRPr lang="en-US" sz="3100" kern="1200" dirty="0"/>
          </a:p>
        </p:txBody>
      </p:sp>
      <p:sp>
        <p:nvSpPr>
          <p:cNvPr id="11" name="Forme libre : forme 10">
            <a:extLst>
              <a:ext uri="{FF2B5EF4-FFF2-40B4-BE49-F238E27FC236}">
                <a16:creationId xmlns:a16="http://schemas.microsoft.com/office/drawing/2014/main" id="{4BC087F0-8E67-CDF9-D5B1-2556BF2109DC}"/>
              </a:ext>
            </a:extLst>
          </p:cNvPr>
          <p:cNvSpPr/>
          <p:nvPr/>
        </p:nvSpPr>
        <p:spPr>
          <a:xfrm>
            <a:off x="709092" y="5351770"/>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a:t>Centralisation de la gestion</a:t>
            </a:r>
            <a:endParaRPr lang="en-US" sz="3100" kern="1200"/>
          </a:p>
        </p:txBody>
      </p:sp>
      <p:sp>
        <p:nvSpPr>
          <p:cNvPr id="8" name="Espace réservé du texte 7">
            <a:extLst>
              <a:ext uri="{FF2B5EF4-FFF2-40B4-BE49-F238E27FC236}">
                <a16:creationId xmlns:a16="http://schemas.microsoft.com/office/drawing/2014/main" id="{AA9A8E0B-38C9-2D19-96E9-360AE2D2005F}"/>
              </a:ext>
            </a:extLst>
          </p:cNvPr>
          <p:cNvSpPr txBox="1">
            <a:spLocks/>
          </p:cNvSpPr>
          <p:nvPr/>
        </p:nvSpPr>
        <p:spPr>
          <a:xfrm>
            <a:off x="6172200" y="1681163"/>
            <a:ext cx="5183188" cy="823912"/>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BE" dirty="0"/>
              <a:t>Inconvénients</a:t>
            </a:r>
          </a:p>
        </p:txBody>
      </p:sp>
      <p:sp>
        <p:nvSpPr>
          <p:cNvPr id="13" name="Forme libre : forme 12">
            <a:extLst>
              <a:ext uri="{FF2B5EF4-FFF2-40B4-BE49-F238E27FC236}">
                <a16:creationId xmlns:a16="http://schemas.microsoft.com/office/drawing/2014/main" id="{7DF5CDA5-5C74-5C61-79D7-E81CD8567455}"/>
              </a:ext>
            </a:extLst>
          </p:cNvPr>
          <p:cNvSpPr/>
          <p:nvPr/>
        </p:nvSpPr>
        <p:spPr>
          <a:xfrm>
            <a:off x="6408491" y="2532966"/>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noProof="0" dirty="0"/>
              <a:t>Complexité d’intégration</a:t>
            </a:r>
          </a:p>
        </p:txBody>
      </p:sp>
      <p:sp>
        <p:nvSpPr>
          <p:cNvPr id="14" name="Forme libre : forme 13">
            <a:extLst>
              <a:ext uri="{FF2B5EF4-FFF2-40B4-BE49-F238E27FC236}">
                <a16:creationId xmlns:a16="http://schemas.microsoft.com/office/drawing/2014/main" id="{EDE612E7-292E-8822-590F-AA1D07D4BA1E}"/>
              </a:ext>
            </a:extLst>
          </p:cNvPr>
          <p:cNvSpPr/>
          <p:nvPr/>
        </p:nvSpPr>
        <p:spPr>
          <a:xfrm>
            <a:off x="6408491" y="3472567"/>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dirty="0"/>
              <a:t>Complexité technique</a:t>
            </a:r>
            <a:endParaRPr lang="en-US" sz="3100" kern="1200" dirty="0"/>
          </a:p>
        </p:txBody>
      </p:sp>
      <p:sp>
        <p:nvSpPr>
          <p:cNvPr id="15" name="Forme libre : forme 14">
            <a:extLst>
              <a:ext uri="{FF2B5EF4-FFF2-40B4-BE49-F238E27FC236}">
                <a16:creationId xmlns:a16="http://schemas.microsoft.com/office/drawing/2014/main" id="{F91127D4-7447-667A-E9B3-07BB4E6741B9}"/>
              </a:ext>
            </a:extLst>
          </p:cNvPr>
          <p:cNvSpPr/>
          <p:nvPr/>
        </p:nvSpPr>
        <p:spPr>
          <a:xfrm>
            <a:off x="6408491" y="4412169"/>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dirty="0"/>
              <a:t>Coût initial</a:t>
            </a:r>
            <a:endParaRPr lang="en-US" sz="3100" kern="1200" dirty="0"/>
          </a:p>
        </p:txBody>
      </p:sp>
      <p:sp>
        <p:nvSpPr>
          <p:cNvPr id="16" name="Forme libre : forme 15">
            <a:extLst>
              <a:ext uri="{FF2B5EF4-FFF2-40B4-BE49-F238E27FC236}">
                <a16:creationId xmlns:a16="http://schemas.microsoft.com/office/drawing/2014/main" id="{E0887432-8639-DCC8-1AF2-AA19532B60F9}"/>
              </a:ext>
            </a:extLst>
          </p:cNvPr>
          <p:cNvSpPr/>
          <p:nvPr/>
        </p:nvSpPr>
        <p:spPr>
          <a:xfrm>
            <a:off x="6408491" y="5351770"/>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dirty="0"/>
              <a:t>Inadéquation du lieu</a:t>
            </a:r>
            <a:endParaRPr lang="en-US" sz="3100" kern="1200" dirty="0"/>
          </a:p>
        </p:txBody>
      </p:sp>
    </p:spTree>
    <p:extLst>
      <p:ext uri="{BB962C8B-B14F-4D97-AF65-F5344CB8AC3E}">
        <p14:creationId xmlns:p14="http://schemas.microsoft.com/office/powerpoint/2010/main" val="218565397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75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100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25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75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100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0" grpId="0" animBg="1"/>
      <p:bldP spid="11" grpId="0" animBg="1"/>
      <p:bldP spid="13" grpId="0" animBg="1"/>
      <p:bldP spid="14" grpId="0" animBg="1"/>
      <p:bldP spid="15"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smCheck">
          <a:fgClr>
            <a:schemeClr val="bg1">
              <a:lumMod val="75000"/>
            </a:schemeClr>
          </a:fgClr>
          <a:bgClr>
            <a:schemeClr val="bg1">
              <a:lumMod val="95000"/>
            </a:schemeClr>
          </a:bgClr>
        </a:patt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E7EFEA80-2A98-6A89-07C0-F7583C04C78D}"/>
              </a:ext>
            </a:extLst>
          </p:cNvPr>
          <p:cNvSpPr>
            <a:spLocks noGrp="1"/>
          </p:cNvSpPr>
          <p:nvPr>
            <p:ph type="title"/>
          </p:nvPr>
        </p:nvSpPr>
        <p:spPr>
          <a:xfrm>
            <a:off x="1371599" y="294538"/>
            <a:ext cx="9895951" cy="1033669"/>
          </a:xfrm>
        </p:spPr>
        <p:txBody>
          <a:bodyPr>
            <a:normAutofit/>
          </a:bodyPr>
          <a:lstStyle/>
          <a:p>
            <a:r>
              <a:rPr lang="fr-FR" sz="4000">
                <a:solidFill>
                  <a:srgbClr val="FFFFFF"/>
                </a:solidFill>
              </a:rPr>
              <a:t>Quels sont les acteurs majeurs du secteur ?</a:t>
            </a:r>
            <a:endParaRPr lang="fr-BE" sz="4000" dirty="0">
              <a:solidFill>
                <a:srgbClr val="FFFFFF"/>
              </a:solidFill>
            </a:endParaRPr>
          </a:p>
        </p:txBody>
      </p:sp>
      <p:pic>
        <p:nvPicPr>
          <p:cNvPr id="3" name="Image 2" descr="Une image contenant texte, Police, logo, Graphique&#10;&#10;Description générée automatiquement">
            <a:extLst>
              <a:ext uri="{FF2B5EF4-FFF2-40B4-BE49-F238E27FC236}">
                <a16:creationId xmlns:a16="http://schemas.microsoft.com/office/drawing/2014/main" id="{63064752-C832-CEB5-DDE4-B98B4E9DE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350" y="2111576"/>
            <a:ext cx="2736780" cy="1597434"/>
          </a:xfrm>
          <a:prstGeom prst="roundRect">
            <a:avLst>
              <a:gd name="adj" fmla="val 50000"/>
            </a:avLst>
          </a:prstGeom>
          <a:solidFill>
            <a:srgbClr val="FFFFFF">
              <a:shade val="85000"/>
            </a:srgbClr>
          </a:solidFill>
          <a:ln>
            <a:noFill/>
          </a:ln>
          <a:effectLst/>
        </p:spPr>
      </p:pic>
      <p:pic>
        <p:nvPicPr>
          <p:cNvPr id="7" name="Image 6" descr="Une image contenant Police, Graphique, capture d’écran, conception&#10;&#10;Description générée automatiquement">
            <a:extLst>
              <a:ext uri="{FF2B5EF4-FFF2-40B4-BE49-F238E27FC236}">
                <a16:creationId xmlns:a16="http://schemas.microsoft.com/office/drawing/2014/main" id="{F77CF7C4-DDA6-BB0C-E4C9-BA64F23A1D9A}"/>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1534861" y="4486408"/>
            <a:ext cx="1597434" cy="1597434"/>
          </a:xfrm>
          <a:prstGeom prst="roundRect">
            <a:avLst>
              <a:gd name="adj" fmla="val 10243"/>
            </a:avLst>
          </a:prstGeom>
          <a:solidFill>
            <a:schemeClr val="bg1"/>
          </a:solidFill>
          <a:ln>
            <a:noFill/>
          </a:ln>
          <a:effectLst/>
        </p:spPr>
      </p:pic>
      <p:pic>
        <p:nvPicPr>
          <p:cNvPr id="9" name="Image 8" descr="Une image contenant cercle, texte, Police, logo&#10;&#10;Description générée automatiquement">
            <a:extLst>
              <a:ext uri="{FF2B5EF4-FFF2-40B4-BE49-F238E27FC236}">
                <a16:creationId xmlns:a16="http://schemas.microsoft.com/office/drawing/2014/main" id="{74D6781C-7AE1-02B5-EEF5-66BC1529E7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42941" y="3166680"/>
            <a:ext cx="2893904" cy="1597435"/>
          </a:xfrm>
          <a:prstGeom prst="roundRect">
            <a:avLst>
              <a:gd name="adj" fmla="val 50000"/>
            </a:avLst>
          </a:prstGeom>
          <a:solidFill>
            <a:schemeClr val="bg1"/>
          </a:solidFill>
          <a:ln>
            <a:noFill/>
          </a:ln>
          <a:effectLst/>
        </p:spPr>
      </p:pic>
      <p:pic>
        <p:nvPicPr>
          <p:cNvPr id="11" name="Image 10" descr="Une image contenant Police, logo, Graphique, symbole&#10;&#10;Description générée automatiquement">
            <a:extLst>
              <a:ext uri="{FF2B5EF4-FFF2-40B4-BE49-F238E27FC236}">
                <a16:creationId xmlns:a16="http://schemas.microsoft.com/office/drawing/2014/main" id="{0AA77517-0D79-4F40-5925-E20D3C85EC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08232" y="4234128"/>
            <a:ext cx="2846557" cy="1597435"/>
          </a:xfrm>
          <a:prstGeom prst="roundRect">
            <a:avLst>
              <a:gd name="adj" fmla="val 50000"/>
            </a:avLst>
          </a:prstGeom>
          <a:solidFill>
            <a:srgbClr val="FFFFFF">
              <a:shade val="85000"/>
            </a:srgbClr>
          </a:solidFill>
          <a:ln>
            <a:noFill/>
          </a:ln>
          <a:effectLst/>
        </p:spPr>
      </p:pic>
      <p:pic>
        <p:nvPicPr>
          <p:cNvPr id="13" name="Image 12">
            <a:extLst>
              <a:ext uri="{FF2B5EF4-FFF2-40B4-BE49-F238E27FC236}">
                <a16:creationId xmlns:a16="http://schemas.microsoft.com/office/drawing/2014/main" id="{DF0AD2B4-CD03-2B5C-9C11-A62C9390336E}"/>
              </a:ext>
            </a:extLst>
          </p:cNvPr>
          <p:cNvPicPr>
            <a:picLocks noChangeAspect="1"/>
          </p:cNvPicPr>
          <p:nvPr/>
        </p:nvPicPr>
        <p:blipFill>
          <a:blip r:embed="rId7">
            <a:extLst>
              <a:ext uri="{28A0092B-C50C-407E-A947-70E740481C1C}">
                <a14:useLocalDpi xmlns:a14="http://schemas.microsoft.com/office/drawing/2010/main" val="0"/>
              </a:ext>
            </a:extLst>
          </a:blip>
          <a:stretch/>
        </p:blipFill>
        <p:spPr>
          <a:xfrm>
            <a:off x="7527526" y="5012340"/>
            <a:ext cx="3275028" cy="1597435"/>
          </a:xfrm>
          <a:prstGeom prst="roundRect">
            <a:avLst>
              <a:gd name="adj" fmla="val 14465"/>
            </a:avLst>
          </a:prstGeom>
          <a:solidFill>
            <a:srgbClr val="FFFFFF">
              <a:shade val="85000"/>
            </a:srgbClr>
          </a:solidFill>
          <a:ln>
            <a:noFill/>
          </a:ln>
          <a:effectLst/>
        </p:spPr>
      </p:pic>
      <p:pic>
        <p:nvPicPr>
          <p:cNvPr id="5" name="Image 4" descr="Une image contenant Police, Graphique, logo, texte&#10;&#10;Description générée automatiquement">
            <a:extLst>
              <a:ext uri="{FF2B5EF4-FFF2-40B4-BE49-F238E27FC236}">
                <a16:creationId xmlns:a16="http://schemas.microsoft.com/office/drawing/2014/main" id="{785D59B1-81CB-28DC-B195-61A2FBC54DD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27810" y="2115860"/>
            <a:ext cx="5234090" cy="1407904"/>
          </a:xfrm>
          <a:prstGeom prst="roundRect">
            <a:avLst>
              <a:gd name="adj" fmla="val 33004"/>
            </a:avLst>
          </a:prstGeom>
          <a:solidFill>
            <a:schemeClr val="bg1"/>
          </a:solidFill>
          <a:ln>
            <a:noFill/>
          </a:ln>
          <a:effectLst/>
        </p:spPr>
      </p:pic>
    </p:spTree>
    <p:extLst>
      <p:ext uri="{BB962C8B-B14F-4D97-AF65-F5344CB8AC3E}">
        <p14:creationId xmlns:p14="http://schemas.microsoft.com/office/powerpoint/2010/main" val="605654883"/>
      </p:ext>
    </p:extLst>
  </p:cSld>
  <p:clrMapOvr>
    <a:masterClrMapping/>
  </p:clrMapOvr>
  <p:transition spd="slow">
    <p:push dir="u"/>
  </p:transition>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1002</TotalTime>
  <Words>2423</Words>
  <Application>Microsoft Office PowerPoint</Application>
  <PresentationFormat>Grand écran</PresentationFormat>
  <Paragraphs>244</Paragraphs>
  <Slides>27</Slides>
  <Notes>18</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27</vt:i4>
      </vt:variant>
    </vt:vector>
  </HeadingPairs>
  <TitlesOfParts>
    <vt:vector size="34" baseType="lpstr">
      <vt:lpstr>Aptos</vt:lpstr>
      <vt:lpstr>Aptos Display</vt:lpstr>
      <vt:lpstr>Arial</vt:lpstr>
      <vt:lpstr>Arial Nova</vt:lpstr>
      <vt:lpstr>Calibri</vt:lpstr>
      <vt:lpstr>Wingdings</vt:lpstr>
      <vt:lpstr>Thème Office</vt:lpstr>
      <vt:lpstr>INTÉGRATION ET DÉPLOIEMENT D’UN ENVIRONNEMENT VMWARE SUR LES PLATES-FORMES DELL VXRAIL :   LA PUISSANCE ET LA RÉSILIENCE D’UN CLOUD DANS UN SERVEUR DE BUREAU</vt:lpstr>
      <vt:lpstr>Introduction</vt:lpstr>
      <vt:lpstr>Présentation de l’entreprise</vt:lpstr>
      <vt:lpstr>Objectif du stage</vt:lpstr>
      <vt:lpstr>Partie théorie</vt:lpstr>
      <vt:lpstr>Quesqu’une infrastructure hyperconvergée ?</vt:lpstr>
      <vt:lpstr>Dans quel cas retrouve-t-on l’utilisation d’un environment HCI ?</vt:lpstr>
      <vt:lpstr>Quel sont ces avantages et ces inconvénients ?</vt:lpstr>
      <vt:lpstr>Quels sont les acteurs majeurs du secteur ?</vt:lpstr>
      <vt:lpstr>Suite VMware</vt:lpstr>
      <vt:lpstr>Composants clés de l’écosystème</vt:lpstr>
      <vt:lpstr>vSan</vt:lpstr>
      <vt:lpstr>vSan OSA ou ESA ?</vt:lpstr>
      <vt:lpstr>VMware NSX</vt:lpstr>
      <vt:lpstr>Autres solutions dans la suite vSphere</vt:lpstr>
      <vt:lpstr>Réalisation du stage</vt:lpstr>
      <vt:lpstr>Timeline du projet</vt:lpstr>
      <vt:lpstr>Matériel mis à disposition</vt:lpstr>
      <vt:lpstr>Représentation logique de l’environnement</vt:lpstr>
      <vt:lpstr>Mise en place du réseau</vt:lpstr>
      <vt:lpstr>Préparation des serveurs</vt:lpstr>
      <vt:lpstr>Installation et configuration de vCenter Server</vt:lpstr>
      <vt:lpstr>Suite de la configuration</vt:lpstr>
      <vt:lpstr>Test de redondance système</vt:lpstr>
      <vt:lpstr>Problèmes rencontrés</vt:lpstr>
      <vt:lpstr>Conclusion</vt:lpstr>
      <vt:lpstr>Merci de votre écoute  Avez-vous des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INTÉGRATION ET DÉPLOIEMENT D’UN ENVIRONNEMENT VMWARE SUR LES PLATES-FORMES DELL VXRAIL : LA PUISSANCE ET LA RÉSILIENCE D’UN CLOUD DANS UN SERVEUR DE BUREAU</dc:title>
  <dc:creator>Vincent Dhaimi</dc:creator>
  <cp:lastModifiedBy>Dhaimi Vincent</cp:lastModifiedBy>
  <cp:revision>16</cp:revision>
  <dcterms:created xsi:type="dcterms:W3CDTF">2024-05-02T07:56:45Z</dcterms:created>
  <dcterms:modified xsi:type="dcterms:W3CDTF">2024-05-06T16:46:18Z</dcterms:modified>
</cp:coreProperties>
</file>