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0387" autoAdjust="0"/>
  </p:normalViewPr>
  <p:slideViewPr>
    <p:cSldViewPr snapToGrid="0">
      <p:cViewPr varScale="1">
        <p:scale>
          <a:sx n="89" d="100"/>
          <a:sy n="89"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Des performances élevées et une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dirty="0"/>
            <a:t>Configuration des ports de management iDrac</a:t>
          </a:r>
          <a:endParaRPr lang="en-US" dirty="0"/>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dirty="0"/>
            <a:t>Préparation du RAID 1 pour le système d’exploitation</a:t>
          </a:r>
          <a:endParaRPr lang="en-US" dirty="0"/>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Panne d’hôte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Panne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Panne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464022"/>
          <a:ext cx="6666833" cy="2338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Hyperviseur de type 1</a:t>
          </a:r>
          <a:endParaRPr lang="fr-BE" sz="2700" i="1" kern="1200" dirty="0"/>
        </a:p>
        <a:p>
          <a:pPr marL="228600" lvl="1" indent="-228600" algn="l" defTabSz="1200150">
            <a:lnSpc>
              <a:spcPct val="90000"/>
            </a:lnSpc>
            <a:spcBef>
              <a:spcPct val="0"/>
            </a:spcBef>
            <a:spcAft>
              <a:spcPct val="15000"/>
            </a:spcAft>
            <a:buChar char="•"/>
          </a:pPr>
          <a:r>
            <a:rPr lang="fr-FR" sz="2700" i="1" kern="1200" dirty="0"/>
            <a:t>Des performances élevées et une exploitation optimisée des ressources</a:t>
          </a:r>
          <a:endParaRPr lang="fr-BE" sz="2700" i="1" kern="1200" dirty="0"/>
        </a:p>
      </dsp:txBody>
      <dsp:txXfrm>
        <a:off x="0" y="464022"/>
        <a:ext cx="6666833" cy="2338875"/>
      </dsp:txXfrm>
    </dsp:sp>
    <dsp:sp modelId="{7F51EC72-454F-41C9-98E1-C6315932E363}">
      <dsp:nvSpPr>
        <dsp:cNvPr id="0" name=""/>
        <dsp:cNvSpPr/>
      </dsp:nvSpPr>
      <dsp:spPr>
        <a:xfrm>
          <a:off x="333341" y="65502"/>
          <a:ext cx="4666783"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vSphere ESXi Hypervisor</a:t>
          </a:r>
        </a:p>
      </dsp:txBody>
      <dsp:txXfrm>
        <a:off x="372249" y="104410"/>
        <a:ext cx="4588967" cy="719224"/>
      </dsp:txXfrm>
    </dsp:sp>
    <dsp:sp modelId="{A3C49672-9A4E-4C9C-811A-972C7AD6E5E0}">
      <dsp:nvSpPr>
        <dsp:cNvPr id="0" name=""/>
        <dsp:cNvSpPr/>
      </dsp:nvSpPr>
      <dsp:spPr>
        <a:xfrm>
          <a:off x="0" y="3347217"/>
          <a:ext cx="6666833" cy="20412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Point central de l’inventaire vSphere</a:t>
          </a:r>
          <a:endParaRPr lang="fr-BE" sz="2700" i="1" kern="1200" dirty="0"/>
        </a:p>
        <a:p>
          <a:pPr marL="228600" lvl="1" indent="-228600" algn="l" defTabSz="1200150">
            <a:lnSpc>
              <a:spcPct val="90000"/>
            </a:lnSpc>
            <a:spcBef>
              <a:spcPct val="0"/>
            </a:spcBef>
            <a:spcAft>
              <a:spcPct val="15000"/>
            </a:spcAft>
            <a:buChar char="•"/>
          </a:pPr>
          <a:r>
            <a:rPr lang="fr-FR" sz="2700" i="1" kern="1200" dirty="0"/>
            <a:t>Administration centralisée</a:t>
          </a:r>
          <a:endParaRPr lang="fr-BE" sz="2700" i="1" kern="1200" dirty="0"/>
        </a:p>
        <a:p>
          <a:pPr marL="228600" lvl="1" indent="-228600" algn="l" defTabSz="1200150">
            <a:lnSpc>
              <a:spcPct val="90000"/>
            </a:lnSpc>
            <a:spcBef>
              <a:spcPct val="0"/>
            </a:spcBef>
            <a:spcAft>
              <a:spcPct val="15000"/>
            </a:spcAft>
            <a:buChar char="•"/>
          </a:pPr>
          <a:r>
            <a:rPr lang="fr-FR" sz="2700" i="1" kern="1200" dirty="0"/>
            <a:t>Interface graphique</a:t>
          </a:r>
          <a:endParaRPr lang="fr-BE" sz="2700" i="1" kern="1200" dirty="0"/>
        </a:p>
      </dsp:txBody>
      <dsp:txXfrm>
        <a:off x="0" y="3347217"/>
        <a:ext cx="6666833" cy="2041200"/>
      </dsp:txXfrm>
    </dsp:sp>
    <dsp:sp modelId="{108E67C6-5681-4CFB-939F-A921A2B6ABAA}">
      <dsp:nvSpPr>
        <dsp:cNvPr id="0" name=""/>
        <dsp:cNvSpPr/>
      </dsp:nvSpPr>
      <dsp:spPr>
        <a:xfrm>
          <a:off x="333341" y="2948697"/>
          <a:ext cx="4666783" cy="7970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vCenter Server</a:t>
          </a:r>
        </a:p>
      </dsp:txBody>
      <dsp:txXfrm>
        <a:off x="372249" y="2987605"/>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Configuration des ports de management iDrac</a:t>
          </a:r>
          <a:endParaRPr lang="en-US" sz="2800" kern="1200" dirty="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Préparation du RAID 1 pour le système d’exploitation</a:t>
          </a:r>
          <a:endParaRPr lang="en-US" sz="2800" kern="1200" dirty="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14-05-24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ou HCI deviennent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23</a:t>
            </a:fld>
            <a:endParaRPr lang="fr-BE"/>
          </a:p>
        </p:txBody>
      </p:sp>
    </p:spTree>
    <p:extLst>
      <p:ext uri="{BB962C8B-B14F-4D97-AF65-F5344CB8AC3E}">
        <p14:creationId xmlns:p14="http://schemas.microsoft.com/office/powerpoint/2010/main" val="372982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ü"/>
            </a:pPr>
            <a:r>
              <a:rPr lang="fr-FR" sz="12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r>
              <a:rPr lang="fr-FR" sz="12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r>
              <a:rPr lang="fr-FR" sz="1200" i="1" dirty="0"/>
              <a:t>Malgré quelques problèmes, comme l’arrêt du cluster ou mes diverses réinstallations forcées,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r>
              <a:rPr lang="fr-FR" sz="1200" i="1" dirty="0"/>
              <a:t>Les divers cas d’utilisation avec les tests correspondants ont bien montré les forces d’une infrastructure HCI.</a:t>
            </a: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154490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conclusion, selon le cas d’utilisation, une infrastructure HCI amène plusieurs avantages à travers son utilisation et donne aux entreprises le plein droit de leur environnement. </a:t>
            </a:r>
          </a:p>
          <a:p>
            <a:endParaRPr lang="fr-BE" dirty="0"/>
          </a:p>
          <a:p>
            <a:r>
              <a:rPr lang="fr-BE" dirty="0"/>
              <a:t>L’installation simplifié et quasiment automatisé rend les systèmes HCI simpliste dans leur installations et configuration</a:t>
            </a:r>
          </a:p>
          <a:p>
            <a:endParaRPr lang="fr-BE" dirty="0"/>
          </a:p>
          <a:p>
            <a:r>
              <a:rPr lang="fr-BE" dirty="0"/>
              <a:t>Cependant, la multitude de services proposé amène une certaine complexité qui selon le cas peut être assez compliquer dans son implémentation</a:t>
            </a:r>
          </a:p>
          <a:p>
            <a:endParaRPr lang="fr-BE" dirty="0"/>
          </a:p>
          <a:p>
            <a:r>
              <a:rPr lang="fr-BE" dirty="0"/>
              <a:t>En plus il faut impérativement mettre en place une bonne méthodologie de recherches par rapport aux matériels que l’on voudra utiliser.</a:t>
            </a:r>
          </a:p>
          <a:p>
            <a:endParaRPr lang="fr-BE" dirty="0"/>
          </a:p>
          <a:p>
            <a:r>
              <a:rPr lang="fr-BE" dirty="0"/>
              <a:t>Malgré ça, l’utilisation des solutions HCI est déjà bien implanté dans les entreprises. </a:t>
            </a:r>
          </a:p>
          <a:p>
            <a:endParaRPr lang="fr-BE" dirty="0"/>
          </a:p>
          <a:p>
            <a:r>
              <a:rPr lang="fr-BE" dirty="0"/>
              <a:t>Ce choix se démontre par les avantages sur mis et long terme que cette technologie apporte sur l’économie, la gestion, l’optimisation ou encore l’assurance d’avoir de la disponibilité et de la sécurité sur ces charges de travailles.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26</a:t>
            </a:fld>
            <a:endParaRPr lang="fr-BE"/>
          </a:p>
        </p:txBody>
      </p:sp>
    </p:spTree>
    <p:extLst>
      <p:ext uri="{BB962C8B-B14F-4D97-AF65-F5344CB8AC3E}">
        <p14:creationId xmlns:p14="http://schemas.microsoft.com/office/powerpoint/2010/main" val="364570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environnements informatiques des entreprises sont maintenant généralement constitués de plusieurs serveurs par rapport à l’utilisation. Dans cet exemple on peut retrouver des serveurs exclusivement pour du stockage et d’autre que pour de la puissance de calcul.</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Savoir pourquoi, savoir expliqué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14-05-24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14-05-24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crotrends.net/stocks/charts/HCI/hci/market-ca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39802835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pic>
        <p:nvPicPr>
          <p:cNvPr id="9" name="Image 8" descr="Une image contenant texte, capture d’écran, diagramme, conception&#10;&#10;Description générée automatiquement">
            <a:extLst>
              <a:ext uri="{FF2B5EF4-FFF2-40B4-BE49-F238E27FC236}">
                <a16:creationId xmlns:a16="http://schemas.microsoft.com/office/drawing/2014/main" id="{89A3DA13-D32D-85FC-3A18-ACE9B9D0C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82" y="2426165"/>
            <a:ext cx="2480655" cy="36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composants</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1371599" y="1855652"/>
            <a:ext cx="7105427"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sp>
        <p:nvSpPr>
          <p:cNvPr id="4" name="ZoneTexte 3">
            <a:extLst>
              <a:ext uri="{FF2B5EF4-FFF2-40B4-BE49-F238E27FC236}">
                <a16:creationId xmlns:a16="http://schemas.microsoft.com/office/drawing/2014/main" id="{24EA4BE9-1C32-FB1F-4999-21ECF240BB31}"/>
              </a:ext>
            </a:extLst>
          </p:cNvPr>
          <p:cNvSpPr txBox="1"/>
          <p:nvPr/>
        </p:nvSpPr>
        <p:spPr>
          <a:xfrm>
            <a:off x="560927" y="3962603"/>
            <a:ext cx="7296849" cy="1631216"/>
          </a:xfrm>
          <a:prstGeom prst="rect">
            <a:avLst/>
          </a:prstGeom>
          <a:noFill/>
        </p:spPr>
        <p:txBody>
          <a:bodyPr wrap="square" rtlCol="0">
            <a:spAutoFit/>
          </a:bodyPr>
          <a:lstStyle/>
          <a:p>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sz="2000" i="1" dirty="0"/>
          </a:p>
        </p:txBody>
      </p:sp>
      <p:pic>
        <p:nvPicPr>
          <p:cNvPr id="6" name="Image 5" descr="Une image contenant texte, capture d’écran, diagramme, Police&#10;&#10;Description générée automatiquement">
            <a:extLst>
              <a:ext uri="{FF2B5EF4-FFF2-40B4-BE49-F238E27FC236}">
                <a16:creationId xmlns:a16="http://schemas.microsoft.com/office/drawing/2014/main" id="{0CE01E5A-73AE-AC45-6A40-EED1F8210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087" y="2567895"/>
            <a:ext cx="3454351" cy="3911276"/>
          </a:xfrm>
          <a:prstGeom prst="rect">
            <a:avLst/>
          </a:prstGeom>
        </p:spPr>
      </p:pic>
    </p:spTree>
    <p:extLst>
      <p:ext uri="{BB962C8B-B14F-4D97-AF65-F5344CB8AC3E}">
        <p14:creationId xmlns:p14="http://schemas.microsoft.com/office/powerpoint/2010/main" val="297505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9" name="Rectangle 3">
            <a:extLst>
              <a:ext uri="{FF2B5EF4-FFF2-40B4-BE49-F238E27FC236}">
                <a16:creationId xmlns:a16="http://schemas.microsoft.com/office/drawing/2014/main" id="{4589A53A-D1D1-62D0-FB8D-027C5F61E64F}"/>
              </a:ext>
            </a:extLst>
          </p:cNvPr>
          <p:cNvSpPr>
            <a:spLocks noChangeArrowheads="1"/>
          </p:cNvSpPr>
          <p:nvPr/>
        </p:nvSpPr>
        <p:spPr bwMode="auto">
          <a:xfrm>
            <a:off x="667915" y="2797378"/>
            <a:ext cx="51831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Commutateur de management</a:t>
            </a:r>
            <a:endParaRPr kumimoji="0" lang="fr-FR" altLang="fr-FR"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Permet la communication vers Internet, entre serveurs et l'accès aux ports d’administration.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 presetClass="entr" presetSubtype="4"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350" y="2302121"/>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6674243" y="1854815"/>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822959" y="4622800"/>
            <a:ext cx="4133851" cy="1041400"/>
          </a:xfrm>
          <a:prstGeom prst="rect">
            <a:avLst/>
          </a:prstGeom>
          <a:ln>
            <a:noFill/>
          </a:ln>
          <a:effectLst>
            <a:outerShdw blurRad="292100" dist="139700" dir="2700000" algn="tl" rotWithShape="0">
              <a:srgbClr val="333333">
                <a:alpha val="65000"/>
              </a:srgbClr>
            </a:outerShdw>
          </a:effectLst>
        </p:spPr>
      </p:pic>
      <p:pic>
        <p:nvPicPr>
          <p:cNvPr id="13" name="Image 12" descr="Une image contenant texte, capture d’écran, logiciel, Page web&#10;&#10;Description générée automatiquement">
            <a:extLst>
              <a:ext uri="{FF2B5EF4-FFF2-40B4-BE49-F238E27FC236}">
                <a16:creationId xmlns:a16="http://schemas.microsoft.com/office/drawing/2014/main" id="{FFFB2B6A-BEF7-312A-6D98-F1C2E7D353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9769" y="3905731"/>
            <a:ext cx="5058409" cy="27192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44903" y="3712157"/>
            <a:ext cx="5045890" cy="2706635"/>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460198"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5900269" y="4558244"/>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92939" y="1366135"/>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à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Mise en place de tests</a:t>
            </a:r>
            <a:r>
              <a:rPr lang="fr-BE" sz="4000" kern="1200" dirty="0">
                <a:solidFill>
                  <a:srgbClr val="FFFFFF"/>
                </a:solidFill>
                <a:latin typeface="+mj-lt"/>
                <a:ea typeface="+mj-ea"/>
                <a:cs typeface="+mj-cs"/>
              </a:rPr>
              <a:t>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2707811711"/>
              </p:ext>
            </p:extLst>
          </p:nvPr>
        </p:nvGraphicFramePr>
        <p:xfrm>
          <a:off x="632085" y="2749163"/>
          <a:ext cx="10927829" cy="3023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machines virtuelles</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4200605"/>
          </a:xfrm>
        </p:spPr>
        <p:txBody>
          <a:bodyPr anchor="ctr">
            <a:normAutofit/>
          </a:bodyPr>
          <a:lstStyle/>
          <a:p>
            <a:pPr>
              <a:buFont typeface="Wingdings" panose="05000000000000000000" pitchFamily="2" charset="2"/>
              <a:buChar char="ü"/>
            </a:pPr>
            <a:r>
              <a:rPr lang="fr-FR" sz="2000" i="1" dirty="0"/>
              <a:t>Temps avec le matériel.</a:t>
            </a:r>
          </a:p>
          <a:p>
            <a:pPr>
              <a:buFont typeface="Wingdings" panose="05000000000000000000" pitchFamily="2" charset="2"/>
              <a:buChar char="ü"/>
            </a:pPr>
            <a:r>
              <a:rPr lang="fr-FR" sz="2000" i="1" dirty="0"/>
              <a:t>La majorité des points ont été réalisés, mais pas la partie réseau avec VMware NSX.</a:t>
            </a:r>
          </a:p>
          <a:p>
            <a:pPr>
              <a:buFont typeface="Wingdings" panose="05000000000000000000" pitchFamily="2" charset="2"/>
              <a:buChar char="ü"/>
            </a:pPr>
            <a:r>
              <a:rPr lang="fr-FR" sz="2000" i="1" dirty="0"/>
              <a:t>Malgré quelques problèmes, le cluster est rapidement mis en place et prêt à fournir ses ressources. </a:t>
            </a:r>
          </a:p>
          <a:p>
            <a:pPr>
              <a:buFont typeface="Wingdings" panose="05000000000000000000" pitchFamily="2" charset="2"/>
              <a:buChar char="ü"/>
            </a:pPr>
            <a:r>
              <a:rPr lang="fr-FR" sz="2000" i="1" dirty="0"/>
              <a:t>Divers cas d’utilisation avec les tests correspondants ont bien montré les forces d’une infrastructure HCI.</a:t>
            </a:r>
          </a:p>
          <a:p>
            <a:pPr>
              <a:buFont typeface="Wingdings" panose="05000000000000000000" pitchFamily="2" charset="2"/>
              <a:buChar char="ü"/>
            </a:pPr>
            <a:r>
              <a:rPr lang="fr-FR" sz="2000" i="1" dirty="0"/>
              <a:t>Améliorations possibles : nombre de câbles réseau, mise en place de NSX, redondance du commutateur de management et automatisation de la configuration réseau.</a:t>
            </a: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3683358"/>
          </a:xfrm>
        </p:spPr>
        <p:txBody>
          <a:bodyPr anchor="ctr">
            <a:normAutofit/>
          </a:bodyPr>
          <a:lstStyle/>
          <a:p>
            <a:pPr>
              <a:buFont typeface="Wingdings" panose="05000000000000000000" pitchFamily="2" charset="2"/>
              <a:buChar char="ü"/>
            </a:pPr>
            <a:r>
              <a:rPr lang="fr-FR" sz="2000" i="1" dirty="0"/>
              <a:t>Cette solution aide les entreprises dans le développement et la transformation numérique de leur environnement.</a:t>
            </a:r>
          </a:p>
          <a:p>
            <a:pPr>
              <a:buFont typeface="Wingdings" panose="05000000000000000000" pitchFamily="2" charset="2"/>
              <a:buChar char="ü"/>
            </a:pPr>
            <a:r>
              <a:rPr lang="fr-FR" sz="2000" i="1" dirty="0"/>
              <a:t>Il faut prendre en compte une méthodologie de recherche pour la mise en place de son infrastructure.</a:t>
            </a:r>
          </a:p>
          <a:p>
            <a:pPr>
              <a:buFont typeface="Wingdings" panose="05000000000000000000" pitchFamily="2" charset="2"/>
              <a:buChar char="ü"/>
            </a:pPr>
            <a:r>
              <a:rPr lang="fr-FR" sz="2000" i="1" dirty="0"/>
              <a:t>Le secteur de l’HCI dépasse le milliard de </a:t>
            </a:r>
            <a:r>
              <a:rPr lang="fr-BE" sz="2000" i="1" dirty="0">
                <a:cs typeface="Times New Roman" panose="02020603050405020304" pitchFamily="18" charset="0"/>
              </a:rPr>
              <a:t>d</a:t>
            </a:r>
            <a:r>
              <a:rPr lang="fr-BE" sz="2000" dirty="0">
                <a:effectLst/>
                <a:ea typeface="Times New Roman" panose="02020603050405020304" pitchFamily="18" charset="0"/>
                <a:cs typeface="Times New Roman" panose="02020603050405020304" pitchFamily="18" charset="0"/>
              </a:rPr>
              <a:t>ollars</a:t>
            </a:r>
            <a:r>
              <a:rPr lang="fr-BE" sz="2000" baseline="30000" dirty="0">
                <a:effectLst/>
                <a:ea typeface="Times New Roman" panose="02020603050405020304" pitchFamily="18" charset="0"/>
                <a:cs typeface="Times New Roman" panose="02020603050405020304" pitchFamily="18" charset="0"/>
              </a:rPr>
              <a:t>1</a:t>
            </a:r>
            <a:r>
              <a:rPr lang="fr-FR" sz="2000" i="1" dirty="0"/>
              <a:t>, c’est une information à prendre en compte !</a:t>
            </a:r>
          </a:p>
          <a:p>
            <a:pPr>
              <a:buFont typeface="Wingdings" panose="05000000000000000000" pitchFamily="2" charset="2"/>
              <a:buChar char="ü"/>
            </a:pPr>
            <a:endParaRPr lang="fr-FR" sz="2000" i="1" dirty="0"/>
          </a:p>
        </p:txBody>
      </p:sp>
      <p:sp>
        <p:nvSpPr>
          <p:cNvPr id="2" name="ZoneTexte 1">
            <a:extLst>
              <a:ext uri="{FF2B5EF4-FFF2-40B4-BE49-F238E27FC236}">
                <a16:creationId xmlns:a16="http://schemas.microsoft.com/office/drawing/2014/main" id="{326CA419-9B32-097E-3BDF-86825304F9ED}"/>
              </a:ext>
            </a:extLst>
          </p:cNvPr>
          <p:cNvSpPr txBox="1"/>
          <p:nvPr/>
        </p:nvSpPr>
        <p:spPr>
          <a:xfrm>
            <a:off x="744350" y="6255685"/>
            <a:ext cx="11150448" cy="307777"/>
          </a:xfrm>
          <a:prstGeom prst="rect">
            <a:avLst/>
          </a:prstGeom>
          <a:noFill/>
        </p:spPr>
        <p:txBody>
          <a:bodyPr wrap="square" rtlCol="0">
            <a:spAutoFit/>
          </a:bodyPr>
          <a:lstStyle/>
          <a:p>
            <a:r>
              <a:rPr lang="fr-BE" sz="1400" baseline="30000" dirty="0">
                <a:effectLst/>
                <a:ea typeface="Times New Roman" panose="02020603050405020304" pitchFamily="18" charset="0"/>
                <a:cs typeface="Times New Roman" panose="02020603050405020304" pitchFamily="18" charset="0"/>
              </a:rPr>
              <a:t>1</a:t>
            </a:r>
            <a:r>
              <a:rPr lang="fr-BE" sz="1400" dirty="0"/>
              <a:t>Macrotrends. HCI </a:t>
            </a:r>
            <a:r>
              <a:rPr lang="fr-BE" sz="1400" dirty="0" err="1"/>
              <a:t>Marketcap</a:t>
            </a:r>
            <a:r>
              <a:rPr lang="fr-BE" sz="1400"/>
              <a:t> 2010-2023 </a:t>
            </a:r>
            <a:r>
              <a:rPr lang="fr-BE" sz="1400" dirty="0"/>
              <a:t>: </a:t>
            </a:r>
            <a:r>
              <a:rPr lang="fr-BE" sz="1400" dirty="0">
                <a:hlinkClick r:id="rId3"/>
              </a:rPr>
              <a:t>https://www.macrotrends.net/stocks/charts/HCI/hci/market-cap</a:t>
            </a:r>
            <a:r>
              <a:rPr lang="fr-BE" sz="1400" dirty="0"/>
              <a:t> </a:t>
            </a:r>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079241"/>
            <a:ext cx="6814562" cy="1385266"/>
          </a:xfrm>
        </p:spPr>
        <p:txBody>
          <a:bodyPr vert="horz" lIns="91440" tIns="45720" rIns="91440" bIns="45720" rtlCol="0">
            <a:noAutofit/>
          </a:bodyPr>
          <a:lstStyle/>
          <a:p>
            <a:pPr indent="-228600">
              <a:buFont typeface="Arial" panose="020B0604020202020204" pitchFamily="34" charset="0"/>
              <a:buChar char="•"/>
            </a:pPr>
            <a:r>
              <a:rPr lang="fr-FR" sz="2000" dirty="0"/>
              <a:t>Fondé en 1992.</a:t>
            </a:r>
          </a:p>
          <a:p>
            <a:pPr indent="-228600">
              <a:buFont typeface="Arial" panose="020B0604020202020204" pitchFamily="34" charset="0"/>
              <a:buChar char="•"/>
            </a:pPr>
            <a:r>
              <a:rPr lang="fr-FR" sz="2000" dirty="0"/>
              <a:t>Pratique 6 services.</a:t>
            </a:r>
          </a:p>
          <a:p>
            <a:pPr indent="-228600">
              <a:buFont typeface="Arial" panose="020B0604020202020204" pitchFamily="34" charset="0"/>
              <a:buChar char="•"/>
            </a:pPr>
            <a:r>
              <a:rPr lang="fr-FR" sz="2000" dirty="0"/>
              <a:t>Incorporé depuis 2020 dans les rangs de Trustteam.</a:t>
            </a:r>
          </a:p>
          <a:p>
            <a:pPr indent="-228600">
              <a:buFont typeface="Arial" panose="020B0604020202020204" pitchFamily="34" charset="0"/>
              <a:buChar char="•"/>
            </a:pPr>
            <a:r>
              <a:rPr lang="fr-FR" sz="2000" dirty="0"/>
              <a:t>Changement de nom en Trustteam </a:t>
            </a:r>
            <a:r>
              <a:rPr lang="fr-FR" sz="2000" dirty="0" err="1"/>
              <a:t>Wallonia</a:t>
            </a:r>
            <a:r>
              <a:rPr lang="fr-FR" sz="2000" dirty="0"/>
              <a:t>.</a:t>
            </a:r>
            <a:endParaRPr lang="fr-BE" sz="2000" dirty="0"/>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hébergera des charges de travail virtualisées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76599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Définition des architectures requises pour le cluster hyperconvergé.</a:t>
            </a:r>
            <a:endParaRPr lang="en-US" sz="1100" kern="1200" dirty="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Création d</a:t>
            </a:r>
            <a:r>
              <a:rPr lang="fr-BE" sz="1100" b="1" dirty="0"/>
              <a:t>’un</a:t>
            </a:r>
            <a:r>
              <a:rPr lang="fr-BE" sz="1100" b="1" kern="1200" dirty="0"/>
              <a:t> schéma logique du projet.</a:t>
            </a:r>
            <a:endParaRPr lang="en-US" sz="1100" kern="1200" dirty="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Établissement d'une timeline du projet.</a:t>
            </a:r>
            <a:endParaRPr lang="en-US" sz="1100" kern="1200" dirty="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avec VMware NSX.</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Autofit/>
          </a:bodyPr>
          <a:lstStyle/>
          <a:p>
            <a:pPr marL="342900" indent="-342900">
              <a:buFont typeface="Arial" panose="020B0604020202020204" pitchFamily="34" charset="0"/>
              <a:buChar char="•"/>
            </a:pPr>
            <a:r>
              <a:rPr lang="fr-FR" sz="2000" kern="1200" noProof="1">
                <a:solidFill>
                  <a:schemeClr val="tx1"/>
                </a:solidFill>
                <a:latin typeface="+mn-lt"/>
                <a:ea typeface="+mn-ea"/>
                <a:cs typeface="+mn-cs"/>
              </a:rPr>
              <a:t>Qu’est-ce qu’une infrastructure hyperconvergée ?</a:t>
            </a:r>
          </a:p>
          <a:p>
            <a:pPr marL="342900" indent="-342900">
              <a:buFont typeface="Arial" panose="020B0604020202020204" pitchFamily="34" charset="0"/>
              <a:buChar char="•"/>
            </a:pPr>
            <a:r>
              <a:rPr lang="fr-FR" sz="2000" kern="1200" noProof="1">
                <a:solidFill>
                  <a:schemeClr val="tx1"/>
                </a:solidFill>
                <a:latin typeface="+mn-lt"/>
                <a:ea typeface="+mn-ea"/>
                <a:cs typeface="+mn-cs"/>
              </a:rPr>
              <a:t>Dans quel cas retrouve-t-on l’utilisation d’un environnement HCI ?</a:t>
            </a:r>
          </a:p>
          <a:p>
            <a:pPr marL="342900" indent="-342900">
              <a:buFont typeface="Arial" panose="020B0604020202020204" pitchFamily="34" charset="0"/>
              <a:buChar char="•"/>
            </a:pPr>
            <a:r>
              <a:rPr lang="fr-FR" sz="2000" kern="1200" noProof="1">
                <a:solidFill>
                  <a:schemeClr val="tx1"/>
                </a:solidFill>
                <a:latin typeface="+mn-lt"/>
                <a:ea typeface="+mn-ea"/>
                <a:cs typeface="+mn-cs"/>
              </a:rPr>
              <a:t>Quel sont ces avantages et ces inconvénients ?</a:t>
            </a:r>
          </a:p>
          <a:p>
            <a:pPr marL="342900" indent="-342900">
              <a:buFont typeface="Arial" panose="020B0604020202020204" pitchFamily="34" charset="0"/>
              <a:buChar char="•"/>
            </a:pPr>
            <a:r>
              <a:rPr lang="fr-FR" sz="2000" kern="1200" noProof="1">
                <a:solidFill>
                  <a:schemeClr val="tx1"/>
                </a:solidFill>
                <a:latin typeface="+mn-lt"/>
                <a:ea typeface="+mn-ea"/>
                <a:cs typeface="+mn-cs"/>
              </a:rPr>
              <a:t>Quels sont les acteurs majeurs du secteur ?</a:t>
            </a:r>
          </a:p>
          <a:p>
            <a:pPr marL="342900" indent="-342900">
              <a:buFont typeface="Arial" panose="020B0604020202020204" pitchFamily="34" charset="0"/>
              <a:buChar char="•"/>
            </a:pPr>
            <a:r>
              <a:rPr lang="fr-FR" sz="2000" kern="1200" noProof="1">
                <a:solidFill>
                  <a:schemeClr val="tx1"/>
                </a:solidFill>
                <a:latin typeface="+mn-lt"/>
                <a:ea typeface="+mn-ea"/>
                <a:cs typeface="+mn-cs"/>
              </a:rPr>
              <a:t>Suite de logiciels VMware</a:t>
            </a:r>
            <a:endParaRPr lang="fr-BE" sz="2000"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8128856"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Qu’est-ce 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fontScale="90000"/>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environnement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Quels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dirty="0"/>
              <a:t>Investissement</a:t>
            </a:r>
            <a:r>
              <a:rPr lang="fr-BE" sz="3100" kern="1200" dirty="0"/>
              <a: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2451</Words>
  <Application>Microsoft Office PowerPoint</Application>
  <PresentationFormat>Grand écran</PresentationFormat>
  <Paragraphs>248</Paragraphs>
  <Slides>27</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Arial Nova</vt:lpstr>
      <vt:lpstr>Calibri</vt:lpstr>
      <vt:lpstr>Times New Roman</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Qu’est-ce qu’une  infrastructure hyperconvergée ?</vt:lpstr>
      <vt:lpstr>Dans quel cas retrouve-t-on l’utilisation d’un environnement HCI ?</vt:lpstr>
      <vt:lpstr>Quels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Mise en place de tests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Vincent Dhaimi</cp:lastModifiedBy>
  <cp:revision>38</cp:revision>
  <dcterms:created xsi:type="dcterms:W3CDTF">2024-05-02T07:56:45Z</dcterms:created>
  <dcterms:modified xsi:type="dcterms:W3CDTF">2024-05-14T10:11:35Z</dcterms:modified>
</cp:coreProperties>
</file>