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2204355" y="1127448"/>
            <a:ext cx="9144000" cy="60260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EXPLOITER L’OPEN 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AVEC PYTHON</a:t>
            </a:r>
            <a:endParaRPr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2204355" y="5753877"/>
            <a:ext cx="9144000" cy="524846"/>
          </a:xfrm>
        </p:spPr>
        <p:txBody>
          <a:bodyPr/>
          <a:lstStyle/>
          <a:p>
            <a:pPr>
              <a:defRPr/>
            </a:pPr>
            <a:r>
              <a:rPr lang="fr-FR" sz="2200">
                <a:solidFill>
                  <a:schemeClr val="accent3"/>
                </a:solidFill>
              </a:rPr>
              <a:t>DUBOIS Vincent - Soutenance de mémoire - 19 Mars 2021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6" name="Title 1" hidden="0"/>
          <p:cNvSpPr>
            <a:spLocks noGrp="1"/>
          </p:cNvSpPr>
          <p:nvPr isPhoto="0" userDrawn="0"/>
        </p:nvSpPr>
        <p:spPr bwMode="auto">
          <a:xfrm flipH="0" flipV="0">
            <a:off x="2204355" y="3314309"/>
            <a:ext cx="9144000" cy="816427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5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PARCOURS PRATIQUE</a:t>
            </a:r>
            <a:endParaRPr lang="fr-FR" sz="5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4578" y="884464"/>
            <a:ext cx="1223067" cy="578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286499"/>
            <a:ext cx="5793356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Projet personnel - Semestre 9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9144000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besoin = Un algorithme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61240" t="22321" r="8522" b="23015"/>
          <a:stretch/>
        </p:blipFill>
        <p:spPr bwMode="auto">
          <a:xfrm flipH="0" flipV="0">
            <a:off x="740142" y="887122"/>
            <a:ext cx="4150178" cy="4855092"/>
          </a:xfrm>
          <a:prstGeom prst="rect">
            <a:avLst/>
          </a:prstGeom>
        </p:spPr>
      </p:pic>
      <p:sp>
        <p:nvSpPr>
          <p:cNvPr id="7" name="Subtitle 2" hidden="0"/>
          <p:cNvSpPr>
            <a:spLocks noGrp="1"/>
          </p:cNvSpPr>
          <p:nvPr isPhoto="0" userDrawn="0"/>
        </p:nvSpPr>
        <p:spPr bwMode="auto">
          <a:xfrm flipH="0" flipV="0">
            <a:off x="8352266" y="2738130"/>
            <a:ext cx="2315357" cy="769416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2000" b="0">
                <a:solidFill>
                  <a:schemeClr val="tx1"/>
                </a:solidFill>
              </a:rPr>
              <a:t>Identifier et quantifier les gisements de matériaux potentiels</a:t>
            </a:r>
            <a:endParaRPr sz="1200" b="1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0" flipV="1">
            <a:off x="5014928" y="3122839"/>
            <a:ext cx="2714625" cy="0"/>
          </a:xfrm>
          <a:prstGeom prst="line">
            <a:avLst/>
          </a:prstGeom>
          <a:ln w="12700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286499"/>
            <a:ext cx="5793356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Projet personnel - Semestre 9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9144000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besoin = Un algorithme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68858" y="2847294"/>
            <a:ext cx="2530927" cy="1245052"/>
          </a:xfrm>
          <a:prstGeom prst="flowChartAlternateProcess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143697" y="3122838"/>
            <a:ext cx="2381248" cy="8518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Réseau de Neurones (Multi-Modal)</a:t>
            </a:r>
            <a:endParaRPr/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1545107" y="2041070"/>
            <a:ext cx="0" cy="61232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3041892" y="2041070"/>
            <a:ext cx="0" cy="61232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1545107" y="4286248"/>
            <a:ext cx="0" cy="61232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3041892" y="4286248"/>
            <a:ext cx="0" cy="61232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 hidden="0"/>
          <p:cNvSpPr>
            <a:spLocks noGrp="1"/>
          </p:cNvSpPr>
          <p:nvPr isPhoto="0" userDrawn="0"/>
        </p:nvSpPr>
        <p:spPr bwMode="auto">
          <a:xfrm flipH="0" flipV="0">
            <a:off x="1081393" y="5161530"/>
            <a:ext cx="927428" cy="47862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1200" b="0">
                <a:solidFill>
                  <a:schemeClr val="tx1"/>
                </a:solidFill>
              </a:rPr>
              <a:t>Prédiction du matériau principal</a:t>
            </a:r>
            <a:endParaRPr lang="fr-FR" sz="1200" b="0">
              <a:solidFill>
                <a:schemeClr val="tx1"/>
              </a:solidFill>
            </a:endParaRPr>
          </a:p>
        </p:txBody>
      </p:sp>
      <p:sp>
        <p:nvSpPr>
          <p:cNvPr id="13" name="Subtitle 2" hidden="0"/>
          <p:cNvSpPr>
            <a:spLocks noGrp="1"/>
          </p:cNvSpPr>
          <p:nvPr isPhoto="0" userDrawn="0"/>
        </p:nvSpPr>
        <p:spPr bwMode="auto">
          <a:xfrm flipH="0" flipV="0">
            <a:off x="2660356" y="5161530"/>
            <a:ext cx="763071" cy="47862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1200" b="0">
                <a:solidFill>
                  <a:schemeClr val="tx1"/>
                </a:solidFill>
              </a:rPr>
              <a:t>Volume</a:t>
            </a:r>
            <a:r>
              <a:rPr lang="fr-FR" sz="1200" b="0">
                <a:solidFill>
                  <a:schemeClr val="tx1"/>
                </a:solidFill>
              </a:rPr>
              <a:t>/</a:t>
            </a:r>
            <a:r>
              <a:rPr lang="fr-FR" sz="1200" b="0">
                <a:solidFill>
                  <a:schemeClr val="tx1"/>
                </a:solidFill>
              </a:rPr>
              <a:t>Surface</a:t>
            </a:r>
            <a:endParaRPr lang="fr-FR" sz="1200" b="0">
              <a:solidFill>
                <a:schemeClr val="tx1"/>
              </a:solidFill>
            </a:endParaRPr>
          </a:p>
        </p:txBody>
      </p:sp>
      <p:sp>
        <p:nvSpPr>
          <p:cNvPr id="14" name="Subtitle 2" hidden="0"/>
          <p:cNvSpPr>
            <a:spLocks noGrp="1"/>
          </p:cNvSpPr>
          <p:nvPr isPhoto="0" userDrawn="0"/>
        </p:nvSpPr>
        <p:spPr bwMode="auto">
          <a:xfrm flipH="0" flipV="0">
            <a:off x="2334322" y="1035609"/>
            <a:ext cx="2170338" cy="10530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93"/>
              </a:lnSpc>
              <a:defRPr/>
            </a:pPr>
            <a:r>
              <a:rPr lang="fr-FR" sz="1200" b="0">
                <a:solidFill>
                  <a:schemeClr val="tx1"/>
                </a:solidFill>
              </a:rPr>
              <a:t>Hauteur</a:t>
            </a:r>
            <a:endParaRPr sz="1200" b="0">
              <a:solidFill>
                <a:schemeClr val="tx1"/>
              </a:solidFill>
            </a:endParaRPr>
          </a:p>
          <a:p>
            <a:pPr algn="l">
              <a:lnSpc>
                <a:spcPts val="593"/>
              </a:lnSpc>
              <a:defRPr/>
            </a:pPr>
            <a:r>
              <a:rPr lang="fr-FR" sz="1200" b="0">
                <a:solidFill>
                  <a:schemeClr val="tx1"/>
                </a:solidFill>
              </a:rPr>
              <a:t>Emprise</a:t>
            </a:r>
            <a:endParaRPr sz="1200" b="0">
              <a:solidFill>
                <a:schemeClr val="tx1"/>
              </a:solidFill>
            </a:endParaRPr>
          </a:p>
          <a:p>
            <a:pPr algn="l">
              <a:lnSpc>
                <a:spcPts val="593"/>
              </a:lnSpc>
              <a:defRPr/>
            </a:pPr>
            <a:r>
              <a:rPr lang="fr-FR" sz="1200" b="0">
                <a:solidFill>
                  <a:schemeClr val="tx1"/>
                </a:solidFill>
              </a:rPr>
              <a:t>Période de construction</a:t>
            </a:r>
            <a:endParaRPr sz="1200" b="0">
              <a:solidFill>
                <a:schemeClr val="tx1"/>
              </a:solidFill>
            </a:endParaRPr>
          </a:p>
          <a:p>
            <a:pPr algn="l">
              <a:lnSpc>
                <a:spcPts val="593"/>
              </a:lnSpc>
              <a:defRPr/>
            </a:pPr>
            <a:r>
              <a:rPr lang="fr-FR" sz="1200" b="0">
                <a:solidFill>
                  <a:schemeClr val="tx1"/>
                </a:solidFill>
              </a:rPr>
              <a:t>Destination</a:t>
            </a:r>
            <a:endParaRPr sz="1200" b="0">
              <a:solidFill>
                <a:schemeClr val="tx1"/>
              </a:solidFill>
            </a:endParaRPr>
          </a:p>
          <a:p>
            <a:pPr marL="0" indent="0" algn="ctr">
              <a:lnSpc>
                <a:spcPts val="593"/>
              </a:lnSpc>
              <a:buFont typeface="Arial"/>
              <a:buNone/>
              <a:defRPr/>
            </a:pPr>
            <a:endParaRPr lang="fr-FR" sz="1200" b="0">
              <a:solidFill>
                <a:schemeClr val="tx1"/>
              </a:solidFill>
            </a:endParaRPr>
          </a:p>
        </p:txBody>
      </p:sp>
      <p:sp>
        <p:nvSpPr>
          <p:cNvPr id="15" name="Subtitle 2" hidden="0"/>
          <p:cNvSpPr>
            <a:spLocks noGrp="1"/>
          </p:cNvSpPr>
          <p:nvPr isPhoto="0" userDrawn="0"/>
        </p:nvSpPr>
        <p:spPr bwMode="auto">
          <a:xfrm flipH="0" flipV="0">
            <a:off x="945857" y="1392351"/>
            <a:ext cx="1198499" cy="478629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1200" b="0">
                <a:solidFill>
                  <a:schemeClr val="tx1"/>
                </a:solidFill>
              </a:rPr>
              <a:t>Photographie du bâtiment</a:t>
            </a:r>
            <a:endParaRPr lang="fr-FR" sz="1200" b="0">
              <a:solidFill>
                <a:schemeClr val="tx1"/>
              </a:solidFill>
            </a:endParaRPr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178820" y="4592409"/>
            <a:ext cx="598747" cy="641057"/>
          </a:xfrm>
          <a:prstGeom prst="rect">
            <a:avLst/>
          </a:prstGeom>
        </p:spPr>
      </p:pic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769307" y="4797068"/>
            <a:ext cx="1737416" cy="326644"/>
          </a:xfrm>
          <a:prstGeom prst="rect">
            <a:avLst/>
          </a:prstGeom>
        </p:spPr>
      </p:pic>
      <p:sp>
        <p:nvSpPr>
          <p:cNvPr id="18" name="Subtitle 2" hidden="0"/>
          <p:cNvSpPr>
            <a:spLocks noGrp="1"/>
          </p:cNvSpPr>
          <p:nvPr isPhoto="0" userDrawn="0"/>
        </p:nvSpPr>
        <p:spPr bwMode="auto">
          <a:xfrm flipH="0" flipV="0">
            <a:off x="9611999" y="4804230"/>
            <a:ext cx="307231" cy="27178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2000" b="0">
                <a:solidFill>
                  <a:schemeClr val="tx1"/>
                </a:solidFill>
              </a:rPr>
              <a:t>+</a:t>
            </a:r>
            <a:endParaRPr sz="1200" b="1">
              <a:solidFill>
                <a:schemeClr val="tx1"/>
              </a:solidFill>
            </a:endParaRPr>
          </a:p>
        </p:txBody>
      </p: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0" flipV="0">
            <a:off x="5014927" y="3122838"/>
            <a:ext cx="1353911" cy="0"/>
          </a:xfrm>
          <a:prstGeom prst="line">
            <a:avLst/>
          </a:prstGeom>
          <a:ln w="12700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70454" y="1340303"/>
            <a:ext cx="4881096" cy="2752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286499"/>
            <a:ext cx="5793356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Projet personnel - Semestre 9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9144000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besoin = Un algorithme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61240" t="22321" r="8522" b="23015"/>
          <a:stretch/>
        </p:blipFill>
        <p:spPr bwMode="auto">
          <a:xfrm flipH="0" flipV="0">
            <a:off x="740142" y="887122"/>
            <a:ext cx="4150178" cy="4855092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701284" y="392125"/>
            <a:ext cx="3066084" cy="5845084"/>
          </a:xfrm>
          <a:prstGeom prst="rect">
            <a:avLst/>
          </a:prstGeom>
        </p:spPr>
      </p:pic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0" flipV="1">
            <a:off x="5014927" y="3122838"/>
            <a:ext cx="2714625" cy="0"/>
          </a:xfrm>
          <a:prstGeom prst="line">
            <a:avLst/>
          </a:prstGeom>
          <a:ln w="12700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381749"/>
            <a:ext cx="11423220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SPACEMAKER AI - https://www.spacemakerai.com/fr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11391321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Generative Design et grandeurs mesurables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81210" y="771495"/>
            <a:ext cx="8360791" cy="522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381749"/>
            <a:ext cx="11423220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MICLEA, Corina. </a:t>
            </a:r>
            <a:r>
              <a:rPr lang="fr-FR" sz="1200" b="0" i="1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Deep Learning and Generative Design,</a:t>
            </a:r>
            <a:r>
              <a:rPr lang="fr-FR" sz="1200" i="1">
                <a:solidFill>
                  <a:schemeClr val="accent3"/>
                </a:solidFill>
              </a:rPr>
              <a:t> </a:t>
            </a:r>
            <a:r>
              <a:rPr lang="fr-FR" sz="1200" b="0" i="1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Can they improve designing process in architecture ?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>
                <a:solidFill>
                  <a:schemeClr val="accent3"/>
                </a:solidFill>
              </a:rPr>
              <a:t>Décembre 2019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68837" y="726608"/>
            <a:ext cx="8814716" cy="5340233"/>
          </a:xfrm>
          <a:prstGeom prst="rect">
            <a:avLst/>
          </a:prstGeom>
        </p:spPr>
      </p:pic>
      <p:sp>
        <p:nvSpPr>
          <p:cNvPr id="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9144000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 contraintes non-mesurables courantes en conception architecturale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3218785" y="4708071"/>
            <a:ext cx="7286625" cy="56469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3218784" y="5633357"/>
            <a:ext cx="7286625" cy="34698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286499"/>
            <a:ext cx="3563825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Projet personnel - Semestre 7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9144000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Une expérience avec le Generative Design et la programmation Python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282403" y="2637286"/>
            <a:ext cx="1379489" cy="139133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12210" y="3290796"/>
            <a:ext cx="5880948" cy="2790831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7824803" y="3150053"/>
            <a:ext cx="3265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+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046303" y="852053"/>
            <a:ext cx="2891642" cy="2168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2809051" y="2508151"/>
            <a:ext cx="7172483" cy="146304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600"/>
              <a:t>Quels sont les outils permettant d'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approcher le Machine Learning et le Deep Learning  afin de les mettre en œuvre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de manière </a:t>
            </a:r>
            <a:r>
              <a:rPr lang="fr-FR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pratique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?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742782" y="5476523"/>
            <a:ext cx="3563824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AutoKeras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280827" y="2826689"/>
            <a:ext cx="1038821" cy="1112228"/>
          </a:xfrm>
          <a:prstGeom prst="rect">
            <a:avLst/>
          </a:prstGeom>
        </p:spPr>
      </p:pic>
      <p:sp>
        <p:nvSpPr>
          <p:cNvPr id="6" name="Subtitle 2" hidden="0"/>
          <p:cNvSpPr>
            <a:spLocks noGrp="1"/>
          </p:cNvSpPr>
          <p:nvPr isPhoto="0" userDrawn="0"/>
        </p:nvSpPr>
        <p:spPr bwMode="auto">
          <a:xfrm flipH="0" flipV="0">
            <a:off x="464583" y="514476"/>
            <a:ext cx="2903879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1200">
                <a:solidFill>
                  <a:schemeClr val="tx1"/>
                </a:solidFill>
              </a:rPr>
              <a:t>Bibliothèques et Frameworks Python 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80827" y="1395742"/>
            <a:ext cx="1196242" cy="644978"/>
          </a:xfrm>
          <a:prstGeom prst="rect">
            <a:avLst/>
          </a:prstGeom>
        </p:spPr>
      </p:pic>
      <p:sp>
        <p:nvSpPr>
          <p:cNvPr id="8" name="Subtitle 2" hidden="0"/>
          <p:cNvSpPr>
            <a:spLocks noGrp="1"/>
          </p:cNvSpPr>
          <p:nvPr isPhoto="0" userDrawn="0"/>
        </p:nvSpPr>
        <p:spPr bwMode="auto">
          <a:xfrm flipH="0" flipV="0">
            <a:off x="4258982" y="514476"/>
            <a:ext cx="3788344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1200">
                <a:solidFill>
                  <a:schemeClr val="tx1"/>
                </a:solidFill>
              </a:rPr>
              <a:t>Plateformes de développement « communautaires »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9" name="Subtitle 2" hidden="0"/>
          <p:cNvSpPr>
            <a:spLocks noGrp="1"/>
          </p:cNvSpPr>
          <p:nvPr isPhoto="0" userDrawn="0"/>
        </p:nvSpPr>
        <p:spPr bwMode="auto">
          <a:xfrm flipH="0" flipV="0">
            <a:off x="8818123" y="514476"/>
            <a:ext cx="3197676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fr-FR" sz="1200">
                <a:solidFill>
                  <a:schemeClr val="tx1"/>
                </a:solidFill>
              </a:rPr>
              <a:t>Ouvrages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91414" y="4957930"/>
            <a:ext cx="1775067" cy="333723"/>
          </a:xfrm>
          <a:prstGeom prst="rect">
            <a:avLst/>
          </a:prstGeom>
        </p:spPr>
      </p:pic>
      <p:sp>
        <p:nvSpPr>
          <p:cNvPr id="11" name="Subtitle 2" hidden="0"/>
          <p:cNvSpPr>
            <a:spLocks noGrp="1"/>
          </p:cNvSpPr>
          <p:nvPr isPhoto="0" userDrawn="0"/>
        </p:nvSpPr>
        <p:spPr bwMode="auto">
          <a:xfrm flipH="0" flipV="0">
            <a:off x="742782" y="4102202"/>
            <a:ext cx="2169840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TensorFlow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2" name="Subtitle 2" hidden="0"/>
          <p:cNvSpPr>
            <a:spLocks noGrp="1"/>
          </p:cNvSpPr>
          <p:nvPr isPhoto="0" userDrawn="0"/>
        </p:nvSpPr>
        <p:spPr bwMode="auto">
          <a:xfrm flipH="0" flipV="0">
            <a:off x="742782" y="2204005"/>
            <a:ext cx="2169839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Scikit-Learn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13" name="Subtitle 2" hidden="0"/>
          <p:cNvSpPr>
            <a:spLocks noGrp="1"/>
          </p:cNvSpPr>
          <p:nvPr isPhoto="0" userDrawn="0"/>
        </p:nvSpPr>
        <p:spPr bwMode="auto">
          <a:xfrm flipH="0" flipV="0">
            <a:off x="4170538" y="4809887"/>
            <a:ext cx="3563824" cy="31490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Kaggle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992778" y="1475754"/>
            <a:ext cx="4320753" cy="3025848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9777544" y="4217477"/>
            <a:ext cx="1278835" cy="1573951"/>
          </a:xfrm>
          <a:prstGeom prst="rect">
            <a:avLst/>
          </a:prstGeom>
        </p:spPr>
      </p:pic>
      <p:sp>
        <p:nvSpPr>
          <p:cNvPr id="16" name="Subtitle 2" hidden="0"/>
          <p:cNvSpPr>
            <a:spLocks noGrp="1"/>
          </p:cNvSpPr>
          <p:nvPr isPhoto="0" userDrawn="0"/>
        </p:nvSpPr>
        <p:spPr bwMode="auto">
          <a:xfrm flipH="0" flipV="0">
            <a:off x="9116654" y="5875406"/>
            <a:ext cx="2720658" cy="82617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VANNIEUWENHUYZE, Aurélien. </a:t>
            </a:r>
            <a:r>
              <a:rPr lang="fr-FR" sz="1200" b="0" i="1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Intelligence artificielle vulgarisée : le Machine Learning et le Deep Learning par la </a:t>
            </a:r>
            <a:r>
              <a:rPr lang="fr-FR" sz="1200" b="0" i="1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pratique</a:t>
            </a:r>
            <a:endParaRPr sz="1200" b="0" i="1" u="none" strike="noStrike" cap="none" spc="0">
              <a:solidFill>
                <a:schemeClr val="accent3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9777544" y="1377526"/>
            <a:ext cx="1398879" cy="1693799"/>
          </a:xfrm>
          <a:prstGeom prst="rect">
            <a:avLst/>
          </a:prstGeom>
        </p:spPr>
      </p:pic>
      <p:sp>
        <p:nvSpPr>
          <p:cNvPr id="18" name="Subtitle 2" hidden="0"/>
          <p:cNvSpPr>
            <a:spLocks noGrp="1"/>
          </p:cNvSpPr>
          <p:nvPr isPhoto="0" userDrawn="0"/>
        </p:nvSpPr>
        <p:spPr bwMode="auto">
          <a:xfrm flipH="0" flipV="0">
            <a:off x="9056632" y="3276029"/>
            <a:ext cx="2720657" cy="82617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C. MUELLER, 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Andreas &amp; 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Sarah, 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GUIDO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. </a:t>
            </a:r>
            <a:r>
              <a:rPr lang="fr-FR" sz="1200" b="0" i="1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Machine learning - Les fondamentaux</a:t>
            </a:r>
            <a:endParaRPr sz="1200" b="0" i="1" u="none" strike="noStrike" cap="none" spc="0">
              <a:solidFill>
                <a:schemeClr val="accent3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342744" y="6227884"/>
            <a:ext cx="11505639" cy="40121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VANNIEUWENHUYZE, Aurélien. Intelligence artificielle vulgarisée : le Machine Learning et le Deep Learning par la 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pratique. [S. l.] : [s. n.], 2019.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 p. 17</a:t>
            </a:r>
            <a:endParaRPr lang="fr-FR" sz="1200" b="0" i="0" u="none" strike="noStrike" cap="none" spc="0">
              <a:solidFill>
                <a:schemeClr val="accent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975229" y="2313662"/>
            <a:ext cx="10170199" cy="1817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«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L’idée à travers cet ouvrage est de montrer, de façon vulgarisée et </a:t>
            </a:r>
            <a:r>
              <a:rPr lang="fr-FR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 la pratique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la création de </a:t>
            </a:r>
            <a:r>
              <a:rPr lang="fr-FR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projets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autour de l’intelligence artificielle en mettant de côté autant que possible les formules mathématiques et statistiques.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Ainsi, l’objectif de ce livre est de </a:t>
            </a:r>
            <a:r>
              <a:rPr lang="fr-FR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rendre compréhensibles et applicables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les concepts du </a:t>
            </a:r>
            <a:r>
              <a:rPr lang="fr-FR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Machine Learning et du Deep Learning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à toute personne âgée entre 15 et 99 ans.</a:t>
            </a:r>
            <a:r>
              <a:rPr/>
              <a:t> »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2870283" y="2508151"/>
            <a:ext cx="6882600" cy="146304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Comment mettre en place un algorithme en Machine Learning 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 </a:t>
            </a:r>
            <a:r>
              <a:rPr lang="fr-FR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service d'un projet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architectural </a:t>
            </a: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?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/>
        </p:nvSpPr>
        <p:spPr bwMode="auto">
          <a:xfrm flipH="0" flipV="0">
            <a:off x="464585" y="6286499"/>
            <a:ext cx="5793356" cy="31490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fr-FR" sz="1200">
                <a:solidFill>
                  <a:schemeClr val="accent3"/>
                </a:solidFill>
              </a:rPr>
              <a:t>Jeux de données proposés par l'APUR - </a:t>
            </a:r>
            <a:r>
              <a:rPr lang="fr-FR" sz="1200" b="0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https://opendata.apur.org/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365945" y="124006"/>
            <a:ext cx="9144000" cy="44068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L'Open Data : source de données potentielle pour l'architecture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4585" y="1038838"/>
            <a:ext cx="5246408" cy="4472562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257942" y="1038838"/>
            <a:ext cx="5550936" cy="4500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0</Words>
  <Characters>0</Characters>
  <CharactersWithSpaces>0</CharactersWithSpaces>
  <Application>ONLYOFFICE/6.1.0.90</Application>
  <DocSecurity>0</DocSecurity>
  <PresentationFormat>Widescreen</PresentationFormat>
  <Lines>0</Lines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2021-03-16T10:14:47Z</dcterms:modified>
  <cp:category/>
  <cp:contentStatus/>
  <cp:version/>
</cp:coreProperties>
</file>