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86" d="100"/>
          <a:sy n="186" d="100"/>
        </p:scale>
        <p:origin x="451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4BDB83-6443-4135-B680-4B79D0695F5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AF953D-24F8-4AED-96AC-968D9BE8284D}">
      <dgm:prSet/>
      <dgm:spPr/>
      <dgm:t>
        <a:bodyPr/>
        <a:lstStyle/>
        <a:p>
          <a:r>
            <a:rPr lang="en-US"/>
            <a:t>Do not re-invent the wheel</a:t>
          </a:r>
        </a:p>
      </dgm:t>
    </dgm:pt>
    <dgm:pt modelId="{4EB7BB29-9623-4809-878B-6B6E0BE14ED6}" type="parTrans" cxnId="{37535C41-A3BD-4A43-9909-0247B732B396}">
      <dgm:prSet/>
      <dgm:spPr/>
      <dgm:t>
        <a:bodyPr/>
        <a:lstStyle/>
        <a:p>
          <a:endParaRPr lang="en-US"/>
        </a:p>
      </dgm:t>
    </dgm:pt>
    <dgm:pt modelId="{DFB53A9D-4F17-4557-A60F-916E67BD806C}" type="sibTrans" cxnId="{37535C41-A3BD-4A43-9909-0247B732B396}">
      <dgm:prSet/>
      <dgm:spPr/>
      <dgm:t>
        <a:bodyPr/>
        <a:lstStyle/>
        <a:p>
          <a:endParaRPr lang="en-US"/>
        </a:p>
      </dgm:t>
    </dgm:pt>
    <dgm:pt modelId="{430487F6-77B0-4915-9295-A4FD15B87204}">
      <dgm:prSet/>
      <dgm:spPr/>
      <dgm:t>
        <a:bodyPr/>
        <a:lstStyle/>
        <a:p>
          <a:r>
            <a:rPr lang="en-US" i="1"/>
            <a:t>Establishing harbors of .do files and .ado files to allow collaborators access and benefit from existing works</a:t>
          </a:r>
          <a:endParaRPr lang="en-US"/>
        </a:p>
      </dgm:t>
    </dgm:pt>
    <dgm:pt modelId="{33711A63-125B-4421-A52E-954EDAD2AB04}" type="parTrans" cxnId="{86C9C429-F359-4531-9B80-0AB2A2FD106B}">
      <dgm:prSet/>
      <dgm:spPr/>
      <dgm:t>
        <a:bodyPr/>
        <a:lstStyle/>
        <a:p>
          <a:endParaRPr lang="en-US"/>
        </a:p>
      </dgm:t>
    </dgm:pt>
    <dgm:pt modelId="{0DEF1F8A-8F03-4433-A401-495D28C7423F}" type="sibTrans" cxnId="{86C9C429-F359-4531-9B80-0AB2A2FD106B}">
      <dgm:prSet/>
      <dgm:spPr/>
      <dgm:t>
        <a:bodyPr/>
        <a:lstStyle/>
        <a:p>
          <a:endParaRPr lang="en-US"/>
        </a:p>
      </dgm:t>
    </dgm:pt>
    <dgm:pt modelId="{84BFE7B9-7488-4A44-8403-E4CDD6DDC681}">
      <dgm:prSet/>
      <dgm:spPr/>
      <dgm:t>
        <a:bodyPr/>
        <a:lstStyle/>
        <a:p>
          <a:r>
            <a:rPr lang="en-US" i="1"/>
            <a:t>FENA website and Github</a:t>
          </a:r>
          <a:endParaRPr lang="en-US"/>
        </a:p>
      </dgm:t>
    </dgm:pt>
    <dgm:pt modelId="{EBDA9DB1-711A-4FD5-8458-5A848A45D8AC}" type="parTrans" cxnId="{CD98C8B8-0D56-4DB4-B716-C37E7FFD408B}">
      <dgm:prSet/>
      <dgm:spPr/>
      <dgm:t>
        <a:bodyPr/>
        <a:lstStyle/>
        <a:p>
          <a:endParaRPr lang="en-US"/>
        </a:p>
      </dgm:t>
    </dgm:pt>
    <dgm:pt modelId="{707A1A4D-FB37-44CD-8343-EA74E006740B}" type="sibTrans" cxnId="{CD98C8B8-0D56-4DB4-B716-C37E7FFD408B}">
      <dgm:prSet/>
      <dgm:spPr/>
      <dgm:t>
        <a:bodyPr/>
        <a:lstStyle/>
        <a:p>
          <a:endParaRPr lang="en-US"/>
        </a:p>
      </dgm:t>
    </dgm:pt>
    <dgm:pt modelId="{19F05A4E-9FF1-453A-BEEC-B23D243D3771}">
      <dgm:prSet/>
      <dgm:spPr/>
      <dgm:t>
        <a:bodyPr/>
        <a:lstStyle/>
        <a:p>
          <a:r>
            <a:rPr lang="en-US"/>
            <a:t>Easy adaptation and operation</a:t>
          </a:r>
        </a:p>
      </dgm:t>
    </dgm:pt>
    <dgm:pt modelId="{7D71976B-1015-4796-9D08-0E5AA88D9A14}" type="parTrans" cxnId="{4833E436-5A8B-4D86-87DD-4E23E8F84BD9}">
      <dgm:prSet/>
      <dgm:spPr/>
      <dgm:t>
        <a:bodyPr/>
        <a:lstStyle/>
        <a:p>
          <a:endParaRPr lang="en-US"/>
        </a:p>
      </dgm:t>
    </dgm:pt>
    <dgm:pt modelId="{CFA115C8-59CB-46B9-BCC6-C608689F3966}" type="sibTrans" cxnId="{4833E436-5A8B-4D86-87DD-4E23E8F84BD9}">
      <dgm:prSet/>
      <dgm:spPr/>
      <dgm:t>
        <a:bodyPr/>
        <a:lstStyle/>
        <a:p>
          <a:endParaRPr lang="en-US"/>
        </a:p>
      </dgm:t>
    </dgm:pt>
    <dgm:pt modelId="{E4BE6D89-CB75-4E31-A931-8F4C6FF0522B}">
      <dgm:prSet/>
      <dgm:spPr/>
      <dgm:t>
        <a:bodyPr/>
        <a:lstStyle/>
        <a:p>
          <a:r>
            <a:rPr lang="en-US" i="1"/>
            <a:t>An interactive way of building Stata packages to make Stata programs self-explanatory</a:t>
          </a:r>
          <a:endParaRPr lang="en-US"/>
        </a:p>
      </dgm:t>
    </dgm:pt>
    <dgm:pt modelId="{9E9EA56E-9FA8-43E3-9ABD-54092D17F470}" type="parTrans" cxnId="{B0CDDDEF-2961-4BDA-8273-F6C0A1BF58DA}">
      <dgm:prSet/>
      <dgm:spPr/>
      <dgm:t>
        <a:bodyPr/>
        <a:lstStyle/>
        <a:p>
          <a:endParaRPr lang="en-US"/>
        </a:p>
      </dgm:t>
    </dgm:pt>
    <dgm:pt modelId="{546CEE2D-0537-4ACC-98C4-4F29064C28B0}" type="sibTrans" cxnId="{B0CDDDEF-2961-4BDA-8273-F6C0A1BF58DA}">
      <dgm:prSet/>
      <dgm:spPr/>
      <dgm:t>
        <a:bodyPr/>
        <a:lstStyle/>
        <a:p>
          <a:endParaRPr lang="en-US"/>
        </a:p>
      </dgm:t>
    </dgm:pt>
    <dgm:pt modelId="{40BCDC5E-8A79-4DBF-85C5-D8BF9C7D0EE6}">
      <dgm:prSet/>
      <dgm:spPr/>
      <dgm:t>
        <a:bodyPr/>
        <a:lstStyle/>
        <a:p>
          <a:r>
            <a:rPr lang="en-US" i="1"/>
            <a:t>Prompt-based Programming Approach</a:t>
          </a:r>
          <a:endParaRPr lang="en-US"/>
        </a:p>
      </dgm:t>
    </dgm:pt>
    <dgm:pt modelId="{AFEB0524-D167-47A9-BDAE-7E47523995CB}" type="parTrans" cxnId="{79DA2440-F78A-44D7-AE27-1B4911A03C97}">
      <dgm:prSet/>
      <dgm:spPr/>
      <dgm:t>
        <a:bodyPr/>
        <a:lstStyle/>
        <a:p>
          <a:endParaRPr lang="en-US"/>
        </a:p>
      </dgm:t>
    </dgm:pt>
    <dgm:pt modelId="{2AEB4067-079F-4AEA-9DED-81C3CD069B11}" type="sibTrans" cxnId="{79DA2440-F78A-44D7-AE27-1B4911A03C97}">
      <dgm:prSet/>
      <dgm:spPr/>
      <dgm:t>
        <a:bodyPr/>
        <a:lstStyle/>
        <a:p>
          <a:endParaRPr lang="en-US"/>
        </a:p>
      </dgm:t>
    </dgm:pt>
    <dgm:pt modelId="{87518770-34EC-4EFC-BF1A-931F3F17B46D}">
      <dgm:prSet/>
      <dgm:spPr/>
      <dgm:t>
        <a:bodyPr/>
        <a:lstStyle/>
        <a:p>
          <a:r>
            <a:rPr lang="en-US"/>
            <a:t>Accessible national datasets</a:t>
          </a:r>
        </a:p>
      </dgm:t>
    </dgm:pt>
    <dgm:pt modelId="{4DD6B46B-3A4D-459F-8CC4-4C2034CDCFDB}" type="parTrans" cxnId="{BD868F22-A2F3-4D85-967E-A06135604008}">
      <dgm:prSet/>
      <dgm:spPr/>
      <dgm:t>
        <a:bodyPr/>
        <a:lstStyle/>
        <a:p>
          <a:endParaRPr lang="en-US"/>
        </a:p>
      </dgm:t>
    </dgm:pt>
    <dgm:pt modelId="{FDD87479-8784-41B3-8C76-272E9487CF78}" type="sibTrans" cxnId="{BD868F22-A2F3-4D85-967E-A06135604008}">
      <dgm:prSet/>
      <dgm:spPr/>
      <dgm:t>
        <a:bodyPr/>
        <a:lstStyle/>
        <a:p>
          <a:endParaRPr lang="en-US"/>
        </a:p>
      </dgm:t>
    </dgm:pt>
    <dgm:pt modelId="{16434EEE-1CCC-436F-A2CE-80399FA113A4}">
      <dgm:prSet/>
      <dgm:spPr/>
      <dgm:t>
        <a:bodyPr/>
        <a:lstStyle/>
        <a:p>
          <a:r>
            <a:rPr lang="en-US" i="1"/>
            <a:t>Quickly organize control datasets from public national databases to gather necessary information based on unique needs of studies</a:t>
          </a:r>
          <a:endParaRPr lang="en-US"/>
        </a:p>
      </dgm:t>
    </dgm:pt>
    <dgm:pt modelId="{0FA84D62-A30C-4C74-AAA1-641872C700A4}" type="parTrans" cxnId="{6611077B-0C79-4CE6-8355-48115E8DD928}">
      <dgm:prSet/>
      <dgm:spPr/>
      <dgm:t>
        <a:bodyPr/>
        <a:lstStyle/>
        <a:p>
          <a:endParaRPr lang="en-US"/>
        </a:p>
      </dgm:t>
    </dgm:pt>
    <dgm:pt modelId="{864DEDA6-6488-473D-ACE6-AEA64275C510}" type="sibTrans" cxnId="{6611077B-0C79-4CE6-8355-48115E8DD928}">
      <dgm:prSet/>
      <dgm:spPr/>
      <dgm:t>
        <a:bodyPr/>
        <a:lstStyle/>
        <a:p>
          <a:endParaRPr lang="en-US"/>
        </a:p>
      </dgm:t>
    </dgm:pt>
    <dgm:pt modelId="{C7D86C58-8FFC-4CCF-B4CD-1E1C4297F53E}">
      <dgm:prSet/>
      <dgm:spPr/>
      <dgm:t>
        <a:bodyPr/>
        <a:lstStyle/>
        <a:p>
          <a:r>
            <a:rPr lang="en-US" i="1"/>
            <a:t>NHANES_FENA program</a:t>
          </a:r>
          <a:endParaRPr lang="en-US"/>
        </a:p>
      </dgm:t>
    </dgm:pt>
    <dgm:pt modelId="{68B55D77-D116-44FA-BCCF-BFEAC364A292}" type="parTrans" cxnId="{FF6E63DD-B0CA-495D-8021-783CF2B0D168}">
      <dgm:prSet/>
      <dgm:spPr/>
      <dgm:t>
        <a:bodyPr/>
        <a:lstStyle/>
        <a:p>
          <a:endParaRPr lang="en-US"/>
        </a:p>
      </dgm:t>
    </dgm:pt>
    <dgm:pt modelId="{023730B9-78F7-4A73-A669-1D7D2AE3DB15}" type="sibTrans" cxnId="{FF6E63DD-B0CA-495D-8021-783CF2B0D168}">
      <dgm:prSet/>
      <dgm:spPr/>
      <dgm:t>
        <a:bodyPr/>
        <a:lstStyle/>
        <a:p>
          <a:endParaRPr lang="en-US"/>
        </a:p>
      </dgm:t>
    </dgm:pt>
    <dgm:pt modelId="{E3FA6F58-1B0D-4354-A0AB-96332CA33150}" type="pres">
      <dgm:prSet presAssocID="{974BDB83-6443-4135-B680-4B79D0695F53}" presName="linear" presStyleCnt="0">
        <dgm:presLayoutVars>
          <dgm:animLvl val="lvl"/>
          <dgm:resizeHandles val="exact"/>
        </dgm:presLayoutVars>
      </dgm:prSet>
      <dgm:spPr/>
    </dgm:pt>
    <dgm:pt modelId="{4BD236CC-6E94-4875-8280-77840656067A}" type="pres">
      <dgm:prSet presAssocID="{EEAF953D-24F8-4AED-96AC-968D9BE828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9BDBFA-24EB-4463-91C1-6820C64387E9}" type="pres">
      <dgm:prSet presAssocID="{EEAF953D-24F8-4AED-96AC-968D9BE8284D}" presName="childText" presStyleLbl="revTx" presStyleIdx="0" presStyleCnt="3">
        <dgm:presLayoutVars>
          <dgm:bulletEnabled val="1"/>
        </dgm:presLayoutVars>
      </dgm:prSet>
      <dgm:spPr/>
    </dgm:pt>
    <dgm:pt modelId="{1DD106C0-5C70-4344-ACA9-0AA7F6170CF1}" type="pres">
      <dgm:prSet presAssocID="{19F05A4E-9FF1-453A-BEEC-B23D243D37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CF2727-AC86-4CD2-B857-729F7025C257}" type="pres">
      <dgm:prSet presAssocID="{19F05A4E-9FF1-453A-BEEC-B23D243D3771}" presName="childText" presStyleLbl="revTx" presStyleIdx="1" presStyleCnt="3">
        <dgm:presLayoutVars>
          <dgm:bulletEnabled val="1"/>
        </dgm:presLayoutVars>
      </dgm:prSet>
      <dgm:spPr/>
    </dgm:pt>
    <dgm:pt modelId="{F57E56C8-26FE-4082-B871-F7F4C41A7B3F}" type="pres">
      <dgm:prSet presAssocID="{87518770-34EC-4EFC-BF1A-931F3F17B46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152C62B-80D5-4D4E-AE0C-28809BC7B491}" type="pres">
      <dgm:prSet presAssocID="{87518770-34EC-4EFC-BF1A-931F3F17B46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1708E06-BF52-4236-A39A-768B428ED121}" type="presOf" srcId="{974BDB83-6443-4135-B680-4B79D0695F53}" destId="{E3FA6F58-1B0D-4354-A0AB-96332CA33150}" srcOrd="0" destOrd="0" presId="urn:microsoft.com/office/officeart/2005/8/layout/vList2"/>
    <dgm:cxn modelId="{BD868F22-A2F3-4D85-967E-A06135604008}" srcId="{974BDB83-6443-4135-B680-4B79D0695F53}" destId="{87518770-34EC-4EFC-BF1A-931F3F17B46D}" srcOrd="2" destOrd="0" parTransId="{4DD6B46B-3A4D-459F-8CC4-4C2034CDCFDB}" sibTransId="{FDD87479-8784-41B3-8C76-272E9487CF78}"/>
    <dgm:cxn modelId="{86C9C429-F359-4531-9B80-0AB2A2FD106B}" srcId="{EEAF953D-24F8-4AED-96AC-968D9BE8284D}" destId="{430487F6-77B0-4915-9295-A4FD15B87204}" srcOrd="0" destOrd="0" parTransId="{33711A63-125B-4421-A52E-954EDAD2AB04}" sibTransId="{0DEF1F8A-8F03-4433-A401-495D28C7423F}"/>
    <dgm:cxn modelId="{4833E436-5A8B-4D86-87DD-4E23E8F84BD9}" srcId="{974BDB83-6443-4135-B680-4B79D0695F53}" destId="{19F05A4E-9FF1-453A-BEEC-B23D243D3771}" srcOrd="1" destOrd="0" parTransId="{7D71976B-1015-4796-9D08-0E5AA88D9A14}" sibTransId="{CFA115C8-59CB-46B9-BCC6-C608689F3966}"/>
    <dgm:cxn modelId="{79DA2440-F78A-44D7-AE27-1B4911A03C97}" srcId="{19F05A4E-9FF1-453A-BEEC-B23D243D3771}" destId="{40BCDC5E-8A79-4DBF-85C5-D8BF9C7D0EE6}" srcOrd="1" destOrd="0" parTransId="{AFEB0524-D167-47A9-BDAE-7E47523995CB}" sibTransId="{2AEB4067-079F-4AEA-9DED-81C3CD069B11}"/>
    <dgm:cxn modelId="{37535C41-A3BD-4A43-9909-0247B732B396}" srcId="{974BDB83-6443-4135-B680-4B79D0695F53}" destId="{EEAF953D-24F8-4AED-96AC-968D9BE8284D}" srcOrd="0" destOrd="0" parTransId="{4EB7BB29-9623-4809-878B-6B6E0BE14ED6}" sibTransId="{DFB53A9D-4F17-4557-A60F-916E67BD806C}"/>
    <dgm:cxn modelId="{5FC30065-A2D6-4C21-B325-2CACD65E256D}" type="presOf" srcId="{40BCDC5E-8A79-4DBF-85C5-D8BF9C7D0EE6}" destId="{60CF2727-AC86-4CD2-B857-729F7025C257}" srcOrd="0" destOrd="1" presId="urn:microsoft.com/office/officeart/2005/8/layout/vList2"/>
    <dgm:cxn modelId="{B9ACB473-A496-4603-8F95-42E3227B78EA}" type="presOf" srcId="{E4BE6D89-CB75-4E31-A931-8F4C6FF0522B}" destId="{60CF2727-AC86-4CD2-B857-729F7025C257}" srcOrd="0" destOrd="0" presId="urn:microsoft.com/office/officeart/2005/8/layout/vList2"/>
    <dgm:cxn modelId="{6611077B-0C79-4CE6-8355-48115E8DD928}" srcId="{87518770-34EC-4EFC-BF1A-931F3F17B46D}" destId="{16434EEE-1CCC-436F-A2CE-80399FA113A4}" srcOrd="0" destOrd="0" parTransId="{0FA84D62-A30C-4C74-AAA1-641872C700A4}" sibTransId="{864DEDA6-6488-473D-ACE6-AEA64275C510}"/>
    <dgm:cxn modelId="{ECF04E89-3158-468A-9C6B-1006DBA41EBA}" type="presOf" srcId="{430487F6-77B0-4915-9295-A4FD15B87204}" destId="{689BDBFA-24EB-4463-91C1-6820C64387E9}" srcOrd="0" destOrd="0" presId="urn:microsoft.com/office/officeart/2005/8/layout/vList2"/>
    <dgm:cxn modelId="{DB6C9DB3-1C80-43A7-993C-05F47F97BBF3}" type="presOf" srcId="{84BFE7B9-7488-4A44-8403-E4CDD6DDC681}" destId="{689BDBFA-24EB-4463-91C1-6820C64387E9}" srcOrd="0" destOrd="1" presId="urn:microsoft.com/office/officeart/2005/8/layout/vList2"/>
    <dgm:cxn modelId="{C0B735B5-CFDD-41A2-A699-BC1DFD6BA28B}" type="presOf" srcId="{19F05A4E-9FF1-453A-BEEC-B23D243D3771}" destId="{1DD106C0-5C70-4344-ACA9-0AA7F6170CF1}" srcOrd="0" destOrd="0" presId="urn:microsoft.com/office/officeart/2005/8/layout/vList2"/>
    <dgm:cxn modelId="{CD98C8B8-0D56-4DB4-B716-C37E7FFD408B}" srcId="{EEAF953D-24F8-4AED-96AC-968D9BE8284D}" destId="{84BFE7B9-7488-4A44-8403-E4CDD6DDC681}" srcOrd="1" destOrd="0" parTransId="{EBDA9DB1-711A-4FD5-8458-5A848A45D8AC}" sibTransId="{707A1A4D-FB37-44CD-8343-EA74E006740B}"/>
    <dgm:cxn modelId="{410D13C2-D0A0-4CE6-A751-E714B2991C70}" type="presOf" srcId="{87518770-34EC-4EFC-BF1A-931F3F17B46D}" destId="{F57E56C8-26FE-4082-B871-F7F4C41A7B3F}" srcOrd="0" destOrd="0" presId="urn:microsoft.com/office/officeart/2005/8/layout/vList2"/>
    <dgm:cxn modelId="{2F3156CD-D83B-4CAB-921E-A519460B3781}" type="presOf" srcId="{EEAF953D-24F8-4AED-96AC-968D9BE8284D}" destId="{4BD236CC-6E94-4875-8280-77840656067A}" srcOrd="0" destOrd="0" presId="urn:microsoft.com/office/officeart/2005/8/layout/vList2"/>
    <dgm:cxn modelId="{FF6E63DD-B0CA-495D-8021-783CF2B0D168}" srcId="{87518770-34EC-4EFC-BF1A-931F3F17B46D}" destId="{C7D86C58-8FFC-4CCF-B4CD-1E1C4297F53E}" srcOrd="1" destOrd="0" parTransId="{68B55D77-D116-44FA-BCCF-BFEAC364A292}" sibTransId="{023730B9-78F7-4A73-A669-1D7D2AE3DB15}"/>
    <dgm:cxn modelId="{4BF99CEB-6C74-4352-ACF7-AB81FAD6EE85}" type="presOf" srcId="{16434EEE-1CCC-436F-A2CE-80399FA113A4}" destId="{A152C62B-80D5-4D4E-AE0C-28809BC7B491}" srcOrd="0" destOrd="0" presId="urn:microsoft.com/office/officeart/2005/8/layout/vList2"/>
    <dgm:cxn modelId="{B0CDDDEF-2961-4BDA-8273-F6C0A1BF58DA}" srcId="{19F05A4E-9FF1-453A-BEEC-B23D243D3771}" destId="{E4BE6D89-CB75-4E31-A931-8F4C6FF0522B}" srcOrd="0" destOrd="0" parTransId="{9E9EA56E-9FA8-43E3-9ABD-54092D17F470}" sibTransId="{546CEE2D-0537-4ACC-98C4-4F29064C28B0}"/>
    <dgm:cxn modelId="{F249D5FE-A421-4E2F-AEDF-A710A01B225D}" type="presOf" srcId="{C7D86C58-8FFC-4CCF-B4CD-1E1C4297F53E}" destId="{A152C62B-80D5-4D4E-AE0C-28809BC7B491}" srcOrd="0" destOrd="1" presId="urn:microsoft.com/office/officeart/2005/8/layout/vList2"/>
    <dgm:cxn modelId="{A3D3EFF6-3B2D-43AF-9FFD-D47909FE31DD}" type="presParOf" srcId="{E3FA6F58-1B0D-4354-A0AB-96332CA33150}" destId="{4BD236CC-6E94-4875-8280-77840656067A}" srcOrd="0" destOrd="0" presId="urn:microsoft.com/office/officeart/2005/8/layout/vList2"/>
    <dgm:cxn modelId="{10DE6B4F-B615-4503-B86D-6267960B0F57}" type="presParOf" srcId="{E3FA6F58-1B0D-4354-A0AB-96332CA33150}" destId="{689BDBFA-24EB-4463-91C1-6820C64387E9}" srcOrd="1" destOrd="0" presId="urn:microsoft.com/office/officeart/2005/8/layout/vList2"/>
    <dgm:cxn modelId="{D80D2D2B-50A9-4B2A-AA1E-06F84544158E}" type="presParOf" srcId="{E3FA6F58-1B0D-4354-A0AB-96332CA33150}" destId="{1DD106C0-5C70-4344-ACA9-0AA7F6170CF1}" srcOrd="2" destOrd="0" presId="urn:microsoft.com/office/officeart/2005/8/layout/vList2"/>
    <dgm:cxn modelId="{23DD3BFD-E2D5-41AD-8C19-0381F56643D0}" type="presParOf" srcId="{E3FA6F58-1B0D-4354-A0AB-96332CA33150}" destId="{60CF2727-AC86-4CD2-B857-729F7025C257}" srcOrd="3" destOrd="0" presId="urn:microsoft.com/office/officeart/2005/8/layout/vList2"/>
    <dgm:cxn modelId="{078C2407-F83C-4393-A54B-E6FC016B5C3E}" type="presParOf" srcId="{E3FA6F58-1B0D-4354-A0AB-96332CA33150}" destId="{F57E56C8-26FE-4082-B871-F7F4C41A7B3F}" srcOrd="4" destOrd="0" presId="urn:microsoft.com/office/officeart/2005/8/layout/vList2"/>
    <dgm:cxn modelId="{E585A6AE-79AE-4194-A13F-D8A13AAFE3A4}" type="presParOf" srcId="{E3FA6F58-1B0D-4354-A0AB-96332CA33150}" destId="{A152C62B-80D5-4D4E-AE0C-28809BC7B49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096974-7C66-4148-9374-AAAD297D866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84C5EA-1B95-4828-B947-99A9E476648D}">
      <dgm:prSet/>
      <dgm:spPr/>
      <dgm:t>
        <a:bodyPr/>
        <a:lstStyle/>
        <a:p>
          <a:r>
            <a:rPr lang="en-US"/>
            <a:t>Automated research progress</a:t>
          </a:r>
        </a:p>
      </dgm:t>
    </dgm:pt>
    <dgm:pt modelId="{F66E5B28-54AA-4197-B289-600496FF666F}" type="parTrans" cxnId="{3F60DA85-7AA6-4CEB-B332-2D3191B297A4}">
      <dgm:prSet/>
      <dgm:spPr/>
      <dgm:t>
        <a:bodyPr/>
        <a:lstStyle/>
        <a:p>
          <a:endParaRPr lang="en-US"/>
        </a:p>
      </dgm:t>
    </dgm:pt>
    <dgm:pt modelId="{06B272FB-2EC3-42E2-84B3-E0E4CC2422D4}" type="sibTrans" cxnId="{3F60DA85-7AA6-4CEB-B332-2D3191B297A4}">
      <dgm:prSet/>
      <dgm:spPr/>
      <dgm:t>
        <a:bodyPr/>
        <a:lstStyle/>
        <a:p>
          <a:endParaRPr lang="en-US"/>
        </a:p>
      </dgm:t>
    </dgm:pt>
    <dgm:pt modelId="{01700067-01DC-4142-8ABC-DBE3595D744D}">
      <dgm:prSet/>
      <dgm:spPr/>
      <dgm:t>
        <a:bodyPr/>
        <a:lstStyle/>
        <a:p>
          <a:r>
            <a:rPr lang="en-US" i="1"/>
            <a:t>Automate critical steps in research progress to enhance efficiency and reproductivity (reliability)</a:t>
          </a:r>
          <a:endParaRPr lang="en-US"/>
        </a:p>
      </dgm:t>
    </dgm:pt>
    <dgm:pt modelId="{01649B76-E3A2-462D-92A5-3B2F6EB1933A}" type="parTrans" cxnId="{BDA6DF62-E144-48BD-866E-6C15B2701007}">
      <dgm:prSet/>
      <dgm:spPr/>
      <dgm:t>
        <a:bodyPr/>
        <a:lstStyle/>
        <a:p>
          <a:endParaRPr lang="en-US"/>
        </a:p>
      </dgm:t>
    </dgm:pt>
    <dgm:pt modelId="{D0AA6445-9D91-4CF4-AF63-00E77B1346DD}" type="sibTrans" cxnId="{BDA6DF62-E144-48BD-866E-6C15B2701007}">
      <dgm:prSet/>
      <dgm:spPr/>
      <dgm:t>
        <a:bodyPr/>
        <a:lstStyle/>
        <a:p>
          <a:endParaRPr lang="en-US"/>
        </a:p>
      </dgm:t>
    </dgm:pt>
    <dgm:pt modelId="{0A75095C-D1B2-4A2C-950B-FA991F69F891}">
      <dgm:prSet/>
      <dgm:spPr/>
      <dgm:t>
        <a:bodyPr/>
        <a:lstStyle/>
        <a:p>
          <a:r>
            <a:rPr lang="en-US" i="1"/>
            <a:t>Table1_FENA program/survplot_fena program</a:t>
          </a:r>
          <a:endParaRPr lang="en-US"/>
        </a:p>
      </dgm:t>
    </dgm:pt>
    <dgm:pt modelId="{3CA0EC3A-C2B6-4C60-BFC5-278690F7BB21}" type="parTrans" cxnId="{1442BA6B-4553-438B-A381-95DA2AAD9FA6}">
      <dgm:prSet/>
      <dgm:spPr/>
      <dgm:t>
        <a:bodyPr/>
        <a:lstStyle/>
        <a:p>
          <a:endParaRPr lang="en-US"/>
        </a:p>
      </dgm:t>
    </dgm:pt>
    <dgm:pt modelId="{37F4D23B-A68C-447C-A719-0B521DFB2989}" type="sibTrans" cxnId="{1442BA6B-4553-438B-A381-95DA2AAD9FA6}">
      <dgm:prSet/>
      <dgm:spPr/>
      <dgm:t>
        <a:bodyPr/>
        <a:lstStyle/>
        <a:p>
          <a:endParaRPr lang="en-US"/>
        </a:p>
      </dgm:t>
    </dgm:pt>
    <dgm:pt modelId="{D6844E13-8F0E-4A2A-B723-9FF5FC59B388}">
      <dgm:prSet/>
      <dgm:spPr/>
      <dgm:t>
        <a:bodyPr/>
        <a:lstStyle/>
        <a:p>
          <a:r>
            <a:rPr lang="en-US"/>
            <a:t>Visualized result presentation</a:t>
          </a:r>
        </a:p>
      </dgm:t>
    </dgm:pt>
    <dgm:pt modelId="{7BBD7F07-CC96-48E2-AB00-8C9711889D5A}" type="parTrans" cxnId="{58F3A5F8-5F5A-495E-BB39-A2BF45B9DB18}">
      <dgm:prSet/>
      <dgm:spPr/>
      <dgm:t>
        <a:bodyPr/>
        <a:lstStyle/>
        <a:p>
          <a:endParaRPr lang="en-US"/>
        </a:p>
      </dgm:t>
    </dgm:pt>
    <dgm:pt modelId="{14240AE6-3501-482A-8CB5-1341E407FD4A}" type="sibTrans" cxnId="{58F3A5F8-5F5A-495E-BB39-A2BF45B9DB18}">
      <dgm:prSet/>
      <dgm:spPr/>
      <dgm:t>
        <a:bodyPr/>
        <a:lstStyle/>
        <a:p>
          <a:endParaRPr lang="en-US"/>
        </a:p>
      </dgm:t>
    </dgm:pt>
    <dgm:pt modelId="{7B147836-7B23-4776-9E57-CAD074C579B8}">
      <dgm:prSet/>
      <dgm:spPr/>
      <dgm:t>
        <a:bodyPr/>
        <a:lstStyle/>
        <a:p>
          <a:r>
            <a:rPr lang="en-US" i="1"/>
            <a:t>Present the research findings in visualized way that the readers and end-users can easily understand and make use of it</a:t>
          </a:r>
          <a:endParaRPr lang="en-US"/>
        </a:p>
      </dgm:t>
    </dgm:pt>
    <dgm:pt modelId="{482B5016-3BAA-4E3E-8756-D8AA043FF8EE}" type="parTrans" cxnId="{62A400AD-AC39-4B74-A9B8-0DEB19201D2A}">
      <dgm:prSet/>
      <dgm:spPr/>
      <dgm:t>
        <a:bodyPr/>
        <a:lstStyle/>
        <a:p>
          <a:endParaRPr lang="en-US"/>
        </a:p>
      </dgm:t>
    </dgm:pt>
    <dgm:pt modelId="{500217CE-1767-4E27-AE98-753A63C4B973}" type="sibTrans" cxnId="{62A400AD-AC39-4B74-A9B8-0DEB19201D2A}">
      <dgm:prSet/>
      <dgm:spPr/>
      <dgm:t>
        <a:bodyPr/>
        <a:lstStyle/>
        <a:p>
          <a:endParaRPr lang="en-US"/>
        </a:p>
      </dgm:t>
    </dgm:pt>
    <dgm:pt modelId="{62AF8B4F-A6FD-4ECE-98EE-C4E6CC34859D}">
      <dgm:prSet/>
      <dgm:spPr/>
      <dgm:t>
        <a:bodyPr/>
        <a:lstStyle/>
        <a:p>
          <a:r>
            <a:rPr lang="en-US" i="1"/>
            <a:t>Online calculators</a:t>
          </a:r>
          <a:br>
            <a:rPr lang="en-US" i="1"/>
          </a:br>
          <a:endParaRPr lang="en-US"/>
        </a:p>
      </dgm:t>
    </dgm:pt>
    <dgm:pt modelId="{1277AF27-96BF-4C17-B48E-C5E5168A149A}" type="parTrans" cxnId="{F41EE013-24B5-4570-BC9B-103AD6E04E5D}">
      <dgm:prSet/>
      <dgm:spPr/>
      <dgm:t>
        <a:bodyPr/>
        <a:lstStyle/>
        <a:p>
          <a:endParaRPr lang="en-US"/>
        </a:p>
      </dgm:t>
    </dgm:pt>
    <dgm:pt modelId="{3A304287-CFCB-44C6-8185-5B0284981052}" type="sibTrans" cxnId="{F41EE013-24B5-4570-BC9B-103AD6E04E5D}">
      <dgm:prSet/>
      <dgm:spPr/>
      <dgm:t>
        <a:bodyPr/>
        <a:lstStyle/>
        <a:p>
          <a:endParaRPr lang="en-US"/>
        </a:p>
      </dgm:t>
    </dgm:pt>
    <dgm:pt modelId="{38B892E4-F46F-477C-9E97-1BC863433247}" type="pres">
      <dgm:prSet presAssocID="{07096974-7C66-4148-9374-AAAD297D8663}" presName="linear" presStyleCnt="0">
        <dgm:presLayoutVars>
          <dgm:animLvl val="lvl"/>
          <dgm:resizeHandles val="exact"/>
        </dgm:presLayoutVars>
      </dgm:prSet>
      <dgm:spPr/>
    </dgm:pt>
    <dgm:pt modelId="{1032F47D-6963-4211-866B-7CADF5011B09}" type="pres">
      <dgm:prSet presAssocID="{5B84C5EA-1B95-4828-B947-99A9E476648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FEDDDE-1EBC-4074-9527-A017BF828278}" type="pres">
      <dgm:prSet presAssocID="{5B84C5EA-1B95-4828-B947-99A9E476648D}" presName="childText" presStyleLbl="revTx" presStyleIdx="0" presStyleCnt="2">
        <dgm:presLayoutVars>
          <dgm:bulletEnabled val="1"/>
        </dgm:presLayoutVars>
      </dgm:prSet>
      <dgm:spPr/>
    </dgm:pt>
    <dgm:pt modelId="{7EA7A975-7A1D-4354-B7D0-124956698CE9}" type="pres">
      <dgm:prSet presAssocID="{D6844E13-8F0E-4A2A-B723-9FF5FC59B3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610B61-EF31-43BB-9FBD-4373BA244211}" type="pres">
      <dgm:prSet presAssocID="{D6844E13-8F0E-4A2A-B723-9FF5FC59B38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41EE013-24B5-4570-BC9B-103AD6E04E5D}" srcId="{D6844E13-8F0E-4A2A-B723-9FF5FC59B388}" destId="{62AF8B4F-A6FD-4ECE-98EE-C4E6CC34859D}" srcOrd="1" destOrd="0" parTransId="{1277AF27-96BF-4C17-B48E-C5E5168A149A}" sibTransId="{3A304287-CFCB-44C6-8185-5B0284981052}"/>
    <dgm:cxn modelId="{CA0A9541-0347-48B7-B4A8-ED140939920E}" type="presOf" srcId="{62AF8B4F-A6FD-4ECE-98EE-C4E6CC34859D}" destId="{98610B61-EF31-43BB-9FBD-4373BA244211}" srcOrd="0" destOrd="1" presId="urn:microsoft.com/office/officeart/2005/8/layout/vList2"/>
    <dgm:cxn modelId="{BDA6DF62-E144-48BD-866E-6C15B2701007}" srcId="{5B84C5EA-1B95-4828-B947-99A9E476648D}" destId="{01700067-01DC-4142-8ABC-DBE3595D744D}" srcOrd="0" destOrd="0" parTransId="{01649B76-E3A2-462D-92A5-3B2F6EB1933A}" sibTransId="{D0AA6445-9D91-4CF4-AF63-00E77B1346DD}"/>
    <dgm:cxn modelId="{1442BA6B-4553-438B-A381-95DA2AAD9FA6}" srcId="{5B84C5EA-1B95-4828-B947-99A9E476648D}" destId="{0A75095C-D1B2-4A2C-950B-FA991F69F891}" srcOrd="1" destOrd="0" parTransId="{3CA0EC3A-C2B6-4C60-BFC5-278690F7BB21}" sibTransId="{37F4D23B-A68C-447C-A719-0B521DFB2989}"/>
    <dgm:cxn modelId="{B299E071-6084-4377-B083-8F16C0AFF509}" type="presOf" srcId="{01700067-01DC-4142-8ABC-DBE3595D744D}" destId="{47FEDDDE-1EBC-4074-9527-A017BF828278}" srcOrd="0" destOrd="0" presId="urn:microsoft.com/office/officeart/2005/8/layout/vList2"/>
    <dgm:cxn modelId="{3F60DA85-7AA6-4CEB-B332-2D3191B297A4}" srcId="{07096974-7C66-4148-9374-AAAD297D8663}" destId="{5B84C5EA-1B95-4828-B947-99A9E476648D}" srcOrd="0" destOrd="0" parTransId="{F66E5B28-54AA-4197-B289-600496FF666F}" sibTransId="{06B272FB-2EC3-42E2-84B3-E0E4CC2422D4}"/>
    <dgm:cxn modelId="{EFDD9A98-3517-4813-8164-3382BEA14CA6}" type="presOf" srcId="{0A75095C-D1B2-4A2C-950B-FA991F69F891}" destId="{47FEDDDE-1EBC-4074-9527-A017BF828278}" srcOrd="0" destOrd="1" presId="urn:microsoft.com/office/officeart/2005/8/layout/vList2"/>
    <dgm:cxn modelId="{ECBB84A2-3871-403A-BB0A-9184F107173B}" type="presOf" srcId="{7B147836-7B23-4776-9E57-CAD074C579B8}" destId="{98610B61-EF31-43BB-9FBD-4373BA244211}" srcOrd="0" destOrd="0" presId="urn:microsoft.com/office/officeart/2005/8/layout/vList2"/>
    <dgm:cxn modelId="{385872A6-848B-4C47-BA86-3D4141BE6EFF}" type="presOf" srcId="{5B84C5EA-1B95-4828-B947-99A9E476648D}" destId="{1032F47D-6963-4211-866B-7CADF5011B09}" srcOrd="0" destOrd="0" presId="urn:microsoft.com/office/officeart/2005/8/layout/vList2"/>
    <dgm:cxn modelId="{62A400AD-AC39-4B74-A9B8-0DEB19201D2A}" srcId="{D6844E13-8F0E-4A2A-B723-9FF5FC59B388}" destId="{7B147836-7B23-4776-9E57-CAD074C579B8}" srcOrd="0" destOrd="0" parTransId="{482B5016-3BAA-4E3E-8756-D8AA043FF8EE}" sibTransId="{500217CE-1767-4E27-AE98-753A63C4B973}"/>
    <dgm:cxn modelId="{4B724DC2-BB6F-4268-8111-B40F2AB479D0}" type="presOf" srcId="{D6844E13-8F0E-4A2A-B723-9FF5FC59B388}" destId="{7EA7A975-7A1D-4354-B7D0-124956698CE9}" srcOrd="0" destOrd="0" presId="urn:microsoft.com/office/officeart/2005/8/layout/vList2"/>
    <dgm:cxn modelId="{4B6B4EDD-CB85-48AA-9989-05AA40F6C881}" type="presOf" srcId="{07096974-7C66-4148-9374-AAAD297D8663}" destId="{38B892E4-F46F-477C-9E97-1BC863433247}" srcOrd="0" destOrd="0" presId="urn:microsoft.com/office/officeart/2005/8/layout/vList2"/>
    <dgm:cxn modelId="{58F3A5F8-5F5A-495E-BB39-A2BF45B9DB18}" srcId="{07096974-7C66-4148-9374-AAAD297D8663}" destId="{D6844E13-8F0E-4A2A-B723-9FF5FC59B388}" srcOrd="1" destOrd="0" parTransId="{7BBD7F07-CC96-48E2-AB00-8C9711889D5A}" sibTransId="{14240AE6-3501-482A-8CB5-1341E407FD4A}"/>
    <dgm:cxn modelId="{AD3CE141-5705-4E2A-B0B2-FD9D77E8D88C}" type="presParOf" srcId="{38B892E4-F46F-477C-9E97-1BC863433247}" destId="{1032F47D-6963-4211-866B-7CADF5011B09}" srcOrd="0" destOrd="0" presId="urn:microsoft.com/office/officeart/2005/8/layout/vList2"/>
    <dgm:cxn modelId="{66357581-7D25-4931-8CBA-66C63EB7A232}" type="presParOf" srcId="{38B892E4-F46F-477C-9E97-1BC863433247}" destId="{47FEDDDE-1EBC-4074-9527-A017BF828278}" srcOrd="1" destOrd="0" presId="urn:microsoft.com/office/officeart/2005/8/layout/vList2"/>
    <dgm:cxn modelId="{7634D4E5-E172-47E8-B7C6-ABF5F24CC93B}" type="presParOf" srcId="{38B892E4-F46F-477C-9E97-1BC863433247}" destId="{7EA7A975-7A1D-4354-B7D0-124956698CE9}" srcOrd="2" destOrd="0" presId="urn:microsoft.com/office/officeart/2005/8/layout/vList2"/>
    <dgm:cxn modelId="{70189BD0-9658-41D8-BDF2-50F22B61B808}" type="presParOf" srcId="{38B892E4-F46F-477C-9E97-1BC863433247}" destId="{98610B61-EF31-43BB-9FBD-4373BA24421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236CC-6E94-4875-8280-77840656067A}">
      <dsp:nvSpPr>
        <dsp:cNvPr id="0" name=""/>
        <dsp:cNvSpPr/>
      </dsp:nvSpPr>
      <dsp:spPr>
        <a:xfrm>
          <a:off x="0" y="11037"/>
          <a:ext cx="6090162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 not re-invent the wheel</a:t>
          </a:r>
        </a:p>
      </dsp:txBody>
      <dsp:txXfrm>
        <a:off x="29271" y="40308"/>
        <a:ext cx="6031620" cy="541083"/>
      </dsp:txXfrm>
    </dsp:sp>
    <dsp:sp modelId="{689BDBFA-24EB-4463-91C1-6820C64387E9}">
      <dsp:nvSpPr>
        <dsp:cNvPr id="0" name=""/>
        <dsp:cNvSpPr/>
      </dsp:nvSpPr>
      <dsp:spPr>
        <a:xfrm>
          <a:off x="0" y="610663"/>
          <a:ext cx="6090162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6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i="1" kern="1200"/>
            <a:t>Establishing harbors of .do files and .ado files to allow collaborators access and benefit from existing works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i="1" kern="1200"/>
            <a:t>FENA website and Github</a:t>
          </a:r>
          <a:endParaRPr lang="en-US" sz="2000" kern="1200"/>
        </a:p>
      </dsp:txBody>
      <dsp:txXfrm>
        <a:off x="0" y="610663"/>
        <a:ext cx="6090162" cy="983250"/>
      </dsp:txXfrm>
    </dsp:sp>
    <dsp:sp modelId="{1DD106C0-5C70-4344-ACA9-0AA7F6170CF1}">
      <dsp:nvSpPr>
        <dsp:cNvPr id="0" name=""/>
        <dsp:cNvSpPr/>
      </dsp:nvSpPr>
      <dsp:spPr>
        <a:xfrm>
          <a:off x="0" y="1593913"/>
          <a:ext cx="6090162" cy="599625"/>
        </a:xfrm>
        <a:prstGeom prst="roundRect">
          <a:avLst/>
        </a:prstGeom>
        <a:solidFill>
          <a:schemeClr val="accent2">
            <a:hueOff val="-724043"/>
            <a:satOff val="-1875"/>
            <a:lumOff val="1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Easy adaptation and operation</a:t>
          </a:r>
        </a:p>
      </dsp:txBody>
      <dsp:txXfrm>
        <a:off x="29271" y="1623184"/>
        <a:ext cx="6031620" cy="541083"/>
      </dsp:txXfrm>
    </dsp:sp>
    <dsp:sp modelId="{60CF2727-AC86-4CD2-B857-729F7025C257}">
      <dsp:nvSpPr>
        <dsp:cNvPr id="0" name=""/>
        <dsp:cNvSpPr/>
      </dsp:nvSpPr>
      <dsp:spPr>
        <a:xfrm>
          <a:off x="0" y="2193538"/>
          <a:ext cx="6090162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6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i="1" kern="1200"/>
            <a:t>An interactive way of building Stata packages to make Stata programs self-explanatory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i="1" kern="1200"/>
            <a:t>Prompt-based Programming Approach</a:t>
          </a:r>
          <a:endParaRPr lang="en-US" sz="2000" kern="1200"/>
        </a:p>
      </dsp:txBody>
      <dsp:txXfrm>
        <a:off x="0" y="2193538"/>
        <a:ext cx="6090162" cy="983250"/>
      </dsp:txXfrm>
    </dsp:sp>
    <dsp:sp modelId="{F57E56C8-26FE-4082-B871-F7F4C41A7B3F}">
      <dsp:nvSpPr>
        <dsp:cNvPr id="0" name=""/>
        <dsp:cNvSpPr/>
      </dsp:nvSpPr>
      <dsp:spPr>
        <a:xfrm>
          <a:off x="0" y="3176788"/>
          <a:ext cx="6090162" cy="599625"/>
        </a:xfrm>
        <a:prstGeom prst="roundRect">
          <a:avLst/>
        </a:prstGeom>
        <a:solidFill>
          <a:schemeClr val="accent2">
            <a:hueOff val="-1448085"/>
            <a:satOff val="-3751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Accessible national datasets</a:t>
          </a:r>
        </a:p>
      </dsp:txBody>
      <dsp:txXfrm>
        <a:off x="29271" y="3206059"/>
        <a:ext cx="6031620" cy="541083"/>
      </dsp:txXfrm>
    </dsp:sp>
    <dsp:sp modelId="{A152C62B-80D5-4D4E-AE0C-28809BC7B491}">
      <dsp:nvSpPr>
        <dsp:cNvPr id="0" name=""/>
        <dsp:cNvSpPr/>
      </dsp:nvSpPr>
      <dsp:spPr>
        <a:xfrm>
          <a:off x="0" y="3776413"/>
          <a:ext cx="6090162" cy="126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6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i="1" kern="1200"/>
            <a:t>Quickly organize control datasets from public national databases to gather necessary information based on unique needs of studies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i="1" kern="1200"/>
            <a:t>NHANES_FENA program</a:t>
          </a:r>
          <a:endParaRPr lang="en-US" sz="2000" kern="1200"/>
        </a:p>
      </dsp:txBody>
      <dsp:txXfrm>
        <a:off x="0" y="3776413"/>
        <a:ext cx="6090162" cy="1267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2F47D-6963-4211-866B-7CADF5011B09}">
      <dsp:nvSpPr>
        <dsp:cNvPr id="0" name=""/>
        <dsp:cNvSpPr/>
      </dsp:nvSpPr>
      <dsp:spPr>
        <a:xfrm>
          <a:off x="0" y="37902"/>
          <a:ext cx="6090162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Automated research progress</a:t>
          </a:r>
        </a:p>
      </dsp:txBody>
      <dsp:txXfrm>
        <a:off x="37467" y="75369"/>
        <a:ext cx="6015228" cy="692586"/>
      </dsp:txXfrm>
    </dsp:sp>
    <dsp:sp modelId="{47FEDDDE-1EBC-4074-9527-A017BF828278}">
      <dsp:nvSpPr>
        <dsp:cNvPr id="0" name=""/>
        <dsp:cNvSpPr/>
      </dsp:nvSpPr>
      <dsp:spPr>
        <a:xfrm>
          <a:off x="0" y="805422"/>
          <a:ext cx="6090162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6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i="1" kern="1200"/>
            <a:t>Automate critical steps in research progress to enhance efficiency and reproductivity (reliability)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i="1" kern="1200"/>
            <a:t>Table1_FENA program/survplot_fena program</a:t>
          </a:r>
          <a:endParaRPr lang="en-US" sz="2500" kern="1200"/>
        </a:p>
      </dsp:txBody>
      <dsp:txXfrm>
        <a:off x="0" y="805422"/>
        <a:ext cx="6090162" cy="1556640"/>
      </dsp:txXfrm>
    </dsp:sp>
    <dsp:sp modelId="{7EA7A975-7A1D-4354-B7D0-124956698CE9}">
      <dsp:nvSpPr>
        <dsp:cNvPr id="0" name=""/>
        <dsp:cNvSpPr/>
      </dsp:nvSpPr>
      <dsp:spPr>
        <a:xfrm>
          <a:off x="0" y="2362063"/>
          <a:ext cx="6090162" cy="767520"/>
        </a:xfrm>
        <a:prstGeom prst="roundRect">
          <a:avLst/>
        </a:prstGeom>
        <a:solidFill>
          <a:schemeClr val="accent2">
            <a:hueOff val="-1448085"/>
            <a:satOff val="-3751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Visualized result presentation</a:t>
          </a:r>
        </a:p>
      </dsp:txBody>
      <dsp:txXfrm>
        <a:off x="37467" y="2399530"/>
        <a:ext cx="6015228" cy="692586"/>
      </dsp:txXfrm>
    </dsp:sp>
    <dsp:sp modelId="{98610B61-EF31-43BB-9FBD-4373BA244211}">
      <dsp:nvSpPr>
        <dsp:cNvPr id="0" name=""/>
        <dsp:cNvSpPr/>
      </dsp:nvSpPr>
      <dsp:spPr>
        <a:xfrm>
          <a:off x="0" y="3129583"/>
          <a:ext cx="6090162" cy="188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6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i="1" kern="1200"/>
            <a:t>Present the research findings in visualized way that the readers and end-users can easily understand and make use of it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i="1" kern="1200"/>
            <a:t>Online calculators</a:t>
          </a:r>
          <a:br>
            <a:rPr lang="en-US" sz="2500" i="1" kern="1200"/>
          </a:br>
          <a:endParaRPr lang="en-US" sz="2500" kern="1200"/>
        </a:p>
      </dsp:txBody>
      <dsp:txXfrm>
        <a:off x="0" y="3129583"/>
        <a:ext cx="6090162" cy="1887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73D98-6BB9-4BD8-9610-1E77DF1099A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C8FF7-058A-4902-BCF1-99BA1177D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C8FF7-058A-4902-BCF1-99BA1177D3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9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0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93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2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6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7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7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5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0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3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rojectfena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rojectfena.com/index.php/125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hool desk with books and pencils with chalkboard in background">
            <a:extLst>
              <a:ext uri="{FF2B5EF4-FFF2-40B4-BE49-F238E27FC236}">
                <a16:creationId xmlns:a16="http://schemas.microsoft.com/office/drawing/2014/main" id="{B96FD123-ADF5-A3E0-57B9-16D11695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F8F70-8A38-D0B2-EB2E-669EDBE9A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US" sz="5600" b="1" i="0">
                <a:effectLst/>
                <a:latin typeface="Segoe UI" panose="020B0502040204020203" pitchFamily="34" charset="0"/>
              </a:rPr>
              <a:t>Automating Research: Streamlining Workflows and Enhancing Efficiency</a:t>
            </a:r>
            <a:endParaRPr lang="en-US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F8218-E4A3-05B6-6244-2C56C84A2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3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7BC6-4F3C-D9B7-4071-45162F50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intended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D22E-2294-8406-8A2B-EB2152D9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Expanding the programs and packages into more perspectives to achieve different research progress fast and shortening idea-to-paper process</a:t>
            </a:r>
          </a:p>
          <a:p>
            <a:r>
              <a:rPr lang="en-US" dirty="0"/>
              <a:t>Enhancing the visual presentation of the online calculators so that every study findings can be translated into practical tools in clinical decision making.</a:t>
            </a:r>
          </a:p>
          <a:p>
            <a:r>
              <a:rPr lang="en-US" dirty="0"/>
              <a:t>Introducing AI to research progress and clinical works.</a:t>
            </a:r>
          </a:p>
        </p:txBody>
      </p:sp>
    </p:spTree>
    <p:extLst>
      <p:ext uri="{BB962C8B-B14F-4D97-AF65-F5344CB8AC3E}">
        <p14:creationId xmlns:p14="http://schemas.microsoft.com/office/powerpoint/2010/main" val="58969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E456A1-F34C-4DB8-B32A-F604B48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0C990-18CB-7CD3-7316-4F5E0A3B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93" y="365125"/>
            <a:ext cx="9937019" cy="10833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ultimate goal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469F-99CB-1773-D532-AD341CF26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924" y="2176768"/>
            <a:ext cx="6732574" cy="399542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To establish a unique work-flow based on automation, from organizing the study datasets to presentation of results, which may be easily adapted by and benefit any researchers, students, readers, and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247578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E950D6-A7E0-4851-8FF6-3D3A1651B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5B0DB-B664-8DC9-4228-3E61F691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606" y="2479183"/>
            <a:ext cx="3209180" cy="238903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/>
              <a:t>Key ideas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5E4AE2-7164-494C-986B-5EBD28F63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5121" y="1445763"/>
            <a:ext cx="3673955" cy="3745532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61E41A-4802-B13E-D16C-FD4E83907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452745"/>
              </p:ext>
            </p:extLst>
          </p:nvPr>
        </p:nvGraphicFramePr>
        <p:xfrm>
          <a:off x="5312332" y="888275"/>
          <a:ext cx="6090162" cy="5055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29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7BA5B-CD8D-696A-FDEC-7152403E3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E950D6-A7E0-4851-8FF6-3D3A1651B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62A5D-0DB6-B730-06C3-68B4951B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606" y="2479183"/>
            <a:ext cx="3209180" cy="238903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/>
              <a:t>Key ideas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5E4AE2-7164-494C-986B-5EBD28F63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5121" y="1445763"/>
            <a:ext cx="3673955" cy="3745532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E5BDF-7667-C0C6-A00B-962597352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599675"/>
              </p:ext>
            </p:extLst>
          </p:nvPr>
        </p:nvGraphicFramePr>
        <p:xfrm>
          <a:off x="5312332" y="888275"/>
          <a:ext cx="6090162" cy="5055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91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2854FB4-497A-4904-92CC-4C2786A1E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4BD07-CB81-02E7-3C71-94C446E5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9"/>
            <a:ext cx="5158739" cy="1635442"/>
          </a:xfrm>
        </p:spPr>
        <p:txBody>
          <a:bodyPr>
            <a:normAutofit/>
          </a:bodyPr>
          <a:lstStyle/>
          <a:p>
            <a:r>
              <a:rPr lang="en-US"/>
              <a:t>FENA Website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ACEAA3-D2FC-0A6D-F519-CAE9AD58D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72370"/>
            <a:ext cx="5053928" cy="3504592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https://projectfena.com/</a:t>
            </a:r>
            <a:endParaRPr lang="en-US" dirty="0"/>
          </a:p>
          <a:p>
            <a:r>
              <a:rPr lang="en-US" dirty="0"/>
              <a:t>The unique online harbor that we have created from our work</a:t>
            </a:r>
          </a:p>
          <a:p>
            <a:r>
              <a:rPr lang="en-US" dirty="0"/>
              <a:t>Catalog of all contributors and products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883E84-3640-43A5-9526-442521C03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654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3022363-AD98-F1CD-FFF5-727C9C128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633" y="1491693"/>
            <a:ext cx="3332167" cy="38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8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5B3A-87B6-5542-EA7B-9CC8AC24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Prompt-based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85039-2B71-3F9C-8688-C0FE754A91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unique user interactive programming approach that is capable of:</a:t>
            </a:r>
          </a:p>
          <a:p>
            <a:pPr lvl="1"/>
            <a:r>
              <a:rPr lang="en-US" dirty="0"/>
              <a:t>Allowing multiple parameter intake chances</a:t>
            </a:r>
          </a:p>
          <a:p>
            <a:pPr lvl="1"/>
            <a:r>
              <a:rPr lang="en-US" dirty="0"/>
              <a:t>Establishing an instructed program operation style</a:t>
            </a:r>
          </a:p>
          <a:p>
            <a:pPr lvl="1"/>
            <a:r>
              <a:rPr lang="en-US" dirty="0"/>
              <a:t>Checkpoints and modifications without termination</a:t>
            </a:r>
          </a:p>
          <a:p>
            <a:r>
              <a:rPr lang="en-US" dirty="0"/>
              <a:t>Help collaborators quickly understand and operate the programs even if they have limited knowledge about Stata</a:t>
            </a:r>
          </a:p>
          <a:p>
            <a:pPr lvl="1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64809-F636-1434-DF85-EFD0366082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9" t="1891" r="65706" b="2497"/>
          <a:stretch/>
        </p:blipFill>
        <p:spPr>
          <a:xfrm>
            <a:off x="6172202" y="2582047"/>
            <a:ext cx="5508014" cy="30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7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094A-3652-9EB3-E821-F2A8ACA9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Accessible National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61DD1-375F-D241-85AB-5AB05549C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FROM THIS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030D8B-793E-9E77-2807-F6D1A95A2A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32738" y="2505075"/>
            <a:ext cx="3211549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76E64-64B8-0F99-E010-81A2C7F29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TO THIS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EF4D95-5613-57FC-3FD6-4E26F761DD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" b="63212"/>
          <a:stretch/>
        </p:blipFill>
        <p:spPr>
          <a:xfrm>
            <a:off x="6355080" y="3123261"/>
            <a:ext cx="5000625" cy="104756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2F40318-997F-8C42-E8FC-73F4A5928080}"/>
              </a:ext>
            </a:extLst>
          </p:cNvPr>
          <p:cNvSpPr/>
          <p:nvPr/>
        </p:nvSpPr>
        <p:spPr>
          <a:xfrm>
            <a:off x="5031132" y="3552482"/>
            <a:ext cx="1237103" cy="1891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945D9D-8294-E438-524A-8507D3EE4378}"/>
              </a:ext>
            </a:extLst>
          </p:cNvPr>
          <p:cNvSpPr txBox="1"/>
          <p:nvPr/>
        </p:nvSpPr>
        <p:spPr>
          <a:xfrm>
            <a:off x="6268235" y="4488396"/>
            <a:ext cx="5087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National databases like NHANES usually contain rich information and large number of participants, which are ideal sources for organizing control populations in researches. </a:t>
            </a:r>
          </a:p>
          <a:p>
            <a:r>
              <a:rPr lang="en-US" dirty="0"/>
              <a:t>Therefore, we worked on ways to simplify the process of gathering information from NHANES.</a:t>
            </a:r>
          </a:p>
        </p:txBody>
      </p:sp>
    </p:spTree>
    <p:extLst>
      <p:ext uri="{BB962C8B-B14F-4D97-AF65-F5344CB8AC3E}">
        <p14:creationId xmlns:p14="http://schemas.microsoft.com/office/powerpoint/2010/main" val="410039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854FB4-497A-4904-92CC-4C2786A1E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27904-F5AD-3471-113F-9F7D3251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9"/>
            <a:ext cx="5158739" cy="16354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Automated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8CC5-F2DC-5738-F3D2-728BBCAC1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72370"/>
            <a:ext cx="5053928" cy="3504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Condensing common research steps like EDA and Table 1 organization into mature packages</a:t>
            </a:r>
          </a:p>
          <a:p>
            <a:r>
              <a:rPr lang="en-US" dirty="0"/>
              <a:t>Helps to reduce repetitive works in studies and allow fast progresses</a:t>
            </a:r>
          </a:p>
          <a:p>
            <a:r>
              <a:rPr lang="en-US" dirty="0"/>
              <a:t>Assemble this whole table in just </a:t>
            </a:r>
            <a:r>
              <a:rPr lang="en-US" b="1"/>
              <a:t>1 Line </a:t>
            </a:r>
            <a:r>
              <a:rPr lang="en-US" dirty="0"/>
              <a:t>of code and store it as an excel</a:t>
            </a:r>
            <a:endParaRPr lang="en-US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883E84-3640-43A5-9526-442521C03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654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25F537-4C17-55FB-BE54-4DE8BFBE35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56299" y="838200"/>
            <a:ext cx="286283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6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B1BB-D94B-71D9-2780-5238099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Visualized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D355D-E8DB-74EC-D662-74EEF5777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Traditional Way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1F45A5-039F-C2D1-0D17-783EA89041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458670" y="2505075"/>
            <a:ext cx="1759370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0636E-6059-7CF7-4078-72DD87FD2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Visual Presentation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D98541-D407-C36A-9C2A-0628577041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003264" y="2505075"/>
            <a:ext cx="1703939" cy="368458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B1B57D-179D-1F45-0A4D-29C6111A2952}"/>
              </a:ext>
            </a:extLst>
          </p:cNvPr>
          <p:cNvSpPr txBox="1"/>
          <p:nvPr/>
        </p:nvSpPr>
        <p:spPr>
          <a:xfrm>
            <a:off x="6977848" y="6189663"/>
            <a:ext cx="458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https://projectfena.com/index.php/125-2</a:t>
            </a:r>
            <a:endParaRPr lang="en-US" dirty="0"/>
          </a:p>
          <a:p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0E5481F-0C6F-E359-0FA0-66863B1A85A5}"/>
              </a:ext>
            </a:extLst>
          </p:cNvPr>
          <p:cNvSpPr/>
          <p:nvPr/>
        </p:nvSpPr>
        <p:spPr>
          <a:xfrm>
            <a:off x="4446089" y="4065971"/>
            <a:ext cx="3329126" cy="4305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FFA03-296D-1266-297A-E0D38FD59E60}"/>
              </a:ext>
            </a:extLst>
          </p:cNvPr>
          <p:cNvSpPr/>
          <p:nvPr/>
        </p:nvSpPr>
        <p:spPr>
          <a:xfrm>
            <a:off x="3534587" y="2722698"/>
            <a:ext cx="683453" cy="3466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25002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8E2E2"/>
      </a:lt2>
      <a:accent1>
        <a:srgbClr val="80A9A7"/>
      </a:accent1>
      <a:accent2>
        <a:srgbClr val="75AB91"/>
      </a:accent2>
      <a:accent3>
        <a:srgbClr val="81AC86"/>
      </a:accent3>
      <a:accent4>
        <a:srgbClr val="86AC76"/>
      </a:accent4>
      <a:accent5>
        <a:srgbClr val="9AA57D"/>
      </a:accent5>
      <a:accent6>
        <a:srgbClr val="A9A274"/>
      </a:accent6>
      <a:hlink>
        <a:srgbClr val="AE696D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193</TotalTime>
  <Words>408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Felix Titling</vt:lpstr>
      <vt:lpstr>Goudy Old Style</vt:lpstr>
      <vt:lpstr>Segoe UI</vt:lpstr>
      <vt:lpstr>ArchwayVTI</vt:lpstr>
      <vt:lpstr>Automating Research: Streamlining Workflows and Enhancing Efficiency</vt:lpstr>
      <vt:lpstr>The ultimate goal</vt:lpstr>
      <vt:lpstr>Key ideas</vt:lpstr>
      <vt:lpstr>Key ideas</vt:lpstr>
      <vt:lpstr>FENA Website</vt:lpstr>
      <vt:lpstr>Prompt-based programming</vt:lpstr>
      <vt:lpstr>Accessible National Databases</vt:lpstr>
      <vt:lpstr>Automated progress</vt:lpstr>
      <vt:lpstr>Visualized presentation</vt:lpstr>
      <vt:lpstr>Future intended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Jin</dc:creator>
  <cp:lastModifiedBy>Vincent Jin</cp:lastModifiedBy>
  <cp:revision>6</cp:revision>
  <dcterms:created xsi:type="dcterms:W3CDTF">2025-02-04T20:51:46Z</dcterms:created>
  <dcterms:modified xsi:type="dcterms:W3CDTF">2025-02-05T17:04:30Z</dcterms:modified>
</cp:coreProperties>
</file>