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76ee26e943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76ee26e943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One hot encoded all categorical variables so the model knows how to use them</a:t>
            </a:r>
            <a:endParaRPr/>
          </a:p>
          <a:p>
            <a:pPr indent="-298450" lvl="0" marL="457200" rtl="0" algn="l">
              <a:spcBef>
                <a:spcPts val="0"/>
              </a:spcBef>
              <a:spcAft>
                <a:spcPts val="0"/>
              </a:spcAft>
              <a:buSzPts val="1100"/>
              <a:buChar char="●"/>
            </a:pPr>
            <a:r>
              <a:rPr lang="en"/>
              <a:t>Although useful in ED</a:t>
            </a:r>
            <a:r>
              <a:rPr lang="en">
                <a:solidFill>
                  <a:schemeClr val="dk1"/>
                </a:solidFill>
              </a:rPr>
              <a:t>A </a:t>
            </a:r>
            <a:r>
              <a:rPr lang="en">
                <a:solidFill>
                  <a:schemeClr val="dk1"/>
                </a:solidFill>
              </a:rPr>
              <a:t>I had to drop all columns with churn categories or churn reasons to avoid data leakage as we would not have this information prior to a customer churning.</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Split the data into our features and target variable then used 80% to train the model and 20% to test it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Used MinMaxScaler to scale the data to a common scale of 0 to 1 so the model doesn’t mistakenly put more weight on one feature over another simply because the scales are different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After one hot encoding and dropping the columns to avoid data leakage, there were still 48 features. I ran PCA and determined that 22 principal components accounted for 90% of the </a:t>
            </a:r>
            <a:r>
              <a:rPr lang="en">
                <a:solidFill>
                  <a:schemeClr val="dk1"/>
                </a:solidFill>
              </a:rPr>
              <a:t>variance.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As our classes are imbalance, I undersampled from the majority to avoid the </a:t>
            </a:r>
            <a:r>
              <a:rPr lang="en">
                <a:solidFill>
                  <a:srgbClr val="0E0E0E"/>
                </a:solidFill>
              </a:rPr>
              <a:t>machine learning models from become biased towards predicting the majority class. </a:t>
            </a:r>
            <a:endParaRPr>
              <a:solidFill>
                <a:srgbClr val="0E0E0E"/>
              </a:solidFill>
            </a:endParaRPr>
          </a:p>
          <a:p>
            <a:pPr indent="-295275" lvl="0" marL="457200" rtl="0" algn="l">
              <a:spcBef>
                <a:spcPts val="0"/>
              </a:spcBef>
              <a:spcAft>
                <a:spcPts val="0"/>
              </a:spcAft>
              <a:buClr>
                <a:srgbClr val="0E0E0E"/>
              </a:buClr>
              <a:buSzPts val="1050"/>
              <a:buChar char="●"/>
            </a:pPr>
            <a:r>
              <a:t/>
            </a:r>
            <a:endParaRPr sz="1050">
              <a:solidFill>
                <a:srgbClr val="0E0E0E"/>
              </a:solidFill>
            </a:endParaRPr>
          </a:p>
          <a:p>
            <a:pPr indent="0" lvl="0" marL="457200" rtl="0" algn="l">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76ee26e943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76ee26e943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I started by defining a few functions to make it faster and easier to test multiple models, cross validate the, and score them. I defined a modeling and scoring </a:t>
            </a:r>
            <a:r>
              <a:rPr lang="en">
                <a:solidFill>
                  <a:schemeClr val="dk1"/>
                </a:solidFill>
              </a:rPr>
              <a:t>function,</a:t>
            </a:r>
            <a:r>
              <a:rPr lang="en">
                <a:solidFill>
                  <a:schemeClr val="dk1"/>
                </a:solidFill>
              </a:rPr>
              <a:t> a model cross validation function, and ROC Curve function.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 then ran a for loop to test, cross validate, and score 10 different models at once using the functions i defined earlier. These are the scoring results of each of those 10 models.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 this use case we care most about accuracy and recall as w</a:t>
            </a:r>
            <a:r>
              <a:rPr lang="en">
                <a:solidFill>
                  <a:schemeClr val="dk1"/>
                </a:solidFill>
              </a:rPr>
              <a:t>e can do with misclassifying a customer who will not churn as one who will, but we can't do anything to try to stop a customer from churning if we can't identify them in the first place by misclassifying them as not churning.</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3 models that I chose to move forward in hyperparameter tuning were the Logistic Regression Model, SVM, &amp; Neural Network.</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76ee26e943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76ee26e943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Tuned hyperparameters using GridSearchCV for Logistic Regression and SVM, and RandomizedSearchCV for Neural Network as GridSearchCV took over 2 hours to run and there was minimal loss using </a:t>
            </a:r>
            <a:r>
              <a:rPr lang="en"/>
              <a:t>RandomizedSearchCV</a:t>
            </a:r>
            <a:r>
              <a:rPr lang="en"/>
              <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76ee26e943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76ee26e943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76ee26e943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76ee26e943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76ee26e943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76ee26e943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76ee26e943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76ee26e943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6ee26e943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6ee26e943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200">
                <a:solidFill>
                  <a:schemeClr val="dk1"/>
                </a:solidFill>
              </a:rPr>
              <a:t>What are the key indicators of customer churn where at-risk customers can be identified so customer retention &amp; marketing resources can be deployed more effectively to reduce churn by 20% next quarter?</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6ee26e94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6ee26e94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arenR"/>
            </a:pPr>
            <a:r>
              <a:rPr lang="en"/>
              <a:t>More customers churn after only 1 month than at any other point so much more effort needs to be put into reinforcing the customer's decision to do business with us during that first month. If that's all we did, we would see a very large decrease in churn.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76ee26e943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76ee26e943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2) </a:t>
            </a:r>
            <a:r>
              <a:rPr lang="en">
                <a:solidFill>
                  <a:schemeClr val="dk1"/>
                </a:solidFill>
              </a:rPr>
              <a:t>The top three reasons why customers churn are Competitor had better devices, Competitor made better offer, and attitude of the support person so we can address our offerings and improve training of customer support.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76ee26e943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76ee26e943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3) </a:t>
            </a:r>
            <a:r>
              <a:rPr lang="en">
                <a:solidFill>
                  <a:schemeClr val="dk1"/>
                </a:solidFill>
              </a:rPr>
              <a:t>The offer that a customer signs up with has a great effect on whether the customer will churn or not. With Offers A &amp; B, customers overwhelmingly stay with the company while more people churn when signed up with Offer E than stay. Ending offer E and putting more promotion into Offers A &amp; B should greatly reduce churn.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76ee26e943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76ee26e943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a:t>
            </a:r>
            <a:r>
              <a:rPr lang="en">
                <a:solidFill>
                  <a:schemeClr val="dk1"/>
                </a:solidFill>
              </a:rPr>
              <a:t>The distribution of contract type shows that customers that sign up with 1 or 2 year contracts rarely churn while customers on month to month contracts churn almost as much as they stay. Adding incentives to get customers to sign 1 or 2 year contracts, possibly being done in conjunction with offering Offer A or B, should also reduce churn substantially.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76ee26e943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76ee26e943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was sourced from IBM and came in the form of 5 different tables that needed to be joined and cleaned.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76ee26e943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76ee26e943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Values were missing from the tables for various reasons.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'Churn Category' &amp; 'Churn Reason' missing values were because the rest of the observations did not churn so filled missing values for these columns to 'Did Not Churn'</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'Offer' missing values were filled with 'Unknown/None'</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After inspecting which customers had internet service, I found that the missing values in 'Internet Type' was due to those customers not receiving internet services from Telco. Filled missing values with 'None'.</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'Count' &amp; 'Quarter' columns were dropped as all values were 1 &amp; Q3 respectively and provide no further value to this analysis.</a:t>
            </a:r>
            <a:endParaRPr sz="1200">
              <a:solidFill>
                <a:schemeClr val="dk1"/>
              </a:solidFill>
            </a:endParaRPr>
          </a:p>
          <a:p>
            <a:pPr indent="0" lvl="0" marL="0" rtl="0" algn="l">
              <a:lnSpc>
                <a:spcPct val="115000"/>
              </a:lnSpc>
              <a:spcBef>
                <a:spcPts val="0"/>
              </a:spcBef>
              <a:spcAft>
                <a:spcPts val="1200"/>
              </a:spcAft>
              <a:buNone/>
            </a:pPr>
            <a:r>
              <a:rPr lang="en" sz="1200">
                <a:solidFill>
                  <a:schemeClr val="dk1"/>
                </a:solidFill>
                <a:latin typeface="Lato"/>
                <a:ea typeface="Lato"/>
                <a:cs typeface="Lato"/>
                <a:sym typeface="Lato"/>
              </a:rPr>
              <a:t>'Lat Long', 'Latitude', &amp; 'Longitude' columns were dropped. We already have State, City, &amp; Zip. For our analysis, coordinate data is not beneficial.</a:t>
            </a:r>
            <a:endParaRPr sz="1200">
              <a:solidFill>
                <a:schemeClr val="dk1"/>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76ee26e943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76ee26e943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looked at a number of different features and the relationships between them, and the most </a:t>
            </a:r>
            <a:r>
              <a:rPr lang="en"/>
              <a:t>relevant</a:t>
            </a:r>
            <a:r>
              <a:rPr lang="en"/>
              <a:t> data, that actually has actionable insights, are represented in these plots that I showed earlier.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community.ibm.com/community/user/businessanalytics/blogs/steven-macko/2019/07/11/telco-customer-churn-1113" TargetMode="Externa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Telecom Customer Churn Analysis &amp; Prediction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Vince Coletti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Data Preprocessing</a:t>
            </a:r>
            <a:endParaRPr sz="3600"/>
          </a:p>
        </p:txBody>
      </p:sp>
      <p:sp>
        <p:nvSpPr>
          <p:cNvPr id="198" name="Google Shape;198;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One hot encoding</a:t>
            </a:r>
            <a:endParaRPr sz="1600"/>
          </a:p>
          <a:p>
            <a:pPr indent="-330200" lvl="0" marL="457200" rtl="0" algn="l">
              <a:spcBef>
                <a:spcPts val="0"/>
              </a:spcBef>
              <a:spcAft>
                <a:spcPts val="0"/>
              </a:spcAft>
              <a:buSzPts val="1600"/>
              <a:buChar char="●"/>
            </a:pPr>
            <a:r>
              <a:rPr lang="en" sz="1600"/>
              <a:t>Drop churn reason &amp; churn category features</a:t>
            </a:r>
            <a:endParaRPr sz="1600"/>
          </a:p>
          <a:p>
            <a:pPr indent="-330200" lvl="0" marL="457200" rtl="0" algn="l">
              <a:spcBef>
                <a:spcPts val="0"/>
              </a:spcBef>
              <a:spcAft>
                <a:spcPts val="0"/>
              </a:spcAft>
              <a:buSzPts val="1600"/>
              <a:buChar char="●"/>
            </a:pPr>
            <a:r>
              <a:rPr lang="en" sz="1600"/>
              <a:t>Split the data</a:t>
            </a:r>
            <a:endParaRPr sz="1600"/>
          </a:p>
          <a:p>
            <a:pPr indent="-330200" lvl="0" marL="457200" rtl="0" algn="l">
              <a:spcBef>
                <a:spcPts val="0"/>
              </a:spcBef>
              <a:spcAft>
                <a:spcPts val="0"/>
              </a:spcAft>
              <a:buSzPts val="1600"/>
              <a:buChar char="●"/>
            </a:pPr>
            <a:r>
              <a:rPr lang="en" sz="1600"/>
              <a:t>Scale the data</a:t>
            </a:r>
            <a:endParaRPr sz="1600"/>
          </a:p>
          <a:p>
            <a:pPr indent="-330200" lvl="0" marL="457200" rtl="0" algn="l">
              <a:spcBef>
                <a:spcPts val="0"/>
              </a:spcBef>
              <a:spcAft>
                <a:spcPts val="0"/>
              </a:spcAft>
              <a:buSzPts val="1600"/>
              <a:buChar char="●"/>
            </a:pPr>
            <a:r>
              <a:rPr lang="en" sz="1600"/>
              <a:t>Principal Component Analysis</a:t>
            </a:r>
            <a:endParaRPr sz="1600"/>
          </a:p>
          <a:p>
            <a:pPr indent="-330200" lvl="0" marL="457200" rtl="0" algn="l">
              <a:spcBef>
                <a:spcPts val="0"/>
              </a:spcBef>
              <a:spcAft>
                <a:spcPts val="0"/>
              </a:spcAft>
              <a:buSzPts val="1600"/>
              <a:buChar char="●"/>
            </a:pPr>
            <a:r>
              <a:rPr lang="en" sz="1600"/>
              <a:t>Undersampling</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Initial </a:t>
            </a:r>
            <a:r>
              <a:rPr lang="en" sz="3600"/>
              <a:t>Modeling</a:t>
            </a:r>
            <a:endParaRPr sz="3600"/>
          </a:p>
        </p:txBody>
      </p:sp>
      <p:pic>
        <p:nvPicPr>
          <p:cNvPr id="204" name="Google Shape;204;p23"/>
          <p:cNvPicPr preferRelativeResize="0"/>
          <p:nvPr/>
        </p:nvPicPr>
        <p:blipFill>
          <a:blip r:embed="rId3">
            <a:alphaModFix/>
          </a:blip>
          <a:stretch>
            <a:fillRect/>
          </a:stretch>
        </p:blipFill>
        <p:spPr>
          <a:xfrm>
            <a:off x="1880190" y="1344775"/>
            <a:ext cx="5383626" cy="33040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1297500" y="393750"/>
            <a:ext cx="73941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Model Hyperparameter Tuning</a:t>
            </a:r>
            <a:endParaRPr sz="3600"/>
          </a:p>
        </p:txBody>
      </p:sp>
      <p:sp>
        <p:nvSpPr>
          <p:cNvPr id="210" name="Google Shape;210;p24"/>
          <p:cNvSpPr txBox="1"/>
          <p:nvPr>
            <p:ph idx="1" type="body"/>
          </p:nvPr>
        </p:nvSpPr>
        <p:spPr>
          <a:xfrm>
            <a:off x="461800" y="1385225"/>
            <a:ext cx="2265600" cy="110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Logistic Regression</a:t>
            </a:r>
            <a:endParaRPr sz="1800"/>
          </a:p>
          <a:p>
            <a:pPr indent="-292100" lvl="0" marL="457200" rtl="0" algn="l">
              <a:spcBef>
                <a:spcPts val="1200"/>
              </a:spcBef>
              <a:spcAft>
                <a:spcPts val="0"/>
              </a:spcAft>
              <a:buSzPts val="1000"/>
              <a:buChar char="●"/>
            </a:pPr>
            <a:r>
              <a:rPr lang="en" sz="1000"/>
              <a:t>Accuracy: 86%</a:t>
            </a:r>
            <a:endParaRPr sz="1000"/>
          </a:p>
          <a:p>
            <a:pPr indent="-292100" lvl="0" marL="457200" rtl="0" algn="l">
              <a:spcBef>
                <a:spcPts val="0"/>
              </a:spcBef>
              <a:spcAft>
                <a:spcPts val="0"/>
              </a:spcAft>
              <a:buSzPts val="1000"/>
              <a:buChar char="●"/>
            </a:pPr>
            <a:r>
              <a:rPr lang="en" sz="1000"/>
              <a:t>Recall: 90%</a:t>
            </a:r>
            <a:endParaRPr sz="1000"/>
          </a:p>
        </p:txBody>
      </p:sp>
      <p:sp>
        <p:nvSpPr>
          <p:cNvPr id="211" name="Google Shape;211;p24"/>
          <p:cNvSpPr txBox="1"/>
          <p:nvPr/>
        </p:nvSpPr>
        <p:spPr>
          <a:xfrm>
            <a:off x="3167175" y="1385225"/>
            <a:ext cx="19983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lt1"/>
                </a:solidFill>
                <a:latin typeface="Lato"/>
                <a:ea typeface="Lato"/>
                <a:cs typeface="Lato"/>
                <a:sym typeface="Lato"/>
              </a:rPr>
              <a:t>SVM</a:t>
            </a:r>
            <a:endParaRPr sz="1800">
              <a:solidFill>
                <a:schemeClr val="lt1"/>
              </a:solidFill>
              <a:latin typeface="Lato"/>
              <a:ea typeface="Lato"/>
              <a:cs typeface="Lato"/>
              <a:sym typeface="Lato"/>
            </a:endParaRPr>
          </a:p>
          <a:p>
            <a:pPr indent="-292100" lvl="0" marL="457200" rtl="0" algn="l">
              <a:lnSpc>
                <a:spcPct val="115000"/>
              </a:lnSpc>
              <a:spcBef>
                <a:spcPts val="1200"/>
              </a:spcBef>
              <a:spcAft>
                <a:spcPts val="0"/>
              </a:spcAft>
              <a:buClr>
                <a:schemeClr val="lt1"/>
              </a:buClr>
              <a:buSzPts val="1000"/>
              <a:buFont typeface="Lato"/>
              <a:buChar char="●"/>
            </a:pPr>
            <a:r>
              <a:rPr lang="en" sz="1000">
                <a:solidFill>
                  <a:schemeClr val="lt1"/>
                </a:solidFill>
                <a:latin typeface="Lato"/>
                <a:ea typeface="Lato"/>
                <a:cs typeface="Lato"/>
                <a:sym typeface="Lato"/>
              </a:rPr>
              <a:t>Accuracy: 92%</a:t>
            </a:r>
            <a:endParaRPr sz="1000">
              <a:solidFill>
                <a:schemeClr val="lt1"/>
              </a:solidFill>
              <a:latin typeface="Lato"/>
              <a:ea typeface="Lato"/>
              <a:cs typeface="Lato"/>
              <a:sym typeface="Lato"/>
            </a:endParaRPr>
          </a:p>
          <a:p>
            <a:pPr indent="-292100" lvl="0" marL="457200" rtl="0" algn="l">
              <a:lnSpc>
                <a:spcPct val="115000"/>
              </a:lnSpc>
              <a:spcBef>
                <a:spcPts val="0"/>
              </a:spcBef>
              <a:spcAft>
                <a:spcPts val="0"/>
              </a:spcAft>
              <a:buClr>
                <a:schemeClr val="lt1"/>
              </a:buClr>
              <a:buSzPts val="1000"/>
              <a:buFont typeface="Lato"/>
              <a:buChar char="●"/>
            </a:pPr>
            <a:r>
              <a:rPr lang="en" sz="1000">
                <a:solidFill>
                  <a:schemeClr val="lt1"/>
                </a:solidFill>
                <a:latin typeface="Lato"/>
                <a:ea typeface="Lato"/>
                <a:cs typeface="Lato"/>
                <a:sym typeface="Lato"/>
              </a:rPr>
              <a:t>Recall: 93%</a:t>
            </a:r>
            <a:endParaRPr sz="1800">
              <a:solidFill>
                <a:schemeClr val="lt1"/>
              </a:solidFill>
              <a:latin typeface="Lato"/>
              <a:ea typeface="Lato"/>
              <a:cs typeface="Lato"/>
              <a:sym typeface="Lato"/>
            </a:endParaRPr>
          </a:p>
        </p:txBody>
      </p:sp>
      <p:sp>
        <p:nvSpPr>
          <p:cNvPr id="212" name="Google Shape;212;p24"/>
          <p:cNvSpPr txBox="1"/>
          <p:nvPr/>
        </p:nvSpPr>
        <p:spPr>
          <a:xfrm>
            <a:off x="5605250" y="1307850"/>
            <a:ext cx="24936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lt1"/>
                </a:solidFill>
                <a:latin typeface="Lato"/>
                <a:ea typeface="Lato"/>
                <a:cs typeface="Lato"/>
                <a:sym typeface="Lato"/>
              </a:rPr>
              <a:t>Neural Network</a:t>
            </a:r>
            <a:endParaRPr sz="1800">
              <a:solidFill>
                <a:schemeClr val="lt1"/>
              </a:solidFill>
              <a:latin typeface="Lato"/>
              <a:ea typeface="Lato"/>
              <a:cs typeface="Lato"/>
              <a:sym typeface="Lato"/>
            </a:endParaRPr>
          </a:p>
          <a:p>
            <a:pPr indent="-292100" lvl="0" marL="457200" rtl="0" algn="l">
              <a:lnSpc>
                <a:spcPct val="115000"/>
              </a:lnSpc>
              <a:spcBef>
                <a:spcPts val="1200"/>
              </a:spcBef>
              <a:spcAft>
                <a:spcPts val="0"/>
              </a:spcAft>
              <a:buClr>
                <a:schemeClr val="lt1"/>
              </a:buClr>
              <a:buSzPts val="1000"/>
              <a:buFont typeface="Lato"/>
              <a:buChar char="●"/>
            </a:pPr>
            <a:r>
              <a:rPr lang="en" sz="1000">
                <a:solidFill>
                  <a:schemeClr val="lt1"/>
                </a:solidFill>
                <a:latin typeface="Lato"/>
                <a:ea typeface="Lato"/>
                <a:cs typeface="Lato"/>
                <a:sym typeface="Lato"/>
              </a:rPr>
              <a:t>Accuracy: 93%</a:t>
            </a:r>
            <a:endParaRPr sz="1000">
              <a:solidFill>
                <a:schemeClr val="lt1"/>
              </a:solidFill>
              <a:latin typeface="Lato"/>
              <a:ea typeface="Lato"/>
              <a:cs typeface="Lato"/>
              <a:sym typeface="Lato"/>
            </a:endParaRPr>
          </a:p>
          <a:p>
            <a:pPr indent="-292100" lvl="0" marL="457200" rtl="0" algn="l">
              <a:lnSpc>
                <a:spcPct val="115000"/>
              </a:lnSpc>
              <a:spcBef>
                <a:spcPts val="0"/>
              </a:spcBef>
              <a:spcAft>
                <a:spcPts val="0"/>
              </a:spcAft>
              <a:buClr>
                <a:schemeClr val="lt1"/>
              </a:buClr>
              <a:buSzPts val="1000"/>
              <a:buFont typeface="Lato"/>
              <a:buChar char="●"/>
            </a:pPr>
            <a:r>
              <a:rPr lang="en" sz="1000">
                <a:solidFill>
                  <a:schemeClr val="lt1"/>
                </a:solidFill>
                <a:latin typeface="Lato"/>
                <a:ea typeface="Lato"/>
                <a:cs typeface="Lato"/>
                <a:sym typeface="Lato"/>
              </a:rPr>
              <a:t>Recall: 95%</a:t>
            </a:r>
            <a:endParaRPr sz="1800">
              <a:solidFill>
                <a:schemeClr val="lt1"/>
              </a:solidFill>
              <a:latin typeface="Lato"/>
              <a:ea typeface="Lato"/>
              <a:cs typeface="Lato"/>
              <a:sym typeface="Lato"/>
            </a:endParaRPr>
          </a:p>
        </p:txBody>
      </p:sp>
      <p:pic>
        <p:nvPicPr>
          <p:cNvPr id="213" name="Google Shape;213;p24"/>
          <p:cNvPicPr preferRelativeResize="0"/>
          <p:nvPr/>
        </p:nvPicPr>
        <p:blipFill>
          <a:blip r:embed="rId3">
            <a:alphaModFix/>
          </a:blip>
          <a:stretch>
            <a:fillRect/>
          </a:stretch>
        </p:blipFill>
        <p:spPr>
          <a:xfrm>
            <a:off x="461800" y="2488175"/>
            <a:ext cx="2265600" cy="2490814"/>
          </a:xfrm>
          <a:prstGeom prst="rect">
            <a:avLst/>
          </a:prstGeom>
          <a:noFill/>
          <a:ln>
            <a:noFill/>
          </a:ln>
        </p:spPr>
      </p:pic>
      <p:pic>
        <p:nvPicPr>
          <p:cNvPr id="214" name="Google Shape;214;p24"/>
          <p:cNvPicPr preferRelativeResize="0"/>
          <p:nvPr/>
        </p:nvPicPr>
        <p:blipFill>
          <a:blip r:embed="rId4">
            <a:alphaModFix/>
          </a:blip>
          <a:stretch>
            <a:fillRect/>
          </a:stretch>
        </p:blipFill>
        <p:spPr>
          <a:xfrm>
            <a:off x="3146240" y="2488175"/>
            <a:ext cx="2307473" cy="2490825"/>
          </a:xfrm>
          <a:prstGeom prst="rect">
            <a:avLst/>
          </a:prstGeom>
          <a:noFill/>
          <a:ln>
            <a:noFill/>
          </a:ln>
        </p:spPr>
      </p:pic>
      <p:pic>
        <p:nvPicPr>
          <p:cNvPr id="215" name="Google Shape;215;p24"/>
          <p:cNvPicPr preferRelativeResize="0"/>
          <p:nvPr/>
        </p:nvPicPr>
        <p:blipFill>
          <a:blip r:embed="rId5">
            <a:alphaModFix/>
          </a:blip>
          <a:stretch>
            <a:fillRect/>
          </a:stretch>
        </p:blipFill>
        <p:spPr>
          <a:xfrm>
            <a:off x="5872550" y="2488025"/>
            <a:ext cx="2388901" cy="2490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5"/>
          <p:cNvSpPr txBox="1"/>
          <p:nvPr>
            <p:ph type="title"/>
          </p:nvPr>
        </p:nvSpPr>
        <p:spPr>
          <a:xfrm>
            <a:off x="823850" y="1284675"/>
            <a:ext cx="4776000" cy="130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93% </a:t>
            </a:r>
            <a:r>
              <a:rPr lang="en" sz="4000"/>
              <a:t>Accuracy</a:t>
            </a:r>
            <a:endParaRPr sz="4000"/>
          </a:p>
        </p:txBody>
      </p:sp>
      <p:sp>
        <p:nvSpPr>
          <p:cNvPr id="221" name="Google Shape;221;p25"/>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7200"/>
              <a:t>95% </a:t>
            </a:r>
            <a:r>
              <a:rPr lang="en" sz="3600"/>
              <a:t>Recall</a:t>
            </a:r>
            <a:endParaRPr sz="3600"/>
          </a:p>
        </p:txBody>
      </p:sp>
      <p:sp>
        <p:nvSpPr>
          <p:cNvPr id="222" name="Google Shape;222;p25"/>
          <p:cNvSpPr txBox="1"/>
          <p:nvPr/>
        </p:nvSpPr>
        <p:spPr>
          <a:xfrm>
            <a:off x="823850" y="311500"/>
            <a:ext cx="5147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Lato"/>
                <a:ea typeface="Lato"/>
                <a:cs typeface="Lato"/>
                <a:sym typeface="Lato"/>
              </a:rPr>
              <a:t>Neural Network Prediction Scoring</a:t>
            </a:r>
            <a:endParaRPr sz="2000">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type="title"/>
          </p:nvPr>
        </p:nvSpPr>
        <p:spPr>
          <a:xfrm>
            <a:off x="1077175" y="393750"/>
            <a:ext cx="77586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makes a churned customer vs. a loyal one?</a:t>
            </a:r>
            <a:endParaRPr/>
          </a:p>
        </p:txBody>
      </p:sp>
      <p:pic>
        <p:nvPicPr>
          <p:cNvPr id="228" name="Google Shape;228;p26"/>
          <p:cNvPicPr preferRelativeResize="0"/>
          <p:nvPr/>
        </p:nvPicPr>
        <p:blipFill>
          <a:blip r:embed="rId3">
            <a:alphaModFix/>
          </a:blip>
          <a:stretch>
            <a:fillRect/>
          </a:stretch>
        </p:blipFill>
        <p:spPr>
          <a:xfrm>
            <a:off x="4572000" y="1831574"/>
            <a:ext cx="4464874" cy="2369825"/>
          </a:xfrm>
          <a:prstGeom prst="rect">
            <a:avLst/>
          </a:prstGeom>
          <a:noFill/>
          <a:ln>
            <a:noFill/>
          </a:ln>
        </p:spPr>
      </p:pic>
      <p:pic>
        <p:nvPicPr>
          <p:cNvPr id="229" name="Google Shape;229;p26"/>
          <p:cNvPicPr preferRelativeResize="0"/>
          <p:nvPr/>
        </p:nvPicPr>
        <p:blipFill>
          <a:blip r:embed="rId4">
            <a:alphaModFix/>
          </a:blip>
          <a:stretch>
            <a:fillRect/>
          </a:stretch>
        </p:blipFill>
        <p:spPr>
          <a:xfrm>
            <a:off x="76425" y="1831575"/>
            <a:ext cx="4445893" cy="2369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t>Future Research</a:t>
            </a:r>
            <a:endParaRPr sz="3600"/>
          </a:p>
        </p:txBody>
      </p:sp>
      <p:sp>
        <p:nvSpPr>
          <p:cNvPr id="235" name="Google Shape;235;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After making recommended changes, collect more data to confirm if churn decreases and how the models change.</a:t>
            </a:r>
            <a:endParaRPr/>
          </a:p>
          <a:p>
            <a:pPr indent="-311150" lvl="0" marL="457200" rtl="0" algn="l">
              <a:spcBef>
                <a:spcPts val="0"/>
              </a:spcBef>
              <a:spcAft>
                <a:spcPts val="0"/>
              </a:spcAft>
              <a:buSzPts val="1300"/>
              <a:buChar char="●"/>
            </a:pPr>
            <a:r>
              <a:rPr lang="en"/>
              <a:t>Collect more survey data from </a:t>
            </a:r>
            <a:r>
              <a:rPr i="1" lang="en"/>
              <a:t>loyal</a:t>
            </a:r>
            <a:r>
              <a:rPr lang="en"/>
              <a:t> customers to see why they say they remain with the company.</a:t>
            </a:r>
            <a:endParaRPr/>
          </a:p>
          <a:p>
            <a:pPr indent="-311150" lvl="0" marL="457200" rtl="0" algn="l">
              <a:spcBef>
                <a:spcPts val="0"/>
              </a:spcBef>
              <a:spcAft>
                <a:spcPts val="0"/>
              </a:spcAft>
              <a:buSzPts val="1300"/>
              <a:buChar char="●"/>
            </a:pPr>
            <a:r>
              <a:rPr lang="en"/>
              <a:t>For competitor </a:t>
            </a:r>
            <a:r>
              <a:rPr lang="en"/>
              <a:t>related</a:t>
            </a:r>
            <a:r>
              <a:rPr lang="en"/>
              <a:t> churn reasons, it would be useful to know what exactly the competitor </a:t>
            </a:r>
            <a:r>
              <a:rPr lang="en"/>
              <a:t>offered</a:t>
            </a:r>
            <a:r>
              <a:rPr lang="en"/>
              <a:t> that was better than our offering and/or which competitor devices the customer switched because of.</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8"/>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800"/>
              <a:t>Questions?</a:t>
            </a:r>
            <a:endParaRPr sz="4800"/>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t>The Problem</a:t>
            </a:r>
            <a:endParaRPr sz="3600"/>
          </a:p>
        </p:txBody>
      </p:sp>
      <p:sp>
        <p:nvSpPr>
          <p:cNvPr id="141" name="Google Shape;141;p14"/>
          <p:cNvSpPr txBox="1"/>
          <p:nvPr>
            <p:ph idx="1" type="body"/>
          </p:nvPr>
        </p:nvSpPr>
        <p:spPr>
          <a:xfrm>
            <a:off x="1297500" y="1567550"/>
            <a:ext cx="69153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solidFill>
                <a:srgbClr val="E6EDF3"/>
              </a:solidFill>
              <a:highlight>
                <a:srgbClr val="0D1117"/>
              </a:highlight>
              <a:latin typeface="Arial"/>
              <a:ea typeface="Arial"/>
              <a:cs typeface="Arial"/>
              <a:sym typeface="Arial"/>
            </a:endParaRPr>
          </a:p>
          <a:p>
            <a:pPr indent="0" lvl="0" marL="0" rtl="0" algn="l">
              <a:spcBef>
                <a:spcPts val="1200"/>
              </a:spcBef>
              <a:spcAft>
                <a:spcPts val="1200"/>
              </a:spcAft>
              <a:buNone/>
            </a:pPr>
            <a:r>
              <a:rPr lang="en" sz="2400">
                <a:solidFill>
                  <a:srgbClr val="E6EDF3"/>
                </a:solidFill>
                <a:latin typeface="Arial"/>
                <a:ea typeface="Arial"/>
                <a:cs typeface="Arial"/>
                <a:sym typeface="Arial"/>
              </a:rPr>
              <a:t>How do we reduce customer churn to increase revenue?</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n" sz="3600"/>
              <a:t>The</a:t>
            </a:r>
            <a:r>
              <a:rPr lang="en" sz="3600"/>
              <a:t> </a:t>
            </a:r>
            <a:r>
              <a:rPr lang="en" sz="3600"/>
              <a:t>Solutions</a:t>
            </a:r>
            <a:endParaRPr sz="3600"/>
          </a:p>
        </p:txBody>
      </p:sp>
      <p:sp>
        <p:nvSpPr>
          <p:cNvPr id="147" name="Google Shape;147;p15"/>
          <p:cNvSpPr txBox="1"/>
          <p:nvPr>
            <p:ph idx="1" type="body"/>
          </p:nvPr>
        </p:nvSpPr>
        <p:spPr>
          <a:xfrm>
            <a:off x="1297500" y="1307850"/>
            <a:ext cx="32745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1) </a:t>
            </a:r>
            <a:r>
              <a:rPr lang="en" sz="2400"/>
              <a:t>Reinforce</a:t>
            </a:r>
            <a:r>
              <a:rPr lang="en" sz="2400">
                <a:solidFill>
                  <a:srgbClr val="E6EDF3"/>
                </a:solidFill>
                <a:latin typeface="Arial"/>
                <a:ea typeface="Arial"/>
                <a:cs typeface="Arial"/>
                <a:sym typeface="Arial"/>
              </a:rPr>
              <a:t> </a:t>
            </a:r>
            <a:r>
              <a:rPr lang="en" sz="2400"/>
              <a:t>customer’s purchasing decision as soon as they sign up.</a:t>
            </a:r>
            <a:endParaRPr sz="2400"/>
          </a:p>
          <a:p>
            <a:pPr indent="0" lvl="0" marL="0" rtl="0" algn="l">
              <a:spcBef>
                <a:spcPts val="1200"/>
              </a:spcBef>
              <a:spcAft>
                <a:spcPts val="1200"/>
              </a:spcAft>
              <a:buNone/>
            </a:pPr>
            <a:r>
              <a:t/>
            </a:r>
            <a:endParaRPr sz="2400"/>
          </a:p>
        </p:txBody>
      </p:sp>
      <p:pic>
        <p:nvPicPr>
          <p:cNvPr id="148" name="Google Shape;148;p15"/>
          <p:cNvPicPr preferRelativeResize="0"/>
          <p:nvPr/>
        </p:nvPicPr>
        <p:blipFill>
          <a:blip r:embed="rId3">
            <a:alphaModFix/>
          </a:blip>
          <a:stretch>
            <a:fillRect/>
          </a:stretch>
        </p:blipFill>
        <p:spPr>
          <a:xfrm>
            <a:off x="4689350" y="1263059"/>
            <a:ext cx="3755899" cy="3000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The Solutions</a:t>
            </a:r>
            <a:endParaRPr sz="3600"/>
          </a:p>
          <a:p>
            <a:pPr indent="0" lvl="0" marL="0" rtl="0" algn="l">
              <a:spcBef>
                <a:spcPts val="0"/>
              </a:spcBef>
              <a:spcAft>
                <a:spcPts val="0"/>
              </a:spcAft>
              <a:buNone/>
            </a:pPr>
            <a:r>
              <a:t/>
            </a:r>
            <a:endParaRPr/>
          </a:p>
        </p:txBody>
      </p:sp>
      <p:sp>
        <p:nvSpPr>
          <p:cNvPr id="154" name="Google Shape;154;p16"/>
          <p:cNvSpPr txBox="1"/>
          <p:nvPr>
            <p:ph idx="1" type="body"/>
          </p:nvPr>
        </p:nvSpPr>
        <p:spPr>
          <a:xfrm>
            <a:off x="1297500" y="1567550"/>
            <a:ext cx="32745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400"/>
              <a:t>2) </a:t>
            </a:r>
            <a:r>
              <a:rPr lang="en" sz="2400"/>
              <a:t>Improve some of our offerings, improve pricing,  and improve customer support training.</a:t>
            </a:r>
            <a:endParaRPr/>
          </a:p>
        </p:txBody>
      </p:sp>
      <p:pic>
        <p:nvPicPr>
          <p:cNvPr id="155" name="Google Shape;155;p16"/>
          <p:cNvPicPr preferRelativeResize="0"/>
          <p:nvPr/>
        </p:nvPicPr>
        <p:blipFill>
          <a:blip r:embed="rId3">
            <a:alphaModFix/>
          </a:blip>
          <a:stretch>
            <a:fillRect/>
          </a:stretch>
        </p:blipFill>
        <p:spPr>
          <a:xfrm>
            <a:off x="4618025" y="1567550"/>
            <a:ext cx="4267199" cy="22888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000"/>
              <a:t>The Solutions</a:t>
            </a:r>
            <a:endParaRPr sz="4000"/>
          </a:p>
          <a:p>
            <a:pPr indent="0" lvl="0" marL="0" rtl="0" algn="l">
              <a:spcBef>
                <a:spcPts val="0"/>
              </a:spcBef>
              <a:spcAft>
                <a:spcPts val="0"/>
              </a:spcAft>
              <a:buNone/>
            </a:pPr>
            <a:r>
              <a:t/>
            </a:r>
            <a:endParaRPr/>
          </a:p>
        </p:txBody>
      </p:sp>
      <p:sp>
        <p:nvSpPr>
          <p:cNvPr id="161" name="Google Shape;161;p17"/>
          <p:cNvSpPr txBox="1"/>
          <p:nvPr>
            <p:ph idx="1" type="body"/>
          </p:nvPr>
        </p:nvSpPr>
        <p:spPr>
          <a:xfrm>
            <a:off x="1297500" y="1567550"/>
            <a:ext cx="32745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400"/>
              <a:t>3) </a:t>
            </a:r>
            <a:r>
              <a:rPr lang="en" sz="2400"/>
              <a:t>Phase out Offer E immediately.</a:t>
            </a:r>
            <a:endParaRPr/>
          </a:p>
        </p:txBody>
      </p:sp>
      <p:pic>
        <p:nvPicPr>
          <p:cNvPr id="162" name="Google Shape;162;p17"/>
          <p:cNvPicPr preferRelativeResize="0"/>
          <p:nvPr/>
        </p:nvPicPr>
        <p:blipFill>
          <a:blip r:embed="rId3">
            <a:alphaModFix/>
          </a:blip>
          <a:stretch>
            <a:fillRect/>
          </a:stretch>
        </p:blipFill>
        <p:spPr>
          <a:xfrm>
            <a:off x="4572000" y="1307850"/>
            <a:ext cx="4267200" cy="340928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000"/>
              <a:t>The Solutions</a:t>
            </a:r>
            <a:endParaRPr sz="4000"/>
          </a:p>
          <a:p>
            <a:pPr indent="0" lvl="0" marL="0" rtl="0" algn="l">
              <a:spcBef>
                <a:spcPts val="0"/>
              </a:spcBef>
              <a:spcAft>
                <a:spcPts val="0"/>
              </a:spcAft>
              <a:buNone/>
            </a:pPr>
            <a:r>
              <a:t/>
            </a:r>
            <a:endParaRPr/>
          </a:p>
        </p:txBody>
      </p:sp>
      <p:sp>
        <p:nvSpPr>
          <p:cNvPr id="168" name="Google Shape;168;p18"/>
          <p:cNvSpPr txBox="1"/>
          <p:nvPr>
            <p:ph idx="1" type="body"/>
          </p:nvPr>
        </p:nvSpPr>
        <p:spPr>
          <a:xfrm>
            <a:off x="1297500" y="1567550"/>
            <a:ext cx="32745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400"/>
              <a:t>4) </a:t>
            </a:r>
            <a:r>
              <a:rPr lang="en" sz="2400"/>
              <a:t>Incentivize customers to sign up for 1-2 year contracts instead of month to month.</a:t>
            </a:r>
            <a:endParaRPr/>
          </a:p>
        </p:txBody>
      </p:sp>
      <p:pic>
        <p:nvPicPr>
          <p:cNvPr id="169" name="Google Shape;169;p18"/>
          <p:cNvPicPr preferRelativeResize="0"/>
          <p:nvPr/>
        </p:nvPicPr>
        <p:blipFill>
          <a:blip r:embed="rId3">
            <a:alphaModFix/>
          </a:blip>
          <a:stretch>
            <a:fillRect/>
          </a:stretch>
        </p:blipFill>
        <p:spPr>
          <a:xfrm>
            <a:off x="4572000" y="1307850"/>
            <a:ext cx="4065979" cy="3170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t>The Data</a:t>
            </a:r>
            <a:endParaRPr sz="3600"/>
          </a:p>
        </p:txBody>
      </p:sp>
      <p:sp>
        <p:nvSpPr>
          <p:cNvPr id="175" name="Google Shape;175;p19"/>
          <p:cNvSpPr txBox="1"/>
          <p:nvPr>
            <p:ph idx="1" type="body"/>
          </p:nvPr>
        </p:nvSpPr>
        <p:spPr>
          <a:xfrm>
            <a:off x="1215600" y="4360950"/>
            <a:ext cx="7270800" cy="330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000"/>
              <a:t>Data Source: </a:t>
            </a:r>
            <a:r>
              <a:rPr lang="en" sz="1000" u="sng">
                <a:solidFill>
                  <a:schemeClr val="hlink"/>
                </a:solidFill>
                <a:hlinkClick r:id="rId3"/>
              </a:rPr>
              <a:t>https://community.ibm.com/community/user/businessanalytics/blogs/steven-macko/2019/07/11/telco-customer-churn-1113</a:t>
            </a:r>
            <a:endParaRPr sz="1000"/>
          </a:p>
        </p:txBody>
      </p:sp>
      <p:pic>
        <p:nvPicPr>
          <p:cNvPr id="176" name="Google Shape;176;p19"/>
          <p:cNvPicPr preferRelativeResize="0"/>
          <p:nvPr/>
        </p:nvPicPr>
        <p:blipFill>
          <a:blip r:embed="rId4">
            <a:alphaModFix/>
          </a:blip>
          <a:stretch>
            <a:fillRect/>
          </a:stretch>
        </p:blipFill>
        <p:spPr>
          <a:xfrm>
            <a:off x="1297500" y="1146200"/>
            <a:ext cx="5893726" cy="32147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t>Data Cleaning</a:t>
            </a:r>
            <a:endParaRPr sz="3600"/>
          </a:p>
        </p:txBody>
      </p:sp>
      <p:sp>
        <p:nvSpPr>
          <p:cNvPr id="182" name="Google Shape;182;p20"/>
          <p:cNvSpPr txBox="1"/>
          <p:nvPr>
            <p:ph idx="1" type="body"/>
          </p:nvPr>
        </p:nvSpPr>
        <p:spPr>
          <a:xfrm>
            <a:off x="1297500" y="1307750"/>
            <a:ext cx="3274500" cy="317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Original dataset came in 4 different Excel files, had 7,043 rows, and 62 columns. Most of the data was categorical, and there were missing values.</a:t>
            </a:r>
            <a:endParaRPr/>
          </a:p>
        </p:txBody>
      </p:sp>
      <p:sp>
        <p:nvSpPr>
          <p:cNvPr id="183" name="Google Shape;183;p20"/>
          <p:cNvSpPr txBox="1"/>
          <p:nvPr>
            <p:ph idx="1" type="body"/>
          </p:nvPr>
        </p:nvSpPr>
        <p:spPr>
          <a:xfrm>
            <a:off x="4572000" y="1307850"/>
            <a:ext cx="3274500" cy="3171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Joined tables</a:t>
            </a:r>
            <a:endParaRPr/>
          </a:p>
          <a:p>
            <a:pPr indent="-311150" lvl="0" marL="457200" rtl="0" algn="l">
              <a:spcBef>
                <a:spcPts val="0"/>
              </a:spcBef>
              <a:spcAft>
                <a:spcPts val="0"/>
              </a:spcAft>
              <a:buSzPts val="1300"/>
              <a:buChar char="●"/>
            </a:pPr>
            <a:r>
              <a:rPr lang="en"/>
              <a:t>Missing values were handled appropriately</a:t>
            </a:r>
            <a:endParaRPr/>
          </a:p>
          <a:p>
            <a:pPr indent="-311150" lvl="0" marL="457200" rtl="0" algn="l">
              <a:spcBef>
                <a:spcPts val="0"/>
              </a:spcBef>
              <a:spcAft>
                <a:spcPts val="0"/>
              </a:spcAft>
              <a:buSzPts val="1300"/>
              <a:buChar char="●"/>
            </a:pPr>
            <a:r>
              <a:rPr lang="en"/>
              <a:t>Dropped columns that provided no further information.</a:t>
            </a:r>
            <a:endParaRPr/>
          </a:p>
          <a:p>
            <a:pPr indent="-311150" lvl="0" marL="457200" rtl="0" algn="l">
              <a:spcBef>
                <a:spcPts val="0"/>
              </a:spcBef>
              <a:spcAft>
                <a:spcPts val="0"/>
              </a:spcAft>
              <a:buSzPts val="1300"/>
              <a:buChar char="●"/>
            </a:pPr>
            <a:r>
              <a:rPr lang="en"/>
              <a:t>'Zip Codes' values were converted to strings to ensure that any potential leading 0's were not dropped.</a:t>
            </a:r>
            <a:endParaRPr/>
          </a:p>
          <a:p>
            <a:pPr indent="-311150" lvl="0" marL="457200" rtl="0" algn="l">
              <a:spcBef>
                <a:spcPts val="0"/>
              </a:spcBef>
              <a:spcAft>
                <a:spcPts val="0"/>
              </a:spcAft>
              <a:buSzPts val="1300"/>
              <a:buChar char="●"/>
            </a:pPr>
            <a:r>
              <a:rPr lang="en"/>
              <a:t>Our target variable is naturally ‘Churn Value’ as that is what we are trying to predict.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t>Exploratory Data Analysis</a:t>
            </a:r>
            <a:endParaRPr sz="3600"/>
          </a:p>
        </p:txBody>
      </p:sp>
      <p:pic>
        <p:nvPicPr>
          <p:cNvPr id="189" name="Google Shape;189;p21"/>
          <p:cNvPicPr preferRelativeResize="0"/>
          <p:nvPr/>
        </p:nvPicPr>
        <p:blipFill>
          <a:blip r:embed="rId3">
            <a:alphaModFix/>
          </a:blip>
          <a:stretch>
            <a:fillRect/>
          </a:stretch>
        </p:blipFill>
        <p:spPr>
          <a:xfrm>
            <a:off x="4741275" y="3217100"/>
            <a:ext cx="2226013" cy="1736000"/>
          </a:xfrm>
          <a:prstGeom prst="rect">
            <a:avLst/>
          </a:prstGeom>
          <a:noFill/>
          <a:ln>
            <a:noFill/>
          </a:ln>
        </p:spPr>
      </p:pic>
      <p:pic>
        <p:nvPicPr>
          <p:cNvPr id="190" name="Google Shape;190;p21"/>
          <p:cNvPicPr preferRelativeResize="0"/>
          <p:nvPr/>
        </p:nvPicPr>
        <p:blipFill>
          <a:blip r:embed="rId4">
            <a:alphaModFix/>
          </a:blip>
          <a:stretch>
            <a:fillRect/>
          </a:stretch>
        </p:blipFill>
        <p:spPr>
          <a:xfrm>
            <a:off x="1297500" y="1239475"/>
            <a:ext cx="2172854" cy="1736000"/>
          </a:xfrm>
          <a:prstGeom prst="rect">
            <a:avLst/>
          </a:prstGeom>
          <a:noFill/>
          <a:ln>
            <a:noFill/>
          </a:ln>
        </p:spPr>
      </p:pic>
      <p:pic>
        <p:nvPicPr>
          <p:cNvPr id="191" name="Google Shape;191;p21"/>
          <p:cNvPicPr preferRelativeResize="0"/>
          <p:nvPr/>
        </p:nvPicPr>
        <p:blipFill>
          <a:blip r:embed="rId5">
            <a:alphaModFix/>
          </a:blip>
          <a:stretch>
            <a:fillRect/>
          </a:stretch>
        </p:blipFill>
        <p:spPr>
          <a:xfrm>
            <a:off x="1297500" y="3217100"/>
            <a:ext cx="2172851" cy="1735997"/>
          </a:xfrm>
          <a:prstGeom prst="rect">
            <a:avLst/>
          </a:prstGeom>
          <a:noFill/>
          <a:ln>
            <a:noFill/>
          </a:ln>
        </p:spPr>
      </p:pic>
      <p:pic>
        <p:nvPicPr>
          <p:cNvPr id="192" name="Google Shape;192;p21"/>
          <p:cNvPicPr preferRelativeResize="0"/>
          <p:nvPr/>
        </p:nvPicPr>
        <p:blipFill>
          <a:blip r:embed="rId6">
            <a:alphaModFix/>
          </a:blip>
          <a:stretch>
            <a:fillRect/>
          </a:stretch>
        </p:blipFill>
        <p:spPr>
          <a:xfrm>
            <a:off x="4741275" y="1239475"/>
            <a:ext cx="3236473" cy="1736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