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bookmarkIdSeed="164">
  <p:sldMasterIdLst>
    <p:sldMasterId id="2147483668" r:id="rId1"/>
  </p:sldMasterIdLst>
  <p:notesMasterIdLst>
    <p:notesMasterId r:id="rId431"/>
  </p:notesMasterIdLst>
  <p:sldIdLst>
    <p:sldId id="256" r:id="rId2"/>
    <p:sldId id="257" r:id="rId3"/>
    <p:sldId id="836" r:id="rId4"/>
    <p:sldId id="838" r:id="rId5"/>
    <p:sldId id="1422" r:id="rId6"/>
    <p:sldId id="841" r:id="rId7"/>
    <p:sldId id="842" r:id="rId8"/>
    <p:sldId id="879" r:id="rId9"/>
    <p:sldId id="844" r:id="rId10"/>
    <p:sldId id="846" r:id="rId11"/>
    <p:sldId id="863" r:id="rId12"/>
    <p:sldId id="865" r:id="rId13"/>
    <p:sldId id="864" r:id="rId14"/>
    <p:sldId id="866" r:id="rId15"/>
    <p:sldId id="867" r:id="rId16"/>
    <p:sldId id="868" r:id="rId17"/>
    <p:sldId id="869" r:id="rId18"/>
    <p:sldId id="258" r:id="rId19"/>
    <p:sldId id="587" r:id="rId20"/>
    <p:sldId id="588" r:id="rId21"/>
    <p:sldId id="589" r:id="rId22"/>
    <p:sldId id="590" r:id="rId23"/>
    <p:sldId id="592" r:id="rId24"/>
    <p:sldId id="766" r:id="rId25"/>
    <p:sldId id="767" r:id="rId26"/>
    <p:sldId id="593" r:id="rId27"/>
    <p:sldId id="601" r:id="rId28"/>
    <p:sldId id="602" r:id="rId29"/>
    <p:sldId id="768" r:id="rId30"/>
    <p:sldId id="603" r:id="rId31"/>
    <p:sldId id="604" r:id="rId32"/>
    <p:sldId id="605" r:id="rId33"/>
    <p:sldId id="2654" r:id="rId34"/>
    <p:sldId id="749" r:id="rId35"/>
    <p:sldId id="880" r:id="rId36"/>
    <p:sldId id="881" r:id="rId37"/>
    <p:sldId id="882" r:id="rId38"/>
    <p:sldId id="883" r:id="rId39"/>
    <p:sldId id="884" r:id="rId40"/>
    <p:sldId id="885" r:id="rId41"/>
    <p:sldId id="886" r:id="rId42"/>
    <p:sldId id="1394" r:id="rId43"/>
    <p:sldId id="1388" r:id="rId44"/>
    <p:sldId id="887" r:id="rId45"/>
    <p:sldId id="888" r:id="rId46"/>
    <p:sldId id="889" r:id="rId47"/>
    <p:sldId id="890" r:id="rId48"/>
    <p:sldId id="891" r:id="rId49"/>
    <p:sldId id="892" r:id="rId50"/>
    <p:sldId id="893" r:id="rId51"/>
    <p:sldId id="894" r:id="rId52"/>
    <p:sldId id="895" r:id="rId53"/>
    <p:sldId id="897" r:id="rId54"/>
    <p:sldId id="898" r:id="rId55"/>
    <p:sldId id="899" r:id="rId56"/>
    <p:sldId id="900" r:id="rId57"/>
    <p:sldId id="901" r:id="rId58"/>
    <p:sldId id="902" r:id="rId59"/>
    <p:sldId id="903" r:id="rId60"/>
    <p:sldId id="904" r:id="rId61"/>
    <p:sldId id="905" r:id="rId62"/>
    <p:sldId id="906" r:id="rId63"/>
    <p:sldId id="907" r:id="rId64"/>
    <p:sldId id="908" r:id="rId65"/>
    <p:sldId id="909" r:id="rId66"/>
    <p:sldId id="910" r:id="rId67"/>
    <p:sldId id="911" r:id="rId68"/>
    <p:sldId id="912" r:id="rId69"/>
    <p:sldId id="1389" r:id="rId70"/>
    <p:sldId id="918" r:id="rId71"/>
    <p:sldId id="919" r:id="rId72"/>
    <p:sldId id="920" r:id="rId73"/>
    <p:sldId id="1347" r:id="rId74"/>
    <p:sldId id="1390" r:id="rId75"/>
    <p:sldId id="1392" r:id="rId76"/>
    <p:sldId id="1393" r:id="rId77"/>
    <p:sldId id="2655" r:id="rId78"/>
    <p:sldId id="609" r:id="rId79"/>
    <p:sldId id="874" r:id="rId80"/>
    <p:sldId id="873" r:id="rId81"/>
    <p:sldId id="872" r:id="rId82"/>
    <p:sldId id="875" r:id="rId83"/>
    <p:sldId id="769" r:id="rId84"/>
    <p:sldId id="770" r:id="rId85"/>
    <p:sldId id="611" r:id="rId86"/>
    <p:sldId id="612" r:id="rId87"/>
    <p:sldId id="750" r:id="rId88"/>
    <p:sldId id="2664" r:id="rId89"/>
    <p:sldId id="613" r:id="rId90"/>
    <p:sldId id="921" r:id="rId91"/>
    <p:sldId id="922" r:id="rId92"/>
    <p:sldId id="1348" r:id="rId93"/>
    <p:sldId id="2656" r:id="rId94"/>
    <p:sldId id="924" r:id="rId95"/>
    <p:sldId id="925" r:id="rId96"/>
    <p:sldId id="926" r:id="rId97"/>
    <p:sldId id="927" r:id="rId98"/>
    <p:sldId id="2632" r:id="rId99"/>
    <p:sldId id="928" r:id="rId100"/>
    <p:sldId id="929" r:id="rId101"/>
    <p:sldId id="1624" r:id="rId102"/>
    <p:sldId id="1623" r:id="rId103"/>
    <p:sldId id="2633" r:id="rId104"/>
    <p:sldId id="1622" r:id="rId105"/>
    <p:sldId id="930" r:id="rId106"/>
    <p:sldId id="2634" r:id="rId107"/>
    <p:sldId id="2668" r:id="rId108"/>
    <p:sldId id="2663" r:id="rId109"/>
    <p:sldId id="931" r:id="rId110"/>
    <p:sldId id="932" r:id="rId111"/>
    <p:sldId id="933" r:id="rId112"/>
    <p:sldId id="934" r:id="rId113"/>
    <p:sldId id="935" r:id="rId114"/>
    <p:sldId id="937" r:id="rId115"/>
    <p:sldId id="938" r:id="rId116"/>
    <p:sldId id="939" r:id="rId117"/>
    <p:sldId id="942" r:id="rId118"/>
    <p:sldId id="941" r:id="rId119"/>
    <p:sldId id="1625" r:id="rId120"/>
    <p:sldId id="943" r:id="rId121"/>
    <p:sldId id="944" r:id="rId122"/>
    <p:sldId id="946" r:id="rId123"/>
    <p:sldId id="1309" r:id="rId124"/>
    <p:sldId id="947" r:id="rId125"/>
    <p:sldId id="948" r:id="rId126"/>
    <p:sldId id="1349" r:id="rId127"/>
    <p:sldId id="1405" r:id="rId128"/>
    <p:sldId id="1400" r:id="rId129"/>
    <p:sldId id="2665" r:id="rId130"/>
    <p:sldId id="1350" r:id="rId131"/>
    <p:sldId id="2661" r:id="rId132"/>
    <p:sldId id="1626" r:id="rId133"/>
    <p:sldId id="1016" r:id="rId134"/>
    <p:sldId id="1017" r:id="rId135"/>
    <p:sldId id="1019" r:id="rId136"/>
    <p:sldId id="1018" r:id="rId137"/>
    <p:sldId id="1354" r:id="rId138"/>
    <p:sldId id="1627" r:id="rId139"/>
    <p:sldId id="1352" r:id="rId140"/>
    <p:sldId id="1351" r:id="rId141"/>
    <p:sldId id="1355" r:id="rId142"/>
    <p:sldId id="1353" r:id="rId143"/>
    <p:sldId id="957" r:id="rId144"/>
    <p:sldId id="958" r:id="rId145"/>
    <p:sldId id="959" r:id="rId146"/>
    <p:sldId id="960" r:id="rId147"/>
    <p:sldId id="961" r:id="rId148"/>
    <p:sldId id="1031" r:id="rId149"/>
    <p:sldId id="1032" r:id="rId150"/>
    <p:sldId id="1033" r:id="rId151"/>
    <p:sldId id="1034" r:id="rId152"/>
    <p:sldId id="1035" r:id="rId153"/>
    <p:sldId id="2635" r:id="rId154"/>
    <p:sldId id="977" r:id="rId155"/>
    <p:sldId id="978" r:id="rId156"/>
    <p:sldId id="979" r:id="rId157"/>
    <p:sldId id="1311" r:id="rId158"/>
    <p:sldId id="1094" r:id="rId159"/>
    <p:sldId id="1095" r:id="rId160"/>
    <p:sldId id="1083" r:id="rId161"/>
    <p:sldId id="1086" r:id="rId162"/>
    <p:sldId id="1087" r:id="rId163"/>
    <p:sldId id="1404" r:id="rId164"/>
    <p:sldId id="1401" r:id="rId165"/>
    <p:sldId id="1093" r:id="rId166"/>
    <p:sldId id="1403" r:id="rId167"/>
    <p:sldId id="1402" r:id="rId168"/>
    <p:sldId id="1088" r:id="rId169"/>
    <p:sldId id="1381" r:id="rId170"/>
    <p:sldId id="1628" r:id="rId171"/>
    <p:sldId id="1090" r:id="rId172"/>
    <p:sldId id="1377" r:id="rId173"/>
    <p:sldId id="2636" r:id="rId174"/>
    <p:sldId id="1406" r:id="rId175"/>
    <p:sldId id="2662" r:id="rId176"/>
    <p:sldId id="2637" r:id="rId177"/>
    <p:sldId id="2638" r:id="rId178"/>
    <p:sldId id="1380" r:id="rId179"/>
    <p:sldId id="2639" r:id="rId180"/>
    <p:sldId id="2640" r:id="rId181"/>
    <p:sldId id="1396" r:id="rId182"/>
    <p:sldId id="1397" r:id="rId183"/>
    <p:sldId id="1398" r:id="rId184"/>
    <p:sldId id="1379" r:id="rId185"/>
    <p:sldId id="2666" r:id="rId186"/>
    <p:sldId id="1408" r:id="rId187"/>
    <p:sldId id="1097" r:id="rId188"/>
    <p:sldId id="1098" r:id="rId189"/>
    <p:sldId id="1099" r:id="rId190"/>
    <p:sldId id="1100" r:id="rId191"/>
    <p:sldId id="1101" r:id="rId192"/>
    <p:sldId id="1102" r:id="rId193"/>
    <p:sldId id="1103" r:id="rId194"/>
    <p:sldId id="1104" r:id="rId195"/>
    <p:sldId id="1105" r:id="rId196"/>
    <p:sldId id="1106" r:id="rId197"/>
    <p:sldId id="1107" r:id="rId198"/>
    <p:sldId id="1108" r:id="rId199"/>
    <p:sldId id="1120" r:id="rId200"/>
    <p:sldId id="1121" r:id="rId201"/>
    <p:sldId id="1122" r:id="rId202"/>
    <p:sldId id="1123" r:id="rId203"/>
    <p:sldId id="1125" r:id="rId204"/>
    <p:sldId id="1312" r:id="rId205"/>
    <p:sldId id="1128" r:id="rId206"/>
    <p:sldId id="1131" r:id="rId207"/>
    <p:sldId id="2641" r:id="rId208"/>
    <p:sldId id="2659" r:id="rId209"/>
    <p:sldId id="1126" r:id="rId210"/>
    <p:sldId id="1127" r:id="rId211"/>
    <p:sldId id="1124" r:id="rId212"/>
    <p:sldId id="1040" r:id="rId213"/>
    <p:sldId id="1041" r:id="rId214"/>
    <p:sldId id="1042" r:id="rId215"/>
    <p:sldId id="1109" r:id="rId216"/>
    <p:sldId id="1043" r:id="rId217"/>
    <p:sldId id="1386" r:id="rId218"/>
    <p:sldId id="1385" r:id="rId219"/>
    <p:sldId id="2667" r:id="rId220"/>
    <p:sldId id="1343" r:id="rId221"/>
    <p:sldId id="1344" r:id="rId222"/>
    <p:sldId id="1409" r:id="rId223"/>
    <p:sldId id="1346" r:id="rId224"/>
    <p:sldId id="1313" r:id="rId225"/>
    <p:sldId id="1138" r:id="rId226"/>
    <p:sldId id="1139" r:id="rId227"/>
    <p:sldId id="1140" r:id="rId228"/>
    <p:sldId id="1154" r:id="rId229"/>
    <p:sldId id="1155" r:id="rId230"/>
    <p:sldId id="1156" r:id="rId231"/>
    <p:sldId id="1157" r:id="rId232"/>
    <p:sldId id="1141" r:id="rId233"/>
    <p:sldId id="1143" r:id="rId234"/>
    <p:sldId id="1144" r:id="rId235"/>
    <p:sldId id="1145" r:id="rId236"/>
    <p:sldId id="1146" r:id="rId237"/>
    <p:sldId id="1147" r:id="rId238"/>
    <p:sldId id="1148" r:id="rId239"/>
    <p:sldId id="1149" r:id="rId240"/>
    <p:sldId id="1150" r:id="rId241"/>
    <p:sldId id="1151" r:id="rId242"/>
    <p:sldId id="1152" r:id="rId243"/>
    <p:sldId id="1153" r:id="rId244"/>
    <p:sldId id="1163" r:id="rId245"/>
    <p:sldId id="1158" r:id="rId246"/>
    <p:sldId id="1159" r:id="rId247"/>
    <p:sldId id="1160" r:id="rId248"/>
    <p:sldId id="1161" r:id="rId249"/>
    <p:sldId id="1162" r:id="rId250"/>
    <p:sldId id="1314" r:id="rId251"/>
    <p:sldId id="1168" r:id="rId252"/>
    <p:sldId id="1169" r:id="rId253"/>
    <p:sldId id="1170" r:id="rId254"/>
    <p:sldId id="1171" r:id="rId255"/>
    <p:sldId id="1172" r:id="rId256"/>
    <p:sldId id="1173" r:id="rId257"/>
    <p:sldId id="1174" r:id="rId258"/>
    <p:sldId id="1175" r:id="rId259"/>
    <p:sldId id="1176" r:id="rId260"/>
    <p:sldId id="1177" r:id="rId261"/>
    <p:sldId id="1178" r:id="rId262"/>
    <p:sldId id="1179" r:id="rId263"/>
    <p:sldId id="1180" r:id="rId264"/>
    <p:sldId id="1181" r:id="rId265"/>
    <p:sldId id="1182" r:id="rId266"/>
    <p:sldId id="1183" r:id="rId267"/>
    <p:sldId id="1184" r:id="rId268"/>
    <p:sldId id="1185" r:id="rId269"/>
    <p:sldId id="1186" r:id="rId270"/>
    <p:sldId id="1187" r:id="rId271"/>
    <p:sldId id="1188" r:id="rId272"/>
    <p:sldId id="1189" r:id="rId273"/>
    <p:sldId id="1190" r:id="rId274"/>
    <p:sldId id="1410" r:id="rId275"/>
    <p:sldId id="1411" r:id="rId276"/>
    <p:sldId id="1191" r:id="rId277"/>
    <p:sldId id="1192" r:id="rId278"/>
    <p:sldId id="1193" r:id="rId279"/>
    <p:sldId id="1194" r:id="rId280"/>
    <p:sldId id="1413" r:id="rId281"/>
    <p:sldId id="1412" r:id="rId282"/>
    <p:sldId id="2660" r:id="rId283"/>
    <p:sldId id="1414" r:id="rId284"/>
    <p:sldId id="1387" r:id="rId285"/>
    <p:sldId id="1196" r:id="rId286"/>
    <p:sldId id="1197" r:id="rId287"/>
    <p:sldId id="1167" r:id="rId288"/>
    <p:sldId id="1204" r:id="rId289"/>
    <p:sldId id="1203" r:id="rId290"/>
    <p:sldId id="1205" r:id="rId291"/>
    <p:sldId id="1206" r:id="rId292"/>
    <p:sldId id="1207" r:id="rId293"/>
    <p:sldId id="1199" r:id="rId294"/>
    <p:sldId id="1200" r:id="rId295"/>
    <p:sldId id="1201" r:id="rId296"/>
    <p:sldId id="1202" r:id="rId297"/>
    <p:sldId id="1421" r:id="rId298"/>
    <p:sldId id="1415" r:id="rId299"/>
    <p:sldId id="1416" r:id="rId300"/>
    <p:sldId id="1417" r:id="rId301"/>
    <p:sldId id="1418" r:id="rId302"/>
    <p:sldId id="1419" r:id="rId303"/>
    <p:sldId id="1420" r:id="rId304"/>
    <p:sldId id="1316" r:id="rId305"/>
    <p:sldId id="2622" r:id="rId306"/>
    <p:sldId id="2623" r:id="rId307"/>
    <p:sldId id="2624" r:id="rId308"/>
    <p:sldId id="2625" r:id="rId309"/>
    <p:sldId id="2626" r:id="rId310"/>
    <p:sldId id="2627" r:id="rId311"/>
    <p:sldId id="2628" r:id="rId312"/>
    <p:sldId id="2629" r:id="rId313"/>
    <p:sldId id="2630" r:id="rId314"/>
    <p:sldId id="1258" r:id="rId315"/>
    <p:sldId id="1245" r:id="rId316"/>
    <p:sldId id="2556" r:id="rId317"/>
    <p:sldId id="2557" r:id="rId318"/>
    <p:sldId id="2558" r:id="rId319"/>
    <p:sldId id="2614" r:id="rId320"/>
    <p:sldId id="2615" r:id="rId321"/>
    <p:sldId id="2616" r:id="rId322"/>
    <p:sldId id="2315" r:id="rId323"/>
    <p:sldId id="2319" r:id="rId324"/>
    <p:sldId id="2322" r:id="rId325"/>
    <p:sldId id="2617" r:id="rId326"/>
    <p:sldId id="2619" r:id="rId327"/>
    <p:sldId id="2620" r:id="rId328"/>
    <p:sldId id="2653" r:id="rId329"/>
    <p:sldId id="1291" r:id="rId330"/>
    <p:sldId id="1292" r:id="rId331"/>
    <p:sldId id="1293" r:id="rId332"/>
    <p:sldId id="1295" r:id="rId333"/>
    <p:sldId id="1297" r:id="rId334"/>
    <p:sldId id="1298" r:id="rId335"/>
    <p:sldId id="1299" r:id="rId336"/>
    <p:sldId id="1300" r:id="rId337"/>
    <p:sldId id="1301" r:id="rId338"/>
    <p:sldId id="1303" r:id="rId339"/>
    <p:sldId id="1304" r:id="rId340"/>
    <p:sldId id="1308" r:id="rId341"/>
    <p:sldId id="1306" r:id="rId342"/>
    <p:sldId id="1307" r:id="rId343"/>
    <p:sldId id="1290" r:id="rId344"/>
    <p:sldId id="1585" r:id="rId345"/>
    <p:sldId id="1621" r:id="rId346"/>
    <p:sldId id="1586" r:id="rId347"/>
    <p:sldId id="1587" r:id="rId348"/>
    <p:sldId id="1588" r:id="rId349"/>
    <p:sldId id="1591" r:id="rId350"/>
    <p:sldId id="1592" r:id="rId351"/>
    <p:sldId id="1594" r:id="rId352"/>
    <p:sldId id="1317" r:id="rId353"/>
    <p:sldId id="1259" r:id="rId354"/>
    <p:sldId id="1260" r:id="rId355"/>
    <p:sldId id="1261" r:id="rId356"/>
    <p:sldId id="1262" r:id="rId357"/>
    <p:sldId id="1263" r:id="rId358"/>
    <p:sldId id="1264" r:id="rId359"/>
    <p:sldId id="1265" r:id="rId360"/>
    <p:sldId id="1266" r:id="rId361"/>
    <p:sldId id="1267" r:id="rId362"/>
    <p:sldId id="1268" r:id="rId363"/>
    <p:sldId id="1269" r:id="rId364"/>
    <p:sldId id="1329" r:id="rId365"/>
    <p:sldId id="1270" r:id="rId366"/>
    <p:sldId id="1271" r:id="rId367"/>
    <p:sldId id="1272" r:id="rId368"/>
    <p:sldId id="1330" r:id="rId369"/>
    <p:sldId id="1273" r:id="rId370"/>
    <p:sldId id="1274" r:id="rId371"/>
    <p:sldId id="1275" r:id="rId372"/>
    <p:sldId id="1276" r:id="rId373"/>
    <p:sldId id="1331" r:id="rId374"/>
    <p:sldId id="1277" r:id="rId375"/>
    <p:sldId id="1278" r:id="rId376"/>
    <p:sldId id="1279" r:id="rId377"/>
    <p:sldId id="1332" r:id="rId378"/>
    <p:sldId id="1280" r:id="rId379"/>
    <p:sldId id="1281" r:id="rId380"/>
    <p:sldId id="1282" r:id="rId381"/>
    <p:sldId id="1283" r:id="rId382"/>
    <p:sldId id="1284" r:id="rId383"/>
    <p:sldId id="1285" r:id="rId384"/>
    <p:sldId id="1333" r:id="rId385"/>
    <p:sldId id="1286" r:id="rId386"/>
    <p:sldId id="1287" r:id="rId387"/>
    <p:sldId id="1288" r:id="rId388"/>
    <p:sldId id="1334" r:id="rId389"/>
    <p:sldId id="1335" r:id="rId390"/>
    <p:sldId id="1289" r:id="rId391"/>
    <p:sldId id="1337" r:id="rId392"/>
    <p:sldId id="1338" r:id="rId393"/>
    <p:sldId id="1339" r:id="rId394"/>
    <p:sldId id="1340" r:id="rId395"/>
    <p:sldId id="1341" r:id="rId396"/>
    <p:sldId id="1342" r:id="rId397"/>
    <p:sldId id="2021" r:id="rId398"/>
    <p:sldId id="1728" r:id="rId399"/>
    <p:sldId id="1735" r:id="rId400"/>
    <p:sldId id="1736" r:id="rId401"/>
    <p:sldId id="1745" r:id="rId402"/>
    <p:sldId id="1729" r:id="rId403"/>
    <p:sldId id="2394" r:id="rId404"/>
    <p:sldId id="2019" r:id="rId405"/>
    <p:sldId id="1737" r:id="rId406"/>
    <p:sldId id="1738" r:id="rId407"/>
    <p:sldId id="1739" r:id="rId408"/>
    <p:sldId id="1740" r:id="rId409"/>
    <p:sldId id="1741" r:id="rId410"/>
    <p:sldId id="1742" r:id="rId411"/>
    <p:sldId id="1766" r:id="rId412"/>
    <p:sldId id="1743" r:id="rId413"/>
    <p:sldId id="1730" r:id="rId414"/>
    <p:sldId id="1744" r:id="rId415"/>
    <p:sldId id="1746" r:id="rId416"/>
    <p:sldId id="1747" r:id="rId417"/>
    <p:sldId id="1757" r:id="rId418"/>
    <p:sldId id="1748" r:id="rId419"/>
    <p:sldId id="1762" r:id="rId420"/>
    <p:sldId id="1758" r:id="rId421"/>
    <p:sldId id="1764" r:id="rId422"/>
    <p:sldId id="1765" r:id="rId423"/>
    <p:sldId id="1759" r:id="rId424"/>
    <p:sldId id="1760" r:id="rId425"/>
    <p:sldId id="1761" r:id="rId426"/>
    <p:sldId id="1749" r:id="rId427"/>
    <p:sldId id="1763" r:id="rId428"/>
    <p:sldId id="585" r:id="rId429"/>
    <p:sldId id="584" r:id="rId430"/>
  </p:sldIdLst>
  <p:sldSz cx="12192000" cy="6858000"/>
  <p:notesSz cx="7104063"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el MARTIN" initials="MM" lastIdx="1" clrIdx="0">
    <p:extLst>
      <p:ext uri="{19B8F6BF-5375-455C-9EA6-DF929625EA0E}">
        <p15:presenceInfo xmlns:p15="http://schemas.microsoft.com/office/powerpoint/2012/main" userId="d560f2e89b7d4f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310" autoAdjust="0"/>
    <p:restoredTop sz="91180" autoAdjust="0"/>
  </p:normalViewPr>
  <p:slideViewPr>
    <p:cSldViewPr snapToGrid="0" showGuides="1">
      <p:cViewPr varScale="1">
        <p:scale>
          <a:sx n="102" d="100"/>
          <a:sy n="102" d="100"/>
        </p:scale>
        <p:origin x="132" y="318"/>
      </p:cViewPr>
      <p:guideLst>
        <p:guide orient="horz" pos="2160"/>
        <p:guide pos="3817"/>
      </p:guideLst>
    </p:cSldViewPr>
  </p:slideViewPr>
  <p:notesTextViewPr>
    <p:cViewPr>
      <p:scale>
        <a:sx n="1" d="1"/>
        <a:sy n="1" d="1"/>
      </p:scale>
      <p:origin x="0" y="0"/>
    </p:cViewPr>
  </p:notesTextViewPr>
  <p:notesViewPr>
    <p:cSldViewPr snapToGrid="0" showGuides="1">
      <p:cViewPr varScale="1">
        <p:scale>
          <a:sx n="83" d="100"/>
          <a:sy n="83" d="100"/>
        </p:scale>
        <p:origin x="3132" y="84"/>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presProps" Target="presProps.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theme" Target="theme/theme1.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commentAuthors" Target="commentAuthor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viewProps" Target="viewProps.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tableStyles" Target="tableStyle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1"/>
            <a:ext cx="3078427" cy="513508"/>
          </a:xfrm>
          <a:prstGeom prst="rect">
            <a:avLst/>
          </a:prstGeom>
        </p:spPr>
        <p:txBody>
          <a:bodyPr vert="horz" lIns="94787" tIns="47393" rIns="94787" bIns="47393" rtlCol="0"/>
          <a:lstStyle>
            <a:lvl1pPr algn="l">
              <a:defRPr sz="1200"/>
            </a:lvl1pPr>
          </a:lstStyle>
          <a:p>
            <a:endParaRPr lang="fr-FR" dirty="0"/>
          </a:p>
        </p:txBody>
      </p:sp>
      <p:sp>
        <p:nvSpPr>
          <p:cNvPr id="3" name="Espace réservé de la date 2"/>
          <p:cNvSpPr>
            <a:spLocks noGrp="1"/>
          </p:cNvSpPr>
          <p:nvPr>
            <p:ph type="dt" idx="1"/>
          </p:nvPr>
        </p:nvSpPr>
        <p:spPr>
          <a:xfrm>
            <a:off x="4023993" y="1"/>
            <a:ext cx="3078427" cy="513508"/>
          </a:xfrm>
          <a:prstGeom prst="rect">
            <a:avLst/>
          </a:prstGeom>
        </p:spPr>
        <p:txBody>
          <a:bodyPr vert="horz" lIns="94787" tIns="47393" rIns="94787" bIns="47393" rtlCol="0"/>
          <a:lstStyle>
            <a:lvl1pPr algn="r">
              <a:defRPr sz="1200"/>
            </a:lvl1pPr>
          </a:lstStyle>
          <a:p>
            <a:fld id="{F8A33D25-EFEF-4F7A-8965-9166A9F0C0F3}" type="datetimeFigureOut">
              <a:rPr lang="fr-FR" smtClean="0"/>
              <a:t>25/06/2025</a:t>
            </a:fld>
            <a:endParaRPr lang="fr-FR" dirty="0"/>
          </a:p>
        </p:txBody>
      </p:sp>
      <p:sp>
        <p:nvSpPr>
          <p:cNvPr id="4" name="Espace réservé de l'image des diapositives 3"/>
          <p:cNvSpPr>
            <a:spLocks noGrp="1" noRot="1" noChangeAspect="1"/>
          </p:cNvSpPr>
          <p:nvPr>
            <p:ph type="sldImg" idx="2"/>
          </p:nvPr>
        </p:nvSpPr>
        <p:spPr>
          <a:xfrm>
            <a:off x="482600" y="1279525"/>
            <a:ext cx="6138863" cy="3452813"/>
          </a:xfrm>
          <a:prstGeom prst="rect">
            <a:avLst/>
          </a:prstGeom>
          <a:noFill/>
          <a:ln w="12700">
            <a:solidFill>
              <a:prstClr val="black"/>
            </a:solidFill>
          </a:ln>
        </p:spPr>
        <p:txBody>
          <a:bodyPr vert="horz" lIns="94787" tIns="47393" rIns="94787" bIns="47393" rtlCol="0" anchor="ctr"/>
          <a:lstStyle/>
          <a:p>
            <a:endParaRPr lang="fr-FR" dirty="0"/>
          </a:p>
        </p:txBody>
      </p:sp>
      <p:sp>
        <p:nvSpPr>
          <p:cNvPr id="5" name="Espace réservé des commentaires 4"/>
          <p:cNvSpPr>
            <a:spLocks noGrp="1"/>
          </p:cNvSpPr>
          <p:nvPr>
            <p:ph type="body" sz="quarter" idx="3"/>
          </p:nvPr>
        </p:nvSpPr>
        <p:spPr>
          <a:xfrm>
            <a:off x="710407" y="4925407"/>
            <a:ext cx="5683250" cy="4029880"/>
          </a:xfrm>
          <a:prstGeom prst="rect">
            <a:avLst/>
          </a:prstGeom>
        </p:spPr>
        <p:txBody>
          <a:bodyPr vert="horz" lIns="94787" tIns="47393" rIns="94787" bIns="47393"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1" y="9721106"/>
            <a:ext cx="3078427" cy="513507"/>
          </a:xfrm>
          <a:prstGeom prst="rect">
            <a:avLst/>
          </a:prstGeom>
        </p:spPr>
        <p:txBody>
          <a:bodyPr vert="horz" lIns="94787" tIns="47393" rIns="94787" bIns="47393"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4023993" y="9721106"/>
            <a:ext cx="3078427" cy="513507"/>
          </a:xfrm>
          <a:prstGeom prst="rect">
            <a:avLst/>
          </a:prstGeom>
        </p:spPr>
        <p:txBody>
          <a:bodyPr vert="horz" lIns="94787" tIns="47393" rIns="94787" bIns="47393" rtlCol="0" anchor="b"/>
          <a:lstStyle>
            <a:lvl1pPr algn="r">
              <a:defRPr sz="1200"/>
            </a:lvl1pPr>
          </a:lstStyle>
          <a:p>
            <a:fld id="{C6FCCBEE-7557-4F07-AD8D-BBBF9E9CB7E1}" type="slidenum">
              <a:rPr lang="fr-FR" smtClean="0"/>
              <a:t>‹N°›</a:t>
            </a:fld>
            <a:endParaRPr lang="fr-FR" dirty="0"/>
          </a:p>
        </p:txBody>
      </p:sp>
    </p:spTree>
    <p:extLst>
      <p:ext uri="{BB962C8B-B14F-4D97-AF65-F5344CB8AC3E}">
        <p14:creationId xmlns:p14="http://schemas.microsoft.com/office/powerpoint/2010/main" val="3271835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C6FCCBEE-7557-4F07-AD8D-BBBF9E9CB7E1}" type="slidenum">
              <a:rPr lang="fr-FR" smtClean="0"/>
              <a:t>52</a:t>
            </a:fld>
            <a:endParaRPr lang="fr-FR" dirty="0"/>
          </a:p>
        </p:txBody>
      </p:sp>
    </p:spTree>
    <p:extLst>
      <p:ext uri="{BB962C8B-B14F-4D97-AF65-F5344CB8AC3E}">
        <p14:creationId xmlns:p14="http://schemas.microsoft.com/office/powerpoint/2010/main" val="3634566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E2F2EE-232D-4F69-8119-BA4CDFC2517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DFDEF65-9FF0-4A3E-940D-07B56F439A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C97D890-2FEB-44C6-B424-34DBF1FABCBD}"/>
              </a:ext>
            </a:extLst>
          </p:cNvPr>
          <p:cNvSpPr>
            <a:spLocks noGrp="1"/>
          </p:cNvSpPr>
          <p:nvPr>
            <p:ph type="dt" sz="half" idx="10"/>
          </p:nvPr>
        </p:nvSpPr>
        <p:spPr/>
        <p:txBody>
          <a:bodyPr/>
          <a:lstStyle/>
          <a:p>
            <a:fld id="{0B782415-94EC-4A0C-9AE8-FE8D6097088A}" type="datetime1">
              <a:rPr lang="en-US" smtClean="0"/>
              <a:t>6/25/2025</a:t>
            </a:fld>
            <a:endParaRPr lang="en-US" dirty="0"/>
          </a:p>
        </p:txBody>
      </p:sp>
      <p:sp>
        <p:nvSpPr>
          <p:cNvPr id="5" name="Espace réservé du pied de page 4">
            <a:extLst>
              <a:ext uri="{FF2B5EF4-FFF2-40B4-BE49-F238E27FC236}">
                <a16:creationId xmlns:a16="http://schemas.microsoft.com/office/drawing/2014/main" id="{D3BDA66F-19C9-41FC-8BEA-7256D4D945CE}"/>
              </a:ext>
            </a:extLst>
          </p:cNvPr>
          <p:cNvSpPr>
            <a:spLocks noGrp="1"/>
          </p:cNvSpPr>
          <p:nvPr>
            <p:ph type="ftr" sz="quarter" idx="11"/>
          </p:nvPr>
        </p:nvSpPr>
        <p:spPr/>
        <p:txBody>
          <a:bodyPr/>
          <a:lstStyle/>
          <a:p>
            <a:r>
              <a:rPr lang="en-US" dirty="0"/>
              <a:t>m2iformation.fr</a:t>
            </a:r>
          </a:p>
        </p:txBody>
      </p:sp>
      <p:sp>
        <p:nvSpPr>
          <p:cNvPr id="6" name="Espace réservé du numéro de diapositive 5">
            <a:extLst>
              <a:ext uri="{FF2B5EF4-FFF2-40B4-BE49-F238E27FC236}">
                <a16:creationId xmlns:a16="http://schemas.microsoft.com/office/drawing/2014/main" id="{D6E8BFE8-7970-4D60-966D-E65CD5020572}"/>
              </a:ext>
            </a:extLst>
          </p:cNvPr>
          <p:cNvSpPr>
            <a:spLocks noGrp="1"/>
          </p:cNvSpPr>
          <p:nvPr>
            <p:ph type="sldNum" sz="quarter" idx="12"/>
          </p:nvPr>
        </p:nvSpPr>
        <p:spPr/>
        <p:txBody>
          <a:bodyPr/>
          <a:lstStyle>
            <a:lvl1pPr>
              <a:defRPr/>
            </a:lvl1pPr>
          </a:lstStyle>
          <a:p>
            <a:endParaRPr lang="en-US" dirty="0"/>
          </a:p>
        </p:txBody>
      </p:sp>
    </p:spTree>
    <p:extLst>
      <p:ext uri="{BB962C8B-B14F-4D97-AF65-F5344CB8AC3E}">
        <p14:creationId xmlns:p14="http://schemas.microsoft.com/office/powerpoint/2010/main" val="2671527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BE682D-5583-4A22-B425-689094E2F5B8}"/>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FEEDF2D-274B-460D-9CF8-CFAF31DC2AE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C03DA9B-DD45-4F17-BAD2-F3BED4EA6F76}"/>
              </a:ext>
            </a:extLst>
          </p:cNvPr>
          <p:cNvSpPr>
            <a:spLocks noGrp="1"/>
          </p:cNvSpPr>
          <p:nvPr>
            <p:ph type="dt" sz="half" idx="10"/>
          </p:nvPr>
        </p:nvSpPr>
        <p:spPr/>
        <p:txBody>
          <a:bodyPr/>
          <a:lstStyle/>
          <a:p>
            <a:fld id="{39DF22EF-D507-4109-BC8F-EA77F1444DAE}" type="datetime1">
              <a:rPr lang="en-US" smtClean="0"/>
              <a:t>6/25/2025</a:t>
            </a:fld>
            <a:endParaRPr lang="en-US" dirty="0"/>
          </a:p>
        </p:txBody>
      </p:sp>
      <p:sp>
        <p:nvSpPr>
          <p:cNvPr id="5" name="Espace réservé du pied de page 4">
            <a:extLst>
              <a:ext uri="{FF2B5EF4-FFF2-40B4-BE49-F238E27FC236}">
                <a16:creationId xmlns:a16="http://schemas.microsoft.com/office/drawing/2014/main" id="{93431034-7D55-40BC-94C0-994B3E3ABAF2}"/>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DCDF3BE0-EDA5-4F3D-853C-725195D17EBB}"/>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046612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6B3A633-7AC4-4DEE-ADAD-85338FF63CF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1FABF495-E5AE-4AC2-AF5E-19DB50C08CBE}"/>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54FC06C-D00E-4100-AEAC-464911DCB1F2}"/>
              </a:ext>
            </a:extLst>
          </p:cNvPr>
          <p:cNvSpPr>
            <a:spLocks noGrp="1"/>
          </p:cNvSpPr>
          <p:nvPr>
            <p:ph type="dt" sz="half" idx="10"/>
          </p:nvPr>
        </p:nvSpPr>
        <p:spPr/>
        <p:txBody>
          <a:bodyPr/>
          <a:lstStyle/>
          <a:p>
            <a:fld id="{9D655B9E-588F-4524-B2EC-8DFF6C03A44A}" type="datetime1">
              <a:rPr lang="en-US" smtClean="0"/>
              <a:t>6/25/2025</a:t>
            </a:fld>
            <a:endParaRPr lang="en-US" dirty="0"/>
          </a:p>
        </p:txBody>
      </p:sp>
      <p:sp>
        <p:nvSpPr>
          <p:cNvPr id="5" name="Espace réservé du pied de page 4">
            <a:extLst>
              <a:ext uri="{FF2B5EF4-FFF2-40B4-BE49-F238E27FC236}">
                <a16:creationId xmlns:a16="http://schemas.microsoft.com/office/drawing/2014/main" id="{25F0970E-118F-4F8D-86B1-00AF7B0AE0D6}"/>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EB99D5E2-0E93-4E29-B809-EC69FC2A37A5}"/>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84480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D89160-1F66-455C-8CBC-14301CD4EB8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F3C781C-2B1C-4EEE-AF1B-4983EEAE80A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08EBAE1-559A-47BB-87F6-6531295D849E}"/>
              </a:ext>
            </a:extLst>
          </p:cNvPr>
          <p:cNvSpPr>
            <a:spLocks noGrp="1"/>
          </p:cNvSpPr>
          <p:nvPr>
            <p:ph type="dt" sz="half" idx="10"/>
          </p:nvPr>
        </p:nvSpPr>
        <p:spPr/>
        <p:txBody>
          <a:bodyPr/>
          <a:lstStyle/>
          <a:p>
            <a:fld id="{7EB2D94C-8C25-4522-B61C-3B195229193D}" type="datetime1">
              <a:rPr lang="en-US" smtClean="0"/>
              <a:t>6/25/2025</a:t>
            </a:fld>
            <a:endParaRPr lang="en-US" dirty="0"/>
          </a:p>
        </p:txBody>
      </p:sp>
      <p:sp>
        <p:nvSpPr>
          <p:cNvPr id="5" name="Espace réservé du pied de page 4">
            <a:extLst>
              <a:ext uri="{FF2B5EF4-FFF2-40B4-BE49-F238E27FC236}">
                <a16:creationId xmlns:a16="http://schemas.microsoft.com/office/drawing/2014/main" id="{68FFD21D-D9BE-4030-A1BF-50FCC89C1ED0}"/>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C7785738-C2AF-457C-BC51-1F97ABFB0960}"/>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440745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1291D5-1DC0-4A8C-92A9-3E674FEF100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0789248-FFC8-4E42-8476-1C91BAAB7D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5B53473-6728-48A7-B928-8F04A7FE94DB}"/>
              </a:ext>
            </a:extLst>
          </p:cNvPr>
          <p:cNvSpPr>
            <a:spLocks noGrp="1"/>
          </p:cNvSpPr>
          <p:nvPr>
            <p:ph type="dt" sz="half" idx="10"/>
          </p:nvPr>
        </p:nvSpPr>
        <p:spPr/>
        <p:txBody>
          <a:bodyPr/>
          <a:lstStyle/>
          <a:p>
            <a:fld id="{96EAAA1B-4481-4CD1-930C-4893E353D310}" type="datetime1">
              <a:rPr lang="en-US" smtClean="0"/>
              <a:t>6/25/2025</a:t>
            </a:fld>
            <a:endParaRPr lang="en-US" dirty="0"/>
          </a:p>
        </p:txBody>
      </p:sp>
      <p:sp>
        <p:nvSpPr>
          <p:cNvPr id="5" name="Espace réservé du pied de page 4">
            <a:extLst>
              <a:ext uri="{FF2B5EF4-FFF2-40B4-BE49-F238E27FC236}">
                <a16:creationId xmlns:a16="http://schemas.microsoft.com/office/drawing/2014/main" id="{771A7131-40E6-41A6-8293-40FE0DFB0FE3}"/>
              </a:ext>
            </a:extLst>
          </p:cNvPr>
          <p:cNvSpPr>
            <a:spLocks noGrp="1"/>
          </p:cNvSpPr>
          <p:nvPr>
            <p:ph type="ftr" sz="quarter" idx="11"/>
          </p:nvPr>
        </p:nvSpPr>
        <p:spPr/>
        <p:txBody>
          <a:bodyPr/>
          <a:lstStyle/>
          <a:p>
            <a:endParaRPr lang="en-US" dirty="0"/>
          </a:p>
        </p:txBody>
      </p:sp>
      <p:sp>
        <p:nvSpPr>
          <p:cNvPr id="6" name="Espace réservé du numéro de diapositive 5">
            <a:extLst>
              <a:ext uri="{FF2B5EF4-FFF2-40B4-BE49-F238E27FC236}">
                <a16:creationId xmlns:a16="http://schemas.microsoft.com/office/drawing/2014/main" id="{6E04482C-F44B-4389-B83E-CE08FBE154D8}"/>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56397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40D755-54CD-4600-A4EE-41E7DF18FC4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99DC7EE5-241E-477A-A601-6432A01CCC5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A517E84-4A48-4384-8C48-E5DFAF03F76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A05A7401-EFF6-4385-8D89-421BEDA86E6E}"/>
              </a:ext>
            </a:extLst>
          </p:cNvPr>
          <p:cNvSpPr>
            <a:spLocks noGrp="1"/>
          </p:cNvSpPr>
          <p:nvPr>
            <p:ph type="dt" sz="half" idx="10"/>
          </p:nvPr>
        </p:nvSpPr>
        <p:spPr/>
        <p:txBody>
          <a:bodyPr/>
          <a:lstStyle/>
          <a:p>
            <a:fld id="{F0FDD259-7416-4CEE-8654-3299C78C1768}" type="datetime1">
              <a:rPr lang="en-US" smtClean="0"/>
              <a:t>6/25/2025</a:t>
            </a:fld>
            <a:endParaRPr lang="en-US" dirty="0"/>
          </a:p>
        </p:txBody>
      </p:sp>
      <p:sp>
        <p:nvSpPr>
          <p:cNvPr id="6" name="Espace réservé du pied de page 5">
            <a:extLst>
              <a:ext uri="{FF2B5EF4-FFF2-40B4-BE49-F238E27FC236}">
                <a16:creationId xmlns:a16="http://schemas.microsoft.com/office/drawing/2014/main" id="{AC37DE59-999D-4AAC-95C6-F6A473A754DA}"/>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91DF25A5-7250-4EC8-8D1D-6BED509B3F08}"/>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62046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BC17DC-31DA-4069-B5EF-DF6B3B99546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5E108861-D1B2-453B-9B52-F1D760BA15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EF62DF4-20EE-4D25-96FE-5F93B7CB720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8802FE4-7668-4FC8-9630-0C73C6C2E4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59A616A-9993-4A91-8463-BD78D63AA15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D09C50D-9C6C-421B-A05A-971ACD528C28}"/>
              </a:ext>
            </a:extLst>
          </p:cNvPr>
          <p:cNvSpPr>
            <a:spLocks noGrp="1"/>
          </p:cNvSpPr>
          <p:nvPr>
            <p:ph type="dt" sz="half" idx="10"/>
          </p:nvPr>
        </p:nvSpPr>
        <p:spPr/>
        <p:txBody>
          <a:bodyPr/>
          <a:lstStyle/>
          <a:p>
            <a:fld id="{4D1CFC1C-4A41-457E-ADA2-8184F591BF07}" type="datetime1">
              <a:rPr lang="en-US" smtClean="0"/>
              <a:t>6/25/2025</a:t>
            </a:fld>
            <a:endParaRPr lang="en-US" dirty="0"/>
          </a:p>
        </p:txBody>
      </p:sp>
      <p:sp>
        <p:nvSpPr>
          <p:cNvPr id="8" name="Espace réservé du pied de page 7">
            <a:extLst>
              <a:ext uri="{FF2B5EF4-FFF2-40B4-BE49-F238E27FC236}">
                <a16:creationId xmlns:a16="http://schemas.microsoft.com/office/drawing/2014/main" id="{15DAF64E-0B87-4C26-AE14-B72ED3402980}"/>
              </a:ext>
            </a:extLst>
          </p:cNvPr>
          <p:cNvSpPr>
            <a:spLocks noGrp="1"/>
          </p:cNvSpPr>
          <p:nvPr>
            <p:ph type="ftr" sz="quarter" idx="11"/>
          </p:nvPr>
        </p:nvSpPr>
        <p:spPr/>
        <p:txBody>
          <a:bodyPr/>
          <a:lstStyle/>
          <a:p>
            <a:endParaRPr lang="en-US" dirty="0"/>
          </a:p>
        </p:txBody>
      </p:sp>
      <p:sp>
        <p:nvSpPr>
          <p:cNvPr id="9" name="Espace réservé du numéro de diapositive 8">
            <a:extLst>
              <a:ext uri="{FF2B5EF4-FFF2-40B4-BE49-F238E27FC236}">
                <a16:creationId xmlns:a16="http://schemas.microsoft.com/office/drawing/2014/main" id="{8BB9F54E-5A65-4EAF-BE99-4C5CCDBBD337}"/>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06168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CF1768-3735-4218-A7B3-C106923F9E2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7BDA6D1-8FBA-48A7-89B1-3392C426CA13}"/>
              </a:ext>
            </a:extLst>
          </p:cNvPr>
          <p:cNvSpPr>
            <a:spLocks noGrp="1"/>
          </p:cNvSpPr>
          <p:nvPr>
            <p:ph type="dt" sz="half" idx="10"/>
          </p:nvPr>
        </p:nvSpPr>
        <p:spPr/>
        <p:txBody>
          <a:bodyPr/>
          <a:lstStyle/>
          <a:p>
            <a:fld id="{F2440CC3-BC1D-45CA-ADCA-F01E40518892}" type="datetime1">
              <a:rPr lang="en-US" smtClean="0"/>
              <a:t>6/25/2025</a:t>
            </a:fld>
            <a:endParaRPr lang="en-US" dirty="0"/>
          </a:p>
        </p:txBody>
      </p:sp>
      <p:sp>
        <p:nvSpPr>
          <p:cNvPr id="4" name="Espace réservé du pied de page 3">
            <a:extLst>
              <a:ext uri="{FF2B5EF4-FFF2-40B4-BE49-F238E27FC236}">
                <a16:creationId xmlns:a16="http://schemas.microsoft.com/office/drawing/2014/main" id="{5EAF81D7-7A35-4403-9839-E8A5C8AB61CF}"/>
              </a:ext>
            </a:extLst>
          </p:cNvPr>
          <p:cNvSpPr>
            <a:spLocks noGrp="1"/>
          </p:cNvSpPr>
          <p:nvPr>
            <p:ph type="ftr" sz="quarter" idx="11"/>
          </p:nvPr>
        </p:nvSpPr>
        <p:spPr/>
        <p:txBody>
          <a:bodyPr/>
          <a:lstStyle/>
          <a:p>
            <a:endParaRPr lang="en-US" dirty="0"/>
          </a:p>
        </p:txBody>
      </p:sp>
      <p:sp>
        <p:nvSpPr>
          <p:cNvPr id="5" name="Espace réservé du numéro de diapositive 4">
            <a:extLst>
              <a:ext uri="{FF2B5EF4-FFF2-40B4-BE49-F238E27FC236}">
                <a16:creationId xmlns:a16="http://schemas.microsoft.com/office/drawing/2014/main" id="{336E48A8-CEE6-46D7-9E9B-DF4AF4CE9A38}"/>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38712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FB168504-C6C5-4946-A0B5-FF3CF54441A6}"/>
              </a:ext>
            </a:extLst>
          </p:cNvPr>
          <p:cNvSpPr>
            <a:spLocks noGrp="1"/>
          </p:cNvSpPr>
          <p:nvPr>
            <p:ph type="dt" sz="half" idx="10"/>
          </p:nvPr>
        </p:nvSpPr>
        <p:spPr/>
        <p:txBody>
          <a:bodyPr/>
          <a:lstStyle/>
          <a:p>
            <a:fld id="{9BDCC9C2-51D3-4108-9B27-D36055263EDB}" type="datetime1">
              <a:rPr lang="en-US" smtClean="0"/>
              <a:t>6/25/2025</a:t>
            </a:fld>
            <a:endParaRPr lang="en-US" dirty="0"/>
          </a:p>
        </p:txBody>
      </p:sp>
      <p:sp>
        <p:nvSpPr>
          <p:cNvPr id="3" name="Espace réservé du pied de page 2">
            <a:extLst>
              <a:ext uri="{FF2B5EF4-FFF2-40B4-BE49-F238E27FC236}">
                <a16:creationId xmlns:a16="http://schemas.microsoft.com/office/drawing/2014/main" id="{28F3440B-9750-4D06-AE6B-D4A6B4EF6020}"/>
              </a:ext>
            </a:extLst>
          </p:cNvPr>
          <p:cNvSpPr>
            <a:spLocks noGrp="1"/>
          </p:cNvSpPr>
          <p:nvPr>
            <p:ph type="ftr" sz="quarter" idx="11"/>
          </p:nvPr>
        </p:nvSpPr>
        <p:spPr/>
        <p:txBody>
          <a:bodyPr/>
          <a:lstStyle/>
          <a:p>
            <a:r>
              <a:rPr lang="en-US" dirty="0"/>
              <a:t>m2iformation.fr</a:t>
            </a:r>
          </a:p>
        </p:txBody>
      </p:sp>
      <p:sp>
        <p:nvSpPr>
          <p:cNvPr id="4" name="Espace réservé du numéro de diapositive 3">
            <a:extLst>
              <a:ext uri="{FF2B5EF4-FFF2-40B4-BE49-F238E27FC236}">
                <a16:creationId xmlns:a16="http://schemas.microsoft.com/office/drawing/2014/main" id="{7F90B6D0-AFD0-4F92-BC41-895A0A414E3D}"/>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411725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F20DDA-9DD9-477B-AEA8-FF0D2B7A83D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5442E1B-4000-41E6-8E11-E5B7A066A4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16A1CD7A-A330-4222-B1EA-FB10579B4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83DD38B-E685-4A35-B77F-09BECE7008EF}"/>
              </a:ext>
            </a:extLst>
          </p:cNvPr>
          <p:cNvSpPr>
            <a:spLocks noGrp="1"/>
          </p:cNvSpPr>
          <p:nvPr>
            <p:ph type="dt" sz="half" idx="10"/>
          </p:nvPr>
        </p:nvSpPr>
        <p:spPr/>
        <p:txBody>
          <a:bodyPr/>
          <a:lstStyle/>
          <a:p>
            <a:fld id="{2EEBC310-A061-461A-AD30-1B6A146F9A76}" type="datetime1">
              <a:rPr lang="en-US" smtClean="0"/>
              <a:t>6/25/2025</a:t>
            </a:fld>
            <a:endParaRPr lang="en-US" dirty="0"/>
          </a:p>
        </p:txBody>
      </p:sp>
      <p:sp>
        <p:nvSpPr>
          <p:cNvPr id="6" name="Espace réservé du pied de page 5">
            <a:extLst>
              <a:ext uri="{FF2B5EF4-FFF2-40B4-BE49-F238E27FC236}">
                <a16:creationId xmlns:a16="http://schemas.microsoft.com/office/drawing/2014/main" id="{2BF81DCC-F6EA-4EBA-B8DF-5521AC872D20}"/>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A04D3D63-03AF-4BE0-884A-D29DA7E7ECA4}"/>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64522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375F63-4A3A-4D11-9A82-4477822A87F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DB95B68-3114-4A54-9CDC-D24DF6A1CE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E3F35E15-A148-4070-A58E-F4E342C57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4B3C6C6-9584-43FA-8DEC-AE19D1BBA031}"/>
              </a:ext>
            </a:extLst>
          </p:cNvPr>
          <p:cNvSpPr>
            <a:spLocks noGrp="1"/>
          </p:cNvSpPr>
          <p:nvPr>
            <p:ph type="dt" sz="half" idx="10"/>
          </p:nvPr>
        </p:nvSpPr>
        <p:spPr/>
        <p:txBody>
          <a:bodyPr/>
          <a:lstStyle/>
          <a:p>
            <a:fld id="{B94A91C2-36EF-4C28-BE25-A2A15C038B7A}" type="datetime1">
              <a:rPr lang="en-US" smtClean="0"/>
              <a:t>6/25/2025</a:t>
            </a:fld>
            <a:endParaRPr lang="en-US" dirty="0"/>
          </a:p>
        </p:txBody>
      </p:sp>
      <p:sp>
        <p:nvSpPr>
          <p:cNvPr id="6" name="Espace réservé du pied de page 5">
            <a:extLst>
              <a:ext uri="{FF2B5EF4-FFF2-40B4-BE49-F238E27FC236}">
                <a16:creationId xmlns:a16="http://schemas.microsoft.com/office/drawing/2014/main" id="{732D5427-B972-4815-89CB-F4037571B883}"/>
              </a:ext>
            </a:extLst>
          </p:cNvPr>
          <p:cNvSpPr>
            <a:spLocks noGrp="1"/>
          </p:cNvSpPr>
          <p:nvPr>
            <p:ph type="ftr" sz="quarter" idx="11"/>
          </p:nvPr>
        </p:nvSpPr>
        <p:spPr/>
        <p:txBody>
          <a:bodyPr/>
          <a:lstStyle/>
          <a:p>
            <a:endParaRPr lang="en-US" dirty="0"/>
          </a:p>
        </p:txBody>
      </p:sp>
      <p:sp>
        <p:nvSpPr>
          <p:cNvPr id="7" name="Espace réservé du numéro de diapositive 6">
            <a:extLst>
              <a:ext uri="{FF2B5EF4-FFF2-40B4-BE49-F238E27FC236}">
                <a16:creationId xmlns:a16="http://schemas.microsoft.com/office/drawing/2014/main" id="{5D0DF1E7-8700-4B77-B949-F06842175527}"/>
              </a:ext>
            </a:extLst>
          </p:cNvPr>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88085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405FF238-1C16-4E38-8D2D-7D53E18E3A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A0FFF826-00E9-464B-9514-D29A5067E5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4861F12F-87F7-4EB1-ACB4-07E57A6B3B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C09AA-12D6-436A-B062-FDA3C870BF9E}" type="datetime1">
              <a:rPr lang="en-US" smtClean="0"/>
              <a:t>6/25/2025</a:t>
            </a:fld>
            <a:endParaRPr lang="en-US" dirty="0"/>
          </a:p>
        </p:txBody>
      </p:sp>
      <p:sp>
        <p:nvSpPr>
          <p:cNvPr id="5" name="Espace réservé du pied de page 4">
            <a:extLst>
              <a:ext uri="{FF2B5EF4-FFF2-40B4-BE49-F238E27FC236}">
                <a16:creationId xmlns:a16="http://schemas.microsoft.com/office/drawing/2014/main" id="{E1D918D1-E291-4B5E-8559-FB7D1848A6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en-US" dirty="0"/>
              <a:t>m2iformation.fr</a:t>
            </a:r>
          </a:p>
        </p:txBody>
      </p:sp>
      <p:sp>
        <p:nvSpPr>
          <p:cNvPr id="6" name="Espace réservé du numéro de diapositive 5">
            <a:extLst>
              <a:ext uri="{FF2B5EF4-FFF2-40B4-BE49-F238E27FC236}">
                <a16:creationId xmlns:a16="http://schemas.microsoft.com/office/drawing/2014/main" id="{16108AF7-8146-40BA-8863-7AC3CE59E7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m2iformation.fr</a:t>
            </a:r>
          </a:p>
        </p:txBody>
      </p:sp>
      <p:pic>
        <p:nvPicPr>
          <p:cNvPr id="8" name="Image 7">
            <a:extLst>
              <a:ext uri="{FF2B5EF4-FFF2-40B4-BE49-F238E27FC236}">
                <a16:creationId xmlns:a16="http://schemas.microsoft.com/office/drawing/2014/main" id="{AA873C21-342E-7C7E-7E36-81DA901F3EB1}"/>
              </a:ext>
            </a:extLst>
          </p:cNvPr>
          <p:cNvPicPr>
            <a:picLocks noChangeAspect="1"/>
          </p:cNvPicPr>
          <p:nvPr userDrawn="1"/>
        </p:nvPicPr>
        <p:blipFill>
          <a:blip r:embed="rId13"/>
          <a:stretch>
            <a:fillRect/>
          </a:stretch>
        </p:blipFill>
        <p:spPr>
          <a:xfrm>
            <a:off x="138842" y="136525"/>
            <a:ext cx="722041" cy="730741"/>
          </a:xfrm>
          <a:prstGeom prst="rect">
            <a:avLst/>
          </a:prstGeom>
        </p:spPr>
      </p:pic>
      <p:pic>
        <p:nvPicPr>
          <p:cNvPr id="10" name="Image 9">
            <a:extLst>
              <a:ext uri="{FF2B5EF4-FFF2-40B4-BE49-F238E27FC236}">
                <a16:creationId xmlns:a16="http://schemas.microsoft.com/office/drawing/2014/main" id="{2D0839F3-3D60-0A64-F5EB-C774BC258E99}"/>
              </a:ext>
            </a:extLst>
          </p:cNvPr>
          <p:cNvPicPr>
            <a:picLocks noChangeAspect="1"/>
          </p:cNvPicPr>
          <p:nvPr userDrawn="1"/>
        </p:nvPicPr>
        <p:blipFill>
          <a:blip r:embed="rId14"/>
          <a:stretch>
            <a:fillRect/>
          </a:stretch>
        </p:blipFill>
        <p:spPr>
          <a:xfrm>
            <a:off x="138842" y="6538912"/>
            <a:ext cx="1219370" cy="238158"/>
          </a:xfrm>
          <a:prstGeom prst="rect">
            <a:avLst/>
          </a:prstGeom>
        </p:spPr>
      </p:pic>
    </p:spTree>
    <p:extLst>
      <p:ext uri="{BB962C8B-B14F-4D97-AF65-F5344CB8AC3E}">
        <p14:creationId xmlns:p14="http://schemas.microsoft.com/office/powerpoint/2010/main" val="389965357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validator.w3.org/" TargetMode="Externa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hyperlink" Target="http://www.w3schools.com/js/js_array_methods.asp" TargetMode="Externa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www.sublimetext.com/3" TargetMode="External"/><Relationship Id="rId2" Type="http://schemas.openxmlformats.org/officeDocument/2006/relationships/hyperlink" Target="https://notepad-plus-plus.org/fr/" TargetMode="Externa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hyperlink" Target="http://www.mediaforma.com/hexdec.htm" TargetMode="Externa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whatismybrowser.com/guides/the-latest-user-agent/" TargetMode="Externa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27.tif"/><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hyperlink" Target="https://www.mediaforma.com/encours/formulaire.htm" TargetMode="External"/><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3" Type="http://schemas.openxmlformats.org/officeDocument/2006/relationships/hyperlink" Target="https://wampserver.aviatechno.net/" TargetMode="External"/><Relationship Id="rId2" Type="http://schemas.openxmlformats.org/officeDocument/2006/relationships/hyperlink" Target="https://urlr.me/R3gjH" TargetMode="External"/><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2" Type="http://schemas.openxmlformats.org/officeDocument/2006/relationships/hyperlink" Target="https://sourceforge.net/projects/wampserver/" TargetMode="External"/><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2" Type="http://schemas.openxmlformats.org/officeDocument/2006/relationships/hyperlink" Target="http://localhost/code.html" TargetMode="External"/><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2" Type="http://schemas.openxmlformats.org/officeDocument/2006/relationships/hyperlink" Target="https://github.com/axios/axios" TargetMode="External"/><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3" Type="http://schemas.openxmlformats.org/officeDocument/2006/relationships/hyperlink" Target="https://jsonplaceholder.typicode.com/users" TargetMode="External"/><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getbootstrap.com/" TargetMode="External"/><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hyperlink" Target="https://randomuser.me/api/?results=3" TargetMode="External"/><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3" Type="http://schemas.openxmlformats.org/officeDocument/2006/relationships/hyperlink" Target="https://ajax.googleapis.com/ajax/libs/jquery/1/jquery.min.js" TargetMode="External"/><Relationship Id="rId2" Type="http://schemas.openxmlformats.org/officeDocument/2006/relationships/hyperlink" Target="https://code.jquery.com/jquery.min.js" TargetMode="External"/><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2" Type="http://schemas.openxmlformats.org/officeDocument/2006/relationships/hyperlink" Target="https://api.jquery.com/" TargetMode="External"/><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2" Type="http://schemas.openxmlformats.org/officeDocument/2006/relationships/hyperlink" Target="https://bit.ly/30UzbVa" TargetMode="External"/><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2" Type="http://schemas.openxmlformats.org/officeDocument/2006/relationships/hyperlink" Target="https://sourceforge.net/projects/wampserver/" TargetMode="External"/><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2" Type="http://schemas.openxmlformats.org/officeDocument/2006/relationships/hyperlink" Target="https://api.jquery.com/jQuery.ajax/" TargetMode="External"/><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2" Type="http://schemas.openxmlformats.org/officeDocument/2006/relationships/hyperlink" Target="http://www.mediaforma.com/encours/getAjax.htm" TargetMode="External"/><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2" Type="http://schemas.openxmlformats.org/officeDocument/2006/relationships/hyperlink" Target="http://www.mediaforma.com/encours/postAjax.htm" TargetMode="External"/><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2" Type="http://schemas.openxmlformats.org/officeDocument/2006/relationships/hyperlink" Target="http://www.mediaforma.com/orsys/creation-donnees.php" TargetMode="External"/><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2" Type="http://schemas.openxmlformats.org/officeDocument/2006/relationships/hyperlink" Target="http://www.mediaforma.com/orsys/creation-donnees.php" TargetMode="External"/><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fr.wikipedia.org/wiki/Cat%C3%A9gorie:Navigateur_web_par_moteur_de_rendu" TargetMode="Externa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http://goo.gl/octwhx"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goo.gl/CQ6SMi" TargetMode="External"/><Relationship Id="rId2" Type="http://schemas.openxmlformats.org/officeDocument/2006/relationships/hyperlink" Target="https://en.wikipedia.org/wiki/Comparison_of_JavaScript_engines"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w3schools.com/js/default.asp" TargetMode="Externa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a:t>M2I –JavaScript fondamentaux</a:t>
            </a:r>
          </a:p>
        </p:txBody>
      </p:sp>
      <p:sp>
        <p:nvSpPr>
          <p:cNvPr id="3" name="Sous-titre 2"/>
          <p:cNvSpPr>
            <a:spLocks noGrp="1"/>
          </p:cNvSpPr>
          <p:nvPr>
            <p:ph type="subTitle" idx="1"/>
          </p:nvPr>
        </p:nvSpPr>
        <p:spPr>
          <a:xfrm>
            <a:off x="4515378" y="4026747"/>
            <a:ext cx="5073466" cy="1388534"/>
          </a:xfrm>
        </p:spPr>
        <p:txBody>
          <a:bodyPr/>
          <a:lstStyle/>
          <a:p>
            <a:r>
              <a:rPr lang="fr-FR" dirty="0"/>
              <a:t>du 23 au 25 Juin 2025</a:t>
            </a:r>
          </a:p>
        </p:txBody>
      </p:sp>
    </p:spTree>
    <p:extLst>
      <p:ext uri="{BB962C8B-B14F-4D97-AF65-F5344CB8AC3E}">
        <p14:creationId xmlns:p14="http://schemas.microsoft.com/office/powerpoint/2010/main" val="5497643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59812" y="1869140"/>
            <a:ext cx="9207879" cy="2585323"/>
          </a:xfrm>
          <a:prstGeom prst="rect">
            <a:avLst/>
          </a:prstGeom>
        </p:spPr>
        <p:txBody>
          <a:bodyPr wrap="square">
            <a:spAutoFit/>
          </a:bodyPr>
          <a:lstStyle/>
          <a:p>
            <a:r>
              <a:rPr lang="fr-FR" dirty="0"/>
              <a:t>JavaScript est un langage objet interprété dont les instructions sont stockées (en clair) dans des pages HTML. Après cette formation, les concepteurs de pages Web pourront donner vie à leurs œuvres en y intégrant du code JavaScript. Ainsi, ils pourront par exemple animer textes et graphiques et réagir aux actions de l'utilisateur telles que clic sur une zone, déplacement de la souris, etc..</a:t>
            </a:r>
          </a:p>
          <a:p>
            <a:endParaRPr lang="fr-FR" dirty="0"/>
          </a:p>
          <a:p>
            <a:r>
              <a:rPr lang="fr-FR" dirty="0"/>
              <a:t>JavaScript a été créé en 1995 par Brendan Eich pour Netscape sous le nom ECMAScript.</a:t>
            </a:r>
          </a:p>
          <a:p>
            <a:r>
              <a:rPr lang="fr-FR" dirty="0"/>
              <a:t>Il est apparu en 1996 dans le navigateur Netscape.</a:t>
            </a:r>
          </a:p>
          <a:p>
            <a:endParaRPr lang="fr-FR" dirty="0"/>
          </a:p>
        </p:txBody>
      </p:sp>
      <p:sp>
        <p:nvSpPr>
          <p:cNvPr id="2" name="Espace réservé du numéro de diapositive 1">
            <a:extLst>
              <a:ext uri="{FF2B5EF4-FFF2-40B4-BE49-F238E27FC236}">
                <a16:creationId xmlns:a16="http://schemas.microsoft.com/office/drawing/2014/main" id="{D9B21FDA-8FED-4649-80C3-292CD20E86A4}"/>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808762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8246" y="1138588"/>
            <a:ext cx="5833841" cy="3970318"/>
          </a:xfrm>
          <a:prstGeom prst="rect">
            <a:avLst/>
          </a:prstGeom>
        </p:spPr>
        <p:txBody>
          <a:bodyPr wrap="square">
            <a:spAutoFit/>
          </a:bodyPr>
          <a:lstStyle/>
          <a:p>
            <a:endParaRPr lang="fr-FR" sz="1200" dirty="0">
              <a:latin typeface="Courier New" panose="02070309020205020404" pitchFamily="49" charset="0"/>
              <a:cs typeface="Courier New" panose="02070309020205020404" pitchFamily="49" charset="0"/>
            </a:endParaRPr>
          </a:p>
          <a:p>
            <a:endParaRPr lang="fr-FR" sz="1200" dirty="0">
              <a:latin typeface="Courier New" panose="02070309020205020404" pitchFamily="49" charset="0"/>
              <a:cs typeface="Courier New" panose="02070309020205020404" pitchFamily="49" charset="0"/>
            </a:endParaRPr>
          </a:p>
          <a:p>
            <a:endParaRPr lang="fr-FR" sz="1200" dirty="0">
              <a:latin typeface="Courier New" panose="02070309020205020404" pitchFamily="49" charset="0"/>
              <a:cs typeface="Courier New" panose="02070309020205020404" pitchFamily="49" charset="0"/>
            </a:endParaRPr>
          </a:p>
          <a:p>
            <a:r>
              <a:rPr lang="fr-FR" sz="1200" dirty="0">
                <a:latin typeface="Courier New" panose="02070309020205020404" pitchFamily="49" charset="0"/>
                <a:cs typeface="Courier New" panose="02070309020205020404" pitchFamily="49" charset="0"/>
              </a:rPr>
              <a:t>&lt;!DOCTYPE html&gt;</a:t>
            </a:r>
          </a:p>
          <a:p>
            <a:r>
              <a:rPr lang="fr-FR" sz="1200" dirty="0">
                <a:latin typeface="Courier New" panose="02070309020205020404" pitchFamily="49" charset="0"/>
                <a:cs typeface="Courier New" panose="02070309020205020404" pitchFamily="49" charset="0"/>
              </a:rPr>
              <a:t>&lt;html&gt;</a:t>
            </a:r>
          </a:p>
          <a:p>
            <a:r>
              <a:rPr lang="fr-FR" sz="1200" dirty="0">
                <a:latin typeface="Courier New" panose="02070309020205020404" pitchFamily="49" charset="0"/>
                <a:cs typeface="Courier New" panose="02070309020205020404" pitchFamily="49" charset="0"/>
              </a:rPr>
              <a:t>&lt;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meta</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charset</a:t>
            </a:r>
            <a:r>
              <a:rPr lang="fr-FR" sz="1200" dirty="0">
                <a:latin typeface="Courier New" panose="02070309020205020404" pitchFamily="49" charset="0"/>
                <a:cs typeface="Courier New" panose="02070309020205020404" pitchFamily="49" charset="0"/>
              </a:rPr>
              <a:t>="utf-8"&gt;</a:t>
            </a:r>
          </a:p>
          <a:p>
            <a:r>
              <a:rPr lang="fr-FR" sz="1200" dirty="0">
                <a:latin typeface="Courier New" panose="02070309020205020404" pitchFamily="49" charset="0"/>
                <a:cs typeface="Courier New" panose="02070309020205020404" pitchFamily="49" charset="0"/>
              </a:rPr>
              <a:t>&lt;/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&lt;body&gt;</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var t = [</a:t>
            </a:r>
            <a:r>
              <a:rPr lang="fr-FR" sz="1200" dirty="0" err="1">
                <a:latin typeface="Courier New" panose="02070309020205020404" pitchFamily="49" charset="0"/>
                <a:cs typeface="Courier New" panose="02070309020205020404" pitchFamily="49" charset="0"/>
              </a:rPr>
              <a:t>'Paris</a:t>
            </a:r>
            <a:r>
              <a:rPr lang="fr-FR" sz="1200" dirty="0">
                <a:latin typeface="Courier New" panose="02070309020205020404" pitchFamily="49" charset="0"/>
                <a:cs typeface="Courier New" panose="02070309020205020404" pitchFamily="49" charset="0"/>
              </a:rPr>
              <a:t>', 'Londres', 'Amsterdam', 'Madrid'];</a:t>
            </a:r>
          </a:p>
          <a:p>
            <a:r>
              <a:rPr lang="fr-FR" sz="1200" dirty="0">
                <a:latin typeface="Courier New" panose="02070309020205020404" pitchFamily="49" charset="0"/>
                <a:cs typeface="Courier New" panose="02070309020205020404" pitchFamily="49" charset="0"/>
              </a:rPr>
              <a:t>    var i;</a:t>
            </a:r>
          </a:p>
          <a:p>
            <a:r>
              <a:rPr lang="fr-FR" sz="1200" dirty="0">
                <a:latin typeface="Courier New" panose="02070309020205020404" pitchFamily="49" charset="0"/>
                <a:cs typeface="Courier New" panose="02070309020205020404" pitchFamily="49" charset="0"/>
              </a:rPr>
              <a:t>    for (i in t)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document.write</a:t>
            </a:r>
            <a:r>
              <a:rPr lang="fr-FR" sz="1200" dirty="0">
                <a:latin typeface="Courier New" panose="02070309020205020404" pitchFamily="49" charset="0"/>
                <a:cs typeface="Courier New" panose="02070309020205020404" pitchFamily="49" charset="0"/>
              </a:rPr>
              <a:t>(t[i] + '&lt;</a:t>
            </a:r>
            <a:r>
              <a:rPr lang="fr-FR" sz="1200" dirty="0" err="1">
                <a:latin typeface="Courier New" panose="02070309020205020404" pitchFamily="49" charset="0"/>
                <a:cs typeface="Courier New" panose="02070309020205020404" pitchFamily="49" charset="0"/>
              </a:rPr>
              <a:t>br</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&lt;/body&gt;</a:t>
            </a:r>
          </a:p>
          <a:p>
            <a:r>
              <a:rPr lang="fr-FR" sz="1200" dirty="0">
                <a:latin typeface="Courier New" panose="02070309020205020404" pitchFamily="49" charset="0"/>
                <a:cs typeface="Courier New" panose="02070309020205020404" pitchFamily="49" charset="0"/>
              </a:rPr>
              <a:t>&lt;/html&gt;</a:t>
            </a:r>
          </a:p>
          <a:p>
            <a:endParaRPr lang="fr-FR" sz="1200" dirty="0">
              <a:latin typeface="Courier New" panose="02070309020205020404" pitchFamily="49" charset="0"/>
              <a:cs typeface="Courier New" panose="02070309020205020404" pitchFamily="49" charset="0"/>
            </a:endParaRPr>
          </a:p>
          <a:p>
            <a:endParaRPr lang="fr-FR" sz="1200" dirty="0">
              <a:latin typeface="Courier New" panose="02070309020205020404" pitchFamily="49" charset="0"/>
              <a:cs typeface="Courier New" panose="02070309020205020404" pitchFamily="49" charset="0"/>
            </a:endParaRPr>
          </a:p>
          <a:p>
            <a:endParaRPr lang="fr-FR" sz="1200" dirty="0">
              <a:latin typeface="Courier New" panose="02070309020205020404" pitchFamily="49" charset="0"/>
              <a:cs typeface="Courier New" panose="02070309020205020404" pitchFamily="49" charset="0"/>
            </a:endParaRPr>
          </a:p>
        </p:txBody>
      </p:sp>
      <p:sp>
        <p:nvSpPr>
          <p:cNvPr id="4" name="ZoneTexte 3"/>
          <p:cNvSpPr txBox="1"/>
          <p:nvPr/>
        </p:nvSpPr>
        <p:spPr>
          <a:xfrm>
            <a:off x="1728247" y="482829"/>
            <a:ext cx="6784157" cy="369332"/>
          </a:xfrm>
          <a:prstGeom prst="rect">
            <a:avLst/>
          </a:prstGeom>
          <a:noFill/>
        </p:spPr>
        <p:txBody>
          <a:bodyPr wrap="square" rtlCol="0">
            <a:spAutoFit/>
          </a:bodyPr>
          <a:lstStyle/>
          <a:p>
            <a:r>
              <a:rPr lang="fr-FR" dirty="0"/>
              <a:t>Exemple : Passage en revue des cellules d'un tableau</a:t>
            </a:r>
            <a:endParaRPr lang="fr-FR" b="1" dirty="0"/>
          </a:p>
        </p:txBody>
      </p:sp>
      <p:pic>
        <p:nvPicPr>
          <p:cNvPr id="5" name="Image 4"/>
          <p:cNvPicPr>
            <a:picLocks noChangeAspect="1"/>
          </p:cNvPicPr>
          <p:nvPr/>
        </p:nvPicPr>
        <p:blipFill>
          <a:blip r:embed="rId2"/>
          <a:stretch>
            <a:fillRect/>
          </a:stretch>
        </p:blipFill>
        <p:spPr>
          <a:xfrm>
            <a:off x="8374438" y="1991609"/>
            <a:ext cx="2381250" cy="2705100"/>
          </a:xfrm>
          <a:prstGeom prst="rect">
            <a:avLst/>
          </a:prstGeom>
        </p:spPr>
      </p:pic>
      <p:sp>
        <p:nvSpPr>
          <p:cNvPr id="3" name="ZoneTexte 2"/>
          <p:cNvSpPr txBox="1"/>
          <p:nvPr/>
        </p:nvSpPr>
        <p:spPr>
          <a:xfrm>
            <a:off x="4815840" y="5730240"/>
            <a:ext cx="3002280"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fr-FR" dirty="0"/>
              <a:t>Essayez sa variante for … of</a:t>
            </a:r>
          </a:p>
          <a:p>
            <a:r>
              <a:rPr lang="fr-FR" dirty="0"/>
              <a:t>Quelle est la différence ?</a:t>
            </a:r>
          </a:p>
        </p:txBody>
      </p:sp>
      <p:sp>
        <p:nvSpPr>
          <p:cNvPr id="6" name="Espace réservé du numéro de diapositive 5">
            <a:extLst>
              <a:ext uri="{FF2B5EF4-FFF2-40B4-BE49-F238E27FC236}">
                <a16:creationId xmlns:a16="http://schemas.microsoft.com/office/drawing/2014/main" id="{915C81C7-1919-41CE-B377-4FAFB1257D19}"/>
              </a:ext>
            </a:extLst>
          </p:cNvPr>
          <p:cNvSpPr>
            <a:spLocks noGrp="1"/>
          </p:cNvSpPr>
          <p:nvPr>
            <p:ph type="sldNum" sz="quarter" idx="12"/>
          </p:nvPr>
        </p:nvSpPr>
        <p:spPr/>
        <p:txBody>
          <a:bodyPr/>
          <a:lstStyle/>
          <a:p>
            <a:fld id="{D57F1E4F-1CFF-5643-939E-217C01CDF565}" type="slidenum">
              <a:rPr lang="en-US" smtClean="0"/>
              <a:pPr/>
              <a:t>100</a:t>
            </a:fld>
            <a:endParaRPr lang="en-US" dirty="0"/>
          </a:p>
        </p:txBody>
      </p:sp>
    </p:spTree>
    <p:extLst>
      <p:ext uri="{BB962C8B-B14F-4D97-AF65-F5344CB8AC3E}">
        <p14:creationId xmlns:p14="http://schemas.microsoft.com/office/powerpoint/2010/main" val="284602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57F1E4F-1CFF-5643-939E-217C01CDF565}" type="slidenum">
              <a:rPr lang="en-US" smtClean="0"/>
              <a:pPr/>
              <a:t>101</a:t>
            </a:fld>
            <a:endParaRPr lang="en-US" dirty="0"/>
          </a:p>
        </p:txBody>
      </p:sp>
      <p:sp>
        <p:nvSpPr>
          <p:cNvPr id="3" name="ZoneTexte 2"/>
          <p:cNvSpPr txBox="1"/>
          <p:nvPr/>
        </p:nvSpPr>
        <p:spPr>
          <a:xfrm>
            <a:off x="2128345" y="536028"/>
            <a:ext cx="8671034" cy="3508653"/>
          </a:xfrm>
          <a:prstGeom prst="rect">
            <a:avLst/>
          </a:prstGeom>
          <a:noFill/>
        </p:spPr>
        <p:txBody>
          <a:bodyPr wrap="square" rtlCol="0">
            <a:spAutoFit/>
          </a:bodyPr>
          <a:lstStyle/>
          <a:p>
            <a:r>
              <a:rPr lang="fr-FR" sz="2400" dirty="0"/>
              <a:t>Un autre cas particulier de l'instruction for : for of</a:t>
            </a:r>
          </a:p>
          <a:p>
            <a:endParaRPr lang="fr-FR" dirty="0"/>
          </a:p>
          <a:p>
            <a:endParaRPr lang="fr-FR" dirty="0"/>
          </a:p>
          <a:p>
            <a:endParaRPr lang="fr-FR" dirty="0"/>
          </a:p>
          <a:p>
            <a:r>
              <a:rPr lang="fr-FR" dirty="0"/>
              <a:t>L'instruction </a:t>
            </a:r>
            <a:r>
              <a:rPr lang="fr-FR" b="1" dirty="0"/>
              <a:t>for of</a:t>
            </a:r>
            <a:r>
              <a:rPr lang="fr-FR" dirty="0"/>
              <a:t> donne directement accès aux éléments. Il n'est plus nécessaire de passer par un index :</a:t>
            </a:r>
          </a:p>
          <a:p>
            <a:endParaRPr lang="fr-FR" dirty="0"/>
          </a:p>
          <a:p>
            <a:endParaRPr lang="fr-FR" dirty="0"/>
          </a:p>
          <a:p>
            <a:r>
              <a:rPr lang="fr-FR" dirty="0">
                <a:latin typeface="Courier New" panose="02070309020205020404" pitchFamily="49" charset="0"/>
                <a:cs typeface="Courier New" panose="02070309020205020404" pitchFamily="49" charset="0"/>
              </a:rPr>
              <a:t>var t = ['JavaScript', 'c\'est', 'vraiment', 'bien'];</a:t>
            </a:r>
          </a:p>
          <a:p>
            <a:r>
              <a:rPr lang="fr-FR" dirty="0">
                <a:latin typeface="Courier New" panose="02070309020205020404" pitchFamily="49" charset="0"/>
                <a:cs typeface="Courier New" panose="02070309020205020404" pitchFamily="49" charset="0"/>
              </a:rPr>
              <a:t>for (var el of t)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document.write</a:t>
            </a:r>
            <a:r>
              <a:rPr lang="fr-FR" dirty="0">
                <a:latin typeface="Courier New" panose="02070309020205020404" pitchFamily="49" charset="0"/>
                <a:cs typeface="Courier New" panose="02070309020205020404" pitchFamily="49" charset="0"/>
              </a:rPr>
              <a:t>(el + '&lt;</a:t>
            </a:r>
            <a:r>
              <a:rPr lang="fr-FR" dirty="0" err="1">
                <a:latin typeface="Courier New" panose="02070309020205020404" pitchFamily="49" charset="0"/>
                <a:cs typeface="Courier New" panose="02070309020205020404" pitchFamily="49" charset="0"/>
              </a:rPr>
              <a:t>br</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4926838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57F1E4F-1CFF-5643-939E-217C01CDF565}" type="slidenum">
              <a:rPr lang="en-US" smtClean="0"/>
              <a:pPr/>
              <a:t>102</a:t>
            </a:fld>
            <a:endParaRPr lang="en-US" dirty="0"/>
          </a:p>
        </p:txBody>
      </p:sp>
      <p:sp>
        <p:nvSpPr>
          <p:cNvPr id="3" name="Rectangle 2"/>
          <p:cNvSpPr/>
          <p:nvPr/>
        </p:nvSpPr>
        <p:spPr>
          <a:xfrm>
            <a:off x="1834054" y="383433"/>
            <a:ext cx="8476593" cy="4024179"/>
          </a:xfrm>
          <a:prstGeom prst="rect">
            <a:avLst/>
          </a:prstGeom>
        </p:spPr>
        <p:txBody>
          <a:bodyPr wrap="square">
            <a:spAutoFit/>
          </a:bodyPr>
          <a:lstStyle/>
          <a:p>
            <a:pPr>
              <a:spcBef>
                <a:spcPts val="1200"/>
              </a:spcBef>
              <a:spcAft>
                <a:spcPts val="300"/>
              </a:spcAft>
            </a:pPr>
            <a:r>
              <a:rPr lang="fr-FR" sz="2400" b="1" dirty="0">
                <a:ea typeface="Times New Roman" panose="02020603050405020304" pitchFamily="18" charset="0"/>
              </a:rPr>
              <a:t>La fonction </a:t>
            </a:r>
            <a:r>
              <a:rPr lang="fr-FR" sz="2400" b="1" dirty="0" err="1">
                <a:ea typeface="Times New Roman" panose="02020603050405020304" pitchFamily="18" charset="0"/>
              </a:rPr>
              <a:t>forEach</a:t>
            </a:r>
            <a:r>
              <a:rPr lang="fr-FR" sz="2400" b="1" dirty="0">
                <a:ea typeface="Times New Roman" panose="02020603050405020304" pitchFamily="18" charset="0"/>
              </a:rPr>
              <a:t>()</a:t>
            </a:r>
          </a:p>
          <a:p>
            <a:pPr>
              <a:spcBef>
                <a:spcPts val="1200"/>
              </a:spcBef>
              <a:spcAft>
                <a:spcPts val="300"/>
              </a:spcAft>
            </a:pPr>
            <a:endParaRPr lang="fr-FR" b="1" dirty="0">
              <a:ea typeface="Times New Roman" panose="02020603050405020304" pitchFamily="18" charset="0"/>
            </a:endParaRPr>
          </a:p>
          <a:p>
            <a:pPr>
              <a:spcBef>
                <a:spcPts val="1200"/>
              </a:spcBef>
              <a:spcAft>
                <a:spcPts val="300"/>
              </a:spcAft>
            </a:pPr>
            <a:r>
              <a:rPr lang="en-US" dirty="0">
                <a:ea typeface="Times New Roman" panose="02020603050405020304" pitchFamily="18" charset="0"/>
              </a:rPr>
              <a:t>La </a:t>
            </a:r>
            <a:r>
              <a:rPr lang="en-US" dirty="0" err="1">
                <a:ea typeface="Times New Roman" panose="02020603050405020304" pitchFamily="18" charset="0"/>
              </a:rPr>
              <a:t>fonction</a:t>
            </a:r>
            <a:r>
              <a:rPr lang="en-US" dirty="0">
                <a:ea typeface="Times New Roman" panose="02020603050405020304" pitchFamily="18" charset="0"/>
              </a:rPr>
              <a:t> </a:t>
            </a:r>
            <a:r>
              <a:rPr lang="en-US" b="1" dirty="0" err="1">
                <a:ea typeface="Times New Roman" panose="02020603050405020304" pitchFamily="18" charset="0"/>
              </a:rPr>
              <a:t>forEach</a:t>
            </a:r>
            <a:r>
              <a:rPr lang="en-US" b="1" dirty="0">
                <a:ea typeface="Times New Roman" panose="02020603050405020304" pitchFamily="18" charset="0"/>
              </a:rPr>
              <a:t>()</a:t>
            </a:r>
            <a:r>
              <a:rPr lang="en-US" dirty="0">
                <a:ea typeface="Times New Roman" panose="02020603050405020304" pitchFamily="18" charset="0"/>
              </a:rPr>
              <a:t> applique </a:t>
            </a:r>
            <a:r>
              <a:rPr lang="en-US" dirty="0" err="1">
                <a:ea typeface="Times New Roman" panose="02020603050405020304" pitchFamily="18" charset="0"/>
              </a:rPr>
              <a:t>une</a:t>
            </a:r>
            <a:r>
              <a:rPr lang="en-US" dirty="0">
                <a:ea typeface="Times New Roman" panose="02020603050405020304" pitchFamily="18" charset="0"/>
              </a:rPr>
              <a:t> function à </a:t>
            </a:r>
            <a:r>
              <a:rPr lang="en-US" dirty="0" err="1">
                <a:ea typeface="Times New Roman" panose="02020603050405020304" pitchFamily="18" charset="0"/>
              </a:rPr>
              <a:t>chacun</a:t>
            </a:r>
            <a:r>
              <a:rPr lang="en-US" dirty="0">
                <a:ea typeface="Times New Roman" panose="02020603050405020304" pitchFamily="18" charset="0"/>
              </a:rPr>
              <a:t> des </a:t>
            </a:r>
            <a:r>
              <a:rPr lang="en-US" dirty="0" err="1">
                <a:ea typeface="Times New Roman" panose="02020603050405020304" pitchFamily="18" charset="0"/>
              </a:rPr>
              <a:t>éléments</a:t>
            </a:r>
            <a:r>
              <a:rPr lang="en-US" dirty="0">
                <a:ea typeface="Times New Roman" panose="02020603050405020304" pitchFamily="18" charset="0"/>
              </a:rPr>
              <a:t> d’un tableau, </a:t>
            </a:r>
            <a:r>
              <a:rPr lang="en-US" dirty="0" err="1">
                <a:ea typeface="Times New Roman" panose="02020603050405020304" pitchFamily="18" charset="0"/>
              </a:rPr>
              <a:t>l’un</a:t>
            </a:r>
            <a:r>
              <a:rPr lang="en-US" dirty="0">
                <a:ea typeface="Times New Roman" panose="02020603050405020304" pitchFamily="18" charset="0"/>
              </a:rPr>
              <a:t> après </a:t>
            </a:r>
            <a:r>
              <a:rPr lang="en-US" dirty="0" err="1">
                <a:ea typeface="Times New Roman" panose="02020603050405020304" pitchFamily="18" charset="0"/>
              </a:rPr>
              <a:t>l’autre</a:t>
            </a:r>
            <a:r>
              <a:rPr lang="en-US" dirty="0">
                <a:ea typeface="Times New Roman" panose="02020603050405020304" pitchFamily="18" charset="0"/>
              </a:rPr>
              <a:t>. </a:t>
            </a:r>
          </a:p>
          <a:p>
            <a:pPr>
              <a:spcBef>
                <a:spcPts val="1200"/>
              </a:spcBef>
              <a:spcAft>
                <a:spcPts val="300"/>
              </a:spcAft>
            </a:pPr>
            <a:endParaRPr lang="en-US" dirty="0">
              <a:ea typeface="Times New Roman" panose="02020603050405020304" pitchFamily="18" charset="0"/>
            </a:endParaRPr>
          </a:p>
          <a:p>
            <a:pPr>
              <a:spcBef>
                <a:spcPts val="1200"/>
              </a:spcBef>
              <a:spcAft>
                <a:spcPts val="300"/>
              </a:spcAft>
            </a:pPr>
            <a:r>
              <a:rPr lang="en-US" dirty="0" err="1">
                <a:ea typeface="Times New Roman" panose="02020603050405020304" pitchFamily="18" charset="0"/>
              </a:rPr>
              <a:t>Voici</a:t>
            </a:r>
            <a:r>
              <a:rPr lang="en-US" dirty="0">
                <a:ea typeface="Times New Roman" panose="02020603050405020304" pitchFamily="18" charset="0"/>
              </a:rPr>
              <a:t> </a:t>
            </a:r>
            <a:r>
              <a:rPr lang="en-US" dirty="0" err="1">
                <a:ea typeface="Times New Roman" panose="02020603050405020304" pitchFamily="18" charset="0"/>
              </a:rPr>
              <a:t>sa</a:t>
            </a:r>
            <a:r>
              <a:rPr lang="en-US" dirty="0">
                <a:ea typeface="Times New Roman" panose="02020603050405020304" pitchFamily="18" charset="0"/>
              </a:rPr>
              <a:t> </a:t>
            </a:r>
            <a:r>
              <a:rPr lang="en-US" dirty="0" err="1">
                <a:ea typeface="Times New Roman" panose="02020603050405020304" pitchFamily="18" charset="0"/>
              </a:rPr>
              <a:t>syntaxe</a:t>
            </a:r>
            <a:r>
              <a:rPr lang="en-US" dirty="0">
                <a:ea typeface="Times New Roman" panose="02020603050405020304" pitchFamily="18" charset="0"/>
              </a:rPr>
              <a:t> :</a:t>
            </a:r>
          </a:p>
          <a:p>
            <a:pPr>
              <a:spcBef>
                <a:spcPts val="1200"/>
              </a:spcBef>
              <a:spcAft>
                <a:spcPts val="300"/>
              </a:spcAft>
            </a:pP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tableau.forEach</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(valeur, index){</a:t>
            </a:r>
          </a:p>
          <a:p>
            <a:pPr>
              <a:spcBef>
                <a:spcPts val="1200"/>
              </a:spcBef>
              <a:spcAft>
                <a:spcPts val="300"/>
              </a:spcAft>
            </a:pPr>
            <a:r>
              <a:rPr lang="fr-FR" dirty="0">
                <a:latin typeface="Courier New" panose="02070309020205020404" pitchFamily="49" charset="0"/>
                <a:cs typeface="Courier New" panose="02070309020205020404" pitchFamily="49" charset="0"/>
              </a:rPr>
              <a:t>      // Instructions pour traiter le tableau</a:t>
            </a:r>
          </a:p>
          <a:p>
            <a:pPr>
              <a:spcBef>
                <a:spcPts val="1200"/>
              </a:spcBef>
              <a:spcAft>
                <a:spcPts val="300"/>
              </a:spcAft>
            </a:pPr>
            <a:r>
              <a:rPr lang="fr-FR" dirty="0">
                <a:latin typeface="Courier New" panose="02070309020205020404" pitchFamily="49" charset="0"/>
                <a:cs typeface="Courier New" panose="02070309020205020404" pitchFamily="49" charset="0"/>
              </a:rPr>
              <a:t>   });</a:t>
            </a:r>
            <a:endParaRPr lang="fr-FR"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 name="ZoneTexte 3"/>
          <p:cNvSpPr txBox="1"/>
          <p:nvPr/>
        </p:nvSpPr>
        <p:spPr>
          <a:xfrm>
            <a:off x="1834054" y="4682946"/>
            <a:ext cx="9117802" cy="1200329"/>
          </a:xfrm>
          <a:prstGeom prst="rect">
            <a:avLst/>
          </a:prstGeom>
          <a:noFill/>
        </p:spPr>
        <p:txBody>
          <a:bodyPr wrap="square" rtlCol="0">
            <a:spAutoFit/>
          </a:bodyPr>
          <a:lstStyle/>
          <a:p>
            <a:r>
              <a:rPr lang="fr-FR" dirty="0"/>
              <a:t>Exercice</a:t>
            </a:r>
          </a:p>
          <a:p>
            <a:endParaRPr lang="fr-FR" dirty="0"/>
          </a:p>
          <a:p>
            <a:r>
              <a:rPr lang="fr-FR" dirty="0"/>
              <a:t>Définissez un tableau, initialisez-le, parcourrez-le avec un </a:t>
            </a:r>
            <a:r>
              <a:rPr lang="fr-FR" b="1" dirty="0" err="1"/>
              <a:t>forEach</a:t>
            </a:r>
            <a:r>
              <a:rPr lang="fr-FR" b="1" dirty="0"/>
              <a:t>()</a:t>
            </a:r>
            <a:r>
              <a:rPr lang="fr-FR" dirty="0"/>
              <a:t> et affichez ses éléments précédés de leur index dans le tableau.</a:t>
            </a:r>
          </a:p>
        </p:txBody>
      </p:sp>
    </p:spTree>
    <p:extLst>
      <p:ext uri="{BB962C8B-B14F-4D97-AF65-F5344CB8AC3E}">
        <p14:creationId xmlns:p14="http://schemas.microsoft.com/office/powerpoint/2010/main" val="413144892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5E153EF-9179-46FF-BE25-7B72B18071EA}"/>
              </a:ext>
            </a:extLst>
          </p:cNvPr>
          <p:cNvSpPr>
            <a:spLocks noGrp="1"/>
          </p:cNvSpPr>
          <p:nvPr>
            <p:ph type="sldNum" sz="quarter" idx="12"/>
          </p:nvPr>
        </p:nvSpPr>
        <p:spPr/>
        <p:txBody>
          <a:bodyPr/>
          <a:lstStyle/>
          <a:p>
            <a:fld id="{D57F1E4F-1CFF-5643-939E-217C01CDF565}" type="slidenum">
              <a:rPr lang="en-US" smtClean="0"/>
              <a:pPr/>
              <a:t>103</a:t>
            </a:fld>
            <a:endParaRPr lang="en-US" dirty="0"/>
          </a:p>
        </p:txBody>
      </p:sp>
      <p:sp>
        <p:nvSpPr>
          <p:cNvPr id="4" name="ZoneTexte 3">
            <a:extLst>
              <a:ext uri="{FF2B5EF4-FFF2-40B4-BE49-F238E27FC236}">
                <a16:creationId xmlns:a16="http://schemas.microsoft.com/office/drawing/2014/main" id="{BC3C982D-62B2-4966-B836-90B55E4C3004}"/>
              </a:ext>
            </a:extLst>
          </p:cNvPr>
          <p:cNvSpPr txBox="1"/>
          <p:nvPr/>
        </p:nvSpPr>
        <p:spPr>
          <a:xfrm>
            <a:off x="2771631" y="671691"/>
            <a:ext cx="8455808" cy="6186309"/>
          </a:xfrm>
          <a:prstGeom prst="rect">
            <a:avLst/>
          </a:prstGeom>
          <a:noFill/>
        </p:spPr>
        <p:txBody>
          <a:bodyPr wrap="square">
            <a:spAutoFit/>
          </a:bodyPr>
          <a:lstStyle/>
          <a:p>
            <a:r>
              <a:rPr lang="fr-FR" dirty="0">
                <a:latin typeface="Courier New" panose="02070309020205020404" pitchFamily="49" charset="0"/>
                <a:cs typeface="Courier New" panose="02070309020205020404" pitchFamily="49" charset="0"/>
              </a:rPr>
              <a:t>&lt;!DOCTYPE html&gt;</a:t>
            </a:r>
          </a:p>
          <a:p>
            <a:r>
              <a:rPr lang="fr-FR" dirty="0">
                <a:latin typeface="Courier New" panose="02070309020205020404" pitchFamily="49" charset="0"/>
                <a:cs typeface="Courier New" panose="02070309020205020404" pitchFamily="49" charset="0"/>
              </a:rPr>
              <a:t>&lt;html </a:t>
            </a:r>
            <a:r>
              <a:rPr lang="fr-FR" dirty="0" err="1">
                <a:latin typeface="Courier New" panose="02070309020205020404" pitchFamily="49" charset="0"/>
                <a:cs typeface="Courier New" panose="02070309020205020404" pitchFamily="49" charset="0"/>
              </a:rPr>
              <a:t>lang</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fr</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meta</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charset</a:t>
            </a:r>
            <a:r>
              <a:rPr lang="fr-FR" dirty="0">
                <a:latin typeface="Courier New" panose="02070309020205020404" pitchFamily="49" charset="0"/>
                <a:cs typeface="Courier New" panose="02070309020205020404" pitchFamily="49" charset="0"/>
              </a:rPr>
              <a:t>="utf-8"&gt;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&gt;Titre du document&lt;/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affiche(item, index)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document.write</a:t>
            </a:r>
            <a:r>
              <a:rPr lang="fr-FR" dirty="0">
                <a:latin typeface="Courier New" panose="02070309020205020404" pitchFamily="49" charset="0"/>
                <a:cs typeface="Courier New" panose="02070309020205020404" pitchFamily="49" charset="0"/>
              </a:rPr>
              <a:t>(index + " : " + item + '&lt;</a:t>
            </a:r>
            <a:r>
              <a:rPr lang="fr-FR" dirty="0" err="1">
                <a:latin typeface="Courier New" panose="02070309020205020404" pitchFamily="49" charset="0"/>
                <a:cs typeface="Courier New" panose="02070309020205020404" pitchFamily="49" charset="0"/>
              </a:rPr>
              <a:t>br</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&lt;body&gt;</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var fruits = ["banane", "orange", "pomme"];</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fruits.forEach</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(item, index)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document.write</a:t>
            </a:r>
            <a:r>
              <a:rPr lang="fr-FR" dirty="0">
                <a:latin typeface="Courier New" panose="02070309020205020404" pitchFamily="49" charset="0"/>
                <a:cs typeface="Courier New" panose="02070309020205020404" pitchFamily="49" charset="0"/>
              </a:rPr>
              <a:t>(index + " : " + item + '&lt;</a:t>
            </a:r>
            <a:r>
              <a:rPr lang="fr-FR" dirty="0" err="1">
                <a:latin typeface="Courier New" panose="02070309020205020404" pitchFamily="49" charset="0"/>
                <a:cs typeface="Courier New" panose="02070309020205020404" pitchFamily="49" charset="0"/>
              </a:rPr>
              <a:t>br</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&lt;/body&gt;</a:t>
            </a:r>
          </a:p>
          <a:p>
            <a:r>
              <a:rPr lang="fr-FR" dirty="0">
                <a:latin typeface="Courier New" panose="02070309020205020404" pitchFamily="49" charset="0"/>
                <a:cs typeface="Courier New" panose="02070309020205020404" pitchFamily="49" charset="0"/>
              </a:rPr>
              <a:t>&lt;/html&gt;</a:t>
            </a:r>
          </a:p>
          <a:p>
            <a:endParaRPr lang="fr-FR" dirty="0">
              <a:latin typeface="Courier New" panose="02070309020205020404" pitchFamily="49" charset="0"/>
              <a:cs typeface="Courier New" panose="02070309020205020404" pitchFamily="49" charset="0"/>
            </a:endParaRPr>
          </a:p>
          <a:p>
            <a:endParaRPr lang="fr-FR" dirty="0">
              <a:latin typeface="Courier New" panose="02070309020205020404" pitchFamily="49" charset="0"/>
              <a:cs typeface="Courier New" panose="02070309020205020404" pitchFamily="49" charset="0"/>
            </a:endParaRPr>
          </a:p>
        </p:txBody>
      </p:sp>
      <p:sp>
        <p:nvSpPr>
          <p:cNvPr id="5" name="ZoneTexte 4">
            <a:extLst>
              <a:ext uri="{FF2B5EF4-FFF2-40B4-BE49-F238E27FC236}">
                <a16:creationId xmlns:a16="http://schemas.microsoft.com/office/drawing/2014/main" id="{7DC25024-216B-4715-B7F7-86B6400E7BF4}"/>
              </a:ext>
            </a:extLst>
          </p:cNvPr>
          <p:cNvSpPr txBox="1"/>
          <p:nvPr/>
        </p:nvSpPr>
        <p:spPr>
          <a:xfrm>
            <a:off x="2705493" y="94268"/>
            <a:ext cx="8455843" cy="369332"/>
          </a:xfrm>
          <a:prstGeom prst="rect">
            <a:avLst/>
          </a:prstGeom>
          <a:noFill/>
        </p:spPr>
        <p:txBody>
          <a:bodyPr wrap="square" rtlCol="0">
            <a:spAutoFit/>
          </a:bodyPr>
          <a:lstStyle/>
          <a:p>
            <a:r>
              <a:rPr lang="fr-FR" dirty="0"/>
              <a:t>La fonction est directement intégrée en paramètre du </a:t>
            </a:r>
            <a:r>
              <a:rPr lang="fr-FR" b="1" dirty="0" err="1"/>
              <a:t>forEach</a:t>
            </a:r>
            <a:r>
              <a:rPr lang="fr-FR" b="1" dirty="0"/>
              <a:t>()</a:t>
            </a:r>
            <a:r>
              <a:rPr lang="fr-FR" dirty="0"/>
              <a:t> :</a:t>
            </a:r>
          </a:p>
        </p:txBody>
      </p:sp>
    </p:spTree>
    <p:extLst>
      <p:ext uri="{BB962C8B-B14F-4D97-AF65-F5344CB8AC3E}">
        <p14:creationId xmlns:p14="http://schemas.microsoft.com/office/powerpoint/2010/main" val="68658445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57F1E4F-1CFF-5643-939E-217C01CDF565}" type="slidenum">
              <a:rPr lang="en-US" smtClean="0"/>
              <a:pPr/>
              <a:t>104</a:t>
            </a:fld>
            <a:endParaRPr lang="en-US" dirty="0"/>
          </a:p>
        </p:txBody>
      </p:sp>
      <p:sp>
        <p:nvSpPr>
          <p:cNvPr id="3" name="Rectangle 2"/>
          <p:cNvSpPr/>
          <p:nvPr/>
        </p:nvSpPr>
        <p:spPr>
          <a:xfrm>
            <a:off x="2753788" y="1225689"/>
            <a:ext cx="8198068" cy="5632311"/>
          </a:xfrm>
          <a:prstGeom prst="rect">
            <a:avLst/>
          </a:prstGeom>
        </p:spPr>
        <p:txBody>
          <a:bodyPr wrap="square">
            <a:spAutoFit/>
          </a:bodyPr>
          <a:lstStyle/>
          <a:p>
            <a:r>
              <a:rPr lang="fr-FR" dirty="0">
                <a:latin typeface="Courier New" panose="02070309020205020404" pitchFamily="49" charset="0"/>
                <a:cs typeface="Courier New" panose="02070309020205020404" pitchFamily="49" charset="0"/>
              </a:rPr>
              <a:t>&lt;!DOCTYPE html&gt;</a:t>
            </a:r>
          </a:p>
          <a:p>
            <a:r>
              <a:rPr lang="fr-FR" dirty="0">
                <a:latin typeface="Courier New" panose="02070309020205020404" pitchFamily="49" charset="0"/>
                <a:cs typeface="Courier New" panose="02070309020205020404" pitchFamily="49" charset="0"/>
              </a:rPr>
              <a:t>&lt;html </a:t>
            </a:r>
            <a:r>
              <a:rPr lang="fr-FR" dirty="0" err="1">
                <a:latin typeface="Courier New" panose="02070309020205020404" pitchFamily="49" charset="0"/>
                <a:cs typeface="Courier New" panose="02070309020205020404" pitchFamily="49" charset="0"/>
              </a:rPr>
              <a:t>lang</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fr</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meta</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charset</a:t>
            </a:r>
            <a:r>
              <a:rPr lang="fr-FR" dirty="0">
                <a:latin typeface="Courier New" panose="02070309020205020404" pitchFamily="49" charset="0"/>
                <a:cs typeface="Courier New" panose="02070309020205020404" pitchFamily="49" charset="0"/>
              </a:rPr>
              <a:t>="utf-8"&gt;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&gt;Titre du document&lt;/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affiche(item, index)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document.write</a:t>
            </a:r>
            <a:r>
              <a:rPr lang="fr-FR" dirty="0">
                <a:latin typeface="Courier New" panose="02070309020205020404" pitchFamily="49" charset="0"/>
                <a:cs typeface="Courier New" panose="02070309020205020404" pitchFamily="49" charset="0"/>
              </a:rPr>
              <a:t>(index + " : " + item + '&lt;</a:t>
            </a:r>
            <a:r>
              <a:rPr lang="fr-FR" dirty="0" err="1">
                <a:latin typeface="Courier New" panose="02070309020205020404" pitchFamily="49" charset="0"/>
                <a:cs typeface="Courier New" panose="02070309020205020404" pitchFamily="49" charset="0"/>
              </a:rPr>
              <a:t>br</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&lt;body&gt;</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var fruits = ["banane", "orange", "pomme"];</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fruits.forEach</a:t>
            </a:r>
            <a:r>
              <a:rPr lang="fr-FR" dirty="0">
                <a:latin typeface="Courier New" panose="02070309020205020404" pitchFamily="49" charset="0"/>
                <a:cs typeface="Courier New" panose="02070309020205020404" pitchFamily="49" charset="0"/>
              </a:rPr>
              <a:t>(affiche);</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&lt;/body&gt;</a:t>
            </a:r>
          </a:p>
          <a:p>
            <a:r>
              <a:rPr lang="fr-FR" dirty="0">
                <a:latin typeface="Courier New" panose="02070309020205020404" pitchFamily="49" charset="0"/>
                <a:cs typeface="Courier New" panose="02070309020205020404" pitchFamily="49" charset="0"/>
              </a:rPr>
              <a:t>&lt;/html&gt;</a:t>
            </a:r>
          </a:p>
          <a:p>
            <a:endParaRPr lang="fr-FR" dirty="0">
              <a:latin typeface="Courier New" panose="02070309020205020404" pitchFamily="49" charset="0"/>
              <a:cs typeface="Courier New" panose="02070309020205020404" pitchFamily="49" charset="0"/>
            </a:endParaRPr>
          </a:p>
          <a:p>
            <a:endParaRPr lang="fr-FR" dirty="0">
              <a:latin typeface="Courier New" panose="02070309020205020404" pitchFamily="49" charset="0"/>
              <a:cs typeface="Courier New" panose="02070309020205020404" pitchFamily="49" charset="0"/>
            </a:endParaRPr>
          </a:p>
        </p:txBody>
      </p:sp>
      <p:sp>
        <p:nvSpPr>
          <p:cNvPr id="4" name="ZoneTexte 3"/>
          <p:cNvSpPr txBox="1"/>
          <p:nvPr/>
        </p:nvSpPr>
        <p:spPr>
          <a:xfrm>
            <a:off x="2753788" y="283779"/>
            <a:ext cx="8869461" cy="369332"/>
          </a:xfrm>
          <a:prstGeom prst="rect">
            <a:avLst/>
          </a:prstGeom>
          <a:noFill/>
        </p:spPr>
        <p:txBody>
          <a:bodyPr wrap="square" rtlCol="0">
            <a:spAutoFit/>
          </a:bodyPr>
          <a:lstStyle/>
          <a:p>
            <a:r>
              <a:rPr lang="fr-FR" dirty="0"/>
              <a:t>Mais on peut aussi la définir dans la section </a:t>
            </a:r>
            <a:r>
              <a:rPr lang="fr-FR" b="1" dirty="0"/>
              <a:t>&lt;</a:t>
            </a:r>
            <a:r>
              <a:rPr lang="fr-FR" b="1" dirty="0" err="1"/>
              <a:t>head</a:t>
            </a:r>
            <a:r>
              <a:rPr lang="fr-FR" b="1" dirty="0"/>
              <a:t>&gt;&lt;/</a:t>
            </a:r>
            <a:r>
              <a:rPr lang="fr-FR" b="1" dirty="0" err="1"/>
              <a:t>head</a:t>
            </a:r>
            <a:r>
              <a:rPr lang="fr-FR" b="1" dirty="0"/>
              <a:t>&gt;</a:t>
            </a:r>
            <a:r>
              <a:rPr lang="fr-FR" dirty="0"/>
              <a:t> de l'application :</a:t>
            </a:r>
          </a:p>
        </p:txBody>
      </p:sp>
    </p:spTree>
    <p:extLst>
      <p:ext uri="{BB962C8B-B14F-4D97-AF65-F5344CB8AC3E}">
        <p14:creationId xmlns:p14="http://schemas.microsoft.com/office/powerpoint/2010/main" val="226112662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3283" y="500848"/>
            <a:ext cx="7745690" cy="5363007"/>
          </a:xfrm>
          <a:prstGeom prst="rect">
            <a:avLst/>
          </a:prstGeom>
        </p:spPr>
        <p:txBody>
          <a:bodyPr wrap="square">
            <a:spAutoFit/>
          </a:bodyPr>
          <a:lstStyle/>
          <a:p>
            <a:pPr>
              <a:spcBef>
                <a:spcPts val="1200"/>
              </a:spcBef>
              <a:spcAft>
                <a:spcPts val="300"/>
              </a:spcAft>
            </a:pPr>
            <a:r>
              <a:rPr lang="fr-FR" b="1" dirty="0">
                <a:latin typeface="Arial" panose="020B0604020202020204" pitchFamily="34" charset="0"/>
                <a:ea typeface="Times New Roman" panose="02020603050405020304" pitchFamily="18" charset="0"/>
              </a:rPr>
              <a:t>L'instruction </a:t>
            </a:r>
            <a:r>
              <a:rPr lang="fr-FR" b="1" dirty="0" err="1">
                <a:latin typeface="Arial" panose="020B0604020202020204" pitchFamily="34" charset="0"/>
                <a:ea typeface="Times New Roman" panose="02020603050405020304" pitchFamily="18" charset="0"/>
              </a:rPr>
              <a:t>while</a:t>
            </a:r>
            <a:endParaRPr lang="fr-FR" b="1" dirty="0">
              <a:latin typeface="Arial" panose="020B0604020202020204" pitchFamily="34" charset="0"/>
              <a:ea typeface="Times New Roman" panose="02020603050405020304" pitchFamily="18" charset="0"/>
            </a:endParaRPr>
          </a:p>
          <a:p>
            <a:pPr>
              <a:spcBef>
                <a:spcPts val="1200"/>
              </a:spcBef>
              <a:spcAft>
                <a:spcPts val="300"/>
              </a:spcAft>
            </a:pPr>
            <a:endParaRPr lang="fr-FR" b="1" dirty="0">
              <a:latin typeface="Arial" panose="020B0604020202020204" pitchFamily="34"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L'instruction </a:t>
            </a:r>
            <a:r>
              <a:rPr lang="fr-FR" dirty="0" err="1">
                <a:latin typeface="Times New Roman" panose="02020603050405020304" pitchFamily="18" charset="0"/>
                <a:ea typeface="Times New Roman" panose="02020603050405020304" pitchFamily="18" charset="0"/>
              </a:rPr>
              <a:t>while</a:t>
            </a:r>
            <a:r>
              <a:rPr lang="fr-FR" dirty="0">
                <a:latin typeface="Times New Roman" panose="02020603050405020304" pitchFamily="18" charset="0"/>
                <a:ea typeface="Times New Roman" panose="02020603050405020304" pitchFamily="18" charset="0"/>
              </a:rPr>
              <a:t> exécute de façon répétitive un bloc d'instructions tant qu'une condition est vérifiée. Le test de la condition est fait avant l'exécution de la boucle. Voici la syntaxe de l'instruction </a:t>
            </a:r>
            <a:r>
              <a:rPr lang="fr-FR" u="dbl" dirty="0" err="1">
                <a:latin typeface="Times New Roman" panose="02020603050405020304" pitchFamily="18" charset="0"/>
                <a:ea typeface="Times New Roman" panose="02020603050405020304" pitchFamily="18" charset="0"/>
              </a:rPr>
              <a:t>while</a:t>
            </a:r>
            <a:r>
              <a:rPr lang="fr-FR" dirty="0">
                <a:latin typeface="Times New Roman" panose="02020603050405020304" pitchFamily="18" charset="0"/>
                <a:ea typeface="Times New Roman" panose="02020603050405020304" pitchFamily="18" charset="0"/>
              </a:rPr>
              <a:t> :</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lvl="1">
              <a:spcBef>
                <a:spcPts val="600"/>
              </a:spcBef>
              <a:spcAft>
                <a:spcPts val="600"/>
              </a:spcAft>
            </a:pPr>
            <a:r>
              <a:rPr lang="fr-FR" sz="1600" dirty="0" err="1">
                <a:latin typeface="Courier New" panose="02070309020205020404" pitchFamily="49" charset="0"/>
                <a:ea typeface="Times New Roman" panose="02020603050405020304" pitchFamily="18" charset="0"/>
              </a:rPr>
              <a:t>while</a:t>
            </a:r>
            <a:r>
              <a:rPr lang="fr-FR" sz="1600" dirty="0">
                <a:latin typeface="Courier New" panose="02070309020205020404" pitchFamily="49" charset="0"/>
                <a:ea typeface="Times New Roman" panose="02020603050405020304" pitchFamily="18" charset="0"/>
              </a:rPr>
              <a:t> (expression){</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  instruction 1;</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  ...</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  instruction N;</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où </a:t>
            </a:r>
            <a:r>
              <a:rPr lang="fr-FR" u="dbl" dirty="0">
                <a:latin typeface="Times New Roman" panose="02020603050405020304" pitchFamily="18" charset="0"/>
                <a:ea typeface="Times New Roman" panose="02020603050405020304" pitchFamily="18" charset="0"/>
              </a:rPr>
              <a:t>expression</a:t>
            </a:r>
            <a:r>
              <a:rPr lang="fr-FR" dirty="0">
                <a:latin typeface="Times New Roman" panose="02020603050405020304" pitchFamily="18" charset="0"/>
                <a:ea typeface="Times New Roman" panose="02020603050405020304" pitchFamily="18" charset="0"/>
              </a:rPr>
              <a:t> est une condition qui doit être vérifiée pour que les instructions de la boucle s'exécutent et </a:t>
            </a:r>
            <a:r>
              <a:rPr lang="fr-FR" u="dbl" dirty="0">
                <a:latin typeface="Times New Roman" panose="02020603050405020304" pitchFamily="18" charset="0"/>
                <a:ea typeface="Times New Roman" panose="02020603050405020304" pitchFamily="18" charset="0"/>
              </a:rPr>
              <a:t>instruction 1</a:t>
            </a:r>
            <a:r>
              <a:rPr lang="fr-FR" dirty="0">
                <a:latin typeface="Times New Roman" panose="02020603050405020304" pitchFamily="18" charset="0"/>
                <a:ea typeface="Times New Roman" panose="02020603050405020304" pitchFamily="18" charset="0"/>
              </a:rPr>
              <a:t> à </a:t>
            </a:r>
            <a:r>
              <a:rPr lang="fr-FR" u="dbl" dirty="0">
                <a:latin typeface="Times New Roman" panose="02020603050405020304" pitchFamily="18" charset="0"/>
                <a:ea typeface="Times New Roman" panose="02020603050405020304" pitchFamily="18" charset="0"/>
              </a:rPr>
              <a:t>instruction N</a:t>
            </a:r>
            <a:r>
              <a:rPr lang="fr-FR" dirty="0">
                <a:latin typeface="Times New Roman" panose="02020603050405020304" pitchFamily="18" charset="0"/>
                <a:ea typeface="Times New Roman" panose="02020603050405020304" pitchFamily="18" charset="0"/>
              </a:rPr>
              <a:t> les instructions ou appels de fonctions exécutés tant que l'expression est vérifiée.</a:t>
            </a:r>
            <a:endParaRPr lang="fr-FR" dirty="0">
              <a:effectLst/>
              <a:latin typeface="Times New Roman" panose="02020603050405020304" pitchFamily="18"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F8BDB240-4C3C-49AF-A9D8-FEAEECB69E12}"/>
              </a:ext>
            </a:extLst>
          </p:cNvPr>
          <p:cNvSpPr>
            <a:spLocks noGrp="1"/>
          </p:cNvSpPr>
          <p:nvPr>
            <p:ph type="sldNum" sz="quarter" idx="12"/>
          </p:nvPr>
        </p:nvSpPr>
        <p:spPr/>
        <p:txBody>
          <a:bodyPr/>
          <a:lstStyle/>
          <a:p>
            <a:fld id="{D57F1E4F-1CFF-5643-939E-217C01CDF565}" type="slidenum">
              <a:rPr lang="en-US" smtClean="0"/>
              <a:pPr/>
              <a:t>105</a:t>
            </a:fld>
            <a:endParaRPr lang="en-US" dirty="0"/>
          </a:p>
        </p:txBody>
      </p:sp>
    </p:spTree>
    <p:extLst>
      <p:ext uri="{BB962C8B-B14F-4D97-AF65-F5344CB8AC3E}">
        <p14:creationId xmlns:p14="http://schemas.microsoft.com/office/powerpoint/2010/main" val="2050968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FAE7A9F-A9F1-46BD-96F1-9450EA732A47}"/>
              </a:ext>
            </a:extLst>
          </p:cNvPr>
          <p:cNvSpPr>
            <a:spLocks noGrp="1"/>
          </p:cNvSpPr>
          <p:nvPr>
            <p:ph type="sldNum" sz="quarter" idx="12"/>
          </p:nvPr>
        </p:nvSpPr>
        <p:spPr/>
        <p:txBody>
          <a:bodyPr/>
          <a:lstStyle/>
          <a:p>
            <a:fld id="{D57F1E4F-1CFF-5643-939E-217C01CDF565}" type="slidenum">
              <a:rPr lang="en-US" smtClean="0"/>
              <a:pPr/>
              <a:t>106</a:t>
            </a:fld>
            <a:endParaRPr lang="en-US" dirty="0"/>
          </a:p>
        </p:txBody>
      </p:sp>
      <p:sp>
        <p:nvSpPr>
          <p:cNvPr id="3" name="ZoneTexte 2">
            <a:extLst>
              <a:ext uri="{FF2B5EF4-FFF2-40B4-BE49-F238E27FC236}">
                <a16:creationId xmlns:a16="http://schemas.microsoft.com/office/drawing/2014/main" id="{57B989BC-44C6-4ED4-ACB6-538C92A90B07}"/>
              </a:ext>
            </a:extLst>
          </p:cNvPr>
          <p:cNvSpPr txBox="1"/>
          <p:nvPr/>
        </p:nvSpPr>
        <p:spPr>
          <a:xfrm>
            <a:off x="1820411" y="293615"/>
            <a:ext cx="7684316" cy="1754326"/>
          </a:xfrm>
          <a:prstGeom prst="rect">
            <a:avLst/>
          </a:prstGeom>
          <a:noFill/>
        </p:spPr>
        <p:txBody>
          <a:bodyPr wrap="square" rtlCol="0">
            <a:spAutoFit/>
          </a:bodyPr>
          <a:lstStyle/>
          <a:p>
            <a:r>
              <a:rPr lang="fr-FR" dirty="0"/>
              <a:t>Exercice :</a:t>
            </a:r>
          </a:p>
          <a:p>
            <a:endParaRPr lang="fr-FR" dirty="0"/>
          </a:p>
          <a:p>
            <a:r>
              <a:rPr lang="fr-FR" dirty="0"/>
              <a:t>Définissez un tableau et insérez-y cinq ou six données.</a:t>
            </a:r>
          </a:p>
          <a:p>
            <a:endParaRPr lang="fr-FR" dirty="0"/>
          </a:p>
          <a:p>
            <a:r>
              <a:rPr lang="fr-FR" dirty="0"/>
              <a:t>Utilisez une boucle </a:t>
            </a:r>
            <a:r>
              <a:rPr lang="fr-FR" b="1" dirty="0" err="1"/>
              <a:t>while</a:t>
            </a:r>
            <a:r>
              <a:rPr lang="fr-FR" dirty="0"/>
              <a:t> pour n'afficher que les quatre premiers éléments du tableau, à raison d'un élément par ligne.</a:t>
            </a:r>
          </a:p>
        </p:txBody>
      </p:sp>
      <p:sp>
        <p:nvSpPr>
          <p:cNvPr id="5" name="ZoneTexte 4">
            <a:extLst>
              <a:ext uri="{FF2B5EF4-FFF2-40B4-BE49-F238E27FC236}">
                <a16:creationId xmlns:a16="http://schemas.microsoft.com/office/drawing/2014/main" id="{B36F58E1-C8EF-4E7E-8197-569237CAACFD}"/>
              </a:ext>
            </a:extLst>
          </p:cNvPr>
          <p:cNvSpPr txBox="1"/>
          <p:nvPr/>
        </p:nvSpPr>
        <p:spPr>
          <a:xfrm>
            <a:off x="3315748" y="2776982"/>
            <a:ext cx="7287936" cy="3754874"/>
          </a:xfrm>
          <a:prstGeom prst="rect">
            <a:avLst/>
          </a:prstGeom>
          <a:noFill/>
        </p:spPr>
        <p:txBody>
          <a:bodyPr wrap="square">
            <a:spAutoFit/>
          </a:bodyPr>
          <a:lstStyle/>
          <a:p>
            <a:r>
              <a:rPr lang="fr-FR" sz="1400" dirty="0">
                <a:latin typeface="Courier New" panose="02070309020205020404" pitchFamily="49" charset="0"/>
                <a:cs typeface="Courier New" panose="02070309020205020404" pitchFamily="49" charset="0"/>
              </a:rPr>
              <a:t>&lt;!DOCTYPE html&gt;</a:t>
            </a:r>
          </a:p>
          <a:p>
            <a:r>
              <a:rPr lang="fr-FR" sz="1400" dirty="0">
                <a:latin typeface="Courier New" panose="02070309020205020404" pitchFamily="49" charset="0"/>
                <a:cs typeface="Courier New" panose="02070309020205020404" pitchFamily="49" charset="0"/>
              </a:rPr>
              <a:t>&lt;html </a:t>
            </a:r>
            <a:r>
              <a:rPr lang="fr-FR" sz="1400" dirty="0" err="1">
                <a:latin typeface="Courier New" panose="02070309020205020404" pitchFamily="49" charset="0"/>
                <a:cs typeface="Courier New" panose="02070309020205020404" pitchFamily="49" charset="0"/>
              </a:rPr>
              <a:t>lang</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fr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&gt;Boucle </a:t>
            </a:r>
            <a:r>
              <a:rPr lang="fr-FR" sz="1400" dirty="0" err="1">
                <a:latin typeface="Courier New" panose="02070309020205020404" pitchFamily="49" charset="0"/>
                <a:cs typeface="Courier New" panose="02070309020205020404" pitchFamily="49" charset="0"/>
              </a:rPr>
              <a:t>while</a:t>
            </a:r>
            <a:r>
              <a:rPr lang="fr-FR" sz="1400" dirty="0">
                <a:latin typeface="Courier New" panose="02070309020205020404" pitchFamily="49" charset="0"/>
                <a:cs typeface="Courier New" panose="02070309020205020404" pitchFamily="49" charset="0"/>
              </a:rPr>
              <a:t>&lt;/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var t = ['un', 'deux', 'trois', 'quatre', 5, 'test'];</a:t>
            </a:r>
          </a:p>
          <a:p>
            <a:r>
              <a:rPr lang="fr-FR" sz="1400" dirty="0">
                <a:latin typeface="Courier New" panose="02070309020205020404" pitchFamily="49" charset="0"/>
                <a:cs typeface="Courier New" panose="02070309020205020404" pitchFamily="49" charset="0"/>
              </a:rPr>
              <a:t>	  var i = 0;</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while</a:t>
            </a:r>
            <a:r>
              <a:rPr lang="fr-FR" sz="1400" dirty="0">
                <a:latin typeface="Courier New" panose="02070309020205020404" pitchFamily="49" charset="0"/>
                <a:cs typeface="Courier New" panose="02070309020205020404" pitchFamily="49" charset="0"/>
              </a:rPr>
              <a:t> (i&lt;4)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document.write</a:t>
            </a:r>
            <a:r>
              <a:rPr lang="fr-FR" sz="1400" dirty="0">
                <a:latin typeface="Courier New" panose="02070309020205020404" pitchFamily="49" charset="0"/>
                <a:cs typeface="Courier New" panose="02070309020205020404" pitchFamily="49" charset="0"/>
              </a:rPr>
              <a:t>(t[i] + '&lt;</a:t>
            </a:r>
            <a:r>
              <a:rPr lang="fr-FR" sz="1400" dirty="0" err="1">
                <a:latin typeface="Courier New" panose="02070309020205020404" pitchFamily="49" charset="0"/>
                <a:cs typeface="Courier New" panose="02070309020205020404" pitchFamily="49" charset="0"/>
              </a:rPr>
              <a:t>br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i++;</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&lt;/html&gt;</a:t>
            </a:r>
          </a:p>
        </p:txBody>
      </p:sp>
      <p:sp>
        <p:nvSpPr>
          <p:cNvPr id="6" name="ZoneTexte 5">
            <a:extLst>
              <a:ext uri="{FF2B5EF4-FFF2-40B4-BE49-F238E27FC236}">
                <a16:creationId xmlns:a16="http://schemas.microsoft.com/office/drawing/2014/main" id="{7B60AD3E-5094-45C7-8327-13688693B213}"/>
              </a:ext>
            </a:extLst>
          </p:cNvPr>
          <p:cNvSpPr txBox="1"/>
          <p:nvPr/>
        </p:nvSpPr>
        <p:spPr>
          <a:xfrm>
            <a:off x="1820411" y="4362275"/>
            <a:ext cx="1199626" cy="369332"/>
          </a:xfrm>
          <a:prstGeom prst="rect">
            <a:avLst/>
          </a:prstGeom>
          <a:noFill/>
        </p:spPr>
        <p:txBody>
          <a:bodyPr wrap="square" rtlCol="0">
            <a:spAutoFit/>
          </a:bodyPr>
          <a:lstStyle/>
          <a:p>
            <a:r>
              <a:rPr lang="fr-FR" dirty="0"/>
              <a:t>Solution</a:t>
            </a:r>
          </a:p>
        </p:txBody>
      </p:sp>
    </p:spTree>
    <p:extLst>
      <p:ext uri="{BB962C8B-B14F-4D97-AF65-F5344CB8AC3E}">
        <p14:creationId xmlns:p14="http://schemas.microsoft.com/office/powerpoint/2010/main" val="58692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9F3198B-6F16-0674-DBA6-78D5BB106E48}"/>
              </a:ext>
            </a:extLst>
          </p:cNvPr>
          <p:cNvSpPr>
            <a:spLocks noGrp="1"/>
          </p:cNvSpPr>
          <p:nvPr>
            <p:ph type="sldNum" sz="quarter" idx="12"/>
          </p:nvPr>
        </p:nvSpPr>
        <p:spPr/>
        <p:txBody>
          <a:bodyPr/>
          <a:lstStyle/>
          <a:p>
            <a:fld id="{D57F1E4F-1CFF-5643-939E-217C01CDF565}" type="slidenum">
              <a:rPr lang="en-US" smtClean="0"/>
              <a:pPr/>
              <a:t>107</a:t>
            </a:fld>
            <a:endParaRPr lang="en-US" dirty="0"/>
          </a:p>
        </p:txBody>
      </p:sp>
      <p:sp>
        <p:nvSpPr>
          <p:cNvPr id="4" name="ZoneTexte 3">
            <a:extLst>
              <a:ext uri="{FF2B5EF4-FFF2-40B4-BE49-F238E27FC236}">
                <a16:creationId xmlns:a16="http://schemas.microsoft.com/office/drawing/2014/main" id="{5127DAFC-176E-433B-A876-F7D0C3DAFEDF}"/>
              </a:ext>
            </a:extLst>
          </p:cNvPr>
          <p:cNvSpPr txBox="1"/>
          <p:nvPr/>
        </p:nvSpPr>
        <p:spPr>
          <a:xfrm>
            <a:off x="2161096" y="420194"/>
            <a:ext cx="8953106" cy="5632311"/>
          </a:xfrm>
          <a:prstGeom prst="rect">
            <a:avLst/>
          </a:prstGeom>
          <a:noFill/>
        </p:spPr>
        <p:txBody>
          <a:bodyPr wrap="square">
            <a:spAutoFit/>
          </a:bodyPr>
          <a:lstStyle/>
          <a:p>
            <a:r>
              <a:rPr lang="fr-FR" dirty="0">
                <a:latin typeface="Courier New" panose="02070309020205020404" pitchFamily="49" charset="0"/>
                <a:cs typeface="Courier New" panose="02070309020205020404" pitchFamily="49" charset="0"/>
              </a:rPr>
              <a:t>&lt;!DOCTYPE html&gt;</a:t>
            </a:r>
          </a:p>
          <a:p>
            <a:r>
              <a:rPr lang="fr-FR" dirty="0">
                <a:latin typeface="Courier New" panose="02070309020205020404" pitchFamily="49" charset="0"/>
                <a:cs typeface="Courier New" panose="02070309020205020404" pitchFamily="49" charset="0"/>
              </a:rPr>
              <a:t>&lt;html </a:t>
            </a:r>
            <a:r>
              <a:rPr lang="fr-FR" dirty="0" err="1">
                <a:latin typeface="Courier New" panose="02070309020205020404" pitchFamily="49" charset="0"/>
                <a:cs typeface="Courier New" panose="02070309020205020404" pitchFamily="49" charset="0"/>
              </a:rPr>
              <a:t>lang</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fr</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meta</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charset</a:t>
            </a:r>
            <a:r>
              <a:rPr lang="fr-FR" dirty="0">
                <a:latin typeface="Courier New" panose="02070309020205020404" pitchFamily="49" charset="0"/>
                <a:cs typeface="Courier New" panose="02070309020205020404" pitchFamily="49" charset="0"/>
              </a:rPr>
              <a:t>="utf-8"&gt;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&gt;for in&lt;/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init() {</a:t>
            </a:r>
          </a:p>
          <a:p>
            <a:r>
              <a:rPr lang="fr-FR" dirty="0">
                <a:latin typeface="Courier New" panose="02070309020205020404" pitchFamily="49" charset="0"/>
                <a:cs typeface="Courier New" panose="02070309020205020404" pitchFamily="49" charset="0"/>
              </a:rPr>
              <a:t>	      var t = [123, 'Pierre', false, 'Lundi'];</a:t>
            </a:r>
          </a:p>
          <a:p>
            <a:r>
              <a:rPr lang="fr-FR" dirty="0">
                <a:latin typeface="Courier New" panose="02070309020205020404" pitchFamily="49" charset="0"/>
                <a:cs typeface="Courier New" panose="02070309020205020404" pitchFamily="49" charset="0"/>
              </a:rPr>
              <a:t>             i=0;</a:t>
            </a:r>
          </a:p>
          <a:p>
            <a:r>
              <a:rPr lang="fr-FR" dirty="0">
                <a:latin typeface="Courier New" panose="02070309020205020404" pitchFamily="49" charset="0"/>
                <a:cs typeface="Courier New" panose="02070309020205020404" pitchFamily="49" charset="0"/>
              </a:rPr>
              <a:t>	      do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document.write</a:t>
            </a:r>
            <a:r>
              <a:rPr lang="fr-FR" dirty="0">
                <a:latin typeface="Courier New" panose="02070309020205020404" pitchFamily="49" charset="0"/>
                <a:cs typeface="Courier New" panose="02070309020205020404" pitchFamily="49" charset="0"/>
              </a:rPr>
              <a:t>(t[i] + '&lt;</a:t>
            </a:r>
            <a:r>
              <a:rPr lang="fr-FR" dirty="0" err="1">
                <a:latin typeface="Courier New" panose="02070309020205020404" pitchFamily="49" charset="0"/>
                <a:cs typeface="Courier New" panose="02070309020205020404" pitchFamily="49" charset="0"/>
              </a:rPr>
              <a:t>br</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i++;</a:t>
            </a:r>
          </a:p>
          <a:p>
            <a:r>
              <a:rPr lang="fr-FR" dirty="0">
                <a:latin typeface="Courier New" panose="02070309020205020404" pitchFamily="49" charset="0"/>
                <a:cs typeface="Courier New" panose="02070309020205020404" pitchFamily="49" charset="0"/>
              </a:rPr>
              <a:t>	      }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while</a:t>
            </a:r>
            <a:r>
              <a:rPr lang="fr-FR" dirty="0">
                <a:latin typeface="Courier New" panose="02070309020205020404" pitchFamily="49" charset="0"/>
                <a:cs typeface="Courier New" panose="02070309020205020404" pitchFamily="49" charset="0"/>
              </a:rPr>
              <a:t> (i&lt;</a:t>
            </a:r>
            <a:r>
              <a:rPr lang="fr-FR" dirty="0" err="1">
                <a:latin typeface="Courier New" panose="02070309020205020404" pitchFamily="49" charset="0"/>
                <a:cs typeface="Courier New" panose="02070309020205020404" pitchFamily="49" charset="0"/>
              </a:rPr>
              <a:t>t.length</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	</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&lt;body </a:t>
            </a:r>
            <a:r>
              <a:rPr lang="fr-FR" dirty="0" err="1">
                <a:latin typeface="Courier New" panose="02070309020205020404" pitchFamily="49" charset="0"/>
                <a:cs typeface="Courier New" panose="02070309020205020404" pitchFamily="49" charset="0"/>
              </a:rPr>
              <a:t>onload</a:t>
            </a:r>
            <a:r>
              <a:rPr lang="fr-FR" dirty="0">
                <a:latin typeface="Courier New" panose="02070309020205020404" pitchFamily="49" charset="0"/>
                <a:cs typeface="Courier New" panose="02070309020205020404" pitchFamily="49" charset="0"/>
              </a:rPr>
              <a:t>="init();"&gt;</a:t>
            </a:r>
          </a:p>
          <a:p>
            <a:r>
              <a:rPr lang="fr-FR" dirty="0">
                <a:latin typeface="Courier New" panose="02070309020205020404" pitchFamily="49" charset="0"/>
                <a:cs typeface="Courier New" panose="02070309020205020404" pitchFamily="49" charset="0"/>
              </a:rPr>
              <a:t>  &lt;/body&gt;</a:t>
            </a:r>
          </a:p>
          <a:p>
            <a:r>
              <a:rPr lang="fr-FR" dirty="0">
                <a:latin typeface="Courier New" panose="02070309020205020404" pitchFamily="49" charset="0"/>
                <a:cs typeface="Courier New" panose="02070309020205020404" pitchFamily="49" charset="0"/>
              </a:rPr>
              <a:t>&lt;/html&gt;</a:t>
            </a:r>
          </a:p>
        </p:txBody>
      </p:sp>
      <p:sp>
        <p:nvSpPr>
          <p:cNvPr id="5" name="ZoneTexte 4">
            <a:extLst>
              <a:ext uri="{FF2B5EF4-FFF2-40B4-BE49-F238E27FC236}">
                <a16:creationId xmlns:a16="http://schemas.microsoft.com/office/drawing/2014/main" id="{2B988A40-0E8D-6251-9E5D-E5CB703600B6}"/>
              </a:ext>
            </a:extLst>
          </p:cNvPr>
          <p:cNvSpPr txBox="1"/>
          <p:nvPr/>
        </p:nvSpPr>
        <p:spPr>
          <a:xfrm>
            <a:off x="370788" y="2828835"/>
            <a:ext cx="1414020" cy="1200329"/>
          </a:xfrm>
          <a:prstGeom prst="rect">
            <a:avLst/>
          </a:prstGeom>
          <a:noFill/>
        </p:spPr>
        <p:txBody>
          <a:bodyPr wrap="square" rtlCol="0">
            <a:spAutoFit/>
          </a:bodyPr>
          <a:lstStyle/>
          <a:p>
            <a:r>
              <a:rPr lang="fr-FR" dirty="0"/>
              <a:t>Une variante avec l'instruction do </a:t>
            </a:r>
            <a:r>
              <a:rPr lang="fr-FR" dirty="0" err="1"/>
              <a:t>while</a:t>
            </a:r>
            <a:endParaRPr lang="fr-FR" dirty="0"/>
          </a:p>
        </p:txBody>
      </p:sp>
    </p:spTree>
    <p:extLst>
      <p:ext uri="{BB962C8B-B14F-4D97-AF65-F5344CB8AC3E}">
        <p14:creationId xmlns:p14="http://schemas.microsoft.com/office/powerpoint/2010/main" val="12047748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D0D006A-C2BB-AE3C-8DEA-EE99DF3DC0B3}"/>
              </a:ext>
            </a:extLst>
          </p:cNvPr>
          <p:cNvSpPr>
            <a:spLocks noGrp="1"/>
          </p:cNvSpPr>
          <p:nvPr>
            <p:ph type="sldNum" sz="quarter" idx="12"/>
          </p:nvPr>
        </p:nvSpPr>
        <p:spPr/>
        <p:txBody>
          <a:bodyPr/>
          <a:lstStyle/>
          <a:p>
            <a:fld id="{D57F1E4F-1CFF-5643-939E-217C01CDF565}" type="slidenum">
              <a:rPr lang="en-US" smtClean="0"/>
              <a:pPr/>
              <a:t>108</a:t>
            </a:fld>
            <a:endParaRPr lang="en-US" dirty="0"/>
          </a:p>
        </p:txBody>
      </p:sp>
      <p:sp>
        <p:nvSpPr>
          <p:cNvPr id="4" name="ZoneTexte 3">
            <a:extLst>
              <a:ext uri="{FF2B5EF4-FFF2-40B4-BE49-F238E27FC236}">
                <a16:creationId xmlns:a16="http://schemas.microsoft.com/office/drawing/2014/main" id="{91345FF2-78EF-1926-E533-EBBB423BA9AA}"/>
              </a:ext>
            </a:extLst>
          </p:cNvPr>
          <p:cNvSpPr txBox="1"/>
          <p:nvPr/>
        </p:nvSpPr>
        <p:spPr>
          <a:xfrm>
            <a:off x="6678386" y="438483"/>
            <a:ext cx="6097554" cy="6186309"/>
          </a:xfrm>
          <a:prstGeom prst="rect">
            <a:avLst/>
          </a:prstGeom>
          <a:noFill/>
        </p:spPr>
        <p:txBody>
          <a:bodyPr wrap="square">
            <a:spAutoFit/>
          </a:bodyPr>
          <a:lstStyle/>
          <a:p>
            <a:r>
              <a:rPr lang="fr-FR" dirty="0">
                <a:latin typeface="Courier New" panose="02070309020205020404" pitchFamily="49" charset="0"/>
                <a:cs typeface="Courier New" panose="02070309020205020404" pitchFamily="49" charset="0"/>
              </a:rPr>
              <a:t>&lt;!DOCTYPE html&gt;</a:t>
            </a:r>
          </a:p>
          <a:p>
            <a:r>
              <a:rPr lang="fr-FR" dirty="0">
                <a:latin typeface="Courier New" panose="02070309020205020404" pitchFamily="49" charset="0"/>
                <a:cs typeface="Courier New" panose="02070309020205020404" pitchFamily="49" charset="0"/>
              </a:rPr>
              <a:t>&lt;html </a:t>
            </a:r>
            <a:r>
              <a:rPr lang="fr-FR" dirty="0" err="1">
                <a:latin typeface="Courier New" panose="02070309020205020404" pitchFamily="49" charset="0"/>
                <a:cs typeface="Courier New" panose="02070309020205020404" pitchFamily="49" charset="0"/>
              </a:rPr>
              <a:t>lang</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fr</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meta</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charset</a:t>
            </a:r>
            <a:r>
              <a:rPr lang="fr-FR" dirty="0">
                <a:latin typeface="Courier New" panose="02070309020205020404" pitchFamily="49" charset="0"/>
                <a:cs typeface="Courier New" panose="02070309020205020404" pitchFamily="49" charset="0"/>
              </a:rPr>
              <a:t>="utf-8"&gt;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&gt;switch&lt;/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init() {</a:t>
            </a:r>
          </a:p>
          <a:p>
            <a:r>
              <a:rPr lang="fr-FR" dirty="0">
                <a:latin typeface="Courier New" panose="02070309020205020404" pitchFamily="49" charset="0"/>
                <a:cs typeface="Courier New" panose="02070309020205020404" pitchFamily="49" charset="0"/>
              </a:rPr>
              <a:t>        var ch = 'Lundi';</a:t>
            </a:r>
          </a:p>
          <a:p>
            <a:r>
              <a:rPr lang="fr-FR" dirty="0">
                <a:latin typeface="Courier New" panose="02070309020205020404" pitchFamily="49" charset="0"/>
                <a:cs typeface="Courier New" panose="02070309020205020404" pitchFamily="49" charset="0"/>
              </a:rPr>
              <a:t>        switch (ch) {</a:t>
            </a:r>
          </a:p>
          <a:p>
            <a:r>
              <a:rPr lang="fr-FR" dirty="0">
                <a:latin typeface="Courier New" panose="02070309020205020404" pitchFamily="49" charset="0"/>
                <a:cs typeface="Courier New" panose="02070309020205020404" pitchFamily="49" charset="0"/>
              </a:rPr>
              <a:t>          case 'Lundi':</a:t>
            </a:r>
          </a:p>
          <a:p>
            <a:r>
              <a:rPr lang="fr-FR" dirty="0">
                <a:latin typeface="Courier New" panose="02070309020205020404" pitchFamily="49" charset="0"/>
                <a:cs typeface="Courier New" panose="02070309020205020404" pitchFamily="49" charset="0"/>
              </a:rPr>
              <a:t>            console.log('Lundi');</a:t>
            </a:r>
          </a:p>
          <a:p>
            <a:r>
              <a:rPr lang="fr-FR" dirty="0">
                <a:latin typeface="Courier New" panose="02070309020205020404" pitchFamily="49" charset="0"/>
                <a:cs typeface="Courier New" panose="02070309020205020404" pitchFamily="49" charset="0"/>
              </a:rPr>
              <a:t>            break;</a:t>
            </a:r>
          </a:p>
          <a:p>
            <a:r>
              <a:rPr lang="fr-FR" dirty="0">
                <a:latin typeface="Courier New" panose="02070309020205020404" pitchFamily="49" charset="0"/>
                <a:cs typeface="Courier New" panose="02070309020205020404" pitchFamily="49" charset="0"/>
              </a:rPr>
              <a:t>          case 'Mardi':</a:t>
            </a:r>
          </a:p>
          <a:p>
            <a:r>
              <a:rPr lang="fr-FR" dirty="0">
                <a:latin typeface="Courier New" panose="02070309020205020404" pitchFamily="49" charset="0"/>
                <a:cs typeface="Courier New" panose="02070309020205020404" pitchFamily="49" charset="0"/>
              </a:rPr>
              <a:t>            console.log('Mardi');</a:t>
            </a:r>
          </a:p>
          <a:p>
            <a:r>
              <a:rPr lang="fr-FR" dirty="0">
                <a:latin typeface="Courier New" panose="02070309020205020404" pitchFamily="49" charset="0"/>
                <a:cs typeface="Courier New" panose="02070309020205020404" pitchFamily="49" charset="0"/>
              </a:rPr>
              <a:t>            break;</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&lt;body </a:t>
            </a:r>
            <a:r>
              <a:rPr lang="fr-FR" dirty="0" err="1">
                <a:latin typeface="Courier New" panose="02070309020205020404" pitchFamily="49" charset="0"/>
                <a:cs typeface="Courier New" panose="02070309020205020404" pitchFamily="49" charset="0"/>
              </a:rPr>
              <a:t>onload</a:t>
            </a:r>
            <a:r>
              <a:rPr lang="fr-FR" dirty="0">
                <a:latin typeface="Courier New" panose="02070309020205020404" pitchFamily="49" charset="0"/>
                <a:cs typeface="Courier New" panose="02070309020205020404" pitchFamily="49" charset="0"/>
              </a:rPr>
              <a:t>="init();"&gt;</a:t>
            </a:r>
          </a:p>
          <a:p>
            <a:r>
              <a:rPr lang="fr-FR" dirty="0">
                <a:latin typeface="Courier New" panose="02070309020205020404" pitchFamily="49" charset="0"/>
                <a:cs typeface="Courier New" panose="02070309020205020404" pitchFamily="49" charset="0"/>
              </a:rPr>
              <a:t>  &lt;/body&gt;</a:t>
            </a:r>
          </a:p>
          <a:p>
            <a:r>
              <a:rPr lang="fr-FR" dirty="0">
                <a:latin typeface="Courier New" panose="02070309020205020404" pitchFamily="49" charset="0"/>
                <a:cs typeface="Courier New" panose="02070309020205020404" pitchFamily="49" charset="0"/>
              </a:rPr>
              <a:t>&lt;/html&gt;</a:t>
            </a:r>
          </a:p>
        </p:txBody>
      </p:sp>
      <p:sp>
        <p:nvSpPr>
          <p:cNvPr id="5" name="ZoneTexte 4">
            <a:extLst>
              <a:ext uri="{FF2B5EF4-FFF2-40B4-BE49-F238E27FC236}">
                <a16:creationId xmlns:a16="http://schemas.microsoft.com/office/drawing/2014/main" id="{7EC3E65A-554F-668D-C1D9-1EE9BF7EED56}"/>
              </a:ext>
            </a:extLst>
          </p:cNvPr>
          <p:cNvSpPr txBox="1"/>
          <p:nvPr/>
        </p:nvSpPr>
        <p:spPr>
          <a:xfrm>
            <a:off x="838200" y="514350"/>
            <a:ext cx="5324475" cy="2031325"/>
          </a:xfrm>
          <a:prstGeom prst="rect">
            <a:avLst/>
          </a:prstGeom>
          <a:noFill/>
        </p:spPr>
        <p:txBody>
          <a:bodyPr wrap="square" rtlCol="0">
            <a:spAutoFit/>
          </a:bodyPr>
          <a:lstStyle/>
          <a:p>
            <a:r>
              <a:rPr lang="fr-FR" sz="3600" dirty="0"/>
              <a:t>L’instruction switch</a:t>
            </a:r>
            <a:endParaRPr lang="fr-FR" dirty="0"/>
          </a:p>
          <a:p>
            <a:endParaRPr lang="fr-FR" dirty="0"/>
          </a:p>
          <a:p>
            <a:r>
              <a:rPr lang="fr-FR" dirty="0"/>
              <a:t>Vous utiliserez l’instruction switch lorsque le nombre de tests dépasse trois.</a:t>
            </a:r>
          </a:p>
          <a:p>
            <a:endParaRPr lang="fr-FR" dirty="0"/>
          </a:p>
          <a:p>
            <a:r>
              <a:rPr lang="fr-FR" dirty="0"/>
              <a:t>Voici un exemple de code :</a:t>
            </a:r>
          </a:p>
        </p:txBody>
      </p:sp>
    </p:spTree>
    <p:extLst>
      <p:ext uri="{BB962C8B-B14F-4D97-AF65-F5344CB8AC3E}">
        <p14:creationId xmlns:p14="http://schemas.microsoft.com/office/powerpoint/2010/main" val="24997199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7550" y="1227251"/>
            <a:ext cx="8226458" cy="4424288"/>
          </a:xfrm>
          <a:prstGeom prst="rect">
            <a:avLst/>
          </a:prstGeom>
        </p:spPr>
        <p:txBody>
          <a:bodyPr wrap="square">
            <a:spAutoFit/>
          </a:bodyPr>
          <a:lstStyle/>
          <a:p>
            <a:pPr>
              <a:spcBef>
                <a:spcPts val="1200"/>
              </a:spcBef>
              <a:spcAft>
                <a:spcPts val="300"/>
              </a:spcAft>
            </a:pPr>
            <a:r>
              <a:rPr lang="fr-FR" b="1" dirty="0">
                <a:latin typeface="Arial" panose="020B0604020202020204" pitchFamily="34" charset="0"/>
                <a:ea typeface="Times New Roman" panose="02020603050405020304" pitchFamily="18" charset="0"/>
              </a:rPr>
              <a:t>Réaliser une boucle infinie</a:t>
            </a:r>
          </a:p>
          <a:p>
            <a:pPr>
              <a:spcBef>
                <a:spcPts val="300"/>
              </a:spcBef>
              <a:spcAft>
                <a:spcPts val="300"/>
              </a:spcAft>
            </a:pPr>
            <a:r>
              <a:rPr lang="fr-FR" dirty="0">
                <a:latin typeface="Times New Roman" panose="02020603050405020304" pitchFamily="18" charset="0"/>
                <a:ea typeface="Times New Roman" panose="02020603050405020304" pitchFamily="18" charset="0"/>
              </a:rPr>
              <a:t>Pour définir une boucle infinie (qui boucle sans fin), vous utiliserez l'une des deux instructions suivantes :</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lvl="1">
              <a:spcBef>
                <a:spcPts val="600"/>
              </a:spcBef>
              <a:spcAft>
                <a:spcPts val="600"/>
              </a:spcAft>
            </a:pPr>
            <a:r>
              <a:rPr lang="en-US" sz="1600" dirty="0">
                <a:latin typeface="Courier New" panose="02070309020205020404" pitchFamily="49" charset="0"/>
                <a:ea typeface="Times New Roman" panose="02020603050405020304" pitchFamily="18" charset="0"/>
              </a:rPr>
              <a:t>for ( ; ; ){</a:t>
            </a:r>
            <a:endParaRPr lang="fr-FR" sz="1600" dirty="0">
              <a:latin typeface="Courier New" panose="02070309020205020404" pitchFamily="49" charset="0"/>
              <a:ea typeface="Times New Roman" panose="02020603050405020304" pitchFamily="18" charset="0"/>
            </a:endParaRPr>
          </a:p>
          <a:p>
            <a:pPr lvl="1">
              <a:spcBef>
                <a:spcPts val="600"/>
              </a:spcBef>
              <a:spcAft>
                <a:spcPts val="600"/>
              </a:spcAft>
            </a:pPr>
            <a:r>
              <a:rPr lang="en-US" sz="1600" dirty="0">
                <a:latin typeface="Courier New" panose="02070309020205020404" pitchFamily="49" charset="0"/>
                <a:ea typeface="Times New Roman" panose="02020603050405020304" pitchFamily="18" charset="0"/>
              </a:rPr>
              <a:t>  instructions;</a:t>
            </a:r>
            <a:endParaRPr lang="fr-FR" sz="1600" dirty="0">
              <a:latin typeface="Courier New" panose="02070309020205020404" pitchFamily="49" charset="0"/>
              <a:ea typeface="Times New Roman" panose="02020603050405020304" pitchFamily="18" charset="0"/>
            </a:endParaRPr>
          </a:p>
          <a:p>
            <a:pPr lvl="1">
              <a:spcBef>
                <a:spcPts val="600"/>
              </a:spcBef>
              <a:spcAft>
                <a:spcPts val="600"/>
              </a:spcAft>
            </a:pPr>
            <a:r>
              <a:rPr lang="en-US" sz="1600" dirty="0">
                <a:latin typeface="Courier New" panose="02070309020205020404" pitchFamily="49" charset="0"/>
                <a:ea typeface="Times New Roman" panose="02020603050405020304" pitchFamily="18" charset="0"/>
              </a:rPr>
              <a:t>}</a:t>
            </a:r>
            <a:endParaRPr lang="fr-FR" sz="1600" dirty="0">
              <a:latin typeface="Courier New" panose="02070309020205020404" pitchFamily="49" charset="0"/>
              <a:ea typeface="Times New Roman" panose="02020603050405020304" pitchFamily="18" charset="0"/>
            </a:endParaRPr>
          </a:p>
          <a:p>
            <a:pPr>
              <a:spcBef>
                <a:spcPts val="300"/>
              </a:spcBef>
              <a:spcAft>
                <a:spcPts val="300"/>
              </a:spcAft>
            </a:pPr>
            <a:endParaRPr lang="en-US" dirty="0">
              <a:latin typeface="Times New Roman" panose="02020603050405020304" pitchFamily="18" charset="0"/>
              <a:ea typeface="Times New Roman" panose="02020603050405020304" pitchFamily="18" charset="0"/>
            </a:endParaRPr>
          </a:p>
          <a:p>
            <a:pPr>
              <a:spcBef>
                <a:spcPts val="300"/>
              </a:spcBef>
              <a:spcAft>
                <a:spcPts val="300"/>
              </a:spcAft>
            </a:pPr>
            <a:r>
              <a:rPr lang="en-US" dirty="0" err="1">
                <a:latin typeface="Times New Roman" panose="02020603050405020304" pitchFamily="18" charset="0"/>
                <a:ea typeface="Times New Roman" panose="02020603050405020304" pitchFamily="18" charset="0"/>
              </a:rPr>
              <a:t>Ou</a:t>
            </a:r>
            <a:r>
              <a:rPr lang="en-US" dirty="0">
                <a:latin typeface="Times New Roman" panose="02020603050405020304" pitchFamily="18" charset="0"/>
                <a:ea typeface="Times New Roman" panose="02020603050405020304" pitchFamily="18" charset="0"/>
              </a:rPr>
              <a:t> :</a:t>
            </a:r>
            <a:endParaRPr lang="fr-FR" dirty="0">
              <a:latin typeface="Times New Roman" panose="02020603050405020304" pitchFamily="18" charset="0"/>
              <a:ea typeface="Times New Roman" panose="02020603050405020304" pitchFamily="18" charset="0"/>
            </a:endParaRPr>
          </a:p>
          <a:p>
            <a:pPr lvl="1">
              <a:spcBef>
                <a:spcPts val="600"/>
              </a:spcBef>
              <a:spcAft>
                <a:spcPts val="600"/>
              </a:spcAft>
            </a:pPr>
            <a:r>
              <a:rPr lang="en-US" sz="1600" dirty="0">
                <a:latin typeface="Courier New" panose="02070309020205020404" pitchFamily="49" charset="0"/>
                <a:ea typeface="Times New Roman" panose="02020603050405020304" pitchFamily="18" charset="0"/>
              </a:rPr>
              <a:t>while (1)</a:t>
            </a:r>
            <a:r>
              <a:rPr lang="fr-FR" sz="1600" dirty="0">
                <a:latin typeface="Courier New" panose="02070309020205020404" pitchFamily="49" charset="0"/>
                <a:ea typeface="Times New Roman" panose="02020603050405020304" pitchFamily="18" charset="0"/>
              </a:rPr>
              <a:t>{</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  instructions;</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a:t>
            </a:r>
            <a:endParaRPr lang="fr-FR" sz="1600" dirty="0">
              <a:effectLst/>
              <a:latin typeface="Courier New" panose="02070309020205020404" pitchFamily="49"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D5E4C9B2-1C48-4357-9B3D-3409DB613F08}"/>
              </a:ext>
            </a:extLst>
          </p:cNvPr>
          <p:cNvSpPr>
            <a:spLocks noGrp="1"/>
          </p:cNvSpPr>
          <p:nvPr>
            <p:ph type="sldNum" sz="quarter" idx="12"/>
          </p:nvPr>
        </p:nvSpPr>
        <p:spPr/>
        <p:txBody>
          <a:bodyPr/>
          <a:lstStyle/>
          <a:p>
            <a:fld id="{D57F1E4F-1CFF-5643-939E-217C01CDF565}" type="slidenum">
              <a:rPr lang="en-US" smtClean="0"/>
              <a:pPr/>
              <a:t>109</a:t>
            </a:fld>
            <a:endParaRPr lang="en-US" dirty="0"/>
          </a:p>
        </p:txBody>
      </p:sp>
    </p:spTree>
    <p:extLst>
      <p:ext uri="{BB962C8B-B14F-4D97-AF65-F5344CB8AC3E}">
        <p14:creationId xmlns:p14="http://schemas.microsoft.com/office/powerpoint/2010/main" val="1652476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136618" y="1692998"/>
            <a:ext cx="8238654" cy="3354765"/>
          </a:xfrm>
          <a:prstGeom prst="rect">
            <a:avLst/>
          </a:prstGeom>
          <a:noFill/>
        </p:spPr>
        <p:txBody>
          <a:bodyPr wrap="square" rtlCol="0">
            <a:spAutoFit/>
          </a:bodyPr>
          <a:lstStyle/>
          <a:p>
            <a:r>
              <a:rPr lang="fr-FR" sz="2400" b="1" dirty="0"/>
              <a:t>JavaScript et le Web 2.0</a:t>
            </a:r>
          </a:p>
          <a:p>
            <a:endParaRPr lang="fr-FR" dirty="0"/>
          </a:p>
          <a:p>
            <a:r>
              <a:rPr lang="fr-FR" dirty="0"/>
              <a:t>L'expression « Web 2.0 » désigne l'ensemble des techniques, des fonctionnalités et des usages du Web qui permettent aux internautes d’interagir de façon simple, à la fois au niveau du contenu et de la structure des pages Web.</a:t>
            </a:r>
          </a:p>
          <a:p>
            <a:endParaRPr lang="fr-FR" dirty="0"/>
          </a:p>
          <a:p>
            <a:r>
              <a:rPr lang="fr-FR" dirty="0"/>
              <a:t>L’utilisation de technologies telles qu’AJAX et des nombreuses API JavaScript facilitent et renforcent les possibilités d’interaction de l’internaute sur les sites Web 2.0.</a:t>
            </a:r>
          </a:p>
          <a:p>
            <a:endParaRPr lang="fr-FR" dirty="0"/>
          </a:p>
          <a:p>
            <a:r>
              <a:rPr lang="fr-FR" dirty="0"/>
              <a:t>Ces possibilités seront étudiées dans la suite de la formation.</a:t>
            </a:r>
          </a:p>
        </p:txBody>
      </p:sp>
      <p:sp>
        <p:nvSpPr>
          <p:cNvPr id="3" name="Espace réservé du numéro de diapositive 2">
            <a:extLst>
              <a:ext uri="{FF2B5EF4-FFF2-40B4-BE49-F238E27FC236}">
                <a16:creationId xmlns:a16="http://schemas.microsoft.com/office/drawing/2014/main" id="{140B4605-8827-4CE8-B163-8633A62E58D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449762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8644" y="89182"/>
            <a:ext cx="8773212" cy="6509474"/>
          </a:xfrm>
          <a:prstGeom prst="rect">
            <a:avLst/>
          </a:prstGeom>
        </p:spPr>
        <p:txBody>
          <a:bodyPr wrap="square">
            <a:spAutoFit/>
          </a:bodyPr>
          <a:lstStyle/>
          <a:p>
            <a:pPr>
              <a:spcBef>
                <a:spcPts val="1200"/>
              </a:spcBef>
              <a:spcAft>
                <a:spcPts val="300"/>
              </a:spcAft>
            </a:pPr>
            <a:r>
              <a:rPr lang="fr-FR" b="1" dirty="0">
                <a:latin typeface="Arial" panose="020B0604020202020204" pitchFamily="34" charset="0"/>
                <a:ea typeface="Times New Roman" panose="02020603050405020304" pitchFamily="18" charset="0"/>
              </a:rPr>
              <a:t>L'instruction continue</a:t>
            </a:r>
          </a:p>
          <a:p>
            <a:pPr>
              <a:spcBef>
                <a:spcPts val="1200"/>
              </a:spcBef>
              <a:spcAft>
                <a:spcPts val="300"/>
              </a:spcAft>
            </a:pPr>
            <a:endParaRPr lang="fr-FR" b="1" dirty="0">
              <a:latin typeface="Arial" panose="020B0604020202020204" pitchFamily="34"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Il est parfois nécessaire d'interdire l'exécution d'une boucle lorsqu'une condition logique est satisfaite. Pour cela, vous utiliserez l'instruction </a:t>
            </a:r>
            <a:r>
              <a:rPr lang="fr-FR" b="1" dirty="0">
                <a:latin typeface="Times New Roman" panose="02020603050405020304" pitchFamily="18" charset="0"/>
                <a:ea typeface="Times New Roman" panose="02020603050405020304" pitchFamily="18" charset="0"/>
              </a:rPr>
              <a:t>continue</a:t>
            </a:r>
            <a:r>
              <a:rPr lang="fr-FR" dirty="0">
                <a:latin typeface="Times New Roman" panose="02020603050405020304" pitchFamily="18" charset="0"/>
                <a:ea typeface="Times New Roman" panose="02020603050405020304" pitchFamily="18" charset="0"/>
              </a:rPr>
              <a:t>, en tête du bloc :</a:t>
            </a:r>
          </a:p>
          <a:p>
            <a:pPr>
              <a:spcBef>
                <a:spcPts val="300"/>
              </a:spcBef>
              <a:spcAft>
                <a:spcPts val="300"/>
              </a:spcAft>
            </a:pPr>
            <a:r>
              <a:rPr lang="fr-FR" dirty="0">
                <a:latin typeface="Times New Roman" panose="02020603050405020304" pitchFamily="18" charset="0"/>
                <a:ea typeface="Times New Roman" panose="02020603050405020304" pitchFamily="18" charset="0"/>
              </a:rPr>
              <a:t>Dans une instruction </a:t>
            </a:r>
            <a:r>
              <a:rPr lang="fr-FR" u="dbl" dirty="0">
                <a:latin typeface="Times New Roman" panose="02020603050405020304" pitchFamily="18" charset="0"/>
                <a:ea typeface="Times New Roman" panose="02020603050405020304" pitchFamily="18" charset="0"/>
              </a:rPr>
              <a:t>for</a:t>
            </a:r>
            <a:r>
              <a:rPr lang="fr-FR" dirty="0">
                <a:latin typeface="Times New Roman" panose="02020603050405020304" pitchFamily="18" charset="0"/>
                <a:ea typeface="Times New Roman" panose="02020603050405020304" pitchFamily="18" charset="0"/>
              </a:rPr>
              <a:t> :</a:t>
            </a:r>
          </a:p>
          <a:p>
            <a:pPr lvl="1"/>
            <a:r>
              <a:rPr lang="fr-FR" sz="1600" dirty="0">
                <a:latin typeface="Courier New" panose="02070309020205020404" pitchFamily="49" charset="0"/>
                <a:ea typeface="Times New Roman" panose="02020603050405020304" pitchFamily="18" charset="0"/>
              </a:rPr>
              <a:t>for (expression 1; expression 2; expression 3){</a:t>
            </a:r>
          </a:p>
          <a:p>
            <a:pPr lvl="1"/>
            <a:r>
              <a:rPr lang="fr-FR" sz="1600" dirty="0">
                <a:latin typeface="Courier New" panose="02070309020205020404" pitchFamily="49" charset="0"/>
                <a:ea typeface="Times New Roman" panose="02020603050405020304" pitchFamily="18" charset="0"/>
              </a:rPr>
              <a:t>  if (condition) {</a:t>
            </a:r>
          </a:p>
          <a:p>
            <a:pPr lvl="1"/>
            <a:r>
              <a:rPr lang="fr-FR" sz="1600" dirty="0">
                <a:latin typeface="Courier New" panose="02070309020205020404" pitchFamily="49" charset="0"/>
                <a:ea typeface="Times New Roman" panose="02020603050405020304" pitchFamily="18" charset="0"/>
              </a:rPr>
              <a:t>    continue;</a:t>
            </a:r>
          </a:p>
          <a:p>
            <a:pPr lvl="1"/>
            <a:r>
              <a:rPr lang="fr-FR" sz="1600" dirty="0">
                <a:latin typeface="Courier New" panose="02070309020205020404" pitchFamily="49" charset="0"/>
                <a:ea typeface="Times New Roman" panose="02020603050405020304" pitchFamily="18" charset="0"/>
              </a:rPr>
              <a:t>  }</a:t>
            </a:r>
          </a:p>
          <a:p>
            <a:pPr lvl="1"/>
            <a:r>
              <a:rPr lang="fr-FR" sz="1600" dirty="0">
                <a:latin typeface="Courier New" panose="02070309020205020404" pitchFamily="49" charset="0"/>
                <a:ea typeface="Times New Roman" panose="02020603050405020304" pitchFamily="18" charset="0"/>
              </a:rPr>
              <a:t>  instruction 1;</a:t>
            </a:r>
          </a:p>
          <a:p>
            <a:pPr lvl="1"/>
            <a:r>
              <a:rPr lang="fr-FR" sz="1600" dirty="0">
                <a:latin typeface="Courier New" panose="02070309020205020404" pitchFamily="49" charset="0"/>
                <a:ea typeface="Times New Roman" panose="02020603050405020304" pitchFamily="18" charset="0"/>
              </a:rPr>
              <a:t>  ...</a:t>
            </a:r>
          </a:p>
          <a:p>
            <a:pPr lvl="1"/>
            <a:r>
              <a:rPr lang="fr-FR" sz="1600" dirty="0">
                <a:latin typeface="Courier New" panose="02070309020205020404" pitchFamily="49" charset="0"/>
                <a:ea typeface="Times New Roman" panose="02020603050405020304" pitchFamily="18" charset="0"/>
              </a:rPr>
              <a:t>  instruction N;</a:t>
            </a:r>
          </a:p>
          <a:p>
            <a:pPr lvl="1"/>
            <a:r>
              <a:rPr lang="fr-FR" sz="1600" dirty="0">
                <a:latin typeface="Courier New" panose="02070309020205020404" pitchFamily="49" charset="0"/>
                <a:ea typeface="Times New Roman" panose="02020603050405020304" pitchFamily="18" charset="0"/>
              </a:rPr>
              <a:t>}</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Dans une instruction </a:t>
            </a:r>
            <a:r>
              <a:rPr lang="fr-FR" u="dbl" dirty="0" err="1">
                <a:latin typeface="Times New Roman" panose="02020603050405020304" pitchFamily="18" charset="0"/>
                <a:ea typeface="Times New Roman" panose="02020603050405020304" pitchFamily="18" charset="0"/>
              </a:rPr>
              <a:t>while</a:t>
            </a:r>
            <a:r>
              <a:rPr lang="fr-FR" dirty="0">
                <a:latin typeface="Times New Roman" panose="02020603050405020304" pitchFamily="18" charset="0"/>
                <a:ea typeface="Times New Roman" panose="02020603050405020304" pitchFamily="18" charset="0"/>
              </a:rPr>
              <a:t> :</a:t>
            </a:r>
          </a:p>
          <a:p>
            <a:pPr lvl="1"/>
            <a:r>
              <a:rPr lang="fr-FR" sz="1600" dirty="0" err="1">
                <a:latin typeface="Courier New" panose="02070309020205020404" pitchFamily="49" charset="0"/>
                <a:ea typeface="Times New Roman" panose="02020603050405020304" pitchFamily="18" charset="0"/>
              </a:rPr>
              <a:t>while</a:t>
            </a:r>
            <a:r>
              <a:rPr lang="fr-FR" sz="1600" dirty="0">
                <a:latin typeface="Courier New" panose="02070309020205020404" pitchFamily="49" charset="0"/>
                <a:ea typeface="Times New Roman" panose="02020603050405020304" pitchFamily="18" charset="0"/>
              </a:rPr>
              <a:t> (expression){</a:t>
            </a:r>
          </a:p>
          <a:p>
            <a:pPr lvl="1"/>
            <a:r>
              <a:rPr lang="fr-FR" sz="1600" dirty="0">
                <a:latin typeface="Courier New" panose="02070309020205020404" pitchFamily="49" charset="0"/>
                <a:ea typeface="Times New Roman" panose="02020603050405020304" pitchFamily="18" charset="0"/>
              </a:rPr>
              <a:t>  if (condition) {</a:t>
            </a:r>
          </a:p>
          <a:p>
            <a:pPr lvl="1"/>
            <a:r>
              <a:rPr lang="fr-FR" sz="1600" dirty="0">
                <a:latin typeface="Courier New" panose="02070309020205020404" pitchFamily="49" charset="0"/>
                <a:ea typeface="Times New Roman" panose="02020603050405020304" pitchFamily="18" charset="0"/>
              </a:rPr>
              <a:t>    continue;</a:t>
            </a:r>
          </a:p>
          <a:p>
            <a:pPr lvl="1"/>
            <a:r>
              <a:rPr lang="fr-FR" sz="1600" dirty="0">
                <a:latin typeface="Courier New" panose="02070309020205020404" pitchFamily="49" charset="0"/>
                <a:ea typeface="Times New Roman" panose="02020603050405020304" pitchFamily="18" charset="0"/>
              </a:rPr>
              <a:t>  }</a:t>
            </a:r>
          </a:p>
          <a:p>
            <a:pPr lvl="1"/>
            <a:r>
              <a:rPr lang="fr-FR" sz="1600" dirty="0">
                <a:latin typeface="Courier New" panose="02070309020205020404" pitchFamily="49" charset="0"/>
                <a:ea typeface="Times New Roman" panose="02020603050405020304" pitchFamily="18" charset="0"/>
              </a:rPr>
              <a:t>  instruction 1;</a:t>
            </a:r>
          </a:p>
          <a:p>
            <a:pPr lvl="1"/>
            <a:r>
              <a:rPr lang="fr-FR" sz="1600" dirty="0">
                <a:latin typeface="Courier New" panose="02070309020205020404" pitchFamily="49" charset="0"/>
                <a:ea typeface="Times New Roman" panose="02020603050405020304" pitchFamily="18" charset="0"/>
              </a:rPr>
              <a:t>  ...</a:t>
            </a:r>
          </a:p>
          <a:p>
            <a:pPr lvl="1"/>
            <a:r>
              <a:rPr lang="fr-FR" sz="1600" dirty="0">
                <a:latin typeface="Courier New" panose="02070309020205020404" pitchFamily="49" charset="0"/>
                <a:ea typeface="Times New Roman" panose="02020603050405020304" pitchFamily="18" charset="0"/>
              </a:rPr>
              <a:t>  instruction N;</a:t>
            </a:r>
          </a:p>
          <a:p>
            <a:pPr lvl="1"/>
            <a:r>
              <a:rPr lang="fr-FR" sz="1600" dirty="0">
                <a:latin typeface="Courier New" panose="02070309020205020404" pitchFamily="49" charset="0"/>
                <a:ea typeface="Times New Roman" panose="02020603050405020304" pitchFamily="18" charset="0"/>
              </a:rPr>
              <a:t>}</a:t>
            </a:r>
            <a:endParaRPr lang="fr-FR" sz="1600" dirty="0">
              <a:effectLst/>
              <a:latin typeface="Courier New" panose="02070309020205020404" pitchFamily="49"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C5A977DC-1878-4927-A1C6-591349A592DE}"/>
              </a:ext>
            </a:extLst>
          </p:cNvPr>
          <p:cNvSpPr>
            <a:spLocks noGrp="1"/>
          </p:cNvSpPr>
          <p:nvPr>
            <p:ph type="sldNum" sz="quarter" idx="12"/>
          </p:nvPr>
        </p:nvSpPr>
        <p:spPr/>
        <p:txBody>
          <a:bodyPr/>
          <a:lstStyle/>
          <a:p>
            <a:fld id="{D57F1E4F-1CFF-5643-939E-217C01CDF565}" type="slidenum">
              <a:rPr lang="en-US" smtClean="0"/>
              <a:pPr/>
              <a:t>110</a:t>
            </a:fld>
            <a:endParaRPr lang="en-US" dirty="0"/>
          </a:p>
        </p:txBody>
      </p:sp>
    </p:spTree>
    <p:extLst>
      <p:ext uri="{BB962C8B-B14F-4D97-AF65-F5344CB8AC3E}">
        <p14:creationId xmlns:p14="http://schemas.microsoft.com/office/powerpoint/2010/main" val="3190112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6783" y="398858"/>
            <a:ext cx="8810920" cy="1631216"/>
          </a:xfrm>
          <a:prstGeom prst="rect">
            <a:avLst/>
          </a:prstGeom>
        </p:spPr>
        <p:txBody>
          <a:bodyPr wrap="square">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Exemple :</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Le code de la diapositive suivante calcule le résultat de la fonction </a:t>
            </a:r>
            <a:r>
              <a:rPr lang="fr-FR" u="dbl" dirty="0">
                <a:latin typeface="Times New Roman" panose="02020603050405020304" pitchFamily="18" charset="0"/>
                <a:ea typeface="Times New Roman" panose="02020603050405020304" pitchFamily="18" charset="0"/>
              </a:rPr>
              <a:t>y = 1/(x - 3)</a:t>
            </a:r>
            <a:r>
              <a:rPr lang="fr-FR" dirty="0">
                <a:latin typeface="Times New Roman" panose="02020603050405020304" pitchFamily="18" charset="0"/>
                <a:ea typeface="Times New Roman" panose="02020603050405020304" pitchFamily="18" charset="0"/>
              </a:rPr>
              <a:t> pour des valeurs comprises entre 2 et 4, par pas de 0.1. Il est nécessaire d'exclure la valeur 3 du calcul qui donne un résultat indéterminé. Une instruction </a:t>
            </a:r>
            <a:r>
              <a:rPr lang="fr-FR" b="1" dirty="0">
                <a:latin typeface="Times New Roman" panose="02020603050405020304" pitchFamily="18" charset="0"/>
                <a:ea typeface="Times New Roman" panose="02020603050405020304" pitchFamily="18" charset="0"/>
              </a:rPr>
              <a:t>continue</a:t>
            </a:r>
            <a:r>
              <a:rPr lang="fr-FR" dirty="0">
                <a:latin typeface="Times New Roman" panose="02020603050405020304" pitchFamily="18" charset="0"/>
                <a:ea typeface="Times New Roman" panose="02020603050405020304" pitchFamily="18" charset="0"/>
              </a:rPr>
              <a:t> s'en charge.</a:t>
            </a:r>
            <a:endParaRPr lang="fr-FR" dirty="0">
              <a:effectLst/>
              <a:latin typeface="Times New Roman" panose="02020603050405020304" pitchFamily="18"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3E6241F7-DB5D-4A89-972D-690E7706834D}"/>
              </a:ext>
            </a:extLst>
          </p:cNvPr>
          <p:cNvSpPr>
            <a:spLocks noGrp="1"/>
          </p:cNvSpPr>
          <p:nvPr>
            <p:ph type="sldNum" sz="quarter" idx="12"/>
          </p:nvPr>
        </p:nvSpPr>
        <p:spPr/>
        <p:txBody>
          <a:bodyPr/>
          <a:lstStyle/>
          <a:p>
            <a:fld id="{D57F1E4F-1CFF-5643-939E-217C01CDF565}" type="slidenum">
              <a:rPr lang="en-US" smtClean="0"/>
              <a:pPr/>
              <a:t>111</a:t>
            </a:fld>
            <a:endParaRPr lang="en-US" dirty="0"/>
          </a:p>
        </p:txBody>
      </p:sp>
    </p:spTree>
    <p:extLst>
      <p:ext uri="{BB962C8B-B14F-4D97-AF65-F5344CB8AC3E}">
        <p14:creationId xmlns:p14="http://schemas.microsoft.com/office/powerpoint/2010/main" val="2697254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5636" y="1114545"/>
            <a:ext cx="9659331" cy="3970318"/>
          </a:xfrm>
          <a:prstGeom prst="rect">
            <a:avLst/>
          </a:prstGeom>
        </p:spPr>
        <p:txBody>
          <a:bodyPr wrap="square">
            <a:spAutoFit/>
          </a:bodyPr>
          <a:lstStyle/>
          <a:p>
            <a:r>
              <a:rPr lang="en-US" sz="1200" dirty="0">
                <a:latin typeface="Courier New" panose="02070309020205020404" pitchFamily="49" charset="0"/>
                <a:ea typeface="Times New Roman" panose="02020603050405020304" pitchFamily="18" charset="0"/>
              </a:rPr>
              <a:t>&lt;!DOCTYPE html&gt;</a:t>
            </a:r>
          </a:p>
          <a:p>
            <a:r>
              <a:rPr lang="en-US" sz="1200" dirty="0">
                <a:latin typeface="Courier New" panose="02070309020205020404" pitchFamily="49" charset="0"/>
                <a:ea typeface="Times New Roman" panose="02020603050405020304" pitchFamily="18" charset="0"/>
              </a:rPr>
              <a:t>&lt;html lang="</a:t>
            </a:r>
            <a:r>
              <a:rPr lang="en-US" sz="1200" dirty="0" err="1">
                <a:latin typeface="Courier New" panose="02070309020205020404" pitchFamily="49" charset="0"/>
                <a:ea typeface="Times New Roman" panose="02020603050405020304" pitchFamily="18" charset="0"/>
              </a:rPr>
              <a:t>fr</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&lt;head&gt;</a:t>
            </a:r>
          </a:p>
          <a:p>
            <a:r>
              <a:rPr lang="en-US" sz="1200" dirty="0">
                <a:latin typeface="Courier New" panose="02070309020205020404" pitchFamily="49" charset="0"/>
                <a:ea typeface="Times New Roman" panose="02020603050405020304" pitchFamily="18" charset="0"/>
              </a:rPr>
              <a:t>    &lt;meta charset="utf-8"&gt;</a:t>
            </a:r>
          </a:p>
          <a:p>
            <a:r>
              <a:rPr lang="en-US" sz="1200" dirty="0">
                <a:latin typeface="Courier New" panose="02070309020205020404" pitchFamily="49" charset="0"/>
                <a:ea typeface="Times New Roman" panose="02020603050405020304" pitchFamily="18" charset="0"/>
              </a:rPr>
              <a:t>    &lt;title&gt;Continue&lt;/title&gt;</a:t>
            </a:r>
          </a:p>
          <a:p>
            <a:r>
              <a:rPr lang="en-US" sz="1200" dirty="0">
                <a:latin typeface="Courier New" panose="02070309020205020404" pitchFamily="49" charset="0"/>
                <a:ea typeface="Times New Roman" panose="02020603050405020304" pitchFamily="18" charset="0"/>
              </a:rPr>
              <a:t>    &lt;script&gt;</a:t>
            </a:r>
          </a:p>
          <a:p>
            <a:r>
              <a:rPr lang="en-US" sz="1200" dirty="0">
                <a:latin typeface="Courier New" panose="02070309020205020404" pitchFamily="49" charset="0"/>
                <a:ea typeface="Times New Roman" panose="02020603050405020304" pitchFamily="18" charset="0"/>
              </a:rPr>
              <a:t>      function </a:t>
            </a:r>
            <a:r>
              <a:rPr lang="en-US" sz="1200" dirty="0" err="1">
                <a:latin typeface="Courier New" panose="02070309020205020404" pitchFamily="49" charset="0"/>
                <a:ea typeface="Times New Roman" panose="02020603050405020304" pitchFamily="18" charset="0"/>
              </a:rPr>
              <a:t>init</a:t>
            </a:r>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for (var x=2; x&lt;=4; x+=0.1) {</a:t>
            </a:r>
          </a:p>
          <a:p>
            <a:r>
              <a:rPr lang="en-US" sz="1200" dirty="0">
                <a:latin typeface="Courier New" panose="02070309020205020404" pitchFamily="49" charset="0"/>
                <a:ea typeface="Times New Roman" panose="02020603050405020304" pitchFamily="18" charset="0"/>
              </a:rPr>
              <a:t>          if (</a:t>
            </a:r>
            <a:r>
              <a:rPr lang="en-US" sz="1200" dirty="0" err="1">
                <a:latin typeface="Courier New" panose="02070309020205020404" pitchFamily="49" charset="0"/>
                <a:ea typeface="Times New Roman" panose="02020603050405020304" pitchFamily="18" charset="0"/>
              </a:rPr>
              <a:t>x.toFixed</a:t>
            </a:r>
            <a:r>
              <a:rPr lang="en-US" sz="1200" dirty="0">
                <a:latin typeface="Courier New" panose="02070309020205020404" pitchFamily="49" charset="0"/>
                <a:ea typeface="Times New Roman" panose="02020603050405020304" pitchFamily="18" charset="0"/>
              </a:rPr>
              <a:t>(1) == 3.0) {</a:t>
            </a:r>
          </a:p>
          <a:p>
            <a:r>
              <a:rPr lang="en-US" sz="1200" dirty="0">
                <a:latin typeface="Courier New" panose="02070309020205020404" pitchFamily="49" charset="0"/>
                <a:ea typeface="Times New Roman" panose="02020603050405020304" pitchFamily="18" charset="0"/>
              </a:rPr>
              <a:t>            continue;</a:t>
            </a:r>
          </a:p>
          <a:p>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else {          </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document.write</a:t>
            </a:r>
            <a:r>
              <a:rPr lang="en-US" sz="1200" dirty="0">
                <a:latin typeface="Courier New" panose="02070309020205020404" pitchFamily="49" charset="0"/>
                <a:ea typeface="Times New Roman" panose="02020603050405020304" pitchFamily="18" charset="0"/>
              </a:rPr>
              <a:t>('Pour x=' + </a:t>
            </a:r>
            <a:r>
              <a:rPr lang="en-US" sz="1200" dirty="0" err="1">
                <a:latin typeface="Courier New" panose="02070309020205020404" pitchFamily="49" charset="0"/>
                <a:ea typeface="Times New Roman" panose="02020603050405020304" pitchFamily="18" charset="0"/>
              </a:rPr>
              <a:t>x.toFixed</a:t>
            </a:r>
            <a:r>
              <a:rPr lang="en-US" sz="1200" dirty="0">
                <a:latin typeface="Courier New" panose="02070309020205020404" pitchFamily="49" charset="0"/>
                <a:ea typeface="Times New Roman" panose="02020603050405020304" pitchFamily="18" charset="0"/>
              </a:rPr>
              <a:t>(2) + ', y=' + (1/(x-3)).</a:t>
            </a:r>
            <a:r>
              <a:rPr lang="en-US" sz="1200" dirty="0" err="1">
                <a:latin typeface="Courier New" panose="02070309020205020404" pitchFamily="49" charset="0"/>
                <a:ea typeface="Times New Roman" panose="02020603050405020304" pitchFamily="18" charset="0"/>
              </a:rPr>
              <a:t>toFixed</a:t>
            </a:r>
            <a:r>
              <a:rPr lang="en-US" sz="1200" dirty="0">
                <a:latin typeface="Courier New" panose="02070309020205020404" pitchFamily="49" charset="0"/>
                <a:ea typeface="Times New Roman" panose="02020603050405020304" pitchFamily="18" charset="0"/>
              </a:rPr>
              <a:t>(2) + '&lt;</a:t>
            </a:r>
            <a:r>
              <a:rPr lang="en-US" sz="1200" dirty="0" err="1">
                <a:latin typeface="Courier New" panose="02070309020205020404" pitchFamily="49" charset="0"/>
                <a:ea typeface="Times New Roman" panose="02020603050405020304" pitchFamily="18" charset="0"/>
              </a:rPr>
              <a:t>br</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  </a:t>
            </a:r>
          </a:p>
          <a:p>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&lt;/script&gt;</a:t>
            </a:r>
          </a:p>
          <a:p>
            <a:r>
              <a:rPr lang="en-US" sz="1200" dirty="0">
                <a:latin typeface="Courier New" panose="02070309020205020404" pitchFamily="49" charset="0"/>
                <a:ea typeface="Times New Roman" panose="02020603050405020304" pitchFamily="18" charset="0"/>
              </a:rPr>
              <a:t>  &lt;/head&gt;</a:t>
            </a:r>
          </a:p>
          <a:p>
            <a:r>
              <a:rPr lang="en-US" sz="1200" dirty="0">
                <a:latin typeface="Courier New" panose="02070309020205020404" pitchFamily="49" charset="0"/>
                <a:ea typeface="Times New Roman" panose="02020603050405020304" pitchFamily="18" charset="0"/>
              </a:rPr>
              <a:t>  &lt;body onload="</a:t>
            </a:r>
            <a:r>
              <a:rPr lang="en-US" sz="1200" dirty="0" err="1">
                <a:latin typeface="Courier New" panose="02070309020205020404" pitchFamily="49" charset="0"/>
                <a:ea typeface="Times New Roman" panose="02020603050405020304" pitchFamily="18" charset="0"/>
              </a:rPr>
              <a:t>init</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&lt;/body&gt;</a:t>
            </a:r>
          </a:p>
          <a:p>
            <a:r>
              <a:rPr lang="en-US" sz="1200" dirty="0">
                <a:latin typeface="Courier New" panose="02070309020205020404" pitchFamily="49" charset="0"/>
                <a:ea typeface="Times New Roman" panose="02020603050405020304" pitchFamily="18" charset="0"/>
              </a:rPr>
              <a:t>&lt;/html&gt;</a:t>
            </a:r>
          </a:p>
        </p:txBody>
      </p:sp>
      <p:sp>
        <p:nvSpPr>
          <p:cNvPr id="3" name="ZoneTexte 2"/>
          <p:cNvSpPr txBox="1"/>
          <p:nvPr/>
        </p:nvSpPr>
        <p:spPr>
          <a:xfrm>
            <a:off x="1935636" y="546754"/>
            <a:ext cx="5778631" cy="369332"/>
          </a:xfrm>
          <a:prstGeom prst="rect">
            <a:avLst/>
          </a:prstGeom>
          <a:noFill/>
        </p:spPr>
        <p:txBody>
          <a:bodyPr wrap="square" rtlCol="0">
            <a:spAutoFit/>
          </a:bodyPr>
          <a:lstStyle/>
          <a:p>
            <a:r>
              <a:rPr lang="fr-FR" dirty="0"/>
              <a:t>Saisissez et testez le code suivant :</a:t>
            </a:r>
          </a:p>
        </p:txBody>
      </p:sp>
      <p:sp>
        <p:nvSpPr>
          <p:cNvPr id="4" name="Espace réservé du numéro de diapositive 3">
            <a:extLst>
              <a:ext uri="{FF2B5EF4-FFF2-40B4-BE49-F238E27FC236}">
                <a16:creationId xmlns:a16="http://schemas.microsoft.com/office/drawing/2014/main" id="{824BE3B4-F77A-4AD3-9000-E4641831B76E}"/>
              </a:ext>
            </a:extLst>
          </p:cNvPr>
          <p:cNvSpPr>
            <a:spLocks noGrp="1"/>
          </p:cNvSpPr>
          <p:nvPr>
            <p:ph type="sldNum" sz="quarter" idx="12"/>
          </p:nvPr>
        </p:nvSpPr>
        <p:spPr/>
        <p:txBody>
          <a:bodyPr/>
          <a:lstStyle/>
          <a:p>
            <a:fld id="{D57F1E4F-1CFF-5643-939E-217C01CDF565}" type="slidenum">
              <a:rPr lang="en-US" smtClean="0"/>
              <a:pPr/>
              <a:t>112</a:t>
            </a:fld>
            <a:endParaRPr lang="en-US" dirty="0"/>
          </a:p>
        </p:txBody>
      </p:sp>
    </p:spTree>
    <p:extLst>
      <p:ext uri="{BB962C8B-B14F-4D97-AF65-F5344CB8AC3E}">
        <p14:creationId xmlns:p14="http://schemas.microsoft.com/office/powerpoint/2010/main" val="1675955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8122" y="338863"/>
            <a:ext cx="8933469" cy="6017032"/>
          </a:xfrm>
          <a:prstGeom prst="rect">
            <a:avLst/>
          </a:prstGeom>
        </p:spPr>
        <p:txBody>
          <a:bodyPr wrap="square">
            <a:spAutoFit/>
          </a:bodyPr>
          <a:lstStyle/>
          <a:p>
            <a:pPr>
              <a:spcBef>
                <a:spcPts val="1200"/>
              </a:spcBef>
              <a:spcAft>
                <a:spcPts val="300"/>
              </a:spcAft>
            </a:pPr>
            <a:r>
              <a:rPr lang="fr-FR" b="1" dirty="0">
                <a:latin typeface="Arial" panose="020B0604020202020204" pitchFamily="34" charset="0"/>
                <a:ea typeface="Times New Roman" panose="02020603050405020304" pitchFamily="18" charset="0"/>
              </a:rPr>
              <a:t>L'instruction break</a:t>
            </a:r>
          </a:p>
          <a:p>
            <a:pPr>
              <a:spcBef>
                <a:spcPts val="1200"/>
              </a:spcBef>
              <a:spcAft>
                <a:spcPts val="300"/>
              </a:spcAft>
            </a:pPr>
            <a:endParaRPr lang="fr-FR" b="1" dirty="0">
              <a:latin typeface="Arial" panose="020B0604020202020204" pitchFamily="34"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Il est parfois nécessaire d'arrêter l'exécution de la boucle lorsqu'une condition logique est satisfaite. Pour cela, utilisez l'instruction </a:t>
            </a:r>
            <a:r>
              <a:rPr lang="fr-FR" u="dbl" dirty="0">
                <a:latin typeface="Times New Roman" panose="02020603050405020304" pitchFamily="18" charset="0"/>
                <a:ea typeface="Times New Roman" panose="02020603050405020304" pitchFamily="18" charset="0"/>
              </a:rPr>
              <a:t>break</a:t>
            </a:r>
            <a:r>
              <a:rPr lang="fr-FR" dirty="0">
                <a:latin typeface="Times New Roman" panose="02020603050405020304" pitchFamily="18" charset="0"/>
                <a:ea typeface="Times New Roman" panose="02020603050405020304" pitchFamily="18" charset="0"/>
              </a:rPr>
              <a:t> en tête du bloc :</a:t>
            </a:r>
          </a:p>
          <a:p>
            <a:pPr>
              <a:spcBef>
                <a:spcPts val="300"/>
              </a:spcBef>
              <a:spcAft>
                <a:spcPts val="300"/>
              </a:spcAft>
            </a:pPr>
            <a:r>
              <a:rPr lang="fr-FR" dirty="0">
                <a:latin typeface="Times New Roman" panose="02020603050405020304" pitchFamily="18" charset="0"/>
                <a:ea typeface="Times New Roman" panose="02020603050405020304" pitchFamily="18" charset="0"/>
              </a:rPr>
              <a:t>Dans une instruction </a:t>
            </a:r>
            <a:r>
              <a:rPr lang="fr-FR" u="dbl" dirty="0">
                <a:latin typeface="Times New Roman" panose="02020603050405020304" pitchFamily="18" charset="0"/>
                <a:ea typeface="Times New Roman" panose="02020603050405020304" pitchFamily="18" charset="0"/>
              </a:rPr>
              <a:t>for</a:t>
            </a:r>
            <a:r>
              <a:rPr lang="fr-FR" dirty="0">
                <a:latin typeface="Times New Roman" panose="02020603050405020304" pitchFamily="18" charset="0"/>
                <a:ea typeface="Times New Roman" panose="02020603050405020304" pitchFamily="18" charset="0"/>
              </a:rPr>
              <a:t> :</a:t>
            </a:r>
          </a:p>
          <a:p>
            <a:r>
              <a:rPr lang="en-US" sz="1600" dirty="0">
                <a:latin typeface="Courier New" panose="02070309020205020404" pitchFamily="49" charset="0"/>
                <a:ea typeface="Times New Roman" panose="02020603050405020304" pitchFamily="18" charset="0"/>
              </a:rPr>
              <a:t>for (expression 1; expression 2; expression 3){</a:t>
            </a:r>
            <a:endParaRPr lang="fr-FR" sz="1600" dirty="0">
              <a:latin typeface="Courier New" panose="02070309020205020404" pitchFamily="49" charset="0"/>
              <a:ea typeface="Times New Roman" panose="02020603050405020304" pitchFamily="18" charset="0"/>
            </a:endParaRPr>
          </a:p>
          <a:p>
            <a:r>
              <a:rPr lang="en-US" sz="1600" dirty="0">
                <a:latin typeface="Courier New" panose="02070309020205020404" pitchFamily="49" charset="0"/>
                <a:ea typeface="Times New Roman" panose="02020603050405020304" pitchFamily="18" charset="0"/>
              </a:rPr>
              <a:t>  if (condition)</a:t>
            </a:r>
            <a:endParaRPr lang="fr-FR" sz="1600" dirty="0">
              <a:latin typeface="Courier New" panose="02070309020205020404" pitchFamily="49" charset="0"/>
              <a:ea typeface="Times New Roman" panose="02020603050405020304" pitchFamily="18" charset="0"/>
            </a:endParaRPr>
          </a:p>
          <a:p>
            <a:r>
              <a:rPr lang="en-US" sz="1600" dirty="0">
                <a:latin typeface="Courier New" panose="02070309020205020404" pitchFamily="49" charset="0"/>
                <a:ea typeface="Times New Roman" panose="02020603050405020304" pitchFamily="18" charset="0"/>
              </a:rPr>
              <a:t>    break;</a:t>
            </a:r>
            <a:endParaRPr lang="fr-FR" sz="1600" dirty="0">
              <a:latin typeface="Courier New" panose="02070309020205020404" pitchFamily="49" charset="0"/>
              <a:ea typeface="Times New Roman" panose="02020603050405020304" pitchFamily="18" charset="0"/>
            </a:endParaRPr>
          </a:p>
          <a:p>
            <a:r>
              <a:rPr lang="en-US" sz="1600" dirty="0">
                <a:latin typeface="Courier New" panose="02070309020205020404" pitchFamily="49" charset="0"/>
                <a:ea typeface="Times New Roman" panose="02020603050405020304" pitchFamily="18" charset="0"/>
              </a:rPr>
              <a:t>  </a:t>
            </a:r>
            <a:r>
              <a:rPr lang="fr-FR" sz="1600" dirty="0">
                <a:latin typeface="Courier New" panose="02070309020205020404" pitchFamily="49" charset="0"/>
                <a:ea typeface="Times New Roman" panose="02020603050405020304" pitchFamily="18" charset="0"/>
              </a:rPr>
              <a:t>instruction 1;</a:t>
            </a:r>
          </a:p>
          <a:p>
            <a:r>
              <a:rPr lang="fr-FR" sz="1600" dirty="0">
                <a:latin typeface="Courier New" panose="02070309020205020404" pitchFamily="49" charset="0"/>
                <a:ea typeface="Times New Roman" panose="02020603050405020304" pitchFamily="18" charset="0"/>
              </a:rPr>
              <a:t>  ...</a:t>
            </a:r>
          </a:p>
          <a:p>
            <a:r>
              <a:rPr lang="fr-FR" sz="1600" dirty="0">
                <a:latin typeface="Courier New" panose="02070309020205020404" pitchFamily="49" charset="0"/>
                <a:ea typeface="Times New Roman" panose="02020603050405020304" pitchFamily="18" charset="0"/>
              </a:rPr>
              <a:t>  instruction N;</a:t>
            </a:r>
          </a:p>
          <a:p>
            <a:r>
              <a:rPr lang="fr-FR" sz="1600" dirty="0">
                <a:latin typeface="Courier New" panose="02070309020205020404" pitchFamily="49" charset="0"/>
                <a:ea typeface="Times New Roman" panose="02020603050405020304" pitchFamily="18" charset="0"/>
              </a:rPr>
              <a:t>}</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Dans une instruction </a:t>
            </a:r>
            <a:r>
              <a:rPr lang="fr-FR" u="dbl" dirty="0" err="1">
                <a:latin typeface="Times New Roman" panose="02020603050405020304" pitchFamily="18" charset="0"/>
                <a:ea typeface="Times New Roman" panose="02020603050405020304" pitchFamily="18" charset="0"/>
              </a:rPr>
              <a:t>while</a:t>
            </a:r>
            <a:r>
              <a:rPr lang="fr-FR" dirty="0">
                <a:latin typeface="Times New Roman" panose="02020603050405020304" pitchFamily="18" charset="0"/>
                <a:ea typeface="Times New Roman" panose="02020603050405020304" pitchFamily="18" charset="0"/>
              </a:rPr>
              <a:t> :</a:t>
            </a:r>
          </a:p>
          <a:p>
            <a:r>
              <a:rPr lang="en-US" sz="1600" dirty="0">
                <a:latin typeface="Courier New" panose="02070309020205020404" pitchFamily="49" charset="0"/>
                <a:ea typeface="Times New Roman" panose="02020603050405020304" pitchFamily="18" charset="0"/>
              </a:rPr>
              <a:t>while (expression){</a:t>
            </a:r>
            <a:endParaRPr lang="fr-FR" sz="1600" dirty="0">
              <a:latin typeface="Courier New" panose="02070309020205020404" pitchFamily="49" charset="0"/>
              <a:ea typeface="Times New Roman" panose="02020603050405020304" pitchFamily="18" charset="0"/>
            </a:endParaRPr>
          </a:p>
          <a:p>
            <a:r>
              <a:rPr lang="en-US" sz="1600" dirty="0">
                <a:latin typeface="Courier New" panose="02070309020205020404" pitchFamily="49" charset="0"/>
                <a:ea typeface="Times New Roman" panose="02020603050405020304" pitchFamily="18" charset="0"/>
              </a:rPr>
              <a:t>  if (condition)</a:t>
            </a:r>
            <a:endParaRPr lang="fr-FR" sz="1600" dirty="0">
              <a:latin typeface="Courier New" panose="02070309020205020404" pitchFamily="49" charset="0"/>
              <a:ea typeface="Times New Roman" panose="02020603050405020304" pitchFamily="18" charset="0"/>
            </a:endParaRPr>
          </a:p>
          <a:p>
            <a:r>
              <a:rPr lang="en-US" sz="1600" dirty="0">
                <a:latin typeface="Courier New" panose="02070309020205020404" pitchFamily="49" charset="0"/>
                <a:ea typeface="Times New Roman" panose="02020603050405020304" pitchFamily="18" charset="0"/>
              </a:rPr>
              <a:t>    </a:t>
            </a:r>
            <a:r>
              <a:rPr lang="fr-FR" sz="1600" dirty="0">
                <a:latin typeface="Courier New" panose="02070309020205020404" pitchFamily="49" charset="0"/>
                <a:ea typeface="Times New Roman" panose="02020603050405020304" pitchFamily="18" charset="0"/>
              </a:rPr>
              <a:t>break;</a:t>
            </a:r>
          </a:p>
          <a:p>
            <a:r>
              <a:rPr lang="fr-FR" sz="1600" dirty="0">
                <a:latin typeface="Courier New" panose="02070309020205020404" pitchFamily="49" charset="0"/>
                <a:ea typeface="Times New Roman" panose="02020603050405020304" pitchFamily="18" charset="0"/>
              </a:rPr>
              <a:t>  instruction 1;</a:t>
            </a:r>
          </a:p>
          <a:p>
            <a:r>
              <a:rPr lang="fr-FR" sz="1600" dirty="0">
                <a:latin typeface="Courier New" panose="02070309020205020404" pitchFamily="49" charset="0"/>
                <a:ea typeface="Times New Roman" panose="02020603050405020304" pitchFamily="18" charset="0"/>
              </a:rPr>
              <a:t>  ...</a:t>
            </a:r>
          </a:p>
          <a:p>
            <a:r>
              <a:rPr lang="fr-FR" sz="1600" dirty="0">
                <a:latin typeface="Courier New" panose="02070309020205020404" pitchFamily="49" charset="0"/>
                <a:ea typeface="Times New Roman" panose="02020603050405020304" pitchFamily="18" charset="0"/>
              </a:rPr>
              <a:t>  instruction N;</a:t>
            </a:r>
          </a:p>
          <a:p>
            <a:r>
              <a:rPr lang="fr-FR" sz="1600" dirty="0">
                <a:latin typeface="Courier New" panose="02070309020205020404" pitchFamily="49" charset="0"/>
                <a:ea typeface="Times New Roman" panose="02020603050405020304" pitchFamily="18" charset="0"/>
              </a:rPr>
              <a:t>}</a:t>
            </a:r>
            <a:endParaRPr lang="fr-FR" sz="1600" dirty="0">
              <a:effectLst/>
              <a:latin typeface="Courier New" panose="02070309020205020404" pitchFamily="49"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8BC129B5-AB4D-428A-95D9-658556521DD2}"/>
              </a:ext>
            </a:extLst>
          </p:cNvPr>
          <p:cNvSpPr>
            <a:spLocks noGrp="1"/>
          </p:cNvSpPr>
          <p:nvPr>
            <p:ph type="sldNum" sz="quarter" idx="12"/>
          </p:nvPr>
        </p:nvSpPr>
        <p:spPr/>
        <p:txBody>
          <a:bodyPr/>
          <a:lstStyle/>
          <a:p>
            <a:fld id="{D57F1E4F-1CFF-5643-939E-217C01CDF565}" type="slidenum">
              <a:rPr lang="en-US" smtClean="0"/>
              <a:pPr/>
              <a:t>113</a:t>
            </a:fld>
            <a:endParaRPr lang="en-US" dirty="0"/>
          </a:p>
        </p:txBody>
      </p:sp>
    </p:spTree>
    <p:extLst>
      <p:ext uri="{BB962C8B-B14F-4D97-AF65-F5344CB8AC3E}">
        <p14:creationId xmlns:p14="http://schemas.microsoft.com/office/powerpoint/2010/main" val="42610883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43406" y="385309"/>
            <a:ext cx="10422903" cy="3023905"/>
          </a:xfrm>
          <a:prstGeom prst="rect">
            <a:avLst/>
          </a:prstGeom>
        </p:spPr>
        <p:txBody>
          <a:bodyPr wrap="square">
            <a:spAutoFit/>
          </a:bodyPr>
          <a:lstStyle/>
          <a:p>
            <a:pPr>
              <a:spcBef>
                <a:spcPts val="1200"/>
              </a:spcBef>
              <a:spcAft>
                <a:spcPts val="1200"/>
              </a:spcAft>
            </a:pPr>
            <a:r>
              <a:rPr lang="en-US" sz="3200" b="1" i="1" dirty="0" err="1">
                <a:latin typeface="Arial" panose="020B0604020202020204" pitchFamily="34" charset="0"/>
                <a:ea typeface="Times New Roman" panose="02020603050405020304" pitchFamily="18" charset="0"/>
              </a:rPr>
              <a:t>L'instruction</a:t>
            </a:r>
            <a:r>
              <a:rPr lang="en-US" sz="3200" b="1" i="1" dirty="0">
                <a:latin typeface="Arial" panose="020B0604020202020204" pitchFamily="34" charset="0"/>
                <a:ea typeface="Times New Roman" panose="02020603050405020304" pitchFamily="18" charset="0"/>
              </a:rPr>
              <a:t> return</a:t>
            </a:r>
            <a:endParaRPr lang="fr-FR" sz="3200" b="1" i="1" dirty="0">
              <a:latin typeface="Arial" panose="020B0604020202020204" pitchFamily="34"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Une fonction JavaScript est en mesure de renvoyer une valeur calculée ou issue d'une variable. Pour cela, il suffit d'utiliser l'instruction </a:t>
            </a:r>
            <a:r>
              <a:rPr lang="fr-FR" u="dbl" dirty="0">
                <a:latin typeface="Times New Roman" panose="02020603050405020304" pitchFamily="18" charset="0"/>
                <a:ea typeface="Times New Roman" panose="02020603050405020304" pitchFamily="18" charset="0"/>
              </a:rPr>
              <a:t>return</a:t>
            </a:r>
            <a:r>
              <a:rPr lang="fr-FR" dirty="0">
                <a:latin typeface="Times New Roman" panose="02020603050405020304" pitchFamily="18" charset="0"/>
                <a:ea typeface="Times New Roman" panose="02020603050405020304" pitchFamily="18" charset="0"/>
              </a:rPr>
              <a:t> à l'intérieur de la fonction.</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Exercice :</a:t>
            </a:r>
          </a:p>
          <a:p>
            <a:pPr>
              <a:spcBef>
                <a:spcPts val="300"/>
              </a:spcBef>
              <a:spcAft>
                <a:spcPts val="300"/>
              </a:spcAft>
            </a:pPr>
            <a:r>
              <a:rPr lang="fr-FR" dirty="0">
                <a:latin typeface="Times New Roman" panose="02020603050405020304" pitchFamily="18" charset="0"/>
                <a:ea typeface="Times New Roman" panose="02020603050405020304" pitchFamily="18" charset="0"/>
              </a:rPr>
              <a:t>Définissez un formulaire contenant deux zones de texte et un bouton. </a:t>
            </a:r>
          </a:p>
          <a:p>
            <a:pPr>
              <a:spcBef>
                <a:spcPts val="300"/>
              </a:spcBef>
              <a:spcAft>
                <a:spcPts val="300"/>
              </a:spcAft>
            </a:pPr>
            <a:r>
              <a:rPr lang="fr-FR" dirty="0">
                <a:latin typeface="Times New Roman" panose="02020603050405020304" pitchFamily="18" charset="0"/>
                <a:ea typeface="Times New Roman" panose="02020603050405020304" pitchFamily="18" charset="0"/>
              </a:rPr>
              <a:t>L'utilisateur entre une valeur hexadécimale dans la première zone de texte et appuie sur le bouton. La valeur décimale correspondante est alors affichée dans la deuxième zone de texte.</a:t>
            </a:r>
          </a:p>
        </p:txBody>
      </p:sp>
      <p:pic>
        <p:nvPicPr>
          <p:cNvPr id="3" name="Image 2"/>
          <p:cNvPicPr>
            <a:picLocks noChangeAspect="1"/>
          </p:cNvPicPr>
          <p:nvPr/>
        </p:nvPicPr>
        <p:blipFill>
          <a:blip r:embed="rId2"/>
          <a:stretch>
            <a:fillRect/>
          </a:stretch>
        </p:blipFill>
        <p:spPr>
          <a:xfrm>
            <a:off x="1993629" y="3759546"/>
            <a:ext cx="4038095" cy="2657143"/>
          </a:xfrm>
          <a:prstGeom prst="rect">
            <a:avLst/>
          </a:prstGeom>
        </p:spPr>
      </p:pic>
      <p:sp>
        <p:nvSpPr>
          <p:cNvPr id="4" name="Rectangle 3"/>
          <p:cNvSpPr/>
          <p:nvPr/>
        </p:nvSpPr>
        <p:spPr>
          <a:xfrm>
            <a:off x="7837839" y="4145142"/>
            <a:ext cx="3001611" cy="175432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ea typeface="Times New Roman" panose="02020603050405020304" pitchFamily="18" charset="0"/>
              </a:rPr>
              <a:t>Pour </a:t>
            </a:r>
            <a:r>
              <a:rPr lang="en-US" dirty="0" err="1">
                <a:ea typeface="Times New Roman" panose="02020603050405020304" pitchFamily="18" charset="0"/>
              </a:rPr>
              <a:t>effectuer</a:t>
            </a:r>
            <a:r>
              <a:rPr lang="en-US" dirty="0">
                <a:ea typeface="Times New Roman" panose="02020603050405020304" pitchFamily="18" charset="0"/>
              </a:rPr>
              <a:t> </a:t>
            </a:r>
            <a:r>
              <a:rPr lang="en-US" dirty="0" err="1">
                <a:ea typeface="Times New Roman" panose="02020603050405020304" pitchFamily="18" charset="0"/>
              </a:rPr>
              <a:t>une</a:t>
            </a:r>
            <a:r>
              <a:rPr lang="en-US" dirty="0">
                <a:ea typeface="Times New Roman" panose="02020603050405020304" pitchFamily="18" charset="0"/>
              </a:rPr>
              <a:t> conversion </a:t>
            </a:r>
            <a:r>
              <a:rPr lang="en-US" dirty="0" err="1">
                <a:ea typeface="Times New Roman" panose="02020603050405020304" pitchFamily="18" charset="0"/>
              </a:rPr>
              <a:t>hexa</a:t>
            </a:r>
            <a:r>
              <a:rPr lang="en-US" dirty="0">
                <a:ea typeface="Times New Roman" panose="02020603050405020304" pitchFamily="18" charset="0"/>
              </a:rPr>
              <a:t> -&gt; decimal, </a:t>
            </a:r>
            <a:r>
              <a:rPr lang="en-US" dirty="0" err="1">
                <a:ea typeface="Times New Roman" panose="02020603050405020304" pitchFamily="18" charset="0"/>
              </a:rPr>
              <a:t>vous</a:t>
            </a:r>
            <a:r>
              <a:rPr lang="en-US" dirty="0">
                <a:ea typeface="Times New Roman" panose="02020603050405020304" pitchFamily="18" charset="0"/>
              </a:rPr>
              <a:t> </a:t>
            </a:r>
            <a:r>
              <a:rPr lang="en-US" dirty="0" err="1">
                <a:ea typeface="Times New Roman" panose="02020603050405020304" pitchFamily="18" charset="0"/>
              </a:rPr>
              <a:t>utiliserez</a:t>
            </a:r>
            <a:r>
              <a:rPr lang="en-US" dirty="0">
                <a:ea typeface="Times New Roman" panose="02020603050405020304" pitchFamily="18" charset="0"/>
              </a:rPr>
              <a:t> la function </a:t>
            </a:r>
            <a:r>
              <a:rPr lang="en-US" dirty="0" err="1">
                <a:ea typeface="Times New Roman" panose="02020603050405020304" pitchFamily="18" charset="0"/>
              </a:rPr>
              <a:t>parseInt</a:t>
            </a:r>
            <a:r>
              <a:rPr lang="en-US" dirty="0">
                <a:ea typeface="Times New Roman" panose="02020603050405020304" pitchFamily="18" charset="0"/>
              </a:rPr>
              <a:t> :</a:t>
            </a:r>
          </a:p>
          <a:p>
            <a:endParaRPr lang="en-US" dirty="0">
              <a:ea typeface="Times New Roman" panose="02020603050405020304" pitchFamily="18" charset="0"/>
            </a:endParaRPr>
          </a:p>
          <a:p>
            <a:r>
              <a:rPr lang="en-US" dirty="0" err="1">
                <a:latin typeface="Courier New" panose="02070309020205020404" pitchFamily="49" charset="0"/>
                <a:ea typeface="Times New Roman" panose="02020603050405020304" pitchFamily="18" charset="0"/>
              </a:rPr>
              <a:t>parseInt</a:t>
            </a:r>
            <a:r>
              <a:rPr lang="en-US" dirty="0">
                <a:latin typeface="Courier New" panose="02070309020205020404" pitchFamily="49" charset="0"/>
                <a:ea typeface="Times New Roman" panose="02020603050405020304" pitchFamily="18" charset="0"/>
              </a:rPr>
              <a:t>(St,16);</a:t>
            </a:r>
            <a:endParaRPr lang="fr-FR" dirty="0">
              <a:latin typeface="Courier New" panose="02070309020205020404" pitchFamily="49" charset="0"/>
              <a:ea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4AA2BC91-BBFE-4339-BEB4-3A9062C7EE11}"/>
              </a:ext>
            </a:extLst>
          </p:cNvPr>
          <p:cNvSpPr>
            <a:spLocks noGrp="1"/>
          </p:cNvSpPr>
          <p:nvPr>
            <p:ph type="sldNum" sz="quarter" idx="12"/>
          </p:nvPr>
        </p:nvSpPr>
        <p:spPr/>
        <p:txBody>
          <a:bodyPr/>
          <a:lstStyle/>
          <a:p>
            <a:fld id="{D57F1E4F-1CFF-5643-939E-217C01CDF565}" type="slidenum">
              <a:rPr lang="en-US" smtClean="0"/>
              <a:pPr/>
              <a:t>114</a:t>
            </a:fld>
            <a:endParaRPr lang="en-US" dirty="0"/>
          </a:p>
        </p:txBody>
      </p:sp>
    </p:spTree>
    <p:extLst>
      <p:ext uri="{BB962C8B-B14F-4D97-AF65-F5344CB8AC3E}">
        <p14:creationId xmlns:p14="http://schemas.microsoft.com/office/powerpoint/2010/main" val="1034006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3641" y="1213333"/>
            <a:ext cx="8669518" cy="4893647"/>
          </a:xfrm>
          <a:prstGeom prst="rect">
            <a:avLst/>
          </a:prstGeom>
        </p:spPr>
        <p:txBody>
          <a:bodyPr wrap="square">
            <a:spAutoFit/>
          </a:bodyPr>
          <a:lstStyle/>
          <a:p>
            <a:r>
              <a:rPr lang="en-US" sz="1200" dirty="0">
                <a:latin typeface="Courier New" panose="02070309020205020404" pitchFamily="49" charset="0"/>
                <a:ea typeface="Times New Roman" panose="02020603050405020304" pitchFamily="18" charset="0"/>
              </a:rPr>
              <a:t>&lt;!DOCTYPE html&gt;</a:t>
            </a:r>
          </a:p>
          <a:p>
            <a:r>
              <a:rPr lang="en-US" sz="1200" dirty="0">
                <a:latin typeface="Courier New" panose="02070309020205020404" pitchFamily="49" charset="0"/>
                <a:ea typeface="Times New Roman" panose="02020603050405020304" pitchFamily="18" charset="0"/>
              </a:rPr>
              <a:t>&lt;html&gt;</a:t>
            </a:r>
          </a:p>
          <a:p>
            <a:r>
              <a:rPr lang="en-US" sz="1200" dirty="0">
                <a:latin typeface="Courier New" panose="02070309020205020404" pitchFamily="49" charset="0"/>
                <a:ea typeface="Times New Roman" panose="02020603050405020304" pitchFamily="18" charset="0"/>
              </a:rPr>
              <a:t>&lt;head&gt;</a:t>
            </a:r>
          </a:p>
          <a:p>
            <a:r>
              <a:rPr lang="en-US" sz="1200" dirty="0">
                <a:latin typeface="Courier New" panose="02070309020205020404" pitchFamily="49" charset="0"/>
                <a:ea typeface="Times New Roman" panose="02020603050405020304" pitchFamily="18" charset="0"/>
              </a:rPr>
              <a:t>&lt;meta charset="utf-8"&gt;</a:t>
            </a:r>
          </a:p>
          <a:p>
            <a:r>
              <a:rPr lang="en-US" sz="1200" dirty="0">
                <a:latin typeface="Courier New" panose="02070309020205020404" pitchFamily="49" charset="0"/>
                <a:ea typeface="Times New Roman" panose="02020603050405020304" pitchFamily="18" charset="0"/>
              </a:rPr>
              <a:t>  &lt;script&gt;</a:t>
            </a:r>
          </a:p>
          <a:p>
            <a:r>
              <a:rPr lang="en-US" sz="1200" dirty="0">
                <a:latin typeface="Courier New" panose="02070309020205020404" pitchFamily="49" charset="0"/>
                <a:ea typeface="Times New Roman" panose="02020603050405020304" pitchFamily="18" charset="0"/>
              </a:rPr>
              <a:t>    function </a:t>
            </a:r>
            <a:r>
              <a:rPr lang="en-US" sz="1200" dirty="0" err="1">
                <a:latin typeface="Courier New" panose="02070309020205020404" pitchFamily="49" charset="0"/>
                <a:ea typeface="Times New Roman" panose="02020603050405020304" pitchFamily="18" charset="0"/>
              </a:rPr>
              <a:t>hexDec</a:t>
            </a:r>
            <a:r>
              <a:rPr lang="en-US" sz="1200" dirty="0">
                <a:latin typeface="Courier New" panose="02070309020205020404" pitchFamily="49" charset="0"/>
                <a:ea typeface="Times New Roman" panose="02020603050405020304" pitchFamily="18" charset="0"/>
              </a:rPr>
              <a:t>(</a:t>
            </a:r>
            <a:r>
              <a:rPr lang="en-US" sz="1200" dirty="0" err="1">
                <a:latin typeface="Courier New" panose="02070309020205020404" pitchFamily="49" charset="0"/>
                <a:ea typeface="Times New Roman" panose="02020603050405020304" pitchFamily="18" charset="0"/>
              </a:rPr>
              <a:t>st</a:t>
            </a:r>
            <a:r>
              <a:rPr lang="en-US" sz="1200" dirty="0">
                <a:latin typeface="Courier New" panose="02070309020205020404" pitchFamily="49" charset="0"/>
                <a:ea typeface="Times New Roman" panose="02020603050405020304" pitchFamily="18" charset="0"/>
              </a:rPr>
              <a:t>){</a:t>
            </a:r>
          </a:p>
          <a:p>
            <a:r>
              <a:rPr lang="en-US" sz="1200" dirty="0">
                <a:latin typeface="Courier New" panose="02070309020205020404" pitchFamily="49" charset="0"/>
                <a:ea typeface="Times New Roman" panose="02020603050405020304" pitchFamily="18" charset="0"/>
              </a:rPr>
              <a:t>      return </a:t>
            </a:r>
            <a:r>
              <a:rPr lang="en-US" sz="1200" dirty="0" err="1">
                <a:latin typeface="Courier New" panose="02070309020205020404" pitchFamily="49" charset="0"/>
                <a:ea typeface="Times New Roman" panose="02020603050405020304" pitchFamily="18" charset="0"/>
              </a:rPr>
              <a:t>parseInt</a:t>
            </a:r>
            <a:r>
              <a:rPr lang="en-US" sz="1200" dirty="0">
                <a:latin typeface="Courier New" panose="02070309020205020404" pitchFamily="49" charset="0"/>
                <a:ea typeface="Times New Roman" panose="02020603050405020304" pitchFamily="18" charset="0"/>
              </a:rPr>
              <a:t>(st,16);</a:t>
            </a:r>
          </a:p>
          <a:p>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function conversion(form){</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valeur</a:t>
            </a:r>
            <a:r>
              <a:rPr lang="en-US" sz="1200" dirty="0">
                <a:latin typeface="Courier New" panose="02070309020205020404" pitchFamily="49" charset="0"/>
                <a:ea typeface="Times New Roman" panose="02020603050405020304" pitchFamily="18" charset="0"/>
              </a:rPr>
              <a:t> = </a:t>
            </a:r>
            <a:r>
              <a:rPr lang="en-US" sz="1200" dirty="0" err="1">
                <a:latin typeface="Courier New" panose="02070309020205020404" pitchFamily="49" charset="0"/>
                <a:ea typeface="Times New Roman" panose="02020603050405020304" pitchFamily="18" charset="0"/>
              </a:rPr>
              <a:t>hexDec</a:t>
            </a:r>
            <a:r>
              <a:rPr lang="en-US" sz="1200" dirty="0">
                <a:latin typeface="Courier New" panose="02070309020205020404" pitchFamily="49" charset="0"/>
                <a:ea typeface="Times New Roman" panose="02020603050405020304" pitchFamily="18" charset="0"/>
              </a:rPr>
              <a:t>(</a:t>
            </a:r>
            <a:r>
              <a:rPr lang="en-US" sz="1200" dirty="0" err="1">
                <a:latin typeface="Courier New" panose="02070309020205020404" pitchFamily="49" charset="0"/>
                <a:ea typeface="Times New Roman" panose="02020603050405020304" pitchFamily="18" charset="0"/>
              </a:rPr>
              <a:t>form.hex.value</a:t>
            </a:r>
            <a:r>
              <a:rPr lang="en-US" sz="1200" dirty="0">
                <a:latin typeface="Courier New" panose="02070309020205020404" pitchFamily="49" charset="0"/>
                <a:ea typeface="Times New Roman" panose="02020603050405020304" pitchFamily="18" charset="0"/>
              </a:rPr>
              <a:t>);</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form.dec.value</a:t>
            </a:r>
            <a:r>
              <a:rPr lang="en-US" sz="1200" dirty="0">
                <a:latin typeface="Courier New" panose="02070309020205020404" pitchFamily="49" charset="0"/>
                <a:ea typeface="Times New Roman" panose="02020603050405020304" pitchFamily="18" charset="0"/>
              </a:rPr>
              <a:t> = </a:t>
            </a:r>
            <a:r>
              <a:rPr lang="en-US" sz="1200" dirty="0" err="1">
                <a:latin typeface="Courier New" panose="02070309020205020404" pitchFamily="49" charset="0"/>
                <a:ea typeface="Times New Roman" panose="02020603050405020304" pitchFamily="18" charset="0"/>
              </a:rPr>
              <a:t>valeur</a:t>
            </a:r>
            <a:r>
              <a:rPr lang="en-US" sz="1200" dirty="0">
                <a:latin typeface="Courier New" panose="02070309020205020404" pitchFamily="49" charset="0"/>
                <a:ea typeface="Times New Roman" panose="02020603050405020304" pitchFamily="18" charset="0"/>
              </a:rPr>
              <a:t>;</a:t>
            </a:r>
          </a:p>
          <a:p>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&lt;/script&gt;</a:t>
            </a:r>
          </a:p>
          <a:p>
            <a:r>
              <a:rPr lang="en-US" sz="1200" dirty="0">
                <a:latin typeface="Courier New" panose="02070309020205020404" pitchFamily="49" charset="0"/>
                <a:ea typeface="Times New Roman" panose="02020603050405020304" pitchFamily="18" charset="0"/>
              </a:rPr>
              <a:t>&lt;/head&gt;</a:t>
            </a:r>
          </a:p>
          <a:p>
            <a:r>
              <a:rPr lang="en-US" sz="1200" dirty="0">
                <a:latin typeface="Courier New" panose="02070309020205020404" pitchFamily="49" charset="0"/>
                <a:ea typeface="Times New Roman" panose="02020603050405020304" pitchFamily="18" charset="0"/>
              </a:rPr>
              <a:t>&lt;body&gt;</a:t>
            </a:r>
          </a:p>
          <a:p>
            <a:r>
              <a:rPr lang="en-US" sz="1200" dirty="0">
                <a:latin typeface="Courier New" panose="02070309020205020404" pitchFamily="49" charset="0"/>
                <a:ea typeface="Times New Roman" panose="02020603050405020304" pitchFamily="18" charset="0"/>
              </a:rPr>
              <a:t>  &lt;h1&gt;Test de </a:t>
            </a:r>
            <a:r>
              <a:rPr lang="en-US" sz="1200" dirty="0" err="1">
                <a:latin typeface="Courier New" panose="02070309020205020404" pitchFamily="49" charset="0"/>
                <a:ea typeface="Times New Roman" panose="02020603050405020304" pitchFamily="18" charset="0"/>
              </a:rPr>
              <a:t>l'instruction</a:t>
            </a:r>
            <a:r>
              <a:rPr lang="en-US" sz="1200" dirty="0">
                <a:latin typeface="Courier New" panose="02070309020205020404" pitchFamily="49" charset="0"/>
                <a:ea typeface="Times New Roman" panose="02020603050405020304" pitchFamily="18" charset="0"/>
              </a:rPr>
              <a:t> return&lt;/h1&gt;</a:t>
            </a:r>
          </a:p>
          <a:p>
            <a:r>
              <a:rPr lang="en-US" sz="1200" dirty="0">
                <a:latin typeface="Courier New" panose="02070309020205020404" pitchFamily="49" charset="0"/>
                <a:ea typeface="Times New Roman" panose="02020603050405020304" pitchFamily="18" charset="0"/>
              </a:rPr>
              <a:t>  &lt;</a:t>
            </a:r>
            <a:r>
              <a:rPr lang="en-US" sz="1200" dirty="0" err="1">
                <a:latin typeface="Courier New" panose="02070309020205020404" pitchFamily="49" charset="0"/>
                <a:ea typeface="Times New Roman" panose="02020603050405020304" pitchFamily="18" charset="0"/>
              </a:rPr>
              <a:t>hr</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&lt;form&gt;</a:t>
            </a:r>
          </a:p>
          <a:p>
            <a:r>
              <a:rPr lang="en-US" sz="1200" dirty="0">
                <a:latin typeface="Courier New" panose="02070309020205020404" pitchFamily="49" charset="0"/>
                <a:ea typeface="Times New Roman" panose="02020603050405020304" pitchFamily="18" charset="0"/>
              </a:rPr>
              <a:t>    Entrez la </a:t>
            </a:r>
            <a:r>
              <a:rPr lang="en-US" sz="1200" dirty="0" err="1">
                <a:latin typeface="Courier New" panose="02070309020205020404" pitchFamily="49" charset="0"/>
                <a:ea typeface="Times New Roman" panose="02020603050405020304" pitchFamily="18" charset="0"/>
              </a:rPr>
              <a:t>valeur</a:t>
            </a:r>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hexa</a:t>
            </a:r>
            <a:r>
              <a:rPr lang="en-US" sz="1200" dirty="0">
                <a:latin typeface="Courier New" panose="02070309020205020404" pitchFamily="49" charset="0"/>
                <a:ea typeface="Times New Roman" panose="02020603050405020304" pitchFamily="18" charset="0"/>
              </a:rPr>
              <a:t> à </a:t>
            </a:r>
            <a:r>
              <a:rPr lang="en-US" sz="1200" dirty="0" err="1">
                <a:latin typeface="Courier New" panose="02070309020205020404" pitchFamily="49" charset="0"/>
                <a:ea typeface="Times New Roman" panose="02020603050405020304" pitchFamily="18" charset="0"/>
              </a:rPr>
              <a:t>convertir</a:t>
            </a:r>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puis</a:t>
            </a:r>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appuyez</a:t>
            </a:r>
            <a:r>
              <a:rPr lang="en-US" sz="1200" dirty="0">
                <a:latin typeface="Courier New" panose="02070309020205020404" pitchFamily="49" charset="0"/>
                <a:ea typeface="Times New Roman" panose="02020603050405020304" pitchFamily="18" charset="0"/>
              </a:rPr>
              <a:t> sur le bouton</a:t>
            </a:r>
          </a:p>
          <a:p>
            <a:r>
              <a:rPr lang="en-US" sz="1200" dirty="0">
                <a:latin typeface="Courier New" panose="02070309020205020404" pitchFamily="49" charset="0"/>
                <a:ea typeface="Times New Roman" panose="02020603050405020304" pitchFamily="18" charset="0"/>
              </a:rPr>
              <a:t>    &lt;input type="text" name="hex" size="4"&gt;</a:t>
            </a:r>
          </a:p>
          <a:p>
            <a:r>
              <a:rPr lang="en-US" sz="1200" dirty="0">
                <a:latin typeface="Courier New" panose="02070309020205020404" pitchFamily="49" charset="0"/>
                <a:ea typeface="Times New Roman" panose="02020603050405020304" pitchFamily="18" charset="0"/>
              </a:rPr>
              <a:t>    &lt;input type="button" value="-&gt;" onclick="conversion(</a:t>
            </a:r>
            <a:r>
              <a:rPr lang="en-US" sz="1200" dirty="0" err="1">
                <a:latin typeface="Courier New" panose="02070309020205020404" pitchFamily="49" charset="0"/>
                <a:ea typeface="Times New Roman" panose="02020603050405020304" pitchFamily="18" charset="0"/>
              </a:rPr>
              <a:t>this.form</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&lt;input type="text" name="dec" size="4"&gt;</a:t>
            </a:r>
          </a:p>
          <a:p>
            <a:r>
              <a:rPr lang="en-US" sz="1200" dirty="0">
                <a:latin typeface="Courier New" panose="02070309020205020404" pitchFamily="49" charset="0"/>
                <a:ea typeface="Times New Roman" panose="02020603050405020304" pitchFamily="18" charset="0"/>
              </a:rPr>
              <a:t>  &lt;/form&gt;</a:t>
            </a:r>
          </a:p>
          <a:p>
            <a:r>
              <a:rPr lang="en-US" sz="1200" dirty="0">
                <a:latin typeface="Courier New" panose="02070309020205020404" pitchFamily="49" charset="0"/>
                <a:ea typeface="Times New Roman" panose="02020603050405020304" pitchFamily="18" charset="0"/>
              </a:rPr>
              <a:t>&lt;/body&gt;</a:t>
            </a:r>
          </a:p>
          <a:p>
            <a:r>
              <a:rPr lang="en-US" sz="1200" dirty="0">
                <a:latin typeface="Courier New" panose="02070309020205020404" pitchFamily="49" charset="0"/>
                <a:ea typeface="Times New Roman" panose="02020603050405020304" pitchFamily="18" charset="0"/>
              </a:rPr>
              <a:t>&lt;/html&gt;</a:t>
            </a:r>
          </a:p>
          <a:p>
            <a:endParaRPr lang="en-US" sz="1200" dirty="0">
              <a:latin typeface="Courier New" panose="02070309020205020404" pitchFamily="49" charset="0"/>
              <a:ea typeface="Times New Roman" panose="02020603050405020304" pitchFamily="18" charset="0"/>
            </a:endParaRPr>
          </a:p>
        </p:txBody>
      </p:sp>
      <p:sp>
        <p:nvSpPr>
          <p:cNvPr id="3" name="ZoneTexte 2"/>
          <p:cNvSpPr txBox="1"/>
          <p:nvPr/>
        </p:nvSpPr>
        <p:spPr>
          <a:xfrm>
            <a:off x="1913641" y="443060"/>
            <a:ext cx="2941163" cy="369332"/>
          </a:xfrm>
          <a:prstGeom prst="rect">
            <a:avLst/>
          </a:prstGeom>
          <a:noFill/>
        </p:spPr>
        <p:txBody>
          <a:bodyPr wrap="square" rtlCol="0">
            <a:spAutoFit/>
          </a:bodyPr>
          <a:lstStyle/>
          <a:p>
            <a:r>
              <a:rPr lang="fr-FR" dirty="0"/>
              <a:t>Solution :</a:t>
            </a:r>
          </a:p>
        </p:txBody>
      </p:sp>
      <p:sp>
        <p:nvSpPr>
          <p:cNvPr id="4" name="Espace réservé du numéro de diapositive 3">
            <a:extLst>
              <a:ext uri="{FF2B5EF4-FFF2-40B4-BE49-F238E27FC236}">
                <a16:creationId xmlns:a16="http://schemas.microsoft.com/office/drawing/2014/main" id="{0654A2C2-565A-49CA-89D7-FB115E9F6147}"/>
              </a:ext>
            </a:extLst>
          </p:cNvPr>
          <p:cNvSpPr>
            <a:spLocks noGrp="1"/>
          </p:cNvSpPr>
          <p:nvPr>
            <p:ph type="sldNum" sz="quarter" idx="12"/>
          </p:nvPr>
        </p:nvSpPr>
        <p:spPr/>
        <p:txBody>
          <a:bodyPr/>
          <a:lstStyle/>
          <a:p>
            <a:fld id="{D57F1E4F-1CFF-5643-939E-217C01CDF565}" type="slidenum">
              <a:rPr lang="en-US" smtClean="0"/>
              <a:pPr/>
              <a:t>115</a:t>
            </a:fld>
            <a:endParaRPr lang="en-US" dirty="0"/>
          </a:p>
        </p:txBody>
      </p:sp>
    </p:spTree>
    <p:extLst>
      <p:ext uri="{BB962C8B-B14F-4D97-AF65-F5344CB8AC3E}">
        <p14:creationId xmlns:p14="http://schemas.microsoft.com/office/powerpoint/2010/main" val="2496883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2576" y="675874"/>
            <a:ext cx="9690536" cy="4431983"/>
          </a:xfrm>
          <a:prstGeom prst="rect">
            <a:avLst/>
          </a:prstGeom>
        </p:spPr>
        <p:txBody>
          <a:bodyPr wrap="square">
            <a:spAutoFit/>
          </a:bodyPr>
          <a:lstStyle/>
          <a:p>
            <a:pPr>
              <a:spcBef>
                <a:spcPts val="1200"/>
              </a:spcBef>
              <a:spcAft>
                <a:spcPts val="1200"/>
              </a:spcAft>
            </a:pPr>
            <a:r>
              <a:rPr lang="fr-FR" sz="3200" b="1" i="1" dirty="0">
                <a:latin typeface="Arial" panose="020B0604020202020204" pitchFamily="34" charset="0"/>
                <a:ea typeface="Times New Roman" panose="02020603050405020304" pitchFamily="18" charset="0"/>
              </a:rPr>
              <a:t>Définition d'un tableau</a:t>
            </a:r>
          </a:p>
          <a:p>
            <a:pPr>
              <a:spcBef>
                <a:spcPts val="300"/>
              </a:spcBef>
              <a:spcAft>
                <a:spcPts val="300"/>
              </a:spcAft>
            </a:pPr>
            <a:r>
              <a:rPr lang="fr-FR" dirty="0">
                <a:latin typeface="Times New Roman" panose="02020603050405020304" pitchFamily="18" charset="0"/>
                <a:ea typeface="Times New Roman" panose="02020603050405020304" pitchFamily="18" charset="0"/>
              </a:rPr>
              <a:t>En programmation, les tableaux peuvent rendre de grands services. Pour définir un tableau, plusieurs écritures sont possibles.</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Définition sans initialisation :</a:t>
            </a:r>
          </a:p>
          <a:p>
            <a:pPr>
              <a:spcBef>
                <a:spcPts val="600"/>
              </a:spcBef>
              <a:spcAft>
                <a:spcPts val="600"/>
              </a:spcAft>
            </a:pPr>
            <a:r>
              <a:rPr lang="en-US" sz="1600" dirty="0" err="1">
                <a:latin typeface="Courier New" panose="02070309020205020404" pitchFamily="49" charset="0"/>
                <a:ea typeface="Times New Roman" panose="02020603050405020304" pitchFamily="18" charset="0"/>
              </a:rPr>
              <a:t>var</a:t>
            </a:r>
            <a:r>
              <a:rPr lang="en-US" sz="1600" dirty="0">
                <a:latin typeface="Courier New" panose="02070309020205020404" pitchFamily="49" charset="0"/>
                <a:ea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rPr>
              <a:t>unTableau</a:t>
            </a:r>
            <a:r>
              <a:rPr lang="en-US" sz="1600" dirty="0">
                <a:latin typeface="Courier New" panose="02070309020205020404" pitchFamily="49" charset="0"/>
                <a:ea typeface="Times New Roman" panose="02020603050405020304" pitchFamily="18" charset="0"/>
              </a:rPr>
              <a:t> = new Array();</a:t>
            </a:r>
          </a:p>
          <a:p>
            <a:pPr>
              <a:spcBef>
                <a:spcPts val="600"/>
              </a:spcBef>
              <a:spcAft>
                <a:spcPts val="600"/>
              </a:spcAft>
            </a:pPr>
            <a:endParaRPr lang="en-US" sz="1600" dirty="0">
              <a:latin typeface="Courier New" panose="02070309020205020404" pitchFamily="49" charset="0"/>
              <a:ea typeface="Times New Roman" panose="02020603050405020304" pitchFamily="18" charset="0"/>
            </a:endParaRPr>
          </a:p>
          <a:p>
            <a:pPr>
              <a:spcBef>
                <a:spcPts val="600"/>
              </a:spcBef>
              <a:spcAft>
                <a:spcPts val="600"/>
              </a:spcAft>
            </a:pPr>
            <a:r>
              <a:rPr lang="en-US" dirty="0" err="1">
                <a:latin typeface="Times New Roman" panose="02020603050405020304" pitchFamily="18" charset="0"/>
                <a:ea typeface="Times New Roman" panose="02020603050405020304" pitchFamily="18" charset="0"/>
                <a:cs typeface="Times New Roman" panose="02020603050405020304" pitchFamily="18" charset="0"/>
              </a:rPr>
              <a:t>Définition</a:t>
            </a:r>
            <a:r>
              <a:rPr lang="en-US" dirty="0">
                <a:latin typeface="Times New Roman" panose="02020603050405020304" pitchFamily="18" charset="0"/>
                <a:ea typeface="Times New Roman" panose="02020603050405020304" pitchFamily="18" charset="0"/>
                <a:cs typeface="Times New Roman" panose="02020603050405020304" pitchFamily="18" charset="0"/>
              </a:rPr>
              <a:t> avec initialization :</a:t>
            </a:r>
          </a:p>
          <a:p>
            <a:pPr>
              <a:spcBef>
                <a:spcPts val="600"/>
              </a:spcBef>
              <a:spcAft>
                <a:spcPts val="600"/>
              </a:spcAft>
            </a:pPr>
            <a:r>
              <a:rPr lang="en-US" sz="1600" dirty="0" err="1">
                <a:latin typeface="Courier New" panose="02070309020205020404" pitchFamily="49" charset="0"/>
                <a:ea typeface="Times New Roman" panose="02020603050405020304" pitchFamily="18" charset="0"/>
              </a:rPr>
              <a:t>var</a:t>
            </a:r>
            <a:r>
              <a:rPr lang="en-US" sz="1600" dirty="0">
                <a:latin typeface="Courier New" panose="02070309020205020404" pitchFamily="49" charset="0"/>
                <a:ea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rPr>
              <a:t>unTableau</a:t>
            </a:r>
            <a:r>
              <a:rPr lang="en-US" sz="1600" dirty="0">
                <a:latin typeface="Courier New" panose="02070309020205020404" pitchFamily="49" charset="0"/>
                <a:ea typeface="Times New Roman" panose="02020603050405020304" pitchFamily="18" charset="0"/>
              </a:rPr>
              <a:t> = ['valeur1','valeur2'];</a:t>
            </a:r>
          </a:p>
          <a:p>
            <a:pPr>
              <a:spcBef>
                <a:spcPts val="600"/>
              </a:spcBef>
              <a:spcAft>
                <a:spcPts val="600"/>
              </a:spcAft>
            </a:pPr>
            <a:r>
              <a:rPr lang="en-US" sz="1600" dirty="0" err="1">
                <a:latin typeface="Courier New" panose="02070309020205020404" pitchFamily="49" charset="0"/>
                <a:ea typeface="Times New Roman" panose="02020603050405020304" pitchFamily="18" charset="0"/>
              </a:rPr>
              <a:t>ou</a:t>
            </a:r>
            <a:r>
              <a:rPr lang="en-US" sz="1600" dirty="0">
                <a:latin typeface="Courier New" panose="02070309020205020404" pitchFamily="49" charset="0"/>
                <a:ea typeface="Times New Roman" panose="02020603050405020304" pitchFamily="18" charset="0"/>
              </a:rPr>
              <a:t> </a:t>
            </a:r>
          </a:p>
          <a:p>
            <a:pPr>
              <a:spcBef>
                <a:spcPts val="600"/>
              </a:spcBef>
              <a:spcAft>
                <a:spcPts val="600"/>
              </a:spcAft>
            </a:pPr>
            <a:r>
              <a:rPr lang="en-US" sz="1600" dirty="0" err="1">
                <a:latin typeface="Courier New" panose="02070309020205020404" pitchFamily="49" charset="0"/>
                <a:ea typeface="Times New Roman" panose="02020603050405020304" pitchFamily="18" charset="0"/>
              </a:rPr>
              <a:t>var</a:t>
            </a:r>
            <a:r>
              <a:rPr lang="en-US" sz="1600" dirty="0">
                <a:latin typeface="Courier New" panose="02070309020205020404" pitchFamily="49" charset="0"/>
                <a:ea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rPr>
              <a:t>unTableau</a:t>
            </a:r>
            <a:r>
              <a:rPr lang="en-US" sz="1600" dirty="0">
                <a:latin typeface="Courier New" panose="02070309020205020404" pitchFamily="49" charset="0"/>
                <a:ea typeface="Times New Roman" panose="02020603050405020304" pitchFamily="18" charset="0"/>
              </a:rPr>
              <a:t> = new Array('valeur1','valeur2');</a:t>
            </a:r>
          </a:p>
        </p:txBody>
      </p:sp>
      <p:sp>
        <p:nvSpPr>
          <p:cNvPr id="3" name="Espace réservé du numéro de diapositive 2">
            <a:extLst>
              <a:ext uri="{FF2B5EF4-FFF2-40B4-BE49-F238E27FC236}">
                <a16:creationId xmlns:a16="http://schemas.microsoft.com/office/drawing/2014/main" id="{A76BD179-B322-4E09-986D-65289E043E47}"/>
              </a:ext>
            </a:extLst>
          </p:cNvPr>
          <p:cNvSpPr>
            <a:spLocks noGrp="1"/>
          </p:cNvSpPr>
          <p:nvPr>
            <p:ph type="sldNum" sz="quarter" idx="12"/>
          </p:nvPr>
        </p:nvSpPr>
        <p:spPr/>
        <p:txBody>
          <a:bodyPr/>
          <a:lstStyle/>
          <a:p>
            <a:fld id="{D57F1E4F-1CFF-5643-939E-217C01CDF565}" type="slidenum">
              <a:rPr lang="en-US" smtClean="0"/>
              <a:pPr/>
              <a:t>116</a:t>
            </a:fld>
            <a:endParaRPr lang="en-US" dirty="0"/>
          </a:p>
        </p:txBody>
      </p:sp>
    </p:spTree>
    <p:extLst>
      <p:ext uri="{BB962C8B-B14F-4D97-AF65-F5344CB8AC3E}">
        <p14:creationId xmlns:p14="http://schemas.microsoft.com/office/powerpoint/2010/main" val="3202169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920240" y="393192"/>
            <a:ext cx="8129016" cy="1477328"/>
          </a:xfrm>
          <a:prstGeom prst="rect">
            <a:avLst/>
          </a:prstGeom>
          <a:noFill/>
        </p:spPr>
        <p:txBody>
          <a:bodyPr wrap="square" rtlCol="0">
            <a:spAutoFit/>
          </a:bodyPr>
          <a:lstStyle/>
          <a:p>
            <a:r>
              <a:rPr lang="fr-FR" dirty="0"/>
              <a:t>Pour accéder à un élément d'un tableau, passez par l'indice de cet élément.</a:t>
            </a:r>
          </a:p>
          <a:p>
            <a:r>
              <a:rPr lang="fr-FR" dirty="0"/>
              <a:t>Par exemple, pour afficher le troisième élément du tableau </a:t>
            </a:r>
            <a:r>
              <a:rPr lang="fr-FR" b="1" dirty="0" err="1"/>
              <a:t>unTableau</a:t>
            </a:r>
            <a:r>
              <a:rPr lang="fr-FR" dirty="0"/>
              <a:t>, vous écrirez :</a:t>
            </a:r>
          </a:p>
          <a:p>
            <a:endParaRPr lang="fr-FR" dirty="0"/>
          </a:p>
          <a:p>
            <a:r>
              <a:rPr lang="fr-FR" dirty="0" err="1">
                <a:latin typeface="Courier New" panose="02070309020205020404" pitchFamily="49" charset="0"/>
                <a:cs typeface="Courier New" panose="02070309020205020404" pitchFamily="49" charset="0"/>
              </a:rPr>
              <a:t>document.write</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unTableau</a:t>
            </a:r>
            <a:r>
              <a:rPr lang="fr-FR" dirty="0">
                <a:latin typeface="Courier New" panose="02070309020205020404" pitchFamily="49" charset="0"/>
                <a:cs typeface="Courier New" panose="02070309020205020404" pitchFamily="49" charset="0"/>
              </a:rPr>
              <a:t>[2]);</a:t>
            </a:r>
          </a:p>
          <a:p>
            <a:endParaRPr lang="fr-FR" dirty="0"/>
          </a:p>
        </p:txBody>
      </p:sp>
      <p:sp>
        <p:nvSpPr>
          <p:cNvPr id="4" name="ZoneTexte 3"/>
          <p:cNvSpPr txBox="1"/>
          <p:nvPr/>
        </p:nvSpPr>
        <p:spPr>
          <a:xfrm>
            <a:off x="1920240" y="3106227"/>
            <a:ext cx="7202078" cy="1200329"/>
          </a:xfrm>
          <a:prstGeom prst="rect">
            <a:avLst/>
          </a:prstGeom>
          <a:noFill/>
        </p:spPr>
        <p:txBody>
          <a:bodyPr wrap="square" rtlCol="0">
            <a:spAutoFit/>
          </a:bodyPr>
          <a:lstStyle/>
          <a:p>
            <a:r>
              <a:rPr lang="fr-FR" dirty="0"/>
              <a:t>Exercice</a:t>
            </a:r>
          </a:p>
          <a:p>
            <a:endParaRPr lang="fr-FR" dirty="0"/>
          </a:p>
          <a:p>
            <a:r>
              <a:rPr lang="fr-FR" dirty="0"/>
              <a:t>Définissez le code HTML et JavaScript pour calculer les factorielles de 1! à 10!. Stockez-les dans un tableau et affichez le contenu de ce tableau.</a:t>
            </a:r>
          </a:p>
        </p:txBody>
      </p:sp>
      <p:sp>
        <p:nvSpPr>
          <p:cNvPr id="3" name="Espace réservé du numéro de diapositive 2">
            <a:extLst>
              <a:ext uri="{FF2B5EF4-FFF2-40B4-BE49-F238E27FC236}">
                <a16:creationId xmlns:a16="http://schemas.microsoft.com/office/drawing/2014/main" id="{0DE40211-6308-4212-9857-E1235F270CFF}"/>
              </a:ext>
            </a:extLst>
          </p:cNvPr>
          <p:cNvSpPr>
            <a:spLocks noGrp="1"/>
          </p:cNvSpPr>
          <p:nvPr>
            <p:ph type="sldNum" sz="quarter" idx="12"/>
          </p:nvPr>
        </p:nvSpPr>
        <p:spPr/>
        <p:txBody>
          <a:bodyPr/>
          <a:lstStyle/>
          <a:p>
            <a:fld id="{D57F1E4F-1CFF-5643-939E-217C01CDF565}" type="slidenum">
              <a:rPr lang="en-US" smtClean="0"/>
              <a:pPr/>
              <a:t>117</a:t>
            </a:fld>
            <a:endParaRPr lang="en-US" dirty="0"/>
          </a:p>
        </p:txBody>
      </p:sp>
    </p:spTree>
    <p:extLst>
      <p:ext uri="{BB962C8B-B14F-4D97-AF65-F5344CB8AC3E}">
        <p14:creationId xmlns:p14="http://schemas.microsoft.com/office/powerpoint/2010/main" val="242818907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4666" y="474345"/>
            <a:ext cx="9074067" cy="5909310"/>
          </a:xfrm>
          <a:prstGeom prst="rect">
            <a:avLst/>
          </a:prstGeom>
        </p:spPr>
        <p:txBody>
          <a:bodyPr wrap="square">
            <a:spAutoFit/>
          </a:bodyPr>
          <a:lstStyle/>
          <a:p>
            <a:r>
              <a:rPr lang="en-US" dirty="0">
                <a:latin typeface="Courier New" panose="02070309020205020404" pitchFamily="49" charset="0"/>
                <a:ea typeface="Times New Roman" panose="02020603050405020304" pitchFamily="18" charset="0"/>
              </a:rPr>
              <a:t>&lt;!DOCTYPE html&gt;</a:t>
            </a:r>
          </a:p>
          <a:p>
            <a:r>
              <a:rPr lang="en-US" dirty="0">
                <a:latin typeface="Courier New" panose="02070309020205020404" pitchFamily="49" charset="0"/>
                <a:ea typeface="Times New Roman" panose="02020603050405020304" pitchFamily="18" charset="0"/>
              </a:rPr>
              <a:t>&lt;html lang="</a:t>
            </a:r>
            <a:r>
              <a:rPr lang="en-US" dirty="0" err="1">
                <a:latin typeface="Courier New" panose="02070309020205020404" pitchFamily="49" charset="0"/>
                <a:ea typeface="Times New Roman" panose="02020603050405020304" pitchFamily="18" charset="0"/>
              </a:rPr>
              <a:t>fr</a:t>
            </a:r>
            <a:r>
              <a:rPr lang="en-US" dirty="0">
                <a:latin typeface="Courier New" panose="02070309020205020404" pitchFamily="49" charset="0"/>
                <a:ea typeface="Times New Roman" panose="02020603050405020304" pitchFamily="18" charset="0"/>
              </a:rPr>
              <a:t>"&gt;</a:t>
            </a:r>
          </a:p>
          <a:p>
            <a:r>
              <a:rPr lang="en-US" dirty="0">
                <a:latin typeface="Courier New" panose="02070309020205020404" pitchFamily="49" charset="0"/>
                <a:ea typeface="Times New Roman" panose="02020603050405020304" pitchFamily="18" charset="0"/>
              </a:rPr>
              <a:t>  &lt;head&gt;</a:t>
            </a:r>
          </a:p>
          <a:p>
            <a:r>
              <a:rPr lang="en-US" dirty="0">
                <a:latin typeface="Courier New" panose="02070309020205020404" pitchFamily="49" charset="0"/>
                <a:ea typeface="Times New Roman" panose="02020603050405020304" pitchFamily="18" charset="0"/>
              </a:rPr>
              <a:t>    &lt;meta charset="utf-8"&gt;</a:t>
            </a:r>
          </a:p>
          <a:p>
            <a:r>
              <a:rPr lang="en-US" dirty="0">
                <a:latin typeface="Courier New" panose="02070309020205020404" pitchFamily="49" charset="0"/>
                <a:ea typeface="Times New Roman" panose="02020603050405020304" pitchFamily="18" charset="0"/>
              </a:rPr>
              <a:t>    &lt;title&gt;</a:t>
            </a:r>
            <a:r>
              <a:rPr lang="en-US" dirty="0" err="1">
                <a:latin typeface="Courier New" panose="02070309020205020404" pitchFamily="49" charset="0"/>
                <a:ea typeface="Times New Roman" panose="02020603050405020304" pitchFamily="18" charset="0"/>
              </a:rPr>
              <a:t>Factorielle</a:t>
            </a:r>
            <a:r>
              <a:rPr lang="en-US" dirty="0">
                <a:latin typeface="Courier New" panose="02070309020205020404" pitchFamily="49" charset="0"/>
                <a:ea typeface="Times New Roman" panose="02020603050405020304" pitchFamily="18" charset="0"/>
              </a:rPr>
              <a:t>&lt;/title&gt;</a:t>
            </a:r>
          </a:p>
          <a:p>
            <a:r>
              <a:rPr lang="en-US" dirty="0">
                <a:latin typeface="Courier New" panose="02070309020205020404" pitchFamily="49" charset="0"/>
                <a:ea typeface="Times New Roman" panose="02020603050405020304" pitchFamily="18" charset="0"/>
              </a:rPr>
              <a:t>    &lt;script&gt;</a:t>
            </a:r>
          </a:p>
          <a:p>
            <a:r>
              <a:rPr lang="en-US" dirty="0">
                <a:latin typeface="Courier New" panose="02070309020205020404" pitchFamily="49" charset="0"/>
                <a:ea typeface="Times New Roman" panose="02020603050405020304" pitchFamily="18" charset="0"/>
              </a:rPr>
              <a:t>      function </a:t>
            </a:r>
            <a:r>
              <a:rPr lang="en-US" dirty="0" err="1">
                <a:latin typeface="Courier New" panose="02070309020205020404" pitchFamily="49" charset="0"/>
                <a:ea typeface="Times New Roman" panose="02020603050405020304" pitchFamily="18" charset="0"/>
              </a:rPr>
              <a:t>init</a:t>
            </a:r>
            <a:r>
              <a:rPr lang="en-US" dirty="0">
                <a:latin typeface="Courier New" panose="02070309020205020404" pitchFamily="49" charset="0"/>
                <a:ea typeface="Times New Roman" panose="02020603050405020304" pitchFamily="18" charset="0"/>
              </a:rPr>
              <a:t>() {</a:t>
            </a:r>
          </a:p>
          <a:p>
            <a:r>
              <a:rPr lang="en-US" dirty="0">
                <a:latin typeface="Courier New" panose="02070309020205020404" pitchFamily="49" charset="0"/>
                <a:ea typeface="Times New Roman" panose="02020603050405020304" pitchFamily="18" charset="0"/>
              </a:rPr>
              <a:t>        var fact=[];</a:t>
            </a:r>
          </a:p>
          <a:p>
            <a:r>
              <a:rPr lang="en-US" dirty="0">
                <a:latin typeface="Courier New" panose="02070309020205020404" pitchFamily="49" charset="0"/>
                <a:ea typeface="Times New Roman" panose="02020603050405020304" pitchFamily="18" charset="0"/>
              </a:rPr>
              <a:t>        fact[1] = 1;</a:t>
            </a:r>
          </a:p>
          <a:p>
            <a:r>
              <a:rPr lang="en-US" dirty="0">
                <a:latin typeface="Courier New" panose="02070309020205020404" pitchFamily="49" charset="0"/>
                <a:ea typeface="Times New Roman" panose="02020603050405020304" pitchFamily="18" charset="0"/>
              </a:rPr>
              <a:t>        for (var </a:t>
            </a:r>
            <a:r>
              <a:rPr lang="en-US" dirty="0" err="1">
                <a:latin typeface="Courier New" panose="02070309020205020404" pitchFamily="49" charset="0"/>
                <a:ea typeface="Times New Roman" panose="02020603050405020304" pitchFamily="18" charset="0"/>
              </a:rPr>
              <a:t>i</a:t>
            </a:r>
            <a:r>
              <a:rPr lang="en-US" dirty="0">
                <a:latin typeface="Courier New" panose="02070309020205020404" pitchFamily="49" charset="0"/>
                <a:ea typeface="Times New Roman" panose="02020603050405020304" pitchFamily="18" charset="0"/>
              </a:rPr>
              <a:t>=2; </a:t>
            </a:r>
            <a:r>
              <a:rPr lang="en-US" dirty="0" err="1">
                <a:latin typeface="Courier New" panose="02070309020205020404" pitchFamily="49" charset="0"/>
                <a:ea typeface="Times New Roman" panose="02020603050405020304" pitchFamily="18" charset="0"/>
              </a:rPr>
              <a:t>i</a:t>
            </a:r>
            <a:r>
              <a:rPr lang="en-US" dirty="0">
                <a:latin typeface="Courier New" panose="02070309020205020404" pitchFamily="49" charset="0"/>
                <a:ea typeface="Times New Roman" panose="02020603050405020304" pitchFamily="18" charset="0"/>
              </a:rPr>
              <a:t>&lt;=10; </a:t>
            </a:r>
            <a:r>
              <a:rPr lang="en-US" dirty="0" err="1">
                <a:latin typeface="Courier New" panose="02070309020205020404" pitchFamily="49" charset="0"/>
                <a:ea typeface="Times New Roman" panose="02020603050405020304" pitchFamily="18" charset="0"/>
              </a:rPr>
              <a:t>i</a:t>
            </a:r>
            <a:r>
              <a:rPr lang="en-US" dirty="0">
                <a:latin typeface="Courier New" panose="02070309020205020404" pitchFamily="49" charset="0"/>
                <a:ea typeface="Times New Roman" panose="02020603050405020304" pitchFamily="18" charset="0"/>
              </a:rPr>
              <a:t>++) {</a:t>
            </a:r>
          </a:p>
          <a:p>
            <a:r>
              <a:rPr lang="en-US" dirty="0">
                <a:latin typeface="Courier New" panose="02070309020205020404" pitchFamily="49" charset="0"/>
                <a:ea typeface="Times New Roman" panose="02020603050405020304" pitchFamily="18" charset="0"/>
              </a:rPr>
              <a:t>          fact[</a:t>
            </a:r>
            <a:r>
              <a:rPr lang="en-US" dirty="0" err="1">
                <a:latin typeface="Courier New" panose="02070309020205020404" pitchFamily="49" charset="0"/>
                <a:ea typeface="Times New Roman" panose="02020603050405020304" pitchFamily="18" charset="0"/>
              </a:rPr>
              <a:t>i</a:t>
            </a:r>
            <a:r>
              <a:rPr lang="en-US" dirty="0">
                <a:latin typeface="Courier New" panose="02070309020205020404" pitchFamily="49" charset="0"/>
                <a:ea typeface="Times New Roman" panose="02020603050405020304" pitchFamily="18" charset="0"/>
              </a:rPr>
              <a:t>] = </a:t>
            </a:r>
            <a:r>
              <a:rPr lang="en-US" dirty="0" err="1">
                <a:latin typeface="Courier New" panose="02070309020205020404" pitchFamily="49" charset="0"/>
                <a:ea typeface="Times New Roman" panose="02020603050405020304" pitchFamily="18" charset="0"/>
              </a:rPr>
              <a:t>i</a:t>
            </a:r>
            <a:r>
              <a:rPr lang="en-US" dirty="0">
                <a:latin typeface="Courier New" panose="02070309020205020404" pitchFamily="49" charset="0"/>
                <a:ea typeface="Times New Roman" panose="02020603050405020304" pitchFamily="18" charset="0"/>
              </a:rPr>
              <a:t> * fact[i-1];</a:t>
            </a:r>
          </a:p>
          <a:p>
            <a:r>
              <a:rPr lang="en-US" dirty="0">
                <a:latin typeface="Courier New" panose="02070309020205020404" pitchFamily="49" charset="0"/>
                <a:ea typeface="Times New Roman" panose="02020603050405020304" pitchFamily="18" charset="0"/>
              </a:rPr>
              <a:t>        }</a:t>
            </a:r>
          </a:p>
          <a:p>
            <a:r>
              <a:rPr lang="en-US" dirty="0">
                <a:latin typeface="Courier New" panose="02070309020205020404" pitchFamily="49" charset="0"/>
                <a:ea typeface="Times New Roman" panose="02020603050405020304" pitchFamily="18" charset="0"/>
              </a:rPr>
              <a:t>        for (var </a:t>
            </a:r>
            <a:r>
              <a:rPr lang="en-US" dirty="0" err="1">
                <a:latin typeface="Courier New" panose="02070309020205020404" pitchFamily="49" charset="0"/>
                <a:ea typeface="Times New Roman" panose="02020603050405020304" pitchFamily="18" charset="0"/>
              </a:rPr>
              <a:t>i</a:t>
            </a:r>
            <a:r>
              <a:rPr lang="en-US" dirty="0">
                <a:latin typeface="Courier New" panose="02070309020205020404" pitchFamily="49" charset="0"/>
                <a:ea typeface="Times New Roman" panose="02020603050405020304" pitchFamily="18" charset="0"/>
              </a:rPr>
              <a:t>=1; </a:t>
            </a:r>
            <a:r>
              <a:rPr lang="en-US" dirty="0" err="1">
                <a:latin typeface="Courier New" panose="02070309020205020404" pitchFamily="49" charset="0"/>
                <a:ea typeface="Times New Roman" panose="02020603050405020304" pitchFamily="18" charset="0"/>
              </a:rPr>
              <a:t>i</a:t>
            </a:r>
            <a:r>
              <a:rPr lang="en-US" dirty="0">
                <a:latin typeface="Courier New" panose="02070309020205020404" pitchFamily="49" charset="0"/>
                <a:ea typeface="Times New Roman" panose="02020603050405020304" pitchFamily="18" charset="0"/>
              </a:rPr>
              <a:t>&lt;=10; </a:t>
            </a:r>
            <a:r>
              <a:rPr lang="en-US" dirty="0" err="1">
                <a:latin typeface="Courier New" panose="02070309020205020404" pitchFamily="49" charset="0"/>
                <a:ea typeface="Times New Roman" panose="02020603050405020304" pitchFamily="18" charset="0"/>
              </a:rPr>
              <a:t>i</a:t>
            </a:r>
            <a:r>
              <a:rPr lang="en-US" dirty="0">
                <a:latin typeface="Courier New" panose="02070309020205020404" pitchFamily="49" charset="0"/>
                <a:ea typeface="Times New Roman" panose="02020603050405020304" pitchFamily="18" charset="0"/>
              </a:rPr>
              <a:t>++) {</a:t>
            </a:r>
          </a:p>
          <a:p>
            <a:r>
              <a:rPr lang="en-US" dirty="0">
                <a:latin typeface="Courier New" panose="02070309020205020404" pitchFamily="49" charset="0"/>
                <a:ea typeface="Times New Roman" panose="02020603050405020304" pitchFamily="18" charset="0"/>
              </a:rPr>
              <a:t>          </a:t>
            </a:r>
            <a:r>
              <a:rPr lang="en-US" dirty="0" err="1">
                <a:latin typeface="Courier New" panose="02070309020205020404" pitchFamily="49" charset="0"/>
                <a:ea typeface="Times New Roman" panose="02020603050405020304" pitchFamily="18" charset="0"/>
              </a:rPr>
              <a:t>document.write</a:t>
            </a:r>
            <a:r>
              <a:rPr lang="en-US" dirty="0">
                <a:latin typeface="Courier New" panose="02070309020205020404" pitchFamily="49" charset="0"/>
                <a:ea typeface="Times New Roman" panose="02020603050405020304" pitchFamily="18" charset="0"/>
              </a:rPr>
              <a:t>(</a:t>
            </a:r>
            <a:r>
              <a:rPr lang="en-US" dirty="0" err="1">
                <a:latin typeface="Courier New" panose="02070309020205020404" pitchFamily="49" charset="0"/>
                <a:ea typeface="Times New Roman" panose="02020603050405020304" pitchFamily="18" charset="0"/>
              </a:rPr>
              <a:t>i</a:t>
            </a:r>
            <a:r>
              <a:rPr lang="en-US" dirty="0">
                <a:latin typeface="Courier New" panose="02070309020205020404" pitchFamily="49" charset="0"/>
                <a:ea typeface="Times New Roman" panose="02020603050405020304" pitchFamily="18" charset="0"/>
              </a:rPr>
              <a:t> + '! = ' + fact[</a:t>
            </a:r>
            <a:r>
              <a:rPr lang="en-US" dirty="0" err="1">
                <a:latin typeface="Courier New" panose="02070309020205020404" pitchFamily="49" charset="0"/>
                <a:ea typeface="Times New Roman" panose="02020603050405020304" pitchFamily="18" charset="0"/>
              </a:rPr>
              <a:t>i</a:t>
            </a:r>
            <a:r>
              <a:rPr lang="en-US" dirty="0">
                <a:latin typeface="Courier New" panose="02070309020205020404" pitchFamily="49" charset="0"/>
                <a:ea typeface="Times New Roman" panose="02020603050405020304" pitchFamily="18" charset="0"/>
              </a:rPr>
              <a:t>] + '&lt;</a:t>
            </a:r>
            <a:r>
              <a:rPr lang="en-US" dirty="0" err="1">
                <a:latin typeface="Courier New" panose="02070309020205020404" pitchFamily="49" charset="0"/>
                <a:ea typeface="Times New Roman" panose="02020603050405020304" pitchFamily="18" charset="0"/>
              </a:rPr>
              <a:t>br</a:t>
            </a:r>
            <a:r>
              <a:rPr lang="en-US" dirty="0">
                <a:latin typeface="Courier New" panose="02070309020205020404" pitchFamily="49" charset="0"/>
                <a:ea typeface="Times New Roman" panose="02020603050405020304" pitchFamily="18" charset="0"/>
              </a:rPr>
              <a:t>&gt;');</a:t>
            </a:r>
          </a:p>
          <a:p>
            <a:r>
              <a:rPr lang="en-US" dirty="0">
                <a:latin typeface="Courier New" panose="02070309020205020404" pitchFamily="49" charset="0"/>
                <a:ea typeface="Times New Roman" panose="02020603050405020304" pitchFamily="18" charset="0"/>
              </a:rPr>
              <a:t>        }  </a:t>
            </a:r>
          </a:p>
          <a:p>
            <a:r>
              <a:rPr lang="en-US" dirty="0">
                <a:latin typeface="Courier New" panose="02070309020205020404" pitchFamily="49" charset="0"/>
                <a:ea typeface="Times New Roman" panose="02020603050405020304" pitchFamily="18" charset="0"/>
              </a:rPr>
              <a:t>      }</a:t>
            </a:r>
          </a:p>
          <a:p>
            <a:r>
              <a:rPr lang="en-US" dirty="0">
                <a:latin typeface="Courier New" panose="02070309020205020404" pitchFamily="49" charset="0"/>
                <a:ea typeface="Times New Roman" panose="02020603050405020304" pitchFamily="18" charset="0"/>
              </a:rPr>
              <a:t>    &lt;/script&gt;</a:t>
            </a:r>
          </a:p>
          <a:p>
            <a:r>
              <a:rPr lang="en-US" dirty="0">
                <a:latin typeface="Courier New" panose="02070309020205020404" pitchFamily="49" charset="0"/>
                <a:ea typeface="Times New Roman" panose="02020603050405020304" pitchFamily="18" charset="0"/>
              </a:rPr>
              <a:t>  &lt;/head&gt;</a:t>
            </a:r>
          </a:p>
          <a:p>
            <a:r>
              <a:rPr lang="en-US" dirty="0">
                <a:latin typeface="Courier New" panose="02070309020205020404" pitchFamily="49" charset="0"/>
                <a:ea typeface="Times New Roman" panose="02020603050405020304" pitchFamily="18" charset="0"/>
              </a:rPr>
              <a:t>  &lt;body onload="</a:t>
            </a:r>
            <a:r>
              <a:rPr lang="en-US" dirty="0" err="1">
                <a:latin typeface="Courier New" panose="02070309020205020404" pitchFamily="49" charset="0"/>
                <a:ea typeface="Times New Roman" panose="02020603050405020304" pitchFamily="18" charset="0"/>
              </a:rPr>
              <a:t>init</a:t>
            </a:r>
            <a:r>
              <a:rPr lang="en-US" dirty="0">
                <a:latin typeface="Courier New" panose="02070309020205020404" pitchFamily="49" charset="0"/>
                <a:ea typeface="Times New Roman" panose="02020603050405020304" pitchFamily="18" charset="0"/>
              </a:rPr>
              <a:t>();"&gt;</a:t>
            </a:r>
          </a:p>
          <a:p>
            <a:r>
              <a:rPr lang="en-US" dirty="0">
                <a:latin typeface="Courier New" panose="02070309020205020404" pitchFamily="49" charset="0"/>
                <a:ea typeface="Times New Roman" panose="02020603050405020304" pitchFamily="18" charset="0"/>
              </a:rPr>
              <a:t>  &lt;/body&gt;</a:t>
            </a:r>
          </a:p>
          <a:p>
            <a:r>
              <a:rPr lang="en-US" dirty="0">
                <a:latin typeface="Courier New" panose="02070309020205020404" pitchFamily="49" charset="0"/>
                <a:ea typeface="Times New Roman" panose="02020603050405020304" pitchFamily="18" charset="0"/>
              </a:rPr>
              <a:t>&lt;/html&gt;</a:t>
            </a:r>
          </a:p>
        </p:txBody>
      </p:sp>
      <p:sp>
        <p:nvSpPr>
          <p:cNvPr id="3" name="ZoneTexte 2"/>
          <p:cNvSpPr txBox="1"/>
          <p:nvPr/>
        </p:nvSpPr>
        <p:spPr>
          <a:xfrm>
            <a:off x="1414021" y="3026004"/>
            <a:ext cx="1300899" cy="369332"/>
          </a:xfrm>
          <a:prstGeom prst="rect">
            <a:avLst/>
          </a:prstGeom>
          <a:noFill/>
        </p:spPr>
        <p:txBody>
          <a:bodyPr wrap="square" rtlCol="0">
            <a:spAutoFit/>
          </a:bodyPr>
          <a:lstStyle/>
          <a:p>
            <a:r>
              <a:rPr lang="fr-FR" dirty="0"/>
              <a:t>Solution</a:t>
            </a:r>
          </a:p>
        </p:txBody>
      </p:sp>
      <p:sp>
        <p:nvSpPr>
          <p:cNvPr id="4" name="Espace réservé du numéro de diapositive 3">
            <a:extLst>
              <a:ext uri="{FF2B5EF4-FFF2-40B4-BE49-F238E27FC236}">
                <a16:creationId xmlns:a16="http://schemas.microsoft.com/office/drawing/2014/main" id="{25AD15FC-C929-4177-9314-5DCA1E2005C8}"/>
              </a:ext>
            </a:extLst>
          </p:cNvPr>
          <p:cNvSpPr>
            <a:spLocks noGrp="1"/>
          </p:cNvSpPr>
          <p:nvPr>
            <p:ph type="sldNum" sz="quarter" idx="12"/>
          </p:nvPr>
        </p:nvSpPr>
        <p:spPr/>
        <p:txBody>
          <a:bodyPr/>
          <a:lstStyle/>
          <a:p>
            <a:fld id="{D57F1E4F-1CFF-5643-939E-217C01CDF565}" type="slidenum">
              <a:rPr lang="en-US" smtClean="0"/>
              <a:pPr/>
              <a:t>118</a:t>
            </a:fld>
            <a:endParaRPr lang="en-US" dirty="0"/>
          </a:p>
        </p:txBody>
      </p:sp>
    </p:spTree>
    <p:extLst>
      <p:ext uri="{BB962C8B-B14F-4D97-AF65-F5344CB8AC3E}">
        <p14:creationId xmlns:p14="http://schemas.microsoft.com/office/powerpoint/2010/main" val="34430572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57F1E4F-1CFF-5643-939E-217C01CDF565}" type="slidenum">
              <a:rPr lang="en-US" smtClean="0"/>
              <a:pPr/>
              <a:t>119</a:t>
            </a:fld>
            <a:endParaRPr lang="en-US" dirty="0"/>
          </a:p>
        </p:txBody>
      </p:sp>
      <p:sp>
        <p:nvSpPr>
          <p:cNvPr id="3" name="ZoneTexte 2"/>
          <p:cNvSpPr txBox="1"/>
          <p:nvPr/>
        </p:nvSpPr>
        <p:spPr>
          <a:xfrm>
            <a:off x="2092726" y="347133"/>
            <a:ext cx="7709338" cy="6063198"/>
          </a:xfrm>
          <a:prstGeom prst="rect">
            <a:avLst/>
          </a:prstGeom>
          <a:noFill/>
        </p:spPr>
        <p:txBody>
          <a:bodyPr wrap="square" rtlCol="0">
            <a:spAutoFit/>
          </a:bodyPr>
          <a:lstStyle/>
          <a:p>
            <a:r>
              <a:rPr lang="fr-FR" dirty="0"/>
              <a:t>Calcul récursif des factorielles</a:t>
            </a:r>
          </a:p>
          <a:p>
            <a:endParaRPr lang="fr-FR" dirty="0"/>
          </a:p>
          <a:p>
            <a:r>
              <a:rPr lang="fr-FR" sz="1600" dirty="0">
                <a:latin typeface="Courier New" panose="02070309020205020404" pitchFamily="49" charset="0"/>
                <a:cs typeface="Courier New" panose="02070309020205020404" pitchFamily="49" charset="0"/>
              </a:rPr>
              <a:t>&lt;!DOCTYPE html&gt;</a:t>
            </a:r>
          </a:p>
          <a:p>
            <a:r>
              <a:rPr lang="fr-FR" sz="1600" dirty="0">
                <a:latin typeface="Courier New" panose="02070309020205020404" pitchFamily="49" charset="0"/>
                <a:cs typeface="Courier New" panose="02070309020205020404" pitchFamily="49" charset="0"/>
              </a:rPr>
              <a:t>&lt;html </a:t>
            </a:r>
            <a:r>
              <a:rPr lang="fr-FR" sz="1600" dirty="0" err="1">
                <a:latin typeface="Courier New" panose="02070309020205020404" pitchFamily="49" charset="0"/>
                <a:cs typeface="Courier New" panose="02070309020205020404" pitchFamily="49" charset="0"/>
              </a:rPr>
              <a:t>lang</a:t>
            </a:r>
            <a:r>
              <a:rPr lang="fr-FR" sz="1600" dirty="0">
                <a:latin typeface="Courier New" panose="02070309020205020404" pitchFamily="49" charset="0"/>
                <a:cs typeface="Courier New" panose="02070309020205020404" pitchFamily="49" charset="0"/>
              </a:rPr>
              <a:t>="</a:t>
            </a:r>
            <a:r>
              <a:rPr lang="fr-FR" sz="1600" dirty="0" err="1">
                <a:latin typeface="Courier New" panose="02070309020205020404" pitchFamily="49" charset="0"/>
                <a:cs typeface="Courier New" panose="02070309020205020404" pitchFamily="49" charset="0"/>
              </a:rPr>
              <a:t>fr</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head</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meta</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charset</a:t>
            </a:r>
            <a:r>
              <a:rPr lang="fr-FR" sz="1600" dirty="0">
                <a:latin typeface="Courier New" panose="02070309020205020404" pitchFamily="49" charset="0"/>
                <a:cs typeface="Courier New" panose="02070309020205020404" pitchFamily="49" charset="0"/>
              </a:rPr>
              <a:t>="utf-8"&gt;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title</a:t>
            </a:r>
            <a:r>
              <a:rPr lang="fr-FR" sz="1600" dirty="0">
                <a:latin typeface="Courier New" panose="02070309020205020404" pitchFamily="49" charset="0"/>
                <a:cs typeface="Courier New" panose="02070309020205020404" pitchFamily="49" charset="0"/>
              </a:rPr>
              <a:t>&gt;Factorielle récursive&lt;/</a:t>
            </a:r>
            <a:r>
              <a:rPr lang="fr-FR" sz="1600" dirty="0" err="1">
                <a:latin typeface="Courier New" panose="02070309020205020404" pitchFamily="49" charset="0"/>
                <a:cs typeface="Courier New" panose="02070309020205020404" pitchFamily="49" charset="0"/>
              </a:rPr>
              <a:t>title</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&lt;script&gt;</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function</a:t>
            </a:r>
            <a:r>
              <a:rPr lang="fr-FR" sz="1600" dirty="0">
                <a:latin typeface="Courier New" panose="02070309020205020404" pitchFamily="49" charset="0"/>
                <a:cs typeface="Courier New" panose="02070309020205020404" pitchFamily="49" charset="0"/>
              </a:rPr>
              <a:t> factorielle(n) { </a:t>
            </a:r>
          </a:p>
          <a:p>
            <a:r>
              <a:rPr lang="fr-FR" sz="1600" dirty="0">
                <a:latin typeface="Courier New" panose="02070309020205020404" pitchFamily="49" charset="0"/>
                <a:cs typeface="Courier New" panose="02070309020205020404" pitchFamily="49" charset="0"/>
              </a:rPr>
              <a:t>        if (n == 0) { </a:t>
            </a:r>
          </a:p>
          <a:p>
            <a:r>
              <a:rPr lang="fr-FR" sz="1600" dirty="0">
                <a:latin typeface="Courier New" panose="02070309020205020404" pitchFamily="49" charset="0"/>
                <a:cs typeface="Courier New" panose="02070309020205020404" pitchFamily="49" charset="0"/>
              </a:rPr>
              <a:t>          return 1; </a:t>
            </a:r>
          </a:p>
          <a:p>
            <a:r>
              <a:rPr lang="fr-FR" sz="1600" dirty="0">
                <a:latin typeface="Courier New" panose="02070309020205020404" pitchFamily="49" charset="0"/>
                <a:cs typeface="Courier New" panose="02070309020205020404" pitchFamily="49" charset="0"/>
              </a:rPr>
              <a:t>        } </a:t>
            </a:r>
          </a:p>
          <a:p>
            <a:r>
              <a:rPr lang="fr-FR" sz="1600" dirty="0">
                <a:latin typeface="Courier New" panose="02070309020205020404" pitchFamily="49" charset="0"/>
                <a:cs typeface="Courier New" panose="02070309020205020404" pitchFamily="49" charset="0"/>
              </a:rPr>
              <a:t>        return n * factorielle(n-1);  </a:t>
            </a:r>
          </a:p>
          <a:p>
            <a:r>
              <a:rPr lang="fr-FR" sz="1600" dirty="0">
                <a:latin typeface="Courier New" panose="02070309020205020404" pitchFamily="49" charset="0"/>
                <a:cs typeface="Courier New" panose="02070309020205020404" pitchFamily="49" charset="0"/>
              </a:rPr>
              <a:t>      }     </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function</a:t>
            </a:r>
            <a:r>
              <a:rPr lang="fr-FR" sz="1600" dirty="0">
                <a:latin typeface="Courier New" panose="02070309020205020404" pitchFamily="49" charset="0"/>
                <a:cs typeface="Courier New" panose="02070309020205020404" pitchFamily="49" charset="0"/>
              </a:rPr>
              <a:t> init() {</a:t>
            </a:r>
          </a:p>
          <a:p>
            <a:r>
              <a:rPr lang="fr-FR" sz="1600" dirty="0">
                <a:latin typeface="Courier New" panose="02070309020205020404" pitchFamily="49" charset="0"/>
                <a:cs typeface="Courier New" panose="02070309020205020404" pitchFamily="49" charset="0"/>
              </a:rPr>
              <a:t>        for (var i=1; i&lt;10; i++){</a:t>
            </a:r>
          </a:p>
          <a:p>
            <a:r>
              <a:rPr lang="fr-FR" sz="1600" dirty="0">
                <a:latin typeface="Courier New" panose="02070309020205020404" pitchFamily="49" charset="0"/>
                <a:cs typeface="Courier New" panose="02070309020205020404" pitchFamily="49" charset="0"/>
              </a:rPr>
              <a:t>          console.log(factorielle(i));</a:t>
            </a:r>
          </a:p>
          <a:p>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    &lt;/script&gt;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head</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&lt;body </a:t>
            </a:r>
            <a:r>
              <a:rPr lang="fr-FR" sz="1600" dirty="0" err="1">
                <a:latin typeface="Courier New" panose="02070309020205020404" pitchFamily="49" charset="0"/>
                <a:cs typeface="Courier New" panose="02070309020205020404" pitchFamily="49" charset="0"/>
              </a:rPr>
              <a:t>onload</a:t>
            </a:r>
            <a:r>
              <a:rPr lang="fr-FR" sz="1600" dirty="0">
                <a:latin typeface="Courier New" panose="02070309020205020404" pitchFamily="49" charset="0"/>
                <a:cs typeface="Courier New" panose="02070309020205020404" pitchFamily="49" charset="0"/>
              </a:rPr>
              <a:t>="init();"&gt;</a:t>
            </a:r>
          </a:p>
          <a:p>
            <a:r>
              <a:rPr lang="fr-FR" sz="1600" dirty="0">
                <a:latin typeface="Courier New" panose="02070309020205020404" pitchFamily="49" charset="0"/>
                <a:cs typeface="Courier New" panose="02070309020205020404" pitchFamily="49" charset="0"/>
              </a:rPr>
              <a:t>  &lt;/body&gt;</a:t>
            </a:r>
          </a:p>
          <a:p>
            <a:r>
              <a:rPr lang="fr-FR" sz="1600" dirty="0">
                <a:latin typeface="Courier New" panose="02070309020205020404" pitchFamily="49" charset="0"/>
                <a:cs typeface="Courier New" panose="02070309020205020404" pitchFamily="49" charset="0"/>
              </a:rPr>
              <a:t>&lt;/html&gt;</a:t>
            </a:r>
            <a:endParaRPr lang="fr-FR" dirty="0"/>
          </a:p>
        </p:txBody>
      </p:sp>
    </p:spTree>
    <p:extLst>
      <p:ext uri="{BB962C8B-B14F-4D97-AF65-F5344CB8AC3E}">
        <p14:creationId xmlns:p14="http://schemas.microsoft.com/office/powerpoint/2010/main" val="4064252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104311" y="1166721"/>
            <a:ext cx="6297304" cy="461665"/>
          </a:xfrm>
          <a:prstGeom prst="rect">
            <a:avLst/>
          </a:prstGeom>
          <a:noFill/>
        </p:spPr>
        <p:txBody>
          <a:bodyPr wrap="square" rtlCol="0">
            <a:spAutoFit/>
          </a:bodyPr>
          <a:lstStyle/>
          <a:p>
            <a:r>
              <a:rPr lang="fr-FR" sz="2400" b="1" dirty="0"/>
              <a:t>Validation du code HTML/XHTML</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2305614" y="2840586"/>
            <a:ext cx="8775827" cy="1631216"/>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Avant de tester un code HTML/XHTML dans votre navigateur, je vous conseille de vous assurer de sa conformité. Pour cela, rendez-vous à la page </a:t>
            </a:r>
            <a:r>
              <a:rPr lang="fr-FR" b="1" dirty="0">
                <a:solidFill>
                  <a:srgbClr val="999999"/>
                </a:solidFill>
                <a:latin typeface="Times New Roman" panose="02020603050405020304" pitchFamily="18" charset="0"/>
                <a:ea typeface="Times New Roman" panose="02020603050405020304" pitchFamily="18" charset="0"/>
                <a:hlinkClick r:id="rId2"/>
              </a:rPr>
              <a:t>https://validator.w3.org/</a:t>
            </a:r>
            <a:r>
              <a:rPr lang="fr-FR" dirty="0">
                <a:latin typeface="Times New Roman" panose="02020603050405020304" pitchFamily="18" charset="0"/>
                <a:ea typeface="Times New Roman" panose="02020603050405020304" pitchFamily="18" charset="0"/>
              </a:rPr>
              <a:t>.</a:t>
            </a:r>
          </a:p>
          <a:p>
            <a:pPr hangingPunct="0">
              <a:spcBef>
                <a:spcPts val="300"/>
              </a:spcBef>
              <a:spcAft>
                <a:spcPts val="300"/>
              </a:spcAft>
            </a:pPr>
            <a:endParaRPr lang="fr-FR" dirty="0">
              <a:effectLst/>
              <a:latin typeface="Times New Roman" panose="02020603050405020304" pitchFamily="18" charset="0"/>
              <a:ea typeface="Times New Roman" panose="02020603050405020304" pitchFamily="18" charset="0"/>
            </a:endParaRPr>
          </a:p>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Cela garantira sa bonne interprétation dans les navigateurs (au niveau HTML et CSS) et vous permettra de vous assurer que le code JavaScript sera bien exécuté.</a:t>
            </a:r>
            <a:endParaRPr lang="fr-FR" dirty="0">
              <a:effectLst/>
              <a:latin typeface="Times New Roman" panose="02020603050405020304" pitchFamily="18" charset="0"/>
              <a:ea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22CE836B-997A-4E1E-86A5-AF438ABA4A2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778286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029968" y="1024128"/>
            <a:ext cx="7854696" cy="1200329"/>
          </a:xfrm>
          <a:prstGeom prst="rect">
            <a:avLst/>
          </a:prstGeom>
          <a:noFill/>
        </p:spPr>
        <p:txBody>
          <a:bodyPr wrap="square" rtlCol="0">
            <a:spAutoFit/>
          </a:bodyPr>
          <a:lstStyle/>
          <a:p>
            <a:r>
              <a:rPr lang="fr-FR" dirty="0"/>
              <a:t>Pour manipuler un tableau, c'est-à-dire pour insérer, supprimer, extraire ou trier les éléments du tableau, vous utiliserez les méthodes de l'objet </a:t>
            </a:r>
            <a:r>
              <a:rPr lang="fr-FR" dirty="0" err="1"/>
              <a:t>Array</a:t>
            </a:r>
            <a:r>
              <a:rPr lang="fr-FR" dirty="0"/>
              <a:t>. Vous trouverez de la documentation sur ces méthodes en vous rendant sur </a:t>
            </a:r>
            <a:r>
              <a:rPr lang="fr-FR" dirty="0">
                <a:hlinkClick r:id="rId2"/>
              </a:rPr>
              <a:t>https://www.w3schools.com/js/js_array_methods.asp</a:t>
            </a:r>
            <a:endParaRPr lang="fr-FR" dirty="0"/>
          </a:p>
        </p:txBody>
      </p:sp>
      <p:sp>
        <p:nvSpPr>
          <p:cNvPr id="3" name="ZoneTexte 2"/>
          <p:cNvSpPr txBox="1"/>
          <p:nvPr/>
        </p:nvSpPr>
        <p:spPr>
          <a:xfrm>
            <a:off x="2258568" y="3346704"/>
            <a:ext cx="9140952" cy="2862322"/>
          </a:xfrm>
          <a:prstGeom prst="rect">
            <a:avLst/>
          </a:prstGeom>
          <a:noFill/>
        </p:spPr>
        <p:txBody>
          <a:bodyPr wrap="square" rtlCol="0">
            <a:spAutoFit/>
          </a:bodyPr>
          <a:lstStyle/>
          <a:p>
            <a:r>
              <a:rPr lang="fr-FR" dirty="0"/>
              <a:t>Exercice </a:t>
            </a:r>
          </a:p>
          <a:p>
            <a:r>
              <a:rPr lang="fr-FR" dirty="0"/>
              <a:t>Définissez le tableau </a:t>
            </a:r>
            <a:r>
              <a:rPr lang="fr-FR" b="1" dirty="0" err="1"/>
              <a:t>prenoms</a:t>
            </a:r>
            <a:r>
              <a:rPr lang="fr-FR" dirty="0"/>
              <a:t> qui contient les prénoms suivants :</a:t>
            </a:r>
          </a:p>
          <a:p>
            <a:r>
              <a:rPr lang="fr-FR" dirty="0"/>
              <a:t>Jean, Pierre, Laetitia, David, Jade, Christel</a:t>
            </a:r>
          </a:p>
          <a:p>
            <a:endParaRPr lang="fr-FR" dirty="0"/>
          </a:p>
          <a:p>
            <a:pPr marL="342900" indent="-342900">
              <a:buAutoNum type="arabicParenR"/>
            </a:pPr>
            <a:r>
              <a:rPr lang="fr-FR" dirty="0"/>
              <a:t>Ajoutez le prénom Anaïs en deuxième position (entre Jean et Pierre)</a:t>
            </a:r>
          </a:p>
          <a:p>
            <a:pPr marL="342900" indent="-342900">
              <a:buAutoNum type="arabicParenR"/>
            </a:pPr>
            <a:r>
              <a:rPr lang="fr-FR" dirty="0"/>
              <a:t>Supprimez le dernier élément du tableau</a:t>
            </a:r>
          </a:p>
          <a:p>
            <a:pPr marL="342900" indent="-342900">
              <a:buAutoNum type="arabicParenR"/>
            </a:pPr>
            <a:r>
              <a:rPr lang="fr-FR" dirty="0"/>
              <a:t>Ajoutez le prénom Christel au début du tableau</a:t>
            </a:r>
          </a:p>
          <a:p>
            <a:pPr marL="342900" indent="-342900">
              <a:buAutoNum type="arabicParenR"/>
            </a:pPr>
            <a:r>
              <a:rPr lang="fr-FR" dirty="0"/>
              <a:t>Ajoutez le prénom Sandrine à la fin du tableau</a:t>
            </a:r>
          </a:p>
          <a:p>
            <a:pPr marL="342900" indent="-342900">
              <a:buAutoNum type="arabicParenR"/>
            </a:pPr>
            <a:r>
              <a:rPr lang="fr-FR" dirty="0"/>
              <a:t>Triez le tableau par ordre alphabétique</a:t>
            </a:r>
          </a:p>
          <a:p>
            <a:pPr marL="342900" indent="-342900">
              <a:buAutoNum type="arabicParenR"/>
            </a:pPr>
            <a:r>
              <a:rPr lang="fr-FR" dirty="0"/>
              <a:t>Définissez un tableau qui contient les trois premiers éléments du tableau </a:t>
            </a:r>
            <a:r>
              <a:rPr lang="fr-FR" b="1" dirty="0" err="1"/>
              <a:t>prenoms</a:t>
            </a:r>
            <a:endParaRPr lang="fr-FR" b="1" dirty="0"/>
          </a:p>
        </p:txBody>
      </p:sp>
      <p:sp>
        <p:nvSpPr>
          <p:cNvPr id="4" name="Espace réservé du numéro de diapositive 3">
            <a:extLst>
              <a:ext uri="{FF2B5EF4-FFF2-40B4-BE49-F238E27FC236}">
                <a16:creationId xmlns:a16="http://schemas.microsoft.com/office/drawing/2014/main" id="{5BB72D82-7771-4335-B078-F916FC5F03E2}"/>
              </a:ext>
            </a:extLst>
          </p:cNvPr>
          <p:cNvSpPr>
            <a:spLocks noGrp="1"/>
          </p:cNvSpPr>
          <p:nvPr>
            <p:ph type="sldNum" sz="quarter" idx="12"/>
          </p:nvPr>
        </p:nvSpPr>
        <p:spPr/>
        <p:txBody>
          <a:bodyPr/>
          <a:lstStyle/>
          <a:p>
            <a:fld id="{D57F1E4F-1CFF-5643-939E-217C01CDF565}" type="slidenum">
              <a:rPr lang="en-US" smtClean="0"/>
              <a:pPr/>
              <a:t>120</a:t>
            </a:fld>
            <a:endParaRPr lang="en-US" dirty="0"/>
          </a:p>
        </p:txBody>
      </p:sp>
    </p:spTree>
    <p:extLst>
      <p:ext uri="{BB962C8B-B14F-4D97-AF65-F5344CB8AC3E}">
        <p14:creationId xmlns:p14="http://schemas.microsoft.com/office/powerpoint/2010/main" val="392448232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7880" y="705392"/>
            <a:ext cx="9845040" cy="4616648"/>
          </a:xfrm>
          <a:prstGeom prst="rect">
            <a:avLst/>
          </a:prstGeom>
        </p:spPr>
        <p:txBody>
          <a:bodyPr wrap="square">
            <a:spAutoFit/>
          </a:bodyPr>
          <a:lstStyle/>
          <a:p>
            <a:r>
              <a:rPr lang="fr-FR" sz="1400" dirty="0">
                <a:latin typeface="Courier New" panose="02070309020205020404" pitchFamily="49" charset="0"/>
                <a:cs typeface="Courier New" panose="02070309020205020404" pitchFamily="49" charset="0"/>
              </a:rPr>
              <a:t>&lt;!DOCTYPE html&gt;</a:t>
            </a:r>
          </a:p>
          <a:p>
            <a:r>
              <a:rPr lang="fr-FR" sz="1400" dirty="0">
                <a:latin typeface="Courier New" panose="02070309020205020404" pitchFamily="49" charset="0"/>
                <a:cs typeface="Courier New" panose="02070309020205020404" pitchFamily="49" charset="0"/>
              </a:rPr>
              <a:t>&lt;html&gt;</a:t>
            </a:r>
          </a:p>
          <a:p>
            <a:r>
              <a:rPr lang="fr-FR" sz="1400" dirty="0">
                <a:latin typeface="Courier New" panose="02070309020205020404" pitchFamily="49" charset="0"/>
                <a:cs typeface="Courier New" panose="02070309020205020404" pitchFamily="49" charset="0"/>
              </a:rPr>
              <a:t>&lt;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&lt;body&gt;</a:t>
            </a:r>
          </a:p>
          <a:p>
            <a:r>
              <a:rPr lang="fr-FR" sz="1400" dirty="0">
                <a:latin typeface="Courier New" panose="02070309020205020404" pitchFamily="49" charset="0"/>
                <a:cs typeface="Courier New" panose="02070309020205020404" pitchFamily="49" charset="0"/>
              </a:rPr>
              <a:t>  &lt;h1&gt;Manipulation de tableaux&lt;/h1&gt;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var </a:t>
            </a:r>
            <a:r>
              <a:rPr lang="fr-FR" sz="1400" dirty="0" err="1">
                <a:latin typeface="Courier New" panose="02070309020205020404" pitchFamily="49" charset="0"/>
                <a:cs typeface="Courier New" panose="02070309020205020404" pitchFamily="49" charset="0"/>
              </a:rPr>
              <a:t>prenoms</a:t>
            </a:r>
            <a:r>
              <a:rPr lang="fr-FR" sz="1400" dirty="0">
                <a:latin typeface="Courier New" panose="02070309020205020404" pitchFamily="49" charset="0"/>
                <a:cs typeface="Courier New" panose="02070309020205020404" pitchFamily="49" charset="0"/>
              </a:rPr>
              <a:t> = new </a:t>
            </a:r>
            <a:r>
              <a:rPr lang="fr-FR" sz="1400" dirty="0" err="1">
                <a:latin typeface="Courier New" panose="02070309020205020404" pitchFamily="49" charset="0"/>
                <a:cs typeface="Courier New" panose="02070309020205020404" pitchFamily="49" charset="0"/>
              </a:rPr>
              <a:t>Array</a:t>
            </a:r>
            <a:r>
              <a:rPr lang="fr-FR" sz="1400" dirty="0">
                <a:latin typeface="Courier New" panose="02070309020205020404" pitchFamily="49" charset="0"/>
                <a:cs typeface="Courier New" panose="02070309020205020404" pitchFamily="49" charset="0"/>
              </a:rPr>
              <a:t>('Jean', 'Pierre', 'Laetitia', 'David', 'Jade', 'Christel');</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prenoms.splice</a:t>
            </a:r>
            <a:r>
              <a:rPr lang="fr-FR" sz="1400" dirty="0">
                <a:latin typeface="Courier New" panose="02070309020205020404" pitchFamily="49" charset="0"/>
                <a:cs typeface="Courier New" panose="02070309020205020404" pitchFamily="49" charset="0"/>
              </a:rPr>
              <a:t>(1,0,'Anaïs'); // 1</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prenoms.pop</a:t>
            </a:r>
            <a:r>
              <a:rPr lang="fr-FR" sz="1400" dirty="0">
                <a:latin typeface="Courier New" panose="02070309020205020404" pitchFamily="49" charset="0"/>
                <a:cs typeface="Courier New" panose="02070309020205020404" pitchFamily="49" charset="0"/>
              </a:rPr>
              <a:t>(); // 2</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prenoms.unshift</a:t>
            </a:r>
            <a:r>
              <a:rPr lang="fr-FR" sz="1400" dirty="0">
                <a:latin typeface="Courier New" panose="02070309020205020404" pitchFamily="49" charset="0"/>
                <a:cs typeface="Courier New" panose="02070309020205020404" pitchFamily="49" charset="0"/>
              </a:rPr>
              <a:t>('Christel'); // 3</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prenoms.push</a:t>
            </a:r>
            <a:r>
              <a:rPr lang="fr-FR" sz="1400" dirty="0">
                <a:latin typeface="Courier New" panose="02070309020205020404" pitchFamily="49" charset="0"/>
                <a:cs typeface="Courier New" panose="02070309020205020404" pitchFamily="49" charset="0"/>
              </a:rPr>
              <a:t>('Sandrine'); // 4</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prenoms.sort</a:t>
            </a:r>
            <a:r>
              <a:rPr lang="fr-FR" sz="1400" dirty="0">
                <a:latin typeface="Courier New" panose="02070309020205020404" pitchFamily="49" charset="0"/>
                <a:cs typeface="Courier New" panose="02070309020205020404" pitchFamily="49" charset="0"/>
              </a:rPr>
              <a:t>(); // 5</a:t>
            </a:r>
          </a:p>
          <a:p>
            <a:r>
              <a:rPr lang="fr-FR" sz="1400" dirty="0">
                <a:latin typeface="Courier New" panose="02070309020205020404" pitchFamily="49" charset="0"/>
                <a:cs typeface="Courier New" panose="02070309020205020404" pitchFamily="49" charset="0"/>
              </a:rPr>
              <a:t>    var premiers = </a:t>
            </a:r>
            <a:r>
              <a:rPr lang="fr-FR" sz="1400" dirty="0" err="1">
                <a:latin typeface="Courier New" panose="02070309020205020404" pitchFamily="49" charset="0"/>
                <a:cs typeface="Courier New" panose="02070309020205020404" pitchFamily="49" charset="0"/>
              </a:rPr>
              <a:t>prenoms.slice</a:t>
            </a:r>
            <a:r>
              <a:rPr lang="fr-FR" sz="1400" dirty="0">
                <a:latin typeface="Courier New" panose="02070309020205020404" pitchFamily="49" charset="0"/>
                <a:cs typeface="Courier New" panose="02070309020205020404" pitchFamily="49" charset="0"/>
              </a:rPr>
              <a:t>(0,3);</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document.write</a:t>
            </a:r>
            <a:r>
              <a:rPr lang="fr-FR" sz="1400" dirty="0">
                <a:latin typeface="Courier New" panose="02070309020205020404" pitchFamily="49" charset="0"/>
                <a:cs typeface="Courier New" panose="02070309020205020404" pitchFamily="49" charset="0"/>
              </a:rPr>
              <a:t>(premiers);</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document.write</a:t>
            </a:r>
            <a:r>
              <a:rPr lang="fr-FR" sz="1400" dirty="0">
                <a:latin typeface="Courier New" panose="02070309020205020404" pitchFamily="49" charset="0"/>
                <a:cs typeface="Courier New" panose="02070309020205020404" pitchFamily="49" charset="0"/>
              </a:rPr>
              <a:t>('&lt;</a:t>
            </a:r>
            <a:r>
              <a:rPr lang="fr-FR" sz="1400" dirty="0" err="1">
                <a:latin typeface="Courier New" panose="02070309020205020404" pitchFamily="49" charset="0"/>
                <a:cs typeface="Courier New" panose="02070309020205020404" pitchFamily="49" charset="0"/>
              </a:rPr>
              <a:t>br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document.write</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prenoms</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&lt;/body&gt;</a:t>
            </a:r>
          </a:p>
          <a:p>
            <a:r>
              <a:rPr lang="fr-FR" sz="1400" dirty="0">
                <a:latin typeface="Courier New" panose="02070309020205020404" pitchFamily="49" charset="0"/>
                <a:cs typeface="Courier New" panose="02070309020205020404" pitchFamily="49" charset="0"/>
              </a:rPr>
              <a:t>&lt;/html&gt;</a:t>
            </a:r>
          </a:p>
        </p:txBody>
      </p:sp>
      <p:sp>
        <p:nvSpPr>
          <p:cNvPr id="3" name="Espace réservé du numéro de diapositive 2">
            <a:extLst>
              <a:ext uri="{FF2B5EF4-FFF2-40B4-BE49-F238E27FC236}">
                <a16:creationId xmlns:a16="http://schemas.microsoft.com/office/drawing/2014/main" id="{C9F3692E-B45D-4666-AD8D-35D2FE2C93FC}"/>
              </a:ext>
            </a:extLst>
          </p:cNvPr>
          <p:cNvSpPr>
            <a:spLocks noGrp="1"/>
          </p:cNvSpPr>
          <p:nvPr>
            <p:ph type="sldNum" sz="quarter" idx="12"/>
          </p:nvPr>
        </p:nvSpPr>
        <p:spPr/>
        <p:txBody>
          <a:bodyPr/>
          <a:lstStyle/>
          <a:p>
            <a:fld id="{D57F1E4F-1CFF-5643-939E-217C01CDF565}" type="slidenum">
              <a:rPr lang="en-US" smtClean="0"/>
              <a:pPr/>
              <a:t>121</a:t>
            </a:fld>
            <a:endParaRPr lang="en-US" dirty="0"/>
          </a:p>
        </p:txBody>
      </p:sp>
    </p:spTree>
    <p:extLst>
      <p:ext uri="{BB962C8B-B14F-4D97-AF65-F5344CB8AC3E}">
        <p14:creationId xmlns:p14="http://schemas.microsoft.com/office/powerpoint/2010/main" val="317731494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0222" y="453354"/>
            <a:ext cx="8971175" cy="5501506"/>
          </a:xfrm>
          <a:prstGeom prst="rect">
            <a:avLst/>
          </a:prstGeom>
        </p:spPr>
        <p:txBody>
          <a:bodyPr wrap="square">
            <a:spAutoFit/>
          </a:bodyPr>
          <a:lstStyle/>
          <a:p>
            <a:pPr>
              <a:spcBef>
                <a:spcPts val="1200"/>
              </a:spcBef>
              <a:spcAft>
                <a:spcPts val="300"/>
              </a:spcAft>
            </a:pPr>
            <a:r>
              <a:rPr lang="fr-FR" sz="2400" b="1" i="1" dirty="0">
                <a:latin typeface="Times New Roman" panose="02020603050405020304" pitchFamily="18" charset="0"/>
                <a:ea typeface="Times New Roman" panose="02020603050405020304" pitchFamily="18" charset="0"/>
              </a:rPr>
              <a:t>L'objet Date</a:t>
            </a:r>
          </a:p>
          <a:p>
            <a:pPr>
              <a:spcBef>
                <a:spcPts val="1200"/>
              </a:spcBef>
              <a:spcAft>
                <a:spcPts val="300"/>
              </a:spcAft>
            </a:pPr>
            <a:endParaRPr lang="fr-FR" sz="2400" b="1" i="1"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Les objet </a:t>
            </a:r>
            <a:r>
              <a:rPr lang="fr-FR" u="dbl" dirty="0">
                <a:latin typeface="Times New Roman" panose="02020603050405020304" pitchFamily="18" charset="0"/>
                <a:ea typeface="Times New Roman" panose="02020603050405020304" pitchFamily="18" charset="0"/>
              </a:rPr>
              <a:t>Date</a:t>
            </a:r>
            <a:r>
              <a:rPr lang="fr-FR" dirty="0">
                <a:latin typeface="Times New Roman" panose="02020603050405020304" pitchFamily="18" charset="0"/>
                <a:ea typeface="Times New Roman" panose="02020603050405020304" pitchFamily="18" charset="0"/>
              </a:rPr>
              <a:t> permettent de travailler avec les dates (jours, mois, années) et les heures (heures, minutes, secondes).</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Pour définir un objet </a:t>
            </a:r>
            <a:r>
              <a:rPr lang="fr-FR" u="dbl" dirty="0">
                <a:latin typeface="Times New Roman" panose="02020603050405020304" pitchFamily="18" charset="0"/>
                <a:ea typeface="Times New Roman" panose="02020603050405020304" pitchFamily="18" charset="0"/>
              </a:rPr>
              <a:t>Date</a:t>
            </a:r>
            <a:r>
              <a:rPr lang="fr-FR" dirty="0">
                <a:latin typeface="Times New Roman" panose="02020603050405020304" pitchFamily="18" charset="0"/>
                <a:ea typeface="Times New Roman" panose="02020603050405020304" pitchFamily="18" charset="0"/>
              </a:rPr>
              <a:t>, vous pouvez utiliser l'une des syntaxes suivantes :</a:t>
            </a:r>
          </a:p>
          <a:p>
            <a:pPr lvl="1">
              <a:spcBef>
                <a:spcPts val="600"/>
              </a:spcBef>
              <a:spcAft>
                <a:spcPts val="600"/>
              </a:spcAft>
            </a:pPr>
            <a:r>
              <a:rPr lang="en-US" sz="1600" dirty="0" err="1">
                <a:latin typeface="Courier New" panose="02070309020205020404" pitchFamily="49" charset="0"/>
                <a:ea typeface="Times New Roman" panose="02020603050405020304" pitchFamily="18" charset="0"/>
              </a:rPr>
              <a:t>var</a:t>
            </a:r>
            <a:r>
              <a:rPr lang="en-US" sz="1600" dirty="0">
                <a:latin typeface="Courier New" panose="02070309020205020404" pitchFamily="49" charset="0"/>
                <a:ea typeface="Times New Roman" panose="02020603050405020304" pitchFamily="18" charset="0"/>
              </a:rPr>
              <a:t> nom = new Date();</a:t>
            </a:r>
            <a:endParaRPr lang="fr-FR" sz="1600" dirty="0">
              <a:latin typeface="Courier New" panose="02070309020205020404" pitchFamily="49" charset="0"/>
              <a:ea typeface="Times New Roman" panose="02020603050405020304" pitchFamily="18" charset="0"/>
            </a:endParaRPr>
          </a:p>
          <a:p>
            <a:pPr lvl="1">
              <a:spcBef>
                <a:spcPts val="600"/>
              </a:spcBef>
              <a:spcAft>
                <a:spcPts val="600"/>
              </a:spcAft>
            </a:pPr>
            <a:r>
              <a:rPr lang="fr-FR" sz="1600" dirty="0">
                <a:latin typeface="Courier New" panose="02070309020205020404" pitchFamily="49" charset="0"/>
                <a:ea typeface="Times New Roman" panose="02020603050405020304" pitchFamily="18" charset="0"/>
              </a:rPr>
              <a:t>var nom = new Date(année, mois, jour, heures, minutes, secondes');</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var nom = new Date(année, mois, jour);</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var nom = new Date ('YYYY-MM-DDTHH:MM:SS'); // T signifie UTC</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où </a:t>
            </a:r>
            <a:r>
              <a:rPr lang="fr-FR" u="dbl" dirty="0">
                <a:latin typeface="Times New Roman" panose="02020603050405020304" pitchFamily="18" charset="0"/>
                <a:ea typeface="Times New Roman" panose="02020603050405020304" pitchFamily="18" charset="0"/>
              </a:rPr>
              <a:t>nom</a:t>
            </a:r>
            <a:r>
              <a:rPr lang="fr-FR" dirty="0">
                <a:latin typeface="Times New Roman" panose="02020603050405020304" pitchFamily="18" charset="0"/>
                <a:ea typeface="Times New Roman" panose="02020603050405020304" pitchFamily="18" charset="0"/>
              </a:rPr>
              <a:t> représente le nom d'un nouvel objet ou d'une propriété d'un objet existant, et mois, jour, année, heures, minutes et secondes les composantes de l'objet </a:t>
            </a:r>
            <a:r>
              <a:rPr lang="fr-FR" u="dbl" dirty="0">
                <a:latin typeface="Times New Roman" panose="02020603050405020304" pitchFamily="18" charset="0"/>
                <a:ea typeface="Times New Roman" panose="02020603050405020304" pitchFamily="18" charset="0"/>
              </a:rPr>
              <a:t>Date</a:t>
            </a:r>
            <a:r>
              <a:rPr lang="fr-FR" dirty="0">
                <a:latin typeface="Times New Roman" panose="02020603050405020304" pitchFamily="18" charset="0"/>
                <a:ea typeface="Times New Roman" panose="02020603050405020304" pitchFamily="18" charset="0"/>
              </a:rPr>
              <a:t>. Dans la deuxième syntaxe, ils sont exprimés sous une forme chaîne. Dans la troisième et la quatrième syntaxe, ils sont exprimés sous une forme entière.</a:t>
            </a:r>
            <a:endParaRPr lang="fr-FR" dirty="0">
              <a:effectLst/>
              <a:latin typeface="Times New Roman" panose="02020603050405020304" pitchFamily="18"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BC562D69-4EBA-46C6-A360-9FF9E44D88C6}"/>
              </a:ext>
            </a:extLst>
          </p:cNvPr>
          <p:cNvSpPr>
            <a:spLocks noGrp="1"/>
          </p:cNvSpPr>
          <p:nvPr>
            <p:ph type="sldNum" sz="quarter" idx="12"/>
          </p:nvPr>
        </p:nvSpPr>
        <p:spPr/>
        <p:txBody>
          <a:bodyPr/>
          <a:lstStyle/>
          <a:p>
            <a:fld id="{D57F1E4F-1CFF-5643-939E-217C01CDF565}" type="slidenum">
              <a:rPr lang="en-US" smtClean="0"/>
              <a:pPr/>
              <a:t>122</a:t>
            </a:fld>
            <a:endParaRPr lang="en-US" dirty="0"/>
          </a:p>
        </p:txBody>
      </p:sp>
    </p:spTree>
    <p:extLst>
      <p:ext uri="{BB962C8B-B14F-4D97-AF65-F5344CB8AC3E}">
        <p14:creationId xmlns:p14="http://schemas.microsoft.com/office/powerpoint/2010/main" val="28237481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779776" y="612648"/>
            <a:ext cx="5669280" cy="1477328"/>
          </a:xfrm>
          <a:prstGeom prst="rect">
            <a:avLst/>
          </a:prstGeom>
          <a:noFill/>
        </p:spPr>
        <p:txBody>
          <a:bodyPr wrap="square" rtlCol="0">
            <a:spAutoFit/>
          </a:bodyPr>
          <a:lstStyle/>
          <a:p>
            <a:r>
              <a:rPr lang="fr-FR" dirty="0"/>
              <a:t>Exercice</a:t>
            </a:r>
          </a:p>
          <a:p>
            <a:r>
              <a:rPr lang="fr-FR" dirty="0"/>
              <a:t>Affectez la date et l'heure suivante à une variable Date :</a:t>
            </a:r>
          </a:p>
          <a:p>
            <a:r>
              <a:rPr lang="fr-FR" dirty="0"/>
              <a:t>15 Juillet 2016, 20 heures 10 minutes</a:t>
            </a:r>
          </a:p>
          <a:p>
            <a:endParaRPr lang="fr-FR" dirty="0"/>
          </a:p>
          <a:p>
            <a:r>
              <a:rPr lang="fr-FR" dirty="0"/>
              <a:t>Puis affichez cette date dans le navigateur.</a:t>
            </a:r>
          </a:p>
        </p:txBody>
      </p:sp>
      <p:sp>
        <p:nvSpPr>
          <p:cNvPr id="3" name="ZoneTexte 2"/>
          <p:cNvSpPr txBox="1"/>
          <p:nvPr/>
        </p:nvSpPr>
        <p:spPr>
          <a:xfrm>
            <a:off x="2779776" y="2825496"/>
            <a:ext cx="6428232" cy="2308324"/>
          </a:xfrm>
          <a:prstGeom prst="rect">
            <a:avLst/>
          </a:prstGeom>
          <a:noFill/>
        </p:spPr>
        <p:txBody>
          <a:bodyPr wrap="square" rtlCol="0">
            <a:spAutoFit/>
          </a:bodyPr>
          <a:lstStyle/>
          <a:p>
            <a:r>
              <a:rPr lang="fr-FR" dirty="0"/>
              <a:t>Solution :</a:t>
            </a:r>
          </a:p>
          <a:p>
            <a:r>
              <a:rPr lang="fr-FR" dirty="0">
                <a:latin typeface="Courier New" panose="02070309020205020404" pitchFamily="49" charset="0"/>
                <a:cs typeface="Courier New" panose="02070309020205020404" pitchFamily="49" charset="0"/>
              </a:rPr>
              <a:t>var d=new Date(2016, 6, 15, 20, 10, 0);</a:t>
            </a:r>
          </a:p>
          <a:p>
            <a:r>
              <a:rPr lang="fr-FR" dirty="0" err="1">
                <a:latin typeface="Courier New" panose="02070309020205020404" pitchFamily="49" charset="0"/>
                <a:cs typeface="Courier New" panose="02070309020205020404" pitchFamily="49" charset="0"/>
              </a:rPr>
              <a:t>document.write</a:t>
            </a:r>
            <a:r>
              <a:rPr lang="fr-FR" dirty="0">
                <a:latin typeface="Courier New" panose="02070309020205020404" pitchFamily="49" charset="0"/>
                <a:cs typeface="Courier New" panose="02070309020205020404" pitchFamily="49" charset="0"/>
              </a:rPr>
              <a:t>(d);</a:t>
            </a:r>
          </a:p>
          <a:p>
            <a:endParaRPr lang="fr-FR" dirty="0">
              <a:latin typeface="Courier New" panose="02070309020205020404" pitchFamily="49" charset="0"/>
              <a:cs typeface="Courier New" panose="02070309020205020404" pitchFamily="49" charset="0"/>
            </a:endParaRPr>
          </a:p>
          <a:p>
            <a:r>
              <a:rPr lang="fr-FR" dirty="0">
                <a:cs typeface="Courier New" panose="02070309020205020404" pitchFamily="49" charset="0"/>
              </a:rPr>
              <a:t>Voici le résultat :</a:t>
            </a:r>
          </a:p>
          <a:p>
            <a:endParaRPr lang="fr-FR" dirty="0">
              <a:latin typeface="Courier New" panose="02070309020205020404" pitchFamily="49" charset="0"/>
              <a:cs typeface="Courier New" panose="02070309020205020404" pitchFamily="49" charset="0"/>
            </a:endParaRPr>
          </a:p>
          <a:p>
            <a:endParaRPr lang="fr-FR" dirty="0">
              <a:latin typeface="Courier New" panose="02070309020205020404" pitchFamily="49" charset="0"/>
              <a:cs typeface="Courier New" panose="02070309020205020404" pitchFamily="49" charset="0"/>
            </a:endParaRPr>
          </a:p>
          <a:p>
            <a:endParaRPr lang="fr-FR" dirty="0">
              <a:latin typeface="Courier New" panose="02070309020205020404" pitchFamily="49" charset="0"/>
              <a:cs typeface="Courier New" panose="02070309020205020404" pitchFamily="49" charset="0"/>
            </a:endParaRPr>
          </a:p>
        </p:txBody>
      </p:sp>
      <p:pic>
        <p:nvPicPr>
          <p:cNvPr id="4" name="Image 3"/>
          <p:cNvPicPr>
            <a:picLocks noChangeAspect="1"/>
          </p:cNvPicPr>
          <p:nvPr/>
        </p:nvPicPr>
        <p:blipFill>
          <a:blip r:embed="rId2"/>
          <a:stretch>
            <a:fillRect/>
          </a:stretch>
        </p:blipFill>
        <p:spPr>
          <a:xfrm>
            <a:off x="3273552" y="4452309"/>
            <a:ext cx="4395938" cy="312533"/>
          </a:xfrm>
          <a:prstGeom prst="rect">
            <a:avLst/>
          </a:prstGeom>
        </p:spPr>
      </p:pic>
      <p:sp>
        <p:nvSpPr>
          <p:cNvPr id="5" name="Espace réservé du numéro de diapositive 4">
            <a:extLst>
              <a:ext uri="{FF2B5EF4-FFF2-40B4-BE49-F238E27FC236}">
                <a16:creationId xmlns:a16="http://schemas.microsoft.com/office/drawing/2014/main" id="{125C8E30-9746-4EA1-940F-FE19E3E47A4B}"/>
              </a:ext>
            </a:extLst>
          </p:cNvPr>
          <p:cNvSpPr>
            <a:spLocks noGrp="1"/>
          </p:cNvSpPr>
          <p:nvPr>
            <p:ph type="sldNum" sz="quarter" idx="12"/>
          </p:nvPr>
        </p:nvSpPr>
        <p:spPr/>
        <p:txBody>
          <a:bodyPr/>
          <a:lstStyle/>
          <a:p>
            <a:fld id="{D57F1E4F-1CFF-5643-939E-217C01CDF565}" type="slidenum">
              <a:rPr lang="en-US" smtClean="0"/>
              <a:pPr/>
              <a:t>123</a:t>
            </a:fld>
            <a:endParaRPr lang="en-US" dirty="0"/>
          </a:p>
        </p:txBody>
      </p:sp>
    </p:spTree>
    <p:extLst>
      <p:ext uri="{BB962C8B-B14F-4D97-AF65-F5344CB8AC3E}">
        <p14:creationId xmlns:p14="http://schemas.microsoft.com/office/powerpoint/2010/main" val="67770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682426"/>
            <a:ext cx="7368618" cy="1754326"/>
          </a:xfrm>
          <a:prstGeom prst="rect">
            <a:avLst/>
          </a:prstGeom>
        </p:spPr>
        <p:txBody>
          <a:bodyPr wrap="square">
            <a:spAutoFit/>
          </a:bodyPr>
          <a:lstStyle/>
          <a:p>
            <a:r>
              <a:rPr lang="fr-FR" dirty="0">
                <a:latin typeface="Times New Roman" panose="02020603050405020304" pitchFamily="18" charset="0"/>
                <a:ea typeface="Times New Roman" panose="02020603050405020304" pitchFamily="18" charset="0"/>
              </a:rPr>
              <a:t>De nombreuses méthodes sont attachées aux objets Date : </a:t>
            </a:r>
          </a:p>
          <a:p>
            <a:endParaRPr lang="fr-FR" dirty="0">
              <a:latin typeface="Times New Roman" panose="02020603050405020304" pitchFamily="18" charset="0"/>
              <a:ea typeface="Times New Roman" panose="02020603050405020304" pitchFamily="18" charset="0"/>
            </a:endParaRPr>
          </a:p>
          <a:p>
            <a:r>
              <a:rPr lang="fr-FR" dirty="0" err="1">
                <a:latin typeface="Times New Roman" panose="02020603050405020304" pitchFamily="18" charset="0"/>
                <a:ea typeface="Times New Roman" panose="02020603050405020304" pitchFamily="18" charset="0"/>
              </a:rPr>
              <a:t>getDate</a:t>
            </a:r>
            <a:r>
              <a:rPr lang="fr-FR" dirty="0">
                <a:latin typeface="Times New Roman" panose="02020603050405020304" pitchFamily="18" charset="0"/>
                <a:ea typeface="Times New Roman" panose="02020603050405020304" pitchFamily="18" charset="0"/>
              </a:rPr>
              <a:t>(), </a:t>
            </a:r>
            <a:r>
              <a:rPr lang="fr-FR" dirty="0" err="1">
                <a:latin typeface="Times New Roman" panose="02020603050405020304" pitchFamily="18" charset="0"/>
                <a:ea typeface="Times New Roman" panose="02020603050405020304" pitchFamily="18" charset="0"/>
              </a:rPr>
              <a:t>getDay</a:t>
            </a:r>
            <a:r>
              <a:rPr lang="fr-FR" dirty="0">
                <a:latin typeface="Times New Roman" panose="02020603050405020304" pitchFamily="18" charset="0"/>
                <a:ea typeface="Times New Roman" panose="02020603050405020304" pitchFamily="18" charset="0"/>
              </a:rPr>
              <a:t>(), </a:t>
            </a:r>
            <a:r>
              <a:rPr lang="fr-FR" dirty="0" err="1">
                <a:latin typeface="Times New Roman" panose="02020603050405020304" pitchFamily="18" charset="0"/>
                <a:ea typeface="Times New Roman" panose="02020603050405020304" pitchFamily="18" charset="0"/>
              </a:rPr>
              <a:t>getMinutes</a:t>
            </a:r>
            <a:r>
              <a:rPr lang="fr-FR" dirty="0">
                <a:latin typeface="Times New Roman" panose="02020603050405020304" pitchFamily="18" charset="0"/>
                <a:ea typeface="Times New Roman" panose="02020603050405020304" pitchFamily="18" charset="0"/>
              </a:rPr>
              <a:t>(), </a:t>
            </a:r>
            <a:r>
              <a:rPr lang="fr-FR" dirty="0" err="1">
                <a:latin typeface="Times New Roman" panose="02020603050405020304" pitchFamily="18" charset="0"/>
                <a:ea typeface="Times New Roman" panose="02020603050405020304" pitchFamily="18" charset="0"/>
              </a:rPr>
              <a:t>getMonth</a:t>
            </a:r>
            <a:r>
              <a:rPr lang="fr-FR" dirty="0">
                <a:latin typeface="Times New Roman" panose="02020603050405020304" pitchFamily="18" charset="0"/>
                <a:ea typeface="Times New Roman" panose="02020603050405020304" pitchFamily="18" charset="0"/>
              </a:rPr>
              <a:t>(), </a:t>
            </a:r>
            <a:r>
              <a:rPr lang="fr-FR" dirty="0" err="1">
                <a:latin typeface="Times New Roman" panose="02020603050405020304" pitchFamily="18" charset="0"/>
                <a:ea typeface="Times New Roman" panose="02020603050405020304" pitchFamily="18" charset="0"/>
              </a:rPr>
              <a:t>getSeconds</a:t>
            </a:r>
            <a:r>
              <a:rPr lang="fr-FR" dirty="0">
                <a:latin typeface="Times New Roman" panose="02020603050405020304" pitchFamily="18" charset="0"/>
                <a:ea typeface="Times New Roman" panose="02020603050405020304" pitchFamily="18" charset="0"/>
              </a:rPr>
              <a:t>(), </a:t>
            </a:r>
            <a:r>
              <a:rPr lang="fr-FR" dirty="0" err="1">
                <a:latin typeface="Times New Roman" panose="02020603050405020304" pitchFamily="18" charset="0"/>
                <a:ea typeface="Times New Roman" panose="02020603050405020304" pitchFamily="18" charset="0"/>
              </a:rPr>
              <a:t>getTime</a:t>
            </a:r>
            <a:r>
              <a:rPr lang="fr-FR" dirty="0">
                <a:latin typeface="Times New Roman" panose="02020603050405020304" pitchFamily="18" charset="0"/>
                <a:ea typeface="Times New Roman" panose="02020603050405020304" pitchFamily="18" charset="0"/>
              </a:rPr>
              <a:t>(), </a:t>
            </a:r>
            <a:r>
              <a:rPr lang="fr-FR" dirty="0" err="1">
                <a:latin typeface="Times New Roman" panose="02020603050405020304" pitchFamily="18" charset="0"/>
                <a:ea typeface="Times New Roman" panose="02020603050405020304" pitchFamily="18" charset="0"/>
              </a:rPr>
              <a:t>getTimeZoneoffset</a:t>
            </a:r>
            <a:r>
              <a:rPr lang="fr-FR" dirty="0">
                <a:latin typeface="Times New Roman" panose="02020603050405020304" pitchFamily="18" charset="0"/>
                <a:ea typeface="Times New Roman" panose="02020603050405020304" pitchFamily="18" charset="0"/>
              </a:rPr>
              <a:t>(), </a:t>
            </a:r>
            <a:r>
              <a:rPr lang="fr-FR" dirty="0" err="1">
                <a:latin typeface="Times New Roman" panose="02020603050405020304" pitchFamily="18" charset="0"/>
                <a:ea typeface="Times New Roman" panose="02020603050405020304" pitchFamily="18" charset="0"/>
              </a:rPr>
              <a:t>getYear</a:t>
            </a:r>
            <a:r>
              <a:rPr lang="fr-FR" dirty="0">
                <a:latin typeface="Times New Roman" panose="02020603050405020304" pitchFamily="18" charset="0"/>
                <a:ea typeface="Times New Roman" panose="02020603050405020304" pitchFamily="18" charset="0"/>
              </a:rPr>
              <a:t>(), </a:t>
            </a:r>
            <a:r>
              <a:rPr lang="fr-FR" dirty="0" err="1">
                <a:latin typeface="Times New Roman" panose="02020603050405020304" pitchFamily="18" charset="0"/>
                <a:ea typeface="Times New Roman" panose="02020603050405020304" pitchFamily="18" charset="0"/>
              </a:rPr>
              <a:t>getFullYear</a:t>
            </a:r>
            <a:r>
              <a:rPr lang="fr-FR" dirty="0">
                <a:latin typeface="Times New Roman" panose="02020603050405020304" pitchFamily="18" charset="0"/>
                <a:ea typeface="Times New Roman" panose="02020603050405020304" pitchFamily="18" charset="0"/>
              </a:rPr>
              <a:t>(), </a:t>
            </a:r>
            <a:r>
              <a:rPr lang="fr-FR" dirty="0" err="1">
                <a:latin typeface="Times New Roman" panose="02020603050405020304" pitchFamily="18" charset="0"/>
                <a:ea typeface="Times New Roman" panose="02020603050405020304" pitchFamily="18" charset="0"/>
              </a:rPr>
              <a:t>parse</a:t>
            </a:r>
            <a:r>
              <a:rPr lang="fr-FR" dirty="0">
                <a:latin typeface="Times New Roman" panose="02020603050405020304" pitchFamily="18" charset="0"/>
                <a:ea typeface="Times New Roman" panose="02020603050405020304" pitchFamily="18" charset="0"/>
              </a:rPr>
              <a:t>(), </a:t>
            </a:r>
            <a:r>
              <a:rPr lang="fr-FR" dirty="0" err="1">
                <a:latin typeface="Times New Roman" panose="02020603050405020304" pitchFamily="18" charset="0"/>
                <a:ea typeface="Times New Roman" panose="02020603050405020304" pitchFamily="18" charset="0"/>
              </a:rPr>
              <a:t>setDate</a:t>
            </a:r>
            <a:r>
              <a:rPr lang="fr-FR" dirty="0">
                <a:latin typeface="Times New Roman" panose="02020603050405020304" pitchFamily="18" charset="0"/>
                <a:ea typeface="Times New Roman" panose="02020603050405020304" pitchFamily="18" charset="0"/>
              </a:rPr>
              <a:t>(), </a:t>
            </a:r>
            <a:r>
              <a:rPr lang="fr-FR" dirty="0" err="1">
                <a:latin typeface="Times New Roman" panose="02020603050405020304" pitchFamily="18" charset="0"/>
                <a:ea typeface="Times New Roman" panose="02020603050405020304" pitchFamily="18" charset="0"/>
              </a:rPr>
              <a:t>setHours</a:t>
            </a:r>
            <a:r>
              <a:rPr lang="fr-FR" dirty="0">
                <a:latin typeface="Times New Roman" panose="02020603050405020304" pitchFamily="18" charset="0"/>
                <a:ea typeface="Times New Roman" panose="02020603050405020304" pitchFamily="18" charset="0"/>
              </a:rPr>
              <a:t>(), </a:t>
            </a:r>
            <a:r>
              <a:rPr lang="fr-FR" dirty="0" err="1">
                <a:latin typeface="Times New Roman" panose="02020603050405020304" pitchFamily="18" charset="0"/>
                <a:ea typeface="Times New Roman" panose="02020603050405020304" pitchFamily="18" charset="0"/>
              </a:rPr>
              <a:t>setMinutes</a:t>
            </a:r>
            <a:r>
              <a:rPr lang="fr-FR" dirty="0">
                <a:latin typeface="Times New Roman" panose="02020603050405020304" pitchFamily="18" charset="0"/>
                <a:ea typeface="Times New Roman" panose="02020603050405020304" pitchFamily="18" charset="0"/>
              </a:rPr>
              <a:t>(), </a:t>
            </a:r>
            <a:r>
              <a:rPr lang="fr-FR" dirty="0" err="1">
                <a:latin typeface="Times New Roman" panose="02020603050405020304" pitchFamily="18" charset="0"/>
                <a:ea typeface="Times New Roman" panose="02020603050405020304" pitchFamily="18" charset="0"/>
              </a:rPr>
              <a:t>setMonth</a:t>
            </a:r>
            <a:r>
              <a:rPr lang="fr-FR" dirty="0">
                <a:latin typeface="Times New Roman" panose="02020603050405020304" pitchFamily="18" charset="0"/>
                <a:ea typeface="Times New Roman" panose="02020603050405020304" pitchFamily="18" charset="0"/>
              </a:rPr>
              <a:t>(), </a:t>
            </a:r>
            <a:r>
              <a:rPr lang="fr-FR" dirty="0" err="1">
                <a:latin typeface="Times New Roman" panose="02020603050405020304" pitchFamily="18" charset="0"/>
                <a:ea typeface="Times New Roman" panose="02020603050405020304" pitchFamily="18" charset="0"/>
              </a:rPr>
              <a:t>setSeconds</a:t>
            </a:r>
            <a:r>
              <a:rPr lang="fr-FR" dirty="0">
                <a:latin typeface="Times New Roman" panose="02020603050405020304" pitchFamily="18" charset="0"/>
                <a:ea typeface="Times New Roman" panose="02020603050405020304" pitchFamily="18" charset="0"/>
              </a:rPr>
              <a:t>(), </a:t>
            </a:r>
            <a:r>
              <a:rPr lang="fr-FR" dirty="0" err="1">
                <a:latin typeface="Times New Roman" panose="02020603050405020304" pitchFamily="18" charset="0"/>
                <a:ea typeface="Times New Roman" panose="02020603050405020304" pitchFamily="18" charset="0"/>
              </a:rPr>
              <a:t>setTime</a:t>
            </a:r>
            <a:r>
              <a:rPr lang="fr-FR" dirty="0">
                <a:latin typeface="Times New Roman" panose="02020603050405020304" pitchFamily="18" charset="0"/>
                <a:ea typeface="Times New Roman" panose="02020603050405020304" pitchFamily="18" charset="0"/>
              </a:rPr>
              <a:t>(), </a:t>
            </a:r>
            <a:r>
              <a:rPr lang="fr-FR" dirty="0" err="1">
                <a:latin typeface="Times New Roman" panose="02020603050405020304" pitchFamily="18" charset="0"/>
                <a:ea typeface="Times New Roman" panose="02020603050405020304" pitchFamily="18" charset="0"/>
              </a:rPr>
              <a:t>setYear</a:t>
            </a:r>
            <a:r>
              <a:rPr lang="fr-FR" dirty="0">
                <a:latin typeface="Times New Roman" panose="02020603050405020304" pitchFamily="18" charset="0"/>
                <a:ea typeface="Times New Roman" panose="02020603050405020304" pitchFamily="18" charset="0"/>
              </a:rPr>
              <a:t>(), </a:t>
            </a:r>
            <a:r>
              <a:rPr lang="fr-FR" dirty="0" err="1">
                <a:latin typeface="Times New Roman" panose="02020603050405020304" pitchFamily="18" charset="0"/>
                <a:ea typeface="Times New Roman" panose="02020603050405020304" pitchFamily="18" charset="0"/>
              </a:rPr>
              <a:t>toGMTString</a:t>
            </a:r>
            <a:r>
              <a:rPr lang="fr-FR" dirty="0">
                <a:latin typeface="Times New Roman" panose="02020603050405020304" pitchFamily="18" charset="0"/>
                <a:ea typeface="Times New Roman" panose="02020603050405020304" pitchFamily="18" charset="0"/>
              </a:rPr>
              <a:t>(), </a:t>
            </a:r>
            <a:r>
              <a:rPr lang="fr-FR" dirty="0" err="1">
                <a:latin typeface="Times New Roman" panose="02020603050405020304" pitchFamily="18" charset="0"/>
                <a:ea typeface="Times New Roman" panose="02020603050405020304" pitchFamily="18" charset="0"/>
              </a:rPr>
              <a:t>toLocaleString</a:t>
            </a:r>
            <a:r>
              <a:rPr lang="fr-FR" dirty="0">
                <a:latin typeface="Times New Roman" panose="02020603050405020304" pitchFamily="18" charset="0"/>
                <a:ea typeface="Times New Roman" panose="02020603050405020304" pitchFamily="18" charset="0"/>
              </a:rPr>
              <a:t>(), UTC(). </a:t>
            </a:r>
            <a:endParaRPr lang="fr-FR" dirty="0"/>
          </a:p>
        </p:txBody>
      </p:sp>
      <p:sp>
        <p:nvSpPr>
          <p:cNvPr id="3" name="ZoneTexte 2"/>
          <p:cNvSpPr txBox="1"/>
          <p:nvPr/>
        </p:nvSpPr>
        <p:spPr>
          <a:xfrm>
            <a:off x="2422689" y="3308808"/>
            <a:ext cx="7663991" cy="923330"/>
          </a:xfrm>
          <a:prstGeom prst="rect">
            <a:avLst/>
          </a:prstGeom>
          <a:noFill/>
        </p:spPr>
        <p:txBody>
          <a:bodyPr wrap="square" rtlCol="0">
            <a:spAutoFit/>
          </a:bodyPr>
          <a:lstStyle/>
          <a:p>
            <a:r>
              <a:rPr lang="fr-FR" dirty="0"/>
              <a:t>Exercice</a:t>
            </a:r>
          </a:p>
          <a:p>
            <a:endParaRPr lang="fr-FR" dirty="0"/>
          </a:p>
          <a:p>
            <a:r>
              <a:rPr lang="fr-FR" dirty="0"/>
              <a:t>Affichez la date et l'heure système.</a:t>
            </a:r>
          </a:p>
        </p:txBody>
      </p:sp>
      <p:sp>
        <p:nvSpPr>
          <p:cNvPr id="4" name="Espace réservé du numéro de diapositive 3">
            <a:extLst>
              <a:ext uri="{FF2B5EF4-FFF2-40B4-BE49-F238E27FC236}">
                <a16:creationId xmlns:a16="http://schemas.microsoft.com/office/drawing/2014/main" id="{EE446000-ACF1-4749-BD37-000024C754E6}"/>
              </a:ext>
            </a:extLst>
          </p:cNvPr>
          <p:cNvSpPr>
            <a:spLocks noGrp="1"/>
          </p:cNvSpPr>
          <p:nvPr>
            <p:ph type="sldNum" sz="quarter" idx="12"/>
          </p:nvPr>
        </p:nvSpPr>
        <p:spPr/>
        <p:txBody>
          <a:bodyPr/>
          <a:lstStyle/>
          <a:p>
            <a:fld id="{D57F1E4F-1CFF-5643-939E-217C01CDF565}" type="slidenum">
              <a:rPr lang="en-US" smtClean="0"/>
              <a:pPr/>
              <a:t>124</a:t>
            </a:fld>
            <a:endParaRPr lang="en-US" dirty="0"/>
          </a:p>
        </p:txBody>
      </p:sp>
    </p:spTree>
    <p:extLst>
      <p:ext uri="{BB962C8B-B14F-4D97-AF65-F5344CB8AC3E}">
        <p14:creationId xmlns:p14="http://schemas.microsoft.com/office/powerpoint/2010/main" val="19476739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0754" y="577422"/>
            <a:ext cx="10023836" cy="5816977"/>
          </a:xfrm>
          <a:prstGeom prst="rect">
            <a:avLst/>
          </a:prstGeom>
        </p:spPr>
        <p:txBody>
          <a:bodyPr wrap="square">
            <a:spAutoFit/>
          </a:bodyPr>
          <a:lstStyle/>
          <a:p>
            <a:r>
              <a:rPr lang="en-US" sz="1200" dirty="0">
                <a:latin typeface="Courier New" panose="02070309020205020404" pitchFamily="49" charset="0"/>
                <a:ea typeface="Times New Roman" panose="02020603050405020304" pitchFamily="18" charset="0"/>
              </a:rPr>
              <a:t>&lt;!DOCTYPE html&gt;</a:t>
            </a:r>
          </a:p>
          <a:p>
            <a:r>
              <a:rPr lang="en-US" sz="1200" dirty="0">
                <a:latin typeface="Courier New" panose="02070309020205020404" pitchFamily="49" charset="0"/>
                <a:ea typeface="Times New Roman" panose="02020603050405020304" pitchFamily="18" charset="0"/>
              </a:rPr>
              <a:t>&lt;html&gt;</a:t>
            </a:r>
          </a:p>
          <a:p>
            <a:r>
              <a:rPr lang="en-US" sz="1200" dirty="0">
                <a:latin typeface="Courier New" panose="02070309020205020404" pitchFamily="49" charset="0"/>
                <a:ea typeface="Times New Roman" panose="02020603050405020304" pitchFamily="18" charset="0"/>
              </a:rPr>
              <a:t>  &lt;head&gt;</a:t>
            </a:r>
          </a:p>
          <a:p>
            <a:r>
              <a:rPr lang="en-US" sz="1200" dirty="0">
                <a:latin typeface="Courier New" panose="02070309020205020404" pitchFamily="49" charset="0"/>
                <a:ea typeface="Times New Roman" panose="02020603050405020304" pitchFamily="18" charset="0"/>
              </a:rPr>
              <a:t>    &lt;meta charset="utf-8"&gt;</a:t>
            </a:r>
          </a:p>
          <a:p>
            <a:r>
              <a:rPr lang="en-US" sz="1200" dirty="0">
                <a:latin typeface="Courier New" panose="02070309020205020404" pitchFamily="49" charset="0"/>
                <a:ea typeface="Times New Roman" panose="02020603050405020304" pitchFamily="18" charset="0"/>
              </a:rPr>
              <a:t>    &lt;title&gt;Date et </a:t>
            </a:r>
            <a:r>
              <a:rPr lang="en-US" sz="1200" dirty="0" err="1">
                <a:latin typeface="Courier New" panose="02070309020205020404" pitchFamily="49" charset="0"/>
                <a:ea typeface="Times New Roman" panose="02020603050405020304" pitchFamily="18" charset="0"/>
              </a:rPr>
              <a:t>heure</a:t>
            </a:r>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système</a:t>
            </a:r>
            <a:r>
              <a:rPr lang="en-US" sz="1200" dirty="0">
                <a:latin typeface="Courier New" panose="02070309020205020404" pitchFamily="49" charset="0"/>
                <a:ea typeface="Times New Roman" panose="02020603050405020304" pitchFamily="18" charset="0"/>
              </a:rPr>
              <a:t>&lt;/title&gt;</a:t>
            </a:r>
          </a:p>
          <a:p>
            <a:r>
              <a:rPr lang="en-US" sz="1200" dirty="0">
                <a:latin typeface="Courier New" panose="02070309020205020404" pitchFamily="49" charset="0"/>
                <a:ea typeface="Times New Roman" panose="02020603050405020304" pitchFamily="18" charset="0"/>
              </a:rPr>
              <a:t>    &lt;script&gt;</a:t>
            </a:r>
          </a:p>
          <a:p>
            <a:r>
              <a:rPr lang="en-US" sz="1200" dirty="0">
                <a:latin typeface="Courier New" panose="02070309020205020404" pitchFamily="49" charset="0"/>
                <a:ea typeface="Times New Roman" panose="02020603050405020304" pitchFamily="18" charset="0"/>
              </a:rPr>
              <a:t>      function </a:t>
            </a:r>
            <a:r>
              <a:rPr lang="en-US" sz="1200" dirty="0" err="1">
                <a:latin typeface="Courier New" panose="02070309020205020404" pitchFamily="49" charset="0"/>
                <a:ea typeface="Times New Roman" panose="02020603050405020304" pitchFamily="18" charset="0"/>
              </a:rPr>
              <a:t>WhatDayIsIt</a:t>
            </a:r>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Aujourdhui</a:t>
            </a:r>
            <a:r>
              <a:rPr lang="en-US" sz="1200" dirty="0">
                <a:latin typeface="Courier New" panose="02070309020205020404" pitchFamily="49" charset="0"/>
                <a:ea typeface="Times New Roman" panose="02020603050405020304" pitchFamily="18" charset="0"/>
              </a:rPr>
              <a:t> = new Date();</a:t>
            </a:r>
          </a:p>
          <a:p>
            <a:r>
              <a:rPr lang="en-US" sz="1200" dirty="0">
                <a:latin typeface="Courier New" panose="02070309020205020404" pitchFamily="49" charset="0"/>
                <a:ea typeface="Times New Roman" panose="02020603050405020304" pitchFamily="18" charset="0"/>
              </a:rPr>
              <a:t>        Jour = </a:t>
            </a:r>
            <a:r>
              <a:rPr lang="en-US" sz="1200" dirty="0" err="1">
                <a:latin typeface="Courier New" panose="02070309020205020404" pitchFamily="49" charset="0"/>
                <a:ea typeface="Times New Roman" panose="02020603050405020304" pitchFamily="18" charset="0"/>
              </a:rPr>
              <a:t>Aujourdhui.getDate</a:t>
            </a:r>
            <a:r>
              <a:rPr lang="en-US" sz="1200" dirty="0">
                <a:latin typeface="Courier New" panose="02070309020205020404" pitchFamily="49" charset="0"/>
                <a:ea typeface="Times New Roman" panose="02020603050405020304" pitchFamily="18" charset="0"/>
              </a:rPr>
              <a:t>();</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Mois</a:t>
            </a:r>
            <a:r>
              <a:rPr lang="en-US" sz="1200" dirty="0">
                <a:latin typeface="Courier New" panose="02070309020205020404" pitchFamily="49" charset="0"/>
                <a:ea typeface="Times New Roman" panose="02020603050405020304" pitchFamily="18" charset="0"/>
              </a:rPr>
              <a:t> = </a:t>
            </a:r>
            <a:r>
              <a:rPr lang="en-US" sz="1200" dirty="0" err="1">
                <a:latin typeface="Courier New" panose="02070309020205020404" pitchFamily="49" charset="0"/>
                <a:ea typeface="Times New Roman" panose="02020603050405020304" pitchFamily="18" charset="0"/>
              </a:rPr>
              <a:t>Aujourdhui.getMonth</a:t>
            </a:r>
            <a:r>
              <a:rPr lang="en-US" sz="1200" dirty="0">
                <a:latin typeface="Courier New" panose="02070309020205020404" pitchFamily="49" charset="0"/>
                <a:ea typeface="Times New Roman" panose="02020603050405020304" pitchFamily="18" charset="0"/>
              </a:rPr>
              <a:t>()+1;</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Annee</a:t>
            </a:r>
            <a:r>
              <a:rPr lang="en-US" sz="1200" dirty="0">
                <a:latin typeface="Courier New" panose="02070309020205020404" pitchFamily="49" charset="0"/>
                <a:ea typeface="Times New Roman" panose="02020603050405020304" pitchFamily="18" charset="0"/>
              </a:rPr>
              <a:t> = </a:t>
            </a:r>
            <a:r>
              <a:rPr lang="en-US" sz="1200" dirty="0" err="1">
                <a:latin typeface="Courier New" panose="02070309020205020404" pitchFamily="49" charset="0"/>
                <a:ea typeface="Times New Roman" panose="02020603050405020304" pitchFamily="18" charset="0"/>
              </a:rPr>
              <a:t>Aujourdhui.getFullYear</a:t>
            </a:r>
            <a:r>
              <a:rPr lang="en-US" sz="1200" dirty="0">
                <a:latin typeface="Courier New" panose="02070309020205020404" pitchFamily="49" charset="0"/>
                <a:ea typeface="Times New Roman" panose="02020603050405020304" pitchFamily="18" charset="0"/>
              </a:rPr>
              <a:t>();</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document.write</a:t>
            </a:r>
            <a:r>
              <a:rPr lang="en-US" sz="1200" dirty="0">
                <a:latin typeface="Courier New" panose="02070309020205020404" pitchFamily="49" charset="0"/>
                <a:ea typeface="Times New Roman" panose="02020603050405020304" pitchFamily="18" charset="0"/>
              </a:rPr>
              <a:t>("</a:t>
            </a:r>
            <a:r>
              <a:rPr lang="en-US" sz="1200" dirty="0" err="1">
                <a:latin typeface="Courier New" panose="02070309020205020404" pitchFamily="49" charset="0"/>
                <a:ea typeface="Times New Roman" panose="02020603050405020304" pitchFamily="18" charset="0"/>
              </a:rPr>
              <a:t>Aujourd'hui</a:t>
            </a:r>
            <a:r>
              <a:rPr lang="en-US" sz="1200" dirty="0">
                <a:latin typeface="Courier New" panose="02070309020205020404" pitchFamily="49" charset="0"/>
                <a:ea typeface="Times New Roman" panose="02020603050405020304" pitchFamily="18" charset="0"/>
              </a:rPr>
              <a:t>, nous </a:t>
            </a:r>
            <a:r>
              <a:rPr lang="en-US" sz="1200" dirty="0" err="1">
                <a:latin typeface="Courier New" panose="02070309020205020404" pitchFamily="49" charset="0"/>
                <a:ea typeface="Times New Roman" panose="02020603050405020304" pitchFamily="18" charset="0"/>
              </a:rPr>
              <a:t>sommes</a:t>
            </a:r>
            <a:r>
              <a:rPr lang="en-US" sz="1200" dirty="0">
                <a:latin typeface="Courier New" panose="02070309020205020404" pitchFamily="49" charset="0"/>
                <a:ea typeface="Times New Roman" panose="02020603050405020304" pitchFamily="18" charset="0"/>
              </a:rPr>
              <a:t> le " + Jour + " / " + </a:t>
            </a:r>
            <a:r>
              <a:rPr lang="en-US" sz="1200" dirty="0" err="1">
                <a:latin typeface="Courier New" panose="02070309020205020404" pitchFamily="49" charset="0"/>
                <a:ea typeface="Times New Roman" panose="02020603050405020304" pitchFamily="18" charset="0"/>
              </a:rPr>
              <a:t>Mois</a:t>
            </a:r>
            <a:r>
              <a:rPr lang="en-US" sz="1200" dirty="0">
                <a:latin typeface="Courier New" panose="02070309020205020404" pitchFamily="49" charset="0"/>
                <a:ea typeface="Times New Roman" panose="02020603050405020304" pitchFamily="18" charset="0"/>
              </a:rPr>
              <a:t> + " / " + </a:t>
            </a:r>
            <a:r>
              <a:rPr lang="en-US" sz="1200" dirty="0" err="1">
                <a:latin typeface="Courier New" panose="02070309020205020404" pitchFamily="49" charset="0"/>
                <a:ea typeface="Times New Roman" panose="02020603050405020304" pitchFamily="18" charset="0"/>
              </a:rPr>
              <a:t>Annee</a:t>
            </a:r>
            <a:r>
              <a:rPr lang="en-US" sz="1200" dirty="0">
                <a:latin typeface="Courier New" panose="02070309020205020404" pitchFamily="49" charset="0"/>
                <a:ea typeface="Times New Roman" panose="02020603050405020304" pitchFamily="18" charset="0"/>
              </a:rPr>
              <a:t> +  ".&lt;</a:t>
            </a:r>
            <a:r>
              <a:rPr lang="en-US" sz="1200" dirty="0" err="1">
                <a:latin typeface="Courier New" panose="02070309020205020404" pitchFamily="49" charset="0"/>
                <a:ea typeface="Times New Roman" panose="02020603050405020304" pitchFamily="18" charset="0"/>
              </a:rPr>
              <a:t>br</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function </a:t>
            </a:r>
            <a:r>
              <a:rPr lang="en-US" sz="1200" dirty="0" err="1">
                <a:latin typeface="Courier New" panose="02070309020205020404" pitchFamily="49" charset="0"/>
                <a:ea typeface="Times New Roman" panose="02020603050405020304" pitchFamily="18" charset="0"/>
              </a:rPr>
              <a:t>WhatTimeIsIt</a:t>
            </a:r>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Maintenant</a:t>
            </a:r>
            <a:r>
              <a:rPr lang="en-US" sz="1200" dirty="0">
                <a:latin typeface="Courier New" panose="02070309020205020404" pitchFamily="49" charset="0"/>
                <a:ea typeface="Times New Roman" panose="02020603050405020304" pitchFamily="18" charset="0"/>
              </a:rPr>
              <a:t> = new Date ();</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Heures</a:t>
            </a:r>
            <a:r>
              <a:rPr lang="en-US" sz="1200" dirty="0">
                <a:latin typeface="Courier New" panose="02070309020205020404" pitchFamily="49" charset="0"/>
                <a:ea typeface="Times New Roman" panose="02020603050405020304" pitchFamily="18" charset="0"/>
              </a:rPr>
              <a:t> = </a:t>
            </a:r>
            <a:r>
              <a:rPr lang="en-US" sz="1200" dirty="0" err="1">
                <a:latin typeface="Courier New" panose="02070309020205020404" pitchFamily="49" charset="0"/>
                <a:ea typeface="Times New Roman" panose="02020603050405020304" pitchFamily="18" charset="0"/>
              </a:rPr>
              <a:t>Maintenant.getHours</a:t>
            </a:r>
            <a:r>
              <a:rPr lang="en-US" sz="1200" dirty="0">
                <a:latin typeface="Courier New" panose="02070309020205020404" pitchFamily="49" charset="0"/>
                <a:ea typeface="Times New Roman" panose="02020603050405020304" pitchFamily="18" charset="0"/>
              </a:rPr>
              <a:t>();</a:t>
            </a:r>
          </a:p>
          <a:p>
            <a:r>
              <a:rPr lang="en-US" sz="1200" dirty="0">
                <a:latin typeface="Courier New" panose="02070309020205020404" pitchFamily="49" charset="0"/>
                <a:ea typeface="Times New Roman" panose="02020603050405020304" pitchFamily="18" charset="0"/>
              </a:rPr>
              <a:t>        Minutes = </a:t>
            </a:r>
            <a:r>
              <a:rPr lang="en-US" sz="1200" dirty="0" err="1">
                <a:latin typeface="Courier New" panose="02070309020205020404" pitchFamily="49" charset="0"/>
                <a:ea typeface="Times New Roman" panose="02020603050405020304" pitchFamily="18" charset="0"/>
              </a:rPr>
              <a:t>Maintenant.getMinutes</a:t>
            </a:r>
            <a:r>
              <a:rPr lang="en-US" sz="1200" dirty="0">
                <a:latin typeface="Courier New" panose="02070309020205020404" pitchFamily="49" charset="0"/>
                <a:ea typeface="Times New Roman" panose="02020603050405020304" pitchFamily="18" charset="0"/>
              </a:rPr>
              <a:t>();</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Secondes</a:t>
            </a:r>
            <a:r>
              <a:rPr lang="en-US" sz="1200" dirty="0">
                <a:latin typeface="Courier New" panose="02070309020205020404" pitchFamily="49" charset="0"/>
                <a:ea typeface="Times New Roman" panose="02020603050405020304" pitchFamily="18" charset="0"/>
              </a:rPr>
              <a:t> = </a:t>
            </a:r>
            <a:r>
              <a:rPr lang="en-US" sz="1200" dirty="0" err="1">
                <a:latin typeface="Courier New" panose="02070309020205020404" pitchFamily="49" charset="0"/>
                <a:ea typeface="Times New Roman" panose="02020603050405020304" pitchFamily="18" charset="0"/>
              </a:rPr>
              <a:t>Maintenant.getSeconds</a:t>
            </a:r>
            <a:r>
              <a:rPr lang="en-US" sz="1200" dirty="0">
                <a:latin typeface="Courier New" panose="02070309020205020404" pitchFamily="49" charset="0"/>
                <a:ea typeface="Times New Roman" panose="02020603050405020304" pitchFamily="18" charset="0"/>
              </a:rPr>
              <a:t>();</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document.write</a:t>
            </a:r>
            <a:r>
              <a:rPr lang="en-US" sz="1200" dirty="0">
                <a:latin typeface="Courier New" panose="02070309020205020404" pitchFamily="49" charset="0"/>
                <a:ea typeface="Times New Roman" panose="02020603050405020304" pitchFamily="18" charset="0"/>
              </a:rPr>
              <a:t> ("Il </a:t>
            </a:r>
            <a:r>
              <a:rPr lang="en-US" sz="1200" dirty="0" err="1">
                <a:latin typeface="Courier New" panose="02070309020205020404" pitchFamily="49" charset="0"/>
                <a:ea typeface="Times New Roman" panose="02020603050405020304" pitchFamily="18" charset="0"/>
              </a:rPr>
              <a:t>est</a:t>
            </a:r>
            <a:r>
              <a:rPr lang="en-US" sz="1200" dirty="0">
                <a:latin typeface="Courier New" panose="02070309020205020404" pitchFamily="49" charset="0"/>
                <a:ea typeface="Times New Roman" panose="02020603050405020304" pitchFamily="18" charset="0"/>
              </a:rPr>
              <a:t> "+ </a:t>
            </a:r>
            <a:r>
              <a:rPr lang="en-US" sz="1200" dirty="0" err="1">
                <a:latin typeface="Courier New" panose="02070309020205020404" pitchFamily="49" charset="0"/>
                <a:ea typeface="Times New Roman" panose="02020603050405020304" pitchFamily="18" charset="0"/>
              </a:rPr>
              <a:t>Heures</a:t>
            </a:r>
            <a:r>
              <a:rPr lang="en-US" sz="1200" dirty="0">
                <a:latin typeface="Courier New" panose="02070309020205020404" pitchFamily="49" charset="0"/>
                <a:ea typeface="Times New Roman" panose="02020603050405020304" pitchFamily="18" charset="0"/>
              </a:rPr>
              <a:t> + " </a:t>
            </a:r>
            <a:r>
              <a:rPr lang="en-US" sz="1200" dirty="0" err="1">
                <a:latin typeface="Courier New" panose="02070309020205020404" pitchFamily="49" charset="0"/>
                <a:ea typeface="Times New Roman" panose="02020603050405020304" pitchFamily="18" charset="0"/>
              </a:rPr>
              <a:t>heures</a:t>
            </a:r>
            <a:r>
              <a:rPr lang="en-US" sz="1200" dirty="0">
                <a:latin typeface="Courier New" panose="02070309020205020404" pitchFamily="49" charset="0"/>
                <a:ea typeface="Times New Roman" panose="02020603050405020304" pitchFamily="18" charset="0"/>
              </a:rPr>
              <a:t> " + Minutes + " min " + </a:t>
            </a:r>
            <a:r>
              <a:rPr lang="en-US" sz="1200" dirty="0" err="1">
                <a:latin typeface="Courier New" panose="02070309020205020404" pitchFamily="49" charset="0"/>
                <a:ea typeface="Times New Roman" panose="02020603050405020304" pitchFamily="18" charset="0"/>
              </a:rPr>
              <a:t>Secondes</a:t>
            </a:r>
            <a:r>
              <a:rPr lang="en-US" sz="1200" dirty="0">
                <a:latin typeface="Courier New" panose="02070309020205020404" pitchFamily="49" charset="0"/>
                <a:ea typeface="Times New Roman" panose="02020603050405020304" pitchFamily="18" charset="0"/>
              </a:rPr>
              <a:t> + " sec.");</a:t>
            </a:r>
          </a:p>
          <a:p>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&lt;/script&gt;</a:t>
            </a:r>
          </a:p>
          <a:p>
            <a:r>
              <a:rPr lang="en-US" sz="1200" dirty="0">
                <a:latin typeface="Courier New" panose="02070309020205020404" pitchFamily="49" charset="0"/>
                <a:ea typeface="Times New Roman" panose="02020603050405020304" pitchFamily="18" charset="0"/>
              </a:rPr>
              <a:t>  &lt;/head&gt;</a:t>
            </a:r>
          </a:p>
          <a:p>
            <a:r>
              <a:rPr lang="en-US" sz="1200" dirty="0">
                <a:latin typeface="Courier New" panose="02070309020205020404" pitchFamily="49" charset="0"/>
                <a:ea typeface="Times New Roman" panose="02020603050405020304" pitchFamily="18" charset="0"/>
              </a:rPr>
              <a:t>  &lt;body&gt;</a:t>
            </a:r>
          </a:p>
          <a:p>
            <a:r>
              <a:rPr lang="en-US" sz="1200" dirty="0">
                <a:latin typeface="Courier New" panose="02070309020205020404" pitchFamily="49" charset="0"/>
                <a:ea typeface="Times New Roman" panose="02020603050405020304" pitchFamily="18" charset="0"/>
              </a:rPr>
              <a:t>    &lt;script&gt;</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WhatDayIsIt</a:t>
            </a:r>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WhatTimeIsIt</a:t>
            </a:r>
            <a:r>
              <a:rPr lang="en-US" sz="1200" dirty="0">
                <a:latin typeface="Courier New" panose="02070309020205020404" pitchFamily="49" charset="0"/>
                <a:ea typeface="Times New Roman" panose="02020603050405020304" pitchFamily="18" charset="0"/>
              </a:rPr>
              <a:t>();</a:t>
            </a:r>
          </a:p>
          <a:p>
            <a:r>
              <a:rPr lang="en-US" sz="1200" dirty="0">
                <a:latin typeface="Courier New" panose="02070309020205020404" pitchFamily="49" charset="0"/>
                <a:ea typeface="Times New Roman" panose="02020603050405020304" pitchFamily="18" charset="0"/>
              </a:rPr>
              <a:t>    &lt;/script&gt;</a:t>
            </a:r>
          </a:p>
          <a:p>
            <a:r>
              <a:rPr lang="en-US" sz="1200" dirty="0">
                <a:latin typeface="Courier New" panose="02070309020205020404" pitchFamily="49" charset="0"/>
                <a:ea typeface="Times New Roman" panose="02020603050405020304" pitchFamily="18" charset="0"/>
              </a:rPr>
              <a:t>  &lt;/body&gt;</a:t>
            </a:r>
          </a:p>
          <a:p>
            <a:r>
              <a:rPr lang="en-US" sz="1200" dirty="0">
                <a:latin typeface="Courier New" panose="02070309020205020404" pitchFamily="49" charset="0"/>
                <a:ea typeface="Times New Roman" panose="02020603050405020304" pitchFamily="18" charset="0"/>
              </a:rPr>
              <a:t>&lt;/html&gt;</a:t>
            </a:r>
          </a:p>
        </p:txBody>
      </p:sp>
      <p:sp>
        <p:nvSpPr>
          <p:cNvPr id="3" name="ZoneTexte 2"/>
          <p:cNvSpPr txBox="1"/>
          <p:nvPr/>
        </p:nvSpPr>
        <p:spPr>
          <a:xfrm>
            <a:off x="1338606" y="2224725"/>
            <a:ext cx="461665" cy="1847654"/>
          </a:xfrm>
          <a:prstGeom prst="rect">
            <a:avLst/>
          </a:prstGeom>
          <a:noFill/>
        </p:spPr>
        <p:txBody>
          <a:bodyPr vert="vert270" wrap="square" rtlCol="0">
            <a:spAutoFit/>
          </a:bodyPr>
          <a:lstStyle/>
          <a:p>
            <a:r>
              <a:rPr lang="fr-FR" dirty="0"/>
              <a:t>Solution</a:t>
            </a:r>
          </a:p>
        </p:txBody>
      </p:sp>
      <p:sp>
        <p:nvSpPr>
          <p:cNvPr id="4" name="Espace réservé du numéro de diapositive 3">
            <a:extLst>
              <a:ext uri="{FF2B5EF4-FFF2-40B4-BE49-F238E27FC236}">
                <a16:creationId xmlns:a16="http://schemas.microsoft.com/office/drawing/2014/main" id="{3FD21A85-3341-4C00-826E-63482D8EA834}"/>
              </a:ext>
            </a:extLst>
          </p:cNvPr>
          <p:cNvSpPr>
            <a:spLocks noGrp="1"/>
          </p:cNvSpPr>
          <p:nvPr>
            <p:ph type="sldNum" sz="quarter" idx="12"/>
          </p:nvPr>
        </p:nvSpPr>
        <p:spPr/>
        <p:txBody>
          <a:bodyPr/>
          <a:lstStyle/>
          <a:p>
            <a:fld id="{D57F1E4F-1CFF-5643-939E-217C01CDF565}" type="slidenum">
              <a:rPr lang="en-US" smtClean="0"/>
              <a:pPr/>
              <a:t>125</a:t>
            </a:fld>
            <a:endParaRPr lang="en-US" dirty="0"/>
          </a:p>
        </p:txBody>
      </p:sp>
    </p:spTree>
    <p:extLst>
      <p:ext uri="{BB962C8B-B14F-4D97-AF65-F5344CB8AC3E}">
        <p14:creationId xmlns:p14="http://schemas.microsoft.com/office/powerpoint/2010/main" val="3005117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2690336"/>
            <a:ext cx="7633252" cy="1785104"/>
          </a:xfrm>
          <a:prstGeom prst="rect">
            <a:avLst/>
          </a:prstGeom>
        </p:spPr>
        <p:txBody>
          <a:bodyPr wrap="square">
            <a:spAutoFit/>
          </a:bodyPr>
          <a:lstStyle/>
          <a:p>
            <a:r>
              <a:rPr lang="fr-FR" sz="2200" dirty="0">
                <a:latin typeface="Courier New" panose="02070309020205020404" pitchFamily="49" charset="0"/>
                <a:cs typeface="Courier New" panose="02070309020205020404" pitchFamily="49" charset="0"/>
              </a:rPr>
              <a:t>var d = new Date();</a:t>
            </a:r>
          </a:p>
          <a:p>
            <a:r>
              <a:rPr lang="fr-FR" sz="2200" dirty="0">
                <a:latin typeface="Courier New" panose="02070309020205020404" pitchFamily="49" charset="0"/>
                <a:cs typeface="Courier New" panose="02070309020205020404" pitchFamily="49" charset="0"/>
              </a:rPr>
              <a:t>var h = ('0' + </a:t>
            </a:r>
            <a:r>
              <a:rPr lang="fr-FR" sz="2200" dirty="0" err="1">
                <a:latin typeface="Courier New" panose="02070309020205020404" pitchFamily="49" charset="0"/>
                <a:cs typeface="Courier New" panose="02070309020205020404" pitchFamily="49" charset="0"/>
              </a:rPr>
              <a:t>d.getHours</a:t>
            </a:r>
            <a:r>
              <a:rPr lang="fr-FR" sz="2200" dirty="0">
                <a:latin typeface="Courier New" panose="02070309020205020404" pitchFamily="49" charset="0"/>
                <a:cs typeface="Courier New" panose="02070309020205020404" pitchFamily="49" charset="0"/>
              </a:rPr>
              <a:t>()).slice(-2);</a:t>
            </a:r>
          </a:p>
          <a:p>
            <a:r>
              <a:rPr lang="fr-FR" sz="2200" dirty="0">
                <a:latin typeface="Courier New" panose="02070309020205020404" pitchFamily="49" charset="0"/>
                <a:cs typeface="Courier New" panose="02070309020205020404" pitchFamily="49" charset="0"/>
              </a:rPr>
              <a:t>var m = ('0' + </a:t>
            </a:r>
            <a:r>
              <a:rPr lang="fr-FR" sz="2200" dirty="0" err="1">
                <a:latin typeface="Courier New" panose="02070309020205020404" pitchFamily="49" charset="0"/>
                <a:cs typeface="Courier New" panose="02070309020205020404" pitchFamily="49" charset="0"/>
              </a:rPr>
              <a:t>d.getMinutes</a:t>
            </a:r>
            <a:r>
              <a:rPr lang="fr-FR" sz="2200" dirty="0">
                <a:latin typeface="Courier New" panose="02070309020205020404" pitchFamily="49" charset="0"/>
                <a:cs typeface="Courier New" panose="02070309020205020404" pitchFamily="49" charset="0"/>
              </a:rPr>
              <a:t>()).slice(-2);</a:t>
            </a:r>
          </a:p>
          <a:p>
            <a:r>
              <a:rPr lang="fr-FR" sz="2200" dirty="0">
                <a:latin typeface="Courier New" panose="02070309020205020404" pitchFamily="49" charset="0"/>
                <a:cs typeface="Courier New" panose="02070309020205020404" pitchFamily="49" charset="0"/>
              </a:rPr>
              <a:t>var s = ('0' + </a:t>
            </a:r>
            <a:r>
              <a:rPr lang="fr-FR" sz="2200" dirty="0" err="1">
                <a:latin typeface="Courier New" panose="02070309020205020404" pitchFamily="49" charset="0"/>
                <a:cs typeface="Courier New" panose="02070309020205020404" pitchFamily="49" charset="0"/>
              </a:rPr>
              <a:t>d.getSeconds</a:t>
            </a:r>
            <a:r>
              <a:rPr lang="fr-FR" sz="2200" dirty="0">
                <a:latin typeface="Courier New" panose="02070309020205020404" pitchFamily="49" charset="0"/>
                <a:cs typeface="Courier New" panose="02070309020205020404" pitchFamily="49" charset="0"/>
              </a:rPr>
              <a:t>()).slice(-2);</a:t>
            </a:r>
          </a:p>
          <a:p>
            <a:r>
              <a:rPr lang="fr-FR" sz="2200" dirty="0">
                <a:latin typeface="Courier New" panose="02070309020205020404" pitchFamily="49" charset="0"/>
                <a:cs typeface="Courier New" panose="02070309020205020404" pitchFamily="49" charset="0"/>
              </a:rPr>
              <a:t>console.log(h+':' + m + ':' + s);</a:t>
            </a:r>
          </a:p>
        </p:txBody>
      </p:sp>
      <p:sp>
        <p:nvSpPr>
          <p:cNvPr id="3" name="ZoneTexte 2"/>
          <p:cNvSpPr txBox="1"/>
          <p:nvPr/>
        </p:nvSpPr>
        <p:spPr>
          <a:xfrm>
            <a:off x="2209800" y="701040"/>
            <a:ext cx="8061960" cy="369332"/>
          </a:xfrm>
          <a:prstGeom prst="rect">
            <a:avLst/>
          </a:prstGeom>
          <a:noFill/>
        </p:spPr>
        <p:txBody>
          <a:bodyPr wrap="square" rtlCol="0">
            <a:spAutoFit/>
          </a:bodyPr>
          <a:lstStyle/>
          <a:p>
            <a:r>
              <a:rPr lang="fr-FR" dirty="0"/>
              <a:t>Une autre solution, plus simple, et qui affiche l’heure au forma </a:t>
            </a:r>
            <a:r>
              <a:rPr lang="fr-FR" dirty="0" err="1"/>
              <a:t>hh:mm:ss</a:t>
            </a:r>
            <a:endParaRPr lang="fr-FR" dirty="0"/>
          </a:p>
        </p:txBody>
      </p:sp>
      <p:sp>
        <p:nvSpPr>
          <p:cNvPr id="4" name="Espace réservé du numéro de diapositive 3">
            <a:extLst>
              <a:ext uri="{FF2B5EF4-FFF2-40B4-BE49-F238E27FC236}">
                <a16:creationId xmlns:a16="http://schemas.microsoft.com/office/drawing/2014/main" id="{BEEA7161-851B-4E4D-B95D-9C1728E12D98}"/>
              </a:ext>
            </a:extLst>
          </p:cNvPr>
          <p:cNvSpPr>
            <a:spLocks noGrp="1"/>
          </p:cNvSpPr>
          <p:nvPr>
            <p:ph type="sldNum" sz="quarter" idx="12"/>
          </p:nvPr>
        </p:nvSpPr>
        <p:spPr/>
        <p:txBody>
          <a:bodyPr/>
          <a:lstStyle/>
          <a:p>
            <a:fld id="{D57F1E4F-1CFF-5643-939E-217C01CDF565}" type="slidenum">
              <a:rPr lang="en-US" smtClean="0"/>
              <a:pPr/>
              <a:t>126</a:t>
            </a:fld>
            <a:endParaRPr lang="en-US" dirty="0"/>
          </a:p>
        </p:txBody>
      </p:sp>
    </p:spTree>
    <p:extLst>
      <p:ext uri="{BB962C8B-B14F-4D97-AF65-F5344CB8AC3E}">
        <p14:creationId xmlns:p14="http://schemas.microsoft.com/office/powerpoint/2010/main" val="39070251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68880" y="1859280"/>
            <a:ext cx="7848600" cy="2862322"/>
          </a:xfrm>
          <a:prstGeom prst="rect">
            <a:avLst/>
          </a:prstGeom>
          <a:noFill/>
        </p:spPr>
        <p:txBody>
          <a:bodyPr wrap="square" rtlCol="0">
            <a:spAutoFit/>
          </a:bodyPr>
          <a:lstStyle/>
          <a:p>
            <a:r>
              <a:rPr lang="fr-FR" dirty="0"/>
              <a:t>Exercice </a:t>
            </a:r>
          </a:p>
          <a:p>
            <a:endParaRPr lang="fr-FR" dirty="0"/>
          </a:p>
          <a:p>
            <a:r>
              <a:rPr lang="fr-FR" dirty="0"/>
              <a:t>Affichez l’heure système dans une zone de texte. Mettez cette information à jour de façon automatique toutes les secondes pour afficher une horloge.</a:t>
            </a:r>
          </a:p>
          <a:p>
            <a:endParaRPr lang="fr-FR" dirty="0"/>
          </a:p>
          <a:p>
            <a:r>
              <a:rPr lang="fr-FR" dirty="0"/>
              <a:t>Le format d’affichage doit être :</a:t>
            </a:r>
          </a:p>
          <a:p>
            <a:endParaRPr lang="fr-FR" dirty="0"/>
          </a:p>
          <a:p>
            <a:r>
              <a:rPr lang="fr-FR" dirty="0"/>
              <a:t>	</a:t>
            </a:r>
            <a:r>
              <a:rPr lang="fr-FR" dirty="0" err="1"/>
              <a:t>hh:mm:ss</a:t>
            </a:r>
            <a:endParaRPr lang="fr-FR" dirty="0"/>
          </a:p>
          <a:p>
            <a:endParaRPr lang="fr-FR" dirty="0"/>
          </a:p>
          <a:p>
            <a:r>
              <a:rPr lang="fr-FR" dirty="0"/>
              <a:t>Pour mettre à jour l’affichage, vous utiliserez la fonction </a:t>
            </a:r>
            <a:r>
              <a:rPr lang="fr-FR" b="1" dirty="0" err="1"/>
              <a:t>setInterval</a:t>
            </a:r>
            <a:r>
              <a:rPr lang="fr-FR" b="1" dirty="0"/>
              <a:t>()</a:t>
            </a:r>
          </a:p>
        </p:txBody>
      </p:sp>
      <p:sp>
        <p:nvSpPr>
          <p:cNvPr id="3" name="Espace réservé du numéro de diapositive 2">
            <a:extLst>
              <a:ext uri="{FF2B5EF4-FFF2-40B4-BE49-F238E27FC236}">
                <a16:creationId xmlns:a16="http://schemas.microsoft.com/office/drawing/2014/main" id="{3C3537A8-8865-446B-AF04-126D4A836BBA}"/>
              </a:ext>
            </a:extLst>
          </p:cNvPr>
          <p:cNvSpPr>
            <a:spLocks noGrp="1"/>
          </p:cNvSpPr>
          <p:nvPr>
            <p:ph type="sldNum" sz="quarter" idx="12"/>
          </p:nvPr>
        </p:nvSpPr>
        <p:spPr/>
        <p:txBody>
          <a:bodyPr/>
          <a:lstStyle/>
          <a:p>
            <a:fld id="{D57F1E4F-1CFF-5643-939E-217C01CDF565}" type="slidenum">
              <a:rPr lang="en-US" smtClean="0"/>
              <a:pPr/>
              <a:t>127</a:t>
            </a:fld>
            <a:endParaRPr lang="en-US" dirty="0"/>
          </a:p>
        </p:txBody>
      </p:sp>
    </p:spTree>
    <p:extLst>
      <p:ext uri="{BB962C8B-B14F-4D97-AF65-F5344CB8AC3E}">
        <p14:creationId xmlns:p14="http://schemas.microsoft.com/office/powerpoint/2010/main" val="179246358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1093371"/>
            <a:ext cx="8854440" cy="5262979"/>
          </a:xfrm>
          <a:prstGeom prst="rect">
            <a:avLst/>
          </a:prstGeom>
        </p:spPr>
        <p:txBody>
          <a:bodyPr wrap="square">
            <a:spAutoFit/>
          </a:bodyPr>
          <a:lstStyle/>
          <a:p>
            <a:r>
              <a:rPr lang="fr-FR" sz="1600" dirty="0">
                <a:latin typeface="Courier New" panose="02070309020205020404" pitchFamily="49" charset="0"/>
                <a:cs typeface="Courier New" panose="02070309020205020404" pitchFamily="49" charset="0"/>
              </a:rPr>
              <a:t>&lt;!DOCTYPE html&gt;</a:t>
            </a:r>
          </a:p>
          <a:p>
            <a:r>
              <a:rPr lang="fr-FR" sz="1600" dirty="0">
                <a:latin typeface="Courier New" panose="02070309020205020404" pitchFamily="49" charset="0"/>
                <a:cs typeface="Courier New" panose="02070309020205020404" pitchFamily="49" charset="0"/>
              </a:rPr>
              <a:t>&lt;html </a:t>
            </a:r>
            <a:r>
              <a:rPr lang="fr-FR" sz="1600" dirty="0" err="1">
                <a:latin typeface="Courier New" panose="02070309020205020404" pitchFamily="49" charset="0"/>
                <a:cs typeface="Courier New" panose="02070309020205020404" pitchFamily="49" charset="0"/>
              </a:rPr>
              <a:t>lang</a:t>
            </a:r>
            <a:r>
              <a:rPr lang="fr-FR" sz="1600" dirty="0">
                <a:latin typeface="Courier New" panose="02070309020205020404" pitchFamily="49" charset="0"/>
                <a:cs typeface="Courier New" panose="02070309020205020404" pitchFamily="49" charset="0"/>
              </a:rPr>
              <a:t>="</a:t>
            </a:r>
            <a:r>
              <a:rPr lang="fr-FR" sz="1600" dirty="0" err="1">
                <a:latin typeface="Courier New" panose="02070309020205020404" pitchFamily="49" charset="0"/>
                <a:cs typeface="Courier New" panose="02070309020205020404" pitchFamily="49" charset="0"/>
              </a:rPr>
              <a:t>fr</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head</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meta</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charset</a:t>
            </a:r>
            <a:r>
              <a:rPr lang="fr-FR" sz="1600" dirty="0">
                <a:latin typeface="Courier New" panose="02070309020205020404" pitchFamily="49" charset="0"/>
                <a:cs typeface="Courier New" panose="02070309020205020404" pitchFamily="49" charset="0"/>
              </a:rPr>
              <a:t>="utf-8"&gt;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title</a:t>
            </a:r>
            <a:r>
              <a:rPr lang="fr-FR" sz="1600" dirty="0">
                <a:latin typeface="Courier New" panose="02070309020205020404" pitchFamily="49" charset="0"/>
                <a:cs typeface="Courier New" panose="02070309020205020404" pitchFamily="49" charset="0"/>
              </a:rPr>
              <a:t>&gt;Horloge&lt;/</a:t>
            </a:r>
            <a:r>
              <a:rPr lang="fr-FR" sz="1600" dirty="0" err="1">
                <a:latin typeface="Courier New" panose="02070309020205020404" pitchFamily="49" charset="0"/>
                <a:cs typeface="Courier New" panose="02070309020205020404" pitchFamily="49" charset="0"/>
              </a:rPr>
              <a:t>title</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&lt;script&gt;</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function</a:t>
            </a:r>
            <a:r>
              <a:rPr lang="fr-FR" sz="1600" dirty="0">
                <a:latin typeface="Courier New" panose="02070309020205020404" pitchFamily="49" charset="0"/>
                <a:cs typeface="Courier New" panose="02070309020205020404" pitchFamily="49" charset="0"/>
              </a:rPr>
              <a:t> heure() {</a:t>
            </a:r>
          </a:p>
          <a:p>
            <a:r>
              <a:rPr lang="fr-FR" sz="1600" dirty="0">
                <a:latin typeface="Courier New" panose="02070309020205020404" pitchFamily="49" charset="0"/>
                <a:cs typeface="Courier New" panose="02070309020205020404" pitchFamily="49" charset="0"/>
              </a:rPr>
              <a:t>        var d = new Date();</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f.hms.value</a:t>
            </a:r>
            <a:r>
              <a:rPr lang="fr-FR" sz="1600" dirty="0">
                <a:latin typeface="Courier New" panose="02070309020205020404" pitchFamily="49" charset="0"/>
                <a:cs typeface="Courier New" panose="02070309020205020404" pitchFamily="49" charset="0"/>
              </a:rPr>
              <a:t> = ('0' + </a:t>
            </a:r>
            <a:r>
              <a:rPr lang="fr-FR" sz="1600" dirty="0" err="1">
                <a:latin typeface="Courier New" panose="02070309020205020404" pitchFamily="49" charset="0"/>
                <a:cs typeface="Courier New" panose="02070309020205020404" pitchFamily="49" charset="0"/>
              </a:rPr>
              <a:t>d.getHours</a:t>
            </a:r>
            <a:r>
              <a:rPr lang="fr-FR" sz="1600" dirty="0">
                <a:latin typeface="Courier New" panose="02070309020205020404" pitchFamily="49" charset="0"/>
                <a:cs typeface="Courier New" panose="02070309020205020404" pitchFamily="49" charset="0"/>
              </a:rPr>
              <a:t>()).slice(-2) + ':'</a:t>
            </a:r>
          </a:p>
          <a:p>
            <a:r>
              <a:rPr lang="fr-FR" sz="1600" dirty="0">
                <a:latin typeface="Courier New" panose="02070309020205020404" pitchFamily="49" charset="0"/>
                <a:cs typeface="Courier New" panose="02070309020205020404" pitchFamily="49" charset="0"/>
              </a:rPr>
              <a:t>                    + ('0' + </a:t>
            </a:r>
            <a:r>
              <a:rPr lang="fr-FR" sz="1600" dirty="0" err="1">
                <a:latin typeface="Courier New" panose="02070309020205020404" pitchFamily="49" charset="0"/>
                <a:cs typeface="Courier New" panose="02070309020205020404" pitchFamily="49" charset="0"/>
              </a:rPr>
              <a:t>d.getMinutes</a:t>
            </a:r>
            <a:r>
              <a:rPr lang="fr-FR" sz="1600" dirty="0">
                <a:latin typeface="Courier New" panose="02070309020205020404" pitchFamily="49" charset="0"/>
                <a:cs typeface="Courier New" panose="02070309020205020404" pitchFamily="49" charset="0"/>
              </a:rPr>
              <a:t>()).slice(-2) + ':'</a:t>
            </a:r>
          </a:p>
          <a:p>
            <a:r>
              <a:rPr lang="fr-FR" sz="1600" dirty="0">
                <a:latin typeface="Courier New" panose="02070309020205020404" pitchFamily="49" charset="0"/>
                <a:cs typeface="Courier New" panose="02070309020205020404" pitchFamily="49" charset="0"/>
              </a:rPr>
              <a:t>                    + ('0' + </a:t>
            </a:r>
            <a:r>
              <a:rPr lang="fr-FR" sz="1600" dirty="0" err="1">
                <a:latin typeface="Courier New" panose="02070309020205020404" pitchFamily="49" charset="0"/>
                <a:cs typeface="Courier New" panose="02070309020205020404" pitchFamily="49" charset="0"/>
              </a:rPr>
              <a:t>d.getSeconds</a:t>
            </a:r>
            <a:r>
              <a:rPr lang="fr-FR" sz="1600" dirty="0">
                <a:latin typeface="Courier New" panose="02070309020205020404" pitchFamily="49" charset="0"/>
                <a:cs typeface="Courier New" panose="02070309020205020404" pitchFamily="49" charset="0"/>
              </a:rPr>
              <a:t>()).slice(-2);*/</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f.hms.value</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d.toLocaleTimeString</a:t>
            </a:r>
            <a:r>
              <a:rPr lang="fr-FR" sz="1600" dirty="0">
                <a:latin typeface="Courier New" panose="02070309020205020404" pitchFamily="49" charset="0"/>
                <a:cs typeface="Courier New" panose="02070309020205020404" pitchFamily="49" charset="0"/>
              </a:rPr>
              <a:t>('</a:t>
            </a:r>
            <a:r>
              <a:rPr lang="fr-FR" sz="1600" dirty="0" err="1">
                <a:latin typeface="Courier New" panose="02070309020205020404" pitchFamily="49" charset="0"/>
                <a:cs typeface="Courier New" panose="02070309020205020404" pitchFamily="49" charset="0"/>
              </a:rPr>
              <a:t>fr-FR</a:t>
            </a:r>
            <a:r>
              <a:rPr lang="fr-FR" sz="1600" dirty="0">
                <a:latin typeface="Courier New" panose="02070309020205020404" pitchFamily="49" charset="0"/>
                <a:cs typeface="Courier New" panose="02070309020205020404" pitchFamily="49" charset="0"/>
              </a:rPr>
              <a:t>')</a:t>
            </a:r>
          </a:p>
          <a:p>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    &lt;/script&gt;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head</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&lt;body </a:t>
            </a:r>
            <a:r>
              <a:rPr lang="fr-FR" sz="1600" dirty="0" err="1">
                <a:latin typeface="Courier New" panose="02070309020205020404" pitchFamily="49" charset="0"/>
                <a:cs typeface="Courier New" panose="02070309020205020404" pitchFamily="49" charset="0"/>
              </a:rPr>
              <a:t>onload</a:t>
            </a:r>
            <a:r>
              <a:rPr lang="fr-FR" sz="1600" dirty="0">
                <a:latin typeface="Courier New" panose="02070309020205020404" pitchFamily="49" charset="0"/>
                <a:cs typeface="Courier New" panose="02070309020205020404" pitchFamily="49" charset="0"/>
              </a:rPr>
              <a:t>="</a:t>
            </a:r>
            <a:r>
              <a:rPr lang="fr-FR" sz="1600" dirty="0" err="1">
                <a:latin typeface="Courier New" panose="02070309020205020404" pitchFamily="49" charset="0"/>
                <a:cs typeface="Courier New" panose="02070309020205020404" pitchFamily="49" charset="0"/>
              </a:rPr>
              <a:t>setInterval</a:t>
            </a:r>
            <a:r>
              <a:rPr lang="fr-FR" sz="1600" dirty="0">
                <a:latin typeface="Courier New" panose="02070309020205020404" pitchFamily="49" charset="0"/>
                <a:cs typeface="Courier New" panose="02070309020205020404" pitchFamily="49" charset="0"/>
              </a:rPr>
              <a:t>(heure, 1000);"&gt;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form</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name</a:t>
            </a:r>
            <a:r>
              <a:rPr lang="fr-FR" sz="1600" dirty="0">
                <a:latin typeface="Courier New" panose="02070309020205020404" pitchFamily="49" charset="0"/>
                <a:cs typeface="Courier New" panose="02070309020205020404" pitchFamily="49" charset="0"/>
              </a:rPr>
              <a:t>="f"&gt;</a:t>
            </a:r>
          </a:p>
          <a:p>
            <a:r>
              <a:rPr lang="fr-FR" sz="1600" dirty="0">
                <a:latin typeface="Courier New" panose="02070309020205020404" pitchFamily="49" charset="0"/>
                <a:cs typeface="Courier New" panose="02070309020205020404" pitchFamily="49" charset="0"/>
              </a:rPr>
              <a:t>      &lt;input type="</a:t>
            </a:r>
            <a:r>
              <a:rPr lang="fr-FR" sz="1600" dirty="0" err="1">
                <a:latin typeface="Courier New" panose="02070309020205020404" pitchFamily="49" charset="0"/>
                <a:cs typeface="Courier New" panose="02070309020205020404" pitchFamily="49" charset="0"/>
              </a:rPr>
              <a:t>text</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name</a:t>
            </a:r>
            <a:r>
              <a:rPr lang="fr-FR" sz="1600" dirty="0">
                <a:latin typeface="Courier New" panose="02070309020205020404" pitchFamily="49" charset="0"/>
                <a:cs typeface="Courier New" panose="02070309020205020404" pitchFamily="49" charset="0"/>
              </a:rPr>
              <a:t>="</a:t>
            </a:r>
            <a:r>
              <a:rPr lang="fr-FR" sz="1600" dirty="0" err="1">
                <a:latin typeface="Courier New" panose="02070309020205020404" pitchFamily="49" charset="0"/>
                <a:cs typeface="Courier New" panose="02070309020205020404" pitchFamily="49" charset="0"/>
              </a:rPr>
              <a:t>hms</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form</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&lt;/body&gt;</a:t>
            </a:r>
          </a:p>
          <a:p>
            <a:r>
              <a:rPr lang="fr-FR" sz="1600" dirty="0">
                <a:latin typeface="Courier New" panose="02070309020205020404" pitchFamily="49" charset="0"/>
                <a:cs typeface="Courier New" panose="02070309020205020404" pitchFamily="49" charset="0"/>
              </a:rPr>
              <a:t>&lt;/html&gt;</a:t>
            </a:r>
          </a:p>
        </p:txBody>
      </p:sp>
      <p:sp>
        <p:nvSpPr>
          <p:cNvPr id="3" name="ZoneTexte 2"/>
          <p:cNvSpPr txBox="1"/>
          <p:nvPr/>
        </p:nvSpPr>
        <p:spPr>
          <a:xfrm>
            <a:off x="2362200" y="396240"/>
            <a:ext cx="3124200" cy="369332"/>
          </a:xfrm>
          <a:prstGeom prst="rect">
            <a:avLst/>
          </a:prstGeom>
          <a:noFill/>
        </p:spPr>
        <p:txBody>
          <a:bodyPr wrap="square" rtlCol="0">
            <a:spAutoFit/>
          </a:bodyPr>
          <a:lstStyle/>
          <a:p>
            <a:r>
              <a:rPr lang="fr-FR" dirty="0"/>
              <a:t>Solution :</a:t>
            </a:r>
          </a:p>
        </p:txBody>
      </p:sp>
      <p:sp>
        <p:nvSpPr>
          <p:cNvPr id="4" name="Espace réservé du numéro de diapositive 3">
            <a:extLst>
              <a:ext uri="{FF2B5EF4-FFF2-40B4-BE49-F238E27FC236}">
                <a16:creationId xmlns:a16="http://schemas.microsoft.com/office/drawing/2014/main" id="{37C48E5D-AEA4-4567-8528-5F4386FEFD7F}"/>
              </a:ext>
            </a:extLst>
          </p:cNvPr>
          <p:cNvSpPr>
            <a:spLocks noGrp="1"/>
          </p:cNvSpPr>
          <p:nvPr>
            <p:ph type="sldNum" sz="quarter" idx="12"/>
          </p:nvPr>
        </p:nvSpPr>
        <p:spPr/>
        <p:txBody>
          <a:bodyPr/>
          <a:lstStyle/>
          <a:p>
            <a:fld id="{D57F1E4F-1CFF-5643-939E-217C01CDF565}" type="slidenum">
              <a:rPr lang="en-US" smtClean="0"/>
              <a:pPr/>
              <a:t>128</a:t>
            </a:fld>
            <a:endParaRPr lang="en-US" dirty="0"/>
          </a:p>
        </p:txBody>
      </p:sp>
    </p:spTree>
    <p:extLst>
      <p:ext uri="{BB962C8B-B14F-4D97-AF65-F5344CB8AC3E}">
        <p14:creationId xmlns:p14="http://schemas.microsoft.com/office/powerpoint/2010/main" val="24995181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9ABBABA-90C0-52FF-857A-2870CCC5EC5E}"/>
              </a:ext>
            </a:extLst>
          </p:cNvPr>
          <p:cNvSpPr>
            <a:spLocks noGrp="1"/>
          </p:cNvSpPr>
          <p:nvPr>
            <p:ph type="sldNum" sz="quarter" idx="12"/>
          </p:nvPr>
        </p:nvSpPr>
        <p:spPr/>
        <p:txBody>
          <a:bodyPr/>
          <a:lstStyle/>
          <a:p>
            <a:fld id="{D57F1E4F-1CFF-5643-939E-217C01CDF565}" type="slidenum">
              <a:rPr lang="en-US" smtClean="0"/>
              <a:pPr/>
              <a:t>129</a:t>
            </a:fld>
            <a:endParaRPr lang="en-US" dirty="0"/>
          </a:p>
        </p:txBody>
      </p:sp>
      <p:sp>
        <p:nvSpPr>
          <p:cNvPr id="3" name="ZoneTexte 2">
            <a:extLst>
              <a:ext uri="{FF2B5EF4-FFF2-40B4-BE49-F238E27FC236}">
                <a16:creationId xmlns:a16="http://schemas.microsoft.com/office/drawing/2014/main" id="{8541CB4E-20B6-5F54-66FD-9E48BB6A9F98}"/>
              </a:ext>
            </a:extLst>
          </p:cNvPr>
          <p:cNvSpPr txBox="1"/>
          <p:nvPr/>
        </p:nvSpPr>
        <p:spPr>
          <a:xfrm>
            <a:off x="1352939" y="1101012"/>
            <a:ext cx="9265298" cy="2585323"/>
          </a:xfrm>
          <a:prstGeom prst="rect">
            <a:avLst/>
          </a:prstGeom>
          <a:noFill/>
        </p:spPr>
        <p:txBody>
          <a:bodyPr wrap="square" rtlCol="0">
            <a:spAutoFit/>
          </a:bodyPr>
          <a:lstStyle/>
          <a:p>
            <a:r>
              <a:rPr lang="fr-FR" dirty="0"/>
              <a:t>Exercice :</a:t>
            </a:r>
          </a:p>
          <a:p>
            <a:endParaRPr lang="fr-FR" dirty="0"/>
          </a:p>
          <a:p>
            <a:r>
              <a:rPr lang="fr-FR" dirty="0"/>
              <a:t>Ajoutez deux boutons dans le formulaire précédent. Vous les appellerez </a:t>
            </a:r>
            <a:r>
              <a:rPr lang="fr-FR" b="1" dirty="0"/>
              <a:t>Marche</a:t>
            </a:r>
            <a:r>
              <a:rPr lang="fr-FR" dirty="0"/>
              <a:t> et </a:t>
            </a:r>
            <a:r>
              <a:rPr lang="fr-FR" b="1" dirty="0"/>
              <a:t>Arrêt</a:t>
            </a:r>
            <a:r>
              <a:rPr lang="fr-FR" dirty="0"/>
              <a:t>.</a:t>
            </a:r>
          </a:p>
          <a:p>
            <a:endParaRPr lang="fr-FR" dirty="0"/>
          </a:p>
          <a:p>
            <a:r>
              <a:rPr lang="fr-FR" dirty="0"/>
              <a:t>Lorsque vous cliquerez sur le bouton </a:t>
            </a:r>
            <a:r>
              <a:rPr lang="fr-FR" b="1" dirty="0"/>
              <a:t>Marche</a:t>
            </a:r>
            <a:r>
              <a:rPr lang="fr-FR" dirty="0"/>
              <a:t>, l’horloge s’affichera dans la zone de texte.</a:t>
            </a:r>
          </a:p>
          <a:p>
            <a:endParaRPr lang="fr-FR" dirty="0"/>
          </a:p>
          <a:p>
            <a:r>
              <a:rPr lang="fr-FR" dirty="0"/>
              <a:t>Lorsque vous cliquerez sur le bouton </a:t>
            </a:r>
            <a:r>
              <a:rPr lang="fr-FR" b="1" dirty="0"/>
              <a:t>Arrêt</a:t>
            </a:r>
            <a:r>
              <a:rPr lang="fr-FR" dirty="0"/>
              <a:t>, l’horloge se figera.</a:t>
            </a:r>
          </a:p>
          <a:p>
            <a:endParaRPr lang="fr-FR" dirty="0"/>
          </a:p>
          <a:p>
            <a:r>
              <a:rPr lang="fr-FR" dirty="0"/>
              <a:t>Ainsi de suite…</a:t>
            </a:r>
          </a:p>
        </p:txBody>
      </p:sp>
    </p:spTree>
    <p:extLst>
      <p:ext uri="{BB962C8B-B14F-4D97-AF65-F5344CB8AC3E}">
        <p14:creationId xmlns:p14="http://schemas.microsoft.com/office/powerpoint/2010/main" val="4141878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091350" y="742384"/>
            <a:ext cx="8600793" cy="4616648"/>
          </a:xfrm>
          <a:prstGeom prst="rect">
            <a:avLst/>
          </a:prstGeom>
          <a:noFill/>
        </p:spPr>
        <p:txBody>
          <a:bodyPr wrap="square" rtlCol="0">
            <a:spAutoFit/>
          </a:bodyPr>
          <a:lstStyle/>
          <a:p>
            <a:r>
              <a:rPr lang="fr-FR" sz="2400" b="1" dirty="0"/>
              <a:t>Editeurs HTML/XHTML/CSS/JavaScript</a:t>
            </a:r>
          </a:p>
          <a:p>
            <a:endParaRPr lang="fr-FR" dirty="0"/>
          </a:p>
          <a:p>
            <a:endParaRPr lang="fr-FR" dirty="0"/>
          </a:p>
          <a:p>
            <a:endParaRPr lang="fr-FR" dirty="0"/>
          </a:p>
          <a:p>
            <a:r>
              <a:rPr lang="fr-FR" dirty="0"/>
              <a:t>La saisie du code HTML peut se faire dans un simple éditeur de texte, comme le Bloc-Notes de Windows. Mais vous lui préfèrerez un éditeur de code à coloration syntaxique.</a:t>
            </a:r>
          </a:p>
          <a:p>
            <a:endParaRPr lang="fr-FR" dirty="0"/>
          </a:p>
          <a:p>
            <a:endParaRPr lang="fr-FR" dirty="0"/>
          </a:p>
          <a:p>
            <a:r>
              <a:rPr lang="fr-FR" dirty="0"/>
              <a:t>Plusieurs éditeurs de ce type sont diffusés sous la forme de freewares. Vous utiliserez par exemple :</a:t>
            </a:r>
          </a:p>
          <a:p>
            <a:endParaRPr lang="fr-FR" dirty="0"/>
          </a:p>
          <a:p>
            <a:pPr marL="285750" indent="-285750">
              <a:buFont typeface="Arial" panose="020B0604020202020204" pitchFamily="34" charset="0"/>
              <a:buChar char="•"/>
            </a:pPr>
            <a:r>
              <a:rPr lang="fr-FR" dirty="0" err="1"/>
              <a:t>NotePad</a:t>
            </a:r>
            <a:r>
              <a:rPr lang="fr-FR" dirty="0"/>
              <a:t> ++ (</a:t>
            </a:r>
            <a:r>
              <a:rPr lang="fr-FR" dirty="0">
                <a:hlinkClick r:id="rId2"/>
              </a:rPr>
              <a:t>https://notepad-plus-plus.org/fr/</a:t>
            </a:r>
            <a:r>
              <a:rPr lang="fr-FR" dirty="0"/>
              <a:t>) </a:t>
            </a:r>
          </a:p>
          <a:p>
            <a:endParaRPr lang="fr-FR" dirty="0"/>
          </a:p>
          <a:p>
            <a:r>
              <a:rPr lang="fr-FR" dirty="0"/>
              <a:t>ou</a:t>
            </a:r>
          </a:p>
          <a:p>
            <a:r>
              <a:rPr lang="fr-FR" dirty="0"/>
              <a:t> </a:t>
            </a:r>
          </a:p>
          <a:p>
            <a:pPr marL="285750" indent="-285750">
              <a:buFont typeface="Arial" panose="020B0604020202020204" pitchFamily="34" charset="0"/>
              <a:buChar char="•"/>
            </a:pPr>
            <a:r>
              <a:rPr lang="fr-FR" dirty="0"/>
              <a:t>Sublime </a:t>
            </a:r>
            <a:r>
              <a:rPr lang="fr-FR" dirty="0" err="1"/>
              <a:t>Text</a:t>
            </a:r>
            <a:r>
              <a:rPr lang="fr-FR" dirty="0"/>
              <a:t> 3 (</a:t>
            </a:r>
            <a:r>
              <a:rPr lang="fr-FR" dirty="0">
                <a:hlinkClick r:id="rId3"/>
              </a:rPr>
              <a:t>https://www.sublimetext.com/3</a:t>
            </a:r>
            <a:r>
              <a:rPr lang="fr-FR" dirty="0"/>
              <a:t>). </a:t>
            </a:r>
          </a:p>
        </p:txBody>
      </p:sp>
      <p:sp>
        <p:nvSpPr>
          <p:cNvPr id="3" name="Espace réservé du numéro de diapositive 2">
            <a:extLst>
              <a:ext uri="{FF2B5EF4-FFF2-40B4-BE49-F238E27FC236}">
                <a16:creationId xmlns:a16="http://schemas.microsoft.com/office/drawing/2014/main" id="{FDDED564-0211-4064-94D0-701076E235B2}"/>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59308114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3130" y="242292"/>
            <a:ext cx="7343030" cy="6463308"/>
          </a:xfrm>
          <a:prstGeom prst="rect">
            <a:avLst/>
          </a:prstGeom>
        </p:spPr>
        <p:txBody>
          <a:bodyPr wrap="square">
            <a:spAutoFit/>
          </a:bodyPr>
          <a:lstStyle/>
          <a:p>
            <a:r>
              <a:rPr lang="fr-FR" dirty="0">
                <a:latin typeface="Courier New" panose="02070309020205020404" pitchFamily="49" charset="0"/>
                <a:cs typeface="Courier New" panose="02070309020205020404" pitchFamily="49" charset="0"/>
              </a:rPr>
              <a:t>&lt;!DOCTYPE html&gt;</a:t>
            </a:r>
          </a:p>
          <a:p>
            <a:r>
              <a:rPr lang="fr-FR" dirty="0">
                <a:latin typeface="Courier New" panose="02070309020205020404" pitchFamily="49" charset="0"/>
                <a:cs typeface="Courier New" panose="02070309020205020404" pitchFamily="49" charset="0"/>
              </a:rPr>
              <a:t>&lt;html&gt;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meta</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charset</a:t>
            </a:r>
            <a:r>
              <a:rPr lang="fr-FR" dirty="0">
                <a:latin typeface="Courier New" panose="02070309020205020404" pitchFamily="49" charset="0"/>
                <a:cs typeface="Courier New" panose="02070309020205020404" pitchFamily="49" charset="0"/>
              </a:rPr>
              <a:t>="utf-8"&gt;</a:t>
            </a:r>
          </a:p>
          <a:p>
            <a:r>
              <a:rPr lang="fr-FR" dirty="0">
                <a:latin typeface="Courier New" panose="02070309020205020404" pitchFamily="49" charset="0"/>
                <a:cs typeface="Courier New" panose="02070309020205020404" pitchFamily="49" charset="0"/>
              </a:rPr>
              <a:t>&lt;script&gt;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afficheHeure</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var d = new Date();</a:t>
            </a:r>
          </a:p>
          <a:p>
            <a:r>
              <a:rPr lang="fr-FR" dirty="0">
                <a:latin typeface="Courier New" panose="02070309020205020404" pitchFamily="49" charset="0"/>
                <a:cs typeface="Courier New" panose="02070309020205020404" pitchFamily="49" charset="0"/>
              </a:rPr>
              <a:t>	var h = ('0' + </a:t>
            </a:r>
            <a:r>
              <a:rPr lang="fr-FR" dirty="0" err="1">
                <a:latin typeface="Courier New" panose="02070309020205020404" pitchFamily="49" charset="0"/>
                <a:cs typeface="Courier New" panose="02070309020205020404" pitchFamily="49" charset="0"/>
              </a:rPr>
              <a:t>d.getHours</a:t>
            </a:r>
            <a:r>
              <a:rPr lang="fr-FR" dirty="0">
                <a:latin typeface="Courier New" panose="02070309020205020404" pitchFamily="49" charset="0"/>
                <a:cs typeface="Courier New" panose="02070309020205020404" pitchFamily="49" charset="0"/>
              </a:rPr>
              <a:t>()).slice(-2);</a:t>
            </a:r>
          </a:p>
          <a:p>
            <a:r>
              <a:rPr lang="fr-FR" dirty="0">
                <a:latin typeface="Courier New" panose="02070309020205020404" pitchFamily="49" charset="0"/>
                <a:cs typeface="Courier New" panose="02070309020205020404" pitchFamily="49" charset="0"/>
              </a:rPr>
              <a:t>	var m = ('0' + </a:t>
            </a:r>
            <a:r>
              <a:rPr lang="fr-FR" dirty="0" err="1">
                <a:latin typeface="Courier New" panose="02070309020205020404" pitchFamily="49" charset="0"/>
                <a:cs typeface="Courier New" panose="02070309020205020404" pitchFamily="49" charset="0"/>
              </a:rPr>
              <a:t>d.getMinutes</a:t>
            </a:r>
            <a:r>
              <a:rPr lang="fr-FR" dirty="0">
                <a:latin typeface="Courier New" panose="02070309020205020404" pitchFamily="49" charset="0"/>
                <a:cs typeface="Courier New" panose="02070309020205020404" pitchFamily="49" charset="0"/>
              </a:rPr>
              <a:t>()).slice(-2);</a:t>
            </a:r>
          </a:p>
          <a:p>
            <a:r>
              <a:rPr lang="fr-FR" dirty="0">
                <a:latin typeface="Courier New" panose="02070309020205020404" pitchFamily="49" charset="0"/>
                <a:cs typeface="Courier New" panose="02070309020205020404" pitchFamily="49" charset="0"/>
              </a:rPr>
              <a:t>	var s = ('0' + </a:t>
            </a:r>
            <a:r>
              <a:rPr lang="fr-FR" dirty="0" err="1">
                <a:latin typeface="Courier New" panose="02070309020205020404" pitchFamily="49" charset="0"/>
                <a:cs typeface="Courier New" panose="02070309020205020404" pitchFamily="49" charset="0"/>
              </a:rPr>
              <a:t>d.getSeconds</a:t>
            </a:r>
            <a:r>
              <a:rPr lang="fr-FR" dirty="0">
                <a:latin typeface="Courier New" panose="02070309020205020404" pitchFamily="49" charset="0"/>
                <a:cs typeface="Courier New" panose="02070309020205020404" pitchFamily="49" charset="0"/>
              </a:rPr>
              <a:t>()).slice(-2);</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f.heure.value</a:t>
            </a:r>
            <a:r>
              <a:rPr lang="fr-FR" dirty="0">
                <a:latin typeface="Courier New" panose="02070309020205020404" pitchFamily="49" charset="0"/>
                <a:cs typeface="Courier New" panose="02070309020205020404" pitchFamily="49" charset="0"/>
              </a:rPr>
              <a:t> = h + ':' + m + ':' + s;</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&lt;/script&gt;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&lt;body&gt;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form</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name</a:t>
            </a:r>
            <a:r>
              <a:rPr lang="fr-FR" dirty="0">
                <a:latin typeface="Courier New" panose="02070309020205020404" pitchFamily="49" charset="0"/>
                <a:cs typeface="Courier New" panose="02070309020205020404" pitchFamily="49" charset="0"/>
              </a:rPr>
              <a:t>="f"&gt;</a:t>
            </a:r>
          </a:p>
          <a:p>
            <a:r>
              <a:rPr lang="fr-FR" dirty="0">
                <a:latin typeface="Courier New" panose="02070309020205020404" pitchFamily="49" charset="0"/>
                <a:cs typeface="Courier New" panose="02070309020205020404" pitchFamily="49" charset="0"/>
              </a:rPr>
              <a:t>    &lt;input type="</a:t>
            </a:r>
            <a:r>
              <a:rPr lang="fr-FR" dirty="0" err="1">
                <a:latin typeface="Courier New" panose="02070309020205020404" pitchFamily="49" charset="0"/>
                <a:cs typeface="Courier New" panose="02070309020205020404" pitchFamily="49" charset="0"/>
              </a:rPr>
              <a:t>text</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name</a:t>
            </a:r>
            <a:r>
              <a:rPr lang="fr-FR" dirty="0">
                <a:latin typeface="Courier New" panose="02070309020205020404" pitchFamily="49" charset="0"/>
                <a:cs typeface="Courier New" panose="02070309020205020404" pitchFamily="49" charset="0"/>
              </a:rPr>
              <a:t>="heure"&gt;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form</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setInterval</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afficheHeure</a:t>
            </a:r>
            <a:r>
              <a:rPr lang="fr-FR" dirty="0">
                <a:latin typeface="Courier New" panose="02070309020205020404" pitchFamily="49" charset="0"/>
                <a:cs typeface="Courier New" panose="02070309020205020404" pitchFamily="49" charset="0"/>
              </a:rPr>
              <a:t>, 1000);</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&lt;/body&gt;</a:t>
            </a:r>
          </a:p>
          <a:p>
            <a:r>
              <a:rPr lang="fr-FR" dirty="0">
                <a:latin typeface="Courier New" panose="02070309020205020404" pitchFamily="49" charset="0"/>
                <a:cs typeface="Courier New" panose="02070309020205020404" pitchFamily="49" charset="0"/>
              </a:rPr>
              <a:t>&lt;/html&gt;</a:t>
            </a:r>
          </a:p>
        </p:txBody>
      </p:sp>
      <p:sp>
        <p:nvSpPr>
          <p:cNvPr id="3" name="ZoneTexte 2"/>
          <p:cNvSpPr txBox="1"/>
          <p:nvPr/>
        </p:nvSpPr>
        <p:spPr>
          <a:xfrm>
            <a:off x="381000" y="242292"/>
            <a:ext cx="205740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2400" dirty="0"/>
              <a:t>Une horloge JavaScript</a:t>
            </a:r>
          </a:p>
        </p:txBody>
      </p:sp>
      <p:sp>
        <p:nvSpPr>
          <p:cNvPr id="4" name="ZoneTexte 3"/>
          <p:cNvSpPr txBox="1"/>
          <p:nvPr/>
        </p:nvSpPr>
        <p:spPr>
          <a:xfrm>
            <a:off x="742122" y="3220278"/>
            <a:ext cx="2703443"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fr-FR" dirty="0"/>
              <a:t>Ici, la difficulté était de trouver la fonction </a:t>
            </a:r>
            <a:r>
              <a:rPr lang="fr-FR" dirty="0" err="1"/>
              <a:t>setInterval</a:t>
            </a:r>
            <a:r>
              <a:rPr lang="fr-FR" dirty="0"/>
              <a:t>() pour exécuter une fonction de façon régulière, toutes les secondes.</a:t>
            </a:r>
          </a:p>
        </p:txBody>
      </p:sp>
      <p:sp>
        <p:nvSpPr>
          <p:cNvPr id="5" name="Espace réservé du numéro de diapositive 4">
            <a:extLst>
              <a:ext uri="{FF2B5EF4-FFF2-40B4-BE49-F238E27FC236}">
                <a16:creationId xmlns:a16="http://schemas.microsoft.com/office/drawing/2014/main" id="{639AC350-4809-423C-8E57-421855336470}"/>
              </a:ext>
            </a:extLst>
          </p:cNvPr>
          <p:cNvSpPr>
            <a:spLocks noGrp="1"/>
          </p:cNvSpPr>
          <p:nvPr>
            <p:ph type="sldNum" sz="quarter" idx="12"/>
          </p:nvPr>
        </p:nvSpPr>
        <p:spPr/>
        <p:txBody>
          <a:bodyPr/>
          <a:lstStyle/>
          <a:p>
            <a:fld id="{D57F1E4F-1CFF-5643-939E-217C01CDF565}" type="slidenum">
              <a:rPr lang="en-US" smtClean="0"/>
              <a:pPr/>
              <a:t>130</a:t>
            </a:fld>
            <a:endParaRPr lang="en-US" dirty="0"/>
          </a:p>
        </p:txBody>
      </p:sp>
    </p:spTree>
    <p:extLst>
      <p:ext uri="{BB962C8B-B14F-4D97-AF65-F5344CB8AC3E}">
        <p14:creationId xmlns:p14="http://schemas.microsoft.com/office/powerpoint/2010/main" val="247902136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57F1E4F-1CFF-5643-939E-217C01CDF565}" type="slidenum">
              <a:rPr lang="en-US" smtClean="0"/>
              <a:pPr/>
              <a:t>131</a:t>
            </a:fld>
            <a:endParaRPr lang="en-US" dirty="0"/>
          </a:p>
        </p:txBody>
      </p:sp>
      <p:sp>
        <p:nvSpPr>
          <p:cNvPr id="3" name="Rectangle 2"/>
          <p:cNvSpPr/>
          <p:nvPr/>
        </p:nvSpPr>
        <p:spPr>
          <a:xfrm>
            <a:off x="404326" y="1897235"/>
            <a:ext cx="8503298" cy="1477328"/>
          </a:xfrm>
          <a:prstGeom prst="rect">
            <a:avLst/>
          </a:prstGeom>
        </p:spPr>
        <p:txBody>
          <a:bodyPr wrap="square">
            <a:spAutoFit/>
          </a:bodyPr>
          <a:lstStyle/>
          <a:p>
            <a:r>
              <a:rPr lang="fr-FR" dirty="0">
                <a:latin typeface="Courier New" panose="02070309020205020404" pitchFamily="49" charset="0"/>
                <a:cs typeface="Courier New" panose="02070309020205020404" pitchFamily="49" charset="0"/>
              </a:rPr>
              <a:t>        var d = new Date();</a:t>
            </a:r>
          </a:p>
          <a:p>
            <a:r>
              <a:rPr lang="fr-FR" dirty="0">
                <a:latin typeface="Courier New" panose="02070309020205020404" pitchFamily="49" charset="0"/>
                <a:cs typeface="Courier New" panose="02070309020205020404" pitchFamily="49" charset="0"/>
              </a:rPr>
              <a:t>        var h = </a:t>
            </a:r>
            <a:r>
              <a:rPr lang="fr-FR" dirty="0" err="1">
                <a:latin typeface="Courier New" panose="02070309020205020404" pitchFamily="49" charset="0"/>
                <a:cs typeface="Courier New" panose="02070309020205020404" pitchFamily="49" charset="0"/>
              </a:rPr>
              <a:t>d.getHours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toString</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padStart</a:t>
            </a:r>
            <a:r>
              <a:rPr lang="fr-FR" dirty="0">
                <a:latin typeface="Courier New" panose="02070309020205020404" pitchFamily="49" charset="0"/>
                <a:cs typeface="Courier New" panose="02070309020205020404" pitchFamily="49" charset="0"/>
              </a:rPr>
              <a:t>(2, '0');</a:t>
            </a:r>
          </a:p>
          <a:p>
            <a:r>
              <a:rPr lang="fr-FR" dirty="0">
                <a:latin typeface="Courier New" panose="02070309020205020404" pitchFamily="49" charset="0"/>
                <a:cs typeface="Courier New" panose="02070309020205020404" pitchFamily="49" charset="0"/>
              </a:rPr>
              <a:t>        var m = </a:t>
            </a:r>
            <a:r>
              <a:rPr lang="fr-FR" dirty="0" err="1">
                <a:latin typeface="Courier New" panose="02070309020205020404" pitchFamily="49" charset="0"/>
                <a:cs typeface="Courier New" panose="02070309020205020404" pitchFamily="49" charset="0"/>
              </a:rPr>
              <a:t>d.getMinutes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toString</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padStart</a:t>
            </a:r>
            <a:r>
              <a:rPr lang="fr-FR" dirty="0">
                <a:latin typeface="Courier New" panose="02070309020205020404" pitchFamily="49" charset="0"/>
                <a:cs typeface="Courier New" panose="02070309020205020404" pitchFamily="49" charset="0"/>
              </a:rPr>
              <a:t>(2, '0');</a:t>
            </a:r>
          </a:p>
          <a:p>
            <a:r>
              <a:rPr lang="fr-FR" dirty="0">
                <a:latin typeface="Courier New" panose="02070309020205020404" pitchFamily="49" charset="0"/>
                <a:cs typeface="Courier New" panose="02070309020205020404" pitchFamily="49" charset="0"/>
              </a:rPr>
              <a:t>        var s = </a:t>
            </a:r>
            <a:r>
              <a:rPr lang="fr-FR" dirty="0" err="1">
                <a:latin typeface="Courier New" panose="02070309020205020404" pitchFamily="49" charset="0"/>
                <a:cs typeface="Courier New" panose="02070309020205020404" pitchFamily="49" charset="0"/>
              </a:rPr>
              <a:t>d.getSeconds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toString</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padStart</a:t>
            </a:r>
            <a:r>
              <a:rPr lang="fr-FR" dirty="0">
                <a:latin typeface="Courier New" panose="02070309020205020404" pitchFamily="49" charset="0"/>
                <a:cs typeface="Courier New" panose="02070309020205020404" pitchFamily="49" charset="0"/>
              </a:rPr>
              <a:t>(2, '0');</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f.txtarea.value</a:t>
            </a:r>
            <a:r>
              <a:rPr lang="fr-FR" dirty="0">
                <a:latin typeface="Courier New" panose="02070309020205020404" pitchFamily="49" charset="0"/>
                <a:cs typeface="Courier New" panose="02070309020205020404" pitchFamily="49" charset="0"/>
              </a:rPr>
              <a:t> = h+":"+m+":"+s; </a:t>
            </a:r>
          </a:p>
        </p:txBody>
      </p:sp>
      <p:sp>
        <p:nvSpPr>
          <p:cNvPr id="4" name="ZoneTexte 3"/>
          <p:cNvSpPr txBox="1"/>
          <p:nvPr/>
        </p:nvSpPr>
        <p:spPr>
          <a:xfrm>
            <a:off x="1483567" y="774441"/>
            <a:ext cx="7595119" cy="646331"/>
          </a:xfrm>
          <a:prstGeom prst="rect">
            <a:avLst/>
          </a:prstGeom>
          <a:noFill/>
        </p:spPr>
        <p:txBody>
          <a:bodyPr wrap="square" rtlCol="0">
            <a:spAutoFit/>
          </a:bodyPr>
          <a:lstStyle/>
          <a:p>
            <a:r>
              <a:rPr lang="fr-FR" dirty="0"/>
              <a:t>Une autre solution pour l'affichage des informations horaires sur 2 digits avec la fonction </a:t>
            </a:r>
            <a:r>
              <a:rPr lang="fr-FR" b="1" dirty="0" err="1"/>
              <a:t>padStart</a:t>
            </a:r>
            <a:r>
              <a:rPr lang="fr-FR" b="1" dirty="0"/>
              <a:t>()</a:t>
            </a:r>
            <a:r>
              <a:rPr lang="fr-FR" dirty="0"/>
              <a:t> :</a:t>
            </a:r>
          </a:p>
        </p:txBody>
      </p:sp>
    </p:spTree>
    <p:extLst>
      <p:ext uri="{BB962C8B-B14F-4D97-AF65-F5344CB8AC3E}">
        <p14:creationId xmlns:p14="http://schemas.microsoft.com/office/powerpoint/2010/main" val="279007122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57F1E4F-1CFF-5643-939E-217C01CDF565}" type="slidenum">
              <a:rPr lang="en-US" smtClean="0"/>
              <a:pPr/>
              <a:t>132</a:t>
            </a:fld>
            <a:endParaRPr lang="en-US" dirty="0"/>
          </a:p>
        </p:txBody>
      </p:sp>
      <p:sp>
        <p:nvSpPr>
          <p:cNvPr id="3" name="Rectangle 2"/>
          <p:cNvSpPr/>
          <p:nvPr/>
        </p:nvSpPr>
        <p:spPr>
          <a:xfrm>
            <a:off x="2748454" y="511638"/>
            <a:ext cx="8886497" cy="6771084"/>
          </a:xfrm>
          <a:prstGeom prst="rect">
            <a:avLst/>
          </a:prstGeom>
        </p:spPr>
        <p:txBody>
          <a:bodyPr wrap="square">
            <a:spAutoFit/>
          </a:bodyPr>
          <a:lstStyle/>
          <a:p>
            <a:r>
              <a:rPr lang="fr-FR" sz="1400" dirty="0">
                <a:latin typeface="Courier New" panose="02070309020205020404" pitchFamily="49" charset="0"/>
                <a:cs typeface="Courier New" panose="02070309020205020404" pitchFamily="49" charset="0"/>
              </a:rPr>
              <a:t>&lt;!DOCTYPE html&gt;</a:t>
            </a:r>
          </a:p>
          <a:p>
            <a:r>
              <a:rPr lang="fr-FR" sz="1400" dirty="0">
                <a:latin typeface="Courier New" panose="02070309020205020404" pitchFamily="49" charset="0"/>
                <a:cs typeface="Courier New" panose="02070309020205020404" pitchFamily="49" charset="0"/>
              </a:rPr>
              <a:t>&lt;html </a:t>
            </a:r>
            <a:r>
              <a:rPr lang="fr-FR" sz="1400" dirty="0" err="1">
                <a:latin typeface="Courier New" panose="02070309020205020404" pitchFamily="49" charset="0"/>
                <a:cs typeface="Courier New" panose="02070309020205020404" pitchFamily="49" charset="0"/>
              </a:rPr>
              <a:t>lang</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fr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&gt;Heure système au format </a:t>
            </a:r>
            <a:r>
              <a:rPr lang="fr-FR" sz="1400" dirty="0" err="1">
                <a:latin typeface="Courier New" panose="02070309020205020404" pitchFamily="49" charset="0"/>
                <a:cs typeface="Courier New" panose="02070309020205020404" pitchFamily="49" charset="0"/>
              </a:rPr>
              <a:t>hh:mm:ss</a:t>
            </a:r>
            <a:r>
              <a:rPr lang="fr-FR" sz="1400" dirty="0">
                <a:latin typeface="Courier New" panose="02070309020205020404" pitchFamily="49" charset="0"/>
                <a:cs typeface="Courier New" panose="02070309020205020404" pitchFamily="49" charset="0"/>
              </a:rPr>
              <a:t>&lt;/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var handler;</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affiche() {</a:t>
            </a:r>
          </a:p>
          <a:p>
            <a:r>
              <a:rPr lang="fr-FR" sz="1400" dirty="0">
                <a:latin typeface="Courier New" panose="02070309020205020404" pitchFamily="49" charset="0"/>
                <a:cs typeface="Courier New" panose="02070309020205020404" pitchFamily="49" charset="0"/>
              </a:rPr>
              <a:t>        var d = new Date();</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f.hhmmss.value</a:t>
            </a:r>
            <a:r>
              <a:rPr lang="fr-FR" sz="1400" dirty="0">
                <a:latin typeface="Courier New" panose="02070309020205020404" pitchFamily="49" charset="0"/>
                <a:cs typeface="Courier New" panose="02070309020205020404" pitchFamily="49" charset="0"/>
              </a:rPr>
              <a:t> = ('0' + </a:t>
            </a:r>
            <a:r>
              <a:rPr lang="fr-FR" sz="1400" dirty="0" err="1">
                <a:latin typeface="Courier New" panose="02070309020205020404" pitchFamily="49" charset="0"/>
                <a:cs typeface="Courier New" panose="02070309020205020404" pitchFamily="49" charset="0"/>
              </a:rPr>
              <a:t>d.getHours</a:t>
            </a:r>
            <a:r>
              <a:rPr lang="fr-FR" sz="1400" dirty="0">
                <a:latin typeface="Courier New" panose="02070309020205020404" pitchFamily="49" charset="0"/>
                <a:cs typeface="Courier New" panose="02070309020205020404" pitchFamily="49" charset="0"/>
              </a:rPr>
              <a:t>()).slice(-2) + ':' </a:t>
            </a:r>
          </a:p>
          <a:p>
            <a:r>
              <a:rPr lang="fr-FR" sz="1400" dirty="0">
                <a:latin typeface="Courier New" panose="02070309020205020404" pitchFamily="49" charset="0"/>
                <a:cs typeface="Courier New" panose="02070309020205020404" pitchFamily="49" charset="0"/>
              </a:rPr>
              <a:t>                       + ('0' + </a:t>
            </a:r>
            <a:r>
              <a:rPr lang="fr-FR" sz="1400" dirty="0" err="1">
                <a:latin typeface="Courier New" panose="02070309020205020404" pitchFamily="49" charset="0"/>
                <a:cs typeface="Courier New" panose="02070309020205020404" pitchFamily="49" charset="0"/>
              </a:rPr>
              <a:t>d.getMinutes</a:t>
            </a:r>
            <a:r>
              <a:rPr lang="fr-FR" sz="1400" dirty="0">
                <a:latin typeface="Courier New" panose="02070309020205020404" pitchFamily="49" charset="0"/>
                <a:cs typeface="Courier New" panose="02070309020205020404" pitchFamily="49" charset="0"/>
              </a:rPr>
              <a:t>()).slice(-2) + ':' </a:t>
            </a:r>
          </a:p>
          <a:p>
            <a:r>
              <a:rPr lang="fr-FR" sz="1400" dirty="0">
                <a:latin typeface="Courier New" panose="02070309020205020404" pitchFamily="49" charset="0"/>
                <a:cs typeface="Courier New" panose="02070309020205020404" pitchFamily="49" charset="0"/>
              </a:rPr>
              <a:t>                       + ('0' + </a:t>
            </a:r>
            <a:r>
              <a:rPr lang="fr-FR" sz="1400" dirty="0" err="1">
                <a:latin typeface="Courier New" panose="02070309020205020404" pitchFamily="49" charset="0"/>
                <a:cs typeface="Courier New" panose="02070309020205020404" pitchFamily="49" charset="0"/>
              </a:rPr>
              <a:t>d.getSeconds</a:t>
            </a:r>
            <a:r>
              <a:rPr lang="fr-FR" sz="1400" dirty="0">
                <a:latin typeface="Courier New" panose="02070309020205020404" pitchFamily="49" charset="0"/>
                <a:cs typeface="Courier New" panose="02070309020205020404" pitchFamily="49" charset="0"/>
              </a:rPr>
              <a:t>()).slice(-2);</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dem</a:t>
            </a:r>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handler = </a:t>
            </a:r>
            <a:r>
              <a:rPr lang="fr-FR" sz="1400" dirty="0" err="1">
                <a:latin typeface="Courier New" panose="02070309020205020404" pitchFamily="49" charset="0"/>
                <a:cs typeface="Courier New" panose="02070309020205020404" pitchFamily="49" charset="0"/>
              </a:rPr>
              <a:t>setInterval</a:t>
            </a:r>
            <a:r>
              <a:rPr lang="fr-FR" sz="1400" dirty="0">
                <a:latin typeface="Courier New" panose="02070309020205020404" pitchFamily="49" charset="0"/>
                <a:cs typeface="Courier New" panose="02070309020205020404" pitchFamily="49" charset="0"/>
              </a:rPr>
              <a:t>(affiche,1000);</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arr</a:t>
            </a:r>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clearInterval</a:t>
            </a:r>
            <a:r>
              <a:rPr lang="fr-FR" sz="1400" dirty="0">
                <a:latin typeface="Courier New" panose="02070309020205020404" pitchFamily="49" charset="0"/>
                <a:cs typeface="Courier New" panose="02070309020205020404" pitchFamily="49" charset="0"/>
              </a:rPr>
              <a:t>(handler);</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form</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name</a:t>
            </a:r>
            <a:r>
              <a:rPr lang="fr-FR" sz="1400" dirty="0">
                <a:latin typeface="Courier New" panose="02070309020205020404" pitchFamily="49" charset="0"/>
                <a:cs typeface="Courier New" panose="02070309020205020404" pitchFamily="49" charset="0"/>
              </a:rPr>
              <a:t>="f"&gt;</a:t>
            </a:r>
          </a:p>
          <a:p>
            <a:r>
              <a:rPr lang="fr-FR" sz="1400" dirty="0">
                <a:latin typeface="Courier New" panose="02070309020205020404" pitchFamily="49" charset="0"/>
                <a:cs typeface="Courier New" panose="02070309020205020404" pitchFamily="49" charset="0"/>
              </a:rPr>
              <a:t>      &lt;input type="</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 value="Démarre" </a:t>
            </a:r>
            <a:r>
              <a:rPr lang="fr-FR" sz="1400" dirty="0" err="1">
                <a:latin typeface="Courier New" panose="02070309020205020404" pitchFamily="49" charset="0"/>
                <a:cs typeface="Courier New" panose="02070309020205020404" pitchFamily="49" charset="0"/>
              </a:rPr>
              <a:t>onclick</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dem</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&lt;input type="</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 value="Arrête" </a:t>
            </a:r>
            <a:r>
              <a:rPr lang="fr-FR" sz="1400" dirty="0" err="1">
                <a:latin typeface="Courier New" panose="02070309020205020404" pitchFamily="49" charset="0"/>
                <a:cs typeface="Courier New" panose="02070309020205020404" pitchFamily="49" charset="0"/>
              </a:rPr>
              <a:t>onclick</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arr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&lt;input type="</a:t>
            </a:r>
            <a:r>
              <a:rPr lang="fr-FR" sz="1400" dirty="0" err="1">
                <a:latin typeface="Courier New" panose="02070309020205020404" pitchFamily="49" charset="0"/>
                <a:cs typeface="Courier New" panose="02070309020205020404" pitchFamily="49" charset="0"/>
              </a:rPr>
              <a:t>text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name</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hhmmss</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form</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&lt;/html&gt;</a:t>
            </a:r>
          </a:p>
          <a:p>
            <a:endParaRPr lang="fr-FR" sz="1400" dirty="0">
              <a:latin typeface="Courier New" panose="02070309020205020404" pitchFamily="49" charset="0"/>
              <a:cs typeface="Courier New" panose="02070309020205020404" pitchFamily="49" charset="0"/>
            </a:endParaRPr>
          </a:p>
          <a:p>
            <a:endParaRPr lang="fr-FR" sz="1400" dirty="0">
              <a:latin typeface="Courier New" panose="02070309020205020404" pitchFamily="49" charset="0"/>
              <a:cs typeface="Courier New" panose="02070309020205020404" pitchFamily="49" charset="0"/>
            </a:endParaRPr>
          </a:p>
        </p:txBody>
      </p:sp>
      <p:sp>
        <p:nvSpPr>
          <p:cNvPr id="4" name="ZoneTexte 3"/>
          <p:cNvSpPr txBox="1"/>
          <p:nvPr/>
        </p:nvSpPr>
        <p:spPr>
          <a:xfrm>
            <a:off x="5076497" y="252248"/>
            <a:ext cx="4587765" cy="369332"/>
          </a:xfrm>
          <a:prstGeom prst="rect">
            <a:avLst/>
          </a:prstGeom>
          <a:noFill/>
        </p:spPr>
        <p:txBody>
          <a:bodyPr wrap="square" rtlCol="0">
            <a:spAutoFit/>
          </a:bodyPr>
          <a:lstStyle/>
          <a:p>
            <a:r>
              <a:rPr lang="fr-FR" dirty="0"/>
              <a:t>Horloge avec boutons </a:t>
            </a:r>
            <a:r>
              <a:rPr lang="fr-FR" b="1" dirty="0"/>
              <a:t>Démarre</a:t>
            </a:r>
            <a:r>
              <a:rPr lang="fr-FR" dirty="0"/>
              <a:t> et </a:t>
            </a:r>
            <a:r>
              <a:rPr lang="fr-FR" b="1" dirty="0"/>
              <a:t>Arrête</a:t>
            </a:r>
          </a:p>
        </p:txBody>
      </p:sp>
    </p:spTree>
    <p:extLst>
      <p:ext uri="{BB962C8B-B14F-4D97-AF65-F5344CB8AC3E}">
        <p14:creationId xmlns:p14="http://schemas.microsoft.com/office/powerpoint/2010/main" val="268435535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1800" y="0"/>
            <a:ext cx="10312400" cy="1146083"/>
          </a:xfrm>
          <a:prstGeom prst="rect">
            <a:avLst/>
          </a:prstGeom>
        </p:spPr>
        <p:txBody>
          <a:bodyPr wrap="square">
            <a:spAutoFit/>
          </a:bodyPr>
          <a:lstStyle/>
          <a:p>
            <a:pPr algn="just">
              <a:lnSpc>
                <a:spcPct val="107000"/>
              </a:lnSpc>
              <a:spcBef>
                <a:spcPts val="200"/>
              </a:spcBef>
              <a:spcAft>
                <a:spcPts val="0"/>
              </a:spcAft>
            </a:pPr>
            <a:r>
              <a:rPr lang="fr-FR" sz="28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Les expressions régulières – l'objet </a:t>
            </a:r>
            <a:r>
              <a:rPr lang="fr-FR" sz="2800" b="1" dirty="0" err="1">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RegExp</a:t>
            </a:r>
            <a:endParaRPr lang="fr-FR" sz="28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Les expressions régulières permettent de faire des recherches très précises et très efficaces dans des chaînes de caractères.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Tableau 2"/>
          <p:cNvGraphicFramePr>
            <a:graphicFrameLocks noGrp="1"/>
          </p:cNvGraphicFramePr>
          <p:nvPr>
            <p:extLst>
              <p:ext uri="{D42A27DB-BD31-4B8C-83A1-F6EECF244321}">
                <p14:modId xmlns:p14="http://schemas.microsoft.com/office/powerpoint/2010/main" val="826104754"/>
              </p:ext>
            </p:extLst>
          </p:nvPr>
        </p:nvGraphicFramePr>
        <p:xfrm>
          <a:off x="1765808" y="112776"/>
          <a:ext cx="9912485" cy="5939987"/>
        </p:xfrm>
        <a:graphic>
          <a:graphicData uri="http://schemas.openxmlformats.org/drawingml/2006/table">
            <a:tbl>
              <a:tblPr firstRow="1" firstCol="1" bandRow="1">
                <a:tableStyleId>{5C22544A-7EE6-4342-B048-85BDC9FD1C3A}</a:tableStyleId>
              </a:tblPr>
              <a:tblGrid>
                <a:gridCol w="900059">
                  <a:extLst>
                    <a:ext uri="{9D8B030D-6E8A-4147-A177-3AD203B41FA5}">
                      <a16:colId xmlns:a16="http://schemas.microsoft.com/office/drawing/2014/main" val="20000"/>
                    </a:ext>
                  </a:extLst>
                </a:gridCol>
                <a:gridCol w="3777929">
                  <a:extLst>
                    <a:ext uri="{9D8B030D-6E8A-4147-A177-3AD203B41FA5}">
                      <a16:colId xmlns:a16="http://schemas.microsoft.com/office/drawing/2014/main" val="20001"/>
                    </a:ext>
                  </a:extLst>
                </a:gridCol>
                <a:gridCol w="5234497">
                  <a:extLst>
                    <a:ext uri="{9D8B030D-6E8A-4147-A177-3AD203B41FA5}">
                      <a16:colId xmlns:a16="http://schemas.microsoft.com/office/drawing/2014/main" val="20002"/>
                    </a:ext>
                  </a:extLst>
                </a:gridCol>
              </a:tblGrid>
              <a:tr h="124968">
                <a:tc>
                  <a:txBody>
                    <a:bodyPr/>
                    <a:lstStyle/>
                    <a:p>
                      <a:pPr algn="just">
                        <a:lnSpc>
                          <a:spcPct val="107000"/>
                        </a:lnSpc>
                        <a:spcAft>
                          <a:spcPts val="0"/>
                        </a:spcAft>
                      </a:pPr>
                      <a:r>
                        <a:rPr lang="fr-FR" sz="1700" dirty="0">
                          <a:effectLst/>
                        </a:rPr>
                        <a:t>Expression</a:t>
                      </a:r>
                      <a:endParaRPr lang="fr-FR"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dirty="0">
                          <a:effectLst/>
                        </a:rPr>
                        <a:t>Signification</a:t>
                      </a:r>
                      <a:endParaRPr lang="fr-FR"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a:effectLst/>
                        </a:rPr>
                        <a:t>Exemple</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extLst>
                  <a:ext uri="{0D108BD9-81ED-4DB2-BD59-A6C34878D82A}">
                    <a16:rowId xmlns:a16="http://schemas.microsoft.com/office/drawing/2014/main" val="10000"/>
                  </a:ext>
                </a:extLst>
              </a:tr>
              <a:tr h="249936">
                <a:tc>
                  <a:txBody>
                    <a:bodyPr/>
                    <a:lstStyle/>
                    <a:p>
                      <a:pPr algn="just">
                        <a:lnSpc>
                          <a:spcPct val="107000"/>
                        </a:lnSpc>
                        <a:spcAft>
                          <a:spcPts val="0"/>
                        </a:spcAft>
                      </a:pPr>
                      <a:r>
                        <a:rPr lang="fr-FR" sz="1700" dirty="0">
                          <a:effectLst/>
                        </a:rPr>
                        <a:t>^</a:t>
                      </a:r>
                      <a:endParaRPr lang="fr-FR"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a:effectLst/>
                        </a:rPr>
                        <a:t>Début de la chaîne</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a:effectLst/>
                        </a:rPr>
                        <a:t>^a sera vrai si la chaîne commence par un a</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extLst>
                  <a:ext uri="{0D108BD9-81ED-4DB2-BD59-A6C34878D82A}">
                    <a16:rowId xmlns:a16="http://schemas.microsoft.com/office/drawing/2014/main" val="10001"/>
                  </a:ext>
                </a:extLst>
              </a:tr>
              <a:tr h="249936">
                <a:tc>
                  <a:txBody>
                    <a:bodyPr/>
                    <a:lstStyle/>
                    <a:p>
                      <a:pPr algn="just">
                        <a:lnSpc>
                          <a:spcPct val="107000"/>
                        </a:lnSpc>
                        <a:spcAft>
                          <a:spcPts val="0"/>
                        </a:spcAft>
                      </a:pPr>
                      <a:r>
                        <a:rPr lang="fr-FR" sz="1700">
                          <a:effectLst/>
                        </a:rPr>
                        <a:t>$</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a:effectLst/>
                        </a:rPr>
                        <a:t>Fin de la chaîne</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a:effectLst/>
                        </a:rPr>
                        <a:t>t$ sera vrai si la chaîne se termine par un t</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extLst>
                  <a:ext uri="{0D108BD9-81ED-4DB2-BD59-A6C34878D82A}">
                    <a16:rowId xmlns:a16="http://schemas.microsoft.com/office/drawing/2014/main" val="10002"/>
                  </a:ext>
                </a:extLst>
              </a:tr>
              <a:tr h="124968">
                <a:tc>
                  <a:txBody>
                    <a:bodyPr/>
                    <a:lstStyle/>
                    <a:p>
                      <a:pPr algn="just">
                        <a:lnSpc>
                          <a:spcPct val="107000"/>
                        </a:lnSpc>
                        <a:spcAft>
                          <a:spcPts val="0"/>
                        </a:spcAft>
                      </a:pPr>
                      <a:r>
                        <a:rPr lang="fr-FR" sz="1700">
                          <a:effectLst/>
                        </a:rPr>
                        <a:t>.</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a:effectLst/>
                        </a:rPr>
                        <a:t>N'importe quel caractère</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a:effectLst/>
                        </a:rPr>
                        <a:t>a, b, z, T, 1, @, etc</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extLst>
                  <a:ext uri="{0D108BD9-81ED-4DB2-BD59-A6C34878D82A}">
                    <a16:rowId xmlns:a16="http://schemas.microsoft.com/office/drawing/2014/main" val="10003"/>
                  </a:ext>
                </a:extLst>
              </a:tr>
              <a:tr h="249936">
                <a:tc>
                  <a:txBody>
                    <a:bodyPr/>
                    <a:lstStyle/>
                    <a:p>
                      <a:pPr algn="just">
                        <a:lnSpc>
                          <a:spcPct val="107000"/>
                        </a:lnSpc>
                        <a:spcAft>
                          <a:spcPts val="0"/>
                        </a:spcAft>
                      </a:pPr>
                      <a:r>
                        <a:rPr lang="fr-FR" sz="1700">
                          <a:effectLst/>
                        </a:rPr>
                        <a:t>?</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a:effectLst/>
                        </a:rPr>
                        <a:t>Répète 0 ou 1 fois le caractère précédent</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a:effectLst/>
                        </a:rPr>
                        <a:t>xy? Signifie x ou xy</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extLst>
                  <a:ext uri="{0D108BD9-81ED-4DB2-BD59-A6C34878D82A}">
                    <a16:rowId xmlns:a16="http://schemas.microsoft.com/office/drawing/2014/main" val="10004"/>
                  </a:ext>
                </a:extLst>
              </a:tr>
              <a:tr h="249936">
                <a:tc>
                  <a:txBody>
                    <a:bodyPr/>
                    <a:lstStyle/>
                    <a:p>
                      <a:pPr algn="just">
                        <a:lnSpc>
                          <a:spcPct val="107000"/>
                        </a:lnSpc>
                        <a:spcAft>
                          <a:spcPts val="0"/>
                        </a:spcAft>
                      </a:pPr>
                      <a:r>
                        <a:rPr lang="fr-FR" sz="1700">
                          <a:effectLst/>
                        </a:rPr>
                        <a:t>*</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a:effectLst/>
                        </a:rPr>
                        <a:t>Répète 0, 1 ou plusieurs fois le caractère précédent</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a:effectLst/>
                        </a:rPr>
                        <a:t>xy* signifie x, xy, xyy, xyyy, etc.</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extLst>
                  <a:ext uri="{0D108BD9-81ED-4DB2-BD59-A6C34878D82A}">
                    <a16:rowId xmlns:a16="http://schemas.microsoft.com/office/drawing/2014/main" val="10005"/>
                  </a:ext>
                </a:extLst>
              </a:tr>
              <a:tr h="249936">
                <a:tc>
                  <a:txBody>
                    <a:bodyPr/>
                    <a:lstStyle/>
                    <a:p>
                      <a:pPr algn="just">
                        <a:lnSpc>
                          <a:spcPct val="107000"/>
                        </a:lnSpc>
                        <a:spcAft>
                          <a:spcPts val="0"/>
                        </a:spcAft>
                      </a:pPr>
                      <a:r>
                        <a:rPr lang="fr-FR" sz="1700">
                          <a:effectLst/>
                        </a:rPr>
                        <a:t>+</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dirty="0">
                          <a:effectLst/>
                        </a:rPr>
                        <a:t>Répète 1 ou plusieurs fois le caractère précédent</a:t>
                      </a:r>
                      <a:endParaRPr lang="fr-FR"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dirty="0" err="1">
                          <a:effectLst/>
                        </a:rPr>
                        <a:t>xy</a:t>
                      </a:r>
                      <a:r>
                        <a:rPr lang="fr-FR" sz="1700" dirty="0">
                          <a:effectLst/>
                        </a:rPr>
                        <a:t>+ signifie </a:t>
                      </a:r>
                      <a:r>
                        <a:rPr lang="fr-FR" sz="1700" dirty="0" err="1">
                          <a:effectLst/>
                        </a:rPr>
                        <a:t>xy</a:t>
                      </a:r>
                      <a:r>
                        <a:rPr lang="fr-FR" sz="1700" dirty="0">
                          <a:effectLst/>
                        </a:rPr>
                        <a:t>, </a:t>
                      </a:r>
                      <a:r>
                        <a:rPr lang="fr-FR" sz="1700" dirty="0" err="1">
                          <a:effectLst/>
                        </a:rPr>
                        <a:t>xyy</a:t>
                      </a:r>
                      <a:r>
                        <a:rPr lang="fr-FR" sz="1700" dirty="0">
                          <a:effectLst/>
                        </a:rPr>
                        <a:t>, </a:t>
                      </a:r>
                      <a:r>
                        <a:rPr lang="fr-FR" sz="1700" dirty="0" err="1">
                          <a:effectLst/>
                        </a:rPr>
                        <a:t>xyyy</a:t>
                      </a:r>
                      <a:r>
                        <a:rPr lang="fr-FR" sz="1700" dirty="0">
                          <a:effectLst/>
                        </a:rPr>
                        <a:t>, etc.</a:t>
                      </a:r>
                      <a:endParaRPr lang="fr-FR"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extLst>
                  <a:ext uri="{0D108BD9-81ED-4DB2-BD59-A6C34878D82A}">
                    <a16:rowId xmlns:a16="http://schemas.microsoft.com/office/drawing/2014/main" val="10006"/>
                  </a:ext>
                </a:extLst>
              </a:tr>
              <a:tr h="249936">
                <a:tc>
                  <a:txBody>
                    <a:bodyPr/>
                    <a:lstStyle/>
                    <a:p>
                      <a:pPr algn="just">
                        <a:lnSpc>
                          <a:spcPct val="107000"/>
                        </a:lnSpc>
                        <a:spcAft>
                          <a:spcPts val="0"/>
                        </a:spcAft>
                      </a:pPr>
                      <a:r>
                        <a:rPr lang="fr-FR" sz="1700">
                          <a:effectLst/>
                        </a:rPr>
                        <a:t>\</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a:effectLst/>
                        </a:rPr>
                        <a:t>Le caractère d'échappement \ autorise l'utilisation de caractères réservés</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dirty="0">
                          <a:effectLst/>
                        </a:rPr>
                        <a:t>\. Est équivalent au point décimal</a:t>
                      </a:r>
                      <a:endParaRPr lang="fr-FR"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extLst>
                  <a:ext uri="{0D108BD9-81ED-4DB2-BD59-A6C34878D82A}">
                    <a16:rowId xmlns:a16="http://schemas.microsoft.com/office/drawing/2014/main" val="10007"/>
                  </a:ext>
                </a:extLst>
              </a:tr>
              <a:tr h="124968">
                <a:tc>
                  <a:txBody>
                    <a:bodyPr/>
                    <a:lstStyle/>
                    <a:p>
                      <a:pPr algn="just">
                        <a:lnSpc>
                          <a:spcPct val="107000"/>
                        </a:lnSpc>
                        <a:spcAft>
                          <a:spcPts val="0"/>
                        </a:spcAft>
                      </a:pPr>
                      <a:r>
                        <a:rPr lang="fr-FR" sz="1700">
                          <a:effectLst/>
                        </a:rPr>
                        <a:t>[xyz]</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a:effectLst/>
                        </a:rPr>
                        <a:t>Un caractère unique de l'expression</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a:effectLst/>
                        </a:rPr>
                        <a:t>[xyz] signifie x, y ou z</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extLst>
                  <a:ext uri="{0D108BD9-81ED-4DB2-BD59-A6C34878D82A}">
                    <a16:rowId xmlns:a16="http://schemas.microsoft.com/office/drawing/2014/main" val="10008"/>
                  </a:ext>
                </a:extLst>
              </a:tr>
              <a:tr h="249936">
                <a:tc>
                  <a:txBody>
                    <a:bodyPr/>
                    <a:lstStyle/>
                    <a:p>
                      <a:pPr algn="just">
                        <a:lnSpc>
                          <a:spcPct val="107000"/>
                        </a:lnSpc>
                        <a:spcAft>
                          <a:spcPts val="0"/>
                        </a:spcAft>
                      </a:pPr>
                      <a:r>
                        <a:rPr lang="fr-FR" sz="1700">
                          <a:effectLst/>
                        </a:rPr>
                        <a:t>[^xyz]</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a:effectLst/>
                        </a:rPr>
                        <a:t>Un caractère unique à l'exclusion des caractères de l'expression</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a:effectLst/>
                        </a:rPr>
                        <a:t>[^xyz] signifie un caractère quelconque sauf x, y et z</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extLst>
                  <a:ext uri="{0D108BD9-81ED-4DB2-BD59-A6C34878D82A}">
                    <a16:rowId xmlns:a16="http://schemas.microsoft.com/office/drawing/2014/main" val="10009"/>
                  </a:ext>
                </a:extLst>
              </a:tr>
              <a:tr h="249936">
                <a:tc>
                  <a:txBody>
                    <a:bodyPr/>
                    <a:lstStyle/>
                    <a:p>
                      <a:pPr algn="just">
                        <a:lnSpc>
                          <a:spcPct val="107000"/>
                        </a:lnSpc>
                        <a:spcAft>
                          <a:spcPts val="0"/>
                        </a:spcAft>
                      </a:pPr>
                      <a:r>
                        <a:rPr lang="fr-FR" sz="1700">
                          <a:effectLst/>
                        </a:rPr>
                        <a:t>[a-z]</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a:effectLst/>
                        </a:rPr>
                        <a:t>Un caractère unique compris entre les deux bornes</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a:effectLst/>
                        </a:rPr>
                        <a:t>[a-zA-Z] signifie une lettre minuscule ou majuscule quelconque</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extLst>
                  <a:ext uri="{0D108BD9-81ED-4DB2-BD59-A6C34878D82A}">
                    <a16:rowId xmlns:a16="http://schemas.microsoft.com/office/drawing/2014/main" val="10010"/>
                  </a:ext>
                </a:extLst>
              </a:tr>
              <a:tr h="124968">
                <a:tc>
                  <a:txBody>
                    <a:bodyPr/>
                    <a:lstStyle/>
                    <a:p>
                      <a:pPr algn="just">
                        <a:lnSpc>
                          <a:spcPct val="107000"/>
                        </a:lnSpc>
                        <a:spcAft>
                          <a:spcPts val="0"/>
                        </a:spcAft>
                      </a:pPr>
                      <a:r>
                        <a:rPr lang="fr-FR" sz="1700">
                          <a:effectLst/>
                        </a:rPr>
                        <a:t>exp1|exp2</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a:effectLst/>
                        </a:rPr>
                        <a:t>exp1 ou exp2</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a:effectLst/>
                        </a:rPr>
                        <a:t>PHP4|PHP5 signifie PHP4 ou PHP5</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extLst>
                  <a:ext uri="{0D108BD9-81ED-4DB2-BD59-A6C34878D82A}">
                    <a16:rowId xmlns:a16="http://schemas.microsoft.com/office/drawing/2014/main" val="10011"/>
                  </a:ext>
                </a:extLst>
              </a:tr>
              <a:tr h="374904">
                <a:tc>
                  <a:txBody>
                    <a:bodyPr/>
                    <a:lstStyle/>
                    <a:p>
                      <a:pPr algn="just">
                        <a:lnSpc>
                          <a:spcPct val="107000"/>
                        </a:lnSpc>
                        <a:spcAft>
                          <a:spcPts val="0"/>
                        </a:spcAft>
                      </a:pPr>
                      <a:r>
                        <a:rPr lang="fr-FR" sz="1700">
                          <a:effectLst/>
                        </a:rPr>
                        <a:t>{min, max}</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a:effectLst/>
                        </a:rPr>
                        <a:t>Répétition du caractère précédent entre min et max fois</a:t>
                      </a:r>
                      <a:endParaRPr lang="fr-FR" sz="170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tc>
                  <a:txBody>
                    <a:bodyPr/>
                    <a:lstStyle/>
                    <a:p>
                      <a:pPr algn="just">
                        <a:lnSpc>
                          <a:spcPct val="107000"/>
                        </a:lnSpc>
                        <a:spcAft>
                          <a:spcPts val="0"/>
                        </a:spcAft>
                      </a:pPr>
                      <a:r>
                        <a:rPr lang="fr-FR" sz="1700" dirty="0">
                          <a:effectLst/>
                        </a:rPr>
                        <a:t>x{2,3} signifie xx ou xxx</a:t>
                      </a:r>
                    </a:p>
                    <a:p>
                      <a:pPr algn="just">
                        <a:lnSpc>
                          <a:spcPct val="107000"/>
                        </a:lnSpc>
                        <a:spcAft>
                          <a:spcPts val="0"/>
                        </a:spcAft>
                      </a:pPr>
                      <a:r>
                        <a:rPr lang="fr-FR" sz="1700" dirty="0">
                          <a:effectLst/>
                        </a:rPr>
                        <a:t>x{1,} signifie x, xx, xxx, </a:t>
                      </a:r>
                      <a:r>
                        <a:rPr lang="fr-FR" sz="1700" dirty="0" err="1">
                          <a:effectLst/>
                        </a:rPr>
                        <a:t>xxxx</a:t>
                      </a:r>
                      <a:r>
                        <a:rPr lang="fr-FR" sz="1700" dirty="0">
                          <a:effectLst/>
                        </a:rPr>
                        <a:t>, etc.</a:t>
                      </a:r>
                    </a:p>
                    <a:p>
                      <a:pPr algn="just">
                        <a:lnSpc>
                          <a:spcPct val="107000"/>
                        </a:lnSpc>
                        <a:spcAft>
                          <a:spcPts val="0"/>
                        </a:spcAft>
                      </a:pPr>
                      <a:r>
                        <a:rPr lang="fr-FR" sz="1700" dirty="0">
                          <a:effectLst/>
                        </a:rPr>
                        <a:t>x{,3} signifie chaîne vide, x, xx ou xxx</a:t>
                      </a:r>
                      <a:endParaRPr lang="fr-FR"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47775" marR="47775" marT="0" marB="0"/>
                </a:tc>
                <a:extLst>
                  <a:ext uri="{0D108BD9-81ED-4DB2-BD59-A6C34878D82A}">
                    <a16:rowId xmlns:a16="http://schemas.microsoft.com/office/drawing/2014/main" val="10012"/>
                  </a:ext>
                </a:extLst>
              </a:tr>
            </a:tbl>
          </a:graphicData>
        </a:graphic>
      </p:graphicFrame>
      <p:sp>
        <p:nvSpPr>
          <p:cNvPr id="4" name="Espace réservé du numéro de diapositive 3">
            <a:extLst>
              <a:ext uri="{FF2B5EF4-FFF2-40B4-BE49-F238E27FC236}">
                <a16:creationId xmlns:a16="http://schemas.microsoft.com/office/drawing/2014/main" id="{0F73A7BB-40D9-4132-A33E-CEDE7CA6DD0F}"/>
              </a:ext>
            </a:extLst>
          </p:cNvPr>
          <p:cNvSpPr>
            <a:spLocks noGrp="1"/>
          </p:cNvSpPr>
          <p:nvPr>
            <p:ph type="sldNum" sz="quarter" idx="12"/>
          </p:nvPr>
        </p:nvSpPr>
        <p:spPr/>
        <p:txBody>
          <a:bodyPr/>
          <a:lstStyle/>
          <a:p>
            <a:fld id="{D57F1E4F-1CFF-5643-939E-217C01CDF565}" type="slidenum">
              <a:rPr lang="en-US" smtClean="0"/>
              <a:pPr/>
              <a:t>133</a:t>
            </a:fld>
            <a:endParaRPr lang="en-US" dirty="0"/>
          </a:p>
        </p:txBody>
      </p:sp>
    </p:spTree>
    <p:extLst>
      <p:ext uri="{BB962C8B-B14F-4D97-AF65-F5344CB8AC3E}">
        <p14:creationId xmlns:p14="http://schemas.microsoft.com/office/powerpoint/2010/main" val="241868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3700" y="822776"/>
            <a:ext cx="9702800" cy="4154342"/>
          </a:xfrm>
          <a:prstGeom prst="rect">
            <a:avLst/>
          </a:prstGeom>
        </p:spPr>
        <p:txBody>
          <a:bodyPr wrap="square">
            <a:spAutoFit/>
          </a:bodyPr>
          <a:lstStyle/>
          <a:p>
            <a:pPr algn="just">
              <a:lnSpc>
                <a:spcPct val="107000"/>
              </a:lnSpc>
              <a:spcBef>
                <a:spcPts val="200"/>
              </a:spcBef>
              <a:spcAft>
                <a:spcPts val="0"/>
              </a:spcAft>
            </a:pPr>
            <a:r>
              <a:rPr lang="fr-FR" sz="28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Recherche d'une séquence dans une chaîne</a:t>
            </a:r>
          </a:p>
          <a:p>
            <a:pPr algn="just">
              <a:lnSpc>
                <a:spcPct val="107000"/>
              </a:lnSpc>
              <a:spcAft>
                <a:spcPts val="800"/>
              </a:spcAft>
            </a:pPr>
            <a:r>
              <a:rPr lang="fr-FR" sz="2000" dirty="0">
                <a:latin typeface="Calibri" panose="020F0502020204030204" pitchFamily="34" charset="0"/>
                <a:ea typeface="Calibri" panose="020F0502020204030204" pitchFamily="34" charset="0"/>
                <a:cs typeface="Times New Roman" panose="02020603050405020304" pitchFamily="18" charset="0"/>
              </a:rPr>
              <a:t>Par exemple, pour savoir si une adresse e-mail est valide, vous pouvez utiliser l'expression régulière suivante :</a:t>
            </a:r>
          </a:p>
          <a:p>
            <a:pPr algn="just">
              <a:lnSpc>
                <a:spcPct val="107000"/>
              </a:lnSpc>
              <a:spcAft>
                <a:spcPts val="800"/>
              </a:spcAft>
            </a:pPr>
            <a:r>
              <a:rPr lang="fr-FR" sz="2000" dirty="0">
                <a:latin typeface="Courier New" panose="02070309020205020404" pitchFamily="49" charset="0"/>
                <a:ea typeface="Calibri" panose="020F0502020204030204" pitchFamily="34" charset="0"/>
                <a:cs typeface="Times New Roman" panose="02020603050405020304" pitchFamily="18" charset="0"/>
              </a:rPr>
              <a:t>^[a-z0-9._\-]+@[a-z0-9._\-]{2,}\.[a-z]{2,4}$</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sz="2000" dirty="0">
                <a:latin typeface="Calibri" panose="020F0502020204030204" pitchFamily="34" charset="0"/>
                <a:ea typeface="Calibri" panose="020F0502020204030204" pitchFamily="34" charset="0"/>
                <a:cs typeface="Times New Roman" panose="02020603050405020304" pitchFamily="18" charset="0"/>
              </a:rPr>
              <a:t>Examinons cette séquence :</a:t>
            </a:r>
          </a:p>
          <a:p>
            <a:pPr marL="342900" lvl="0" indent="-342900" algn="just">
              <a:lnSpc>
                <a:spcPct val="107000"/>
              </a:lnSpc>
              <a:spcAft>
                <a:spcPts val="0"/>
              </a:spcAft>
              <a:buFont typeface="Symbol" panose="05050102010706020507" pitchFamily="18" charset="2"/>
              <a:buChar char=""/>
            </a:pPr>
            <a:r>
              <a:rPr lang="fr-FR" sz="2000" dirty="0">
                <a:latin typeface="Calibri" panose="020F0502020204030204" pitchFamily="34" charset="0"/>
                <a:ea typeface="Calibri" panose="020F0502020204030204" pitchFamily="34" charset="0"/>
                <a:cs typeface="Times New Roman" panose="02020603050405020304" pitchFamily="18" charset="0"/>
              </a:rPr>
              <a:t>L'adresse e-mail commence (^) par un nombre quelconque de lettres minuscules, de chiffres, de points décimaux et de caractères de soulignement : </a:t>
            </a:r>
            <a:r>
              <a:rPr lang="fr-FR" sz="2000" dirty="0">
                <a:latin typeface="Courier New" panose="02070309020205020404" pitchFamily="49" charset="0"/>
                <a:ea typeface="Calibri" panose="020F0502020204030204" pitchFamily="34" charset="0"/>
                <a:cs typeface="Times New Roman" panose="02020603050405020304" pitchFamily="18" charset="0"/>
              </a:rPr>
              <a:t>^[a-z0-9._-]+</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fr-FR" sz="2000" dirty="0">
                <a:latin typeface="Calibri" panose="020F0502020204030204" pitchFamily="34" charset="0"/>
                <a:ea typeface="Calibri" panose="020F0502020204030204" pitchFamily="34" charset="0"/>
                <a:cs typeface="Times New Roman" panose="02020603050405020304" pitchFamily="18" charset="0"/>
              </a:rPr>
              <a:t>Elle est suivie du caractère </a:t>
            </a:r>
            <a:r>
              <a:rPr lang="fr-FR" sz="2000" dirty="0">
                <a:latin typeface="Courier New" panose="02070309020205020404" pitchFamily="49" charset="0"/>
                <a:ea typeface="Calibri" panose="020F0502020204030204" pitchFamily="34" charset="0"/>
                <a:cs typeface="Times New Roman" panose="02020603050405020304" pitchFamily="18" charset="0"/>
              </a:rPr>
              <a:t>@</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fr-FR" sz="2000" dirty="0">
                <a:latin typeface="Calibri" panose="020F0502020204030204" pitchFamily="34" charset="0"/>
                <a:ea typeface="Calibri" panose="020F0502020204030204" pitchFamily="34" charset="0"/>
                <a:cs typeface="Times New Roman" panose="02020603050405020304" pitchFamily="18" charset="0"/>
              </a:rPr>
              <a:t>D'une séquence de deux ou plus de deux lettres : </a:t>
            </a:r>
            <a:r>
              <a:rPr lang="fr-FR" sz="2000" dirty="0">
                <a:latin typeface="Courier New" panose="02070309020205020404" pitchFamily="49" charset="0"/>
                <a:ea typeface="Calibri" panose="020F0502020204030204" pitchFamily="34" charset="0"/>
                <a:cs typeface="Times New Roman" panose="02020603050405020304" pitchFamily="18" charset="0"/>
              </a:rPr>
              <a:t>[a-z0-9._-]{2,}</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0"/>
              </a:spcAft>
              <a:buFont typeface="Symbol" panose="05050102010706020507" pitchFamily="18" charset="2"/>
              <a:buChar char=""/>
            </a:pPr>
            <a:r>
              <a:rPr lang="fr-FR" sz="2000" dirty="0">
                <a:latin typeface="Calibri" panose="020F0502020204030204" pitchFamily="34" charset="0"/>
                <a:ea typeface="Calibri" panose="020F0502020204030204" pitchFamily="34" charset="0"/>
                <a:cs typeface="Times New Roman" panose="02020603050405020304" pitchFamily="18" charset="0"/>
              </a:rPr>
              <a:t>D'un point décimal : </a:t>
            </a:r>
            <a:r>
              <a:rPr lang="fr-FR" sz="2000" dirty="0">
                <a:latin typeface="Courier New" panose="02070309020205020404" pitchFamily="49" charset="0"/>
                <a:ea typeface="Calibri" panose="020F0502020204030204" pitchFamily="34" charset="0"/>
                <a:cs typeface="Times New Roman" panose="02020603050405020304" pitchFamily="18" charset="0"/>
              </a:rPr>
              <a:t>\.</a:t>
            </a:r>
            <a:endParaRPr lang="fr-FR" sz="20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fr-FR" sz="2000" dirty="0">
                <a:latin typeface="Calibri" panose="020F0502020204030204" pitchFamily="34" charset="0"/>
                <a:ea typeface="Calibri" panose="020F0502020204030204" pitchFamily="34" charset="0"/>
                <a:cs typeface="Times New Roman" panose="02020603050405020304" pitchFamily="18" charset="0"/>
              </a:rPr>
              <a:t>Et enfin d'une séquence de 2 à 4 lettres qui termine (</a:t>
            </a:r>
            <a:r>
              <a:rPr lang="fr-FR" sz="2000" dirty="0">
                <a:latin typeface="Courier New" panose="02070309020205020404" pitchFamily="49" charset="0"/>
                <a:ea typeface="Calibri" panose="020F0502020204030204" pitchFamily="34" charset="0"/>
                <a:cs typeface="Times New Roman" panose="02020603050405020304" pitchFamily="18" charset="0"/>
              </a:rPr>
              <a:t>$</a:t>
            </a:r>
            <a:r>
              <a:rPr lang="fr-FR" sz="2000" dirty="0">
                <a:latin typeface="Calibri" panose="020F0502020204030204" pitchFamily="34" charset="0"/>
                <a:ea typeface="Calibri" panose="020F0502020204030204" pitchFamily="34" charset="0"/>
                <a:cs typeface="Times New Roman" panose="02020603050405020304" pitchFamily="18" charset="0"/>
              </a:rPr>
              <a:t>) l'adresse e-mail: </a:t>
            </a:r>
            <a:r>
              <a:rPr lang="fr-FR" sz="2000" dirty="0">
                <a:latin typeface="Courier New" panose="02070309020205020404" pitchFamily="49" charset="0"/>
                <a:ea typeface="Calibri" panose="020F0502020204030204" pitchFamily="34" charset="0"/>
                <a:cs typeface="Times New Roman" panose="02020603050405020304" pitchFamily="18" charset="0"/>
              </a:rPr>
              <a:t>[a-z]{2,4}</a:t>
            </a:r>
            <a:endParaRPr lang="fr-FR"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EB582C70-7385-403B-AB77-278056AECBCD}"/>
              </a:ext>
            </a:extLst>
          </p:cNvPr>
          <p:cNvSpPr>
            <a:spLocks noGrp="1"/>
          </p:cNvSpPr>
          <p:nvPr>
            <p:ph type="sldNum" sz="quarter" idx="12"/>
          </p:nvPr>
        </p:nvSpPr>
        <p:spPr/>
        <p:txBody>
          <a:bodyPr/>
          <a:lstStyle/>
          <a:p>
            <a:fld id="{D57F1E4F-1CFF-5643-939E-217C01CDF565}" type="slidenum">
              <a:rPr lang="en-US" smtClean="0"/>
              <a:pPr/>
              <a:t>134</a:t>
            </a:fld>
            <a:endParaRPr lang="en-US" dirty="0"/>
          </a:p>
        </p:txBody>
      </p:sp>
    </p:spTree>
    <p:extLst>
      <p:ext uri="{BB962C8B-B14F-4D97-AF65-F5344CB8AC3E}">
        <p14:creationId xmlns:p14="http://schemas.microsoft.com/office/powerpoint/2010/main" val="164591768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04872" y="1609344"/>
            <a:ext cx="8119872" cy="1477328"/>
          </a:xfrm>
          <a:prstGeom prst="rect">
            <a:avLst/>
          </a:prstGeom>
          <a:noFill/>
        </p:spPr>
        <p:txBody>
          <a:bodyPr wrap="square" rtlCol="0">
            <a:spAutoFit/>
          </a:bodyPr>
          <a:lstStyle/>
          <a:p>
            <a:r>
              <a:rPr lang="fr-FR" dirty="0"/>
              <a:t>Pour créer une expression régulière, vous utiliserez le constructeur </a:t>
            </a:r>
            <a:r>
              <a:rPr lang="fr-FR" b="1" dirty="0" err="1"/>
              <a:t>RegExp</a:t>
            </a:r>
            <a:r>
              <a:rPr lang="fr-FR" dirty="0"/>
              <a:t> :</a:t>
            </a:r>
          </a:p>
          <a:p>
            <a:endParaRPr lang="fr-FR" dirty="0"/>
          </a:p>
          <a:p>
            <a:r>
              <a:rPr lang="fr-FR" dirty="0">
                <a:latin typeface="Courier New" panose="02070309020205020404" pitchFamily="49" charset="0"/>
                <a:cs typeface="Courier New" panose="02070309020205020404" pitchFamily="49" charset="0"/>
              </a:rPr>
              <a:t>var ex = new </a:t>
            </a:r>
            <a:r>
              <a:rPr lang="fr-FR" dirty="0" err="1">
                <a:latin typeface="Courier New" panose="02070309020205020404" pitchFamily="49" charset="0"/>
                <a:cs typeface="Courier New" panose="02070309020205020404" pitchFamily="49" charset="0"/>
              </a:rPr>
              <a:t>RegExp</a:t>
            </a:r>
            <a:r>
              <a:rPr lang="fr-FR" dirty="0">
                <a:latin typeface="Courier New" panose="02070309020205020404" pitchFamily="49" charset="0"/>
                <a:cs typeface="Courier New" panose="02070309020205020404" pitchFamily="49" charset="0"/>
              </a:rPr>
              <a:t>(/motif/);</a:t>
            </a:r>
          </a:p>
          <a:p>
            <a:endParaRPr lang="fr-FR" dirty="0"/>
          </a:p>
          <a:p>
            <a:r>
              <a:rPr lang="fr-FR" dirty="0"/>
              <a:t>où </a:t>
            </a:r>
            <a:r>
              <a:rPr lang="fr-FR" b="1" dirty="0"/>
              <a:t>motif</a:t>
            </a:r>
            <a:r>
              <a:rPr lang="fr-FR" dirty="0"/>
              <a:t> est l'expression régulière.</a:t>
            </a:r>
          </a:p>
        </p:txBody>
      </p:sp>
      <p:sp>
        <p:nvSpPr>
          <p:cNvPr id="3" name="Espace réservé du numéro de diapositive 2">
            <a:extLst>
              <a:ext uri="{FF2B5EF4-FFF2-40B4-BE49-F238E27FC236}">
                <a16:creationId xmlns:a16="http://schemas.microsoft.com/office/drawing/2014/main" id="{DC73A53C-9C7F-48C9-BBC9-F3914851313C}"/>
              </a:ext>
            </a:extLst>
          </p:cNvPr>
          <p:cNvSpPr>
            <a:spLocks noGrp="1"/>
          </p:cNvSpPr>
          <p:nvPr>
            <p:ph type="sldNum" sz="quarter" idx="12"/>
          </p:nvPr>
        </p:nvSpPr>
        <p:spPr/>
        <p:txBody>
          <a:bodyPr/>
          <a:lstStyle/>
          <a:p>
            <a:fld id="{D57F1E4F-1CFF-5643-939E-217C01CDF565}" type="slidenum">
              <a:rPr lang="en-US" smtClean="0"/>
              <a:pPr/>
              <a:t>135</a:t>
            </a:fld>
            <a:endParaRPr lang="en-US" dirty="0"/>
          </a:p>
        </p:txBody>
      </p:sp>
    </p:spTree>
    <p:extLst>
      <p:ext uri="{BB962C8B-B14F-4D97-AF65-F5344CB8AC3E}">
        <p14:creationId xmlns:p14="http://schemas.microsoft.com/office/powerpoint/2010/main" val="401109934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000" y="1020176"/>
            <a:ext cx="9893300" cy="3810851"/>
          </a:xfrm>
          <a:prstGeom prst="rect">
            <a:avLst/>
          </a:prstGeom>
        </p:spPr>
        <p:txBody>
          <a:bodyPr wrap="square">
            <a:spAutoFit/>
          </a:bodyPr>
          <a:lstStyle/>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Supposons que vous voulez tester une adresse e-mail qui se trouve dans la variable </a:t>
            </a:r>
            <a:r>
              <a:rPr lang="fr-FR" sz="1400" dirty="0">
                <a:latin typeface="Courier New" panose="02070309020205020404" pitchFamily="49" charset="0"/>
                <a:ea typeface="Calibri" panose="020F0502020204030204" pitchFamily="34" charset="0"/>
                <a:cs typeface="Times New Roman" panose="02020603050405020304" pitchFamily="18" charset="0"/>
              </a:rPr>
              <a:t>email</a:t>
            </a:r>
            <a:r>
              <a:rPr lang="fr-FR" dirty="0">
                <a:latin typeface="Calibri" panose="020F0502020204030204" pitchFamily="34" charset="0"/>
                <a:ea typeface="Calibri" panose="020F0502020204030204" pitchFamily="34" charset="0"/>
                <a:cs typeface="Times New Roman" panose="02020603050405020304" pitchFamily="18" charset="0"/>
              </a:rPr>
              <a:t>. Pour tester sa validité, vous utiliserez la fonction </a:t>
            </a:r>
            <a:r>
              <a:rPr lang="fr-FR" sz="1400" dirty="0">
                <a:latin typeface="Courier New" panose="02070309020205020404" pitchFamily="49" charset="0"/>
                <a:ea typeface="Calibri" panose="020F0502020204030204" pitchFamily="34" charset="0"/>
                <a:cs typeface="Times New Roman" panose="02020603050405020304" pitchFamily="18" charset="0"/>
              </a:rPr>
              <a:t>test()</a:t>
            </a:r>
            <a:r>
              <a:rPr lang="fr-FR" dirty="0">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fr-FR" sz="1400" dirty="0" err="1">
                <a:latin typeface="Courier New" panose="02070309020205020404" pitchFamily="49" charset="0"/>
                <a:ea typeface="Calibri" panose="020F0502020204030204" pitchFamily="34" charset="0"/>
                <a:cs typeface="Times New Roman" panose="02020603050405020304" pitchFamily="18" charset="0"/>
              </a:rPr>
              <a:t>ex.test</a:t>
            </a:r>
            <a:r>
              <a:rPr lang="fr-FR" sz="1400" dirty="0">
                <a:latin typeface="Courier New" panose="02070309020205020404" pitchFamily="49" charset="0"/>
                <a:ea typeface="Calibri" panose="020F0502020204030204" pitchFamily="34" charset="0"/>
                <a:cs typeface="Times New Roman" panose="02020603050405020304" pitchFamily="18" charset="0"/>
              </a:rPr>
              <a:t>(email);</a:t>
            </a:r>
          </a:p>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Où :</a:t>
            </a:r>
          </a:p>
          <a:p>
            <a:pPr marL="285750" indent="-285750" algn="just">
              <a:lnSpc>
                <a:spcPct val="107000"/>
              </a:lnSpc>
              <a:spcAft>
                <a:spcPts val="800"/>
              </a:spcAft>
              <a:buFont typeface="Arial" panose="020B0604020202020204" pitchFamily="34" charset="0"/>
              <a:buChar char="•"/>
            </a:pPr>
            <a:r>
              <a:rPr lang="fr-FR" sz="1400" dirty="0">
                <a:latin typeface="Courier New" panose="02070309020205020404" pitchFamily="49" charset="0"/>
                <a:ea typeface="Calibri" panose="020F0502020204030204" pitchFamily="34" charset="0"/>
                <a:cs typeface="Times New Roman" panose="02020603050405020304" pitchFamily="18" charset="0"/>
              </a:rPr>
              <a:t>ex</a:t>
            </a:r>
            <a:r>
              <a:rPr lang="fr-FR" dirty="0">
                <a:latin typeface="Calibri" panose="020F0502020204030204" pitchFamily="34" charset="0"/>
                <a:ea typeface="Calibri" panose="020F0502020204030204" pitchFamily="34" charset="0"/>
                <a:cs typeface="Times New Roman" panose="02020603050405020304" pitchFamily="18" charset="0"/>
              </a:rPr>
              <a:t> est l'objet expression régulière à utiliser, </a:t>
            </a:r>
          </a:p>
          <a:p>
            <a:pPr marL="285750" indent="-285750" algn="just">
              <a:lnSpc>
                <a:spcPct val="107000"/>
              </a:lnSpc>
              <a:spcAft>
                <a:spcPts val="800"/>
              </a:spcAft>
              <a:buFont typeface="Arial" panose="020B0604020202020204" pitchFamily="34" charset="0"/>
              <a:buChar char="•"/>
            </a:pPr>
            <a:r>
              <a:rPr lang="fr-FR" sz="1400" dirty="0">
                <a:latin typeface="Courier New" panose="02070309020205020404" pitchFamily="49" charset="0"/>
                <a:ea typeface="Calibri" panose="020F0502020204030204" pitchFamily="34" charset="0"/>
                <a:cs typeface="Courier New" panose="02070309020205020404" pitchFamily="49" charset="0"/>
              </a:rPr>
              <a:t>test</a:t>
            </a:r>
            <a:r>
              <a:rPr lang="fr-FR" dirty="0">
                <a:latin typeface="Calibri" panose="020F0502020204030204" pitchFamily="34" charset="0"/>
                <a:ea typeface="Calibri" panose="020F0502020204030204" pitchFamily="34" charset="0"/>
                <a:cs typeface="Times New Roman" panose="02020603050405020304" pitchFamily="18" charset="0"/>
              </a:rPr>
              <a:t> est une fonction qui retourne </a:t>
            </a:r>
            <a:r>
              <a:rPr lang="fr-FR" b="1" dirty="0" err="1">
                <a:latin typeface="Calibri" panose="020F0502020204030204" pitchFamily="34" charset="0"/>
                <a:ea typeface="Calibri" panose="020F0502020204030204" pitchFamily="34" charset="0"/>
                <a:cs typeface="Times New Roman" panose="02020603050405020304" pitchFamily="18" charset="0"/>
              </a:rPr>
              <a:t>true</a:t>
            </a:r>
            <a:r>
              <a:rPr lang="fr-FR" dirty="0">
                <a:latin typeface="Calibri" panose="020F0502020204030204" pitchFamily="34" charset="0"/>
                <a:ea typeface="Calibri" panose="020F0502020204030204" pitchFamily="34" charset="0"/>
                <a:cs typeface="Times New Roman" panose="02020603050405020304" pitchFamily="18" charset="0"/>
              </a:rPr>
              <a:t> si la recherche est fructueuse et </a:t>
            </a:r>
            <a:r>
              <a:rPr lang="fr-FR" b="1" dirty="0">
                <a:latin typeface="Calibri" panose="020F0502020204030204" pitchFamily="34" charset="0"/>
                <a:ea typeface="Calibri" panose="020F0502020204030204" pitchFamily="34" charset="0"/>
                <a:cs typeface="Times New Roman" panose="02020603050405020304" pitchFamily="18" charset="0"/>
              </a:rPr>
              <a:t>false</a:t>
            </a:r>
            <a:r>
              <a:rPr lang="fr-FR" dirty="0">
                <a:latin typeface="Calibri" panose="020F0502020204030204" pitchFamily="34" charset="0"/>
                <a:ea typeface="Calibri" panose="020F0502020204030204" pitchFamily="34" charset="0"/>
                <a:cs typeface="Times New Roman" panose="02020603050405020304" pitchFamily="18" charset="0"/>
              </a:rPr>
              <a:t> sinon,</a:t>
            </a:r>
          </a:p>
          <a:p>
            <a:pPr marL="285750" indent="-285750" algn="just">
              <a:lnSpc>
                <a:spcPct val="107000"/>
              </a:lnSpc>
              <a:spcAft>
                <a:spcPts val="800"/>
              </a:spcAft>
              <a:buFont typeface="Arial" panose="020B0604020202020204" pitchFamily="34" charset="0"/>
              <a:buChar char="•"/>
            </a:pPr>
            <a:r>
              <a:rPr lang="fr-FR" sz="1400" dirty="0">
                <a:latin typeface="Courier New" panose="02070309020205020404" pitchFamily="49" charset="0"/>
                <a:ea typeface="Calibri" panose="020F0502020204030204" pitchFamily="34" charset="0"/>
                <a:cs typeface="Courier New" panose="02070309020205020404" pitchFamily="49" charset="0"/>
              </a:rPr>
              <a:t>email</a:t>
            </a:r>
            <a:r>
              <a:rPr lang="fr-FR" dirty="0">
                <a:latin typeface="Calibri" panose="020F0502020204030204" pitchFamily="34" charset="0"/>
                <a:ea typeface="Calibri" panose="020F0502020204030204" pitchFamily="34" charset="0"/>
                <a:cs typeface="Times New Roman" panose="02020603050405020304" pitchFamily="18" charset="0"/>
              </a:rPr>
              <a:t> est la variable dans laquelle se trouve l'adresse e-mail. </a:t>
            </a:r>
          </a:p>
          <a:p>
            <a:pPr algn="just">
              <a:lnSpc>
                <a:spcPct val="107000"/>
              </a:lnSpc>
              <a:spcAft>
                <a:spcPts val="800"/>
              </a:spcAft>
            </a:pPr>
            <a:endParaRPr lang="fr-F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Exercice</a:t>
            </a:r>
          </a:p>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Définissez le code JavaScript nécessaire pour tester la validité d'une adresse e-mail.</a:t>
            </a:r>
          </a:p>
        </p:txBody>
      </p:sp>
      <p:sp>
        <p:nvSpPr>
          <p:cNvPr id="3" name="Espace réservé du numéro de diapositive 2">
            <a:extLst>
              <a:ext uri="{FF2B5EF4-FFF2-40B4-BE49-F238E27FC236}">
                <a16:creationId xmlns:a16="http://schemas.microsoft.com/office/drawing/2014/main" id="{F050E64B-2BF8-4E54-ACA4-5B1BC4C93043}"/>
              </a:ext>
            </a:extLst>
          </p:cNvPr>
          <p:cNvSpPr>
            <a:spLocks noGrp="1"/>
          </p:cNvSpPr>
          <p:nvPr>
            <p:ph type="sldNum" sz="quarter" idx="12"/>
          </p:nvPr>
        </p:nvSpPr>
        <p:spPr/>
        <p:txBody>
          <a:bodyPr/>
          <a:lstStyle/>
          <a:p>
            <a:fld id="{D57F1E4F-1CFF-5643-939E-217C01CDF565}" type="slidenum">
              <a:rPr lang="en-US" smtClean="0"/>
              <a:pPr/>
              <a:t>136</a:t>
            </a:fld>
            <a:endParaRPr lang="en-US" dirty="0"/>
          </a:p>
        </p:txBody>
      </p:sp>
    </p:spTree>
    <p:extLst>
      <p:ext uri="{BB962C8B-B14F-4D97-AF65-F5344CB8AC3E}">
        <p14:creationId xmlns:p14="http://schemas.microsoft.com/office/powerpoint/2010/main" val="88666243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05584" y="1717929"/>
            <a:ext cx="9144000" cy="3970318"/>
          </a:xfrm>
          <a:prstGeom prst="rect">
            <a:avLst/>
          </a:prstGeom>
        </p:spPr>
        <p:txBody>
          <a:bodyPr wrap="square">
            <a:spAutoFit/>
          </a:bodyPr>
          <a:lstStyle/>
          <a:p>
            <a:r>
              <a:rPr lang="fr-FR" sz="1400" dirty="0">
                <a:latin typeface="Courier New" panose="02070309020205020404" pitchFamily="49" charset="0"/>
                <a:cs typeface="Courier New" panose="02070309020205020404" pitchFamily="49" charset="0"/>
              </a:rPr>
              <a:t>&lt;!DOCTYPE html&gt;</a:t>
            </a:r>
          </a:p>
          <a:p>
            <a:r>
              <a:rPr lang="fr-FR" sz="1400" dirty="0">
                <a:latin typeface="Courier New" panose="02070309020205020404" pitchFamily="49" charset="0"/>
                <a:cs typeface="Courier New" panose="02070309020205020404" pitchFamily="49" charset="0"/>
              </a:rPr>
              <a:t>&lt;html&gt;</a:t>
            </a:r>
          </a:p>
          <a:p>
            <a:r>
              <a:rPr lang="fr-FR" sz="1400" dirty="0">
                <a:latin typeface="Courier New" panose="02070309020205020404" pitchFamily="49" charset="0"/>
                <a:cs typeface="Courier New" panose="02070309020205020404" pitchFamily="49" charset="0"/>
              </a:rPr>
              <a:t>&lt;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&gt;Expressions régulières&lt;/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&lt;body&gt;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var ex = new </a:t>
            </a:r>
            <a:r>
              <a:rPr lang="fr-FR" sz="1400" dirty="0" err="1">
                <a:latin typeface="Courier New" panose="02070309020205020404" pitchFamily="49" charset="0"/>
                <a:cs typeface="Courier New" panose="02070309020205020404" pitchFamily="49" charset="0"/>
              </a:rPr>
              <a:t>RegExp</a:t>
            </a:r>
            <a:r>
              <a:rPr lang="fr-FR" sz="1400" dirty="0">
                <a:latin typeface="Courier New" panose="02070309020205020404" pitchFamily="49" charset="0"/>
                <a:cs typeface="Courier New" panose="02070309020205020404" pitchFamily="49" charset="0"/>
              </a:rPr>
              <a:t>(/^[a-z0-9._-]+@[a-z0-9._-]{2,}\\.[a-z]{2,4}$/);</a:t>
            </a:r>
          </a:p>
          <a:p>
            <a:r>
              <a:rPr lang="fr-FR" sz="1400" dirty="0">
                <a:latin typeface="Courier New" panose="02070309020205020404" pitchFamily="49" charset="0"/>
                <a:cs typeface="Courier New" panose="02070309020205020404" pitchFamily="49" charset="0"/>
              </a:rPr>
              <a:t>    var adresse1='adresse@mail.com';</a:t>
            </a:r>
          </a:p>
          <a:p>
            <a:r>
              <a:rPr lang="fr-FR" sz="1400" dirty="0">
                <a:latin typeface="Courier New" panose="02070309020205020404" pitchFamily="49" charset="0"/>
                <a:cs typeface="Courier New" panose="02070309020205020404" pitchFamily="49" charset="0"/>
              </a:rPr>
              <a:t>    var adresse2='</a:t>
            </a:r>
            <a:r>
              <a:rPr lang="fr-FR" sz="1400" dirty="0" err="1">
                <a:latin typeface="Courier New" panose="02070309020205020404" pitchFamily="49" charset="0"/>
                <a:cs typeface="Courier New" panose="02070309020205020404" pitchFamily="49" charset="0"/>
              </a:rPr>
              <a:t>e@a.b</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var adresse3='abc';</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document.write</a:t>
            </a:r>
            <a:r>
              <a:rPr lang="fr-FR" sz="1400" dirty="0">
                <a:latin typeface="Courier New" panose="02070309020205020404" pitchFamily="49" charset="0"/>
                <a:cs typeface="Courier New" panose="02070309020205020404" pitchFamily="49" charset="0"/>
              </a:rPr>
              <a:t>('Test adresse ' + adresse1 + ' : ' + </a:t>
            </a:r>
            <a:r>
              <a:rPr lang="fr-FR" sz="1400" dirty="0" err="1">
                <a:latin typeface="Courier New" panose="02070309020205020404" pitchFamily="49" charset="0"/>
                <a:cs typeface="Courier New" panose="02070309020205020404" pitchFamily="49" charset="0"/>
              </a:rPr>
              <a:t>ex.test</a:t>
            </a:r>
            <a:r>
              <a:rPr lang="fr-FR" sz="1400" dirty="0">
                <a:latin typeface="Courier New" panose="02070309020205020404" pitchFamily="49" charset="0"/>
                <a:cs typeface="Courier New" panose="02070309020205020404" pitchFamily="49" charset="0"/>
              </a:rPr>
              <a:t>(adresse1) + '&lt;</a:t>
            </a:r>
            <a:r>
              <a:rPr lang="fr-FR" sz="1400" dirty="0" err="1">
                <a:latin typeface="Courier New" panose="02070309020205020404" pitchFamily="49" charset="0"/>
                <a:cs typeface="Courier New" panose="02070309020205020404" pitchFamily="49" charset="0"/>
              </a:rPr>
              <a:t>br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document.write</a:t>
            </a:r>
            <a:r>
              <a:rPr lang="fr-FR" sz="1400" dirty="0">
                <a:latin typeface="Courier New" panose="02070309020205020404" pitchFamily="49" charset="0"/>
                <a:cs typeface="Courier New" panose="02070309020205020404" pitchFamily="49" charset="0"/>
              </a:rPr>
              <a:t>('Test adresse ' + adresse2 + ' : ' + </a:t>
            </a:r>
            <a:r>
              <a:rPr lang="fr-FR" sz="1400" dirty="0" err="1">
                <a:latin typeface="Courier New" panose="02070309020205020404" pitchFamily="49" charset="0"/>
                <a:cs typeface="Courier New" panose="02070309020205020404" pitchFamily="49" charset="0"/>
              </a:rPr>
              <a:t>ex.test</a:t>
            </a:r>
            <a:r>
              <a:rPr lang="fr-FR" sz="1400" dirty="0">
                <a:latin typeface="Courier New" panose="02070309020205020404" pitchFamily="49" charset="0"/>
                <a:cs typeface="Courier New" panose="02070309020205020404" pitchFamily="49" charset="0"/>
              </a:rPr>
              <a:t>(adresse2) + '&lt;</a:t>
            </a:r>
            <a:r>
              <a:rPr lang="fr-FR" sz="1400" dirty="0" err="1">
                <a:latin typeface="Courier New" panose="02070309020205020404" pitchFamily="49" charset="0"/>
                <a:cs typeface="Courier New" panose="02070309020205020404" pitchFamily="49" charset="0"/>
              </a:rPr>
              <a:t>br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document.write</a:t>
            </a:r>
            <a:r>
              <a:rPr lang="fr-FR" sz="1400" dirty="0">
                <a:latin typeface="Courier New" panose="02070309020205020404" pitchFamily="49" charset="0"/>
                <a:cs typeface="Courier New" panose="02070309020205020404" pitchFamily="49" charset="0"/>
              </a:rPr>
              <a:t>('Test adresse ' + adresse3 + ' : ' + </a:t>
            </a:r>
            <a:r>
              <a:rPr lang="fr-FR" sz="1400" dirty="0" err="1">
                <a:latin typeface="Courier New" panose="02070309020205020404" pitchFamily="49" charset="0"/>
                <a:cs typeface="Courier New" panose="02070309020205020404" pitchFamily="49" charset="0"/>
              </a:rPr>
              <a:t>ex.test</a:t>
            </a:r>
            <a:r>
              <a:rPr lang="fr-FR" sz="1400" dirty="0">
                <a:latin typeface="Courier New" panose="02070309020205020404" pitchFamily="49" charset="0"/>
                <a:cs typeface="Courier New" panose="02070309020205020404" pitchFamily="49" charset="0"/>
              </a:rPr>
              <a:t>(adresse3) + '&lt;</a:t>
            </a:r>
            <a:r>
              <a:rPr lang="fr-FR" sz="1400" dirty="0" err="1">
                <a:latin typeface="Courier New" panose="02070309020205020404" pitchFamily="49" charset="0"/>
                <a:cs typeface="Courier New" panose="02070309020205020404" pitchFamily="49" charset="0"/>
              </a:rPr>
              <a:t>br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&lt;/body&gt;</a:t>
            </a:r>
          </a:p>
          <a:p>
            <a:r>
              <a:rPr lang="fr-FR" sz="1400" dirty="0">
                <a:latin typeface="Courier New" panose="02070309020205020404" pitchFamily="49" charset="0"/>
                <a:cs typeface="Courier New" panose="02070309020205020404" pitchFamily="49" charset="0"/>
              </a:rPr>
              <a:t>&lt;/html&gt;</a:t>
            </a:r>
          </a:p>
        </p:txBody>
      </p:sp>
      <p:sp>
        <p:nvSpPr>
          <p:cNvPr id="3" name="ZoneTexte 2"/>
          <p:cNvSpPr txBox="1"/>
          <p:nvPr/>
        </p:nvSpPr>
        <p:spPr>
          <a:xfrm>
            <a:off x="1965960" y="603504"/>
            <a:ext cx="3035808" cy="369332"/>
          </a:xfrm>
          <a:prstGeom prst="rect">
            <a:avLst/>
          </a:prstGeom>
          <a:noFill/>
        </p:spPr>
        <p:txBody>
          <a:bodyPr wrap="square" rtlCol="0">
            <a:spAutoFit/>
          </a:bodyPr>
          <a:lstStyle/>
          <a:p>
            <a:r>
              <a:rPr lang="fr-FR" dirty="0"/>
              <a:t>Solution</a:t>
            </a:r>
          </a:p>
        </p:txBody>
      </p:sp>
      <p:sp>
        <p:nvSpPr>
          <p:cNvPr id="4" name="Espace réservé du numéro de diapositive 3">
            <a:extLst>
              <a:ext uri="{FF2B5EF4-FFF2-40B4-BE49-F238E27FC236}">
                <a16:creationId xmlns:a16="http://schemas.microsoft.com/office/drawing/2014/main" id="{14F9E66D-D493-462D-BEDC-6DE42A1256B3}"/>
              </a:ext>
            </a:extLst>
          </p:cNvPr>
          <p:cNvSpPr>
            <a:spLocks noGrp="1"/>
          </p:cNvSpPr>
          <p:nvPr>
            <p:ph type="sldNum" sz="quarter" idx="12"/>
          </p:nvPr>
        </p:nvSpPr>
        <p:spPr/>
        <p:txBody>
          <a:bodyPr/>
          <a:lstStyle/>
          <a:p>
            <a:fld id="{D57F1E4F-1CFF-5643-939E-217C01CDF565}" type="slidenum">
              <a:rPr lang="en-US" smtClean="0"/>
              <a:pPr/>
              <a:t>137</a:t>
            </a:fld>
            <a:endParaRPr lang="en-US" dirty="0"/>
          </a:p>
        </p:txBody>
      </p:sp>
    </p:spTree>
    <p:extLst>
      <p:ext uri="{BB962C8B-B14F-4D97-AF65-F5344CB8AC3E}">
        <p14:creationId xmlns:p14="http://schemas.microsoft.com/office/powerpoint/2010/main" val="23326305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57F1E4F-1CFF-5643-939E-217C01CDF565}" type="slidenum">
              <a:rPr lang="en-US" smtClean="0"/>
              <a:pPr/>
              <a:t>138</a:t>
            </a:fld>
            <a:endParaRPr lang="en-US" dirty="0"/>
          </a:p>
        </p:txBody>
      </p:sp>
      <p:sp>
        <p:nvSpPr>
          <p:cNvPr id="3" name="Rectangle 2"/>
          <p:cNvSpPr/>
          <p:nvPr/>
        </p:nvSpPr>
        <p:spPr>
          <a:xfrm>
            <a:off x="1954924" y="508248"/>
            <a:ext cx="11067393" cy="6555641"/>
          </a:xfrm>
          <a:prstGeom prst="rect">
            <a:avLst/>
          </a:prstGeom>
        </p:spPr>
        <p:txBody>
          <a:bodyPr wrap="square">
            <a:spAutoFit/>
          </a:bodyPr>
          <a:lstStyle/>
          <a:p>
            <a:r>
              <a:rPr lang="fr-FR" sz="1400" dirty="0">
                <a:latin typeface="Courier New" panose="02070309020205020404" pitchFamily="49" charset="0"/>
                <a:cs typeface="Courier New" panose="02070309020205020404" pitchFamily="49" charset="0"/>
              </a:rPr>
              <a:t>&lt;!DOCTYPE html&gt;</a:t>
            </a:r>
          </a:p>
          <a:p>
            <a:r>
              <a:rPr lang="fr-FR" sz="1400" dirty="0">
                <a:latin typeface="Courier New" panose="02070309020205020404" pitchFamily="49" charset="0"/>
                <a:cs typeface="Courier New" panose="02070309020205020404" pitchFamily="49" charset="0"/>
              </a:rPr>
              <a:t>&lt;html </a:t>
            </a:r>
            <a:r>
              <a:rPr lang="fr-FR" sz="1400" dirty="0" err="1">
                <a:latin typeface="Courier New" panose="02070309020205020404" pitchFamily="49" charset="0"/>
                <a:cs typeface="Courier New" panose="02070309020205020404" pitchFamily="49" charset="0"/>
              </a:rPr>
              <a:t>lang</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fr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&gt;Titre du document&lt;/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tester() {</a:t>
            </a:r>
          </a:p>
          <a:p>
            <a:r>
              <a:rPr lang="fr-FR" sz="1400" dirty="0">
                <a:latin typeface="Courier New" panose="02070309020205020404" pitchFamily="49" charset="0"/>
                <a:cs typeface="Courier New" panose="02070309020205020404" pitchFamily="49" charset="0"/>
              </a:rPr>
              <a:t>	    var ex = new </a:t>
            </a:r>
            <a:r>
              <a:rPr lang="fr-FR" sz="1400" dirty="0" err="1">
                <a:latin typeface="Courier New" panose="02070309020205020404" pitchFamily="49" charset="0"/>
                <a:cs typeface="Courier New" panose="02070309020205020404" pitchFamily="49" charset="0"/>
              </a:rPr>
              <a:t>RegExp</a:t>
            </a:r>
            <a:r>
              <a:rPr lang="fr-FR" sz="1400" dirty="0">
                <a:latin typeface="Courier New" panose="02070309020205020404" pitchFamily="49" charset="0"/>
                <a:cs typeface="Courier New" panose="02070309020205020404" pitchFamily="49" charset="0"/>
              </a:rPr>
              <a:t>(/[a-zA-Z0-9\.\-_]{3,}@[a-zA-Z0-9\.\-_]{3,}\.[a-</a:t>
            </a:r>
            <a:r>
              <a:rPr lang="fr-FR" sz="1400" dirty="0" err="1">
                <a:latin typeface="Courier New" panose="02070309020205020404" pitchFamily="49" charset="0"/>
                <a:cs typeface="Courier New" panose="02070309020205020404" pitchFamily="49" charset="0"/>
              </a:rPr>
              <a:t>zA</a:t>
            </a:r>
            <a:r>
              <a:rPr lang="fr-FR" sz="1400" dirty="0">
                <a:latin typeface="Courier New" panose="02070309020205020404" pitchFamily="49" charset="0"/>
                <a:cs typeface="Courier New" panose="02070309020205020404" pitchFamily="49" charset="0"/>
              </a:rPr>
              <a:t>-Z]{2,12}/);</a:t>
            </a:r>
          </a:p>
          <a:p>
            <a:r>
              <a:rPr lang="fr-FR" sz="1400" dirty="0">
                <a:latin typeface="Courier New" panose="02070309020205020404" pitchFamily="49" charset="0"/>
                <a:cs typeface="Courier New" panose="02070309020205020404" pitchFamily="49" charset="0"/>
              </a:rPr>
              <a:t>		var ad = </a:t>
            </a:r>
            <a:r>
              <a:rPr lang="fr-FR" sz="1400" dirty="0" err="1">
                <a:latin typeface="Courier New" panose="02070309020205020404" pitchFamily="49" charset="0"/>
                <a:cs typeface="Courier New" panose="02070309020205020404" pitchFamily="49" charset="0"/>
              </a:rPr>
              <a:t>f.adr.value</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if (</a:t>
            </a:r>
            <a:r>
              <a:rPr lang="fr-FR" sz="1400" dirty="0" err="1">
                <a:latin typeface="Courier New" panose="02070309020205020404" pitchFamily="49" charset="0"/>
                <a:cs typeface="Courier New" panose="02070309020205020404" pitchFamily="49" charset="0"/>
              </a:rPr>
              <a:t>ex.test</a:t>
            </a:r>
            <a:r>
              <a:rPr lang="fr-FR" sz="1400" dirty="0">
                <a:latin typeface="Courier New" panose="02070309020205020404" pitchFamily="49" charset="0"/>
                <a:cs typeface="Courier New" panose="02070309020205020404" pitchFamily="49" charset="0"/>
              </a:rPr>
              <a:t>(ad))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f.resultat.value</a:t>
            </a:r>
            <a:r>
              <a:rPr lang="fr-FR" sz="1400" dirty="0">
                <a:latin typeface="Courier New" panose="02070309020205020404" pitchFamily="49" charset="0"/>
                <a:cs typeface="Courier New" panose="02070309020205020404" pitchFamily="49" charset="0"/>
              </a:rPr>
              <a:t> = 'L\'adresse saisie est correcte';</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else</a:t>
            </a:r>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f.resultat.value</a:t>
            </a:r>
            <a:r>
              <a:rPr lang="fr-FR" sz="1400" dirty="0">
                <a:latin typeface="Courier New" panose="02070309020205020404" pitchFamily="49" charset="0"/>
                <a:cs typeface="Courier New" panose="02070309020205020404" pitchFamily="49" charset="0"/>
              </a:rPr>
              <a:t> = 'L\'adresse saisie est incorrecte';</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	</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form</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name</a:t>
            </a:r>
            <a:r>
              <a:rPr lang="fr-FR" sz="1400" dirty="0">
                <a:latin typeface="Courier New" panose="02070309020205020404" pitchFamily="49" charset="0"/>
                <a:cs typeface="Courier New" panose="02070309020205020404" pitchFamily="49" charset="0"/>
              </a:rPr>
              <a:t>="f"&gt;</a:t>
            </a:r>
          </a:p>
          <a:p>
            <a:r>
              <a:rPr lang="fr-FR" sz="1400" dirty="0">
                <a:latin typeface="Courier New" panose="02070309020205020404" pitchFamily="49" charset="0"/>
                <a:cs typeface="Courier New" panose="02070309020205020404" pitchFamily="49" charset="0"/>
              </a:rPr>
              <a:t>	  &lt;input type="</a:t>
            </a:r>
            <a:r>
              <a:rPr lang="fr-FR" sz="1400" dirty="0" err="1">
                <a:latin typeface="Courier New" panose="02070309020205020404" pitchFamily="49" charset="0"/>
                <a:cs typeface="Courier New" panose="02070309020205020404" pitchFamily="49" charset="0"/>
              </a:rPr>
              <a:t>text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name</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adr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&lt;input type="</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 value="Tester l'adresse" </a:t>
            </a:r>
            <a:r>
              <a:rPr lang="fr-FR" sz="1400" dirty="0" err="1">
                <a:latin typeface="Courier New" panose="02070309020205020404" pitchFamily="49" charset="0"/>
                <a:cs typeface="Courier New" panose="02070309020205020404" pitchFamily="49" charset="0"/>
              </a:rPr>
              <a:t>onclick</a:t>
            </a:r>
            <a:r>
              <a:rPr lang="fr-FR" sz="1400" dirty="0">
                <a:latin typeface="Courier New" panose="02070309020205020404" pitchFamily="49" charset="0"/>
                <a:cs typeface="Courier New" panose="02070309020205020404" pitchFamily="49" charset="0"/>
              </a:rPr>
              <a:t> = "tester();"&gt;&lt;</a:t>
            </a:r>
            <a:r>
              <a:rPr lang="fr-FR" sz="1400" dirty="0" err="1">
                <a:latin typeface="Courier New" panose="02070309020205020404" pitchFamily="49" charset="0"/>
                <a:cs typeface="Courier New" panose="02070309020205020404" pitchFamily="49" charset="0"/>
              </a:rPr>
              <a:t>br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&lt;input type="</a:t>
            </a:r>
            <a:r>
              <a:rPr lang="fr-FR" sz="1400" dirty="0" err="1">
                <a:latin typeface="Courier New" panose="02070309020205020404" pitchFamily="49" charset="0"/>
                <a:cs typeface="Courier New" panose="02070309020205020404" pitchFamily="49" charset="0"/>
              </a:rPr>
              <a:t>text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name</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resultat</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form</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&lt;/html&gt;</a:t>
            </a:r>
          </a:p>
          <a:p>
            <a:endParaRPr lang="fr-FR" sz="1400" dirty="0">
              <a:latin typeface="Courier New" panose="02070309020205020404" pitchFamily="49" charset="0"/>
              <a:cs typeface="Courier New" panose="02070309020205020404" pitchFamily="49" charset="0"/>
            </a:endParaRPr>
          </a:p>
          <a:p>
            <a:endParaRPr lang="fr-FR" sz="1400" dirty="0">
              <a:latin typeface="Courier New" panose="02070309020205020404" pitchFamily="49" charset="0"/>
              <a:cs typeface="Courier New" panose="02070309020205020404" pitchFamily="49" charset="0"/>
            </a:endParaRPr>
          </a:p>
        </p:txBody>
      </p:sp>
      <p:sp>
        <p:nvSpPr>
          <p:cNvPr id="4" name="ZoneTexte 3"/>
          <p:cNvSpPr txBox="1"/>
          <p:nvPr/>
        </p:nvSpPr>
        <p:spPr>
          <a:xfrm>
            <a:off x="1954924" y="0"/>
            <a:ext cx="6195848" cy="366358"/>
          </a:xfrm>
          <a:prstGeom prst="rect">
            <a:avLst/>
          </a:prstGeom>
          <a:noFill/>
        </p:spPr>
        <p:txBody>
          <a:bodyPr wrap="square" rtlCol="0">
            <a:spAutoFit/>
          </a:bodyPr>
          <a:lstStyle/>
          <a:p>
            <a:r>
              <a:rPr lang="fr-FR" dirty="0"/>
              <a:t>Une autre solution, avec une autre expression régulière</a:t>
            </a:r>
          </a:p>
        </p:txBody>
      </p:sp>
    </p:spTree>
    <p:extLst>
      <p:ext uri="{BB962C8B-B14F-4D97-AF65-F5344CB8AC3E}">
        <p14:creationId xmlns:p14="http://schemas.microsoft.com/office/powerpoint/2010/main" val="409385799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762539" y="412107"/>
            <a:ext cx="7249602" cy="369332"/>
          </a:xfrm>
          <a:prstGeom prst="rect">
            <a:avLst/>
          </a:prstGeom>
          <a:noFill/>
        </p:spPr>
        <p:txBody>
          <a:bodyPr wrap="square" rtlCol="0">
            <a:spAutoFit/>
          </a:bodyPr>
          <a:lstStyle/>
          <a:p>
            <a:r>
              <a:rPr lang="fr-FR" dirty="0"/>
              <a:t>D’autres expressions régulières pour tester une adresse e-mail :</a:t>
            </a:r>
          </a:p>
        </p:txBody>
      </p:sp>
      <p:sp>
        <p:nvSpPr>
          <p:cNvPr id="4" name="Rectangle 3"/>
          <p:cNvSpPr/>
          <p:nvPr/>
        </p:nvSpPr>
        <p:spPr>
          <a:xfrm>
            <a:off x="1762539" y="1450610"/>
            <a:ext cx="9144000" cy="923330"/>
          </a:xfrm>
          <a:prstGeom prst="rect">
            <a:avLst/>
          </a:prstGeom>
        </p:spPr>
        <p:txBody>
          <a:bodyPr wrap="square">
            <a:spAutoFit/>
          </a:bodyPr>
          <a:lstStyle/>
          <a:p>
            <a:r>
              <a:rPr lang="nn-NO" dirty="0">
                <a:latin typeface="Courier New" panose="02070309020205020404" pitchFamily="49" charset="0"/>
                <a:cs typeface="Courier New" panose="02070309020205020404" pitchFamily="49" charset="0"/>
              </a:rPr>
              <a:t>^(([0-9]|[A-z]|.|-|_){1,}@([0-9]|[A-z]){1,}\\.([a-z]){2,})$</a:t>
            </a:r>
          </a:p>
          <a:p>
            <a:endParaRPr lang="nn-NO" dirty="0">
              <a:latin typeface="Courier New" panose="02070309020205020404" pitchFamily="49" charset="0"/>
              <a:cs typeface="Courier New" panose="02070309020205020404" pitchFamily="49" charset="0"/>
            </a:endParaRPr>
          </a:p>
          <a:p>
            <a:r>
              <a:rPr lang="nn-NO" dirty="0">
                <a:latin typeface="Courier New" panose="02070309020205020404" pitchFamily="49" charset="0"/>
                <a:cs typeface="Courier New" panose="02070309020205020404" pitchFamily="49" charset="0"/>
              </a:rPr>
              <a:t>^[a-z0-9._-]+@[a-z0-9._-]{2,}\\.[a-z]{2,4}$</a:t>
            </a:r>
          </a:p>
        </p:txBody>
      </p:sp>
      <p:sp>
        <p:nvSpPr>
          <p:cNvPr id="5" name="ZoneTexte 4"/>
          <p:cNvSpPr txBox="1"/>
          <p:nvPr/>
        </p:nvSpPr>
        <p:spPr>
          <a:xfrm>
            <a:off x="3246783" y="3657600"/>
            <a:ext cx="6665844" cy="923330"/>
          </a:xfrm>
          <a:prstGeom prst="rect">
            <a:avLst/>
          </a:prstGeom>
          <a:ln/>
        </p:spPr>
        <p:style>
          <a:lnRef idx="1">
            <a:schemeClr val="accent4"/>
          </a:lnRef>
          <a:fillRef idx="3">
            <a:schemeClr val="accent4"/>
          </a:fillRef>
          <a:effectRef idx="2">
            <a:schemeClr val="accent4"/>
          </a:effectRef>
          <a:fontRef idx="minor">
            <a:schemeClr val="lt1"/>
          </a:fontRef>
        </p:style>
        <p:txBody>
          <a:bodyPr wrap="square" rtlCol="0">
            <a:spAutoFit/>
          </a:bodyPr>
          <a:lstStyle/>
          <a:p>
            <a:pPr algn="just"/>
            <a:r>
              <a:rPr lang="fr-FR" dirty="0"/>
              <a:t>Attention :</a:t>
            </a:r>
          </a:p>
          <a:p>
            <a:pPr algn="just"/>
            <a:r>
              <a:rPr lang="fr-FR" dirty="0"/>
              <a:t>Remarquez l’utilisation du double antislash pour échapper le point décimal dans l’expression régulière</a:t>
            </a:r>
          </a:p>
        </p:txBody>
      </p:sp>
      <p:sp>
        <p:nvSpPr>
          <p:cNvPr id="2" name="Espace réservé du numéro de diapositive 1">
            <a:extLst>
              <a:ext uri="{FF2B5EF4-FFF2-40B4-BE49-F238E27FC236}">
                <a16:creationId xmlns:a16="http://schemas.microsoft.com/office/drawing/2014/main" id="{521064BA-64A9-4199-9A0C-CD79B2D2237C}"/>
              </a:ext>
            </a:extLst>
          </p:cNvPr>
          <p:cNvSpPr>
            <a:spLocks noGrp="1"/>
          </p:cNvSpPr>
          <p:nvPr>
            <p:ph type="sldNum" sz="quarter" idx="12"/>
          </p:nvPr>
        </p:nvSpPr>
        <p:spPr/>
        <p:txBody>
          <a:bodyPr/>
          <a:lstStyle/>
          <a:p>
            <a:fld id="{D57F1E4F-1CFF-5643-939E-217C01CDF565}" type="slidenum">
              <a:rPr lang="en-US" smtClean="0"/>
              <a:pPr/>
              <a:t>139</a:t>
            </a:fld>
            <a:endParaRPr lang="en-US" dirty="0"/>
          </a:p>
        </p:txBody>
      </p:sp>
    </p:spTree>
    <p:extLst>
      <p:ext uri="{BB962C8B-B14F-4D97-AF65-F5344CB8AC3E}">
        <p14:creationId xmlns:p14="http://schemas.microsoft.com/office/powerpoint/2010/main" val="3099865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353629" y="202798"/>
            <a:ext cx="8745648" cy="1354217"/>
          </a:xfrm>
          <a:prstGeom prst="rect">
            <a:avLst/>
          </a:prstGeom>
          <a:noFill/>
        </p:spPr>
        <p:txBody>
          <a:bodyPr wrap="square" rtlCol="0">
            <a:spAutoFit/>
          </a:bodyPr>
          <a:lstStyle/>
          <a:p>
            <a:r>
              <a:rPr lang="fr-FR" sz="2800" dirty="0"/>
              <a:t>Débogage dans le navigateur</a:t>
            </a:r>
          </a:p>
          <a:p>
            <a:endParaRPr lang="fr-FR" dirty="0"/>
          </a:p>
          <a:p>
            <a:r>
              <a:rPr lang="fr-FR" dirty="0"/>
              <a:t>Tous les navigateurs Web actuels intègrent un débogueur accessible avec la touche de fonction </a:t>
            </a:r>
            <a:r>
              <a:rPr lang="fr-FR" b="1" dirty="0"/>
              <a:t>F12</a:t>
            </a:r>
            <a:r>
              <a:rPr lang="fr-FR" dirty="0"/>
              <a:t>. Ici, par exemple dans Microsoft Edge :</a:t>
            </a:r>
          </a:p>
        </p:txBody>
      </p:sp>
      <p:pic>
        <p:nvPicPr>
          <p:cNvPr id="3" name="Image 2"/>
          <p:cNvPicPr>
            <a:picLocks noChangeAspect="1"/>
          </p:cNvPicPr>
          <p:nvPr/>
        </p:nvPicPr>
        <p:blipFill>
          <a:blip r:embed="rId2"/>
          <a:stretch>
            <a:fillRect/>
          </a:stretch>
        </p:blipFill>
        <p:spPr>
          <a:xfrm>
            <a:off x="2771821" y="1918203"/>
            <a:ext cx="6829425" cy="4343400"/>
          </a:xfrm>
          <a:prstGeom prst="rect">
            <a:avLst/>
          </a:prstGeom>
        </p:spPr>
      </p:pic>
      <p:sp>
        <p:nvSpPr>
          <p:cNvPr id="4" name="Espace réservé du numéro de diapositive 3">
            <a:extLst>
              <a:ext uri="{FF2B5EF4-FFF2-40B4-BE49-F238E27FC236}">
                <a16:creationId xmlns:a16="http://schemas.microsoft.com/office/drawing/2014/main" id="{8C18DD81-8B2B-4A40-A318-37D3CA104379}"/>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41962832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45010" y="222414"/>
            <a:ext cx="8440973" cy="6463308"/>
          </a:xfrm>
          <a:prstGeom prst="rect">
            <a:avLst/>
          </a:prstGeom>
        </p:spPr>
        <p:txBody>
          <a:bodyPr wrap="square">
            <a:spAutoFit/>
          </a:bodyPr>
          <a:lstStyle/>
          <a:p>
            <a:r>
              <a:rPr lang="fr-FR" dirty="0">
                <a:latin typeface="Courier New" panose="02070309020205020404" pitchFamily="49" charset="0"/>
                <a:cs typeface="Courier New" panose="02070309020205020404" pitchFamily="49" charset="0"/>
              </a:rPr>
              <a:t>&lt;!DOCTYPE html&gt;</a:t>
            </a:r>
          </a:p>
          <a:p>
            <a:r>
              <a:rPr lang="fr-FR" dirty="0">
                <a:latin typeface="Courier New" panose="02070309020205020404" pitchFamily="49" charset="0"/>
                <a:cs typeface="Courier New" panose="02070309020205020404" pitchFamily="49" charset="0"/>
              </a:rPr>
              <a:t>&lt;html&gt;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meta</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charset</a:t>
            </a:r>
            <a:r>
              <a:rPr lang="fr-FR" dirty="0">
                <a:latin typeface="Courier New" panose="02070309020205020404" pitchFamily="49" charset="0"/>
                <a:cs typeface="Courier New" panose="02070309020205020404" pitchFamily="49" charset="0"/>
              </a:rPr>
              <a:t>="utf-8"&gt;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&gt;Expressions régulières&lt;/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&lt;script&gt;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tester(){</a:t>
            </a:r>
          </a:p>
          <a:p>
            <a:r>
              <a:rPr lang="fr-FR" dirty="0">
                <a:latin typeface="Courier New" panose="02070309020205020404" pitchFamily="49" charset="0"/>
                <a:cs typeface="Courier New" panose="02070309020205020404" pitchFamily="49" charset="0"/>
              </a:rPr>
              <a:t>    var </a:t>
            </a:r>
            <a:r>
              <a:rPr lang="fr-FR" dirty="0" err="1">
                <a:latin typeface="Courier New" panose="02070309020205020404" pitchFamily="49" charset="0"/>
                <a:cs typeface="Courier New" panose="02070309020205020404" pitchFamily="49" charset="0"/>
              </a:rPr>
              <a:t>exReg</a:t>
            </a:r>
            <a:r>
              <a:rPr lang="fr-FR" dirty="0">
                <a:latin typeface="Courier New" panose="02070309020205020404" pitchFamily="49" charset="0"/>
                <a:cs typeface="Courier New" panose="02070309020205020404" pitchFamily="49" charset="0"/>
              </a:rPr>
              <a:t> = new </a:t>
            </a:r>
            <a:r>
              <a:rPr lang="fr-FR" dirty="0" err="1">
                <a:latin typeface="Courier New" panose="02070309020205020404" pitchFamily="49" charset="0"/>
                <a:cs typeface="Courier New" panose="02070309020205020404" pitchFamily="49" charset="0"/>
              </a:rPr>
              <a:t>RegExp</a:t>
            </a:r>
            <a:r>
              <a:rPr lang="fr-FR" dirty="0">
                <a:latin typeface="Courier New" panose="02070309020205020404" pitchFamily="49" charset="0"/>
                <a:cs typeface="Courier New" panose="02070309020205020404" pitchFamily="49" charset="0"/>
              </a:rPr>
              <a:t>('^[0-9]{5,5}$');</a:t>
            </a:r>
          </a:p>
          <a:p>
            <a:r>
              <a:rPr lang="fr-FR" dirty="0">
                <a:latin typeface="Courier New" panose="02070309020205020404" pitchFamily="49" charset="0"/>
                <a:cs typeface="Courier New" panose="02070309020205020404" pitchFamily="49" charset="0"/>
              </a:rPr>
              <a:t>	var s = </a:t>
            </a:r>
            <a:r>
              <a:rPr lang="fr-FR" dirty="0" err="1">
                <a:latin typeface="Courier New" panose="02070309020205020404" pitchFamily="49" charset="0"/>
                <a:cs typeface="Courier New" panose="02070309020205020404" pitchFamily="49" charset="0"/>
              </a:rPr>
              <a:t>f.cp.value</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if (</a:t>
            </a:r>
            <a:r>
              <a:rPr lang="fr-FR" dirty="0" err="1">
                <a:latin typeface="Courier New" panose="02070309020205020404" pitchFamily="49" charset="0"/>
                <a:cs typeface="Courier New" panose="02070309020205020404" pitchFamily="49" charset="0"/>
              </a:rPr>
              <a:t>exReg.test</a:t>
            </a:r>
            <a:r>
              <a:rPr lang="fr-FR" dirty="0">
                <a:latin typeface="Courier New" panose="02070309020205020404" pitchFamily="49" charset="0"/>
                <a:cs typeface="Courier New" panose="02070309020205020404" pitchFamily="49" charset="0"/>
              </a:rPr>
              <a:t>(s))</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alert</a:t>
            </a:r>
            <a:r>
              <a:rPr lang="fr-FR" dirty="0">
                <a:latin typeface="Courier New" panose="02070309020205020404" pitchFamily="49" charset="0"/>
                <a:cs typeface="Courier New" panose="02070309020205020404" pitchFamily="49" charset="0"/>
              </a:rPr>
              <a:t>('Merci, le code postal est bon')</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else</a:t>
            </a:r>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alert</a:t>
            </a:r>
            <a:r>
              <a:rPr lang="fr-FR" dirty="0">
                <a:latin typeface="Courier New" panose="02070309020205020404" pitchFamily="49" charset="0"/>
                <a:cs typeface="Courier New" panose="02070309020205020404" pitchFamily="49" charset="0"/>
              </a:rPr>
              <a:t>('Le code postal n\'est pas bon');</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&lt;/script&gt;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&lt;body&gt;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form</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name</a:t>
            </a:r>
            <a:r>
              <a:rPr lang="fr-FR" dirty="0">
                <a:latin typeface="Courier New" panose="02070309020205020404" pitchFamily="49" charset="0"/>
                <a:cs typeface="Courier New" panose="02070309020205020404" pitchFamily="49" charset="0"/>
              </a:rPr>
              <a:t>="f"&gt;</a:t>
            </a:r>
          </a:p>
          <a:p>
            <a:r>
              <a:rPr lang="fr-FR" dirty="0">
                <a:latin typeface="Courier New" panose="02070309020205020404" pitchFamily="49" charset="0"/>
                <a:cs typeface="Courier New" panose="02070309020205020404" pitchFamily="49" charset="0"/>
              </a:rPr>
              <a:t>    &lt;input type="</a:t>
            </a:r>
            <a:r>
              <a:rPr lang="fr-FR" dirty="0" err="1">
                <a:latin typeface="Courier New" panose="02070309020205020404" pitchFamily="49" charset="0"/>
                <a:cs typeface="Courier New" panose="02070309020205020404" pitchFamily="49" charset="0"/>
              </a:rPr>
              <a:t>text</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name</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cp</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&lt;input type="</a:t>
            </a:r>
            <a:r>
              <a:rPr lang="fr-FR" dirty="0" err="1">
                <a:latin typeface="Courier New" panose="02070309020205020404" pitchFamily="49" charset="0"/>
                <a:cs typeface="Courier New" panose="02070309020205020404" pitchFamily="49" charset="0"/>
              </a:rPr>
              <a:t>button</a:t>
            </a:r>
            <a:r>
              <a:rPr lang="fr-FR" dirty="0">
                <a:latin typeface="Courier New" panose="02070309020205020404" pitchFamily="49" charset="0"/>
                <a:cs typeface="Courier New" panose="02070309020205020404" pitchFamily="49" charset="0"/>
              </a:rPr>
              <a:t>" value="Tester" </a:t>
            </a:r>
            <a:r>
              <a:rPr lang="fr-FR" dirty="0" err="1">
                <a:latin typeface="Courier New" panose="02070309020205020404" pitchFamily="49" charset="0"/>
                <a:cs typeface="Courier New" panose="02070309020205020404" pitchFamily="49" charset="0"/>
              </a:rPr>
              <a:t>onclick</a:t>
            </a:r>
            <a:r>
              <a:rPr lang="fr-FR" dirty="0">
                <a:latin typeface="Courier New" panose="02070309020205020404" pitchFamily="49" charset="0"/>
                <a:cs typeface="Courier New" panose="02070309020205020404" pitchFamily="49" charset="0"/>
              </a:rPr>
              <a:t>="tester();"&gt;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form</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&lt;/body&gt;</a:t>
            </a:r>
          </a:p>
          <a:p>
            <a:r>
              <a:rPr lang="fr-FR" dirty="0">
                <a:latin typeface="Courier New" panose="02070309020205020404" pitchFamily="49" charset="0"/>
                <a:cs typeface="Courier New" panose="02070309020205020404" pitchFamily="49" charset="0"/>
              </a:rPr>
              <a:t>&lt;/html&gt;</a:t>
            </a:r>
          </a:p>
        </p:txBody>
      </p:sp>
      <p:sp>
        <p:nvSpPr>
          <p:cNvPr id="3" name="ZoneTexte 2"/>
          <p:cNvSpPr txBox="1"/>
          <p:nvPr/>
        </p:nvSpPr>
        <p:spPr>
          <a:xfrm>
            <a:off x="192880" y="2044999"/>
            <a:ext cx="2910840"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2400" dirty="0"/>
              <a:t>Un autre exemple, plus simple - Test d’un code postal avec une expression régulière</a:t>
            </a:r>
          </a:p>
        </p:txBody>
      </p:sp>
      <p:sp>
        <p:nvSpPr>
          <p:cNvPr id="4" name="Espace réservé du numéro de diapositive 3">
            <a:extLst>
              <a:ext uri="{FF2B5EF4-FFF2-40B4-BE49-F238E27FC236}">
                <a16:creationId xmlns:a16="http://schemas.microsoft.com/office/drawing/2014/main" id="{6347E476-2640-49AA-AA6C-845DCDC01F30}"/>
              </a:ext>
            </a:extLst>
          </p:cNvPr>
          <p:cNvSpPr>
            <a:spLocks noGrp="1"/>
          </p:cNvSpPr>
          <p:nvPr>
            <p:ph type="sldNum" sz="quarter" idx="12"/>
          </p:nvPr>
        </p:nvSpPr>
        <p:spPr/>
        <p:txBody>
          <a:bodyPr/>
          <a:lstStyle/>
          <a:p>
            <a:fld id="{D57F1E4F-1CFF-5643-939E-217C01CDF565}" type="slidenum">
              <a:rPr lang="en-US" smtClean="0"/>
              <a:pPr/>
              <a:t>140</a:t>
            </a:fld>
            <a:endParaRPr lang="en-US" dirty="0"/>
          </a:p>
        </p:txBody>
      </p:sp>
    </p:spTree>
    <p:extLst>
      <p:ext uri="{BB962C8B-B14F-4D97-AF65-F5344CB8AC3E}">
        <p14:creationId xmlns:p14="http://schemas.microsoft.com/office/powerpoint/2010/main" val="1456796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895061" y="901148"/>
            <a:ext cx="8958469" cy="3970318"/>
          </a:xfrm>
          <a:prstGeom prst="rect">
            <a:avLst/>
          </a:prstGeom>
          <a:noFill/>
        </p:spPr>
        <p:txBody>
          <a:bodyPr wrap="square" rtlCol="0">
            <a:spAutoFit/>
          </a:bodyPr>
          <a:lstStyle/>
          <a:p>
            <a:r>
              <a:rPr lang="fr-FR" dirty="0"/>
              <a:t>Pour en terminer avec les expressions régulières, sachez que vous pouvez utiliser les attributs </a:t>
            </a:r>
            <a:r>
              <a:rPr lang="fr-FR" b="1" dirty="0"/>
              <a:t>pattern</a:t>
            </a:r>
            <a:r>
              <a:rPr lang="fr-FR" dirty="0"/>
              <a:t> et </a:t>
            </a:r>
            <a:r>
              <a:rPr lang="fr-FR" b="1" dirty="0" err="1"/>
              <a:t>title</a:t>
            </a:r>
            <a:r>
              <a:rPr lang="fr-FR" dirty="0"/>
              <a:t> dans un champ de saisie. Affectez une expression régulière à l’attribut </a:t>
            </a:r>
            <a:r>
              <a:rPr lang="fr-FR" b="1" dirty="0"/>
              <a:t>pattern</a:t>
            </a:r>
            <a:r>
              <a:rPr lang="fr-FR" dirty="0"/>
              <a:t> et un message d’erreur à l’attribut </a:t>
            </a:r>
            <a:r>
              <a:rPr lang="fr-FR" b="1" dirty="0" err="1"/>
              <a:t>title</a:t>
            </a:r>
            <a:r>
              <a:rPr lang="fr-FR" dirty="0"/>
              <a:t>.</a:t>
            </a:r>
          </a:p>
          <a:p>
            <a:endParaRPr lang="fr-FR" dirty="0"/>
          </a:p>
          <a:p>
            <a:r>
              <a:rPr lang="fr-FR" dirty="0"/>
              <a:t>Ajoutez un bouton </a:t>
            </a:r>
            <a:r>
              <a:rPr lang="fr-FR" b="1" dirty="0" err="1"/>
              <a:t>submit</a:t>
            </a:r>
            <a:r>
              <a:rPr lang="fr-FR" dirty="0"/>
              <a:t> au formulaire.</a:t>
            </a:r>
          </a:p>
          <a:p>
            <a:endParaRPr lang="fr-FR" dirty="0"/>
          </a:p>
          <a:p>
            <a:r>
              <a:rPr lang="fr-FR" dirty="0"/>
              <a:t>Lorsque l’utilisateur clique sur le bouton </a:t>
            </a:r>
            <a:r>
              <a:rPr lang="fr-FR" b="1" dirty="0" err="1"/>
              <a:t>submit</a:t>
            </a:r>
            <a:r>
              <a:rPr lang="fr-FR" dirty="0"/>
              <a:t>, l’expression régulière est appliquée au champ de saisie .</a:t>
            </a:r>
          </a:p>
          <a:p>
            <a:endParaRPr lang="fr-FR" dirty="0"/>
          </a:p>
          <a:p>
            <a:r>
              <a:rPr lang="fr-FR" dirty="0"/>
              <a:t>Si la saisie ne correspond pas à l’expression régulière, le message d’erreur est affiché et le formulaire n’est pas envoyé. </a:t>
            </a:r>
          </a:p>
          <a:p>
            <a:endParaRPr lang="fr-FR" dirty="0"/>
          </a:p>
          <a:p>
            <a:r>
              <a:rPr lang="fr-FR" dirty="0"/>
              <a:t>Si la saisie correspond à l’expression régulière, aucun message n’est affiché et le formulaire est envoyé.</a:t>
            </a:r>
          </a:p>
        </p:txBody>
      </p:sp>
      <p:sp>
        <p:nvSpPr>
          <p:cNvPr id="3" name="Espace réservé du numéro de diapositive 2">
            <a:extLst>
              <a:ext uri="{FF2B5EF4-FFF2-40B4-BE49-F238E27FC236}">
                <a16:creationId xmlns:a16="http://schemas.microsoft.com/office/drawing/2014/main" id="{2B7123FA-51B8-4A34-9780-B06EB6CFAF6B}"/>
              </a:ext>
            </a:extLst>
          </p:cNvPr>
          <p:cNvSpPr>
            <a:spLocks noGrp="1"/>
          </p:cNvSpPr>
          <p:nvPr>
            <p:ph type="sldNum" sz="quarter" idx="12"/>
          </p:nvPr>
        </p:nvSpPr>
        <p:spPr/>
        <p:txBody>
          <a:bodyPr/>
          <a:lstStyle/>
          <a:p>
            <a:fld id="{D57F1E4F-1CFF-5643-939E-217C01CDF565}" type="slidenum">
              <a:rPr lang="en-US" smtClean="0"/>
              <a:pPr/>
              <a:t>141</a:t>
            </a:fld>
            <a:endParaRPr lang="en-US" dirty="0"/>
          </a:p>
        </p:txBody>
      </p:sp>
    </p:spTree>
    <p:extLst>
      <p:ext uri="{BB962C8B-B14F-4D97-AF65-F5344CB8AC3E}">
        <p14:creationId xmlns:p14="http://schemas.microsoft.com/office/powerpoint/2010/main" val="373283264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0" y="1595021"/>
            <a:ext cx="12682329" cy="329320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fr-FR" sz="1600" dirty="0">
                <a:latin typeface="Courier New" panose="02070309020205020404" pitchFamily="49" charset="0"/>
                <a:cs typeface="Courier New" panose="02070309020205020404" pitchFamily="49" charset="0"/>
              </a:rPr>
              <a:t>&lt;!DOCTYPE html&gt;</a:t>
            </a:r>
          </a:p>
          <a:p>
            <a:r>
              <a:rPr lang="fr-FR" sz="1600" dirty="0">
                <a:latin typeface="Courier New" panose="02070309020205020404" pitchFamily="49" charset="0"/>
                <a:cs typeface="Courier New" panose="02070309020205020404" pitchFamily="49" charset="0"/>
              </a:rPr>
              <a:t>&lt;html&gt;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head</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meta</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charset</a:t>
            </a:r>
            <a:r>
              <a:rPr lang="fr-FR" sz="1600" dirty="0">
                <a:latin typeface="Courier New" panose="02070309020205020404" pitchFamily="49" charset="0"/>
                <a:cs typeface="Courier New" panose="02070309020205020404" pitchFamily="49" charset="0"/>
              </a:rPr>
              <a:t>="utf-8"&gt;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title</a:t>
            </a:r>
            <a:r>
              <a:rPr lang="fr-FR" sz="1600" dirty="0">
                <a:latin typeface="Courier New" panose="02070309020205020404" pitchFamily="49" charset="0"/>
                <a:cs typeface="Courier New" panose="02070309020205020404" pitchFamily="49" charset="0"/>
              </a:rPr>
              <a:t>&gt;Test de champ avec pattern et </a:t>
            </a:r>
            <a:r>
              <a:rPr lang="fr-FR" sz="1600" dirty="0" err="1">
                <a:latin typeface="Courier New" panose="02070309020205020404" pitchFamily="49" charset="0"/>
                <a:cs typeface="Courier New" panose="02070309020205020404" pitchFamily="49" charset="0"/>
              </a:rPr>
              <a:t>title</a:t>
            </a:r>
            <a:r>
              <a:rPr lang="fr-FR" sz="1600" dirty="0">
                <a:latin typeface="Courier New" panose="02070309020205020404" pitchFamily="49" charset="0"/>
                <a:cs typeface="Courier New" panose="02070309020205020404" pitchFamily="49" charset="0"/>
              </a:rPr>
              <a:t>&lt;/</a:t>
            </a:r>
            <a:r>
              <a:rPr lang="fr-FR" sz="1600" dirty="0" err="1">
                <a:latin typeface="Courier New" panose="02070309020205020404" pitchFamily="49" charset="0"/>
                <a:cs typeface="Courier New" panose="02070309020205020404" pitchFamily="49" charset="0"/>
              </a:rPr>
              <a:t>title</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head</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&lt;body&gt;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form</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name</a:t>
            </a:r>
            <a:r>
              <a:rPr lang="fr-FR" sz="1600" dirty="0">
                <a:latin typeface="Courier New" panose="02070309020205020404" pitchFamily="49" charset="0"/>
                <a:cs typeface="Courier New" panose="02070309020205020404" pitchFamily="49" charset="0"/>
              </a:rPr>
              <a:t>="f"&gt;</a:t>
            </a:r>
          </a:p>
          <a:p>
            <a:r>
              <a:rPr lang="fr-FR" sz="1600" dirty="0">
                <a:latin typeface="Courier New" panose="02070309020205020404" pitchFamily="49" charset="0"/>
                <a:cs typeface="Courier New" panose="02070309020205020404" pitchFamily="49" charset="0"/>
              </a:rPr>
              <a:t>		&lt;input type="</a:t>
            </a:r>
            <a:r>
              <a:rPr lang="fr-FR" sz="1600" dirty="0" err="1">
                <a:latin typeface="Courier New" panose="02070309020205020404" pitchFamily="49" charset="0"/>
                <a:cs typeface="Courier New" panose="02070309020205020404" pitchFamily="49" charset="0"/>
              </a:rPr>
              <a:t>text</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name</a:t>
            </a:r>
            <a:r>
              <a:rPr lang="fr-FR" sz="1600" dirty="0">
                <a:latin typeface="Courier New" panose="02070309020205020404" pitchFamily="49" charset="0"/>
                <a:cs typeface="Courier New" panose="02070309020205020404" pitchFamily="49" charset="0"/>
              </a:rPr>
              <a:t>="</a:t>
            </a:r>
            <a:r>
              <a:rPr lang="fr-FR" sz="1600" dirty="0" err="1">
                <a:latin typeface="Courier New" panose="02070309020205020404" pitchFamily="49" charset="0"/>
                <a:cs typeface="Courier New" panose="02070309020205020404" pitchFamily="49" charset="0"/>
              </a:rPr>
              <a:t>cp</a:t>
            </a:r>
            <a:r>
              <a:rPr lang="fr-FR" sz="1600" dirty="0">
                <a:latin typeface="Courier New" panose="02070309020205020404" pitchFamily="49" charset="0"/>
                <a:cs typeface="Courier New" panose="02070309020205020404" pitchFamily="49" charset="0"/>
              </a:rPr>
              <a:t>" pattern="^[0-9]{5,5}$" </a:t>
            </a:r>
            <a:r>
              <a:rPr lang="fr-FR" sz="1600" dirty="0" err="1">
                <a:latin typeface="Courier New" panose="02070309020205020404" pitchFamily="49" charset="0"/>
                <a:cs typeface="Courier New" panose="02070309020205020404" pitchFamily="49" charset="0"/>
              </a:rPr>
              <a:t>title</a:t>
            </a:r>
            <a:r>
              <a:rPr lang="fr-FR" sz="1600" dirty="0">
                <a:latin typeface="Courier New" panose="02070309020205020404" pitchFamily="49" charset="0"/>
                <a:cs typeface="Courier New" panose="02070309020205020404" pitchFamily="49" charset="0"/>
              </a:rPr>
              <a:t>="Entrez un CP à 5 chiffres"&gt;</a:t>
            </a:r>
          </a:p>
          <a:p>
            <a:r>
              <a:rPr lang="fr-FR" sz="1600" dirty="0">
                <a:latin typeface="Courier New" panose="02070309020205020404" pitchFamily="49" charset="0"/>
                <a:cs typeface="Courier New" panose="02070309020205020404" pitchFamily="49" charset="0"/>
              </a:rPr>
              <a:t>		&lt;input type="</a:t>
            </a:r>
            <a:r>
              <a:rPr lang="fr-FR" sz="1600" dirty="0" err="1">
                <a:latin typeface="Courier New" panose="02070309020205020404" pitchFamily="49" charset="0"/>
                <a:cs typeface="Courier New" panose="02070309020205020404" pitchFamily="49" charset="0"/>
              </a:rPr>
              <a:t>submit</a:t>
            </a:r>
            <a:r>
              <a:rPr lang="fr-FR" sz="1600" dirty="0">
                <a:latin typeface="Courier New" panose="02070309020205020404" pitchFamily="49" charset="0"/>
                <a:cs typeface="Courier New" panose="02070309020205020404" pitchFamily="49" charset="0"/>
              </a:rPr>
              <a:t>" value ="Tester"&gt;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form</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&lt;/body&gt;</a:t>
            </a:r>
          </a:p>
          <a:p>
            <a:r>
              <a:rPr lang="fr-FR" sz="1600" dirty="0">
                <a:latin typeface="Courier New" panose="02070309020205020404" pitchFamily="49" charset="0"/>
                <a:cs typeface="Courier New" panose="02070309020205020404" pitchFamily="49" charset="0"/>
              </a:rPr>
              <a:t>&lt;/html&gt;</a:t>
            </a:r>
          </a:p>
        </p:txBody>
      </p:sp>
      <p:sp>
        <p:nvSpPr>
          <p:cNvPr id="4" name="ZoneTexte 3"/>
          <p:cNvSpPr txBox="1"/>
          <p:nvPr/>
        </p:nvSpPr>
        <p:spPr>
          <a:xfrm>
            <a:off x="1709531" y="371061"/>
            <a:ext cx="7633252" cy="369332"/>
          </a:xfrm>
          <a:prstGeom prst="rect">
            <a:avLst/>
          </a:prstGeom>
          <a:noFill/>
        </p:spPr>
        <p:txBody>
          <a:bodyPr wrap="square" rtlCol="0">
            <a:spAutoFit/>
          </a:bodyPr>
          <a:lstStyle/>
          <a:p>
            <a:r>
              <a:rPr lang="fr-FR" dirty="0"/>
              <a:t>Voici un exemple de code :</a:t>
            </a:r>
          </a:p>
        </p:txBody>
      </p:sp>
      <p:sp>
        <p:nvSpPr>
          <p:cNvPr id="3" name="Espace réservé du numéro de diapositive 2">
            <a:extLst>
              <a:ext uri="{FF2B5EF4-FFF2-40B4-BE49-F238E27FC236}">
                <a16:creationId xmlns:a16="http://schemas.microsoft.com/office/drawing/2014/main" id="{ED53A632-0318-4618-8C7F-F5B1D5AF54A3}"/>
              </a:ext>
            </a:extLst>
          </p:cNvPr>
          <p:cNvSpPr>
            <a:spLocks noGrp="1"/>
          </p:cNvSpPr>
          <p:nvPr>
            <p:ph type="sldNum" sz="quarter" idx="12"/>
          </p:nvPr>
        </p:nvSpPr>
        <p:spPr/>
        <p:txBody>
          <a:bodyPr/>
          <a:lstStyle/>
          <a:p>
            <a:fld id="{D57F1E4F-1CFF-5643-939E-217C01CDF565}" type="slidenum">
              <a:rPr lang="en-US" smtClean="0"/>
              <a:pPr/>
              <a:t>142</a:t>
            </a:fld>
            <a:endParaRPr lang="en-US" dirty="0"/>
          </a:p>
        </p:txBody>
      </p:sp>
    </p:spTree>
    <p:extLst>
      <p:ext uri="{BB962C8B-B14F-4D97-AF65-F5344CB8AC3E}">
        <p14:creationId xmlns:p14="http://schemas.microsoft.com/office/powerpoint/2010/main" val="249015782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9650" y="226254"/>
            <a:ext cx="8933468" cy="2885405"/>
          </a:xfrm>
          <a:prstGeom prst="rect">
            <a:avLst/>
          </a:prstGeom>
        </p:spPr>
        <p:txBody>
          <a:bodyPr wrap="square">
            <a:spAutoFit/>
          </a:bodyPr>
          <a:lstStyle/>
          <a:p>
            <a:pPr>
              <a:spcBef>
                <a:spcPts val="1200"/>
              </a:spcBef>
              <a:spcAft>
                <a:spcPts val="300"/>
              </a:spcAft>
            </a:pPr>
            <a:r>
              <a:rPr lang="fr-FR" b="1" dirty="0">
                <a:latin typeface="Arial" panose="020B0604020202020204" pitchFamily="34" charset="0"/>
                <a:ea typeface="Times New Roman" panose="02020603050405020304" pitchFamily="18" charset="0"/>
              </a:rPr>
              <a:t>Les objets liés au navigateur</a:t>
            </a:r>
          </a:p>
          <a:p>
            <a:pPr>
              <a:spcBef>
                <a:spcPts val="1200"/>
              </a:spcBef>
              <a:spcAft>
                <a:spcPts val="300"/>
              </a:spcAft>
            </a:pPr>
            <a:endParaRPr lang="fr-FR" b="1" dirty="0">
              <a:latin typeface="Arial" panose="020B0604020202020204" pitchFamily="34"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Lorsqu'une page est chargée dans le navigateur, plusieurs objets sont automatiquement créés :</a:t>
            </a:r>
          </a:p>
          <a:p>
            <a:pPr marL="342900" lvl="0" indent="-342900">
              <a:spcBef>
                <a:spcPts val="300"/>
              </a:spcBef>
              <a:spcAft>
                <a:spcPts val="300"/>
              </a:spcAft>
              <a:buFont typeface="Arial" panose="020B0604020202020204" pitchFamily="34" charset="0"/>
              <a:buChar char="•"/>
            </a:pPr>
            <a:r>
              <a:rPr lang="fr-FR" b="1" dirty="0" err="1">
                <a:latin typeface="Times New Roman" panose="02020603050405020304" pitchFamily="18" charset="0"/>
                <a:ea typeface="Times New Roman" panose="02020603050405020304" pitchFamily="18" charset="0"/>
              </a:rPr>
              <a:t>window</a:t>
            </a:r>
            <a:r>
              <a:rPr lang="fr-FR" dirty="0">
                <a:latin typeface="Times New Roman" panose="02020603050405020304" pitchFamily="18" charset="0"/>
                <a:ea typeface="Times New Roman" panose="02020603050405020304" pitchFamily="18" charset="0"/>
              </a:rPr>
              <a:t> : la fenêtre affichée dans le navigateur.</a:t>
            </a:r>
          </a:p>
          <a:p>
            <a:pPr marL="342900" lvl="0" indent="-342900">
              <a:spcBef>
                <a:spcPts val="300"/>
              </a:spcBef>
              <a:spcAft>
                <a:spcPts val="300"/>
              </a:spcAft>
              <a:buFont typeface="Arial" panose="020B0604020202020204" pitchFamily="34" charset="0"/>
              <a:buChar char="•"/>
            </a:pPr>
            <a:r>
              <a:rPr lang="fr-FR" b="1" dirty="0">
                <a:latin typeface="Times New Roman" panose="02020603050405020304" pitchFamily="18" charset="0"/>
                <a:ea typeface="Times New Roman" panose="02020603050405020304" pitchFamily="18" charset="0"/>
              </a:rPr>
              <a:t>location</a:t>
            </a:r>
            <a:r>
              <a:rPr lang="fr-FR" dirty="0">
                <a:latin typeface="Times New Roman" panose="02020603050405020304" pitchFamily="18" charset="0"/>
                <a:ea typeface="Times New Roman" panose="02020603050405020304" pitchFamily="18" charset="0"/>
              </a:rPr>
              <a:t> : l'URL courante et ses propriétés.</a:t>
            </a:r>
          </a:p>
          <a:p>
            <a:pPr marL="342900" lvl="0" indent="-342900">
              <a:spcBef>
                <a:spcPts val="300"/>
              </a:spcBef>
              <a:spcAft>
                <a:spcPts val="300"/>
              </a:spcAft>
              <a:buFont typeface="Arial" panose="020B0604020202020204" pitchFamily="34" charset="0"/>
              <a:buChar char="•"/>
            </a:pPr>
            <a:r>
              <a:rPr lang="fr-FR" b="1" dirty="0" err="1">
                <a:latin typeface="Times New Roman" panose="02020603050405020304" pitchFamily="18" charset="0"/>
                <a:ea typeface="Times New Roman" panose="02020603050405020304" pitchFamily="18" charset="0"/>
              </a:rPr>
              <a:t>history</a:t>
            </a:r>
            <a:r>
              <a:rPr lang="fr-FR" dirty="0">
                <a:latin typeface="Times New Roman" panose="02020603050405020304" pitchFamily="18" charset="0"/>
                <a:ea typeface="Times New Roman" panose="02020603050405020304" pitchFamily="18" charset="0"/>
              </a:rPr>
              <a:t> : les URL déjà visitées.</a:t>
            </a:r>
          </a:p>
          <a:p>
            <a:pPr marL="342900" lvl="0" indent="-342900">
              <a:spcBef>
                <a:spcPts val="300"/>
              </a:spcBef>
              <a:spcAft>
                <a:spcPts val="300"/>
              </a:spcAft>
              <a:buFont typeface="Arial" panose="020B0604020202020204" pitchFamily="34" charset="0"/>
              <a:buChar char="•"/>
            </a:pPr>
            <a:r>
              <a:rPr lang="fr-FR" b="1" dirty="0">
                <a:latin typeface="Times New Roman" panose="02020603050405020304" pitchFamily="18" charset="0"/>
                <a:ea typeface="Times New Roman" panose="02020603050405020304" pitchFamily="18" charset="0"/>
              </a:rPr>
              <a:t>document</a:t>
            </a:r>
            <a:r>
              <a:rPr lang="fr-FR" dirty="0">
                <a:latin typeface="Times New Roman" panose="02020603050405020304" pitchFamily="18" charset="0"/>
                <a:ea typeface="Times New Roman" panose="02020603050405020304" pitchFamily="18" charset="0"/>
              </a:rPr>
              <a:t> : donne accès aux propriétés du document courant (titre, couleur d'arrière-plan, etc.).</a:t>
            </a:r>
            <a:endParaRPr lang="fr-FR" dirty="0">
              <a:effectLst/>
              <a:latin typeface="Times New Roman" panose="02020603050405020304" pitchFamily="18" charset="0"/>
              <a:ea typeface="Times New Roman" panose="02020603050405020304" pitchFamily="18" charset="0"/>
            </a:endParaRPr>
          </a:p>
        </p:txBody>
      </p:sp>
      <p:pic>
        <p:nvPicPr>
          <p:cNvPr id="3" name="Image 2"/>
          <p:cNvPicPr>
            <a:picLocks noChangeAspect="1"/>
          </p:cNvPicPr>
          <p:nvPr/>
        </p:nvPicPr>
        <p:blipFill>
          <a:blip r:embed="rId2"/>
          <a:stretch>
            <a:fillRect/>
          </a:stretch>
        </p:blipFill>
        <p:spPr>
          <a:xfrm>
            <a:off x="3548896" y="3769420"/>
            <a:ext cx="5378143" cy="1810286"/>
          </a:xfrm>
          <a:prstGeom prst="rect">
            <a:avLst/>
          </a:prstGeom>
        </p:spPr>
      </p:pic>
      <p:sp>
        <p:nvSpPr>
          <p:cNvPr id="4" name="Espace réservé du numéro de diapositive 3">
            <a:extLst>
              <a:ext uri="{FF2B5EF4-FFF2-40B4-BE49-F238E27FC236}">
                <a16:creationId xmlns:a16="http://schemas.microsoft.com/office/drawing/2014/main" id="{A20D1CB0-EAAD-425B-8E29-6BFB68CF8237}"/>
              </a:ext>
            </a:extLst>
          </p:cNvPr>
          <p:cNvSpPr>
            <a:spLocks noGrp="1"/>
          </p:cNvSpPr>
          <p:nvPr>
            <p:ph type="sldNum" sz="quarter" idx="12"/>
          </p:nvPr>
        </p:nvSpPr>
        <p:spPr/>
        <p:txBody>
          <a:bodyPr/>
          <a:lstStyle/>
          <a:p>
            <a:fld id="{D57F1E4F-1CFF-5643-939E-217C01CDF565}" type="slidenum">
              <a:rPr lang="en-US" smtClean="0"/>
              <a:pPr/>
              <a:t>143</a:t>
            </a:fld>
            <a:endParaRPr lang="en-US" dirty="0"/>
          </a:p>
        </p:txBody>
      </p:sp>
    </p:spTree>
    <p:extLst>
      <p:ext uri="{BB962C8B-B14F-4D97-AF65-F5344CB8AC3E}">
        <p14:creationId xmlns:p14="http://schemas.microsoft.com/office/powerpoint/2010/main" val="30085218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649691" y="75414"/>
            <a:ext cx="8069345" cy="646331"/>
          </a:xfrm>
          <a:prstGeom prst="rect">
            <a:avLst/>
          </a:prstGeom>
          <a:noFill/>
        </p:spPr>
        <p:txBody>
          <a:bodyPr wrap="square" rtlCol="0">
            <a:spAutoFit/>
          </a:bodyPr>
          <a:lstStyle/>
          <a:p>
            <a:r>
              <a:rPr lang="fr-FR" dirty="0"/>
              <a:t>Supposons qu'une page HTML nommée hexdec.htm soit disponible à cette URL :</a:t>
            </a:r>
          </a:p>
          <a:p>
            <a:r>
              <a:rPr lang="fr-FR" dirty="0">
                <a:hlinkClick r:id="rId2"/>
              </a:rPr>
              <a:t>https://www.mediaforma.com/hexdec.htm</a:t>
            </a:r>
            <a:r>
              <a:rPr lang="fr-FR" dirty="0"/>
              <a:t>. Voici son code :</a:t>
            </a:r>
          </a:p>
        </p:txBody>
      </p:sp>
      <p:sp>
        <p:nvSpPr>
          <p:cNvPr id="3" name="Rectangle 2"/>
          <p:cNvSpPr/>
          <p:nvPr/>
        </p:nvSpPr>
        <p:spPr>
          <a:xfrm>
            <a:off x="2359843" y="1161063"/>
            <a:ext cx="9301114" cy="4893647"/>
          </a:xfrm>
          <a:prstGeom prst="rect">
            <a:avLst/>
          </a:prstGeom>
        </p:spPr>
        <p:txBody>
          <a:bodyPr wrap="square">
            <a:spAutoFit/>
          </a:bodyPr>
          <a:lstStyle/>
          <a:p>
            <a:r>
              <a:rPr lang="fr-FR" sz="1200" dirty="0">
                <a:latin typeface="Courier New" panose="02070309020205020404" pitchFamily="49" charset="0"/>
                <a:cs typeface="Courier New" panose="02070309020205020404" pitchFamily="49" charset="0"/>
              </a:rPr>
              <a:t>&lt;!DOCTYPE html&gt;</a:t>
            </a:r>
          </a:p>
          <a:p>
            <a:r>
              <a:rPr lang="fr-FR" sz="1200" dirty="0">
                <a:latin typeface="Courier New" panose="02070309020205020404" pitchFamily="49" charset="0"/>
                <a:cs typeface="Courier New" panose="02070309020205020404" pitchFamily="49" charset="0"/>
              </a:rPr>
              <a:t>&lt;html&gt;</a:t>
            </a:r>
          </a:p>
          <a:p>
            <a:r>
              <a:rPr lang="fr-FR" sz="1200" dirty="0">
                <a:latin typeface="Courier New" panose="02070309020205020404" pitchFamily="49" charset="0"/>
                <a:cs typeface="Courier New" panose="02070309020205020404" pitchFamily="49" charset="0"/>
              </a:rPr>
              <a:t>&lt;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meta</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charset</a:t>
            </a:r>
            <a:r>
              <a:rPr lang="fr-FR" sz="1200" dirty="0">
                <a:latin typeface="Courier New" panose="02070309020205020404" pitchFamily="49" charset="0"/>
                <a:cs typeface="Courier New" panose="02070309020205020404" pitchFamily="49" charset="0"/>
              </a:rPr>
              <a:t>="utf-8"&gt; </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&gt;Conversion Hexa-&gt;Décimal&lt;/TITLE&gt;</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function</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HexDec</a:t>
            </a:r>
            <a:r>
              <a:rPr lang="fr-FR" sz="1200" dirty="0">
                <a:latin typeface="Courier New" panose="02070309020205020404" pitchFamily="49" charset="0"/>
                <a:cs typeface="Courier New" panose="02070309020205020404" pitchFamily="49" charset="0"/>
              </a:rPr>
              <a:t>(St){</a:t>
            </a:r>
          </a:p>
          <a:p>
            <a:r>
              <a:rPr lang="fr-FR" sz="1200" dirty="0">
                <a:latin typeface="Courier New" panose="02070309020205020404" pitchFamily="49" charset="0"/>
                <a:cs typeface="Courier New" panose="02070309020205020404" pitchFamily="49" charset="0"/>
              </a:rPr>
              <a:t>      return </a:t>
            </a:r>
            <a:r>
              <a:rPr lang="fr-FR" sz="1200" dirty="0" err="1">
                <a:latin typeface="Courier New" panose="02070309020205020404" pitchFamily="49" charset="0"/>
                <a:cs typeface="Courier New" panose="02070309020205020404" pitchFamily="49" charset="0"/>
              </a:rPr>
              <a:t>parseInt</a:t>
            </a:r>
            <a:r>
              <a:rPr lang="fr-FR" sz="1200" dirty="0">
                <a:latin typeface="Courier New" panose="02070309020205020404" pitchFamily="49" charset="0"/>
                <a:cs typeface="Courier New" panose="02070309020205020404" pitchFamily="49" charset="0"/>
              </a:rPr>
              <a:t>(St,16);</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function</a:t>
            </a:r>
            <a:r>
              <a:rPr lang="fr-FR" sz="1200" dirty="0">
                <a:latin typeface="Courier New" panose="02070309020205020404" pitchFamily="49" charset="0"/>
                <a:cs typeface="Courier New" panose="02070309020205020404" pitchFamily="49" charset="0"/>
              </a:rPr>
              <a:t> Conversion(</a:t>
            </a:r>
            <a:r>
              <a:rPr lang="fr-FR" sz="1200" dirty="0" err="1">
                <a:latin typeface="Courier New" panose="02070309020205020404" pitchFamily="49" charset="0"/>
                <a:cs typeface="Courier New" panose="02070309020205020404" pitchFamily="49" charset="0"/>
              </a:rPr>
              <a:t>form</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valeur = </a:t>
            </a:r>
            <a:r>
              <a:rPr lang="fr-FR" sz="1200" dirty="0" err="1">
                <a:latin typeface="Courier New" panose="02070309020205020404" pitchFamily="49" charset="0"/>
                <a:cs typeface="Courier New" panose="02070309020205020404" pitchFamily="49" charset="0"/>
              </a:rPr>
              <a:t>HexDec</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form.Hex.value</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form.Dec.value</a:t>
            </a:r>
            <a:r>
              <a:rPr lang="fr-FR" sz="1200" dirty="0">
                <a:latin typeface="Courier New" panose="02070309020205020404" pitchFamily="49" charset="0"/>
                <a:cs typeface="Courier New" panose="02070309020205020404" pitchFamily="49" charset="0"/>
              </a:rPr>
              <a:t> = valeur;</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&lt;body&gt;</a:t>
            </a:r>
          </a:p>
          <a:p>
            <a:r>
              <a:rPr lang="fr-FR" sz="1200" dirty="0">
                <a:latin typeface="Courier New" panose="02070309020205020404" pitchFamily="49" charset="0"/>
                <a:cs typeface="Courier New" panose="02070309020205020404" pitchFamily="49" charset="0"/>
              </a:rPr>
              <a:t>  &lt;h1&gt;Conversion hexa -&gt; </a:t>
            </a:r>
            <a:r>
              <a:rPr lang="fr-FR" sz="1200" dirty="0" err="1">
                <a:latin typeface="Courier New" panose="02070309020205020404" pitchFamily="49" charset="0"/>
                <a:cs typeface="Courier New" panose="02070309020205020404" pitchFamily="49" charset="0"/>
              </a:rPr>
              <a:t>decimal</a:t>
            </a:r>
            <a:r>
              <a:rPr lang="fr-FR" sz="1200" dirty="0">
                <a:latin typeface="Courier New" panose="02070309020205020404" pitchFamily="49" charset="0"/>
                <a:cs typeface="Courier New" panose="02070309020205020404" pitchFamily="49" charset="0"/>
              </a:rPr>
              <a:t>&lt;/h1&gt;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hr</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form</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name</a:t>
            </a:r>
            <a:r>
              <a:rPr lang="fr-FR" sz="1200" dirty="0">
                <a:latin typeface="Courier New" panose="02070309020205020404" pitchFamily="49" charset="0"/>
                <a:cs typeface="Courier New" panose="02070309020205020404" pitchFamily="49" charset="0"/>
              </a:rPr>
              <a:t> = "f"&gt;</a:t>
            </a:r>
          </a:p>
          <a:p>
            <a:r>
              <a:rPr lang="fr-FR" sz="1200" dirty="0">
                <a:latin typeface="Courier New" panose="02070309020205020404" pitchFamily="49" charset="0"/>
                <a:cs typeface="Courier New" panose="02070309020205020404" pitchFamily="49" charset="0"/>
              </a:rPr>
              <a:t>    Entrez la valeur hexa à convertir, puis appuyez sur le bouton</a:t>
            </a:r>
          </a:p>
          <a:p>
            <a:r>
              <a:rPr lang="fr-FR" sz="1200" dirty="0">
                <a:latin typeface="Courier New" panose="02070309020205020404" pitchFamily="49" charset="0"/>
                <a:cs typeface="Courier New" panose="02070309020205020404" pitchFamily="49" charset="0"/>
              </a:rPr>
              <a:t>    &lt;input type = "</a:t>
            </a:r>
            <a:r>
              <a:rPr lang="fr-FR" sz="1200" dirty="0" err="1">
                <a:latin typeface="Courier New" panose="02070309020205020404" pitchFamily="49" charset="0"/>
                <a:cs typeface="Courier New" panose="02070309020205020404" pitchFamily="49" charset="0"/>
              </a:rPr>
              <a:t>text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name</a:t>
            </a:r>
            <a:r>
              <a:rPr lang="fr-FR" sz="1200" dirty="0">
                <a:latin typeface="Courier New" panose="02070309020205020404" pitchFamily="49" charset="0"/>
                <a:cs typeface="Courier New" panose="02070309020205020404" pitchFamily="49" charset="0"/>
              </a:rPr>
              <a:t> = "</a:t>
            </a:r>
            <a:r>
              <a:rPr lang="fr-FR" sz="1200" dirty="0" err="1">
                <a:latin typeface="Courier New" panose="02070309020205020404" pitchFamily="49" charset="0"/>
                <a:cs typeface="Courier New" panose="02070309020205020404" pitchFamily="49" charset="0"/>
              </a:rPr>
              <a:t>hex</a:t>
            </a:r>
            <a:r>
              <a:rPr lang="fr-FR" sz="1200" dirty="0">
                <a:latin typeface="Courier New" panose="02070309020205020404" pitchFamily="49" charset="0"/>
                <a:cs typeface="Courier New" panose="02070309020205020404" pitchFamily="49" charset="0"/>
              </a:rPr>
              <a:t>" size = 4&gt;</a:t>
            </a:r>
          </a:p>
          <a:p>
            <a:r>
              <a:rPr lang="fr-FR" sz="1200" dirty="0">
                <a:latin typeface="Courier New" panose="02070309020205020404" pitchFamily="49" charset="0"/>
                <a:cs typeface="Courier New" panose="02070309020205020404" pitchFamily="49" charset="0"/>
              </a:rPr>
              <a:t>    &lt;input type = "</a:t>
            </a:r>
            <a:r>
              <a:rPr lang="fr-FR" sz="1200" dirty="0" err="1">
                <a:latin typeface="Courier New" panose="02070309020205020404" pitchFamily="49" charset="0"/>
                <a:cs typeface="Courier New" panose="02070309020205020404" pitchFamily="49" charset="0"/>
              </a:rPr>
              <a:t>button</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name</a:t>
            </a:r>
            <a:r>
              <a:rPr lang="fr-FR" sz="1200" dirty="0">
                <a:latin typeface="Courier New" panose="02070309020205020404" pitchFamily="49" charset="0"/>
                <a:cs typeface="Courier New" panose="02070309020205020404" pitchFamily="49" charset="0"/>
              </a:rPr>
              <a:t> = "action" value = "-&gt;" </a:t>
            </a:r>
            <a:r>
              <a:rPr lang="fr-FR" sz="1200" dirty="0" err="1">
                <a:latin typeface="Courier New" panose="02070309020205020404" pitchFamily="49" charset="0"/>
                <a:cs typeface="Courier New" panose="02070309020205020404" pitchFamily="49" charset="0"/>
              </a:rPr>
              <a:t>onclick</a:t>
            </a:r>
            <a:r>
              <a:rPr lang="fr-FR" sz="1200" dirty="0">
                <a:latin typeface="Courier New" panose="02070309020205020404" pitchFamily="49" charset="0"/>
                <a:cs typeface="Courier New" panose="02070309020205020404" pitchFamily="49" charset="0"/>
              </a:rPr>
              <a:t> = "Conversion(</a:t>
            </a:r>
            <a:r>
              <a:rPr lang="fr-FR" sz="1200" dirty="0" err="1">
                <a:latin typeface="Courier New" panose="02070309020205020404" pitchFamily="49" charset="0"/>
                <a:cs typeface="Courier New" panose="02070309020205020404" pitchFamily="49" charset="0"/>
              </a:rPr>
              <a:t>this.form</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&lt;input type = "</a:t>
            </a:r>
            <a:r>
              <a:rPr lang="fr-FR" sz="1200" dirty="0" err="1">
                <a:latin typeface="Courier New" panose="02070309020205020404" pitchFamily="49" charset="0"/>
                <a:cs typeface="Courier New" panose="02070309020205020404" pitchFamily="49" charset="0"/>
              </a:rPr>
              <a:t>text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name</a:t>
            </a:r>
            <a:r>
              <a:rPr lang="fr-FR" sz="1200" dirty="0">
                <a:latin typeface="Courier New" panose="02070309020205020404" pitchFamily="49" charset="0"/>
                <a:cs typeface="Courier New" panose="02070309020205020404" pitchFamily="49" charset="0"/>
              </a:rPr>
              <a:t> = "</a:t>
            </a:r>
            <a:r>
              <a:rPr lang="fr-FR" sz="1200" dirty="0" err="1">
                <a:latin typeface="Courier New" panose="02070309020205020404" pitchFamily="49" charset="0"/>
                <a:cs typeface="Courier New" panose="02070309020205020404" pitchFamily="49" charset="0"/>
              </a:rPr>
              <a:t>dec</a:t>
            </a:r>
            <a:r>
              <a:rPr lang="fr-FR" sz="1200" dirty="0">
                <a:latin typeface="Courier New" panose="02070309020205020404" pitchFamily="49" charset="0"/>
                <a:cs typeface="Courier New" panose="02070309020205020404" pitchFamily="49" charset="0"/>
              </a:rPr>
              <a:t>" size = 4&gt;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form</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&lt;/body&gt;</a:t>
            </a:r>
          </a:p>
          <a:p>
            <a:r>
              <a:rPr lang="fr-FR" sz="1200" dirty="0">
                <a:latin typeface="Courier New" panose="02070309020205020404" pitchFamily="49" charset="0"/>
                <a:cs typeface="Courier New" panose="02070309020205020404" pitchFamily="49" charset="0"/>
              </a:rPr>
              <a:t>&lt;/html&gt;</a:t>
            </a:r>
          </a:p>
        </p:txBody>
      </p:sp>
      <p:sp>
        <p:nvSpPr>
          <p:cNvPr id="4" name="Espace réservé du numéro de diapositive 3">
            <a:extLst>
              <a:ext uri="{FF2B5EF4-FFF2-40B4-BE49-F238E27FC236}">
                <a16:creationId xmlns:a16="http://schemas.microsoft.com/office/drawing/2014/main" id="{5CDDD793-EBE6-4EE6-9D9D-1A8270F23919}"/>
              </a:ext>
            </a:extLst>
          </p:cNvPr>
          <p:cNvSpPr>
            <a:spLocks noGrp="1"/>
          </p:cNvSpPr>
          <p:nvPr>
            <p:ph type="sldNum" sz="quarter" idx="12"/>
          </p:nvPr>
        </p:nvSpPr>
        <p:spPr/>
        <p:txBody>
          <a:bodyPr/>
          <a:lstStyle/>
          <a:p>
            <a:fld id="{D57F1E4F-1CFF-5643-939E-217C01CDF565}" type="slidenum">
              <a:rPr lang="en-US" smtClean="0"/>
              <a:pPr/>
              <a:t>144</a:t>
            </a:fld>
            <a:endParaRPr lang="en-US" dirty="0"/>
          </a:p>
        </p:txBody>
      </p:sp>
    </p:spTree>
    <p:extLst>
      <p:ext uri="{BB962C8B-B14F-4D97-AF65-F5344CB8AC3E}">
        <p14:creationId xmlns:p14="http://schemas.microsoft.com/office/powerpoint/2010/main" val="13662606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2003" y="1097864"/>
            <a:ext cx="10583159" cy="4547399"/>
          </a:xfrm>
          <a:prstGeom prst="rect">
            <a:avLst/>
          </a:prstGeom>
        </p:spPr>
        <p:txBody>
          <a:bodyPr wrap="square">
            <a:spAutoFit/>
          </a:bodyPr>
          <a:lstStyle/>
          <a:p>
            <a:pPr>
              <a:spcBef>
                <a:spcPts val="300"/>
              </a:spcBef>
              <a:spcAft>
                <a:spcPts val="300"/>
              </a:spcAft>
            </a:pPr>
            <a:r>
              <a:rPr lang="fr-FR" sz="2000" dirty="0">
                <a:latin typeface="Times New Roman" panose="02020603050405020304" pitchFamily="18" charset="0"/>
                <a:ea typeface="Times New Roman" panose="02020603050405020304" pitchFamily="18" charset="0"/>
              </a:rPr>
              <a:t>Les objets standard </a:t>
            </a:r>
            <a:r>
              <a:rPr lang="fr-FR" sz="2000" u="dbl" dirty="0">
                <a:latin typeface="Times New Roman" panose="02020603050405020304" pitchFamily="18" charset="0"/>
                <a:ea typeface="Times New Roman" panose="02020603050405020304" pitchFamily="18" charset="0"/>
              </a:rPr>
              <a:t>location</a:t>
            </a:r>
            <a:r>
              <a:rPr lang="fr-FR" sz="2000" dirty="0">
                <a:latin typeface="Times New Roman" panose="02020603050405020304" pitchFamily="18" charset="0"/>
                <a:ea typeface="Times New Roman" panose="02020603050405020304" pitchFamily="18" charset="0"/>
              </a:rPr>
              <a:t>, </a:t>
            </a:r>
            <a:r>
              <a:rPr lang="fr-FR" sz="2000" u="dbl" dirty="0" err="1">
                <a:latin typeface="Times New Roman" panose="02020603050405020304" pitchFamily="18" charset="0"/>
                <a:ea typeface="Times New Roman" panose="02020603050405020304" pitchFamily="18" charset="0"/>
              </a:rPr>
              <a:t>history</a:t>
            </a:r>
            <a:r>
              <a:rPr lang="fr-FR" sz="2000" dirty="0">
                <a:latin typeface="Times New Roman" panose="02020603050405020304" pitchFamily="18" charset="0"/>
                <a:ea typeface="Times New Roman" panose="02020603050405020304" pitchFamily="18" charset="0"/>
              </a:rPr>
              <a:t> et </a:t>
            </a:r>
            <a:r>
              <a:rPr lang="fr-FR" sz="2000" u="dbl" dirty="0">
                <a:latin typeface="Times New Roman" panose="02020603050405020304" pitchFamily="18" charset="0"/>
                <a:ea typeface="Times New Roman" panose="02020603050405020304" pitchFamily="18" charset="0"/>
              </a:rPr>
              <a:t>document</a:t>
            </a:r>
            <a:r>
              <a:rPr lang="fr-FR" sz="2000" dirty="0">
                <a:latin typeface="Times New Roman" panose="02020603050405020304" pitchFamily="18" charset="0"/>
                <a:ea typeface="Times New Roman" panose="02020603050405020304" pitchFamily="18" charset="0"/>
              </a:rPr>
              <a:t> sont automatiquement créés lors du chargement de ce document. Voici quelques-unes de leurs propriétés :</a:t>
            </a:r>
          </a:p>
          <a:p>
            <a:pPr lvl="1">
              <a:spcBef>
                <a:spcPts val="600"/>
              </a:spcBef>
              <a:spcAft>
                <a:spcPts val="600"/>
              </a:spcAft>
            </a:pPr>
            <a:r>
              <a:rPr lang="fr-FR" dirty="0" err="1">
                <a:latin typeface="Courier New" panose="02070309020205020404" pitchFamily="49" charset="0"/>
                <a:ea typeface="Times New Roman" panose="02020603050405020304" pitchFamily="18" charset="0"/>
              </a:rPr>
              <a:t>location.href</a:t>
            </a:r>
            <a:r>
              <a:rPr lang="fr-FR" dirty="0">
                <a:latin typeface="Courier New" panose="02070309020205020404" pitchFamily="49" charset="0"/>
                <a:ea typeface="Times New Roman" panose="02020603050405020304" pitchFamily="18" charset="0"/>
              </a:rPr>
              <a:t> = "</a:t>
            </a:r>
            <a:r>
              <a:rPr lang="fr-FR" u="sng" dirty="0">
                <a:solidFill>
                  <a:srgbClr val="0000FF"/>
                </a:solidFill>
                <a:latin typeface="Courier New" panose="02070309020205020404" pitchFamily="49" charset="0"/>
                <a:ea typeface="Times New Roman" panose="02020603050405020304" pitchFamily="18" charset="0"/>
              </a:rPr>
              <a:t>https://www.mediaforma.com/hexdec.htm</a:t>
            </a:r>
            <a:r>
              <a:rPr lang="fr-FR" dirty="0">
                <a:latin typeface="Courier New" panose="02070309020205020404" pitchFamily="49" charset="0"/>
                <a:ea typeface="Times New Roman" panose="02020603050405020304" pitchFamily="18" charset="0"/>
              </a:rPr>
              <a:t>"</a:t>
            </a:r>
          </a:p>
          <a:p>
            <a:pPr lvl="1">
              <a:spcBef>
                <a:spcPts val="600"/>
              </a:spcBef>
              <a:spcAft>
                <a:spcPts val="600"/>
              </a:spcAft>
            </a:pPr>
            <a:r>
              <a:rPr lang="fr-FR" dirty="0" err="1">
                <a:latin typeface="Courier New" panose="02070309020205020404" pitchFamily="49" charset="0"/>
                <a:ea typeface="Times New Roman" panose="02020603050405020304" pitchFamily="18" charset="0"/>
              </a:rPr>
              <a:t>document.title</a:t>
            </a:r>
            <a:r>
              <a:rPr lang="fr-FR" dirty="0">
                <a:latin typeface="Courier New" panose="02070309020205020404" pitchFamily="49" charset="0"/>
                <a:ea typeface="Times New Roman" panose="02020603050405020304" pitchFamily="18" charset="0"/>
              </a:rPr>
              <a:t> = "Conversion Hexa-&gt;Décimal"</a:t>
            </a:r>
          </a:p>
          <a:p>
            <a:pPr lvl="1">
              <a:spcBef>
                <a:spcPts val="600"/>
              </a:spcBef>
              <a:spcAft>
                <a:spcPts val="600"/>
              </a:spcAft>
            </a:pPr>
            <a:r>
              <a:rPr lang="fr-FR" dirty="0" err="1">
                <a:latin typeface="Courier New" panose="02070309020205020404" pitchFamily="49" charset="0"/>
                <a:ea typeface="Times New Roman" panose="02020603050405020304" pitchFamily="18" charset="0"/>
              </a:rPr>
              <a:t>document.fgColor</a:t>
            </a:r>
            <a:r>
              <a:rPr lang="fr-FR" dirty="0">
                <a:latin typeface="Courier New" panose="02070309020205020404" pitchFamily="49" charset="0"/>
                <a:ea typeface="Times New Roman" panose="02020603050405020304" pitchFamily="18" charset="0"/>
              </a:rPr>
              <a:t> = #000000 (uniquement sur IE)</a:t>
            </a:r>
          </a:p>
          <a:p>
            <a:pPr lvl="1">
              <a:spcBef>
                <a:spcPts val="600"/>
              </a:spcBef>
              <a:spcAft>
                <a:spcPts val="600"/>
              </a:spcAft>
            </a:pPr>
            <a:r>
              <a:rPr lang="fr-FR" dirty="0" err="1">
                <a:latin typeface="Courier New" panose="02070309020205020404" pitchFamily="49" charset="0"/>
                <a:ea typeface="Times New Roman" panose="02020603050405020304" pitchFamily="18" charset="0"/>
              </a:rPr>
              <a:t>document.bgColor</a:t>
            </a:r>
            <a:r>
              <a:rPr lang="fr-FR" dirty="0">
                <a:latin typeface="Courier New" panose="02070309020205020404" pitchFamily="49" charset="0"/>
                <a:ea typeface="Times New Roman" panose="02020603050405020304" pitchFamily="18" charset="0"/>
              </a:rPr>
              <a:t> = #</a:t>
            </a:r>
            <a:r>
              <a:rPr lang="fr-FR" dirty="0" err="1">
                <a:latin typeface="Courier New" panose="02070309020205020404" pitchFamily="49" charset="0"/>
                <a:ea typeface="Times New Roman" panose="02020603050405020304" pitchFamily="18" charset="0"/>
              </a:rPr>
              <a:t>ffffff</a:t>
            </a:r>
            <a:r>
              <a:rPr lang="fr-FR" dirty="0">
                <a:latin typeface="Courier New" panose="02070309020205020404" pitchFamily="49" charset="0"/>
                <a:ea typeface="Times New Roman" panose="02020603050405020304" pitchFamily="18" charset="0"/>
              </a:rPr>
              <a:t> (uniquement sur IE)</a:t>
            </a:r>
          </a:p>
          <a:p>
            <a:pPr lvl="1">
              <a:spcBef>
                <a:spcPts val="600"/>
              </a:spcBef>
              <a:spcAft>
                <a:spcPts val="600"/>
              </a:spcAft>
            </a:pPr>
            <a:r>
              <a:rPr lang="fr-FR" dirty="0" err="1">
                <a:latin typeface="Courier New" panose="02070309020205020404" pitchFamily="49" charset="0"/>
                <a:ea typeface="Times New Roman" panose="02020603050405020304" pitchFamily="18" charset="0"/>
              </a:rPr>
              <a:t>history.length</a:t>
            </a:r>
            <a:r>
              <a:rPr lang="fr-FR" dirty="0">
                <a:latin typeface="Courier New" panose="02070309020205020404" pitchFamily="49" charset="0"/>
                <a:ea typeface="Times New Roman" panose="02020603050405020304" pitchFamily="18" charset="0"/>
              </a:rPr>
              <a:t> = 5 (par exemple)</a:t>
            </a:r>
          </a:p>
          <a:p>
            <a:pPr lvl="1">
              <a:spcBef>
                <a:spcPts val="600"/>
              </a:spcBef>
              <a:spcAft>
                <a:spcPts val="600"/>
              </a:spcAft>
            </a:pPr>
            <a:r>
              <a:rPr lang="fr-FR" dirty="0">
                <a:latin typeface="Courier New" panose="02070309020205020404" pitchFamily="49" charset="0"/>
                <a:ea typeface="Times New Roman" panose="02020603050405020304" pitchFamily="18" charset="0"/>
              </a:rPr>
              <a:t>document.f.hex.name = "</a:t>
            </a:r>
            <a:r>
              <a:rPr lang="fr-FR" dirty="0" err="1">
                <a:latin typeface="Courier New" panose="02070309020205020404" pitchFamily="49" charset="0"/>
                <a:ea typeface="Times New Roman" panose="02020603050405020304" pitchFamily="18" charset="0"/>
              </a:rPr>
              <a:t>Hex</a:t>
            </a:r>
            <a:r>
              <a:rPr lang="fr-FR" dirty="0">
                <a:latin typeface="Courier New" panose="02070309020205020404" pitchFamily="49" charset="0"/>
                <a:ea typeface="Times New Roman" panose="02020603050405020304" pitchFamily="18" charset="0"/>
              </a:rPr>
              <a:t>"</a:t>
            </a:r>
          </a:p>
          <a:p>
            <a:pPr lvl="1">
              <a:spcBef>
                <a:spcPts val="600"/>
              </a:spcBef>
              <a:spcAft>
                <a:spcPts val="600"/>
              </a:spcAft>
            </a:pPr>
            <a:r>
              <a:rPr lang="fr-FR" dirty="0" err="1">
                <a:latin typeface="Courier New" panose="02070309020205020404" pitchFamily="49" charset="0"/>
                <a:ea typeface="Times New Roman" panose="02020603050405020304" pitchFamily="18" charset="0"/>
              </a:rPr>
              <a:t>document.f.hex.value</a:t>
            </a:r>
            <a:r>
              <a:rPr lang="fr-FR" dirty="0">
                <a:latin typeface="Courier New" panose="02070309020205020404" pitchFamily="49" charset="0"/>
                <a:ea typeface="Times New Roman" panose="02020603050405020304" pitchFamily="18" charset="0"/>
              </a:rPr>
              <a:t> = "3F" (par exemple)</a:t>
            </a:r>
          </a:p>
          <a:p>
            <a:pPr lvl="1">
              <a:spcBef>
                <a:spcPts val="600"/>
              </a:spcBef>
              <a:spcAft>
                <a:spcPts val="600"/>
              </a:spcAft>
            </a:pPr>
            <a:r>
              <a:rPr lang="fr-FR" dirty="0" err="1">
                <a:latin typeface="Courier New" panose="02070309020205020404" pitchFamily="49" charset="0"/>
                <a:ea typeface="Times New Roman" panose="02020603050405020304" pitchFamily="18" charset="0"/>
              </a:rPr>
              <a:t>document.f.action.value</a:t>
            </a:r>
            <a:r>
              <a:rPr lang="fr-FR" dirty="0">
                <a:latin typeface="Courier New" panose="02070309020205020404" pitchFamily="49" charset="0"/>
                <a:ea typeface="Times New Roman" panose="02020603050405020304" pitchFamily="18" charset="0"/>
              </a:rPr>
              <a:t> = "-&gt;"</a:t>
            </a:r>
          </a:p>
          <a:p>
            <a:pPr lvl="1">
              <a:spcBef>
                <a:spcPts val="600"/>
              </a:spcBef>
              <a:spcAft>
                <a:spcPts val="600"/>
              </a:spcAft>
            </a:pPr>
            <a:r>
              <a:rPr lang="fr-FR" dirty="0" err="1">
                <a:latin typeface="Courier New" panose="02070309020205020404" pitchFamily="49" charset="0"/>
                <a:ea typeface="Times New Roman" panose="02020603050405020304" pitchFamily="18" charset="0"/>
              </a:rPr>
              <a:t>document.f.dec.value</a:t>
            </a:r>
            <a:r>
              <a:rPr lang="fr-FR" dirty="0">
                <a:latin typeface="Courier New" panose="02070309020205020404" pitchFamily="49" charset="0"/>
                <a:ea typeface="Times New Roman" panose="02020603050405020304" pitchFamily="18" charset="0"/>
              </a:rPr>
              <a:t> = 63 (par exemple)</a:t>
            </a:r>
            <a:endParaRPr lang="fr-FR" dirty="0">
              <a:effectLst/>
              <a:latin typeface="Courier New" panose="02070309020205020404" pitchFamily="49"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7C87E9FD-BF0E-4BC4-AAE1-517E60369EA7}"/>
              </a:ext>
            </a:extLst>
          </p:cNvPr>
          <p:cNvSpPr>
            <a:spLocks noGrp="1"/>
          </p:cNvSpPr>
          <p:nvPr>
            <p:ph type="sldNum" sz="quarter" idx="12"/>
          </p:nvPr>
        </p:nvSpPr>
        <p:spPr/>
        <p:txBody>
          <a:bodyPr/>
          <a:lstStyle/>
          <a:p>
            <a:fld id="{D57F1E4F-1CFF-5643-939E-217C01CDF565}" type="slidenum">
              <a:rPr lang="en-US" smtClean="0"/>
              <a:pPr/>
              <a:t>145</a:t>
            </a:fld>
            <a:endParaRPr lang="en-US" dirty="0"/>
          </a:p>
        </p:txBody>
      </p:sp>
    </p:spTree>
    <p:extLst>
      <p:ext uri="{BB962C8B-B14F-4D97-AF65-F5344CB8AC3E}">
        <p14:creationId xmlns:p14="http://schemas.microsoft.com/office/powerpoint/2010/main" val="1238603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6783" y="1603871"/>
            <a:ext cx="8971175" cy="3347070"/>
          </a:xfrm>
          <a:prstGeom prst="rect">
            <a:avLst/>
          </a:prstGeom>
        </p:spPr>
        <p:txBody>
          <a:bodyPr wrap="square">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Comme vous le voyez, l'accès aux objets se fait à l'aide d'instructions "à point". Ces instructions respectent la hiérarchie de la figure, en omettant toutefois l'objet </a:t>
            </a:r>
            <a:r>
              <a:rPr lang="fr-FR" u="dbl" dirty="0" err="1">
                <a:latin typeface="Times New Roman" panose="02020603050405020304" pitchFamily="18" charset="0"/>
                <a:ea typeface="Times New Roman" panose="02020603050405020304" pitchFamily="18" charset="0"/>
              </a:rPr>
              <a:t>window</a:t>
            </a:r>
            <a:r>
              <a:rPr lang="fr-FR" dirty="0">
                <a:latin typeface="Times New Roman" panose="02020603050405020304" pitchFamily="18" charset="0"/>
                <a:ea typeface="Times New Roman" panose="02020603050405020304" pitchFamily="18" charset="0"/>
              </a:rPr>
              <a:t>. Ainsi, par exemple, l'entité </a:t>
            </a:r>
            <a:r>
              <a:rPr lang="fr-FR" u="dbl" dirty="0" err="1">
                <a:latin typeface="Times New Roman" panose="02020603050405020304" pitchFamily="18" charset="0"/>
                <a:ea typeface="Times New Roman" panose="02020603050405020304" pitchFamily="18" charset="0"/>
              </a:rPr>
              <a:t>document.Donnees.Action.value</a:t>
            </a:r>
            <a:r>
              <a:rPr lang="fr-FR" dirty="0">
                <a:latin typeface="Times New Roman" panose="02020603050405020304" pitchFamily="18" charset="0"/>
                <a:ea typeface="Times New Roman" panose="02020603050405020304" pitchFamily="18" charset="0"/>
              </a:rPr>
              <a:t> représente la propriété value du contrôle </a:t>
            </a:r>
            <a:r>
              <a:rPr lang="fr-FR" u="dbl" dirty="0">
                <a:latin typeface="Times New Roman" panose="02020603050405020304" pitchFamily="18" charset="0"/>
                <a:ea typeface="Times New Roman" panose="02020603050405020304" pitchFamily="18" charset="0"/>
              </a:rPr>
              <a:t>Action</a:t>
            </a:r>
            <a:r>
              <a:rPr lang="fr-FR" dirty="0">
                <a:latin typeface="Times New Roman" panose="02020603050405020304" pitchFamily="18" charset="0"/>
                <a:ea typeface="Times New Roman" panose="02020603050405020304" pitchFamily="18" charset="0"/>
              </a:rPr>
              <a:t>. Ce contrôle fait partie du formulaire </a:t>
            </a:r>
            <a:r>
              <a:rPr lang="fr-FR" u="dbl" dirty="0">
                <a:latin typeface="Times New Roman" panose="02020603050405020304" pitchFamily="18" charset="0"/>
                <a:ea typeface="Times New Roman" panose="02020603050405020304" pitchFamily="18" charset="0"/>
              </a:rPr>
              <a:t>Données</a:t>
            </a:r>
            <a:r>
              <a:rPr lang="fr-FR" dirty="0">
                <a:latin typeface="Times New Roman" panose="02020603050405020304" pitchFamily="18" charset="0"/>
                <a:ea typeface="Times New Roman" panose="02020603050405020304" pitchFamily="18" charset="0"/>
              </a:rPr>
              <a:t>, qui est lui-même un sous-ensemble de l'objet </a:t>
            </a:r>
            <a:r>
              <a:rPr lang="fr-FR" u="dbl" dirty="0">
                <a:latin typeface="Times New Roman" panose="02020603050405020304" pitchFamily="18" charset="0"/>
                <a:ea typeface="Times New Roman" panose="02020603050405020304" pitchFamily="18" charset="0"/>
              </a:rPr>
              <a:t>document</a:t>
            </a:r>
            <a:r>
              <a:rPr lang="fr-FR" dirty="0">
                <a:latin typeface="Times New Roman" panose="02020603050405020304" pitchFamily="18" charset="0"/>
                <a:ea typeface="Times New Roman" panose="02020603050405020304" pitchFamily="18" charset="0"/>
              </a:rPr>
              <a:t>.</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Cet exemple contient un formulaire qui a été nommé à l'aide du marqueur suivant :</a:t>
            </a:r>
          </a:p>
          <a:p>
            <a:pPr>
              <a:spcBef>
                <a:spcPts val="600"/>
              </a:spcBef>
              <a:spcAft>
                <a:spcPts val="600"/>
              </a:spcAft>
            </a:pPr>
            <a:endParaRPr lang="en-US" sz="1600" dirty="0">
              <a:latin typeface="Courier New" panose="02070309020205020404" pitchFamily="49" charset="0"/>
              <a:ea typeface="Times New Roman" panose="02020603050405020304" pitchFamily="18" charset="0"/>
            </a:endParaRPr>
          </a:p>
          <a:p>
            <a:pPr>
              <a:spcBef>
                <a:spcPts val="600"/>
              </a:spcBef>
              <a:spcAft>
                <a:spcPts val="600"/>
              </a:spcAft>
            </a:pPr>
            <a:r>
              <a:rPr lang="en-US" sz="1600" dirty="0">
                <a:latin typeface="Courier New" panose="02070309020205020404" pitchFamily="49" charset="0"/>
                <a:ea typeface="Times New Roman" panose="02020603050405020304" pitchFamily="18" charset="0"/>
              </a:rPr>
              <a:t>&lt;form name = "</a:t>
            </a:r>
            <a:r>
              <a:rPr lang="en-US" sz="1600" dirty="0" err="1">
                <a:latin typeface="Courier New" panose="02070309020205020404" pitchFamily="49" charset="0"/>
                <a:ea typeface="Times New Roman" panose="02020603050405020304" pitchFamily="18" charset="0"/>
              </a:rPr>
              <a:t>donnees</a:t>
            </a:r>
            <a:r>
              <a:rPr lang="en-US" sz="1600" dirty="0">
                <a:latin typeface="Courier New" panose="02070309020205020404" pitchFamily="49" charset="0"/>
                <a:ea typeface="Times New Roman" panose="02020603050405020304" pitchFamily="18" charset="0"/>
              </a:rPr>
              <a:t>"&gt;</a:t>
            </a:r>
            <a:endParaRPr lang="fr-FR" sz="1600" dirty="0">
              <a:latin typeface="Courier New" panose="02070309020205020404" pitchFamily="49" charset="0"/>
              <a:ea typeface="Times New Roman" panose="02020603050405020304" pitchFamily="18" charset="0"/>
            </a:endParaRPr>
          </a:p>
          <a:p>
            <a:pPr>
              <a:spcBef>
                <a:spcPts val="600"/>
              </a:spcBef>
              <a:spcAft>
                <a:spcPts val="600"/>
              </a:spcAft>
            </a:pPr>
            <a:r>
              <a:rPr lang="fr-FR" sz="1600" dirty="0">
                <a:latin typeface="Courier New" panose="02070309020205020404" pitchFamily="49" charset="0"/>
                <a:ea typeface="Times New Roman" panose="02020603050405020304" pitchFamily="18" charset="0"/>
              </a:rPr>
              <a:t>&lt;/</a:t>
            </a:r>
            <a:r>
              <a:rPr lang="fr-FR" sz="1600" dirty="0" err="1">
                <a:latin typeface="Courier New" panose="02070309020205020404" pitchFamily="49" charset="0"/>
                <a:ea typeface="Times New Roman" panose="02020603050405020304" pitchFamily="18" charset="0"/>
              </a:rPr>
              <a:t>form</a:t>
            </a:r>
            <a:r>
              <a:rPr lang="fr-FR" sz="1600" dirty="0">
                <a:latin typeface="Courier New" panose="02070309020205020404" pitchFamily="49" charset="0"/>
                <a:ea typeface="Times New Roman" panose="02020603050405020304" pitchFamily="18" charset="0"/>
              </a:rPr>
              <a:t>&gt;</a:t>
            </a:r>
            <a:endParaRPr lang="fr-FR" sz="1600" dirty="0">
              <a:effectLst/>
              <a:latin typeface="Courier New" panose="02070309020205020404" pitchFamily="49" charset="0"/>
              <a:ea typeface="Times New Roman" panose="02020603050405020304" pitchFamily="18" charset="0"/>
            </a:endParaRPr>
          </a:p>
        </p:txBody>
      </p:sp>
      <p:pic>
        <p:nvPicPr>
          <p:cNvPr id="3" name="Image 2"/>
          <p:cNvPicPr>
            <a:picLocks noChangeAspect="1"/>
          </p:cNvPicPr>
          <p:nvPr/>
        </p:nvPicPr>
        <p:blipFill>
          <a:blip r:embed="rId2"/>
          <a:stretch>
            <a:fillRect/>
          </a:stretch>
        </p:blipFill>
        <p:spPr>
          <a:xfrm>
            <a:off x="5688215" y="4569472"/>
            <a:ext cx="5378143" cy="1810286"/>
          </a:xfrm>
          <a:prstGeom prst="rect">
            <a:avLst/>
          </a:prstGeom>
        </p:spPr>
      </p:pic>
      <p:sp>
        <p:nvSpPr>
          <p:cNvPr id="4" name="Espace réservé du numéro de diapositive 3">
            <a:extLst>
              <a:ext uri="{FF2B5EF4-FFF2-40B4-BE49-F238E27FC236}">
                <a16:creationId xmlns:a16="http://schemas.microsoft.com/office/drawing/2014/main" id="{E33CED4B-DC78-4506-BC2F-0D5E7A8F4DE9}"/>
              </a:ext>
            </a:extLst>
          </p:cNvPr>
          <p:cNvSpPr>
            <a:spLocks noGrp="1"/>
          </p:cNvSpPr>
          <p:nvPr>
            <p:ph type="sldNum" sz="quarter" idx="12"/>
          </p:nvPr>
        </p:nvSpPr>
        <p:spPr/>
        <p:txBody>
          <a:bodyPr/>
          <a:lstStyle/>
          <a:p>
            <a:fld id="{D57F1E4F-1CFF-5643-939E-217C01CDF565}" type="slidenum">
              <a:rPr lang="en-US" smtClean="0"/>
              <a:pPr/>
              <a:t>146</a:t>
            </a:fld>
            <a:endParaRPr lang="en-US" dirty="0"/>
          </a:p>
        </p:txBody>
      </p:sp>
    </p:spTree>
    <p:extLst>
      <p:ext uri="{BB962C8B-B14F-4D97-AF65-F5344CB8AC3E}">
        <p14:creationId xmlns:p14="http://schemas.microsoft.com/office/powerpoint/2010/main" val="34184634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5574" y="1585017"/>
            <a:ext cx="8471555" cy="3624069"/>
          </a:xfrm>
          <a:prstGeom prst="rect">
            <a:avLst/>
          </a:prstGeom>
        </p:spPr>
        <p:txBody>
          <a:bodyPr wrap="square">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Il est ainsi possible d'accéder aux éléments du formulaire à l'aide de l'entité </a:t>
            </a:r>
            <a:r>
              <a:rPr lang="fr-FR" u="dbl" dirty="0" err="1">
                <a:latin typeface="Times New Roman" panose="02020603050405020304" pitchFamily="18" charset="0"/>
                <a:ea typeface="Times New Roman" panose="02020603050405020304" pitchFamily="18" charset="0"/>
              </a:rPr>
              <a:t>donnees</a:t>
            </a:r>
            <a:r>
              <a:rPr lang="fr-FR" dirty="0">
                <a:latin typeface="Times New Roman" panose="02020603050405020304" pitchFamily="18" charset="0"/>
                <a:ea typeface="Times New Roman" panose="02020603050405020304" pitchFamily="18" charset="0"/>
              </a:rPr>
              <a:t>. Lorsque le formulaire n'a aucun nom, il est cependant représenté par le tableau </a:t>
            </a:r>
            <a:r>
              <a:rPr lang="fr-FR" u="dbl" dirty="0" err="1">
                <a:latin typeface="Times New Roman" panose="02020603050405020304" pitchFamily="18" charset="0"/>
                <a:ea typeface="Times New Roman" panose="02020603050405020304" pitchFamily="18" charset="0"/>
              </a:rPr>
              <a:t>forms</a:t>
            </a:r>
            <a:r>
              <a:rPr lang="fr-FR" u="dbl" dirty="0">
                <a:latin typeface="Times New Roman" panose="02020603050405020304" pitchFamily="18" charset="0"/>
                <a:ea typeface="Times New Roman" panose="02020603050405020304" pitchFamily="18" charset="0"/>
              </a:rPr>
              <a:t>[]</a:t>
            </a:r>
            <a:r>
              <a:rPr lang="fr-FR" dirty="0">
                <a:latin typeface="Times New Roman" panose="02020603050405020304" pitchFamily="18" charset="0"/>
                <a:ea typeface="Times New Roman" panose="02020603050405020304" pitchFamily="18" charset="0"/>
              </a:rPr>
              <a:t>. Le premier formulaire rencontré dans la page est appelé </a:t>
            </a:r>
            <a:r>
              <a:rPr lang="fr-FR" u="dbl" dirty="0" err="1">
                <a:latin typeface="Times New Roman" panose="02020603050405020304" pitchFamily="18" charset="0"/>
                <a:ea typeface="Times New Roman" panose="02020603050405020304" pitchFamily="18" charset="0"/>
              </a:rPr>
              <a:t>forms</a:t>
            </a:r>
            <a:r>
              <a:rPr lang="fr-FR" u="dbl" dirty="0">
                <a:latin typeface="Times New Roman" panose="02020603050405020304" pitchFamily="18" charset="0"/>
                <a:ea typeface="Times New Roman" panose="02020603050405020304" pitchFamily="18" charset="0"/>
              </a:rPr>
              <a:t>[0]</a:t>
            </a:r>
            <a:r>
              <a:rPr lang="fr-FR" dirty="0">
                <a:latin typeface="Times New Roman" panose="02020603050405020304" pitchFamily="18" charset="0"/>
                <a:ea typeface="Times New Roman" panose="02020603050405020304" pitchFamily="18" charset="0"/>
              </a:rPr>
              <a:t>, le deuxième </a:t>
            </a:r>
            <a:r>
              <a:rPr lang="fr-FR" u="dbl" dirty="0" err="1">
                <a:latin typeface="Times New Roman" panose="02020603050405020304" pitchFamily="18" charset="0"/>
                <a:ea typeface="Times New Roman" panose="02020603050405020304" pitchFamily="18" charset="0"/>
              </a:rPr>
              <a:t>forms</a:t>
            </a:r>
            <a:r>
              <a:rPr lang="fr-FR" u="dbl" dirty="0">
                <a:latin typeface="Times New Roman" panose="02020603050405020304" pitchFamily="18" charset="0"/>
                <a:ea typeface="Times New Roman" panose="02020603050405020304" pitchFamily="18" charset="0"/>
              </a:rPr>
              <a:t>[1]</a:t>
            </a:r>
            <a:r>
              <a:rPr lang="fr-FR" dirty="0">
                <a:latin typeface="Times New Roman" panose="02020603050405020304" pitchFamily="18" charset="0"/>
                <a:ea typeface="Times New Roman" panose="02020603050405020304" pitchFamily="18" charset="0"/>
              </a:rPr>
              <a:t>, et ainsi de suite.</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Pour accéder à la propriété value du contrôle </a:t>
            </a:r>
            <a:r>
              <a:rPr lang="fr-FR" u="dbl" dirty="0">
                <a:latin typeface="Times New Roman" panose="02020603050405020304" pitchFamily="18" charset="0"/>
                <a:ea typeface="Times New Roman" panose="02020603050405020304" pitchFamily="18" charset="0"/>
              </a:rPr>
              <a:t>Action</a:t>
            </a:r>
            <a:r>
              <a:rPr lang="fr-FR" dirty="0">
                <a:latin typeface="Times New Roman" panose="02020603050405020304" pitchFamily="18" charset="0"/>
                <a:ea typeface="Times New Roman" panose="02020603050405020304" pitchFamily="18" charset="0"/>
              </a:rPr>
              <a:t>, vous pouvez donc utiliser indifféremment les deux entités suivantes (l'indice 0 laisse supposer que le formulaire est le premier de la page) :</a:t>
            </a:r>
          </a:p>
          <a:p>
            <a:pPr>
              <a:spcBef>
                <a:spcPts val="600"/>
              </a:spcBef>
              <a:spcAft>
                <a:spcPts val="600"/>
              </a:spcAft>
            </a:pPr>
            <a:endParaRPr lang="fr-FR" sz="1600" dirty="0">
              <a:latin typeface="Courier New" panose="02070309020205020404" pitchFamily="49" charset="0"/>
              <a:ea typeface="Times New Roman" panose="02020603050405020304" pitchFamily="18" charset="0"/>
            </a:endParaRPr>
          </a:p>
          <a:p>
            <a:pPr>
              <a:spcBef>
                <a:spcPts val="600"/>
              </a:spcBef>
              <a:spcAft>
                <a:spcPts val="600"/>
              </a:spcAft>
            </a:pPr>
            <a:r>
              <a:rPr lang="fr-FR" sz="1600" dirty="0" err="1">
                <a:latin typeface="Courier New" panose="02070309020205020404" pitchFamily="49" charset="0"/>
                <a:ea typeface="Times New Roman" panose="02020603050405020304" pitchFamily="18" charset="0"/>
              </a:rPr>
              <a:t>donnees.Action.value</a:t>
            </a:r>
            <a:endParaRPr lang="fr-FR" sz="1600" dirty="0">
              <a:latin typeface="Courier New" panose="02070309020205020404" pitchFamily="49" charset="0"/>
              <a:ea typeface="Times New Roman" panose="02020603050405020304" pitchFamily="18" charset="0"/>
            </a:endParaRPr>
          </a:p>
          <a:p>
            <a:pPr>
              <a:spcBef>
                <a:spcPts val="600"/>
              </a:spcBef>
              <a:spcAft>
                <a:spcPts val="600"/>
              </a:spcAft>
            </a:pPr>
            <a:r>
              <a:rPr lang="fr-FR" sz="1600" dirty="0" err="1">
                <a:latin typeface="Courier New" panose="02070309020205020404" pitchFamily="49" charset="0"/>
                <a:ea typeface="Times New Roman" panose="02020603050405020304" pitchFamily="18" charset="0"/>
              </a:rPr>
              <a:t>forms</a:t>
            </a:r>
            <a:r>
              <a:rPr lang="fr-FR" sz="1600" dirty="0">
                <a:latin typeface="Courier New" panose="02070309020205020404" pitchFamily="49" charset="0"/>
                <a:ea typeface="Times New Roman" panose="02020603050405020304" pitchFamily="18" charset="0"/>
              </a:rPr>
              <a:t>[0].</a:t>
            </a:r>
            <a:r>
              <a:rPr lang="fr-FR" sz="1600" dirty="0" err="1">
                <a:latin typeface="Courier New" panose="02070309020205020404" pitchFamily="49" charset="0"/>
                <a:ea typeface="Times New Roman" panose="02020603050405020304" pitchFamily="18" charset="0"/>
              </a:rPr>
              <a:t>Action.value</a:t>
            </a:r>
            <a:endParaRPr lang="fr-FR" sz="1600" dirty="0">
              <a:effectLst/>
              <a:latin typeface="Courier New" panose="02070309020205020404" pitchFamily="49"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245A04EF-A41F-47C9-B212-CFA5B82BE719}"/>
              </a:ext>
            </a:extLst>
          </p:cNvPr>
          <p:cNvSpPr>
            <a:spLocks noGrp="1"/>
          </p:cNvSpPr>
          <p:nvPr>
            <p:ph type="sldNum" sz="quarter" idx="12"/>
          </p:nvPr>
        </p:nvSpPr>
        <p:spPr/>
        <p:txBody>
          <a:bodyPr/>
          <a:lstStyle/>
          <a:p>
            <a:fld id="{D57F1E4F-1CFF-5643-939E-217C01CDF565}" type="slidenum">
              <a:rPr lang="en-US" smtClean="0"/>
              <a:pPr/>
              <a:t>147</a:t>
            </a:fld>
            <a:endParaRPr lang="en-US" dirty="0"/>
          </a:p>
        </p:txBody>
      </p:sp>
    </p:spTree>
    <p:extLst>
      <p:ext uri="{BB962C8B-B14F-4D97-AF65-F5344CB8AC3E}">
        <p14:creationId xmlns:p14="http://schemas.microsoft.com/office/powerpoint/2010/main" val="1645229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0222" y="439790"/>
            <a:ext cx="9857295" cy="4932119"/>
          </a:xfrm>
          <a:prstGeom prst="rect">
            <a:avLst/>
          </a:prstGeom>
        </p:spPr>
        <p:txBody>
          <a:bodyPr wrap="square">
            <a:spAutoFit/>
          </a:bodyPr>
          <a:lstStyle/>
          <a:p>
            <a:pPr>
              <a:spcBef>
                <a:spcPts val="1200"/>
              </a:spcBef>
              <a:spcAft>
                <a:spcPts val="300"/>
              </a:spcAft>
            </a:pPr>
            <a:r>
              <a:rPr lang="fr-FR" sz="2400" b="1" i="1" dirty="0">
                <a:latin typeface="Times New Roman" panose="02020603050405020304" pitchFamily="18" charset="0"/>
                <a:ea typeface="Times New Roman" panose="02020603050405020304" pitchFamily="18" charset="0"/>
              </a:rPr>
              <a:t>L'objet </a:t>
            </a:r>
            <a:r>
              <a:rPr lang="fr-FR" sz="2400" b="1" i="1" dirty="0" err="1">
                <a:latin typeface="Times New Roman" panose="02020603050405020304" pitchFamily="18" charset="0"/>
                <a:ea typeface="Times New Roman" panose="02020603050405020304" pitchFamily="18" charset="0"/>
              </a:rPr>
              <a:t>history</a:t>
            </a:r>
            <a:endParaRPr lang="fr-FR" sz="2400" b="1" i="1" dirty="0">
              <a:latin typeface="Times New Roman" panose="02020603050405020304" pitchFamily="18" charset="0"/>
              <a:ea typeface="Times New Roman" panose="02020603050405020304" pitchFamily="18" charset="0"/>
            </a:endParaRPr>
          </a:p>
          <a:p>
            <a:pPr>
              <a:spcBef>
                <a:spcPts val="1200"/>
              </a:spcBef>
              <a:spcAft>
                <a:spcPts val="300"/>
              </a:spcAft>
            </a:pPr>
            <a:endParaRPr lang="fr-FR" sz="2400" b="1" i="1"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L'objet </a:t>
            </a:r>
            <a:r>
              <a:rPr lang="fr-FR" u="dbl" dirty="0" err="1">
                <a:latin typeface="Times New Roman" panose="02020603050405020304" pitchFamily="18" charset="0"/>
                <a:ea typeface="Times New Roman" panose="02020603050405020304" pitchFamily="18" charset="0"/>
              </a:rPr>
              <a:t>history</a:t>
            </a:r>
            <a:r>
              <a:rPr lang="fr-FR" dirty="0">
                <a:latin typeface="Times New Roman" panose="02020603050405020304" pitchFamily="18" charset="0"/>
                <a:ea typeface="Times New Roman" panose="02020603050405020304" pitchFamily="18" charset="0"/>
              </a:rPr>
              <a:t> contient les URL des divers sites visités.</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Pour connaître le nombre d'entrées dans l'objet </a:t>
            </a:r>
            <a:r>
              <a:rPr lang="fr-FR" u="dbl" dirty="0" err="1">
                <a:latin typeface="Times New Roman" panose="02020603050405020304" pitchFamily="18" charset="0"/>
                <a:ea typeface="Times New Roman" panose="02020603050405020304" pitchFamily="18" charset="0"/>
              </a:rPr>
              <a:t>history</a:t>
            </a:r>
            <a:r>
              <a:rPr lang="fr-FR" dirty="0">
                <a:latin typeface="Times New Roman" panose="02020603050405020304" pitchFamily="18" charset="0"/>
                <a:ea typeface="Times New Roman" panose="02020603050405020304" pitchFamily="18" charset="0"/>
              </a:rPr>
              <a:t>, vous utiliserez l'expression </a:t>
            </a:r>
            <a:r>
              <a:rPr lang="fr-FR" u="dbl" dirty="0" err="1">
                <a:latin typeface="Times New Roman" panose="02020603050405020304" pitchFamily="18" charset="0"/>
                <a:ea typeface="Times New Roman" panose="02020603050405020304" pitchFamily="18" charset="0"/>
              </a:rPr>
              <a:t>history.length</a:t>
            </a:r>
            <a:r>
              <a:rPr lang="fr-FR" dirty="0">
                <a:latin typeface="Times New Roman" panose="02020603050405020304" pitchFamily="18" charset="0"/>
                <a:ea typeface="Times New Roman" panose="02020603050405020304" pitchFamily="18" charset="0"/>
              </a:rPr>
              <a:t>.</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Pour vous déplacer dans l'objet </a:t>
            </a:r>
            <a:r>
              <a:rPr lang="fr-FR" u="dbl" dirty="0" err="1">
                <a:latin typeface="Times New Roman" panose="02020603050405020304" pitchFamily="18" charset="0"/>
                <a:ea typeface="Times New Roman" panose="02020603050405020304" pitchFamily="18" charset="0"/>
              </a:rPr>
              <a:t>history</a:t>
            </a:r>
            <a:r>
              <a:rPr lang="fr-FR" dirty="0">
                <a:latin typeface="Times New Roman" panose="02020603050405020304" pitchFamily="18" charset="0"/>
                <a:ea typeface="Times New Roman" panose="02020603050405020304" pitchFamily="18" charset="0"/>
              </a:rPr>
              <a:t>, vous utiliserez la méthode </a:t>
            </a:r>
            <a:r>
              <a:rPr lang="fr-FR" u="dbl" dirty="0">
                <a:latin typeface="Times New Roman" panose="02020603050405020304" pitchFamily="18" charset="0"/>
                <a:ea typeface="Times New Roman" panose="02020603050405020304" pitchFamily="18" charset="0"/>
              </a:rPr>
              <a:t>back()</a:t>
            </a:r>
            <a:r>
              <a:rPr lang="fr-FR" dirty="0">
                <a:latin typeface="Times New Roman" panose="02020603050405020304" pitchFamily="18" charset="0"/>
                <a:ea typeface="Times New Roman" panose="02020603050405020304" pitchFamily="18" charset="0"/>
              </a:rPr>
              <a:t> (vers l'arrière), </a:t>
            </a:r>
            <a:r>
              <a:rPr lang="fr-FR" u="dbl" dirty="0" err="1">
                <a:latin typeface="Times New Roman" panose="02020603050405020304" pitchFamily="18" charset="0"/>
                <a:ea typeface="Times New Roman" panose="02020603050405020304" pitchFamily="18" charset="0"/>
              </a:rPr>
              <a:t>forward</a:t>
            </a:r>
            <a:r>
              <a:rPr lang="fr-FR" u="dbl" dirty="0">
                <a:latin typeface="Times New Roman" panose="02020603050405020304" pitchFamily="18" charset="0"/>
                <a:ea typeface="Times New Roman" panose="02020603050405020304" pitchFamily="18" charset="0"/>
              </a:rPr>
              <a:t>()</a:t>
            </a:r>
            <a:r>
              <a:rPr lang="fr-FR" dirty="0">
                <a:latin typeface="Times New Roman" panose="02020603050405020304" pitchFamily="18" charset="0"/>
                <a:ea typeface="Times New Roman" panose="02020603050405020304" pitchFamily="18" charset="0"/>
              </a:rPr>
              <a:t> (vers l'avant) ou </a:t>
            </a:r>
            <a:r>
              <a:rPr lang="fr-FR" u="dbl" dirty="0">
                <a:latin typeface="Times New Roman" panose="02020603050405020304" pitchFamily="18" charset="0"/>
                <a:ea typeface="Times New Roman" panose="02020603050405020304" pitchFamily="18" charset="0"/>
              </a:rPr>
              <a:t>go()</a:t>
            </a:r>
            <a:r>
              <a:rPr lang="fr-FR" dirty="0">
                <a:latin typeface="Times New Roman" panose="02020603050405020304" pitchFamily="18" charset="0"/>
                <a:ea typeface="Times New Roman" panose="02020603050405020304" pitchFamily="18" charset="0"/>
              </a:rPr>
              <a:t> (saut chiffré) dans une expression du type :</a:t>
            </a:r>
          </a:p>
          <a:p>
            <a:pPr>
              <a:spcBef>
                <a:spcPts val="600"/>
              </a:spcBef>
              <a:spcAft>
                <a:spcPts val="600"/>
              </a:spcAft>
            </a:pPr>
            <a:r>
              <a:rPr lang="fr-FR" sz="1600" dirty="0">
                <a:latin typeface="Courier New" panose="02070309020205020404" pitchFamily="49" charset="0"/>
                <a:ea typeface="Times New Roman" panose="02020603050405020304" pitchFamily="18" charset="0"/>
              </a:rPr>
              <a:t>	</a:t>
            </a:r>
            <a:r>
              <a:rPr lang="fr-FR" sz="1600" dirty="0" err="1">
                <a:latin typeface="Courier New" panose="02070309020205020404" pitchFamily="49" charset="0"/>
                <a:ea typeface="Times New Roman" panose="02020603050405020304" pitchFamily="18" charset="0"/>
              </a:rPr>
              <a:t>history.méthode</a:t>
            </a:r>
            <a:r>
              <a:rPr lang="fr-FR" sz="1600" dirty="0">
                <a:latin typeface="Courier New" panose="02070309020205020404" pitchFamily="49" charset="0"/>
                <a:ea typeface="Times New Roman" panose="02020603050405020304" pitchFamily="18" charset="0"/>
              </a:rPr>
              <a:t>([paramètre]);</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La syntaxe la plus simple est la suivante :</a:t>
            </a:r>
          </a:p>
          <a:p>
            <a:pPr>
              <a:spcBef>
                <a:spcPts val="600"/>
              </a:spcBef>
              <a:spcAft>
                <a:spcPts val="600"/>
              </a:spcAft>
            </a:pPr>
            <a:r>
              <a:rPr lang="fr-FR" sz="1600" dirty="0">
                <a:latin typeface="Courier New" panose="02070309020205020404" pitchFamily="49" charset="0"/>
                <a:ea typeface="Times New Roman" panose="02020603050405020304" pitchFamily="18" charset="0"/>
              </a:rPr>
              <a:t>	</a:t>
            </a:r>
            <a:r>
              <a:rPr lang="fr-FR" sz="1600" dirty="0" err="1">
                <a:latin typeface="Courier New" panose="02070309020205020404" pitchFamily="49" charset="0"/>
                <a:ea typeface="Times New Roman" panose="02020603050405020304" pitchFamily="18" charset="0"/>
              </a:rPr>
              <a:t>history.back</a:t>
            </a:r>
            <a:r>
              <a:rPr lang="fr-FR" sz="1600" dirty="0">
                <a:latin typeface="Courier New" panose="02070309020205020404" pitchFamily="49" charset="0"/>
                <a:ea typeface="Times New Roman" panose="02020603050405020304" pitchFamily="18" charset="0"/>
              </a:rPr>
              <a:t>();</a:t>
            </a:r>
          </a:p>
          <a:p>
            <a:pPr>
              <a:spcBef>
                <a:spcPts val="300"/>
              </a:spcBef>
              <a:spcAft>
                <a:spcPts val="300"/>
              </a:spcAft>
            </a:pPr>
            <a:r>
              <a:rPr lang="fr-FR" dirty="0">
                <a:latin typeface="Times New Roman" panose="02020603050405020304" pitchFamily="18" charset="0"/>
                <a:ea typeface="Times New Roman" panose="02020603050405020304" pitchFamily="18" charset="0"/>
              </a:rPr>
              <a:t>Elle affiche la page précédemment visitée dans la fenêtre active.</a:t>
            </a:r>
          </a:p>
        </p:txBody>
      </p:sp>
      <p:sp>
        <p:nvSpPr>
          <p:cNvPr id="3" name="Espace réservé du numéro de diapositive 2">
            <a:extLst>
              <a:ext uri="{FF2B5EF4-FFF2-40B4-BE49-F238E27FC236}">
                <a16:creationId xmlns:a16="http://schemas.microsoft.com/office/drawing/2014/main" id="{26A573E7-AF23-4B2F-B8D6-3669D3A837D7}"/>
              </a:ext>
            </a:extLst>
          </p:cNvPr>
          <p:cNvSpPr>
            <a:spLocks noGrp="1"/>
          </p:cNvSpPr>
          <p:nvPr>
            <p:ph type="sldNum" sz="quarter" idx="12"/>
          </p:nvPr>
        </p:nvSpPr>
        <p:spPr/>
        <p:txBody>
          <a:bodyPr/>
          <a:lstStyle/>
          <a:p>
            <a:fld id="{D57F1E4F-1CFF-5643-939E-217C01CDF565}" type="slidenum">
              <a:rPr lang="en-US" smtClean="0"/>
              <a:pPr/>
              <a:t>148</a:t>
            </a:fld>
            <a:endParaRPr lang="en-US" dirty="0"/>
          </a:p>
        </p:txBody>
      </p:sp>
    </p:spTree>
    <p:extLst>
      <p:ext uri="{BB962C8B-B14F-4D97-AF65-F5344CB8AC3E}">
        <p14:creationId xmlns:p14="http://schemas.microsoft.com/office/powerpoint/2010/main" val="158433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6784" y="340251"/>
            <a:ext cx="8905188" cy="1000274"/>
          </a:xfrm>
          <a:prstGeom prst="rect">
            <a:avLst/>
          </a:prstGeom>
        </p:spPr>
        <p:txBody>
          <a:bodyPr wrap="square">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Exercice :</a:t>
            </a:r>
          </a:p>
          <a:p>
            <a:pPr>
              <a:spcBef>
                <a:spcPts val="300"/>
              </a:spcBef>
              <a:spcAft>
                <a:spcPts val="300"/>
              </a:spcAft>
            </a:pPr>
            <a:r>
              <a:rPr lang="fr-FR" dirty="0">
                <a:latin typeface="Times New Roman" panose="02020603050405020304" pitchFamily="18" charset="0"/>
                <a:ea typeface="Times New Roman" panose="02020603050405020304" pitchFamily="18" charset="0"/>
              </a:rPr>
              <a:t>Entrainez-vous à manipuler l'objet </a:t>
            </a:r>
            <a:r>
              <a:rPr lang="fr-FR" b="1" dirty="0" err="1">
                <a:latin typeface="Times New Roman" panose="02020603050405020304" pitchFamily="18" charset="0"/>
                <a:ea typeface="Times New Roman" panose="02020603050405020304" pitchFamily="18" charset="0"/>
              </a:rPr>
              <a:t>history</a:t>
            </a:r>
            <a:r>
              <a:rPr lang="fr-FR" dirty="0">
                <a:latin typeface="Times New Roman" panose="02020603050405020304" pitchFamily="18" charset="0"/>
                <a:ea typeface="Times New Roman" panose="02020603050405020304" pitchFamily="18" charset="0"/>
              </a:rPr>
              <a:t>. Pour cela définissez un lien et un bouton qui donne accès à la page précédente. </a:t>
            </a:r>
          </a:p>
        </p:txBody>
      </p:sp>
      <p:sp>
        <p:nvSpPr>
          <p:cNvPr id="4" name="Rectangle 3"/>
          <p:cNvSpPr/>
          <p:nvPr/>
        </p:nvSpPr>
        <p:spPr>
          <a:xfrm>
            <a:off x="1833261" y="1908335"/>
            <a:ext cx="9413859" cy="3539430"/>
          </a:xfrm>
          <a:prstGeom prst="rect">
            <a:avLst/>
          </a:prstGeom>
        </p:spPr>
        <p:txBody>
          <a:bodyPr wrap="square">
            <a:spAutoFit/>
          </a:bodyPr>
          <a:lstStyle/>
          <a:p>
            <a:r>
              <a:rPr lang="fr-FR" sz="1400" dirty="0">
                <a:latin typeface="Courier New" panose="02070309020205020404" pitchFamily="49" charset="0"/>
                <a:cs typeface="Courier New" panose="02070309020205020404" pitchFamily="49" charset="0"/>
              </a:rPr>
              <a:t>&lt;!DOCTYPE html&gt;</a:t>
            </a:r>
          </a:p>
          <a:p>
            <a:r>
              <a:rPr lang="fr-FR" sz="1400" dirty="0">
                <a:latin typeface="Courier New" panose="02070309020205020404" pitchFamily="49" charset="0"/>
                <a:cs typeface="Courier New" panose="02070309020205020404" pitchFamily="49" charset="0"/>
              </a:rPr>
              <a:t>&lt;html&gt;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&gt;Titre du document&lt;/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endParaRPr lang="fr-FR" sz="1400" dirty="0">
              <a:latin typeface="Courier New" panose="02070309020205020404" pitchFamily="49" charset="0"/>
              <a:cs typeface="Courier New" panose="02070309020205020404" pitchFamily="49" charset="0"/>
            </a:endParaRP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    &lt;h1&gt;L'objet </a:t>
            </a:r>
            <a:r>
              <a:rPr lang="fr-FR" sz="1400" dirty="0" err="1">
                <a:latin typeface="Courier New" panose="02070309020205020404" pitchFamily="49" charset="0"/>
                <a:cs typeface="Courier New" panose="02070309020205020404" pitchFamily="49" charset="0"/>
              </a:rPr>
              <a:t>history</a:t>
            </a:r>
            <a:r>
              <a:rPr lang="fr-FR" sz="1400" dirty="0">
                <a:latin typeface="Courier New" panose="02070309020205020404" pitchFamily="49" charset="0"/>
                <a:cs typeface="Courier New" panose="02070309020205020404" pitchFamily="49" charset="0"/>
              </a:rPr>
              <a:t>&lt;/h1&gt;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 </a:t>
            </a:r>
            <a:r>
              <a:rPr lang="fr-FR" sz="1400" dirty="0" err="1">
                <a:latin typeface="Courier New" panose="02070309020205020404" pitchFamily="49" charset="0"/>
                <a:cs typeface="Courier New" panose="02070309020205020404" pitchFamily="49" charset="0"/>
              </a:rPr>
              <a:t>href</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javascript:history.back</a:t>
            </a:r>
            <a:r>
              <a:rPr lang="fr-FR" sz="1400" dirty="0">
                <a:latin typeface="Courier New" panose="02070309020205020404" pitchFamily="49" charset="0"/>
                <a:cs typeface="Courier New" panose="02070309020205020404" pitchFamily="49" charset="0"/>
              </a:rPr>
              <a:t>();"&gt;Page Précédente&lt;/a&gt;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form</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&lt;input type="</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 value="Précédent" </a:t>
            </a:r>
            <a:r>
              <a:rPr lang="fr-FR" sz="1400" dirty="0" err="1">
                <a:latin typeface="Courier New" panose="02070309020205020404" pitchFamily="49" charset="0"/>
                <a:cs typeface="Courier New" panose="02070309020205020404" pitchFamily="49" charset="0"/>
              </a:rPr>
              <a:t>onclick</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history.back</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form</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&lt;/html&gt;</a:t>
            </a:r>
          </a:p>
        </p:txBody>
      </p:sp>
      <p:sp>
        <p:nvSpPr>
          <p:cNvPr id="3" name="Espace réservé du numéro de diapositive 2">
            <a:extLst>
              <a:ext uri="{FF2B5EF4-FFF2-40B4-BE49-F238E27FC236}">
                <a16:creationId xmlns:a16="http://schemas.microsoft.com/office/drawing/2014/main" id="{E041043D-19F7-43F5-AFC7-D7E6EFCFB37B}"/>
              </a:ext>
            </a:extLst>
          </p:cNvPr>
          <p:cNvSpPr>
            <a:spLocks noGrp="1"/>
          </p:cNvSpPr>
          <p:nvPr>
            <p:ph type="sldNum" sz="quarter" idx="12"/>
          </p:nvPr>
        </p:nvSpPr>
        <p:spPr/>
        <p:txBody>
          <a:bodyPr/>
          <a:lstStyle/>
          <a:p>
            <a:fld id="{D57F1E4F-1CFF-5643-939E-217C01CDF565}" type="slidenum">
              <a:rPr lang="en-US" smtClean="0"/>
              <a:pPr/>
              <a:t>149</a:t>
            </a:fld>
            <a:endParaRPr lang="en-US" dirty="0"/>
          </a:p>
        </p:txBody>
      </p:sp>
    </p:spTree>
    <p:extLst>
      <p:ext uri="{BB962C8B-B14F-4D97-AF65-F5344CB8AC3E}">
        <p14:creationId xmlns:p14="http://schemas.microsoft.com/office/powerpoint/2010/main" val="3720942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3078179" y="1640821"/>
            <a:ext cx="6818014" cy="4777095"/>
          </a:xfrm>
          <a:prstGeom prst="rect">
            <a:avLst/>
          </a:prstGeom>
        </p:spPr>
      </p:pic>
      <p:sp>
        <p:nvSpPr>
          <p:cNvPr id="3" name="ZoneTexte 2"/>
          <p:cNvSpPr txBox="1"/>
          <p:nvPr/>
        </p:nvSpPr>
        <p:spPr>
          <a:xfrm>
            <a:off x="2498757" y="950613"/>
            <a:ext cx="3530852" cy="369332"/>
          </a:xfrm>
          <a:prstGeom prst="rect">
            <a:avLst/>
          </a:prstGeom>
          <a:noFill/>
        </p:spPr>
        <p:txBody>
          <a:bodyPr wrap="square" rtlCol="0">
            <a:spAutoFit/>
          </a:bodyPr>
          <a:lstStyle/>
          <a:p>
            <a:r>
              <a:rPr lang="fr-FR" dirty="0"/>
              <a:t>Ou encore dans Google Chrome :</a:t>
            </a:r>
          </a:p>
        </p:txBody>
      </p:sp>
      <p:sp>
        <p:nvSpPr>
          <p:cNvPr id="4" name="Espace réservé du numéro de diapositive 3">
            <a:extLst>
              <a:ext uri="{FF2B5EF4-FFF2-40B4-BE49-F238E27FC236}">
                <a16:creationId xmlns:a16="http://schemas.microsoft.com/office/drawing/2014/main" id="{4E036B1B-596E-449C-BE37-EA0E0E2CF289}"/>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38142432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0477" y="694018"/>
            <a:ext cx="8848627" cy="5386090"/>
          </a:xfrm>
          <a:prstGeom prst="rect">
            <a:avLst/>
          </a:prstGeom>
        </p:spPr>
        <p:txBody>
          <a:bodyPr wrap="square">
            <a:spAutoFit/>
          </a:bodyPr>
          <a:lstStyle/>
          <a:p>
            <a:pPr>
              <a:spcBef>
                <a:spcPts val="1200"/>
              </a:spcBef>
              <a:spcAft>
                <a:spcPts val="300"/>
              </a:spcAft>
            </a:pPr>
            <a:r>
              <a:rPr lang="fr-FR" sz="2400" b="1" i="1" dirty="0">
                <a:latin typeface="Times New Roman" panose="02020603050405020304" pitchFamily="18" charset="0"/>
                <a:ea typeface="Times New Roman" panose="02020603050405020304" pitchFamily="18" charset="0"/>
              </a:rPr>
              <a:t>L'objet location</a:t>
            </a:r>
          </a:p>
          <a:p>
            <a:pPr>
              <a:spcBef>
                <a:spcPts val="300"/>
              </a:spcBef>
              <a:spcAft>
                <a:spcPts val="300"/>
              </a:spcAft>
            </a:pPr>
            <a:r>
              <a:rPr lang="fr-FR" dirty="0">
                <a:latin typeface="Times New Roman" panose="02020603050405020304" pitchFamily="18" charset="0"/>
                <a:ea typeface="Times New Roman" panose="02020603050405020304" pitchFamily="18" charset="0"/>
              </a:rPr>
              <a:t>L'objet </a:t>
            </a:r>
            <a:r>
              <a:rPr lang="fr-FR" u="dbl" dirty="0">
                <a:latin typeface="Times New Roman" panose="02020603050405020304" pitchFamily="18" charset="0"/>
                <a:ea typeface="Times New Roman" panose="02020603050405020304" pitchFamily="18" charset="0"/>
              </a:rPr>
              <a:t>location</a:t>
            </a:r>
            <a:r>
              <a:rPr lang="fr-FR" dirty="0">
                <a:latin typeface="Times New Roman" panose="02020603050405020304" pitchFamily="18" charset="0"/>
                <a:ea typeface="Times New Roman" panose="02020603050405020304" pitchFamily="18" charset="0"/>
              </a:rPr>
              <a:t> fait référence à l'URL courante. Il est défini implicitement par le navigateur. Pour y accéder, vous utiliserez la syntaxe suivante :</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600"/>
              </a:spcBef>
              <a:spcAft>
                <a:spcPts val="600"/>
              </a:spcAft>
            </a:pPr>
            <a:r>
              <a:rPr lang="fr-FR" sz="1600" dirty="0">
                <a:latin typeface="Courier New" panose="02070309020205020404" pitchFamily="49" charset="0"/>
                <a:ea typeface="Times New Roman" panose="02020603050405020304" pitchFamily="18" charset="0"/>
              </a:rPr>
              <a:t>	</a:t>
            </a:r>
            <a:r>
              <a:rPr lang="fr-FR" sz="1600" dirty="0" err="1">
                <a:latin typeface="Courier New" panose="02070309020205020404" pitchFamily="49" charset="0"/>
                <a:ea typeface="Times New Roman" panose="02020603050405020304" pitchFamily="18" charset="0"/>
              </a:rPr>
              <a:t>location.Propriété</a:t>
            </a:r>
            <a:endParaRPr lang="fr-FR" sz="1600" dirty="0">
              <a:latin typeface="Courier New" panose="02070309020205020404" pitchFamily="49" charset="0"/>
              <a:ea typeface="Times New Roman" panose="02020603050405020304" pitchFamily="18" charset="0"/>
            </a:endParaRP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où </a:t>
            </a:r>
            <a:r>
              <a:rPr lang="fr-FR" u="dbl" dirty="0">
                <a:latin typeface="Times New Roman" panose="02020603050405020304" pitchFamily="18" charset="0"/>
                <a:ea typeface="Times New Roman" panose="02020603050405020304" pitchFamily="18" charset="0"/>
              </a:rPr>
              <a:t>Propriété</a:t>
            </a:r>
            <a:r>
              <a:rPr lang="fr-FR" dirty="0">
                <a:latin typeface="Times New Roman" panose="02020603050405020304" pitchFamily="18" charset="0"/>
                <a:ea typeface="Times New Roman" panose="02020603050405020304" pitchFamily="18" charset="0"/>
              </a:rPr>
              <a:t> est l'une des propriétés suivantes :</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marL="342900" lvl="0" indent="-342900">
              <a:spcBef>
                <a:spcPts val="300"/>
              </a:spcBef>
              <a:spcAft>
                <a:spcPts val="300"/>
              </a:spcAft>
              <a:buFont typeface="Arial" panose="020B0604020202020204" pitchFamily="34" charset="0"/>
              <a:buChar char="•"/>
            </a:pPr>
            <a:r>
              <a:rPr lang="fr-FR" u="dbl" dirty="0" err="1">
                <a:latin typeface="Times New Roman" panose="02020603050405020304" pitchFamily="18" charset="0"/>
                <a:ea typeface="Times New Roman" panose="02020603050405020304" pitchFamily="18" charset="0"/>
              </a:rPr>
              <a:t>protocol</a:t>
            </a:r>
            <a:r>
              <a:rPr lang="fr-FR" dirty="0">
                <a:latin typeface="Times New Roman" panose="02020603050405020304" pitchFamily="18" charset="0"/>
                <a:ea typeface="Times New Roman" panose="02020603050405020304" pitchFamily="18" charset="0"/>
              </a:rPr>
              <a:t> : début de l'URL ;</a:t>
            </a:r>
          </a:p>
          <a:p>
            <a:pPr marL="342900" lvl="0" indent="-342900">
              <a:spcBef>
                <a:spcPts val="300"/>
              </a:spcBef>
              <a:spcAft>
                <a:spcPts val="300"/>
              </a:spcAft>
              <a:buFont typeface="Arial" panose="020B0604020202020204" pitchFamily="34" charset="0"/>
              <a:buChar char="•"/>
            </a:pPr>
            <a:r>
              <a:rPr lang="fr-FR" u="dbl" dirty="0" err="1">
                <a:latin typeface="Times New Roman" panose="02020603050405020304" pitchFamily="18" charset="0"/>
                <a:ea typeface="Times New Roman" panose="02020603050405020304" pitchFamily="18" charset="0"/>
              </a:rPr>
              <a:t>hostname</a:t>
            </a:r>
            <a:r>
              <a:rPr lang="fr-FR" dirty="0">
                <a:latin typeface="Times New Roman" panose="02020603050405020304" pitchFamily="18" charset="0"/>
                <a:ea typeface="Times New Roman" panose="02020603050405020304" pitchFamily="18" charset="0"/>
              </a:rPr>
              <a:t> : nom et domaine de l'URL visé ;</a:t>
            </a:r>
          </a:p>
          <a:p>
            <a:pPr marL="342900" lvl="0" indent="-342900">
              <a:spcBef>
                <a:spcPts val="300"/>
              </a:spcBef>
              <a:spcAft>
                <a:spcPts val="300"/>
              </a:spcAft>
              <a:buFont typeface="Arial" panose="020B0604020202020204" pitchFamily="34" charset="0"/>
              <a:buChar char="•"/>
            </a:pPr>
            <a:r>
              <a:rPr lang="fr-FR" u="dbl" dirty="0">
                <a:latin typeface="Times New Roman" panose="02020603050405020304" pitchFamily="18" charset="0"/>
                <a:ea typeface="Times New Roman" panose="02020603050405020304" pitchFamily="18" charset="0"/>
              </a:rPr>
              <a:t>port</a:t>
            </a:r>
            <a:r>
              <a:rPr lang="fr-FR" dirty="0">
                <a:latin typeface="Times New Roman" panose="02020603050405020304" pitchFamily="18" charset="0"/>
                <a:ea typeface="Times New Roman" panose="02020603050405020304" pitchFamily="18" charset="0"/>
              </a:rPr>
              <a:t> : port de communication utilisé par le serveur ;</a:t>
            </a:r>
          </a:p>
          <a:p>
            <a:pPr marL="342900" lvl="0" indent="-342900">
              <a:spcBef>
                <a:spcPts val="300"/>
              </a:spcBef>
              <a:spcAft>
                <a:spcPts val="300"/>
              </a:spcAft>
              <a:buFont typeface="Arial" panose="020B0604020202020204" pitchFamily="34" charset="0"/>
              <a:buChar char="•"/>
            </a:pPr>
            <a:r>
              <a:rPr lang="fr-FR" u="dbl" dirty="0" err="1">
                <a:latin typeface="Times New Roman" panose="02020603050405020304" pitchFamily="18" charset="0"/>
                <a:ea typeface="Times New Roman" panose="02020603050405020304" pitchFamily="18" charset="0"/>
              </a:rPr>
              <a:t>href</a:t>
            </a:r>
            <a:r>
              <a:rPr lang="fr-FR" dirty="0">
                <a:latin typeface="Times New Roman" panose="02020603050405020304" pitchFamily="18" charset="0"/>
                <a:ea typeface="Times New Roman" panose="02020603050405020304" pitchFamily="18" charset="0"/>
              </a:rPr>
              <a:t> : URL visé ;</a:t>
            </a:r>
          </a:p>
          <a:p>
            <a:pPr marL="342900" lvl="0" indent="-342900">
              <a:spcBef>
                <a:spcPts val="300"/>
              </a:spcBef>
              <a:spcAft>
                <a:spcPts val="300"/>
              </a:spcAft>
              <a:buFont typeface="Arial" panose="020B0604020202020204" pitchFamily="34" charset="0"/>
              <a:buChar char="•"/>
            </a:pPr>
            <a:r>
              <a:rPr lang="fr-FR" u="dbl" dirty="0" err="1">
                <a:latin typeface="Times New Roman" panose="02020603050405020304" pitchFamily="18" charset="0"/>
                <a:ea typeface="Times New Roman" panose="02020603050405020304" pitchFamily="18" charset="0"/>
              </a:rPr>
              <a:t>pathname</a:t>
            </a:r>
            <a:r>
              <a:rPr lang="fr-FR" dirty="0">
                <a:latin typeface="Times New Roman" panose="02020603050405020304" pitchFamily="18" charset="0"/>
                <a:ea typeface="Times New Roman" panose="02020603050405020304" pitchFamily="18" charset="0"/>
              </a:rPr>
              <a:t> : </a:t>
            </a:r>
            <a:r>
              <a:rPr lang="fr-FR" dirty="0" err="1">
                <a:latin typeface="Times New Roman" panose="02020603050405020304" pitchFamily="18" charset="0"/>
                <a:ea typeface="Times New Roman" panose="02020603050405020304" pitchFamily="18" charset="0"/>
              </a:rPr>
              <a:t>path</a:t>
            </a:r>
            <a:r>
              <a:rPr lang="fr-FR" dirty="0">
                <a:latin typeface="Times New Roman" panose="02020603050405020304" pitchFamily="18" charset="0"/>
                <a:ea typeface="Times New Roman" panose="02020603050405020304" pitchFamily="18" charset="0"/>
              </a:rPr>
              <a:t> de l'URL ;</a:t>
            </a:r>
          </a:p>
          <a:p>
            <a:pPr marL="342900" lvl="0" indent="-342900">
              <a:spcBef>
                <a:spcPts val="300"/>
              </a:spcBef>
              <a:spcAft>
                <a:spcPts val="300"/>
              </a:spcAft>
              <a:buFont typeface="Arial" panose="020B0604020202020204" pitchFamily="34" charset="0"/>
              <a:buChar char="•"/>
            </a:pPr>
            <a:r>
              <a:rPr lang="fr-FR" u="dbl" dirty="0" err="1">
                <a:latin typeface="Times New Roman" panose="02020603050405020304" pitchFamily="18" charset="0"/>
                <a:ea typeface="Times New Roman" panose="02020603050405020304" pitchFamily="18" charset="0"/>
              </a:rPr>
              <a:t>search</a:t>
            </a:r>
            <a:r>
              <a:rPr lang="fr-FR" dirty="0">
                <a:latin typeface="Times New Roman" panose="02020603050405020304" pitchFamily="18" charset="0"/>
                <a:ea typeface="Times New Roman" panose="02020603050405020304" pitchFamily="18" charset="0"/>
              </a:rPr>
              <a:t> : l'éventuelle question posée dans l'URL ;</a:t>
            </a:r>
          </a:p>
          <a:p>
            <a:pPr marL="342900" lvl="0" indent="-342900">
              <a:spcBef>
                <a:spcPts val="300"/>
              </a:spcBef>
              <a:spcAft>
                <a:spcPts val="300"/>
              </a:spcAft>
              <a:buFont typeface="Arial" panose="020B0604020202020204" pitchFamily="34" charset="0"/>
              <a:buChar char="•"/>
            </a:pPr>
            <a:r>
              <a:rPr lang="fr-FR" u="dbl" dirty="0">
                <a:latin typeface="Times New Roman" panose="02020603050405020304" pitchFamily="18" charset="0"/>
                <a:ea typeface="Times New Roman" panose="02020603050405020304" pitchFamily="18" charset="0"/>
              </a:rPr>
              <a:t>hash</a:t>
            </a:r>
            <a:r>
              <a:rPr lang="fr-FR" dirty="0">
                <a:latin typeface="Times New Roman" panose="02020603050405020304" pitchFamily="18" charset="0"/>
                <a:ea typeface="Times New Roman" panose="02020603050405020304" pitchFamily="18" charset="0"/>
              </a:rPr>
              <a:t> : fait référence au nom du lien.</a:t>
            </a:r>
            <a:endParaRPr lang="fr-FR" dirty="0">
              <a:effectLst/>
              <a:latin typeface="Times New Roman" panose="02020603050405020304" pitchFamily="18" charset="0"/>
              <a:ea typeface="Times New Roman" panose="02020603050405020304" pitchFamily="18" charset="0"/>
            </a:endParaRPr>
          </a:p>
        </p:txBody>
      </p:sp>
      <p:sp>
        <p:nvSpPr>
          <p:cNvPr id="3" name="ZoneTexte 2"/>
          <p:cNvSpPr txBox="1"/>
          <p:nvPr/>
        </p:nvSpPr>
        <p:spPr>
          <a:xfrm>
            <a:off x="8522208" y="4105656"/>
            <a:ext cx="2346896"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dirty="0"/>
              <a:t>Entraînez-vous à utiliser ces propriétés sur un document local</a:t>
            </a:r>
          </a:p>
        </p:txBody>
      </p:sp>
      <p:sp>
        <p:nvSpPr>
          <p:cNvPr id="4" name="Espace réservé du numéro de diapositive 3">
            <a:extLst>
              <a:ext uri="{FF2B5EF4-FFF2-40B4-BE49-F238E27FC236}">
                <a16:creationId xmlns:a16="http://schemas.microsoft.com/office/drawing/2014/main" id="{2CAA466F-9B4B-49E3-AC72-234A642670D1}"/>
              </a:ext>
            </a:extLst>
          </p:cNvPr>
          <p:cNvSpPr>
            <a:spLocks noGrp="1"/>
          </p:cNvSpPr>
          <p:nvPr>
            <p:ph type="sldNum" sz="quarter" idx="12"/>
          </p:nvPr>
        </p:nvSpPr>
        <p:spPr/>
        <p:txBody>
          <a:bodyPr/>
          <a:lstStyle/>
          <a:p>
            <a:fld id="{D57F1E4F-1CFF-5643-939E-217C01CDF565}" type="slidenum">
              <a:rPr lang="en-US" smtClean="0"/>
              <a:pPr/>
              <a:t>150</a:t>
            </a:fld>
            <a:endParaRPr lang="en-US" dirty="0"/>
          </a:p>
        </p:txBody>
      </p:sp>
    </p:spTree>
    <p:extLst>
      <p:ext uri="{BB962C8B-B14F-4D97-AF65-F5344CB8AC3E}">
        <p14:creationId xmlns:p14="http://schemas.microsoft.com/office/powerpoint/2010/main" val="2684555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0221" y="301826"/>
            <a:ext cx="8980603" cy="3616375"/>
          </a:xfrm>
          <a:prstGeom prst="rect">
            <a:avLst/>
          </a:prstGeom>
        </p:spPr>
        <p:txBody>
          <a:bodyPr wrap="square">
            <a:spAutoFit/>
          </a:bodyPr>
          <a:lstStyle/>
          <a:p>
            <a:pPr>
              <a:spcBef>
                <a:spcPts val="1200"/>
              </a:spcBef>
              <a:spcAft>
                <a:spcPts val="300"/>
              </a:spcAft>
            </a:pPr>
            <a:r>
              <a:rPr lang="fr-FR" sz="2400" b="1" i="1" dirty="0">
                <a:latin typeface="Times New Roman" panose="02020603050405020304" pitchFamily="18" charset="0"/>
                <a:ea typeface="Times New Roman" panose="02020603050405020304" pitchFamily="18" charset="0"/>
              </a:rPr>
              <a:t>L'objet </a:t>
            </a:r>
            <a:r>
              <a:rPr lang="fr-FR" sz="2400" b="1" i="1" dirty="0" err="1">
                <a:latin typeface="Times New Roman" panose="02020603050405020304" pitchFamily="18" charset="0"/>
                <a:ea typeface="Times New Roman" panose="02020603050405020304" pitchFamily="18" charset="0"/>
              </a:rPr>
              <a:t>navigator</a:t>
            </a:r>
            <a:endParaRPr lang="fr-FR" sz="2400" b="1" i="1"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Cet objet renvoie des informations sur le type et la version du navigateur utilisé. Il est défini implicitement par le navigateur. Pour y accéder, vous utiliserez la syntaxe suivante :</a:t>
            </a:r>
          </a:p>
          <a:p>
            <a:pPr>
              <a:spcBef>
                <a:spcPts val="600"/>
              </a:spcBef>
              <a:spcAft>
                <a:spcPts val="600"/>
              </a:spcAft>
            </a:pPr>
            <a:r>
              <a:rPr lang="fr-FR" sz="1600" dirty="0">
                <a:latin typeface="Courier New" panose="02070309020205020404" pitchFamily="49" charset="0"/>
                <a:ea typeface="Times New Roman" panose="02020603050405020304" pitchFamily="18" charset="0"/>
              </a:rPr>
              <a:t>	</a:t>
            </a:r>
            <a:r>
              <a:rPr lang="fr-FR" sz="1600" dirty="0" err="1">
                <a:latin typeface="Courier New" panose="02070309020205020404" pitchFamily="49" charset="0"/>
                <a:ea typeface="Times New Roman" panose="02020603050405020304" pitchFamily="18" charset="0"/>
              </a:rPr>
              <a:t>navigator.Propriété</a:t>
            </a:r>
            <a:endParaRPr lang="fr-FR" sz="1600" dirty="0">
              <a:latin typeface="Courier New" panose="02070309020205020404" pitchFamily="49" charset="0"/>
              <a:ea typeface="Times New Roman" panose="02020603050405020304" pitchFamily="18" charset="0"/>
            </a:endParaRP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où Propriété est l'une des propriétés suivantes :</a:t>
            </a:r>
          </a:p>
          <a:p>
            <a:pPr marL="342900" lvl="0" indent="-342900">
              <a:spcBef>
                <a:spcPts val="300"/>
              </a:spcBef>
              <a:spcAft>
                <a:spcPts val="300"/>
              </a:spcAft>
              <a:buFont typeface="Arial" panose="020B0604020202020204" pitchFamily="34" charset="0"/>
              <a:buChar char="•"/>
            </a:pPr>
            <a:r>
              <a:rPr lang="fr-FR" u="dbl" dirty="0" err="1">
                <a:latin typeface="Times New Roman" panose="02020603050405020304" pitchFamily="18" charset="0"/>
                <a:ea typeface="Times New Roman" panose="02020603050405020304" pitchFamily="18" charset="0"/>
              </a:rPr>
              <a:t>appCodeName</a:t>
            </a:r>
            <a:r>
              <a:rPr lang="fr-FR" dirty="0">
                <a:latin typeface="Times New Roman" panose="02020603050405020304" pitchFamily="18" charset="0"/>
                <a:ea typeface="Times New Roman" panose="02020603050405020304" pitchFamily="18" charset="0"/>
              </a:rPr>
              <a:t> : Nom de code du navigateur ;</a:t>
            </a:r>
          </a:p>
          <a:p>
            <a:pPr marL="342900" lvl="0" indent="-342900">
              <a:spcBef>
                <a:spcPts val="300"/>
              </a:spcBef>
              <a:spcAft>
                <a:spcPts val="300"/>
              </a:spcAft>
              <a:buFont typeface="Arial" panose="020B0604020202020204" pitchFamily="34" charset="0"/>
              <a:buChar char="•"/>
            </a:pPr>
            <a:r>
              <a:rPr lang="fr-FR" u="dbl" dirty="0" err="1">
                <a:latin typeface="Times New Roman" panose="02020603050405020304" pitchFamily="18" charset="0"/>
                <a:ea typeface="Times New Roman" panose="02020603050405020304" pitchFamily="18" charset="0"/>
              </a:rPr>
              <a:t>appName</a:t>
            </a:r>
            <a:r>
              <a:rPr lang="fr-FR" dirty="0">
                <a:latin typeface="Times New Roman" panose="02020603050405020304" pitchFamily="18" charset="0"/>
                <a:ea typeface="Times New Roman" panose="02020603050405020304" pitchFamily="18" charset="0"/>
              </a:rPr>
              <a:t> : Nom du navigateur ;</a:t>
            </a:r>
          </a:p>
          <a:p>
            <a:pPr marL="342900" lvl="0" indent="-342900">
              <a:spcBef>
                <a:spcPts val="300"/>
              </a:spcBef>
              <a:spcAft>
                <a:spcPts val="300"/>
              </a:spcAft>
              <a:buFont typeface="Arial" panose="020B0604020202020204" pitchFamily="34" charset="0"/>
              <a:buChar char="•"/>
            </a:pPr>
            <a:r>
              <a:rPr lang="fr-FR" u="dbl" dirty="0" err="1">
                <a:latin typeface="Times New Roman" panose="02020603050405020304" pitchFamily="18" charset="0"/>
                <a:ea typeface="Times New Roman" panose="02020603050405020304" pitchFamily="18" charset="0"/>
              </a:rPr>
              <a:t>appVersion</a:t>
            </a:r>
            <a:r>
              <a:rPr lang="fr-FR" dirty="0">
                <a:latin typeface="Times New Roman" panose="02020603050405020304" pitchFamily="18" charset="0"/>
                <a:ea typeface="Times New Roman" panose="02020603050405020304" pitchFamily="18" charset="0"/>
              </a:rPr>
              <a:t> : Version du navigateur ;</a:t>
            </a:r>
          </a:p>
          <a:p>
            <a:pPr marL="342900" lvl="0" indent="-342900">
              <a:spcBef>
                <a:spcPts val="300"/>
              </a:spcBef>
              <a:spcAft>
                <a:spcPts val="300"/>
              </a:spcAft>
              <a:buFont typeface="Arial" panose="020B0604020202020204" pitchFamily="34" charset="0"/>
              <a:buChar char="•"/>
            </a:pPr>
            <a:r>
              <a:rPr lang="fr-FR" u="dbl" dirty="0" err="1">
                <a:latin typeface="Times New Roman" panose="02020603050405020304" pitchFamily="18" charset="0"/>
                <a:ea typeface="Times New Roman" panose="02020603050405020304" pitchFamily="18" charset="0"/>
              </a:rPr>
              <a:t>userAgent</a:t>
            </a:r>
            <a:r>
              <a:rPr lang="fr-FR" dirty="0">
                <a:latin typeface="Times New Roman" panose="02020603050405020304" pitchFamily="18" charset="0"/>
                <a:ea typeface="Times New Roman" panose="02020603050405020304" pitchFamily="18" charset="0"/>
              </a:rPr>
              <a:t> : Information "</a:t>
            </a:r>
            <a:r>
              <a:rPr lang="fr-FR" dirty="0" err="1">
                <a:latin typeface="Times New Roman" panose="02020603050405020304" pitchFamily="18" charset="0"/>
                <a:ea typeface="Times New Roman" panose="02020603050405020304" pitchFamily="18" charset="0"/>
              </a:rPr>
              <a:t>userAgent</a:t>
            </a:r>
            <a:r>
              <a:rPr lang="fr-FR" dirty="0">
                <a:latin typeface="Times New Roman" panose="02020603050405020304" pitchFamily="18" charset="0"/>
                <a:ea typeface="Times New Roman" panose="02020603050405020304" pitchFamily="18" charset="0"/>
              </a:rPr>
              <a:t>".</a:t>
            </a:r>
            <a:endParaRPr lang="fr-FR" dirty="0">
              <a:effectLst/>
              <a:latin typeface="Times New Roman" panose="02020603050405020304" pitchFamily="18" charset="0"/>
              <a:ea typeface="Times New Roman" panose="02020603050405020304" pitchFamily="18" charset="0"/>
            </a:endParaRPr>
          </a:p>
        </p:txBody>
      </p:sp>
      <p:sp>
        <p:nvSpPr>
          <p:cNvPr id="3" name="ZoneTexte 2"/>
          <p:cNvSpPr txBox="1"/>
          <p:nvPr/>
        </p:nvSpPr>
        <p:spPr>
          <a:xfrm>
            <a:off x="2620652" y="4901939"/>
            <a:ext cx="7937369"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fr-FR" dirty="0"/>
              <a:t>Exercice</a:t>
            </a:r>
          </a:p>
          <a:p>
            <a:endParaRPr lang="fr-FR" dirty="0"/>
          </a:p>
          <a:p>
            <a:r>
              <a:rPr lang="fr-FR" dirty="0"/>
              <a:t>Ecrivez le code nécessaire pour afficher les informations sur votre navigateur Web.</a:t>
            </a:r>
          </a:p>
        </p:txBody>
      </p:sp>
      <p:sp>
        <p:nvSpPr>
          <p:cNvPr id="4" name="Espace réservé du numéro de diapositive 3">
            <a:extLst>
              <a:ext uri="{FF2B5EF4-FFF2-40B4-BE49-F238E27FC236}">
                <a16:creationId xmlns:a16="http://schemas.microsoft.com/office/drawing/2014/main" id="{BD4C833D-CE0F-45C5-A252-070F9316D449}"/>
              </a:ext>
            </a:extLst>
          </p:cNvPr>
          <p:cNvSpPr>
            <a:spLocks noGrp="1"/>
          </p:cNvSpPr>
          <p:nvPr>
            <p:ph type="sldNum" sz="quarter" idx="12"/>
          </p:nvPr>
        </p:nvSpPr>
        <p:spPr/>
        <p:txBody>
          <a:bodyPr/>
          <a:lstStyle/>
          <a:p>
            <a:fld id="{D57F1E4F-1CFF-5643-939E-217C01CDF565}" type="slidenum">
              <a:rPr lang="en-US" smtClean="0"/>
              <a:pPr/>
              <a:t>151</a:t>
            </a:fld>
            <a:endParaRPr lang="en-US" dirty="0"/>
          </a:p>
        </p:txBody>
      </p:sp>
    </p:spTree>
    <p:extLst>
      <p:ext uri="{BB962C8B-B14F-4D97-AF65-F5344CB8AC3E}">
        <p14:creationId xmlns:p14="http://schemas.microsoft.com/office/powerpoint/2010/main" val="1651160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5699" y="594174"/>
            <a:ext cx="9847867" cy="3077766"/>
          </a:xfrm>
          <a:prstGeom prst="rect">
            <a:avLst/>
          </a:prstGeom>
        </p:spPr>
        <p:txBody>
          <a:bodyPr wrap="square">
            <a:spAutoFit/>
          </a:bodyPr>
          <a:lstStyle/>
          <a:p>
            <a:r>
              <a:rPr lang="en-US" sz="1200" dirty="0">
                <a:latin typeface="Courier New" panose="02070309020205020404" pitchFamily="49" charset="0"/>
                <a:ea typeface="Times New Roman" panose="02020603050405020304" pitchFamily="18" charset="0"/>
              </a:rPr>
              <a:t>&lt;!DOCTYPE html&gt;</a:t>
            </a:r>
          </a:p>
          <a:p>
            <a:r>
              <a:rPr lang="en-US" sz="1200" dirty="0">
                <a:latin typeface="Courier New" panose="02070309020205020404" pitchFamily="49" charset="0"/>
                <a:ea typeface="Times New Roman" panose="02020603050405020304" pitchFamily="18" charset="0"/>
              </a:rPr>
              <a:t>&lt;html&gt;</a:t>
            </a:r>
          </a:p>
          <a:p>
            <a:r>
              <a:rPr lang="fr-FR" sz="1200" dirty="0">
                <a:latin typeface="Courier New" panose="02070309020205020404" pitchFamily="49" charset="0"/>
                <a:ea typeface="Times New Roman" panose="02020603050405020304" pitchFamily="18" charset="0"/>
              </a:rPr>
              <a:t>  &lt;</a:t>
            </a:r>
            <a:r>
              <a:rPr lang="fr-FR" sz="1200" dirty="0" err="1">
                <a:latin typeface="Courier New" panose="02070309020205020404" pitchFamily="49" charset="0"/>
                <a:ea typeface="Times New Roman" panose="02020603050405020304" pitchFamily="18" charset="0"/>
              </a:rPr>
              <a:t>head</a:t>
            </a:r>
            <a:r>
              <a:rPr lang="fr-FR" sz="1200" dirty="0">
                <a:latin typeface="Courier New" panose="02070309020205020404" pitchFamily="49" charset="0"/>
                <a:ea typeface="Times New Roman" panose="02020603050405020304" pitchFamily="18" charset="0"/>
              </a:rPr>
              <a:t>&gt;</a:t>
            </a:r>
          </a:p>
          <a:p>
            <a:r>
              <a:rPr lang="fr-FR" sz="1200" dirty="0">
                <a:latin typeface="Courier New" panose="02070309020205020404" pitchFamily="49" charset="0"/>
                <a:ea typeface="Times New Roman" panose="02020603050405020304" pitchFamily="18" charset="0"/>
              </a:rPr>
              <a:t>    &lt;</a:t>
            </a:r>
            <a:r>
              <a:rPr lang="fr-FR" sz="1200" dirty="0" err="1">
                <a:latin typeface="Courier New" panose="02070309020205020404" pitchFamily="49" charset="0"/>
                <a:ea typeface="Times New Roman" panose="02020603050405020304" pitchFamily="18" charset="0"/>
              </a:rPr>
              <a:t>meta</a:t>
            </a:r>
            <a:r>
              <a:rPr lang="fr-FR" sz="1200" dirty="0">
                <a:latin typeface="Courier New" panose="02070309020205020404" pitchFamily="49" charset="0"/>
                <a:ea typeface="Times New Roman" panose="02020603050405020304" pitchFamily="18" charset="0"/>
              </a:rPr>
              <a:t> </a:t>
            </a:r>
            <a:r>
              <a:rPr lang="fr-FR" sz="1200" dirty="0" err="1">
                <a:latin typeface="Courier New" panose="02070309020205020404" pitchFamily="49" charset="0"/>
                <a:ea typeface="Times New Roman" panose="02020603050405020304" pitchFamily="18" charset="0"/>
              </a:rPr>
              <a:t>charset</a:t>
            </a:r>
            <a:r>
              <a:rPr lang="fr-FR" sz="1200" dirty="0">
                <a:latin typeface="Courier New" panose="02070309020205020404" pitchFamily="49" charset="0"/>
                <a:ea typeface="Times New Roman" panose="02020603050405020304" pitchFamily="18" charset="0"/>
              </a:rPr>
              <a:t>="utf-8"&gt;</a:t>
            </a:r>
          </a:p>
          <a:p>
            <a:r>
              <a:rPr lang="fr-FR" sz="1200" dirty="0">
                <a:latin typeface="Courier New" panose="02070309020205020404" pitchFamily="49" charset="0"/>
                <a:ea typeface="Times New Roman" panose="02020603050405020304" pitchFamily="18" charset="0"/>
              </a:rPr>
              <a:t>  &lt;/</a:t>
            </a:r>
            <a:r>
              <a:rPr lang="fr-FR" sz="1200" dirty="0" err="1">
                <a:latin typeface="Courier New" panose="02070309020205020404" pitchFamily="49" charset="0"/>
                <a:ea typeface="Times New Roman" panose="02020603050405020304" pitchFamily="18" charset="0"/>
              </a:rPr>
              <a:t>head</a:t>
            </a:r>
            <a:r>
              <a:rPr lang="fr-FR" sz="1200" dirty="0">
                <a:latin typeface="Courier New" panose="02070309020205020404" pitchFamily="49" charset="0"/>
                <a:ea typeface="Times New Roman" panose="02020603050405020304" pitchFamily="18" charset="0"/>
              </a:rPr>
              <a:t>&gt;</a:t>
            </a:r>
          </a:p>
          <a:p>
            <a:r>
              <a:rPr lang="fr-FR" sz="1200" dirty="0">
                <a:latin typeface="Courier New" panose="02070309020205020404" pitchFamily="49" charset="0"/>
                <a:ea typeface="Times New Roman" panose="02020603050405020304" pitchFamily="18" charset="0"/>
              </a:rPr>
              <a:t>  &lt;body&gt;</a:t>
            </a:r>
          </a:p>
          <a:p>
            <a:r>
              <a:rPr lang="fr-FR" sz="1200" dirty="0">
                <a:latin typeface="Courier New" panose="02070309020205020404" pitchFamily="49" charset="0"/>
                <a:ea typeface="Times New Roman" panose="02020603050405020304" pitchFamily="18" charset="0"/>
              </a:rPr>
              <a:t>    &lt;h1&gt;Informations sur le navigateur en cours d'utilisation&lt;/P&gt;&lt;/h1&gt;</a:t>
            </a:r>
          </a:p>
          <a:p>
            <a:r>
              <a:rPr lang="fr-FR" sz="1200" dirty="0">
                <a:latin typeface="Courier New" panose="02070309020205020404" pitchFamily="49" charset="0"/>
                <a:ea typeface="Times New Roman" panose="02020603050405020304" pitchFamily="18" charset="0"/>
              </a:rPr>
              <a:t>    &lt;</a:t>
            </a:r>
            <a:r>
              <a:rPr lang="fr-FR" sz="1200" dirty="0" err="1">
                <a:latin typeface="Courier New" panose="02070309020205020404" pitchFamily="49" charset="0"/>
                <a:ea typeface="Times New Roman" panose="02020603050405020304" pitchFamily="18" charset="0"/>
              </a:rPr>
              <a:t>hr</a:t>
            </a:r>
            <a:r>
              <a:rPr lang="fr-FR" sz="1200" dirty="0">
                <a:latin typeface="Courier New" panose="02070309020205020404" pitchFamily="49" charset="0"/>
                <a:ea typeface="Times New Roman" panose="02020603050405020304" pitchFamily="18" charset="0"/>
              </a:rPr>
              <a:t>&gt;</a:t>
            </a:r>
          </a:p>
          <a:p>
            <a:r>
              <a:rPr lang="fr-FR" sz="1200" dirty="0">
                <a:latin typeface="Courier New" panose="02070309020205020404" pitchFamily="49" charset="0"/>
                <a:ea typeface="Times New Roman" panose="02020603050405020304" pitchFamily="18" charset="0"/>
              </a:rPr>
              <a:t>    &lt;script </a:t>
            </a:r>
            <a:r>
              <a:rPr lang="fr-FR" sz="1200" dirty="0" err="1">
                <a:latin typeface="Courier New" panose="02070309020205020404" pitchFamily="49" charset="0"/>
                <a:ea typeface="Times New Roman" panose="02020603050405020304" pitchFamily="18" charset="0"/>
              </a:rPr>
              <a:t>language</a:t>
            </a:r>
            <a:r>
              <a:rPr lang="fr-FR" sz="1200" dirty="0">
                <a:latin typeface="Courier New" panose="02070309020205020404" pitchFamily="49" charset="0"/>
                <a:ea typeface="Times New Roman" panose="02020603050405020304" pitchFamily="18" charset="0"/>
              </a:rPr>
              <a:t> = JavaScript&gt;</a:t>
            </a:r>
          </a:p>
          <a:p>
            <a:r>
              <a:rPr lang="fr-FR" sz="1200" dirty="0">
                <a:latin typeface="Courier New" panose="02070309020205020404" pitchFamily="49" charset="0"/>
                <a:ea typeface="Times New Roman" panose="02020603050405020304" pitchFamily="18" charset="0"/>
              </a:rPr>
              <a:t>      </a:t>
            </a:r>
            <a:r>
              <a:rPr lang="fr-FR" sz="1200" dirty="0" err="1">
                <a:latin typeface="Courier New" panose="02070309020205020404" pitchFamily="49" charset="0"/>
                <a:ea typeface="Times New Roman" panose="02020603050405020304" pitchFamily="18" charset="0"/>
              </a:rPr>
              <a:t>document.write</a:t>
            </a:r>
            <a:r>
              <a:rPr lang="fr-FR" sz="1200" dirty="0">
                <a:latin typeface="Courier New" panose="02070309020205020404" pitchFamily="49" charset="0"/>
                <a:ea typeface="Times New Roman" panose="02020603050405020304" pitchFamily="18" charset="0"/>
              </a:rPr>
              <a:t>('</a:t>
            </a:r>
            <a:r>
              <a:rPr lang="fr-FR" sz="1200" dirty="0" err="1">
                <a:latin typeface="Courier New" panose="02070309020205020404" pitchFamily="49" charset="0"/>
                <a:ea typeface="Times New Roman" panose="02020603050405020304" pitchFamily="18" charset="0"/>
              </a:rPr>
              <a:t>navigator.appCodeName</a:t>
            </a:r>
            <a:r>
              <a:rPr lang="fr-FR" sz="1200" dirty="0">
                <a:latin typeface="Courier New" panose="02070309020205020404" pitchFamily="49" charset="0"/>
                <a:ea typeface="Times New Roman" panose="02020603050405020304" pitchFamily="18" charset="0"/>
              </a:rPr>
              <a:t> = ' + </a:t>
            </a:r>
            <a:r>
              <a:rPr lang="fr-FR" sz="1200" dirty="0" err="1">
                <a:latin typeface="Courier New" panose="02070309020205020404" pitchFamily="49" charset="0"/>
                <a:ea typeface="Times New Roman" panose="02020603050405020304" pitchFamily="18" charset="0"/>
              </a:rPr>
              <a:t>navigator.appCodeName</a:t>
            </a:r>
            <a:r>
              <a:rPr lang="fr-FR" sz="1200" dirty="0">
                <a:latin typeface="Courier New" panose="02070309020205020404" pitchFamily="49" charset="0"/>
                <a:ea typeface="Times New Roman" panose="02020603050405020304" pitchFamily="18" charset="0"/>
              </a:rPr>
              <a:t> + '&lt;</a:t>
            </a:r>
            <a:r>
              <a:rPr lang="fr-FR" sz="1200" dirty="0" err="1">
                <a:latin typeface="Courier New" panose="02070309020205020404" pitchFamily="49" charset="0"/>
                <a:ea typeface="Times New Roman" panose="02020603050405020304" pitchFamily="18" charset="0"/>
              </a:rPr>
              <a:t>br</a:t>
            </a:r>
            <a:r>
              <a:rPr lang="fr-FR" sz="1200" dirty="0">
                <a:latin typeface="Courier New" panose="02070309020205020404" pitchFamily="49" charset="0"/>
                <a:ea typeface="Times New Roman" panose="02020603050405020304" pitchFamily="18" charset="0"/>
              </a:rPr>
              <a:t>&gt;');</a:t>
            </a:r>
          </a:p>
          <a:p>
            <a:r>
              <a:rPr lang="fr-FR" sz="1200" dirty="0">
                <a:latin typeface="Courier New" panose="02070309020205020404" pitchFamily="49" charset="0"/>
                <a:ea typeface="Times New Roman" panose="02020603050405020304" pitchFamily="18" charset="0"/>
              </a:rPr>
              <a:t>      </a:t>
            </a:r>
            <a:r>
              <a:rPr lang="fr-FR" sz="1200" dirty="0" err="1">
                <a:latin typeface="Courier New" panose="02070309020205020404" pitchFamily="49" charset="0"/>
                <a:ea typeface="Times New Roman" panose="02020603050405020304" pitchFamily="18" charset="0"/>
              </a:rPr>
              <a:t>document.write</a:t>
            </a:r>
            <a:r>
              <a:rPr lang="fr-FR" sz="1200" dirty="0">
                <a:latin typeface="Courier New" panose="02070309020205020404" pitchFamily="49" charset="0"/>
                <a:ea typeface="Times New Roman" panose="02020603050405020304" pitchFamily="18" charset="0"/>
              </a:rPr>
              <a:t>('</a:t>
            </a:r>
            <a:r>
              <a:rPr lang="fr-FR" sz="1200" dirty="0" err="1">
                <a:latin typeface="Courier New" panose="02070309020205020404" pitchFamily="49" charset="0"/>
                <a:ea typeface="Times New Roman" panose="02020603050405020304" pitchFamily="18" charset="0"/>
              </a:rPr>
              <a:t>navigator.appName</a:t>
            </a:r>
            <a:r>
              <a:rPr lang="fr-FR" sz="1200" dirty="0">
                <a:latin typeface="Courier New" panose="02070309020205020404" pitchFamily="49" charset="0"/>
                <a:ea typeface="Times New Roman" panose="02020603050405020304" pitchFamily="18" charset="0"/>
              </a:rPr>
              <a:t> = ' + </a:t>
            </a:r>
            <a:r>
              <a:rPr lang="fr-FR" sz="1200" dirty="0" err="1">
                <a:latin typeface="Courier New" panose="02070309020205020404" pitchFamily="49" charset="0"/>
                <a:ea typeface="Times New Roman" panose="02020603050405020304" pitchFamily="18" charset="0"/>
              </a:rPr>
              <a:t>navigator.appName</a:t>
            </a:r>
            <a:r>
              <a:rPr lang="fr-FR" sz="1200" dirty="0">
                <a:latin typeface="Courier New" panose="02070309020205020404" pitchFamily="49" charset="0"/>
                <a:ea typeface="Times New Roman" panose="02020603050405020304" pitchFamily="18" charset="0"/>
              </a:rPr>
              <a:t> + '&lt;</a:t>
            </a:r>
            <a:r>
              <a:rPr lang="fr-FR" sz="1200" dirty="0" err="1">
                <a:latin typeface="Courier New" panose="02070309020205020404" pitchFamily="49" charset="0"/>
                <a:ea typeface="Times New Roman" panose="02020603050405020304" pitchFamily="18" charset="0"/>
              </a:rPr>
              <a:t>br</a:t>
            </a:r>
            <a:r>
              <a:rPr lang="fr-FR" sz="1200" dirty="0">
                <a:latin typeface="Courier New" panose="02070309020205020404" pitchFamily="49" charset="0"/>
                <a:ea typeface="Times New Roman" panose="02020603050405020304" pitchFamily="18" charset="0"/>
              </a:rPr>
              <a:t>&gt;');</a:t>
            </a:r>
          </a:p>
          <a:p>
            <a:r>
              <a:rPr lang="fr-FR" sz="1200" dirty="0">
                <a:latin typeface="Courier New" panose="02070309020205020404" pitchFamily="49" charset="0"/>
                <a:ea typeface="Times New Roman" panose="02020603050405020304" pitchFamily="18" charset="0"/>
              </a:rPr>
              <a:t>      </a:t>
            </a:r>
            <a:r>
              <a:rPr lang="fr-FR" sz="1200" dirty="0" err="1">
                <a:latin typeface="Courier New" panose="02070309020205020404" pitchFamily="49" charset="0"/>
                <a:ea typeface="Times New Roman" panose="02020603050405020304" pitchFamily="18" charset="0"/>
              </a:rPr>
              <a:t>document.write</a:t>
            </a:r>
            <a:r>
              <a:rPr lang="fr-FR" sz="1200" dirty="0">
                <a:latin typeface="Courier New" panose="02070309020205020404" pitchFamily="49" charset="0"/>
                <a:ea typeface="Times New Roman" panose="02020603050405020304" pitchFamily="18" charset="0"/>
              </a:rPr>
              <a:t>('</a:t>
            </a:r>
            <a:r>
              <a:rPr lang="fr-FR" sz="1200" dirty="0" err="1">
                <a:latin typeface="Courier New" panose="02070309020205020404" pitchFamily="49" charset="0"/>
                <a:ea typeface="Times New Roman" panose="02020603050405020304" pitchFamily="18" charset="0"/>
              </a:rPr>
              <a:t>navigator.appVersion</a:t>
            </a:r>
            <a:r>
              <a:rPr lang="fr-FR" sz="1200" dirty="0">
                <a:latin typeface="Courier New" panose="02070309020205020404" pitchFamily="49" charset="0"/>
                <a:ea typeface="Times New Roman" panose="02020603050405020304" pitchFamily="18" charset="0"/>
              </a:rPr>
              <a:t> = ' + </a:t>
            </a:r>
            <a:r>
              <a:rPr lang="fr-FR" sz="1200" dirty="0" err="1">
                <a:latin typeface="Courier New" panose="02070309020205020404" pitchFamily="49" charset="0"/>
                <a:ea typeface="Times New Roman" panose="02020603050405020304" pitchFamily="18" charset="0"/>
              </a:rPr>
              <a:t>navigator.appVersion</a:t>
            </a:r>
            <a:r>
              <a:rPr lang="fr-FR" sz="1200" dirty="0">
                <a:latin typeface="Courier New" panose="02070309020205020404" pitchFamily="49" charset="0"/>
                <a:ea typeface="Times New Roman" panose="02020603050405020304" pitchFamily="18" charset="0"/>
              </a:rPr>
              <a:t> + '&lt;</a:t>
            </a:r>
            <a:r>
              <a:rPr lang="fr-FR" sz="1200" dirty="0" err="1">
                <a:latin typeface="Courier New" panose="02070309020205020404" pitchFamily="49" charset="0"/>
                <a:ea typeface="Times New Roman" panose="02020603050405020304" pitchFamily="18" charset="0"/>
              </a:rPr>
              <a:t>br</a:t>
            </a:r>
            <a:r>
              <a:rPr lang="fr-FR" sz="1200" dirty="0">
                <a:latin typeface="Courier New" panose="02070309020205020404" pitchFamily="49" charset="0"/>
                <a:ea typeface="Times New Roman" panose="02020603050405020304" pitchFamily="18" charset="0"/>
              </a:rPr>
              <a:t>&gt;');</a:t>
            </a:r>
          </a:p>
          <a:p>
            <a:r>
              <a:rPr lang="fr-FR" sz="1200" dirty="0">
                <a:latin typeface="Courier New" panose="02070309020205020404" pitchFamily="49" charset="0"/>
                <a:ea typeface="Times New Roman" panose="02020603050405020304" pitchFamily="18" charset="0"/>
              </a:rPr>
              <a:t>      </a:t>
            </a:r>
            <a:r>
              <a:rPr lang="fr-FR" sz="1200" dirty="0" err="1">
                <a:latin typeface="Courier New" panose="02070309020205020404" pitchFamily="49" charset="0"/>
                <a:ea typeface="Times New Roman" panose="02020603050405020304" pitchFamily="18" charset="0"/>
              </a:rPr>
              <a:t>document.write</a:t>
            </a:r>
            <a:r>
              <a:rPr lang="fr-FR" sz="1200" dirty="0">
                <a:latin typeface="Courier New" panose="02070309020205020404" pitchFamily="49" charset="0"/>
                <a:ea typeface="Times New Roman" panose="02020603050405020304" pitchFamily="18" charset="0"/>
              </a:rPr>
              <a:t>('</a:t>
            </a:r>
            <a:r>
              <a:rPr lang="fr-FR" sz="1200" dirty="0" err="1">
                <a:latin typeface="Courier New" panose="02070309020205020404" pitchFamily="49" charset="0"/>
                <a:ea typeface="Times New Roman" panose="02020603050405020304" pitchFamily="18" charset="0"/>
              </a:rPr>
              <a:t>navigator.userAgent</a:t>
            </a:r>
            <a:r>
              <a:rPr lang="fr-FR" sz="1200" dirty="0">
                <a:latin typeface="Courier New" panose="02070309020205020404" pitchFamily="49" charset="0"/>
                <a:ea typeface="Times New Roman" panose="02020603050405020304" pitchFamily="18" charset="0"/>
              </a:rPr>
              <a:t> = ' + </a:t>
            </a:r>
            <a:r>
              <a:rPr lang="fr-FR" sz="1200" dirty="0" err="1">
                <a:latin typeface="Courier New" panose="02070309020205020404" pitchFamily="49" charset="0"/>
                <a:ea typeface="Times New Roman" panose="02020603050405020304" pitchFamily="18" charset="0"/>
              </a:rPr>
              <a:t>navigator.userAgent</a:t>
            </a:r>
            <a:r>
              <a:rPr lang="fr-FR" sz="1200" dirty="0">
                <a:latin typeface="Courier New" panose="02070309020205020404" pitchFamily="49" charset="0"/>
                <a:ea typeface="Times New Roman" panose="02020603050405020304" pitchFamily="18" charset="0"/>
              </a:rPr>
              <a:t> + '&lt;</a:t>
            </a:r>
            <a:r>
              <a:rPr lang="fr-FR" sz="1200" dirty="0" err="1">
                <a:latin typeface="Courier New" panose="02070309020205020404" pitchFamily="49" charset="0"/>
                <a:ea typeface="Times New Roman" panose="02020603050405020304" pitchFamily="18" charset="0"/>
              </a:rPr>
              <a:t>br</a:t>
            </a:r>
            <a:r>
              <a:rPr lang="fr-FR"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&lt;/script&gt;</a:t>
            </a:r>
            <a:endParaRPr lang="fr-FR" sz="1200" dirty="0">
              <a:latin typeface="Courier New" panose="02070309020205020404" pitchFamily="49" charset="0"/>
              <a:ea typeface="Times New Roman" panose="02020603050405020304" pitchFamily="18" charset="0"/>
            </a:endParaRPr>
          </a:p>
          <a:p>
            <a:r>
              <a:rPr lang="en-US" sz="1200" dirty="0">
                <a:latin typeface="Courier New" panose="02070309020205020404" pitchFamily="49" charset="0"/>
                <a:ea typeface="Times New Roman" panose="02020603050405020304" pitchFamily="18" charset="0"/>
              </a:rPr>
              <a:t>  &lt;/body&gt;</a:t>
            </a:r>
            <a:endParaRPr lang="fr-FR" sz="1200" dirty="0">
              <a:latin typeface="Courier New" panose="02070309020205020404" pitchFamily="49" charset="0"/>
              <a:ea typeface="Times New Roman" panose="02020603050405020304" pitchFamily="18" charset="0"/>
            </a:endParaRPr>
          </a:p>
          <a:p>
            <a:r>
              <a:rPr lang="en-US" sz="1200" dirty="0">
                <a:latin typeface="Courier New" panose="02070309020205020404" pitchFamily="49" charset="0"/>
                <a:ea typeface="Times New Roman" panose="02020603050405020304" pitchFamily="18" charset="0"/>
              </a:rPr>
              <a:t>&lt;/html&gt;</a:t>
            </a:r>
            <a:endParaRPr lang="fr-FR" sz="1200" dirty="0">
              <a:effectLst/>
              <a:latin typeface="Courier New" panose="02070309020205020404" pitchFamily="49" charset="0"/>
              <a:ea typeface="Times New Roman" panose="02020603050405020304" pitchFamily="18" charset="0"/>
            </a:endParaRPr>
          </a:p>
        </p:txBody>
      </p:sp>
      <p:sp>
        <p:nvSpPr>
          <p:cNvPr id="3" name="ZoneTexte 2"/>
          <p:cNvSpPr txBox="1"/>
          <p:nvPr/>
        </p:nvSpPr>
        <p:spPr>
          <a:xfrm>
            <a:off x="1605699" y="157285"/>
            <a:ext cx="3129699" cy="369332"/>
          </a:xfrm>
          <a:prstGeom prst="rect">
            <a:avLst/>
          </a:prstGeom>
          <a:noFill/>
        </p:spPr>
        <p:txBody>
          <a:bodyPr wrap="square" rtlCol="0">
            <a:spAutoFit/>
          </a:bodyPr>
          <a:lstStyle/>
          <a:p>
            <a:r>
              <a:rPr lang="fr-FR" dirty="0"/>
              <a:t>Solution</a:t>
            </a:r>
          </a:p>
        </p:txBody>
      </p:sp>
      <p:pic>
        <p:nvPicPr>
          <p:cNvPr id="4" name="Image 3"/>
          <p:cNvPicPr>
            <a:picLocks noChangeAspect="1"/>
          </p:cNvPicPr>
          <p:nvPr/>
        </p:nvPicPr>
        <p:blipFill>
          <a:blip r:embed="rId2"/>
          <a:stretch>
            <a:fillRect/>
          </a:stretch>
        </p:blipFill>
        <p:spPr>
          <a:xfrm>
            <a:off x="3750346" y="3333750"/>
            <a:ext cx="7915275" cy="3524250"/>
          </a:xfrm>
          <a:prstGeom prst="rect">
            <a:avLst/>
          </a:prstGeom>
        </p:spPr>
      </p:pic>
      <p:sp>
        <p:nvSpPr>
          <p:cNvPr id="5" name="ZoneTexte 4"/>
          <p:cNvSpPr txBox="1"/>
          <p:nvPr/>
        </p:nvSpPr>
        <p:spPr>
          <a:xfrm>
            <a:off x="1536569" y="4524866"/>
            <a:ext cx="1668544" cy="923330"/>
          </a:xfrm>
          <a:prstGeom prst="rect">
            <a:avLst/>
          </a:prstGeom>
          <a:noFill/>
        </p:spPr>
        <p:txBody>
          <a:bodyPr wrap="square" rtlCol="0">
            <a:spAutoFit/>
          </a:bodyPr>
          <a:lstStyle/>
          <a:p>
            <a:r>
              <a:rPr lang="fr-FR" dirty="0"/>
              <a:t>Un exemple d'exécution dans IE11 :</a:t>
            </a:r>
          </a:p>
        </p:txBody>
      </p:sp>
      <p:sp>
        <p:nvSpPr>
          <p:cNvPr id="6" name="Espace réservé du numéro de diapositive 5">
            <a:extLst>
              <a:ext uri="{FF2B5EF4-FFF2-40B4-BE49-F238E27FC236}">
                <a16:creationId xmlns:a16="http://schemas.microsoft.com/office/drawing/2014/main" id="{84A9C221-06EA-4CE7-894B-61602FC2262A}"/>
              </a:ext>
            </a:extLst>
          </p:cNvPr>
          <p:cNvSpPr>
            <a:spLocks noGrp="1"/>
          </p:cNvSpPr>
          <p:nvPr>
            <p:ph type="sldNum" sz="quarter" idx="12"/>
          </p:nvPr>
        </p:nvSpPr>
        <p:spPr/>
        <p:txBody>
          <a:bodyPr/>
          <a:lstStyle/>
          <a:p>
            <a:fld id="{D57F1E4F-1CFF-5643-939E-217C01CDF565}" type="slidenum">
              <a:rPr lang="en-US" smtClean="0"/>
              <a:pPr/>
              <a:t>152</a:t>
            </a:fld>
            <a:endParaRPr lang="en-US" dirty="0"/>
          </a:p>
        </p:txBody>
      </p:sp>
    </p:spTree>
    <p:extLst>
      <p:ext uri="{BB962C8B-B14F-4D97-AF65-F5344CB8AC3E}">
        <p14:creationId xmlns:p14="http://schemas.microsoft.com/office/powerpoint/2010/main" val="31492524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30E88E7-AE70-4E10-A5E1-7D57DE6145B1}"/>
              </a:ext>
            </a:extLst>
          </p:cNvPr>
          <p:cNvSpPr>
            <a:spLocks noGrp="1"/>
          </p:cNvSpPr>
          <p:nvPr>
            <p:ph type="sldNum" sz="quarter" idx="12"/>
          </p:nvPr>
        </p:nvSpPr>
        <p:spPr/>
        <p:txBody>
          <a:bodyPr/>
          <a:lstStyle/>
          <a:p>
            <a:fld id="{D57F1E4F-1CFF-5643-939E-217C01CDF565}" type="slidenum">
              <a:rPr lang="en-US" smtClean="0"/>
              <a:pPr/>
              <a:t>153</a:t>
            </a:fld>
            <a:endParaRPr lang="en-US" dirty="0"/>
          </a:p>
        </p:txBody>
      </p:sp>
      <p:sp>
        <p:nvSpPr>
          <p:cNvPr id="4" name="ZoneTexte 3">
            <a:extLst>
              <a:ext uri="{FF2B5EF4-FFF2-40B4-BE49-F238E27FC236}">
                <a16:creationId xmlns:a16="http://schemas.microsoft.com/office/drawing/2014/main" id="{F36ED1BF-5316-4A6B-95C6-979E257B4B24}"/>
              </a:ext>
            </a:extLst>
          </p:cNvPr>
          <p:cNvSpPr txBox="1"/>
          <p:nvPr/>
        </p:nvSpPr>
        <p:spPr>
          <a:xfrm>
            <a:off x="2552350" y="364732"/>
            <a:ext cx="8605007" cy="1200329"/>
          </a:xfrm>
          <a:prstGeom prst="rect">
            <a:avLst/>
          </a:prstGeom>
          <a:noFill/>
        </p:spPr>
        <p:txBody>
          <a:bodyPr wrap="square">
            <a:spAutoFit/>
          </a:bodyPr>
          <a:lstStyle/>
          <a:p>
            <a:r>
              <a:rPr lang="fr-FR" dirty="0"/>
              <a:t>Pour avoir un aperçu relativement complet de la propriété </a:t>
            </a:r>
            <a:r>
              <a:rPr lang="fr-FR" b="1" dirty="0" err="1"/>
              <a:t>userAgent</a:t>
            </a:r>
            <a:r>
              <a:rPr lang="fr-FR" dirty="0"/>
              <a:t> des principaux navigateurs Web, consultez cette page :</a:t>
            </a:r>
          </a:p>
          <a:p>
            <a:endParaRPr lang="fr-FR" dirty="0"/>
          </a:p>
          <a:p>
            <a:r>
              <a:rPr lang="fr-FR" dirty="0"/>
              <a:t>	</a:t>
            </a:r>
            <a:r>
              <a:rPr lang="fr-FR" dirty="0">
                <a:hlinkClick r:id="rId2"/>
              </a:rPr>
              <a:t>https://www.whatismybrowser.com/guides/the-latest-user-agent/</a:t>
            </a:r>
            <a:endParaRPr lang="fr-FR" dirty="0"/>
          </a:p>
        </p:txBody>
      </p:sp>
      <p:pic>
        <p:nvPicPr>
          <p:cNvPr id="5" name="Image 4">
            <a:extLst>
              <a:ext uri="{FF2B5EF4-FFF2-40B4-BE49-F238E27FC236}">
                <a16:creationId xmlns:a16="http://schemas.microsoft.com/office/drawing/2014/main" id="{544DF414-7E39-42BA-AD55-8A98DFCC2475}"/>
              </a:ext>
            </a:extLst>
          </p:cNvPr>
          <p:cNvPicPr>
            <a:picLocks noChangeAspect="1"/>
          </p:cNvPicPr>
          <p:nvPr/>
        </p:nvPicPr>
        <p:blipFill>
          <a:blip r:embed="rId3"/>
          <a:stretch>
            <a:fillRect/>
          </a:stretch>
        </p:blipFill>
        <p:spPr>
          <a:xfrm>
            <a:off x="2939510" y="1842060"/>
            <a:ext cx="7000875" cy="4924425"/>
          </a:xfrm>
          <a:prstGeom prst="rect">
            <a:avLst/>
          </a:prstGeom>
        </p:spPr>
      </p:pic>
    </p:spTree>
    <p:extLst>
      <p:ext uri="{BB962C8B-B14F-4D97-AF65-F5344CB8AC3E}">
        <p14:creationId xmlns:p14="http://schemas.microsoft.com/office/powerpoint/2010/main" val="205788957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5636" y="232890"/>
            <a:ext cx="7905947" cy="3424014"/>
          </a:xfrm>
          <a:prstGeom prst="rect">
            <a:avLst/>
          </a:prstGeom>
        </p:spPr>
        <p:txBody>
          <a:bodyPr wrap="square">
            <a:spAutoFit/>
          </a:bodyPr>
          <a:lstStyle/>
          <a:p>
            <a:pPr>
              <a:spcBef>
                <a:spcPts val="1200"/>
              </a:spcBef>
              <a:spcAft>
                <a:spcPts val="300"/>
              </a:spcAft>
            </a:pPr>
            <a:r>
              <a:rPr lang="fr-FR" sz="2400" b="1" i="1" dirty="0">
                <a:latin typeface="Times New Roman" panose="02020603050405020304" pitchFamily="18" charset="0"/>
                <a:ea typeface="Times New Roman" panose="02020603050405020304" pitchFamily="18" charset="0"/>
              </a:rPr>
              <a:t>Le tableau </a:t>
            </a:r>
            <a:r>
              <a:rPr lang="fr-FR" sz="2400" b="1" i="1" dirty="0" err="1">
                <a:latin typeface="Times New Roman" panose="02020603050405020304" pitchFamily="18" charset="0"/>
                <a:ea typeface="Times New Roman" panose="02020603050405020304" pitchFamily="18" charset="0"/>
              </a:rPr>
              <a:t>elements</a:t>
            </a:r>
            <a:r>
              <a:rPr lang="fr-FR" sz="2400" b="1" i="1" dirty="0">
                <a:latin typeface="Times New Roman" panose="02020603050405020304" pitchFamily="18" charset="0"/>
                <a:ea typeface="Times New Roman" panose="02020603050405020304" pitchFamily="18" charset="0"/>
              </a:rPr>
              <a:t>[]</a:t>
            </a:r>
          </a:p>
          <a:p>
            <a:pPr>
              <a:spcBef>
                <a:spcPts val="1200"/>
              </a:spcBef>
              <a:spcAft>
                <a:spcPts val="300"/>
              </a:spcAft>
            </a:pPr>
            <a:endParaRPr lang="fr-FR" sz="2400" b="1" i="1"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Les contrôles qui composent un formulaire peuvent être référencés à l'aide du tableau </a:t>
            </a:r>
            <a:r>
              <a:rPr lang="fr-FR" b="1" dirty="0" err="1">
                <a:latin typeface="Times New Roman" panose="02020603050405020304" pitchFamily="18" charset="0"/>
                <a:ea typeface="Times New Roman" panose="02020603050405020304" pitchFamily="18" charset="0"/>
              </a:rPr>
              <a:t>elements</a:t>
            </a:r>
            <a:r>
              <a:rPr lang="fr-FR" b="1" dirty="0">
                <a:latin typeface="Times New Roman" panose="02020603050405020304" pitchFamily="18" charset="0"/>
                <a:ea typeface="Times New Roman" panose="02020603050405020304" pitchFamily="18" charset="0"/>
              </a:rPr>
              <a:t>[]</a:t>
            </a:r>
            <a:r>
              <a:rPr lang="fr-FR" dirty="0">
                <a:latin typeface="Times New Roman" panose="02020603050405020304" pitchFamily="18" charset="0"/>
                <a:ea typeface="Times New Roman" panose="02020603050405020304" pitchFamily="18" charset="0"/>
              </a:rPr>
              <a:t>.</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Supposons qu'un formulaire nommé </a:t>
            </a:r>
            <a:r>
              <a:rPr lang="fr-FR" u="dbl" dirty="0">
                <a:latin typeface="Times New Roman" panose="02020603050405020304" pitchFamily="18" charset="0"/>
                <a:ea typeface="Times New Roman" panose="02020603050405020304" pitchFamily="18" charset="0"/>
              </a:rPr>
              <a:t>test</a:t>
            </a:r>
            <a:r>
              <a:rPr lang="fr-FR" dirty="0">
                <a:latin typeface="Times New Roman" panose="02020603050405020304" pitchFamily="18" charset="0"/>
                <a:ea typeface="Times New Roman" panose="02020603050405020304" pitchFamily="18" charset="0"/>
              </a:rPr>
              <a:t> comporte :</a:t>
            </a:r>
          </a:p>
          <a:p>
            <a:pPr marL="342900" lvl="0" indent="-342900">
              <a:spcBef>
                <a:spcPts val="300"/>
              </a:spcBef>
              <a:spcAft>
                <a:spcPts val="300"/>
              </a:spcAft>
              <a:buFont typeface="Arial" panose="020B0604020202020204" pitchFamily="34" charset="0"/>
              <a:buChar char="•"/>
            </a:pPr>
            <a:r>
              <a:rPr lang="fr-FR" dirty="0">
                <a:latin typeface="Times New Roman" panose="02020603050405020304" pitchFamily="18" charset="0"/>
                <a:ea typeface="Times New Roman" panose="02020603050405020304" pitchFamily="18" charset="0"/>
              </a:rPr>
              <a:t>Une zone de texte de nom </a:t>
            </a:r>
            <a:r>
              <a:rPr lang="fr-FR" u="dbl" dirty="0">
                <a:latin typeface="Times New Roman" panose="02020603050405020304" pitchFamily="18" charset="0"/>
                <a:ea typeface="Times New Roman" panose="02020603050405020304" pitchFamily="18" charset="0"/>
              </a:rPr>
              <a:t>saisie</a:t>
            </a:r>
            <a:r>
              <a:rPr lang="fr-FR" dirty="0">
                <a:latin typeface="Times New Roman" panose="02020603050405020304" pitchFamily="18" charset="0"/>
                <a:ea typeface="Times New Roman" panose="02020603050405020304" pitchFamily="18" charset="0"/>
              </a:rPr>
              <a:t>.</a:t>
            </a:r>
          </a:p>
          <a:p>
            <a:pPr marL="342900" lvl="0" indent="-342900">
              <a:spcBef>
                <a:spcPts val="300"/>
              </a:spcBef>
              <a:spcAft>
                <a:spcPts val="300"/>
              </a:spcAft>
              <a:buFont typeface="Arial" panose="020B0604020202020204" pitchFamily="34" charset="0"/>
              <a:buChar char="•"/>
            </a:pPr>
            <a:r>
              <a:rPr lang="fr-FR" dirty="0">
                <a:latin typeface="Times New Roman" panose="02020603050405020304" pitchFamily="18" charset="0"/>
                <a:ea typeface="Times New Roman" panose="02020603050405020304" pitchFamily="18" charset="0"/>
              </a:rPr>
              <a:t>Une case à cocher de nom </a:t>
            </a:r>
            <a:r>
              <a:rPr lang="fr-FR" u="dbl" dirty="0">
                <a:latin typeface="Times New Roman" panose="02020603050405020304" pitchFamily="18" charset="0"/>
                <a:ea typeface="Times New Roman" panose="02020603050405020304" pitchFamily="18" charset="0"/>
              </a:rPr>
              <a:t>option</a:t>
            </a:r>
            <a:r>
              <a:rPr lang="fr-FR" dirty="0">
                <a:latin typeface="Times New Roman" panose="02020603050405020304" pitchFamily="18" charset="0"/>
                <a:ea typeface="Times New Roman" panose="02020603050405020304" pitchFamily="18" charset="0"/>
              </a:rPr>
              <a:t>.</a:t>
            </a:r>
          </a:p>
          <a:p>
            <a:pPr marL="342900" lvl="0" indent="-342900">
              <a:spcBef>
                <a:spcPts val="300"/>
              </a:spcBef>
              <a:spcAft>
                <a:spcPts val="300"/>
              </a:spcAft>
              <a:buFont typeface="Arial" panose="020B0604020202020204" pitchFamily="34" charset="0"/>
              <a:buChar char="•"/>
            </a:pPr>
            <a:r>
              <a:rPr lang="fr-FR" dirty="0">
                <a:latin typeface="Times New Roman" panose="02020603050405020304" pitchFamily="18" charset="0"/>
                <a:ea typeface="Times New Roman" panose="02020603050405020304" pitchFamily="18" charset="0"/>
              </a:rPr>
              <a:t>Un bouton de commande de nom </a:t>
            </a:r>
            <a:r>
              <a:rPr lang="fr-FR" u="dbl" dirty="0">
                <a:latin typeface="Times New Roman" panose="02020603050405020304" pitchFamily="18" charset="0"/>
                <a:ea typeface="Times New Roman" panose="02020603050405020304" pitchFamily="18" charset="0"/>
              </a:rPr>
              <a:t>action</a:t>
            </a:r>
            <a:r>
              <a:rPr lang="fr-FR" dirty="0">
                <a:latin typeface="Times New Roman" panose="02020603050405020304" pitchFamily="18" charset="0"/>
                <a:ea typeface="Times New Roman" panose="02020603050405020304" pitchFamily="18" charset="0"/>
              </a:rPr>
              <a:t>.</a:t>
            </a:r>
            <a:endParaRPr lang="fr-FR"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1794235" y="3910648"/>
            <a:ext cx="3748725" cy="1808187"/>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Ces contrôles sont accessibles à l'aide des instructions suivantes :</a:t>
            </a:r>
          </a:p>
          <a:p>
            <a:pPr>
              <a:spcBef>
                <a:spcPts val="600"/>
              </a:spcBef>
              <a:spcAft>
                <a:spcPts val="600"/>
              </a:spcAft>
            </a:pPr>
            <a:r>
              <a:rPr lang="fr-FR" sz="1600" dirty="0" err="1">
                <a:latin typeface="Courier New" panose="02070309020205020404" pitchFamily="49" charset="0"/>
                <a:ea typeface="Times New Roman" panose="02020603050405020304" pitchFamily="18" charset="0"/>
              </a:rPr>
              <a:t>test.saisie.value</a:t>
            </a:r>
            <a:endParaRPr lang="fr-FR" sz="1600" dirty="0">
              <a:latin typeface="Courier New" panose="02070309020205020404" pitchFamily="49" charset="0"/>
              <a:ea typeface="Times New Roman" panose="02020603050405020304" pitchFamily="18" charset="0"/>
            </a:endParaRPr>
          </a:p>
          <a:p>
            <a:pPr>
              <a:spcBef>
                <a:spcPts val="600"/>
              </a:spcBef>
              <a:spcAft>
                <a:spcPts val="600"/>
              </a:spcAft>
            </a:pPr>
            <a:r>
              <a:rPr lang="fr-FR" sz="1600" dirty="0" err="1">
                <a:latin typeface="Courier New" panose="02070309020205020404" pitchFamily="49" charset="0"/>
                <a:ea typeface="Times New Roman" panose="02020603050405020304" pitchFamily="18" charset="0"/>
              </a:rPr>
              <a:t>test.option.value</a:t>
            </a:r>
            <a:endParaRPr lang="fr-FR" sz="1600" dirty="0">
              <a:latin typeface="Courier New" panose="02070309020205020404" pitchFamily="49" charset="0"/>
              <a:ea typeface="Times New Roman" panose="02020603050405020304" pitchFamily="18" charset="0"/>
            </a:endParaRPr>
          </a:p>
          <a:p>
            <a:pPr>
              <a:spcBef>
                <a:spcPts val="600"/>
              </a:spcBef>
              <a:spcAft>
                <a:spcPts val="600"/>
              </a:spcAft>
            </a:pPr>
            <a:r>
              <a:rPr lang="fr-FR" sz="1600" dirty="0" err="1">
                <a:latin typeface="Courier New" panose="02070309020205020404" pitchFamily="49" charset="0"/>
                <a:ea typeface="Times New Roman" panose="02020603050405020304" pitchFamily="18" charset="0"/>
              </a:rPr>
              <a:t>test.action.value</a:t>
            </a:r>
            <a:endParaRPr lang="fr-FR" sz="1600" dirty="0">
              <a:effectLst/>
              <a:latin typeface="Courier New" panose="02070309020205020404" pitchFamily="49" charset="0"/>
              <a:ea typeface="Times New Roman" panose="02020603050405020304" pitchFamily="18" charset="0"/>
            </a:endParaRPr>
          </a:p>
        </p:txBody>
      </p:sp>
      <p:sp>
        <p:nvSpPr>
          <p:cNvPr id="4" name="Rectangle 3"/>
          <p:cNvSpPr/>
          <p:nvPr/>
        </p:nvSpPr>
        <p:spPr>
          <a:xfrm>
            <a:off x="6969551" y="3756759"/>
            <a:ext cx="3711019" cy="196207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spcBef>
                <a:spcPts val="300"/>
              </a:spcBef>
              <a:spcAft>
                <a:spcPts val="300"/>
              </a:spcAft>
            </a:pPr>
            <a:r>
              <a:rPr lang="fr-FR" sz="2000" dirty="0">
                <a:latin typeface="Times New Roman" panose="02020603050405020304" pitchFamily="18" charset="0"/>
                <a:ea typeface="Times New Roman" panose="02020603050405020304" pitchFamily="18" charset="0"/>
              </a:rPr>
              <a:t>Mais également par l'intermédiaire du tableau </a:t>
            </a:r>
            <a:r>
              <a:rPr lang="fr-FR" sz="2000" u="dbl" dirty="0" err="1">
                <a:latin typeface="Times New Roman" panose="02020603050405020304" pitchFamily="18" charset="0"/>
                <a:ea typeface="Times New Roman" panose="02020603050405020304" pitchFamily="18" charset="0"/>
              </a:rPr>
              <a:t>elements</a:t>
            </a:r>
            <a:r>
              <a:rPr lang="fr-FR" sz="2000" u="dbl" dirty="0">
                <a:latin typeface="Times New Roman" panose="02020603050405020304" pitchFamily="18" charset="0"/>
                <a:ea typeface="Times New Roman" panose="02020603050405020304" pitchFamily="18" charset="0"/>
              </a:rPr>
              <a:t>[]</a:t>
            </a:r>
            <a:r>
              <a:rPr lang="fr-FR" sz="2000" dirty="0">
                <a:latin typeface="Times New Roman" panose="02020603050405020304" pitchFamily="18" charset="0"/>
                <a:ea typeface="Times New Roman" panose="02020603050405020304" pitchFamily="18" charset="0"/>
              </a:rPr>
              <a:t> :</a:t>
            </a:r>
          </a:p>
          <a:p>
            <a:pPr>
              <a:spcBef>
                <a:spcPts val="600"/>
              </a:spcBef>
              <a:spcAft>
                <a:spcPts val="600"/>
              </a:spcAft>
            </a:pPr>
            <a:r>
              <a:rPr lang="en-US" dirty="0" err="1">
                <a:latin typeface="Courier New" panose="02070309020205020404" pitchFamily="49" charset="0"/>
                <a:ea typeface="Times New Roman" panose="02020603050405020304" pitchFamily="18" charset="0"/>
              </a:rPr>
              <a:t>test.elements</a:t>
            </a:r>
            <a:r>
              <a:rPr lang="en-US" dirty="0">
                <a:latin typeface="Courier New" panose="02070309020205020404" pitchFamily="49" charset="0"/>
                <a:ea typeface="Times New Roman" panose="02020603050405020304" pitchFamily="18" charset="0"/>
              </a:rPr>
              <a:t>[0].value</a:t>
            </a:r>
            <a:endParaRPr lang="fr-FR" dirty="0">
              <a:latin typeface="Courier New" panose="02070309020205020404" pitchFamily="49" charset="0"/>
              <a:ea typeface="Times New Roman" panose="02020603050405020304" pitchFamily="18" charset="0"/>
            </a:endParaRPr>
          </a:p>
          <a:p>
            <a:pPr>
              <a:spcBef>
                <a:spcPts val="600"/>
              </a:spcBef>
              <a:spcAft>
                <a:spcPts val="600"/>
              </a:spcAft>
            </a:pPr>
            <a:r>
              <a:rPr lang="en-US" dirty="0" err="1">
                <a:latin typeface="Courier New" panose="02070309020205020404" pitchFamily="49" charset="0"/>
                <a:ea typeface="Times New Roman" panose="02020603050405020304" pitchFamily="18" charset="0"/>
              </a:rPr>
              <a:t>test.elements</a:t>
            </a:r>
            <a:r>
              <a:rPr lang="en-US" dirty="0">
                <a:latin typeface="Courier New" panose="02070309020205020404" pitchFamily="49" charset="0"/>
                <a:ea typeface="Times New Roman" panose="02020603050405020304" pitchFamily="18" charset="0"/>
              </a:rPr>
              <a:t>[1].value</a:t>
            </a:r>
            <a:endParaRPr lang="fr-FR" dirty="0">
              <a:latin typeface="Courier New" panose="02070309020205020404" pitchFamily="49" charset="0"/>
              <a:ea typeface="Times New Roman" panose="02020603050405020304" pitchFamily="18" charset="0"/>
            </a:endParaRPr>
          </a:p>
          <a:p>
            <a:pPr>
              <a:spcBef>
                <a:spcPts val="600"/>
              </a:spcBef>
              <a:spcAft>
                <a:spcPts val="600"/>
              </a:spcAft>
            </a:pPr>
            <a:r>
              <a:rPr lang="fr-FR" dirty="0" err="1">
                <a:latin typeface="Courier New" panose="02070309020205020404" pitchFamily="49" charset="0"/>
                <a:ea typeface="Times New Roman" panose="02020603050405020304" pitchFamily="18" charset="0"/>
              </a:rPr>
              <a:t>test.elements</a:t>
            </a:r>
            <a:r>
              <a:rPr lang="fr-FR" dirty="0">
                <a:latin typeface="Courier New" panose="02070309020205020404" pitchFamily="49" charset="0"/>
                <a:ea typeface="Times New Roman" panose="02020603050405020304" pitchFamily="18" charset="0"/>
              </a:rPr>
              <a:t>[2].value</a:t>
            </a:r>
            <a:endParaRPr lang="fr-FR" dirty="0">
              <a:effectLst/>
              <a:latin typeface="Courier New" panose="02070309020205020404" pitchFamily="49" charset="0"/>
              <a:ea typeface="Times New Roman" panose="02020603050405020304" pitchFamily="18" charset="0"/>
            </a:endParaRPr>
          </a:p>
        </p:txBody>
      </p:sp>
      <p:sp>
        <p:nvSpPr>
          <p:cNvPr id="5" name="Rectangle 4"/>
          <p:cNvSpPr/>
          <p:nvPr/>
        </p:nvSpPr>
        <p:spPr>
          <a:xfrm>
            <a:off x="3330804" y="5972579"/>
            <a:ext cx="6096000"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Ce deuxième jeu d'instructions suppose que le code HTML a défini, dans l'ordre, les contrôles </a:t>
            </a:r>
            <a:r>
              <a:rPr lang="fr-FR" u="dbl" dirty="0">
                <a:latin typeface="Times New Roman" panose="02020603050405020304" pitchFamily="18" charset="0"/>
                <a:ea typeface="Times New Roman" panose="02020603050405020304" pitchFamily="18" charset="0"/>
              </a:rPr>
              <a:t>saisie</a:t>
            </a:r>
            <a:r>
              <a:rPr lang="fr-FR" dirty="0">
                <a:latin typeface="Times New Roman" panose="02020603050405020304" pitchFamily="18" charset="0"/>
                <a:ea typeface="Times New Roman" panose="02020603050405020304" pitchFamily="18" charset="0"/>
              </a:rPr>
              <a:t>, </a:t>
            </a:r>
            <a:r>
              <a:rPr lang="fr-FR" u="dbl" dirty="0">
                <a:latin typeface="Times New Roman" panose="02020603050405020304" pitchFamily="18" charset="0"/>
                <a:ea typeface="Times New Roman" panose="02020603050405020304" pitchFamily="18" charset="0"/>
              </a:rPr>
              <a:t>option</a:t>
            </a:r>
            <a:r>
              <a:rPr lang="fr-FR" dirty="0">
                <a:latin typeface="Times New Roman" panose="02020603050405020304" pitchFamily="18" charset="0"/>
                <a:ea typeface="Times New Roman" panose="02020603050405020304" pitchFamily="18" charset="0"/>
              </a:rPr>
              <a:t> puis </a:t>
            </a:r>
            <a:r>
              <a:rPr lang="fr-FR" u="dbl" dirty="0">
                <a:latin typeface="Times New Roman" panose="02020603050405020304" pitchFamily="18" charset="0"/>
                <a:ea typeface="Times New Roman" panose="02020603050405020304" pitchFamily="18" charset="0"/>
              </a:rPr>
              <a:t>action</a:t>
            </a:r>
            <a:r>
              <a:rPr lang="fr-FR" dirty="0">
                <a:latin typeface="Times New Roman" panose="02020603050405020304" pitchFamily="18" charset="0"/>
                <a:ea typeface="Times New Roman" panose="02020603050405020304" pitchFamily="18" charset="0"/>
              </a:rPr>
              <a:t>. </a:t>
            </a:r>
            <a:endParaRPr lang="fr-FR" dirty="0">
              <a:effectLst/>
              <a:latin typeface="Times New Roman" panose="02020603050405020304" pitchFamily="18" charset="0"/>
              <a:ea typeface="Times New Roman" panose="02020603050405020304" pitchFamily="18" charset="0"/>
            </a:endParaRPr>
          </a:p>
        </p:txBody>
      </p:sp>
      <p:sp>
        <p:nvSpPr>
          <p:cNvPr id="6" name="Espace réservé du numéro de diapositive 5">
            <a:extLst>
              <a:ext uri="{FF2B5EF4-FFF2-40B4-BE49-F238E27FC236}">
                <a16:creationId xmlns:a16="http://schemas.microsoft.com/office/drawing/2014/main" id="{9265D731-D0E1-4378-9321-846CBF1E0605}"/>
              </a:ext>
            </a:extLst>
          </p:cNvPr>
          <p:cNvSpPr>
            <a:spLocks noGrp="1"/>
          </p:cNvSpPr>
          <p:nvPr>
            <p:ph type="sldNum" sz="quarter" idx="12"/>
          </p:nvPr>
        </p:nvSpPr>
        <p:spPr/>
        <p:txBody>
          <a:bodyPr/>
          <a:lstStyle/>
          <a:p>
            <a:fld id="{D57F1E4F-1CFF-5643-939E-217C01CDF565}" type="slidenum">
              <a:rPr lang="en-US" smtClean="0"/>
              <a:pPr/>
              <a:t>154</a:t>
            </a:fld>
            <a:endParaRPr lang="en-US" dirty="0"/>
          </a:p>
        </p:txBody>
      </p:sp>
    </p:spTree>
    <p:extLst>
      <p:ext uri="{BB962C8B-B14F-4D97-AF65-F5344CB8AC3E}">
        <p14:creationId xmlns:p14="http://schemas.microsoft.com/office/powerpoint/2010/main" val="1666072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4173" y="514163"/>
            <a:ext cx="8132190" cy="2462213"/>
          </a:xfrm>
          <a:prstGeom prst="rect">
            <a:avLst/>
          </a:prstGeom>
        </p:spPr>
        <p:txBody>
          <a:bodyPr wrap="square">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En utilisant la propriété </a:t>
            </a:r>
            <a:r>
              <a:rPr lang="fr-FR" u="dbl" dirty="0" err="1">
                <a:latin typeface="Times New Roman" panose="02020603050405020304" pitchFamily="18" charset="0"/>
                <a:ea typeface="Times New Roman" panose="02020603050405020304" pitchFamily="18" charset="0"/>
              </a:rPr>
              <a:t>length</a:t>
            </a:r>
            <a:r>
              <a:rPr lang="fr-FR" dirty="0">
                <a:latin typeface="Times New Roman" panose="02020603050405020304" pitchFamily="18" charset="0"/>
                <a:ea typeface="Times New Roman" panose="02020603050405020304" pitchFamily="18" charset="0"/>
              </a:rPr>
              <a:t>, vous pouvez connaître le nombre d'entrées dans le tableau </a:t>
            </a:r>
            <a:r>
              <a:rPr lang="fr-FR" u="dbl" dirty="0" err="1">
                <a:latin typeface="Times New Roman" panose="02020603050405020304" pitchFamily="18" charset="0"/>
                <a:ea typeface="Times New Roman" panose="02020603050405020304" pitchFamily="18" charset="0"/>
              </a:rPr>
              <a:t>elements</a:t>
            </a:r>
            <a:r>
              <a:rPr lang="fr-FR" u="dbl" dirty="0">
                <a:latin typeface="Times New Roman" panose="02020603050405020304" pitchFamily="18" charset="0"/>
                <a:ea typeface="Times New Roman" panose="02020603050405020304" pitchFamily="18" charset="0"/>
              </a:rPr>
              <a:t>[]</a:t>
            </a:r>
            <a:r>
              <a:rPr lang="fr-FR" dirty="0">
                <a:latin typeface="Times New Roman" panose="02020603050405020304" pitchFamily="18" charset="0"/>
                <a:ea typeface="Times New Roman" panose="02020603050405020304" pitchFamily="18" charset="0"/>
              </a:rPr>
              <a:t>, c'est-à-dire le nombre de contrôles définis dans le formulaire.</a:t>
            </a:r>
          </a:p>
          <a:p>
            <a:pPr>
              <a:spcBef>
                <a:spcPts val="300"/>
              </a:spcBef>
              <a:spcAft>
                <a:spcPts val="300"/>
              </a:spcAft>
            </a:pPr>
            <a:r>
              <a:rPr lang="fr-FR" dirty="0">
                <a:latin typeface="Times New Roman" panose="02020603050405020304" pitchFamily="18" charset="0"/>
                <a:ea typeface="Times New Roman" panose="02020603050405020304" pitchFamily="18" charset="0"/>
              </a:rPr>
              <a:t>Pour reprendre l'exemple précédent, l'expression :</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600"/>
              </a:spcBef>
              <a:spcAft>
                <a:spcPts val="600"/>
              </a:spcAft>
            </a:pPr>
            <a:r>
              <a:rPr lang="fr-FR" sz="1600" dirty="0">
                <a:latin typeface="Courier New" panose="02070309020205020404" pitchFamily="49" charset="0"/>
                <a:ea typeface="Times New Roman" panose="02020603050405020304" pitchFamily="18" charset="0"/>
              </a:rPr>
              <a:t>	</a:t>
            </a:r>
            <a:r>
              <a:rPr lang="fr-FR" sz="1600" dirty="0" err="1">
                <a:latin typeface="Courier New" panose="02070309020205020404" pitchFamily="49" charset="0"/>
                <a:ea typeface="Times New Roman" panose="02020603050405020304" pitchFamily="18" charset="0"/>
              </a:rPr>
              <a:t>test.elements.length</a:t>
            </a:r>
            <a:endParaRPr lang="fr-FR" sz="1600" dirty="0">
              <a:latin typeface="Courier New" panose="02070309020205020404" pitchFamily="49" charset="0"/>
              <a:ea typeface="Times New Roman" panose="02020603050405020304" pitchFamily="18" charset="0"/>
            </a:endParaRP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renvoie la valeur 3. Cela signifie que trois contrôles ont été définis dans le formulaire.</a:t>
            </a:r>
          </a:p>
        </p:txBody>
      </p:sp>
      <p:sp>
        <p:nvSpPr>
          <p:cNvPr id="3" name="ZoneTexte 2"/>
          <p:cNvSpPr txBox="1"/>
          <p:nvPr/>
        </p:nvSpPr>
        <p:spPr>
          <a:xfrm>
            <a:off x="2450969" y="3714161"/>
            <a:ext cx="7371761" cy="1477328"/>
          </a:xfrm>
          <a:prstGeom prst="rect">
            <a:avLst/>
          </a:prstGeom>
          <a:noFill/>
        </p:spPr>
        <p:txBody>
          <a:bodyPr wrap="square" rtlCol="0">
            <a:spAutoFit/>
          </a:bodyPr>
          <a:lstStyle/>
          <a:p>
            <a:r>
              <a:rPr lang="fr-FR" dirty="0"/>
              <a:t>Exercice</a:t>
            </a:r>
          </a:p>
          <a:p>
            <a:endParaRPr lang="fr-FR" dirty="0"/>
          </a:p>
          <a:p>
            <a:r>
              <a:rPr lang="fr-FR" dirty="0"/>
              <a:t>En partant de l'exercice précédent, ajoutez un bouton de commande dans le formulaire et affichez </a:t>
            </a:r>
            <a:r>
              <a:rPr lang="en-US" dirty="0"/>
              <a:t>la </a:t>
            </a:r>
            <a:r>
              <a:rPr lang="en-US" dirty="0" err="1"/>
              <a:t>valeur</a:t>
            </a:r>
            <a:r>
              <a:rPr lang="en-US" dirty="0"/>
              <a:t> des </a:t>
            </a:r>
            <a:r>
              <a:rPr lang="en-US" dirty="0" err="1"/>
              <a:t>cinq</a:t>
            </a:r>
            <a:r>
              <a:rPr lang="en-US" dirty="0"/>
              <a:t> </a:t>
            </a:r>
            <a:r>
              <a:rPr lang="en-US" dirty="0" err="1"/>
              <a:t>contrôles</a:t>
            </a:r>
            <a:r>
              <a:rPr lang="en-US" dirty="0"/>
              <a:t> </a:t>
            </a:r>
            <a:r>
              <a:rPr lang="en-US" dirty="0" err="1"/>
              <a:t>contenus</a:t>
            </a:r>
            <a:r>
              <a:rPr lang="en-US" dirty="0"/>
              <a:t> </a:t>
            </a:r>
            <a:r>
              <a:rPr lang="en-US" dirty="0" err="1"/>
              <a:t>dans</a:t>
            </a:r>
            <a:r>
              <a:rPr lang="en-US" dirty="0"/>
              <a:t> le </a:t>
            </a:r>
            <a:r>
              <a:rPr lang="en-US" dirty="0" err="1"/>
              <a:t>formulaire</a:t>
            </a:r>
            <a:r>
              <a:rPr lang="en-US" dirty="0"/>
              <a:t>.</a:t>
            </a:r>
            <a:endParaRPr lang="fr-FR" dirty="0"/>
          </a:p>
        </p:txBody>
      </p:sp>
      <p:sp>
        <p:nvSpPr>
          <p:cNvPr id="4" name="Espace réservé du numéro de diapositive 3">
            <a:extLst>
              <a:ext uri="{FF2B5EF4-FFF2-40B4-BE49-F238E27FC236}">
                <a16:creationId xmlns:a16="http://schemas.microsoft.com/office/drawing/2014/main" id="{415C7496-3A14-4701-B29C-D3748FE9F5F8}"/>
              </a:ext>
            </a:extLst>
          </p:cNvPr>
          <p:cNvSpPr>
            <a:spLocks noGrp="1"/>
          </p:cNvSpPr>
          <p:nvPr>
            <p:ph type="sldNum" sz="quarter" idx="12"/>
          </p:nvPr>
        </p:nvSpPr>
        <p:spPr/>
        <p:txBody>
          <a:bodyPr/>
          <a:lstStyle/>
          <a:p>
            <a:fld id="{D57F1E4F-1CFF-5643-939E-217C01CDF565}" type="slidenum">
              <a:rPr lang="en-US" smtClean="0"/>
              <a:pPr/>
              <a:t>155</a:t>
            </a:fld>
            <a:endParaRPr lang="en-US" dirty="0"/>
          </a:p>
        </p:txBody>
      </p:sp>
    </p:spTree>
    <p:extLst>
      <p:ext uri="{BB962C8B-B14F-4D97-AF65-F5344CB8AC3E}">
        <p14:creationId xmlns:p14="http://schemas.microsoft.com/office/powerpoint/2010/main" val="1852712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2964" y="909480"/>
            <a:ext cx="9144000" cy="5632311"/>
          </a:xfrm>
          <a:prstGeom prst="rect">
            <a:avLst/>
          </a:prstGeom>
        </p:spPr>
        <p:txBody>
          <a:bodyPr wrap="square">
            <a:spAutoFit/>
          </a:bodyPr>
          <a:lstStyle/>
          <a:p>
            <a:r>
              <a:rPr lang="en-US" sz="1000" dirty="0">
                <a:latin typeface="Courier New" panose="02070309020205020404" pitchFamily="49" charset="0"/>
                <a:ea typeface="Times New Roman" panose="02020603050405020304" pitchFamily="18" charset="0"/>
              </a:rPr>
              <a:t>&lt;!DOCTYPE html&gt;</a:t>
            </a:r>
          </a:p>
          <a:p>
            <a:r>
              <a:rPr lang="en-US" sz="1000" dirty="0">
                <a:latin typeface="Courier New" panose="02070309020205020404" pitchFamily="49" charset="0"/>
                <a:ea typeface="Times New Roman" panose="02020603050405020304" pitchFamily="18" charset="0"/>
              </a:rPr>
              <a:t>&lt;html&gt;</a:t>
            </a:r>
          </a:p>
          <a:p>
            <a:r>
              <a:rPr lang="en-US" sz="1000" dirty="0">
                <a:latin typeface="Courier New" panose="02070309020205020404" pitchFamily="49" charset="0"/>
                <a:ea typeface="Times New Roman" panose="02020603050405020304" pitchFamily="18" charset="0"/>
              </a:rPr>
              <a:t>  &lt;head&gt;</a:t>
            </a:r>
          </a:p>
          <a:p>
            <a:r>
              <a:rPr lang="en-US" sz="1000" dirty="0">
                <a:latin typeface="Courier New" panose="02070309020205020404" pitchFamily="49" charset="0"/>
                <a:ea typeface="Times New Roman" panose="02020603050405020304" pitchFamily="18" charset="0"/>
              </a:rPr>
              <a:t>    &lt;meta charset="utf-8"&gt;</a:t>
            </a:r>
          </a:p>
          <a:p>
            <a:r>
              <a:rPr lang="en-US" sz="1000" dirty="0">
                <a:latin typeface="Courier New" panose="02070309020205020404" pitchFamily="49" charset="0"/>
                <a:ea typeface="Times New Roman" panose="02020603050405020304" pitchFamily="18" charset="0"/>
              </a:rPr>
              <a:t>    &lt;title&gt;</a:t>
            </a:r>
            <a:r>
              <a:rPr lang="en-US" sz="1000" dirty="0" err="1">
                <a:latin typeface="Courier New" panose="02070309020205020404" pitchFamily="49" charset="0"/>
                <a:ea typeface="Times New Roman" panose="02020603050405020304" pitchFamily="18" charset="0"/>
              </a:rPr>
              <a:t>Utilisation</a:t>
            </a:r>
            <a:r>
              <a:rPr lang="en-US" sz="1000" dirty="0">
                <a:latin typeface="Courier New" panose="02070309020205020404" pitchFamily="49" charset="0"/>
                <a:ea typeface="Times New Roman" panose="02020603050405020304" pitchFamily="18" charset="0"/>
              </a:rPr>
              <a:t> de la </a:t>
            </a:r>
            <a:r>
              <a:rPr lang="en-US" sz="1000" dirty="0" err="1">
                <a:latin typeface="Courier New" panose="02070309020205020404" pitchFamily="49" charset="0"/>
                <a:ea typeface="Times New Roman" panose="02020603050405020304" pitchFamily="18" charset="0"/>
              </a:rPr>
              <a:t>propriété</a:t>
            </a:r>
            <a:r>
              <a:rPr lang="en-US" sz="1000" dirty="0">
                <a:latin typeface="Courier New" panose="02070309020205020404" pitchFamily="49" charset="0"/>
                <a:ea typeface="Times New Roman" panose="02020603050405020304" pitchFamily="18" charset="0"/>
              </a:rPr>
              <a:t> length&lt;/title&gt;</a:t>
            </a:r>
          </a:p>
          <a:p>
            <a:r>
              <a:rPr lang="en-US" sz="1000" dirty="0">
                <a:latin typeface="Courier New" panose="02070309020205020404" pitchFamily="49" charset="0"/>
                <a:ea typeface="Times New Roman" panose="02020603050405020304" pitchFamily="18" charset="0"/>
              </a:rPr>
              <a:t>    &lt;script&gt;</a:t>
            </a:r>
          </a:p>
          <a:p>
            <a:r>
              <a:rPr lang="en-US" sz="1000" dirty="0">
                <a:latin typeface="Courier New" panose="02070309020205020404" pitchFamily="49" charset="0"/>
                <a:ea typeface="Times New Roman" panose="02020603050405020304" pitchFamily="18" charset="0"/>
              </a:rPr>
              <a:t>      function </a:t>
            </a:r>
            <a:r>
              <a:rPr lang="en-US" sz="1000" dirty="0" err="1">
                <a:latin typeface="Courier New" panose="02070309020205020404" pitchFamily="49" charset="0"/>
                <a:ea typeface="Times New Roman" panose="02020603050405020304" pitchFamily="18" charset="0"/>
              </a:rPr>
              <a:t>Lit_Couleur_Texte</a:t>
            </a:r>
            <a:r>
              <a:rPr lang="en-US" sz="1000" dirty="0">
                <a:latin typeface="Courier New" panose="02070309020205020404" pitchFamily="49" charset="0"/>
                <a:ea typeface="Times New Roman" panose="02020603050405020304" pitchFamily="18" charset="0"/>
              </a:rPr>
              <a:t>(form){</a:t>
            </a:r>
          </a:p>
          <a:p>
            <a:r>
              <a:rPr lang="en-US" sz="1000" dirty="0">
                <a:latin typeface="Courier New" panose="02070309020205020404" pitchFamily="49" charset="0"/>
                <a:ea typeface="Times New Roman" panose="02020603050405020304" pitchFamily="18" charset="0"/>
              </a:rPr>
              <a:t>        </a:t>
            </a:r>
            <a:r>
              <a:rPr lang="en-US" sz="1000" dirty="0" err="1">
                <a:latin typeface="Courier New" panose="02070309020205020404" pitchFamily="49" charset="0"/>
                <a:ea typeface="Times New Roman" panose="02020603050405020304" pitchFamily="18" charset="0"/>
              </a:rPr>
              <a:t>form.Texte.value</a:t>
            </a:r>
            <a:r>
              <a:rPr lang="en-US" sz="1000" dirty="0">
                <a:latin typeface="Courier New" panose="02070309020205020404" pitchFamily="49" charset="0"/>
                <a:ea typeface="Times New Roman" panose="02020603050405020304" pitchFamily="18" charset="0"/>
              </a:rPr>
              <a:t> = </a:t>
            </a:r>
            <a:r>
              <a:rPr lang="en-US" sz="1000" dirty="0" err="1">
                <a:latin typeface="Courier New" panose="02070309020205020404" pitchFamily="49" charset="0"/>
                <a:ea typeface="Times New Roman" panose="02020603050405020304" pitchFamily="18" charset="0"/>
              </a:rPr>
              <a:t>document.fgColor</a:t>
            </a:r>
            <a:endParaRPr lang="en-US" sz="1000" dirty="0">
              <a:latin typeface="Courier New" panose="02070309020205020404" pitchFamily="49" charset="0"/>
              <a:ea typeface="Times New Roman" panose="02020603050405020304" pitchFamily="18" charset="0"/>
            </a:endParaRPr>
          </a:p>
          <a:p>
            <a:r>
              <a:rPr lang="en-US" sz="1000" dirty="0">
                <a:latin typeface="Courier New" panose="02070309020205020404" pitchFamily="49" charset="0"/>
                <a:ea typeface="Times New Roman" panose="02020603050405020304" pitchFamily="18" charset="0"/>
              </a:rPr>
              <a:t>      }</a:t>
            </a:r>
          </a:p>
          <a:p>
            <a:r>
              <a:rPr lang="en-US" sz="1000" dirty="0">
                <a:latin typeface="Courier New" panose="02070309020205020404" pitchFamily="49" charset="0"/>
                <a:ea typeface="Times New Roman" panose="02020603050405020304" pitchFamily="18" charset="0"/>
              </a:rPr>
              <a:t>      function </a:t>
            </a:r>
            <a:r>
              <a:rPr lang="en-US" sz="1000" dirty="0" err="1">
                <a:latin typeface="Courier New" panose="02070309020205020404" pitchFamily="49" charset="0"/>
                <a:ea typeface="Times New Roman" panose="02020603050405020304" pitchFamily="18" charset="0"/>
              </a:rPr>
              <a:t>Change_Couleur_Fond</a:t>
            </a:r>
            <a:r>
              <a:rPr lang="en-US" sz="1000" dirty="0">
                <a:latin typeface="Courier New" panose="02070309020205020404" pitchFamily="49" charset="0"/>
                <a:ea typeface="Times New Roman" panose="02020603050405020304" pitchFamily="18" charset="0"/>
              </a:rPr>
              <a:t>(form){</a:t>
            </a:r>
          </a:p>
          <a:p>
            <a:r>
              <a:rPr lang="en-US" sz="1000" dirty="0">
                <a:latin typeface="Courier New" panose="02070309020205020404" pitchFamily="49" charset="0"/>
                <a:ea typeface="Times New Roman" panose="02020603050405020304" pitchFamily="18" charset="0"/>
              </a:rPr>
              <a:t>        </a:t>
            </a:r>
            <a:r>
              <a:rPr lang="en-US" sz="1000" dirty="0" err="1">
                <a:latin typeface="Courier New" panose="02070309020205020404" pitchFamily="49" charset="0"/>
                <a:ea typeface="Times New Roman" panose="02020603050405020304" pitchFamily="18" charset="0"/>
              </a:rPr>
              <a:t>document.bgColor</a:t>
            </a:r>
            <a:r>
              <a:rPr lang="en-US" sz="1000" dirty="0">
                <a:latin typeface="Courier New" panose="02070309020205020404" pitchFamily="49" charset="0"/>
                <a:ea typeface="Times New Roman" panose="02020603050405020304" pitchFamily="18" charset="0"/>
              </a:rPr>
              <a:t> = </a:t>
            </a:r>
            <a:r>
              <a:rPr lang="en-US" sz="1000" dirty="0" err="1">
                <a:latin typeface="Courier New" panose="02070309020205020404" pitchFamily="49" charset="0"/>
                <a:ea typeface="Times New Roman" panose="02020603050405020304" pitchFamily="18" charset="0"/>
              </a:rPr>
              <a:t>form.Fond.value</a:t>
            </a:r>
            <a:endParaRPr lang="en-US" sz="1000" dirty="0">
              <a:latin typeface="Courier New" panose="02070309020205020404" pitchFamily="49" charset="0"/>
              <a:ea typeface="Times New Roman" panose="02020603050405020304" pitchFamily="18" charset="0"/>
            </a:endParaRPr>
          </a:p>
          <a:p>
            <a:r>
              <a:rPr lang="en-US" sz="1000" dirty="0">
                <a:latin typeface="Courier New" panose="02070309020205020404" pitchFamily="49" charset="0"/>
                <a:ea typeface="Times New Roman" panose="02020603050405020304" pitchFamily="18" charset="0"/>
              </a:rPr>
              <a:t>      }</a:t>
            </a:r>
          </a:p>
          <a:p>
            <a:r>
              <a:rPr lang="en-US" sz="1000" dirty="0">
                <a:latin typeface="Courier New" panose="02070309020205020404" pitchFamily="49" charset="0"/>
                <a:ea typeface="Times New Roman" panose="02020603050405020304" pitchFamily="18" charset="0"/>
              </a:rPr>
              <a:t>      function </a:t>
            </a:r>
            <a:r>
              <a:rPr lang="en-US" sz="1000" dirty="0" err="1">
                <a:latin typeface="Courier New" panose="02070309020205020404" pitchFamily="49" charset="0"/>
                <a:ea typeface="Times New Roman" panose="02020603050405020304" pitchFamily="18" charset="0"/>
              </a:rPr>
              <a:t>Affiche_Controles</a:t>
            </a:r>
            <a:r>
              <a:rPr lang="en-US" sz="1000" dirty="0">
                <a:latin typeface="Courier New" panose="02070309020205020404" pitchFamily="49" charset="0"/>
                <a:ea typeface="Times New Roman" panose="02020603050405020304" pitchFamily="18" charset="0"/>
              </a:rPr>
              <a:t>(form){</a:t>
            </a:r>
          </a:p>
          <a:p>
            <a:r>
              <a:rPr lang="en-US" sz="1000" dirty="0">
                <a:latin typeface="Courier New" panose="02070309020205020404" pitchFamily="49" charset="0"/>
                <a:ea typeface="Times New Roman" panose="02020603050405020304" pitchFamily="18" charset="0"/>
              </a:rPr>
              <a:t>	  </a:t>
            </a:r>
            <a:r>
              <a:rPr lang="en-US" sz="1000" dirty="0" err="1">
                <a:latin typeface="Courier New" panose="02070309020205020404" pitchFamily="49" charset="0"/>
                <a:ea typeface="Times New Roman" panose="02020603050405020304" pitchFamily="18" charset="0"/>
              </a:rPr>
              <a:t>var</a:t>
            </a:r>
            <a:r>
              <a:rPr lang="en-US" sz="1000" dirty="0">
                <a:latin typeface="Courier New" panose="02070309020205020404" pitchFamily="49" charset="0"/>
                <a:ea typeface="Times New Roman" panose="02020603050405020304" pitchFamily="18" charset="0"/>
              </a:rPr>
              <a:t> </a:t>
            </a:r>
            <a:r>
              <a:rPr lang="en-US" sz="1000" dirty="0" err="1">
                <a:latin typeface="Courier New" panose="02070309020205020404" pitchFamily="49" charset="0"/>
                <a:ea typeface="Times New Roman" panose="02020603050405020304" pitchFamily="18" charset="0"/>
              </a:rPr>
              <a:t>nbControls</a:t>
            </a:r>
            <a:r>
              <a:rPr lang="en-US" sz="1000" dirty="0">
                <a:latin typeface="Courier New" panose="02070309020205020404" pitchFamily="49" charset="0"/>
                <a:ea typeface="Times New Roman" panose="02020603050405020304" pitchFamily="18" charset="0"/>
              </a:rPr>
              <a:t> = </a:t>
            </a:r>
            <a:r>
              <a:rPr lang="en-US" sz="1000" dirty="0" err="1">
                <a:latin typeface="Courier New" panose="02070309020205020404" pitchFamily="49" charset="0"/>
                <a:ea typeface="Times New Roman" panose="02020603050405020304" pitchFamily="18" charset="0"/>
              </a:rPr>
              <a:t>form.elements.length</a:t>
            </a:r>
            <a:r>
              <a:rPr lang="en-US" sz="1000" dirty="0">
                <a:latin typeface="Courier New" panose="02070309020205020404" pitchFamily="49" charset="0"/>
                <a:ea typeface="Times New Roman" panose="02020603050405020304" pitchFamily="18" charset="0"/>
              </a:rPr>
              <a:t>;</a:t>
            </a:r>
          </a:p>
          <a:p>
            <a:r>
              <a:rPr lang="en-US" sz="1000" dirty="0">
                <a:latin typeface="Courier New" panose="02070309020205020404" pitchFamily="49" charset="0"/>
                <a:ea typeface="Times New Roman" panose="02020603050405020304" pitchFamily="18" charset="0"/>
              </a:rPr>
              <a:t>        </a:t>
            </a:r>
            <a:r>
              <a:rPr lang="en-US" sz="1000" dirty="0" err="1">
                <a:latin typeface="Courier New" panose="02070309020205020404" pitchFamily="49" charset="0"/>
                <a:ea typeface="Times New Roman" panose="02020603050405020304" pitchFamily="18" charset="0"/>
              </a:rPr>
              <a:t>document.write</a:t>
            </a:r>
            <a:r>
              <a:rPr lang="en-US" sz="1000" dirty="0">
                <a:latin typeface="Courier New" panose="02070309020205020404" pitchFamily="49" charset="0"/>
                <a:ea typeface="Times New Roman" panose="02020603050405020304" pitchFamily="18" charset="0"/>
              </a:rPr>
              <a:t>('&lt;pre&gt;Il y a ' + </a:t>
            </a:r>
            <a:r>
              <a:rPr lang="en-US" sz="1000" dirty="0" err="1">
                <a:latin typeface="Courier New" panose="02070309020205020404" pitchFamily="49" charset="0"/>
                <a:ea typeface="Times New Roman" panose="02020603050405020304" pitchFamily="18" charset="0"/>
              </a:rPr>
              <a:t>nbControls</a:t>
            </a:r>
            <a:r>
              <a:rPr lang="en-US" sz="1000" dirty="0">
                <a:latin typeface="Courier New" panose="02070309020205020404" pitchFamily="49" charset="0"/>
                <a:ea typeface="Times New Roman" panose="02020603050405020304" pitchFamily="18" charset="0"/>
              </a:rPr>
              <a:t> + ' </a:t>
            </a:r>
            <a:r>
              <a:rPr lang="en-US" sz="1000" dirty="0" err="1">
                <a:latin typeface="Courier New" panose="02070309020205020404" pitchFamily="49" charset="0"/>
                <a:ea typeface="Times New Roman" panose="02020603050405020304" pitchFamily="18" charset="0"/>
              </a:rPr>
              <a:t>contrôles</a:t>
            </a:r>
            <a:r>
              <a:rPr lang="en-US" sz="1000" dirty="0">
                <a:latin typeface="Courier New" panose="02070309020205020404" pitchFamily="49" charset="0"/>
                <a:ea typeface="Times New Roman" panose="02020603050405020304" pitchFamily="18" charset="0"/>
              </a:rPr>
              <a:t> </a:t>
            </a:r>
            <a:r>
              <a:rPr lang="en-US" sz="1000" dirty="0" err="1">
                <a:latin typeface="Courier New" panose="02070309020205020404" pitchFamily="49" charset="0"/>
                <a:ea typeface="Times New Roman" panose="02020603050405020304" pitchFamily="18" charset="0"/>
              </a:rPr>
              <a:t>dans</a:t>
            </a:r>
            <a:r>
              <a:rPr lang="en-US" sz="1000" dirty="0">
                <a:latin typeface="Courier New" panose="02070309020205020404" pitchFamily="49" charset="0"/>
                <a:ea typeface="Times New Roman" panose="02020603050405020304" pitchFamily="18" charset="0"/>
              </a:rPr>
              <a:t> </a:t>
            </a:r>
            <a:r>
              <a:rPr lang="en-US" sz="1000" dirty="0" err="1">
                <a:latin typeface="Courier New" panose="02070309020205020404" pitchFamily="49" charset="0"/>
                <a:ea typeface="Times New Roman" panose="02020603050405020304" pitchFamily="18" charset="0"/>
              </a:rPr>
              <a:t>ce</a:t>
            </a:r>
            <a:r>
              <a:rPr lang="en-US" sz="1000" dirty="0">
                <a:latin typeface="Courier New" panose="02070309020205020404" pitchFamily="49" charset="0"/>
                <a:ea typeface="Times New Roman" panose="02020603050405020304" pitchFamily="18" charset="0"/>
              </a:rPr>
              <a:t> </a:t>
            </a:r>
            <a:r>
              <a:rPr lang="en-US" sz="1000" dirty="0" err="1">
                <a:latin typeface="Courier New" panose="02070309020205020404" pitchFamily="49" charset="0"/>
                <a:ea typeface="Times New Roman" panose="02020603050405020304" pitchFamily="18" charset="0"/>
              </a:rPr>
              <a:t>formulaire</a:t>
            </a:r>
            <a:r>
              <a:rPr lang="en-US" sz="1000" dirty="0">
                <a:latin typeface="Courier New" panose="02070309020205020404" pitchFamily="49" charset="0"/>
                <a:ea typeface="Times New Roman" panose="02020603050405020304" pitchFamily="18" charset="0"/>
              </a:rPr>
              <a:t>.&lt;p&gt;');</a:t>
            </a:r>
          </a:p>
          <a:p>
            <a:r>
              <a:rPr lang="en-US" sz="1000" dirty="0">
                <a:latin typeface="Courier New" panose="02070309020205020404" pitchFamily="49" charset="0"/>
                <a:ea typeface="Times New Roman" panose="02020603050405020304" pitchFamily="18" charset="0"/>
              </a:rPr>
              <a:t>        </a:t>
            </a:r>
            <a:r>
              <a:rPr lang="en-US" sz="1000" dirty="0" err="1">
                <a:latin typeface="Courier New" panose="02070309020205020404" pitchFamily="49" charset="0"/>
                <a:ea typeface="Times New Roman" panose="02020603050405020304" pitchFamily="18" charset="0"/>
              </a:rPr>
              <a:t>document.write</a:t>
            </a:r>
            <a:r>
              <a:rPr lang="en-US" sz="1000" dirty="0">
                <a:latin typeface="Courier New" panose="02070309020205020404" pitchFamily="49" charset="0"/>
                <a:ea typeface="Times New Roman" panose="02020603050405020304" pitchFamily="18" charset="0"/>
              </a:rPr>
              <a:t>('</a:t>
            </a:r>
            <a:r>
              <a:rPr lang="en-US" sz="1000" dirty="0" err="1">
                <a:latin typeface="Courier New" panose="02070309020205020404" pitchFamily="49" charset="0"/>
                <a:ea typeface="Times New Roman" panose="02020603050405020304" pitchFamily="18" charset="0"/>
              </a:rPr>
              <a:t>Voici</a:t>
            </a:r>
            <a:r>
              <a:rPr lang="en-US" sz="1000" dirty="0">
                <a:latin typeface="Courier New" panose="02070309020205020404" pitchFamily="49" charset="0"/>
                <a:ea typeface="Times New Roman" panose="02020603050405020304" pitchFamily="18" charset="0"/>
              </a:rPr>
              <a:t> </a:t>
            </a:r>
            <a:r>
              <a:rPr lang="en-US" sz="1000" dirty="0" err="1">
                <a:latin typeface="Courier New" panose="02070309020205020404" pitchFamily="49" charset="0"/>
                <a:ea typeface="Times New Roman" panose="02020603050405020304" pitchFamily="18" charset="0"/>
              </a:rPr>
              <a:t>leurs</a:t>
            </a:r>
            <a:r>
              <a:rPr lang="en-US" sz="1000" dirty="0">
                <a:latin typeface="Courier New" panose="02070309020205020404" pitchFamily="49" charset="0"/>
                <a:ea typeface="Times New Roman" panose="02020603050405020304" pitchFamily="18" charset="0"/>
              </a:rPr>
              <a:t> </a:t>
            </a:r>
            <a:r>
              <a:rPr lang="en-US" sz="1000" dirty="0" err="1">
                <a:latin typeface="Courier New" panose="02070309020205020404" pitchFamily="49" charset="0"/>
                <a:ea typeface="Times New Roman" panose="02020603050405020304" pitchFamily="18" charset="0"/>
              </a:rPr>
              <a:t>valeurs</a:t>
            </a:r>
            <a:r>
              <a:rPr lang="en-US" sz="1000" dirty="0">
                <a:latin typeface="Courier New" panose="02070309020205020404" pitchFamily="49" charset="0"/>
                <a:ea typeface="Times New Roman" panose="02020603050405020304" pitchFamily="18" charset="0"/>
              </a:rPr>
              <a:t> :&lt;</a:t>
            </a:r>
            <a:r>
              <a:rPr lang="en-US" sz="1000" dirty="0" err="1">
                <a:latin typeface="Courier New" panose="02070309020205020404" pitchFamily="49" charset="0"/>
                <a:ea typeface="Times New Roman" panose="02020603050405020304" pitchFamily="18" charset="0"/>
              </a:rPr>
              <a:t>br</a:t>
            </a:r>
            <a:r>
              <a:rPr lang="en-US" sz="1000" dirty="0">
                <a:latin typeface="Courier New" panose="02070309020205020404" pitchFamily="49" charset="0"/>
                <a:ea typeface="Times New Roman" panose="02020603050405020304" pitchFamily="18" charset="0"/>
              </a:rPr>
              <a:t>&gt;');</a:t>
            </a:r>
          </a:p>
          <a:p>
            <a:r>
              <a:rPr lang="en-US" sz="1000" dirty="0">
                <a:latin typeface="Courier New" panose="02070309020205020404" pitchFamily="49" charset="0"/>
                <a:ea typeface="Times New Roman" panose="02020603050405020304" pitchFamily="18" charset="0"/>
              </a:rPr>
              <a:t>        for (</a:t>
            </a:r>
            <a:r>
              <a:rPr lang="en-US" sz="1000" dirty="0" err="1">
                <a:latin typeface="Courier New" panose="02070309020205020404" pitchFamily="49" charset="0"/>
                <a:ea typeface="Times New Roman" panose="02020603050405020304" pitchFamily="18" charset="0"/>
              </a:rPr>
              <a:t>i</a:t>
            </a:r>
            <a:r>
              <a:rPr lang="en-US" sz="1000" dirty="0">
                <a:latin typeface="Courier New" panose="02070309020205020404" pitchFamily="49" charset="0"/>
                <a:ea typeface="Times New Roman" panose="02020603050405020304" pitchFamily="18" charset="0"/>
              </a:rPr>
              <a:t>=0; </a:t>
            </a:r>
            <a:r>
              <a:rPr lang="en-US" sz="1000" dirty="0" err="1">
                <a:latin typeface="Courier New" panose="02070309020205020404" pitchFamily="49" charset="0"/>
                <a:ea typeface="Times New Roman" panose="02020603050405020304" pitchFamily="18" charset="0"/>
              </a:rPr>
              <a:t>i</a:t>
            </a:r>
            <a:r>
              <a:rPr lang="en-US" sz="1000" dirty="0">
                <a:latin typeface="Courier New" panose="02070309020205020404" pitchFamily="49" charset="0"/>
                <a:ea typeface="Times New Roman" panose="02020603050405020304" pitchFamily="18" charset="0"/>
              </a:rPr>
              <a:t>&lt;</a:t>
            </a:r>
            <a:r>
              <a:rPr lang="en-US" sz="1000" dirty="0" err="1">
                <a:latin typeface="Courier New" panose="02070309020205020404" pitchFamily="49" charset="0"/>
                <a:ea typeface="Times New Roman" panose="02020603050405020304" pitchFamily="18" charset="0"/>
              </a:rPr>
              <a:t>nbControls</a:t>
            </a:r>
            <a:r>
              <a:rPr lang="en-US" sz="1000" dirty="0">
                <a:latin typeface="Courier New" panose="02070309020205020404" pitchFamily="49" charset="0"/>
                <a:ea typeface="Times New Roman" panose="02020603050405020304" pitchFamily="18" charset="0"/>
              </a:rPr>
              <a:t>; </a:t>
            </a:r>
            <a:r>
              <a:rPr lang="en-US" sz="1000" dirty="0" err="1">
                <a:latin typeface="Courier New" panose="02070309020205020404" pitchFamily="49" charset="0"/>
                <a:ea typeface="Times New Roman" panose="02020603050405020304" pitchFamily="18" charset="0"/>
              </a:rPr>
              <a:t>i</a:t>
            </a:r>
            <a:r>
              <a:rPr lang="en-US" sz="1000" dirty="0">
                <a:latin typeface="Courier New" panose="02070309020205020404" pitchFamily="49" charset="0"/>
                <a:ea typeface="Times New Roman" panose="02020603050405020304" pitchFamily="18" charset="0"/>
              </a:rPr>
              <a:t>++) {</a:t>
            </a:r>
          </a:p>
          <a:p>
            <a:r>
              <a:rPr lang="en-US" sz="1000" dirty="0">
                <a:latin typeface="Courier New" panose="02070309020205020404" pitchFamily="49" charset="0"/>
                <a:ea typeface="Times New Roman" panose="02020603050405020304" pitchFamily="18" charset="0"/>
              </a:rPr>
              <a:t>          </a:t>
            </a:r>
            <a:r>
              <a:rPr lang="en-US" sz="1000" dirty="0" err="1">
                <a:latin typeface="Courier New" panose="02070309020205020404" pitchFamily="49" charset="0"/>
                <a:ea typeface="Times New Roman" panose="02020603050405020304" pitchFamily="18" charset="0"/>
              </a:rPr>
              <a:t>document.write</a:t>
            </a:r>
            <a:r>
              <a:rPr lang="en-US" sz="1000" dirty="0">
                <a:latin typeface="Courier New" panose="02070309020205020404" pitchFamily="49" charset="0"/>
                <a:ea typeface="Times New Roman" panose="02020603050405020304" pitchFamily="18" charset="0"/>
              </a:rPr>
              <a:t>('</a:t>
            </a:r>
            <a:r>
              <a:rPr lang="en-US" sz="1000" dirty="0" err="1">
                <a:latin typeface="Courier New" panose="02070309020205020404" pitchFamily="49" charset="0"/>
                <a:ea typeface="Times New Roman" panose="02020603050405020304" pitchFamily="18" charset="0"/>
              </a:rPr>
              <a:t>Contrôle</a:t>
            </a:r>
            <a:r>
              <a:rPr lang="en-US" sz="1000" dirty="0">
                <a:latin typeface="Courier New" panose="02070309020205020404" pitchFamily="49" charset="0"/>
                <a:ea typeface="Times New Roman" panose="02020603050405020304" pitchFamily="18" charset="0"/>
              </a:rPr>
              <a:t> n° ' + </a:t>
            </a:r>
            <a:r>
              <a:rPr lang="en-US" sz="1000" dirty="0" err="1">
                <a:latin typeface="Courier New" panose="02070309020205020404" pitchFamily="49" charset="0"/>
                <a:ea typeface="Times New Roman" panose="02020603050405020304" pitchFamily="18" charset="0"/>
              </a:rPr>
              <a:t>i</a:t>
            </a:r>
            <a:r>
              <a:rPr lang="en-US" sz="1000" dirty="0">
                <a:latin typeface="Courier New" panose="02070309020205020404" pitchFamily="49" charset="0"/>
                <a:ea typeface="Times New Roman" panose="02020603050405020304" pitchFamily="18" charset="0"/>
              </a:rPr>
              <a:t> + ' : ' + </a:t>
            </a:r>
            <a:r>
              <a:rPr lang="en-US" sz="1000" dirty="0" err="1">
                <a:latin typeface="Courier New" panose="02070309020205020404" pitchFamily="49" charset="0"/>
                <a:ea typeface="Times New Roman" panose="02020603050405020304" pitchFamily="18" charset="0"/>
              </a:rPr>
              <a:t>form.elements</a:t>
            </a:r>
            <a:r>
              <a:rPr lang="en-US" sz="1000" dirty="0">
                <a:latin typeface="Courier New" panose="02070309020205020404" pitchFamily="49" charset="0"/>
                <a:ea typeface="Times New Roman" panose="02020603050405020304" pitchFamily="18" charset="0"/>
              </a:rPr>
              <a:t>[</a:t>
            </a:r>
            <a:r>
              <a:rPr lang="en-US" sz="1000" dirty="0" err="1">
                <a:latin typeface="Courier New" panose="02070309020205020404" pitchFamily="49" charset="0"/>
                <a:ea typeface="Times New Roman" panose="02020603050405020304" pitchFamily="18" charset="0"/>
              </a:rPr>
              <a:t>i</a:t>
            </a:r>
            <a:r>
              <a:rPr lang="en-US" sz="1000" dirty="0">
                <a:latin typeface="Courier New" panose="02070309020205020404" pitchFamily="49" charset="0"/>
                <a:ea typeface="Times New Roman" panose="02020603050405020304" pitchFamily="18" charset="0"/>
              </a:rPr>
              <a:t>].value + '&lt;</a:t>
            </a:r>
            <a:r>
              <a:rPr lang="en-US" sz="1000" dirty="0" err="1">
                <a:latin typeface="Courier New" panose="02070309020205020404" pitchFamily="49" charset="0"/>
                <a:ea typeface="Times New Roman" panose="02020603050405020304" pitchFamily="18" charset="0"/>
              </a:rPr>
              <a:t>br</a:t>
            </a:r>
            <a:r>
              <a:rPr lang="en-US" sz="1000" dirty="0">
                <a:latin typeface="Courier New" panose="02070309020205020404" pitchFamily="49" charset="0"/>
                <a:ea typeface="Times New Roman" panose="02020603050405020304" pitchFamily="18" charset="0"/>
              </a:rPr>
              <a:t>&gt;');</a:t>
            </a:r>
          </a:p>
          <a:p>
            <a:r>
              <a:rPr lang="en-US" sz="1000" dirty="0">
                <a:latin typeface="Courier New" panose="02070309020205020404" pitchFamily="49" charset="0"/>
                <a:ea typeface="Times New Roman" panose="02020603050405020304" pitchFamily="18" charset="0"/>
              </a:rPr>
              <a:t>        }</a:t>
            </a:r>
          </a:p>
          <a:p>
            <a:r>
              <a:rPr lang="en-US" sz="1000" dirty="0">
                <a:latin typeface="Courier New" panose="02070309020205020404" pitchFamily="49" charset="0"/>
                <a:ea typeface="Times New Roman" panose="02020603050405020304" pitchFamily="18" charset="0"/>
              </a:rPr>
              <a:t>      }</a:t>
            </a:r>
          </a:p>
          <a:p>
            <a:r>
              <a:rPr lang="en-US" sz="1000" dirty="0">
                <a:latin typeface="Courier New" panose="02070309020205020404" pitchFamily="49" charset="0"/>
                <a:ea typeface="Times New Roman" panose="02020603050405020304" pitchFamily="18" charset="0"/>
              </a:rPr>
              <a:t>  &lt;/script&gt;</a:t>
            </a:r>
          </a:p>
          <a:p>
            <a:r>
              <a:rPr lang="en-US" sz="1000" dirty="0">
                <a:latin typeface="Courier New" panose="02070309020205020404" pitchFamily="49" charset="0"/>
                <a:ea typeface="Times New Roman" panose="02020603050405020304" pitchFamily="18" charset="0"/>
              </a:rPr>
              <a:t>  &lt;/head&gt;</a:t>
            </a:r>
          </a:p>
          <a:p>
            <a:endParaRPr lang="en-US" sz="1000" dirty="0">
              <a:latin typeface="Courier New" panose="02070309020205020404" pitchFamily="49" charset="0"/>
              <a:ea typeface="Times New Roman" panose="02020603050405020304" pitchFamily="18" charset="0"/>
            </a:endParaRPr>
          </a:p>
          <a:p>
            <a:r>
              <a:rPr lang="en-US" sz="1000" dirty="0">
                <a:latin typeface="Courier New" panose="02070309020205020404" pitchFamily="49" charset="0"/>
                <a:ea typeface="Times New Roman" panose="02020603050405020304" pitchFamily="18" charset="0"/>
              </a:rPr>
              <a:t>  &lt;body text = "cyan"&gt;</a:t>
            </a:r>
          </a:p>
          <a:p>
            <a:r>
              <a:rPr lang="en-US" sz="1000" dirty="0">
                <a:latin typeface="Courier New" panose="02070309020205020404" pitchFamily="49" charset="0"/>
                <a:ea typeface="Times New Roman" panose="02020603050405020304" pitchFamily="18" charset="0"/>
              </a:rPr>
              <a:t>    &lt;h1&gt;Les </a:t>
            </a:r>
            <a:r>
              <a:rPr lang="en-US" sz="1000" dirty="0" err="1">
                <a:latin typeface="Courier New" panose="02070309020205020404" pitchFamily="49" charset="0"/>
                <a:ea typeface="Times New Roman" panose="02020603050405020304" pitchFamily="18" charset="0"/>
              </a:rPr>
              <a:t>propriétés</a:t>
            </a:r>
            <a:r>
              <a:rPr lang="en-US" sz="1000" dirty="0">
                <a:latin typeface="Courier New" panose="02070309020205020404" pitchFamily="49" charset="0"/>
                <a:ea typeface="Times New Roman" panose="02020603050405020304" pitchFamily="18" charset="0"/>
              </a:rPr>
              <a:t> </a:t>
            </a:r>
            <a:r>
              <a:rPr lang="en-US" sz="1000" dirty="0" err="1">
                <a:latin typeface="Courier New" panose="02070309020205020404" pitchFamily="49" charset="0"/>
                <a:ea typeface="Times New Roman" panose="02020603050405020304" pitchFamily="18" charset="0"/>
              </a:rPr>
              <a:t>fgColor</a:t>
            </a:r>
            <a:r>
              <a:rPr lang="en-US" sz="1000" dirty="0">
                <a:latin typeface="Courier New" panose="02070309020205020404" pitchFamily="49" charset="0"/>
                <a:ea typeface="Times New Roman" panose="02020603050405020304" pitchFamily="18" charset="0"/>
              </a:rPr>
              <a:t> et </a:t>
            </a:r>
            <a:r>
              <a:rPr lang="en-US" sz="1000" dirty="0" err="1">
                <a:latin typeface="Courier New" panose="02070309020205020404" pitchFamily="49" charset="0"/>
                <a:ea typeface="Times New Roman" panose="02020603050405020304" pitchFamily="18" charset="0"/>
              </a:rPr>
              <a:t>bgColor</a:t>
            </a:r>
            <a:r>
              <a:rPr lang="en-US" sz="1000" dirty="0">
                <a:latin typeface="Courier New" panose="02070309020205020404" pitchFamily="49" charset="0"/>
                <a:ea typeface="Times New Roman" panose="02020603050405020304" pitchFamily="18" charset="0"/>
              </a:rPr>
              <a:t>&lt;/h1&gt;</a:t>
            </a:r>
          </a:p>
          <a:p>
            <a:r>
              <a:rPr lang="en-US" sz="1000" dirty="0">
                <a:latin typeface="Courier New" panose="02070309020205020404" pitchFamily="49" charset="0"/>
                <a:ea typeface="Times New Roman" panose="02020603050405020304" pitchFamily="18" charset="0"/>
              </a:rPr>
              <a:t>    &lt;</a:t>
            </a:r>
            <a:r>
              <a:rPr lang="en-US" sz="1000" dirty="0" err="1">
                <a:latin typeface="Courier New" panose="02070309020205020404" pitchFamily="49" charset="0"/>
                <a:ea typeface="Times New Roman" panose="02020603050405020304" pitchFamily="18" charset="0"/>
              </a:rPr>
              <a:t>hr</a:t>
            </a:r>
            <a:r>
              <a:rPr lang="en-US" sz="1000" dirty="0">
                <a:latin typeface="Courier New" panose="02070309020205020404" pitchFamily="49" charset="0"/>
                <a:ea typeface="Times New Roman" panose="02020603050405020304" pitchFamily="18" charset="0"/>
              </a:rPr>
              <a:t>&gt;</a:t>
            </a:r>
          </a:p>
          <a:p>
            <a:r>
              <a:rPr lang="en-US" sz="1000" dirty="0">
                <a:latin typeface="Courier New" panose="02070309020205020404" pitchFamily="49" charset="0"/>
                <a:ea typeface="Times New Roman" panose="02020603050405020304" pitchFamily="18" charset="0"/>
              </a:rPr>
              <a:t>    &lt;form name="</a:t>
            </a:r>
            <a:r>
              <a:rPr lang="en-US" sz="1000" dirty="0" err="1">
                <a:latin typeface="Courier New" panose="02070309020205020404" pitchFamily="49" charset="0"/>
                <a:ea typeface="Times New Roman" panose="02020603050405020304" pitchFamily="18" charset="0"/>
              </a:rPr>
              <a:t>leform</a:t>
            </a:r>
            <a:r>
              <a:rPr lang="en-US" sz="1000" dirty="0">
                <a:latin typeface="Courier New" panose="02070309020205020404" pitchFamily="49" charset="0"/>
                <a:ea typeface="Times New Roman" panose="02020603050405020304" pitchFamily="18" charset="0"/>
              </a:rPr>
              <a:t>"&gt;</a:t>
            </a:r>
          </a:p>
          <a:p>
            <a:r>
              <a:rPr lang="en-US" sz="1000" dirty="0">
                <a:latin typeface="Courier New" panose="02070309020205020404" pitchFamily="49" charset="0"/>
                <a:ea typeface="Times New Roman" panose="02020603050405020304" pitchFamily="18" charset="0"/>
              </a:rPr>
              <a:t>      &lt;input type="text" name="</a:t>
            </a:r>
            <a:r>
              <a:rPr lang="en-US" sz="1000" dirty="0" err="1">
                <a:latin typeface="Courier New" panose="02070309020205020404" pitchFamily="49" charset="0"/>
                <a:ea typeface="Times New Roman" panose="02020603050405020304" pitchFamily="18" charset="0"/>
              </a:rPr>
              <a:t>Texte</a:t>
            </a:r>
            <a:r>
              <a:rPr lang="en-US" sz="1000" dirty="0">
                <a:latin typeface="Courier New" panose="02070309020205020404" pitchFamily="49" charset="0"/>
                <a:ea typeface="Times New Roman" panose="02020603050405020304" pitchFamily="18" charset="0"/>
              </a:rPr>
              <a:t>" size="25"&gt;</a:t>
            </a:r>
          </a:p>
          <a:p>
            <a:r>
              <a:rPr lang="en-US" sz="1000" dirty="0">
                <a:latin typeface="Courier New" panose="02070309020205020404" pitchFamily="49" charset="0"/>
                <a:ea typeface="Times New Roman" panose="02020603050405020304" pitchFamily="18" charset="0"/>
              </a:rPr>
              <a:t>      &lt;input type="button" value="Lit </a:t>
            </a:r>
            <a:r>
              <a:rPr lang="en-US" sz="1000" dirty="0" err="1">
                <a:latin typeface="Courier New" panose="02070309020205020404" pitchFamily="49" charset="0"/>
                <a:ea typeface="Times New Roman" panose="02020603050405020304" pitchFamily="18" charset="0"/>
              </a:rPr>
              <a:t>couleur</a:t>
            </a:r>
            <a:r>
              <a:rPr lang="en-US" sz="1000" dirty="0">
                <a:latin typeface="Courier New" panose="02070309020205020404" pitchFamily="49" charset="0"/>
                <a:ea typeface="Times New Roman" panose="02020603050405020304" pitchFamily="18" charset="0"/>
              </a:rPr>
              <a:t> </a:t>
            </a:r>
            <a:r>
              <a:rPr lang="en-US" sz="1000" dirty="0" err="1">
                <a:latin typeface="Courier New" panose="02070309020205020404" pitchFamily="49" charset="0"/>
                <a:ea typeface="Times New Roman" panose="02020603050405020304" pitchFamily="18" charset="0"/>
              </a:rPr>
              <a:t>texte</a:t>
            </a:r>
            <a:r>
              <a:rPr lang="en-US" sz="1000" dirty="0">
                <a:latin typeface="Courier New" panose="02070309020205020404" pitchFamily="49" charset="0"/>
                <a:ea typeface="Times New Roman" panose="02020603050405020304" pitchFamily="18" charset="0"/>
              </a:rPr>
              <a:t>" </a:t>
            </a:r>
            <a:r>
              <a:rPr lang="en-US" sz="1000" dirty="0" err="1">
                <a:latin typeface="Courier New" panose="02070309020205020404" pitchFamily="49" charset="0"/>
                <a:ea typeface="Times New Roman" panose="02020603050405020304" pitchFamily="18" charset="0"/>
              </a:rPr>
              <a:t>onclick</a:t>
            </a:r>
            <a:r>
              <a:rPr lang="en-US" sz="1000" dirty="0">
                <a:latin typeface="Courier New" panose="02070309020205020404" pitchFamily="49" charset="0"/>
                <a:ea typeface="Times New Roman" panose="02020603050405020304" pitchFamily="18" charset="0"/>
              </a:rPr>
              <a:t>="</a:t>
            </a:r>
            <a:r>
              <a:rPr lang="en-US" sz="1000" dirty="0" err="1">
                <a:latin typeface="Courier New" panose="02070309020205020404" pitchFamily="49" charset="0"/>
                <a:ea typeface="Times New Roman" panose="02020603050405020304" pitchFamily="18" charset="0"/>
              </a:rPr>
              <a:t>Lit_Couleur_Texte</a:t>
            </a:r>
            <a:r>
              <a:rPr lang="en-US" sz="1000" dirty="0">
                <a:latin typeface="Courier New" panose="02070309020205020404" pitchFamily="49" charset="0"/>
                <a:ea typeface="Times New Roman" panose="02020603050405020304" pitchFamily="18" charset="0"/>
              </a:rPr>
              <a:t>(</a:t>
            </a:r>
            <a:r>
              <a:rPr lang="en-US" sz="1000" dirty="0" err="1">
                <a:latin typeface="Courier New" panose="02070309020205020404" pitchFamily="49" charset="0"/>
                <a:ea typeface="Times New Roman" panose="02020603050405020304" pitchFamily="18" charset="0"/>
              </a:rPr>
              <a:t>this.form</a:t>
            </a:r>
            <a:r>
              <a:rPr lang="en-US" sz="1000" dirty="0">
                <a:latin typeface="Courier New" panose="02070309020205020404" pitchFamily="49" charset="0"/>
                <a:ea typeface="Times New Roman" panose="02020603050405020304" pitchFamily="18" charset="0"/>
              </a:rPr>
              <a:t>);"&gt;</a:t>
            </a:r>
          </a:p>
          <a:p>
            <a:r>
              <a:rPr lang="en-US" sz="1000" dirty="0">
                <a:latin typeface="Courier New" panose="02070309020205020404" pitchFamily="49" charset="0"/>
                <a:ea typeface="Times New Roman" panose="02020603050405020304" pitchFamily="18" charset="0"/>
              </a:rPr>
              <a:t>      &lt;input type="text" name="Fond" size="25"&gt;</a:t>
            </a:r>
          </a:p>
          <a:p>
            <a:r>
              <a:rPr lang="en-US" sz="1000" dirty="0">
                <a:latin typeface="Courier New" panose="02070309020205020404" pitchFamily="49" charset="0"/>
                <a:ea typeface="Times New Roman" panose="02020603050405020304" pitchFamily="18" charset="0"/>
              </a:rPr>
              <a:t>      &lt;input type="button" value="</a:t>
            </a:r>
            <a:r>
              <a:rPr lang="en-US" sz="1000" dirty="0" err="1">
                <a:latin typeface="Courier New" panose="02070309020205020404" pitchFamily="49" charset="0"/>
                <a:ea typeface="Times New Roman" panose="02020603050405020304" pitchFamily="18" charset="0"/>
              </a:rPr>
              <a:t>Modifie</a:t>
            </a:r>
            <a:r>
              <a:rPr lang="en-US" sz="1000" dirty="0">
                <a:latin typeface="Courier New" panose="02070309020205020404" pitchFamily="49" charset="0"/>
                <a:ea typeface="Times New Roman" panose="02020603050405020304" pitchFamily="18" charset="0"/>
              </a:rPr>
              <a:t> </a:t>
            </a:r>
            <a:r>
              <a:rPr lang="en-US" sz="1000" dirty="0" err="1">
                <a:latin typeface="Courier New" panose="02070309020205020404" pitchFamily="49" charset="0"/>
                <a:ea typeface="Times New Roman" panose="02020603050405020304" pitchFamily="18" charset="0"/>
              </a:rPr>
              <a:t>couleur</a:t>
            </a:r>
            <a:r>
              <a:rPr lang="en-US" sz="1000" dirty="0">
                <a:latin typeface="Courier New" panose="02070309020205020404" pitchFamily="49" charset="0"/>
                <a:ea typeface="Times New Roman" panose="02020603050405020304" pitchFamily="18" charset="0"/>
              </a:rPr>
              <a:t> fond" </a:t>
            </a:r>
            <a:r>
              <a:rPr lang="en-US" sz="1000" dirty="0" err="1">
                <a:latin typeface="Courier New" panose="02070309020205020404" pitchFamily="49" charset="0"/>
                <a:ea typeface="Times New Roman" panose="02020603050405020304" pitchFamily="18" charset="0"/>
              </a:rPr>
              <a:t>onclick</a:t>
            </a:r>
            <a:r>
              <a:rPr lang="en-US" sz="1000" dirty="0">
                <a:latin typeface="Courier New" panose="02070309020205020404" pitchFamily="49" charset="0"/>
                <a:ea typeface="Times New Roman" panose="02020603050405020304" pitchFamily="18" charset="0"/>
              </a:rPr>
              <a:t>="</a:t>
            </a:r>
            <a:r>
              <a:rPr lang="en-US" sz="1000" dirty="0" err="1">
                <a:latin typeface="Courier New" panose="02070309020205020404" pitchFamily="49" charset="0"/>
                <a:ea typeface="Times New Roman" panose="02020603050405020304" pitchFamily="18" charset="0"/>
              </a:rPr>
              <a:t>Change_Couleur_Fond</a:t>
            </a:r>
            <a:r>
              <a:rPr lang="en-US" sz="1000" dirty="0">
                <a:latin typeface="Courier New" panose="02070309020205020404" pitchFamily="49" charset="0"/>
                <a:ea typeface="Times New Roman" panose="02020603050405020304" pitchFamily="18" charset="0"/>
              </a:rPr>
              <a:t>(</a:t>
            </a:r>
            <a:r>
              <a:rPr lang="en-US" sz="1000" dirty="0" err="1">
                <a:latin typeface="Courier New" panose="02070309020205020404" pitchFamily="49" charset="0"/>
                <a:ea typeface="Times New Roman" panose="02020603050405020304" pitchFamily="18" charset="0"/>
              </a:rPr>
              <a:t>this.form</a:t>
            </a:r>
            <a:r>
              <a:rPr lang="en-US" sz="1000" dirty="0">
                <a:latin typeface="Courier New" panose="02070309020205020404" pitchFamily="49" charset="0"/>
                <a:ea typeface="Times New Roman" panose="02020603050405020304" pitchFamily="18" charset="0"/>
              </a:rPr>
              <a:t>);"&gt;</a:t>
            </a:r>
          </a:p>
          <a:p>
            <a:r>
              <a:rPr lang="en-US" sz="1000" dirty="0">
                <a:latin typeface="Courier New" panose="02070309020205020404" pitchFamily="49" charset="0"/>
                <a:ea typeface="Times New Roman" panose="02020603050405020304" pitchFamily="18" charset="0"/>
              </a:rPr>
              <a:t>      &lt;input type="button" value="</a:t>
            </a:r>
            <a:r>
              <a:rPr lang="en-US" sz="1000" dirty="0" err="1">
                <a:latin typeface="Courier New" panose="02070309020205020404" pitchFamily="49" charset="0"/>
                <a:ea typeface="Times New Roman" panose="02020603050405020304" pitchFamily="18" charset="0"/>
              </a:rPr>
              <a:t>Valeur</a:t>
            </a:r>
            <a:r>
              <a:rPr lang="en-US" sz="1000" dirty="0">
                <a:latin typeface="Courier New" panose="02070309020205020404" pitchFamily="49" charset="0"/>
                <a:ea typeface="Times New Roman" panose="02020603050405020304" pitchFamily="18" charset="0"/>
              </a:rPr>
              <a:t> des </a:t>
            </a:r>
            <a:r>
              <a:rPr lang="en-US" sz="1000" dirty="0" err="1">
                <a:latin typeface="Courier New" panose="02070309020205020404" pitchFamily="49" charset="0"/>
                <a:ea typeface="Times New Roman" panose="02020603050405020304" pitchFamily="18" charset="0"/>
              </a:rPr>
              <a:t>contrôles</a:t>
            </a:r>
            <a:r>
              <a:rPr lang="en-US" sz="1000" dirty="0">
                <a:latin typeface="Courier New" panose="02070309020205020404" pitchFamily="49" charset="0"/>
                <a:ea typeface="Times New Roman" panose="02020603050405020304" pitchFamily="18" charset="0"/>
              </a:rPr>
              <a:t>" </a:t>
            </a:r>
            <a:r>
              <a:rPr lang="en-US" sz="1000" dirty="0" err="1">
                <a:latin typeface="Courier New" panose="02070309020205020404" pitchFamily="49" charset="0"/>
                <a:ea typeface="Times New Roman" panose="02020603050405020304" pitchFamily="18" charset="0"/>
              </a:rPr>
              <a:t>onclick</a:t>
            </a:r>
            <a:r>
              <a:rPr lang="en-US" sz="1000" dirty="0">
                <a:latin typeface="Courier New" panose="02070309020205020404" pitchFamily="49" charset="0"/>
                <a:ea typeface="Times New Roman" panose="02020603050405020304" pitchFamily="18" charset="0"/>
              </a:rPr>
              <a:t>="</a:t>
            </a:r>
            <a:r>
              <a:rPr lang="en-US" sz="1000" dirty="0" err="1">
                <a:latin typeface="Courier New" panose="02070309020205020404" pitchFamily="49" charset="0"/>
                <a:ea typeface="Times New Roman" panose="02020603050405020304" pitchFamily="18" charset="0"/>
              </a:rPr>
              <a:t>Affiche_Controles</a:t>
            </a:r>
            <a:r>
              <a:rPr lang="en-US" sz="1000" dirty="0">
                <a:latin typeface="Courier New" panose="02070309020205020404" pitchFamily="49" charset="0"/>
                <a:ea typeface="Times New Roman" panose="02020603050405020304" pitchFamily="18" charset="0"/>
              </a:rPr>
              <a:t>(</a:t>
            </a:r>
            <a:r>
              <a:rPr lang="en-US" sz="1000" dirty="0" err="1">
                <a:latin typeface="Courier New" panose="02070309020205020404" pitchFamily="49" charset="0"/>
                <a:ea typeface="Times New Roman" panose="02020603050405020304" pitchFamily="18" charset="0"/>
              </a:rPr>
              <a:t>this.form</a:t>
            </a:r>
            <a:r>
              <a:rPr lang="en-US" sz="1000" dirty="0">
                <a:latin typeface="Courier New" panose="02070309020205020404" pitchFamily="49" charset="0"/>
                <a:ea typeface="Times New Roman" panose="02020603050405020304" pitchFamily="18" charset="0"/>
              </a:rPr>
              <a:t>);"&gt;</a:t>
            </a:r>
          </a:p>
          <a:p>
            <a:r>
              <a:rPr lang="en-US" sz="1000" dirty="0">
                <a:latin typeface="Courier New" panose="02070309020205020404" pitchFamily="49" charset="0"/>
                <a:ea typeface="Times New Roman" panose="02020603050405020304" pitchFamily="18" charset="0"/>
              </a:rPr>
              <a:t>    &lt;/form&gt;</a:t>
            </a:r>
          </a:p>
          <a:p>
            <a:r>
              <a:rPr lang="en-US" sz="1000" dirty="0">
                <a:latin typeface="Courier New" panose="02070309020205020404" pitchFamily="49" charset="0"/>
                <a:ea typeface="Times New Roman" panose="02020603050405020304" pitchFamily="18" charset="0"/>
              </a:rPr>
              <a:t>  &lt;/body&gt;</a:t>
            </a:r>
          </a:p>
          <a:p>
            <a:r>
              <a:rPr lang="en-US" sz="1000" dirty="0">
                <a:latin typeface="Courier New" panose="02070309020205020404" pitchFamily="49" charset="0"/>
                <a:ea typeface="Times New Roman" panose="02020603050405020304" pitchFamily="18" charset="0"/>
              </a:rPr>
              <a:t>&lt;/html&gt;</a:t>
            </a:r>
          </a:p>
        </p:txBody>
      </p:sp>
      <p:sp>
        <p:nvSpPr>
          <p:cNvPr id="3" name="ZoneTexte 2"/>
          <p:cNvSpPr txBox="1"/>
          <p:nvPr/>
        </p:nvSpPr>
        <p:spPr>
          <a:xfrm>
            <a:off x="2007909" y="160256"/>
            <a:ext cx="2837468" cy="369332"/>
          </a:xfrm>
          <a:prstGeom prst="rect">
            <a:avLst/>
          </a:prstGeom>
          <a:noFill/>
        </p:spPr>
        <p:txBody>
          <a:bodyPr wrap="square" rtlCol="0">
            <a:spAutoFit/>
          </a:bodyPr>
          <a:lstStyle/>
          <a:p>
            <a:r>
              <a:rPr lang="fr-FR" dirty="0"/>
              <a:t>Solution</a:t>
            </a:r>
          </a:p>
        </p:txBody>
      </p:sp>
      <p:sp>
        <p:nvSpPr>
          <p:cNvPr id="4" name="Espace réservé du numéro de diapositive 3">
            <a:extLst>
              <a:ext uri="{FF2B5EF4-FFF2-40B4-BE49-F238E27FC236}">
                <a16:creationId xmlns:a16="http://schemas.microsoft.com/office/drawing/2014/main" id="{4A4DCCFD-0AD9-463F-869C-7BF1F5E80BCC}"/>
              </a:ext>
            </a:extLst>
          </p:cNvPr>
          <p:cNvSpPr>
            <a:spLocks noGrp="1"/>
          </p:cNvSpPr>
          <p:nvPr>
            <p:ph type="sldNum" sz="quarter" idx="12"/>
          </p:nvPr>
        </p:nvSpPr>
        <p:spPr/>
        <p:txBody>
          <a:bodyPr/>
          <a:lstStyle/>
          <a:p>
            <a:fld id="{D57F1E4F-1CFF-5643-939E-217C01CDF565}" type="slidenum">
              <a:rPr lang="en-US" smtClean="0"/>
              <a:pPr/>
              <a:t>156</a:t>
            </a:fld>
            <a:endParaRPr lang="en-US" dirty="0"/>
          </a:p>
        </p:txBody>
      </p:sp>
    </p:spTree>
    <p:extLst>
      <p:ext uri="{BB962C8B-B14F-4D97-AF65-F5344CB8AC3E}">
        <p14:creationId xmlns:p14="http://schemas.microsoft.com/office/powerpoint/2010/main" val="13679729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91477" y="326571"/>
            <a:ext cx="9825135" cy="101566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6000" dirty="0"/>
              <a:t>3 - Événements et données</a:t>
            </a:r>
          </a:p>
        </p:txBody>
      </p:sp>
      <p:sp>
        <p:nvSpPr>
          <p:cNvPr id="3" name="Rectangle 2"/>
          <p:cNvSpPr/>
          <p:nvPr/>
        </p:nvSpPr>
        <p:spPr>
          <a:xfrm>
            <a:off x="3075965" y="2362916"/>
            <a:ext cx="8125436" cy="3693319"/>
          </a:xfrm>
          <a:prstGeom prst="rect">
            <a:avLst/>
          </a:prstGeom>
        </p:spPr>
        <p:txBody>
          <a:bodyPr wrap="square">
            <a:spAutoFit/>
          </a:bodyPr>
          <a:lstStyle/>
          <a:p>
            <a:r>
              <a:rPr lang="fr-FR" dirty="0"/>
              <a:t>Dans cette section :</a:t>
            </a:r>
          </a:p>
          <a:p>
            <a:endParaRPr lang="fr-FR" dirty="0"/>
          </a:p>
          <a:p>
            <a:pPr marL="285750" indent="-285750">
              <a:buFont typeface="Arial" panose="020B0604020202020204" pitchFamily="34" charset="0"/>
              <a:buChar char="•"/>
            </a:pPr>
            <a:r>
              <a:rPr lang="fr-FR" dirty="0"/>
              <a:t>Liste des Événements accessibles en JavaScript</a:t>
            </a:r>
          </a:p>
          <a:p>
            <a:pPr marL="285750" indent="-285750">
              <a:buFont typeface="Arial" panose="020B0604020202020204" pitchFamily="34" charset="0"/>
              <a:buChar char="•"/>
            </a:pPr>
            <a:r>
              <a:rPr lang="fr-FR" dirty="0"/>
              <a:t>Accéder aux éléments du DOM avec la fonction </a:t>
            </a:r>
            <a:r>
              <a:rPr lang="fr-FR" dirty="0" err="1"/>
              <a:t>getElementById</a:t>
            </a:r>
            <a:r>
              <a:rPr lang="fr-FR" dirty="0"/>
              <a:t>()</a:t>
            </a:r>
          </a:p>
          <a:p>
            <a:pPr marL="285750" indent="-285750">
              <a:buFont typeface="Arial" panose="020B0604020202020204" pitchFamily="34" charset="0"/>
              <a:buChar char="•"/>
            </a:pPr>
            <a:r>
              <a:rPr lang="fr-FR" dirty="0"/>
              <a:t>Lecture du contenu d’un document et écriture dans un élément</a:t>
            </a:r>
          </a:p>
          <a:p>
            <a:pPr marL="285750" indent="-285750">
              <a:buFont typeface="Arial" panose="020B0604020202020204" pitchFamily="34" charset="0"/>
              <a:buChar char="•"/>
            </a:pPr>
            <a:r>
              <a:rPr lang="fr-FR" dirty="0"/>
              <a:t>Lecture et modification d’un style CSS</a:t>
            </a:r>
          </a:p>
          <a:p>
            <a:pPr marL="285750" indent="-285750">
              <a:buFont typeface="Arial" panose="020B0604020202020204" pitchFamily="34" charset="0"/>
              <a:buChar char="•"/>
            </a:pPr>
            <a:r>
              <a:rPr lang="fr-FR" dirty="0"/>
              <a:t>Ajout, suppression et lecture d’un attribut HTML</a:t>
            </a:r>
          </a:p>
          <a:p>
            <a:pPr marL="285750" indent="-285750">
              <a:buFont typeface="Arial" panose="020B0604020202020204" pitchFamily="34" charset="0"/>
              <a:buChar char="•"/>
            </a:pPr>
            <a:r>
              <a:rPr lang="fr-FR" dirty="0"/>
              <a:t>Associer dynamiquement un événement à un élément</a:t>
            </a:r>
          </a:p>
          <a:p>
            <a:pPr marL="285750" indent="-285750">
              <a:buFont typeface="Arial" panose="020B0604020202020204" pitchFamily="34" charset="0"/>
              <a:buChar char="•"/>
            </a:pPr>
            <a:r>
              <a:rPr lang="fr-FR" dirty="0"/>
              <a:t>Passage de paramètres dans la fonction événementielle</a:t>
            </a:r>
          </a:p>
          <a:p>
            <a:pPr marL="285750" indent="-285750">
              <a:buFont typeface="Arial" panose="020B0604020202020204" pitchFamily="34" charset="0"/>
              <a:buChar char="•"/>
            </a:pPr>
            <a:r>
              <a:rPr lang="fr-FR" dirty="0"/>
              <a:t>Version moderne du gestionnaire d’événements</a:t>
            </a:r>
          </a:p>
          <a:p>
            <a:pPr marL="285750" indent="-285750">
              <a:buFont typeface="Arial" panose="020B0604020202020204" pitchFamily="34" charset="0"/>
              <a:buChar char="•"/>
            </a:pPr>
            <a:r>
              <a:rPr lang="fr-FR" dirty="0"/>
              <a:t>Manipulation des URL</a:t>
            </a:r>
          </a:p>
          <a:p>
            <a:pPr marL="285750" indent="-285750">
              <a:buFont typeface="Arial" panose="020B0604020202020204" pitchFamily="34" charset="0"/>
              <a:buChar char="•"/>
            </a:pPr>
            <a:r>
              <a:rPr lang="fr-FR" dirty="0"/>
              <a:t>Cookies</a:t>
            </a:r>
          </a:p>
          <a:p>
            <a:pPr marL="742950" lvl="1" indent="-285750">
              <a:buFont typeface="Arial" panose="020B0604020202020204" pitchFamily="34" charset="0"/>
              <a:buChar char="•"/>
            </a:pPr>
            <a:endParaRPr lang="fr-FR" dirty="0"/>
          </a:p>
        </p:txBody>
      </p:sp>
      <p:sp>
        <p:nvSpPr>
          <p:cNvPr id="4" name="Espace réservé du numéro de diapositive 3">
            <a:extLst>
              <a:ext uri="{FF2B5EF4-FFF2-40B4-BE49-F238E27FC236}">
                <a16:creationId xmlns:a16="http://schemas.microsoft.com/office/drawing/2014/main" id="{656CF066-D318-43CB-A8E7-3772F6272C81}"/>
              </a:ext>
            </a:extLst>
          </p:cNvPr>
          <p:cNvSpPr>
            <a:spLocks noGrp="1"/>
          </p:cNvSpPr>
          <p:nvPr>
            <p:ph type="sldNum" sz="quarter" idx="12"/>
          </p:nvPr>
        </p:nvSpPr>
        <p:spPr/>
        <p:txBody>
          <a:bodyPr/>
          <a:lstStyle/>
          <a:p>
            <a:fld id="{D57F1E4F-1CFF-5643-939E-217C01CDF565}" type="slidenum">
              <a:rPr lang="en-US" smtClean="0"/>
              <a:pPr/>
              <a:t>157</a:t>
            </a:fld>
            <a:endParaRPr lang="en-US" dirty="0"/>
          </a:p>
        </p:txBody>
      </p:sp>
    </p:spTree>
    <p:extLst>
      <p:ext uri="{BB962C8B-B14F-4D97-AF65-F5344CB8AC3E}">
        <p14:creationId xmlns:p14="http://schemas.microsoft.com/office/powerpoint/2010/main" val="24143834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54224" y="1268766"/>
            <a:ext cx="7879080" cy="4524315"/>
          </a:xfrm>
          <a:prstGeom prst="rect">
            <a:avLst/>
          </a:prstGeom>
        </p:spPr>
        <p:txBody>
          <a:bodyPr wrap="square">
            <a:spAutoFit/>
          </a:bodyPr>
          <a:lstStyle/>
          <a:p>
            <a:r>
              <a:rPr lang="fr-FR" dirty="0"/>
              <a:t>Les événements sont des actions déclenchées par l'utilisateur. En les capturant, JavaScript va introduire de l'interactivité dans les pages Web.</a:t>
            </a:r>
            <a:br>
              <a:rPr lang="fr-FR" dirty="0"/>
            </a:br>
            <a:endParaRPr lang="fr-FR" dirty="0"/>
          </a:p>
          <a:p>
            <a:br>
              <a:rPr lang="fr-FR" dirty="0"/>
            </a:br>
            <a:r>
              <a:rPr lang="fr-FR" dirty="0"/>
              <a:t>Pour mettre en place un gestionnaire d'événement compatible avec tous les navigateurs, vous utiliserez la syntaxe suivante :</a:t>
            </a:r>
          </a:p>
          <a:p>
            <a:endParaRPr lang="fr-FR" dirty="0"/>
          </a:p>
          <a:p>
            <a:r>
              <a:rPr lang="fr-FR" dirty="0" err="1">
                <a:latin typeface="Courier New" panose="02070309020205020404" pitchFamily="49" charset="0"/>
                <a:cs typeface="Courier New" panose="02070309020205020404" pitchFamily="49" charset="0"/>
              </a:rPr>
              <a:t>onevenement</a:t>
            </a:r>
            <a:r>
              <a:rPr lang="fr-FR" dirty="0">
                <a:latin typeface="Courier New" panose="02070309020205020404" pitchFamily="49" charset="0"/>
                <a:cs typeface="Courier New" panose="02070309020205020404" pitchFamily="49" charset="0"/>
              </a:rPr>
              <a:t>="code JavaScript ou fonction JavaScript;"</a:t>
            </a:r>
          </a:p>
          <a:p>
            <a:endParaRPr lang="fr-FR" dirty="0"/>
          </a:p>
          <a:p>
            <a:r>
              <a:rPr lang="fr-FR" dirty="0"/>
              <a:t>où :</a:t>
            </a:r>
          </a:p>
          <a:p>
            <a:pPr marL="285750" indent="-285750">
              <a:buFont typeface="Arial" panose="020B0604020202020204" pitchFamily="34" charset="0"/>
              <a:buChar char="•"/>
            </a:pPr>
            <a:r>
              <a:rPr lang="fr-FR" b="1" dirty="0" err="1"/>
              <a:t>onevenement</a:t>
            </a:r>
            <a:r>
              <a:rPr lang="fr-FR" dirty="0"/>
              <a:t> est un attribut HTML composé du mot </a:t>
            </a:r>
            <a:r>
              <a:rPr lang="fr-FR" b="1" dirty="0"/>
              <a:t>on</a:t>
            </a:r>
            <a:r>
              <a:rPr lang="fr-FR" dirty="0"/>
              <a:t> et du nom de l'événement à capturer ;</a:t>
            </a:r>
          </a:p>
          <a:p>
            <a:pPr marL="285750" indent="-285750">
              <a:buFont typeface="Arial" panose="020B0604020202020204" pitchFamily="34" charset="0"/>
              <a:buChar char="•"/>
            </a:pPr>
            <a:r>
              <a:rPr lang="fr-FR" b="1" dirty="0"/>
              <a:t>code JavaScript</a:t>
            </a:r>
            <a:r>
              <a:rPr lang="fr-FR" dirty="0"/>
              <a:t> est une ou plusieurs instructions JavaScript exécutées au déclenchement de l'événement ;</a:t>
            </a:r>
          </a:p>
          <a:p>
            <a:pPr marL="285750" indent="-285750">
              <a:buFont typeface="Arial" panose="020B0604020202020204" pitchFamily="34" charset="0"/>
              <a:buChar char="•"/>
            </a:pPr>
            <a:r>
              <a:rPr lang="fr-FR" b="1" dirty="0"/>
              <a:t>fonction JavaScript </a:t>
            </a:r>
            <a:r>
              <a:rPr lang="fr-FR" dirty="0"/>
              <a:t>est une fonction JavaScript exécutée au déclenchement de l'événement.</a:t>
            </a:r>
          </a:p>
        </p:txBody>
      </p:sp>
      <p:sp>
        <p:nvSpPr>
          <p:cNvPr id="2" name="Espace réservé du numéro de diapositive 1">
            <a:extLst>
              <a:ext uri="{FF2B5EF4-FFF2-40B4-BE49-F238E27FC236}">
                <a16:creationId xmlns:a16="http://schemas.microsoft.com/office/drawing/2014/main" id="{27882662-64DB-47B6-82E4-E1D3EDA9EFF1}"/>
              </a:ext>
            </a:extLst>
          </p:cNvPr>
          <p:cNvSpPr>
            <a:spLocks noGrp="1"/>
          </p:cNvSpPr>
          <p:nvPr>
            <p:ph type="sldNum" sz="quarter" idx="12"/>
          </p:nvPr>
        </p:nvSpPr>
        <p:spPr/>
        <p:txBody>
          <a:bodyPr/>
          <a:lstStyle/>
          <a:p>
            <a:fld id="{D57F1E4F-1CFF-5643-939E-217C01CDF565}" type="slidenum">
              <a:rPr lang="en-US" smtClean="0"/>
              <a:pPr/>
              <a:t>158</a:t>
            </a:fld>
            <a:endParaRPr lang="en-US" dirty="0"/>
          </a:p>
        </p:txBody>
      </p:sp>
    </p:spTree>
    <p:extLst>
      <p:ext uri="{BB962C8B-B14F-4D97-AF65-F5344CB8AC3E}">
        <p14:creationId xmlns:p14="http://schemas.microsoft.com/office/powerpoint/2010/main" val="354559837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900346" y="3368707"/>
            <a:ext cx="2185416" cy="2246769"/>
          </a:xfrm>
          <a:prstGeom prst="rect">
            <a:avLst/>
          </a:prstGeom>
          <a:noFill/>
        </p:spPr>
        <p:txBody>
          <a:bodyPr wrap="square" rtlCol="0">
            <a:spAutoFit/>
          </a:bodyPr>
          <a:lstStyle/>
          <a:p>
            <a:r>
              <a:rPr lang="fr-FR" sz="2800" dirty="0"/>
              <a:t>Les événements accessibles en JavaScript</a:t>
            </a:r>
          </a:p>
          <a:p>
            <a:endParaRPr lang="fr-FR" sz="2800" dirty="0"/>
          </a:p>
        </p:txBody>
      </p:sp>
      <p:graphicFrame>
        <p:nvGraphicFramePr>
          <p:cNvPr id="3" name="Tableau 2"/>
          <p:cNvGraphicFramePr>
            <a:graphicFrameLocks noGrp="1"/>
          </p:cNvGraphicFramePr>
          <p:nvPr/>
        </p:nvGraphicFramePr>
        <p:xfrm>
          <a:off x="3085762" y="0"/>
          <a:ext cx="7996766" cy="6490091"/>
        </p:xfrm>
        <a:graphic>
          <a:graphicData uri="http://schemas.openxmlformats.org/drawingml/2006/table">
            <a:tbl>
              <a:tblPr firstRow="1" firstCol="1" bandRow="1">
                <a:tableStyleId>{5C22544A-7EE6-4342-B048-85BDC9FD1C3A}</a:tableStyleId>
              </a:tblPr>
              <a:tblGrid>
                <a:gridCol w="1893834">
                  <a:extLst>
                    <a:ext uri="{9D8B030D-6E8A-4147-A177-3AD203B41FA5}">
                      <a16:colId xmlns:a16="http://schemas.microsoft.com/office/drawing/2014/main" val="20000"/>
                    </a:ext>
                  </a:extLst>
                </a:gridCol>
                <a:gridCol w="6102932">
                  <a:extLst>
                    <a:ext uri="{9D8B030D-6E8A-4147-A177-3AD203B41FA5}">
                      <a16:colId xmlns:a16="http://schemas.microsoft.com/office/drawing/2014/main" val="20001"/>
                    </a:ext>
                  </a:extLst>
                </a:gridCol>
              </a:tblGrid>
              <a:tr h="0">
                <a:tc>
                  <a:txBody>
                    <a:bodyPr/>
                    <a:lstStyle/>
                    <a:p>
                      <a:pPr algn="ctr">
                        <a:lnSpc>
                          <a:spcPct val="107000"/>
                        </a:lnSpc>
                        <a:spcAft>
                          <a:spcPts val="0"/>
                        </a:spcAft>
                      </a:pPr>
                      <a:r>
                        <a:rPr lang="fr-FR" sz="1800" dirty="0">
                          <a:effectLst/>
                        </a:rPr>
                        <a:t>Evénement</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tc>
                  <a:txBody>
                    <a:bodyPr/>
                    <a:lstStyle/>
                    <a:p>
                      <a:pPr algn="ctr">
                        <a:lnSpc>
                          <a:spcPct val="107000"/>
                        </a:lnSpc>
                        <a:spcAft>
                          <a:spcPts val="0"/>
                        </a:spcAft>
                      </a:pPr>
                      <a:r>
                        <a:rPr lang="fr-FR" sz="1800" dirty="0">
                          <a:effectLst/>
                        </a:rPr>
                        <a:t>Se produit quand</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extLst>
                  <a:ext uri="{0D108BD9-81ED-4DB2-BD59-A6C34878D82A}">
                    <a16:rowId xmlns:a16="http://schemas.microsoft.com/office/drawing/2014/main" val="10000"/>
                  </a:ext>
                </a:extLst>
              </a:tr>
              <a:tr h="156210">
                <a:tc>
                  <a:txBody>
                    <a:bodyPr/>
                    <a:lstStyle/>
                    <a:p>
                      <a:pPr>
                        <a:lnSpc>
                          <a:spcPct val="107000"/>
                        </a:lnSpc>
                        <a:spcAft>
                          <a:spcPts val="0"/>
                        </a:spcAft>
                      </a:pPr>
                      <a:r>
                        <a:rPr lang="fr-FR" sz="1800">
                          <a:effectLst/>
                        </a:rPr>
                        <a:t>onabort</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tc>
                  <a:txBody>
                    <a:bodyPr/>
                    <a:lstStyle/>
                    <a:p>
                      <a:pPr>
                        <a:lnSpc>
                          <a:spcPct val="107000"/>
                        </a:lnSpc>
                        <a:spcAft>
                          <a:spcPts val="0"/>
                        </a:spcAft>
                      </a:pPr>
                      <a:r>
                        <a:rPr lang="fr-FR" sz="1800">
                          <a:effectLst/>
                        </a:rPr>
                        <a:t>l'utilisateur interrompt le chargement d’une image</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extLst>
                  <a:ext uri="{0D108BD9-81ED-4DB2-BD59-A6C34878D82A}">
                    <a16:rowId xmlns:a16="http://schemas.microsoft.com/office/drawing/2014/main" val="10001"/>
                  </a:ext>
                </a:extLst>
              </a:tr>
              <a:tr h="156210">
                <a:tc>
                  <a:txBody>
                    <a:bodyPr/>
                    <a:lstStyle/>
                    <a:p>
                      <a:pPr>
                        <a:lnSpc>
                          <a:spcPct val="107000"/>
                        </a:lnSpc>
                        <a:spcAft>
                          <a:spcPts val="0"/>
                        </a:spcAft>
                      </a:pPr>
                      <a:r>
                        <a:rPr lang="fr-FR" sz="1800" dirty="0" err="1">
                          <a:effectLst/>
                        </a:rPr>
                        <a:t>onblur</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tc>
                  <a:txBody>
                    <a:bodyPr/>
                    <a:lstStyle/>
                    <a:p>
                      <a:pPr>
                        <a:lnSpc>
                          <a:spcPct val="107000"/>
                        </a:lnSpc>
                        <a:spcAft>
                          <a:spcPts val="0"/>
                        </a:spcAft>
                      </a:pPr>
                      <a:r>
                        <a:rPr lang="fr-FR" sz="1800">
                          <a:effectLst/>
                        </a:rPr>
                        <a:t>l'élément perd le focus</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extLst>
                  <a:ext uri="{0D108BD9-81ED-4DB2-BD59-A6C34878D82A}">
                    <a16:rowId xmlns:a16="http://schemas.microsoft.com/office/drawing/2014/main" val="10002"/>
                  </a:ext>
                </a:extLst>
              </a:tr>
              <a:tr h="156210">
                <a:tc>
                  <a:txBody>
                    <a:bodyPr/>
                    <a:lstStyle/>
                    <a:p>
                      <a:pPr>
                        <a:lnSpc>
                          <a:spcPct val="107000"/>
                        </a:lnSpc>
                        <a:spcAft>
                          <a:spcPts val="0"/>
                        </a:spcAft>
                      </a:pPr>
                      <a:r>
                        <a:rPr lang="fr-FR" sz="1800" dirty="0" err="1">
                          <a:effectLst/>
                        </a:rPr>
                        <a:t>onchange</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tc>
                  <a:txBody>
                    <a:bodyPr/>
                    <a:lstStyle/>
                    <a:p>
                      <a:pPr>
                        <a:lnSpc>
                          <a:spcPct val="107000"/>
                        </a:lnSpc>
                        <a:spcAft>
                          <a:spcPts val="0"/>
                        </a:spcAft>
                      </a:pPr>
                      <a:r>
                        <a:rPr lang="fr-FR" sz="1800">
                          <a:effectLst/>
                        </a:rPr>
                        <a:t>l'utilisateur modifie le contenu d'un champ de données</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extLst>
                  <a:ext uri="{0D108BD9-81ED-4DB2-BD59-A6C34878D82A}">
                    <a16:rowId xmlns:a16="http://schemas.microsoft.com/office/drawing/2014/main" val="10003"/>
                  </a:ext>
                </a:extLst>
              </a:tr>
              <a:tr h="156210">
                <a:tc>
                  <a:txBody>
                    <a:bodyPr/>
                    <a:lstStyle/>
                    <a:p>
                      <a:pPr>
                        <a:lnSpc>
                          <a:spcPct val="107000"/>
                        </a:lnSpc>
                        <a:spcAft>
                          <a:spcPts val="0"/>
                        </a:spcAft>
                      </a:pPr>
                      <a:r>
                        <a:rPr lang="fr-FR" sz="1800">
                          <a:effectLst/>
                        </a:rPr>
                        <a:t>onclick</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tc>
                  <a:txBody>
                    <a:bodyPr/>
                    <a:lstStyle/>
                    <a:p>
                      <a:pPr>
                        <a:lnSpc>
                          <a:spcPct val="107000"/>
                        </a:lnSpc>
                        <a:spcAft>
                          <a:spcPts val="0"/>
                        </a:spcAft>
                      </a:pPr>
                      <a:r>
                        <a:rPr lang="fr-FR" sz="1800">
                          <a:effectLst/>
                        </a:rPr>
                        <a:t>l'utilisateur clique sur l'élément</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extLst>
                  <a:ext uri="{0D108BD9-81ED-4DB2-BD59-A6C34878D82A}">
                    <a16:rowId xmlns:a16="http://schemas.microsoft.com/office/drawing/2014/main" val="10004"/>
                  </a:ext>
                </a:extLst>
              </a:tr>
              <a:tr h="156210">
                <a:tc>
                  <a:txBody>
                    <a:bodyPr/>
                    <a:lstStyle/>
                    <a:p>
                      <a:pPr>
                        <a:lnSpc>
                          <a:spcPct val="107000"/>
                        </a:lnSpc>
                        <a:spcAft>
                          <a:spcPts val="0"/>
                        </a:spcAft>
                      </a:pPr>
                      <a:r>
                        <a:rPr lang="fr-FR" sz="1800">
                          <a:effectLst/>
                        </a:rPr>
                        <a:t>ondblclick</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tc>
                  <a:txBody>
                    <a:bodyPr/>
                    <a:lstStyle/>
                    <a:p>
                      <a:pPr>
                        <a:lnSpc>
                          <a:spcPct val="107000"/>
                        </a:lnSpc>
                        <a:spcAft>
                          <a:spcPts val="0"/>
                        </a:spcAft>
                      </a:pPr>
                      <a:r>
                        <a:rPr lang="fr-FR" sz="1800">
                          <a:effectLst/>
                        </a:rPr>
                        <a:t>l'utilisateur double-clique sur l'élément</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extLst>
                  <a:ext uri="{0D108BD9-81ED-4DB2-BD59-A6C34878D82A}">
                    <a16:rowId xmlns:a16="http://schemas.microsoft.com/office/drawing/2014/main" val="10005"/>
                  </a:ext>
                </a:extLst>
              </a:tr>
              <a:tr h="156210">
                <a:tc>
                  <a:txBody>
                    <a:bodyPr/>
                    <a:lstStyle/>
                    <a:p>
                      <a:pPr>
                        <a:lnSpc>
                          <a:spcPct val="107000"/>
                        </a:lnSpc>
                        <a:spcAft>
                          <a:spcPts val="0"/>
                        </a:spcAft>
                      </a:pPr>
                      <a:r>
                        <a:rPr lang="fr-FR" sz="1800">
                          <a:effectLst/>
                        </a:rPr>
                        <a:t>ondragdrop</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tc>
                  <a:txBody>
                    <a:bodyPr/>
                    <a:lstStyle/>
                    <a:p>
                      <a:pPr>
                        <a:lnSpc>
                          <a:spcPct val="107000"/>
                        </a:lnSpc>
                        <a:spcAft>
                          <a:spcPts val="0"/>
                        </a:spcAft>
                      </a:pPr>
                      <a:r>
                        <a:rPr lang="fr-FR" sz="1800">
                          <a:effectLst/>
                        </a:rPr>
                        <a:t>l'utilisateur effectue un glisser-déposer sur la fenêtre du navigateur</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extLst>
                  <a:ext uri="{0D108BD9-81ED-4DB2-BD59-A6C34878D82A}">
                    <a16:rowId xmlns:a16="http://schemas.microsoft.com/office/drawing/2014/main" val="10006"/>
                  </a:ext>
                </a:extLst>
              </a:tr>
              <a:tr h="156210">
                <a:tc>
                  <a:txBody>
                    <a:bodyPr/>
                    <a:lstStyle/>
                    <a:p>
                      <a:pPr>
                        <a:lnSpc>
                          <a:spcPct val="107000"/>
                        </a:lnSpc>
                        <a:spcAft>
                          <a:spcPts val="0"/>
                        </a:spcAft>
                      </a:pPr>
                      <a:r>
                        <a:rPr lang="fr-FR" sz="1800">
                          <a:effectLst/>
                        </a:rPr>
                        <a:t>onerror</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tc>
                  <a:txBody>
                    <a:bodyPr/>
                    <a:lstStyle/>
                    <a:p>
                      <a:pPr>
                        <a:lnSpc>
                          <a:spcPct val="107000"/>
                        </a:lnSpc>
                        <a:spcAft>
                          <a:spcPts val="0"/>
                        </a:spcAft>
                      </a:pPr>
                      <a:r>
                        <a:rPr lang="fr-FR" sz="1800">
                          <a:effectLst/>
                        </a:rPr>
                        <a:t>une erreur apparaît durant le chargement de la page</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extLst>
                  <a:ext uri="{0D108BD9-81ED-4DB2-BD59-A6C34878D82A}">
                    <a16:rowId xmlns:a16="http://schemas.microsoft.com/office/drawing/2014/main" val="10007"/>
                  </a:ext>
                </a:extLst>
              </a:tr>
              <a:tr h="156210">
                <a:tc>
                  <a:txBody>
                    <a:bodyPr/>
                    <a:lstStyle/>
                    <a:p>
                      <a:pPr>
                        <a:lnSpc>
                          <a:spcPct val="107000"/>
                        </a:lnSpc>
                        <a:spcAft>
                          <a:spcPts val="0"/>
                        </a:spcAft>
                      </a:pPr>
                      <a:r>
                        <a:rPr lang="fr-FR" sz="1800">
                          <a:effectLst/>
                        </a:rPr>
                        <a:t>onfocus</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tc>
                  <a:txBody>
                    <a:bodyPr/>
                    <a:lstStyle/>
                    <a:p>
                      <a:pPr>
                        <a:lnSpc>
                          <a:spcPct val="107000"/>
                        </a:lnSpc>
                        <a:spcAft>
                          <a:spcPts val="0"/>
                        </a:spcAft>
                      </a:pPr>
                      <a:r>
                        <a:rPr lang="fr-FR" sz="1800">
                          <a:effectLst/>
                        </a:rPr>
                        <a:t>l'utilisateur donne le focus à un élément</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extLst>
                  <a:ext uri="{0D108BD9-81ED-4DB2-BD59-A6C34878D82A}">
                    <a16:rowId xmlns:a16="http://schemas.microsoft.com/office/drawing/2014/main" val="10008"/>
                  </a:ext>
                </a:extLst>
              </a:tr>
              <a:tr h="156210">
                <a:tc>
                  <a:txBody>
                    <a:bodyPr/>
                    <a:lstStyle/>
                    <a:p>
                      <a:pPr>
                        <a:lnSpc>
                          <a:spcPct val="107000"/>
                        </a:lnSpc>
                        <a:spcAft>
                          <a:spcPts val="0"/>
                        </a:spcAft>
                      </a:pPr>
                      <a:r>
                        <a:rPr lang="fr-FR" sz="1800">
                          <a:effectLst/>
                        </a:rPr>
                        <a:t>onkeydown</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tc>
                  <a:txBody>
                    <a:bodyPr/>
                    <a:lstStyle/>
                    <a:p>
                      <a:pPr>
                        <a:lnSpc>
                          <a:spcPct val="107000"/>
                        </a:lnSpc>
                        <a:spcAft>
                          <a:spcPts val="0"/>
                        </a:spcAft>
                      </a:pPr>
                      <a:r>
                        <a:rPr lang="fr-FR" sz="1800">
                          <a:effectLst/>
                        </a:rPr>
                        <a:t>l'utilisateur appuie sur une touche du clavier</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extLst>
                  <a:ext uri="{0D108BD9-81ED-4DB2-BD59-A6C34878D82A}">
                    <a16:rowId xmlns:a16="http://schemas.microsoft.com/office/drawing/2014/main" val="10009"/>
                  </a:ext>
                </a:extLst>
              </a:tr>
              <a:tr h="156210">
                <a:tc>
                  <a:txBody>
                    <a:bodyPr/>
                    <a:lstStyle/>
                    <a:p>
                      <a:pPr>
                        <a:lnSpc>
                          <a:spcPct val="107000"/>
                        </a:lnSpc>
                        <a:spcAft>
                          <a:spcPts val="0"/>
                        </a:spcAft>
                      </a:pPr>
                      <a:r>
                        <a:rPr lang="fr-FR" sz="1800">
                          <a:effectLst/>
                        </a:rPr>
                        <a:t>onkeypress</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tc>
                  <a:txBody>
                    <a:bodyPr/>
                    <a:lstStyle/>
                    <a:p>
                      <a:pPr>
                        <a:lnSpc>
                          <a:spcPct val="107000"/>
                        </a:lnSpc>
                        <a:spcAft>
                          <a:spcPts val="0"/>
                        </a:spcAft>
                      </a:pPr>
                      <a:r>
                        <a:rPr lang="fr-FR" sz="1800">
                          <a:effectLst/>
                        </a:rPr>
                        <a:t>l'utilisateur appuie sur une touche du clavier</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extLst>
                  <a:ext uri="{0D108BD9-81ED-4DB2-BD59-A6C34878D82A}">
                    <a16:rowId xmlns:a16="http://schemas.microsoft.com/office/drawing/2014/main" val="10010"/>
                  </a:ext>
                </a:extLst>
              </a:tr>
              <a:tr h="156210">
                <a:tc>
                  <a:txBody>
                    <a:bodyPr/>
                    <a:lstStyle/>
                    <a:p>
                      <a:pPr>
                        <a:lnSpc>
                          <a:spcPct val="107000"/>
                        </a:lnSpc>
                        <a:spcAft>
                          <a:spcPts val="0"/>
                        </a:spcAft>
                      </a:pPr>
                      <a:r>
                        <a:rPr lang="fr-FR" sz="1800" dirty="0" err="1">
                          <a:effectLst/>
                        </a:rPr>
                        <a:t>onkeyup</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tc>
                  <a:txBody>
                    <a:bodyPr/>
                    <a:lstStyle/>
                    <a:p>
                      <a:pPr>
                        <a:lnSpc>
                          <a:spcPct val="107000"/>
                        </a:lnSpc>
                        <a:spcAft>
                          <a:spcPts val="0"/>
                        </a:spcAft>
                      </a:pPr>
                      <a:r>
                        <a:rPr lang="fr-FR" sz="1800">
                          <a:effectLst/>
                        </a:rPr>
                        <a:t>l'utilisateur relâche une touche du clavier</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extLst>
                  <a:ext uri="{0D108BD9-81ED-4DB2-BD59-A6C34878D82A}">
                    <a16:rowId xmlns:a16="http://schemas.microsoft.com/office/drawing/2014/main" val="10011"/>
                  </a:ext>
                </a:extLst>
              </a:tr>
              <a:tr h="156210">
                <a:tc>
                  <a:txBody>
                    <a:bodyPr/>
                    <a:lstStyle/>
                    <a:p>
                      <a:pPr>
                        <a:lnSpc>
                          <a:spcPct val="107000"/>
                        </a:lnSpc>
                        <a:spcAft>
                          <a:spcPts val="0"/>
                        </a:spcAft>
                      </a:pPr>
                      <a:r>
                        <a:rPr lang="fr-FR" sz="1800">
                          <a:effectLst/>
                        </a:rPr>
                        <a:t>onload</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tc>
                  <a:txBody>
                    <a:bodyPr/>
                    <a:lstStyle/>
                    <a:p>
                      <a:pPr>
                        <a:lnSpc>
                          <a:spcPct val="107000"/>
                        </a:lnSpc>
                        <a:spcAft>
                          <a:spcPts val="0"/>
                        </a:spcAft>
                      </a:pPr>
                      <a:r>
                        <a:rPr lang="fr-FR" sz="1800">
                          <a:effectLst/>
                        </a:rPr>
                        <a:t>le navigateur charge la page en cours</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extLst>
                  <a:ext uri="{0D108BD9-81ED-4DB2-BD59-A6C34878D82A}">
                    <a16:rowId xmlns:a16="http://schemas.microsoft.com/office/drawing/2014/main" val="10012"/>
                  </a:ext>
                </a:extLst>
              </a:tr>
              <a:tr h="156210">
                <a:tc>
                  <a:txBody>
                    <a:bodyPr/>
                    <a:lstStyle/>
                    <a:p>
                      <a:pPr>
                        <a:lnSpc>
                          <a:spcPct val="107000"/>
                        </a:lnSpc>
                        <a:spcAft>
                          <a:spcPts val="0"/>
                        </a:spcAft>
                      </a:pPr>
                      <a:r>
                        <a:rPr lang="fr-FR" sz="1800">
                          <a:effectLst/>
                        </a:rPr>
                        <a:t>onmouseover</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tc>
                  <a:txBody>
                    <a:bodyPr/>
                    <a:lstStyle/>
                    <a:p>
                      <a:pPr>
                        <a:lnSpc>
                          <a:spcPct val="107000"/>
                        </a:lnSpc>
                        <a:spcAft>
                          <a:spcPts val="0"/>
                        </a:spcAft>
                      </a:pPr>
                      <a:r>
                        <a:rPr lang="fr-FR" sz="1800">
                          <a:effectLst/>
                        </a:rPr>
                        <a:t>l'utilisateur positionne le pointeur au-dessus d'un élément</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extLst>
                  <a:ext uri="{0D108BD9-81ED-4DB2-BD59-A6C34878D82A}">
                    <a16:rowId xmlns:a16="http://schemas.microsoft.com/office/drawing/2014/main" val="10013"/>
                  </a:ext>
                </a:extLst>
              </a:tr>
              <a:tr h="156210">
                <a:tc>
                  <a:txBody>
                    <a:bodyPr/>
                    <a:lstStyle/>
                    <a:p>
                      <a:pPr>
                        <a:lnSpc>
                          <a:spcPct val="107000"/>
                        </a:lnSpc>
                        <a:spcAft>
                          <a:spcPts val="0"/>
                        </a:spcAft>
                      </a:pPr>
                      <a:r>
                        <a:rPr lang="fr-FR" sz="1800">
                          <a:effectLst/>
                        </a:rPr>
                        <a:t>onmouseout</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tc>
                  <a:txBody>
                    <a:bodyPr/>
                    <a:lstStyle/>
                    <a:p>
                      <a:pPr>
                        <a:lnSpc>
                          <a:spcPct val="107000"/>
                        </a:lnSpc>
                        <a:spcAft>
                          <a:spcPts val="0"/>
                        </a:spcAft>
                      </a:pPr>
                      <a:r>
                        <a:rPr lang="fr-FR" sz="1800">
                          <a:effectLst/>
                        </a:rPr>
                        <a:t>Le pointeur de la souris quitte un élément</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extLst>
                  <a:ext uri="{0D108BD9-81ED-4DB2-BD59-A6C34878D82A}">
                    <a16:rowId xmlns:a16="http://schemas.microsoft.com/office/drawing/2014/main" val="10014"/>
                  </a:ext>
                </a:extLst>
              </a:tr>
              <a:tr h="156210">
                <a:tc>
                  <a:txBody>
                    <a:bodyPr/>
                    <a:lstStyle/>
                    <a:p>
                      <a:pPr>
                        <a:lnSpc>
                          <a:spcPct val="107000"/>
                        </a:lnSpc>
                        <a:spcAft>
                          <a:spcPts val="0"/>
                        </a:spcAft>
                      </a:pPr>
                      <a:r>
                        <a:rPr lang="fr-FR" sz="1800">
                          <a:effectLst/>
                        </a:rPr>
                        <a:t>onreset</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tc>
                  <a:txBody>
                    <a:bodyPr/>
                    <a:lstStyle/>
                    <a:p>
                      <a:pPr>
                        <a:lnSpc>
                          <a:spcPct val="107000"/>
                        </a:lnSpc>
                        <a:spcAft>
                          <a:spcPts val="0"/>
                        </a:spcAft>
                      </a:pPr>
                      <a:r>
                        <a:rPr lang="fr-FR" sz="1800">
                          <a:effectLst/>
                        </a:rPr>
                        <a:t>l'utilisateur efface les données d'un formulaire à l'aide du bouton Reset</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extLst>
                  <a:ext uri="{0D108BD9-81ED-4DB2-BD59-A6C34878D82A}">
                    <a16:rowId xmlns:a16="http://schemas.microsoft.com/office/drawing/2014/main" val="10015"/>
                  </a:ext>
                </a:extLst>
              </a:tr>
              <a:tr h="156210">
                <a:tc>
                  <a:txBody>
                    <a:bodyPr/>
                    <a:lstStyle/>
                    <a:p>
                      <a:pPr>
                        <a:lnSpc>
                          <a:spcPct val="107000"/>
                        </a:lnSpc>
                        <a:spcAft>
                          <a:spcPts val="0"/>
                        </a:spcAft>
                      </a:pPr>
                      <a:r>
                        <a:rPr lang="fr-FR" sz="1800">
                          <a:effectLst/>
                        </a:rPr>
                        <a:t>onresize</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tc>
                  <a:txBody>
                    <a:bodyPr/>
                    <a:lstStyle/>
                    <a:p>
                      <a:pPr>
                        <a:lnSpc>
                          <a:spcPct val="107000"/>
                        </a:lnSpc>
                        <a:spcAft>
                          <a:spcPts val="0"/>
                        </a:spcAft>
                      </a:pPr>
                      <a:r>
                        <a:rPr lang="fr-FR" sz="1800">
                          <a:effectLst/>
                        </a:rPr>
                        <a:t>l'utilisateur redimensionne la fenêtre du navigateur</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extLst>
                  <a:ext uri="{0D108BD9-81ED-4DB2-BD59-A6C34878D82A}">
                    <a16:rowId xmlns:a16="http://schemas.microsoft.com/office/drawing/2014/main" val="10016"/>
                  </a:ext>
                </a:extLst>
              </a:tr>
              <a:tr h="156210">
                <a:tc>
                  <a:txBody>
                    <a:bodyPr/>
                    <a:lstStyle/>
                    <a:p>
                      <a:pPr>
                        <a:lnSpc>
                          <a:spcPct val="107000"/>
                        </a:lnSpc>
                        <a:spcAft>
                          <a:spcPts val="0"/>
                        </a:spcAft>
                      </a:pPr>
                      <a:r>
                        <a:rPr lang="fr-FR" sz="1800">
                          <a:effectLst/>
                        </a:rPr>
                        <a:t>onselect</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tc>
                  <a:txBody>
                    <a:bodyPr/>
                    <a:lstStyle/>
                    <a:p>
                      <a:pPr>
                        <a:lnSpc>
                          <a:spcPct val="107000"/>
                        </a:lnSpc>
                        <a:spcAft>
                          <a:spcPts val="0"/>
                        </a:spcAft>
                      </a:pPr>
                      <a:r>
                        <a:rPr lang="fr-FR" sz="1800">
                          <a:effectLst/>
                        </a:rPr>
                        <a:t>l'utilisateur sélectionne un texte dans un champ de type text ou textarea</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extLst>
                  <a:ext uri="{0D108BD9-81ED-4DB2-BD59-A6C34878D82A}">
                    <a16:rowId xmlns:a16="http://schemas.microsoft.com/office/drawing/2014/main" val="10017"/>
                  </a:ext>
                </a:extLst>
              </a:tr>
              <a:tr h="156210">
                <a:tc>
                  <a:txBody>
                    <a:bodyPr/>
                    <a:lstStyle/>
                    <a:p>
                      <a:pPr>
                        <a:lnSpc>
                          <a:spcPct val="107000"/>
                        </a:lnSpc>
                        <a:spcAft>
                          <a:spcPts val="0"/>
                        </a:spcAft>
                      </a:pPr>
                      <a:r>
                        <a:rPr lang="fr-FR" sz="1800">
                          <a:effectLst/>
                        </a:rPr>
                        <a:t>onsubmit</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tc>
                  <a:txBody>
                    <a:bodyPr/>
                    <a:lstStyle/>
                    <a:p>
                      <a:pPr>
                        <a:lnSpc>
                          <a:spcPct val="107000"/>
                        </a:lnSpc>
                        <a:spcAft>
                          <a:spcPts val="0"/>
                        </a:spcAft>
                      </a:pPr>
                      <a:r>
                        <a:rPr lang="fr-FR" sz="1800">
                          <a:effectLst/>
                        </a:rPr>
                        <a:t>l'utilisateur clique sur le bouton de soumission d'un formulaire </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extLst>
                  <a:ext uri="{0D108BD9-81ED-4DB2-BD59-A6C34878D82A}">
                    <a16:rowId xmlns:a16="http://schemas.microsoft.com/office/drawing/2014/main" val="10018"/>
                  </a:ext>
                </a:extLst>
              </a:tr>
              <a:tr h="156210">
                <a:tc>
                  <a:txBody>
                    <a:bodyPr/>
                    <a:lstStyle/>
                    <a:p>
                      <a:pPr>
                        <a:lnSpc>
                          <a:spcPct val="107000"/>
                        </a:lnSpc>
                        <a:spcAft>
                          <a:spcPts val="0"/>
                        </a:spcAft>
                      </a:pPr>
                      <a:r>
                        <a:rPr lang="fr-FR" sz="1800">
                          <a:effectLst/>
                        </a:rPr>
                        <a:t>onunload</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tc>
                  <a:txBody>
                    <a:bodyPr/>
                    <a:lstStyle/>
                    <a:p>
                      <a:pPr>
                        <a:lnSpc>
                          <a:spcPct val="107000"/>
                        </a:lnSpc>
                        <a:spcAft>
                          <a:spcPts val="0"/>
                        </a:spcAft>
                      </a:pPr>
                      <a:r>
                        <a:rPr lang="fr-FR" sz="1800" dirty="0">
                          <a:effectLst/>
                        </a:rPr>
                        <a:t>le navigateur quitte la page en cours</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54739" marR="54739" marT="0" marB="0"/>
                </a:tc>
                <a:extLst>
                  <a:ext uri="{0D108BD9-81ED-4DB2-BD59-A6C34878D82A}">
                    <a16:rowId xmlns:a16="http://schemas.microsoft.com/office/drawing/2014/main" val="10019"/>
                  </a:ext>
                </a:extLst>
              </a:tr>
            </a:tbl>
          </a:graphicData>
        </a:graphic>
      </p:graphicFrame>
      <p:sp>
        <p:nvSpPr>
          <p:cNvPr id="4" name="Espace réservé du numéro de diapositive 3">
            <a:extLst>
              <a:ext uri="{FF2B5EF4-FFF2-40B4-BE49-F238E27FC236}">
                <a16:creationId xmlns:a16="http://schemas.microsoft.com/office/drawing/2014/main" id="{B15AFE65-8F91-450C-9FFD-44276CCF65B2}"/>
              </a:ext>
            </a:extLst>
          </p:cNvPr>
          <p:cNvSpPr>
            <a:spLocks noGrp="1"/>
          </p:cNvSpPr>
          <p:nvPr>
            <p:ph type="sldNum" sz="quarter" idx="12"/>
          </p:nvPr>
        </p:nvSpPr>
        <p:spPr/>
        <p:txBody>
          <a:bodyPr/>
          <a:lstStyle/>
          <a:p>
            <a:fld id="{D57F1E4F-1CFF-5643-939E-217C01CDF565}" type="slidenum">
              <a:rPr lang="en-US" smtClean="0"/>
              <a:pPr/>
              <a:t>159</a:t>
            </a:fld>
            <a:endParaRPr lang="en-US" dirty="0"/>
          </a:p>
        </p:txBody>
      </p:sp>
    </p:spTree>
    <p:extLst>
      <p:ext uri="{BB962C8B-B14F-4D97-AF65-F5344CB8AC3E}">
        <p14:creationId xmlns:p14="http://schemas.microsoft.com/office/powerpoint/2010/main" val="3922699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308633" y="2272420"/>
            <a:ext cx="8320135" cy="2308324"/>
          </a:xfrm>
          <a:prstGeom prst="rect">
            <a:avLst/>
          </a:prstGeom>
          <a:noFill/>
        </p:spPr>
        <p:txBody>
          <a:bodyPr wrap="square" rtlCol="0">
            <a:spAutoFit/>
          </a:bodyPr>
          <a:lstStyle/>
          <a:p>
            <a:r>
              <a:rPr lang="fr-FR" dirty="0"/>
              <a:t>Quel que soit le navigateur utilisé, les possibilités sont identiques. La différence se fait au niveau de l’interface. Les possibilités sont les suivantes :</a:t>
            </a:r>
          </a:p>
          <a:p>
            <a:endParaRPr lang="fr-FR" dirty="0"/>
          </a:p>
          <a:p>
            <a:pPr marL="285750" indent="-285750">
              <a:buFont typeface="Arial" panose="020B0604020202020204" pitchFamily="34" charset="0"/>
              <a:buChar char="•"/>
            </a:pPr>
            <a:r>
              <a:rPr lang="fr-FR" dirty="0"/>
              <a:t>Console pour voir les erreurs de code</a:t>
            </a:r>
          </a:p>
          <a:p>
            <a:pPr marL="285750" indent="-285750">
              <a:buFont typeface="Arial" panose="020B0604020202020204" pitchFamily="34" charset="0"/>
              <a:buChar char="•"/>
            </a:pPr>
            <a:r>
              <a:rPr lang="fr-FR" dirty="0"/>
              <a:t>Surlignage du DOM en pointant une instruction HTML et inversement</a:t>
            </a:r>
          </a:p>
          <a:p>
            <a:pPr marL="285750" indent="-285750">
              <a:buFont typeface="Arial" panose="020B0604020202020204" pitchFamily="34" charset="0"/>
              <a:buChar char="•"/>
            </a:pPr>
            <a:r>
              <a:rPr lang="fr-FR" dirty="0"/>
              <a:t>Modification live du code CSS des éléments</a:t>
            </a:r>
          </a:p>
          <a:p>
            <a:pPr marL="285750" indent="-285750">
              <a:buFont typeface="Arial" panose="020B0604020202020204" pitchFamily="34" charset="0"/>
              <a:buChar char="•"/>
            </a:pPr>
            <a:endParaRPr lang="fr-FR" dirty="0"/>
          </a:p>
          <a:p>
            <a:r>
              <a:rPr lang="fr-FR" dirty="0"/>
              <a:t>Vous aurez l'occasion de tester toutes ces possibilités tout au long de cette formation.</a:t>
            </a:r>
          </a:p>
        </p:txBody>
      </p:sp>
      <p:sp>
        <p:nvSpPr>
          <p:cNvPr id="3" name="Espace réservé du numéro de diapositive 2">
            <a:extLst>
              <a:ext uri="{FF2B5EF4-FFF2-40B4-BE49-F238E27FC236}">
                <a16:creationId xmlns:a16="http://schemas.microsoft.com/office/drawing/2014/main" id="{CF20E755-EF82-4C5D-A3A7-7F2F5372BAD7}"/>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247044417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724912" y="960120"/>
            <a:ext cx="7808976" cy="3847207"/>
          </a:xfrm>
          <a:prstGeom prst="rect">
            <a:avLst/>
          </a:prstGeom>
          <a:noFill/>
        </p:spPr>
        <p:txBody>
          <a:bodyPr wrap="square" rtlCol="0">
            <a:spAutoFit/>
          </a:bodyPr>
          <a:lstStyle/>
          <a:p>
            <a:r>
              <a:rPr lang="fr-FR" sz="2800" b="1" dirty="0"/>
              <a:t>Accès aux éléments du DOM</a:t>
            </a:r>
          </a:p>
          <a:p>
            <a:endParaRPr lang="fr-FR" dirty="0"/>
          </a:p>
          <a:p>
            <a:endParaRPr lang="fr-FR" dirty="0"/>
          </a:p>
          <a:p>
            <a:r>
              <a:rPr lang="fr-FR" dirty="0"/>
              <a:t>La gestion événementielle va permettre de gérer les actions de l'utilisateur. Bien souvent, ces actions vont occasionner la modification des éléments affichés dans le DOM. </a:t>
            </a:r>
          </a:p>
          <a:p>
            <a:endParaRPr lang="fr-FR" dirty="0"/>
          </a:p>
          <a:p>
            <a:endParaRPr lang="fr-FR" dirty="0"/>
          </a:p>
          <a:p>
            <a:r>
              <a:rPr lang="fr-FR" dirty="0"/>
              <a:t>Les diapositives qui suivent vont vous montrer comment :</a:t>
            </a:r>
          </a:p>
          <a:p>
            <a:endParaRPr lang="fr-FR" dirty="0"/>
          </a:p>
          <a:p>
            <a:pPr marL="285750" indent="-285750">
              <a:buFont typeface="Arial" panose="020B0604020202020204" pitchFamily="34" charset="0"/>
              <a:buChar char="•"/>
            </a:pPr>
            <a:r>
              <a:rPr lang="fr-FR" dirty="0"/>
              <a:t>Accéder à un élément par son id ;</a:t>
            </a:r>
          </a:p>
          <a:p>
            <a:pPr marL="285750" indent="-285750">
              <a:buFont typeface="Arial" panose="020B0604020202020204" pitchFamily="34" charset="0"/>
              <a:buChar char="•"/>
            </a:pPr>
            <a:r>
              <a:rPr lang="fr-FR" dirty="0"/>
              <a:t>Ajouter ou modifier un attribut dans un élément ;</a:t>
            </a:r>
          </a:p>
          <a:p>
            <a:pPr marL="285750" indent="-285750">
              <a:buFont typeface="Arial" panose="020B0604020202020204" pitchFamily="34" charset="0"/>
              <a:buChar char="•"/>
            </a:pPr>
            <a:r>
              <a:rPr lang="fr-FR" dirty="0"/>
              <a:t>Ajouter ou modifier une propriété CSS dans un élément.</a:t>
            </a:r>
          </a:p>
        </p:txBody>
      </p:sp>
      <p:sp>
        <p:nvSpPr>
          <p:cNvPr id="3" name="Espace réservé du numéro de diapositive 2">
            <a:extLst>
              <a:ext uri="{FF2B5EF4-FFF2-40B4-BE49-F238E27FC236}">
                <a16:creationId xmlns:a16="http://schemas.microsoft.com/office/drawing/2014/main" id="{A8E1079B-EA26-4967-A3CC-73975494D671}"/>
              </a:ext>
            </a:extLst>
          </p:cNvPr>
          <p:cNvSpPr>
            <a:spLocks noGrp="1"/>
          </p:cNvSpPr>
          <p:nvPr>
            <p:ph type="sldNum" sz="quarter" idx="12"/>
          </p:nvPr>
        </p:nvSpPr>
        <p:spPr/>
        <p:txBody>
          <a:bodyPr/>
          <a:lstStyle/>
          <a:p>
            <a:fld id="{D57F1E4F-1CFF-5643-939E-217C01CDF565}" type="slidenum">
              <a:rPr lang="en-US" smtClean="0"/>
              <a:pPr/>
              <a:t>160</a:t>
            </a:fld>
            <a:endParaRPr lang="en-US" dirty="0"/>
          </a:p>
        </p:txBody>
      </p:sp>
    </p:spTree>
    <p:extLst>
      <p:ext uri="{BB962C8B-B14F-4D97-AF65-F5344CB8AC3E}">
        <p14:creationId xmlns:p14="http://schemas.microsoft.com/office/powerpoint/2010/main" val="157631400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0517" y="2449850"/>
            <a:ext cx="8677835" cy="646331"/>
          </a:xfrm>
          <a:prstGeom prst="rect">
            <a:avLst/>
          </a:prstGeom>
        </p:spPr>
        <p:txBody>
          <a:bodyPr wrap="square">
            <a:spAutoFit/>
          </a:bodyPr>
          <a:lstStyle/>
          <a:p>
            <a:endParaRPr lang="fr-FR" dirty="0"/>
          </a:p>
          <a:p>
            <a:endParaRPr lang="fr-FR" dirty="0"/>
          </a:p>
        </p:txBody>
      </p:sp>
      <p:sp>
        <p:nvSpPr>
          <p:cNvPr id="4" name="ZoneTexte 3"/>
          <p:cNvSpPr txBox="1"/>
          <p:nvPr/>
        </p:nvSpPr>
        <p:spPr>
          <a:xfrm>
            <a:off x="2450969" y="593889"/>
            <a:ext cx="8127383" cy="1477328"/>
          </a:xfrm>
          <a:prstGeom prst="rect">
            <a:avLst/>
          </a:prstGeom>
          <a:noFill/>
        </p:spPr>
        <p:txBody>
          <a:bodyPr wrap="square" rtlCol="0">
            <a:spAutoFit/>
          </a:bodyPr>
          <a:lstStyle/>
          <a:p>
            <a:r>
              <a:rPr lang="fr-FR" b="1" dirty="0"/>
              <a:t>La fonction </a:t>
            </a:r>
            <a:r>
              <a:rPr lang="fr-FR" b="1" dirty="0" err="1"/>
              <a:t>document.getElementById</a:t>
            </a:r>
            <a:r>
              <a:rPr lang="fr-FR" b="1" dirty="0"/>
              <a:t>()</a:t>
            </a:r>
          </a:p>
          <a:p>
            <a:endParaRPr lang="fr-FR" dirty="0"/>
          </a:p>
          <a:p>
            <a:r>
              <a:rPr lang="fr-FR" dirty="0"/>
              <a:t>Les éléments insérés dans le DOM peuvent avoir un attribut id (identifiant) qui les identifie de façon unique. Ces éléments peuvent alors être accédés en lecture et en écriture en JavaScript avec la fonction </a:t>
            </a:r>
            <a:r>
              <a:rPr lang="fr-FR" dirty="0" err="1"/>
              <a:t>document.getElementById</a:t>
            </a:r>
            <a:r>
              <a:rPr lang="fr-FR" dirty="0"/>
              <a:t>().</a:t>
            </a:r>
          </a:p>
        </p:txBody>
      </p:sp>
      <p:sp>
        <p:nvSpPr>
          <p:cNvPr id="5" name="Rectangle 4"/>
          <p:cNvSpPr/>
          <p:nvPr/>
        </p:nvSpPr>
        <p:spPr>
          <a:xfrm>
            <a:off x="2450968" y="2630873"/>
            <a:ext cx="9219415" cy="1754326"/>
          </a:xfrm>
          <a:prstGeom prst="rect">
            <a:avLst/>
          </a:prstGeom>
        </p:spPr>
        <p:txBody>
          <a:bodyPr wrap="square">
            <a:spAutoFit/>
          </a:bodyPr>
          <a:lstStyle/>
          <a:p>
            <a:r>
              <a:rPr lang="fr-FR" dirty="0">
                <a:latin typeface="+mj-lt"/>
                <a:cs typeface="Courier New" panose="02070309020205020404" pitchFamily="49" charset="0"/>
              </a:rPr>
              <a:t>Exemple :</a:t>
            </a:r>
          </a:p>
          <a:p>
            <a:endParaRPr lang="fr-FR" dirty="0">
              <a:latin typeface="+mj-lt"/>
              <a:cs typeface="Courier New" panose="02070309020205020404" pitchFamily="49" charset="0"/>
            </a:endParaRPr>
          </a:p>
          <a:p>
            <a:r>
              <a:rPr lang="fr-FR" dirty="0">
                <a:latin typeface="Courier New" panose="02070309020205020404" pitchFamily="49" charset="0"/>
                <a:cs typeface="Courier New" panose="02070309020205020404" pitchFamily="49" charset="0"/>
              </a:rPr>
              <a:t>&lt;div id="</a:t>
            </a:r>
            <a:r>
              <a:rPr lang="fr-FR" dirty="0" err="1">
                <a:latin typeface="Courier New" panose="02070309020205020404" pitchFamily="49" charset="0"/>
                <a:cs typeface="Courier New" panose="02070309020205020404" pitchFamily="49" charset="0"/>
              </a:rPr>
              <a:t>laDiv</a:t>
            </a:r>
            <a:r>
              <a:rPr lang="fr-FR" dirty="0">
                <a:latin typeface="Courier New" panose="02070309020205020404" pitchFamily="49" charset="0"/>
                <a:cs typeface="Courier New" panose="02070309020205020404" pitchFamily="49" charset="0"/>
              </a:rPr>
              <a:t>"&gt;&lt;/div&gt;</a:t>
            </a:r>
          </a:p>
          <a:p>
            <a:r>
              <a:rPr lang="fr-FR" dirty="0">
                <a:latin typeface="Courier New" panose="02070309020205020404" pitchFamily="49" charset="0"/>
                <a:cs typeface="Courier New" panose="02070309020205020404" pitchFamily="49" charset="0"/>
              </a:rPr>
              <a:t>&lt;script&gt;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document.getElementById</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laDiv</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innerHTML</a:t>
            </a:r>
            <a:r>
              <a:rPr lang="fr-FR" dirty="0">
                <a:latin typeface="Courier New" panose="02070309020205020404" pitchFamily="49" charset="0"/>
                <a:cs typeface="Courier New" panose="02070309020205020404" pitchFamily="49" charset="0"/>
              </a:rPr>
              <a:t> = 'test';</a:t>
            </a:r>
          </a:p>
          <a:p>
            <a:r>
              <a:rPr lang="fr-FR" dirty="0">
                <a:latin typeface="Courier New" panose="02070309020205020404" pitchFamily="49" charset="0"/>
                <a:cs typeface="Courier New" panose="02070309020205020404" pitchFamily="49" charset="0"/>
              </a:rPr>
              <a:t>&lt;/script&gt;</a:t>
            </a:r>
          </a:p>
        </p:txBody>
      </p:sp>
      <p:sp>
        <p:nvSpPr>
          <p:cNvPr id="2" name="Espace réservé du numéro de diapositive 1">
            <a:extLst>
              <a:ext uri="{FF2B5EF4-FFF2-40B4-BE49-F238E27FC236}">
                <a16:creationId xmlns:a16="http://schemas.microsoft.com/office/drawing/2014/main" id="{71E9BB87-D78D-4DB4-924A-EA2434474E4D}"/>
              </a:ext>
            </a:extLst>
          </p:cNvPr>
          <p:cNvSpPr>
            <a:spLocks noGrp="1"/>
          </p:cNvSpPr>
          <p:nvPr>
            <p:ph type="sldNum" sz="quarter" idx="12"/>
          </p:nvPr>
        </p:nvSpPr>
        <p:spPr/>
        <p:txBody>
          <a:bodyPr/>
          <a:lstStyle/>
          <a:p>
            <a:fld id="{D57F1E4F-1CFF-5643-939E-217C01CDF565}" type="slidenum">
              <a:rPr lang="en-US" smtClean="0"/>
              <a:pPr/>
              <a:t>161</a:t>
            </a:fld>
            <a:endParaRPr lang="en-US" dirty="0"/>
          </a:p>
        </p:txBody>
      </p:sp>
    </p:spTree>
    <p:extLst>
      <p:ext uri="{BB962C8B-B14F-4D97-AF65-F5344CB8AC3E}">
        <p14:creationId xmlns:p14="http://schemas.microsoft.com/office/powerpoint/2010/main" val="388653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00517" y="2449850"/>
            <a:ext cx="8677835" cy="646331"/>
          </a:xfrm>
          <a:prstGeom prst="rect">
            <a:avLst/>
          </a:prstGeom>
        </p:spPr>
        <p:txBody>
          <a:bodyPr wrap="square">
            <a:spAutoFit/>
          </a:bodyPr>
          <a:lstStyle/>
          <a:p>
            <a:endParaRPr lang="fr-FR" dirty="0"/>
          </a:p>
          <a:p>
            <a:endParaRPr lang="fr-FR" dirty="0"/>
          </a:p>
        </p:txBody>
      </p:sp>
      <p:sp>
        <p:nvSpPr>
          <p:cNvPr id="2" name="ZoneTexte 1"/>
          <p:cNvSpPr txBox="1"/>
          <p:nvPr/>
        </p:nvSpPr>
        <p:spPr>
          <a:xfrm>
            <a:off x="1600200" y="0"/>
            <a:ext cx="10390695" cy="6740307"/>
          </a:xfrm>
          <a:prstGeom prst="rect">
            <a:avLst/>
          </a:prstGeom>
          <a:noFill/>
        </p:spPr>
        <p:txBody>
          <a:bodyPr wrap="square" rtlCol="0">
            <a:spAutoFit/>
          </a:bodyPr>
          <a:lstStyle/>
          <a:p>
            <a:r>
              <a:rPr lang="fr-FR" dirty="0"/>
              <a:t>Supposons qu'un élément d'id </a:t>
            </a:r>
            <a:r>
              <a:rPr lang="fr-FR" b="1" dirty="0" err="1"/>
              <a:t>unElement</a:t>
            </a:r>
            <a:r>
              <a:rPr lang="fr-FR" dirty="0"/>
              <a:t> soit défini :</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span</a:t>
            </a:r>
            <a:r>
              <a:rPr lang="fr-FR" dirty="0">
                <a:latin typeface="Courier New" panose="02070309020205020404" pitchFamily="49" charset="0"/>
                <a:cs typeface="Courier New" panose="02070309020205020404" pitchFamily="49" charset="0"/>
              </a:rPr>
              <a:t> id="</a:t>
            </a:r>
            <a:r>
              <a:rPr lang="fr-FR" dirty="0" err="1">
                <a:latin typeface="Courier New" panose="02070309020205020404" pitchFamily="49" charset="0"/>
                <a:cs typeface="Courier New" panose="02070309020205020404" pitchFamily="49" charset="0"/>
              </a:rPr>
              <a:t>unElement</a:t>
            </a:r>
            <a:r>
              <a:rPr lang="fr-FR" dirty="0">
                <a:latin typeface="Courier New" panose="02070309020205020404" pitchFamily="49" charset="0"/>
                <a:cs typeface="Courier New" panose="02070309020205020404" pitchFamily="49" charset="0"/>
              </a:rPr>
              <a:t>"&gt;Un simple texte&lt;/</a:t>
            </a:r>
            <a:r>
              <a:rPr lang="fr-FR" dirty="0" err="1">
                <a:latin typeface="Courier New" panose="02070309020205020404" pitchFamily="49" charset="0"/>
                <a:cs typeface="Courier New" panose="02070309020205020404" pitchFamily="49" charset="0"/>
              </a:rPr>
              <a:t>span</a:t>
            </a:r>
            <a:r>
              <a:rPr lang="fr-FR" dirty="0">
                <a:latin typeface="Courier New" panose="02070309020205020404" pitchFamily="49" charset="0"/>
                <a:cs typeface="Courier New" panose="02070309020205020404" pitchFamily="49" charset="0"/>
              </a:rPr>
              <a:t>&gt;</a:t>
            </a:r>
          </a:p>
          <a:p>
            <a:endParaRPr lang="fr-FR" dirty="0"/>
          </a:p>
          <a:p>
            <a:r>
              <a:rPr lang="fr-FR" dirty="0"/>
              <a:t>Si vous définissez cette variable :</a:t>
            </a:r>
          </a:p>
          <a:p>
            <a:r>
              <a:rPr lang="fr-FR" dirty="0">
                <a:latin typeface="Courier New" panose="02070309020205020404" pitchFamily="49" charset="0"/>
                <a:cs typeface="Courier New" panose="02070309020205020404" pitchFamily="49" charset="0"/>
              </a:rPr>
              <a:t>var el = </a:t>
            </a:r>
            <a:r>
              <a:rPr lang="fr-FR" dirty="0" err="1">
                <a:latin typeface="Courier New" panose="02070309020205020404" pitchFamily="49" charset="0"/>
                <a:cs typeface="Courier New" panose="02070309020205020404" pitchFamily="49" charset="0"/>
              </a:rPr>
              <a:t>document.getElementById</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unElement</a:t>
            </a:r>
            <a:r>
              <a:rPr lang="fr-FR" dirty="0">
                <a:latin typeface="Courier New" panose="02070309020205020404" pitchFamily="49" charset="0"/>
                <a:cs typeface="Courier New" panose="02070309020205020404" pitchFamily="49" charset="0"/>
              </a:rPr>
              <a:t>');</a:t>
            </a:r>
          </a:p>
          <a:p>
            <a:endParaRPr lang="fr-FR" dirty="0"/>
          </a:p>
          <a:p>
            <a:r>
              <a:rPr lang="fr-FR" dirty="0"/>
              <a:t>Vous pouvez :</a:t>
            </a:r>
          </a:p>
          <a:p>
            <a:pPr marL="285750" indent="-285750">
              <a:buFont typeface="Arial" panose="020B0604020202020204" pitchFamily="34" charset="0"/>
              <a:buChar char="•"/>
            </a:pPr>
            <a:r>
              <a:rPr lang="fr-FR" dirty="0"/>
              <a:t>connaître le contenu de de cet élément avec la propriété </a:t>
            </a:r>
            <a:r>
              <a:rPr lang="fr-FR" b="1" dirty="0" err="1"/>
              <a:t>innerHTML</a:t>
            </a:r>
            <a:r>
              <a:rPr lang="fr-FR" dirty="0"/>
              <a:t> :</a:t>
            </a:r>
          </a:p>
          <a:p>
            <a:r>
              <a:rPr lang="fr-FR" dirty="0"/>
              <a:t>	</a:t>
            </a:r>
            <a:r>
              <a:rPr lang="fr-FR" dirty="0" err="1">
                <a:latin typeface="Courier New" panose="02070309020205020404" pitchFamily="49" charset="0"/>
                <a:cs typeface="Courier New" panose="02070309020205020404" pitchFamily="49" charset="0"/>
              </a:rPr>
              <a:t>document.write</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el.innerHTML</a:t>
            </a:r>
            <a:r>
              <a:rPr lang="fr-FR" dirty="0">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modifier le contenu de cet élément avec la propriété </a:t>
            </a:r>
            <a:r>
              <a:rPr lang="fr-FR" b="1" dirty="0" err="1"/>
              <a:t>innerHTML</a:t>
            </a:r>
            <a:r>
              <a:rPr lang="fr-FR" dirty="0"/>
              <a:t> :</a:t>
            </a:r>
          </a:p>
          <a:p>
            <a:r>
              <a:rPr lang="fr-FR" dirty="0"/>
              <a:t>	</a:t>
            </a:r>
            <a:r>
              <a:rPr lang="fr-FR" dirty="0" err="1">
                <a:latin typeface="Courier New" panose="02070309020205020404" pitchFamily="49" charset="0"/>
                <a:cs typeface="Courier New" panose="02070309020205020404" pitchFamily="49" charset="0"/>
              </a:rPr>
              <a:t>el.innerHTML</a:t>
            </a:r>
            <a:r>
              <a:rPr lang="fr-FR" dirty="0">
                <a:latin typeface="Courier New" panose="02070309020205020404" pitchFamily="49" charset="0"/>
                <a:cs typeface="Courier New" panose="02070309020205020404" pitchFamily="49" charset="0"/>
              </a:rPr>
              <a:t> = 'Un autre contenu';</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connaitre ou modifier la couleur de cet élément avec la propriété </a:t>
            </a:r>
            <a:r>
              <a:rPr lang="fr-FR" b="1" dirty="0" err="1"/>
              <a:t>style.color</a:t>
            </a:r>
            <a:r>
              <a:rPr lang="fr-FR" dirty="0"/>
              <a:t> :</a:t>
            </a:r>
          </a:p>
          <a:p>
            <a:r>
              <a:rPr lang="fr-FR" dirty="0"/>
              <a:t>	</a:t>
            </a:r>
            <a:r>
              <a:rPr lang="fr-FR" dirty="0" err="1">
                <a:latin typeface="Courier New" panose="02070309020205020404" pitchFamily="49" charset="0"/>
                <a:cs typeface="Courier New" panose="02070309020205020404" pitchFamily="49" charset="0"/>
              </a:rPr>
              <a:t>el.style.color</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red</a:t>
            </a:r>
            <a:r>
              <a:rPr lang="fr-FR" dirty="0">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connaitre ou modifier la couleur d'arrière-plan de cet élément avec la propriété </a:t>
            </a:r>
            <a:r>
              <a:rPr lang="fr-FR" b="1" dirty="0" err="1"/>
              <a:t>style.backgroundColor</a:t>
            </a:r>
            <a:r>
              <a:rPr lang="fr-FR" dirty="0"/>
              <a:t>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el.style.backgroundColor</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yellow</a:t>
            </a:r>
            <a:r>
              <a:rPr lang="fr-FR" dirty="0">
                <a:latin typeface="Courier New" panose="02070309020205020404" pitchFamily="49" charset="0"/>
                <a:cs typeface="Courier New" panose="02070309020205020404" pitchFamily="49" charset="0"/>
              </a:rPr>
              <a:t>';</a:t>
            </a:r>
          </a:p>
          <a:p>
            <a:endParaRPr lang="fr-FR"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fr-FR" dirty="0"/>
              <a:t>cacher ou afficher l'élément avec la propriété </a:t>
            </a:r>
            <a:r>
              <a:rPr lang="fr-FR" b="1" dirty="0"/>
              <a:t>display</a:t>
            </a:r>
            <a:r>
              <a:rPr lang="fr-FR" dirty="0"/>
              <a:t>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el.style.display</a:t>
            </a:r>
            <a:r>
              <a:rPr lang="fr-FR" dirty="0">
                <a:latin typeface="Courier New" panose="02070309020205020404" pitchFamily="49" charset="0"/>
                <a:cs typeface="Courier New" panose="02070309020205020404" pitchFamily="49" charset="0"/>
              </a:rPr>
              <a:t>='none';</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el.style.display</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inline</a:t>
            </a:r>
            <a:r>
              <a:rPr lang="fr-FR" dirty="0">
                <a:latin typeface="Courier New" panose="02070309020205020404" pitchFamily="49" charset="0"/>
                <a:cs typeface="Courier New" panose="02070309020205020404" pitchFamily="49" charset="0"/>
              </a:rPr>
              <a:t>';</a:t>
            </a:r>
          </a:p>
          <a:p>
            <a:endParaRPr lang="fr-FR" dirty="0"/>
          </a:p>
          <a:p>
            <a:endParaRPr lang="fr-FR" dirty="0"/>
          </a:p>
        </p:txBody>
      </p:sp>
      <p:sp>
        <p:nvSpPr>
          <p:cNvPr id="4" name="Espace réservé du numéro de diapositive 3">
            <a:extLst>
              <a:ext uri="{FF2B5EF4-FFF2-40B4-BE49-F238E27FC236}">
                <a16:creationId xmlns:a16="http://schemas.microsoft.com/office/drawing/2014/main" id="{287495BA-0806-4A4B-AAAB-022CDCAADAD4}"/>
              </a:ext>
            </a:extLst>
          </p:cNvPr>
          <p:cNvSpPr>
            <a:spLocks noGrp="1"/>
          </p:cNvSpPr>
          <p:nvPr>
            <p:ph type="sldNum" sz="quarter" idx="12"/>
          </p:nvPr>
        </p:nvSpPr>
        <p:spPr/>
        <p:txBody>
          <a:bodyPr/>
          <a:lstStyle/>
          <a:p>
            <a:fld id="{D57F1E4F-1CFF-5643-939E-217C01CDF565}" type="slidenum">
              <a:rPr lang="en-US" smtClean="0"/>
              <a:pPr/>
              <a:t>162</a:t>
            </a:fld>
            <a:endParaRPr lang="en-US" dirty="0"/>
          </a:p>
        </p:txBody>
      </p:sp>
    </p:spTree>
    <p:extLst>
      <p:ext uri="{BB962C8B-B14F-4D97-AF65-F5344CB8AC3E}">
        <p14:creationId xmlns:p14="http://schemas.microsoft.com/office/powerpoint/2010/main" val="2074257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fade">
                                      <p:cBhvr>
                                        <p:cTn id="15" dur="500"/>
                                        <p:tgtEl>
                                          <p:spTgt spid="2">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7" end="7"/>
                                            </p:txEl>
                                          </p:spTgt>
                                        </p:tgtEl>
                                        <p:attrNameLst>
                                          <p:attrName>style.visibility</p:attrName>
                                        </p:attrNameLst>
                                      </p:cBhvr>
                                      <p:to>
                                        <p:strVal val="visible"/>
                                      </p:to>
                                    </p:set>
                                    <p:animEffect transition="in" filter="fade">
                                      <p:cBhvr>
                                        <p:cTn id="18" dur="500"/>
                                        <p:tgtEl>
                                          <p:spTgt spid="2">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fade">
                                      <p:cBhvr>
                                        <p:cTn id="21" dur="500"/>
                                        <p:tgtEl>
                                          <p:spTgt spid="2">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10" end="10"/>
                                            </p:txEl>
                                          </p:spTgt>
                                        </p:tgtEl>
                                        <p:attrNameLst>
                                          <p:attrName>style.visibility</p:attrName>
                                        </p:attrNameLst>
                                      </p:cBhvr>
                                      <p:to>
                                        <p:strVal val="visible"/>
                                      </p:to>
                                    </p:set>
                                    <p:animEffect transition="in" filter="fade">
                                      <p:cBhvr>
                                        <p:cTn id="26" dur="500"/>
                                        <p:tgtEl>
                                          <p:spTgt spid="2">
                                            <p:txEl>
                                              <p:pRg st="10" end="1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animEffect transition="in" filter="fade">
                                      <p:cBhvr>
                                        <p:cTn id="29" dur="500"/>
                                        <p:tgtEl>
                                          <p:spTgt spid="2">
                                            <p:txEl>
                                              <p:pRg st="11" end="1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
                                            <p:txEl>
                                              <p:pRg st="13" end="13"/>
                                            </p:txEl>
                                          </p:spTgt>
                                        </p:tgtEl>
                                        <p:attrNameLst>
                                          <p:attrName>style.visibility</p:attrName>
                                        </p:attrNameLst>
                                      </p:cBhvr>
                                      <p:to>
                                        <p:strVal val="visible"/>
                                      </p:to>
                                    </p:set>
                                    <p:animEffect transition="in" filter="fade">
                                      <p:cBhvr>
                                        <p:cTn id="34" dur="500"/>
                                        <p:tgtEl>
                                          <p:spTgt spid="2">
                                            <p:txEl>
                                              <p:pRg st="13" end="13"/>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animEffect transition="in" filter="fade">
                                      <p:cBhvr>
                                        <p:cTn id="37" dur="500"/>
                                        <p:tgtEl>
                                          <p:spTgt spid="2">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6" end="16"/>
                                            </p:txEl>
                                          </p:spTgt>
                                        </p:tgtEl>
                                        <p:attrNameLst>
                                          <p:attrName>style.visibility</p:attrName>
                                        </p:attrNameLst>
                                      </p:cBhvr>
                                      <p:to>
                                        <p:strVal val="visible"/>
                                      </p:to>
                                    </p:set>
                                    <p:animEffect transition="in" filter="fade">
                                      <p:cBhvr>
                                        <p:cTn id="42" dur="500"/>
                                        <p:tgtEl>
                                          <p:spTgt spid="2">
                                            <p:txEl>
                                              <p:pRg st="16" end="16"/>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
                                            <p:txEl>
                                              <p:pRg st="17" end="17"/>
                                            </p:txEl>
                                          </p:spTgt>
                                        </p:tgtEl>
                                        <p:attrNameLst>
                                          <p:attrName>style.visibility</p:attrName>
                                        </p:attrNameLst>
                                      </p:cBhvr>
                                      <p:to>
                                        <p:strVal val="visible"/>
                                      </p:to>
                                    </p:set>
                                    <p:animEffect transition="in" filter="fade">
                                      <p:cBhvr>
                                        <p:cTn id="45" dur="500"/>
                                        <p:tgtEl>
                                          <p:spTgt spid="2">
                                            <p:txEl>
                                              <p:pRg st="17" end="1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
                                            <p:txEl>
                                              <p:pRg st="19" end="19"/>
                                            </p:txEl>
                                          </p:spTgt>
                                        </p:tgtEl>
                                        <p:attrNameLst>
                                          <p:attrName>style.visibility</p:attrName>
                                        </p:attrNameLst>
                                      </p:cBhvr>
                                      <p:to>
                                        <p:strVal val="visible"/>
                                      </p:to>
                                    </p:set>
                                    <p:animEffect transition="in" filter="fade">
                                      <p:cBhvr>
                                        <p:cTn id="50" dur="500"/>
                                        <p:tgtEl>
                                          <p:spTgt spid="2">
                                            <p:txEl>
                                              <p:pRg st="19" end="19"/>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2">
                                            <p:txEl>
                                              <p:pRg st="20" end="20"/>
                                            </p:txEl>
                                          </p:spTgt>
                                        </p:tgtEl>
                                        <p:attrNameLst>
                                          <p:attrName>style.visibility</p:attrName>
                                        </p:attrNameLst>
                                      </p:cBhvr>
                                      <p:to>
                                        <p:strVal val="visible"/>
                                      </p:to>
                                    </p:set>
                                    <p:animEffect transition="in" filter="fade">
                                      <p:cBhvr>
                                        <p:cTn id="53" dur="500"/>
                                        <p:tgtEl>
                                          <p:spTgt spid="2">
                                            <p:txEl>
                                              <p:pRg st="20" end="20"/>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2">
                                            <p:txEl>
                                              <p:pRg st="21" end="21"/>
                                            </p:txEl>
                                          </p:spTgt>
                                        </p:tgtEl>
                                        <p:attrNameLst>
                                          <p:attrName>style.visibility</p:attrName>
                                        </p:attrNameLst>
                                      </p:cBhvr>
                                      <p:to>
                                        <p:strVal val="visible"/>
                                      </p:to>
                                    </p:set>
                                    <p:animEffect transition="in" filter="fade">
                                      <p:cBhvr>
                                        <p:cTn id="56" dur="500"/>
                                        <p:tgtEl>
                                          <p:spTgt spid="2">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83080" y="914400"/>
            <a:ext cx="7650480" cy="1754326"/>
          </a:xfrm>
          <a:prstGeom prst="rect">
            <a:avLst/>
          </a:prstGeom>
          <a:noFill/>
        </p:spPr>
        <p:txBody>
          <a:bodyPr wrap="square" rtlCol="0">
            <a:spAutoFit/>
          </a:bodyPr>
          <a:lstStyle/>
          <a:p>
            <a:r>
              <a:rPr lang="fr-FR" dirty="0"/>
              <a:t>Exercice </a:t>
            </a:r>
          </a:p>
          <a:p>
            <a:endParaRPr lang="fr-FR" dirty="0"/>
          </a:p>
          <a:p>
            <a:r>
              <a:rPr lang="fr-FR" dirty="0"/>
              <a:t>Définissez un document qui contient deux boutons radio Mr et Mme et une &lt;div&gt;. Dans cette &lt;div&gt;, insérez un label et un input de type </a:t>
            </a:r>
            <a:r>
              <a:rPr lang="fr-FR" dirty="0" err="1"/>
              <a:t>text</a:t>
            </a:r>
            <a:r>
              <a:rPr lang="fr-FR" dirty="0"/>
              <a:t> pour saisir le nom de jeune fille.</a:t>
            </a:r>
          </a:p>
          <a:p>
            <a:r>
              <a:rPr lang="fr-FR" dirty="0"/>
              <a:t>Si </a:t>
            </a:r>
            <a:r>
              <a:rPr lang="fr-FR" b="1" dirty="0"/>
              <a:t>Mme</a:t>
            </a:r>
            <a:r>
              <a:rPr lang="fr-FR" dirty="0"/>
              <a:t> est sélectionné, affichez la &lt;div&gt;. Si </a:t>
            </a:r>
            <a:r>
              <a:rPr lang="fr-FR" b="1" dirty="0"/>
              <a:t>M</a:t>
            </a:r>
            <a:r>
              <a:rPr lang="fr-FR" dirty="0"/>
              <a:t> est sélectionné, cachez la &lt;div&gt;</a:t>
            </a:r>
          </a:p>
        </p:txBody>
      </p:sp>
      <p:pic>
        <p:nvPicPr>
          <p:cNvPr id="3" name="Image 2"/>
          <p:cNvPicPr>
            <a:picLocks noChangeAspect="1"/>
          </p:cNvPicPr>
          <p:nvPr/>
        </p:nvPicPr>
        <p:blipFill>
          <a:blip r:embed="rId2"/>
          <a:stretch>
            <a:fillRect/>
          </a:stretch>
        </p:blipFill>
        <p:spPr>
          <a:xfrm>
            <a:off x="1602105" y="3289935"/>
            <a:ext cx="4781550" cy="3295650"/>
          </a:xfrm>
          <a:prstGeom prst="rect">
            <a:avLst/>
          </a:prstGeom>
        </p:spPr>
      </p:pic>
      <p:pic>
        <p:nvPicPr>
          <p:cNvPr id="4" name="Image 3"/>
          <p:cNvPicPr>
            <a:picLocks noChangeAspect="1"/>
          </p:cNvPicPr>
          <p:nvPr/>
        </p:nvPicPr>
        <p:blipFill>
          <a:blip r:embed="rId3"/>
          <a:stretch>
            <a:fillRect/>
          </a:stretch>
        </p:blipFill>
        <p:spPr>
          <a:xfrm>
            <a:off x="6631305" y="3289935"/>
            <a:ext cx="4781550" cy="3295650"/>
          </a:xfrm>
          <a:prstGeom prst="rect">
            <a:avLst/>
          </a:prstGeom>
        </p:spPr>
      </p:pic>
      <p:sp>
        <p:nvSpPr>
          <p:cNvPr id="5" name="Espace réservé du numéro de diapositive 4">
            <a:extLst>
              <a:ext uri="{FF2B5EF4-FFF2-40B4-BE49-F238E27FC236}">
                <a16:creationId xmlns:a16="http://schemas.microsoft.com/office/drawing/2014/main" id="{275172A3-836A-41CB-8063-D149C81D3A8C}"/>
              </a:ext>
            </a:extLst>
          </p:cNvPr>
          <p:cNvSpPr>
            <a:spLocks noGrp="1"/>
          </p:cNvSpPr>
          <p:nvPr>
            <p:ph type="sldNum" sz="quarter" idx="12"/>
          </p:nvPr>
        </p:nvSpPr>
        <p:spPr/>
        <p:txBody>
          <a:bodyPr/>
          <a:lstStyle/>
          <a:p>
            <a:fld id="{D57F1E4F-1CFF-5643-939E-217C01CDF565}" type="slidenum">
              <a:rPr lang="en-US" smtClean="0"/>
              <a:pPr/>
              <a:t>163</a:t>
            </a:fld>
            <a:endParaRPr lang="en-US" dirty="0"/>
          </a:p>
        </p:txBody>
      </p:sp>
    </p:spTree>
    <p:extLst>
      <p:ext uri="{BB962C8B-B14F-4D97-AF65-F5344CB8AC3E}">
        <p14:creationId xmlns:p14="http://schemas.microsoft.com/office/powerpoint/2010/main" val="381071397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1160" y="581531"/>
            <a:ext cx="10530840" cy="5262979"/>
          </a:xfrm>
          <a:prstGeom prst="rect">
            <a:avLst/>
          </a:prstGeom>
        </p:spPr>
        <p:txBody>
          <a:bodyPr wrap="square">
            <a:spAutoFit/>
          </a:bodyPr>
          <a:lstStyle/>
          <a:p>
            <a:r>
              <a:rPr lang="fr-FR" sz="1200" dirty="0">
                <a:latin typeface="Courier New" panose="02070309020205020404" pitchFamily="49" charset="0"/>
                <a:cs typeface="Courier New" panose="02070309020205020404" pitchFamily="49" charset="0"/>
              </a:rPr>
              <a:t>&lt;!DOCTYPE html&gt;</a:t>
            </a:r>
          </a:p>
          <a:p>
            <a:r>
              <a:rPr lang="fr-FR" sz="1200" dirty="0">
                <a:latin typeface="Courier New" panose="02070309020205020404" pitchFamily="49" charset="0"/>
                <a:cs typeface="Courier New" panose="02070309020205020404" pitchFamily="49" charset="0"/>
              </a:rPr>
              <a:t>&lt;html&gt;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meta</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charset</a:t>
            </a:r>
            <a:r>
              <a:rPr lang="fr-FR" sz="1200" dirty="0">
                <a:latin typeface="Courier New" panose="02070309020205020404" pitchFamily="49" charset="0"/>
                <a:cs typeface="Courier New" panose="02070309020205020404" pitchFamily="49" charset="0"/>
              </a:rPr>
              <a:t>="utf-8"&gt;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&gt;HTML et JS&lt;/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function</a:t>
            </a:r>
            <a:r>
              <a:rPr lang="fr-FR" sz="1200" dirty="0">
                <a:latin typeface="Courier New" panose="02070309020205020404" pitchFamily="49" charset="0"/>
                <a:cs typeface="Courier New" panose="02070309020205020404" pitchFamily="49" charset="0"/>
              </a:rPr>
              <a:t> monsieur() {</a:t>
            </a:r>
          </a:p>
          <a:p>
            <a:r>
              <a:rPr lang="fr-FR" sz="1200" dirty="0">
                <a:latin typeface="Courier New" panose="02070309020205020404" pitchFamily="49" charset="0"/>
                <a:cs typeface="Courier New" panose="02070309020205020404" pitchFamily="49" charset="0"/>
              </a:rPr>
              <a:t>        var el = </a:t>
            </a:r>
            <a:r>
              <a:rPr lang="fr-FR" sz="1200" dirty="0" err="1">
                <a:latin typeface="Courier New" panose="02070309020205020404" pitchFamily="49" charset="0"/>
                <a:cs typeface="Courier New" panose="02070309020205020404" pitchFamily="49" charset="0"/>
              </a:rPr>
              <a:t>document.getElementById</a:t>
            </a:r>
            <a:r>
              <a:rPr lang="fr-FR" sz="1200" dirty="0">
                <a:latin typeface="Courier New" panose="02070309020205020404" pitchFamily="49" charset="0"/>
                <a:cs typeface="Courier New" panose="02070309020205020404" pitchFamily="49" charset="0"/>
              </a:rPr>
              <a:t>('d');</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el.style.display</a:t>
            </a:r>
            <a:r>
              <a:rPr lang="fr-FR" sz="1200" dirty="0">
                <a:latin typeface="Courier New" panose="02070309020205020404" pitchFamily="49" charset="0"/>
                <a:cs typeface="Courier New" panose="02070309020205020404" pitchFamily="49" charset="0"/>
              </a:rPr>
              <a:t> = 'none';</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function</a:t>
            </a:r>
            <a:r>
              <a:rPr lang="fr-FR" sz="1200" dirty="0">
                <a:latin typeface="Courier New" panose="02070309020205020404" pitchFamily="49" charset="0"/>
                <a:cs typeface="Courier New" panose="02070309020205020404" pitchFamily="49" charset="0"/>
              </a:rPr>
              <a:t> madame() {</a:t>
            </a:r>
          </a:p>
          <a:p>
            <a:r>
              <a:rPr lang="fr-FR" sz="1200" dirty="0">
                <a:latin typeface="Courier New" panose="02070309020205020404" pitchFamily="49" charset="0"/>
                <a:cs typeface="Courier New" panose="02070309020205020404" pitchFamily="49" charset="0"/>
              </a:rPr>
              <a:t>        var el = </a:t>
            </a:r>
            <a:r>
              <a:rPr lang="fr-FR" sz="1200" dirty="0" err="1">
                <a:latin typeface="Courier New" panose="02070309020205020404" pitchFamily="49" charset="0"/>
                <a:cs typeface="Courier New" panose="02070309020205020404" pitchFamily="49" charset="0"/>
              </a:rPr>
              <a:t>document.getElementById</a:t>
            </a:r>
            <a:r>
              <a:rPr lang="fr-FR" sz="1200" dirty="0">
                <a:latin typeface="Courier New" panose="02070309020205020404" pitchFamily="49" charset="0"/>
                <a:cs typeface="Courier New" panose="02070309020205020404" pitchFamily="49" charset="0"/>
              </a:rPr>
              <a:t>('d');</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el.style.display</a:t>
            </a:r>
            <a:r>
              <a:rPr lang="fr-FR" sz="1200" dirty="0">
                <a:latin typeface="Courier New" panose="02070309020205020404" pitchFamily="49" charset="0"/>
                <a:cs typeface="Courier New" panose="02070309020205020404" pitchFamily="49" charset="0"/>
              </a:rPr>
              <a:t> = 'block';</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&lt;body&gt;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form</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name</a:t>
            </a:r>
            <a:r>
              <a:rPr lang="fr-FR" sz="1200" dirty="0">
                <a:latin typeface="Courier New" panose="02070309020205020404" pitchFamily="49" charset="0"/>
                <a:cs typeface="Courier New" panose="02070309020205020404" pitchFamily="49" charset="0"/>
              </a:rPr>
              <a:t>="f"&gt;</a:t>
            </a:r>
          </a:p>
          <a:p>
            <a:r>
              <a:rPr lang="fr-FR" sz="1200" dirty="0">
                <a:latin typeface="Courier New" panose="02070309020205020404" pitchFamily="49" charset="0"/>
                <a:cs typeface="Courier New" panose="02070309020205020404" pitchFamily="49" charset="0"/>
              </a:rPr>
              <a:t>      &lt;input type="radio" </a:t>
            </a:r>
            <a:r>
              <a:rPr lang="fr-FR" sz="1200" dirty="0" err="1">
                <a:latin typeface="Courier New" panose="02070309020205020404" pitchFamily="49" charset="0"/>
                <a:cs typeface="Courier New" panose="02070309020205020404" pitchFamily="49" charset="0"/>
              </a:rPr>
              <a:t>name</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mrmme</a:t>
            </a:r>
            <a:r>
              <a:rPr lang="fr-FR" sz="1200" dirty="0">
                <a:latin typeface="Courier New" panose="02070309020205020404" pitchFamily="49" charset="0"/>
                <a:cs typeface="Courier New" panose="02070309020205020404" pitchFamily="49" charset="0"/>
              </a:rPr>
              <a:t>" value="</a:t>
            </a:r>
            <a:r>
              <a:rPr lang="fr-FR" sz="1200" dirty="0" err="1">
                <a:latin typeface="Courier New" panose="02070309020205020404" pitchFamily="49" charset="0"/>
                <a:cs typeface="Courier New" panose="02070309020205020404" pitchFamily="49" charset="0"/>
              </a:rPr>
              <a:t>mr</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onclick</a:t>
            </a:r>
            <a:r>
              <a:rPr lang="fr-FR" sz="1200" dirty="0">
                <a:latin typeface="Courier New" panose="02070309020205020404" pitchFamily="49" charset="0"/>
                <a:cs typeface="Courier New" panose="02070309020205020404" pitchFamily="49" charset="0"/>
              </a:rPr>
              <a:t>="monsieur();"&gt;&lt;label&gt;Mr&lt;/label&gt;</a:t>
            </a:r>
          </a:p>
          <a:p>
            <a:r>
              <a:rPr lang="fr-FR" sz="1200" dirty="0">
                <a:latin typeface="Courier New" panose="02070309020205020404" pitchFamily="49" charset="0"/>
                <a:cs typeface="Courier New" panose="02070309020205020404" pitchFamily="49" charset="0"/>
              </a:rPr>
              <a:t>      &lt;input type="radio" </a:t>
            </a:r>
            <a:r>
              <a:rPr lang="fr-FR" sz="1200" dirty="0" err="1">
                <a:latin typeface="Courier New" panose="02070309020205020404" pitchFamily="49" charset="0"/>
                <a:cs typeface="Courier New" panose="02070309020205020404" pitchFamily="49" charset="0"/>
              </a:rPr>
              <a:t>name</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mrmme</a:t>
            </a:r>
            <a:r>
              <a:rPr lang="fr-FR" sz="1200" dirty="0">
                <a:latin typeface="Courier New" panose="02070309020205020404" pitchFamily="49" charset="0"/>
                <a:cs typeface="Courier New" panose="02070309020205020404" pitchFamily="49" charset="0"/>
              </a:rPr>
              <a:t>" value="</a:t>
            </a:r>
            <a:r>
              <a:rPr lang="fr-FR" sz="1200" dirty="0" err="1">
                <a:latin typeface="Courier New" panose="02070309020205020404" pitchFamily="49" charset="0"/>
                <a:cs typeface="Courier New" panose="02070309020205020404" pitchFamily="49" charset="0"/>
              </a:rPr>
              <a:t>mme</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checked</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onclick</a:t>
            </a:r>
            <a:r>
              <a:rPr lang="fr-FR" sz="1200" dirty="0">
                <a:latin typeface="Courier New" panose="02070309020205020404" pitchFamily="49" charset="0"/>
                <a:cs typeface="Courier New" panose="02070309020205020404" pitchFamily="49" charset="0"/>
              </a:rPr>
              <a:t>="madame();"&gt;&lt;label&gt;Mme&lt;/label&gt;</a:t>
            </a:r>
          </a:p>
          <a:p>
            <a:r>
              <a:rPr lang="fr-FR" sz="1200" dirty="0">
                <a:latin typeface="Courier New" panose="02070309020205020404" pitchFamily="49" charset="0"/>
                <a:cs typeface="Courier New" panose="02070309020205020404" pitchFamily="49" charset="0"/>
              </a:rPr>
              <a:t>      &lt;div id="d"&gt;</a:t>
            </a:r>
          </a:p>
          <a:p>
            <a:r>
              <a:rPr lang="fr-FR" sz="1200" dirty="0">
                <a:latin typeface="Courier New" panose="02070309020205020404" pitchFamily="49" charset="0"/>
                <a:cs typeface="Courier New" panose="02070309020205020404" pitchFamily="49" charset="0"/>
              </a:rPr>
              <a:t>        &lt;label&gt;Nom de jeune fille&lt;/label&gt;</a:t>
            </a:r>
          </a:p>
          <a:p>
            <a:r>
              <a:rPr lang="fr-FR" sz="1200" dirty="0">
                <a:latin typeface="Courier New" panose="02070309020205020404" pitchFamily="49" charset="0"/>
                <a:cs typeface="Courier New" panose="02070309020205020404" pitchFamily="49" charset="0"/>
              </a:rPr>
              <a:t>        &lt;input type="</a:t>
            </a:r>
            <a:r>
              <a:rPr lang="fr-FR" sz="1200" dirty="0" err="1">
                <a:latin typeface="Courier New" panose="02070309020205020404" pitchFamily="49" charset="0"/>
                <a:cs typeface="Courier New" panose="02070309020205020404" pitchFamily="49" charset="0"/>
              </a:rPr>
              <a:t>text</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&lt;/div&gt;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form</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&lt;/body&gt;</a:t>
            </a:r>
          </a:p>
          <a:p>
            <a:r>
              <a:rPr lang="fr-FR" sz="1200" dirty="0">
                <a:latin typeface="Courier New" panose="02070309020205020404" pitchFamily="49" charset="0"/>
                <a:cs typeface="Courier New" panose="02070309020205020404" pitchFamily="49" charset="0"/>
              </a:rPr>
              <a:t>&lt;/html&gt;</a:t>
            </a:r>
          </a:p>
        </p:txBody>
      </p:sp>
      <p:sp>
        <p:nvSpPr>
          <p:cNvPr id="3" name="ZoneTexte 2"/>
          <p:cNvSpPr txBox="1"/>
          <p:nvPr/>
        </p:nvSpPr>
        <p:spPr>
          <a:xfrm>
            <a:off x="1661160" y="212199"/>
            <a:ext cx="2392680" cy="369332"/>
          </a:xfrm>
          <a:prstGeom prst="rect">
            <a:avLst/>
          </a:prstGeom>
          <a:noFill/>
        </p:spPr>
        <p:txBody>
          <a:bodyPr wrap="square" rtlCol="0">
            <a:spAutoFit/>
          </a:bodyPr>
          <a:lstStyle/>
          <a:p>
            <a:r>
              <a:rPr lang="fr-FR" dirty="0"/>
              <a:t>Solution :</a:t>
            </a:r>
          </a:p>
        </p:txBody>
      </p:sp>
      <p:sp>
        <p:nvSpPr>
          <p:cNvPr id="4" name="Espace réservé du numéro de diapositive 3">
            <a:extLst>
              <a:ext uri="{FF2B5EF4-FFF2-40B4-BE49-F238E27FC236}">
                <a16:creationId xmlns:a16="http://schemas.microsoft.com/office/drawing/2014/main" id="{B8EF74B2-3AB7-4C89-8F92-83FBA85576A1}"/>
              </a:ext>
            </a:extLst>
          </p:cNvPr>
          <p:cNvSpPr>
            <a:spLocks noGrp="1"/>
          </p:cNvSpPr>
          <p:nvPr>
            <p:ph type="sldNum" sz="quarter" idx="12"/>
          </p:nvPr>
        </p:nvSpPr>
        <p:spPr/>
        <p:txBody>
          <a:bodyPr/>
          <a:lstStyle/>
          <a:p>
            <a:fld id="{D57F1E4F-1CFF-5643-939E-217C01CDF565}" type="slidenum">
              <a:rPr lang="en-US" smtClean="0"/>
              <a:pPr/>
              <a:t>164</a:t>
            </a:fld>
            <a:endParaRPr lang="en-US" dirty="0"/>
          </a:p>
        </p:txBody>
      </p:sp>
    </p:spTree>
    <p:extLst>
      <p:ext uri="{BB962C8B-B14F-4D97-AF65-F5344CB8AC3E}">
        <p14:creationId xmlns:p14="http://schemas.microsoft.com/office/powerpoint/2010/main" val="386848537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148840" y="850392"/>
            <a:ext cx="7927848" cy="5078313"/>
          </a:xfrm>
          <a:prstGeom prst="rect">
            <a:avLst/>
          </a:prstGeom>
          <a:noFill/>
        </p:spPr>
        <p:txBody>
          <a:bodyPr wrap="square" rtlCol="0">
            <a:spAutoFit/>
          </a:bodyPr>
          <a:lstStyle/>
          <a:p>
            <a:r>
              <a:rPr lang="fr-FR" dirty="0"/>
              <a:t>Vous pouvez également :</a:t>
            </a:r>
          </a:p>
          <a:p>
            <a:endParaRPr lang="fr-FR" dirty="0"/>
          </a:p>
          <a:p>
            <a:pPr marL="285750" indent="-285750">
              <a:buFont typeface="Arial" panose="020B0604020202020204" pitchFamily="34" charset="0"/>
              <a:buChar char="•"/>
            </a:pPr>
            <a:r>
              <a:rPr lang="fr-FR" dirty="0"/>
              <a:t>Ajouter un attribut à un élément avec la fonction </a:t>
            </a:r>
            <a:r>
              <a:rPr lang="fr-FR" dirty="0" err="1"/>
              <a:t>setAttribute</a:t>
            </a:r>
            <a:r>
              <a:rPr lang="fr-FR" dirty="0"/>
              <a:t>() :</a:t>
            </a:r>
          </a:p>
          <a:p>
            <a:r>
              <a:rPr lang="fr-FR" dirty="0" err="1">
                <a:latin typeface="Courier New" panose="02070309020205020404" pitchFamily="49" charset="0"/>
                <a:cs typeface="Courier New" panose="02070309020205020404" pitchFamily="49" charset="0"/>
              </a:rPr>
              <a:t>el.setAttribute</a:t>
            </a:r>
            <a:r>
              <a:rPr lang="fr-FR" dirty="0">
                <a:latin typeface="Courier New" panose="02070309020205020404" pitchFamily="49" charset="0"/>
                <a:cs typeface="Courier New" panose="02070309020205020404" pitchFamily="49" charset="0"/>
              </a:rPr>
              <a:t>('nom attribut', 'valeur attribut');</a:t>
            </a:r>
          </a:p>
          <a:p>
            <a:endParaRPr lang="fr-FR" dirty="0"/>
          </a:p>
          <a:p>
            <a:pPr marL="285750" indent="-285750">
              <a:buFont typeface="Arial" panose="020B0604020202020204" pitchFamily="34" charset="0"/>
              <a:buChar char="•"/>
            </a:pPr>
            <a:r>
              <a:rPr lang="fr-FR" dirty="0"/>
              <a:t>Tester si un élément a un attribut avec la fonction </a:t>
            </a:r>
            <a:r>
              <a:rPr lang="fr-FR" dirty="0" err="1"/>
              <a:t>hasAttribute</a:t>
            </a:r>
            <a:r>
              <a:rPr lang="fr-FR" dirty="0"/>
              <a:t>() :</a:t>
            </a:r>
          </a:p>
          <a:p>
            <a:r>
              <a:rPr lang="fr-FR" dirty="0">
                <a:latin typeface="Courier New" panose="02070309020205020404" pitchFamily="49" charset="0"/>
                <a:cs typeface="Courier New" panose="02070309020205020404" pitchFamily="49" charset="0"/>
              </a:rPr>
              <a:t>if (</a:t>
            </a:r>
            <a:r>
              <a:rPr lang="fr-FR" dirty="0" err="1">
                <a:latin typeface="Courier New" panose="02070309020205020404" pitchFamily="49" charset="0"/>
                <a:cs typeface="Courier New" panose="02070309020205020404" pitchFamily="49" charset="0"/>
              </a:rPr>
              <a:t>el.hasAttribute</a:t>
            </a:r>
            <a:r>
              <a:rPr lang="fr-FR" dirty="0">
                <a:latin typeface="Courier New" panose="02070309020205020404" pitchFamily="49" charset="0"/>
                <a:cs typeface="Courier New" panose="02070309020205020404" pitchFamily="49" charset="0"/>
              </a:rPr>
              <a:t>('nom attribut')) {</a:t>
            </a:r>
          </a:p>
          <a:p>
            <a:r>
              <a:rPr lang="fr-FR" dirty="0">
                <a:latin typeface="Courier New" panose="02070309020205020404" pitchFamily="49" charset="0"/>
                <a:cs typeface="Courier New" panose="02070309020205020404" pitchFamily="49" charset="0"/>
              </a:rPr>
              <a:t>  // Une ou plusieurs instructions</a:t>
            </a:r>
          </a:p>
          <a:p>
            <a:r>
              <a:rPr lang="fr-FR" dirty="0">
                <a:latin typeface="Courier New" panose="02070309020205020404" pitchFamily="49" charset="0"/>
                <a:cs typeface="Courier New" panose="02070309020205020404" pitchFamily="49" charset="0"/>
              </a:rPr>
              <a:t>}</a:t>
            </a:r>
          </a:p>
          <a:p>
            <a:endParaRPr lang="fr-FR" dirty="0"/>
          </a:p>
          <a:p>
            <a:pPr marL="285750" indent="-285750">
              <a:buFont typeface="Arial" panose="020B0604020202020204" pitchFamily="34" charset="0"/>
              <a:buChar char="•"/>
            </a:pPr>
            <a:r>
              <a:rPr lang="fr-FR" dirty="0"/>
              <a:t>Obtenir la valeur de l'attribut d'un élément avec la fonction </a:t>
            </a:r>
            <a:r>
              <a:rPr lang="fr-FR" dirty="0" err="1"/>
              <a:t>getAttribute</a:t>
            </a:r>
            <a:r>
              <a:rPr lang="fr-FR" dirty="0"/>
              <a:t>() :</a:t>
            </a:r>
          </a:p>
          <a:p>
            <a:r>
              <a:rPr lang="fr-FR" dirty="0">
                <a:latin typeface="Courier New" panose="02070309020205020404" pitchFamily="49" charset="0"/>
                <a:cs typeface="Courier New" panose="02070309020205020404" pitchFamily="49" charset="0"/>
              </a:rPr>
              <a:t>var x = </a:t>
            </a:r>
            <a:r>
              <a:rPr lang="fr-FR" dirty="0" err="1">
                <a:latin typeface="Courier New" panose="02070309020205020404" pitchFamily="49" charset="0"/>
                <a:cs typeface="Courier New" panose="02070309020205020404" pitchFamily="49" charset="0"/>
              </a:rPr>
              <a:t>el.getAttribute</a:t>
            </a:r>
            <a:r>
              <a:rPr lang="fr-FR" dirty="0">
                <a:latin typeface="Courier New" panose="02070309020205020404" pitchFamily="49" charset="0"/>
                <a:cs typeface="Courier New" panose="02070309020205020404" pitchFamily="49" charset="0"/>
              </a:rPr>
              <a:t>('nom attribut');</a:t>
            </a:r>
          </a:p>
          <a:p>
            <a:endParaRPr lang="fr-FR" dirty="0"/>
          </a:p>
          <a:p>
            <a:pPr marL="285750" indent="-285750">
              <a:buFont typeface="Arial" panose="020B0604020202020204" pitchFamily="34" charset="0"/>
              <a:buChar char="•"/>
            </a:pPr>
            <a:r>
              <a:rPr lang="fr-FR" dirty="0"/>
              <a:t>Supprimer un attribut dans un élément avec la méthode </a:t>
            </a:r>
            <a:r>
              <a:rPr lang="fr-FR" dirty="0" err="1"/>
              <a:t>removeAttribute</a:t>
            </a:r>
            <a:r>
              <a:rPr lang="fr-FR" dirty="0"/>
              <a:t>() :</a:t>
            </a:r>
          </a:p>
          <a:p>
            <a:r>
              <a:rPr lang="fr-FR" dirty="0" err="1">
                <a:latin typeface="Courier New" panose="02070309020205020404" pitchFamily="49" charset="0"/>
                <a:cs typeface="Courier New" panose="02070309020205020404" pitchFamily="49" charset="0"/>
              </a:rPr>
              <a:t>el.removeAttribute</a:t>
            </a:r>
            <a:r>
              <a:rPr lang="fr-FR" dirty="0">
                <a:latin typeface="Courier New" panose="02070309020205020404" pitchFamily="49" charset="0"/>
                <a:cs typeface="Courier New" panose="02070309020205020404" pitchFamily="49" charset="0"/>
              </a:rPr>
              <a:t>('nom attribut');</a:t>
            </a:r>
          </a:p>
          <a:p>
            <a:endParaRPr lang="fr-FR" dirty="0"/>
          </a:p>
          <a:p>
            <a:endParaRPr lang="fr-FR" dirty="0"/>
          </a:p>
          <a:p>
            <a:endParaRPr lang="fr-FR" dirty="0"/>
          </a:p>
        </p:txBody>
      </p:sp>
      <p:sp>
        <p:nvSpPr>
          <p:cNvPr id="3" name="Espace réservé du numéro de diapositive 2">
            <a:extLst>
              <a:ext uri="{FF2B5EF4-FFF2-40B4-BE49-F238E27FC236}">
                <a16:creationId xmlns:a16="http://schemas.microsoft.com/office/drawing/2014/main" id="{C49FC3C0-116A-4602-A1F9-FC02C7380995}"/>
              </a:ext>
            </a:extLst>
          </p:cNvPr>
          <p:cNvSpPr>
            <a:spLocks noGrp="1"/>
          </p:cNvSpPr>
          <p:nvPr>
            <p:ph type="sldNum" sz="quarter" idx="12"/>
          </p:nvPr>
        </p:nvSpPr>
        <p:spPr/>
        <p:txBody>
          <a:bodyPr/>
          <a:lstStyle/>
          <a:p>
            <a:fld id="{D57F1E4F-1CFF-5643-939E-217C01CDF565}" type="slidenum">
              <a:rPr lang="en-US" smtClean="0"/>
              <a:pPr/>
              <a:t>165</a:t>
            </a:fld>
            <a:endParaRPr lang="en-US" dirty="0"/>
          </a:p>
        </p:txBody>
      </p:sp>
    </p:spTree>
    <p:extLst>
      <p:ext uri="{BB962C8B-B14F-4D97-AF65-F5344CB8AC3E}">
        <p14:creationId xmlns:p14="http://schemas.microsoft.com/office/powerpoint/2010/main" val="35848699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712720" y="1066800"/>
            <a:ext cx="7696200" cy="2308324"/>
          </a:xfrm>
          <a:prstGeom prst="rect">
            <a:avLst/>
          </a:prstGeom>
          <a:noFill/>
        </p:spPr>
        <p:txBody>
          <a:bodyPr wrap="square" rtlCol="0">
            <a:spAutoFit/>
          </a:bodyPr>
          <a:lstStyle/>
          <a:p>
            <a:r>
              <a:rPr lang="fr-FR" dirty="0"/>
              <a:t>Exercice</a:t>
            </a:r>
          </a:p>
          <a:p>
            <a:endParaRPr lang="fr-FR" dirty="0"/>
          </a:p>
          <a:p>
            <a:r>
              <a:rPr lang="fr-FR" dirty="0"/>
              <a:t>Définissez un document qui contient une image.</a:t>
            </a:r>
          </a:p>
          <a:p>
            <a:endParaRPr lang="fr-FR" dirty="0"/>
          </a:p>
          <a:p>
            <a:r>
              <a:rPr lang="fr-FR" dirty="0"/>
              <a:t>Lorsque l’utilisateur clique sur l’image, affichez une deuxième image.</a:t>
            </a:r>
          </a:p>
          <a:p>
            <a:r>
              <a:rPr lang="fr-FR" dirty="0"/>
              <a:t>Lorsqu’il clique sur la deuxième image, affichez la première.</a:t>
            </a:r>
          </a:p>
          <a:p>
            <a:endParaRPr lang="fr-FR" dirty="0"/>
          </a:p>
          <a:p>
            <a:r>
              <a:rPr lang="fr-FR" dirty="0"/>
              <a:t>Ainsi de suite…</a:t>
            </a:r>
          </a:p>
        </p:txBody>
      </p:sp>
      <p:sp>
        <p:nvSpPr>
          <p:cNvPr id="3" name="Espace réservé du numéro de diapositive 2">
            <a:extLst>
              <a:ext uri="{FF2B5EF4-FFF2-40B4-BE49-F238E27FC236}">
                <a16:creationId xmlns:a16="http://schemas.microsoft.com/office/drawing/2014/main" id="{EFD0E138-4D6D-4028-90C7-014CAD10489A}"/>
              </a:ext>
            </a:extLst>
          </p:cNvPr>
          <p:cNvSpPr>
            <a:spLocks noGrp="1"/>
          </p:cNvSpPr>
          <p:nvPr>
            <p:ph type="sldNum" sz="quarter" idx="12"/>
          </p:nvPr>
        </p:nvSpPr>
        <p:spPr/>
        <p:txBody>
          <a:bodyPr/>
          <a:lstStyle/>
          <a:p>
            <a:fld id="{D57F1E4F-1CFF-5643-939E-217C01CDF565}" type="slidenum">
              <a:rPr lang="en-US" smtClean="0"/>
              <a:pPr/>
              <a:t>166</a:t>
            </a:fld>
            <a:endParaRPr lang="en-US" dirty="0"/>
          </a:p>
        </p:txBody>
      </p:sp>
    </p:spTree>
    <p:extLst>
      <p:ext uri="{BB962C8B-B14F-4D97-AF65-F5344CB8AC3E}">
        <p14:creationId xmlns:p14="http://schemas.microsoft.com/office/powerpoint/2010/main" val="221286284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7080" y="747402"/>
            <a:ext cx="10866120" cy="6093976"/>
          </a:xfrm>
          <a:prstGeom prst="rect">
            <a:avLst/>
          </a:prstGeom>
        </p:spPr>
        <p:txBody>
          <a:bodyPr wrap="square">
            <a:spAutoFit/>
          </a:bodyPr>
          <a:lstStyle/>
          <a:p>
            <a:r>
              <a:rPr lang="fr-FR" sz="1500" dirty="0">
                <a:latin typeface="Courier New" panose="02070309020205020404" pitchFamily="49" charset="0"/>
                <a:cs typeface="Courier New" panose="02070309020205020404" pitchFamily="49" charset="0"/>
              </a:rPr>
              <a:t>&lt;!DOCTYPE html&gt;</a:t>
            </a:r>
          </a:p>
          <a:p>
            <a:r>
              <a:rPr lang="fr-FR" sz="1500" dirty="0">
                <a:latin typeface="Courier New" panose="02070309020205020404" pitchFamily="49" charset="0"/>
                <a:cs typeface="Courier New" panose="02070309020205020404" pitchFamily="49" charset="0"/>
              </a:rPr>
              <a:t>&lt;html&gt;</a:t>
            </a:r>
          </a:p>
          <a:p>
            <a:r>
              <a:rPr lang="fr-FR" sz="1500" dirty="0">
                <a:latin typeface="Courier New" panose="02070309020205020404" pitchFamily="49" charset="0"/>
                <a:cs typeface="Courier New" panose="02070309020205020404" pitchFamily="49" charset="0"/>
              </a:rPr>
              <a:t>  &lt;</a:t>
            </a:r>
            <a:r>
              <a:rPr lang="fr-FR" sz="1500" dirty="0" err="1">
                <a:latin typeface="Courier New" panose="02070309020205020404" pitchFamily="49" charset="0"/>
                <a:cs typeface="Courier New" panose="02070309020205020404" pitchFamily="49" charset="0"/>
              </a:rPr>
              <a:t>head</a:t>
            </a:r>
            <a:r>
              <a:rPr lang="fr-FR" sz="1500" dirty="0">
                <a:latin typeface="Courier New" panose="02070309020205020404" pitchFamily="49" charset="0"/>
                <a:cs typeface="Courier New" panose="02070309020205020404" pitchFamily="49" charset="0"/>
              </a:rPr>
              <a:t>&gt;</a:t>
            </a:r>
          </a:p>
          <a:p>
            <a:r>
              <a:rPr lang="fr-FR" sz="1500" dirty="0">
                <a:latin typeface="Courier New" panose="02070309020205020404" pitchFamily="49" charset="0"/>
                <a:cs typeface="Courier New" panose="02070309020205020404" pitchFamily="49" charset="0"/>
              </a:rPr>
              <a:t>    &lt;</a:t>
            </a:r>
            <a:r>
              <a:rPr lang="fr-FR" sz="1500" dirty="0" err="1">
                <a:latin typeface="Courier New" panose="02070309020205020404" pitchFamily="49" charset="0"/>
                <a:cs typeface="Courier New" panose="02070309020205020404" pitchFamily="49" charset="0"/>
              </a:rPr>
              <a:t>meta</a:t>
            </a:r>
            <a:r>
              <a:rPr lang="fr-FR" sz="1500" dirty="0">
                <a:latin typeface="Courier New" panose="02070309020205020404" pitchFamily="49" charset="0"/>
                <a:cs typeface="Courier New" panose="02070309020205020404" pitchFamily="49" charset="0"/>
              </a:rPr>
              <a:t> </a:t>
            </a:r>
            <a:r>
              <a:rPr lang="fr-FR" sz="1500" dirty="0" err="1">
                <a:latin typeface="Courier New" panose="02070309020205020404" pitchFamily="49" charset="0"/>
                <a:cs typeface="Courier New" panose="02070309020205020404" pitchFamily="49" charset="0"/>
              </a:rPr>
              <a:t>charset</a:t>
            </a:r>
            <a:r>
              <a:rPr lang="fr-FR" sz="1500" dirty="0">
                <a:latin typeface="Courier New" panose="02070309020205020404" pitchFamily="49" charset="0"/>
                <a:cs typeface="Courier New" panose="02070309020205020404" pitchFamily="49" charset="0"/>
              </a:rPr>
              <a:t>="utf-8"&gt;</a:t>
            </a:r>
          </a:p>
          <a:p>
            <a:r>
              <a:rPr lang="fr-FR" sz="1500" dirty="0">
                <a:latin typeface="Courier New" panose="02070309020205020404" pitchFamily="49" charset="0"/>
                <a:cs typeface="Courier New" panose="02070309020205020404" pitchFamily="49" charset="0"/>
              </a:rPr>
              <a:t>    &lt;</a:t>
            </a:r>
            <a:r>
              <a:rPr lang="fr-FR" sz="1500" dirty="0" err="1">
                <a:latin typeface="Courier New" panose="02070309020205020404" pitchFamily="49" charset="0"/>
                <a:cs typeface="Courier New" panose="02070309020205020404" pitchFamily="49" charset="0"/>
              </a:rPr>
              <a:t>title</a:t>
            </a:r>
            <a:r>
              <a:rPr lang="fr-FR" sz="1500" dirty="0">
                <a:latin typeface="Courier New" panose="02070309020205020404" pitchFamily="49" charset="0"/>
                <a:cs typeface="Courier New" panose="02070309020205020404" pitchFamily="49" charset="0"/>
              </a:rPr>
              <a:t>&gt;HTML et JS&lt;/</a:t>
            </a:r>
            <a:r>
              <a:rPr lang="fr-FR" sz="1500" dirty="0" err="1">
                <a:latin typeface="Courier New" panose="02070309020205020404" pitchFamily="49" charset="0"/>
                <a:cs typeface="Courier New" panose="02070309020205020404" pitchFamily="49" charset="0"/>
              </a:rPr>
              <a:t>title</a:t>
            </a:r>
            <a:r>
              <a:rPr lang="fr-FR" sz="1500" dirty="0">
                <a:latin typeface="Courier New" panose="02070309020205020404" pitchFamily="49" charset="0"/>
                <a:cs typeface="Courier New" panose="02070309020205020404" pitchFamily="49" charset="0"/>
              </a:rPr>
              <a:t>&gt;</a:t>
            </a:r>
          </a:p>
          <a:p>
            <a:r>
              <a:rPr lang="fr-FR" sz="1500" dirty="0">
                <a:latin typeface="Courier New" panose="02070309020205020404" pitchFamily="49" charset="0"/>
                <a:cs typeface="Courier New" panose="02070309020205020404" pitchFamily="49" charset="0"/>
              </a:rPr>
              <a:t>    &lt;style&gt;</a:t>
            </a:r>
          </a:p>
          <a:p>
            <a:r>
              <a:rPr lang="fr-FR" sz="1500" dirty="0">
                <a:latin typeface="Courier New" panose="02070309020205020404" pitchFamily="49" charset="0"/>
                <a:cs typeface="Courier New" panose="02070309020205020404" pitchFamily="49" charset="0"/>
              </a:rPr>
              <a:t>      </a:t>
            </a:r>
            <a:r>
              <a:rPr lang="fr-FR" sz="1500" dirty="0" err="1">
                <a:latin typeface="Courier New" panose="02070309020205020404" pitchFamily="49" charset="0"/>
                <a:cs typeface="Courier New" panose="02070309020205020404" pitchFamily="49" charset="0"/>
              </a:rPr>
              <a:t>img</a:t>
            </a:r>
            <a:r>
              <a:rPr lang="fr-FR" sz="1500" dirty="0">
                <a:latin typeface="Courier New" panose="02070309020205020404" pitchFamily="49" charset="0"/>
                <a:cs typeface="Courier New" panose="02070309020205020404" pitchFamily="49" charset="0"/>
              </a:rPr>
              <a:t> {</a:t>
            </a:r>
          </a:p>
          <a:p>
            <a:r>
              <a:rPr lang="fr-FR" sz="1500" dirty="0">
                <a:latin typeface="Courier New" panose="02070309020205020404" pitchFamily="49" charset="0"/>
                <a:cs typeface="Courier New" panose="02070309020205020404" pitchFamily="49" charset="0"/>
              </a:rPr>
              <a:t>        </a:t>
            </a:r>
            <a:r>
              <a:rPr lang="fr-FR" sz="1500" dirty="0" err="1">
                <a:latin typeface="Courier New" panose="02070309020205020404" pitchFamily="49" charset="0"/>
                <a:cs typeface="Courier New" panose="02070309020205020404" pitchFamily="49" charset="0"/>
              </a:rPr>
              <a:t>width</a:t>
            </a:r>
            <a:r>
              <a:rPr lang="fr-FR" sz="1500" dirty="0">
                <a:latin typeface="Courier New" panose="02070309020205020404" pitchFamily="49" charset="0"/>
                <a:cs typeface="Courier New" panose="02070309020205020404" pitchFamily="49" charset="0"/>
              </a:rPr>
              <a:t>: 20rem;</a:t>
            </a:r>
          </a:p>
          <a:p>
            <a:r>
              <a:rPr lang="fr-FR" sz="1500" dirty="0">
                <a:latin typeface="Courier New" panose="02070309020205020404" pitchFamily="49" charset="0"/>
                <a:cs typeface="Courier New" panose="02070309020205020404" pitchFamily="49" charset="0"/>
              </a:rPr>
              <a:t>      }  </a:t>
            </a:r>
          </a:p>
          <a:p>
            <a:r>
              <a:rPr lang="fr-FR" sz="1500" dirty="0">
                <a:latin typeface="Courier New" panose="02070309020205020404" pitchFamily="49" charset="0"/>
                <a:cs typeface="Courier New" panose="02070309020205020404" pitchFamily="49" charset="0"/>
              </a:rPr>
              <a:t>    &lt;/style&gt;</a:t>
            </a:r>
          </a:p>
          <a:p>
            <a:r>
              <a:rPr lang="fr-FR" sz="1500" dirty="0">
                <a:latin typeface="Courier New" panose="02070309020205020404" pitchFamily="49" charset="0"/>
                <a:cs typeface="Courier New" panose="02070309020205020404" pitchFamily="49" charset="0"/>
              </a:rPr>
              <a:t>    &lt;script&gt;</a:t>
            </a:r>
          </a:p>
          <a:p>
            <a:r>
              <a:rPr lang="fr-FR" sz="1500" dirty="0">
                <a:latin typeface="Courier New" panose="02070309020205020404" pitchFamily="49" charset="0"/>
                <a:cs typeface="Courier New" panose="02070309020205020404" pitchFamily="49" charset="0"/>
              </a:rPr>
              <a:t>      </a:t>
            </a:r>
            <a:r>
              <a:rPr lang="fr-FR" sz="1500" dirty="0" err="1">
                <a:latin typeface="Courier New" panose="02070309020205020404" pitchFamily="49" charset="0"/>
                <a:cs typeface="Courier New" panose="02070309020205020404" pitchFamily="49" charset="0"/>
              </a:rPr>
              <a:t>function</a:t>
            </a:r>
            <a:r>
              <a:rPr lang="fr-FR" sz="1500" dirty="0">
                <a:latin typeface="Courier New" panose="02070309020205020404" pitchFamily="49" charset="0"/>
                <a:cs typeface="Courier New" panose="02070309020205020404" pitchFamily="49" charset="0"/>
              </a:rPr>
              <a:t> </a:t>
            </a:r>
            <a:r>
              <a:rPr lang="fr-FR" sz="1500" dirty="0" err="1">
                <a:latin typeface="Courier New" panose="02070309020205020404" pitchFamily="49" charset="0"/>
                <a:cs typeface="Courier New" panose="02070309020205020404" pitchFamily="49" charset="0"/>
              </a:rPr>
              <a:t>changeImage</a:t>
            </a:r>
            <a:r>
              <a:rPr lang="fr-FR" sz="1500" dirty="0">
                <a:latin typeface="Courier New" panose="02070309020205020404" pitchFamily="49" charset="0"/>
                <a:cs typeface="Courier New" panose="02070309020205020404" pitchFamily="49" charset="0"/>
              </a:rPr>
              <a:t>() {</a:t>
            </a:r>
          </a:p>
          <a:p>
            <a:r>
              <a:rPr lang="fr-FR" sz="1500" dirty="0">
                <a:latin typeface="Courier New" panose="02070309020205020404" pitchFamily="49" charset="0"/>
                <a:cs typeface="Courier New" panose="02070309020205020404" pitchFamily="49" charset="0"/>
              </a:rPr>
              <a:t>        var el = </a:t>
            </a:r>
            <a:r>
              <a:rPr lang="fr-FR" sz="1500" dirty="0" err="1">
                <a:latin typeface="Courier New" panose="02070309020205020404" pitchFamily="49" charset="0"/>
                <a:cs typeface="Courier New" panose="02070309020205020404" pitchFamily="49" charset="0"/>
              </a:rPr>
              <a:t>document.getElementById</a:t>
            </a:r>
            <a:r>
              <a:rPr lang="fr-FR" sz="1500" dirty="0">
                <a:latin typeface="Courier New" panose="02070309020205020404" pitchFamily="49" charset="0"/>
                <a:cs typeface="Courier New" panose="02070309020205020404" pitchFamily="49" charset="0"/>
              </a:rPr>
              <a:t>('</a:t>
            </a:r>
            <a:r>
              <a:rPr lang="fr-FR" sz="1500" dirty="0" err="1">
                <a:latin typeface="Courier New" panose="02070309020205020404" pitchFamily="49" charset="0"/>
                <a:cs typeface="Courier New" panose="02070309020205020404" pitchFamily="49" charset="0"/>
              </a:rPr>
              <a:t>ima</a:t>
            </a:r>
            <a:r>
              <a:rPr lang="fr-FR" sz="1500" dirty="0">
                <a:latin typeface="Courier New" panose="02070309020205020404" pitchFamily="49" charset="0"/>
                <a:cs typeface="Courier New" panose="02070309020205020404" pitchFamily="49" charset="0"/>
              </a:rPr>
              <a:t>');</a:t>
            </a:r>
          </a:p>
          <a:p>
            <a:r>
              <a:rPr lang="fr-FR" sz="1500" dirty="0">
                <a:latin typeface="Courier New" panose="02070309020205020404" pitchFamily="49" charset="0"/>
                <a:cs typeface="Courier New" panose="02070309020205020404" pitchFamily="49" charset="0"/>
              </a:rPr>
              <a:t>        if (</a:t>
            </a:r>
            <a:r>
              <a:rPr lang="fr-FR" sz="1500" dirty="0" err="1">
                <a:latin typeface="Courier New" panose="02070309020205020404" pitchFamily="49" charset="0"/>
                <a:cs typeface="Courier New" panose="02070309020205020404" pitchFamily="49" charset="0"/>
              </a:rPr>
              <a:t>el.getAttribute</a:t>
            </a:r>
            <a:r>
              <a:rPr lang="fr-FR" sz="1500" dirty="0">
                <a:latin typeface="Courier New" panose="02070309020205020404" pitchFamily="49" charset="0"/>
                <a:cs typeface="Courier New" panose="02070309020205020404" pitchFamily="49" charset="0"/>
              </a:rPr>
              <a:t>('</a:t>
            </a:r>
            <a:r>
              <a:rPr lang="fr-FR" sz="1500" dirty="0" err="1">
                <a:latin typeface="Courier New" panose="02070309020205020404" pitchFamily="49" charset="0"/>
                <a:cs typeface="Courier New" panose="02070309020205020404" pitchFamily="49" charset="0"/>
              </a:rPr>
              <a:t>src</a:t>
            </a:r>
            <a:r>
              <a:rPr lang="fr-FR" sz="1500" dirty="0">
                <a:latin typeface="Courier New" panose="02070309020205020404" pitchFamily="49" charset="0"/>
                <a:cs typeface="Courier New" panose="02070309020205020404" pitchFamily="49" charset="0"/>
              </a:rPr>
              <a:t>') == './</a:t>
            </a:r>
            <a:r>
              <a:rPr lang="fr-FR" sz="1500" dirty="0" err="1">
                <a:latin typeface="Courier New" panose="02070309020205020404" pitchFamily="49" charset="0"/>
                <a:cs typeface="Courier New" panose="02070309020205020404" pitchFamily="49" charset="0"/>
              </a:rPr>
              <a:t>img</a:t>
            </a:r>
            <a:r>
              <a:rPr lang="fr-FR" sz="1500" dirty="0">
                <a:latin typeface="Courier New" panose="02070309020205020404" pitchFamily="49" charset="0"/>
                <a:cs typeface="Courier New" panose="02070309020205020404" pitchFamily="49" charset="0"/>
              </a:rPr>
              <a:t>/chat.jpg') {</a:t>
            </a:r>
          </a:p>
          <a:p>
            <a:r>
              <a:rPr lang="fr-FR" sz="1500" dirty="0">
                <a:latin typeface="Courier New" panose="02070309020205020404" pitchFamily="49" charset="0"/>
                <a:cs typeface="Courier New" panose="02070309020205020404" pitchFamily="49" charset="0"/>
              </a:rPr>
              <a:t>          </a:t>
            </a:r>
            <a:r>
              <a:rPr lang="fr-FR" sz="1500" dirty="0" err="1">
                <a:latin typeface="Courier New" panose="02070309020205020404" pitchFamily="49" charset="0"/>
                <a:cs typeface="Courier New" panose="02070309020205020404" pitchFamily="49" charset="0"/>
              </a:rPr>
              <a:t>el.setAttribute</a:t>
            </a:r>
            <a:r>
              <a:rPr lang="fr-FR" sz="1500" dirty="0">
                <a:latin typeface="Courier New" panose="02070309020205020404" pitchFamily="49" charset="0"/>
                <a:cs typeface="Courier New" panose="02070309020205020404" pitchFamily="49" charset="0"/>
              </a:rPr>
              <a:t>('</a:t>
            </a:r>
            <a:r>
              <a:rPr lang="fr-FR" sz="1500" dirty="0" err="1">
                <a:latin typeface="Courier New" panose="02070309020205020404" pitchFamily="49" charset="0"/>
                <a:cs typeface="Courier New" panose="02070309020205020404" pitchFamily="49" charset="0"/>
              </a:rPr>
              <a:t>src</a:t>
            </a:r>
            <a:r>
              <a:rPr lang="fr-FR" sz="1500" dirty="0">
                <a:latin typeface="Courier New" panose="02070309020205020404" pitchFamily="49" charset="0"/>
                <a:cs typeface="Courier New" panose="02070309020205020404" pitchFamily="49" charset="0"/>
              </a:rPr>
              <a:t>', './</a:t>
            </a:r>
            <a:r>
              <a:rPr lang="fr-FR" sz="1500" dirty="0" err="1">
                <a:latin typeface="Courier New" panose="02070309020205020404" pitchFamily="49" charset="0"/>
                <a:cs typeface="Courier New" panose="02070309020205020404" pitchFamily="49" charset="0"/>
              </a:rPr>
              <a:t>img</a:t>
            </a:r>
            <a:r>
              <a:rPr lang="fr-FR" sz="1500" dirty="0">
                <a:latin typeface="Courier New" panose="02070309020205020404" pitchFamily="49" charset="0"/>
                <a:cs typeface="Courier New" panose="02070309020205020404" pitchFamily="49" charset="0"/>
              </a:rPr>
              <a:t>/chien.jpg');</a:t>
            </a:r>
          </a:p>
          <a:p>
            <a:r>
              <a:rPr lang="fr-FR" sz="1500" dirty="0">
                <a:latin typeface="Courier New" panose="02070309020205020404" pitchFamily="49" charset="0"/>
                <a:cs typeface="Courier New" panose="02070309020205020404" pitchFamily="49" charset="0"/>
              </a:rPr>
              <a:t>        }</a:t>
            </a:r>
          </a:p>
          <a:p>
            <a:r>
              <a:rPr lang="fr-FR" sz="1500" dirty="0">
                <a:latin typeface="Courier New" panose="02070309020205020404" pitchFamily="49" charset="0"/>
                <a:cs typeface="Courier New" panose="02070309020205020404" pitchFamily="49" charset="0"/>
              </a:rPr>
              <a:t>        </a:t>
            </a:r>
            <a:r>
              <a:rPr lang="fr-FR" sz="1500" dirty="0" err="1">
                <a:latin typeface="Courier New" panose="02070309020205020404" pitchFamily="49" charset="0"/>
                <a:cs typeface="Courier New" panose="02070309020205020404" pitchFamily="49" charset="0"/>
              </a:rPr>
              <a:t>else</a:t>
            </a:r>
            <a:r>
              <a:rPr lang="fr-FR" sz="1500" dirty="0">
                <a:latin typeface="Courier New" panose="02070309020205020404" pitchFamily="49" charset="0"/>
                <a:cs typeface="Courier New" panose="02070309020205020404" pitchFamily="49" charset="0"/>
              </a:rPr>
              <a:t> {</a:t>
            </a:r>
          </a:p>
          <a:p>
            <a:r>
              <a:rPr lang="fr-FR" sz="1500" dirty="0">
                <a:latin typeface="Courier New" panose="02070309020205020404" pitchFamily="49" charset="0"/>
                <a:cs typeface="Courier New" panose="02070309020205020404" pitchFamily="49" charset="0"/>
              </a:rPr>
              <a:t>          </a:t>
            </a:r>
            <a:r>
              <a:rPr lang="fr-FR" sz="1500" dirty="0" err="1">
                <a:latin typeface="Courier New" panose="02070309020205020404" pitchFamily="49" charset="0"/>
                <a:cs typeface="Courier New" panose="02070309020205020404" pitchFamily="49" charset="0"/>
              </a:rPr>
              <a:t>el.setAttribute</a:t>
            </a:r>
            <a:r>
              <a:rPr lang="fr-FR" sz="1500" dirty="0">
                <a:latin typeface="Courier New" panose="02070309020205020404" pitchFamily="49" charset="0"/>
                <a:cs typeface="Courier New" panose="02070309020205020404" pitchFamily="49" charset="0"/>
              </a:rPr>
              <a:t>('</a:t>
            </a:r>
            <a:r>
              <a:rPr lang="fr-FR" sz="1500" dirty="0" err="1">
                <a:latin typeface="Courier New" panose="02070309020205020404" pitchFamily="49" charset="0"/>
                <a:cs typeface="Courier New" panose="02070309020205020404" pitchFamily="49" charset="0"/>
              </a:rPr>
              <a:t>src</a:t>
            </a:r>
            <a:r>
              <a:rPr lang="fr-FR" sz="1500" dirty="0">
                <a:latin typeface="Courier New" panose="02070309020205020404" pitchFamily="49" charset="0"/>
                <a:cs typeface="Courier New" panose="02070309020205020404" pitchFamily="49" charset="0"/>
              </a:rPr>
              <a:t>', './</a:t>
            </a:r>
            <a:r>
              <a:rPr lang="fr-FR" sz="1500" dirty="0" err="1">
                <a:latin typeface="Courier New" panose="02070309020205020404" pitchFamily="49" charset="0"/>
                <a:cs typeface="Courier New" panose="02070309020205020404" pitchFamily="49" charset="0"/>
              </a:rPr>
              <a:t>img</a:t>
            </a:r>
            <a:r>
              <a:rPr lang="fr-FR" sz="1500" dirty="0">
                <a:latin typeface="Courier New" panose="02070309020205020404" pitchFamily="49" charset="0"/>
                <a:cs typeface="Courier New" panose="02070309020205020404" pitchFamily="49" charset="0"/>
              </a:rPr>
              <a:t>/chat.jpg');</a:t>
            </a:r>
          </a:p>
          <a:p>
            <a:r>
              <a:rPr lang="fr-FR" sz="1500" dirty="0">
                <a:latin typeface="Courier New" panose="02070309020205020404" pitchFamily="49" charset="0"/>
                <a:cs typeface="Courier New" panose="02070309020205020404" pitchFamily="49" charset="0"/>
              </a:rPr>
              <a:t>        }</a:t>
            </a:r>
          </a:p>
          <a:p>
            <a:r>
              <a:rPr lang="fr-FR" sz="1500" dirty="0">
                <a:latin typeface="Courier New" panose="02070309020205020404" pitchFamily="49" charset="0"/>
                <a:cs typeface="Courier New" panose="02070309020205020404" pitchFamily="49" charset="0"/>
              </a:rPr>
              <a:t>      }</a:t>
            </a:r>
          </a:p>
          <a:p>
            <a:r>
              <a:rPr lang="fr-FR" sz="1500" dirty="0">
                <a:latin typeface="Courier New" panose="02070309020205020404" pitchFamily="49" charset="0"/>
                <a:cs typeface="Courier New" panose="02070309020205020404" pitchFamily="49" charset="0"/>
              </a:rPr>
              <a:t>    &lt;/script&gt;</a:t>
            </a:r>
          </a:p>
          <a:p>
            <a:r>
              <a:rPr lang="fr-FR" sz="1500" dirty="0">
                <a:latin typeface="Courier New" panose="02070309020205020404" pitchFamily="49" charset="0"/>
                <a:cs typeface="Courier New" panose="02070309020205020404" pitchFamily="49" charset="0"/>
              </a:rPr>
              <a:t>  &lt;/</a:t>
            </a:r>
            <a:r>
              <a:rPr lang="fr-FR" sz="1500" dirty="0" err="1">
                <a:latin typeface="Courier New" panose="02070309020205020404" pitchFamily="49" charset="0"/>
                <a:cs typeface="Courier New" panose="02070309020205020404" pitchFamily="49" charset="0"/>
              </a:rPr>
              <a:t>head</a:t>
            </a:r>
            <a:r>
              <a:rPr lang="fr-FR" sz="1500" dirty="0">
                <a:latin typeface="Courier New" panose="02070309020205020404" pitchFamily="49" charset="0"/>
                <a:cs typeface="Courier New" panose="02070309020205020404" pitchFamily="49" charset="0"/>
              </a:rPr>
              <a:t>&gt;</a:t>
            </a:r>
          </a:p>
          <a:p>
            <a:r>
              <a:rPr lang="fr-FR" sz="1500" dirty="0">
                <a:latin typeface="Courier New" panose="02070309020205020404" pitchFamily="49" charset="0"/>
                <a:cs typeface="Courier New" panose="02070309020205020404" pitchFamily="49" charset="0"/>
              </a:rPr>
              <a:t>  &lt;body&gt;</a:t>
            </a:r>
          </a:p>
          <a:p>
            <a:r>
              <a:rPr lang="fr-FR" sz="1500" dirty="0">
                <a:latin typeface="Courier New" panose="02070309020205020404" pitchFamily="49" charset="0"/>
                <a:cs typeface="Courier New" panose="02070309020205020404" pitchFamily="49" charset="0"/>
              </a:rPr>
              <a:t>    &lt;</a:t>
            </a:r>
            <a:r>
              <a:rPr lang="fr-FR" sz="1500" dirty="0" err="1">
                <a:latin typeface="Courier New" panose="02070309020205020404" pitchFamily="49" charset="0"/>
                <a:cs typeface="Courier New" panose="02070309020205020404" pitchFamily="49" charset="0"/>
              </a:rPr>
              <a:t>img</a:t>
            </a:r>
            <a:r>
              <a:rPr lang="fr-FR" sz="1500" dirty="0">
                <a:latin typeface="Courier New" panose="02070309020205020404" pitchFamily="49" charset="0"/>
                <a:cs typeface="Courier New" panose="02070309020205020404" pitchFamily="49" charset="0"/>
              </a:rPr>
              <a:t> id="</a:t>
            </a:r>
            <a:r>
              <a:rPr lang="fr-FR" sz="1500" dirty="0" err="1">
                <a:latin typeface="Courier New" panose="02070309020205020404" pitchFamily="49" charset="0"/>
                <a:cs typeface="Courier New" panose="02070309020205020404" pitchFamily="49" charset="0"/>
              </a:rPr>
              <a:t>ima</a:t>
            </a:r>
            <a:r>
              <a:rPr lang="fr-FR" sz="1500" dirty="0">
                <a:latin typeface="Courier New" panose="02070309020205020404" pitchFamily="49" charset="0"/>
                <a:cs typeface="Courier New" panose="02070309020205020404" pitchFamily="49" charset="0"/>
              </a:rPr>
              <a:t>" </a:t>
            </a:r>
            <a:r>
              <a:rPr lang="fr-FR" sz="1500" dirty="0" err="1">
                <a:latin typeface="Courier New" panose="02070309020205020404" pitchFamily="49" charset="0"/>
                <a:cs typeface="Courier New" panose="02070309020205020404" pitchFamily="49" charset="0"/>
              </a:rPr>
              <a:t>src</a:t>
            </a:r>
            <a:r>
              <a:rPr lang="fr-FR" sz="1500" dirty="0">
                <a:latin typeface="Courier New" panose="02070309020205020404" pitchFamily="49" charset="0"/>
                <a:cs typeface="Courier New" panose="02070309020205020404" pitchFamily="49" charset="0"/>
              </a:rPr>
              <a:t>="./</a:t>
            </a:r>
            <a:r>
              <a:rPr lang="fr-FR" sz="1500" dirty="0" err="1">
                <a:latin typeface="Courier New" panose="02070309020205020404" pitchFamily="49" charset="0"/>
                <a:cs typeface="Courier New" panose="02070309020205020404" pitchFamily="49" charset="0"/>
              </a:rPr>
              <a:t>img</a:t>
            </a:r>
            <a:r>
              <a:rPr lang="fr-FR" sz="1500" dirty="0">
                <a:latin typeface="Courier New" panose="02070309020205020404" pitchFamily="49" charset="0"/>
                <a:cs typeface="Courier New" panose="02070309020205020404" pitchFamily="49" charset="0"/>
              </a:rPr>
              <a:t>/chat.jpg" </a:t>
            </a:r>
            <a:r>
              <a:rPr lang="fr-FR" sz="1500" dirty="0" err="1">
                <a:latin typeface="Courier New" panose="02070309020205020404" pitchFamily="49" charset="0"/>
                <a:cs typeface="Courier New" panose="02070309020205020404" pitchFamily="49" charset="0"/>
              </a:rPr>
              <a:t>onclick</a:t>
            </a:r>
            <a:r>
              <a:rPr lang="fr-FR" sz="1500" dirty="0">
                <a:latin typeface="Courier New" panose="02070309020205020404" pitchFamily="49" charset="0"/>
                <a:cs typeface="Courier New" panose="02070309020205020404" pitchFamily="49" charset="0"/>
              </a:rPr>
              <a:t>="</a:t>
            </a:r>
            <a:r>
              <a:rPr lang="fr-FR" sz="1500" dirty="0" err="1">
                <a:latin typeface="Courier New" panose="02070309020205020404" pitchFamily="49" charset="0"/>
                <a:cs typeface="Courier New" panose="02070309020205020404" pitchFamily="49" charset="0"/>
              </a:rPr>
              <a:t>changeImage</a:t>
            </a:r>
            <a:r>
              <a:rPr lang="fr-FR" sz="1500" dirty="0">
                <a:latin typeface="Courier New" panose="02070309020205020404" pitchFamily="49" charset="0"/>
                <a:cs typeface="Courier New" panose="02070309020205020404" pitchFamily="49" charset="0"/>
              </a:rPr>
              <a:t>();"&gt;    </a:t>
            </a:r>
          </a:p>
          <a:p>
            <a:r>
              <a:rPr lang="fr-FR" sz="1500" dirty="0">
                <a:latin typeface="Courier New" panose="02070309020205020404" pitchFamily="49" charset="0"/>
                <a:cs typeface="Courier New" panose="02070309020205020404" pitchFamily="49" charset="0"/>
              </a:rPr>
              <a:t>  &lt;/body&gt;</a:t>
            </a:r>
          </a:p>
          <a:p>
            <a:r>
              <a:rPr lang="fr-FR" sz="1500" dirty="0">
                <a:latin typeface="Courier New" panose="02070309020205020404" pitchFamily="49" charset="0"/>
                <a:cs typeface="Courier New" panose="02070309020205020404" pitchFamily="49" charset="0"/>
              </a:rPr>
              <a:t>&lt;/html&gt;</a:t>
            </a:r>
          </a:p>
        </p:txBody>
      </p:sp>
      <p:sp>
        <p:nvSpPr>
          <p:cNvPr id="3" name="ZoneTexte 2"/>
          <p:cNvSpPr txBox="1"/>
          <p:nvPr/>
        </p:nvSpPr>
        <p:spPr>
          <a:xfrm>
            <a:off x="767080" y="182880"/>
            <a:ext cx="2804160" cy="369332"/>
          </a:xfrm>
          <a:prstGeom prst="rect">
            <a:avLst/>
          </a:prstGeom>
          <a:noFill/>
        </p:spPr>
        <p:txBody>
          <a:bodyPr wrap="square" rtlCol="0">
            <a:spAutoFit/>
          </a:bodyPr>
          <a:lstStyle/>
          <a:p>
            <a:r>
              <a:rPr lang="fr-FR" dirty="0"/>
              <a:t>Solution</a:t>
            </a:r>
          </a:p>
        </p:txBody>
      </p:sp>
      <p:sp>
        <p:nvSpPr>
          <p:cNvPr id="4" name="Espace réservé du numéro de diapositive 3">
            <a:extLst>
              <a:ext uri="{FF2B5EF4-FFF2-40B4-BE49-F238E27FC236}">
                <a16:creationId xmlns:a16="http://schemas.microsoft.com/office/drawing/2014/main" id="{29C86E21-ECCD-4258-86F9-1C6847EE9FAB}"/>
              </a:ext>
            </a:extLst>
          </p:cNvPr>
          <p:cNvSpPr>
            <a:spLocks noGrp="1"/>
          </p:cNvSpPr>
          <p:nvPr>
            <p:ph type="sldNum" sz="quarter" idx="12"/>
          </p:nvPr>
        </p:nvSpPr>
        <p:spPr/>
        <p:txBody>
          <a:bodyPr/>
          <a:lstStyle/>
          <a:p>
            <a:fld id="{D57F1E4F-1CFF-5643-939E-217C01CDF565}" type="slidenum">
              <a:rPr lang="en-US" smtClean="0"/>
              <a:pPr/>
              <a:t>167</a:t>
            </a:fld>
            <a:endParaRPr lang="en-US" dirty="0"/>
          </a:p>
        </p:txBody>
      </p:sp>
    </p:spTree>
    <p:extLst>
      <p:ext uri="{BB962C8B-B14F-4D97-AF65-F5344CB8AC3E}">
        <p14:creationId xmlns:p14="http://schemas.microsoft.com/office/powerpoint/2010/main" val="55963364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1999" y="3298829"/>
            <a:ext cx="9431867" cy="2062552"/>
          </a:xfrm>
          <a:prstGeom prst="rect">
            <a:avLst/>
          </a:prstGeom>
        </p:spPr>
        <p:txBody>
          <a:bodyPr wrap="square">
            <a:spAutoFit/>
          </a:bodyPr>
          <a:lstStyle/>
          <a:p>
            <a:pPr>
              <a:lnSpc>
                <a:spcPct val="107000"/>
              </a:lnSpc>
              <a:spcAft>
                <a:spcPts val="800"/>
              </a:spcAft>
            </a:pPr>
            <a:r>
              <a:rPr lang="fr-FR" b="1" dirty="0">
                <a:latin typeface="Calibri" panose="020F0502020204030204" pitchFamily="34" charset="0"/>
                <a:ea typeface="Calibri" panose="020F0502020204030204" pitchFamily="34" charset="0"/>
                <a:cs typeface="Times New Roman" panose="02020603050405020304" pitchFamily="18" charset="0"/>
              </a:rPr>
              <a:t>Exercice</a:t>
            </a:r>
          </a:p>
          <a:p>
            <a:pPr>
              <a:lnSpc>
                <a:spcPct val="107000"/>
              </a:lnSpc>
              <a:spcAft>
                <a:spcPts val="800"/>
              </a:spcAft>
            </a:pP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Dans un formulaire contenant plusieurs zones de texte, mettez en place les instructions nécessaires pour colorer automatiquement l'arrière-plan de l'élément qui a le focus (c'est-à-dire celui dans lequel se fait la saisie). Pour cela, vous passerez l'objet </a:t>
            </a:r>
            <a:r>
              <a:rPr lang="fr-FR" b="1" dirty="0" err="1">
                <a:latin typeface="Calibri" panose="020F0502020204030204" pitchFamily="34" charset="0"/>
                <a:ea typeface="Calibri" panose="020F0502020204030204" pitchFamily="34" charset="0"/>
                <a:cs typeface="Times New Roman" panose="02020603050405020304" pitchFamily="18" charset="0"/>
              </a:rPr>
              <a:t>this</a:t>
            </a:r>
            <a:r>
              <a:rPr lang="fr-FR" dirty="0">
                <a:latin typeface="Calibri" panose="020F0502020204030204" pitchFamily="34" charset="0"/>
                <a:ea typeface="Calibri" panose="020F0502020204030204" pitchFamily="34" charset="0"/>
                <a:cs typeface="Times New Roman" panose="02020603050405020304" pitchFamily="18" charset="0"/>
              </a:rPr>
              <a:t> en argument de la fonction événementielle.</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AE7A9AB2-27A8-4D9C-8BD6-77E701E6DB69}"/>
              </a:ext>
            </a:extLst>
          </p:cNvPr>
          <p:cNvSpPr>
            <a:spLocks noGrp="1"/>
          </p:cNvSpPr>
          <p:nvPr>
            <p:ph type="sldNum" sz="quarter" idx="12"/>
          </p:nvPr>
        </p:nvSpPr>
        <p:spPr/>
        <p:txBody>
          <a:bodyPr/>
          <a:lstStyle/>
          <a:p>
            <a:fld id="{D57F1E4F-1CFF-5643-939E-217C01CDF565}" type="slidenum">
              <a:rPr lang="en-US" smtClean="0"/>
              <a:pPr/>
              <a:t>168</a:t>
            </a:fld>
            <a:endParaRPr lang="en-US" dirty="0"/>
          </a:p>
        </p:txBody>
      </p:sp>
      <p:sp>
        <p:nvSpPr>
          <p:cNvPr id="4" name="ZoneTexte 3">
            <a:extLst>
              <a:ext uri="{FF2B5EF4-FFF2-40B4-BE49-F238E27FC236}">
                <a16:creationId xmlns:a16="http://schemas.microsoft.com/office/drawing/2014/main" id="{D724431F-1061-9985-A35E-7F96A84B6068}"/>
              </a:ext>
            </a:extLst>
          </p:cNvPr>
          <p:cNvSpPr txBox="1"/>
          <p:nvPr/>
        </p:nvSpPr>
        <p:spPr>
          <a:xfrm>
            <a:off x="762000" y="364067"/>
            <a:ext cx="9736667" cy="1415772"/>
          </a:xfrm>
          <a:prstGeom prst="rect">
            <a:avLst/>
          </a:prstGeom>
          <a:noFill/>
        </p:spPr>
        <p:txBody>
          <a:bodyPr wrap="square" rtlCol="0">
            <a:spAutoFit/>
          </a:bodyPr>
          <a:lstStyle/>
          <a:p>
            <a:r>
              <a:rPr lang="fr-FR" sz="3200" dirty="0"/>
              <a:t>L'objet </a:t>
            </a:r>
            <a:r>
              <a:rPr lang="fr-FR" sz="3200" dirty="0" err="1"/>
              <a:t>this</a:t>
            </a:r>
            <a:endParaRPr lang="fr-FR" sz="3200" dirty="0"/>
          </a:p>
          <a:p>
            <a:endParaRPr lang="fr-FR" dirty="0"/>
          </a:p>
          <a:p>
            <a:r>
              <a:rPr lang="fr-FR" dirty="0"/>
              <a:t>Chaque fois qu'un événement est levé, l'objet </a:t>
            </a:r>
            <a:r>
              <a:rPr lang="fr-FR" b="1" dirty="0" err="1"/>
              <a:t>this</a:t>
            </a:r>
            <a:r>
              <a:rPr lang="fr-FR" dirty="0"/>
              <a:t> représente l'élément HTML qui a provoqué cet événement. Très pratique pour se passer du traditionnel </a:t>
            </a:r>
            <a:r>
              <a:rPr lang="fr-FR" b="1" dirty="0" err="1"/>
              <a:t>getElementById</a:t>
            </a:r>
            <a:r>
              <a:rPr lang="fr-FR" b="1" dirty="0"/>
              <a:t>()</a:t>
            </a:r>
            <a:r>
              <a:rPr lang="fr-FR" dirty="0"/>
              <a:t>.</a:t>
            </a:r>
          </a:p>
        </p:txBody>
      </p:sp>
    </p:spTree>
    <p:extLst>
      <p:ext uri="{BB962C8B-B14F-4D97-AF65-F5344CB8AC3E}">
        <p14:creationId xmlns:p14="http://schemas.microsoft.com/office/powerpoint/2010/main" val="110896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6895" y="1066800"/>
            <a:ext cx="10771185" cy="526297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fr-FR" sz="1400" dirty="0">
                <a:latin typeface="Courier New" panose="02070309020205020404" pitchFamily="49" charset="0"/>
                <a:cs typeface="Courier New" panose="02070309020205020404" pitchFamily="49" charset="0"/>
              </a:rPr>
              <a:t>&lt;!DOCTYPE html&gt;</a:t>
            </a:r>
          </a:p>
          <a:p>
            <a:r>
              <a:rPr lang="fr-FR" sz="1400" dirty="0">
                <a:latin typeface="Courier New" panose="02070309020205020404" pitchFamily="49" charset="0"/>
                <a:cs typeface="Courier New" panose="02070309020205020404" pitchFamily="49" charset="0"/>
              </a:rPr>
              <a:t>&lt;html </a:t>
            </a:r>
            <a:r>
              <a:rPr lang="fr-FR" sz="1400" dirty="0" err="1">
                <a:latin typeface="Courier New" panose="02070309020205020404" pitchFamily="49" charset="0"/>
                <a:cs typeface="Courier New" panose="02070309020205020404" pitchFamily="49" charset="0"/>
              </a:rPr>
              <a:t>lang</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fr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&gt;Formulaire </a:t>
            </a:r>
            <a:r>
              <a:rPr lang="fr-FR" sz="1400" dirty="0" err="1">
                <a:latin typeface="Courier New" panose="02070309020205020404" pitchFamily="49" charset="0"/>
                <a:cs typeface="Courier New" panose="02070309020205020404" pitchFamily="49" charset="0"/>
              </a:rPr>
              <a:t>backgroundColor</a:t>
            </a:r>
            <a:r>
              <a:rPr lang="fr-FR" sz="1400" dirty="0">
                <a:latin typeface="Courier New" panose="02070309020205020404" pitchFamily="49" charset="0"/>
                <a:cs typeface="Courier New" panose="02070309020205020404" pitchFamily="49" charset="0"/>
              </a:rPr>
              <a:t>&lt;/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vert(el)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el.style.backgroundColor</a:t>
            </a:r>
            <a:r>
              <a:rPr lang="fr-FR" sz="1400" dirty="0">
                <a:latin typeface="Courier New" panose="02070309020205020404" pitchFamily="49" charset="0"/>
                <a:cs typeface="Courier New" panose="02070309020205020404" pitchFamily="49" charset="0"/>
              </a:rPr>
              <a:t> = '</a:t>
            </a:r>
            <a:r>
              <a:rPr lang="fr-FR" sz="1400" dirty="0" err="1">
                <a:latin typeface="Courier New" panose="02070309020205020404" pitchFamily="49" charset="0"/>
                <a:cs typeface="Courier New" panose="02070309020205020404" pitchFamily="49" charset="0"/>
              </a:rPr>
              <a:t>lightgreen</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blanc(el)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el.style.backgroundColor</a:t>
            </a:r>
            <a:r>
              <a:rPr lang="fr-FR" sz="1400" dirty="0">
                <a:latin typeface="Courier New" panose="02070309020205020404" pitchFamily="49" charset="0"/>
                <a:cs typeface="Courier New" panose="02070309020205020404" pitchFamily="49" charset="0"/>
              </a:rPr>
              <a:t> = 'white';</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form</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name</a:t>
            </a:r>
            <a:r>
              <a:rPr lang="fr-FR" sz="1400" dirty="0">
                <a:latin typeface="Courier New" panose="02070309020205020404" pitchFamily="49" charset="0"/>
                <a:cs typeface="Courier New" panose="02070309020205020404" pitchFamily="49" charset="0"/>
              </a:rPr>
              <a:t>="f"&gt;</a:t>
            </a:r>
          </a:p>
          <a:p>
            <a:r>
              <a:rPr lang="fr-FR" sz="1400" dirty="0">
                <a:latin typeface="Courier New" panose="02070309020205020404" pitchFamily="49" charset="0"/>
                <a:cs typeface="Courier New" panose="02070309020205020404" pitchFamily="49" charset="0"/>
              </a:rPr>
              <a:t>	  &lt;input type="</a:t>
            </a:r>
            <a:r>
              <a:rPr lang="fr-FR" sz="1400" dirty="0" err="1">
                <a:latin typeface="Courier New" panose="02070309020205020404" pitchFamily="49" charset="0"/>
                <a:cs typeface="Courier New" panose="02070309020205020404" pitchFamily="49" charset="0"/>
              </a:rPr>
              <a:t>text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onfocus</a:t>
            </a:r>
            <a:r>
              <a:rPr lang="fr-FR" sz="1400" dirty="0">
                <a:latin typeface="Courier New" panose="02070309020205020404" pitchFamily="49" charset="0"/>
                <a:cs typeface="Courier New" panose="02070309020205020404" pitchFamily="49" charset="0"/>
              </a:rPr>
              <a:t>="vert(</a:t>
            </a:r>
            <a:r>
              <a:rPr lang="fr-FR" sz="1400" dirty="0" err="1">
                <a:latin typeface="Courier New" panose="02070309020205020404" pitchFamily="49" charset="0"/>
                <a:cs typeface="Courier New" panose="02070309020205020404" pitchFamily="49" charset="0"/>
              </a:rPr>
              <a:t>this</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onblur</a:t>
            </a:r>
            <a:r>
              <a:rPr lang="fr-FR" sz="1400" dirty="0">
                <a:latin typeface="Courier New" panose="02070309020205020404" pitchFamily="49" charset="0"/>
                <a:cs typeface="Courier New" panose="02070309020205020404" pitchFamily="49" charset="0"/>
              </a:rPr>
              <a:t>="blanc(</a:t>
            </a:r>
            <a:r>
              <a:rPr lang="fr-FR" sz="1400" dirty="0" err="1">
                <a:latin typeface="Courier New" panose="02070309020205020404" pitchFamily="49" charset="0"/>
                <a:cs typeface="Courier New" panose="02070309020205020404" pitchFamily="49" charset="0"/>
              </a:rPr>
              <a:t>this</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&lt;input type="</a:t>
            </a:r>
            <a:r>
              <a:rPr lang="fr-FR" sz="1400" dirty="0" err="1">
                <a:latin typeface="Courier New" panose="02070309020205020404" pitchFamily="49" charset="0"/>
                <a:cs typeface="Courier New" panose="02070309020205020404" pitchFamily="49" charset="0"/>
              </a:rPr>
              <a:t>text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onfocus</a:t>
            </a:r>
            <a:r>
              <a:rPr lang="fr-FR" sz="1400" dirty="0">
                <a:latin typeface="Courier New" panose="02070309020205020404" pitchFamily="49" charset="0"/>
                <a:cs typeface="Courier New" panose="02070309020205020404" pitchFamily="49" charset="0"/>
              </a:rPr>
              <a:t>="vert(</a:t>
            </a:r>
            <a:r>
              <a:rPr lang="fr-FR" sz="1400" dirty="0" err="1">
                <a:latin typeface="Courier New" panose="02070309020205020404" pitchFamily="49" charset="0"/>
                <a:cs typeface="Courier New" panose="02070309020205020404" pitchFamily="49" charset="0"/>
              </a:rPr>
              <a:t>this</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onblur</a:t>
            </a:r>
            <a:r>
              <a:rPr lang="fr-FR" sz="1400" dirty="0">
                <a:latin typeface="Courier New" panose="02070309020205020404" pitchFamily="49" charset="0"/>
                <a:cs typeface="Courier New" panose="02070309020205020404" pitchFamily="49" charset="0"/>
              </a:rPr>
              <a:t>="blanc(</a:t>
            </a:r>
            <a:r>
              <a:rPr lang="fr-FR" sz="1400" dirty="0" err="1">
                <a:latin typeface="Courier New" panose="02070309020205020404" pitchFamily="49" charset="0"/>
                <a:cs typeface="Courier New" panose="02070309020205020404" pitchFamily="49" charset="0"/>
              </a:rPr>
              <a:t>this</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&lt;input type="</a:t>
            </a:r>
            <a:r>
              <a:rPr lang="fr-FR" sz="1400" dirty="0" err="1">
                <a:latin typeface="Courier New" panose="02070309020205020404" pitchFamily="49" charset="0"/>
                <a:cs typeface="Courier New" panose="02070309020205020404" pitchFamily="49" charset="0"/>
              </a:rPr>
              <a:t>text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onfocus</a:t>
            </a:r>
            <a:r>
              <a:rPr lang="fr-FR" sz="1400" dirty="0">
                <a:latin typeface="Courier New" panose="02070309020205020404" pitchFamily="49" charset="0"/>
                <a:cs typeface="Courier New" panose="02070309020205020404" pitchFamily="49" charset="0"/>
              </a:rPr>
              <a:t>="vert(</a:t>
            </a:r>
            <a:r>
              <a:rPr lang="fr-FR" sz="1400" dirty="0" err="1">
                <a:latin typeface="Courier New" panose="02070309020205020404" pitchFamily="49" charset="0"/>
                <a:cs typeface="Courier New" panose="02070309020205020404" pitchFamily="49" charset="0"/>
              </a:rPr>
              <a:t>this</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onblur</a:t>
            </a:r>
            <a:r>
              <a:rPr lang="fr-FR" sz="1400" dirty="0">
                <a:latin typeface="Courier New" panose="02070309020205020404" pitchFamily="49" charset="0"/>
                <a:cs typeface="Courier New" panose="02070309020205020404" pitchFamily="49" charset="0"/>
              </a:rPr>
              <a:t>="blanc(</a:t>
            </a:r>
            <a:r>
              <a:rPr lang="fr-FR" sz="1400" dirty="0" err="1">
                <a:latin typeface="Courier New" panose="02070309020205020404" pitchFamily="49" charset="0"/>
                <a:cs typeface="Courier New" panose="02070309020205020404" pitchFamily="49" charset="0"/>
              </a:rPr>
              <a:t>this</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&lt;input type="</a:t>
            </a:r>
            <a:r>
              <a:rPr lang="fr-FR" sz="1400" dirty="0" err="1">
                <a:latin typeface="Courier New" panose="02070309020205020404" pitchFamily="49" charset="0"/>
                <a:cs typeface="Courier New" panose="02070309020205020404" pitchFamily="49" charset="0"/>
              </a:rPr>
              <a:t>text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onfocus</a:t>
            </a:r>
            <a:r>
              <a:rPr lang="fr-FR" sz="1400" dirty="0">
                <a:latin typeface="Courier New" panose="02070309020205020404" pitchFamily="49" charset="0"/>
                <a:cs typeface="Courier New" panose="02070309020205020404" pitchFamily="49" charset="0"/>
              </a:rPr>
              <a:t>="vert(</a:t>
            </a:r>
            <a:r>
              <a:rPr lang="fr-FR" sz="1400" dirty="0" err="1">
                <a:latin typeface="Courier New" panose="02070309020205020404" pitchFamily="49" charset="0"/>
                <a:cs typeface="Courier New" panose="02070309020205020404" pitchFamily="49" charset="0"/>
              </a:rPr>
              <a:t>this</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onblur</a:t>
            </a:r>
            <a:r>
              <a:rPr lang="fr-FR" sz="1400" dirty="0">
                <a:latin typeface="Courier New" panose="02070309020205020404" pitchFamily="49" charset="0"/>
                <a:cs typeface="Courier New" panose="02070309020205020404" pitchFamily="49" charset="0"/>
              </a:rPr>
              <a:t>="blanc(</a:t>
            </a:r>
            <a:r>
              <a:rPr lang="fr-FR" sz="1400" dirty="0" err="1">
                <a:latin typeface="Courier New" panose="02070309020205020404" pitchFamily="49" charset="0"/>
                <a:cs typeface="Courier New" panose="02070309020205020404" pitchFamily="49" charset="0"/>
              </a:rPr>
              <a:t>this</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&lt;input type="</a:t>
            </a:r>
            <a:r>
              <a:rPr lang="fr-FR" sz="1400" dirty="0" err="1">
                <a:latin typeface="Courier New" panose="02070309020205020404" pitchFamily="49" charset="0"/>
                <a:cs typeface="Courier New" panose="02070309020205020404" pitchFamily="49" charset="0"/>
              </a:rPr>
              <a:t>text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onfocus</a:t>
            </a:r>
            <a:r>
              <a:rPr lang="fr-FR" sz="1400" dirty="0">
                <a:latin typeface="Courier New" panose="02070309020205020404" pitchFamily="49" charset="0"/>
                <a:cs typeface="Courier New" panose="02070309020205020404" pitchFamily="49" charset="0"/>
              </a:rPr>
              <a:t>="vert(</a:t>
            </a:r>
            <a:r>
              <a:rPr lang="fr-FR" sz="1400" dirty="0" err="1">
                <a:latin typeface="Courier New" panose="02070309020205020404" pitchFamily="49" charset="0"/>
                <a:cs typeface="Courier New" panose="02070309020205020404" pitchFamily="49" charset="0"/>
              </a:rPr>
              <a:t>this</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onblur</a:t>
            </a:r>
            <a:r>
              <a:rPr lang="fr-FR" sz="1400" dirty="0">
                <a:latin typeface="Courier New" panose="02070309020205020404" pitchFamily="49" charset="0"/>
                <a:cs typeface="Courier New" panose="02070309020205020404" pitchFamily="49" charset="0"/>
              </a:rPr>
              <a:t>="blanc(</a:t>
            </a:r>
            <a:r>
              <a:rPr lang="fr-FR" sz="1400" dirty="0" err="1">
                <a:latin typeface="Courier New" panose="02070309020205020404" pitchFamily="49" charset="0"/>
                <a:cs typeface="Courier New" panose="02070309020205020404" pitchFamily="49" charset="0"/>
              </a:rPr>
              <a:t>this</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form</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&lt;/html&gt;</a:t>
            </a:r>
          </a:p>
        </p:txBody>
      </p:sp>
      <p:sp>
        <p:nvSpPr>
          <p:cNvPr id="3" name="ZoneTexte 2"/>
          <p:cNvSpPr txBox="1"/>
          <p:nvPr/>
        </p:nvSpPr>
        <p:spPr>
          <a:xfrm>
            <a:off x="1253332" y="337721"/>
            <a:ext cx="8519160" cy="381000"/>
          </a:xfrm>
          <a:prstGeom prst="rect">
            <a:avLst/>
          </a:prstGeom>
          <a:noFill/>
        </p:spPr>
        <p:txBody>
          <a:bodyPr wrap="square" rtlCol="0">
            <a:spAutoFit/>
          </a:bodyPr>
          <a:lstStyle/>
          <a:p>
            <a:r>
              <a:rPr lang="fr-FR" dirty="0"/>
              <a:t>Solution</a:t>
            </a:r>
          </a:p>
        </p:txBody>
      </p:sp>
      <p:sp>
        <p:nvSpPr>
          <p:cNvPr id="4" name="Espace réservé du numéro de diapositive 3">
            <a:extLst>
              <a:ext uri="{FF2B5EF4-FFF2-40B4-BE49-F238E27FC236}">
                <a16:creationId xmlns:a16="http://schemas.microsoft.com/office/drawing/2014/main" id="{C6C822F9-A689-473F-B68D-8CAE64871080}"/>
              </a:ext>
            </a:extLst>
          </p:cNvPr>
          <p:cNvSpPr>
            <a:spLocks noGrp="1"/>
          </p:cNvSpPr>
          <p:nvPr>
            <p:ph type="sldNum" sz="quarter" idx="12"/>
          </p:nvPr>
        </p:nvSpPr>
        <p:spPr/>
        <p:txBody>
          <a:bodyPr/>
          <a:lstStyle/>
          <a:p>
            <a:fld id="{D57F1E4F-1CFF-5643-939E-217C01CDF565}" type="slidenum">
              <a:rPr lang="en-US" smtClean="0"/>
              <a:pPr/>
              <a:t>169</a:t>
            </a:fld>
            <a:endParaRPr lang="en-US" dirty="0"/>
          </a:p>
        </p:txBody>
      </p:sp>
    </p:spTree>
    <p:extLst>
      <p:ext uri="{BB962C8B-B14F-4D97-AF65-F5344CB8AC3E}">
        <p14:creationId xmlns:p14="http://schemas.microsoft.com/office/powerpoint/2010/main" val="3426211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064190" y="1303699"/>
            <a:ext cx="8148119" cy="2677656"/>
          </a:xfrm>
          <a:prstGeom prst="rect">
            <a:avLst/>
          </a:prstGeom>
          <a:noFill/>
        </p:spPr>
        <p:txBody>
          <a:bodyPr wrap="square" rtlCol="0">
            <a:spAutoFit/>
          </a:bodyPr>
          <a:lstStyle/>
          <a:p>
            <a:r>
              <a:rPr lang="fr-FR" sz="2400" b="1" dirty="0"/>
              <a:t>Les technologies DHTML</a:t>
            </a:r>
          </a:p>
          <a:p>
            <a:endParaRPr lang="fr-FR" dirty="0"/>
          </a:p>
          <a:p>
            <a:r>
              <a:rPr lang="fr-FR" dirty="0"/>
              <a:t>DHTML est l’abréviation de </a:t>
            </a:r>
            <a:r>
              <a:rPr lang="fr-FR" i="1" dirty="0" err="1"/>
              <a:t>Dynamic</a:t>
            </a:r>
            <a:r>
              <a:rPr lang="fr-FR" i="1" dirty="0"/>
              <a:t> HTML</a:t>
            </a:r>
            <a:r>
              <a:rPr lang="fr-FR" dirty="0"/>
              <a:t>. Ce nom est donné à l'ensemble des techniques utilisées sur une page Web pour qu’elle puisse se modifier elle-même en cours de consultation dans le navigateur web. </a:t>
            </a:r>
          </a:p>
          <a:p>
            <a:endParaRPr lang="fr-FR" dirty="0"/>
          </a:p>
          <a:p>
            <a:r>
              <a:rPr lang="fr-FR" dirty="0"/>
              <a:t>Dans cette formation, vous allez utiliser les technologies DHTML </a:t>
            </a:r>
            <a:r>
              <a:rPr lang="fr-FR" b="1" dirty="0"/>
              <a:t>CSS</a:t>
            </a:r>
            <a:r>
              <a:rPr lang="fr-FR" dirty="0"/>
              <a:t>, </a:t>
            </a:r>
            <a:r>
              <a:rPr lang="fr-FR" b="1" dirty="0"/>
              <a:t>JavaScript</a:t>
            </a:r>
            <a:r>
              <a:rPr lang="fr-FR" dirty="0"/>
              <a:t>, </a:t>
            </a:r>
            <a:r>
              <a:rPr lang="fr-FR" b="1" dirty="0"/>
              <a:t>AJAX</a:t>
            </a:r>
            <a:r>
              <a:rPr lang="fr-FR" dirty="0"/>
              <a:t> et </a:t>
            </a:r>
            <a:r>
              <a:rPr lang="fr-FR" b="1" dirty="0"/>
              <a:t>jQuery</a:t>
            </a:r>
            <a:r>
              <a:rPr lang="fr-FR" dirty="0"/>
              <a:t>. Toutes quatre permettent l’accès au DOM et sa modification pendant l’exécution de la page Web.</a:t>
            </a:r>
          </a:p>
        </p:txBody>
      </p:sp>
      <p:sp>
        <p:nvSpPr>
          <p:cNvPr id="3" name="Espace réservé du numéro de diapositive 2">
            <a:extLst>
              <a:ext uri="{FF2B5EF4-FFF2-40B4-BE49-F238E27FC236}">
                <a16:creationId xmlns:a16="http://schemas.microsoft.com/office/drawing/2014/main" id="{24287D9E-AE96-4AC2-B618-5A1E04CBC0E9}"/>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65614616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57F1E4F-1CFF-5643-939E-217C01CDF565}" type="slidenum">
              <a:rPr lang="en-US" smtClean="0"/>
              <a:pPr/>
              <a:t>170</a:t>
            </a:fld>
            <a:endParaRPr lang="en-US" dirty="0"/>
          </a:p>
        </p:txBody>
      </p:sp>
      <p:sp>
        <p:nvSpPr>
          <p:cNvPr id="3" name="Rectangle 2"/>
          <p:cNvSpPr/>
          <p:nvPr/>
        </p:nvSpPr>
        <p:spPr>
          <a:xfrm>
            <a:off x="2293646" y="588260"/>
            <a:ext cx="8933793" cy="5909310"/>
          </a:xfrm>
          <a:prstGeom prst="rect">
            <a:avLst/>
          </a:prstGeom>
        </p:spPr>
        <p:txBody>
          <a:bodyPr wrap="square">
            <a:spAutoFit/>
          </a:bodyPr>
          <a:lstStyle/>
          <a:p>
            <a:r>
              <a:rPr lang="fr-FR" dirty="0">
                <a:latin typeface="Courier New" panose="02070309020205020404" pitchFamily="49" charset="0"/>
                <a:cs typeface="Courier New" panose="02070309020205020404" pitchFamily="49" charset="0"/>
              </a:rPr>
              <a:t>&lt;!DOCTYPE html&gt;</a:t>
            </a:r>
          </a:p>
          <a:p>
            <a:r>
              <a:rPr lang="fr-FR" dirty="0">
                <a:latin typeface="Courier New" panose="02070309020205020404" pitchFamily="49" charset="0"/>
                <a:cs typeface="Courier New" panose="02070309020205020404" pitchFamily="49" charset="0"/>
              </a:rPr>
              <a:t>&lt;html </a:t>
            </a:r>
            <a:r>
              <a:rPr lang="fr-FR" dirty="0" err="1">
                <a:latin typeface="Courier New" panose="02070309020205020404" pitchFamily="49" charset="0"/>
                <a:cs typeface="Courier New" panose="02070309020205020404" pitchFamily="49" charset="0"/>
              </a:rPr>
              <a:t>lang</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fr</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meta</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charset</a:t>
            </a:r>
            <a:r>
              <a:rPr lang="fr-FR" dirty="0">
                <a:latin typeface="Courier New" panose="02070309020205020404" pitchFamily="49" charset="0"/>
                <a:cs typeface="Courier New" panose="02070309020205020404" pitchFamily="49" charset="0"/>
              </a:rPr>
              <a:t>="utf-8"&gt;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&gt;Input </a:t>
            </a:r>
            <a:r>
              <a:rPr lang="fr-FR" dirty="0" err="1">
                <a:latin typeface="Courier New" panose="02070309020205020404" pitchFamily="49" charset="0"/>
                <a:cs typeface="Courier New" panose="02070309020205020404" pitchFamily="49" charset="0"/>
              </a:rPr>
              <a:t>text</a:t>
            </a:r>
            <a:r>
              <a:rPr lang="fr-FR" dirty="0">
                <a:latin typeface="Courier New" panose="02070309020205020404" pitchFamily="49" charset="0"/>
                <a:cs typeface="Courier New" panose="02070309020205020404" pitchFamily="49" charset="0"/>
              </a:rPr>
              <a:t> change de couleur&lt;/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&lt;style&gt;</a:t>
            </a:r>
          </a:p>
          <a:p>
            <a:r>
              <a:rPr lang="fr-FR" dirty="0">
                <a:latin typeface="Courier New" panose="02070309020205020404" pitchFamily="49" charset="0"/>
                <a:cs typeface="Courier New" panose="02070309020205020404" pitchFamily="49" charset="0"/>
              </a:rPr>
              <a:t>	  input[type="</a:t>
            </a:r>
            <a:r>
              <a:rPr lang="fr-FR" dirty="0" err="1">
                <a:latin typeface="Courier New" panose="02070309020205020404" pitchFamily="49" charset="0"/>
                <a:cs typeface="Courier New" panose="02070309020205020404" pitchFamily="49" charset="0"/>
              </a:rPr>
              <a:t>text</a:t>
            </a:r>
            <a:r>
              <a:rPr lang="fr-FR" dirty="0">
                <a:latin typeface="Courier New" panose="02070309020205020404" pitchFamily="49" charset="0"/>
                <a:cs typeface="Courier New" panose="02070309020205020404" pitchFamily="49" charset="0"/>
              </a:rPr>
              <a:t>"]:focus {</a:t>
            </a:r>
          </a:p>
          <a:p>
            <a:r>
              <a:rPr lang="fr-FR" dirty="0">
                <a:latin typeface="Courier New" panose="02070309020205020404" pitchFamily="49" charset="0"/>
                <a:cs typeface="Courier New" panose="02070309020205020404" pitchFamily="49" charset="0"/>
              </a:rPr>
              <a:t>	    background-</a:t>
            </a:r>
            <a:r>
              <a:rPr lang="fr-FR" dirty="0" err="1">
                <a:latin typeface="Courier New" panose="02070309020205020404" pitchFamily="49" charset="0"/>
                <a:cs typeface="Courier New" panose="02070309020205020404" pitchFamily="49" charset="0"/>
              </a:rPr>
              <a:t>color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lightgreen</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&lt;/style&gt;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&lt;body&gt;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form</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&lt;input type="</a:t>
            </a:r>
            <a:r>
              <a:rPr lang="fr-FR" dirty="0" err="1">
                <a:latin typeface="Courier New" panose="02070309020205020404" pitchFamily="49" charset="0"/>
                <a:cs typeface="Courier New" panose="02070309020205020404" pitchFamily="49" charset="0"/>
              </a:rPr>
              <a:t>text</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&lt;input type="</a:t>
            </a:r>
            <a:r>
              <a:rPr lang="fr-FR" dirty="0" err="1">
                <a:latin typeface="Courier New" panose="02070309020205020404" pitchFamily="49" charset="0"/>
                <a:cs typeface="Courier New" panose="02070309020205020404" pitchFamily="49" charset="0"/>
              </a:rPr>
              <a:t>text</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&lt;input type="</a:t>
            </a:r>
            <a:r>
              <a:rPr lang="fr-FR" dirty="0" err="1">
                <a:latin typeface="Courier New" panose="02070309020205020404" pitchFamily="49" charset="0"/>
                <a:cs typeface="Courier New" panose="02070309020205020404" pitchFamily="49" charset="0"/>
              </a:rPr>
              <a:t>text</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&lt;input type="</a:t>
            </a:r>
            <a:r>
              <a:rPr lang="fr-FR" dirty="0" err="1">
                <a:latin typeface="Courier New" panose="02070309020205020404" pitchFamily="49" charset="0"/>
                <a:cs typeface="Courier New" panose="02070309020205020404" pitchFamily="49" charset="0"/>
              </a:rPr>
              <a:t>text</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&lt;input type="</a:t>
            </a:r>
            <a:r>
              <a:rPr lang="fr-FR" dirty="0" err="1">
                <a:latin typeface="Courier New" panose="02070309020205020404" pitchFamily="49" charset="0"/>
                <a:cs typeface="Courier New" panose="02070309020205020404" pitchFamily="49" charset="0"/>
              </a:rPr>
              <a:t>text</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form</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&lt;/body&gt;</a:t>
            </a:r>
          </a:p>
          <a:p>
            <a:r>
              <a:rPr lang="fr-FR" dirty="0">
                <a:latin typeface="Courier New" panose="02070309020205020404" pitchFamily="49" charset="0"/>
                <a:cs typeface="Courier New" panose="02070309020205020404" pitchFamily="49" charset="0"/>
              </a:rPr>
              <a:t>&lt;/html&gt;</a:t>
            </a:r>
          </a:p>
        </p:txBody>
      </p:sp>
      <p:sp>
        <p:nvSpPr>
          <p:cNvPr id="4" name="ZoneTexte 3"/>
          <p:cNvSpPr txBox="1"/>
          <p:nvPr/>
        </p:nvSpPr>
        <p:spPr>
          <a:xfrm>
            <a:off x="2293646" y="126124"/>
            <a:ext cx="3839140" cy="369332"/>
          </a:xfrm>
          <a:prstGeom prst="rect">
            <a:avLst/>
          </a:prstGeom>
          <a:noFill/>
        </p:spPr>
        <p:txBody>
          <a:bodyPr wrap="square" rtlCol="0">
            <a:spAutoFit/>
          </a:bodyPr>
          <a:lstStyle/>
          <a:p>
            <a:r>
              <a:rPr lang="fr-FR" dirty="0"/>
              <a:t>… et avec un peu de CSS :</a:t>
            </a:r>
          </a:p>
        </p:txBody>
      </p:sp>
    </p:spTree>
    <p:extLst>
      <p:ext uri="{BB962C8B-B14F-4D97-AF65-F5344CB8AC3E}">
        <p14:creationId xmlns:p14="http://schemas.microsoft.com/office/powerpoint/2010/main" val="355617794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97772" y="1102465"/>
            <a:ext cx="3002821" cy="535531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t>Exercice :</a:t>
            </a:r>
          </a:p>
          <a:p>
            <a:endParaRPr lang="fr-FR" dirty="0"/>
          </a:p>
          <a:p>
            <a:r>
              <a:rPr lang="fr-FR" dirty="0"/>
              <a:t>Définissez une page composée de trois liens et d'une balise &lt;div&gt; qui contient du texte.</a:t>
            </a:r>
          </a:p>
          <a:p>
            <a:endParaRPr lang="fr-FR" dirty="0"/>
          </a:p>
          <a:p>
            <a:r>
              <a:rPr lang="fr-FR" dirty="0"/>
              <a:t>Lorsque l'utilisateur clique sur le premier lien, déplacez le &lt;div&gt; à 15 rem du bord gauche.</a:t>
            </a:r>
          </a:p>
          <a:p>
            <a:r>
              <a:rPr lang="fr-FR" dirty="0"/>
              <a:t>Lorsqu'il clique sur le deuxième lien, déplacez le &lt;div&gt; à 40 rem du bord gauche. </a:t>
            </a:r>
          </a:p>
          <a:p>
            <a:r>
              <a:rPr lang="fr-FR" dirty="0"/>
              <a:t>Lorsqu'il clique sur le troisième lien, déplacez le &lt;div&gt; 10 rem plus loin vers la droite.</a:t>
            </a:r>
          </a:p>
        </p:txBody>
      </p:sp>
      <p:sp>
        <p:nvSpPr>
          <p:cNvPr id="4" name="Rectangle 3"/>
          <p:cNvSpPr/>
          <p:nvPr/>
        </p:nvSpPr>
        <p:spPr>
          <a:xfrm>
            <a:off x="3535680" y="320040"/>
            <a:ext cx="7802880" cy="640175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sz="1000" dirty="0">
                <a:latin typeface="Courier New" panose="02070309020205020404" pitchFamily="49" charset="0"/>
                <a:cs typeface="Courier New" panose="02070309020205020404" pitchFamily="49" charset="0"/>
              </a:rPr>
              <a:t>&lt;!DOCTYPE html&gt;</a:t>
            </a:r>
          </a:p>
          <a:p>
            <a:r>
              <a:rPr lang="fr-FR" sz="1000" dirty="0">
                <a:latin typeface="Courier New" panose="02070309020205020404" pitchFamily="49" charset="0"/>
                <a:cs typeface="Courier New" panose="02070309020205020404" pitchFamily="49" charset="0"/>
              </a:rPr>
              <a:t>&lt;html&gt;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head</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meta</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charset</a:t>
            </a:r>
            <a:r>
              <a:rPr lang="fr-FR" sz="1000" dirty="0">
                <a:latin typeface="Courier New" panose="02070309020205020404" pitchFamily="49" charset="0"/>
                <a:cs typeface="Courier New" panose="02070309020205020404" pitchFamily="49" charset="0"/>
              </a:rPr>
              <a:t>="utf-8"&gt;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title</a:t>
            </a:r>
            <a:r>
              <a:rPr lang="fr-FR" sz="1000" dirty="0">
                <a:latin typeface="Courier New" panose="02070309020205020404" pitchFamily="49" charset="0"/>
                <a:cs typeface="Courier New" panose="02070309020205020404" pitchFamily="49" charset="0"/>
              </a:rPr>
              <a:t>&gt;HTML et JS&lt;/</a:t>
            </a:r>
            <a:r>
              <a:rPr lang="fr-FR" sz="1000" dirty="0" err="1">
                <a:latin typeface="Courier New" panose="02070309020205020404" pitchFamily="49" charset="0"/>
                <a:cs typeface="Courier New" panose="02070309020205020404" pitchFamily="49" charset="0"/>
              </a:rPr>
              <a:t>title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&lt;style&gt;</a:t>
            </a:r>
          </a:p>
          <a:p>
            <a:r>
              <a:rPr lang="fr-FR" sz="1000" dirty="0">
                <a:latin typeface="Courier New" panose="02070309020205020404" pitchFamily="49" charset="0"/>
                <a:cs typeface="Courier New" panose="02070309020205020404" pitchFamily="49" charset="0"/>
              </a:rPr>
              <a:t>      div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width</a:t>
            </a:r>
            <a:r>
              <a:rPr lang="fr-FR" sz="1000" dirty="0">
                <a:latin typeface="Courier New" panose="02070309020205020404" pitchFamily="49" charset="0"/>
                <a:cs typeface="Courier New" panose="02070309020205020404" pitchFamily="49" charset="0"/>
              </a:rPr>
              <a:t>: 20rem;</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height</a:t>
            </a:r>
            <a:r>
              <a:rPr lang="fr-FR" sz="1000" dirty="0">
                <a:latin typeface="Courier New" panose="02070309020205020404" pitchFamily="49" charset="0"/>
                <a:cs typeface="Courier New" panose="02070309020205020404" pitchFamily="49" charset="0"/>
              </a:rPr>
              <a:t>: 20rem;</a:t>
            </a:r>
          </a:p>
          <a:p>
            <a:r>
              <a:rPr lang="fr-FR" sz="1000" dirty="0">
                <a:latin typeface="Courier New" panose="02070309020205020404" pitchFamily="49" charset="0"/>
                <a:cs typeface="Courier New" panose="02070309020205020404" pitchFamily="49" charset="0"/>
              </a:rPr>
              <a:t>        border: .2rem black </a:t>
            </a:r>
            <a:r>
              <a:rPr lang="fr-FR" sz="1000" dirty="0" err="1">
                <a:latin typeface="Courier New" panose="02070309020205020404" pitchFamily="49" charset="0"/>
                <a:cs typeface="Courier New" panose="02070309020205020404" pitchFamily="49" charset="0"/>
              </a:rPr>
              <a:t>solid</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background: </a:t>
            </a:r>
            <a:r>
              <a:rPr lang="fr-FR" sz="1000" dirty="0" err="1">
                <a:latin typeface="Courier New" panose="02070309020205020404" pitchFamily="49" charset="0"/>
                <a:cs typeface="Courier New" panose="02070309020205020404" pitchFamily="49" charset="0"/>
              </a:rPr>
              <a:t>lightblue</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padding</a:t>
            </a:r>
            <a:r>
              <a:rPr lang="fr-FR" sz="1000" dirty="0">
                <a:latin typeface="Courier New" panose="02070309020205020404" pitchFamily="49" charset="0"/>
                <a:cs typeface="Courier New" panose="02070309020205020404" pitchFamily="49" charset="0"/>
              </a:rPr>
              <a:t>: 1rem;</a:t>
            </a:r>
          </a:p>
          <a:p>
            <a:r>
              <a:rPr lang="fr-FR" sz="1000" dirty="0">
                <a:latin typeface="Courier New" panose="02070309020205020404" pitchFamily="49" charset="0"/>
                <a:cs typeface="Courier New" panose="02070309020205020404" pitchFamily="49" charset="0"/>
              </a:rPr>
              <a:t>      }      </a:t>
            </a:r>
          </a:p>
          <a:p>
            <a:r>
              <a:rPr lang="fr-FR" sz="1000" dirty="0">
                <a:latin typeface="Courier New" panose="02070309020205020404" pitchFamily="49" charset="0"/>
                <a:cs typeface="Courier New" panose="02070309020205020404" pitchFamily="49" charset="0"/>
              </a:rPr>
              <a:t>    &lt;/style&gt;</a:t>
            </a:r>
          </a:p>
          <a:p>
            <a:r>
              <a:rPr lang="fr-FR" sz="1000" dirty="0">
                <a:latin typeface="Courier New" panose="02070309020205020404" pitchFamily="49" charset="0"/>
                <a:cs typeface="Courier New" panose="02070309020205020404" pitchFamily="49" charset="0"/>
              </a:rPr>
              <a:t>    &lt;script&gt;</a:t>
            </a:r>
          </a:p>
          <a:p>
            <a:r>
              <a:rPr lang="fr-FR" sz="1000" dirty="0">
                <a:latin typeface="Courier New" panose="02070309020205020404" pitchFamily="49" charset="0"/>
                <a:cs typeface="Courier New" panose="02070309020205020404" pitchFamily="49" charset="0"/>
              </a:rPr>
              <a:t>      var </a:t>
            </a:r>
            <a:r>
              <a:rPr lang="fr-FR" sz="1000" dirty="0" err="1">
                <a:latin typeface="Courier New" panose="02070309020205020404" pitchFamily="49" charset="0"/>
                <a:cs typeface="Courier New" panose="02070309020205020404" pitchFamily="49" charset="0"/>
              </a:rPr>
              <a:t>margeGauche</a:t>
            </a:r>
            <a:r>
              <a:rPr lang="fr-FR" sz="1000" dirty="0">
                <a:latin typeface="Courier New" panose="02070309020205020404" pitchFamily="49" charset="0"/>
                <a:cs typeface="Courier New" panose="02070309020205020404" pitchFamily="49" charset="0"/>
              </a:rPr>
              <a:t> = '1rem';</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function</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deplace</a:t>
            </a:r>
            <a:r>
              <a:rPr lang="fr-FR" sz="1000" dirty="0">
                <a:latin typeface="Courier New" panose="02070309020205020404" pitchFamily="49" charset="0"/>
                <a:cs typeface="Courier New" panose="02070309020205020404" pitchFamily="49" charset="0"/>
              </a:rPr>
              <a:t>(gauche)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document.getElementById</a:t>
            </a:r>
            <a:r>
              <a:rPr lang="fr-FR" sz="1000" dirty="0">
                <a:latin typeface="Courier New" panose="02070309020205020404" pitchFamily="49" charset="0"/>
                <a:cs typeface="Courier New" panose="02070309020205020404" pitchFamily="49" charset="0"/>
              </a:rPr>
              <a:t>('d').</a:t>
            </a:r>
            <a:r>
              <a:rPr lang="fr-FR" sz="1000" dirty="0" err="1">
                <a:latin typeface="Courier New" panose="02070309020205020404" pitchFamily="49" charset="0"/>
                <a:cs typeface="Courier New" panose="02070309020205020404" pitchFamily="49" charset="0"/>
              </a:rPr>
              <a:t>style.marginLeft</a:t>
            </a:r>
            <a:r>
              <a:rPr lang="fr-FR" sz="1000" dirty="0">
                <a:latin typeface="Courier New" panose="02070309020205020404" pitchFamily="49" charset="0"/>
                <a:cs typeface="Courier New" panose="02070309020205020404" pitchFamily="49" charset="0"/>
              </a:rPr>
              <a:t> = gauche + 'rem';</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function</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incremente</a:t>
            </a:r>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var actuel = (</a:t>
            </a:r>
            <a:r>
              <a:rPr lang="fr-FR" sz="1000" dirty="0" err="1">
                <a:latin typeface="Courier New" panose="02070309020205020404" pitchFamily="49" charset="0"/>
                <a:cs typeface="Courier New" panose="02070309020205020404" pitchFamily="49" charset="0"/>
              </a:rPr>
              <a:t>document.getElementById</a:t>
            </a:r>
            <a:r>
              <a:rPr lang="fr-FR" sz="1000" dirty="0">
                <a:latin typeface="Courier New" panose="02070309020205020404" pitchFamily="49" charset="0"/>
                <a:cs typeface="Courier New" panose="02070309020205020404" pitchFamily="49" charset="0"/>
              </a:rPr>
              <a:t>('d').</a:t>
            </a:r>
            <a:r>
              <a:rPr lang="fr-FR" sz="1000" dirty="0" err="1">
                <a:latin typeface="Courier New" panose="02070309020205020404" pitchFamily="49" charset="0"/>
                <a:cs typeface="Courier New" panose="02070309020205020404" pitchFamily="49" charset="0"/>
              </a:rPr>
              <a:t>style.marginLeft</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actuel = </a:t>
            </a:r>
            <a:r>
              <a:rPr lang="fr-FR" sz="1000" dirty="0" err="1">
                <a:latin typeface="Courier New" panose="02070309020205020404" pitchFamily="49" charset="0"/>
                <a:cs typeface="Courier New" panose="02070309020205020404" pitchFamily="49" charset="0"/>
              </a:rPr>
              <a:t>parseInt</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actuel.slice</a:t>
            </a:r>
            <a:r>
              <a:rPr lang="fr-FR" sz="1000" dirty="0">
                <a:latin typeface="Courier New" panose="02070309020205020404" pitchFamily="49" charset="0"/>
                <a:cs typeface="Courier New" panose="02070309020205020404" pitchFamily="49" charset="0"/>
              </a:rPr>
              <a:t>(0,actuel.length - 3));</a:t>
            </a:r>
          </a:p>
          <a:p>
            <a:r>
              <a:rPr lang="fr-FR" sz="1000" dirty="0">
                <a:latin typeface="Courier New" panose="02070309020205020404" pitchFamily="49" charset="0"/>
                <a:cs typeface="Courier New" panose="02070309020205020404" pitchFamily="49" charset="0"/>
              </a:rPr>
              <a:t>        actuel+=10;</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document.getElementById</a:t>
            </a:r>
            <a:r>
              <a:rPr lang="fr-FR" sz="1000" dirty="0">
                <a:latin typeface="Courier New" panose="02070309020205020404" pitchFamily="49" charset="0"/>
                <a:cs typeface="Courier New" panose="02070309020205020404" pitchFamily="49" charset="0"/>
              </a:rPr>
              <a:t>('d').</a:t>
            </a:r>
            <a:r>
              <a:rPr lang="fr-FR" sz="1000" dirty="0" err="1">
                <a:latin typeface="Courier New" panose="02070309020205020404" pitchFamily="49" charset="0"/>
                <a:cs typeface="Courier New" panose="02070309020205020404" pitchFamily="49" charset="0"/>
              </a:rPr>
              <a:t>style.marginLeft</a:t>
            </a:r>
            <a:r>
              <a:rPr lang="fr-FR" sz="1000" dirty="0">
                <a:latin typeface="Courier New" panose="02070309020205020404" pitchFamily="49" charset="0"/>
                <a:cs typeface="Courier New" panose="02070309020205020404" pitchFamily="49" charset="0"/>
              </a:rPr>
              <a:t> = actuel + 'rem';</a:t>
            </a:r>
          </a:p>
          <a:p>
            <a:r>
              <a:rPr lang="fr-FR" sz="1000" dirty="0">
                <a:latin typeface="Courier New" panose="02070309020205020404" pitchFamily="49" charset="0"/>
                <a:cs typeface="Courier New" panose="02070309020205020404" pitchFamily="49" charset="0"/>
              </a:rPr>
              <a:t>        console.log(</a:t>
            </a:r>
            <a:r>
              <a:rPr lang="fr-FR" sz="1000" dirty="0" err="1">
                <a:latin typeface="Courier New" panose="02070309020205020404" pitchFamily="49" charset="0"/>
                <a:cs typeface="Courier New" panose="02070309020205020404" pitchFamily="49" charset="0"/>
              </a:rPr>
              <a:t>document.getElementById</a:t>
            </a:r>
            <a:r>
              <a:rPr lang="fr-FR" sz="1000" dirty="0">
                <a:latin typeface="Courier New" panose="02070309020205020404" pitchFamily="49" charset="0"/>
                <a:cs typeface="Courier New" panose="02070309020205020404" pitchFamily="49" charset="0"/>
              </a:rPr>
              <a:t>('d').</a:t>
            </a:r>
            <a:r>
              <a:rPr lang="fr-FR" sz="1000" dirty="0" err="1">
                <a:latin typeface="Courier New" panose="02070309020205020404" pitchFamily="49" charset="0"/>
                <a:cs typeface="Courier New" panose="02070309020205020404" pitchFamily="49" charset="0"/>
              </a:rPr>
              <a:t>style.marginLeft</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&lt;/script&gt;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head</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&lt;body&gt;</a:t>
            </a:r>
          </a:p>
          <a:p>
            <a:r>
              <a:rPr lang="fr-FR" sz="1000" dirty="0">
                <a:latin typeface="Courier New" panose="02070309020205020404" pitchFamily="49" charset="0"/>
                <a:cs typeface="Courier New" panose="02070309020205020404" pitchFamily="49" charset="0"/>
              </a:rPr>
              <a:t>    &lt;a </a:t>
            </a:r>
            <a:r>
              <a:rPr lang="fr-FR" sz="1000" dirty="0" err="1">
                <a:latin typeface="Courier New" panose="02070309020205020404" pitchFamily="49" charset="0"/>
                <a:cs typeface="Courier New" panose="02070309020205020404" pitchFamily="49" charset="0"/>
              </a:rPr>
              <a:t>href</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javascript:deplace</a:t>
            </a:r>
            <a:r>
              <a:rPr lang="fr-FR" sz="1000" dirty="0">
                <a:latin typeface="Courier New" panose="02070309020205020404" pitchFamily="49" charset="0"/>
                <a:cs typeface="Courier New" panose="02070309020205020404" pitchFamily="49" charset="0"/>
              </a:rPr>
              <a:t>(15);"&gt;15rem&lt;/a&gt;</a:t>
            </a:r>
          </a:p>
          <a:p>
            <a:r>
              <a:rPr lang="fr-FR" sz="1000" dirty="0">
                <a:latin typeface="Courier New" panose="02070309020205020404" pitchFamily="49" charset="0"/>
                <a:cs typeface="Courier New" panose="02070309020205020404" pitchFamily="49" charset="0"/>
              </a:rPr>
              <a:t>    &lt;a </a:t>
            </a:r>
            <a:r>
              <a:rPr lang="fr-FR" sz="1000" dirty="0" err="1">
                <a:latin typeface="Courier New" panose="02070309020205020404" pitchFamily="49" charset="0"/>
                <a:cs typeface="Courier New" panose="02070309020205020404" pitchFamily="49" charset="0"/>
              </a:rPr>
              <a:t>href</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javascript:deplace</a:t>
            </a:r>
            <a:r>
              <a:rPr lang="fr-FR" sz="1000" dirty="0">
                <a:latin typeface="Courier New" panose="02070309020205020404" pitchFamily="49" charset="0"/>
                <a:cs typeface="Courier New" panose="02070309020205020404" pitchFamily="49" charset="0"/>
              </a:rPr>
              <a:t>(40);"&gt;40rem&lt;/a&gt;</a:t>
            </a:r>
          </a:p>
          <a:p>
            <a:r>
              <a:rPr lang="fr-FR" sz="1000" dirty="0">
                <a:latin typeface="Courier New" panose="02070309020205020404" pitchFamily="49" charset="0"/>
                <a:cs typeface="Courier New" panose="02070309020205020404" pitchFamily="49" charset="0"/>
              </a:rPr>
              <a:t>    &lt;a </a:t>
            </a:r>
            <a:r>
              <a:rPr lang="fr-FR" sz="1000" dirty="0" err="1">
                <a:latin typeface="Courier New" panose="02070309020205020404" pitchFamily="49" charset="0"/>
                <a:cs typeface="Courier New" panose="02070309020205020404" pitchFamily="49" charset="0"/>
              </a:rPr>
              <a:t>href</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javascript:incremente</a:t>
            </a:r>
            <a:r>
              <a:rPr lang="fr-FR" sz="1000" dirty="0">
                <a:latin typeface="Courier New" panose="02070309020205020404" pitchFamily="49" charset="0"/>
                <a:cs typeface="Courier New" panose="02070309020205020404" pitchFamily="49" charset="0"/>
              </a:rPr>
              <a:t>();"&gt;+10rem&lt;/a&gt;</a:t>
            </a:r>
          </a:p>
          <a:p>
            <a:r>
              <a:rPr lang="fr-FR" sz="1000" dirty="0">
                <a:latin typeface="Courier New" panose="02070309020205020404" pitchFamily="49" charset="0"/>
                <a:cs typeface="Courier New" panose="02070309020205020404" pitchFamily="49" charset="0"/>
              </a:rPr>
              <a:t>    &lt;div id="d" style="</a:t>
            </a:r>
            <a:r>
              <a:rPr lang="fr-FR" sz="1000" dirty="0" err="1">
                <a:latin typeface="Courier New" panose="02070309020205020404" pitchFamily="49" charset="0"/>
                <a:cs typeface="Courier New" panose="02070309020205020404" pitchFamily="49" charset="0"/>
              </a:rPr>
              <a:t>margin-left</a:t>
            </a:r>
            <a:r>
              <a:rPr lang="fr-FR" sz="1000" dirty="0">
                <a:latin typeface="Courier New" panose="02070309020205020404" pitchFamily="49" charset="0"/>
                <a:cs typeface="Courier New" panose="02070309020205020404" pitchFamily="49" charset="0"/>
              </a:rPr>
              <a:t>: 1rem;"&gt;</a:t>
            </a:r>
          </a:p>
          <a:p>
            <a:r>
              <a:rPr lang="fr-FR" sz="1000" dirty="0">
                <a:latin typeface="Courier New" panose="02070309020205020404" pitchFamily="49" charset="0"/>
                <a:cs typeface="Courier New" panose="02070309020205020404" pitchFamily="49" charset="0"/>
              </a:rPr>
              <a:t>      The compassion </a:t>
            </a:r>
            <a:r>
              <a:rPr lang="fr-FR" sz="1000" dirty="0" err="1">
                <a:latin typeface="Courier New" panose="02070309020205020404" pitchFamily="49" charset="0"/>
                <a:cs typeface="Courier New" panose="02070309020205020404" pitchFamily="49" charset="0"/>
              </a:rPr>
              <a:t>we</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feel</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normally</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biased</a:t>
            </a:r>
            <a:r>
              <a:rPr lang="fr-FR" sz="1000" dirty="0">
                <a:latin typeface="Courier New" panose="02070309020205020404" pitchFamily="49" charset="0"/>
                <a:cs typeface="Courier New" panose="02070309020205020404" pitchFamily="49" charset="0"/>
              </a:rPr>
              <a:t> and mixed </a:t>
            </a:r>
            <a:r>
              <a:rPr lang="fr-FR" sz="1000" dirty="0" err="1">
                <a:latin typeface="Courier New" panose="02070309020205020404" pitchFamily="49" charset="0"/>
                <a:cs typeface="Courier New" panose="02070309020205020404" pitchFamily="49" charset="0"/>
              </a:rPr>
              <a:t>with</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attachment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Genuine</a:t>
            </a:r>
            <a:r>
              <a:rPr lang="fr-FR" sz="1000" dirty="0">
                <a:latin typeface="Courier New" panose="02070309020205020404" pitchFamily="49" charset="0"/>
                <a:cs typeface="Courier New" panose="02070309020205020404" pitchFamily="49" charset="0"/>
              </a:rPr>
              <a:t> compassion </a:t>
            </a:r>
            <a:r>
              <a:rPr lang="fr-FR" sz="1000" dirty="0" err="1">
                <a:latin typeface="Courier New" panose="02070309020205020404" pitchFamily="49" charset="0"/>
                <a:cs typeface="Courier New" panose="02070309020205020404" pitchFamily="49" charset="0"/>
              </a:rPr>
              <a:t>flows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towards</a:t>
            </a:r>
            <a:r>
              <a:rPr lang="fr-FR" sz="1000" dirty="0">
                <a:latin typeface="Courier New" panose="02070309020205020404" pitchFamily="49" charset="0"/>
                <a:cs typeface="Courier New" panose="02070309020205020404" pitchFamily="49" charset="0"/>
              </a:rPr>
              <a:t> all living </a:t>
            </a:r>
            <a:r>
              <a:rPr lang="fr-FR" sz="1000" dirty="0" err="1">
                <a:latin typeface="Courier New" panose="02070309020205020404" pitchFamily="49" charset="0"/>
                <a:cs typeface="Courier New" panose="02070309020205020404" pitchFamily="49" charset="0"/>
              </a:rPr>
              <a:t>beings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particularly</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your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enemies</a:t>
            </a:r>
            <a:r>
              <a:rPr lang="fr-FR" sz="1000" dirty="0">
                <a:latin typeface="Courier New" panose="02070309020205020404" pitchFamily="49" charset="0"/>
                <a:cs typeface="Courier New" panose="02070309020205020404" pitchFamily="49" charset="0"/>
              </a:rPr>
              <a:t>. If I </a:t>
            </a:r>
            <a:r>
              <a:rPr lang="fr-FR" sz="1000" dirty="0" err="1">
                <a:latin typeface="Courier New" panose="02070309020205020404" pitchFamily="49" charset="0"/>
                <a:cs typeface="Courier New" panose="02070309020205020404" pitchFamily="49" charset="0"/>
              </a:rPr>
              <a:t>try</a:t>
            </a:r>
            <a:r>
              <a:rPr lang="fr-FR" sz="1000" dirty="0">
                <a:latin typeface="Courier New" panose="02070309020205020404" pitchFamily="49" charset="0"/>
                <a:cs typeface="Courier New" panose="02070309020205020404" pitchFamily="49" charset="0"/>
              </a:rPr>
              <a:t> to </a:t>
            </a:r>
            <a:r>
              <a:rPr lang="fr-FR" sz="1000" dirty="0" err="1">
                <a:latin typeface="Courier New" panose="02070309020205020404" pitchFamily="49" charset="0"/>
                <a:cs typeface="Courier New" panose="02070309020205020404" pitchFamily="49" charset="0"/>
              </a:rPr>
              <a:t>develop</a:t>
            </a:r>
            <a:r>
              <a:rPr lang="fr-FR" sz="1000" dirty="0">
                <a:latin typeface="Courier New" panose="02070309020205020404" pitchFamily="49" charset="0"/>
                <a:cs typeface="Courier New" panose="02070309020205020404" pitchFamily="49" charset="0"/>
              </a:rPr>
              <a:t> compassion </a:t>
            </a:r>
            <a:r>
              <a:rPr lang="fr-FR" sz="1000" dirty="0" err="1">
                <a:latin typeface="Courier New" panose="02070309020205020404" pitchFamily="49" charset="0"/>
                <a:cs typeface="Courier New" panose="02070309020205020404" pitchFamily="49" charset="0"/>
              </a:rPr>
              <a:t>towards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my</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enemy</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may</a:t>
            </a:r>
            <a:r>
              <a:rPr lang="fr-FR" sz="1000" dirty="0">
                <a:latin typeface="Courier New" panose="02070309020205020404" pitchFamily="49" charset="0"/>
                <a:cs typeface="Courier New" panose="02070309020205020404" pitchFamily="49" charset="0"/>
              </a:rPr>
              <a:t> not </a:t>
            </a:r>
            <a:r>
              <a:rPr lang="fr-FR" sz="1000" dirty="0" err="1">
                <a:latin typeface="Courier New" panose="02070309020205020404" pitchFamily="49" charset="0"/>
                <a:cs typeface="Courier New" panose="02070309020205020404" pitchFamily="49" charset="0"/>
              </a:rPr>
              <a:t>benefit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him</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directly</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he</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may</a:t>
            </a:r>
            <a:r>
              <a:rPr lang="fr-FR" sz="1000" dirty="0">
                <a:latin typeface="Courier New" panose="02070309020205020404" pitchFamily="49" charset="0"/>
                <a:cs typeface="Courier New" panose="02070309020205020404" pitchFamily="49" charset="0"/>
              </a:rPr>
              <a:t> not </a:t>
            </a:r>
            <a:r>
              <a:rPr lang="fr-FR" sz="1000" dirty="0" err="1">
                <a:latin typeface="Courier New" panose="02070309020205020404" pitchFamily="49" charset="0"/>
                <a:cs typeface="Courier New" panose="02070309020205020404" pitchFamily="49" charset="0"/>
              </a:rPr>
              <a:t>even</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be</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aware</a:t>
            </a:r>
            <a:r>
              <a:rPr lang="fr-FR" sz="1000" dirty="0">
                <a:latin typeface="Courier New" panose="02070309020205020404" pitchFamily="49" charset="0"/>
                <a:cs typeface="Courier New" panose="02070309020205020404" pitchFamily="49" charset="0"/>
              </a:rPr>
              <a:t> of </a:t>
            </a:r>
            <a:r>
              <a:rPr lang="fr-FR" sz="1000" dirty="0" err="1">
                <a:latin typeface="Courier New" panose="02070309020205020404" pitchFamily="49" charset="0"/>
                <a:cs typeface="Courier New" panose="02070309020205020404" pitchFamily="49" charset="0"/>
              </a:rPr>
              <a:t>it</a:t>
            </a:r>
            <a:r>
              <a:rPr lang="fr-FR" sz="1000" dirty="0">
                <a:latin typeface="Courier New" panose="02070309020205020404" pitchFamily="49" charset="0"/>
                <a:cs typeface="Courier New" panose="02070309020205020404" pitchFamily="49" charset="0"/>
              </a:rPr>
              <a:t>. But </a:t>
            </a:r>
            <a:r>
              <a:rPr lang="fr-FR" sz="1000" dirty="0" err="1">
                <a:latin typeface="Courier New" panose="02070309020205020404" pitchFamily="49" charset="0"/>
                <a:cs typeface="Courier New" panose="02070309020205020404" pitchFamily="49" charset="0"/>
              </a:rPr>
              <a:t>it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will</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immediately</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benefit</a:t>
            </a:r>
            <a:r>
              <a:rPr lang="fr-FR" sz="1000" dirty="0">
                <a:latin typeface="Courier New" panose="02070309020205020404" pitchFamily="49" charset="0"/>
                <a:cs typeface="Courier New" panose="02070309020205020404" pitchFamily="49" charset="0"/>
              </a:rPr>
              <a:t> me by </a:t>
            </a:r>
            <a:r>
              <a:rPr lang="fr-FR" sz="1000" dirty="0" err="1">
                <a:latin typeface="Courier New" panose="02070309020205020404" pitchFamily="49" charset="0"/>
                <a:cs typeface="Courier New" panose="02070309020205020404" pitchFamily="49" charset="0"/>
              </a:rPr>
              <a:t>calming</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my</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mind</a:t>
            </a:r>
            <a:r>
              <a:rPr lang="fr-FR" sz="1000" dirty="0">
                <a:latin typeface="Courier New" panose="02070309020205020404" pitchFamily="49" charset="0"/>
                <a:cs typeface="Courier New" panose="02070309020205020404" pitchFamily="49" charset="0"/>
              </a:rPr>
              <a:t>. On the </a:t>
            </a:r>
            <a:r>
              <a:rPr lang="fr-FR" sz="1000" dirty="0" err="1">
                <a:latin typeface="Courier New" panose="02070309020205020404" pitchFamily="49" charset="0"/>
                <a:cs typeface="Courier New" panose="02070309020205020404" pitchFamily="49" charset="0"/>
              </a:rPr>
              <a:t>other</a:t>
            </a:r>
            <a:r>
              <a:rPr lang="fr-FR" sz="1000" dirty="0">
                <a:latin typeface="Courier New" panose="02070309020205020404" pitchFamily="49" charset="0"/>
                <a:cs typeface="Courier New" panose="02070309020205020404" pitchFamily="49" charset="0"/>
              </a:rPr>
              <a:t> hand, if I </a:t>
            </a:r>
            <a:r>
              <a:rPr lang="fr-FR" sz="1000" dirty="0" err="1">
                <a:latin typeface="Courier New" panose="02070309020205020404" pitchFamily="49" charset="0"/>
                <a:cs typeface="Courier New" panose="02070309020205020404" pitchFamily="49" charset="0"/>
              </a:rPr>
              <a:t>dwell</a:t>
            </a:r>
            <a:r>
              <a:rPr lang="fr-FR" sz="1000" dirty="0">
                <a:latin typeface="Courier New" panose="02070309020205020404" pitchFamily="49" charset="0"/>
                <a:cs typeface="Courier New" panose="02070309020205020404" pitchFamily="49" charset="0"/>
              </a:rPr>
              <a:t> on how </a:t>
            </a:r>
            <a:r>
              <a:rPr lang="fr-FR" sz="1000" dirty="0" err="1">
                <a:latin typeface="Courier New" panose="02070309020205020404" pitchFamily="49" charset="0"/>
                <a:cs typeface="Courier New" panose="02070309020205020404" pitchFamily="49" charset="0"/>
              </a:rPr>
              <a:t>awful</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everything</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is</a:t>
            </a:r>
            <a:r>
              <a:rPr lang="fr-FR" sz="1000" dirty="0">
                <a:latin typeface="Courier New" panose="02070309020205020404" pitchFamily="49" charset="0"/>
                <a:cs typeface="Courier New" panose="02070309020205020404" pitchFamily="49" charset="0"/>
              </a:rPr>
              <a:t>, I </a:t>
            </a:r>
            <a:r>
              <a:rPr lang="fr-FR" sz="1000" dirty="0" err="1">
                <a:latin typeface="Courier New" panose="02070309020205020404" pitchFamily="49" charset="0"/>
                <a:cs typeface="Courier New" panose="02070309020205020404" pitchFamily="49" charset="0"/>
              </a:rPr>
              <a:t>immediately</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lose</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my</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peace</a:t>
            </a:r>
            <a:r>
              <a:rPr lang="fr-FR" sz="1000" dirty="0">
                <a:latin typeface="Courier New" panose="02070309020205020404" pitchFamily="49" charset="0"/>
                <a:cs typeface="Courier New" panose="02070309020205020404" pitchFamily="49" charset="0"/>
              </a:rPr>
              <a:t> of </a:t>
            </a:r>
            <a:r>
              <a:rPr lang="fr-FR" sz="1000" dirty="0" err="1">
                <a:latin typeface="Courier New" panose="02070309020205020404" pitchFamily="49" charset="0"/>
                <a:cs typeface="Courier New" panose="02070309020205020404" pitchFamily="49" charset="0"/>
              </a:rPr>
              <a:t>mind</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&lt;/div&gt;</a:t>
            </a:r>
          </a:p>
          <a:p>
            <a:r>
              <a:rPr lang="fr-FR" sz="1000" dirty="0">
                <a:latin typeface="Courier New" panose="02070309020205020404" pitchFamily="49" charset="0"/>
                <a:cs typeface="Courier New" panose="02070309020205020404" pitchFamily="49" charset="0"/>
              </a:rPr>
              <a:t>  &lt;/body&gt;</a:t>
            </a:r>
          </a:p>
          <a:p>
            <a:r>
              <a:rPr lang="fr-FR" sz="1000" dirty="0">
                <a:latin typeface="Courier New" panose="02070309020205020404" pitchFamily="49" charset="0"/>
                <a:cs typeface="Courier New" panose="02070309020205020404" pitchFamily="49" charset="0"/>
              </a:rPr>
              <a:t>&lt;/html&gt;</a:t>
            </a:r>
          </a:p>
        </p:txBody>
      </p:sp>
      <p:sp>
        <p:nvSpPr>
          <p:cNvPr id="3" name="Espace réservé du numéro de diapositive 2">
            <a:extLst>
              <a:ext uri="{FF2B5EF4-FFF2-40B4-BE49-F238E27FC236}">
                <a16:creationId xmlns:a16="http://schemas.microsoft.com/office/drawing/2014/main" id="{BB8D4698-3923-4676-964D-FE4CC999E845}"/>
              </a:ext>
            </a:extLst>
          </p:cNvPr>
          <p:cNvSpPr>
            <a:spLocks noGrp="1"/>
          </p:cNvSpPr>
          <p:nvPr>
            <p:ph type="sldNum" sz="quarter" idx="12"/>
          </p:nvPr>
        </p:nvSpPr>
        <p:spPr/>
        <p:txBody>
          <a:bodyPr/>
          <a:lstStyle/>
          <a:p>
            <a:fld id="{D57F1E4F-1CFF-5643-939E-217C01CDF565}" type="slidenum">
              <a:rPr lang="en-US" smtClean="0"/>
              <a:pPr/>
              <a:t>171</a:t>
            </a:fld>
            <a:endParaRPr lang="en-US" dirty="0"/>
          </a:p>
        </p:txBody>
      </p:sp>
    </p:spTree>
    <p:extLst>
      <p:ext uri="{BB962C8B-B14F-4D97-AF65-F5344CB8AC3E}">
        <p14:creationId xmlns:p14="http://schemas.microsoft.com/office/powerpoint/2010/main" val="4077453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937004" y="326898"/>
            <a:ext cx="7434072" cy="646331"/>
          </a:xfrm>
          <a:prstGeom prst="rect">
            <a:avLst/>
          </a:prstGeom>
          <a:noFill/>
        </p:spPr>
        <p:txBody>
          <a:bodyPr wrap="square" rtlCol="0">
            <a:spAutoFit/>
          </a:bodyPr>
          <a:lstStyle/>
          <a:p>
            <a:r>
              <a:rPr lang="fr-FR" dirty="0"/>
              <a:t>Vous pouvez également accéder à plusieurs éléments avec la méthode  </a:t>
            </a:r>
            <a:r>
              <a:rPr lang="fr-FR" b="1" dirty="0" err="1"/>
              <a:t>getElementsByTagName</a:t>
            </a:r>
            <a:r>
              <a:rPr lang="fr-FR" b="1" dirty="0"/>
              <a:t>()</a:t>
            </a:r>
            <a:r>
              <a:rPr lang="fr-FR" dirty="0"/>
              <a:t>. Voici un exemple :</a:t>
            </a:r>
          </a:p>
        </p:txBody>
      </p:sp>
      <p:sp>
        <p:nvSpPr>
          <p:cNvPr id="4" name="Rectangle 3"/>
          <p:cNvSpPr/>
          <p:nvPr/>
        </p:nvSpPr>
        <p:spPr>
          <a:xfrm>
            <a:off x="2919984" y="1300372"/>
            <a:ext cx="9584436" cy="5078313"/>
          </a:xfrm>
          <a:prstGeom prst="rect">
            <a:avLst/>
          </a:prstGeom>
        </p:spPr>
        <p:txBody>
          <a:bodyPr wrap="square">
            <a:spAutoFit/>
          </a:bodyPr>
          <a:lstStyle/>
          <a:p>
            <a:r>
              <a:rPr lang="fr-FR" dirty="0">
                <a:latin typeface="Courier New" panose="02070309020205020404" pitchFamily="49" charset="0"/>
                <a:cs typeface="Courier New" panose="02070309020205020404" pitchFamily="49" charset="0"/>
              </a:rPr>
              <a:t>&lt;!DOCTYPE html&gt;</a:t>
            </a:r>
          </a:p>
          <a:p>
            <a:r>
              <a:rPr lang="fr-FR" dirty="0">
                <a:latin typeface="Courier New" panose="02070309020205020404" pitchFamily="49" charset="0"/>
                <a:cs typeface="Courier New" panose="02070309020205020404" pitchFamily="49" charset="0"/>
              </a:rPr>
              <a:t>&lt;html&gt;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meta</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charset</a:t>
            </a:r>
            <a:r>
              <a:rPr lang="fr-FR" dirty="0">
                <a:latin typeface="Courier New" panose="02070309020205020404" pitchFamily="49" charset="0"/>
                <a:cs typeface="Courier New" panose="02070309020205020404" pitchFamily="49" charset="0"/>
              </a:rPr>
              <a:t>="utf-8"&gt;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a:t>
            </a:r>
            <a:r>
              <a:rPr lang="fr-FR" dirty="0" err="1">
                <a:latin typeface="Courier New" panose="02070309020205020404" pitchFamily="49" charset="0"/>
                <a:cs typeface="Courier New" panose="02070309020205020404" pitchFamily="49" charset="0"/>
              </a:rPr>
              <a:t>getElementsByTagName</a:t>
            </a:r>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&lt;body&gt;</a:t>
            </a:r>
          </a:p>
          <a:p>
            <a:r>
              <a:rPr lang="fr-FR" dirty="0">
                <a:latin typeface="Courier New" panose="02070309020205020404" pitchFamily="49" charset="0"/>
                <a:cs typeface="Courier New" panose="02070309020205020404" pitchFamily="49" charset="0"/>
              </a:rPr>
              <a:t>  &lt;p&gt;un texte&lt;/p&gt;</a:t>
            </a:r>
          </a:p>
          <a:p>
            <a:r>
              <a:rPr lang="fr-FR" dirty="0">
                <a:latin typeface="Courier New" panose="02070309020205020404" pitchFamily="49" charset="0"/>
                <a:cs typeface="Courier New" panose="02070309020205020404" pitchFamily="49" charset="0"/>
              </a:rPr>
              <a:t>  &lt;p&gt;un autre texte&lt;/p&gt;</a:t>
            </a:r>
          </a:p>
          <a:p>
            <a:r>
              <a:rPr lang="fr-FR" dirty="0">
                <a:latin typeface="Courier New" panose="02070309020205020404" pitchFamily="49" charset="0"/>
                <a:cs typeface="Courier New" panose="02070309020205020404" pitchFamily="49" charset="0"/>
              </a:rPr>
              <a:t>  &lt;p&gt;un dernier texte&lt;/p&gt;</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var el = </a:t>
            </a:r>
            <a:r>
              <a:rPr lang="fr-FR" dirty="0" err="1">
                <a:latin typeface="Courier New" panose="02070309020205020404" pitchFamily="49" charset="0"/>
                <a:cs typeface="Courier New" panose="02070309020205020404" pitchFamily="49" charset="0"/>
              </a:rPr>
              <a:t>document.getElementsByTagName</a:t>
            </a:r>
            <a:r>
              <a:rPr lang="fr-FR" dirty="0">
                <a:latin typeface="Courier New" panose="02070309020205020404" pitchFamily="49" charset="0"/>
                <a:cs typeface="Courier New" panose="02070309020205020404" pitchFamily="49" charset="0"/>
              </a:rPr>
              <a:t>('p');</a:t>
            </a:r>
          </a:p>
          <a:p>
            <a:r>
              <a:rPr lang="fr-FR" dirty="0">
                <a:latin typeface="Courier New" panose="02070309020205020404" pitchFamily="49" charset="0"/>
                <a:cs typeface="Courier New" panose="02070309020205020404" pitchFamily="49" charset="0"/>
              </a:rPr>
              <a:t>    for (var i=0; i&lt;</a:t>
            </a:r>
            <a:r>
              <a:rPr lang="fr-FR" dirty="0" err="1">
                <a:latin typeface="Courier New" panose="02070309020205020404" pitchFamily="49" charset="0"/>
                <a:cs typeface="Courier New" panose="02070309020205020404" pitchFamily="49" charset="0"/>
              </a:rPr>
              <a:t>el.length</a:t>
            </a:r>
            <a:r>
              <a:rPr lang="fr-FR" dirty="0">
                <a:latin typeface="Courier New" panose="02070309020205020404" pitchFamily="49" charset="0"/>
                <a:cs typeface="Courier New" panose="02070309020205020404" pitchFamily="49" charset="0"/>
              </a:rPr>
              <a:t>; i++) {</a:t>
            </a:r>
          </a:p>
          <a:p>
            <a:r>
              <a:rPr lang="fr-FR" dirty="0">
                <a:latin typeface="Courier New" panose="02070309020205020404" pitchFamily="49" charset="0"/>
                <a:cs typeface="Courier New" panose="02070309020205020404" pitchFamily="49" charset="0"/>
              </a:rPr>
              <a:t>      el[i].</a:t>
            </a:r>
            <a:r>
              <a:rPr lang="fr-FR" dirty="0" err="1">
                <a:latin typeface="Courier New" panose="02070309020205020404" pitchFamily="49" charset="0"/>
                <a:cs typeface="Courier New" panose="02070309020205020404" pitchFamily="49" charset="0"/>
              </a:rPr>
              <a:t>innerHTML</a:t>
            </a:r>
            <a:r>
              <a:rPr lang="fr-FR" dirty="0">
                <a:latin typeface="Courier New" panose="02070309020205020404" pitchFamily="49" charset="0"/>
                <a:cs typeface="Courier New" panose="02070309020205020404" pitchFamily="49" charset="0"/>
              </a:rPr>
              <a:t>='Un nouveau texte';</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&lt;/body&gt;</a:t>
            </a:r>
          </a:p>
          <a:p>
            <a:r>
              <a:rPr lang="fr-FR" dirty="0">
                <a:latin typeface="Courier New" panose="02070309020205020404" pitchFamily="49" charset="0"/>
                <a:cs typeface="Courier New" panose="02070309020205020404" pitchFamily="49" charset="0"/>
              </a:rPr>
              <a:t>&lt;/html&gt;</a:t>
            </a:r>
          </a:p>
        </p:txBody>
      </p:sp>
      <p:sp>
        <p:nvSpPr>
          <p:cNvPr id="2" name="Espace réservé du numéro de diapositive 1">
            <a:extLst>
              <a:ext uri="{FF2B5EF4-FFF2-40B4-BE49-F238E27FC236}">
                <a16:creationId xmlns:a16="http://schemas.microsoft.com/office/drawing/2014/main" id="{452E770E-468C-4E28-A029-10C860F55EEB}"/>
              </a:ext>
            </a:extLst>
          </p:cNvPr>
          <p:cNvSpPr>
            <a:spLocks noGrp="1"/>
          </p:cNvSpPr>
          <p:nvPr>
            <p:ph type="sldNum" sz="quarter" idx="12"/>
          </p:nvPr>
        </p:nvSpPr>
        <p:spPr/>
        <p:txBody>
          <a:bodyPr/>
          <a:lstStyle/>
          <a:p>
            <a:fld id="{D57F1E4F-1CFF-5643-939E-217C01CDF565}" type="slidenum">
              <a:rPr lang="en-US" smtClean="0"/>
              <a:pPr/>
              <a:t>172</a:t>
            </a:fld>
            <a:endParaRPr lang="en-US" dirty="0"/>
          </a:p>
        </p:txBody>
      </p:sp>
    </p:spTree>
    <p:extLst>
      <p:ext uri="{BB962C8B-B14F-4D97-AF65-F5344CB8AC3E}">
        <p14:creationId xmlns:p14="http://schemas.microsoft.com/office/powerpoint/2010/main" val="138234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8C7B07D-F304-4E07-BB69-35A03126E0C6}"/>
              </a:ext>
            </a:extLst>
          </p:cNvPr>
          <p:cNvSpPr>
            <a:spLocks noGrp="1"/>
          </p:cNvSpPr>
          <p:nvPr>
            <p:ph type="sldNum" sz="quarter" idx="12"/>
          </p:nvPr>
        </p:nvSpPr>
        <p:spPr/>
        <p:txBody>
          <a:bodyPr/>
          <a:lstStyle/>
          <a:p>
            <a:fld id="{D57F1E4F-1CFF-5643-939E-217C01CDF565}" type="slidenum">
              <a:rPr lang="en-US" smtClean="0"/>
              <a:pPr/>
              <a:t>173</a:t>
            </a:fld>
            <a:endParaRPr lang="en-US" dirty="0"/>
          </a:p>
        </p:txBody>
      </p:sp>
      <p:sp>
        <p:nvSpPr>
          <p:cNvPr id="3" name="ZoneTexte 2">
            <a:extLst>
              <a:ext uri="{FF2B5EF4-FFF2-40B4-BE49-F238E27FC236}">
                <a16:creationId xmlns:a16="http://schemas.microsoft.com/office/drawing/2014/main" id="{FEFA86D8-89E4-431B-BF14-A1E6DDD8E2C6}"/>
              </a:ext>
            </a:extLst>
          </p:cNvPr>
          <p:cNvSpPr txBox="1"/>
          <p:nvPr/>
        </p:nvSpPr>
        <p:spPr>
          <a:xfrm>
            <a:off x="2492927" y="1996580"/>
            <a:ext cx="7875865" cy="2585323"/>
          </a:xfrm>
          <a:prstGeom prst="rect">
            <a:avLst/>
          </a:prstGeom>
          <a:noFill/>
        </p:spPr>
        <p:txBody>
          <a:bodyPr wrap="square" rtlCol="0">
            <a:spAutoFit/>
          </a:bodyPr>
          <a:lstStyle/>
          <a:p>
            <a:r>
              <a:rPr lang="fr-FR" dirty="0"/>
              <a:t>Exercice :</a:t>
            </a:r>
          </a:p>
          <a:p>
            <a:endParaRPr lang="fr-FR" dirty="0"/>
          </a:p>
          <a:p>
            <a:r>
              <a:rPr lang="fr-FR" dirty="0"/>
              <a:t>Définissez un document qui contient deux titres </a:t>
            </a:r>
            <a:r>
              <a:rPr lang="fr-FR" b="1" dirty="0"/>
              <a:t>H2</a:t>
            </a:r>
            <a:r>
              <a:rPr lang="fr-FR" dirty="0"/>
              <a:t> et quelques paragraphes de </a:t>
            </a:r>
            <a:r>
              <a:rPr lang="fr-FR" i="1" dirty="0" err="1"/>
              <a:t>lorem</a:t>
            </a:r>
            <a:r>
              <a:rPr lang="fr-FR" i="1" dirty="0"/>
              <a:t> ipsum</a:t>
            </a:r>
            <a:r>
              <a:rPr lang="fr-FR" dirty="0"/>
              <a:t>. Ajoutez deux boutons dans ce document. Le premier aura pour label "</a:t>
            </a:r>
            <a:r>
              <a:rPr lang="fr-FR" b="1" dirty="0"/>
              <a:t>Gros caractères</a:t>
            </a:r>
            <a:r>
              <a:rPr lang="fr-FR" dirty="0"/>
              <a:t>" et le second "</a:t>
            </a:r>
            <a:r>
              <a:rPr lang="fr-FR" b="1" dirty="0"/>
              <a:t>Caractères normaux</a:t>
            </a:r>
            <a:r>
              <a:rPr lang="fr-FR" dirty="0"/>
              <a:t>".</a:t>
            </a:r>
          </a:p>
          <a:p>
            <a:endParaRPr lang="fr-FR" dirty="0"/>
          </a:p>
          <a:p>
            <a:r>
              <a:rPr lang="fr-FR" dirty="0"/>
              <a:t>Lorsque l'utilisateur clique sur le premier bouton, augmentez de </a:t>
            </a:r>
            <a:r>
              <a:rPr lang="fr-FR" b="1" dirty="0"/>
              <a:t>20%</a:t>
            </a:r>
            <a:r>
              <a:rPr lang="fr-FR" dirty="0"/>
              <a:t> la taille du texte (les </a:t>
            </a:r>
            <a:r>
              <a:rPr lang="fr-FR" b="1" dirty="0"/>
              <a:t>H2</a:t>
            </a:r>
            <a:r>
              <a:rPr lang="fr-FR" dirty="0"/>
              <a:t> et les paragraphes). Lorsque l'utilisateur clique sur le second bouton, redonnez la taille normale au texte (aux </a:t>
            </a:r>
            <a:r>
              <a:rPr lang="fr-FR" b="1" dirty="0"/>
              <a:t>H2</a:t>
            </a:r>
            <a:r>
              <a:rPr lang="fr-FR" dirty="0"/>
              <a:t> et aux paragraphes).</a:t>
            </a:r>
          </a:p>
        </p:txBody>
      </p:sp>
    </p:spTree>
    <p:extLst>
      <p:ext uri="{BB962C8B-B14F-4D97-AF65-F5344CB8AC3E}">
        <p14:creationId xmlns:p14="http://schemas.microsoft.com/office/powerpoint/2010/main" val="371440202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36525"/>
            <a:ext cx="5248487" cy="6247864"/>
          </a:xfrm>
          <a:prstGeom prst="rect">
            <a:avLst/>
          </a:prstGeom>
        </p:spPr>
        <p:txBody>
          <a:bodyPr wrap="square">
            <a:spAutoFit/>
          </a:bodyPr>
          <a:lstStyle/>
          <a:p>
            <a:r>
              <a:rPr lang="fr-FR" sz="1000" dirty="0">
                <a:latin typeface="Courier New" panose="02070309020205020404" pitchFamily="49" charset="0"/>
                <a:cs typeface="Courier New" panose="02070309020205020404" pitchFamily="49" charset="0"/>
              </a:rPr>
              <a:t>&lt;!DOCTYPE html&gt;</a:t>
            </a:r>
          </a:p>
          <a:p>
            <a:r>
              <a:rPr lang="fr-FR" sz="1000" dirty="0">
                <a:latin typeface="Courier New" panose="02070309020205020404" pitchFamily="49" charset="0"/>
                <a:cs typeface="Courier New" panose="02070309020205020404" pitchFamily="49" charset="0"/>
              </a:rPr>
              <a:t>&lt;html </a:t>
            </a:r>
            <a:r>
              <a:rPr lang="fr-FR" sz="1000" dirty="0" err="1">
                <a:latin typeface="Courier New" panose="02070309020205020404" pitchFamily="49" charset="0"/>
                <a:cs typeface="Courier New" panose="02070309020205020404" pitchFamily="49" charset="0"/>
              </a:rPr>
              <a:t>lang</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fr</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head</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meta</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charset</a:t>
            </a:r>
            <a:r>
              <a:rPr lang="fr-FR" sz="1000" dirty="0">
                <a:latin typeface="Courier New" panose="02070309020205020404" pitchFamily="49" charset="0"/>
                <a:cs typeface="Courier New" panose="02070309020205020404" pitchFamily="49" charset="0"/>
              </a:rPr>
              <a:t>="utf-8"&gt;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title</a:t>
            </a:r>
            <a:r>
              <a:rPr lang="fr-FR" sz="1000" dirty="0">
                <a:latin typeface="Courier New" panose="02070309020205020404" pitchFamily="49" charset="0"/>
                <a:cs typeface="Courier New" panose="02070309020205020404" pitchFamily="49" charset="0"/>
              </a:rPr>
              <a:t>&gt;</a:t>
            </a:r>
            <a:r>
              <a:rPr lang="fr-FR" sz="1000" dirty="0" err="1">
                <a:latin typeface="Courier New" panose="02070309020205020404" pitchFamily="49" charset="0"/>
                <a:cs typeface="Courier New" panose="02070309020205020404" pitchFamily="49" charset="0"/>
              </a:rPr>
              <a:t>getElementsByTagName</a:t>
            </a:r>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title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&lt;style&gt;</a:t>
            </a:r>
          </a:p>
          <a:p>
            <a:r>
              <a:rPr lang="fr-FR" sz="1000" dirty="0">
                <a:latin typeface="Courier New" panose="02070309020205020404" pitchFamily="49" charset="0"/>
                <a:cs typeface="Courier New" panose="02070309020205020404" pitchFamily="49" charset="0"/>
              </a:rPr>
              <a:t>      h2 {</a:t>
            </a:r>
          </a:p>
          <a:p>
            <a:r>
              <a:rPr lang="fr-FR" sz="1000" dirty="0">
                <a:latin typeface="Courier New" panose="02070309020205020404" pitchFamily="49" charset="0"/>
                <a:cs typeface="Courier New" panose="02070309020205020404" pitchFamily="49" charset="0"/>
              </a:rPr>
              <a:t>        font-size: 4rem;</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&lt;/style&gt;</a:t>
            </a:r>
          </a:p>
          <a:p>
            <a:r>
              <a:rPr lang="fr-FR" sz="1000" dirty="0">
                <a:latin typeface="Courier New" panose="02070309020205020404" pitchFamily="49" charset="0"/>
                <a:cs typeface="Courier New" panose="02070309020205020404" pitchFamily="49" charset="0"/>
              </a:rPr>
              <a:t>    &lt;script&gt;</a:t>
            </a:r>
          </a:p>
          <a:p>
            <a:r>
              <a:rPr lang="fr-FR" sz="1000" dirty="0">
                <a:latin typeface="Courier New" panose="02070309020205020404" pitchFamily="49" charset="0"/>
                <a:cs typeface="Courier New" panose="02070309020205020404" pitchFamily="49" charset="0"/>
              </a:rPr>
              <a:t>      var tailleH2, </a:t>
            </a:r>
            <a:r>
              <a:rPr lang="fr-FR" sz="1000" dirty="0" err="1">
                <a:latin typeface="Courier New" panose="02070309020205020404" pitchFamily="49" charset="0"/>
                <a:cs typeface="Courier New" panose="02070309020205020404" pitchFamily="49" charset="0"/>
              </a:rPr>
              <a:t>tailleP</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function</a:t>
            </a:r>
            <a:r>
              <a:rPr lang="fr-FR" sz="1000" dirty="0">
                <a:latin typeface="Courier New" panose="02070309020205020404" pitchFamily="49" charset="0"/>
                <a:cs typeface="Courier New" panose="02070309020205020404" pitchFamily="49" charset="0"/>
              </a:rPr>
              <a:t> init() {</a:t>
            </a:r>
          </a:p>
          <a:p>
            <a:r>
              <a:rPr lang="fr-FR" sz="1000" dirty="0">
                <a:latin typeface="Courier New" panose="02070309020205020404" pitchFamily="49" charset="0"/>
                <a:cs typeface="Courier New" panose="02070309020205020404" pitchFamily="49" charset="0"/>
              </a:rPr>
              <a:t>        var h2 = </a:t>
            </a:r>
            <a:r>
              <a:rPr lang="fr-FR" sz="1000" dirty="0" err="1">
                <a:latin typeface="Courier New" panose="02070309020205020404" pitchFamily="49" charset="0"/>
                <a:cs typeface="Courier New" panose="02070309020205020404" pitchFamily="49" charset="0"/>
              </a:rPr>
              <a:t>document.getElementsByTagName</a:t>
            </a:r>
            <a:r>
              <a:rPr lang="fr-FR" sz="1000" dirty="0">
                <a:latin typeface="Courier New" panose="02070309020205020404" pitchFamily="49" charset="0"/>
                <a:cs typeface="Courier New" panose="02070309020205020404" pitchFamily="49" charset="0"/>
              </a:rPr>
              <a:t>('h2');</a:t>
            </a:r>
          </a:p>
          <a:p>
            <a:r>
              <a:rPr lang="fr-FR" sz="1000" dirty="0">
                <a:latin typeface="Courier New" panose="02070309020205020404" pitchFamily="49" charset="0"/>
                <a:cs typeface="Courier New" panose="02070309020205020404" pitchFamily="49" charset="0"/>
              </a:rPr>
              <a:t>        tailleH2 = </a:t>
            </a:r>
            <a:r>
              <a:rPr lang="fr-FR" sz="1000" dirty="0" err="1">
                <a:latin typeface="Courier New" panose="02070309020205020404" pitchFamily="49" charset="0"/>
                <a:cs typeface="Courier New" panose="02070309020205020404" pitchFamily="49" charset="0"/>
              </a:rPr>
              <a:t>window.getComputedStyle</a:t>
            </a:r>
            <a:r>
              <a:rPr lang="fr-FR" sz="1000" dirty="0">
                <a:latin typeface="Courier New" panose="02070309020205020404" pitchFamily="49" charset="0"/>
                <a:cs typeface="Courier New" panose="02070309020205020404" pitchFamily="49" charset="0"/>
              </a:rPr>
              <a:t>(h2[0]).</a:t>
            </a:r>
            <a:r>
              <a:rPr lang="fr-FR" sz="1000" dirty="0" err="1">
                <a:latin typeface="Courier New" panose="02070309020205020404" pitchFamily="49" charset="0"/>
                <a:cs typeface="Courier New" panose="02070309020205020404" pitchFamily="49" charset="0"/>
              </a:rPr>
              <a:t>fontSize</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var p = </a:t>
            </a:r>
            <a:r>
              <a:rPr lang="fr-FR" sz="1000" dirty="0" err="1">
                <a:latin typeface="Courier New" panose="02070309020205020404" pitchFamily="49" charset="0"/>
                <a:cs typeface="Courier New" panose="02070309020205020404" pitchFamily="49" charset="0"/>
              </a:rPr>
              <a:t>document.getElementsByTagName</a:t>
            </a:r>
            <a:r>
              <a:rPr lang="fr-FR" sz="1000" dirty="0">
                <a:latin typeface="Courier New" panose="02070309020205020404" pitchFamily="49" charset="0"/>
                <a:cs typeface="Courier New" panose="02070309020205020404" pitchFamily="49" charset="0"/>
              </a:rPr>
              <a:t>('p');</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tailleP</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window.getComputedStyle</a:t>
            </a:r>
            <a:r>
              <a:rPr lang="fr-FR" sz="1000" dirty="0">
                <a:latin typeface="Courier New" panose="02070309020205020404" pitchFamily="49" charset="0"/>
                <a:cs typeface="Courier New" panose="02070309020205020404" pitchFamily="49" charset="0"/>
              </a:rPr>
              <a:t>(p[0]).</a:t>
            </a:r>
            <a:r>
              <a:rPr lang="fr-FR" sz="1000" dirty="0" err="1">
                <a:latin typeface="Courier New" panose="02070309020205020404" pitchFamily="49" charset="0"/>
                <a:cs typeface="Courier New" panose="02070309020205020404" pitchFamily="49" charset="0"/>
              </a:rPr>
              <a:t>fontSize</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function</a:t>
            </a:r>
            <a:r>
              <a:rPr lang="fr-FR" sz="1000" dirty="0">
                <a:latin typeface="Courier New" panose="02070309020205020404" pitchFamily="49" charset="0"/>
                <a:cs typeface="Courier New" panose="02070309020205020404" pitchFamily="49" charset="0"/>
              </a:rPr>
              <a:t> gros() {</a:t>
            </a:r>
          </a:p>
          <a:p>
            <a:r>
              <a:rPr lang="fr-FR" sz="1000" dirty="0">
                <a:latin typeface="Courier New" panose="02070309020205020404" pitchFamily="49" charset="0"/>
                <a:cs typeface="Courier New" panose="02070309020205020404" pitchFamily="49" charset="0"/>
              </a:rPr>
              <a:t>        var h2 = </a:t>
            </a:r>
            <a:r>
              <a:rPr lang="fr-FR" sz="1000" dirty="0" err="1">
                <a:latin typeface="Courier New" panose="02070309020205020404" pitchFamily="49" charset="0"/>
                <a:cs typeface="Courier New" panose="02070309020205020404" pitchFamily="49" charset="0"/>
              </a:rPr>
              <a:t>document.getElementsByTagName</a:t>
            </a:r>
            <a:r>
              <a:rPr lang="fr-FR" sz="1000" dirty="0">
                <a:latin typeface="Courier New" panose="02070309020205020404" pitchFamily="49" charset="0"/>
                <a:cs typeface="Courier New" panose="02070309020205020404" pitchFamily="49" charset="0"/>
              </a:rPr>
              <a:t>('h2');</a:t>
            </a:r>
          </a:p>
          <a:p>
            <a:r>
              <a:rPr lang="fr-FR" sz="1000" dirty="0">
                <a:latin typeface="Courier New" panose="02070309020205020404" pitchFamily="49" charset="0"/>
                <a:cs typeface="Courier New" panose="02070309020205020404" pitchFamily="49" charset="0"/>
              </a:rPr>
              <a:t>        var p = </a:t>
            </a:r>
            <a:r>
              <a:rPr lang="fr-FR" sz="1000" dirty="0" err="1">
                <a:latin typeface="Courier New" panose="02070309020205020404" pitchFamily="49" charset="0"/>
                <a:cs typeface="Courier New" panose="02070309020205020404" pitchFamily="49" charset="0"/>
              </a:rPr>
              <a:t>document.getElementsByTagName</a:t>
            </a:r>
            <a:r>
              <a:rPr lang="fr-FR" sz="1000" dirty="0">
                <a:latin typeface="Courier New" panose="02070309020205020404" pitchFamily="49" charset="0"/>
                <a:cs typeface="Courier New" panose="02070309020205020404" pitchFamily="49" charset="0"/>
              </a:rPr>
              <a:t>('p');</a:t>
            </a:r>
          </a:p>
          <a:p>
            <a:r>
              <a:rPr lang="fr-FR" sz="1000" dirty="0">
                <a:latin typeface="Courier New" panose="02070309020205020404" pitchFamily="49" charset="0"/>
                <a:cs typeface="Courier New" panose="02070309020205020404" pitchFamily="49" charset="0"/>
              </a:rPr>
              <a:t>        for (var i=0; i&lt;h2.length; i++) {</a:t>
            </a:r>
          </a:p>
          <a:p>
            <a:r>
              <a:rPr lang="fr-FR" sz="1000" dirty="0">
                <a:latin typeface="Courier New" panose="02070309020205020404" pitchFamily="49" charset="0"/>
                <a:cs typeface="Courier New" panose="02070309020205020404" pitchFamily="49" charset="0"/>
              </a:rPr>
              <a:t>          h2[i].</a:t>
            </a:r>
            <a:r>
              <a:rPr lang="fr-FR" sz="1000" dirty="0" err="1">
                <a:latin typeface="Courier New" panose="02070309020205020404" pitchFamily="49" charset="0"/>
                <a:cs typeface="Courier New" panose="02070309020205020404" pitchFamily="49" charset="0"/>
              </a:rPr>
              <a:t>style.fontSize</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parseInt</a:t>
            </a:r>
            <a:r>
              <a:rPr lang="fr-FR" sz="1000" dirty="0">
                <a:latin typeface="Courier New" panose="02070309020205020404" pitchFamily="49" charset="0"/>
                <a:cs typeface="Courier New" panose="02070309020205020404" pitchFamily="49" charset="0"/>
              </a:rPr>
              <a:t>(tailleH2)*1.2+'px';</a:t>
            </a:r>
          </a:p>
          <a:p>
            <a:r>
              <a:rPr lang="fr-FR" sz="1000" dirty="0">
                <a:latin typeface="Courier New" panose="02070309020205020404" pitchFamily="49" charset="0"/>
                <a:cs typeface="Courier New" panose="02070309020205020404" pitchFamily="49" charset="0"/>
              </a:rPr>
              <a:t>        }  </a:t>
            </a:r>
          </a:p>
          <a:p>
            <a:r>
              <a:rPr lang="fr-FR" sz="1000" dirty="0">
                <a:latin typeface="Courier New" panose="02070309020205020404" pitchFamily="49" charset="0"/>
                <a:cs typeface="Courier New" panose="02070309020205020404" pitchFamily="49" charset="0"/>
              </a:rPr>
              <a:t>        for (var i=0; i&lt;</a:t>
            </a:r>
            <a:r>
              <a:rPr lang="fr-FR" sz="1000" dirty="0" err="1">
                <a:latin typeface="Courier New" panose="02070309020205020404" pitchFamily="49" charset="0"/>
                <a:cs typeface="Courier New" panose="02070309020205020404" pitchFamily="49" charset="0"/>
              </a:rPr>
              <a:t>p.length</a:t>
            </a:r>
            <a:r>
              <a:rPr lang="fr-FR" sz="1000" dirty="0">
                <a:latin typeface="Courier New" panose="02070309020205020404" pitchFamily="49" charset="0"/>
                <a:cs typeface="Courier New" panose="02070309020205020404" pitchFamily="49" charset="0"/>
              </a:rPr>
              <a:t>; i++) {</a:t>
            </a:r>
          </a:p>
          <a:p>
            <a:r>
              <a:rPr lang="fr-FR" sz="1000" dirty="0">
                <a:latin typeface="Courier New" panose="02070309020205020404" pitchFamily="49" charset="0"/>
                <a:cs typeface="Courier New" panose="02070309020205020404" pitchFamily="49" charset="0"/>
              </a:rPr>
              <a:t>          p[i].</a:t>
            </a:r>
            <a:r>
              <a:rPr lang="fr-FR" sz="1000" dirty="0" err="1">
                <a:latin typeface="Courier New" panose="02070309020205020404" pitchFamily="49" charset="0"/>
                <a:cs typeface="Courier New" panose="02070309020205020404" pitchFamily="49" charset="0"/>
              </a:rPr>
              <a:t>style.fontSize</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parseInt</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tailleP</a:t>
            </a:r>
            <a:r>
              <a:rPr lang="fr-FR" sz="1000" dirty="0">
                <a:latin typeface="Courier New" panose="02070309020205020404" pitchFamily="49" charset="0"/>
                <a:cs typeface="Courier New" panose="02070309020205020404" pitchFamily="49" charset="0"/>
              </a:rPr>
              <a:t>)*1.2+'px';</a:t>
            </a:r>
          </a:p>
          <a:p>
            <a:r>
              <a:rPr lang="fr-FR" sz="1000" dirty="0">
                <a:latin typeface="Courier New" panose="02070309020205020404" pitchFamily="49" charset="0"/>
                <a:cs typeface="Courier New" panose="02070309020205020404" pitchFamily="49" charset="0"/>
              </a:rPr>
              <a:t>        }  </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function</a:t>
            </a:r>
            <a:r>
              <a:rPr lang="fr-FR" sz="1000" dirty="0">
                <a:latin typeface="Courier New" panose="02070309020205020404" pitchFamily="49" charset="0"/>
                <a:cs typeface="Courier New" panose="02070309020205020404" pitchFamily="49" charset="0"/>
              </a:rPr>
              <a:t> normaux() {</a:t>
            </a:r>
          </a:p>
          <a:p>
            <a:r>
              <a:rPr lang="fr-FR" sz="1000" dirty="0">
                <a:latin typeface="Courier New" panose="02070309020205020404" pitchFamily="49" charset="0"/>
                <a:cs typeface="Courier New" panose="02070309020205020404" pitchFamily="49" charset="0"/>
              </a:rPr>
              <a:t>        var h2 = </a:t>
            </a:r>
            <a:r>
              <a:rPr lang="fr-FR" sz="1000" dirty="0" err="1">
                <a:latin typeface="Courier New" panose="02070309020205020404" pitchFamily="49" charset="0"/>
                <a:cs typeface="Courier New" panose="02070309020205020404" pitchFamily="49" charset="0"/>
              </a:rPr>
              <a:t>document.getElementsByTagName</a:t>
            </a:r>
            <a:r>
              <a:rPr lang="fr-FR" sz="1000" dirty="0">
                <a:latin typeface="Courier New" panose="02070309020205020404" pitchFamily="49" charset="0"/>
                <a:cs typeface="Courier New" panose="02070309020205020404" pitchFamily="49" charset="0"/>
              </a:rPr>
              <a:t>('h2');</a:t>
            </a:r>
          </a:p>
          <a:p>
            <a:r>
              <a:rPr lang="fr-FR" sz="1000" dirty="0">
                <a:latin typeface="Courier New" panose="02070309020205020404" pitchFamily="49" charset="0"/>
                <a:cs typeface="Courier New" panose="02070309020205020404" pitchFamily="49" charset="0"/>
              </a:rPr>
              <a:t>        var p = </a:t>
            </a:r>
            <a:r>
              <a:rPr lang="fr-FR" sz="1000" dirty="0" err="1">
                <a:latin typeface="Courier New" panose="02070309020205020404" pitchFamily="49" charset="0"/>
                <a:cs typeface="Courier New" panose="02070309020205020404" pitchFamily="49" charset="0"/>
              </a:rPr>
              <a:t>document.getElementsByTagName</a:t>
            </a:r>
            <a:r>
              <a:rPr lang="fr-FR" sz="1000" dirty="0">
                <a:latin typeface="Courier New" panose="02070309020205020404" pitchFamily="49" charset="0"/>
                <a:cs typeface="Courier New" panose="02070309020205020404" pitchFamily="49" charset="0"/>
              </a:rPr>
              <a:t>('p');</a:t>
            </a:r>
          </a:p>
          <a:p>
            <a:r>
              <a:rPr lang="fr-FR" sz="1000" dirty="0">
                <a:latin typeface="Courier New" panose="02070309020205020404" pitchFamily="49" charset="0"/>
                <a:cs typeface="Courier New" panose="02070309020205020404" pitchFamily="49" charset="0"/>
              </a:rPr>
              <a:t>        for (var i=0; i&lt;h2.length; i++) {</a:t>
            </a:r>
          </a:p>
          <a:p>
            <a:r>
              <a:rPr lang="fr-FR" sz="1000" dirty="0">
                <a:latin typeface="Courier New" panose="02070309020205020404" pitchFamily="49" charset="0"/>
                <a:cs typeface="Courier New" panose="02070309020205020404" pitchFamily="49" charset="0"/>
              </a:rPr>
              <a:t>          h2[i].</a:t>
            </a:r>
            <a:r>
              <a:rPr lang="fr-FR" sz="1000" dirty="0" err="1">
                <a:latin typeface="Courier New" panose="02070309020205020404" pitchFamily="49" charset="0"/>
                <a:cs typeface="Courier New" panose="02070309020205020404" pitchFamily="49" charset="0"/>
              </a:rPr>
              <a:t>style.fontSize</a:t>
            </a:r>
            <a:r>
              <a:rPr lang="fr-FR" sz="1000" dirty="0">
                <a:latin typeface="Courier New" panose="02070309020205020404" pitchFamily="49" charset="0"/>
                <a:cs typeface="Courier New" panose="02070309020205020404" pitchFamily="49" charset="0"/>
              </a:rPr>
              <a:t> = tailleH2;</a:t>
            </a:r>
          </a:p>
          <a:p>
            <a:r>
              <a:rPr lang="fr-FR" sz="1000" dirty="0">
                <a:latin typeface="Courier New" panose="02070309020205020404" pitchFamily="49" charset="0"/>
                <a:cs typeface="Courier New" panose="02070309020205020404" pitchFamily="49" charset="0"/>
              </a:rPr>
              <a:t>        }  </a:t>
            </a:r>
          </a:p>
          <a:p>
            <a:r>
              <a:rPr lang="fr-FR" sz="1000" dirty="0">
                <a:latin typeface="Courier New" panose="02070309020205020404" pitchFamily="49" charset="0"/>
                <a:cs typeface="Courier New" panose="02070309020205020404" pitchFamily="49" charset="0"/>
              </a:rPr>
              <a:t>        for (var i=0; i&lt;</a:t>
            </a:r>
            <a:r>
              <a:rPr lang="fr-FR" sz="1000" dirty="0" err="1">
                <a:latin typeface="Courier New" panose="02070309020205020404" pitchFamily="49" charset="0"/>
                <a:cs typeface="Courier New" panose="02070309020205020404" pitchFamily="49" charset="0"/>
              </a:rPr>
              <a:t>p.length</a:t>
            </a:r>
            <a:r>
              <a:rPr lang="fr-FR" sz="1000" dirty="0">
                <a:latin typeface="Courier New" panose="02070309020205020404" pitchFamily="49" charset="0"/>
                <a:cs typeface="Courier New" panose="02070309020205020404" pitchFamily="49" charset="0"/>
              </a:rPr>
              <a:t>; i++) {</a:t>
            </a:r>
          </a:p>
          <a:p>
            <a:r>
              <a:rPr lang="fr-FR" sz="1000" dirty="0">
                <a:latin typeface="Courier New" panose="02070309020205020404" pitchFamily="49" charset="0"/>
                <a:cs typeface="Courier New" panose="02070309020205020404" pitchFamily="49" charset="0"/>
              </a:rPr>
              <a:t>          p[i].</a:t>
            </a:r>
            <a:r>
              <a:rPr lang="fr-FR" sz="1000" dirty="0" err="1">
                <a:latin typeface="Courier New" panose="02070309020205020404" pitchFamily="49" charset="0"/>
                <a:cs typeface="Courier New" panose="02070309020205020404" pitchFamily="49" charset="0"/>
              </a:rPr>
              <a:t>style.fontSize</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tailleP</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  </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&lt;/script&gt;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head</a:t>
            </a:r>
            <a:r>
              <a:rPr lang="fr-FR" sz="1000" dirty="0">
                <a:latin typeface="Courier New" panose="02070309020205020404" pitchFamily="49" charset="0"/>
                <a:cs typeface="Courier New" panose="02070309020205020404" pitchFamily="49" charset="0"/>
              </a:rPr>
              <a:t>&gt;</a:t>
            </a:r>
          </a:p>
        </p:txBody>
      </p:sp>
      <p:sp>
        <p:nvSpPr>
          <p:cNvPr id="3" name="Espace réservé du numéro de diapositive 2">
            <a:extLst>
              <a:ext uri="{FF2B5EF4-FFF2-40B4-BE49-F238E27FC236}">
                <a16:creationId xmlns:a16="http://schemas.microsoft.com/office/drawing/2014/main" id="{57999509-EEEA-4A1B-90B9-46DCD2DD60BE}"/>
              </a:ext>
            </a:extLst>
          </p:cNvPr>
          <p:cNvSpPr>
            <a:spLocks noGrp="1"/>
          </p:cNvSpPr>
          <p:nvPr>
            <p:ph type="sldNum" sz="quarter" idx="12"/>
          </p:nvPr>
        </p:nvSpPr>
        <p:spPr/>
        <p:txBody>
          <a:bodyPr/>
          <a:lstStyle/>
          <a:p>
            <a:fld id="{D57F1E4F-1CFF-5643-939E-217C01CDF565}" type="slidenum">
              <a:rPr lang="en-US" smtClean="0"/>
              <a:pPr/>
              <a:t>174</a:t>
            </a:fld>
            <a:endParaRPr lang="en-US" dirty="0"/>
          </a:p>
        </p:txBody>
      </p:sp>
      <p:sp>
        <p:nvSpPr>
          <p:cNvPr id="5" name="ZoneTexte 4">
            <a:extLst>
              <a:ext uri="{FF2B5EF4-FFF2-40B4-BE49-F238E27FC236}">
                <a16:creationId xmlns:a16="http://schemas.microsoft.com/office/drawing/2014/main" id="{66550E04-C28E-F5BE-8261-449EF79D4945}"/>
              </a:ext>
            </a:extLst>
          </p:cNvPr>
          <p:cNvSpPr txBox="1"/>
          <p:nvPr/>
        </p:nvSpPr>
        <p:spPr>
          <a:xfrm>
            <a:off x="6179820" y="3457039"/>
            <a:ext cx="6096000" cy="2554545"/>
          </a:xfrm>
          <a:prstGeom prst="rect">
            <a:avLst/>
          </a:prstGeom>
          <a:noFill/>
        </p:spPr>
        <p:txBody>
          <a:bodyPr wrap="square">
            <a:spAutoFit/>
          </a:bodyPr>
          <a:lstStyle/>
          <a:p>
            <a:r>
              <a:rPr lang="fr-FR" sz="1000" dirty="0">
                <a:latin typeface="Courier New" panose="02070309020205020404" pitchFamily="49" charset="0"/>
                <a:cs typeface="Courier New" panose="02070309020205020404" pitchFamily="49" charset="0"/>
              </a:rPr>
              <a:t> &lt;body </a:t>
            </a:r>
            <a:r>
              <a:rPr lang="fr-FR" sz="1000" dirty="0" err="1">
                <a:latin typeface="Courier New" panose="02070309020205020404" pitchFamily="49" charset="0"/>
                <a:cs typeface="Courier New" panose="02070309020205020404" pitchFamily="49" charset="0"/>
              </a:rPr>
              <a:t>onload</a:t>
            </a:r>
            <a:r>
              <a:rPr lang="fr-FR" sz="1000" dirty="0">
                <a:latin typeface="Courier New" panose="02070309020205020404" pitchFamily="49" charset="0"/>
                <a:cs typeface="Courier New" panose="02070309020205020404" pitchFamily="49" charset="0"/>
              </a:rPr>
              <a:t>="init();"&gt;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button</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onclick</a:t>
            </a:r>
            <a:r>
              <a:rPr lang="fr-FR" sz="1000" dirty="0">
                <a:latin typeface="Courier New" panose="02070309020205020404" pitchFamily="49" charset="0"/>
                <a:cs typeface="Courier New" panose="02070309020205020404" pitchFamily="49" charset="0"/>
              </a:rPr>
              <a:t>="gros();"&gt;Gros caractères&lt;/</a:t>
            </a:r>
            <a:r>
              <a:rPr lang="fr-FR" sz="1000" dirty="0" err="1">
                <a:latin typeface="Courier New" panose="02070309020205020404" pitchFamily="49" charset="0"/>
                <a:cs typeface="Courier New" panose="02070309020205020404" pitchFamily="49" charset="0"/>
              </a:rPr>
              <a:t>button</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button</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onclick</a:t>
            </a:r>
            <a:r>
              <a:rPr lang="fr-FR" sz="1000" dirty="0">
                <a:latin typeface="Courier New" panose="02070309020205020404" pitchFamily="49" charset="0"/>
                <a:cs typeface="Courier New" panose="02070309020205020404" pitchFamily="49" charset="0"/>
              </a:rPr>
              <a:t>="normaux();"&gt;Caractères normaux&lt;/</a:t>
            </a:r>
            <a:r>
              <a:rPr lang="fr-FR" sz="1000" dirty="0" err="1">
                <a:latin typeface="Courier New" panose="02070309020205020404" pitchFamily="49" charset="0"/>
                <a:cs typeface="Courier New" panose="02070309020205020404" pitchFamily="49" charset="0"/>
              </a:rPr>
              <a:t>button</a:t>
            </a:r>
            <a:r>
              <a:rPr lang="fr-FR" sz="1000" dirty="0">
                <a:latin typeface="Courier New" panose="02070309020205020404" pitchFamily="49" charset="0"/>
                <a:cs typeface="Courier New" panose="02070309020205020404" pitchFamily="49" charset="0"/>
              </a:rPr>
              <a:t>&gt;&lt;</a:t>
            </a:r>
            <a:r>
              <a:rPr lang="fr-FR" sz="1000" dirty="0" err="1">
                <a:latin typeface="Courier New" panose="02070309020205020404" pitchFamily="49" charset="0"/>
                <a:cs typeface="Courier New" panose="02070309020205020404" pitchFamily="49" charset="0"/>
              </a:rPr>
              <a:t>br</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&lt;h2&gt;Titre h2&lt;/h2&gt;</a:t>
            </a:r>
          </a:p>
          <a:p>
            <a:r>
              <a:rPr lang="fr-FR" sz="1000" dirty="0">
                <a:latin typeface="Courier New" panose="02070309020205020404" pitchFamily="49" charset="0"/>
                <a:cs typeface="Courier New" panose="02070309020205020404" pitchFamily="49" charset="0"/>
              </a:rPr>
              <a:t>    &lt;p&gt;Lorem ipsum </a:t>
            </a:r>
            <a:r>
              <a:rPr lang="fr-FR" sz="1000" dirty="0" err="1">
                <a:latin typeface="Courier New" panose="02070309020205020404" pitchFamily="49" charset="0"/>
                <a:cs typeface="Courier New" panose="02070309020205020404" pitchFamily="49" charset="0"/>
              </a:rPr>
              <a:t>dolor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sit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amet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consectetur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adipiscing</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elit</a:t>
            </a:r>
            <a:r>
              <a:rPr lang="fr-FR" sz="1000" dirty="0">
                <a:latin typeface="Courier New" panose="02070309020205020404" pitchFamily="49" charset="0"/>
                <a:cs typeface="Courier New" panose="02070309020205020404" pitchFamily="49" charset="0"/>
              </a:rPr>
              <a:t>. Sed vitae diam et </a:t>
            </a:r>
            <a:r>
              <a:rPr lang="fr-FR" sz="1000" dirty="0" err="1">
                <a:latin typeface="Courier New" panose="02070309020205020404" pitchFamily="49" charset="0"/>
                <a:cs typeface="Courier New" panose="02070309020205020404" pitchFamily="49" charset="0"/>
              </a:rPr>
              <a:t>quam</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auctor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rutrum</a:t>
            </a:r>
            <a:r>
              <a:rPr lang="fr-FR" sz="1000" dirty="0">
                <a:latin typeface="Courier New" panose="02070309020205020404" pitchFamily="49" charset="0"/>
                <a:cs typeface="Courier New" panose="02070309020205020404" pitchFamily="49" charset="0"/>
              </a:rPr>
              <a:t>.&lt;/p&gt;</a:t>
            </a:r>
          </a:p>
          <a:p>
            <a:r>
              <a:rPr lang="fr-FR" sz="1000" dirty="0">
                <a:latin typeface="Courier New" panose="02070309020205020404" pitchFamily="49" charset="0"/>
                <a:cs typeface="Courier New" panose="02070309020205020404" pitchFamily="49" charset="0"/>
              </a:rPr>
              <a:t>    &lt;p&gt;Ut </a:t>
            </a:r>
            <a:r>
              <a:rPr lang="fr-FR" sz="1000" dirty="0" err="1">
                <a:latin typeface="Courier New" panose="02070309020205020404" pitchFamily="49" charset="0"/>
                <a:cs typeface="Courier New" panose="02070309020205020404" pitchFamily="49" charset="0"/>
              </a:rPr>
              <a:t>posuere</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ullamcorper</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augue</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quis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lacinia</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odio</a:t>
            </a:r>
            <a:r>
              <a:rPr lang="fr-FR" sz="1000" dirty="0">
                <a:latin typeface="Courier New" panose="02070309020205020404" pitchFamily="49" charset="0"/>
                <a:cs typeface="Courier New" panose="02070309020205020404" pitchFamily="49" charset="0"/>
              </a:rPr>
              <a:t> cursus non. </a:t>
            </a:r>
            <a:r>
              <a:rPr lang="fr-FR" sz="1000" dirty="0" err="1">
                <a:latin typeface="Courier New" panose="02070309020205020404" pitchFamily="49" charset="0"/>
                <a:cs typeface="Courier New" panose="02070309020205020404" pitchFamily="49" charset="0"/>
              </a:rPr>
              <a:t>Aenean</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ultricies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venenatis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consequat</a:t>
            </a:r>
            <a:r>
              <a:rPr lang="fr-FR" sz="1000" dirty="0">
                <a:latin typeface="Courier New" panose="02070309020205020404" pitchFamily="49" charset="0"/>
                <a:cs typeface="Courier New" panose="02070309020205020404" pitchFamily="49" charset="0"/>
              </a:rPr>
              <a:t>. Nam </a:t>
            </a:r>
            <a:r>
              <a:rPr lang="fr-FR" sz="1000" dirty="0" err="1">
                <a:latin typeface="Courier New" panose="02070309020205020404" pitchFamily="49" charset="0"/>
                <a:cs typeface="Courier New" panose="02070309020205020404" pitchFamily="49" charset="0"/>
              </a:rPr>
              <a:t>vel</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metus</a:t>
            </a:r>
            <a:r>
              <a:rPr lang="fr-FR" sz="1000" dirty="0">
                <a:latin typeface="Courier New" panose="02070309020205020404" pitchFamily="49" charset="0"/>
                <a:cs typeface="Courier New" panose="02070309020205020404" pitchFamily="49" charset="0"/>
              </a:rPr>
              <a:t> pretium, </a:t>
            </a:r>
            <a:r>
              <a:rPr lang="fr-FR" sz="1000" dirty="0" err="1">
                <a:latin typeface="Courier New" panose="02070309020205020404" pitchFamily="49" charset="0"/>
                <a:cs typeface="Courier New" panose="02070309020205020404" pitchFamily="49" charset="0"/>
              </a:rPr>
              <a:t>feugiat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sem</a:t>
            </a:r>
            <a:r>
              <a:rPr lang="fr-FR" sz="1000" dirty="0">
                <a:latin typeface="Courier New" panose="02070309020205020404" pitchFamily="49" charset="0"/>
                <a:cs typeface="Courier New" panose="02070309020205020404" pitchFamily="49" charset="0"/>
              </a:rPr>
              <a:t> vitae, </a:t>
            </a:r>
            <a:r>
              <a:rPr lang="fr-FR" sz="1000" dirty="0" err="1">
                <a:latin typeface="Courier New" panose="02070309020205020404" pitchFamily="49" charset="0"/>
                <a:cs typeface="Courier New" panose="02070309020205020404" pitchFamily="49" charset="0"/>
              </a:rPr>
              <a:t>volutpat</a:t>
            </a:r>
            <a:r>
              <a:rPr lang="fr-FR" sz="1000" dirty="0">
                <a:latin typeface="Courier New" panose="02070309020205020404" pitchFamily="49" charset="0"/>
                <a:cs typeface="Courier New" panose="02070309020205020404" pitchFamily="49" charset="0"/>
              </a:rPr>
              <a:t> ex.&lt;/p&gt;</a:t>
            </a:r>
          </a:p>
          <a:p>
            <a:r>
              <a:rPr lang="fr-FR" sz="1000" dirty="0">
                <a:latin typeface="Courier New" panose="02070309020205020404" pitchFamily="49" charset="0"/>
                <a:cs typeface="Courier New" panose="02070309020205020404" pitchFamily="49" charset="0"/>
              </a:rPr>
              <a:t>    &lt;h2&gt;Un autre titre h2&lt;/h2&gt;</a:t>
            </a:r>
          </a:p>
          <a:p>
            <a:r>
              <a:rPr lang="fr-FR" sz="1000" dirty="0">
                <a:latin typeface="Courier New" panose="02070309020205020404" pitchFamily="49" charset="0"/>
                <a:cs typeface="Courier New" panose="02070309020205020404" pitchFamily="49" charset="0"/>
              </a:rPr>
              <a:t>    &lt;p&gt;Suspendisse </a:t>
            </a:r>
            <a:r>
              <a:rPr lang="fr-FR" sz="1000" dirty="0" err="1">
                <a:latin typeface="Courier New" panose="02070309020205020404" pitchFamily="49" charset="0"/>
                <a:cs typeface="Courier New" panose="02070309020205020404" pitchFamily="49" charset="0"/>
              </a:rPr>
              <a:t>pellentesque</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metus</a:t>
            </a:r>
            <a:r>
              <a:rPr lang="fr-FR" sz="1000" dirty="0">
                <a:latin typeface="Courier New" panose="02070309020205020404" pitchFamily="49" charset="0"/>
                <a:cs typeface="Courier New" panose="02070309020205020404" pitchFamily="49" charset="0"/>
              </a:rPr>
              <a:t> est, in </a:t>
            </a:r>
            <a:r>
              <a:rPr lang="fr-FR" sz="1000" dirty="0" err="1">
                <a:latin typeface="Courier New" panose="02070309020205020404" pitchFamily="49" charset="0"/>
                <a:cs typeface="Courier New" panose="02070309020205020404" pitchFamily="49" charset="0"/>
              </a:rPr>
              <a:t>congue</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lacus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congue</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ac</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Etiam</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quis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odio</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euismod</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dui</a:t>
            </a:r>
            <a:r>
              <a:rPr lang="fr-FR" sz="1000" dirty="0">
                <a:latin typeface="Courier New" panose="02070309020205020404" pitchFamily="49" charset="0"/>
                <a:cs typeface="Courier New" panose="02070309020205020404" pitchFamily="49" charset="0"/>
              </a:rPr>
              <a:t> commodo </a:t>
            </a:r>
            <a:r>
              <a:rPr lang="fr-FR" sz="1000" dirty="0" err="1">
                <a:latin typeface="Courier New" panose="02070309020205020404" pitchFamily="49" charset="0"/>
                <a:cs typeface="Courier New" panose="02070309020205020404" pitchFamily="49" charset="0"/>
              </a:rPr>
              <a:t>faucibus</a:t>
            </a:r>
            <a:r>
              <a:rPr lang="fr-FR" sz="1000" dirty="0">
                <a:latin typeface="Courier New" panose="02070309020205020404" pitchFamily="49" charset="0"/>
                <a:cs typeface="Courier New" panose="02070309020205020404" pitchFamily="49" charset="0"/>
              </a:rPr>
              <a:t> et vitae magna.&lt;/p&gt;</a:t>
            </a:r>
          </a:p>
          <a:p>
            <a:r>
              <a:rPr lang="fr-FR" sz="1000" dirty="0">
                <a:latin typeface="Courier New" panose="02070309020205020404" pitchFamily="49" charset="0"/>
                <a:cs typeface="Courier New" panose="02070309020205020404" pitchFamily="49" charset="0"/>
              </a:rPr>
              <a:t>    &lt;p&gt;</a:t>
            </a:r>
            <a:r>
              <a:rPr lang="fr-FR" sz="1000" dirty="0" err="1">
                <a:latin typeface="Courier New" panose="02070309020205020404" pitchFamily="49" charset="0"/>
                <a:cs typeface="Courier New" panose="02070309020205020404" pitchFamily="49" charset="0"/>
              </a:rPr>
              <a:t>Praesent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venenatis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metus</a:t>
            </a:r>
            <a:r>
              <a:rPr lang="fr-FR" sz="1000" dirty="0">
                <a:latin typeface="Courier New" panose="02070309020205020404" pitchFamily="49" charset="0"/>
                <a:cs typeface="Courier New" panose="02070309020205020404" pitchFamily="49" charset="0"/>
              </a:rPr>
              <a:t> in massa semper, eu </a:t>
            </a:r>
            <a:r>
              <a:rPr lang="fr-FR" sz="1000" dirty="0" err="1">
                <a:latin typeface="Courier New" panose="02070309020205020404" pitchFamily="49" charset="0"/>
                <a:cs typeface="Courier New" panose="02070309020205020404" pitchFamily="49" charset="0"/>
              </a:rPr>
              <a:t>posuere</a:t>
            </a:r>
            <a:r>
              <a:rPr lang="fr-FR" sz="1000" dirty="0">
                <a:latin typeface="Courier New" panose="02070309020205020404" pitchFamily="49" charset="0"/>
                <a:cs typeface="Courier New" panose="02070309020205020404" pitchFamily="49" charset="0"/>
              </a:rPr>
              <a:t> ante </a:t>
            </a:r>
            <a:r>
              <a:rPr lang="fr-FR" sz="1000" dirty="0" err="1">
                <a:latin typeface="Courier New" panose="02070309020205020404" pitchFamily="49" charset="0"/>
                <a:cs typeface="Courier New" panose="02070309020205020404" pitchFamily="49" charset="0"/>
              </a:rPr>
              <a:t>finibus</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Maecenas</a:t>
            </a:r>
            <a:r>
              <a:rPr lang="fr-FR" sz="1000" dirty="0">
                <a:latin typeface="Courier New" panose="02070309020205020404" pitchFamily="49" charset="0"/>
                <a:cs typeface="Courier New" panose="02070309020205020404" pitchFamily="49" charset="0"/>
              </a:rPr>
              <a:t> vitae </a:t>
            </a:r>
            <a:r>
              <a:rPr lang="fr-FR" sz="1000" dirty="0" err="1">
                <a:latin typeface="Courier New" panose="02070309020205020404" pitchFamily="49" charset="0"/>
                <a:cs typeface="Courier New" panose="02070309020205020404" pitchFamily="49" charset="0"/>
              </a:rPr>
              <a:t>tincidunt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neque</a:t>
            </a:r>
            <a:r>
              <a:rPr lang="fr-FR" sz="1000" dirty="0">
                <a:latin typeface="Courier New" panose="02070309020205020404" pitchFamily="49" charset="0"/>
                <a:cs typeface="Courier New" panose="02070309020205020404" pitchFamily="49" charset="0"/>
              </a:rPr>
              <a:t>.&lt;/p&gt;</a:t>
            </a:r>
          </a:p>
          <a:p>
            <a:r>
              <a:rPr lang="fr-FR" sz="1000" dirty="0">
                <a:latin typeface="Courier New" panose="02070309020205020404" pitchFamily="49" charset="0"/>
                <a:cs typeface="Courier New" panose="02070309020205020404" pitchFamily="49" charset="0"/>
              </a:rPr>
              <a:t>  &lt;/body&gt;</a:t>
            </a:r>
          </a:p>
          <a:p>
            <a:r>
              <a:rPr lang="fr-FR" sz="1000" dirty="0">
                <a:latin typeface="Courier New" panose="02070309020205020404" pitchFamily="49" charset="0"/>
                <a:cs typeface="Courier New" panose="02070309020205020404" pitchFamily="49" charset="0"/>
              </a:rPr>
              <a:t>&lt;/html&gt;</a:t>
            </a:r>
            <a:endParaRPr lang="fr-FR" sz="1000" dirty="0"/>
          </a:p>
        </p:txBody>
      </p:sp>
      <p:sp>
        <p:nvSpPr>
          <p:cNvPr id="6" name="ZoneTexte 5">
            <a:extLst>
              <a:ext uri="{FF2B5EF4-FFF2-40B4-BE49-F238E27FC236}">
                <a16:creationId xmlns:a16="http://schemas.microsoft.com/office/drawing/2014/main" id="{F32FC512-E22C-8AEB-A6C0-320A0D409432}"/>
              </a:ext>
            </a:extLst>
          </p:cNvPr>
          <p:cNvSpPr txBox="1"/>
          <p:nvPr/>
        </p:nvSpPr>
        <p:spPr>
          <a:xfrm>
            <a:off x="5706533" y="499533"/>
            <a:ext cx="1625600" cy="369332"/>
          </a:xfrm>
          <a:prstGeom prst="rect">
            <a:avLst/>
          </a:prstGeom>
          <a:noFill/>
        </p:spPr>
        <p:txBody>
          <a:bodyPr wrap="square" rtlCol="0">
            <a:spAutoFit/>
          </a:bodyPr>
          <a:lstStyle/>
          <a:p>
            <a:r>
              <a:rPr lang="fr-FR" dirty="0"/>
              <a:t>Solution :</a:t>
            </a:r>
          </a:p>
        </p:txBody>
      </p:sp>
    </p:spTree>
    <p:extLst>
      <p:ext uri="{BB962C8B-B14F-4D97-AF65-F5344CB8AC3E}">
        <p14:creationId xmlns:p14="http://schemas.microsoft.com/office/powerpoint/2010/main" val="65314869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p:cNvSpPr>
            <a:spLocks noGrp="1"/>
          </p:cNvSpPr>
          <p:nvPr>
            <p:ph type="sldNum" sz="quarter" idx="12"/>
          </p:nvPr>
        </p:nvSpPr>
        <p:spPr/>
        <p:txBody>
          <a:bodyPr/>
          <a:lstStyle/>
          <a:p>
            <a:fld id="{D57F1E4F-1CFF-5643-939E-217C01CDF565}" type="slidenum">
              <a:rPr lang="en-US" smtClean="0"/>
              <a:pPr/>
              <a:t>175</a:t>
            </a:fld>
            <a:endParaRPr lang="en-US" dirty="0"/>
          </a:p>
        </p:txBody>
      </p:sp>
      <p:sp>
        <p:nvSpPr>
          <p:cNvPr id="3" name="Rectangle 2"/>
          <p:cNvSpPr/>
          <p:nvPr/>
        </p:nvSpPr>
        <p:spPr>
          <a:xfrm>
            <a:off x="1091681" y="2086194"/>
            <a:ext cx="9227976" cy="3693319"/>
          </a:xfrm>
          <a:prstGeom prst="rect">
            <a:avLst/>
          </a:prstGeom>
        </p:spPr>
        <p:txBody>
          <a:bodyPr wrap="square">
            <a:spAutoFit/>
          </a:bodyPr>
          <a:lstStyle/>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var taille = 100;</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grosCaracteres</a:t>
            </a:r>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var el = </a:t>
            </a:r>
            <a:r>
              <a:rPr lang="fr-FR" dirty="0" err="1">
                <a:latin typeface="Courier New" panose="02070309020205020404" pitchFamily="49" charset="0"/>
                <a:cs typeface="Courier New" panose="02070309020205020404" pitchFamily="49" charset="0"/>
              </a:rPr>
              <a:t>document.getElementsByTagName</a:t>
            </a:r>
            <a:r>
              <a:rPr lang="fr-FR" dirty="0">
                <a:latin typeface="Courier New" panose="02070309020205020404" pitchFamily="49" charset="0"/>
                <a:cs typeface="Courier New" panose="02070309020205020404" pitchFamily="49" charset="0"/>
              </a:rPr>
              <a:t>('body')[0];</a:t>
            </a:r>
          </a:p>
          <a:p>
            <a:r>
              <a:rPr lang="fr-FR" dirty="0">
                <a:latin typeface="Courier New" panose="02070309020205020404" pitchFamily="49" charset="0"/>
                <a:cs typeface="Courier New" panose="02070309020205020404" pitchFamily="49" charset="0"/>
              </a:rPr>
              <a:t>        taille *= 1.2;</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el.style.fontSize</a:t>
            </a:r>
            <a:r>
              <a:rPr lang="fr-FR" dirty="0">
                <a:latin typeface="Courier New" panose="02070309020205020404" pitchFamily="49" charset="0"/>
                <a:cs typeface="Courier New" panose="02070309020205020404" pitchFamily="49" charset="0"/>
              </a:rPr>
              <a:t> = taille + '%';</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caracteresNormaux</a:t>
            </a:r>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var el = </a:t>
            </a:r>
            <a:r>
              <a:rPr lang="fr-FR" dirty="0" err="1">
                <a:latin typeface="Courier New" panose="02070309020205020404" pitchFamily="49" charset="0"/>
                <a:cs typeface="Courier New" panose="02070309020205020404" pitchFamily="49" charset="0"/>
              </a:rPr>
              <a:t>document.getElementsByTagName</a:t>
            </a:r>
            <a:r>
              <a:rPr lang="fr-FR" dirty="0">
                <a:latin typeface="Courier New" panose="02070309020205020404" pitchFamily="49" charset="0"/>
                <a:cs typeface="Courier New" panose="02070309020205020404" pitchFamily="49" charset="0"/>
              </a:rPr>
              <a:t>('body')[0];</a:t>
            </a:r>
          </a:p>
          <a:p>
            <a:r>
              <a:rPr lang="fr-FR" dirty="0">
                <a:latin typeface="Courier New" panose="02070309020205020404" pitchFamily="49" charset="0"/>
                <a:cs typeface="Courier New" panose="02070309020205020404" pitchFamily="49" charset="0"/>
              </a:rPr>
              <a:t>        taille /= 1.2;</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el.style.fontSize</a:t>
            </a:r>
            <a:r>
              <a:rPr lang="fr-FR" dirty="0">
                <a:latin typeface="Courier New" panose="02070309020205020404" pitchFamily="49" charset="0"/>
                <a:cs typeface="Courier New" panose="02070309020205020404" pitchFamily="49" charset="0"/>
              </a:rPr>
              <a:t> = taille + '%';</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&lt;/script&gt;</a:t>
            </a:r>
          </a:p>
        </p:txBody>
      </p:sp>
      <p:sp>
        <p:nvSpPr>
          <p:cNvPr id="4" name="ZoneTexte 3">
            <a:extLst>
              <a:ext uri="{FF2B5EF4-FFF2-40B4-BE49-F238E27FC236}">
                <a16:creationId xmlns:a16="http://schemas.microsoft.com/office/drawing/2014/main" id="{4C514190-4910-51D9-2A4E-53A4DA76517D}"/>
              </a:ext>
            </a:extLst>
          </p:cNvPr>
          <p:cNvSpPr txBox="1"/>
          <p:nvPr/>
        </p:nvSpPr>
        <p:spPr>
          <a:xfrm>
            <a:off x="761999" y="762000"/>
            <a:ext cx="9186333" cy="369332"/>
          </a:xfrm>
          <a:prstGeom prst="rect">
            <a:avLst/>
          </a:prstGeom>
          <a:noFill/>
        </p:spPr>
        <p:txBody>
          <a:bodyPr wrap="square" rtlCol="0">
            <a:spAutoFit/>
          </a:bodyPr>
          <a:lstStyle/>
          <a:p>
            <a:r>
              <a:rPr lang="fr-FR" dirty="0"/>
              <a:t>Une autre solution, un peu plus directe :</a:t>
            </a:r>
          </a:p>
        </p:txBody>
      </p:sp>
    </p:spTree>
    <p:extLst>
      <p:ext uri="{BB962C8B-B14F-4D97-AF65-F5344CB8AC3E}">
        <p14:creationId xmlns:p14="http://schemas.microsoft.com/office/powerpoint/2010/main" val="354790521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08CF2B8-569D-40D3-94AD-14EAF28DB0D4}"/>
              </a:ext>
            </a:extLst>
          </p:cNvPr>
          <p:cNvSpPr>
            <a:spLocks noGrp="1"/>
          </p:cNvSpPr>
          <p:nvPr>
            <p:ph type="sldNum" sz="quarter" idx="12"/>
          </p:nvPr>
        </p:nvSpPr>
        <p:spPr/>
        <p:txBody>
          <a:bodyPr/>
          <a:lstStyle/>
          <a:p>
            <a:fld id="{D57F1E4F-1CFF-5643-939E-217C01CDF565}" type="slidenum">
              <a:rPr lang="en-US" smtClean="0"/>
              <a:pPr/>
              <a:t>176</a:t>
            </a:fld>
            <a:endParaRPr lang="en-US" dirty="0"/>
          </a:p>
        </p:txBody>
      </p:sp>
      <p:sp>
        <p:nvSpPr>
          <p:cNvPr id="3" name="ZoneTexte 2">
            <a:extLst>
              <a:ext uri="{FF2B5EF4-FFF2-40B4-BE49-F238E27FC236}">
                <a16:creationId xmlns:a16="http://schemas.microsoft.com/office/drawing/2014/main" id="{15C1C821-2136-4015-AF2A-CA50D87CB4E5}"/>
              </a:ext>
            </a:extLst>
          </p:cNvPr>
          <p:cNvSpPr txBox="1"/>
          <p:nvPr/>
        </p:nvSpPr>
        <p:spPr>
          <a:xfrm>
            <a:off x="2424418" y="721453"/>
            <a:ext cx="8263156" cy="2862322"/>
          </a:xfrm>
          <a:prstGeom prst="rect">
            <a:avLst/>
          </a:prstGeom>
          <a:noFill/>
        </p:spPr>
        <p:txBody>
          <a:bodyPr wrap="square" rtlCol="0">
            <a:spAutoFit/>
          </a:bodyPr>
          <a:lstStyle/>
          <a:p>
            <a:r>
              <a:rPr lang="fr-FR" dirty="0"/>
              <a:t>Exercice :</a:t>
            </a:r>
          </a:p>
          <a:p>
            <a:endParaRPr lang="fr-FR" dirty="0"/>
          </a:p>
          <a:p>
            <a:endParaRPr lang="fr-FR" dirty="0"/>
          </a:p>
          <a:p>
            <a:r>
              <a:rPr lang="fr-FR" dirty="0"/>
              <a:t>Dans un nouveau document, insérez trois images et un bouton.</a:t>
            </a:r>
          </a:p>
          <a:p>
            <a:endParaRPr lang="fr-FR" dirty="0"/>
          </a:p>
          <a:p>
            <a:r>
              <a:rPr lang="fr-FR" dirty="0"/>
              <a:t>Lorsque l'utilisateur clique sur le bouton, ajoutez une bordure épaisse noire et continue aux trois images. </a:t>
            </a:r>
          </a:p>
          <a:p>
            <a:endParaRPr lang="fr-FR" dirty="0"/>
          </a:p>
          <a:p>
            <a:r>
              <a:rPr lang="fr-FR" dirty="0"/>
              <a:t>Lorsqu'il clique à nouveau sur le bouton, supprimez la bordure autour des trois images.</a:t>
            </a:r>
          </a:p>
        </p:txBody>
      </p:sp>
    </p:spTree>
    <p:extLst>
      <p:ext uri="{BB962C8B-B14F-4D97-AF65-F5344CB8AC3E}">
        <p14:creationId xmlns:p14="http://schemas.microsoft.com/office/powerpoint/2010/main" val="419665131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D4DDF10-9D80-4373-8C6B-B3EFBA667D32}"/>
              </a:ext>
            </a:extLst>
          </p:cNvPr>
          <p:cNvSpPr>
            <a:spLocks noGrp="1"/>
          </p:cNvSpPr>
          <p:nvPr>
            <p:ph type="sldNum" sz="quarter" idx="12"/>
          </p:nvPr>
        </p:nvSpPr>
        <p:spPr/>
        <p:txBody>
          <a:bodyPr/>
          <a:lstStyle/>
          <a:p>
            <a:fld id="{D57F1E4F-1CFF-5643-939E-217C01CDF565}" type="slidenum">
              <a:rPr lang="en-US" smtClean="0"/>
              <a:pPr/>
              <a:t>177</a:t>
            </a:fld>
            <a:endParaRPr lang="en-US" dirty="0"/>
          </a:p>
        </p:txBody>
      </p:sp>
      <p:sp>
        <p:nvSpPr>
          <p:cNvPr id="4" name="ZoneTexte 3">
            <a:extLst>
              <a:ext uri="{FF2B5EF4-FFF2-40B4-BE49-F238E27FC236}">
                <a16:creationId xmlns:a16="http://schemas.microsoft.com/office/drawing/2014/main" id="{824CF88E-9251-472F-9D2B-6B2418F97B02}"/>
              </a:ext>
            </a:extLst>
          </p:cNvPr>
          <p:cNvSpPr txBox="1"/>
          <p:nvPr/>
        </p:nvSpPr>
        <p:spPr>
          <a:xfrm>
            <a:off x="2070215" y="0"/>
            <a:ext cx="9144699" cy="6924973"/>
          </a:xfrm>
          <a:prstGeom prst="rect">
            <a:avLst/>
          </a:prstGeom>
          <a:noFill/>
        </p:spPr>
        <p:txBody>
          <a:bodyPr wrap="square">
            <a:spAutoFit/>
          </a:bodyPr>
          <a:lstStyle/>
          <a:p>
            <a:r>
              <a:rPr lang="fr-FR" sz="1200" dirty="0">
                <a:latin typeface="Courier New" panose="02070309020205020404" pitchFamily="49" charset="0"/>
                <a:cs typeface="Courier New" panose="02070309020205020404" pitchFamily="49" charset="0"/>
              </a:rPr>
              <a:t>&lt;!DOCTYPE html&gt;</a:t>
            </a:r>
          </a:p>
          <a:p>
            <a:r>
              <a:rPr lang="fr-FR" sz="1200" dirty="0">
                <a:latin typeface="Courier New" panose="02070309020205020404" pitchFamily="49" charset="0"/>
                <a:cs typeface="Courier New" panose="02070309020205020404" pitchFamily="49" charset="0"/>
              </a:rPr>
              <a:t>&lt;html </a:t>
            </a:r>
            <a:r>
              <a:rPr lang="fr-FR" sz="1200" dirty="0" err="1">
                <a:latin typeface="Courier New" panose="02070309020205020404" pitchFamily="49" charset="0"/>
                <a:cs typeface="Courier New" panose="02070309020205020404" pitchFamily="49" charset="0"/>
              </a:rPr>
              <a:t>lang</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fr</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meta</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charset</a:t>
            </a:r>
            <a:r>
              <a:rPr lang="fr-FR" sz="1200" dirty="0">
                <a:latin typeface="Courier New" panose="02070309020205020404" pitchFamily="49" charset="0"/>
                <a:cs typeface="Courier New" panose="02070309020205020404" pitchFamily="49" charset="0"/>
              </a:rPr>
              <a:t>="utf-8"&gt;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&gt;Bordures&lt;/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&lt;style&gt;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border: 1rem transparent </a:t>
            </a:r>
            <a:r>
              <a:rPr lang="fr-FR" sz="1200" dirty="0" err="1">
                <a:latin typeface="Courier New" panose="02070309020205020404" pitchFamily="49" charset="0"/>
                <a:cs typeface="Courier New" panose="02070309020205020404" pitchFamily="49" charset="0"/>
              </a:rPr>
              <a:t>solid</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&lt;/style&gt;</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function</a:t>
            </a:r>
            <a:r>
              <a:rPr lang="fr-FR" sz="1200" dirty="0">
                <a:latin typeface="Courier New" panose="02070309020205020404" pitchFamily="49" charset="0"/>
                <a:cs typeface="Courier New" panose="02070309020205020404" pitchFamily="49" charset="0"/>
              </a:rPr>
              <a:t> bordure() {</a:t>
            </a:r>
          </a:p>
          <a:p>
            <a:r>
              <a:rPr lang="fr-FR" sz="1200" dirty="0">
                <a:latin typeface="Courier New" panose="02070309020205020404" pitchFamily="49" charset="0"/>
                <a:cs typeface="Courier New" panose="02070309020205020404" pitchFamily="49" charset="0"/>
              </a:rPr>
              <a:t>	    var bouton = </a:t>
            </a:r>
            <a:r>
              <a:rPr lang="fr-FR" sz="1200" dirty="0" err="1">
                <a:latin typeface="Courier New" panose="02070309020205020404" pitchFamily="49" charset="0"/>
                <a:cs typeface="Courier New" panose="02070309020205020404" pitchFamily="49" charset="0"/>
              </a:rPr>
              <a:t>document.getElementById</a:t>
            </a:r>
            <a:r>
              <a:rPr lang="fr-FR" sz="1200" dirty="0">
                <a:latin typeface="Courier New" panose="02070309020205020404" pitchFamily="49" charset="0"/>
                <a:cs typeface="Courier New" panose="02070309020205020404" pitchFamily="49" charset="0"/>
              </a:rPr>
              <a:t>('b1');</a:t>
            </a:r>
          </a:p>
          <a:p>
            <a:r>
              <a:rPr lang="fr-FR" sz="1200" dirty="0">
                <a:latin typeface="Courier New" panose="02070309020205020404" pitchFamily="49" charset="0"/>
                <a:cs typeface="Courier New" panose="02070309020205020404" pitchFamily="49" charset="0"/>
              </a:rPr>
              <a:t>		if (</a:t>
            </a:r>
            <a:r>
              <a:rPr lang="fr-FR" sz="1200" dirty="0" err="1">
                <a:latin typeface="Courier New" panose="02070309020205020404" pitchFamily="49" charset="0"/>
                <a:cs typeface="Courier New" panose="02070309020205020404" pitchFamily="49" charset="0"/>
              </a:rPr>
              <a:t>bouton.innerHTML</a:t>
            </a:r>
            <a:r>
              <a:rPr lang="fr-FR" sz="1200" dirty="0">
                <a:latin typeface="Courier New" panose="02070309020205020404" pitchFamily="49" charset="0"/>
                <a:cs typeface="Courier New" panose="02070309020205020404" pitchFamily="49" charset="0"/>
              </a:rPr>
              <a:t> == 'Ajouter une bordure')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bouton.innerHTML</a:t>
            </a:r>
            <a:r>
              <a:rPr lang="fr-FR" sz="1200" dirty="0">
                <a:latin typeface="Courier New" panose="02070309020205020404" pitchFamily="49" charset="0"/>
                <a:cs typeface="Courier New" panose="02070309020205020404" pitchFamily="49" charset="0"/>
              </a:rPr>
              <a:t> = 'Supprimer la bordure';</a:t>
            </a:r>
          </a:p>
          <a:p>
            <a:r>
              <a:rPr lang="fr-FR" sz="1200" dirty="0">
                <a:latin typeface="Courier New" panose="02070309020205020404" pitchFamily="49" charset="0"/>
                <a:cs typeface="Courier New" panose="02070309020205020404" pitchFamily="49" charset="0"/>
              </a:rPr>
              <a:t>	      var </a:t>
            </a:r>
            <a:r>
              <a:rPr lang="fr-FR" sz="1200" dirty="0" err="1">
                <a:latin typeface="Courier New" panose="02070309020205020404" pitchFamily="49" charset="0"/>
                <a:cs typeface="Courier New" panose="02070309020205020404" pitchFamily="49" charset="0"/>
              </a:rPr>
              <a:t>im</a:t>
            </a:r>
            <a:r>
              <a:rPr lang="fr-FR" sz="1200" dirty="0">
                <a:latin typeface="Courier New" panose="02070309020205020404" pitchFamily="49" charset="0"/>
                <a:cs typeface="Courier New" panose="02070309020205020404" pitchFamily="49" charset="0"/>
              </a:rPr>
              <a:t> = </a:t>
            </a:r>
            <a:r>
              <a:rPr lang="fr-FR" sz="1200" dirty="0" err="1">
                <a:latin typeface="Courier New" panose="02070309020205020404" pitchFamily="49" charset="0"/>
                <a:cs typeface="Courier New" panose="02070309020205020404" pitchFamily="49" charset="0"/>
              </a:rPr>
              <a:t>document.getElementsByTagName</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for (var i=0; i&lt;</a:t>
            </a:r>
            <a:r>
              <a:rPr lang="fr-FR" sz="1200" dirty="0" err="1">
                <a:latin typeface="Courier New" panose="02070309020205020404" pitchFamily="49" charset="0"/>
                <a:cs typeface="Courier New" panose="02070309020205020404" pitchFamily="49" charset="0"/>
              </a:rPr>
              <a:t>im.length</a:t>
            </a:r>
            <a:r>
              <a:rPr lang="fr-FR" sz="1200" dirty="0">
                <a:latin typeface="Courier New" panose="02070309020205020404" pitchFamily="49" charset="0"/>
                <a:cs typeface="Courier New" panose="02070309020205020404" pitchFamily="49" charset="0"/>
              </a:rPr>
              <a:t>; i++)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im</a:t>
            </a:r>
            <a:r>
              <a:rPr lang="fr-FR" sz="1200" dirty="0">
                <a:latin typeface="Courier New" panose="02070309020205020404" pitchFamily="49" charset="0"/>
                <a:cs typeface="Courier New" panose="02070309020205020404" pitchFamily="49" charset="0"/>
              </a:rPr>
              <a:t>[i].</a:t>
            </a:r>
            <a:r>
              <a:rPr lang="fr-FR" sz="1200" dirty="0" err="1">
                <a:latin typeface="Courier New" panose="02070309020205020404" pitchFamily="49" charset="0"/>
                <a:cs typeface="Courier New" panose="02070309020205020404" pitchFamily="49" charset="0"/>
              </a:rPr>
              <a:t>style.border</a:t>
            </a:r>
            <a:r>
              <a:rPr lang="fr-FR" sz="1200" dirty="0">
                <a:latin typeface="Courier New" panose="02070309020205020404" pitchFamily="49" charset="0"/>
                <a:cs typeface="Courier New" panose="02070309020205020404" pitchFamily="49" charset="0"/>
              </a:rPr>
              <a:t> = '1rem black </a:t>
            </a:r>
            <a:r>
              <a:rPr lang="fr-FR" sz="1200" dirty="0" err="1">
                <a:latin typeface="Courier New" panose="02070309020205020404" pitchFamily="49" charset="0"/>
                <a:cs typeface="Courier New" panose="02070309020205020404" pitchFamily="49" charset="0"/>
              </a:rPr>
              <a:t>solid</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else</a:t>
            </a:r>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bouton.innerHTML</a:t>
            </a:r>
            <a:r>
              <a:rPr lang="fr-FR" sz="1200" dirty="0">
                <a:latin typeface="Courier New" panose="02070309020205020404" pitchFamily="49" charset="0"/>
                <a:cs typeface="Courier New" panose="02070309020205020404" pitchFamily="49" charset="0"/>
              </a:rPr>
              <a:t> = 'Ajouter une bordure';</a:t>
            </a:r>
          </a:p>
          <a:p>
            <a:r>
              <a:rPr lang="fr-FR" sz="1200" dirty="0">
                <a:latin typeface="Courier New" panose="02070309020205020404" pitchFamily="49" charset="0"/>
                <a:cs typeface="Courier New" panose="02070309020205020404" pitchFamily="49" charset="0"/>
              </a:rPr>
              <a:t>	      var </a:t>
            </a:r>
            <a:r>
              <a:rPr lang="fr-FR" sz="1200" dirty="0" err="1">
                <a:latin typeface="Courier New" panose="02070309020205020404" pitchFamily="49" charset="0"/>
                <a:cs typeface="Courier New" panose="02070309020205020404" pitchFamily="49" charset="0"/>
              </a:rPr>
              <a:t>im</a:t>
            </a:r>
            <a:r>
              <a:rPr lang="fr-FR" sz="1200" dirty="0">
                <a:latin typeface="Courier New" panose="02070309020205020404" pitchFamily="49" charset="0"/>
                <a:cs typeface="Courier New" panose="02070309020205020404" pitchFamily="49" charset="0"/>
              </a:rPr>
              <a:t> = </a:t>
            </a:r>
            <a:r>
              <a:rPr lang="fr-FR" sz="1200" dirty="0" err="1">
                <a:latin typeface="Courier New" panose="02070309020205020404" pitchFamily="49" charset="0"/>
                <a:cs typeface="Courier New" panose="02070309020205020404" pitchFamily="49" charset="0"/>
              </a:rPr>
              <a:t>document.getElementsByTagName</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for (var i=0; i&lt;</a:t>
            </a:r>
            <a:r>
              <a:rPr lang="fr-FR" sz="1200" dirty="0" err="1">
                <a:latin typeface="Courier New" panose="02070309020205020404" pitchFamily="49" charset="0"/>
                <a:cs typeface="Courier New" panose="02070309020205020404" pitchFamily="49" charset="0"/>
              </a:rPr>
              <a:t>im.length</a:t>
            </a:r>
            <a:r>
              <a:rPr lang="fr-FR" sz="1200" dirty="0">
                <a:latin typeface="Courier New" panose="02070309020205020404" pitchFamily="49" charset="0"/>
                <a:cs typeface="Courier New" panose="02070309020205020404" pitchFamily="49" charset="0"/>
              </a:rPr>
              <a:t>; i++)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im</a:t>
            </a:r>
            <a:r>
              <a:rPr lang="fr-FR" sz="1200" dirty="0">
                <a:latin typeface="Courier New" panose="02070309020205020404" pitchFamily="49" charset="0"/>
                <a:cs typeface="Courier New" panose="02070309020205020404" pitchFamily="49" charset="0"/>
              </a:rPr>
              <a:t>[i].</a:t>
            </a:r>
            <a:r>
              <a:rPr lang="fr-FR" sz="1200" dirty="0" err="1">
                <a:latin typeface="Courier New" panose="02070309020205020404" pitchFamily="49" charset="0"/>
                <a:cs typeface="Courier New" panose="02070309020205020404" pitchFamily="49" charset="0"/>
              </a:rPr>
              <a:t>style.border</a:t>
            </a:r>
            <a:r>
              <a:rPr lang="fr-FR" sz="1200" dirty="0">
                <a:latin typeface="Courier New" panose="02070309020205020404" pitchFamily="49" charset="0"/>
                <a:cs typeface="Courier New" panose="02070309020205020404" pitchFamily="49" charset="0"/>
              </a:rPr>
              <a:t> = '1rem transparent </a:t>
            </a:r>
            <a:r>
              <a:rPr lang="fr-FR" sz="1200" dirty="0" err="1">
                <a:latin typeface="Courier New" panose="02070309020205020404" pitchFamily="49" charset="0"/>
                <a:cs typeface="Courier New" panose="02070309020205020404" pitchFamily="49" charset="0"/>
              </a:rPr>
              <a:t>solid</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		</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&lt;body&gt;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button</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onclick</a:t>
            </a:r>
            <a:r>
              <a:rPr lang="fr-FR" sz="1200" dirty="0">
                <a:latin typeface="Courier New" panose="02070309020205020404" pitchFamily="49" charset="0"/>
                <a:cs typeface="Courier New" panose="02070309020205020404" pitchFamily="49" charset="0"/>
              </a:rPr>
              <a:t>="bordure();" id="b1"&gt;Ajouter une bordure&lt;/</a:t>
            </a:r>
            <a:r>
              <a:rPr lang="fr-FR" sz="1200" dirty="0" err="1">
                <a:latin typeface="Courier New" panose="02070309020205020404" pitchFamily="49" charset="0"/>
                <a:cs typeface="Courier New" panose="02070309020205020404" pitchFamily="49" charset="0"/>
              </a:rPr>
              <a:t>button</a:t>
            </a:r>
            <a:r>
              <a:rPr lang="fr-FR" sz="1200" dirty="0">
                <a:latin typeface="Courier New" panose="02070309020205020404" pitchFamily="49" charset="0"/>
                <a:cs typeface="Courier New" panose="02070309020205020404" pitchFamily="49" charset="0"/>
              </a:rPr>
              <a:t>&gt;&lt;</a:t>
            </a:r>
            <a:r>
              <a:rPr lang="fr-FR" sz="1200" dirty="0" err="1">
                <a:latin typeface="Courier New" panose="02070309020205020404" pitchFamily="49" charset="0"/>
                <a:cs typeface="Courier New" panose="02070309020205020404" pitchFamily="49" charset="0"/>
              </a:rPr>
              <a:t>br</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 src="</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/paysage1.jpg"&gt;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 src="</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/paysage1.jpg"&gt;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 src="</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/paysage1.jpg"&gt;</a:t>
            </a:r>
          </a:p>
          <a:p>
            <a:r>
              <a:rPr lang="fr-FR" sz="1200" dirty="0">
                <a:latin typeface="Courier New" panose="02070309020205020404" pitchFamily="49" charset="0"/>
                <a:cs typeface="Courier New" panose="02070309020205020404" pitchFamily="49" charset="0"/>
              </a:rPr>
              <a:t>  &lt;/body&gt;</a:t>
            </a:r>
          </a:p>
          <a:p>
            <a:r>
              <a:rPr lang="fr-FR" sz="1200" dirty="0">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257829228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4194" y="1103781"/>
            <a:ext cx="9172956" cy="5078313"/>
          </a:xfrm>
          <a:prstGeom prst="rect">
            <a:avLst/>
          </a:prstGeom>
        </p:spPr>
        <p:txBody>
          <a:bodyPr wrap="square">
            <a:spAutoFit/>
          </a:bodyPr>
          <a:lstStyle/>
          <a:p>
            <a:r>
              <a:rPr lang="fr-FR" dirty="0">
                <a:latin typeface="Courier New" panose="02070309020205020404" pitchFamily="49" charset="0"/>
                <a:cs typeface="Courier New" panose="02070309020205020404" pitchFamily="49" charset="0"/>
              </a:rPr>
              <a:t>&lt;!DOCTYPE html&gt;</a:t>
            </a:r>
          </a:p>
          <a:p>
            <a:r>
              <a:rPr lang="fr-FR" dirty="0">
                <a:latin typeface="Courier New" panose="02070309020205020404" pitchFamily="49" charset="0"/>
                <a:cs typeface="Courier New" panose="02070309020205020404" pitchFamily="49" charset="0"/>
              </a:rPr>
              <a:t>&lt;html&gt;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meta</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charset</a:t>
            </a:r>
            <a:r>
              <a:rPr lang="fr-FR" dirty="0">
                <a:latin typeface="Courier New" panose="02070309020205020404" pitchFamily="49" charset="0"/>
                <a:cs typeface="Courier New" panose="02070309020205020404" pitchFamily="49" charset="0"/>
              </a:rPr>
              <a:t>="utf-8"&gt;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a:t>
            </a:r>
            <a:r>
              <a:rPr lang="fr-FR" dirty="0" err="1">
                <a:latin typeface="Courier New" panose="02070309020205020404" pitchFamily="49" charset="0"/>
                <a:cs typeface="Courier New" panose="02070309020205020404" pitchFamily="49" charset="0"/>
              </a:rPr>
              <a:t>getElementsByClassName</a:t>
            </a:r>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&lt;body&gt;</a:t>
            </a:r>
          </a:p>
          <a:p>
            <a:r>
              <a:rPr lang="fr-FR" dirty="0">
                <a:latin typeface="Courier New" panose="02070309020205020404" pitchFamily="49" charset="0"/>
                <a:cs typeface="Courier New" panose="02070309020205020404" pitchFamily="49" charset="0"/>
              </a:rPr>
              <a:t>  &lt;p class="rouge"&gt;un texte&lt;/p&gt;</a:t>
            </a:r>
          </a:p>
          <a:p>
            <a:r>
              <a:rPr lang="fr-FR" dirty="0">
                <a:latin typeface="Courier New" panose="02070309020205020404" pitchFamily="49" charset="0"/>
                <a:cs typeface="Courier New" panose="02070309020205020404" pitchFamily="49" charset="0"/>
              </a:rPr>
              <a:t>  &lt;p&gt;un autre texte&lt;/p&gt;</a:t>
            </a:r>
          </a:p>
          <a:p>
            <a:r>
              <a:rPr lang="fr-FR" dirty="0">
                <a:latin typeface="Courier New" panose="02070309020205020404" pitchFamily="49" charset="0"/>
                <a:cs typeface="Courier New" panose="02070309020205020404" pitchFamily="49" charset="0"/>
              </a:rPr>
              <a:t>  &lt;p class="rouge"&gt;un dernier texte&lt;/p&gt;</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var el = </a:t>
            </a:r>
            <a:r>
              <a:rPr lang="fr-FR" dirty="0" err="1">
                <a:latin typeface="Courier New" panose="02070309020205020404" pitchFamily="49" charset="0"/>
                <a:cs typeface="Courier New" panose="02070309020205020404" pitchFamily="49" charset="0"/>
              </a:rPr>
              <a:t>document.getElementsByClassName</a:t>
            </a:r>
            <a:r>
              <a:rPr lang="fr-FR" dirty="0">
                <a:latin typeface="Courier New" panose="02070309020205020404" pitchFamily="49" charset="0"/>
                <a:cs typeface="Courier New" panose="02070309020205020404" pitchFamily="49" charset="0"/>
              </a:rPr>
              <a:t>('rouge');</a:t>
            </a:r>
          </a:p>
          <a:p>
            <a:r>
              <a:rPr lang="fr-FR" dirty="0">
                <a:latin typeface="Courier New" panose="02070309020205020404" pitchFamily="49" charset="0"/>
                <a:cs typeface="Courier New" panose="02070309020205020404" pitchFamily="49" charset="0"/>
              </a:rPr>
              <a:t>    for (var i=0; i&lt;</a:t>
            </a:r>
            <a:r>
              <a:rPr lang="fr-FR" dirty="0" err="1">
                <a:latin typeface="Courier New" panose="02070309020205020404" pitchFamily="49" charset="0"/>
                <a:cs typeface="Courier New" panose="02070309020205020404" pitchFamily="49" charset="0"/>
              </a:rPr>
              <a:t>el.length</a:t>
            </a:r>
            <a:r>
              <a:rPr lang="fr-FR" dirty="0">
                <a:latin typeface="Courier New" panose="02070309020205020404" pitchFamily="49" charset="0"/>
                <a:cs typeface="Courier New" panose="02070309020205020404" pitchFamily="49" charset="0"/>
              </a:rPr>
              <a:t>; i++) {</a:t>
            </a:r>
          </a:p>
          <a:p>
            <a:r>
              <a:rPr lang="fr-FR" dirty="0">
                <a:latin typeface="Courier New" panose="02070309020205020404" pitchFamily="49" charset="0"/>
                <a:cs typeface="Courier New" panose="02070309020205020404" pitchFamily="49" charset="0"/>
              </a:rPr>
              <a:t>      el[i].</a:t>
            </a:r>
            <a:r>
              <a:rPr lang="fr-FR" dirty="0" err="1">
                <a:latin typeface="Courier New" panose="02070309020205020404" pitchFamily="49" charset="0"/>
                <a:cs typeface="Courier New" panose="02070309020205020404" pitchFamily="49" charset="0"/>
              </a:rPr>
              <a:t>style.color</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red</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&lt;/body&gt;</a:t>
            </a:r>
          </a:p>
          <a:p>
            <a:r>
              <a:rPr lang="fr-FR" dirty="0">
                <a:latin typeface="Courier New" panose="02070309020205020404" pitchFamily="49" charset="0"/>
                <a:cs typeface="Courier New" panose="02070309020205020404" pitchFamily="49" charset="0"/>
              </a:rPr>
              <a:t>&lt;/html&gt;</a:t>
            </a:r>
          </a:p>
        </p:txBody>
      </p:sp>
      <p:sp>
        <p:nvSpPr>
          <p:cNvPr id="3" name="ZoneTexte 2"/>
          <p:cNvSpPr txBox="1"/>
          <p:nvPr/>
        </p:nvSpPr>
        <p:spPr>
          <a:xfrm>
            <a:off x="1822704" y="201168"/>
            <a:ext cx="7434072" cy="646331"/>
          </a:xfrm>
          <a:prstGeom prst="rect">
            <a:avLst/>
          </a:prstGeom>
          <a:noFill/>
        </p:spPr>
        <p:txBody>
          <a:bodyPr wrap="square" rtlCol="0">
            <a:spAutoFit/>
          </a:bodyPr>
          <a:lstStyle/>
          <a:p>
            <a:r>
              <a:rPr lang="fr-FR" dirty="0"/>
              <a:t>Vous pouvez accéder à plusieurs éléments </a:t>
            </a:r>
            <a:r>
              <a:rPr lang="fr-FR" i="1" dirty="0"/>
              <a:t>via</a:t>
            </a:r>
            <a:r>
              <a:rPr lang="fr-FR" dirty="0"/>
              <a:t> leurs classes avec la fonction </a:t>
            </a:r>
            <a:r>
              <a:rPr lang="fr-FR" b="1" dirty="0" err="1"/>
              <a:t>getElementsByClassName</a:t>
            </a:r>
            <a:r>
              <a:rPr lang="fr-FR" b="1" dirty="0"/>
              <a:t>()</a:t>
            </a:r>
            <a:r>
              <a:rPr lang="fr-FR" dirty="0"/>
              <a:t>. Voici un exemple :</a:t>
            </a:r>
          </a:p>
        </p:txBody>
      </p:sp>
      <p:sp>
        <p:nvSpPr>
          <p:cNvPr id="4" name="Espace réservé du numéro de diapositive 3">
            <a:extLst>
              <a:ext uri="{FF2B5EF4-FFF2-40B4-BE49-F238E27FC236}">
                <a16:creationId xmlns:a16="http://schemas.microsoft.com/office/drawing/2014/main" id="{C05EC66F-3799-40C2-8068-976C934EED3E}"/>
              </a:ext>
            </a:extLst>
          </p:cNvPr>
          <p:cNvSpPr>
            <a:spLocks noGrp="1"/>
          </p:cNvSpPr>
          <p:nvPr>
            <p:ph type="sldNum" sz="quarter" idx="12"/>
          </p:nvPr>
        </p:nvSpPr>
        <p:spPr/>
        <p:txBody>
          <a:bodyPr/>
          <a:lstStyle/>
          <a:p>
            <a:fld id="{D57F1E4F-1CFF-5643-939E-217C01CDF565}" type="slidenum">
              <a:rPr lang="en-US" smtClean="0"/>
              <a:pPr/>
              <a:t>178</a:t>
            </a:fld>
            <a:endParaRPr lang="en-US" dirty="0"/>
          </a:p>
        </p:txBody>
      </p:sp>
    </p:spTree>
    <p:extLst>
      <p:ext uri="{BB962C8B-B14F-4D97-AF65-F5344CB8AC3E}">
        <p14:creationId xmlns:p14="http://schemas.microsoft.com/office/powerpoint/2010/main" val="51168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fade">
                                      <p:cBhvr>
                                        <p:cTn id="25" dur="500"/>
                                        <p:tgtEl>
                                          <p:spTgt spid="2">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fade">
                                      <p:cBhvr>
                                        <p:cTn id="28" dur="500"/>
                                        <p:tgtEl>
                                          <p:spTgt spid="2">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fade">
                                      <p:cBhvr>
                                        <p:cTn id="31" dur="500"/>
                                        <p:tgtEl>
                                          <p:spTgt spid="2">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fade">
                                      <p:cBhvr>
                                        <p:cTn id="34" dur="500"/>
                                        <p:tgtEl>
                                          <p:spTgt spid="2">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fade">
                                      <p:cBhvr>
                                        <p:cTn id="37" dur="500"/>
                                        <p:tgtEl>
                                          <p:spTgt spid="2">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fade">
                                      <p:cBhvr>
                                        <p:cTn id="40" dur="500"/>
                                        <p:tgtEl>
                                          <p:spTgt spid="2">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Effect transition="in" filter="fade">
                                      <p:cBhvr>
                                        <p:cTn id="43" dur="500"/>
                                        <p:tgtEl>
                                          <p:spTgt spid="2">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
                                            <p:txEl>
                                              <p:pRg st="13" end="13"/>
                                            </p:txEl>
                                          </p:spTgt>
                                        </p:tgtEl>
                                        <p:attrNameLst>
                                          <p:attrName>style.visibility</p:attrName>
                                        </p:attrNameLst>
                                      </p:cBhvr>
                                      <p:to>
                                        <p:strVal val="visible"/>
                                      </p:to>
                                    </p:set>
                                    <p:animEffect transition="in" filter="fade">
                                      <p:cBhvr>
                                        <p:cTn id="46" dur="500"/>
                                        <p:tgtEl>
                                          <p:spTgt spid="2">
                                            <p:txEl>
                                              <p:pRg st="13" end="1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4" end="14"/>
                                            </p:txEl>
                                          </p:spTgt>
                                        </p:tgtEl>
                                        <p:attrNameLst>
                                          <p:attrName>style.visibility</p:attrName>
                                        </p:attrNameLst>
                                      </p:cBhvr>
                                      <p:to>
                                        <p:strVal val="visible"/>
                                      </p:to>
                                    </p:set>
                                    <p:animEffect transition="in" filter="fade">
                                      <p:cBhvr>
                                        <p:cTn id="49" dur="500"/>
                                        <p:tgtEl>
                                          <p:spTgt spid="2">
                                            <p:txEl>
                                              <p:pRg st="14" end="1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5" end="15"/>
                                            </p:txEl>
                                          </p:spTgt>
                                        </p:tgtEl>
                                        <p:attrNameLst>
                                          <p:attrName>style.visibility</p:attrName>
                                        </p:attrNameLst>
                                      </p:cBhvr>
                                      <p:to>
                                        <p:strVal val="visible"/>
                                      </p:to>
                                    </p:set>
                                    <p:animEffect transition="in" filter="fade">
                                      <p:cBhvr>
                                        <p:cTn id="52" dur="500"/>
                                        <p:tgtEl>
                                          <p:spTgt spid="2">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6" end="16"/>
                                            </p:txEl>
                                          </p:spTgt>
                                        </p:tgtEl>
                                        <p:attrNameLst>
                                          <p:attrName>style.visibility</p:attrName>
                                        </p:attrNameLst>
                                      </p:cBhvr>
                                      <p:to>
                                        <p:strVal val="visible"/>
                                      </p:to>
                                    </p:set>
                                    <p:animEffect transition="in" filter="fade">
                                      <p:cBhvr>
                                        <p:cTn id="55" dur="500"/>
                                        <p:tgtEl>
                                          <p:spTgt spid="2">
                                            <p:txEl>
                                              <p:pRg st="16" end="1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7" end="17"/>
                                            </p:txEl>
                                          </p:spTgt>
                                        </p:tgtEl>
                                        <p:attrNameLst>
                                          <p:attrName>style.visibility</p:attrName>
                                        </p:attrNameLst>
                                      </p:cBhvr>
                                      <p:to>
                                        <p:strVal val="visible"/>
                                      </p:to>
                                    </p:set>
                                    <p:animEffect transition="in" filter="fade">
                                      <p:cBhvr>
                                        <p:cTn id="58" dur="5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D722759-31BB-453E-8B17-058D0A5845A6}"/>
              </a:ext>
            </a:extLst>
          </p:cNvPr>
          <p:cNvSpPr>
            <a:spLocks noGrp="1"/>
          </p:cNvSpPr>
          <p:nvPr>
            <p:ph type="sldNum" sz="quarter" idx="12"/>
          </p:nvPr>
        </p:nvSpPr>
        <p:spPr/>
        <p:txBody>
          <a:bodyPr/>
          <a:lstStyle/>
          <a:p>
            <a:fld id="{D57F1E4F-1CFF-5643-939E-217C01CDF565}" type="slidenum">
              <a:rPr lang="en-US" smtClean="0"/>
              <a:pPr/>
              <a:t>179</a:t>
            </a:fld>
            <a:endParaRPr lang="en-US" dirty="0"/>
          </a:p>
        </p:txBody>
      </p:sp>
      <p:sp>
        <p:nvSpPr>
          <p:cNvPr id="3" name="ZoneTexte 2">
            <a:extLst>
              <a:ext uri="{FF2B5EF4-FFF2-40B4-BE49-F238E27FC236}">
                <a16:creationId xmlns:a16="http://schemas.microsoft.com/office/drawing/2014/main" id="{50CDA4E5-DE9D-4058-A379-EABC878B48ED}"/>
              </a:ext>
            </a:extLst>
          </p:cNvPr>
          <p:cNvSpPr txBox="1"/>
          <p:nvPr/>
        </p:nvSpPr>
        <p:spPr>
          <a:xfrm>
            <a:off x="2389824" y="1740067"/>
            <a:ext cx="8146748" cy="3139321"/>
          </a:xfrm>
          <a:prstGeom prst="rect">
            <a:avLst/>
          </a:prstGeom>
          <a:noFill/>
        </p:spPr>
        <p:txBody>
          <a:bodyPr wrap="square" rtlCol="0">
            <a:spAutoFit/>
          </a:bodyPr>
          <a:lstStyle/>
          <a:p>
            <a:r>
              <a:rPr lang="fr-FR" dirty="0"/>
              <a:t>Exercice :</a:t>
            </a:r>
          </a:p>
          <a:p>
            <a:endParaRPr lang="fr-FR" dirty="0"/>
          </a:p>
          <a:p>
            <a:endParaRPr lang="fr-FR" dirty="0"/>
          </a:p>
          <a:p>
            <a:endParaRPr lang="fr-FR" dirty="0"/>
          </a:p>
          <a:p>
            <a:r>
              <a:rPr lang="fr-FR" dirty="0"/>
              <a:t>Définissez un document HTML qui contient un bouton, des images et quelques paragraphes de texte </a:t>
            </a:r>
            <a:r>
              <a:rPr lang="fr-FR" i="1" dirty="0" err="1"/>
              <a:t>lorem</a:t>
            </a:r>
            <a:r>
              <a:rPr lang="fr-FR" i="1" dirty="0"/>
              <a:t> ipsum</a:t>
            </a:r>
            <a:r>
              <a:rPr lang="fr-FR" dirty="0"/>
              <a:t>.</a:t>
            </a:r>
          </a:p>
          <a:p>
            <a:endParaRPr lang="fr-FR" dirty="0"/>
          </a:p>
          <a:p>
            <a:r>
              <a:rPr lang="fr-FR" dirty="0"/>
              <a:t>Les deux premières images et les deux derniers paragraphes ont une classe </a:t>
            </a:r>
            <a:r>
              <a:rPr lang="fr-FR" b="1" dirty="0"/>
              <a:t>perso</a:t>
            </a:r>
            <a:r>
              <a:rPr lang="fr-FR" dirty="0"/>
              <a:t>.</a:t>
            </a:r>
          </a:p>
          <a:p>
            <a:endParaRPr lang="fr-FR" dirty="0"/>
          </a:p>
          <a:p>
            <a:r>
              <a:rPr lang="fr-FR" dirty="0"/>
              <a:t>Lorsque l'utilisateur clique sur le bouton, ajoutez une bordure rouge autour des images de classe </a:t>
            </a:r>
            <a:r>
              <a:rPr lang="fr-FR" b="1" dirty="0"/>
              <a:t>perso</a:t>
            </a:r>
            <a:r>
              <a:rPr lang="fr-FR" dirty="0"/>
              <a:t> et affichez les paragraphes de classe </a:t>
            </a:r>
            <a:r>
              <a:rPr lang="fr-FR" b="1" dirty="0"/>
              <a:t>perso </a:t>
            </a:r>
            <a:r>
              <a:rPr lang="fr-FR" dirty="0"/>
              <a:t>en vert.</a:t>
            </a:r>
          </a:p>
        </p:txBody>
      </p:sp>
    </p:spTree>
    <p:extLst>
      <p:ext uri="{BB962C8B-B14F-4D97-AF65-F5344CB8AC3E}">
        <p14:creationId xmlns:p14="http://schemas.microsoft.com/office/powerpoint/2010/main" val="2346096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91477" y="326571"/>
            <a:ext cx="9825135" cy="101566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6000" dirty="0"/>
              <a:t>2 - Le langage JavaScript</a:t>
            </a:r>
          </a:p>
        </p:txBody>
      </p:sp>
      <p:sp>
        <p:nvSpPr>
          <p:cNvPr id="3" name="Rectangle 2"/>
          <p:cNvSpPr/>
          <p:nvPr/>
        </p:nvSpPr>
        <p:spPr>
          <a:xfrm>
            <a:off x="1859812" y="1869140"/>
            <a:ext cx="9207879" cy="3693319"/>
          </a:xfrm>
          <a:prstGeom prst="rect">
            <a:avLst/>
          </a:prstGeom>
        </p:spPr>
        <p:txBody>
          <a:bodyPr wrap="square">
            <a:spAutoFit/>
          </a:bodyPr>
          <a:lstStyle/>
          <a:p>
            <a:r>
              <a:rPr lang="fr-FR" dirty="0"/>
              <a:t>Dans cette section :</a:t>
            </a:r>
          </a:p>
          <a:p>
            <a:endParaRPr lang="fr-FR" dirty="0"/>
          </a:p>
          <a:p>
            <a:pPr marL="285750" lvl="0" indent="-285750">
              <a:buFont typeface="Arial" panose="020B0604020202020204" pitchFamily="34" charset="0"/>
              <a:buChar char="•"/>
            </a:pPr>
            <a:r>
              <a:rPr lang="fr-FR" dirty="0"/>
              <a:t>Comment insérer des instructions JavaScript dans une page HTML</a:t>
            </a:r>
          </a:p>
          <a:p>
            <a:pPr marL="285750" lvl="0" indent="-285750">
              <a:buFont typeface="Arial" panose="020B0604020202020204" pitchFamily="34" charset="0"/>
              <a:buChar char="•"/>
            </a:pPr>
            <a:r>
              <a:rPr lang="fr-FR" dirty="0"/>
              <a:t>Les règles d'écriture à respecter en JavaScript</a:t>
            </a:r>
          </a:p>
          <a:p>
            <a:pPr marL="285750" lvl="0" indent="-285750">
              <a:buFont typeface="Arial" panose="020B0604020202020204" pitchFamily="34" charset="0"/>
              <a:buChar char="•"/>
            </a:pPr>
            <a:r>
              <a:rPr lang="fr-FR" dirty="0"/>
              <a:t>Comment définir des fonctions JavaScript</a:t>
            </a:r>
          </a:p>
          <a:p>
            <a:pPr marL="285750" indent="-285750">
              <a:buFont typeface="Arial" panose="020B0604020202020204" pitchFamily="34" charset="0"/>
              <a:buChar char="•"/>
            </a:pPr>
            <a:r>
              <a:rPr lang="fr-FR" dirty="0"/>
              <a:t>Les instructions du langage JavaScript</a:t>
            </a:r>
          </a:p>
          <a:p>
            <a:pPr marL="285750" lvl="0" indent="-285750">
              <a:buFont typeface="Arial" panose="020B0604020202020204" pitchFamily="34" charset="0"/>
              <a:buChar char="•"/>
            </a:pPr>
            <a:r>
              <a:rPr lang="fr-FR" dirty="0"/>
              <a:t>Comment gérer les exceptions</a:t>
            </a:r>
          </a:p>
          <a:p>
            <a:pPr marL="285750" lvl="0" indent="-285750">
              <a:buFont typeface="Arial" panose="020B0604020202020204" pitchFamily="34" charset="0"/>
              <a:buChar char="•"/>
            </a:pPr>
            <a:r>
              <a:rPr lang="fr-FR" dirty="0"/>
              <a:t>Ce que sont les objets, propriétés, fonctions et méthodes du langage JavaScript</a:t>
            </a:r>
          </a:p>
          <a:p>
            <a:pPr marL="285750" lvl="0" indent="-285750">
              <a:buFont typeface="Arial" panose="020B0604020202020204" pitchFamily="34" charset="0"/>
              <a:buChar char="•"/>
            </a:pPr>
            <a:r>
              <a:rPr lang="fr-FR" dirty="0"/>
              <a:t>Comment définir un nouveau type d'objet</a:t>
            </a:r>
          </a:p>
          <a:p>
            <a:pPr marL="285750" lvl="0" indent="-285750">
              <a:buFont typeface="Arial" panose="020B0604020202020204" pitchFamily="34" charset="0"/>
              <a:buChar char="•"/>
            </a:pPr>
            <a:r>
              <a:rPr lang="fr-FR" dirty="0"/>
              <a:t>Comment utiliser un objet par défaut</a:t>
            </a:r>
          </a:p>
          <a:p>
            <a:pPr marL="285750" lvl="0" indent="-285750">
              <a:buFont typeface="Arial" panose="020B0604020202020204" pitchFamily="34" charset="0"/>
              <a:buChar char="•"/>
            </a:pPr>
            <a:r>
              <a:rPr lang="fr-FR" dirty="0"/>
              <a:t>Comment accéder en JavaScript aux éléments insérés dans un formulaire</a:t>
            </a:r>
          </a:p>
          <a:p>
            <a:pPr marL="285750" lvl="0" indent="-285750">
              <a:buFont typeface="Arial" panose="020B0604020202020204" pitchFamily="34" charset="0"/>
              <a:buChar char="•"/>
            </a:pPr>
            <a:endParaRPr lang="fr-FR" dirty="0"/>
          </a:p>
          <a:p>
            <a:pPr lvl="0"/>
            <a:r>
              <a:rPr lang="fr-FR" dirty="0"/>
              <a:t>et beaucoup d'autres choses encore...</a:t>
            </a:r>
          </a:p>
        </p:txBody>
      </p:sp>
      <p:sp>
        <p:nvSpPr>
          <p:cNvPr id="4" name="Espace réservé du numéro de diapositive 3">
            <a:extLst>
              <a:ext uri="{FF2B5EF4-FFF2-40B4-BE49-F238E27FC236}">
                <a16:creationId xmlns:a16="http://schemas.microsoft.com/office/drawing/2014/main" id="{92A5AC1F-4161-4540-9681-211B29D4B187}"/>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435147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2615160-53F4-41DD-B9C2-90A4B0818C46}"/>
              </a:ext>
            </a:extLst>
          </p:cNvPr>
          <p:cNvSpPr>
            <a:spLocks noGrp="1"/>
          </p:cNvSpPr>
          <p:nvPr>
            <p:ph type="sldNum" sz="quarter" idx="12"/>
          </p:nvPr>
        </p:nvSpPr>
        <p:spPr/>
        <p:txBody>
          <a:bodyPr/>
          <a:lstStyle/>
          <a:p>
            <a:fld id="{D57F1E4F-1CFF-5643-939E-217C01CDF565}" type="slidenum">
              <a:rPr lang="en-US" smtClean="0"/>
              <a:pPr/>
              <a:t>180</a:t>
            </a:fld>
            <a:endParaRPr lang="en-US" dirty="0"/>
          </a:p>
        </p:txBody>
      </p:sp>
      <p:sp>
        <p:nvSpPr>
          <p:cNvPr id="4" name="ZoneTexte 3">
            <a:extLst>
              <a:ext uri="{FF2B5EF4-FFF2-40B4-BE49-F238E27FC236}">
                <a16:creationId xmlns:a16="http://schemas.microsoft.com/office/drawing/2014/main" id="{26D4D91D-8B61-4168-9E4B-A982585372CC}"/>
              </a:ext>
            </a:extLst>
          </p:cNvPr>
          <p:cNvSpPr txBox="1"/>
          <p:nvPr/>
        </p:nvSpPr>
        <p:spPr>
          <a:xfrm>
            <a:off x="915220" y="354707"/>
            <a:ext cx="10711662" cy="600164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fr-FR" sz="1200" dirty="0">
                <a:latin typeface="Courier New" panose="02070309020205020404" pitchFamily="49" charset="0"/>
                <a:cs typeface="Courier New" panose="02070309020205020404" pitchFamily="49" charset="0"/>
              </a:rPr>
              <a:t>&lt;!DOCTYPE html&gt;</a:t>
            </a:r>
          </a:p>
          <a:p>
            <a:r>
              <a:rPr lang="fr-FR" sz="1200" dirty="0">
                <a:latin typeface="Courier New" panose="02070309020205020404" pitchFamily="49" charset="0"/>
                <a:cs typeface="Courier New" panose="02070309020205020404" pitchFamily="49" charset="0"/>
              </a:rPr>
              <a:t>&lt;html </a:t>
            </a:r>
            <a:r>
              <a:rPr lang="fr-FR" sz="1200" dirty="0" err="1">
                <a:latin typeface="Courier New" panose="02070309020205020404" pitchFamily="49" charset="0"/>
                <a:cs typeface="Courier New" panose="02070309020205020404" pitchFamily="49" charset="0"/>
              </a:rPr>
              <a:t>lang</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fr</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meta</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charset</a:t>
            </a:r>
            <a:r>
              <a:rPr lang="fr-FR" sz="1200" dirty="0">
                <a:latin typeface="Courier New" panose="02070309020205020404" pitchFamily="49" charset="0"/>
                <a:cs typeface="Courier New" panose="02070309020205020404" pitchFamily="49" charset="0"/>
              </a:rPr>
              <a:t>="utf-8"&gt;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&gt;textes et images&lt;/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function</a:t>
            </a:r>
            <a:r>
              <a:rPr lang="fr-FR" sz="1200" dirty="0">
                <a:latin typeface="Courier New" panose="02070309020205020404" pitchFamily="49" charset="0"/>
                <a:cs typeface="Courier New" panose="02070309020205020404" pitchFamily="49" charset="0"/>
              </a:rPr>
              <a:t> personnalisation() {</a:t>
            </a:r>
          </a:p>
          <a:p>
            <a:r>
              <a:rPr lang="fr-FR" sz="1200" dirty="0">
                <a:latin typeface="Courier New" panose="02070309020205020404" pitchFamily="49" charset="0"/>
                <a:cs typeface="Courier New" panose="02070309020205020404" pitchFamily="49" charset="0"/>
              </a:rPr>
              <a:t>	    var el = </a:t>
            </a:r>
            <a:r>
              <a:rPr lang="fr-FR" sz="1200" dirty="0" err="1">
                <a:latin typeface="Courier New" panose="02070309020205020404" pitchFamily="49" charset="0"/>
                <a:cs typeface="Courier New" panose="02070309020205020404" pitchFamily="49" charset="0"/>
              </a:rPr>
              <a:t>document.getElementsByClassName</a:t>
            </a:r>
            <a:r>
              <a:rPr lang="fr-FR" sz="1200" dirty="0">
                <a:latin typeface="Courier New" panose="02070309020205020404" pitchFamily="49" charset="0"/>
                <a:cs typeface="Courier New" panose="02070309020205020404" pitchFamily="49" charset="0"/>
              </a:rPr>
              <a:t>('perso');</a:t>
            </a:r>
          </a:p>
          <a:p>
            <a:r>
              <a:rPr lang="fr-FR" sz="1200" dirty="0">
                <a:latin typeface="Courier New" panose="02070309020205020404" pitchFamily="49" charset="0"/>
                <a:cs typeface="Courier New" panose="02070309020205020404" pitchFamily="49" charset="0"/>
              </a:rPr>
              <a:t>		for (var i=0; i&lt;</a:t>
            </a:r>
            <a:r>
              <a:rPr lang="fr-FR" sz="1200" dirty="0" err="1">
                <a:latin typeface="Courier New" panose="02070309020205020404" pitchFamily="49" charset="0"/>
                <a:cs typeface="Courier New" panose="02070309020205020404" pitchFamily="49" charset="0"/>
              </a:rPr>
              <a:t>el.length</a:t>
            </a:r>
            <a:r>
              <a:rPr lang="fr-FR" sz="1200" dirty="0">
                <a:latin typeface="Courier New" panose="02070309020205020404" pitchFamily="49" charset="0"/>
                <a:cs typeface="Courier New" panose="02070309020205020404" pitchFamily="49" charset="0"/>
              </a:rPr>
              <a:t>; i++) {</a:t>
            </a:r>
          </a:p>
          <a:p>
            <a:r>
              <a:rPr lang="fr-FR" sz="1200" dirty="0">
                <a:latin typeface="Courier New" panose="02070309020205020404" pitchFamily="49" charset="0"/>
                <a:cs typeface="Courier New" panose="02070309020205020404" pitchFamily="49" charset="0"/>
              </a:rPr>
              <a:t>		  if (el[i].</a:t>
            </a:r>
            <a:r>
              <a:rPr lang="fr-FR" sz="1200" dirty="0" err="1">
                <a:latin typeface="Courier New" panose="02070309020205020404" pitchFamily="49" charset="0"/>
                <a:cs typeface="Courier New" panose="02070309020205020404" pitchFamily="49" charset="0"/>
              </a:rPr>
              <a:t>localName</a:t>
            </a:r>
            <a:r>
              <a:rPr lang="fr-FR" sz="1200" dirty="0">
                <a:latin typeface="Courier New" panose="02070309020205020404" pitchFamily="49" charset="0"/>
                <a:cs typeface="Courier New" panose="02070309020205020404" pitchFamily="49" charset="0"/>
              </a:rPr>
              <a:t> == '</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el[i].</a:t>
            </a:r>
            <a:r>
              <a:rPr lang="fr-FR" sz="1200" dirty="0" err="1">
                <a:latin typeface="Courier New" panose="02070309020205020404" pitchFamily="49" charset="0"/>
                <a:cs typeface="Courier New" panose="02070309020205020404" pitchFamily="49" charset="0"/>
              </a:rPr>
              <a:t>style.border</a:t>
            </a:r>
            <a:r>
              <a:rPr lang="fr-FR" sz="1200" dirty="0">
                <a:latin typeface="Courier New" panose="02070309020205020404" pitchFamily="49" charset="0"/>
                <a:cs typeface="Courier New" panose="02070309020205020404" pitchFamily="49" charset="0"/>
              </a:rPr>
              <a:t> = '10px </a:t>
            </a:r>
            <a:r>
              <a:rPr lang="fr-FR" sz="1200" dirty="0" err="1">
                <a:latin typeface="Courier New" panose="02070309020205020404" pitchFamily="49" charset="0"/>
                <a:cs typeface="Courier New" panose="02070309020205020404" pitchFamily="49" charset="0"/>
              </a:rPr>
              <a:t>red</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solid</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if (el[i].</a:t>
            </a:r>
            <a:r>
              <a:rPr lang="fr-FR" sz="1200" dirty="0" err="1">
                <a:latin typeface="Courier New" panose="02070309020205020404" pitchFamily="49" charset="0"/>
                <a:cs typeface="Courier New" panose="02070309020205020404" pitchFamily="49" charset="0"/>
              </a:rPr>
              <a:t>localName</a:t>
            </a:r>
            <a:r>
              <a:rPr lang="fr-FR" sz="1200" dirty="0">
                <a:latin typeface="Courier New" panose="02070309020205020404" pitchFamily="49" charset="0"/>
                <a:cs typeface="Courier New" panose="02070309020205020404" pitchFamily="49" charset="0"/>
              </a:rPr>
              <a:t> == 'p') {</a:t>
            </a:r>
          </a:p>
          <a:p>
            <a:r>
              <a:rPr lang="fr-FR" sz="1200" dirty="0">
                <a:latin typeface="Courier New" panose="02070309020205020404" pitchFamily="49" charset="0"/>
                <a:cs typeface="Courier New" panose="02070309020205020404" pitchFamily="49" charset="0"/>
              </a:rPr>
              <a:t>		    el[i].</a:t>
            </a:r>
            <a:r>
              <a:rPr lang="fr-FR" sz="1200" dirty="0" err="1">
                <a:latin typeface="Courier New" panose="02070309020205020404" pitchFamily="49" charset="0"/>
                <a:cs typeface="Courier New" panose="02070309020205020404" pitchFamily="49" charset="0"/>
              </a:rPr>
              <a:t>style.color</a:t>
            </a:r>
            <a:r>
              <a:rPr lang="fr-FR" sz="1200" dirty="0">
                <a:latin typeface="Courier New" panose="02070309020205020404" pitchFamily="49" charset="0"/>
                <a:cs typeface="Courier New" panose="02070309020205020404" pitchFamily="49" charset="0"/>
              </a:rPr>
              <a:t> = 'green';</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  </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&lt;body&gt;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button</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onclick</a:t>
            </a:r>
            <a:r>
              <a:rPr lang="fr-FR" sz="1200" dirty="0">
                <a:latin typeface="Courier New" panose="02070309020205020404" pitchFamily="49" charset="0"/>
                <a:cs typeface="Courier New" panose="02070309020205020404" pitchFamily="49" charset="0"/>
              </a:rPr>
              <a:t>="personnalisation();"&gt;Modifier la bordure&lt;/</a:t>
            </a:r>
            <a:r>
              <a:rPr lang="fr-FR" sz="1200" dirty="0" err="1">
                <a:latin typeface="Courier New" panose="02070309020205020404" pitchFamily="49" charset="0"/>
                <a:cs typeface="Courier New" panose="02070309020205020404" pitchFamily="49" charset="0"/>
              </a:rPr>
              <a:t>button</a:t>
            </a:r>
            <a:r>
              <a:rPr lang="fr-FR" sz="1200" dirty="0">
                <a:latin typeface="Courier New" panose="02070309020205020404" pitchFamily="49" charset="0"/>
                <a:cs typeface="Courier New" panose="02070309020205020404" pitchFamily="49" charset="0"/>
              </a:rPr>
              <a:t>&gt;&lt;</a:t>
            </a:r>
            <a:r>
              <a:rPr lang="fr-FR" sz="1200" dirty="0" err="1">
                <a:latin typeface="Courier New" panose="02070309020205020404" pitchFamily="49" charset="0"/>
                <a:cs typeface="Courier New" panose="02070309020205020404" pitchFamily="49" charset="0"/>
              </a:rPr>
              <a:t>br</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 src="</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/paysage1.jpg" class="perso"&gt;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 src="</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/paysage2.jpg" class="perso"&gt;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 src="</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/paysage3.jpg"&gt;</a:t>
            </a:r>
          </a:p>
          <a:p>
            <a:r>
              <a:rPr lang="fr-FR" sz="1200" dirty="0">
                <a:latin typeface="Courier New" panose="02070309020205020404" pitchFamily="49" charset="0"/>
                <a:cs typeface="Courier New" panose="02070309020205020404" pitchFamily="49" charset="0"/>
              </a:rPr>
              <a:t>	&lt;p&gt;Lorem ipsum </a:t>
            </a:r>
            <a:r>
              <a:rPr lang="fr-FR" sz="1200" dirty="0" err="1">
                <a:latin typeface="Courier New" panose="02070309020205020404" pitchFamily="49" charset="0"/>
                <a:cs typeface="Courier New" panose="02070309020205020404" pitchFamily="49" charset="0"/>
              </a:rPr>
              <a:t>dolor</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sit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amet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consectetur</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adipiscing</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elit</a:t>
            </a:r>
            <a:r>
              <a:rPr lang="fr-FR" sz="1200" dirty="0">
                <a:latin typeface="Courier New" panose="02070309020205020404" pitchFamily="49" charset="0"/>
                <a:cs typeface="Courier New" panose="02070309020205020404" pitchFamily="49" charset="0"/>
              </a:rPr>
              <a:t>. Morbi </a:t>
            </a:r>
            <a:r>
              <a:rPr lang="fr-FR" sz="1200" dirty="0" err="1">
                <a:latin typeface="Courier New" panose="02070309020205020404" pitchFamily="49" charset="0"/>
                <a:cs typeface="Courier New" panose="02070309020205020404" pitchFamily="49" charset="0"/>
              </a:rPr>
              <a:t>vel</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sem</a:t>
            </a:r>
            <a:r>
              <a:rPr lang="fr-FR" sz="1200" dirty="0">
                <a:latin typeface="Courier New" panose="02070309020205020404" pitchFamily="49" charset="0"/>
                <a:cs typeface="Courier New" panose="02070309020205020404" pitchFamily="49" charset="0"/>
              </a:rPr>
              <a:t> sem. </a:t>
            </a:r>
            <a:r>
              <a:rPr lang="fr-FR" sz="1200" dirty="0" err="1">
                <a:latin typeface="Courier New" panose="02070309020205020404" pitchFamily="49" charset="0"/>
                <a:cs typeface="Courier New" panose="02070309020205020404" pitchFamily="49" charset="0"/>
              </a:rPr>
              <a:t>Aenean</a:t>
            </a:r>
            <a:r>
              <a:rPr lang="fr-FR" sz="1200" dirty="0">
                <a:latin typeface="Courier New" panose="02070309020205020404" pitchFamily="49" charset="0"/>
                <a:cs typeface="Courier New" panose="02070309020205020404" pitchFamily="49" charset="0"/>
              </a:rPr>
              <a:t> at </a:t>
            </a:r>
            <a:r>
              <a:rPr lang="fr-FR" sz="1200" dirty="0" err="1">
                <a:latin typeface="Courier New" panose="02070309020205020404" pitchFamily="49" charset="0"/>
                <a:cs typeface="Courier New" panose="02070309020205020404" pitchFamily="49" charset="0"/>
              </a:rPr>
              <a:t>pellentesque</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arcu</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Vestibulum</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sit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amet</a:t>
            </a:r>
            <a:r>
              <a:rPr lang="fr-FR" sz="1200" dirty="0">
                <a:latin typeface="Courier New" panose="02070309020205020404" pitchFamily="49" charset="0"/>
                <a:cs typeface="Courier New" panose="02070309020205020404" pitchFamily="49" charset="0"/>
              </a:rPr>
              <a:t> libero </a:t>
            </a:r>
            <a:r>
              <a:rPr lang="fr-FR" sz="1200" dirty="0" err="1">
                <a:latin typeface="Courier New" panose="02070309020205020404" pitchFamily="49" charset="0"/>
                <a:cs typeface="Courier New" panose="02070309020205020404" pitchFamily="49" charset="0"/>
              </a:rPr>
              <a:t>viverra</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laoreet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velit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sed</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mattis</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nisi</a:t>
            </a:r>
            <a:r>
              <a:rPr lang="fr-FR" sz="1200" dirty="0">
                <a:latin typeface="Courier New" panose="02070309020205020404" pitchFamily="49" charset="0"/>
                <a:cs typeface="Courier New" panose="02070309020205020404" pitchFamily="49" charset="0"/>
              </a:rPr>
              <a:t>.&lt;/p&gt;</a:t>
            </a:r>
          </a:p>
          <a:p>
            <a:r>
              <a:rPr lang="fr-FR" sz="1200" dirty="0">
                <a:latin typeface="Courier New" panose="02070309020205020404" pitchFamily="49" charset="0"/>
                <a:cs typeface="Courier New" panose="02070309020205020404" pitchFamily="49" charset="0"/>
              </a:rPr>
              <a:t>	&lt;p class="perso"&gt;</a:t>
            </a:r>
            <a:r>
              <a:rPr lang="fr-FR" sz="1200" dirty="0" err="1">
                <a:latin typeface="Courier New" panose="02070309020205020404" pitchFamily="49" charset="0"/>
                <a:cs typeface="Courier New" panose="02070309020205020404" pitchFamily="49" charset="0"/>
              </a:rPr>
              <a:t>Quisque</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pellentesque</a:t>
            </a:r>
            <a:r>
              <a:rPr lang="fr-FR" sz="1200" dirty="0">
                <a:latin typeface="Courier New" panose="02070309020205020404" pitchFamily="49" charset="0"/>
                <a:cs typeface="Courier New" panose="02070309020205020404" pitchFamily="49" charset="0"/>
              </a:rPr>
              <a:t>, erat </a:t>
            </a:r>
            <a:r>
              <a:rPr lang="fr-FR" sz="1200" dirty="0" err="1">
                <a:latin typeface="Courier New" panose="02070309020205020404" pitchFamily="49" charset="0"/>
                <a:cs typeface="Courier New" panose="02070309020205020404" pitchFamily="49" charset="0"/>
              </a:rPr>
              <a:t>fermentum</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venenatis</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dapibus</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nisl</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enim</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efficitur</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orci</a:t>
            </a:r>
            <a:r>
              <a:rPr lang="fr-FR" sz="1200" dirty="0">
                <a:latin typeface="Courier New" panose="02070309020205020404" pitchFamily="49" charset="0"/>
                <a:cs typeface="Courier New" panose="02070309020205020404" pitchFamily="49" charset="0"/>
              </a:rPr>
              <a:t>, at </a:t>
            </a:r>
            <a:r>
              <a:rPr lang="fr-FR" sz="1200" dirty="0" err="1">
                <a:latin typeface="Courier New" panose="02070309020205020404" pitchFamily="49" charset="0"/>
                <a:cs typeface="Courier New" panose="02070309020205020404" pitchFamily="49" charset="0"/>
              </a:rPr>
              <a:t>accumsan</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enim</a:t>
            </a:r>
            <a:r>
              <a:rPr lang="fr-FR" sz="1200" dirty="0">
                <a:latin typeface="Courier New" panose="02070309020205020404" pitchFamily="49" charset="0"/>
                <a:cs typeface="Courier New" panose="02070309020205020404" pitchFamily="49" charset="0"/>
              </a:rPr>
              <a:t> libero </a:t>
            </a:r>
            <a:r>
              <a:rPr lang="fr-FR" sz="1200" dirty="0" err="1">
                <a:latin typeface="Courier New" panose="02070309020205020404" pitchFamily="49" charset="0"/>
                <a:cs typeface="Courier New" panose="02070309020205020404" pitchFamily="49" charset="0"/>
              </a:rPr>
              <a:t>sed</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arcu</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Nulla</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varius</a:t>
            </a:r>
            <a:r>
              <a:rPr lang="fr-FR" sz="1200" dirty="0">
                <a:latin typeface="Courier New" panose="02070309020205020404" pitchFamily="49" charset="0"/>
                <a:cs typeface="Courier New" panose="02070309020205020404" pitchFamily="49" charset="0"/>
              </a:rPr>
              <a:t> pulvinar </a:t>
            </a:r>
            <a:r>
              <a:rPr lang="fr-FR" sz="1200" dirty="0" err="1">
                <a:latin typeface="Courier New" panose="02070309020205020404" pitchFamily="49" charset="0"/>
                <a:cs typeface="Courier New" panose="02070309020205020404" pitchFamily="49" charset="0"/>
              </a:rPr>
              <a:t>ligula</a:t>
            </a:r>
            <a:r>
              <a:rPr lang="fr-FR" sz="1200" dirty="0">
                <a:latin typeface="Courier New" panose="02070309020205020404" pitchFamily="49" charset="0"/>
                <a:cs typeface="Courier New" panose="02070309020205020404" pitchFamily="49" charset="0"/>
              </a:rPr>
              <a:t> non </a:t>
            </a:r>
            <a:r>
              <a:rPr lang="fr-FR" sz="1200" dirty="0" err="1">
                <a:latin typeface="Courier New" panose="02070309020205020404" pitchFamily="49" charset="0"/>
                <a:cs typeface="Courier New" panose="02070309020205020404" pitchFamily="49" charset="0"/>
              </a:rPr>
              <a:t>faucibus</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Pellentesque</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lobortis</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sapien</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sed</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ultricies</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luctus</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quam</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tellus</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egestas</a:t>
            </a:r>
            <a:r>
              <a:rPr lang="fr-FR" sz="1200" dirty="0">
                <a:latin typeface="Courier New" panose="02070309020205020404" pitchFamily="49" charset="0"/>
                <a:cs typeface="Courier New" panose="02070309020205020404" pitchFamily="49" charset="0"/>
              </a:rPr>
              <a:t> ex, </a:t>
            </a:r>
            <a:r>
              <a:rPr lang="fr-FR" sz="1200" dirty="0" err="1">
                <a:latin typeface="Courier New" panose="02070309020205020404" pitchFamily="49" charset="0"/>
                <a:cs typeface="Courier New" panose="02070309020205020404" pitchFamily="49" charset="0"/>
              </a:rPr>
              <a:t>sit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amet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sollicitudin</a:t>
            </a:r>
            <a:r>
              <a:rPr lang="fr-FR" sz="1200" dirty="0">
                <a:latin typeface="Courier New" panose="02070309020205020404" pitchFamily="49" charset="0"/>
                <a:cs typeface="Courier New" panose="02070309020205020404" pitchFamily="49" charset="0"/>
              </a:rPr>
              <a:t> ipsum </a:t>
            </a:r>
            <a:r>
              <a:rPr lang="fr-FR" sz="1200" dirty="0" err="1">
                <a:latin typeface="Courier New" panose="02070309020205020404" pitchFamily="49" charset="0"/>
                <a:cs typeface="Courier New" panose="02070309020205020404" pitchFamily="49" charset="0"/>
              </a:rPr>
              <a:t>nisi</a:t>
            </a:r>
            <a:r>
              <a:rPr lang="fr-FR" sz="1200" dirty="0">
                <a:latin typeface="Courier New" panose="02070309020205020404" pitchFamily="49" charset="0"/>
                <a:cs typeface="Courier New" panose="02070309020205020404" pitchFamily="49" charset="0"/>
              </a:rPr>
              <a:t> in mi. &lt;/p&gt;</a:t>
            </a:r>
          </a:p>
          <a:p>
            <a:r>
              <a:rPr lang="fr-FR" sz="1200" dirty="0">
                <a:latin typeface="Courier New" panose="02070309020205020404" pitchFamily="49" charset="0"/>
                <a:cs typeface="Courier New" panose="02070309020205020404" pitchFamily="49" charset="0"/>
              </a:rPr>
              <a:t>	&lt;p class="perso"&gt;</a:t>
            </a:r>
            <a:r>
              <a:rPr lang="fr-FR" sz="1200" dirty="0" err="1">
                <a:latin typeface="Courier New" panose="02070309020205020404" pitchFamily="49" charset="0"/>
                <a:cs typeface="Courier New" panose="02070309020205020404" pitchFamily="49" charset="0"/>
              </a:rPr>
              <a:t>Proin</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efficitur</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tellus</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nisi</a:t>
            </a:r>
            <a:r>
              <a:rPr lang="fr-FR" sz="1200" dirty="0">
                <a:latin typeface="Courier New" panose="02070309020205020404" pitchFamily="49" charset="0"/>
                <a:cs typeface="Courier New" panose="02070309020205020404" pitchFamily="49" charset="0"/>
              </a:rPr>
              <a:t>, eu </a:t>
            </a:r>
            <a:r>
              <a:rPr lang="fr-FR" sz="1200" dirty="0" err="1">
                <a:latin typeface="Courier New" panose="02070309020205020404" pitchFamily="49" charset="0"/>
                <a:cs typeface="Courier New" panose="02070309020205020404" pitchFamily="49" charset="0"/>
              </a:rPr>
              <a:t>sodales</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augue</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condimentum</a:t>
            </a:r>
            <a:r>
              <a:rPr lang="fr-FR" sz="1200" dirty="0">
                <a:latin typeface="Courier New" panose="02070309020205020404" pitchFamily="49" charset="0"/>
                <a:cs typeface="Courier New" panose="02070309020205020404" pitchFamily="49" charset="0"/>
              </a:rPr>
              <a:t> at. Suspendisse </a:t>
            </a:r>
            <a:r>
              <a:rPr lang="fr-FR" sz="1200" dirty="0" err="1">
                <a:latin typeface="Courier New" panose="02070309020205020404" pitchFamily="49" charset="0"/>
                <a:cs typeface="Courier New" panose="02070309020205020404" pitchFamily="49" charset="0"/>
              </a:rPr>
              <a:t>potenti</a:t>
            </a:r>
            <a:r>
              <a:rPr lang="fr-FR" sz="1200" dirty="0">
                <a:latin typeface="Courier New" panose="02070309020205020404" pitchFamily="49" charset="0"/>
                <a:cs typeface="Courier New" panose="02070309020205020404" pitchFamily="49" charset="0"/>
              </a:rPr>
              <a:t>.&lt;/p&gt;</a:t>
            </a:r>
          </a:p>
          <a:p>
            <a:r>
              <a:rPr lang="fr-FR" sz="1200" dirty="0">
                <a:latin typeface="Courier New" panose="02070309020205020404" pitchFamily="49" charset="0"/>
                <a:cs typeface="Courier New" panose="02070309020205020404" pitchFamily="49" charset="0"/>
              </a:rPr>
              <a:t>  &lt;/body&gt;</a:t>
            </a:r>
          </a:p>
          <a:p>
            <a:r>
              <a:rPr lang="fr-FR" sz="1200" dirty="0">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42026181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381061" y="878186"/>
            <a:ext cx="8039478" cy="5509200"/>
          </a:xfrm>
          <a:prstGeom prst="rect">
            <a:avLst/>
          </a:prstGeom>
          <a:noFill/>
        </p:spPr>
        <p:txBody>
          <a:bodyPr wrap="square" rtlCol="0">
            <a:spAutoFit/>
          </a:bodyPr>
          <a:lstStyle/>
          <a:p>
            <a:r>
              <a:rPr lang="fr-FR" sz="2800" b="1" dirty="0"/>
              <a:t>Sélection multiples dans le DOM</a:t>
            </a:r>
          </a:p>
          <a:p>
            <a:endParaRPr lang="fr-FR" dirty="0"/>
          </a:p>
          <a:p>
            <a:r>
              <a:rPr lang="fr-FR" dirty="0"/>
              <a:t>La méthode </a:t>
            </a:r>
            <a:r>
              <a:rPr lang="fr-FR" dirty="0" err="1">
                <a:latin typeface="Courier New" panose="02070309020205020404" pitchFamily="49" charset="0"/>
                <a:cs typeface="Courier New" panose="02070309020205020404" pitchFamily="49" charset="0"/>
              </a:rPr>
              <a:t>querySelectorAll</a:t>
            </a:r>
            <a:r>
              <a:rPr lang="fr-FR" dirty="0">
                <a:latin typeface="Courier New" panose="02070309020205020404" pitchFamily="49" charset="0"/>
                <a:cs typeface="Courier New" panose="02070309020205020404" pitchFamily="49" charset="0"/>
              </a:rPr>
              <a:t>()</a:t>
            </a:r>
            <a:r>
              <a:rPr lang="fr-FR" dirty="0"/>
              <a:t> permet de sélectionner le ou les éléments qui correspondent à un sélecteur CSS quelconque.</a:t>
            </a:r>
          </a:p>
          <a:p>
            <a:endParaRPr lang="fr-FR" dirty="0"/>
          </a:p>
          <a:p>
            <a:r>
              <a:rPr lang="fr-FR" dirty="0"/>
              <a:t>Par exemple, pour sélectionner tous les éléments de classe petit, vous utiliserez cette instruction :</a:t>
            </a:r>
          </a:p>
          <a:p>
            <a:endParaRPr lang="fr-FR" dirty="0"/>
          </a:p>
          <a:p>
            <a:r>
              <a:rPr lang="fr-FR" dirty="0">
                <a:latin typeface="Courier New" panose="02070309020205020404" pitchFamily="49" charset="0"/>
                <a:cs typeface="Courier New" panose="02070309020205020404" pitchFamily="49" charset="0"/>
              </a:rPr>
              <a:t>var </a:t>
            </a:r>
            <a:r>
              <a:rPr lang="fr-FR" dirty="0" err="1">
                <a:latin typeface="Courier New" panose="02070309020205020404" pitchFamily="49" charset="0"/>
                <a:cs typeface="Courier New" panose="02070309020205020404" pitchFamily="49" charset="0"/>
              </a:rPr>
              <a:t>elements</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document.querySelectorAll</a:t>
            </a:r>
            <a:r>
              <a:rPr lang="fr-FR" dirty="0">
                <a:latin typeface="Courier New" panose="02070309020205020404" pitchFamily="49" charset="0"/>
                <a:cs typeface="Courier New" panose="02070309020205020404" pitchFamily="49" charset="0"/>
              </a:rPr>
              <a:t>('.petit');</a:t>
            </a:r>
          </a:p>
          <a:p>
            <a:endParaRPr lang="fr-FR" dirty="0"/>
          </a:p>
          <a:p>
            <a:r>
              <a:rPr lang="fr-FR" dirty="0" err="1">
                <a:latin typeface="Courier New" panose="02070309020205020404" pitchFamily="49" charset="0"/>
                <a:cs typeface="Courier New" panose="02070309020205020404" pitchFamily="49" charset="0"/>
              </a:rPr>
              <a:t>querySelectorAll</a:t>
            </a:r>
            <a:r>
              <a:rPr lang="fr-FR" dirty="0">
                <a:latin typeface="Courier New" panose="02070309020205020404" pitchFamily="49" charset="0"/>
                <a:cs typeface="Courier New" panose="02070309020205020404" pitchFamily="49" charset="0"/>
              </a:rPr>
              <a:t>()</a:t>
            </a:r>
            <a:r>
              <a:rPr lang="fr-FR" dirty="0"/>
              <a:t> retourne un tableau. Pour accéder aux éléments sélectionnés, vous parcourrez ce tableau avec une boucle </a:t>
            </a:r>
            <a:r>
              <a:rPr lang="fr-FR" b="1" dirty="0">
                <a:latin typeface="Courier New" panose="02070309020205020404" pitchFamily="49" charset="0"/>
                <a:cs typeface="Courier New" panose="02070309020205020404" pitchFamily="49" charset="0"/>
              </a:rPr>
              <a:t>for</a:t>
            </a:r>
            <a:r>
              <a:rPr lang="fr-FR" dirty="0"/>
              <a:t>.</a:t>
            </a:r>
          </a:p>
          <a:p>
            <a:endParaRPr lang="fr-FR" dirty="0"/>
          </a:p>
          <a:p>
            <a:r>
              <a:rPr lang="fr-FR" dirty="0"/>
              <a:t>Pour accéder au premier élément correspondant au sélecteur, vous utiliserez la fonction </a:t>
            </a:r>
            <a:r>
              <a:rPr lang="fr-FR" dirty="0" err="1"/>
              <a:t>querySelector</a:t>
            </a:r>
            <a:r>
              <a:rPr lang="fr-FR" dirty="0"/>
              <a:t>(). Par exemple, ce code stocke dans la variable </a:t>
            </a:r>
            <a:r>
              <a:rPr lang="fr-FR" b="1" dirty="0" err="1"/>
              <a:t>element</a:t>
            </a:r>
            <a:r>
              <a:rPr lang="fr-FR" b="1" dirty="0"/>
              <a:t> </a:t>
            </a:r>
            <a:r>
              <a:rPr lang="fr-FR" dirty="0"/>
              <a:t>la première balise de classe </a:t>
            </a:r>
            <a:r>
              <a:rPr lang="fr-FR" b="1" dirty="0"/>
              <a:t>petit</a:t>
            </a:r>
            <a:r>
              <a:rPr lang="fr-FR" dirty="0"/>
              <a:t> :</a:t>
            </a:r>
          </a:p>
          <a:p>
            <a:endParaRPr lang="fr-FR" dirty="0"/>
          </a:p>
          <a:p>
            <a:r>
              <a:rPr lang="fr-FR" dirty="0">
                <a:latin typeface="Courier New" panose="02070309020205020404" pitchFamily="49" charset="0"/>
                <a:cs typeface="Courier New" panose="02070309020205020404" pitchFamily="49" charset="0"/>
              </a:rPr>
              <a:t>var </a:t>
            </a:r>
            <a:r>
              <a:rPr lang="fr-FR" dirty="0" err="1">
                <a:latin typeface="Courier New" panose="02070309020205020404" pitchFamily="49" charset="0"/>
                <a:cs typeface="Courier New" panose="02070309020205020404" pitchFamily="49" charset="0"/>
              </a:rPr>
              <a:t>element</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document.querySelector</a:t>
            </a:r>
            <a:r>
              <a:rPr lang="fr-FR" dirty="0">
                <a:latin typeface="Courier New" panose="02070309020205020404" pitchFamily="49" charset="0"/>
                <a:cs typeface="Courier New" panose="02070309020205020404" pitchFamily="49" charset="0"/>
              </a:rPr>
              <a:t>('.petit');</a:t>
            </a:r>
          </a:p>
          <a:p>
            <a:endParaRPr lang="fr-FR" dirty="0"/>
          </a:p>
        </p:txBody>
      </p:sp>
      <p:sp>
        <p:nvSpPr>
          <p:cNvPr id="2" name="Espace réservé du numéro de diapositive 1">
            <a:extLst>
              <a:ext uri="{FF2B5EF4-FFF2-40B4-BE49-F238E27FC236}">
                <a16:creationId xmlns:a16="http://schemas.microsoft.com/office/drawing/2014/main" id="{296BE0C4-7C56-4F9F-A455-2D246A23F8A1}"/>
              </a:ext>
            </a:extLst>
          </p:cNvPr>
          <p:cNvSpPr>
            <a:spLocks noGrp="1"/>
          </p:cNvSpPr>
          <p:nvPr>
            <p:ph type="sldNum" sz="quarter" idx="12"/>
          </p:nvPr>
        </p:nvSpPr>
        <p:spPr/>
        <p:txBody>
          <a:bodyPr/>
          <a:lstStyle/>
          <a:p>
            <a:fld id="{D57F1E4F-1CFF-5643-939E-217C01CDF565}" type="slidenum">
              <a:rPr lang="en-US" smtClean="0"/>
              <a:pPr/>
              <a:t>181</a:t>
            </a:fld>
            <a:endParaRPr lang="en-US" dirty="0"/>
          </a:p>
        </p:txBody>
      </p:sp>
    </p:spTree>
    <p:extLst>
      <p:ext uri="{BB962C8B-B14F-4D97-AF65-F5344CB8AC3E}">
        <p14:creationId xmlns:p14="http://schemas.microsoft.com/office/powerpoint/2010/main" val="199271619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C7DDDED-6630-4C50-87F8-604BE64D5F00}"/>
              </a:ext>
            </a:extLst>
          </p:cNvPr>
          <p:cNvSpPr txBox="1"/>
          <p:nvPr/>
        </p:nvSpPr>
        <p:spPr>
          <a:xfrm>
            <a:off x="2650509" y="697931"/>
            <a:ext cx="8325134" cy="2585323"/>
          </a:xfrm>
          <a:prstGeom prst="rect">
            <a:avLst/>
          </a:prstGeom>
          <a:noFill/>
        </p:spPr>
        <p:txBody>
          <a:bodyPr wrap="square" rtlCol="0">
            <a:spAutoFit/>
          </a:bodyPr>
          <a:lstStyle/>
          <a:p>
            <a:r>
              <a:rPr lang="fr-FR" dirty="0"/>
              <a:t>Exercice </a:t>
            </a:r>
          </a:p>
          <a:p>
            <a:endParaRPr lang="fr-FR" dirty="0"/>
          </a:p>
          <a:p>
            <a:r>
              <a:rPr lang="fr-FR" dirty="0"/>
              <a:t>Insérez plusieurs images de tailles différentes dans un document HTML.</a:t>
            </a:r>
          </a:p>
          <a:p>
            <a:endParaRPr lang="fr-FR" dirty="0"/>
          </a:p>
          <a:p>
            <a:r>
              <a:rPr lang="fr-FR" dirty="0"/>
              <a:t>Affectez la classe petit à certaines d'entre elles et la classe grand aux autres.</a:t>
            </a:r>
          </a:p>
          <a:p>
            <a:endParaRPr lang="fr-FR" dirty="0"/>
          </a:p>
          <a:p>
            <a:r>
              <a:rPr lang="fr-FR" dirty="0"/>
              <a:t>En utilisant la méthode </a:t>
            </a:r>
            <a:r>
              <a:rPr lang="fr-FR" b="1" dirty="0" err="1"/>
              <a:t>querySelectorAll</a:t>
            </a:r>
            <a:r>
              <a:rPr lang="fr-FR" b="1" dirty="0"/>
              <a:t>()</a:t>
            </a:r>
            <a:r>
              <a:rPr lang="fr-FR" dirty="0"/>
              <a:t>, redimensionnez les images de classe petit à 10rem de large et les images de classe grand à 20rem de large. Et ce, dès l'ouverture de la page.</a:t>
            </a:r>
          </a:p>
        </p:txBody>
      </p:sp>
      <p:sp>
        <p:nvSpPr>
          <p:cNvPr id="3" name="Espace réservé du numéro de diapositive 2">
            <a:extLst>
              <a:ext uri="{FF2B5EF4-FFF2-40B4-BE49-F238E27FC236}">
                <a16:creationId xmlns:a16="http://schemas.microsoft.com/office/drawing/2014/main" id="{DD6A9DAD-2C80-4CAC-A228-8362BCC6FFE9}"/>
              </a:ext>
            </a:extLst>
          </p:cNvPr>
          <p:cNvSpPr>
            <a:spLocks noGrp="1"/>
          </p:cNvSpPr>
          <p:nvPr>
            <p:ph type="sldNum" sz="quarter" idx="12"/>
          </p:nvPr>
        </p:nvSpPr>
        <p:spPr/>
        <p:txBody>
          <a:bodyPr/>
          <a:lstStyle/>
          <a:p>
            <a:fld id="{D57F1E4F-1CFF-5643-939E-217C01CDF565}" type="slidenum">
              <a:rPr lang="en-US" smtClean="0"/>
              <a:pPr/>
              <a:t>182</a:t>
            </a:fld>
            <a:endParaRPr lang="en-US" dirty="0"/>
          </a:p>
        </p:txBody>
      </p:sp>
    </p:spTree>
    <p:extLst>
      <p:ext uri="{BB962C8B-B14F-4D97-AF65-F5344CB8AC3E}">
        <p14:creationId xmlns:p14="http://schemas.microsoft.com/office/powerpoint/2010/main" val="82959750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12A807-93EC-4BA6-BB4A-6CC441073B60}"/>
              </a:ext>
            </a:extLst>
          </p:cNvPr>
          <p:cNvSpPr/>
          <p:nvPr/>
        </p:nvSpPr>
        <p:spPr>
          <a:xfrm>
            <a:off x="2441713" y="1044767"/>
            <a:ext cx="7219122" cy="5262979"/>
          </a:xfrm>
          <a:prstGeom prst="rect">
            <a:avLst/>
          </a:prstGeom>
        </p:spPr>
        <p:txBody>
          <a:bodyPr wrap="square">
            <a:spAutoFit/>
          </a:bodyPr>
          <a:lstStyle/>
          <a:p>
            <a:r>
              <a:rPr lang="fr-FR" sz="1200" dirty="0">
                <a:latin typeface="Courier New" panose="02070309020205020404" pitchFamily="49" charset="0"/>
                <a:cs typeface="Courier New" panose="02070309020205020404" pitchFamily="49" charset="0"/>
              </a:rPr>
              <a:t>&lt;!DOCTYPE html&gt;</a:t>
            </a:r>
          </a:p>
          <a:p>
            <a:r>
              <a:rPr lang="fr-FR" sz="1200" dirty="0">
                <a:latin typeface="Courier New" panose="02070309020205020404" pitchFamily="49" charset="0"/>
                <a:cs typeface="Courier New" panose="02070309020205020404" pitchFamily="49" charset="0"/>
              </a:rPr>
              <a:t>&lt;html </a:t>
            </a:r>
            <a:r>
              <a:rPr lang="fr-FR" sz="1200" dirty="0" err="1">
                <a:latin typeface="Courier New" panose="02070309020205020404" pitchFamily="49" charset="0"/>
                <a:cs typeface="Courier New" panose="02070309020205020404" pitchFamily="49" charset="0"/>
              </a:rPr>
              <a:t>lang</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fr</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meta</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charset</a:t>
            </a:r>
            <a:r>
              <a:rPr lang="fr-FR" sz="1200" dirty="0">
                <a:latin typeface="Courier New" panose="02070309020205020404" pitchFamily="49" charset="0"/>
                <a:cs typeface="Courier New" panose="02070309020205020404" pitchFamily="49" charset="0"/>
              </a:rPr>
              <a:t>="utf-8"&gt;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&gt;Bordure&lt;/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function</a:t>
            </a:r>
            <a:r>
              <a:rPr lang="fr-FR" sz="1200" dirty="0">
                <a:latin typeface="Courier New" panose="02070309020205020404" pitchFamily="49" charset="0"/>
                <a:cs typeface="Courier New" panose="02070309020205020404" pitchFamily="49" charset="0"/>
              </a:rPr>
              <a:t> traitement() {</a:t>
            </a:r>
          </a:p>
          <a:p>
            <a:r>
              <a:rPr lang="fr-FR" sz="1200" dirty="0">
                <a:latin typeface="Courier New" panose="02070309020205020404" pitchFamily="49" charset="0"/>
                <a:cs typeface="Courier New" panose="02070309020205020404" pitchFamily="49" charset="0"/>
              </a:rPr>
              <a:t>        var el = </a:t>
            </a:r>
            <a:r>
              <a:rPr lang="fr-FR" sz="1200" dirty="0" err="1">
                <a:latin typeface="Courier New" panose="02070309020205020404" pitchFamily="49" charset="0"/>
                <a:cs typeface="Courier New" panose="02070309020205020404" pitchFamily="49" charset="0"/>
              </a:rPr>
              <a:t>document.querySelectorAll</a:t>
            </a:r>
            <a:r>
              <a:rPr lang="fr-FR" sz="1200" dirty="0">
                <a:latin typeface="Courier New" panose="02070309020205020404" pitchFamily="49" charset="0"/>
                <a:cs typeface="Courier New" panose="02070309020205020404" pitchFamily="49" charset="0"/>
              </a:rPr>
              <a:t>('.petit');</a:t>
            </a:r>
          </a:p>
          <a:p>
            <a:r>
              <a:rPr lang="fr-FR" sz="1200" dirty="0">
                <a:latin typeface="Courier New" panose="02070309020205020404" pitchFamily="49" charset="0"/>
                <a:cs typeface="Courier New" panose="02070309020205020404" pitchFamily="49" charset="0"/>
              </a:rPr>
              <a:t>        for (var i=0; i&lt;</a:t>
            </a:r>
            <a:r>
              <a:rPr lang="fr-FR" sz="1200" dirty="0" err="1">
                <a:latin typeface="Courier New" panose="02070309020205020404" pitchFamily="49" charset="0"/>
                <a:cs typeface="Courier New" panose="02070309020205020404" pitchFamily="49" charset="0"/>
              </a:rPr>
              <a:t>el.length</a:t>
            </a:r>
            <a:r>
              <a:rPr lang="fr-FR" sz="1200" dirty="0">
                <a:latin typeface="Courier New" panose="02070309020205020404" pitchFamily="49" charset="0"/>
                <a:cs typeface="Courier New" panose="02070309020205020404" pitchFamily="49" charset="0"/>
              </a:rPr>
              <a:t>; i++) {</a:t>
            </a:r>
          </a:p>
          <a:p>
            <a:r>
              <a:rPr lang="fr-FR" sz="1200" dirty="0">
                <a:latin typeface="Courier New" panose="02070309020205020404" pitchFamily="49" charset="0"/>
                <a:cs typeface="Courier New" panose="02070309020205020404" pitchFamily="49" charset="0"/>
              </a:rPr>
              <a:t>          el[i].</a:t>
            </a:r>
            <a:r>
              <a:rPr lang="fr-FR" sz="1200" dirty="0" err="1">
                <a:latin typeface="Courier New" panose="02070309020205020404" pitchFamily="49" charset="0"/>
                <a:cs typeface="Courier New" panose="02070309020205020404" pitchFamily="49" charset="0"/>
              </a:rPr>
              <a:t>style.width</a:t>
            </a:r>
            <a:r>
              <a:rPr lang="fr-FR" sz="1200" dirty="0">
                <a:latin typeface="Courier New" panose="02070309020205020404" pitchFamily="49" charset="0"/>
                <a:cs typeface="Courier New" panose="02070309020205020404" pitchFamily="49" charset="0"/>
              </a:rPr>
              <a:t> = '10rem';</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var el = </a:t>
            </a:r>
            <a:r>
              <a:rPr lang="fr-FR" sz="1200" dirty="0" err="1">
                <a:latin typeface="Courier New" panose="02070309020205020404" pitchFamily="49" charset="0"/>
                <a:cs typeface="Courier New" panose="02070309020205020404" pitchFamily="49" charset="0"/>
              </a:rPr>
              <a:t>document.querySelectorAll</a:t>
            </a:r>
            <a:r>
              <a:rPr lang="fr-FR" sz="1200" dirty="0">
                <a:latin typeface="Courier New" panose="02070309020205020404" pitchFamily="49" charset="0"/>
                <a:cs typeface="Courier New" panose="02070309020205020404" pitchFamily="49" charset="0"/>
              </a:rPr>
              <a:t>('.grand');</a:t>
            </a:r>
          </a:p>
          <a:p>
            <a:r>
              <a:rPr lang="fr-FR" sz="1200" dirty="0">
                <a:latin typeface="Courier New" panose="02070309020205020404" pitchFamily="49" charset="0"/>
                <a:cs typeface="Courier New" panose="02070309020205020404" pitchFamily="49" charset="0"/>
              </a:rPr>
              <a:t>        for (var i=0; i&lt;</a:t>
            </a:r>
            <a:r>
              <a:rPr lang="fr-FR" sz="1200" dirty="0" err="1">
                <a:latin typeface="Courier New" panose="02070309020205020404" pitchFamily="49" charset="0"/>
                <a:cs typeface="Courier New" panose="02070309020205020404" pitchFamily="49" charset="0"/>
              </a:rPr>
              <a:t>el.length</a:t>
            </a:r>
            <a:r>
              <a:rPr lang="fr-FR" sz="1200" dirty="0">
                <a:latin typeface="Courier New" panose="02070309020205020404" pitchFamily="49" charset="0"/>
                <a:cs typeface="Courier New" panose="02070309020205020404" pitchFamily="49" charset="0"/>
              </a:rPr>
              <a:t>; i++) {</a:t>
            </a:r>
          </a:p>
          <a:p>
            <a:r>
              <a:rPr lang="fr-FR" sz="1200" dirty="0">
                <a:latin typeface="Courier New" panose="02070309020205020404" pitchFamily="49" charset="0"/>
                <a:cs typeface="Courier New" panose="02070309020205020404" pitchFamily="49" charset="0"/>
              </a:rPr>
              <a:t>          el[i].</a:t>
            </a:r>
            <a:r>
              <a:rPr lang="fr-FR" sz="1200" dirty="0" err="1">
                <a:latin typeface="Courier New" panose="02070309020205020404" pitchFamily="49" charset="0"/>
                <a:cs typeface="Courier New" panose="02070309020205020404" pitchFamily="49" charset="0"/>
              </a:rPr>
              <a:t>style.width</a:t>
            </a:r>
            <a:r>
              <a:rPr lang="fr-FR" sz="1200" dirty="0">
                <a:latin typeface="Courier New" panose="02070309020205020404" pitchFamily="49" charset="0"/>
                <a:cs typeface="Courier New" panose="02070309020205020404" pitchFamily="49" charset="0"/>
              </a:rPr>
              <a:t> = '20rem';</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&lt;body </a:t>
            </a:r>
            <a:r>
              <a:rPr lang="fr-FR" sz="1200" dirty="0" err="1">
                <a:latin typeface="Courier New" panose="02070309020205020404" pitchFamily="49" charset="0"/>
                <a:cs typeface="Courier New" panose="02070309020205020404" pitchFamily="49" charset="0"/>
              </a:rPr>
              <a:t>onload</a:t>
            </a:r>
            <a:r>
              <a:rPr lang="fr-FR" sz="1200" dirty="0">
                <a:latin typeface="Courier New" panose="02070309020205020404" pitchFamily="49" charset="0"/>
                <a:cs typeface="Courier New" panose="02070309020205020404" pitchFamily="49" charset="0"/>
              </a:rPr>
              <a:t>="traitement();"&gt;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src</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/chat.jpg" class="grand"&gt;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src</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/chat.jpg" class="petit"&gt;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src</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/chien.jpg" class="petit"&gt;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src</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/chat.jpg" class="grand"&gt;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src</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/chien.jpg" class="petit"&gt;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src</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/chat.jpg" class="petit"&gt;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src</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/chien.jpg" class="grand"&gt;</a:t>
            </a:r>
          </a:p>
          <a:p>
            <a:r>
              <a:rPr lang="fr-FR" sz="1200" dirty="0">
                <a:latin typeface="Courier New" panose="02070309020205020404" pitchFamily="49" charset="0"/>
                <a:cs typeface="Courier New" panose="02070309020205020404" pitchFamily="49" charset="0"/>
              </a:rPr>
              <a:t>  &lt;/body&gt;</a:t>
            </a:r>
          </a:p>
          <a:p>
            <a:r>
              <a:rPr lang="fr-FR" sz="1200" dirty="0">
                <a:latin typeface="Courier New" panose="02070309020205020404" pitchFamily="49" charset="0"/>
                <a:cs typeface="Courier New" panose="02070309020205020404" pitchFamily="49" charset="0"/>
              </a:rPr>
              <a:t>&lt;/html&gt;</a:t>
            </a:r>
          </a:p>
        </p:txBody>
      </p:sp>
      <p:sp>
        <p:nvSpPr>
          <p:cNvPr id="3" name="ZoneTexte 2">
            <a:extLst>
              <a:ext uri="{FF2B5EF4-FFF2-40B4-BE49-F238E27FC236}">
                <a16:creationId xmlns:a16="http://schemas.microsoft.com/office/drawing/2014/main" id="{DB8E9003-0629-4C5B-8C37-40DEBAE46315}"/>
              </a:ext>
            </a:extLst>
          </p:cNvPr>
          <p:cNvSpPr txBox="1"/>
          <p:nvPr/>
        </p:nvSpPr>
        <p:spPr>
          <a:xfrm>
            <a:off x="1908313" y="288235"/>
            <a:ext cx="2067339" cy="369332"/>
          </a:xfrm>
          <a:prstGeom prst="rect">
            <a:avLst/>
          </a:prstGeom>
          <a:noFill/>
        </p:spPr>
        <p:txBody>
          <a:bodyPr wrap="square" rtlCol="0">
            <a:spAutoFit/>
          </a:bodyPr>
          <a:lstStyle/>
          <a:p>
            <a:r>
              <a:rPr lang="fr-FR" dirty="0"/>
              <a:t>Solution 1 :</a:t>
            </a:r>
          </a:p>
        </p:txBody>
      </p:sp>
      <p:sp>
        <p:nvSpPr>
          <p:cNvPr id="4" name="Espace réservé du numéro de diapositive 3">
            <a:extLst>
              <a:ext uri="{FF2B5EF4-FFF2-40B4-BE49-F238E27FC236}">
                <a16:creationId xmlns:a16="http://schemas.microsoft.com/office/drawing/2014/main" id="{38A58935-D008-41FC-BC21-6C9628845448}"/>
              </a:ext>
            </a:extLst>
          </p:cNvPr>
          <p:cNvSpPr>
            <a:spLocks noGrp="1"/>
          </p:cNvSpPr>
          <p:nvPr>
            <p:ph type="sldNum" sz="quarter" idx="12"/>
          </p:nvPr>
        </p:nvSpPr>
        <p:spPr/>
        <p:txBody>
          <a:bodyPr/>
          <a:lstStyle/>
          <a:p>
            <a:fld id="{D57F1E4F-1CFF-5643-939E-217C01CDF565}" type="slidenum">
              <a:rPr lang="en-US" smtClean="0"/>
              <a:pPr/>
              <a:t>183</a:t>
            </a:fld>
            <a:endParaRPr lang="en-US" dirty="0"/>
          </a:p>
        </p:txBody>
      </p:sp>
    </p:spTree>
    <p:extLst>
      <p:ext uri="{BB962C8B-B14F-4D97-AF65-F5344CB8AC3E}">
        <p14:creationId xmlns:p14="http://schemas.microsoft.com/office/powerpoint/2010/main" val="47277423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258403" y="1465901"/>
            <a:ext cx="10480717" cy="3570208"/>
          </a:xfrm>
          <a:prstGeom prst="rect">
            <a:avLst/>
          </a:prstGeom>
          <a:noFill/>
        </p:spPr>
        <p:txBody>
          <a:bodyPr wrap="square" rtlCol="0">
            <a:spAutoFit/>
          </a:bodyPr>
          <a:lstStyle/>
          <a:p>
            <a:r>
              <a:rPr lang="fr-FR" sz="2800" dirty="0"/>
              <a:t>Associer dynamiquement un gestionnaire événementiel à un élément</a:t>
            </a:r>
          </a:p>
          <a:p>
            <a:endParaRPr lang="fr-FR" dirty="0"/>
          </a:p>
          <a:p>
            <a:r>
              <a:rPr lang="fr-FR" dirty="0"/>
              <a:t>Il est possible d'ajouter dynamiquement un événement à un élément alors que la page Web est déjà chargée. Pour cela, vous utiliserez une instruction du type suivant (ici, on ajoute la gestion du click sur un élément) :</a:t>
            </a:r>
          </a:p>
          <a:p>
            <a:endParaRPr lang="fr-FR" dirty="0"/>
          </a:p>
          <a:p>
            <a:r>
              <a:rPr lang="fr-FR" dirty="0" err="1">
                <a:latin typeface="Courier New" panose="02070309020205020404" pitchFamily="49" charset="0"/>
                <a:cs typeface="Courier New" panose="02070309020205020404" pitchFamily="49" charset="0"/>
              </a:rPr>
              <a:t>document.getElementById</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idElement</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onclick</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nom_fonction</a:t>
            </a:r>
            <a:r>
              <a:rPr lang="fr-FR" dirty="0">
                <a:latin typeface="Courier New" panose="02070309020205020404" pitchFamily="49" charset="0"/>
                <a:cs typeface="Courier New" panose="02070309020205020404" pitchFamily="49" charset="0"/>
              </a:rPr>
              <a:t>;</a:t>
            </a:r>
          </a:p>
          <a:p>
            <a:endParaRPr lang="fr-FR" dirty="0"/>
          </a:p>
          <a:p>
            <a:r>
              <a:rPr lang="fr-FR" dirty="0"/>
              <a:t>où :</a:t>
            </a:r>
          </a:p>
          <a:p>
            <a:pPr marL="285750" indent="-285750">
              <a:buFont typeface="Arial" panose="020B0604020202020204" pitchFamily="34" charset="0"/>
              <a:buChar char="•"/>
            </a:pPr>
            <a:r>
              <a:rPr lang="fr-FR" dirty="0" err="1">
                <a:latin typeface="Courier New" panose="02070309020205020404" pitchFamily="49" charset="0"/>
                <a:cs typeface="Courier New" panose="02070309020205020404" pitchFamily="49" charset="0"/>
              </a:rPr>
              <a:t>idElement</a:t>
            </a:r>
            <a:r>
              <a:rPr lang="fr-FR" dirty="0">
                <a:latin typeface="Courier New" panose="02070309020205020404" pitchFamily="49" charset="0"/>
                <a:cs typeface="Courier New" panose="02070309020205020404" pitchFamily="49" charset="0"/>
              </a:rPr>
              <a:t> </a:t>
            </a:r>
            <a:r>
              <a:rPr lang="fr-FR" dirty="0"/>
              <a:t>est l'id de l'élément concerné.</a:t>
            </a:r>
          </a:p>
          <a:p>
            <a:pPr marL="285750" indent="-285750">
              <a:buFont typeface="Arial" panose="020B0604020202020204" pitchFamily="34" charset="0"/>
              <a:buChar char="•"/>
            </a:pPr>
            <a:r>
              <a:rPr lang="fr-FR" dirty="0" err="1">
                <a:latin typeface="Courier New" panose="02070309020205020404" pitchFamily="49" charset="0"/>
                <a:cs typeface="Courier New" panose="02070309020205020404" pitchFamily="49" charset="0"/>
              </a:rPr>
              <a:t>nom_fonction</a:t>
            </a:r>
            <a:r>
              <a:rPr lang="fr-FR" dirty="0"/>
              <a:t> est le nom de la fonction a exécuter lorsque l'événement se produit.</a:t>
            </a:r>
          </a:p>
          <a:p>
            <a:endParaRPr lang="fr-FR" dirty="0"/>
          </a:p>
          <a:p>
            <a:endParaRPr lang="fr-FR" dirty="0"/>
          </a:p>
        </p:txBody>
      </p:sp>
      <p:sp>
        <p:nvSpPr>
          <p:cNvPr id="3" name="Espace réservé du numéro de diapositive 2">
            <a:extLst>
              <a:ext uri="{FF2B5EF4-FFF2-40B4-BE49-F238E27FC236}">
                <a16:creationId xmlns:a16="http://schemas.microsoft.com/office/drawing/2014/main" id="{F0531B6F-9F36-423B-B409-EBA5AD632E82}"/>
              </a:ext>
            </a:extLst>
          </p:cNvPr>
          <p:cNvSpPr>
            <a:spLocks noGrp="1"/>
          </p:cNvSpPr>
          <p:nvPr>
            <p:ph type="sldNum" sz="quarter" idx="12"/>
          </p:nvPr>
        </p:nvSpPr>
        <p:spPr/>
        <p:txBody>
          <a:bodyPr/>
          <a:lstStyle/>
          <a:p>
            <a:fld id="{D57F1E4F-1CFF-5643-939E-217C01CDF565}" type="slidenum">
              <a:rPr lang="en-US" smtClean="0"/>
              <a:pPr/>
              <a:t>184</a:t>
            </a:fld>
            <a:endParaRPr lang="en-US" dirty="0"/>
          </a:p>
        </p:txBody>
      </p:sp>
    </p:spTree>
    <p:extLst>
      <p:ext uri="{BB962C8B-B14F-4D97-AF65-F5344CB8AC3E}">
        <p14:creationId xmlns:p14="http://schemas.microsoft.com/office/powerpoint/2010/main" val="61466692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8CE932C-80F9-16B8-9624-60090B36DCE2}"/>
              </a:ext>
            </a:extLst>
          </p:cNvPr>
          <p:cNvSpPr>
            <a:spLocks noGrp="1"/>
          </p:cNvSpPr>
          <p:nvPr>
            <p:ph type="sldNum" sz="quarter" idx="12"/>
          </p:nvPr>
        </p:nvSpPr>
        <p:spPr/>
        <p:txBody>
          <a:bodyPr/>
          <a:lstStyle/>
          <a:p>
            <a:fld id="{D57F1E4F-1CFF-5643-939E-217C01CDF565}" type="slidenum">
              <a:rPr lang="en-US" smtClean="0"/>
              <a:pPr/>
              <a:t>185</a:t>
            </a:fld>
            <a:endParaRPr lang="en-US" dirty="0"/>
          </a:p>
        </p:txBody>
      </p:sp>
      <p:sp>
        <p:nvSpPr>
          <p:cNvPr id="3" name="ZoneTexte 2">
            <a:extLst>
              <a:ext uri="{FF2B5EF4-FFF2-40B4-BE49-F238E27FC236}">
                <a16:creationId xmlns:a16="http://schemas.microsoft.com/office/drawing/2014/main" id="{99BEA5CC-5DAC-5FB9-12CF-F31A16C037E9}"/>
              </a:ext>
            </a:extLst>
          </p:cNvPr>
          <p:cNvSpPr txBox="1"/>
          <p:nvPr/>
        </p:nvSpPr>
        <p:spPr>
          <a:xfrm>
            <a:off x="1257300" y="1211580"/>
            <a:ext cx="9875520" cy="2308324"/>
          </a:xfrm>
          <a:prstGeom prst="rect">
            <a:avLst/>
          </a:prstGeom>
          <a:noFill/>
        </p:spPr>
        <p:txBody>
          <a:bodyPr wrap="square" rtlCol="0">
            <a:spAutoFit/>
          </a:bodyPr>
          <a:lstStyle/>
          <a:p>
            <a:r>
              <a:rPr lang="fr-FR" dirty="0"/>
              <a:t>Exercice :</a:t>
            </a:r>
          </a:p>
          <a:p>
            <a:endParaRPr lang="fr-FR" dirty="0"/>
          </a:p>
          <a:p>
            <a:r>
              <a:rPr lang="fr-FR" dirty="0"/>
              <a:t>Définissez une nouvelle page Web qui contient trois boutons nommés </a:t>
            </a:r>
            <a:r>
              <a:rPr lang="fr-FR" b="1" dirty="0"/>
              <a:t>Bonjour</a:t>
            </a:r>
            <a:r>
              <a:rPr lang="fr-FR" dirty="0"/>
              <a:t>, </a:t>
            </a:r>
            <a:r>
              <a:rPr lang="fr-FR" b="1" dirty="0"/>
              <a:t>ON</a:t>
            </a:r>
            <a:r>
              <a:rPr lang="fr-FR" dirty="0"/>
              <a:t> et </a:t>
            </a:r>
            <a:r>
              <a:rPr lang="fr-FR" b="1" dirty="0"/>
              <a:t>OFF</a:t>
            </a:r>
            <a:r>
              <a:rPr lang="fr-FR" dirty="0"/>
              <a:t>.</a:t>
            </a:r>
          </a:p>
          <a:p>
            <a:endParaRPr lang="fr-FR" dirty="0"/>
          </a:p>
          <a:p>
            <a:r>
              <a:rPr lang="fr-FR" dirty="0"/>
              <a:t>Lorsque l’utilisateur clique sur le bouton </a:t>
            </a:r>
            <a:r>
              <a:rPr lang="fr-FR" b="1" dirty="0"/>
              <a:t>Bonjour</a:t>
            </a:r>
            <a:r>
              <a:rPr lang="fr-FR" dirty="0"/>
              <a:t>, rien ne se passe.</a:t>
            </a:r>
          </a:p>
          <a:p>
            <a:r>
              <a:rPr lang="fr-FR" dirty="0"/>
              <a:t>Lorsqu’il clique sur le bouton </a:t>
            </a:r>
            <a:r>
              <a:rPr lang="fr-FR" b="1" dirty="0"/>
              <a:t>ON</a:t>
            </a:r>
            <a:r>
              <a:rPr lang="fr-FR" dirty="0"/>
              <a:t>, puis sur le bouton </a:t>
            </a:r>
            <a:r>
              <a:rPr lang="fr-FR" b="1" dirty="0"/>
              <a:t>Bonjour</a:t>
            </a:r>
            <a:r>
              <a:rPr lang="fr-FR" dirty="0"/>
              <a:t>, une boîte de message s’affiche et dit « bonjour ».</a:t>
            </a:r>
          </a:p>
          <a:p>
            <a:r>
              <a:rPr lang="fr-FR" dirty="0"/>
              <a:t>Lorsqu’il clique sur le bouton </a:t>
            </a:r>
            <a:r>
              <a:rPr lang="fr-FR" b="1" dirty="0"/>
              <a:t>OFF</a:t>
            </a:r>
            <a:r>
              <a:rPr lang="fr-FR" dirty="0"/>
              <a:t>, puis sur le bouton </a:t>
            </a:r>
            <a:r>
              <a:rPr lang="fr-FR" b="1" dirty="0"/>
              <a:t>Bonjour</a:t>
            </a:r>
            <a:r>
              <a:rPr lang="fr-FR" dirty="0"/>
              <a:t>, rien ne se passe.</a:t>
            </a:r>
          </a:p>
        </p:txBody>
      </p:sp>
    </p:spTree>
    <p:extLst>
      <p:ext uri="{BB962C8B-B14F-4D97-AF65-F5344CB8AC3E}">
        <p14:creationId xmlns:p14="http://schemas.microsoft.com/office/powerpoint/2010/main" val="25384134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1121271"/>
            <a:ext cx="7505700" cy="5047536"/>
          </a:xfrm>
          <a:prstGeom prst="rect">
            <a:avLst/>
          </a:prstGeom>
        </p:spPr>
        <p:txBody>
          <a:bodyPr wrap="square">
            <a:spAutoFit/>
          </a:bodyPr>
          <a:lstStyle/>
          <a:p>
            <a:r>
              <a:rPr lang="fr-FR" sz="1400" dirty="0">
                <a:latin typeface="Courier New" panose="02070309020205020404" pitchFamily="49" charset="0"/>
                <a:cs typeface="Courier New" panose="02070309020205020404" pitchFamily="49" charset="0"/>
              </a:rPr>
              <a:t>&lt;!DOCTYPE html&gt;</a:t>
            </a:r>
          </a:p>
          <a:p>
            <a:r>
              <a:rPr lang="fr-FR" sz="1400" dirty="0">
                <a:latin typeface="Courier New" panose="02070309020205020404" pitchFamily="49" charset="0"/>
                <a:cs typeface="Courier New" panose="02070309020205020404" pitchFamily="49" charset="0"/>
              </a:rPr>
              <a:t>&lt;html </a:t>
            </a:r>
            <a:r>
              <a:rPr lang="fr-FR" sz="1400" dirty="0" err="1">
                <a:latin typeface="Courier New" panose="02070309020205020404" pitchFamily="49" charset="0"/>
                <a:cs typeface="Courier New" panose="02070309020205020404" pitchFamily="49" charset="0"/>
              </a:rPr>
              <a:t>lang</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fr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&gt;Bordure&lt;/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bonjour()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alert</a:t>
            </a:r>
            <a:r>
              <a:rPr lang="fr-FR" sz="1400" dirty="0">
                <a:latin typeface="Courier New" panose="02070309020205020404" pitchFamily="49" charset="0"/>
                <a:cs typeface="Courier New" panose="02070309020205020404" pitchFamily="49" charset="0"/>
              </a:rPr>
              <a:t>('Bonjour');</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marche()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document.getElementById</a:t>
            </a:r>
            <a:r>
              <a:rPr lang="fr-FR" sz="1400" dirty="0">
                <a:latin typeface="Courier New" panose="02070309020205020404" pitchFamily="49" charset="0"/>
                <a:cs typeface="Courier New" panose="02070309020205020404" pitchFamily="49" charset="0"/>
              </a:rPr>
              <a:t>('b1').</a:t>
            </a:r>
            <a:r>
              <a:rPr lang="fr-FR" sz="1400" dirty="0" err="1">
                <a:latin typeface="Courier New" panose="02070309020205020404" pitchFamily="49" charset="0"/>
                <a:cs typeface="Courier New" panose="02070309020205020404" pitchFamily="49" charset="0"/>
              </a:rPr>
              <a:t>onclick</a:t>
            </a:r>
            <a:r>
              <a:rPr lang="fr-FR" sz="1400" dirty="0">
                <a:latin typeface="Courier New" panose="02070309020205020404" pitchFamily="49" charset="0"/>
                <a:cs typeface="Courier New" panose="02070309020205020404" pitchFamily="49" charset="0"/>
              </a:rPr>
              <a:t> = bonjour;</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arret</a:t>
            </a:r>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document.getElementById</a:t>
            </a:r>
            <a:r>
              <a:rPr lang="fr-FR" sz="1400" dirty="0">
                <a:latin typeface="Courier New" panose="02070309020205020404" pitchFamily="49" charset="0"/>
                <a:cs typeface="Courier New" panose="02070309020205020404" pitchFamily="49" charset="0"/>
              </a:rPr>
              <a:t>('b1').</a:t>
            </a:r>
            <a:r>
              <a:rPr lang="fr-FR" sz="1400" dirty="0" err="1">
                <a:latin typeface="Courier New" panose="02070309020205020404" pitchFamily="49" charset="0"/>
                <a:cs typeface="Courier New" panose="02070309020205020404" pitchFamily="49" charset="0"/>
              </a:rPr>
              <a:t>onclick</a:t>
            </a:r>
            <a:r>
              <a:rPr lang="fr-FR" sz="1400" dirty="0">
                <a:latin typeface="Courier New" panose="02070309020205020404" pitchFamily="49" charset="0"/>
                <a:cs typeface="Courier New" panose="02070309020205020404" pitchFamily="49" charset="0"/>
              </a:rPr>
              <a:t> = </a:t>
            </a:r>
            <a:r>
              <a:rPr lang="fr-FR" sz="1400" dirty="0" err="1">
                <a:latin typeface="Courier New" panose="02070309020205020404" pitchFamily="49" charset="0"/>
                <a:cs typeface="Courier New" panose="02070309020205020404" pitchFamily="49" charset="0"/>
              </a:rPr>
              <a:t>null</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 id="b1"&gt;Cliquez ici&lt;/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onclick</a:t>
            </a:r>
            <a:r>
              <a:rPr lang="fr-FR" sz="1400" dirty="0">
                <a:latin typeface="Courier New" panose="02070309020205020404" pitchFamily="49" charset="0"/>
                <a:cs typeface="Courier New" panose="02070309020205020404" pitchFamily="49" charset="0"/>
              </a:rPr>
              <a:t>="marche();"&gt;ON&lt;/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onclick</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arret</a:t>
            </a:r>
            <a:r>
              <a:rPr lang="fr-FR" sz="1400" dirty="0">
                <a:latin typeface="Courier New" panose="02070309020205020404" pitchFamily="49" charset="0"/>
                <a:cs typeface="Courier New" panose="02070309020205020404" pitchFamily="49" charset="0"/>
              </a:rPr>
              <a:t>();"&gt;OFF&lt;/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&lt;/html&gt;</a:t>
            </a:r>
          </a:p>
        </p:txBody>
      </p:sp>
      <p:sp>
        <p:nvSpPr>
          <p:cNvPr id="3" name="Espace réservé du numéro de diapositive 2">
            <a:extLst>
              <a:ext uri="{FF2B5EF4-FFF2-40B4-BE49-F238E27FC236}">
                <a16:creationId xmlns:a16="http://schemas.microsoft.com/office/drawing/2014/main" id="{7DACFC1B-48CE-42FE-8A8D-325DD355A7D5}"/>
              </a:ext>
            </a:extLst>
          </p:cNvPr>
          <p:cNvSpPr>
            <a:spLocks noGrp="1"/>
          </p:cNvSpPr>
          <p:nvPr>
            <p:ph type="sldNum" sz="quarter" idx="12"/>
          </p:nvPr>
        </p:nvSpPr>
        <p:spPr/>
        <p:txBody>
          <a:bodyPr/>
          <a:lstStyle/>
          <a:p>
            <a:fld id="{D57F1E4F-1CFF-5643-939E-217C01CDF565}" type="slidenum">
              <a:rPr lang="en-US" smtClean="0"/>
              <a:pPr/>
              <a:t>186</a:t>
            </a:fld>
            <a:endParaRPr lang="en-US" dirty="0"/>
          </a:p>
        </p:txBody>
      </p:sp>
    </p:spTree>
    <p:extLst>
      <p:ext uri="{BB962C8B-B14F-4D97-AF65-F5344CB8AC3E}">
        <p14:creationId xmlns:p14="http://schemas.microsoft.com/office/powerpoint/2010/main" val="305182443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04872" y="905256"/>
            <a:ext cx="7973568" cy="2308324"/>
          </a:xfrm>
          <a:prstGeom prst="rect">
            <a:avLst/>
          </a:prstGeom>
          <a:noFill/>
        </p:spPr>
        <p:txBody>
          <a:bodyPr wrap="square" rtlCol="0">
            <a:spAutoFit/>
          </a:bodyPr>
          <a:lstStyle/>
          <a:p>
            <a:r>
              <a:rPr lang="fr-FR" dirty="0"/>
              <a:t>Une variante consisterait à injecter l'attribut </a:t>
            </a:r>
            <a:r>
              <a:rPr lang="fr-FR" b="1" dirty="0" err="1"/>
              <a:t>onclick</a:t>
            </a:r>
            <a:r>
              <a:rPr lang="fr-FR" dirty="0"/>
              <a:t> dans la balise concernée avec  la fonction </a:t>
            </a:r>
            <a:r>
              <a:rPr lang="fr-FR" b="1" dirty="0" err="1"/>
              <a:t>setAttribute</a:t>
            </a:r>
            <a:r>
              <a:rPr lang="fr-FR" b="1" dirty="0"/>
              <a:t>()</a:t>
            </a:r>
            <a:r>
              <a:rPr lang="fr-FR" dirty="0"/>
              <a:t>.</a:t>
            </a:r>
          </a:p>
          <a:p>
            <a:endParaRPr lang="fr-FR" dirty="0"/>
          </a:p>
          <a:p>
            <a:r>
              <a:rPr lang="fr-FR" dirty="0"/>
              <a:t>Exercice</a:t>
            </a:r>
          </a:p>
          <a:p>
            <a:r>
              <a:rPr lang="fr-FR" dirty="0"/>
              <a:t>Définissez un document HTML qui contient un bouton.</a:t>
            </a:r>
          </a:p>
          <a:p>
            <a:r>
              <a:rPr lang="fr-FR" dirty="0"/>
              <a:t>Utilisez l'événement </a:t>
            </a:r>
            <a:r>
              <a:rPr lang="fr-FR" u="dbl" dirty="0" err="1"/>
              <a:t>onload</a:t>
            </a:r>
            <a:r>
              <a:rPr lang="fr-FR" dirty="0"/>
              <a:t> de la balise &lt;body&gt; de ce document pour ajouter de façon dynamique un événement </a:t>
            </a:r>
            <a:r>
              <a:rPr lang="fr-FR" u="dbl" dirty="0" err="1"/>
              <a:t>onclick</a:t>
            </a:r>
            <a:r>
              <a:rPr lang="fr-FR" dirty="0"/>
              <a:t> sur le bouton afin d'afficher une boîte de message lorsque l'utilisateur clique sur le bouton.</a:t>
            </a:r>
          </a:p>
        </p:txBody>
      </p:sp>
      <p:sp>
        <p:nvSpPr>
          <p:cNvPr id="3" name="Espace réservé du numéro de diapositive 2">
            <a:extLst>
              <a:ext uri="{FF2B5EF4-FFF2-40B4-BE49-F238E27FC236}">
                <a16:creationId xmlns:a16="http://schemas.microsoft.com/office/drawing/2014/main" id="{DBDFCE6C-2612-4596-8FF0-A34C6FAEF250}"/>
              </a:ext>
            </a:extLst>
          </p:cNvPr>
          <p:cNvSpPr>
            <a:spLocks noGrp="1"/>
          </p:cNvSpPr>
          <p:nvPr>
            <p:ph type="sldNum" sz="quarter" idx="12"/>
          </p:nvPr>
        </p:nvSpPr>
        <p:spPr/>
        <p:txBody>
          <a:bodyPr/>
          <a:lstStyle/>
          <a:p>
            <a:fld id="{D57F1E4F-1CFF-5643-939E-217C01CDF565}" type="slidenum">
              <a:rPr lang="en-US" smtClean="0"/>
              <a:pPr/>
              <a:t>187</a:t>
            </a:fld>
            <a:endParaRPr lang="en-US" dirty="0"/>
          </a:p>
        </p:txBody>
      </p:sp>
    </p:spTree>
    <p:extLst>
      <p:ext uri="{BB962C8B-B14F-4D97-AF65-F5344CB8AC3E}">
        <p14:creationId xmlns:p14="http://schemas.microsoft.com/office/powerpoint/2010/main" val="250061621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0096" y="759149"/>
            <a:ext cx="10539984" cy="5078313"/>
          </a:xfrm>
          <a:prstGeom prst="rect">
            <a:avLst/>
          </a:prstGeom>
        </p:spPr>
        <p:txBody>
          <a:bodyPr wrap="square">
            <a:spAutoFit/>
          </a:bodyPr>
          <a:lstStyle/>
          <a:p>
            <a:r>
              <a:rPr lang="fr-FR" dirty="0">
                <a:latin typeface="Courier New" panose="02070309020205020404" pitchFamily="49" charset="0"/>
                <a:cs typeface="Courier New" panose="02070309020205020404" pitchFamily="49" charset="0"/>
              </a:rPr>
              <a:t>&lt;!DOCTYPE html&gt;</a:t>
            </a:r>
          </a:p>
          <a:p>
            <a:r>
              <a:rPr lang="fr-FR" dirty="0">
                <a:latin typeface="Courier New" panose="02070309020205020404" pitchFamily="49" charset="0"/>
                <a:cs typeface="Courier New" panose="02070309020205020404" pitchFamily="49" charset="0"/>
              </a:rPr>
              <a:t>&lt;html&gt;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&gt;Injection dynamique d'un gestionnaire d'événements&lt;/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clicBouton</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alert</a:t>
            </a:r>
            <a:r>
              <a:rPr lang="fr-FR" dirty="0">
                <a:latin typeface="Courier New" panose="02070309020205020404" pitchFamily="49" charset="0"/>
                <a:cs typeface="Courier New" panose="02070309020205020404" pitchFamily="49" charset="0"/>
              </a:rPr>
              <a:t>('Vous avez cliqué sur le bouton');</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injection()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document.getElementById</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leBouton</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setAttribute</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onclick</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clicBouton</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&lt;body </a:t>
            </a:r>
            <a:r>
              <a:rPr lang="fr-FR" dirty="0" err="1">
                <a:latin typeface="Courier New" panose="02070309020205020404" pitchFamily="49" charset="0"/>
                <a:cs typeface="Courier New" panose="02070309020205020404" pitchFamily="49" charset="0"/>
              </a:rPr>
              <a:t>onload</a:t>
            </a:r>
            <a:r>
              <a:rPr lang="fr-FR" dirty="0">
                <a:latin typeface="Courier New" panose="02070309020205020404" pitchFamily="49" charset="0"/>
                <a:cs typeface="Courier New" panose="02070309020205020404" pitchFamily="49" charset="0"/>
              </a:rPr>
              <a:t>="injection();"&gt;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button</a:t>
            </a:r>
            <a:r>
              <a:rPr lang="fr-FR" dirty="0">
                <a:latin typeface="Courier New" panose="02070309020205020404" pitchFamily="49" charset="0"/>
                <a:cs typeface="Courier New" panose="02070309020205020404" pitchFamily="49" charset="0"/>
              </a:rPr>
              <a:t> id="</a:t>
            </a:r>
            <a:r>
              <a:rPr lang="fr-FR" dirty="0" err="1">
                <a:latin typeface="Courier New" panose="02070309020205020404" pitchFamily="49" charset="0"/>
                <a:cs typeface="Courier New" panose="02070309020205020404" pitchFamily="49" charset="0"/>
              </a:rPr>
              <a:t>leBouton</a:t>
            </a:r>
            <a:r>
              <a:rPr lang="fr-FR" dirty="0">
                <a:latin typeface="Courier New" panose="02070309020205020404" pitchFamily="49" charset="0"/>
                <a:cs typeface="Courier New" panose="02070309020205020404" pitchFamily="49" charset="0"/>
              </a:rPr>
              <a:t>"&gt;Cliquez-moi&lt;/</a:t>
            </a:r>
            <a:r>
              <a:rPr lang="fr-FR" dirty="0" err="1">
                <a:latin typeface="Courier New" panose="02070309020205020404" pitchFamily="49" charset="0"/>
                <a:cs typeface="Courier New" panose="02070309020205020404" pitchFamily="49" charset="0"/>
              </a:rPr>
              <a:t>button</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&lt;/body&gt;</a:t>
            </a:r>
          </a:p>
          <a:p>
            <a:r>
              <a:rPr lang="fr-FR" dirty="0">
                <a:latin typeface="Courier New" panose="02070309020205020404" pitchFamily="49" charset="0"/>
                <a:cs typeface="Courier New" panose="02070309020205020404" pitchFamily="49" charset="0"/>
              </a:rPr>
              <a:t>&lt;/html&gt;</a:t>
            </a:r>
          </a:p>
        </p:txBody>
      </p:sp>
      <p:sp>
        <p:nvSpPr>
          <p:cNvPr id="3" name="ZoneTexte 2"/>
          <p:cNvSpPr txBox="1"/>
          <p:nvPr/>
        </p:nvSpPr>
        <p:spPr>
          <a:xfrm>
            <a:off x="1737360" y="237744"/>
            <a:ext cx="3840480" cy="369332"/>
          </a:xfrm>
          <a:prstGeom prst="rect">
            <a:avLst/>
          </a:prstGeom>
          <a:noFill/>
        </p:spPr>
        <p:txBody>
          <a:bodyPr wrap="square" rtlCol="0">
            <a:spAutoFit/>
          </a:bodyPr>
          <a:lstStyle/>
          <a:p>
            <a:r>
              <a:rPr lang="fr-FR" dirty="0"/>
              <a:t>Solution</a:t>
            </a:r>
          </a:p>
        </p:txBody>
      </p:sp>
      <p:sp>
        <p:nvSpPr>
          <p:cNvPr id="4" name="Espace réservé du numéro de diapositive 3">
            <a:extLst>
              <a:ext uri="{FF2B5EF4-FFF2-40B4-BE49-F238E27FC236}">
                <a16:creationId xmlns:a16="http://schemas.microsoft.com/office/drawing/2014/main" id="{80B9CB72-2D12-4FE6-AAD7-09C90D5A3B7A}"/>
              </a:ext>
            </a:extLst>
          </p:cNvPr>
          <p:cNvSpPr>
            <a:spLocks noGrp="1"/>
          </p:cNvSpPr>
          <p:nvPr>
            <p:ph type="sldNum" sz="quarter" idx="12"/>
          </p:nvPr>
        </p:nvSpPr>
        <p:spPr/>
        <p:txBody>
          <a:bodyPr/>
          <a:lstStyle/>
          <a:p>
            <a:fld id="{D57F1E4F-1CFF-5643-939E-217C01CDF565}" type="slidenum">
              <a:rPr lang="en-US" smtClean="0"/>
              <a:pPr/>
              <a:t>188</a:t>
            </a:fld>
            <a:endParaRPr lang="en-US" dirty="0"/>
          </a:p>
        </p:txBody>
      </p:sp>
    </p:spTree>
    <p:extLst>
      <p:ext uri="{BB962C8B-B14F-4D97-AF65-F5344CB8AC3E}">
        <p14:creationId xmlns:p14="http://schemas.microsoft.com/office/powerpoint/2010/main" val="72547939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039112" y="777240"/>
            <a:ext cx="9573768" cy="2462213"/>
          </a:xfrm>
          <a:prstGeom prst="rect">
            <a:avLst/>
          </a:prstGeom>
          <a:noFill/>
        </p:spPr>
        <p:txBody>
          <a:bodyPr wrap="square" rtlCol="0">
            <a:spAutoFit/>
          </a:bodyPr>
          <a:lstStyle/>
          <a:p>
            <a:r>
              <a:rPr lang="fr-FR" sz="2800" dirty="0"/>
              <a:t>Passage de paramètres dans la fonction événementielle</a:t>
            </a:r>
          </a:p>
          <a:p>
            <a:endParaRPr lang="fr-FR" dirty="0"/>
          </a:p>
          <a:p>
            <a:r>
              <a:rPr lang="fr-FR" dirty="0"/>
              <a:t>Il est possible de passer un ou plusieurs paramètres dans une fonction événementielle. Ces paramètres peuvent être :</a:t>
            </a:r>
          </a:p>
          <a:p>
            <a:endParaRPr lang="fr-FR" dirty="0"/>
          </a:p>
          <a:p>
            <a:pPr marL="285750" indent="-285750">
              <a:buFont typeface="Arial" panose="020B0604020202020204" pitchFamily="34" charset="0"/>
              <a:buChar char="•"/>
            </a:pPr>
            <a:r>
              <a:rPr lang="fr-FR" dirty="0"/>
              <a:t>des littéraux (nombres, chaines),</a:t>
            </a:r>
          </a:p>
          <a:p>
            <a:pPr marL="285750" indent="-285750">
              <a:buFont typeface="Arial" panose="020B0604020202020204" pitchFamily="34" charset="0"/>
              <a:buChar char="•"/>
            </a:pPr>
            <a:r>
              <a:rPr lang="fr-FR" dirty="0"/>
              <a:t>le mot </a:t>
            </a:r>
            <a:r>
              <a:rPr lang="fr-FR" b="1" dirty="0" err="1"/>
              <a:t>this</a:t>
            </a:r>
            <a:endParaRPr lang="fr-FR" b="1" dirty="0"/>
          </a:p>
          <a:p>
            <a:pPr marL="285750" indent="-285750">
              <a:buFont typeface="Arial" panose="020B0604020202020204" pitchFamily="34" charset="0"/>
              <a:buChar char="•"/>
            </a:pPr>
            <a:r>
              <a:rPr lang="fr-FR" dirty="0"/>
              <a:t>le mot </a:t>
            </a:r>
            <a:r>
              <a:rPr lang="fr-FR" b="1" dirty="0" err="1"/>
              <a:t>event</a:t>
            </a:r>
            <a:endParaRPr lang="fr-FR" b="1" dirty="0"/>
          </a:p>
        </p:txBody>
      </p:sp>
      <p:sp>
        <p:nvSpPr>
          <p:cNvPr id="3" name="ZoneTexte 2"/>
          <p:cNvSpPr txBox="1"/>
          <p:nvPr/>
        </p:nvSpPr>
        <p:spPr>
          <a:xfrm>
            <a:off x="2194560" y="3849624"/>
            <a:ext cx="7708392" cy="1200329"/>
          </a:xfrm>
          <a:prstGeom prst="rect">
            <a:avLst/>
          </a:prstGeom>
          <a:noFill/>
        </p:spPr>
        <p:txBody>
          <a:bodyPr wrap="square" rtlCol="0">
            <a:spAutoFit/>
          </a:bodyPr>
          <a:lstStyle/>
          <a:p>
            <a:r>
              <a:rPr lang="fr-FR" dirty="0"/>
              <a:t>Exercice :</a:t>
            </a:r>
          </a:p>
          <a:p>
            <a:r>
              <a:rPr lang="fr-FR" dirty="0"/>
              <a:t>Définissez un document HTML qui contient une balise &lt;div&gt; et deux balises &lt;</a:t>
            </a:r>
            <a:r>
              <a:rPr lang="fr-FR" dirty="0" err="1"/>
              <a:t>button</a:t>
            </a:r>
            <a:r>
              <a:rPr lang="fr-FR" dirty="0"/>
              <a:t>&gt;. Associez des fonctions événementielles à ces boutons pour changer la couleur d'arrière-plan de la div en passant la couleur en paramètre.</a:t>
            </a:r>
          </a:p>
        </p:txBody>
      </p:sp>
      <p:sp>
        <p:nvSpPr>
          <p:cNvPr id="4" name="Espace réservé du numéro de diapositive 3">
            <a:extLst>
              <a:ext uri="{FF2B5EF4-FFF2-40B4-BE49-F238E27FC236}">
                <a16:creationId xmlns:a16="http://schemas.microsoft.com/office/drawing/2014/main" id="{97F43624-8DBB-4F50-8410-A25814765E87}"/>
              </a:ext>
            </a:extLst>
          </p:cNvPr>
          <p:cNvSpPr>
            <a:spLocks noGrp="1"/>
          </p:cNvSpPr>
          <p:nvPr>
            <p:ph type="sldNum" sz="quarter" idx="12"/>
          </p:nvPr>
        </p:nvSpPr>
        <p:spPr/>
        <p:txBody>
          <a:bodyPr/>
          <a:lstStyle/>
          <a:p>
            <a:fld id="{D57F1E4F-1CFF-5643-939E-217C01CDF565}" type="slidenum">
              <a:rPr lang="en-US" smtClean="0"/>
              <a:pPr/>
              <a:t>189</a:t>
            </a:fld>
            <a:endParaRPr lang="en-US" dirty="0"/>
          </a:p>
        </p:txBody>
      </p:sp>
    </p:spTree>
    <p:extLst>
      <p:ext uri="{BB962C8B-B14F-4D97-AF65-F5344CB8AC3E}">
        <p14:creationId xmlns:p14="http://schemas.microsoft.com/office/powerpoint/2010/main" val="299545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5500" y="342059"/>
            <a:ext cx="9639300" cy="369332"/>
          </a:xfrm>
          <a:prstGeom prst="rect">
            <a:avLst/>
          </a:prstGeom>
        </p:spPr>
        <p:txBody>
          <a:bodyPr wrap="square">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Avant d'aborder le côté pratique du langage, vous devez connaître quelques détails très importants :</a:t>
            </a:r>
          </a:p>
        </p:txBody>
      </p:sp>
      <p:sp>
        <p:nvSpPr>
          <p:cNvPr id="4" name="Rectangle 3"/>
          <p:cNvSpPr/>
          <p:nvPr/>
        </p:nvSpPr>
        <p:spPr>
          <a:xfrm>
            <a:off x="2095500" y="1076630"/>
            <a:ext cx="8915400" cy="646331"/>
          </a:xfrm>
          <a:prstGeom prst="rect">
            <a:avLst/>
          </a:prstGeom>
        </p:spPr>
        <p:txBody>
          <a:bodyPr wrap="square">
            <a:spAutoFit/>
          </a:bodyPr>
          <a:lstStyle/>
          <a:p>
            <a:pPr marL="342900" lvl="0" indent="-342900">
              <a:spcBef>
                <a:spcPts val="300"/>
              </a:spcBef>
              <a:spcAft>
                <a:spcPts val="300"/>
              </a:spcAft>
              <a:buFont typeface="+mj-lt"/>
              <a:buAutoNum type="arabicPeriod"/>
            </a:pPr>
            <a:r>
              <a:rPr lang="fr-FR" dirty="0">
                <a:latin typeface="Times New Roman" panose="02020603050405020304" pitchFamily="18" charset="0"/>
                <a:ea typeface="Times New Roman" panose="02020603050405020304" pitchFamily="18" charset="0"/>
              </a:rPr>
              <a:t>Pour inclure du code JavaScript dans une page HTML, il suffit d'utiliser un simple traitement de texte (et une bonne documentation !).</a:t>
            </a:r>
          </a:p>
        </p:txBody>
      </p:sp>
      <p:sp>
        <p:nvSpPr>
          <p:cNvPr id="5" name="Rectangle 4"/>
          <p:cNvSpPr/>
          <p:nvPr/>
        </p:nvSpPr>
        <p:spPr>
          <a:xfrm>
            <a:off x="2095500" y="1911601"/>
            <a:ext cx="9639300" cy="646331"/>
          </a:xfrm>
          <a:prstGeom prst="rect">
            <a:avLst/>
          </a:prstGeom>
        </p:spPr>
        <p:txBody>
          <a:bodyPr wrap="square">
            <a:spAutoFit/>
          </a:bodyPr>
          <a:lstStyle/>
          <a:p>
            <a:pPr marL="342900" lvl="0" indent="-342900">
              <a:spcBef>
                <a:spcPts val="300"/>
              </a:spcBef>
              <a:spcAft>
                <a:spcPts val="300"/>
              </a:spcAft>
              <a:buFont typeface="+mj-lt"/>
              <a:buAutoNum type="arabicPeriod" startAt="2"/>
            </a:pPr>
            <a:r>
              <a:rPr lang="fr-FR" dirty="0">
                <a:latin typeface="Times New Roman" panose="02020603050405020304" pitchFamily="18" charset="0"/>
                <a:ea typeface="Times New Roman" panose="02020603050405020304" pitchFamily="18" charset="0"/>
              </a:rPr>
              <a:t>Le langage JavaScript est "</a:t>
            </a:r>
            <a:r>
              <a:rPr lang="fr-FR" i="1" dirty="0">
                <a:latin typeface="Times New Roman" panose="02020603050405020304" pitchFamily="18" charset="0"/>
                <a:ea typeface="Times New Roman" panose="02020603050405020304" pitchFamily="18" charset="0"/>
              </a:rPr>
              <a:t>case sensitive</a:t>
            </a:r>
            <a:r>
              <a:rPr lang="fr-FR" dirty="0">
                <a:latin typeface="Times New Roman" panose="02020603050405020304" pitchFamily="18" charset="0"/>
                <a:ea typeface="Times New Roman" panose="02020603050405020304" pitchFamily="18" charset="0"/>
              </a:rPr>
              <a:t>" : si vous nommez une variable "</a:t>
            </a:r>
            <a:r>
              <a:rPr lang="fr-FR" dirty="0" err="1">
                <a:latin typeface="Times New Roman" panose="02020603050405020304" pitchFamily="18" charset="0"/>
                <a:ea typeface="Times New Roman" panose="02020603050405020304" pitchFamily="18" charset="0"/>
              </a:rPr>
              <a:t>resultat</a:t>
            </a:r>
            <a:r>
              <a:rPr lang="fr-FR" dirty="0">
                <a:latin typeface="Times New Roman" panose="02020603050405020304" pitchFamily="18" charset="0"/>
                <a:ea typeface="Times New Roman" panose="02020603050405020304" pitchFamily="18" charset="0"/>
              </a:rPr>
              <a:t>", n'essayez pas de l'initialiser ou de lire sa valeur en utilisant le nom "</a:t>
            </a:r>
            <a:r>
              <a:rPr lang="fr-FR" dirty="0" err="1">
                <a:latin typeface="Times New Roman" panose="02020603050405020304" pitchFamily="18" charset="0"/>
                <a:ea typeface="Times New Roman" panose="02020603050405020304" pitchFamily="18" charset="0"/>
              </a:rPr>
              <a:t>Resultat</a:t>
            </a:r>
            <a:r>
              <a:rPr lang="fr-FR" dirty="0">
                <a:latin typeface="Times New Roman" panose="02020603050405020304" pitchFamily="18" charset="0"/>
                <a:ea typeface="Times New Roman" panose="02020603050405020304" pitchFamily="18" charset="0"/>
              </a:rPr>
              <a:t>" ou "RESULTAT".</a:t>
            </a:r>
          </a:p>
        </p:txBody>
      </p:sp>
      <p:sp>
        <p:nvSpPr>
          <p:cNvPr id="6" name="Rectangle 5"/>
          <p:cNvSpPr/>
          <p:nvPr/>
        </p:nvSpPr>
        <p:spPr>
          <a:xfrm>
            <a:off x="2095500" y="2922330"/>
            <a:ext cx="9772650" cy="2031325"/>
          </a:xfrm>
          <a:prstGeom prst="rect">
            <a:avLst/>
          </a:prstGeom>
        </p:spPr>
        <p:txBody>
          <a:bodyPr wrap="square">
            <a:spAutoFit/>
          </a:bodyPr>
          <a:lstStyle/>
          <a:p>
            <a:pPr marL="342900" lvl="0" indent="-342900">
              <a:spcBef>
                <a:spcPts val="300"/>
              </a:spcBef>
              <a:spcAft>
                <a:spcPts val="300"/>
              </a:spcAft>
              <a:buFont typeface="+mj-lt"/>
              <a:buAutoNum type="arabicPeriod" startAt="3"/>
            </a:pPr>
            <a:r>
              <a:rPr lang="fr-FR" dirty="0">
                <a:latin typeface="Times New Roman" panose="02020603050405020304" pitchFamily="18" charset="0"/>
                <a:ea typeface="Times New Roman" panose="02020603050405020304" pitchFamily="18" charset="0"/>
              </a:rPr>
              <a:t>JavaScript est un langage objet. Il utilise donc des objets pour communiquer avec le monde extérieur. Par exemple, l'objet </a:t>
            </a:r>
            <a:r>
              <a:rPr lang="fr-FR" b="1" dirty="0" err="1">
                <a:latin typeface="Times New Roman" panose="02020603050405020304" pitchFamily="18" charset="0"/>
                <a:ea typeface="Times New Roman" panose="02020603050405020304" pitchFamily="18" charset="0"/>
              </a:rPr>
              <a:t>window</a:t>
            </a:r>
            <a:r>
              <a:rPr lang="fr-FR" dirty="0">
                <a:latin typeface="Times New Roman" panose="02020603050405020304" pitchFamily="18" charset="0"/>
                <a:ea typeface="Times New Roman" panose="02020603050405020304" pitchFamily="18" charset="0"/>
              </a:rPr>
              <a:t> correspond à la fenêtre affichée dans le navigateur, et l'objet </a:t>
            </a:r>
            <a:r>
              <a:rPr lang="fr-FR" b="1" dirty="0">
                <a:latin typeface="Times New Roman" panose="02020603050405020304" pitchFamily="18" charset="0"/>
                <a:ea typeface="Times New Roman" panose="02020603050405020304" pitchFamily="18" charset="0"/>
              </a:rPr>
              <a:t>location</a:t>
            </a:r>
            <a:r>
              <a:rPr lang="fr-FR" dirty="0">
                <a:latin typeface="Times New Roman" panose="02020603050405020304" pitchFamily="18" charset="0"/>
                <a:ea typeface="Times New Roman" panose="02020603050405020304" pitchFamily="18" charset="0"/>
              </a:rPr>
              <a:t> à l'URL courant. Certains objets possèdent des propriétés accessibles en lecture et/ou en écriture. A titre d'exemple, supposons qu'un formulaire comporte une zone de texte de nom </a:t>
            </a:r>
            <a:r>
              <a:rPr lang="fr-FR" b="1" dirty="0" err="1">
                <a:latin typeface="Times New Roman" panose="02020603050405020304" pitchFamily="18" charset="0"/>
                <a:ea typeface="Times New Roman" panose="02020603050405020304" pitchFamily="18" charset="0"/>
              </a:rPr>
              <a:t>resultat</a:t>
            </a:r>
            <a:r>
              <a:rPr lang="fr-FR" dirty="0">
                <a:latin typeface="Times New Roman" panose="02020603050405020304" pitchFamily="18" charset="0"/>
                <a:ea typeface="Times New Roman" panose="02020603050405020304" pitchFamily="18" charset="0"/>
              </a:rPr>
              <a:t>. La propriété </a:t>
            </a:r>
            <a:r>
              <a:rPr lang="fr-FR" b="1" dirty="0">
                <a:latin typeface="Times New Roman" panose="02020603050405020304" pitchFamily="18" charset="0"/>
                <a:ea typeface="Times New Roman" panose="02020603050405020304" pitchFamily="18" charset="0"/>
              </a:rPr>
              <a:t>value</a:t>
            </a:r>
            <a:r>
              <a:rPr lang="fr-FR" dirty="0">
                <a:latin typeface="Times New Roman" panose="02020603050405020304" pitchFamily="18" charset="0"/>
                <a:ea typeface="Times New Roman" panose="02020603050405020304" pitchFamily="18" charset="0"/>
              </a:rPr>
              <a:t> fera référence au contenu de cette zone de texte. Elle sera accessible en lecture et en écriture par l'expression </a:t>
            </a:r>
            <a:r>
              <a:rPr lang="fr-FR" b="1" dirty="0" err="1">
                <a:latin typeface="Times New Roman" panose="02020603050405020304" pitchFamily="18" charset="0"/>
                <a:ea typeface="Times New Roman" panose="02020603050405020304" pitchFamily="18" charset="0"/>
              </a:rPr>
              <a:t>form.resultat.value</a:t>
            </a:r>
            <a:r>
              <a:rPr lang="fr-FR" dirty="0">
                <a:latin typeface="Times New Roman" panose="02020603050405020304" pitchFamily="18" charset="0"/>
                <a:ea typeface="Times New Roman" panose="02020603050405020304" pitchFamily="18" charset="0"/>
              </a:rPr>
              <a:t>. A chaque objet sont associées des méthodes qui facilitent sa manipulation.</a:t>
            </a:r>
          </a:p>
        </p:txBody>
      </p:sp>
      <p:sp>
        <p:nvSpPr>
          <p:cNvPr id="3" name="Espace réservé du numéro de diapositive 2">
            <a:extLst>
              <a:ext uri="{FF2B5EF4-FFF2-40B4-BE49-F238E27FC236}">
                <a16:creationId xmlns:a16="http://schemas.microsoft.com/office/drawing/2014/main" id="{F32B4544-9819-4AD5-B773-72673B4AA879}"/>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694325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148840" y="192024"/>
            <a:ext cx="3794760" cy="369332"/>
          </a:xfrm>
          <a:prstGeom prst="rect">
            <a:avLst/>
          </a:prstGeom>
          <a:noFill/>
        </p:spPr>
        <p:txBody>
          <a:bodyPr wrap="square" rtlCol="0">
            <a:spAutoFit/>
          </a:bodyPr>
          <a:lstStyle/>
          <a:p>
            <a:r>
              <a:rPr lang="fr-FR" dirty="0"/>
              <a:t>Solution</a:t>
            </a:r>
          </a:p>
        </p:txBody>
      </p:sp>
      <p:sp>
        <p:nvSpPr>
          <p:cNvPr id="3" name="Rectangle 2"/>
          <p:cNvSpPr/>
          <p:nvPr/>
        </p:nvSpPr>
        <p:spPr>
          <a:xfrm>
            <a:off x="1615440" y="943368"/>
            <a:ext cx="10765536" cy="4801314"/>
          </a:xfrm>
          <a:prstGeom prst="rect">
            <a:avLst/>
          </a:prstGeom>
        </p:spPr>
        <p:txBody>
          <a:bodyPr wrap="square">
            <a:spAutoFit/>
          </a:bodyPr>
          <a:lstStyle/>
          <a:p>
            <a:r>
              <a:rPr lang="fr-FR" dirty="0">
                <a:latin typeface="Courier New" panose="02070309020205020404" pitchFamily="49" charset="0"/>
                <a:cs typeface="Courier New" panose="02070309020205020404" pitchFamily="49" charset="0"/>
              </a:rPr>
              <a:t>&lt;!DOCTYPE html&gt;</a:t>
            </a:r>
          </a:p>
          <a:p>
            <a:r>
              <a:rPr lang="fr-FR" dirty="0">
                <a:latin typeface="Courier New" panose="02070309020205020404" pitchFamily="49" charset="0"/>
                <a:cs typeface="Courier New" panose="02070309020205020404" pitchFamily="49" charset="0"/>
              </a:rPr>
              <a:t>&lt;html&gt;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meta</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charset</a:t>
            </a:r>
            <a:r>
              <a:rPr lang="fr-FR" dirty="0">
                <a:latin typeface="Courier New" panose="02070309020205020404" pitchFamily="49" charset="0"/>
                <a:cs typeface="Courier New" panose="02070309020205020404" pitchFamily="49" charset="0"/>
              </a:rPr>
              <a:t>="utf-8"&gt;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&gt;Passage de </a:t>
            </a:r>
            <a:r>
              <a:rPr lang="fr-FR" dirty="0" err="1">
                <a:latin typeface="Courier New" panose="02070309020205020404" pitchFamily="49" charset="0"/>
                <a:cs typeface="Courier New" panose="02070309020205020404" pitchFamily="49" charset="0"/>
              </a:rPr>
              <a:t>param</a:t>
            </a:r>
            <a:r>
              <a:rPr lang="fr-FR" dirty="0">
                <a:latin typeface="Courier New" panose="02070309020205020404" pitchFamily="49" charset="0"/>
                <a:cs typeface="Courier New" panose="02070309020205020404" pitchFamily="49" charset="0"/>
              </a:rPr>
              <a:t>. littéraux à une fonction événementielle&lt;/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couleur(c)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document.getElementById</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lediv</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style.backgroundColor</a:t>
            </a:r>
            <a:r>
              <a:rPr lang="fr-FR" dirty="0">
                <a:latin typeface="Courier New" panose="02070309020205020404" pitchFamily="49" charset="0"/>
                <a:cs typeface="Courier New" panose="02070309020205020404" pitchFamily="49" charset="0"/>
              </a:rPr>
              <a:t> = c;</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&lt;body&gt;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button</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onclick</a:t>
            </a:r>
            <a:r>
              <a:rPr lang="fr-FR" dirty="0">
                <a:latin typeface="Courier New" panose="02070309020205020404" pitchFamily="49" charset="0"/>
                <a:cs typeface="Courier New" panose="02070309020205020404" pitchFamily="49" charset="0"/>
              </a:rPr>
              <a:t>="couleur('</a:t>
            </a:r>
            <a:r>
              <a:rPr lang="fr-FR" dirty="0" err="1">
                <a:latin typeface="Courier New" panose="02070309020205020404" pitchFamily="49" charset="0"/>
                <a:cs typeface="Courier New" panose="02070309020205020404" pitchFamily="49" charset="0"/>
              </a:rPr>
              <a:t>red</a:t>
            </a:r>
            <a:r>
              <a:rPr lang="fr-FR" dirty="0">
                <a:latin typeface="Courier New" panose="02070309020205020404" pitchFamily="49" charset="0"/>
                <a:cs typeface="Courier New" panose="02070309020205020404" pitchFamily="49" charset="0"/>
              </a:rPr>
              <a:t>');"&gt;Rouge&lt;/</a:t>
            </a:r>
            <a:r>
              <a:rPr lang="fr-FR" dirty="0" err="1">
                <a:latin typeface="Courier New" panose="02070309020205020404" pitchFamily="49" charset="0"/>
                <a:cs typeface="Courier New" panose="02070309020205020404" pitchFamily="49" charset="0"/>
              </a:rPr>
              <a:t>button</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button</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onclick</a:t>
            </a:r>
            <a:r>
              <a:rPr lang="fr-FR" dirty="0">
                <a:latin typeface="Courier New" panose="02070309020205020404" pitchFamily="49" charset="0"/>
                <a:cs typeface="Courier New" panose="02070309020205020404" pitchFamily="49" charset="0"/>
              </a:rPr>
              <a:t>="couleur('green');"&gt;Vert&lt;/</a:t>
            </a:r>
            <a:r>
              <a:rPr lang="fr-FR" dirty="0" err="1">
                <a:latin typeface="Courier New" panose="02070309020205020404" pitchFamily="49" charset="0"/>
                <a:cs typeface="Courier New" panose="02070309020205020404" pitchFamily="49" charset="0"/>
              </a:rPr>
              <a:t>button</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&lt;div id="</a:t>
            </a:r>
            <a:r>
              <a:rPr lang="fr-FR" dirty="0" err="1">
                <a:latin typeface="Courier New" panose="02070309020205020404" pitchFamily="49" charset="0"/>
                <a:cs typeface="Courier New" panose="02070309020205020404" pitchFamily="49" charset="0"/>
              </a:rPr>
              <a:t>lediv</a:t>
            </a:r>
            <a:r>
              <a:rPr lang="fr-FR" dirty="0">
                <a:latin typeface="Courier New" panose="02070309020205020404" pitchFamily="49" charset="0"/>
                <a:cs typeface="Courier New" panose="02070309020205020404" pitchFamily="49" charset="0"/>
              </a:rPr>
              <a:t>" style="</a:t>
            </a:r>
            <a:r>
              <a:rPr lang="fr-FR" dirty="0" err="1">
                <a:latin typeface="Courier New" panose="02070309020205020404" pitchFamily="49" charset="0"/>
                <a:cs typeface="Courier New" panose="02070309020205020404" pitchFamily="49" charset="0"/>
              </a:rPr>
              <a:t>width</a:t>
            </a:r>
            <a:r>
              <a:rPr lang="fr-FR" dirty="0">
                <a:latin typeface="Courier New" panose="02070309020205020404" pitchFamily="49" charset="0"/>
                <a:cs typeface="Courier New" panose="02070309020205020404" pitchFamily="49" charset="0"/>
              </a:rPr>
              <a:t>: 300px; </a:t>
            </a:r>
            <a:r>
              <a:rPr lang="fr-FR" dirty="0" err="1">
                <a:latin typeface="Courier New" panose="02070309020205020404" pitchFamily="49" charset="0"/>
                <a:cs typeface="Courier New" panose="02070309020205020404" pitchFamily="49" charset="0"/>
              </a:rPr>
              <a:t>height</a:t>
            </a:r>
            <a:r>
              <a:rPr lang="fr-FR" dirty="0">
                <a:latin typeface="Courier New" panose="02070309020205020404" pitchFamily="49" charset="0"/>
                <a:cs typeface="Courier New" panose="02070309020205020404" pitchFamily="49" charset="0"/>
              </a:rPr>
              <a:t>: 300px; background: </a:t>
            </a:r>
            <a:r>
              <a:rPr lang="fr-FR" dirty="0" err="1">
                <a:latin typeface="Courier New" panose="02070309020205020404" pitchFamily="49" charset="0"/>
                <a:cs typeface="Courier New" panose="02070309020205020404" pitchFamily="49" charset="0"/>
              </a:rPr>
              <a:t>yellow</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&lt;/body&gt;</a:t>
            </a:r>
          </a:p>
          <a:p>
            <a:r>
              <a:rPr lang="fr-FR" dirty="0">
                <a:latin typeface="Courier New" panose="02070309020205020404" pitchFamily="49" charset="0"/>
                <a:cs typeface="Courier New" panose="02070309020205020404" pitchFamily="49" charset="0"/>
              </a:rPr>
              <a:t>&lt;/html&gt;</a:t>
            </a:r>
          </a:p>
        </p:txBody>
      </p:sp>
      <p:sp>
        <p:nvSpPr>
          <p:cNvPr id="4" name="Espace réservé du numéro de diapositive 3">
            <a:extLst>
              <a:ext uri="{FF2B5EF4-FFF2-40B4-BE49-F238E27FC236}">
                <a16:creationId xmlns:a16="http://schemas.microsoft.com/office/drawing/2014/main" id="{7D3068E4-607A-45D3-BA21-34BB642AF494}"/>
              </a:ext>
            </a:extLst>
          </p:cNvPr>
          <p:cNvSpPr>
            <a:spLocks noGrp="1"/>
          </p:cNvSpPr>
          <p:nvPr>
            <p:ph type="sldNum" sz="quarter" idx="12"/>
          </p:nvPr>
        </p:nvSpPr>
        <p:spPr/>
        <p:txBody>
          <a:bodyPr/>
          <a:lstStyle/>
          <a:p>
            <a:fld id="{D57F1E4F-1CFF-5643-939E-217C01CDF565}" type="slidenum">
              <a:rPr lang="en-US" smtClean="0"/>
              <a:pPr/>
              <a:t>190</a:t>
            </a:fld>
            <a:endParaRPr lang="en-US" dirty="0"/>
          </a:p>
        </p:txBody>
      </p:sp>
    </p:spTree>
    <p:extLst>
      <p:ext uri="{BB962C8B-B14F-4D97-AF65-F5344CB8AC3E}">
        <p14:creationId xmlns:p14="http://schemas.microsoft.com/office/powerpoint/2010/main" val="254335589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55648" y="1536192"/>
            <a:ext cx="9912096" cy="3139321"/>
          </a:xfrm>
          <a:prstGeom prst="rect">
            <a:avLst/>
          </a:prstGeom>
          <a:noFill/>
        </p:spPr>
        <p:txBody>
          <a:bodyPr wrap="square" rtlCol="0">
            <a:spAutoFit/>
          </a:bodyPr>
          <a:lstStyle/>
          <a:p>
            <a:r>
              <a:rPr lang="fr-FR" dirty="0"/>
              <a:t>Le mot-clé </a:t>
            </a:r>
            <a:r>
              <a:rPr lang="fr-FR" b="1" dirty="0" err="1"/>
              <a:t>this</a:t>
            </a:r>
            <a:r>
              <a:rPr lang="fr-FR" dirty="0"/>
              <a:t> peut être passé comme argument de la fonction événementielle. Dans ce cas, il fait référence à l'élément sur lequel s'est produit l'événement. On pourra donc accéder à cet élément sans utiliser une instruction </a:t>
            </a:r>
            <a:r>
              <a:rPr lang="fr-FR" b="1" dirty="0" err="1"/>
              <a:t>document.getElementById</a:t>
            </a:r>
            <a:r>
              <a:rPr lang="fr-FR" b="1" dirty="0"/>
              <a:t>()</a:t>
            </a:r>
            <a:r>
              <a:rPr lang="fr-FR" dirty="0"/>
              <a:t>.</a:t>
            </a:r>
          </a:p>
          <a:p>
            <a:endParaRPr lang="fr-FR" dirty="0"/>
          </a:p>
          <a:p>
            <a:endParaRPr lang="fr-FR" dirty="0"/>
          </a:p>
          <a:p>
            <a:endParaRPr lang="fr-FR" dirty="0"/>
          </a:p>
          <a:p>
            <a:r>
              <a:rPr lang="fr-FR" dirty="0"/>
              <a:t>Exercice</a:t>
            </a:r>
          </a:p>
          <a:p>
            <a:r>
              <a:rPr lang="fr-FR" dirty="0"/>
              <a:t>Définissez un document HTML qui contient une balise </a:t>
            </a:r>
            <a:r>
              <a:rPr lang="fr-FR" b="1" dirty="0"/>
              <a:t>&lt;div&gt; </a:t>
            </a:r>
            <a:r>
              <a:rPr lang="fr-FR" dirty="0"/>
              <a:t>dont l'arrière-plan est rouge et une balise </a:t>
            </a:r>
            <a:r>
              <a:rPr lang="fr-FR" b="1" dirty="0"/>
              <a:t>&lt;</a:t>
            </a:r>
            <a:r>
              <a:rPr lang="fr-FR" b="1" dirty="0" err="1"/>
              <a:t>span</a:t>
            </a:r>
            <a:r>
              <a:rPr lang="fr-FR" b="1" dirty="0"/>
              <a:t>&gt; </a:t>
            </a:r>
            <a:r>
              <a:rPr lang="fr-FR" dirty="0"/>
              <a:t>qui contient le texte "Cliquez sur la div". Au clic sur la div, appelez une fonction événementielle en lui passant le paramètre </a:t>
            </a:r>
            <a:r>
              <a:rPr lang="fr-FR" b="1" dirty="0" err="1"/>
              <a:t>this</a:t>
            </a:r>
            <a:r>
              <a:rPr lang="fr-FR" dirty="0"/>
              <a:t>. Dans la fonction événementielle, affichez la couleur de l'arrière-plan de la div sans passer par un </a:t>
            </a:r>
            <a:r>
              <a:rPr lang="fr-FR" b="1" dirty="0" err="1"/>
              <a:t>document.getElementById</a:t>
            </a:r>
            <a:r>
              <a:rPr lang="fr-FR" b="1" dirty="0"/>
              <a:t>()</a:t>
            </a:r>
            <a:r>
              <a:rPr lang="fr-FR" dirty="0"/>
              <a:t>.</a:t>
            </a:r>
          </a:p>
        </p:txBody>
      </p:sp>
      <p:sp>
        <p:nvSpPr>
          <p:cNvPr id="3" name="Espace réservé du numéro de diapositive 2">
            <a:extLst>
              <a:ext uri="{FF2B5EF4-FFF2-40B4-BE49-F238E27FC236}">
                <a16:creationId xmlns:a16="http://schemas.microsoft.com/office/drawing/2014/main" id="{93C70CDA-5B20-47A2-9AAA-C7139C2F9CA0}"/>
              </a:ext>
            </a:extLst>
          </p:cNvPr>
          <p:cNvSpPr>
            <a:spLocks noGrp="1"/>
          </p:cNvSpPr>
          <p:nvPr>
            <p:ph type="sldNum" sz="quarter" idx="12"/>
          </p:nvPr>
        </p:nvSpPr>
        <p:spPr/>
        <p:txBody>
          <a:bodyPr/>
          <a:lstStyle/>
          <a:p>
            <a:fld id="{D57F1E4F-1CFF-5643-939E-217C01CDF565}" type="slidenum">
              <a:rPr lang="en-US" smtClean="0"/>
              <a:pPr/>
              <a:t>191</a:t>
            </a:fld>
            <a:endParaRPr lang="en-US" dirty="0"/>
          </a:p>
        </p:txBody>
      </p:sp>
    </p:spTree>
    <p:extLst>
      <p:ext uri="{BB962C8B-B14F-4D97-AF65-F5344CB8AC3E}">
        <p14:creationId xmlns:p14="http://schemas.microsoft.com/office/powerpoint/2010/main" val="580593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5" end="5"/>
                                            </p:txEl>
                                          </p:spTgt>
                                        </p:tgtEl>
                                        <p:attrNameLst>
                                          <p:attrName>style.visibility</p:attrName>
                                        </p:attrNameLst>
                                      </p:cBhvr>
                                      <p:to>
                                        <p:strVal val="visible"/>
                                      </p:to>
                                    </p:set>
                                    <p:animEffect transition="in" filter="fade">
                                      <p:cBhvr>
                                        <p:cTn id="1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6856" y="1464576"/>
            <a:ext cx="9915144" cy="3970318"/>
          </a:xfrm>
          <a:prstGeom prst="rect">
            <a:avLst/>
          </a:prstGeom>
        </p:spPr>
        <p:txBody>
          <a:bodyPr wrap="square">
            <a:spAutoFit/>
          </a:bodyPr>
          <a:lstStyle/>
          <a:p>
            <a:r>
              <a:rPr lang="fr-FR" sz="1400" dirty="0">
                <a:latin typeface="Courier New" panose="02070309020205020404" pitchFamily="49" charset="0"/>
                <a:cs typeface="Courier New" panose="02070309020205020404" pitchFamily="49" charset="0"/>
              </a:rPr>
              <a:t>&lt;!DOCTYPE html&gt;</a:t>
            </a:r>
          </a:p>
          <a:p>
            <a:r>
              <a:rPr lang="fr-FR" sz="1400" dirty="0">
                <a:latin typeface="Courier New" panose="02070309020205020404" pitchFamily="49" charset="0"/>
                <a:cs typeface="Courier New" panose="02070309020205020404" pitchFamily="49" charset="0"/>
              </a:rPr>
              <a:t>&lt;html&gt;</a:t>
            </a:r>
          </a:p>
          <a:p>
            <a:endParaRPr lang="fr-FR" sz="1400" dirty="0">
              <a:latin typeface="Courier New" panose="02070309020205020404" pitchFamily="49" charset="0"/>
              <a:cs typeface="Courier New" panose="02070309020205020404" pitchFamily="49" charset="0"/>
            </a:endParaRPr>
          </a:p>
          <a:p>
            <a:r>
              <a:rPr lang="fr-FR" sz="1400" dirty="0">
                <a:latin typeface="Courier New" panose="02070309020205020404" pitchFamily="49" charset="0"/>
                <a:cs typeface="Courier New" panose="02070309020205020404" pitchFamily="49" charset="0"/>
              </a:rPr>
              <a:t>&lt;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&gt;Passage du paramètre </a:t>
            </a:r>
            <a:r>
              <a:rPr lang="fr-FR" sz="1400" dirty="0" err="1">
                <a:latin typeface="Courier New" panose="02070309020205020404" pitchFamily="49" charset="0"/>
                <a:cs typeface="Courier New" panose="02070309020205020404" pitchFamily="49" charset="0"/>
              </a:rPr>
              <a:t>this</a:t>
            </a:r>
            <a:r>
              <a:rPr lang="fr-FR" sz="1400" dirty="0">
                <a:latin typeface="Courier New" panose="02070309020205020404" pitchFamily="49" charset="0"/>
                <a:cs typeface="Courier New" panose="02070309020205020404" pitchFamily="49" charset="0"/>
              </a:rPr>
              <a:t> à une fonction événementielle&lt;/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couleur(</a:t>
            </a:r>
            <a:r>
              <a:rPr lang="fr-FR" sz="1400" dirty="0" err="1">
                <a:latin typeface="Courier New" panose="02070309020205020404" pitchFamily="49" charset="0"/>
                <a:cs typeface="Courier New" panose="02070309020205020404" pitchFamily="49" charset="0"/>
              </a:rPr>
              <a:t>obj</a:t>
            </a:r>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document.getElementById</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lespan</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innerHTML</a:t>
            </a:r>
            <a:r>
              <a:rPr lang="fr-FR" sz="1400" dirty="0">
                <a:latin typeface="Courier New" panose="02070309020205020404" pitchFamily="49" charset="0"/>
                <a:cs typeface="Courier New" panose="02070309020205020404" pitchFamily="49" charset="0"/>
              </a:rPr>
              <a:t> = </a:t>
            </a:r>
            <a:r>
              <a:rPr lang="fr-FR" sz="1400" dirty="0" err="1">
                <a:latin typeface="Courier New" panose="02070309020205020404" pitchFamily="49" charset="0"/>
                <a:cs typeface="Courier New" panose="02070309020205020404" pitchFamily="49" charset="0"/>
              </a:rPr>
              <a:t>obj.style.backgroundColor</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endParaRPr lang="fr-FR" sz="1400" dirty="0">
              <a:latin typeface="Courier New" panose="02070309020205020404" pitchFamily="49" charset="0"/>
              <a:cs typeface="Courier New" panose="02070309020205020404" pitchFamily="49" charset="0"/>
            </a:endParaRPr>
          </a:p>
          <a:p>
            <a:r>
              <a:rPr lang="fr-FR" sz="1400" dirty="0">
                <a:latin typeface="Courier New" panose="02070309020205020404" pitchFamily="49" charset="0"/>
                <a:cs typeface="Courier New" panose="02070309020205020404" pitchFamily="49" charset="0"/>
              </a:rPr>
              <a:t>&lt;body&gt;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span</a:t>
            </a:r>
            <a:r>
              <a:rPr lang="fr-FR" sz="1400" dirty="0">
                <a:latin typeface="Courier New" panose="02070309020205020404" pitchFamily="49" charset="0"/>
                <a:cs typeface="Courier New" panose="02070309020205020404" pitchFamily="49" charset="0"/>
              </a:rPr>
              <a:t> id="</a:t>
            </a:r>
            <a:r>
              <a:rPr lang="fr-FR" sz="1400" dirty="0" err="1">
                <a:latin typeface="Courier New" panose="02070309020205020404" pitchFamily="49" charset="0"/>
                <a:cs typeface="Courier New" panose="02070309020205020404" pitchFamily="49" charset="0"/>
              </a:rPr>
              <a:t>lespan</a:t>
            </a:r>
            <a:r>
              <a:rPr lang="fr-FR" sz="1400" dirty="0">
                <a:latin typeface="Courier New" panose="02070309020205020404" pitchFamily="49" charset="0"/>
                <a:cs typeface="Courier New" panose="02070309020205020404" pitchFamily="49" charset="0"/>
              </a:rPr>
              <a:t>"&gt;Cliquez sur la div&lt;/</a:t>
            </a:r>
            <a:r>
              <a:rPr lang="fr-FR" sz="1400" dirty="0" err="1">
                <a:latin typeface="Courier New" panose="02070309020205020404" pitchFamily="49" charset="0"/>
                <a:cs typeface="Courier New" panose="02070309020205020404" pitchFamily="49" charset="0"/>
              </a:rPr>
              <a:t>span</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&lt;div </a:t>
            </a:r>
            <a:r>
              <a:rPr lang="fr-FR" sz="1400" dirty="0" err="1">
                <a:latin typeface="Courier New" panose="02070309020205020404" pitchFamily="49" charset="0"/>
                <a:cs typeface="Courier New" panose="02070309020205020404" pitchFamily="49" charset="0"/>
              </a:rPr>
              <a:t>onclick</a:t>
            </a:r>
            <a:r>
              <a:rPr lang="fr-FR" sz="1400" dirty="0">
                <a:latin typeface="Courier New" panose="02070309020205020404" pitchFamily="49" charset="0"/>
                <a:cs typeface="Courier New" panose="02070309020205020404" pitchFamily="49" charset="0"/>
              </a:rPr>
              <a:t>="couleur(</a:t>
            </a:r>
            <a:r>
              <a:rPr lang="fr-FR" sz="1400" dirty="0" err="1">
                <a:latin typeface="Courier New" panose="02070309020205020404" pitchFamily="49" charset="0"/>
                <a:cs typeface="Courier New" panose="02070309020205020404" pitchFamily="49" charset="0"/>
              </a:rPr>
              <a:t>this</a:t>
            </a:r>
            <a:r>
              <a:rPr lang="fr-FR" sz="1400" dirty="0">
                <a:latin typeface="Courier New" panose="02070309020205020404" pitchFamily="49" charset="0"/>
                <a:cs typeface="Courier New" panose="02070309020205020404" pitchFamily="49" charset="0"/>
              </a:rPr>
              <a:t>);" style="</a:t>
            </a:r>
            <a:r>
              <a:rPr lang="fr-FR" sz="1400" dirty="0" err="1">
                <a:latin typeface="Courier New" panose="02070309020205020404" pitchFamily="49" charset="0"/>
                <a:cs typeface="Courier New" panose="02070309020205020404" pitchFamily="49" charset="0"/>
              </a:rPr>
              <a:t>width</a:t>
            </a:r>
            <a:r>
              <a:rPr lang="fr-FR" sz="1400" dirty="0">
                <a:latin typeface="Courier New" panose="02070309020205020404" pitchFamily="49" charset="0"/>
                <a:cs typeface="Courier New" panose="02070309020205020404" pitchFamily="49" charset="0"/>
              </a:rPr>
              <a:t>: 300px; </a:t>
            </a:r>
            <a:r>
              <a:rPr lang="fr-FR" sz="1400" dirty="0" err="1">
                <a:latin typeface="Courier New" panose="02070309020205020404" pitchFamily="49" charset="0"/>
                <a:cs typeface="Courier New" panose="02070309020205020404" pitchFamily="49" charset="0"/>
              </a:rPr>
              <a:t>height</a:t>
            </a:r>
            <a:r>
              <a:rPr lang="fr-FR" sz="1400" dirty="0">
                <a:latin typeface="Courier New" panose="02070309020205020404" pitchFamily="49" charset="0"/>
                <a:cs typeface="Courier New" panose="02070309020205020404" pitchFamily="49" charset="0"/>
              </a:rPr>
              <a:t>: 300px; background: </a:t>
            </a:r>
            <a:r>
              <a:rPr lang="fr-FR" sz="1400" dirty="0" err="1">
                <a:latin typeface="Courier New" panose="02070309020205020404" pitchFamily="49" charset="0"/>
                <a:cs typeface="Courier New" panose="02070309020205020404" pitchFamily="49" charset="0"/>
              </a:rPr>
              <a:t>yellow</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&lt;/body&gt;</a:t>
            </a:r>
          </a:p>
          <a:p>
            <a:r>
              <a:rPr lang="fr-FR" sz="1400" dirty="0">
                <a:latin typeface="Courier New" panose="02070309020205020404" pitchFamily="49" charset="0"/>
                <a:cs typeface="Courier New" panose="02070309020205020404" pitchFamily="49" charset="0"/>
              </a:rPr>
              <a:t>&lt;/html&gt;</a:t>
            </a:r>
          </a:p>
        </p:txBody>
      </p:sp>
      <p:sp>
        <p:nvSpPr>
          <p:cNvPr id="3" name="ZoneTexte 2"/>
          <p:cNvSpPr txBox="1"/>
          <p:nvPr/>
        </p:nvSpPr>
        <p:spPr>
          <a:xfrm>
            <a:off x="2276856" y="274320"/>
            <a:ext cx="4032504" cy="369332"/>
          </a:xfrm>
          <a:prstGeom prst="rect">
            <a:avLst/>
          </a:prstGeom>
          <a:noFill/>
        </p:spPr>
        <p:txBody>
          <a:bodyPr wrap="square" rtlCol="0">
            <a:spAutoFit/>
          </a:bodyPr>
          <a:lstStyle/>
          <a:p>
            <a:r>
              <a:rPr lang="fr-FR" dirty="0"/>
              <a:t>Solution</a:t>
            </a:r>
          </a:p>
        </p:txBody>
      </p:sp>
      <p:sp>
        <p:nvSpPr>
          <p:cNvPr id="4" name="Espace réservé du numéro de diapositive 3">
            <a:extLst>
              <a:ext uri="{FF2B5EF4-FFF2-40B4-BE49-F238E27FC236}">
                <a16:creationId xmlns:a16="http://schemas.microsoft.com/office/drawing/2014/main" id="{D9DC66F2-AEC0-49CD-8B07-E0D6E0756F9F}"/>
              </a:ext>
            </a:extLst>
          </p:cNvPr>
          <p:cNvSpPr>
            <a:spLocks noGrp="1"/>
          </p:cNvSpPr>
          <p:nvPr>
            <p:ph type="sldNum" sz="quarter" idx="12"/>
          </p:nvPr>
        </p:nvSpPr>
        <p:spPr/>
        <p:txBody>
          <a:bodyPr/>
          <a:lstStyle/>
          <a:p>
            <a:fld id="{D57F1E4F-1CFF-5643-939E-217C01CDF565}" type="slidenum">
              <a:rPr lang="en-US" smtClean="0"/>
              <a:pPr/>
              <a:t>192</a:t>
            </a:fld>
            <a:endParaRPr lang="en-US" dirty="0"/>
          </a:p>
        </p:txBody>
      </p:sp>
    </p:spTree>
    <p:extLst>
      <p:ext uri="{BB962C8B-B14F-4D97-AF65-F5344CB8AC3E}">
        <p14:creationId xmlns:p14="http://schemas.microsoft.com/office/powerpoint/2010/main" val="117660129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993392" y="1069848"/>
            <a:ext cx="8092440" cy="3416320"/>
          </a:xfrm>
          <a:prstGeom prst="rect">
            <a:avLst/>
          </a:prstGeom>
          <a:noFill/>
        </p:spPr>
        <p:txBody>
          <a:bodyPr wrap="square" rtlCol="0">
            <a:spAutoFit/>
          </a:bodyPr>
          <a:lstStyle/>
          <a:p>
            <a:r>
              <a:rPr lang="fr-FR" dirty="0"/>
              <a:t>Le paramètre </a:t>
            </a:r>
            <a:r>
              <a:rPr lang="fr-FR" b="1" dirty="0" err="1"/>
              <a:t>event</a:t>
            </a:r>
            <a:r>
              <a:rPr lang="fr-FR" dirty="0"/>
              <a:t> fait partie de la gestion événementielle. C’est un objet JavaScript. </a:t>
            </a:r>
          </a:p>
          <a:p>
            <a:endParaRPr lang="fr-FR" dirty="0"/>
          </a:p>
          <a:p>
            <a:endParaRPr lang="fr-FR" dirty="0"/>
          </a:p>
          <a:p>
            <a:r>
              <a:rPr lang="fr-FR" dirty="0"/>
              <a:t>Voici ses principales propriétés :</a:t>
            </a:r>
          </a:p>
          <a:p>
            <a:pPr marL="285750" indent="-285750">
              <a:buFont typeface="Arial" panose="020B0604020202020204" pitchFamily="34" charset="0"/>
              <a:buChar char="•"/>
            </a:pPr>
            <a:r>
              <a:rPr lang="fr-FR" b="1" dirty="0"/>
              <a:t>type </a:t>
            </a:r>
            <a:r>
              <a:rPr lang="fr-FR" dirty="0"/>
              <a:t>: type de l'événement</a:t>
            </a:r>
          </a:p>
          <a:p>
            <a:pPr marL="285750" indent="-285750">
              <a:buFont typeface="Arial" panose="020B0604020202020204" pitchFamily="34" charset="0"/>
              <a:buChar char="•"/>
            </a:pPr>
            <a:r>
              <a:rPr lang="fr-FR" b="1" dirty="0" err="1"/>
              <a:t>currentTarget</a:t>
            </a:r>
            <a:r>
              <a:rPr lang="fr-FR" b="1" dirty="0"/>
              <a:t> </a:t>
            </a:r>
            <a:r>
              <a:rPr lang="fr-FR" dirty="0"/>
              <a:t>: élément qui a déclenché l'événement</a:t>
            </a:r>
          </a:p>
          <a:p>
            <a:endParaRPr lang="fr-FR" dirty="0"/>
          </a:p>
          <a:p>
            <a:endParaRPr lang="fr-FR" dirty="0"/>
          </a:p>
          <a:p>
            <a:r>
              <a:rPr lang="fr-FR" dirty="0"/>
              <a:t>Et ses principales méthodes :</a:t>
            </a:r>
          </a:p>
          <a:p>
            <a:pPr marL="285750" indent="-285750">
              <a:buFont typeface="Arial" panose="020B0604020202020204" pitchFamily="34" charset="0"/>
              <a:buChar char="•"/>
            </a:pPr>
            <a:r>
              <a:rPr lang="fr-FR" b="1" dirty="0" err="1"/>
              <a:t>preventDefault</a:t>
            </a:r>
            <a:r>
              <a:rPr lang="fr-FR" b="1" dirty="0"/>
              <a:t>()</a:t>
            </a:r>
            <a:r>
              <a:rPr lang="fr-FR" dirty="0"/>
              <a:t> : empêche l'action par défaut de se produire</a:t>
            </a:r>
          </a:p>
          <a:p>
            <a:pPr marL="285750" indent="-285750">
              <a:buFont typeface="Arial" panose="020B0604020202020204" pitchFamily="34" charset="0"/>
              <a:buChar char="•"/>
            </a:pPr>
            <a:r>
              <a:rPr lang="fr-FR" b="1" dirty="0" err="1"/>
              <a:t>stopPropagation</a:t>
            </a:r>
            <a:r>
              <a:rPr lang="fr-FR" b="1" dirty="0"/>
              <a:t>()</a:t>
            </a:r>
            <a:r>
              <a:rPr lang="fr-FR" dirty="0"/>
              <a:t> : ne propage pas l'événement au parent de l'élément</a:t>
            </a:r>
          </a:p>
        </p:txBody>
      </p:sp>
      <p:sp>
        <p:nvSpPr>
          <p:cNvPr id="3" name="Espace réservé du numéro de diapositive 2">
            <a:extLst>
              <a:ext uri="{FF2B5EF4-FFF2-40B4-BE49-F238E27FC236}">
                <a16:creationId xmlns:a16="http://schemas.microsoft.com/office/drawing/2014/main" id="{BF52F3B8-6198-432E-B6FA-6D94368BC247}"/>
              </a:ext>
            </a:extLst>
          </p:cNvPr>
          <p:cNvSpPr>
            <a:spLocks noGrp="1"/>
          </p:cNvSpPr>
          <p:nvPr>
            <p:ph type="sldNum" sz="quarter" idx="12"/>
          </p:nvPr>
        </p:nvSpPr>
        <p:spPr/>
        <p:txBody>
          <a:bodyPr/>
          <a:lstStyle/>
          <a:p>
            <a:fld id="{D57F1E4F-1CFF-5643-939E-217C01CDF565}" type="slidenum">
              <a:rPr lang="en-US" smtClean="0"/>
              <a:pPr/>
              <a:t>193</a:t>
            </a:fld>
            <a:endParaRPr lang="en-US" dirty="0"/>
          </a:p>
        </p:txBody>
      </p:sp>
    </p:spTree>
    <p:extLst>
      <p:ext uri="{BB962C8B-B14F-4D97-AF65-F5344CB8AC3E}">
        <p14:creationId xmlns:p14="http://schemas.microsoft.com/office/powerpoint/2010/main" val="290481117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068644701"/>
              </p:ext>
            </p:extLst>
          </p:nvPr>
        </p:nvGraphicFramePr>
        <p:xfrm>
          <a:off x="3139100" y="950658"/>
          <a:ext cx="7339924" cy="4866355"/>
        </p:xfrm>
        <a:graphic>
          <a:graphicData uri="http://schemas.openxmlformats.org/drawingml/2006/table">
            <a:tbl>
              <a:tblPr firstRow="1" firstCol="1" bandRow="1">
                <a:tableStyleId>{5C22544A-7EE6-4342-B048-85BDC9FD1C3A}</a:tableStyleId>
              </a:tblPr>
              <a:tblGrid>
                <a:gridCol w="1795675">
                  <a:extLst>
                    <a:ext uri="{9D8B030D-6E8A-4147-A177-3AD203B41FA5}">
                      <a16:colId xmlns:a16="http://schemas.microsoft.com/office/drawing/2014/main" val="20000"/>
                    </a:ext>
                  </a:extLst>
                </a:gridCol>
                <a:gridCol w="5544249">
                  <a:extLst>
                    <a:ext uri="{9D8B030D-6E8A-4147-A177-3AD203B41FA5}">
                      <a16:colId xmlns:a16="http://schemas.microsoft.com/office/drawing/2014/main" val="20001"/>
                    </a:ext>
                  </a:extLst>
                </a:gridCol>
              </a:tblGrid>
              <a:tr h="142009">
                <a:tc>
                  <a:txBody>
                    <a:bodyPr/>
                    <a:lstStyle/>
                    <a:p>
                      <a:pPr algn="ctr">
                        <a:lnSpc>
                          <a:spcPct val="107000"/>
                        </a:lnSpc>
                        <a:spcAft>
                          <a:spcPts val="0"/>
                        </a:spcAft>
                      </a:pPr>
                      <a:r>
                        <a:rPr lang="fr-FR" sz="1800" dirty="0">
                          <a:effectLst/>
                        </a:rPr>
                        <a:t>Propriété</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9763" marR="49763" marT="0" marB="0"/>
                </a:tc>
                <a:tc>
                  <a:txBody>
                    <a:bodyPr/>
                    <a:lstStyle/>
                    <a:p>
                      <a:pPr algn="ctr">
                        <a:lnSpc>
                          <a:spcPct val="107000"/>
                        </a:lnSpc>
                        <a:spcAft>
                          <a:spcPts val="0"/>
                        </a:spcAft>
                      </a:pPr>
                      <a:r>
                        <a:rPr lang="fr-FR" sz="1800">
                          <a:effectLst/>
                        </a:rPr>
                        <a:t>Description</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9763" marR="49763" marT="0" marB="0"/>
                </a:tc>
                <a:extLst>
                  <a:ext uri="{0D108BD9-81ED-4DB2-BD59-A6C34878D82A}">
                    <a16:rowId xmlns:a16="http://schemas.microsoft.com/office/drawing/2014/main" val="10000"/>
                  </a:ext>
                </a:extLst>
              </a:tr>
              <a:tr h="284018">
                <a:tc>
                  <a:txBody>
                    <a:bodyPr/>
                    <a:lstStyle/>
                    <a:p>
                      <a:pPr>
                        <a:lnSpc>
                          <a:spcPct val="107000"/>
                        </a:lnSpc>
                        <a:spcAft>
                          <a:spcPts val="0"/>
                        </a:spcAft>
                      </a:pPr>
                      <a:r>
                        <a:rPr lang="fr-FR" sz="1800" dirty="0" err="1">
                          <a:effectLst/>
                        </a:rPr>
                        <a:t>button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9763" marR="49763" marT="0" marB="0"/>
                </a:tc>
                <a:tc>
                  <a:txBody>
                    <a:bodyPr/>
                    <a:lstStyle/>
                    <a:p>
                      <a:pPr>
                        <a:lnSpc>
                          <a:spcPct val="107000"/>
                        </a:lnSpc>
                        <a:spcAft>
                          <a:spcPts val="0"/>
                        </a:spcAft>
                      </a:pPr>
                      <a:r>
                        <a:rPr lang="fr-FR" sz="1800">
                          <a:effectLst/>
                        </a:rPr>
                        <a:t>Bouton de la souris qui a été cliqué (0:gauche;1:centre:2droite)</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9763" marR="49763" marT="0" marB="0"/>
                </a:tc>
                <a:extLst>
                  <a:ext uri="{0D108BD9-81ED-4DB2-BD59-A6C34878D82A}">
                    <a16:rowId xmlns:a16="http://schemas.microsoft.com/office/drawing/2014/main" val="10001"/>
                  </a:ext>
                </a:extLst>
              </a:tr>
              <a:tr h="284018">
                <a:tc>
                  <a:txBody>
                    <a:bodyPr/>
                    <a:lstStyle/>
                    <a:p>
                      <a:pPr>
                        <a:lnSpc>
                          <a:spcPct val="107000"/>
                        </a:lnSpc>
                        <a:spcAft>
                          <a:spcPts val="0"/>
                        </a:spcAft>
                      </a:pPr>
                      <a:r>
                        <a:rPr lang="fr-FR" sz="1800" dirty="0" err="1">
                          <a:effectLst/>
                        </a:rPr>
                        <a:t>clientX</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9763" marR="49763" marT="0" marB="0"/>
                </a:tc>
                <a:tc>
                  <a:txBody>
                    <a:bodyPr/>
                    <a:lstStyle/>
                    <a:p>
                      <a:pPr>
                        <a:lnSpc>
                          <a:spcPct val="107000"/>
                        </a:lnSpc>
                        <a:spcAft>
                          <a:spcPts val="0"/>
                        </a:spcAft>
                      </a:pPr>
                      <a:r>
                        <a:rPr lang="fr-FR" sz="1800">
                          <a:effectLst/>
                        </a:rPr>
                        <a:t>Abscisse du pointeur de la souris, par rapport à la fenêtre du navigateur.</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9763" marR="49763" marT="0" marB="0"/>
                </a:tc>
                <a:extLst>
                  <a:ext uri="{0D108BD9-81ED-4DB2-BD59-A6C34878D82A}">
                    <a16:rowId xmlns:a16="http://schemas.microsoft.com/office/drawing/2014/main" val="10002"/>
                  </a:ext>
                </a:extLst>
              </a:tr>
              <a:tr h="284018">
                <a:tc>
                  <a:txBody>
                    <a:bodyPr/>
                    <a:lstStyle/>
                    <a:p>
                      <a:pPr>
                        <a:lnSpc>
                          <a:spcPct val="107000"/>
                        </a:lnSpc>
                        <a:spcAft>
                          <a:spcPts val="0"/>
                        </a:spcAft>
                      </a:pPr>
                      <a:r>
                        <a:rPr lang="fr-FR" sz="1800" dirty="0" err="1">
                          <a:effectLst/>
                        </a:rPr>
                        <a:t>clientY</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9763" marR="49763" marT="0" marB="0"/>
                </a:tc>
                <a:tc>
                  <a:txBody>
                    <a:bodyPr/>
                    <a:lstStyle/>
                    <a:p>
                      <a:pPr>
                        <a:lnSpc>
                          <a:spcPct val="107000"/>
                        </a:lnSpc>
                        <a:spcAft>
                          <a:spcPts val="0"/>
                        </a:spcAft>
                      </a:pPr>
                      <a:r>
                        <a:rPr lang="fr-FR" sz="1800">
                          <a:effectLst/>
                        </a:rPr>
                        <a:t>Ordonnée du pointeur de la souris, par rapport à la fenêtre du navigateur.</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9763" marR="49763" marT="0" marB="0"/>
                </a:tc>
                <a:extLst>
                  <a:ext uri="{0D108BD9-81ED-4DB2-BD59-A6C34878D82A}">
                    <a16:rowId xmlns:a16="http://schemas.microsoft.com/office/drawing/2014/main" val="10003"/>
                  </a:ext>
                </a:extLst>
              </a:tr>
              <a:tr h="284018">
                <a:tc>
                  <a:txBody>
                    <a:bodyPr/>
                    <a:lstStyle/>
                    <a:p>
                      <a:pPr>
                        <a:lnSpc>
                          <a:spcPct val="107000"/>
                        </a:lnSpc>
                        <a:spcAft>
                          <a:spcPts val="0"/>
                        </a:spcAft>
                      </a:pPr>
                      <a:r>
                        <a:rPr lang="fr-FR" sz="1800">
                          <a:effectLst/>
                        </a:rPr>
                        <a:t>screenX</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9763" marR="49763" marT="0" marB="0"/>
                </a:tc>
                <a:tc>
                  <a:txBody>
                    <a:bodyPr/>
                    <a:lstStyle/>
                    <a:p>
                      <a:pPr>
                        <a:lnSpc>
                          <a:spcPct val="107000"/>
                        </a:lnSpc>
                        <a:spcAft>
                          <a:spcPts val="0"/>
                        </a:spcAft>
                      </a:pPr>
                      <a:r>
                        <a:rPr lang="fr-FR" sz="1800">
                          <a:effectLst/>
                        </a:rPr>
                        <a:t>Abscisse du pointeur de la souris, par rapport à l'écran</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9763" marR="49763" marT="0" marB="0"/>
                </a:tc>
                <a:extLst>
                  <a:ext uri="{0D108BD9-81ED-4DB2-BD59-A6C34878D82A}">
                    <a16:rowId xmlns:a16="http://schemas.microsoft.com/office/drawing/2014/main" val="10004"/>
                  </a:ext>
                </a:extLst>
              </a:tr>
              <a:tr h="284018">
                <a:tc>
                  <a:txBody>
                    <a:bodyPr/>
                    <a:lstStyle/>
                    <a:p>
                      <a:pPr>
                        <a:lnSpc>
                          <a:spcPct val="107000"/>
                        </a:lnSpc>
                        <a:spcAft>
                          <a:spcPts val="0"/>
                        </a:spcAft>
                      </a:pPr>
                      <a:r>
                        <a:rPr lang="fr-FR" sz="1800">
                          <a:effectLst/>
                        </a:rPr>
                        <a:t>screenY</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9763" marR="49763" marT="0" marB="0"/>
                </a:tc>
                <a:tc>
                  <a:txBody>
                    <a:bodyPr/>
                    <a:lstStyle/>
                    <a:p>
                      <a:pPr>
                        <a:lnSpc>
                          <a:spcPct val="107000"/>
                        </a:lnSpc>
                        <a:spcAft>
                          <a:spcPts val="0"/>
                        </a:spcAft>
                      </a:pPr>
                      <a:r>
                        <a:rPr lang="fr-FR" sz="1800">
                          <a:effectLst/>
                        </a:rPr>
                        <a:t>Ordonnée du pointeur de la souris, par rapport à l'écran</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9763" marR="49763" marT="0" marB="0"/>
                </a:tc>
                <a:extLst>
                  <a:ext uri="{0D108BD9-81ED-4DB2-BD59-A6C34878D82A}">
                    <a16:rowId xmlns:a16="http://schemas.microsoft.com/office/drawing/2014/main" val="10005"/>
                  </a:ext>
                </a:extLst>
              </a:tr>
              <a:tr h="284018">
                <a:tc>
                  <a:txBody>
                    <a:bodyPr/>
                    <a:lstStyle/>
                    <a:p>
                      <a:pPr>
                        <a:lnSpc>
                          <a:spcPct val="107000"/>
                        </a:lnSpc>
                        <a:spcAft>
                          <a:spcPts val="0"/>
                        </a:spcAft>
                      </a:pPr>
                      <a:r>
                        <a:rPr lang="fr-FR" sz="1800">
                          <a:effectLst/>
                        </a:rPr>
                        <a:t>charCode</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9763" marR="49763" marT="0" marB="0"/>
                </a:tc>
                <a:tc>
                  <a:txBody>
                    <a:bodyPr/>
                    <a:lstStyle/>
                    <a:p>
                      <a:pPr>
                        <a:lnSpc>
                          <a:spcPct val="107000"/>
                        </a:lnSpc>
                        <a:spcAft>
                          <a:spcPts val="0"/>
                        </a:spcAft>
                      </a:pPr>
                      <a:r>
                        <a:rPr lang="fr-FR" sz="1800">
                          <a:effectLst/>
                        </a:rPr>
                        <a:t>Caractère Unicode de la touche qui a généré l'événement onkeypress.</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9763" marR="49763" marT="0" marB="0"/>
                </a:tc>
                <a:extLst>
                  <a:ext uri="{0D108BD9-81ED-4DB2-BD59-A6C34878D82A}">
                    <a16:rowId xmlns:a16="http://schemas.microsoft.com/office/drawing/2014/main" val="10006"/>
                  </a:ext>
                </a:extLst>
              </a:tr>
              <a:tr h="426027">
                <a:tc>
                  <a:txBody>
                    <a:bodyPr/>
                    <a:lstStyle/>
                    <a:p>
                      <a:pPr>
                        <a:lnSpc>
                          <a:spcPct val="107000"/>
                        </a:lnSpc>
                        <a:spcAft>
                          <a:spcPts val="0"/>
                        </a:spcAft>
                      </a:pPr>
                      <a:r>
                        <a:rPr lang="fr-FR" sz="1800">
                          <a:effectLst/>
                        </a:rPr>
                        <a:t>altKey</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9763" marR="49763" marT="0" marB="0"/>
                </a:tc>
                <a:tc>
                  <a:txBody>
                    <a:bodyPr/>
                    <a:lstStyle/>
                    <a:p>
                      <a:pPr>
                        <a:lnSpc>
                          <a:spcPct val="107000"/>
                        </a:lnSpc>
                        <a:spcAft>
                          <a:spcPts val="0"/>
                        </a:spcAft>
                      </a:pPr>
                      <a:r>
                        <a:rPr lang="fr-FR" sz="1800">
                          <a:effectLst/>
                        </a:rPr>
                        <a:t>true si la touche "ALT" était enfoncée au déclenchement de l’événement, false sinon</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9763" marR="49763" marT="0" marB="0"/>
                </a:tc>
                <a:extLst>
                  <a:ext uri="{0D108BD9-81ED-4DB2-BD59-A6C34878D82A}">
                    <a16:rowId xmlns:a16="http://schemas.microsoft.com/office/drawing/2014/main" val="10007"/>
                  </a:ext>
                </a:extLst>
              </a:tr>
              <a:tr h="426027">
                <a:tc>
                  <a:txBody>
                    <a:bodyPr/>
                    <a:lstStyle/>
                    <a:p>
                      <a:pPr>
                        <a:lnSpc>
                          <a:spcPct val="107000"/>
                        </a:lnSpc>
                        <a:spcAft>
                          <a:spcPts val="0"/>
                        </a:spcAft>
                      </a:pPr>
                      <a:r>
                        <a:rPr lang="fr-FR" sz="1800">
                          <a:effectLst/>
                        </a:rPr>
                        <a:t>shiftKey</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9763" marR="49763" marT="0" marB="0"/>
                </a:tc>
                <a:tc>
                  <a:txBody>
                    <a:bodyPr/>
                    <a:lstStyle/>
                    <a:p>
                      <a:pPr>
                        <a:lnSpc>
                          <a:spcPct val="107000"/>
                        </a:lnSpc>
                        <a:spcAft>
                          <a:spcPts val="0"/>
                        </a:spcAft>
                      </a:pPr>
                      <a:r>
                        <a:rPr lang="fr-FR" sz="1800">
                          <a:effectLst/>
                        </a:rPr>
                        <a:t>true si la touche "SHIFT" était enfoncée au déclenchement de l’événement, false sinon</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9763" marR="49763" marT="0" marB="0"/>
                </a:tc>
                <a:extLst>
                  <a:ext uri="{0D108BD9-81ED-4DB2-BD59-A6C34878D82A}">
                    <a16:rowId xmlns:a16="http://schemas.microsoft.com/office/drawing/2014/main" val="10008"/>
                  </a:ext>
                </a:extLst>
              </a:tr>
              <a:tr h="426027">
                <a:tc>
                  <a:txBody>
                    <a:bodyPr/>
                    <a:lstStyle/>
                    <a:p>
                      <a:pPr>
                        <a:lnSpc>
                          <a:spcPct val="107000"/>
                        </a:lnSpc>
                        <a:spcAft>
                          <a:spcPts val="0"/>
                        </a:spcAft>
                      </a:pPr>
                      <a:r>
                        <a:rPr lang="fr-FR" sz="1800">
                          <a:effectLst/>
                        </a:rPr>
                        <a:t>ctrlKey</a:t>
                      </a:r>
                      <a:endParaRPr lang="fr-FR" sz="1800">
                        <a:effectLst/>
                        <a:latin typeface="Calibri" panose="020F0502020204030204" pitchFamily="34" charset="0"/>
                        <a:ea typeface="Calibri" panose="020F0502020204030204" pitchFamily="34" charset="0"/>
                        <a:cs typeface="Times New Roman" panose="02020603050405020304" pitchFamily="18" charset="0"/>
                      </a:endParaRPr>
                    </a:p>
                  </a:txBody>
                  <a:tcPr marL="49763" marR="49763" marT="0" marB="0"/>
                </a:tc>
                <a:tc>
                  <a:txBody>
                    <a:bodyPr/>
                    <a:lstStyle/>
                    <a:p>
                      <a:pPr>
                        <a:lnSpc>
                          <a:spcPct val="107000"/>
                        </a:lnSpc>
                        <a:spcAft>
                          <a:spcPts val="0"/>
                        </a:spcAft>
                      </a:pPr>
                      <a:r>
                        <a:rPr lang="fr-FR" sz="1800" dirty="0" err="1">
                          <a:effectLst/>
                        </a:rPr>
                        <a:t>true</a:t>
                      </a:r>
                      <a:r>
                        <a:rPr lang="fr-FR" sz="1800" dirty="0">
                          <a:effectLst/>
                        </a:rPr>
                        <a:t> si la touche "CTRL" était enfoncée au déclenchement de l’événement, false sinon</a:t>
                      </a:r>
                      <a:endParaRPr lang="fr-FR"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9763" marR="49763" marT="0" marB="0"/>
                </a:tc>
                <a:extLst>
                  <a:ext uri="{0D108BD9-81ED-4DB2-BD59-A6C34878D82A}">
                    <a16:rowId xmlns:a16="http://schemas.microsoft.com/office/drawing/2014/main" val="10009"/>
                  </a:ext>
                </a:extLst>
              </a:tr>
            </a:tbl>
          </a:graphicData>
        </a:graphic>
      </p:graphicFrame>
      <p:sp>
        <p:nvSpPr>
          <p:cNvPr id="3" name="ZoneTexte 2"/>
          <p:cNvSpPr txBox="1"/>
          <p:nvPr/>
        </p:nvSpPr>
        <p:spPr>
          <a:xfrm>
            <a:off x="2249424" y="210312"/>
            <a:ext cx="8229600" cy="646331"/>
          </a:xfrm>
          <a:prstGeom prst="rect">
            <a:avLst/>
          </a:prstGeom>
          <a:noFill/>
        </p:spPr>
        <p:txBody>
          <a:bodyPr wrap="square" rtlCol="0">
            <a:spAutoFit/>
          </a:bodyPr>
          <a:lstStyle/>
          <a:p>
            <a:r>
              <a:rPr lang="fr-FR" dirty="0"/>
              <a:t>Lorsque vous capturez un événement de clavier ou de souris, voici les propriétés de l'objet </a:t>
            </a:r>
            <a:r>
              <a:rPr lang="fr-FR" b="1" dirty="0" err="1"/>
              <a:t>event</a:t>
            </a:r>
            <a:r>
              <a:rPr lang="fr-FR" dirty="0"/>
              <a:t> que vous pouvez utiliser :</a:t>
            </a:r>
          </a:p>
        </p:txBody>
      </p:sp>
      <p:sp>
        <p:nvSpPr>
          <p:cNvPr id="4" name="Espace réservé du numéro de diapositive 3">
            <a:extLst>
              <a:ext uri="{FF2B5EF4-FFF2-40B4-BE49-F238E27FC236}">
                <a16:creationId xmlns:a16="http://schemas.microsoft.com/office/drawing/2014/main" id="{1D338753-5D6A-49FB-ADB3-39775924DAFF}"/>
              </a:ext>
            </a:extLst>
          </p:cNvPr>
          <p:cNvSpPr>
            <a:spLocks noGrp="1"/>
          </p:cNvSpPr>
          <p:nvPr>
            <p:ph type="sldNum" sz="quarter" idx="12"/>
          </p:nvPr>
        </p:nvSpPr>
        <p:spPr/>
        <p:txBody>
          <a:bodyPr/>
          <a:lstStyle/>
          <a:p>
            <a:fld id="{D57F1E4F-1CFF-5643-939E-217C01CDF565}" type="slidenum">
              <a:rPr lang="en-US" smtClean="0"/>
              <a:pPr/>
              <a:t>194</a:t>
            </a:fld>
            <a:endParaRPr lang="en-US" dirty="0"/>
          </a:p>
        </p:txBody>
      </p:sp>
    </p:spTree>
    <p:extLst>
      <p:ext uri="{BB962C8B-B14F-4D97-AF65-F5344CB8AC3E}">
        <p14:creationId xmlns:p14="http://schemas.microsoft.com/office/powerpoint/2010/main" val="354066752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240280" y="1069848"/>
            <a:ext cx="7717536" cy="1477328"/>
          </a:xfrm>
          <a:prstGeom prst="rect">
            <a:avLst/>
          </a:prstGeom>
          <a:noFill/>
        </p:spPr>
        <p:txBody>
          <a:bodyPr wrap="square" rtlCol="0">
            <a:spAutoFit/>
          </a:bodyPr>
          <a:lstStyle/>
          <a:p>
            <a:r>
              <a:rPr lang="fr-FR" dirty="0"/>
              <a:t>Exercice</a:t>
            </a:r>
          </a:p>
          <a:p>
            <a:endParaRPr lang="fr-FR" dirty="0"/>
          </a:p>
          <a:p>
            <a:r>
              <a:rPr lang="fr-FR" dirty="0"/>
              <a:t>Définissez un document HTML qui contient une image et un &lt;</a:t>
            </a:r>
            <a:r>
              <a:rPr lang="fr-FR" dirty="0" err="1"/>
              <a:t>span</a:t>
            </a:r>
            <a:r>
              <a:rPr lang="fr-FR" dirty="0"/>
              <a:t>&gt;. Lorsque l'utilisateur déplace la souris sur l'image, affichez ses coordonnées dans le &lt;</a:t>
            </a:r>
            <a:r>
              <a:rPr lang="fr-FR" dirty="0" err="1"/>
              <a:t>span</a:t>
            </a:r>
            <a:r>
              <a:rPr lang="fr-FR" dirty="0"/>
              <a:t>&gt;. </a:t>
            </a:r>
          </a:p>
        </p:txBody>
      </p:sp>
      <p:sp>
        <p:nvSpPr>
          <p:cNvPr id="3" name="Espace réservé du numéro de diapositive 2">
            <a:extLst>
              <a:ext uri="{FF2B5EF4-FFF2-40B4-BE49-F238E27FC236}">
                <a16:creationId xmlns:a16="http://schemas.microsoft.com/office/drawing/2014/main" id="{9B8CDDEF-44D9-413E-997A-03CDAAEC3F03}"/>
              </a:ext>
            </a:extLst>
          </p:cNvPr>
          <p:cNvSpPr>
            <a:spLocks noGrp="1"/>
          </p:cNvSpPr>
          <p:nvPr>
            <p:ph type="sldNum" sz="quarter" idx="12"/>
          </p:nvPr>
        </p:nvSpPr>
        <p:spPr/>
        <p:txBody>
          <a:bodyPr/>
          <a:lstStyle/>
          <a:p>
            <a:fld id="{D57F1E4F-1CFF-5643-939E-217C01CDF565}" type="slidenum">
              <a:rPr lang="en-US" smtClean="0"/>
              <a:pPr/>
              <a:t>195</a:t>
            </a:fld>
            <a:endParaRPr lang="en-US" dirty="0"/>
          </a:p>
        </p:txBody>
      </p:sp>
    </p:spTree>
    <p:extLst>
      <p:ext uri="{BB962C8B-B14F-4D97-AF65-F5344CB8AC3E}">
        <p14:creationId xmlns:p14="http://schemas.microsoft.com/office/powerpoint/2010/main" val="182756157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8552" y="859733"/>
            <a:ext cx="10823448" cy="4154984"/>
          </a:xfrm>
          <a:prstGeom prst="rect">
            <a:avLst/>
          </a:prstGeom>
        </p:spPr>
        <p:txBody>
          <a:bodyPr wrap="square">
            <a:spAutoFit/>
          </a:bodyPr>
          <a:lstStyle/>
          <a:p>
            <a:r>
              <a:rPr lang="fr-FR" sz="1200" dirty="0">
                <a:latin typeface="Courier New" panose="02070309020205020404" pitchFamily="49" charset="0"/>
                <a:cs typeface="Courier New" panose="02070309020205020404" pitchFamily="49" charset="0"/>
              </a:rPr>
              <a:t>&lt;!DOCTYPE html&gt;</a:t>
            </a:r>
          </a:p>
          <a:p>
            <a:r>
              <a:rPr lang="fr-FR" sz="1200" dirty="0">
                <a:latin typeface="Courier New" panose="02070309020205020404" pitchFamily="49" charset="0"/>
                <a:cs typeface="Courier New" panose="02070309020205020404" pitchFamily="49" charset="0"/>
              </a:rPr>
              <a:t>&lt;html </a:t>
            </a:r>
            <a:r>
              <a:rPr lang="fr-FR" sz="1200" dirty="0" err="1">
                <a:latin typeface="Courier New" panose="02070309020205020404" pitchFamily="49" charset="0"/>
                <a:cs typeface="Courier New" panose="02070309020205020404" pitchFamily="49" charset="0"/>
              </a:rPr>
              <a:t>lang</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fr</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meta</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charset</a:t>
            </a:r>
            <a:r>
              <a:rPr lang="fr-FR" sz="1200" dirty="0">
                <a:latin typeface="Courier New" panose="02070309020205020404" pitchFamily="49" charset="0"/>
                <a:cs typeface="Courier New" panose="02070309020205020404" pitchFamily="49" charset="0"/>
              </a:rPr>
              <a:t>="utf-8"&gt;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&gt;Bordure&lt;/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&lt;style&gt;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width</a:t>
            </a:r>
            <a:r>
              <a:rPr lang="fr-FR" sz="1200" dirty="0">
                <a:latin typeface="Courier New" panose="02070309020205020404" pitchFamily="49" charset="0"/>
                <a:cs typeface="Courier New" panose="02070309020205020404" pitchFamily="49" charset="0"/>
              </a:rPr>
              <a:t>: 20rem;</a:t>
            </a:r>
          </a:p>
          <a:p>
            <a:r>
              <a:rPr lang="fr-FR" sz="1200" dirty="0">
                <a:latin typeface="Courier New" panose="02070309020205020404" pitchFamily="49" charset="0"/>
                <a:cs typeface="Courier New" panose="02070309020205020404" pitchFamily="49" charset="0"/>
              </a:rPr>
              <a:t>      }  </a:t>
            </a:r>
          </a:p>
          <a:p>
            <a:r>
              <a:rPr lang="fr-FR" sz="1200" dirty="0">
                <a:latin typeface="Courier New" panose="02070309020205020404" pitchFamily="49" charset="0"/>
                <a:cs typeface="Courier New" panose="02070309020205020404" pitchFamily="49" charset="0"/>
              </a:rPr>
              <a:t>    &lt;/style&gt;</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function</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afficheCoord</a:t>
            </a:r>
            <a:r>
              <a:rPr lang="fr-FR" sz="1200" dirty="0">
                <a:latin typeface="Courier New" panose="02070309020205020404" pitchFamily="49" charset="0"/>
                <a:cs typeface="Courier New" panose="02070309020205020404" pitchFamily="49" charset="0"/>
              </a:rPr>
              <a:t>(e) {</a:t>
            </a:r>
          </a:p>
          <a:p>
            <a:r>
              <a:rPr lang="fr-FR" sz="1200" dirty="0">
                <a:latin typeface="Courier New" panose="02070309020205020404" pitchFamily="49" charset="0"/>
                <a:cs typeface="Courier New" panose="02070309020205020404" pitchFamily="49" charset="0"/>
              </a:rPr>
              <a:t>        var el = </a:t>
            </a:r>
            <a:r>
              <a:rPr lang="fr-FR" sz="1200" dirty="0" err="1">
                <a:latin typeface="Courier New" panose="02070309020205020404" pitchFamily="49" charset="0"/>
                <a:cs typeface="Courier New" panose="02070309020205020404" pitchFamily="49" charset="0"/>
              </a:rPr>
              <a:t>document.querySelector</a:t>
            </a:r>
            <a:r>
              <a:rPr lang="fr-FR" sz="1200" dirty="0">
                <a:latin typeface="Courier New" panose="02070309020205020404" pitchFamily="49" charset="0"/>
                <a:cs typeface="Courier New" panose="02070309020205020404" pitchFamily="49" charset="0"/>
              </a:rPr>
              <a:t>('div');</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el.innerHTML</a:t>
            </a:r>
            <a:r>
              <a:rPr lang="fr-FR" sz="1200" dirty="0">
                <a:latin typeface="Courier New" panose="02070309020205020404" pitchFamily="49" charset="0"/>
                <a:cs typeface="Courier New" panose="02070309020205020404" pitchFamily="49" charset="0"/>
              </a:rPr>
              <a:t> = 'x=' + </a:t>
            </a:r>
            <a:r>
              <a:rPr lang="fr-FR" sz="1200" dirty="0" err="1">
                <a:latin typeface="Courier New" panose="02070309020205020404" pitchFamily="49" charset="0"/>
                <a:cs typeface="Courier New" panose="02070309020205020404" pitchFamily="49" charset="0"/>
              </a:rPr>
              <a:t>e.offsetX</a:t>
            </a:r>
            <a:r>
              <a:rPr lang="fr-FR" sz="1200" dirty="0">
                <a:latin typeface="Courier New" panose="02070309020205020404" pitchFamily="49" charset="0"/>
                <a:cs typeface="Courier New" panose="02070309020205020404" pitchFamily="49" charset="0"/>
              </a:rPr>
              <a:t> + ', y=' + </a:t>
            </a:r>
            <a:r>
              <a:rPr lang="fr-FR" sz="1200" dirty="0" err="1">
                <a:latin typeface="Courier New" panose="02070309020205020404" pitchFamily="49" charset="0"/>
                <a:cs typeface="Courier New" panose="02070309020205020404" pitchFamily="49" charset="0"/>
              </a:rPr>
              <a:t>e.offsetY</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&lt;body&gt;</a:t>
            </a:r>
          </a:p>
          <a:p>
            <a:r>
              <a:rPr lang="fr-FR" sz="1200" dirty="0">
                <a:latin typeface="Courier New" panose="02070309020205020404" pitchFamily="49" charset="0"/>
                <a:cs typeface="Courier New" panose="02070309020205020404" pitchFamily="49" charset="0"/>
              </a:rPr>
              <a:t>    &lt;div&gt;&lt;/div&gt;</a:t>
            </a:r>
          </a:p>
          <a:p>
            <a:r>
              <a:rPr lang="fr-FR" sz="1200" dirty="0">
                <a:latin typeface="Courier New" panose="02070309020205020404" pitchFamily="49" charset="0"/>
                <a:cs typeface="Courier New" panose="02070309020205020404" pitchFamily="49" charset="0"/>
              </a:rPr>
              <a:t>    &lt;center&gt;&lt;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src</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img</a:t>
            </a:r>
            <a:r>
              <a:rPr lang="fr-FR" sz="1200" dirty="0">
                <a:latin typeface="Courier New" panose="02070309020205020404" pitchFamily="49" charset="0"/>
                <a:cs typeface="Courier New" panose="02070309020205020404" pitchFamily="49" charset="0"/>
              </a:rPr>
              <a:t>/chien.jpg" </a:t>
            </a:r>
            <a:r>
              <a:rPr lang="fr-FR" sz="1200" dirty="0" err="1">
                <a:latin typeface="Courier New" panose="02070309020205020404" pitchFamily="49" charset="0"/>
                <a:cs typeface="Courier New" panose="02070309020205020404" pitchFamily="49" charset="0"/>
              </a:rPr>
              <a:t>onmousemove</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afficheCoord</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event</a:t>
            </a:r>
            <a:r>
              <a:rPr lang="fr-FR" sz="1200" dirty="0">
                <a:latin typeface="Courier New" panose="02070309020205020404" pitchFamily="49" charset="0"/>
                <a:cs typeface="Courier New" panose="02070309020205020404" pitchFamily="49" charset="0"/>
              </a:rPr>
              <a:t>);"&gt;&lt;/center&gt;</a:t>
            </a:r>
          </a:p>
          <a:p>
            <a:r>
              <a:rPr lang="fr-FR" sz="1200" dirty="0">
                <a:latin typeface="Courier New" panose="02070309020205020404" pitchFamily="49" charset="0"/>
                <a:cs typeface="Courier New" panose="02070309020205020404" pitchFamily="49" charset="0"/>
              </a:rPr>
              <a:t>  &lt;/body&gt;</a:t>
            </a:r>
          </a:p>
          <a:p>
            <a:r>
              <a:rPr lang="fr-FR" sz="1200" dirty="0">
                <a:latin typeface="Courier New" panose="02070309020205020404" pitchFamily="49" charset="0"/>
                <a:cs typeface="Courier New" panose="02070309020205020404" pitchFamily="49" charset="0"/>
              </a:rPr>
              <a:t>&lt;/html&gt;</a:t>
            </a:r>
          </a:p>
        </p:txBody>
      </p:sp>
      <p:sp>
        <p:nvSpPr>
          <p:cNvPr id="3" name="ZoneTexte 2"/>
          <p:cNvSpPr txBox="1"/>
          <p:nvPr/>
        </p:nvSpPr>
        <p:spPr>
          <a:xfrm>
            <a:off x="1636776" y="301752"/>
            <a:ext cx="2185416" cy="369332"/>
          </a:xfrm>
          <a:prstGeom prst="rect">
            <a:avLst/>
          </a:prstGeom>
          <a:noFill/>
        </p:spPr>
        <p:txBody>
          <a:bodyPr wrap="square" rtlCol="0">
            <a:spAutoFit/>
          </a:bodyPr>
          <a:lstStyle/>
          <a:p>
            <a:r>
              <a:rPr lang="fr-FR" dirty="0"/>
              <a:t>Solution</a:t>
            </a:r>
          </a:p>
        </p:txBody>
      </p:sp>
      <p:sp>
        <p:nvSpPr>
          <p:cNvPr id="4" name="Espace réservé du numéro de diapositive 3">
            <a:extLst>
              <a:ext uri="{FF2B5EF4-FFF2-40B4-BE49-F238E27FC236}">
                <a16:creationId xmlns:a16="http://schemas.microsoft.com/office/drawing/2014/main" id="{B9C7278D-0C6F-4DDF-B95F-B5558B20FA6D}"/>
              </a:ext>
            </a:extLst>
          </p:cNvPr>
          <p:cNvSpPr>
            <a:spLocks noGrp="1"/>
          </p:cNvSpPr>
          <p:nvPr>
            <p:ph type="sldNum" sz="quarter" idx="12"/>
          </p:nvPr>
        </p:nvSpPr>
        <p:spPr/>
        <p:txBody>
          <a:bodyPr/>
          <a:lstStyle/>
          <a:p>
            <a:fld id="{D57F1E4F-1CFF-5643-939E-217C01CDF565}" type="slidenum">
              <a:rPr lang="en-US" smtClean="0"/>
              <a:pPr/>
              <a:t>196</a:t>
            </a:fld>
            <a:endParaRPr lang="en-US" dirty="0"/>
          </a:p>
        </p:txBody>
      </p:sp>
    </p:spTree>
    <p:extLst>
      <p:ext uri="{BB962C8B-B14F-4D97-AF65-F5344CB8AC3E}">
        <p14:creationId xmlns:p14="http://schemas.microsoft.com/office/powerpoint/2010/main" val="33347144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659127" y="1600200"/>
            <a:ext cx="8407739" cy="1754326"/>
          </a:xfrm>
          <a:prstGeom prst="rect">
            <a:avLst/>
          </a:prstGeom>
          <a:noFill/>
        </p:spPr>
        <p:txBody>
          <a:bodyPr wrap="square" rtlCol="0">
            <a:spAutoFit/>
          </a:bodyPr>
          <a:lstStyle/>
          <a:p>
            <a:r>
              <a:rPr lang="fr-FR" dirty="0"/>
              <a:t>Exercice</a:t>
            </a:r>
          </a:p>
          <a:p>
            <a:endParaRPr lang="fr-FR" dirty="0"/>
          </a:p>
          <a:p>
            <a:r>
              <a:rPr lang="fr-FR" dirty="0"/>
              <a:t>Définissez un document HTML qui contient deux </a:t>
            </a:r>
            <a:r>
              <a:rPr lang="fr-FR" b="1" dirty="0"/>
              <a:t>&lt;</a:t>
            </a:r>
            <a:r>
              <a:rPr lang="fr-FR" b="1" dirty="0" err="1"/>
              <a:t>textarea</a:t>
            </a:r>
            <a:r>
              <a:rPr lang="fr-FR" b="1" dirty="0"/>
              <a:t>&gt;&lt;/</a:t>
            </a:r>
            <a:r>
              <a:rPr lang="fr-FR" b="1" dirty="0" err="1"/>
              <a:t>textarea</a:t>
            </a:r>
            <a:r>
              <a:rPr lang="fr-FR" b="1" dirty="0"/>
              <a:t>&gt;</a:t>
            </a:r>
            <a:r>
              <a:rPr lang="fr-FR" dirty="0"/>
              <a:t>. </a:t>
            </a:r>
          </a:p>
          <a:p>
            <a:endParaRPr lang="fr-FR" dirty="0"/>
          </a:p>
          <a:p>
            <a:r>
              <a:rPr lang="fr-FR" dirty="0"/>
              <a:t>Capturez les caractères tapés dans le premier </a:t>
            </a:r>
            <a:r>
              <a:rPr lang="fr-FR" b="1" dirty="0"/>
              <a:t>&lt;</a:t>
            </a:r>
            <a:r>
              <a:rPr lang="fr-FR" b="1" dirty="0" err="1"/>
              <a:t>textarea</a:t>
            </a:r>
            <a:r>
              <a:rPr lang="fr-FR" b="1" dirty="0"/>
              <a:t>&gt;&lt;/</a:t>
            </a:r>
            <a:r>
              <a:rPr lang="fr-FR" b="1" dirty="0" err="1"/>
              <a:t>textarea</a:t>
            </a:r>
            <a:r>
              <a:rPr lang="fr-FR" b="1" dirty="0"/>
              <a:t>&gt;</a:t>
            </a:r>
            <a:r>
              <a:rPr lang="fr-FR" dirty="0"/>
              <a:t> et affichez-les en majuscules dans le deuxième.</a:t>
            </a:r>
          </a:p>
        </p:txBody>
      </p:sp>
      <p:sp>
        <p:nvSpPr>
          <p:cNvPr id="3" name="Espace réservé du numéro de diapositive 2">
            <a:extLst>
              <a:ext uri="{FF2B5EF4-FFF2-40B4-BE49-F238E27FC236}">
                <a16:creationId xmlns:a16="http://schemas.microsoft.com/office/drawing/2014/main" id="{10D829E9-7907-482F-BA00-4D8A22D284C6}"/>
              </a:ext>
            </a:extLst>
          </p:cNvPr>
          <p:cNvSpPr>
            <a:spLocks noGrp="1"/>
          </p:cNvSpPr>
          <p:nvPr>
            <p:ph type="sldNum" sz="quarter" idx="12"/>
          </p:nvPr>
        </p:nvSpPr>
        <p:spPr/>
        <p:txBody>
          <a:bodyPr/>
          <a:lstStyle/>
          <a:p>
            <a:fld id="{D57F1E4F-1CFF-5643-939E-217C01CDF565}" type="slidenum">
              <a:rPr lang="en-US" smtClean="0"/>
              <a:pPr/>
              <a:t>197</a:t>
            </a:fld>
            <a:endParaRPr lang="en-US" dirty="0"/>
          </a:p>
        </p:txBody>
      </p:sp>
    </p:spTree>
    <p:extLst>
      <p:ext uri="{BB962C8B-B14F-4D97-AF65-F5344CB8AC3E}">
        <p14:creationId xmlns:p14="http://schemas.microsoft.com/office/powerpoint/2010/main" val="71930873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4960" y="1276338"/>
            <a:ext cx="10329672" cy="3970318"/>
          </a:xfrm>
          <a:prstGeom prst="rect">
            <a:avLst/>
          </a:prstGeom>
        </p:spPr>
        <p:txBody>
          <a:bodyPr wrap="square">
            <a:spAutoFit/>
          </a:bodyPr>
          <a:lstStyle/>
          <a:p>
            <a:r>
              <a:rPr lang="fr-FR" sz="1400" dirty="0">
                <a:latin typeface="Courier New" panose="02070309020205020404" pitchFamily="49" charset="0"/>
                <a:cs typeface="Courier New" panose="02070309020205020404" pitchFamily="49" charset="0"/>
              </a:rPr>
              <a:t>&lt;!DOCTYPE html&gt;</a:t>
            </a:r>
          </a:p>
          <a:p>
            <a:r>
              <a:rPr lang="fr-FR" sz="1400" dirty="0">
                <a:latin typeface="Courier New" panose="02070309020205020404" pitchFamily="49" charset="0"/>
                <a:cs typeface="Courier New" panose="02070309020205020404" pitchFamily="49" charset="0"/>
              </a:rPr>
              <a:t>&lt;html </a:t>
            </a:r>
            <a:r>
              <a:rPr lang="fr-FR" sz="1400" dirty="0" err="1">
                <a:latin typeface="Courier New" panose="02070309020205020404" pitchFamily="49" charset="0"/>
                <a:cs typeface="Courier New" panose="02070309020205020404" pitchFamily="49" charset="0"/>
              </a:rPr>
              <a:t>lang</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fr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&gt;Événements clavier&lt;/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recopie() {</a:t>
            </a:r>
          </a:p>
          <a:p>
            <a:r>
              <a:rPr lang="fr-FR" sz="1400" dirty="0">
                <a:latin typeface="Courier New" panose="02070309020205020404" pitchFamily="49" charset="0"/>
                <a:cs typeface="Courier New" panose="02070309020205020404" pitchFamily="49" charset="0"/>
              </a:rPr>
              <a:t>        f.ta2.value=f.ta1.value.toUpperCase();</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form</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name</a:t>
            </a:r>
            <a:r>
              <a:rPr lang="fr-FR" sz="1400" dirty="0">
                <a:latin typeface="Courier New" panose="02070309020205020404" pitchFamily="49" charset="0"/>
                <a:cs typeface="Courier New" panose="02070309020205020404" pitchFamily="49" charset="0"/>
              </a:rPr>
              <a:t>="f"&gt;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textarea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name</a:t>
            </a:r>
            <a:r>
              <a:rPr lang="fr-FR" sz="1400" dirty="0">
                <a:latin typeface="Courier New" panose="02070309020205020404" pitchFamily="49" charset="0"/>
                <a:cs typeface="Courier New" panose="02070309020205020404" pitchFamily="49" charset="0"/>
              </a:rPr>
              <a:t>="ta1" </a:t>
            </a:r>
            <a:r>
              <a:rPr lang="fr-FR" sz="1400" dirty="0" err="1">
                <a:latin typeface="Courier New" panose="02070309020205020404" pitchFamily="49" charset="0"/>
                <a:cs typeface="Courier New" panose="02070309020205020404" pitchFamily="49" charset="0"/>
              </a:rPr>
              <a:t>onkeyup</a:t>
            </a:r>
            <a:r>
              <a:rPr lang="fr-FR" sz="1400" dirty="0">
                <a:latin typeface="Courier New" panose="02070309020205020404" pitchFamily="49" charset="0"/>
                <a:cs typeface="Courier New" panose="02070309020205020404" pitchFamily="49" charset="0"/>
              </a:rPr>
              <a:t>="recopie();"&gt;&lt;/</a:t>
            </a:r>
            <a:r>
              <a:rPr lang="fr-FR" sz="1400" dirty="0" err="1">
                <a:latin typeface="Courier New" panose="02070309020205020404" pitchFamily="49" charset="0"/>
                <a:cs typeface="Courier New" panose="02070309020205020404" pitchFamily="49" charset="0"/>
              </a:rPr>
              <a:t>textarea</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textarea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name</a:t>
            </a:r>
            <a:r>
              <a:rPr lang="fr-FR" sz="1400" dirty="0">
                <a:latin typeface="Courier New" panose="02070309020205020404" pitchFamily="49" charset="0"/>
                <a:cs typeface="Courier New" panose="02070309020205020404" pitchFamily="49" charset="0"/>
              </a:rPr>
              <a:t>="ta2"&gt;&lt;/</a:t>
            </a:r>
            <a:r>
              <a:rPr lang="fr-FR" sz="1400" dirty="0" err="1">
                <a:latin typeface="Courier New" panose="02070309020205020404" pitchFamily="49" charset="0"/>
                <a:cs typeface="Courier New" panose="02070309020205020404" pitchFamily="49" charset="0"/>
              </a:rPr>
              <a:t>textarea</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form</a:t>
            </a:r>
            <a:r>
              <a:rPr lang="fr-FR" sz="1400" dirty="0">
                <a:latin typeface="Courier New" panose="02070309020205020404" pitchFamily="49" charset="0"/>
                <a:cs typeface="Courier New" panose="02070309020205020404" pitchFamily="49" charset="0"/>
              </a:rPr>
              <a:t>&gt;  </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&lt;/html&gt;</a:t>
            </a:r>
          </a:p>
        </p:txBody>
      </p:sp>
      <p:sp>
        <p:nvSpPr>
          <p:cNvPr id="3" name="ZoneTexte 2"/>
          <p:cNvSpPr txBox="1"/>
          <p:nvPr/>
        </p:nvSpPr>
        <p:spPr>
          <a:xfrm>
            <a:off x="9107424" y="256032"/>
            <a:ext cx="1408176" cy="369332"/>
          </a:xfrm>
          <a:prstGeom prst="rect">
            <a:avLst/>
          </a:prstGeom>
          <a:noFill/>
        </p:spPr>
        <p:txBody>
          <a:bodyPr wrap="square" rtlCol="0">
            <a:spAutoFit/>
          </a:bodyPr>
          <a:lstStyle/>
          <a:p>
            <a:r>
              <a:rPr lang="fr-FR" b="1" dirty="0"/>
              <a:t>Solution</a:t>
            </a:r>
          </a:p>
        </p:txBody>
      </p:sp>
      <p:sp>
        <p:nvSpPr>
          <p:cNvPr id="4" name="Espace réservé du numéro de diapositive 3">
            <a:extLst>
              <a:ext uri="{FF2B5EF4-FFF2-40B4-BE49-F238E27FC236}">
                <a16:creationId xmlns:a16="http://schemas.microsoft.com/office/drawing/2014/main" id="{5B9AF6CB-7168-448C-BAF0-DFAB063F1F73}"/>
              </a:ext>
            </a:extLst>
          </p:cNvPr>
          <p:cNvSpPr>
            <a:spLocks noGrp="1"/>
          </p:cNvSpPr>
          <p:nvPr>
            <p:ph type="sldNum" sz="quarter" idx="12"/>
          </p:nvPr>
        </p:nvSpPr>
        <p:spPr/>
        <p:txBody>
          <a:bodyPr/>
          <a:lstStyle/>
          <a:p>
            <a:fld id="{D57F1E4F-1CFF-5643-939E-217C01CDF565}" type="slidenum">
              <a:rPr lang="en-US" smtClean="0"/>
              <a:pPr/>
              <a:t>198</a:t>
            </a:fld>
            <a:endParaRPr lang="en-US" dirty="0"/>
          </a:p>
        </p:txBody>
      </p:sp>
    </p:spTree>
    <p:extLst>
      <p:ext uri="{BB962C8B-B14F-4D97-AF65-F5344CB8AC3E}">
        <p14:creationId xmlns:p14="http://schemas.microsoft.com/office/powerpoint/2010/main" val="340676363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386584" y="667512"/>
            <a:ext cx="6702552" cy="1631216"/>
          </a:xfrm>
          <a:prstGeom prst="rect">
            <a:avLst/>
          </a:prstGeom>
          <a:noFill/>
        </p:spPr>
        <p:txBody>
          <a:bodyPr wrap="square" rtlCol="0">
            <a:spAutoFit/>
          </a:bodyPr>
          <a:lstStyle/>
          <a:p>
            <a:r>
              <a:rPr lang="fr-FR" sz="2800" b="1" dirty="0"/>
              <a:t>Effet </a:t>
            </a:r>
            <a:r>
              <a:rPr lang="fr-FR" sz="2800" b="1" dirty="0" err="1"/>
              <a:t>Rollover</a:t>
            </a:r>
            <a:endParaRPr lang="fr-FR" sz="2800" b="1" dirty="0"/>
          </a:p>
          <a:p>
            <a:endParaRPr lang="fr-FR" dirty="0"/>
          </a:p>
          <a:p>
            <a:r>
              <a:rPr lang="fr-FR" dirty="0"/>
              <a:t>En utilisant les événements </a:t>
            </a:r>
            <a:r>
              <a:rPr lang="fr-FR" b="1" dirty="0" err="1"/>
              <a:t>onmouseover</a:t>
            </a:r>
            <a:r>
              <a:rPr lang="fr-FR" dirty="0"/>
              <a:t> et </a:t>
            </a:r>
            <a:r>
              <a:rPr lang="fr-FR" b="1" dirty="0" err="1"/>
              <a:t>onmouseout</a:t>
            </a:r>
            <a:r>
              <a:rPr lang="fr-FR" dirty="0"/>
              <a:t>, vous pouvez modifier les caractéristiques des éléments survolés. Cette technique est appelée "</a:t>
            </a:r>
            <a:r>
              <a:rPr lang="fr-FR" dirty="0" err="1"/>
              <a:t>rollover</a:t>
            </a:r>
            <a:r>
              <a:rPr lang="fr-FR" dirty="0"/>
              <a:t>".</a:t>
            </a:r>
          </a:p>
        </p:txBody>
      </p:sp>
      <p:sp>
        <p:nvSpPr>
          <p:cNvPr id="3" name="ZoneTexte 2"/>
          <p:cNvSpPr txBox="1"/>
          <p:nvPr/>
        </p:nvSpPr>
        <p:spPr>
          <a:xfrm>
            <a:off x="2606040" y="3410712"/>
            <a:ext cx="6062472" cy="646331"/>
          </a:xfrm>
          <a:prstGeom prst="rect">
            <a:avLst/>
          </a:prstGeom>
          <a:noFill/>
        </p:spPr>
        <p:txBody>
          <a:bodyPr wrap="square" rtlCol="0">
            <a:spAutoFit/>
          </a:bodyPr>
          <a:lstStyle/>
          <a:p>
            <a:r>
              <a:rPr lang="fr-FR" dirty="0"/>
              <a:t>Exercice 1 :</a:t>
            </a:r>
          </a:p>
          <a:p>
            <a:r>
              <a:rPr lang="fr-FR" dirty="0"/>
              <a:t>Modifiez la couleur d'un bouton lorsqu'il est survolé.</a:t>
            </a:r>
          </a:p>
        </p:txBody>
      </p:sp>
      <p:sp>
        <p:nvSpPr>
          <p:cNvPr id="4" name="Espace réservé du numéro de diapositive 3">
            <a:extLst>
              <a:ext uri="{FF2B5EF4-FFF2-40B4-BE49-F238E27FC236}">
                <a16:creationId xmlns:a16="http://schemas.microsoft.com/office/drawing/2014/main" id="{0EC2C495-D776-4D9D-B919-07CDD6AF92C1}"/>
              </a:ext>
            </a:extLst>
          </p:cNvPr>
          <p:cNvSpPr>
            <a:spLocks noGrp="1"/>
          </p:cNvSpPr>
          <p:nvPr>
            <p:ph type="sldNum" sz="quarter" idx="12"/>
          </p:nvPr>
        </p:nvSpPr>
        <p:spPr/>
        <p:txBody>
          <a:bodyPr/>
          <a:lstStyle/>
          <a:p>
            <a:fld id="{D57F1E4F-1CFF-5643-939E-217C01CDF565}" type="slidenum">
              <a:rPr lang="en-US" smtClean="0"/>
              <a:pPr/>
              <a:t>199</a:t>
            </a:fld>
            <a:endParaRPr lang="en-US" dirty="0"/>
          </a:p>
        </p:txBody>
      </p:sp>
    </p:spTree>
    <p:extLst>
      <p:ext uri="{BB962C8B-B14F-4D97-AF65-F5344CB8AC3E}">
        <p14:creationId xmlns:p14="http://schemas.microsoft.com/office/powerpoint/2010/main" val="139291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4203441"/>
            <a:ext cx="9712424" cy="1752599"/>
          </a:xfrm>
        </p:spPr>
        <p:txBody>
          <a:bodyPr>
            <a:normAutofit/>
          </a:bodyPr>
          <a:lstStyle/>
          <a:p>
            <a:pPr algn="l"/>
            <a:r>
              <a:rPr lang="fr-FR" dirty="0"/>
              <a:t>Michel Martin</a:t>
            </a:r>
            <a:br>
              <a:rPr lang="fr-FR" dirty="0"/>
            </a:br>
            <a:endParaRPr lang="fr-FR" sz="32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1" y="685800"/>
            <a:ext cx="2482241" cy="3124200"/>
          </a:xfrm>
        </p:spPr>
      </p:pic>
      <p:sp>
        <p:nvSpPr>
          <p:cNvPr id="3" name="Espace réservé du numéro de diapositive 2">
            <a:extLst>
              <a:ext uri="{FF2B5EF4-FFF2-40B4-BE49-F238E27FC236}">
                <a16:creationId xmlns:a16="http://schemas.microsoft.com/office/drawing/2014/main" id="{14188AF8-2278-471D-8695-CDBCEBB623F2}"/>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932077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1638308"/>
            <a:ext cx="9144000" cy="1200329"/>
          </a:xfrm>
          <a:prstGeom prst="rect">
            <a:avLst/>
          </a:prstGeom>
        </p:spPr>
        <p:txBody>
          <a:bodyPr wrap="square">
            <a:spAutoFit/>
          </a:bodyPr>
          <a:lstStyle/>
          <a:p>
            <a:pPr marL="342900" lvl="0" indent="-342900">
              <a:spcBef>
                <a:spcPts val="300"/>
              </a:spcBef>
              <a:spcAft>
                <a:spcPts val="300"/>
              </a:spcAft>
              <a:buFont typeface="+mj-lt"/>
              <a:buAutoNum type="arabicPeriod" startAt="4"/>
            </a:pPr>
            <a:r>
              <a:rPr lang="fr-FR" dirty="0">
                <a:latin typeface="Times New Roman" panose="02020603050405020304" pitchFamily="18" charset="0"/>
                <a:ea typeface="Times New Roman" panose="02020603050405020304" pitchFamily="18" charset="0"/>
              </a:rPr>
              <a:t>Lorsqu'une expression JavaScript fait référence à une chaîne de caractères qui fait elle-même référence à une ou plusieurs autres chaînes de caractères, il convient d'alterner les guillemets et les apostrophes. Remarquez les apostrophes autour des chaînes Texte1, Texte2 et Texte3 dans l'exemple ci-après :</a:t>
            </a:r>
          </a:p>
        </p:txBody>
      </p:sp>
      <p:sp>
        <p:nvSpPr>
          <p:cNvPr id="4" name="Rectangle 3"/>
          <p:cNvSpPr/>
          <p:nvPr/>
        </p:nvSpPr>
        <p:spPr>
          <a:xfrm>
            <a:off x="2144255" y="4057994"/>
            <a:ext cx="8807601" cy="800219"/>
          </a:xfrm>
          <a:prstGeom prst="rect">
            <a:avLst/>
          </a:prstGeom>
        </p:spPr>
        <p:txBody>
          <a:bodyPr wrap="square">
            <a:spAutoFit/>
          </a:bodyPr>
          <a:lstStyle/>
          <a:p>
            <a:pPr>
              <a:spcBef>
                <a:spcPts val="600"/>
              </a:spcBef>
              <a:spcAft>
                <a:spcPts val="600"/>
              </a:spcAft>
            </a:pPr>
            <a:r>
              <a:rPr lang="fr-FR" dirty="0">
                <a:latin typeface="Courier New" panose="02070309020205020404" pitchFamily="49" charset="0"/>
                <a:ea typeface="Times New Roman" panose="02020603050405020304" pitchFamily="18" charset="0"/>
              </a:rPr>
              <a:t>&lt;input type = "</a:t>
            </a:r>
            <a:r>
              <a:rPr lang="fr-FR" dirty="0" err="1">
                <a:latin typeface="Courier New" panose="02070309020205020404" pitchFamily="49" charset="0"/>
                <a:ea typeface="Times New Roman" panose="02020603050405020304" pitchFamily="18" charset="0"/>
              </a:rPr>
              <a:t>button</a:t>
            </a:r>
            <a:r>
              <a:rPr lang="fr-FR" dirty="0">
                <a:latin typeface="Courier New" panose="02070309020205020404" pitchFamily="49" charset="0"/>
                <a:ea typeface="Times New Roman" panose="02020603050405020304" pitchFamily="18" charset="0"/>
              </a:rPr>
              <a:t>" value = "Affiche"</a:t>
            </a:r>
          </a:p>
          <a:p>
            <a:pPr>
              <a:spcBef>
                <a:spcPts val="600"/>
              </a:spcBef>
              <a:spcAft>
                <a:spcPts val="600"/>
              </a:spcAft>
            </a:pPr>
            <a:r>
              <a:rPr lang="fr-FR" dirty="0">
                <a:latin typeface="Courier New" panose="02070309020205020404" pitchFamily="49" charset="0"/>
                <a:ea typeface="Times New Roman" panose="02020603050405020304" pitchFamily="18" charset="0"/>
              </a:rPr>
              <a:t>       </a:t>
            </a:r>
            <a:r>
              <a:rPr lang="fr-FR" dirty="0" err="1">
                <a:latin typeface="Courier New" panose="02070309020205020404" pitchFamily="49" charset="0"/>
                <a:ea typeface="Times New Roman" panose="02020603050405020304" pitchFamily="18" charset="0"/>
              </a:rPr>
              <a:t>onclick</a:t>
            </a:r>
            <a:r>
              <a:rPr lang="fr-FR" dirty="0">
                <a:latin typeface="Courier New" panose="02070309020205020404" pitchFamily="49" charset="0"/>
                <a:ea typeface="Times New Roman" panose="02020603050405020304" pitchFamily="18" charset="0"/>
              </a:rPr>
              <a:t> = "affiche('Texte1','Texte2','Texte3')"&gt;</a:t>
            </a:r>
          </a:p>
        </p:txBody>
      </p:sp>
      <p:sp>
        <p:nvSpPr>
          <p:cNvPr id="2" name="Espace réservé du numéro de diapositive 1">
            <a:extLst>
              <a:ext uri="{FF2B5EF4-FFF2-40B4-BE49-F238E27FC236}">
                <a16:creationId xmlns:a16="http://schemas.microsoft.com/office/drawing/2014/main" id="{A9706228-51A8-4A09-AF3D-F0229082152C}"/>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9235886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7256" y="1422642"/>
            <a:ext cx="10219944" cy="3970318"/>
          </a:xfrm>
          <a:prstGeom prst="rect">
            <a:avLst/>
          </a:prstGeom>
        </p:spPr>
        <p:txBody>
          <a:bodyPr wrap="square">
            <a:spAutoFit/>
          </a:bodyPr>
          <a:lstStyle/>
          <a:p>
            <a:r>
              <a:rPr lang="fr-FR" sz="1400" dirty="0">
                <a:latin typeface="Courier New" panose="02070309020205020404" pitchFamily="49" charset="0"/>
                <a:cs typeface="Courier New" panose="02070309020205020404" pitchFamily="49" charset="0"/>
              </a:rPr>
              <a:t>&lt;!DOCTYPE html&gt;</a:t>
            </a:r>
          </a:p>
          <a:p>
            <a:r>
              <a:rPr lang="fr-FR" sz="1400" dirty="0">
                <a:latin typeface="Courier New" panose="02070309020205020404" pitchFamily="49" charset="0"/>
                <a:cs typeface="Courier New" panose="02070309020205020404" pitchFamily="49" charset="0"/>
              </a:rPr>
              <a:t>&lt;html&gt;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&gt;Gestion du </a:t>
            </a:r>
            <a:r>
              <a:rPr lang="fr-FR" sz="1400" dirty="0" err="1">
                <a:latin typeface="Courier New" panose="02070309020205020404" pitchFamily="49" charset="0"/>
                <a:cs typeface="Courier New" panose="02070309020205020404" pitchFamily="49" charset="0"/>
              </a:rPr>
              <a:t>rollover</a:t>
            </a:r>
            <a:r>
              <a:rPr lang="fr-FR" sz="1400" dirty="0">
                <a:latin typeface="Courier New" panose="02070309020205020404" pitchFamily="49" charset="0"/>
                <a:cs typeface="Courier New" panose="02070309020205020404" pitchFamily="49" charset="0"/>
              </a:rPr>
              <a:t>&lt;/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dessus(){</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document.getElementById</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leBouton</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style.backgroundColor</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red</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dehors(){</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document.getElementById</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leBouton</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style.backgroundColor</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LightGrey</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 id="</a:t>
            </a:r>
            <a:r>
              <a:rPr lang="fr-FR" sz="1400" dirty="0" err="1">
                <a:latin typeface="Courier New" panose="02070309020205020404" pitchFamily="49" charset="0"/>
                <a:cs typeface="Courier New" panose="02070309020205020404" pitchFamily="49" charset="0"/>
              </a:rPr>
              <a:t>leBouton</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onmouseover</a:t>
            </a:r>
            <a:r>
              <a:rPr lang="fr-FR" sz="1400" dirty="0">
                <a:latin typeface="Courier New" panose="02070309020205020404" pitchFamily="49" charset="0"/>
                <a:cs typeface="Courier New" panose="02070309020205020404" pitchFamily="49" charset="0"/>
              </a:rPr>
              <a:t>="dessus();" </a:t>
            </a:r>
            <a:r>
              <a:rPr lang="fr-FR" sz="1400" dirty="0" err="1">
                <a:latin typeface="Courier New" panose="02070309020205020404" pitchFamily="49" charset="0"/>
                <a:cs typeface="Courier New" panose="02070309020205020404" pitchFamily="49" charset="0"/>
              </a:rPr>
              <a:t>onmouseout</a:t>
            </a:r>
            <a:r>
              <a:rPr lang="fr-FR" sz="1400" dirty="0">
                <a:latin typeface="Courier New" panose="02070309020205020404" pitchFamily="49" charset="0"/>
                <a:cs typeface="Courier New" panose="02070309020205020404" pitchFamily="49" charset="0"/>
              </a:rPr>
              <a:t>="dehors();"&gt;Survolez-moi&lt;/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&lt;/html&gt;</a:t>
            </a:r>
          </a:p>
        </p:txBody>
      </p:sp>
      <p:sp>
        <p:nvSpPr>
          <p:cNvPr id="3" name="ZoneTexte 2"/>
          <p:cNvSpPr txBox="1"/>
          <p:nvPr/>
        </p:nvSpPr>
        <p:spPr>
          <a:xfrm>
            <a:off x="1920240" y="576072"/>
            <a:ext cx="3447288" cy="369332"/>
          </a:xfrm>
          <a:prstGeom prst="rect">
            <a:avLst/>
          </a:prstGeom>
          <a:noFill/>
        </p:spPr>
        <p:txBody>
          <a:bodyPr wrap="square" rtlCol="0">
            <a:spAutoFit/>
          </a:bodyPr>
          <a:lstStyle/>
          <a:p>
            <a:r>
              <a:rPr lang="fr-FR" dirty="0"/>
              <a:t>Solution</a:t>
            </a:r>
          </a:p>
        </p:txBody>
      </p:sp>
      <p:sp>
        <p:nvSpPr>
          <p:cNvPr id="4" name="Espace réservé du numéro de diapositive 3">
            <a:extLst>
              <a:ext uri="{FF2B5EF4-FFF2-40B4-BE49-F238E27FC236}">
                <a16:creationId xmlns:a16="http://schemas.microsoft.com/office/drawing/2014/main" id="{4BD1567C-C92C-4C6C-BC2A-33712A92B03C}"/>
              </a:ext>
            </a:extLst>
          </p:cNvPr>
          <p:cNvSpPr>
            <a:spLocks noGrp="1"/>
          </p:cNvSpPr>
          <p:nvPr>
            <p:ph type="sldNum" sz="quarter" idx="12"/>
          </p:nvPr>
        </p:nvSpPr>
        <p:spPr/>
        <p:txBody>
          <a:bodyPr/>
          <a:lstStyle/>
          <a:p>
            <a:fld id="{D57F1E4F-1CFF-5643-939E-217C01CDF565}" type="slidenum">
              <a:rPr lang="en-US" smtClean="0"/>
              <a:pPr/>
              <a:t>200</a:t>
            </a:fld>
            <a:endParaRPr lang="en-US" dirty="0"/>
          </a:p>
        </p:txBody>
      </p:sp>
    </p:spTree>
    <p:extLst>
      <p:ext uri="{BB962C8B-B14F-4D97-AF65-F5344CB8AC3E}">
        <p14:creationId xmlns:p14="http://schemas.microsoft.com/office/powerpoint/2010/main" val="8779700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042097" y="1157556"/>
            <a:ext cx="7783037" cy="1754326"/>
          </a:xfrm>
          <a:prstGeom prst="rect">
            <a:avLst/>
          </a:prstGeom>
          <a:noFill/>
        </p:spPr>
        <p:txBody>
          <a:bodyPr wrap="square" rtlCol="0">
            <a:spAutoFit/>
          </a:bodyPr>
          <a:lstStyle/>
          <a:p>
            <a:r>
              <a:rPr lang="fr-FR" dirty="0"/>
              <a:t>Exercice 2</a:t>
            </a:r>
          </a:p>
          <a:p>
            <a:endParaRPr lang="fr-FR" dirty="0"/>
          </a:p>
          <a:p>
            <a:r>
              <a:rPr lang="fr-FR" dirty="0"/>
              <a:t>Définissez un document qui contient une image et affectez la largeur 20 rem à cette image avec l'attribut HTML </a:t>
            </a:r>
            <a:r>
              <a:rPr lang="fr-FR" b="1" dirty="0" err="1"/>
              <a:t>width</a:t>
            </a:r>
            <a:r>
              <a:rPr lang="fr-FR" dirty="0"/>
              <a:t>.</a:t>
            </a:r>
          </a:p>
          <a:p>
            <a:r>
              <a:rPr lang="fr-FR" dirty="0"/>
              <a:t>Au survol de l'image, faites passer sa largeur à 40 rem. Lorsque le pointeur n'est plus sur l'image, redonnez-lui une largeur de 20 rem.</a:t>
            </a:r>
          </a:p>
        </p:txBody>
      </p:sp>
      <p:sp>
        <p:nvSpPr>
          <p:cNvPr id="3" name="Espace réservé du numéro de diapositive 2">
            <a:extLst>
              <a:ext uri="{FF2B5EF4-FFF2-40B4-BE49-F238E27FC236}">
                <a16:creationId xmlns:a16="http://schemas.microsoft.com/office/drawing/2014/main" id="{1BCCC262-96F9-4370-967D-566FA0CB1D26}"/>
              </a:ext>
            </a:extLst>
          </p:cNvPr>
          <p:cNvSpPr>
            <a:spLocks noGrp="1"/>
          </p:cNvSpPr>
          <p:nvPr>
            <p:ph type="sldNum" sz="quarter" idx="12"/>
          </p:nvPr>
        </p:nvSpPr>
        <p:spPr/>
        <p:txBody>
          <a:bodyPr/>
          <a:lstStyle/>
          <a:p>
            <a:fld id="{D57F1E4F-1CFF-5643-939E-217C01CDF565}" type="slidenum">
              <a:rPr lang="en-US" smtClean="0"/>
              <a:pPr/>
              <a:t>201</a:t>
            </a:fld>
            <a:endParaRPr lang="en-US" dirty="0"/>
          </a:p>
        </p:txBody>
      </p:sp>
    </p:spTree>
    <p:extLst>
      <p:ext uri="{BB962C8B-B14F-4D97-AF65-F5344CB8AC3E}">
        <p14:creationId xmlns:p14="http://schemas.microsoft.com/office/powerpoint/2010/main" val="93071058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4104" y="1507617"/>
            <a:ext cx="10283952" cy="4401205"/>
          </a:xfrm>
          <a:prstGeom prst="rect">
            <a:avLst/>
          </a:prstGeom>
        </p:spPr>
        <p:txBody>
          <a:bodyPr wrap="square">
            <a:spAutoFit/>
          </a:bodyPr>
          <a:lstStyle/>
          <a:p>
            <a:r>
              <a:rPr lang="fr-FR" sz="1400" dirty="0">
                <a:latin typeface="Courier New" panose="02070309020205020404" pitchFamily="49" charset="0"/>
                <a:cs typeface="Courier New" panose="02070309020205020404" pitchFamily="49" charset="0"/>
              </a:rPr>
              <a:t>&lt;!DOCTYPE html&gt;</a:t>
            </a:r>
          </a:p>
          <a:p>
            <a:r>
              <a:rPr lang="fr-FR" sz="1400" dirty="0">
                <a:latin typeface="Courier New" panose="02070309020205020404" pitchFamily="49" charset="0"/>
                <a:cs typeface="Courier New" panose="02070309020205020404" pitchFamily="49" charset="0"/>
              </a:rPr>
              <a:t>&lt;html </a:t>
            </a:r>
            <a:r>
              <a:rPr lang="fr-FR" sz="1400" dirty="0" err="1">
                <a:latin typeface="Courier New" panose="02070309020205020404" pitchFamily="49" charset="0"/>
                <a:cs typeface="Courier New" panose="02070309020205020404" pitchFamily="49" charset="0"/>
              </a:rPr>
              <a:t>lang</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fr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&gt;Effet </a:t>
            </a:r>
            <a:r>
              <a:rPr lang="fr-FR" sz="1400" dirty="0" err="1">
                <a:latin typeface="Courier New" panose="02070309020205020404" pitchFamily="49" charset="0"/>
                <a:cs typeface="Courier New" panose="02070309020205020404" pitchFamily="49" charset="0"/>
              </a:rPr>
              <a:t>Rollover</a:t>
            </a:r>
            <a:r>
              <a:rPr lang="fr-FR" sz="1400" dirty="0">
                <a:latin typeface="Courier New" panose="02070309020205020404" pitchFamily="49" charset="0"/>
                <a:cs typeface="Courier New" panose="02070309020205020404" pitchFamily="49" charset="0"/>
              </a:rPr>
              <a:t> sur une image&lt;/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&lt;style&gt;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img</a:t>
            </a:r>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width</a:t>
            </a:r>
            <a:r>
              <a:rPr lang="fr-FR" sz="1400" dirty="0">
                <a:latin typeface="Courier New" panose="02070309020205020404" pitchFamily="49" charset="0"/>
                <a:cs typeface="Courier New" panose="02070309020205020404" pitchFamily="49" charset="0"/>
              </a:rPr>
              <a:t>: 20rem;</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&lt;/style&gt;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taille(nb)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document.querySelector</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img</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style.width</a:t>
            </a:r>
            <a:r>
              <a:rPr lang="fr-FR" sz="1400" dirty="0">
                <a:latin typeface="Courier New" panose="02070309020205020404" pitchFamily="49" charset="0"/>
                <a:cs typeface="Courier New" panose="02070309020205020404" pitchFamily="49" charset="0"/>
              </a:rPr>
              <a:t> = nb + 'rem';</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img</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src</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img</a:t>
            </a:r>
            <a:r>
              <a:rPr lang="fr-FR" sz="1400" dirty="0">
                <a:latin typeface="Courier New" panose="02070309020205020404" pitchFamily="49" charset="0"/>
                <a:cs typeface="Courier New" panose="02070309020205020404" pitchFamily="49" charset="0"/>
              </a:rPr>
              <a:t>/paysage1.jpg" </a:t>
            </a:r>
            <a:r>
              <a:rPr lang="fr-FR" sz="1400" dirty="0" err="1">
                <a:latin typeface="Courier New" panose="02070309020205020404" pitchFamily="49" charset="0"/>
                <a:cs typeface="Courier New" panose="02070309020205020404" pitchFamily="49" charset="0"/>
              </a:rPr>
              <a:t>onmouseover</a:t>
            </a:r>
            <a:r>
              <a:rPr lang="fr-FR" sz="1400" dirty="0">
                <a:latin typeface="Courier New" panose="02070309020205020404" pitchFamily="49" charset="0"/>
                <a:cs typeface="Courier New" panose="02070309020205020404" pitchFamily="49" charset="0"/>
              </a:rPr>
              <a:t>="taille(40);" </a:t>
            </a:r>
            <a:r>
              <a:rPr lang="fr-FR" sz="1400" dirty="0" err="1">
                <a:latin typeface="Courier New" panose="02070309020205020404" pitchFamily="49" charset="0"/>
                <a:cs typeface="Courier New" panose="02070309020205020404" pitchFamily="49" charset="0"/>
              </a:rPr>
              <a:t>onmouseout</a:t>
            </a:r>
            <a:r>
              <a:rPr lang="fr-FR" sz="1400" dirty="0">
                <a:latin typeface="Courier New" panose="02070309020205020404" pitchFamily="49" charset="0"/>
                <a:cs typeface="Courier New" panose="02070309020205020404" pitchFamily="49" charset="0"/>
              </a:rPr>
              <a:t>="taille(20);"&gt;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&lt;/html&gt;</a:t>
            </a:r>
          </a:p>
        </p:txBody>
      </p:sp>
      <p:sp>
        <p:nvSpPr>
          <p:cNvPr id="3" name="ZoneTexte 2"/>
          <p:cNvSpPr txBox="1"/>
          <p:nvPr/>
        </p:nvSpPr>
        <p:spPr>
          <a:xfrm>
            <a:off x="2203704" y="301752"/>
            <a:ext cx="3447288" cy="369332"/>
          </a:xfrm>
          <a:prstGeom prst="rect">
            <a:avLst/>
          </a:prstGeom>
          <a:noFill/>
        </p:spPr>
        <p:txBody>
          <a:bodyPr wrap="square" rtlCol="0">
            <a:spAutoFit/>
          </a:bodyPr>
          <a:lstStyle/>
          <a:p>
            <a:r>
              <a:rPr lang="fr-FR" dirty="0"/>
              <a:t>Solution</a:t>
            </a:r>
          </a:p>
        </p:txBody>
      </p:sp>
      <p:sp>
        <p:nvSpPr>
          <p:cNvPr id="4" name="Espace réservé du numéro de diapositive 3">
            <a:extLst>
              <a:ext uri="{FF2B5EF4-FFF2-40B4-BE49-F238E27FC236}">
                <a16:creationId xmlns:a16="http://schemas.microsoft.com/office/drawing/2014/main" id="{76C4560F-A5D0-4CC1-9145-F174585D74A1}"/>
              </a:ext>
            </a:extLst>
          </p:cNvPr>
          <p:cNvSpPr>
            <a:spLocks noGrp="1"/>
          </p:cNvSpPr>
          <p:nvPr>
            <p:ph type="sldNum" sz="quarter" idx="12"/>
          </p:nvPr>
        </p:nvSpPr>
        <p:spPr/>
        <p:txBody>
          <a:bodyPr/>
          <a:lstStyle/>
          <a:p>
            <a:fld id="{D57F1E4F-1CFF-5643-939E-217C01CDF565}" type="slidenum">
              <a:rPr lang="en-US" smtClean="0"/>
              <a:pPr/>
              <a:t>202</a:t>
            </a:fld>
            <a:endParaRPr lang="en-US" dirty="0"/>
          </a:p>
        </p:txBody>
      </p:sp>
    </p:spTree>
    <p:extLst>
      <p:ext uri="{BB962C8B-B14F-4D97-AF65-F5344CB8AC3E}">
        <p14:creationId xmlns:p14="http://schemas.microsoft.com/office/powerpoint/2010/main" val="281888298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62599"/>
            <a:ext cx="10604600" cy="923330"/>
          </a:xfrm>
          <a:prstGeom prst="rect">
            <a:avLst/>
          </a:prstGeom>
          <a:noFill/>
        </p:spPr>
        <p:txBody>
          <a:bodyPr wrap="square" rtlCol="0">
            <a:spAutoFit/>
          </a:bodyPr>
          <a:lstStyle/>
          <a:p>
            <a:r>
              <a:rPr lang="fr-FR" sz="5400" dirty="0"/>
              <a:t>Menus</a:t>
            </a:r>
            <a:endParaRPr lang="fr-FR" sz="5400" strike="dblStrike" dirty="0"/>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1742173" y="1005137"/>
            <a:ext cx="9032664" cy="1277273"/>
          </a:xfrm>
          <a:prstGeom prst="rect">
            <a:avLst/>
          </a:prstGeom>
        </p:spPr>
        <p:txBody>
          <a:bodyPr wrap="square">
            <a:spAutoFit/>
          </a:bodyPr>
          <a:lstStyle/>
          <a:p>
            <a:pPr hangingPunct="0">
              <a:spcBef>
                <a:spcPts val="300"/>
              </a:spcBef>
              <a:spcAft>
                <a:spcPts val="300"/>
              </a:spcAft>
            </a:pPr>
            <a:r>
              <a:rPr lang="fr-FR" dirty="0"/>
              <a:t>Pour créer un menu horizontal, le plus simple consiste à utiliser une liste </a:t>
            </a:r>
            <a:r>
              <a:rPr lang="fr-FR" u="dbl" dirty="0"/>
              <a:t>&lt;</a:t>
            </a:r>
            <a:r>
              <a:rPr lang="fr-FR" u="dbl" dirty="0" err="1"/>
              <a:t>ul</a:t>
            </a:r>
            <a:r>
              <a:rPr lang="fr-FR" u="dbl" dirty="0"/>
              <a:t>&gt;</a:t>
            </a:r>
            <a:r>
              <a:rPr lang="fr-FR" dirty="0"/>
              <a:t> . Affectez la propriété </a:t>
            </a:r>
            <a:r>
              <a:rPr lang="fr-FR" u="dbl" dirty="0"/>
              <a:t>display: </a:t>
            </a:r>
            <a:r>
              <a:rPr lang="fr-FR" u="dbl" dirty="0" err="1"/>
              <a:t>inline</a:t>
            </a:r>
            <a:r>
              <a:rPr lang="fr-FR" dirty="0"/>
              <a:t> aux li. Ainsi, les éléments de la liste ne seront pas affichés verticalement, en tant que blocs, mais horizontalement, sur une même ligne. </a:t>
            </a:r>
          </a:p>
          <a:p>
            <a:pPr hangingPunct="0">
              <a:spcBef>
                <a:spcPts val="300"/>
              </a:spcBef>
              <a:spcAft>
                <a:spcPts val="300"/>
              </a:spcAft>
            </a:pPr>
            <a:endParaRPr lang="fr-FR" dirty="0">
              <a:effectLst/>
              <a:latin typeface="Times New Roman" panose="02020603050405020304" pitchFamily="18" charset="0"/>
              <a:ea typeface="Times New Roman" panose="02020603050405020304" pitchFamily="18" charset="0"/>
            </a:endParaRPr>
          </a:p>
        </p:txBody>
      </p:sp>
      <p:pic>
        <p:nvPicPr>
          <p:cNvPr id="6" name="Image 5"/>
          <p:cNvPicPr>
            <a:picLocks noChangeAspect="1"/>
          </p:cNvPicPr>
          <p:nvPr/>
        </p:nvPicPr>
        <p:blipFill>
          <a:blip r:embed="rId2"/>
          <a:stretch>
            <a:fillRect/>
          </a:stretch>
        </p:blipFill>
        <p:spPr>
          <a:xfrm>
            <a:off x="3348530" y="4253686"/>
            <a:ext cx="6019800" cy="2076450"/>
          </a:xfrm>
          <a:prstGeom prst="rect">
            <a:avLst/>
          </a:prstGeom>
        </p:spPr>
      </p:pic>
      <p:sp>
        <p:nvSpPr>
          <p:cNvPr id="7" name="ZoneTexte 6"/>
          <p:cNvSpPr txBox="1"/>
          <p:nvPr/>
        </p:nvSpPr>
        <p:spPr>
          <a:xfrm>
            <a:off x="9964132" y="301658"/>
            <a:ext cx="1791093" cy="369332"/>
          </a:xfrm>
          <a:prstGeom prst="rect">
            <a:avLst/>
          </a:prstGeom>
          <a:noFill/>
        </p:spPr>
        <p:txBody>
          <a:bodyPr wrap="square" rtlCol="0">
            <a:spAutoFit/>
          </a:bodyPr>
          <a:lstStyle/>
          <a:p>
            <a:r>
              <a:rPr lang="fr-FR" dirty="0"/>
              <a:t>Code037.htm</a:t>
            </a:r>
          </a:p>
        </p:txBody>
      </p:sp>
      <p:sp>
        <p:nvSpPr>
          <p:cNvPr id="8" name="ZoneTexte 7"/>
          <p:cNvSpPr txBox="1"/>
          <p:nvPr/>
        </p:nvSpPr>
        <p:spPr>
          <a:xfrm>
            <a:off x="1742173" y="2601378"/>
            <a:ext cx="6867144" cy="923330"/>
          </a:xfrm>
          <a:prstGeom prst="rect">
            <a:avLst/>
          </a:prstGeom>
          <a:noFill/>
        </p:spPr>
        <p:txBody>
          <a:bodyPr wrap="square" rtlCol="0">
            <a:spAutoFit/>
          </a:bodyPr>
          <a:lstStyle/>
          <a:p>
            <a:r>
              <a:rPr lang="fr-FR" dirty="0"/>
              <a:t>Exercice :</a:t>
            </a:r>
          </a:p>
          <a:p>
            <a:endParaRPr lang="fr-FR" dirty="0"/>
          </a:p>
          <a:p>
            <a:r>
              <a:rPr lang="fr-FR" dirty="0"/>
              <a:t>Ecrivez le code HTML/CSS nécessaire pour arriver à ce résultat :</a:t>
            </a:r>
          </a:p>
        </p:txBody>
      </p:sp>
      <p:sp>
        <p:nvSpPr>
          <p:cNvPr id="5" name="Espace réservé du numéro de diapositive 4">
            <a:extLst>
              <a:ext uri="{FF2B5EF4-FFF2-40B4-BE49-F238E27FC236}">
                <a16:creationId xmlns:a16="http://schemas.microsoft.com/office/drawing/2014/main" id="{18537A49-09C4-4183-BCF6-CA0E8D1AF2D6}"/>
              </a:ext>
            </a:extLst>
          </p:cNvPr>
          <p:cNvSpPr>
            <a:spLocks noGrp="1"/>
          </p:cNvSpPr>
          <p:nvPr>
            <p:ph type="sldNum" sz="quarter" idx="12"/>
          </p:nvPr>
        </p:nvSpPr>
        <p:spPr/>
        <p:txBody>
          <a:bodyPr/>
          <a:lstStyle/>
          <a:p>
            <a:fld id="{D57F1E4F-1CFF-5643-939E-217C01CDF565}" type="slidenum">
              <a:rPr lang="en-US" smtClean="0"/>
              <a:pPr/>
              <a:t>203</a:t>
            </a:fld>
            <a:endParaRPr lang="en-US" dirty="0"/>
          </a:p>
        </p:txBody>
      </p:sp>
    </p:spTree>
    <p:extLst>
      <p:ext uri="{BB962C8B-B14F-4D97-AF65-F5344CB8AC3E}">
        <p14:creationId xmlns:p14="http://schemas.microsoft.com/office/powerpoint/2010/main" val="2815724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5432" y="566928"/>
            <a:ext cx="10302240" cy="5478423"/>
          </a:xfrm>
          <a:prstGeom prst="rect">
            <a:avLst/>
          </a:prstGeom>
        </p:spPr>
        <p:txBody>
          <a:bodyPr wrap="square">
            <a:spAutoFit/>
          </a:bodyPr>
          <a:lstStyle/>
          <a:p>
            <a:r>
              <a:rPr lang="fr-FR" sz="1400" dirty="0">
                <a:latin typeface="Courier New" panose="02070309020205020404" pitchFamily="49" charset="0"/>
                <a:cs typeface="Courier New" panose="02070309020205020404" pitchFamily="49" charset="0"/>
              </a:rPr>
              <a:t>&lt;!DOCTYPE html&gt; </a:t>
            </a:r>
          </a:p>
          <a:p>
            <a:r>
              <a:rPr lang="fr-FR" sz="1400" dirty="0">
                <a:latin typeface="Courier New" panose="02070309020205020404" pitchFamily="49" charset="0"/>
                <a:cs typeface="Courier New" panose="02070309020205020404" pitchFamily="49" charset="0"/>
              </a:rPr>
              <a:t>&lt;html&gt;</a:t>
            </a:r>
          </a:p>
          <a:p>
            <a:r>
              <a:rPr lang="fr-FR" sz="1400" dirty="0">
                <a:latin typeface="Courier New" panose="02070309020205020404" pitchFamily="49" charset="0"/>
                <a:cs typeface="Courier New" panose="02070309020205020404" pitchFamily="49" charset="0"/>
              </a:rPr>
              <a:t>&lt;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&lt;style&gt;</a:t>
            </a:r>
          </a:p>
          <a:p>
            <a:r>
              <a:rPr lang="fr-FR" sz="1400" dirty="0">
                <a:latin typeface="Courier New" panose="02070309020205020404" pitchFamily="49" charset="0"/>
                <a:cs typeface="Courier New" panose="02070309020205020404" pitchFamily="49" charset="0"/>
              </a:rPr>
              <a:t>  #horizontal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list</a:t>
            </a:r>
            <a:r>
              <a:rPr lang="fr-FR" sz="1400" dirty="0">
                <a:latin typeface="Courier New" panose="02070309020205020404" pitchFamily="49" charset="0"/>
                <a:cs typeface="Courier New" panose="02070309020205020404" pitchFamily="49" charset="0"/>
              </a:rPr>
              <a:t>-style-type: none;</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#horizontal li { </a:t>
            </a:r>
          </a:p>
          <a:p>
            <a:r>
              <a:rPr lang="fr-FR" sz="1400" dirty="0">
                <a:latin typeface="Courier New" panose="02070309020205020404" pitchFamily="49" charset="0"/>
                <a:cs typeface="Courier New" panose="02070309020205020404" pitchFamily="49" charset="0"/>
              </a:rPr>
              <a:t>    display: </a:t>
            </a:r>
            <a:r>
              <a:rPr lang="fr-FR" sz="1400" dirty="0" err="1">
                <a:latin typeface="Courier New" panose="02070309020205020404" pitchFamily="49" charset="0"/>
                <a:cs typeface="Courier New" panose="02070309020205020404" pitchFamily="49" charset="0"/>
              </a:rPr>
              <a:t>inline</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padding</a:t>
            </a:r>
            <a:r>
              <a:rPr lang="fr-FR" sz="1400" dirty="0">
                <a:latin typeface="Courier New" panose="02070309020205020404" pitchFamily="49" charset="0"/>
                <a:cs typeface="Courier New" panose="02070309020205020404" pitchFamily="49" charset="0"/>
              </a:rPr>
              <a:t>-right: 2em;</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&lt;/style&gt;</a:t>
            </a:r>
          </a:p>
          <a:p>
            <a:r>
              <a:rPr lang="fr-FR" sz="1400" dirty="0">
                <a:latin typeface="Courier New" panose="02070309020205020404" pitchFamily="49" charset="0"/>
                <a:cs typeface="Courier New" panose="02070309020205020404" pitchFamily="49" charset="0"/>
              </a:rPr>
              <a:t>&lt;/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endParaRPr lang="fr-FR" sz="1400" dirty="0">
              <a:latin typeface="Courier New" panose="02070309020205020404" pitchFamily="49" charset="0"/>
              <a:cs typeface="Courier New" panose="02070309020205020404" pitchFamily="49" charset="0"/>
            </a:endParaRPr>
          </a:p>
          <a:p>
            <a:r>
              <a:rPr lang="fr-FR" sz="1400" dirty="0">
                <a:latin typeface="Courier New" panose="02070309020205020404" pitchFamily="49" charset="0"/>
                <a:cs typeface="Courier New" panose="02070309020205020404" pitchFamily="49" charset="0"/>
              </a:rPr>
              <a:t>&lt;body&gt;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ul</a:t>
            </a:r>
            <a:r>
              <a:rPr lang="fr-FR" sz="1400" dirty="0">
                <a:latin typeface="Courier New" panose="02070309020205020404" pitchFamily="49" charset="0"/>
                <a:cs typeface="Courier New" panose="02070309020205020404" pitchFamily="49" charset="0"/>
              </a:rPr>
              <a:t> id="horizontal"&gt;</a:t>
            </a:r>
          </a:p>
          <a:p>
            <a:r>
              <a:rPr lang="fr-FR" sz="1400" dirty="0">
                <a:latin typeface="Courier New" panose="02070309020205020404" pitchFamily="49" charset="0"/>
                <a:cs typeface="Courier New" panose="02070309020205020404" pitchFamily="49" charset="0"/>
              </a:rPr>
              <a:t>    &lt;li&gt;&lt;a </a:t>
            </a:r>
            <a:r>
              <a:rPr lang="fr-FR" sz="1400" dirty="0" err="1">
                <a:latin typeface="Courier New" panose="02070309020205020404" pitchFamily="49" charset="0"/>
                <a:cs typeface="Courier New" panose="02070309020205020404" pitchFamily="49" charset="0"/>
              </a:rPr>
              <a:t>href</a:t>
            </a:r>
            <a:r>
              <a:rPr lang="fr-FR" sz="1400" dirty="0">
                <a:latin typeface="Courier New" panose="02070309020205020404" pitchFamily="49" charset="0"/>
                <a:cs typeface="Courier New" panose="02070309020205020404" pitchFamily="49" charset="0"/>
              </a:rPr>
              <a:t>="page1.htm"&gt;Page 1&lt;/a&gt;&lt;/li&gt;</a:t>
            </a:r>
          </a:p>
          <a:p>
            <a:r>
              <a:rPr lang="fr-FR" sz="1400" dirty="0">
                <a:latin typeface="Courier New" panose="02070309020205020404" pitchFamily="49" charset="0"/>
                <a:cs typeface="Courier New" panose="02070309020205020404" pitchFamily="49" charset="0"/>
              </a:rPr>
              <a:t>    &lt;li&gt;&lt;a </a:t>
            </a:r>
            <a:r>
              <a:rPr lang="fr-FR" sz="1400" dirty="0" err="1">
                <a:latin typeface="Courier New" panose="02070309020205020404" pitchFamily="49" charset="0"/>
                <a:cs typeface="Courier New" panose="02070309020205020404" pitchFamily="49" charset="0"/>
              </a:rPr>
              <a:t>href</a:t>
            </a:r>
            <a:r>
              <a:rPr lang="fr-FR" sz="1400" dirty="0">
                <a:latin typeface="Courier New" panose="02070309020205020404" pitchFamily="49" charset="0"/>
                <a:cs typeface="Courier New" panose="02070309020205020404" pitchFamily="49" charset="0"/>
              </a:rPr>
              <a:t>="page2.htm"&gt;Page 2&lt;/a&gt;&lt;/li&gt;</a:t>
            </a:r>
          </a:p>
          <a:p>
            <a:r>
              <a:rPr lang="fr-FR" sz="1400" dirty="0">
                <a:latin typeface="Courier New" panose="02070309020205020404" pitchFamily="49" charset="0"/>
                <a:cs typeface="Courier New" panose="02070309020205020404" pitchFamily="49" charset="0"/>
              </a:rPr>
              <a:t>    &lt;li&gt;&lt;a </a:t>
            </a:r>
            <a:r>
              <a:rPr lang="fr-FR" sz="1400" dirty="0" err="1">
                <a:latin typeface="Courier New" panose="02070309020205020404" pitchFamily="49" charset="0"/>
                <a:cs typeface="Courier New" panose="02070309020205020404" pitchFamily="49" charset="0"/>
              </a:rPr>
              <a:t>href</a:t>
            </a:r>
            <a:r>
              <a:rPr lang="fr-FR" sz="1400" dirty="0">
                <a:latin typeface="Courier New" panose="02070309020205020404" pitchFamily="49" charset="0"/>
                <a:cs typeface="Courier New" panose="02070309020205020404" pitchFamily="49" charset="0"/>
              </a:rPr>
              <a:t>="page3.htm"&gt;Page 3&lt;/a&gt;&lt;/li&gt;</a:t>
            </a:r>
          </a:p>
          <a:p>
            <a:r>
              <a:rPr lang="fr-FR" sz="1400" dirty="0">
                <a:latin typeface="Courier New" panose="02070309020205020404" pitchFamily="49" charset="0"/>
                <a:cs typeface="Courier New" panose="02070309020205020404" pitchFamily="49" charset="0"/>
              </a:rPr>
              <a:t>    &lt;li&gt;&lt;a </a:t>
            </a:r>
            <a:r>
              <a:rPr lang="fr-FR" sz="1400" dirty="0" err="1">
                <a:latin typeface="Courier New" panose="02070309020205020404" pitchFamily="49" charset="0"/>
                <a:cs typeface="Courier New" panose="02070309020205020404" pitchFamily="49" charset="0"/>
              </a:rPr>
              <a:t>href</a:t>
            </a:r>
            <a:r>
              <a:rPr lang="fr-FR" sz="1400" dirty="0">
                <a:latin typeface="Courier New" panose="02070309020205020404" pitchFamily="49" charset="0"/>
                <a:cs typeface="Courier New" panose="02070309020205020404" pitchFamily="49" charset="0"/>
              </a:rPr>
              <a:t>="page4.htm"&gt;Page 4&lt;/a&gt;&lt;/li&gt;</a:t>
            </a:r>
          </a:p>
          <a:p>
            <a:r>
              <a:rPr lang="fr-FR" sz="1400" dirty="0">
                <a:latin typeface="Courier New" panose="02070309020205020404" pitchFamily="49" charset="0"/>
                <a:cs typeface="Courier New" panose="02070309020205020404" pitchFamily="49" charset="0"/>
              </a:rPr>
              <a:t>    &lt;li&gt;&lt;a </a:t>
            </a:r>
            <a:r>
              <a:rPr lang="fr-FR" sz="1400" dirty="0" err="1">
                <a:latin typeface="Courier New" panose="02070309020205020404" pitchFamily="49" charset="0"/>
                <a:cs typeface="Courier New" panose="02070309020205020404" pitchFamily="49" charset="0"/>
              </a:rPr>
              <a:t>href</a:t>
            </a:r>
            <a:r>
              <a:rPr lang="fr-FR" sz="1400" dirty="0">
                <a:latin typeface="Courier New" panose="02070309020205020404" pitchFamily="49" charset="0"/>
                <a:cs typeface="Courier New" panose="02070309020205020404" pitchFamily="49" charset="0"/>
              </a:rPr>
              <a:t>="page5.htm"&gt;Page 5&lt;/a&gt;&lt;/li&gt;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ul</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onclick</a:t>
            </a:r>
            <a:r>
              <a:rPr lang="fr-FR" sz="1400" dirty="0">
                <a:latin typeface="Courier New" panose="02070309020205020404" pitchFamily="49" charset="0"/>
                <a:cs typeface="Courier New" panose="02070309020205020404" pitchFamily="49" charset="0"/>
              </a:rPr>
              <a:t>="ajoute();"&gt;Ajouter une entrée dans le menu&lt;/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&lt;/body&gt;</a:t>
            </a:r>
          </a:p>
          <a:p>
            <a:r>
              <a:rPr lang="fr-FR" sz="1400" dirty="0">
                <a:latin typeface="Courier New" panose="02070309020205020404" pitchFamily="49" charset="0"/>
                <a:cs typeface="Courier New" panose="02070309020205020404" pitchFamily="49" charset="0"/>
              </a:rPr>
              <a:t>&lt;/html&gt;</a:t>
            </a:r>
          </a:p>
        </p:txBody>
      </p:sp>
      <p:sp>
        <p:nvSpPr>
          <p:cNvPr id="3" name="ZoneTexte 2"/>
          <p:cNvSpPr txBox="1"/>
          <p:nvPr/>
        </p:nvSpPr>
        <p:spPr>
          <a:xfrm>
            <a:off x="1749552" y="566928"/>
            <a:ext cx="4361688" cy="369332"/>
          </a:xfrm>
          <a:prstGeom prst="rect">
            <a:avLst/>
          </a:prstGeom>
          <a:noFill/>
        </p:spPr>
        <p:txBody>
          <a:bodyPr wrap="square" rtlCol="0">
            <a:spAutoFit/>
          </a:bodyPr>
          <a:lstStyle/>
          <a:p>
            <a:r>
              <a:rPr lang="fr-FR" dirty="0"/>
              <a:t>Solution</a:t>
            </a:r>
          </a:p>
        </p:txBody>
      </p:sp>
      <p:sp>
        <p:nvSpPr>
          <p:cNvPr id="4" name="Espace réservé du numéro de diapositive 3">
            <a:extLst>
              <a:ext uri="{FF2B5EF4-FFF2-40B4-BE49-F238E27FC236}">
                <a16:creationId xmlns:a16="http://schemas.microsoft.com/office/drawing/2014/main" id="{F70540BA-AEAC-4669-BD7F-0D4EF6E151FC}"/>
              </a:ext>
            </a:extLst>
          </p:cNvPr>
          <p:cNvSpPr>
            <a:spLocks noGrp="1"/>
          </p:cNvSpPr>
          <p:nvPr>
            <p:ph type="sldNum" sz="quarter" idx="12"/>
          </p:nvPr>
        </p:nvSpPr>
        <p:spPr/>
        <p:txBody>
          <a:bodyPr/>
          <a:lstStyle/>
          <a:p>
            <a:fld id="{D57F1E4F-1CFF-5643-939E-217C01CDF565}" type="slidenum">
              <a:rPr lang="en-US" smtClean="0"/>
              <a:pPr/>
              <a:t>204</a:t>
            </a:fld>
            <a:endParaRPr lang="en-US" dirty="0"/>
          </a:p>
        </p:txBody>
      </p:sp>
    </p:spTree>
    <p:extLst>
      <p:ext uri="{BB962C8B-B14F-4D97-AF65-F5344CB8AC3E}">
        <p14:creationId xmlns:p14="http://schemas.microsoft.com/office/powerpoint/2010/main" val="193567891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362200" y="1185672"/>
            <a:ext cx="8763000" cy="5355312"/>
          </a:xfrm>
          <a:prstGeom prst="rect">
            <a:avLst/>
          </a:prstGeom>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dirty="0"/>
              <a:t>Pour ajouter dynamiquement des éléments dans le menu, la technique consiste à :</a:t>
            </a:r>
          </a:p>
          <a:p>
            <a:pPr marL="285750" indent="-285750">
              <a:buFont typeface="Arial" panose="020B0604020202020204" pitchFamily="34" charset="0"/>
              <a:buChar char="•"/>
            </a:pPr>
            <a:r>
              <a:rPr lang="fr-FR" dirty="0"/>
              <a:t>Créer un élément </a:t>
            </a:r>
            <a:r>
              <a:rPr lang="fr-FR" b="1" dirty="0"/>
              <a:t>&lt;li&gt;</a:t>
            </a:r>
          </a:p>
          <a:p>
            <a:pPr marL="285750" indent="-285750">
              <a:buFont typeface="Arial" panose="020B0604020202020204" pitchFamily="34" charset="0"/>
              <a:buChar char="•"/>
            </a:pPr>
            <a:r>
              <a:rPr lang="fr-FR" dirty="0"/>
              <a:t>Créer un élément </a:t>
            </a:r>
            <a:r>
              <a:rPr lang="fr-FR" b="1" dirty="0"/>
              <a:t>&lt;a&gt;</a:t>
            </a:r>
            <a:r>
              <a:rPr lang="fr-FR" dirty="0"/>
              <a:t> et lui affecter l'attribut </a:t>
            </a:r>
            <a:r>
              <a:rPr lang="fr-FR" b="1" dirty="0" err="1"/>
              <a:t>href</a:t>
            </a:r>
            <a:r>
              <a:rPr lang="fr-FR" dirty="0"/>
              <a:t> adéquat</a:t>
            </a:r>
          </a:p>
          <a:p>
            <a:pPr marL="285750" indent="-285750">
              <a:buFont typeface="Arial" panose="020B0604020202020204" pitchFamily="34" charset="0"/>
              <a:buChar char="•"/>
            </a:pPr>
            <a:r>
              <a:rPr lang="fr-FR" dirty="0"/>
              <a:t>Créer un nœud texte dans l'élément </a:t>
            </a:r>
            <a:r>
              <a:rPr lang="fr-FR" b="1" dirty="0"/>
              <a:t>&lt;a&gt;</a:t>
            </a:r>
            <a:r>
              <a:rPr lang="fr-FR" dirty="0"/>
              <a:t> et lui affecter le texte adéquat</a:t>
            </a:r>
          </a:p>
          <a:p>
            <a:pPr marL="285750" indent="-285750">
              <a:buFont typeface="Arial" panose="020B0604020202020204" pitchFamily="34" charset="0"/>
              <a:buChar char="•"/>
            </a:pPr>
            <a:r>
              <a:rPr lang="fr-FR" dirty="0"/>
              <a:t>Ajouter le nœud texte dans l'élément </a:t>
            </a:r>
            <a:r>
              <a:rPr lang="fr-FR" b="1" dirty="0"/>
              <a:t>&lt;a&gt;</a:t>
            </a:r>
          </a:p>
          <a:p>
            <a:pPr marL="285750" indent="-285750">
              <a:buFont typeface="Arial" panose="020B0604020202020204" pitchFamily="34" charset="0"/>
              <a:buChar char="•"/>
            </a:pPr>
            <a:r>
              <a:rPr lang="fr-FR" dirty="0"/>
              <a:t>Ajouter l'élément </a:t>
            </a:r>
            <a:r>
              <a:rPr lang="fr-FR" b="1" dirty="0"/>
              <a:t>&lt;a&gt;</a:t>
            </a:r>
            <a:r>
              <a:rPr lang="fr-FR" dirty="0"/>
              <a:t> dans l'élément </a:t>
            </a:r>
            <a:r>
              <a:rPr lang="fr-FR" b="1" dirty="0"/>
              <a:t>&lt;li&gt;</a:t>
            </a:r>
          </a:p>
          <a:p>
            <a:pPr marL="285750" indent="-285750">
              <a:buFont typeface="Arial" panose="020B0604020202020204" pitchFamily="34" charset="0"/>
              <a:buChar char="•"/>
            </a:pPr>
            <a:r>
              <a:rPr lang="fr-FR" dirty="0"/>
              <a:t>Ajouter l'élément </a:t>
            </a:r>
            <a:r>
              <a:rPr lang="fr-FR" b="1" dirty="0"/>
              <a:t>&lt;li&gt; </a:t>
            </a:r>
            <a:r>
              <a:rPr lang="fr-FR" dirty="0"/>
              <a:t>dans la liste à puces</a:t>
            </a:r>
          </a:p>
          <a:p>
            <a:endParaRPr lang="fr-FR" dirty="0"/>
          </a:p>
          <a:p>
            <a:r>
              <a:rPr lang="fr-FR" dirty="0"/>
              <a:t>Pour créer un élément, vous utiliserez la fonction suivante :</a:t>
            </a:r>
          </a:p>
          <a:p>
            <a:r>
              <a:rPr lang="fr-FR" dirty="0">
                <a:latin typeface="Courier New" panose="02070309020205020404" pitchFamily="49" charset="0"/>
                <a:cs typeface="Courier New" panose="02070309020205020404" pitchFamily="49" charset="0"/>
              </a:rPr>
              <a:t>  var el = </a:t>
            </a:r>
            <a:r>
              <a:rPr lang="fr-FR" dirty="0" err="1">
                <a:latin typeface="Courier New" panose="02070309020205020404" pitchFamily="49" charset="0"/>
                <a:cs typeface="Courier New" panose="02070309020205020404" pitchFamily="49" charset="0"/>
              </a:rPr>
              <a:t>document.createElement</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nom_élément</a:t>
            </a:r>
            <a:r>
              <a:rPr lang="fr-FR" dirty="0">
                <a:latin typeface="Courier New" panose="02070309020205020404" pitchFamily="49" charset="0"/>
                <a:cs typeface="Courier New" panose="02070309020205020404" pitchFamily="49" charset="0"/>
              </a:rPr>
              <a:t>');</a:t>
            </a:r>
          </a:p>
          <a:p>
            <a:endParaRPr lang="fr-FR" dirty="0"/>
          </a:p>
          <a:p>
            <a:r>
              <a:rPr lang="fr-FR" dirty="0"/>
              <a:t>Pour affecter l'attribut à l'élément </a:t>
            </a:r>
            <a:r>
              <a:rPr lang="fr-FR" b="1" dirty="0"/>
              <a:t>&lt;a&gt;</a:t>
            </a:r>
            <a:r>
              <a:rPr lang="fr-FR" dirty="0"/>
              <a:t>, vous utiliserez la fonction </a:t>
            </a:r>
            <a:r>
              <a:rPr lang="fr-FR" b="1" dirty="0" err="1"/>
              <a:t>setAttribute</a:t>
            </a:r>
            <a:r>
              <a:rPr lang="fr-FR" b="1" dirty="0"/>
              <a:t>()</a:t>
            </a:r>
            <a:r>
              <a:rPr lang="fr-FR" dirty="0"/>
              <a:t>.</a:t>
            </a:r>
          </a:p>
          <a:p>
            <a:endParaRPr lang="fr-FR" dirty="0"/>
          </a:p>
          <a:p>
            <a:r>
              <a:rPr lang="fr-FR" dirty="0"/>
              <a:t>Pour injecter un élément dans un autre, vous utiliserez la fonction </a:t>
            </a:r>
            <a:r>
              <a:rPr lang="fr-FR" b="1" dirty="0" err="1"/>
              <a:t>appendChild</a:t>
            </a:r>
            <a:r>
              <a:rPr lang="fr-FR" b="1" dirty="0"/>
              <a:t>()</a:t>
            </a:r>
            <a:r>
              <a:rPr lang="fr-FR" dirty="0"/>
              <a:t>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parent.appendChild</a:t>
            </a:r>
            <a:r>
              <a:rPr lang="fr-FR" dirty="0">
                <a:latin typeface="Courier New" panose="02070309020205020404" pitchFamily="49" charset="0"/>
                <a:cs typeface="Courier New" panose="02070309020205020404" pitchFamily="49" charset="0"/>
              </a:rPr>
              <a:t>(enfant);</a:t>
            </a:r>
          </a:p>
          <a:p>
            <a:endParaRPr lang="fr-FR" b="1" dirty="0"/>
          </a:p>
          <a:p>
            <a:r>
              <a:rPr lang="fr-FR" dirty="0"/>
              <a:t>Enfin, pour créer un nœud texte, vous utiliserez la fonction </a:t>
            </a:r>
            <a:r>
              <a:rPr lang="fr-FR" b="1" dirty="0" err="1"/>
              <a:t>createTextNode</a:t>
            </a:r>
            <a:r>
              <a:rPr lang="fr-FR" b="1" dirty="0"/>
              <a:t>()</a:t>
            </a:r>
            <a:r>
              <a:rPr lang="fr-FR" dirty="0"/>
              <a:t> :</a:t>
            </a:r>
          </a:p>
          <a:p>
            <a:r>
              <a:rPr lang="fr-FR" dirty="0">
                <a:latin typeface="Courier New" panose="02070309020205020404" pitchFamily="49" charset="0"/>
                <a:cs typeface="Courier New" panose="02070309020205020404" pitchFamily="49" charset="0"/>
              </a:rPr>
              <a:t>  var </a:t>
            </a:r>
            <a:r>
              <a:rPr lang="fr-FR" dirty="0" err="1">
                <a:latin typeface="Courier New" panose="02070309020205020404" pitchFamily="49" charset="0"/>
                <a:cs typeface="Courier New" panose="02070309020205020404" pitchFamily="49" charset="0"/>
              </a:rPr>
              <a:t>node</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document.createTextNode</a:t>
            </a:r>
            <a:r>
              <a:rPr lang="fr-FR" dirty="0">
                <a:latin typeface="Courier New" panose="02070309020205020404" pitchFamily="49" charset="0"/>
                <a:cs typeface="Courier New" panose="02070309020205020404" pitchFamily="49" charset="0"/>
              </a:rPr>
              <a:t>('nœud texte');</a:t>
            </a:r>
          </a:p>
          <a:p>
            <a:endParaRPr lang="fr-FR" b="1" dirty="0"/>
          </a:p>
        </p:txBody>
      </p:sp>
      <p:sp>
        <p:nvSpPr>
          <p:cNvPr id="2" name="ZoneTexte 1">
            <a:extLst>
              <a:ext uri="{FF2B5EF4-FFF2-40B4-BE49-F238E27FC236}">
                <a16:creationId xmlns:a16="http://schemas.microsoft.com/office/drawing/2014/main" id="{D8A1810A-C38C-4304-9C93-BFBC8472B70E}"/>
              </a:ext>
            </a:extLst>
          </p:cNvPr>
          <p:cNvSpPr txBox="1"/>
          <p:nvPr/>
        </p:nvSpPr>
        <p:spPr>
          <a:xfrm>
            <a:off x="1084082" y="178543"/>
            <a:ext cx="11023610"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3600" dirty="0"/>
              <a:t>Ajouter dynamiquement des éléments dans le menu</a:t>
            </a:r>
          </a:p>
        </p:txBody>
      </p:sp>
      <p:sp>
        <p:nvSpPr>
          <p:cNvPr id="3" name="Espace réservé du numéro de diapositive 2">
            <a:extLst>
              <a:ext uri="{FF2B5EF4-FFF2-40B4-BE49-F238E27FC236}">
                <a16:creationId xmlns:a16="http://schemas.microsoft.com/office/drawing/2014/main" id="{6D3D0D6C-27E9-4AB8-AF47-AA0B630C588A}"/>
              </a:ext>
            </a:extLst>
          </p:cNvPr>
          <p:cNvSpPr>
            <a:spLocks noGrp="1"/>
          </p:cNvSpPr>
          <p:nvPr>
            <p:ph type="sldNum" sz="quarter" idx="12"/>
          </p:nvPr>
        </p:nvSpPr>
        <p:spPr/>
        <p:txBody>
          <a:bodyPr/>
          <a:lstStyle/>
          <a:p>
            <a:fld id="{D57F1E4F-1CFF-5643-939E-217C01CDF565}" type="slidenum">
              <a:rPr lang="en-US" smtClean="0"/>
              <a:pPr/>
              <a:t>205</a:t>
            </a:fld>
            <a:endParaRPr lang="en-US" dirty="0"/>
          </a:p>
        </p:txBody>
      </p:sp>
    </p:spTree>
    <p:extLst>
      <p:ext uri="{BB962C8B-B14F-4D97-AF65-F5344CB8AC3E}">
        <p14:creationId xmlns:p14="http://schemas.microsoft.com/office/powerpoint/2010/main" val="390721461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2576952" y="393192"/>
            <a:ext cx="7671816" cy="1200329"/>
          </a:xfrm>
          <a:prstGeom prst="rect">
            <a:avLst/>
          </a:prstGeom>
          <a:noFill/>
        </p:spPr>
        <p:txBody>
          <a:bodyPr wrap="square" rtlCol="0">
            <a:spAutoFit/>
          </a:bodyPr>
          <a:lstStyle/>
          <a:p>
            <a:r>
              <a:rPr lang="fr-FR" dirty="0"/>
              <a:t>Ajoutez un bouton dans le code et écrivez le code JavaScript nécessaire pour insérer des entrées dans le menu.</a:t>
            </a:r>
          </a:p>
          <a:p>
            <a:endParaRPr lang="fr-FR" dirty="0"/>
          </a:p>
          <a:p>
            <a:r>
              <a:rPr lang="fr-FR" dirty="0"/>
              <a:t>Voici ce que vous devez obtenir :</a:t>
            </a:r>
          </a:p>
        </p:txBody>
      </p:sp>
      <p:sp>
        <p:nvSpPr>
          <p:cNvPr id="2" name="Espace réservé du numéro de diapositive 1">
            <a:extLst>
              <a:ext uri="{FF2B5EF4-FFF2-40B4-BE49-F238E27FC236}">
                <a16:creationId xmlns:a16="http://schemas.microsoft.com/office/drawing/2014/main" id="{5CDC482E-78AB-4C82-A206-B3FD0D945F5A}"/>
              </a:ext>
            </a:extLst>
          </p:cNvPr>
          <p:cNvSpPr>
            <a:spLocks noGrp="1"/>
          </p:cNvSpPr>
          <p:nvPr>
            <p:ph type="sldNum" sz="quarter" idx="12"/>
          </p:nvPr>
        </p:nvSpPr>
        <p:spPr/>
        <p:txBody>
          <a:bodyPr/>
          <a:lstStyle/>
          <a:p>
            <a:fld id="{D57F1E4F-1CFF-5643-939E-217C01CDF565}" type="slidenum">
              <a:rPr lang="en-US" smtClean="0"/>
              <a:pPr/>
              <a:t>206</a:t>
            </a:fld>
            <a:endParaRPr lang="en-US" dirty="0"/>
          </a:p>
        </p:txBody>
      </p:sp>
      <p:pic>
        <p:nvPicPr>
          <p:cNvPr id="6" name="Image 5">
            <a:extLst>
              <a:ext uri="{FF2B5EF4-FFF2-40B4-BE49-F238E27FC236}">
                <a16:creationId xmlns:a16="http://schemas.microsoft.com/office/drawing/2014/main" id="{0FE13C3C-ACAE-488D-932D-A610E0E5F896}"/>
              </a:ext>
            </a:extLst>
          </p:cNvPr>
          <p:cNvPicPr>
            <a:picLocks noChangeAspect="1"/>
          </p:cNvPicPr>
          <p:nvPr/>
        </p:nvPicPr>
        <p:blipFill>
          <a:blip r:embed="rId2"/>
          <a:stretch>
            <a:fillRect/>
          </a:stretch>
        </p:blipFill>
        <p:spPr>
          <a:xfrm>
            <a:off x="2191625" y="2109220"/>
            <a:ext cx="8057143" cy="3495238"/>
          </a:xfrm>
          <a:prstGeom prst="rect">
            <a:avLst/>
          </a:prstGeom>
        </p:spPr>
      </p:pic>
    </p:spTree>
    <p:extLst>
      <p:ext uri="{BB962C8B-B14F-4D97-AF65-F5344CB8AC3E}">
        <p14:creationId xmlns:p14="http://schemas.microsoft.com/office/powerpoint/2010/main" val="317939923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56DAA6F-7A1A-4DCB-8A8A-48CE1B8F8E3E}"/>
              </a:ext>
            </a:extLst>
          </p:cNvPr>
          <p:cNvSpPr>
            <a:spLocks noGrp="1"/>
          </p:cNvSpPr>
          <p:nvPr>
            <p:ph type="sldNum" sz="quarter" idx="12"/>
          </p:nvPr>
        </p:nvSpPr>
        <p:spPr/>
        <p:txBody>
          <a:bodyPr/>
          <a:lstStyle/>
          <a:p>
            <a:fld id="{D57F1E4F-1CFF-5643-939E-217C01CDF565}" type="slidenum">
              <a:rPr lang="en-US" smtClean="0"/>
              <a:pPr/>
              <a:t>207</a:t>
            </a:fld>
            <a:endParaRPr lang="en-US" dirty="0"/>
          </a:p>
        </p:txBody>
      </p:sp>
      <p:sp>
        <p:nvSpPr>
          <p:cNvPr id="4" name="ZoneTexte 3">
            <a:extLst>
              <a:ext uri="{FF2B5EF4-FFF2-40B4-BE49-F238E27FC236}">
                <a16:creationId xmlns:a16="http://schemas.microsoft.com/office/drawing/2014/main" id="{36FDD82A-4B2C-446F-BC79-BD3B4CDEF34C}"/>
              </a:ext>
            </a:extLst>
          </p:cNvPr>
          <p:cNvSpPr txBox="1"/>
          <p:nvPr/>
        </p:nvSpPr>
        <p:spPr>
          <a:xfrm>
            <a:off x="3265414" y="163860"/>
            <a:ext cx="7355047" cy="6694140"/>
          </a:xfrm>
          <a:prstGeom prst="rect">
            <a:avLst/>
          </a:prstGeom>
          <a:noFill/>
        </p:spPr>
        <p:txBody>
          <a:bodyPr wrap="square">
            <a:spAutoFit/>
          </a:bodyPr>
          <a:lstStyle/>
          <a:p>
            <a:r>
              <a:rPr lang="fr-FR" sz="1100" dirty="0">
                <a:latin typeface="Courier New" panose="02070309020205020404" pitchFamily="49" charset="0"/>
                <a:cs typeface="Courier New" panose="02070309020205020404" pitchFamily="49" charset="0"/>
              </a:rPr>
              <a:t>&lt;!DOCTYPE html&gt; </a:t>
            </a:r>
          </a:p>
          <a:p>
            <a:r>
              <a:rPr lang="fr-FR" sz="1100" dirty="0">
                <a:latin typeface="Courier New" panose="02070309020205020404" pitchFamily="49" charset="0"/>
                <a:cs typeface="Courier New" panose="02070309020205020404" pitchFamily="49" charset="0"/>
              </a:rPr>
              <a:t>&lt;html&gt;</a:t>
            </a:r>
          </a:p>
          <a:p>
            <a:r>
              <a:rPr lang="fr-FR" sz="1100" dirty="0">
                <a:latin typeface="Courier New" panose="02070309020205020404" pitchFamily="49" charset="0"/>
                <a:cs typeface="Courier New" panose="02070309020205020404" pitchFamily="49" charset="0"/>
              </a:rPr>
              <a:t>&lt;</a:t>
            </a:r>
            <a:r>
              <a:rPr lang="fr-FR" sz="1100" dirty="0" err="1">
                <a:latin typeface="Courier New" panose="02070309020205020404" pitchFamily="49" charset="0"/>
                <a:cs typeface="Courier New" panose="02070309020205020404" pitchFamily="49" charset="0"/>
              </a:rPr>
              <a:t>head</a:t>
            </a:r>
            <a:r>
              <a:rPr lang="fr-FR" sz="1100" dirty="0">
                <a:latin typeface="Courier New" panose="02070309020205020404" pitchFamily="49" charset="0"/>
                <a:cs typeface="Courier New" panose="02070309020205020404" pitchFamily="49" charset="0"/>
              </a:rPr>
              <a:t>&gt;</a:t>
            </a:r>
          </a:p>
          <a:p>
            <a:r>
              <a:rPr lang="fr-FR" sz="1100" dirty="0">
                <a:latin typeface="Courier New" panose="02070309020205020404" pitchFamily="49" charset="0"/>
                <a:cs typeface="Courier New" panose="02070309020205020404" pitchFamily="49" charset="0"/>
              </a:rPr>
              <a:t>  &lt;style&gt;</a:t>
            </a:r>
          </a:p>
          <a:p>
            <a:r>
              <a:rPr lang="fr-FR" sz="1100" dirty="0">
                <a:latin typeface="Courier New" panose="02070309020205020404" pitchFamily="49" charset="0"/>
                <a:cs typeface="Courier New" panose="02070309020205020404" pitchFamily="49" charset="0"/>
              </a:rPr>
              <a:t>    #horizontal {</a:t>
            </a:r>
          </a:p>
          <a:p>
            <a:r>
              <a:rPr lang="fr-FR" sz="1100" dirty="0">
                <a:latin typeface="Courier New" panose="02070309020205020404" pitchFamily="49" charset="0"/>
                <a:cs typeface="Courier New" panose="02070309020205020404" pitchFamily="49" charset="0"/>
              </a:rPr>
              <a:t>      </a:t>
            </a:r>
            <a:r>
              <a:rPr lang="fr-FR" sz="1100" dirty="0" err="1">
                <a:latin typeface="Courier New" panose="02070309020205020404" pitchFamily="49" charset="0"/>
                <a:cs typeface="Courier New" panose="02070309020205020404" pitchFamily="49" charset="0"/>
              </a:rPr>
              <a:t>list</a:t>
            </a:r>
            <a:r>
              <a:rPr lang="fr-FR" sz="1100" dirty="0">
                <a:latin typeface="Courier New" panose="02070309020205020404" pitchFamily="49" charset="0"/>
                <a:cs typeface="Courier New" panose="02070309020205020404" pitchFamily="49" charset="0"/>
              </a:rPr>
              <a:t>-style-type: none;</a:t>
            </a:r>
          </a:p>
          <a:p>
            <a:r>
              <a:rPr lang="fr-FR" sz="1100" dirty="0">
                <a:latin typeface="Courier New" panose="02070309020205020404" pitchFamily="49" charset="0"/>
                <a:cs typeface="Courier New" panose="02070309020205020404" pitchFamily="49" charset="0"/>
              </a:rPr>
              <a:t>    }</a:t>
            </a:r>
          </a:p>
          <a:p>
            <a:r>
              <a:rPr lang="fr-FR" sz="1100" dirty="0">
                <a:latin typeface="Courier New" panose="02070309020205020404" pitchFamily="49" charset="0"/>
                <a:cs typeface="Courier New" panose="02070309020205020404" pitchFamily="49" charset="0"/>
              </a:rPr>
              <a:t>    #horizontal li { </a:t>
            </a:r>
          </a:p>
          <a:p>
            <a:r>
              <a:rPr lang="fr-FR" sz="1100" dirty="0">
                <a:latin typeface="Courier New" panose="02070309020205020404" pitchFamily="49" charset="0"/>
                <a:cs typeface="Courier New" panose="02070309020205020404" pitchFamily="49" charset="0"/>
              </a:rPr>
              <a:t>      display: </a:t>
            </a:r>
            <a:r>
              <a:rPr lang="fr-FR" sz="1100" dirty="0" err="1">
                <a:latin typeface="Courier New" panose="02070309020205020404" pitchFamily="49" charset="0"/>
                <a:cs typeface="Courier New" panose="02070309020205020404" pitchFamily="49" charset="0"/>
              </a:rPr>
              <a:t>inline</a:t>
            </a:r>
            <a:r>
              <a:rPr lang="fr-FR" sz="1100" dirty="0">
                <a:latin typeface="Courier New" panose="02070309020205020404" pitchFamily="49" charset="0"/>
                <a:cs typeface="Courier New" panose="02070309020205020404" pitchFamily="49" charset="0"/>
              </a:rPr>
              <a:t>;</a:t>
            </a:r>
          </a:p>
          <a:p>
            <a:r>
              <a:rPr lang="fr-FR" sz="1100" dirty="0">
                <a:latin typeface="Courier New" panose="02070309020205020404" pitchFamily="49" charset="0"/>
                <a:cs typeface="Courier New" panose="02070309020205020404" pitchFamily="49" charset="0"/>
              </a:rPr>
              <a:t>      </a:t>
            </a:r>
            <a:r>
              <a:rPr lang="fr-FR" sz="1100" dirty="0" err="1">
                <a:latin typeface="Courier New" panose="02070309020205020404" pitchFamily="49" charset="0"/>
                <a:cs typeface="Courier New" panose="02070309020205020404" pitchFamily="49" charset="0"/>
              </a:rPr>
              <a:t>padding</a:t>
            </a:r>
            <a:r>
              <a:rPr lang="fr-FR" sz="1100" dirty="0">
                <a:latin typeface="Courier New" panose="02070309020205020404" pitchFamily="49" charset="0"/>
                <a:cs typeface="Courier New" panose="02070309020205020404" pitchFamily="49" charset="0"/>
              </a:rPr>
              <a:t>-right: 2em;</a:t>
            </a:r>
          </a:p>
          <a:p>
            <a:r>
              <a:rPr lang="fr-FR" sz="1100" dirty="0">
                <a:latin typeface="Courier New" panose="02070309020205020404" pitchFamily="49" charset="0"/>
                <a:cs typeface="Courier New" panose="02070309020205020404" pitchFamily="49" charset="0"/>
              </a:rPr>
              <a:t>    }</a:t>
            </a:r>
          </a:p>
          <a:p>
            <a:r>
              <a:rPr lang="fr-FR" sz="1100" dirty="0">
                <a:latin typeface="Courier New" panose="02070309020205020404" pitchFamily="49" charset="0"/>
                <a:cs typeface="Courier New" panose="02070309020205020404" pitchFamily="49" charset="0"/>
              </a:rPr>
              <a:t>  &lt;/style&gt;</a:t>
            </a:r>
          </a:p>
          <a:p>
            <a:r>
              <a:rPr lang="fr-FR" sz="1100" dirty="0">
                <a:latin typeface="Courier New" panose="02070309020205020404" pitchFamily="49" charset="0"/>
                <a:cs typeface="Courier New" panose="02070309020205020404" pitchFamily="49" charset="0"/>
              </a:rPr>
              <a:t>  &lt;script&gt;</a:t>
            </a:r>
          </a:p>
          <a:p>
            <a:r>
              <a:rPr lang="fr-FR" sz="1100" dirty="0">
                <a:latin typeface="Courier New" panose="02070309020205020404" pitchFamily="49" charset="0"/>
                <a:cs typeface="Courier New" panose="02070309020205020404" pitchFamily="49" charset="0"/>
              </a:rPr>
              <a:t>    var </a:t>
            </a:r>
            <a:r>
              <a:rPr lang="fr-FR" sz="1100" dirty="0" err="1">
                <a:latin typeface="Courier New" panose="02070309020205020404" pitchFamily="49" charset="0"/>
                <a:cs typeface="Courier New" panose="02070309020205020404" pitchFamily="49" charset="0"/>
              </a:rPr>
              <a:t>numero</a:t>
            </a:r>
            <a:r>
              <a:rPr lang="fr-FR" sz="1100" dirty="0">
                <a:latin typeface="Courier New" panose="02070309020205020404" pitchFamily="49" charset="0"/>
                <a:cs typeface="Courier New" panose="02070309020205020404" pitchFamily="49" charset="0"/>
              </a:rPr>
              <a:t> = 6;</a:t>
            </a:r>
          </a:p>
          <a:p>
            <a:r>
              <a:rPr lang="fr-FR" sz="1100" dirty="0">
                <a:latin typeface="Courier New" panose="02070309020205020404" pitchFamily="49" charset="0"/>
                <a:cs typeface="Courier New" panose="02070309020205020404" pitchFamily="49" charset="0"/>
              </a:rPr>
              <a:t>    </a:t>
            </a:r>
            <a:r>
              <a:rPr lang="fr-FR" sz="1100" dirty="0" err="1">
                <a:latin typeface="Courier New" panose="02070309020205020404" pitchFamily="49" charset="0"/>
                <a:cs typeface="Courier New" panose="02070309020205020404" pitchFamily="49" charset="0"/>
              </a:rPr>
              <a:t>function</a:t>
            </a:r>
            <a:r>
              <a:rPr lang="fr-FR" sz="1100" dirty="0">
                <a:latin typeface="Courier New" panose="02070309020205020404" pitchFamily="49" charset="0"/>
                <a:cs typeface="Courier New" panose="02070309020205020404" pitchFamily="49" charset="0"/>
              </a:rPr>
              <a:t> ajoute() {</a:t>
            </a:r>
          </a:p>
          <a:p>
            <a:r>
              <a:rPr lang="fr-FR" sz="1100" dirty="0">
                <a:latin typeface="Courier New" panose="02070309020205020404" pitchFamily="49" charset="0"/>
                <a:cs typeface="Courier New" panose="02070309020205020404" pitchFamily="49" charset="0"/>
              </a:rPr>
              <a:t>      var li = </a:t>
            </a:r>
            <a:r>
              <a:rPr lang="fr-FR" sz="1100" dirty="0" err="1">
                <a:latin typeface="Courier New" panose="02070309020205020404" pitchFamily="49" charset="0"/>
                <a:cs typeface="Courier New" panose="02070309020205020404" pitchFamily="49" charset="0"/>
              </a:rPr>
              <a:t>document.createElement</a:t>
            </a:r>
            <a:r>
              <a:rPr lang="fr-FR" sz="1100" dirty="0">
                <a:latin typeface="Courier New" panose="02070309020205020404" pitchFamily="49" charset="0"/>
                <a:cs typeface="Courier New" panose="02070309020205020404" pitchFamily="49" charset="0"/>
              </a:rPr>
              <a:t>('li');</a:t>
            </a:r>
          </a:p>
          <a:p>
            <a:r>
              <a:rPr lang="fr-FR" sz="1100" dirty="0">
                <a:latin typeface="Courier New" panose="02070309020205020404" pitchFamily="49" charset="0"/>
                <a:cs typeface="Courier New" panose="02070309020205020404" pitchFamily="49" charset="0"/>
              </a:rPr>
              <a:t>      var a = </a:t>
            </a:r>
            <a:r>
              <a:rPr lang="fr-FR" sz="1100" dirty="0" err="1">
                <a:latin typeface="Courier New" panose="02070309020205020404" pitchFamily="49" charset="0"/>
                <a:cs typeface="Courier New" panose="02070309020205020404" pitchFamily="49" charset="0"/>
              </a:rPr>
              <a:t>document.createElement</a:t>
            </a:r>
            <a:r>
              <a:rPr lang="fr-FR" sz="1100" dirty="0">
                <a:latin typeface="Courier New" panose="02070309020205020404" pitchFamily="49" charset="0"/>
                <a:cs typeface="Courier New" panose="02070309020205020404" pitchFamily="49" charset="0"/>
              </a:rPr>
              <a:t>(</a:t>
            </a:r>
            <a:r>
              <a:rPr lang="fr-FR" sz="1100" dirty="0" err="1">
                <a:latin typeface="Courier New" panose="02070309020205020404" pitchFamily="49" charset="0"/>
                <a:cs typeface="Courier New" panose="02070309020205020404" pitchFamily="49" charset="0"/>
              </a:rPr>
              <a:t>'a</a:t>
            </a:r>
            <a:r>
              <a:rPr lang="fr-FR" sz="1100" dirty="0">
                <a:latin typeface="Courier New" panose="02070309020205020404" pitchFamily="49" charset="0"/>
                <a:cs typeface="Courier New" panose="02070309020205020404" pitchFamily="49" charset="0"/>
              </a:rPr>
              <a:t>');</a:t>
            </a:r>
          </a:p>
          <a:p>
            <a:r>
              <a:rPr lang="fr-FR" sz="1100" dirty="0">
                <a:latin typeface="Courier New" panose="02070309020205020404" pitchFamily="49" charset="0"/>
                <a:cs typeface="Courier New" panose="02070309020205020404" pitchFamily="49" charset="0"/>
              </a:rPr>
              <a:t>      </a:t>
            </a:r>
            <a:r>
              <a:rPr lang="fr-FR" sz="1100" dirty="0" err="1">
                <a:latin typeface="Courier New" panose="02070309020205020404" pitchFamily="49" charset="0"/>
                <a:cs typeface="Courier New" panose="02070309020205020404" pitchFamily="49" charset="0"/>
              </a:rPr>
              <a:t>a.setAttribute</a:t>
            </a:r>
            <a:r>
              <a:rPr lang="fr-FR" sz="1100" dirty="0">
                <a:latin typeface="Courier New" panose="02070309020205020404" pitchFamily="49" charset="0"/>
                <a:cs typeface="Courier New" panose="02070309020205020404" pitchFamily="49" charset="0"/>
              </a:rPr>
              <a:t>('href','page'+numero+'.htm');</a:t>
            </a:r>
          </a:p>
          <a:p>
            <a:r>
              <a:rPr lang="fr-FR" sz="1100" dirty="0">
                <a:latin typeface="Courier New" panose="02070309020205020404" pitchFamily="49" charset="0"/>
                <a:cs typeface="Courier New" panose="02070309020205020404" pitchFamily="49" charset="0"/>
              </a:rPr>
              <a:t>      var </a:t>
            </a:r>
            <a:r>
              <a:rPr lang="fr-FR" sz="1100" dirty="0" err="1">
                <a:latin typeface="Courier New" panose="02070309020205020404" pitchFamily="49" charset="0"/>
                <a:cs typeface="Courier New" panose="02070309020205020404" pitchFamily="49" charset="0"/>
              </a:rPr>
              <a:t>textNode</a:t>
            </a:r>
            <a:r>
              <a:rPr lang="fr-FR" sz="1100" dirty="0">
                <a:latin typeface="Courier New" panose="02070309020205020404" pitchFamily="49" charset="0"/>
                <a:cs typeface="Courier New" panose="02070309020205020404" pitchFamily="49" charset="0"/>
              </a:rPr>
              <a:t> = </a:t>
            </a:r>
            <a:r>
              <a:rPr lang="fr-FR" sz="1100" dirty="0" err="1">
                <a:latin typeface="Courier New" panose="02070309020205020404" pitchFamily="49" charset="0"/>
                <a:cs typeface="Courier New" panose="02070309020205020404" pitchFamily="49" charset="0"/>
              </a:rPr>
              <a:t>document.createTextNode</a:t>
            </a:r>
            <a:r>
              <a:rPr lang="fr-FR" sz="1100" dirty="0">
                <a:latin typeface="Courier New" panose="02070309020205020404" pitchFamily="49" charset="0"/>
                <a:cs typeface="Courier New" panose="02070309020205020404" pitchFamily="49" charset="0"/>
              </a:rPr>
              <a:t>('Page ' + </a:t>
            </a:r>
            <a:r>
              <a:rPr lang="fr-FR" sz="1100" dirty="0" err="1">
                <a:latin typeface="Courier New" panose="02070309020205020404" pitchFamily="49" charset="0"/>
                <a:cs typeface="Courier New" panose="02070309020205020404" pitchFamily="49" charset="0"/>
              </a:rPr>
              <a:t>numero</a:t>
            </a:r>
            <a:r>
              <a:rPr lang="fr-FR" sz="1100" dirty="0">
                <a:latin typeface="Courier New" panose="02070309020205020404" pitchFamily="49" charset="0"/>
                <a:cs typeface="Courier New" panose="02070309020205020404" pitchFamily="49" charset="0"/>
              </a:rPr>
              <a:t>);</a:t>
            </a:r>
          </a:p>
          <a:p>
            <a:r>
              <a:rPr lang="fr-FR" sz="1100" dirty="0">
                <a:latin typeface="Courier New" panose="02070309020205020404" pitchFamily="49" charset="0"/>
                <a:cs typeface="Courier New" panose="02070309020205020404" pitchFamily="49" charset="0"/>
              </a:rPr>
              <a:t>      </a:t>
            </a:r>
            <a:r>
              <a:rPr lang="fr-FR" sz="1100" dirty="0" err="1">
                <a:latin typeface="Courier New" panose="02070309020205020404" pitchFamily="49" charset="0"/>
                <a:cs typeface="Courier New" panose="02070309020205020404" pitchFamily="49" charset="0"/>
              </a:rPr>
              <a:t>a.appendChild</a:t>
            </a:r>
            <a:r>
              <a:rPr lang="fr-FR" sz="1100" dirty="0">
                <a:latin typeface="Courier New" panose="02070309020205020404" pitchFamily="49" charset="0"/>
                <a:cs typeface="Courier New" panose="02070309020205020404" pitchFamily="49" charset="0"/>
              </a:rPr>
              <a:t>(</a:t>
            </a:r>
            <a:r>
              <a:rPr lang="fr-FR" sz="1100" dirty="0" err="1">
                <a:latin typeface="Courier New" panose="02070309020205020404" pitchFamily="49" charset="0"/>
                <a:cs typeface="Courier New" panose="02070309020205020404" pitchFamily="49" charset="0"/>
              </a:rPr>
              <a:t>textNode</a:t>
            </a:r>
            <a:r>
              <a:rPr lang="fr-FR" sz="1100" dirty="0">
                <a:latin typeface="Courier New" panose="02070309020205020404" pitchFamily="49" charset="0"/>
                <a:cs typeface="Courier New" panose="02070309020205020404" pitchFamily="49" charset="0"/>
              </a:rPr>
              <a:t>);</a:t>
            </a:r>
          </a:p>
          <a:p>
            <a:r>
              <a:rPr lang="fr-FR" sz="1100" dirty="0">
                <a:latin typeface="Courier New" panose="02070309020205020404" pitchFamily="49" charset="0"/>
                <a:cs typeface="Courier New" panose="02070309020205020404" pitchFamily="49" charset="0"/>
              </a:rPr>
              <a:t>      </a:t>
            </a:r>
            <a:r>
              <a:rPr lang="fr-FR" sz="1100" dirty="0" err="1">
                <a:latin typeface="Courier New" panose="02070309020205020404" pitchFamily="49" charset="0"/>
                <a:cs typeface="Courier New" panose="02070309020205020404" pitchFamily="49" charset="0"/>
              </a:rPr>
              <a:t>li.appendChild</a:t>
            </a:r>
            <a:r>
              <a:rPr lang="fr-FR" sz="1100" dirty="0">
                <a:latin typeface="Courier New" panose="02070309020205020404" pitchFamily="49" charset="0"/>
                <a:cs typeface="Courier New" panose="02070309020205020404" pitchFamily="49" charset="0"/>
              </a:rPr>
              <a:t>(a);</a:t>
            </a:r>
          </a:p>
          <a:p>
            <a:r>
              <a:rPr lang="fr-FR" sz="1100" dirty="0">
                <a:latin typeface="Courier New" panose="02070309020205020404" pitchFamily="49" charset="0"/>
                <a:cs typeface="Courier New" panose="02070309020205020404" pitchFamily="49" charset="0"/>
              </a:rPr>
              <a:t>      var </a:t>
            </a:r>
            <a:r>
              <a:rPr lang="fr-FR" sz="1100" dirty="0" err="1">
                <a:latin typeface="Courier New" panose="02070309020205020404" pitchFamily="49" charset="0"/>
                <a:cs typeface="Courier New" panose="02070309020205020404" pitchFamily="49" charset="0"/>
              </a:rPr>
              <a:t>ul</a:t>
            </a:r>
            <a:r>
              <a:rPr lang="fr-FR" sz="1100" dirty="0">
                <a:latin typeface="Courier New" panose="02070309020205020404" pitchFamily="49" charset="0"/>
                <a:cs typeface="Courier New" panose="02070309020205020404" pitchFamily="49" charset="0"/>
              </a:rPr>
              <a:t> = </a:t>
            </a:r>
            <a:r>
              <a:rPr lang="fr-FR" sz="1100" dirty="0" err="1">
                <a:latin typeface="Courier New" panose="02070309020205020404" pitchFamily="49" charset="0"/>
                <a:cs typeface="Courier New" panose="02070309020205020404" pitchFamily="49" charset="0"/>
              </a:rPr>
              <a:t>document.getElementById</a:t>
            </a:r>
            <a:r>
              <a:rPr lang="fr-FR" sz="1100" dirty="0">
                <a:latin typeface="Courier New" panose="02070309020205020404" pitchFamily="49" charset="0"/>
                <a:cs typeface="Courier New" panose="02070309020205020404" pitchFamily="49" charset="0"/>
              </a:rPr>
              <a:t>('horizontal');</a:t>
            </a:r>
          </a:p>
          <a:p>
            <a:r>
              <a:rPr lang="fr-FR" sz="1100" dirty="0">
                <a:latin typeface="Courier New" panose="02070309020205020404" pitchFamily="49" charset="0"/>
                <a:cs typeface="Courier New" panose="02070309020205020404" pitchFamily="49" charset="0"/>
              </a:rPr>
              <a:t>      </a:t>
            </a:r>
            <a:r>
              <a:rPr lang="fr-FR" sz="1100" dirty="0" err="1">
                <a:latin typeface="Courier New" panose="02070309020205020404" pitchFamily="49" charset="0"/>
                <a:cs typeface="Courier New" panose="02070309020205020404" pitchFamily="49" charset="0"/>
              </a:rPr>
              <a:t>ul.appendChild</a:t>
            </a:r>
            <a:r>
              <a:rPr lang="fr-FR" sz="1100" dirty="0">
                <a:latin typeface="Courier New" panose="02070309020205020404" pitchFamily="49" charset="0"/>
                <a:cs typeface="Courier New" panose="02070309020205020404" pitchFamily="49" charset="0"/>
              </a:rPr>
              <a:t>(li);	  </a:t>
            </a:r>
          </a:p>
          <a:p>
            <a:r>
              <a:rPr lang="fr-FR" sz="1100" dirty="0">
                <a:latin typeface="Courier New" panose="02070309020205020404" pitchFamily="49" charset="0"/>
                <a:cs typeface="Courier New" panose="02070309020205020404" pitchFamily="49" charset="0"/>
              </a:rPr>
              <a:t>      </a:t>
            </a:r>
            <a:r>
              <a:rPr lang="fr-FR" sz="1100" dirty="0" err="1">
                <a:latin typeface="Courier New" panose="02070309020205020404" pitchFamily="49" charset="0"/>
                <a:cs typeface="Courier New" panose="02070309020205020404" pitchFamily="49" charset="0"/>
              </a:rPr>
              <a:t>numero</a:t>
            </a:r>
            <a:r>
              <a:rPr lang="fr-FR" sz="1100" dirty="0">
                <a:latin typeface="Courier New" panose="02070309020205020404" pitchFamily="49" charset="0"/>
                <a:cs typeface="Courier New" panose="02070309020205020404" pitchFamily="49" charset="0"/>
              </a:rPr>
              <a:t>++;</a:t>
            </a:r>
          </a:p>
          <a:p>
            <a:r>
              <a:rPr lang="fr-FR" sz="1100" dirty="0">
                <a:latin typeface="Courier New" panose="02070309020205020404" pitchFamily="49" charset="0"/>
                <a:cs typeface="Courier New" panose="02070309020205020404" pitchFamily="49" charset="0"/>
              </a:rPr>
              <a:t>	}</a:t>
            </a:r>
          </a:p>
          <a:p>
            <a:r>
              <a:rPr lang="fr-FR" sz="1100" dirty="0">
                <a:latin typeface="Courier New" panose="02070309020205020404" pitchFamily="49" charset="0"/>
                <a:cs typeface="Courier New" panose="02070309020205020404" pitchFamily="49" charset="0"/>
              </a:rPr>
              <a:t>  &lt;/script&gt;</a:t>
            </a:r>
          </a:p>
          <a:p>
            <a:r>
              <a:rPr lang="fr-FR" sz="1100" dirty="0">
                <a:latin typeface="Courier New" panose="02070309020205020404" pitchFamily="49" charset="0"/>
                <a:cs typeface="Courier New" panose="02070309020205020404" pitchFamily="49" charset="0"/>
              </a:rPr>
              <a:t>&lt;/</a:t>
            </a:r>
            <a:r>
              <a:rPr lang="fr-FR" sz="1100" dirty="0" err="1">
                <a:latin typeface="Courier New" panose="02070309020205020404" pitchFamily="49" charset="0"/>
                <a:cs typeface="Courier New" panose="02070309020205020404" pitchFamily="49" charset="0"/>
              </a:rPr>
              <a:t>head</a:t>
            </a:r>
            <a:r>
              <a:rPr lang="fr-FR" sz="1100" dirty="0">
                <a:latin typeface="Courier New" panose="02070309020205020404" pitchFamily="49" charset="0"/>
                <a:cs typeface="Courier New" panose="02070309020205020404" pitchFamily="49" charset="0"/>
              </a:rPr>
              <a:t>&gt;</a:t>
            </a:r>
          </a:p>
          <a:p>
            <a:endParaRPr lang="fr-FR" sz="1100" dirty="0">
              <a:latin typeface="Courier New" panose="02070309020205020404" pitchFamily="49" charset="0"/>
              <a:cs typeface="Courier New" panose="02070309020205020404" pitchFamily="49" charset="0"/>
            </a:endParaRPr>
          </a:p>
          <a:p>
            <a:r>
              <a:rPr lang="fr-FR" sz="1100" dirty="0">
                <a:latin typeface="Courier New" panose="02070309020205020404" pitchFamily="49" charset="0"/>
                <a:cs typeface="Courier New" panose="02070309020205020404" pitchFamily="49" charset="0"/>
              </a:rPr>
              <a:t>&lt;body&gt;</a:t>
            </a:r>
          </a:p>
          <a:p>
            <a:r>
              <a:rPr lang="fr-FR" sz="1100" dirty="0">
                <a:latin typeface="Courier New" panose="02070309020205020404" pitchFamily="49" charset="0"/>
                <a:cs typeface="Courier New" panose="02070309020205020404" pitchFamily="49" charset="0"/>
              </a:rPr>
              <a:t>  &lt;</a:t>
            </a:r>
            <a:r>
              <a:rPr lang="fr-FR" sz="1100" dirty="0" err="1">
                <a:latin typeface="Courier New" panose="02070309020205020404" pitchFamily="49" charset="0"/>
                <a:cs typeface="Courier New" panose="02070309020205020404" pitchFamily="49" charset="0"/>
              </a:rPr>
              <a:t>ul</a:t>
            </a:r>
            <a:r>
              <a:rPr lang="fr-FR" sz="1100" dirty="0">
                <a:latin typeface="Courier New" panose="02070309020205020404" pitchFamily="49" charset="0"/>
                <a:cs typeface="Courier New" panose="02070309020205020404" pitchFamily="49" charset="0"/>
              </a:rPr>
              <a:t> id="horizontal"&gt;</a:t>
            </a:r>
          </a:p>
          <a:p>
            <a:r>
              <a:rPr lang="fr-FR" sz="1100" dirty="0">
                <a:latin typeface="Courier New" panose="02070309020205020404" pitchFamily="49" charset="0"/>
                <a:cs typeface="Courier New" panose="02070309020205020404" pitchFamily="49" charset="0"/>
              </a:rPr>
              <a:t>    &lt;li&gt;&lt;a href="page1.htm"&gt;Page 1&lt;/a&gt;&lt;/li&gt;</a:t>
            </a:r>
          </a:p>
          <a:p>
            <a:r>
              <a:rPr lang="fr-FR" sz="1100" dirty="0">
                <a:latin typeface="Courier New" panose="02070309020205020404" pitchFamily="49" charset="0"/>
                <a:cs typeface="Courier New" panose="02070309020205020404" pitchFamily="49" charset="0"/>
              </a:rPr>
              <a:t>    &lt;li&gt;&lt;a href="page2.htm"&gt;Page 2&lt;/a&gt;&lt;/li&gt;</a:t>
            </a:r>
          </a:p>
          <a:p>
            <a:r>
              <a:rPr lang="fr-FR" sz="1100" dirty="0">
                <a:latin typeface="Courier New" panose="02070309020205020404" pitchFamily="49" charset="0"/>
                <a:cs typeface="Courier New" panose="02070309020205020404" pitchFamily="49" charset="0"/>
              </a:rPr>
              <a:t>    &lt;li&gt;&lt;a href="page3.htm"&gt;Page 3&lt;/a&gt;&lt;/li&gt;</a:t>
            </a:r>
          </a:p>
          <a:p>
            <a:r>
              <a:rPr lang="fr-FR" sz="1100" dirty="0">
                <a:latin typeface="Courier New" panose="02070309020205020404" pitchFamily="49" charset="0"/>
                <a:cs typeface="Courier New" panose="02070309020205020404" pitchFamily="49" charset="0"/>
              </a:rPr>
              <a:t>    &lt;li&gt;&lt;a href="page4.htm"&gt;Page 4&lt;/a&gt;&lt;/li&gt;</a:t>
            </a:r>
          </a:p>
          <a:p>
            <a:r>
              <a:rPr lang="fr-FR" sz="1100" dirty="0">
                <a:latin typeface="Courier New" panose="02070309020205020404" pitchFamily="49" charset="0"/>
                <a:cs typeface="Courier New" panose="02070309020205020404" pitchFamily="49" charset="0"/>
              </a:rPr>
              <a:t>    &lt;li&gt;&lt;a href="page5.htm"&gt;Page 5&lt;/a&gt;&lt;/li&gt;</a:t>
            </a:r>
          </a:p>
          <a:p>
            <a:r>
              <a:rPr lang="fr-FR" sz="1100" dirty="0">
                <a:latin typeface="Courier New" panose="02070309020205020404" pitchFamily="49" charset="0"/>
                <a:cs typeface="Courier New" panose="02070309020205020404" pitchFamily="49" charset="0"/>
              </a:rPr>
              <a:t>  &lt;/</a:t>
            </a:r>
            <a:r>
              <a:rPr lang="fr-FR" sz="1100" dirty="0" err="1">
                <a:latin typeface="Courier New" panose="02070309020205020404" pitchFamily="49" charset="0"/>
                <a:cs typeface="Courier New" panose="02070309020205020404" pitchFamily="49" charset="0"/>
              </a:rPr>
              <a:t>ul</a:t>
            </a:r>
            <a:r>
              <a:rPr lang="fr-FR" sz="1100" dirty="0">
                <a:latin typeface="Courier New" panose="02070309020205020404" pitchFamily="49" charset="0"/>
                <a:cs typeface="Courier New" panose="02070309020205020404" pitchFamily="49" charset="0"/>
              </a:rPr>
              <a:t>&gt;</a:t>
            </a:r>
          </a:p>
          <a:p>
            <a:r>
              <a:rPr lang="fr-FR" sz="1100" dirty="0">
                <a:latin typeface="Courier New" panose="02070309020205020404" pitchFamily="49" charset="0"/>
                <a:cs typeface="Courier New" panose="02070309020205020404" pitchFamily="49" charset="0"/>
              </a:rPr>
              <a:t>  &lt;</a:t>
            </a:r>
            <a:r>
              <a:rPr lang="fr-FR" sz="1100" dirty="0" err="1">
                <a:latin typeface="Courier New" panose="02070309020205020404" pitchFamily="49" charset="0"/>
                <a:cs typeface="Courier New" panose="02070309020205020404" pitchFamily="49" charset="0"/>
              </a:rPr>
              <a:t>button</a:t>
            </a:r>
            <a:r>
              <a:rPr lang="fr-FR" sz="1100" dirty="0">
                <a:latin typeface="Courier New" panose="02070309020205020404" pitchFamily="49" charset="0"/>
                <a:cs typeface="Courier New" panose="02070309020205020404" pitchFamily="49" charset="0"/>
              </a:rPr>
              <a:t> </a:t>
            </a:r>
            <a:r>
              <a:rPr lang="fr-FR" sz="1100" dirty="0" err="1">
                <a:latin typeface="Courier New" panose="02070309020205020404" pitchFamily="49" charset="0"/>
                <a:cs typeface="Courier New" panose="02070309020205020404" pitchFamily="49" charset="0"/>
              </a:rPr>
              <a:t>onclick</a:t>
            </a:r>
            <a:r>
              <a:rPr lang="fr-FR" sz="1100" dirty="0">
                <a:latin typeface="Courier New" panose="02070309020205020404" pitchFamily="49" charset="0"/>
                <a:cs typeface="Courier New" panose="02070309020205020404" pitchFamily="49" charset="0"/>
              </a:rPr>
              <a:t>="ajoute();"&gt;Ajouter une entrée dans le menu&lt;/</a:t>
            </a:r>
            <a:r>
              <a:rPr lang="fr-FR" sz="1100" dirty="0" err="1">
                <a:latin typeface="Courier New" panose="02070309020205020404" pitchFamily="49" charset="0"/>
                <a:cs typeface="Courier New" panose="02070309020205020404" pitchFamily="49" charset="0"/>
              </a:rPr>
              <a:t>button</a:t>
            </a:r>
            <a:r>
              <a:rPr lang="fr-FR" sz="1100" dirty="0">
                <a:latin typeface="Courier New" panose="02070309020205020404" pitchFamily="49" charset="0"/>
                <a:cs typeface="Courier New" panose="02070309020205020404" pitchFamily="49" charset="0"/>
              </a:rPr>
              <a:t>&gt;</a:t>
            </a:r>
          </a:p>
          <a:p>
            <a:r>
              <a:rPr lang="fr-FR" sz="1100" dirty="0">
                <a:latin typeface="Courier New" panose="02070309020205020404" pitchFamily="49" charset="0"/>
                <a:cs typeface="Courier New" panose="02070309020205020404" pitchFamily="49" charset="0"/>
              </a:rPr>
              <a:t>&lt;/body&gt;</a:t>
            </a:r>
          </a:p>
          <a:p>
            <a:r>
              <a:rPr lang="fr-FR" sz="1100" dirty="0">
                <a:latin typeface="Courier New" panose="02070309020205020404" pitchFamily="49" charset="0"/>
                <a:cs typeface="Courier New" panose="02070309020205020404" pitchFamily="49" charset="0"/>
              </a:rPr>
              <a:t>&lt;/html&gt;</a:t>
            </a:r>
          </a:p>
        </p:txBody>
      </p:sp>
      <p:sp>
        <p:nvSpPr>
          <p:cNvPr id="3" name="ZoneTexte 2">
            <a:extLst>
              <a:ext uri="{FF2B5EF4-FFF2-40B4-BE49-F238E27FC236}">
                <a16:creationId xmlns:a16="http://schemas.microsoft.com/office/drawing/2014/main" id="{BAB24484-D26C-4521-8890-FEC0DD54C624}"/>
              </a:ext>
            </a:extLst>
          </p:cNvPr>
          <p:cNvSpPr txBox="1"/>
          <p:nvPr/>
        </p:nvSpPr>
        <p:spPr>
          <a:xfrm>
            <a:off x="1526796" y="2483141"/>
            <a:ext cx="1468074" cy="369332"/>
          </a:xfrm>
          <a:prstGeom prst="rect">
            <a:avLst/>
          </a:prstGeom>
          <a:noFill/>
        </p:spPr>
        <p:txBody>
          <a:bodyPr wrap="square" rtlCol="0">
            <a:spAutoFit/>
          </a:bodyPr>
          <a:lstStyle/>
          <a:p>
            <a:r>
              <a:rPr lang="fr-FR" dirty="0"/>
              <a:t>Solution :</a:t>
            </a:r>
          </a:p>
        </p:txBody>
      </p:sp>
    </p:spTree>
    <p:extLst>
      <p:ext uri="{BB962C8B-B14F-4D97-AF65-F5344CB8AC3E}">
        <p14:creationId xmlns:p14="http://schemas.microsoft.com/office/powerpoint/2010/main" val="247661159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1EC251D-A9E3-C132-FF7A-02F26A5A4DDE}"/>
              </a:ext>
            </a:extLst>
          </p:cNvPr>
          <p:cNvSpPr>
            <a:spLocks noGrp="1"/>
          </p:cNvSpPr>
          <p:nvPr>
            <p:ph type="sldNum" sz="quarter" idx="12"/>
          </p:nvPr>
        </p:nvSpPr>
        <p:spPr/>
        <p:txBody>
          <a:bodyPr/>
          <a:lstStyle/>
          <a:p>
            <a:fld id="{D57F1E4F-1CFF-5643-939E-217C01CDF565}" type="slidenum">
              <a:rPr lang="en-US" smtClean="0"/>
              <a:pPr/>
              <a:t>208</a:t>
            </a:fld>
            <a:endParaRPr lang="en-US" dirty="0"/>
          </a:p>
        </p:txBody>
      </p:sp>
      <p:sp>
        <p:nvSpPr>
          <p:cNvPr id="4" name="ZoneTexte 3">
            <a:extLst>
              <a:ext uri="{FF2B5EF4-FFF2-40B4-BE49-F238E27FC236}">
                <a16:creationId xmlns:a16="http://schemas.microsoft.com/office/drawing/2014/main" id="{FCCA15C6-5617-F2B2-1F5D-6EFADD0D6DEB}"/>
              </a:ext>
            </a:extLst>
          </p:cNvPr>
          <p:cNvSpPr txBox="1"/>
          <p:nvPr/>
        </p:nvSpPr>
        <p:spPr>
          <a:xfrm>
            <a:off x="1447800" y="136525"/>
            <a:ext cx="10134599" cy="6740307"/>
          </a:xfrm>
          <a:prstGeom prst="rect">
            <a:avLst/>
          </a:prstGeom>
          <a:noFill/>
        </p:spPr>
        <p:txBody>
          <a:bodyPr wrap="square">
            <a:spAutoFit/>
          </a:bodyPr>
          <a:lstStyle/>
          <a:p>
            <a:r>
              <a:rPr lang="fr-FR" sz="1200" dirty="0">
                <a:latin typeface="Courier New" panose="02070309020205020404" pitchFamily="49" charset="0"/>
                <a:cs typeface="Courier New" panose="02070309020205020404" pitchFamily="49" charset="0"/>
              </a:rPr>
              <a:t>&lt;!DOCTYPE html&gt;</a:t>
            </a:r>
          </a:p>
          <a:p>
            <a:r>
              <a:rPr lang="fr-FR" sz="1200" dirty="0">
                <a:latin typeface="Courier New" panose="02070309020205020404" pitchFamily="49" charset="0"/>
                <a:cs typeface="Courier New" panose="02070309020205020404" pitchFamily="49" charset="0"/>
              </a:rPr>
              <a:t>&lt;html </a:t>
            </a:r>
            <a:r>
              <a:rPr lang="fr-FR" sz="1200" dirty="0" err="1">
                <a:latin typeface="Courier New" panose="02070309020205020404" pitchFamily="49" charset="0"/>
                <a:cs typeface="Courier New" panose="02070309020205020404" pitchFamily="49" charset="0"/>
              </a:rPr>
              <a:t>lang</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fr</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meta</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charset</a:t>
            </a:r>
            <a:r>
              <a:rPr lang="fr-FR" sz="1200" dirty="0">
                <a:latin typeface="Courier New" panose="02070309020205020404" pitchFamily="49" charset="0"/>
                <a:cs typeface="Courier New" panose="02070309020205020404" pitchFamily="49" charset="0"/>
              </a:rPr>
              <a:t>="utf-8"&gt;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&gt;Menu horizontal&lt;/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&lt;style&gt;</a:t>
            </a:r>
          </a:p>
          <a:p>
            <a:r>
              <a:rPr lang="fr-FR" sz="1200" dirty="0">
                <a:latin typeface="Courier New" panose="02070309020205020404" pitchFamily="49" charset="0"/>
                <a:cs typeface="Courier New" panose="02070309020205020404" pitchFamily="49" charset="0"/>
              </a:rPr>
              <a:t>      #ul1 li {</a:t>
            </a:r>
          </a:p>
          <a:p>
            <a:r>
              <a:rPr lang="fr-FR" sz="1200" dirty="0">
                <a:latin typeface="Courier New" panose="02070309020205020404" pitchFamily="49" charset="0"/>
                <a:cs typeface="Courier New" panose="02070309020205020404" pitchFamily="49" charset="0"/>
              </a:rPr>
              <a:t>        display: </a:t>
            </a:r>
            <a:r>
              <a:rPr lang="fr-FR" sz="1200" dirty="0" err="1">
                <a:latin typeface="Courier New" panose="02070309020205020404" pitchFamily="49" charset="0"/>
                <a:cs typeface="Courier New" panose="02070309020205020404" pitchFamily="49" charset="0"/>
              </a:rPr>
              <a:t>inline</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margin</a:t>
            </a:r>
            <a:r>
              <a:rPr lang="fr-FR" sz="1200" dirty="0">
                <a:latin typeface="Courier New" panose="02070309020205020404" pitchFamily="49" charset="0"/>
                <a:cs typeface="Courier New" panose="02070309020205020404" pitchFamily="49" charset="0"/>
              </a:rPr>
              <a:t>-right: 2rem;</a:t>
            </a:r>
          </a:p>
          <a:p>
            <a:r>
              <a:rPr lang="fr-FR" sz="1200" dirty="0">
                <a:latin typeface="Courier New" panose="02070309020205020404" pitchFamily="49" charset="0"/>
                <a:cs typeface="Courier New" panose="02070309020205020404" pitchFamily="49" charset="0"/>
              </a:rPr>
              <a:t>      }  </a:t>
            </a:r>
          </a:p>
          <a:p>
            <a:r>
              <a:rPr lang="fr-FR" sz="1200" dirty="0">
                <a:latin typeface="Courier New" panose="02070309020205020404" pitchFamily="49" charset="0"/>
                <a:cs typeface="Courier New" panose="02070309020205020404" pitchFamily="49" charset="0"/>
              </a:rPr>
              <a:t>    &lt;/style&gt;</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function</a:t>
            </a:r>
            <a:r>
              <a:rPr lang="fr-FR" sz="1200" dirty="0">
                <a:latin typeface="Courier New" panose="02070309020205020404" pitchFamily="49" charset="0"/>
                <a:cs typeface="Courier New" panose="02070309020205020404" pitchFamily="49" charset="0"/>
              </a:rPr>
              <a:t> ajouter() {</a:t>
            </a:r>
          </a:p>
          <a:p>
            <a:r>
              <a:rPr lang="fr-FR" sz="1200" dirty="0">
                <a:latin typeface="Courier New" panose="02070309020205020404" pitchFamily="49" charset="0"/>
                <a:cs typeface="Courier New" panose="02070309020205020404" pitchFamily="49" charset="0"/>
              </a:rPr>
              <a:t>        var </a:t>
            </a:r>
            <a:r>
              <a:rPr lang="fr-FR" sz="1200" dirty="0" err="1">
                <a:latin typeface="Courier New" panose="02070309020205020404" pitchFamily="49" charset="0"/>
                <a:cs typeface="Courier New" panose="02070309020205020404" pitchFamily="49" charset="0"/>
              </a:rPr>
              <a:t>ul</a:t>
            </a:r>
            <a:r>
              <a:rPr lang="fr-FR" sz="1200" dirty="0">
                <a:latin typeface="Courier New" panose="02070309020205020404" pitchFamily="49" charset="0"/>
                <a:cs typeface="Courier New" panose="02070309020205020404" pitchFamily="49" charset="0"/>
              </a:rPr>
              <a:t> = </a:t>
            </a:r>
            <a:r>
              <a:rPr lang="fr-FR" sz="1200" dirty="0" err="1">
                <a:latin typeface="Courier New" panose="02070309020205020404" pitchFamily="49" charset="0"/>
                <a:cs typeface="Courier New" panose="02070309020205020404" pitchFamily="49" charset="0"/>
              </a:rPr>
              <a:t>document.getElementById</a:t>
            </a:r>
            <a:r>
              <a:rPr lang="fr-FR" sz="1200" dirty="0">
                <a:latin typeface="Courier New" panose="02070309020205020404" pitchFamily="49" charset="0"/>
                <a:cs typeface="Courier New" panose="02070309020205020404" pitchFamily="49" charset="0"/>
              </a:rPr>
              <a:t>('ul1');</a:t>
            </a:r>
          </a:p>
          <a:p>
            <a:r>
              <a:rPr lang="fr-FR" sz="1200" dirty="0">
                <a:latin typeface="Courier New" panose="02070309020205020404" pitchFamily="49" charset="0"/>
                <a:cs typeface="Courier New" panose="02070309020205020404" pitchFamily="49" charset="0"/>
              </a:rPr>
              <a:t>        var li = </a:t>
            </a:r>
            <a:r>
              <a:rPr lang="fr-FR" sz="1200" dirty="0" err="1">
                <a:latin typeface="Courier New" panose="02070309020205020404" pitchFamily="49" charset="0"/>
                <a:cs typeface="Courier New" panose="02070309020205020404" pitchFamily="49" charset="0"/>
              </a:rPr>
              <a:t>document.createElement</a:t>
            </a:r>
            <a:r>
              <a:rPr lang="fr-FR" sz="1200" dirty="0">
                <a:latin typeface="Courier New" panose="02070309020205020404" pitchFamily="49" charset="0"/>
                <a:cs typeface="Courier New" panose="02070309020205020404" pitchFamily="49" charset="0"/>
              </a:rPr>
              <a:t>('li');</a:t>
            </a:r>
          </a:p>
          <a:p>
            <a:r>
              <a:rPr lang="fr-FR" sz="1200" dirty="0">
                <a:latin typeface="Courier New" panose="02070309020205020404" pitchFamily="49" charset="0"/>
                <a:cs typeface="Courier New" panose="02070309020205020404" pitchFamily="49" charset="0"/>
              </a:rPr>
              <a:t>        var a = </a:t>
            </a:r>
            <a:r>
              <a:rPr lang="fr-FR" sz="1200" dirty="0" err="1">
                <a:latin typeface="Courier New" panose="02070309020205020404" pitchFamily="49" charset="0"/>
                <a:cs typeface="Courier New" panose="02070309020205020404" pitchFamily="49" charset="0"/>
              </a:rPr>
              <a:t>document.createElement</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'a</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var </a:t>
            </a:r>
            <a:r>
              <a:rPr lang="fr-FR" sz="1200" dirty="0" err="1">
                <a:latin typeface="Courier New" panose="02070309020205020404" pitchFamily="49" charset="0"/>
                <a:cs typeface="Courier New" panose="02070309020205020404" pitchFamily="49" charset="0"/>
              </a:rPr>
              <a:t>numero</a:t>
            </a:r>
            <a:r>
              <a:rPr lang="fr-FR" sz="1200" dirty="0">
                <a:latin typeface="Courier New" panose="02070309020205020404" pitchFamily="49" charset="0"/>
                <a:cs typeface="Courier New" panose="02070309020205020404" pitchFamily="49" charset="0"/>
              </a:rPr>
              <a:t> = </a:t>
            </a:r>
            <a:r>
              <a:rPr lang="fr-FR" sz="1200" dirty="0" err="1">
                <a:latin typeface="Courier New" panose="02070309020205020404" pitchFamily="49" charset="0"/>
                <a:cs typeface="Courier New" panose="02070309020205020404" pitchFamily="49" charset="0"/>
              </a:rPr>
              <a:t>document.getElementById</a:t>
            </a:r>
            <a:r>
              <a:rPr lang="fr-FR" sz="1200" dirty="0">
                <a:latin typeface="Courier New" panose="02070309020205020404" pitchFamily="49" charset="0"/>
                <a:cs typeface="Courier New" panose="02070309020205020404" pitchFamily="49" charset="0"/>
              </a:rPr>
              <a:t>('ul1').</a:t>
            </a:r>
            <a:r>
              <a:rPr lang="fr-FR" sz="1200" dirty="0" err="1">
                <a:latin typeface="Courier New" panose="02070309020205020404" pitchFamily="49" charset="0"/>
                <a:cs typeface="Courier New" panose="02070309020205020404" pitchFamily="49" charset="0"/>
              </a:rPr>
              <a:t>childElementCount</a:t>
            </a:r>
            <a:r>
              <a:rPr lang="fr-FR" sz="1200" dirty="0">
                <a:latin typeface="Courier New" panose="02070309020205020404" pitchFamily="49" charset="0"/>
                <a:cs typeface="Courier New" panose="02070309020205020404" pitchFamily="49" charset="0"/>
              </a:rPr>
              <a:t> + 1;</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a.setAttribute</a:t>
            </a:r>
            <a:r>
              <a:rPr lang="fr-FR" sz="1200" dirty="0">
                <a:latin typeface="Courier New" panose="02070309020205020404" pitchFamily="49" charset="0"/>
                <a:cs typeface="Courier New" panose="02070309020205020404" pitchFamily="49" charset="0"/>
              </a:rPr>
              <a:t>('href','page'+numero+'.html');</a:t>
            </a:r>
          </a:p>
          <a:p>
            <a:r>
              <a:rPr lang="fr-FR" sz="1200" dirty="0">
                <a:latin typeface="Courier New" panose="02070309020205020404" pitchFamily="49" charset="0"/>
                <a:cs typeface="Courier New" panose="02070309020205020404" pitchFamily="49" charset="0"/>
              </a:rPr>
              <a:t>        var </a:t>
            </a:r>
            <a:r>
              <a:rPr lang="fr-FR" sz="1200" dirty="0" err="1">
                <a:latin typeface="Courier New" panose="02070309020205020404" pitchFamily="49" charset="0"/>
                <a:cs typeface="Courier New" panose="02070309020205020404" pitchFamily="49" charset="0"/>
              </a:rPr>
              <a:t>textNode</a:t>
            </a:r>
            <a:r>
              <a:rPr lang="fr-FR" sz="1200" dirty="0">
                <a:latin typeface="Courier New" panose="02070309020205020404" pitchFamily="49" charset="0"/>
                <a:cs typeface="Courier New" panose="02070309020205020404" pitchFamily="49" charset="0"/>
              </a:rPr>
              <a:t> = </a:t>
            </a:r>
            <a:r>
              <a:rPr lang="fr-FR" sz="1200" dirty="0" err="1">
                <a:latin typeface="Courier New" panose="02070309020205020404" pitchFamily="49" charset="0"/>
                <a:cs typeface="Courier New" panose="02070309020205020404" pitchFamily="49" charset="0"/>
              </a:rPr>
              <a:t>document.createTextNode</a:t>
            </a:r>
            <a:r>
              <a:rPr lang="fr-FR" sz="1200" dirty="0">
                <a:latin typeface="Courier New" panose="02070309020205020404" pitchFamily="49" charset="0"/>
                <a:cs typeface="Courier New" panose="02070309020205020404" pitchFamily="49" charset="0"/>
              </a:rPr>
              <a:t>('Page ' + </a:t>
            </a:r>
            <a:r>
              <a:rPr lang="fr-FR" sz="1200" dirty="0" err="1">
                <a:latin typeface="Courier New" panose="02070309020205020404" pitchFamily="49" charset="0"/>
                <a:cs typeface="Courier New" panose="02070309020205020404" pitchFamily="49" charset="0"/>
              </a:rPr>
              <a:t>numero</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a.appendChild</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textNode</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li.appendChild</a:t>
            </a:r>
            <a:r>
              <a:rPr lang="fr-FR" sz="1200" dirty="0">
                <a:latin typeface="Courier New" panose="02070309020205020404" pitchFamily="49" charset="0"/>
                <a:cs typeface="Courier New" panose="02070309020205020404" pitchFamily="49" charset="0"/>
              </a:rPr>
              <a:t>(a);</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ul.appendChild</a:t>
            </a:r>
            <a:r>
              <a:rPr lang="fr-FR" sz="1200" dirty="0">
                <a:latin typeface="Courier New" panose="02070309020205020404" pitchFamily="49" charset="0"/>
                <a:cs typeface="Courier New" panose="02070309020205020404" pitchFamily="49" charset="0"/>
              </a:rPr>
              <a:t>(li);</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&lt;body&gt;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ul</a:t>
            </a:r>
            <a:r>
              <a:rPr lang="fr-FR" sz="1200" dirty="0">
                <a:latin typeface="Courier New" panose="02070309020205020404" pitchFamily="49" charset="0"/>
                <a:cs typeface="Courier New" panose="02070309020205020404" pitchFamily="49" charset="0"/>
              </a:rPr>
              <a:t> id="ul1"&gt;</a:t>
            </a:r>
          </a:p>
          <a:p>
            <a:r>
              <a:rPr lang="fr-FR" sz="1200" dirty="0">
                <a:latin typeface="Courier New" panose="02070309020205020404" pitchFamily="49" charset="0"/>
                <a:cs typeface="Courier New" panose="02070309020205020404" pitchFamily="49" charset="0"/>
              </a:rPr>
              <a:t>      &lt;li&gt;&lt;a href="page1.html"&gt;Page 1&lt;/a&gt;&lt;/li&gt;</a:t>
            </a:r>
          </a:p>
          <a:p>
            <a:r>
              <a:rPr lang="fr-FR" sz="1200" dirty="0">
                <a:latin typeface="Courier New" panose="02070309020205020404" pitchFamily="49" charset="0"/>
                <a:cs typeface="Courier New" panose="02070309020205020404" pitchFamily="49" charset="0"/>
              </a:rPr>
              <a:t>      &lt;li&gt;&lt;a href="page2.html"&gt;Page 2&lt;/a&gt;&lt;/li&gt;</a:t>
            </a:r>
          </a:p>
          <a:p>
            <a:r>
              <a:rPr lang="fr-FR" sz="1200" dirty="0">
                <a:latin typeface="Courier New" panose="02070309020205020404" pitchFamily="49" charset="0"/>
                <a:cs typeface="Courier New" panose="02070309020205020404" pitchFamily="49" charset="0"/>
              </a:rPr>
              <a:t>      &lt;li&gt;&lt;a href="page3.html"&gt;Page 3&lt;/a&gt;&lt;/li&gt;</a:t>
            </a:r>
          </a:p>
          <a:p>
            <a:r>
              <a:rPr lang="fr-FR" sz="1200" dirty="0">
                <a:latin typeface="Courier New" panose="02070309020205020404" pitchFamily="49" charset="0"/>
                <a:cs typeface="Courier New" panose="02070309020205020404" pitchFamily="49" charset="0"/>
              </a:rPr>
              <a:t>      &lt;li&gt;&lt;a href="page4.html"&gt;Page 4&lt;/a&gt;&lt;/li&gt;</a:t>
            </a:r>
          </a:p>
          <a:p>
            <a:r>
              <a:rPr lang="fr-FR" sz="1200" dirty="0">
                <a:latin typeface="Courier New" panose="02070309020205020404" pitchFamily="49" charset="0"/>
                <a:cs typeface="Courier New" panose="02070309020205020404" pitchFamily="49" charset="0"/>
              </a:rPr>
              <a:t>      &lt;li&gt;&lt;a href="page5.html"&gt;Page 5&lt;/a&gt;&lt;/li&gt;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ul</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button</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onclick</a:t>
            </a:r>
            <a:r>
              <a:rPr lang="fr-FR" sz="1200" dirty="0">
                <a:latin typeface="Courier New" panose="02070309020205020404" pitchFamily="49" charset="0"/>
                <a:cs typeface="Courier New" panose="02070309020205020404" pitchFamily="49" charset="0"/>
              </a:rPr>
              <a:t>="ajouter();"&gt;Ajouter une entrée dans le menu&lt;/</a:t>
            </a:r>
            <a:r>
              <a:rPr lang="fr-FR" sz="1200" dirty="0" err="1">
                <a:latin typeface="Courier New" panose="02070309020205020404" pitchFamily="49" charset="0"/>
                <a:cs typeface="Courier New" panose="02070309020205020404" pitchFamily="49" charset="0"/>
              </a:rPr>
              <a:t>button</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&lt;/body&gt;</a:t>
            </a:r>
          </a:p>
          <a:p>
            <a:r>
              <a:rPr lang="fr-FR" sz="1200" dirty="0">
                <a:latin typeface="Courier New" panose="02070309020205020404" pitchFamily="49" charset="0"/>
                <a:cs typeface="Courier New" panose="02070309020205020404" pitchFamily="49" charset="0"/>
              </a:rPr>
              <a:t>&lt;/html&gt;</a:t>
            </a:r>
          </a:p>
        </p:txBody>
      </p:sp>
      <p:sp>
        <p:nvSpPr>
          <p:cNvPr id="5" name="ZoneTexte 4">
            <a:extLst>
              <a:ext uri="{FF2B5EF4-FFF2-40B4-BE49-F238E27FC236}">
                <a16:creationId xmlns:a16="http://schemas.microsoft.com/office/drawing/2014/main" id="{DBCF86D0-F3E3-6BF6-9D8E-F0EC311EFDCC}"/>
              </a:ext>
            </a:extLst>
          </p:cNvPr>
          <p:cNvSpPr txBox="1"/>
          <p:nvPr/>
        </p:nvSpPr>
        <p:spPr>
          <a:xfrm>
            <a:off x="6866466" y="567267"/>
            <a:ext cx="3547533" cy="1200329"/>
          </a:xfrm>
          <a:prstGeom prst="rect">
            <a:avLst/>
          </a:prstGeom>
          <a:noFill/>
        </p:spPr>
        <p:txBody>
          <a:bodyPr wrap="square" rtlCol="0">
            <a:spAutoFit/>
          </a:bodyPr>
          <a:lstStyle/>
          <a:p>
            <a:r>
              <a:rPr lang="fr-FR" dirty="0"/>
              <a:t>Une autre version du code. Ici, le nombre d'enfants de la balise </a:t>
            </a:r>
            <a:r>
              <a:rPr lang="fr-FR" b="1" dirty="0"/>
              <a:t>&lt;</a:t>
            </a:r>
            <a:r>
              <a:rPr lang="fr-FR" b="1" dirty="0" err="1"/>
              <a:t>ul</a:t>
            </a:r>
            <a:r>
              <a:rPr lang="fr-FR" b="1" dirty="0"/>
              <a:t>&gt;&lt;/</a:t>
            </a:r>
            <a:r>
              <a:rPr lang="fr-FR" b="1" dirty="0" err="1"/>
              <a:t>ul</a:t>
            </a:r>
            <a:r>
              <a:rPr lang="fr-FR" b="1" dirty="0"/>
              <a:t>&gt;</a:t>
            </a:r>
            <a:r>
              <a:rPr lang="fr-FR" dirty="0"/>
              <a:t> est trouvé avec la propriété </a:t>
            </a:r>
            <a:r>
              <a:rPr lang="fr-FR" b="1" dirty="0" err="1"/>
              <a:t>childElementCount</a:t>
            </a:r>
            <a:r>
              <a:rPr lang="fr-FR" dirty="0"/>
              <a:t>.</a:t>
            </a:r>
          </a:p>
        </p:txBody>
      </p:sp>
    </p:spTree>
    <p:extLst>
      <p:ext uri="{BB962C8B-B14F-4D97-AF65-F5344CB8AC3E}">
        <p14:creationId xmlns:p14="http://schemas.microsoft.com/office/powerpoint/2010/main" val="292925864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Un menu déroulant</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1822515" y="1289831"/>
            <a:ext cx="8999456" cy="646331"/>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Le principe de base consiste à imbriquer deux listes </a:t>
            </a:r>
            <a:r>
              <a:rPr lang="fr-FR" u="dbl" dirty="0">
                <a:latin typeface="Times New Roman" panose="02020603050405020304" pitchFamily="18" charset="0"/>
                <a:ea typeface="Times New Roman" panose="02020603050405020304" pitchFamily="18" charset="0"/>
              </a:rPr>
              <a:t>&lt;</a:t>
            </a:r>
            <a:r>
              <a:rPr lang="fr-FR" u="dbl" dirty="0" err="1">
                <a:latin typeface="Times New Roman" panose="02020603050405020304" pitchFamily="18" charset="0"/>
                <a:ea typeface="Times New Roman" panose="02020603050405020304" pitchFamily="18" charset="0"/>
              </a:rPr>
              <a:t>ul</a:t>
            </a:r>
            <a:r>
              <a:rPr lang="fr-FR" u="dbl" dirty="0">
                <a:latin typeface="Times New Roman" panose="02020603050405020304" pitchFamily="18" charset="0"/>
                <a:ea typeface="Times New Roman" panose="02020603050405020304" pitchFamily="18" charset="0"/>
              </a:rPr>
              <a:t>&gt;</a:t>
            </a:r>
            <a:r>
              <a:rPr lang="fr-FR" dirty="0">
                <a:latin typeface="Times New Roman" panose="02020603050405020304" pitchFamily="18" charset="0"/>
                <a:ea typeface="Times New Roman" panose="02020603050405020304" pitchFamily="18" charset="0"/>
              </a:rPr>
              <a:t>, la première contenant les entrées principales du menu et la deuxième les entrées secondaires.</a:t>
            </a:r>
            <a:endParaRPr lang="fr-FR" dirty="0">
              <a:effectLst/>
              <a:latin typeface="Times New Roman" panose="02020603050405020304" pitchFamily="18" charset="0"/>
              <a:ea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DFB6120B-B952-4E4D-A139-07720E956706}"/>
              </a:ext>
            </a:extLst>
          </p:cNvPr>
          <p:cNvSpPr>
            <a:spLocks noGrp="1"/>
          </p:cNvSpPr>
          <p:nvPr>
            <p:ph type="sldNum" sz="quarter" idx="12"/>
          </p:nvPr>
        </p:nvSpPr>
        <p:spPr/>
        <p:txBody>
          <a:bodyPr/>
          <a:lstStyle/>
          <a:p>
            <a:fld id="{D57F1E4F-1CFF-5643-939E-217C01CDF565}" type="slidenum">
              <a:rPr lang="en-US" smtClean="0"/>
              <a:pPr/>
              <a:t>209</a:t>
            </a:fld>
            <a:endParaRPr lang="en-US" dirty="0"/>
          </a:p>
        </p:txBody>
      </p:sp>
    </p:spTree>
    <p:extLst>
      <p:ext uri="{BB962C8B-B14F-4D97-AF65-F5344CB8AC3E}">
        <p14:creationId xmlns:p14="http://schemas.microsoft.com/office/powerpoint/2010/main" val="1188409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84809" y="786026"/>
            <a:ext cx="9319966" cy="369332"/>
          </a:xfrm>
          <a:prstGeom prst="rect">
            <a:avLst/>
          </a:prstGeom>
        </p:spPr>
        <p:txBody>
          <a:bodyPr wrap="square">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L'intégration de code JavaScript dans une page HTML peut se faire de deux façons :</a:t>
            </a:r>
          </a:p>
        </p:txBody>
      </p:sp>
      <p:sp>
        <p:nvSpPr>
          <p:cNvPr id="4" name="Rectangle 3"/>
          <p:cNvSpPr/>
          <p:nvPr/>
        </p:nvSpPr>
        <p:spPr>
          <a:xfrm>
            <a:off x="3048000" y="1403155"/>
            <a:ext cx="6096000" cy="369332"/>
          </a:xfrm>
          <a:prstGeom prst="rect">
            <a:avLst/>
          </a:prstGeom>
        </p:spPr>
        <p:txBody>
          <a:bodyPr>
            <a:spAutoFit/>
          </a:bodyPr>
          <a:lstStyle/>
          <a:p>
            <a:pPr marL="342900" lvl="0" indent="-342900">
              <a:spcBef>
                <a:spcPts val="300"/>
              </a:spcBef>
              <a:spcAft>
                <a:spcPts val="300"/>
              </a:spcAft>
              <a:buFont typeface="+mj-lt"/>
              <a:buAutoNum type="arabicPeriod"/>
            </a:pPr>
            <a:r>
              <a:rPr lang="fr-FR" dirty="0">
                <a:latin typeface="Times New Roman" panose="02020603050405020304" pitchFamily="18" charset="0"/>
                <a:ea typeface="Times New Roman" panose="02020603050405020304" pitchFamily="18" charset="0"/>
              </a:rPr>
              <a:t>A l'aide d'une balise </a:t>
            </a:r>
            <a:r>
              <a:rPr lang="fr-FR" u="dbl" dirty="0">
                <a:latin typeface="Times New Roman" panose="02020603050405020304" pitchFamily="18" charset="0"/>
                <a:ea typeface="Times New Roman" panose="02020603050405020304" pitchFamily="18" charset="0"/>
              </a:rPr>
              <a:t>&lt;script&gt;</a:t>
            </a:r>
            <a:r>
              <a:rPr lang="fr-FR" dirty="0">
                <a:latin typeface="Times New Roman" panose="02020603050405020304" pitchFamily="18" charset="0"/>
                <a:ea typeface="Times New Roman" panose="02020603050405020304" pitchFamily="18" charset="0"/>
              </a:rPr>
              <a:t> </a:t>
            </a:r>
            <a:r>
              <a:rPr lang="fr-FR" u="dbl" dirty="0">
                <a:latin typeface="Times New Roman" panose="02020603050405020304" pitchFamily="18" charset="0"/>
                <a:ea typeface="Times New Roman" panose="02020603050405020304" pitchFamily="18" charset="0"/>
              </a:rPr>
              <a:t>&lt;/script&gt;</a:t>
            </a:r>
            <a:r>
              <a:rPr lang="fr-FR" dirty="0">
                <a:latin typeface="Times New Roman" panose="02020603050405020304" pitchFamily="18" charset="0"/>
                <a:ea typeface="Times New Roman" panose="02020603050405020304" pitchFamily="18" charset="0"/>
              </a:rPr>
              <a:t>.</a:t>
            </a:r>
          </a:p>
        </p:txBody>
      </p:sp>
      <p:sp>
        <p:nvSpPr>
          <p:cNvPr id="5" name="Rectangle 4"/>
          <p:cNvSpPr/>
          <p:nvPr/>
        </p:nvSpPr>
        <p:spPr>
          <a:xfrm>
            <a:off x="3048000" y="2287136"/>
            <a:ext cx="5195653" cy="369332"/>
          </a:xfrm>
          <a:prstGeom prst="rect">
            <a:avLst/>
          </a:prstGeom>
        </p:spPr>
        <p:txBody>
          <a:bodyPr wrap="none">
            <a:spAutoFit/>
          </a:bodyPr>
          <a:lstStyle/>
          <a:p>
            <a:pPr marL="342900" lvl="0" indent="-342900">
              <a:spcBef>
                <a:spcPts val="300"/>
              </a:spcBef>
              <a:spcAft>
                <a:spcPts val="300"/>
              </a:spcAft>
              <a:buFont typeface="+mj-lt"/>
              <a:buAutoNum type="arabicPeriod" startAt="2"/>
            </a:pPr>
            <a:r>
              <a:rPr lang="fr-FR" dirty="0">
                <a:latin typeface="Times New Roman" panose="02020603050405020304" pitchFamily="18" charset="0"/>
                <a:ea typeface="Times New Roman" panose="02020603050405020304" pitchFamily="18" charset="0"/>
              </a:rPr>
              <a:t>En mettant en place un gestionnaire d'événements.</a:t>
            </a:r>
          </a:p>
        </p:txBody>
      </p:sp>
      <p:sp>
        <p:nvSpPr>
          <p:cNvPr id="6" name="Rectangle 5"/>
          <p:cNvSpPr/>
          <p:nvPr/>
        </p:nvSpPr>
        <p:spPr>
          <a:xfrm>
            <a:off x="1784809" y="4924488"/>
            <a:ext cx="9461368" cy="923330"/>
          </a:xfrm>
          <a:prstGeom prst="rect">
            <a:avLst/>
          </a:prstGeom>
        </p:spPr>
        <p:txBody>
          <a:bodyPr wrap="square">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Dans le premier cas, le code est exécuté pendant le chargement de la page. Dans le deuxième cas, il est en mesure de réagir à des événements utilisateur : clics, focus ou perte de focus sur un contrôle, appui sur le bouton </a:t>
            </a:r>
            <a:r>
              <a:rPr lang="fr-FR" b="1" dirty="0" err="1">
                <a:latin typeface="Times New Roman" panose="02020603050405020304" pitchFamily="18" charset="0"/>
                <a:ea typeface="Times New Roman" panose="02020603050405020304" pitchFamily="18" charset="0"/>
              </a:rPr>
              <a:t>Submit</a:t>
            </a:r>
            <a:r>
              <a:rPr lang="fr-FR" dirty="0">
                <a:latin typeface="Times New Roman" panose="02020603050405020304" pitchFamily="18" charset="0"/>
                <a:ea typeface="Times New Roman" panose="02020603050405020304" pitchFamily="18" charset="0"/>
              </a:rPr>
              <a:t> ou sur le bouton </a:t>
            </a:r>
            <a:r>
              <a:rPr lang="fr-FR" b="1" dirty="0" err="1">
                <a:latin typeface="Times New Roman" panose="02020603050405020304" pitchFamily="18" charset="0"/>
                <a:ea typeface="Times New Roman" panose="02020603050405020304" pitchFamily="18" charset="0"/>
              </a:rPr>
              <a:t>Quit</a:t>
            </a:r>
            <a:r>
              <a:rPr lang="fr-FR" dirty="0">
                <a:latin typeface="Times New Roman" panose="02020603050405020304" pitchFamily="18" charset="0"/>
                <a:ea typeface="Times New Roman" panose="02020603050405020304" pitchFamily="18" charset="0"/>
              </a:rPr>
              <a:t> dans un formulaire, etc.</a:t>
            </a:r>
            <a:endParaRPr lang="fr-FR" dirty="0">
              <a:effectLst/>
              <a:latin typeface="Times New Roman" panose="02020603050405020304" pitchFamily="18" charset="0"/>
              <a:ea typeface="Times New Roman" panose="02020603050405020304" pitchFamily="18" charset="0"/>
            </a:endParaRPr>
          </a:p>
        </p:txBody>
      </p:sp>
      <p:sp>
        <p:nvSpPr>
          <p:cNvPr id="2" name="Espace réservé du numéro de diapositive 1">
            <a:extLst>
              <a:ext uri="{FF2B5EF4-FFF2-40B4-BE49-F238E27FC236}">
                <a16:creationId xmlns:a16="http://schemas.microsoft.com/office/drawing/2014/main" id="{A18C88C9-0151-4407-A10B-ACF6ABF49607}"/>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501073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1886932" y="283951"/>
            <a:ext cx="4183930" cy="6247864"/>
          </a:xfrm>
          <a:prstGeom prst="rect">
            <a:avLst/>
          </a:prstGeom>
        </p:spPr>
        <p:txBody>
          <a:bodyPr wrap="square">
            <a:spAutoFit/>
          </a:bodyPr>
          <a:lstStyle/>
          <a:p>
            <a:r>
              <a:rPr lang="fr-FR" sz="1000" dirty="0">
                <a:latin typeface="Courier New" panose="02070309020205020404" pitchFamily="49" charset="0"/>
                <a:cs typeface="Courier New" panose="02070309020205020404" pitchFamily="49" charset="0"/>
              </a:rPr>
              <a:t>&lt;style type="</a:t>
            </a:r>
            <a:r>
              <a:rPr lang="fr-FR" sz="1000" dirty="0" err="1">
                <a:latin typeface="Courier New" panose="02070309020205020404" pitchFamily="49" charset="0"/>
                <a:cs typeface="Courier New" panose="02070309020205020404" pitchFamily="49" charset="0"/>
              </a:rPr>
              <a:t>text</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css</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#principal</a:t>
            </a:r>
          </a:p>
          <a:p>
            <a:r>
              <a:rPr lang="fr-FR" sz="1000" dirty="0">
                <a:latin typeface="Courier New" panose="02070309020205020404" pitchFamily="49" charset="0"/>
                <a:cs typeface="Courier New" panose="02070309020205020404" pitchFamily="49" charset="0"/>
              </a:rPr>
              <a:t>  { </a:t>
            </a:r>
          </a:p>
          <a:p>
            <a:r>
              <a:rPr lang="fr-FR" sz="1000" dirty="0">
                <a:latin typeface="Courier New" panose="02070309020205020404" pitchFamily="49" charset="0"/>
                <a:cs typeface="Courier New" panose="02070309020205020404" pitchFamily="49" charset="0"/>
              </a:rPr>
              <a:t>    background: #E0FCC8;</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width</a:t>
            </a:r>
            <a:r>
              <a:rPr lang="fr-FR" sz="1000" dirty="0">
                <a:latin typeface="Courier New" panose="02070309020205020404" pitchFamily="49" charset="0"/>
                <a:cs typeface="Courier New" panose="02070309020205020404" pitchFamily="49" charset="0"/>
              </a:rPr>
              <a:t>: 800px;</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height</a:t>
            </a:r>
            <a:r>
              <a:rPr lang="fr-FR" sz="1000" dirty="0">
                <a:latin typeface="Courier New" panose="02070309020205020404" pitchFamily="49" charset="0"/>
                <a:cs typeface="Courier New" panose="02070309020205020404" pitchFamily="49" charset="0"/>
              </a:rPr>
              <a:t>: 30px;</a:t>
            </a:r>
          </a:p>
          <a:p>
            <a:r>
              <a:rPr lang="fr-FR" sz="1000" dirty="0">
                <a:latin typeface="Courier New" panose="02070309020205020404" pitchFamily="49" charset="0"/>
                <a:cs typeface="Courier New" panose="02070309020205020404" pitchFamily="49" charset="0"/>
              </a:rPr>
              <a:t>    position: </a:t>
            </a:r>
            <a:r>
              <a:rPr lang="fr-FR" sz="1000" dirty="0" err="1">
                <a:latin typeface="Courier New" panose="02070309020205020404" pitchFamily="49" charset="0"/>
                <a:cs typeface="Courier New" panose="02070309020205020404" pitchFamily="49" charset="0"/>
              </a:rPr>
              <a:t>absolute</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top: 0;</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left</a:t>
            </a:r>
            <a:r>
              <a:rPr lang="fr-FR" sz="1000" dirty="0">
                <a:latin typeface="Courier New" panose="02070309020205020404" pitchFamily="49" charset="0"/>
                <a:cs typeface="Courier New" panose="02070309020205020404" pitchFamily="49" charset="0"/>
              </a:rPr>
              <a:t>: 0;</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#principal li</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list</a:t>
            </a:r>
            <a:r>
              <a:rPr lang="fr-FR" sz="1000" dirty="0">
                <a:latin typeface="Courier New" panose="02070309020205020404" pitchFamily="49" charset="0"/>
                <a:cs typeface="Courier New" panose="02070309020205020404" pitchFamily="49" charset="0"/>
              </a:rPr>
              <a:t>-style-type: none;</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float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left</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width</a:t>
            </a:r>
            <a:r>
              <a:rPr lang="fr-FR" sz="1000" dirty="0">
                <a:latin typeface="Courier New" panose="02070309020205020404" pitchFamily="49" charset="0"/>
                <a:cs typeface="Courier New" panose="02070309020205020404" pitchFamily="49" charset="0"/>
              </a:rPr>
              <a:t>: 150px;</a:t>
            </a:r>
          </a:p>
          <a:p>
            <a:r>
              <a:rPr lang="fr-FR" sz="1000" dirty="0">
                <a:latin typeface="Courier New" panose="02070309020205020404" pitchFamily="49" charset="0"/>
                <a:cs typeface="Courier New" panose="02070309020205020404" pitchFamily="49" charset="0"/>
              </a:rPr>
              <a:t>    border-style: </a:t>
            </a:r>
            <a:r>
              <a:rPr lang="fr-FR" sz="1000" dirty="0" err="1">
                <a:latin typeface="Courier New" panose="02070309020205020404" pitchFamily="49" charset="0"/>
                <a:cs typeface="Courier New" panose="02070309020205020404" pitchFamily="49" charset="0"/>
              </a:rPr>
              <a:t>dashed</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border-</a:t>
            </a:r>
            <a:r>
              <a:rPr lang="fr-FR" sz="1000" dirty="0" err="1">
                <a:latin typeface="Courier New" panose="02070309020205020404" pitchFamily="49" charset="0"/>
                <a:cs typeface="Courier New" panose="02070309020205020404" pitchFamily="49" charset="0"/>
              </a:rPr>
              <a:t>width</a:t>
            </a:r>
            <a:r>
              <a:rPr lang="fr-FR" sz="1000" dirty="0">
                <a:latin typeface="Courier New" panose="02070309020205020404" pitchFamily="49" charset="0"/>
                <a:cs typeface="Courier New" panose="02070309020205020404" pitchFamily="49" charset="0"/>
              </a:rPr>
              <a:t>: 1px;</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#principal li a:link, #principal li a:visited</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display: block;</a:t>
            </a:r>
          </a:p>
          <a:p>
            <a:r>
              <a:rPr lang="fr-FR" sz="1000" dirty="0">
                <a:latin typeface="Courier New" panose="02070309020205020404" pitchFamily="49" charset="0"/>
                <a:cs typeface="Courier New" panose="02070309020205020404" pitchFamily="49" charset="0"/>
              </a:rPr>
              <a:t>   background: #E0FCC8;</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margin</a:t>
            </a:r>
            <a:r>
              <a:rPr lang="fr-FR" sz="1000" dirty="0">
                <a:latin typeface="Courier New" panose="02070309020205020404" pitchFamily="49" charset="0"/>
                <a:cs typeface="Courier New" panose="02070309020205020404" pitchFamily="49" charset="0"/>
              </a:rPr>
              <a:t>: 0;</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padding</a:t>
            </a:r>
            <a:r>
              <a:rPr lang="fr-FR" sz="1000" dirty="0">
                <a:latin typeface="Courier New" panose="02070309020205020404" pitchFamily="49" charset="0"/>
                <a:cs typeface="Courier New" panose="02070309020205020404" pitchFamily="49" charset="0"/>
              </a:rPr>
              <a:t>: 5px 6px;</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text-decoration</a:t>
            </a:r>
            <a:r>
              <a:rPr lang="fr-FR" sz="1000" dirty="0">
                <a:latin typeface="Courier New" panose="02070309020205020404" pitchFamily="49" charset="0"/>
                <a:cs typeface="Courier New" panose="02070309020205020404" pitchFamily="49" charset="0"/>
              </a:rPr>
              <a:t>: none;</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color</a:t>
            </a:r>
            <a:r>
              <a:rPr lang="fr-FR" sz="1000" dirty="0">
                <a:latin typeface="Courier New" panose="02070309020205020404" pitchFamily="49" charset="0"/>
                <a:cs typeface="Courier New" panose="02070309020205020404" pitchFamily="49" charset="0"/>
              </a:rPr>
              <a:t>: black;</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#principal li a:hover </a:t>
            </a:r>
          </a:p>
          <a:p>
            <a:r>
              <a:rPr lang="fr-FR" sz="1000" dirty="0">
                <a:latin typeface="Courier New" panose="02070309020205020404" pitchFamily="49" charset="0"/>
                <a:cs typeface="Courier New" panose="02070309020205020404" pitchFamily="49" charset="0"/>
              </a:rPr>
              <a:t>  { </a:t>
            </a:r>
          </a:p>
          <a:p>
            <a:r>
              <a:rPr lang="fr-FR" sz="1000" dirty="0">
                <a:latin typeface="Courier New" panose="02070309020205020404" pitchFamily="49" charset="0"/>
                <a:cs typeface="Courier New" panose="02070309020205020404" pitchFamily="49" charset="0"/>
              </a:rPr>
              <a:t>    background-</a:t>
            </a:r>
            <a:r>
              <a:rPr lang="fr-FR" sz="1000" dirty="0" err="1">
                <a:latin typeface="Courier New" panose="02070309020205020404" pitchFamily="49" charset="0"/>
                <a:cs typeface="Courier New" panose="02070309020205020404" pitchFamily="49" charset="0"/>
              </a:rPr>
              <a:t>color</a:t>
            </a:r>
            <a:r>
              <a:rPr lang="fr-FR" sz="1000" dirty="0">
                <a:latin typeface="Courier New" panose="02070309020205020404" pitchFamily="49" charset="0"/>
                <a:cs typeface="Courier New" panose="02070309020205020404" pitchFamily="49" charset="0"/>
              </a:rPr>
              <a:t>: #A5F95B; </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#principal .secondaire</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display: none;</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list</a:t>
            </a:r>
            <a:r>
              <a:rPr lang="fr-FR" sz="1000" dirty="0">
                <a:latin typeface="Courier New" panose="02070309020205020404" pitchFamily="49" charset="0"/>
                <a:cs typeface="Courier New" panose="02070309020205020404" pitchFamily="49" charset="0"/>
              </a:rPr>
              <a:t>-style-type: none;</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margin</a:t>
            </a:r>
            <a:r>
              <a:rPr lang="fr-FR" sz="1000" dirty="0">
                <a:latin typeface="Courier New" panose="02070309020205020404" pitchFamily="49" charset="0"/>
                <a:cs typeface="Courier New" panose="02070309020205020404" pitchFamily="49" charset="0"/>
              </a:rPr>
              <a:t>: 0;</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padding</a:t>
            </a:r>
            <a:r>
              <a:rPr lang="fr-FR" sz="1000" dirty="0">
                <a:latin typeface="Courier New" panose="02070309020205020404" pitchFamily="49" charset="0"/>
                <a:cs typeface="Courier New" panose="02070309020205020404" pitchFamily="49" charset="0"/>
              </a:rPr>
              <a:t>: 0;</a:t>
            </a:r>
          </a:p>
          <a:p>
            <a:r>
              <a:rPr lang="fr-FR" sz="1000" dirty="0">
                <a:latin typeface="Courier New" panose="02070309020205020404" pitchFamily="49" charset="0"/>
                <a:cs typeface="Courier New" panose="02070309020205020404" pitchFamily="49" charset="0"/>
              </a:rPr>
              <a:t>    border: 0;</a:t>
            </a:r>
          </a:p>
          <a:p>
            <a:r>
              <a:rPr lang="fr-FR" sz="1000" dirty="0">
                <a:latin typeface="Courier New" panose="02070309020205020404" pitchFamily="49" charset="0"/>
                <a:cs typeface="Courier New" panose="02070309020205020404" pitchFamily="49" charset="0"/>
              </a:rPr>
              <a:t>  }</a:t>
            </a:r>
          </a:p>
        </p:txBody>
      </p:sp>
      <p:sp>
        <p:nvSpPr>
          <p:cNvPr id="5" name="Rectangle 4"/>
          <p:cNvSpPr/>
          <p:nvPr/>
        </p:nvSpPr>
        <p:spPr>
          <a:xfrm>
            <a:off x="6617463" y="-371"/>
            <a:ext cx="6096000" cy="3016210"/>
          </a:xfrm>
          <a:prstGeom prst="rect">
            <a:avLst/>
          </a:prstGeom>
        </p:spPr>
        <p:txBody>
          <a:bodyPr>
            <a:spAutoFit/>
          </a:bodyPr>
          <a:lstStyle/>
          <a:p>
            <a:r>
              <a:rPr lang="fr-FR" sz="1000" dirty="0">
                <a:latin typeface="Courier New" panose="02070309020205020404" pitchFamily="49" charset="0"/>
                <a:cs typeface="Courier New" panose="02070309020205020404" pitchFamily="49" charset="0"/>
              </a:rPr>
              <a:t> #principal .secondaire li</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float</a:t>
            </a:r>
            <a:r>
              <a:rPr lang="fr-FR" sz="1000" dirty="0">
                <a:latin typeface="Courier New" panose="02070309020205020404" pitchFamily="49" charset="0"/>
                <a:cs typeface="Courier New" panose="02070309020205020404" pitchFamily="49" charset="0"/>
              </a:rPr>
              <a:t>: none;</a:t>
            </a:r>
          </a:p>
          <a:p>
            <a:r>
              <a:rPr lang="fr-FR" sz="1000" dirty="0">
                <a:latin typeface="Courier New" panose="02070309020205020404" pitchFamily="49" charset="0"/>
                <a:cs typeface="Courier New" panose="02070309020205020404" pitchFamily="49" charset="0"/>
              </a:rPr>
              <a:t>    border: 0;</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#principal .secondaire li a:link, #principal .secondaire li a:visited</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display: block;</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text-decoration</a:t>
            </a:r>
            <a:r>
              <a:rPr lang="fr-FR" sz="1000" dirty="0">
                <a:latin typeface="Courier New" panose="02070309020205020404" pitchFamily="49" charset="0"/>
                <a:cs typeface="Courier New" panose="02070309020205020404" pitchFamily="49" charset="0"/>
              </a:rPr>
              <a:t>: none;</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#principal .secondaire li a:hover</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background-</a:t>
            </a:r>
            <a:r>
              <a:rPr lang="fr-FR" sz="1000" dirty="0" err="1">
                <a:latin typeface="Courier New" panose="02070309020205020404" pitchFamily="49" charset="0"/>
                <a:cs typeface="Courier New" panose="02070309020205020404" pitchFamily="49" charset="0"/>
              </a:rPr>
              <a:t>color</a:t>
            </a:r>
            <a:r>
              <a:rPr lang="fr-FR" sz="1000" dirty="0">
                <a:latin typeface="Courier New" panose="02070309020205020404" pitchFamily="49" charset="0"/>
                <a:cs typeface="Courier New" panose="02070309020205020404" pitchFamily="49" charset="0"/>
              </a:rPr>
              <a:t>: #A5F95B;</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#principal </a:t>
            </a:r>
            <a:r>
              <a:rPr lang="fr-FR" sz="1000" dirty="0" err="1">
                <a:latin typeface="Courier New" panose="02070309020205020404" pitchFamily="49" charset="0"/>
                <a:cs typeface="Courier New" panose="02070309020205020404" pitchFamily="49" charset="0"/>
              </a:rPr>
              <a:t>li:hover</a:t>
            </a:r>
            <a:r>
              <a:rPr lang="fr-FR" sz="1000" dirty="0">
                <a:latin typeface="Courier New" panose="02070309020205020404" pitchFamily="49" charset="0"/>
                <a:cs typeface="Courier New" panose="02070309020205020404" pitchFamily="49" charset="0"/>
              </a:rPr>
              <a:t> &gt; .secondaire </a:t>
            </a:r>
          </a:p>
          <a:p>
            <a:r>
              <a:rPr lang="fr-FR" sz="1000" dirty="0">
                <a:latin typeface="Courier New" panose="02070309020205020404" pitchFamily="49" charset="0"/>
                <a:cs typeface="Courier New" panose="02070309020205020404" pitchFamily="49" charset="0"/>
              </a:rPr>
              <a:t>  { </a:t>
            </a:r>
          </a:p>
          <a:p>
            <a:r>
              <a:rPr lang="fr-FR" sz="1000" dirty="0">
                <a:latin typeface="Courier New" panose="02070309020205020404" pitchFamily="49" charset="0"/>
                <a:cs typeface="Courier New" panose="02070309020205020404" pitchFamily="49" charset="0"/>
              </a:rPr>
              <a:t>    display: block; </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&lt;/style&gt;</a:t>
            </a:r>
            <a:endParaRPr lang="fr-FR" sz="1000" dirty="0"/>
          </a:p>
        </p:txBody>
      </p:sp>
      <p:sp>
        <p:nvSpPr>
          <p:cNvPr id="6" name="Rectangle 5"/>
          <p:cNvSpPr/>
          <p:nvPr/>
        </p:nvSpPr>
        <p:spPr>
          <a:xfrm>
            <a:off x="6617463" y="3012253"/>
            <a:ext cx="6096000" cy="3939540"/>
          </a:xfrm>
          <a:prstGeom prst="rect">
            <a:avLst/>
          </a:prstGeom>
        </p:spPr>
        <p:txBody>
          <a:bodyPr>
            <a:spAutoFit/>
          </a:bodyPr>
          <a:lstStyle/>
          <a:p>
            <a:r>
              <a:rPr lang="fr-FR" sz="1000" dirty="0"/>
              <a:t>&lt;body&gt;</a:t>
            </a:r>
          </a:p>
          <a:p>
            <a:r>
              <a:rPr lang="fr-FR" sz="1000" dirty="0"/>
              <a:t>  &lt;</a:t>
            </a:r>
            <a:r>
              <a:rPr lang="fr-FR" sz="1000" dirty="0" err="1"/>
              <a:t>ul</a:t>
            </a:r>
            <a:r>
              <a:rPr lang="fr-FR" sz="1000" dirty="0"/>
              <a:t> id="principal"&gt;</a:t>
            </a:r>
          </a:p>
          <a:p>
            <a:r>
              <a:rPr lang="fr-FR" sz="1000" dirty="0"/>
              <a:t>    &lt;li&gt;&lt;a </a:t>
            </a:r>
            <a:r>
              <a:rPr lang="fr-FR" sz="1000" dirty="0" err="1"/>
              <a:t>href</a:t>
            </a:r>
            <a:r>
              <a:rPr lang="fr-FR" sz="1000" dirty="0"/>
              <a:t>="#"&gt;Page 1&lt;/a&gt;</a:t>
            </a:r>
          </a:p>
          <a:p>
            <a:r>
              <a:rPr lang="fr-FR" sz="1000" dirty="0"/>
              <a:t>      &lt;</a:t>
            </a:r>
            <a:r>
              <a:rPr lang="fr-FR" sz="1000" dirty="0" err="1"/>
              <a:t>ul</a:t>
            </a:r>
            <a:r>
              <a:rPr lang="fr-FR" sz="1000" dirty="0"/>
              <a:t> class="secondaire"&gt;</a:t>
            </a:r>
          </a:p>
          <a:p>
            <a:r>
              <a:rPr lang="fr-FR" sz="1000" dirty="0"/>
              <a:t>        &lt;li&gt;&lt;a </a:t>
            </a:r>
            <a:r>
              <a:rPr lang="fr-FR" sz="1000" dirty="0" err="1"/>
              <a:t>href</a:t>
            </a:r>
            <a:r>
              <a:rPr lang="fr-FR" sz="1000" dirty="0"/>
              <a:t>="page1-1.htm"&gt;Page 1 - Sous-page 1&lt;/a&gt;&lt;/li&gt;</a:t>
            </a:r>
          </a:p>
          <a:p>
            <a:r>
              <a:rPr lang="fr-FR" sz="1000" dirty="0"/>
              <a:t>        &lt;li&gt;&lt;a </a:t>
            </a:r>
            <a:r>
              <a:rPr lang="fr-FR" sz="1000" dirty="0" err="1"/>
              <a:t>href</a:t>
            </a:r>
            <a:r>
              <a:rPr lang="fr-FR" sz="1000" dirty="0"/>
              <a:t>="page1-2.htm"&gt;Page 1 - Sous-page 2&lt;/a&gt;&lt;/li&gt;</a:t>
            </a:r>
          </a:p>
          <a:p>
            <a:r>
              <a:rPr lang="fr-FR" sz="1000" dirty="0"/>
              <a:t>        &lt;li&gt;&lt;a </a:t>
            </a:r>
            <a:r>
              <a:rPr lang="fr-FR" sz="1000" dirty="0" err="1"/>
              <a:t>href</a:t>
            </a:r>
            <a:r>
              <a:rPr lang="fr-FR" sz="1000" dirty="0"/>
              <a:t>="page1-3.htm"&gt;Page 1 - Sous-page 3&lt;/a&gt;&lt;/li&gt;</a:t>
            </a:r>
          </a:p>
          <a:p>
            <a:r>
              <a:rPr lang="fr-FR" sz="1000" dirty="0"/>
              <a:t>      &lt;/</a:t>
            </a:r>
            <a:r>
              <a:rPr lang="fr-FR" sz="1000" dirty="0" err="1"/>
              <a:t>ul</a:t>
            </a:r>
            <a:r>
              <a:rPr lang="fr-FR" sz="1000" dirty="0"/>
              <a:t>&gt;</a:t>
            </a:r>
          </a:p>
          <a:p>
            <a:r>
              <a:rPr lang="fr-FR" sz="1000" dirty="0"/>
              <a:t>    &lt;/li&gt;</a:t>
            </a:r>
          </a:p>
          <a:p>
            <a:r>
              <a:rPr lang="fr-FR" sz="1000" dirty="0"/>
              <a:t>    &lt;li&gt;&lt;a </a:t>
            </a:r>
            <a:r>
              <a:rPr lang="fr-FR" sz="1000" dirty="0" err="1"/>
              <a:t>href</a:t>
            </a:r>
            <a:r>
              <a:rPr lang="fr-FR" sz="1000" dirty="0"/>
              <a:t>="#"&gt;Page 2&lt;/a&gt;</a:t>
            </a:r>
          </a:p>
          <a:p>
            <a:r>
              <a:rPr lang="fr-FR" sz="1000" dirty="0"/>
              <a:t>      &lt;</a:t>
            </a:r>
            <a:r>
              <a:rPr lang="fr-FR" sz="1000" dirty="0" err="1"/>
              <a:t>ul</a:t>
            </a:r>
            <a:r>
              <a:rPr lang="fr-FR" sz="1000" dirty="0"/>
              <a:t> class="secondaire"&gt;</a:t>
            </a:r>
          </a:p>
          <a:p>
            <a:r>
              <a:rPr lang="fr-FR" sz="1000" dirty="0"/>
              <a:t>        &lt;li&gt;&lt;a </a:t>
            </a:r>
            <a:r>
              <a:rPr lang="fr-FR" sz="1000" dirty="0" err="1"/>
              <a:t>href</a:t>
            </a:r>
            <a:r>
              <a:rPr lang="fr-FR" sz="1000" dirty="0"/>
              <a:t>="page2-1.htm"&gt;Page 2 - Sous-page 1&lt;/a&gt;&lt;/li&gt;</a:t>
            </a:r>
          </a:p>
          <a:p>
            <a:r>
              <a:rPr lang="fr-FR" sz="1000" dirty="0"/>
              <a:t>        &lt;li&gt;&lt;a </a:t>
            </a:r>
            <a:r>
              <a:rPr lang="fr-FR" sz="1000" dirty="0" err="1"/>
              <a:t>href</a:t>
            </a:r>
            <a:r>
              <a:rPr lang="fr-FR" sz="1000" dirty="0"/>
              <a:t>="page2-2.htm"&gt;Page 2 - Sous-page 2&lt;/a&gt;&lt;/li&gt;</a:t>
            </a:r>
          </a:p>
          <a:p>
            <a:r>
              <a:rPr lang="fr-FR" sz="1000" dirty="0"/>
              <a:t>        &lt;li&gt;&lt;a </a:t>
            </a:r>
            <a:r>
              <a:rPr lang="fr-FR" sz="1000" dirty="0" err="1"/>
              <a:t>href</a:t>
            </a:r>
            <a:r>
              <a:rPr lang="fr-FR" sz="1000" dirty="0"/>
              <a:t>="page2-3.htm"&gt;Page 2 - Sous-page 3&lt;/a&gt;&lt;/li&gt;</a:t>
            </a:r>
          </a:p>
          <a:p>
            <a:r>
              <a:rPr lang="fr-FR" sz="1000" dirty="0"/>
              <a:t>      &lt;/</a:t>
            </a:r>
            <a:r>
              <a:rPr lang="fr-FR" sz="1000" dirty="0" err="1"/>
              <a:t>ul</a:t>
            </a:r>
            <a:r>
              <a:rPr lang="fr-FR" sz="1000" dirty="0"/>
              <a:t>&gt;</a:t>
            </a:r>
          </a:p>
          <a:p>
            <a:r>
              <a:rPr lang="fr-FR" sz="1000" dirty="0"/>
              <a:t>    &lt;/li&gt;</a:t>
            </a:r>
          </a:p>
          <a:p>
            <a:r>
              <a:rPr lang="fr-FR" sz="1000" dirty="0"/>
              <a:t>    &lt;li&gt;&lt;a </a:t>
            </a:r>
            <a:r>
              <a:rPr lang="fr-FR" sz="1000" dirty="0" err="1"/>
              <a:t>href</a:t>
            </a:r>
            <a:r>
              <a:rPr lang="fr-FR" sz="1000" dirty="0"/>
              <a:t>="#"&gt;Page 3&lt;/a&gt;</a:t>
            </a:r>
          </a:p>
          <a:p>
            <a:r>
              <a:rPr lang="fr-FR" sz="1000" dirty="0"/>
              <a:t>      &lt;</a:t>
            </a:r>
            <a:r>
              <a:rPr lang="fr-FR" sz="1000" dirty="0" err="1"/>
              <a:t>ul</a:t>
            </a:r>
            <a:r>
              <a:rPr lang="fr-FR" sz="1000" dirty="0"/>
              <a:t> class="secondaire"&gt;</a:t>
            </a:r>
          </a:p>
          <a:p>
            <a:r>
              <a:rPr lang="fr-FR" sz="1000" dirty="0"/>
              <a:t>        &lt;li&gt;&lt;a </a:t>
            </a:r>
            <a:r>
              <a:rPr lang="fr-FR" sz="1000" dirty="0" err="1"/>
              <a:t>href</a:t>
            </a:r>
            <a:r>
              <a:rPr lang="fr-FR" sz="1000" dirty="0"/>
              <a:t>="page3-1.htm"&gt;Page 3 - Sous-page 1&lt;/a&gt;&lt;/li&gt;</a:t>
            </a:r>
          </a:p>
          <a:p>
            <a:r>
              <a:rPr lang="fr-FR" sz="1000" dirty="0"/>
              <a:t>        &lt;li&gt;&lt;a </a:t>
            </a:r>
            <a:r>
              <a:rPr lang="fr-FR" sz="1000" dirty="0" err="1"/>
              <a:t>href</a:t>
            </a:r>
            <a:r>
              <a:rPr lang="fr-FR" sz="1000" dirty="0"/>
              <a:t>="page3-2.htm"&gt;Page 3 - Sous-page 2&lt;/a&gt;&lt;/li&gt;</a:t>
            </a:r>
          </a:p>
          <a:p>
            <a:r>
              <a:rPr lang="fr-FR" sz="1000" dirty="0"/>
              <a:t>        &lt;li&gt;&lt;a </a:t>
            </a:r>
            <a:r>
              <a:rPr lang="fr-FR" sz="1000" dirty="0" err="1"/>
              <a:t>href</a:t>
            </a:r>
            <a:r>
              <a:rPr lang="fr-FR" sz="1000" dirty="0"/>
              <a:t>="page3-3.htm"&gt;Page 3 - Sous-page 3&lt;/a&gt;&lt;/li&gt;</a:t>
            </a:r>
          </a:p>
          <a:p>
            <a:r>
              <a:rPr lang="fr-FR" sz="1000" dirty="0"/>
              <a:t>      &lt;/</a:t>
            </a:r>
            <a:r>
              <a:rPr lang="fr-FR" sz="1000" dirty="0" err="1"/>
              <a:t>ul</a:t>
            </a:r>
            <a:r>
              <a:rPr lang="fr-FR" sz="1000" dirty="0"/>
              <a:t>&gt;</a:t>
            </a:r>
          </a:p>
          <a:p>
            <a:r>
              <a:rPr lang="fr-FR" sz="1000" dirty="0"/>
              <a:t>    &lt;/li&gt;</a:t>
            </a:r>
          </a:p>
          <a:p>
            <a:r>
              <a:rPr lang="fr-FR" sz="1000" dirty="0"/>
              <a:t>  &lt;/</a:t>
            </a:r>
            <a:r>
              <a:rPr lang="fr-FR" sz="1000" dirty="0" err="1"/>
              <a:t>ul</a:t>
            </a:r>
            <a:r>
              <a:rPr lang="fr-FR" sz="1000" dirty="0"/>
              <a:t>&gt;</a:t>
            </a:r>
          </a:p>
          <a:p>
            <a:r>
              <a:rPr lang="fr-FR" sz="1000" dirty="0"/>
              <a:t>&lt;/body&gt;</a:t>
            </a:r>
          </a:p>
        </p:txBody>
      </p:sp>
      <p:cxnSp>
        <p:nvCxnSpPr>
          <p:cNvPr id="8" name="Connecteur droit 7"/>
          <p:cNvCxnSpPr/>
          <p:nvPr/>
        </p:nvCxnSpPr>
        <p:spPr>
          <a:xfrm>
            <a:off x="6711885" y="3012253"/>
            <a:ext cx="5184742" cy="0"/>
          </a:xfrm>
          <a:prstGeom prst="line">
            <a:avLst/>
          </a:prstGeom>
        </p:spPr>
        <p:style>
          <a:lnRef idx="3">
            <a:schemeClr val="accent1"/>
          </a:lnRef>
          <a:fillRef idx="0">
            <a:schemeClr val="accent1"/>
          </a:fillRef>
          <a:effectRef idx="2">
            <a:schemeClr val="accent1"/>
          </a:effectRef>
          <a:fontRef idx="minor">
            <a:schemeClr val="tx1"/>
          </a:fontRef>
        </p:style>
      </p:cxnSp>
      <p:sp>
        <p:nvSpPr>
          <p:cNvPr id="2" name="Espace réservé du numéro de diapositive 1">
            <a:extLst>
              <a:ext uri="{FF2B5EF4-FFF2-40B4-BE49-F238E27FC236}">
                <a16:creationId xmlns:a16="http://schemas.microsoft.com/office/drawing/2014/main" id="{871D185F-8259-40BC-96DA-99D2F7E60EA0}"/>
              </a:ext>
            </a:extLst>
          </p:cNvPr>
          <p:cNvSpPr>
            <a:spLocks noGrp="1"/>
          </p:cNvSpPr>
          <p:nvPr>
            <p:ph type="sldNum" sz="quarter" idx="12"/>
          </p:nvPr>
        </p:nvSpPr>
        <p:spPr/>
        <p:txBody>
          <a:bodyPr/>
          <a:lstStyle/>
          <a:p>
            <a:fld id="{D57F1E4F-1CFF-5643-939E-217C01CDF565}" type="slidenum">
              <a:rPr lang="en-US" smtClean="0"/>
              <a:pPr/>
              <a:t>210</a:t>
            </a:fld>
            <a:endParaRPr lang="en-US" dirty="0"/>
          </a:p>
        </p:txBody>
      </p:sp>
    </p:spTree>
    <p:extLst>
      <p:ext uri="{BB962C8B-B14F-4D97-AF65-F5344CB8AC3E}">
        <p14:creationId xmlns:p14="http://schemas.microsoft.com/office/powerpoint/2010/main" val="2094960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194560" y="2121408"/>
            <a:ext cx="8385048" cy="1477328"/>
          </a:xfrm>
          <a:prstGeom prst="rect">
            <a:avLst/>
          </a:prstGeom>
          <a:noFill/>
        </p:spPr>
        <p:txBody>
          <a:bodyPr wrap="square" rtlCol="0">
            <a:spAutoFit/>
          </a:bodyPr>
          <a:lstStyle/>
          <a:p>
            <a:r>
              <a:rPr lang="fr-FR" dirty="0"/>
              <a:t>Pour modifier de façon dynamique un menu déroulant, la technique est la même : vous devez repérer l'entrée dans laquelle vous voulez ajouter un élément, puis l'injecter à l'aide des fonctions </a:t>
            </a:r>
            <a:r>
              <a:rPr lang="fr-FR" b="1" dirty="0" err="1"/>
              <a:t>createElement</a:t>
            </a:r>
            <a:r>
              <a:rPr lang="fr-FR" b="1" dirty="0"/>
              <a:t>()</a:t>
            </a:r>
            <a:r>
              <a:rPr lang="fr-FR" dirty="0"/>
              <a:t>, </a:t>
            </a:r>
            <a:r>
              <a:rPr lang="fr-FR" b="1" dirty="0" err="1"/>
              <a:t>createTextNode</a:t>
            </a:r>
            <a:r>
              <a:rPr lang="fr-FR" b="1" dirty="0"/>
              <a:t>()</a:t>
            </a:r>
            <a:r>
              <a:rPr lang="fr-FR" dirty="0"/>
              <a:t> et </a:t>
            </a:r>
            <a:r>
              <a:rPr lang="fr-FR" b="1" dirty="0" err="1"/>
              <a:t>appendChild</a:t>
            </a:r>
            <a:r>
              <a:rPr lang="fr-FR" b="1" dirty="0"/>
              <a:t>()</a:t>
            </a:r>
            <a:r>
              <a:rPr lang="fr-FR" dirty="0"/>
              <a:t>.</a:t>
            </a:r>
          </a:p>
          <a:p>
            <a:endParaRPr lang="fr-FR" dirty="0"/>
          </a:p>
          <a:p>
            <a:endParaRPr lang="fr-FR" dirty="0"/>
          </a:p>
        </p:txBody>
      </p:sp>
      <p:sp>
        <p:nvSpPr>
          <p:cNvPr id="3" name="Espace réservé du numéro de diapositive 2">
            <a:extLst>
              <a:ext uri="{FF2B5EF4-FFF2-40B4-BE49-F238E27FC236}">
                <a16:creationId xmlns:a16="http://schemas.microsoft.com/office/drawing/2014/main" id="{1CC9DBAE-FB98-48D8-A7D0-360503F4BE52}"/>
              </a:ext>
            </a:extLst>
          </p:cNvPr>
          <p:cNvSpPr>
            <a:spLocks noGrp="1"/>
          </p:cNvSpPr>
          <p:nvPr>
            <p:ph type="sldNum" sz="quarter" idx="12"/>
          </p:nvPr>
        </p:nvSpPr>
        <p:spPr/>
        <p:txBody>
          <a:bodyPr/>
          <a:lstStyle/>
          <a:p>
            <a:fld id="{D57F1E4F-1CFF-5643-939E-217C01CDF565}" type="slidenum">
              <a:rPr lang="en-US" smtClean="0"/>
              <a:pPr/>
              <a:t>211</a:t>
            </a:fld>
            <a:endParaRPr lang="en-US" dirty="0"/>
          </a:p>
        </p:txBody>
      </p:sp>
    </p:spTree>
    <p:extLst>
      <p:ext uri="{BB962C8B-B14F-4D97-AF65-F5344CB8AC3E}">
        <p14:creationId xmlns:p14="http://schemas.microsoft.com/office/powerpoint/2010/main" val="262944474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447049" y="878186"/>
            <a:ext cx="8039478" cy="3570208"/>
          </a:xfrm>
          <a:prstGeom prst="rect">
            <a:avLst/>
          </a:prstGeom>
          <a:noFill/>
        </p:spPr>
        <p:txBody>
          <a:bodyPr wrap="square" rtlCol="0">
            <a:spAutoFit/>
          </a:bodyPr>
          <a:lstStyle/>
          <a:p>
            <a:r>
              <a:rPr lang="fr-FR" sz="2800" b="1" dirty="0"/>
              <a:t>Version moderne du gestionnaire d'événements</a:t>
            </a:r>
          </a:p>
          <a:p>
            <a:endParaRPr lang="fr-FR" dirty="0"/>
          </a:p>
          <a:p>
            <a:r>
              <a:rPr lang="fr-FR" dirty="0"/>
              <a:t>Si vous utilisez un navigateur récent, vous pouvez mettre en place des gestionnaires d'événements en utilisant une syntaxe JavaScript plus moderne. Pour cela, vous passerez par la fonction </a:t>
            </a:r>
            <a:r>
              <a:rPr lang="fr-FR" b="1" dirty="0" err="1"/>
              <a:t>addEventListener</a:t>
            </a:r>
            <a:r>
              <a:rPr lang="fr-FR" b="1" dirty="0"/>
              <a:t>() </a:t>
            </a:r>
            <a:r>
              <a:rPr lang="fr-FR" dirty="0"/>
              <a:t>:</a:t>
            </a:r>
          </a:p>
          <a:p>
            <a:endParaRPr lang="fr-FR" dirty="0"/>
          </a:p>
          <a:p>
            <a:r>
              <a:rPr lang="fr-FR" dirty="0" err="1">
                <a:latin typeface="Courier New" panose="02070309020205020404" pitchFamily="49" charset="0"/>
                <a:cs typeface="Courier New" panose="02070309020205020404" pitchFamily="49" charset="0"/>
              </a:rPr>
              <a:t>élément.addEventListener</a:t>
            </a:r>
            <a:r>
              <a:rPr lang="fr-FR" dirty="0">
                <a:latin typeface="Courier New" panose="02070309020205020404" pitchFamily="49" charset="0"/>
                <a:cs typeface="Courier New" panose="02070309020205020404" pitchFamily="49" charset="0"/>
              </a:rPr>
              <a:t>(type, </a:t>
            </a:r>
            <a:r>
              <a:rPr lang="fr-FR" dirty="0" err="1">
                <a:latin typeface="Courier New" panose="02070309020205020404" pitchFamily="49" charset="0"/>
                <a:cs typeface="Courier New" panose="02070309020205020404" pitchFamily="49" charset="0"/>
              </a:rPr>
              <a:t>listener</a:t>
            </a:r>
            <a:r>
              <a:rPr lang="fr-FR" dirty="0">
                <a:latin typeface="Courier New" panose="02070309020205020404" pitchFamily="49" charset="0"/>
                <a:cs typeface="Courier New" panose="02070309020205020404" pitchFamily="49" charset="0"/>
              </a:rPr>
              <a:t>);</a:t>
            </a:r>
          </a:p>
          <a:p>
            <a:endParaRPr lang="fr-FR" dirty="0"/>
          </a:p>
          <a:p>
            <a:r>
              <a:rPr lang="fr-FR" dirty="0"/>
              <a:t>Où :</a:t>
            </a:r>
          </a:p>
          <a:p>
            <a:pPr marL="285750" indent="-285750">
              <a:buFont typeface="Arial" panose="020B0604020202020204" pitchFamily="34" charset="0"/>
              <a:buChar char="•"/>
            </a:pPr>
            <a:r>
              <a:rPr lang="fr-FR" b="1" dirty="0"/>
              <a:t>élément</a:t>
            </a:r>
            <a:r>
              <a:rPr lang="fr-FR" dirty="0"/>
              <a:t> est l'élément sur lequel s'applique le gestionnaire ;</a:t>
            </a:r>
          </a:p>
          <a:p>
            <a:pPr marL="285750" indent="-285750">
              <a:buFont typeface="Arial" panose="020B0604020202020204" pitchFamily="34" charset="0"/>
              <a:buChar char="•"/>
            </a:pPr>
            <a:r>
              <a:rPr lang="fr-FR" b="1" dirty="0"/>
              <a:t>type</a:t>
            </a:r>
            <a:r>
              <a:rPr lang="fr-FR" dirty="0"/>
              <a:t> représente le type de l'événement à capturer (sans le on) ;</a:t>
            </a:r>
          </a:p>
          <a:p>
            <a:pPr marL="285750" indent="-285750">
              <a:buFont typeface="Arial" panose="020B0604020202020204" pitchFamily="34" charset="0"/>
              <a:buChar char="•"/>
            </a:pPr>
            <a:r>
              <a:rPr lang="fr-FR" b="1" dirty="0" err="1"/>
              <a:t>listener</a:t>
            </a:r>
            <a:r>
              <a:rPr lang="fr-FR" dirty="0"/>
              <a:t> est la fonction JavaScript à exécuter quand l'événement se produit.</a:t>
            </a:r>
          </a:p>
        </p:txBody>
      </p:sp>
      <p:sp>
        <p:nvSpPr>
          <p:cNvPr id="2" name="Espace réservé du numéro de diapositive 1">
            <a:extLst>
              <a:ext uri="{FF2B5EF4-FFF2-40B4-BE49-F238E27FC236}">
                <a16:creationId xmlns:a16="http://schemas.microsoft.com/office/drawing/2014/main" id="{CD4356A1-D2A6-4A76-B7C4-2F0A8578DE85}"/>
              </a:ext>
            </a:extLst>
          </p:cNvPr>
          <p:cNvSpPr>
            <a:spLocks noGrp="1"/>
          </p:cNvSpPr>
          <p:nvPr>
            <p:ph type="sldNum" sz="quarter" idx="12"/>
          </p:nvPr>
        </p:nvSpPr>
        <p:spPr/>
        <p:txBody>
          <a:bodyPr/>
          <a:lstStyle/>
          <a:p>
            <a:fld id="{D57F1E4F-1CFF-5643-939E-217C01CDF565}" type="slidenum">
              <a:rPr lang="en-US" smtClean="0"/>
              <a:pPr/>
              <a:t>212</a:t>
            </a:fld>
            <a:endParaRPr lang="en-US" dirty="0"/>
          </a:p>
        </p:txBody>
      </p:sp>
    </p:spTree>
    <p:extLst>
      <p:ext uri="{BB962C8B-B14F-4D97-AF65-F5344CB8AC3E}">
        <p14:creationId xmlns:p14="http://schemas.microsoft.com/office/powerpoint/2010/main" val="104356464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93937" y="662312"/>
            <a:ext cx="8259778" cy="5755422"/>
          </a:xfrm>
          <a:prstGeom prst="rect">
            <a:avLst/>
          </a:prstGeom>
        </p:spPr>
        <p:txBody>
          <a:bodyPr wrap="square">
            <a:spAutoFit/>
          </a:bodyPr>
          <a:lstStyle/>
          <a:p>
            <a:r>
              <a:rPr lang="fr-FR" sz="1600" dirty="0">
                <a:cs typeface="Courier New" panose="02070309020205020404" pitchFamily="49" charset="0"/>
              </a:rPr>
              <a:t>Exercice :</a:t>
            </a:r>
          </a:p>
          <a:p>
            <a:r>
              <a:rPr lang="fr-FR" sz="1600" dirty="0">
                <a:cs typeface="Courier New" panose="02070309020205020404" pitchFamily="49" charset="0"/>
              </a:rPr>
              <a:t>Définissez un document qui contient un bouton. Associez un gestionnaire d'événements au clic sur ce bouton en utilisant la fonction </a:t>
            </a:r>
            <a:r>
              <a:rPr lang="fr-FR" sz="1600" b="1" dirty="0" err="1">
                <a:cs typeface="Courier New" panose="02070309020205020404" pitchFamily="49" charset="0"/>
              </a:rPr>
              <a:t>addEventListener</a:t>
            </a:r>
            <a:r>
              <a:rPr lang="fr-FR" sz="1600" b="1" dirty="0">
                <a:cs typeface="Courier New" panose="02070309020205020404" pitchFamily="49" charset="0"/>
              </a:rPr>
              <a:t>()</a:t>
            </a:r>
            <a:r>
              <a:rPr lang="fr-FR" sz="1600" dirty="0">
                <a:cs typeface="Courier New" panose="02070309020205020404" pitchFamily="49" charset="0"/>
              </a:rPr>
              <a:t>, et affichez une boîte de message lorsque l'utilisateur clique sur le bouton.</a:t>
            </a:r>
          </a:p>
          <a:p>
            <a:endParaRPr lang="fr-FR" sz="1600" dirty="0">
              <a:cs typeface="Courier New" panose="02070309020205020404" pitchFamily="49" charset="0"/>
            </a:endParaRPr>
          </a:p>
          <a:p>
            <a:endParaRPr lang="fr-FR" sz="1600" dirty="0">
              <a:cs typeface="Courier New" panose="02070309020205020404" pitchFamily="49" charset="0"/>
            </a:endParaRPr>
          </a:p>
          <a:p>
            <a:r>
              <a:rPr lang="fr-FR" sz="1600" dirty="0">
                <a:latin typeface="Courier New" panose="02070309020205020404" pitchFamily="49" charset="0"/>
                <a:cs typeface="Courier New" panose="02070309020205020404" pitchFamily="49" charset="0"/>
              </a:rPr>
              <a:t>&lt;!DOCTYPE html&gt;</a:t>
            </a:r>
          </a:p>
          <a:p>
            <a:r>
              <a:rPr lang="fr-FR" sz="1600" dirty="0">
                <a:latin typeface="Courier New" panose="02070309020205020404" pitchFamily="49" charset="0"/>
                <a:cs typeface="Courier New" panose="02070309020205020404" pitchFamily="49" charset="0"/>
              </a:rPr>
              <a:t>&lt;html&gt;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head</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meta</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charset</a:t>
            </a:r>
            <a:r>
              <a:rPr lang="fr-FR" sz="1600" dirty="0">
                <a:latin typeface="Courier New" panose="02070309020205020404" pitchFamily="49" charset="0"/>
                <a:cs typeface="Courier New" panose="02070309020205020404" pitchFamily="49" charset="0"/>
              </a:rPr>
              <a:t>="utf-8"&gt;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title</a:t>
            </a:r>
            <a:r>
              <a:rPr lang="fr-FR" sz="1600" dirty="0">
                <a:latin typeface="Courier New" panose="02070309020205020404" pitchFamily="49" charset="0"/>
                <a:cs typeface="Courier New" panose="02070309020205020404" pitchFamily="49" charset="0"/>
              </a:rPr>
              <a:t>&gt;Gestionnaire d'événement moderne&lt;/</a:t>
            </a:r>
            <a:r>
              <a:rPr lang="fr-FR" sz="1600" dirty="0" err="1">
                <a:latin typeface="Courier New" panose="02070309020205020404" pitchFamily="49" charset="0"/>
                <a:cs typeface="Courier New" panose="02070309020205020404" pitchFamily="49" charset="0"/>
              </a:rPr>
              <a:t>title</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head</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&lt;body&gt;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button</a:t>
            </a:r>
            <a:r>
              <a:rPr lang="fr-FR" sz="1600" dirty="0">
                <a:latin typeface="Courier New" panose="02070309020205020404" pitchFamily="49" charset="0"/>
                <a:cs typeface="Courier New" panose="02070309020205020404" pitchFamily="49" charset="0"/>
              </a:rPr>
              <a:t> id="bouton"&gt;Cliquez ici&lt;/</a:t>
            </a:r>
            <a:r>
              <a:rPr lang="fr-FR" sz="1600" dirty="0" err="1">
                <a:latin typeface="Courier New" panose="02070309020205020404" pitchFamily="49" charset="0"/>
                <a:cs typeface="Courier New" panose="02070309020205020404" pitchFamily="49" charset="0"/>
              </a:rPr>
              <a:t>button</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&lt;script&gt;</a:t>
            </a:r>
          </a:p>
          <a:p>
            <a:r>
              <a:rPr lang="fr-FR" sz="1600" dirty="0">
                <a:latin typeface="Courier New" panose="02070309020205020404" pitchFamily="49" charset="0"/>
                <a:cs typeface="Courier New" panose="02070309020205020404" pitchFamily="49" charset="0"/>
              </a:rPr>
              <a:t>      var </a:t>
            </a:r>
            <a:r>
              <a:rPr lang="fr-FR" sz="1600" dirty="0" err="1">
                <a:latin typeface="Courier New" panose="02070309020205020404" pitchFamily="49" charset="0"/>
                <a:cs typeface="Courier New" panose="02070309020205020404" pitchFamily="49" charset="0"/>
              </a:rPr>
              <a:t>element</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document.getElementById</a:t>
            </a:r>
            <a:r>
              <a:rPr lang="fr-FR" sz="1600" dirty="0">
                <a:latin typeface="Courier New" panose="02070309020205020404" pitchFamily="49" charset="0"/>
                <a:cs typeface="Courier New" panose="02070309020205020404" pitchFamily="49" charset="0"/>
              </a:rPr>
              <a:t>('bouton');</a:t>
            </a:r>
          </a:p>
          <a:p>
            <a:r>
              <a:rPr lang="fr-FR" sz="1600" dirty="0">
                <a:latin typeface="Courier New" panose="02070309020205020404" pitchFamily="49" charset="0"/>
                <a:cs typeface="Courier New" panose="02070309020205020404" pitchFamily="49" charset="0"/>
              </a:rPr>
              <a:t>      var </a:t>
            </a:r>
            <a:r>
              <a:rPr lang="fr-FR" sz="1600" dirty="0" err="1">
                <a:latin typeface="Courier New" panose="02070309020205020404" pitchFamily="49" charset="0"/>
                <a:cs typeface="Courier New" panose="02070309020205020404" pitchFamily="49" charset="0"/>
              </a:rPr>
              <a:t>maFonction</a:t>
            </a:r>
            <a:r>
              <a:rPr lang="fr-FR" sz="1600" dirty="0">
                <a:latin typeface="Courier New" panose="02070309020205020404" pitchFamily="49" charset="0"/>
                <a:cs typeface="Courier New" panose="02070309020205020404" pitchFamily="49" charset="0"/>
              </a:rPr>
              <a:t> = </a:t>
            </a:r>
            <a:r>
              <a:rPr lang="fr-FR" sz="1600" dirty="0" err="1">
                <a:latin typeface="Courier New" panose="02070309020205020404" pitchFamily="49" charset="0"/>
                <a:cs typeface="Courier New" panose="02070309020205020404" pitchFamily="49" charset="0"/>
              </a:rPr>
              <a:t>function</a:t>
            </a:r>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alert</a:t>
            </a:r>
            <a:r>
              <a:rPr lang="fr-FR" sz="1600" dirty="0">
                <a:latin typeface="Courier New" panose="02070309020205020404" pitchFamily="49" charset="0"/>
                <a:cs typeface="Courier New" panose="02070309020205020404" pitchFamily="49" charset="0"/>
              </a:rPr>
              <a:t>('Vous avez cliqué');</a:t>
            </a:r>
          </a:p>
          <a:p>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element.addEventListener</a:t>
            </a:r>
            <a:r>
              <a:rPr lang="fr-FR" sz="1600" dirty="0">
                <a:latin typeface="Courier New" panose="02070309020205020404" pitchFamily="49" charset="0"/>
                <a:cs typeface="Courier New" panose="02070309020205020404" pitchFamily="49" charset="0"/>
              </a:rPr>
              <a:t>('click', </a:t>
            </a:r>
            <a:r>
              <a:rPr lang="fr-FR" sz="1600" dirty="0" err="1">
                <a:latin typeface="Courier New" panose="02070309020205020404" pitchFamily="49" charset="0"/>
                <a:cs typeface="Courier New" panose="02070309020205020404" pitchFamily="49" charset="0"/>
              </a:rPr>
              <a:t>maFonction</a:t>
            </a:r>
            <a:r>
              <a:rPr lang="fr-FR" sz="1600" dirty="0">
                <a:latin typeface="Courier New" panose="02070309020205020404" pitchFamily="49" charset="0"/>
                <a:cs typeface="Courier New" panose="02070309020205020404" pitchFamily="49" charset="0"/>
              </a:rPr>
              <a:t>, false);</a:t>
            </a:r>
          </a:p>
          <a:p>
            <a:r>
              <a:rPr lang="fr-FR" sz="1600" dirty="0">
                <a:latin typeface="Courier New" panose="02070309020205020404" pitchFamily="49" charset="0"/>
                <a:cs typeface="Courier New" panose="02070309020205020404" pitchFamily="49" charset="0"/>
              </a:rPr>
              <a:t>    &lt;/script&gt;</a:t>
            </a:r>
          </a:p>
          <a:p>
            <a:r>
              <a:rPr lang="fr-FR" sz="1600" dirty="0">
                <a:latin typeface="Courier New" panose="02070309020205020404" pitchFamily="49" charset="0"/>
                <a:cs typeface="Courier New" panose="02070309020205020404" pitchFamily="49" charset="0"/>
              </a:rPr>
              <a:t>  &lt;/body&gt;</a:t>
            </a:r>
          </a:p>
          <a:p>
            <a:r>
              <a:rPr lang="fr-FR" sz="1600" dirty="0">
                <a:latin typeface="Courier New" panose="02070309020205020404" pitchFamily="49" charset="0"/>
                <a:cs typeface="Courier New" panose="02070309020205020404" pitchFamily="49" charset="0"/>
              </a:rPr>
              <a:t>&lt;/html&gt;</a:t>
            </a:r>
          </a:p>
        </p:txBody>
      </p:sp>
      <p:sp>
        <p:nvSpPr>
          <p:cNvPr id="2" name="Espace réservé du numéro de diapositive 1">
            <a:extLst>
              <a:ext uri="{FF2B5EF4-FFF2-40B4-BE49-F238E27FC236}">
                <a16:creationId xmlns:a16="http://schemas.microsoft.com/office/drawing/2014/main" id="{1CE0C8C0-9980-4857-912A-DD9A7EE71FDD}"/>
              </a:ext>
            </a:extLst>
          </p:cNvPr>
          <p:cNvSpPr>
            <a:spLocks noGrp="1"/>
          </p:cNvSpPr>
          <p:nvPr>
            <p:ph type="sldNum" sz="quarter" idx="12"/>
          </p:nvPr>
        </p:nvSpPr>
        <p:spPr/>
        <p:txBody>
          <a:bodyPr/>
          <a:lstStyle/>
          <a:p>
            <a:fld id="{D57F1E4F-1CFF-5643-939E-217C01CDF565}" type="slidenum">
              <a:rPr lang="en-US" smtClean="0"/>
              <a:pPr/>
              <a:t>213</a:t>
            </a:fld>
            <a:endParaRPr lang="en-US" dirty="0"/>
          </a:p>
        </p:txBody>
      </p:sp>
    </p:spTree>
    <p:extLst>
      <p:ext uri="{BB962C8B-B14F-4D97-AF65-F5344CB8AC3E}">
        <p14:creationId xmlns:p14="http://schemas.microsoft.com/office/powerpoint/2010/main" val="3480683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Effect transition="in" filter="fade">
                                      <p:cBhvr>
                                        <p:cTn id="16" dur="500"/>
                                        <p:tgtEl>
                                          <p:spTgt spid="4">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animEffect transition="in" filter="fade">
                                      <p:cBhvr>
                                        <p:cTn id="19" dur="500"/>
                                        <p:tgtEl>
                                          <p:spTgt spid="4">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1" end="11"/>
                                            </p:txEl>
                                          </p:spTgt>
                                        </p:tgtEl>
                                        <p:attrNameLst>
                                          <p:attrName>style.visibility</p:attrName>
                                        </p:attrNameLst>
                                      </p:cBhvr>
                                      <p:to>
                                        <p:strVal val="visible"/>
                                      </p:to>
                                    </p:set>
                                    <p:animEffect transition="in" filter="fade">
                                      <p:cBhvr>
                                        <p:cTn id="28" dur="500"/>
                                        <p:tgtEl>
                                          <p:spTgt spid="4">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animEffect transition="in" filter="fade">
                                      <p:cBhvr>
                                        <p:cTn id="31" dur="500"/>
                                        <p:tgtEl>
                                          <p:spTgt spid="4">
                                            <p:txEl>
                                              <p:pRg st="12" end="1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3" end="13"/>
                                            </p:txEl>
                                          </p:spTgt>
                                        </p:tgtEl>
                                        <p:attrNameLst>
                                          <p:attrName>style.visibility</p:attrName>
                                        </p:attrNameLst>
                                      </p:cBhvr>
                                      <p:to>
                                        <p:strVal val="visible"/>
                                      </p:to>
                                    </p:set>
                                    <p:animEffect transition="in" filter="fade">
                                      <p:cBhvr>
                                        <p:cTn id="34" dur="500"/>
                                        <p:tgtEl>
                                          <p:spTgt spid="4">
                                            <p:txEl>
                                              <p:pRg st="13" end="13"/>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6" end="16"/>
                                            </p:txEl>
                                          </p:spTgt>
                                        </p:tgtEl>
                                        <p:attrNameLst>
                                          <p:attrName>style.visibility</p:attrName>
                                        </p:attrNameLst>
                                      </p:cBhvr>
                                      <p:to>
                                        <p:strVal val="visible"/>
                                      </p:to>
                                    </p:set>
                                    <p:animEffect transition="in" filter="fade">
                                      <p:cBhvr>
                                        <p:cTn id="43" dur="500"/>
                                        <p:tgtEl>
                                          <p:spTgt spid="4">
                                            <p:txEl>
                                              <p:pRg st="16" end="16"/>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7" end="17"/>
                                            </p:txEl>
                                          </p:spTgt>
                                        </p:tgtEl>
                                        <p:attrNameLst>
                                          <p:attrName>style.visibility</p:attrName>
                                        </p:attrNameLst>
                                      </p:cBhvr>
                                      <p:to>
                                        <p:strVal val="visible"/>
                                      </p:to>
                                    </p:set>
                                    <p:animEffect transition="in" filter="fade">
                                      <p:cBhvr>
                                        <p:cTn id="46" dur="500"/>
                                        <p:tgtEl>
                                          <p:spTgt spid="4">
                                            <p:txEl>
                                              <p:pRg st="17" end="17"/>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8" end="18"/>
                                            </p:txEl>
                                          </p:spTgt>
                                        </p:tgtEl>
                                        <p:attrNameLst>
                                          <p:attrName>style.visibility</p:attrName>
                                        </p:attrNameLst>
                                      </p:cBhvr>
                                      <p:to>
                                        <p:strVal val="visible"/>
                                      </p:to>
                                    </p:set>
                                    <p:animEffect transition="in" filter="fade">
                                      <p:cBhvr>
                                        <p:cTn id="49" dur="500"/>
                                        <p:tgtEl>
                                          <p:spTgt spid="4">
                                            <p:txEl>
                                              <p:pRg st="18" end="18"/>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19" end="19"/>
                                            </p:txEl>
                                          </p:spTgt>
                                        </p:tgtEl>
                                        <p:attrNameLst>
                                          <p:attrName>style.visibility</p:attrName>
                                        </p:attrNameLst>
                                      </p:cBhvr>
                                      <p:to>
                                        <p:strVal val="visible"/>
                                      </p:to>
                                    </p:set>
                                    <p:animEffect transition="in" filter="fade">
                                      <p:cBhvr>
                                        <p:cTn id="52" dur="500"/>
                                        <p:tgtEl>
                                          <p:spTgt spid="4">
                                            <p:txEl>
                                              <p:pRg st="19" end="19"/>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0" end="20"/>
                                            </p:txEl>
                                          </p:spTgt>
                                        </p:tgtEl>
                                        <p:attrNameLst>
                                          <p:attrName>style.visibility</p:attrName>
                                        </p:attrNameLst>
                                      </p:cBhvr>
                                      <p:to>
                                        <p:strVal val="visible"/>
                                      </p:to>
                                    </p:set>
                                    <p:animEffect transition="in" filter="fade">
                                      <p:cBhvr>
                                        <p:cTn id="55"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351314" y="881743"/>
            <a:ext cx="8817429" cy="3570208"/>
          </a:xfrm>
          <a:prstGeom prst="rect">
            <a:avLst/>
          </a:prstGeom>
          <a:noFill/>
        </p:spPr>
        <p:txBody>
          <a:bodyPr wrap="square" rtlCol="0">
            <a:spAutoFit/>
          </a:bodyPr>
          <a:lstStyle/>
          <a:p>
            <a:r>
              <a:rPr lang="fr-FR" sz="2800" b="1" dirty="0"/>
              <a:t>Suppression d'un gestionnaire d'événements</a:t>
            </a:r>
          </a:p>
          <a:p>
            <a:endParaRPr lang="fr-FR" dirty="0"/>
          </a:p>
          <a:p>
            <a:r>
              <a:rPr lang="fr-FR" dirty="0"/>
              <a:t>Pour supprimer un gestionnaire d'événements, vous utiliserez la fonction </a:t>
            </a:r>
            <a:r>
              <a:rPr lang="fr-FR" dirty="0" err="1"/>
              <a:t>removeEventListener</a:t>
            </a:r>
            <a:r>
              <a:rPr lang="fr-FR" dirty="0"/>
              <a:t>() :</a:t>
            </a:r>
          </a:p>
          <a:p>
            <a:endParaRPr lang="fr-FR" dirty="0">
              <a:latin typeface="Courier New" panose="02070309020205020404" pitchFamily="49" charset="0"/>
              <a:cs typeface="Courier New" panose="02070309020205020404" pitchFamily="49" charset="0"/>
            </a:endParaRPr>
          </a:p>
          <a:p>
            <a:r>
              <a:rPr lang="fr-FR" dirty="0" err="1">
                <a:latin typeface="Courier New" panose="02070309020205020404" pitchFamily="49" charset="0"/>
                <a:cs typeface="Courier New" panose="02070309020205020404" pitchFamily="49" charset="0"/>
              </a:rPr>
              <a:t>élément.removeEventListener</a:t>
            </a:r>
            <a:r>
              <a:rPr lang="fr-FR" dirty="0">
                <a:latin typeface="Courier New" panose="02070309020205020404" pitchFamily="49" charset="0"/>
                <a:cs typeface="Courier New" panose="02070309020205020404" pitchFamily="49" charset="0"/>
              </a:rPr>
              <a:t>(type, </a:t>
            </a:r>
            <a:r>
              <a:rPr lang="fr-FR" dirty="0" err="1">
                <a:latin typeface="Courier New" panose="02070309020205020404" pitchFamily="49" charset="0"/>
                <a:cs typeface="Courier New" panose="02070309020205020404" pitchFamily="49" charset="0"/>
              </a:rPr>
              <a:t>listener</a:t>
            </a:r>
            <a:r>
              <a:rPr lang="fr-FR" dirty="0">
                <a:latin typeface="Courier New" panose="02070309020205020404" pitchFamily="49" charset="0"/>
                <a:cs typeface="Courier New" panose="02070309020205020404" pitchFamily="49" charset="0"/>
              </a:rPr>
              <a:t>);</a:t>
            </a:r>
          </a:p>
          <a:p>
            <a:endParaRPr lang="fr-FR" dirty="0"/>
          </a:p>
          <a:p>
            <a:r>
              <a:rPr lang="fr-FR" dirty="0"/>
              <a:t>Où :</a:t>
            </a:r>
          </a:p>
          <a:p>
            <a:pPr marL="285750" indent="-285750">
              <a:buFont typeface="Arial" panose="020B0604020202020204" pitchFamily="34" charset="0"/>
              <a:buChar char="•"/>
            </a:pPr>
            <a:r>
              <a:rPr lang="fr-FR" b="1" dirty="0"/>
              <a:t>élément</a:t>
            </a:r>
            <a:r>
              <a:rPr lang="fr-FR" dirty="0"/>
              <a:t> est l'élément sur lequel s'applique le gestionnaire ;</a:t>
            </a:r>
          </a:p>
          <a:p>
            <a:pPr marL="285750" indent="-285750">
              <a:buFont typeface="Arial" panose="020B0604020202020204" pitchFamily="34" charset="0"/>
              <a:buChar char="•"/>
            </a:pPr>
            <a:r>
              <a:rPr lang="fr-FR" b="1" dirty="0"/>
              <a:t>type</a:t>
            </a:r>
            <a:r>
              <a:rPr lang="fr-FR" dirty="0"/>
              <a:t> représente le type de l'événement à capturer ;</a:t>
            </a:r>
          </a:p>
          <a:p>
            <a:pPr marL="285750" indent="-285750">
              <a:buFont typeface="Arial" panose="020B0604020202020204" pitchFamily="34" charset="0"/>
              <a:buChar char="•"/>
            </a:pPr>
            <a:r>
              <a:rPr lang="fr-FR" b="1" dirty="0" err="1"/>
              <a:t>listener</a:t>
            </a:r>
            <a:r>
              <a:rPr lang="fr-FR" dirty="0"/>
              <a:t> est le gestionnaire d'événements rattaché à cet événement ;</a:t>
            </a:r>
          </a:p>
          <a:p>
            <a:endParaRPr lang="fr-FR" dirty="0"/>
          </a:p>
        </p:txBody>
      </p:sp>
      <p:sp>
        <p:nvSpPr>
          <p:cNvPr id="2" name="Espace réservé du numéro de diapositive 1">
            <a:extLst>
              <a:ext uri="{FF2B5EF4-FFF2-40B4-BE49-F238E27FC236}">
                <a16:creationId xmlns:a16="http://schemas.microsoft.com/office/drawing/2014/main" id="{96BF2D00-786A-494E-A27A-8BFF7B5C40BF}"/>
              </a:ext>
            </a:extLst>
          </p:cNvPr>
          <p:cNvSpPr>
            <a:spLocks noGrp="1"/>
          </p:cNvSpPr>
          <p:nvPr>
            <p:ph type="sldNum" sz="quarter" idx="12"/>
          </p:nvPr>
        </p:nvSpPr>
        <p:spPr/>
        <p:txBody>
          <a:bodyPr/>
          <a:lstStyle/>
          <a:p>
            <a:fld id="{D57F1E4F-1CFF-5643-939E-217C01CDF565}" type="slidenum">
              <a:rPr lang="en-US" smtClean="0"/>
              <a:pPr/>
              <a:t>214</a:t>
            </a:fld>
            <a:endParaRPr lang="en-US" dirty="0"/>
          </a:p>
        </p:txBody>
      </p:sp>
    </p:spTree>
    <p:extLst>
      <p:ext uri="{BB962C8B-B14F-4D97-AF65-F5344CB8AC3E}">
        <p14:creationId xmlns:p14="http://schemas.microsoft.com/office/powerpoint/2010/main" val="164098575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258568" y="1773936"/>
            <a:ext cx="8074152" cy="2862322"/>
          </a:xfrm>
          <a:prstGeom prst="rect">
            <a:avLst/>
          </a:prstGeom>
          <a:noFill/>
        </p:spPr>
        <p:txBody>
          <a:bodyPr wrap="square" rtlCol="0">
            <a:spAutoFit/>
          </a:bodyPr>
          <a:lstStyle/>
          <a:p>
            <a:r>
              <a:rPr lang="fr-FR" dirty="0"/>
              <a:t>Exercice</a:t>
            </a:r>
          </a:p>
          <a:p>
            <a:endParaRPr lang="fr-FR" dirty="0"/>
          </a:p>
          <a:p>
            <a:r>
              <a:rPr lang="fr-FR" dirty="0"/>
              <a:t>Définissez un document HTML qui contient trois boutons. </a:t>
            </a:r>
          </a:p>
          <a:p>
            <a:endParaRPr lang="fr-FR" dirty="0"/>
          </a:p>
          <a:p>
            <a:r>
              <a:rPr lang="fr-FR" dirty="0"/>
              <a:t>En utilisant la fonction </a:t>
            </a:r>
            <a:r>
              <a:rPr lang="fr-FR" b="1" dirty="0" err="1"/>
              <a:t>addEventListener</a:t>
            </a:r>
            <a:r>
              <a:rPr lang="fr-FR" b="1" dirty="0"/>
              <a:t>()</a:t>
            </a:r>
            <a:r>
              <a:rPr lang="fr-FR" dirty="0"/>
              <a:t>, le deuxième bouton associe un gestionnaire d'événements au premier. Le but étant d'afficher une boîte de message lorsque l'utilisateur clique sur le premier bouton.</a:t>
            </a:r>
          </a:p>
          <a:p>
            <a:endParaRPr lang="fr-FR" dirty="0"/>
          </a:p>
          <a:p>
            <a:r>
              <a:rPr lang="fr-FR" dirty="0"/>
              <a:t>En utilisant la fonction </a:t>
            </a:r>
            <a:r>
              <a:rPr lang="fr-FR" b="1" dirty="0" err="1"/>
              <a:t>removeEventListener</a:t>
            </a:r>
            <a:r>
              <a:rPr lang="fr-FR" b="1" dirty="0"/>
              <a:t>()</a:t>
            </a:r>
            <a:r>
              <a:rPr lang="fr-FR" dirty="0"/>
              <a:t>, le troisième bouton enlève le gestionnaire d'événements défini sur le premier.</a:t>
            </a:r>
          </a:p>
        </p:txBody>
      </p:sp>
      <p:sp>
        <p:nvSpPr>
          <p:cNvPr id="2" name="Espace réservé du numéro de diapositive 1">
            <a:extLst>
              <a:ext uri="{FF2B5EF4-FFF2-40B4-BE49-F238E27FC236}">
                <a16:creationId xmlns:a16="http://schemas.microsoft.com/office/drawing/2014/main" id="{637641CC-162A-4032-B238-2F409792AEDB}"/>
              </a:ext>
            </a:extLst>
          </p:cNvPr>
          <p:cNvSpPr>
            <a:spLocks noGrp="1"/>
          </p:cNvSpPr>
          <p:nvPr>
            <p:ph type="sldNum" sz="quarter" idx="12"/>
          </p:nvPr>
        </p:nvSpPr>
        <p:spPr/>
        <p:txBody>
          <a:bodyPr/>
          <a:lstStyle/>
          <a:p>
            <a:fld id="{D57F1E4F-1CFF-5643-939E-217C01CDF565}" type="slidenum">
              <a:rPr lang="en-US" smtClean="0"/>
              <a:pPr/>
              <a:t>215</a:t>
            </a:fld>
            <a:endParaRPr lang="en-US" dirty="0"/>
          </a:p>
        </p:txBody>
      </p:sp>
    </p:spTree>
    <p:extLst>
      <p:ext uri="{BB962C8B-B14F-4D97-AF65-F5344CB8AC3E}">
        <p14:creationId xmlns:p14="http://schemas.microsoft.com/office/powerpoint/2010/main" val="331724518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599" y="0"/>
            <a:ext cx="9671957" cy="6740307"/>
          </a:xfrm>
          <a:prstGeom prst="rect">
            <a:avLst/>
          </a:prstGeom>
        </p:spPr>
        <p:txBody>
          <a:bodyPr wrap="square">
            <a:spAutoFit/>
          </a:bodyPr>
          <a:lstStyle/>
          <a:p>
            <a:r>
              <a:rPr lang="fr-FR" dirty="0">
                <a:latin typeface="Courier New" panose="02070309020205020404" pitchFamily="49" charset="0"/>
                <a:cs typeface="Courier New" panose="02070309020205020404" pitchFamily="49" charset="0"/>
              </a:rPr>
              <a:t>&lt;!DOCTYPE html&gt;</a:t>
            </a:r>
          </a:p>
          <a:p>
            <a:r>
              <a:rPr lang="fr-FR" dirty="0">
                <a:latin typeface="Courier New" panose="02070309020205020404" pitchFamily="49" charset="0"/>
                <a:cs typeface="Courier New" panose="02070309020205020404" pitchFamily="49" charset="0"/>
              </a:rPr>
              <a:t>&lt;html&gt;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meta</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charset</a:t>
            </a:r>
            <a:r>
              <a:rPr lang="fr-FR" dirty="0">
                <a:latin typeface="Courier New" panose="02070309020205020404" pitchFamily="49" charset="0"/>
                <a:cs typeface="Courier New" panose="02070309020205020404" pitchFamily="49" charset="0"/>
              </a:rPr>
              <a:t>="utf-8"&gt;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&gt;Gestionnaire d'événement moderne&lt;/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&lt;body&gt;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button</a:t>
            </a:r>
            <a:r>
              <a:rPr lang="fr-FR" dirty="0">
                <a:latin typeface="Courier New" panose="02070309020205020404" pitchFamily="49" charset="0"/>
                <a:cs typeface="Courier New" panose="02070309020205020404" pitchFamily="49" charset="0"/>
              </a:rPr>
              <a:t> id="bouton"&gt;Cliquez ici&lt;/</a:t>
            </a:r>
            <a:r>
              <a:rPr lang="fr-FR" dirty="0" err="1">
                <a:latin typeface="Courier New" panose="02070309020205020404" pitchFamily="49" charset="0"/>
                <a:cs typeface="Courier New" panose="02070309020205020404" pitchFamily="49" charset="0"/>
              </a:rPr>
              <a:t>button</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button</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onclick</a:t>
            </a:r>
            <a:r>
              <a:rPr lang="fr-FR" dirty="0">
                <a:latin typeface="Courier New" panose="02070309020205020404" pitchFamily="49" charset="0"/>
                <a:cs typeface="Courier New" panose="02070309020205020404" pitchFamily="49" charset="0"/>
              </a:rPr>
              <a:t>="ajoute();"&gt;Ajouter le gestionnaire&lt;/</a:t>
            </a:r>
            <a:r>
              <a:rPr lang="fr-FR" dirty="0" err="1">
                <a:latin typeface="Courier New" panose="02070309020205020404" pitchFamily="49" charset="0"/>
                <a:cs typeface="Courier New" panose="02070309020205020404" pitchFamily="49" charset="0"/>
              </a:rPr>
              <a:t>button</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button</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onclick</a:t>
            </a:r>
            <a:r>
              <a:rPr lang="fr-FR" dirty="0">
                <a:latin typeface="Courier New" panose="02070309020205020404" pitchFamily="49" charset="0"/>
                <a:cs typeface="Courier New" panose="02070309020205020404" pitchFamily="49" charset="0"/>
              </a:rPr>
              <a:t>="supprime();"&gt;Supprimer le gestionnaire&lt;/</a:t>
            </a:r>
            <a:r>
              <a:rPr lang="fr-FR" dirty="0" err="1">
                <a:latin typeface="Courier New" panose="02070309020205020404" pitchFamily="49" charset="0"/>
                <a:cs typeface="Courier New" panose="02070309020205020404" pitchFamily="49" charset="0"/>
              </a:rPr>
              <a:t>button</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var </a:t>
            </a:r>
            <a:r>
              <a:rPr lang="fr-FR" dirty="0" err="1">
                <a:latin typeface="Courier New" panose="02070309020205020404" pitchFamily="49" charset="0"/>
                <a:cs typeface="Courier New" panose="02070309020205020404" pitchFamily="49" charset="0"/>
              </a:rPr>
              <a:t>element</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document.getElementById</a:t>
            </a:r>
            <a:r>
              <a:rPr lang="fr-FR" dirty="0">
                <a:latin typeface="Courier New" panose="02070309020205020404" pitchFamily="49" charset="0"/>
                <a:cs typeface="Courier New" panose="02070309020205020404" pitchFamily="49" charset="0"/>
              </a:rPr>
              <a:t>('bouton');</a:t>
            </a:r>
          </a:p>
          <a:p>
            <a:r>
              <a:rPr lang="fr-FR" dirty="0">
                <a:latin typeface="Courier New" panose="02070309020205020404" pitchFamily="49" charset="0"/>
                <a:cs typeface="Courier New" panose="02070309020205020404" pitchFamily="49" charset="0"/>
              </a:rPr>
              <a:t>      var </a:t>
            </a:r>
            <a:r>
              <a:rPr lang="fr-FR" dirty="0" err="1">
                <a:latin typeface="Courier New" panose="02070309020205020404" pitchFamily="49" charset="0"/>
                <a:cs typeface="Courier New" panose="02070309020205020404" pitchFamily="49" charset="0"/>
              </a:rPr>
              <a:t>maFonction</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alert</a:t>
            </a:r>
            <a:r>
              <a:rPr lang="fr-FR" dirty="0">
                <a:latin typeface="Courier New" panose="02070309020205020404" pitchFamily="49" charset="0"/>
                <a:cs typeface="Courier New" panose="02070309020205020404" pitchFamily="49" charset="0"/>
              </a:rPr>
              <a:t>('Vous avez cliqué');</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ajoute(){</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element.addEventListener</a:t>
            </a:r>
            <a:r>
              <a:rPr lang="fr-FR" dirty="0">
                <a:latin typeface="Courier New" panose="02070309020205020404" pitchFamily="49" charset="0"/>
                <a:cs typeface="Courier New" panose="02070309020205020404" pitchFamily="49" charset="0"/>
              </a:rPr>
              <a:t>('click', </a:t>
            </a:r>
            <a:r>
              <a:rPr lang="fr-FR" dirty="0" err="1">
                <a:latin typeface="Courier New" panose="02070309020205020404" pitchFamily="49" charset="0"/>
                <a:cs typeface="Courier New" panose="02070309020205020404" pitchFamily="49" charset="0"/>
              </a:rPr>
              <a:t>maFonction</a:t>
            </a:r>
            <a:r>
              <a:rPr lang="fr-FR" dirty="0">
                <a:latin typeface="Courier New" panose="02070309020205020404" pitchFamily="49" charset="0"/>
                <a:cs typeface="Courier New" panose="02070309020205020404" pitchFamily="49" charset="0"/>
              </a:rPr>
              <a:t>, false);</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supprime(){</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element.removeEventListener</a:t>
            </a:r>
            <a:r>
              <a:rPr lang="fr-FR" dirty="0">
                <a:latin typeface="Courier New" panose="02070309020205020404" pitchFamily="49" charset="0"/>
                <a:cs typeface="Courier New" panose="02070309020205020404" pitchFamily="49" charset="0"/>
              </a:rPr>
              <a:t>('click', </a:t>
            </a:r>
            <a:r>
              <a:rPr lang="fr-FR" dirty="0" err="1">
                <a:latin typeface="Courier New" panose="02070309020205020404" pitchFamily="49" charset="0"/>
                <a:cs typeface="Courier New" panose="02070309020205020404" pitchFamily="49" charset="0"/>
              </a:rPr>
              <a:t>maFonction</a:t>
            </a:r>
            <a:r>
              <a:rPr lang="fr-FR" dirty="0">
                <a:latin typeface="Courier New" panose="02070309020205020404" pitchFamily="49" charset="0"/>
                <a:cs typeface="Courier New" panose="02070309020205020404" pitchFamily="49" charset="0"/>
              </a:rPr>
              <a:t>, false);</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&lt;/body&gt;</a:t>
            </a:r>
          </a:p>
          <a:p>
            <a:r>
              <a:rPr lang="fr-FR" dirty="0">
                <a:latin typeface="Courier New" panose="02070309020205020404" pitchFamily="49" charset="0"/>
                <a:cs typeface="Courier New" panose="02070309020205020404" pitchFamily="49" charset="0"/>
              </a:rPr>
              <a:t>&lt;/html&gt;</a:t>
            </a:r>
          </a:p>
        </p:txBody>
      </p:sp>
      <p:sp>
        <p:nvSpPr>
          <p:cNvPr id="5" name="ZoneTexte 4"/>
          <p:cNvSpPr txBox="1"/>
          <p:nvPr/>
        </p:nvSpPr>
        <p:spPr>
          <a:xfrm>
            <a:off x="1077686" y="3575958"/>
            <a:ext cx="124097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a:t>Solution</a:t>
            </a:r>
          </a:p>
        </p:txBody>
      </p:sp>
      <p:sp>
        <p:nvSpPr>
          <p:cNvPr id="2" name="Espace réservé du numéro de diapositive 1">
            <a:extLst>
              <a:ext uri="{FF2B5EF4-FFF2-40B4-BE49-F238E27FC236}">
                <a16:creationId xmlns:a16="http://schemas.microsoft.com/office/drawing/2014/main" id="{BE1AEF4E-A505-41F9-9A8A-909D581C4722}"/>
              </a:ext>
            </a:extLst>
          </p:cNvPr>
          <p:cNvSpPr>
            <a:spLocks noGrp="1"/>
          </p:cNvSpPr>
          <p:nvPr>
            <p:ph type="sldNum" sz="quarter" idx="12"/>
          </p:nvPr>
        </p:nvSpPr>
        <p:spPr/>
        <p:txBody>
          <a:bodyPr/>
          <a:lstStyle/>
          <a:p>
            <a:fld id="{D57F1E4F-1CFF-5643-939E-217C01CDF565}" type="slidenum">
              <a:rPr lang="en-US" smtClean="0"/>
              <a:pPr/>
              <a:t>216</a:t>
            </a:fld>
            <a:endParaRPr lang="en-US" dirty="0"/>
          </a:p>
        </p:txBody>
      </p:sp>
    </p:spTree>
    <p:extLst>
      <p:ext uri="{BB962C8B-B14F-4D97-AF65-F5344CB8AC3E}">
        <p14:creationId xmlns:p14="http://schemas.microsoft.com/office/powerpoint/2010/main" val="368655439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77FD7E7-D520-4199-A84B-4957ACE8DA01}"/>
              </a:ext>
            </a:extLst>
          </p:cNvPr>
          <p:cNvSpPr txBox="1"/>
          <p:nvPr/>
        </p:nvSpPr>
        <p:spPr>
          <a:xfrm>
            <a:off x="2133600" y="2019300"/>
            <a:ext cx="8353425" cy="2585323"/>
          </a:xfrm>
          <a:prstGeom prst="rect">
            <a:avLst/>
          </a:prstGeom>
          <a:noFill/>
        </p:spPr>
        <p:txBody>
          <a:bodyPr wrap="square" rtlCol="0">
            <a:spAutoFit/>
          </a:bodyPr>
          <a:lstStyle/>
          <a:p>
            <a:r>
              <a:rPr lang="fr-FR" dirty="0"/>
              <a:t>Exercice</a:t>
            </a:r>
          </a:p>
          <a:p>
            <a:endParaRPr lang="fr-FR" dirty="0"/>
          </a:p>
          <a:p>
            <a:r>
              <a:rPr lang="fr-FR" dirty="0"/>
              <a:t>Définissez un bouton "One Click".</a:t>
            </a:r>
          </a:p>
          <a:p>
            <a:endParaRPr lang="fr-FR" dirty="0"/>
          </a:p>
          <a:p>
            <a:r>
              <a:rPr lang="fr-FR" dirty="0"/>
              <a:t>Pour cela :</a:t>
            </a:r>
          </a:p>
          <a:p>
            <a:pPr marL="285750" indent="-285750">
              <a:buFont typeface="Arial" panose="020B0604020202020204" pitchFamily="34" charset="0"/>
              <a:buChar char="•"/>
            </a:pPr>
            <a:r>
              <a:rPr lang="fr-FR" dirty="0"/>
              <a:t>Affectez dynamiquement un gestionnaire événementiel au clic sur le bouton à l'aide d'un </a:t>
            </a:r>
            <a:r>
              <a:rPr lang="fr-FR" b="1" dirty="0" err="1"/>
              <a:t>addEventListener</a:t>
            </a:r>
            <a:r>
              <a:rPr lang="fr-FR" b="1" dirty="0"/>
              <a:t>()</a:t>
            </a:r>
            <a:r>
              <a:rPr lang="fr-FR" dirty="0"/>
              <a:t>. </a:t>
            </a:r>
          </a:p>
          <a:p>
            <a:pPr marL="285750" indent="-285750">
              <a:buFont typeface="Arial" panose="020B0604020202020204" pitchFamily="34" charset="0"/>
              <a:buChar char="•"/>
            </a:pPr>
            <a:r>
              <a:rPr lang="fr-FR" dirty="0"/>
              <a:t>Lorsque l'utilisateur clique sur le bouton, désactivez le bouton en agissant sur son attribut </a:t>
            </a:r>
            <a:r>
              <a:rPr lang="fr-FR" b="1" dirty="0" err="1"/>
              <a:t>disabled</a:t>
            </a:r>
            <a:r>
              <a:rPr lang="fr-FR" dirty="0"/>
              <a:t> puis réactivez le bouton au bout de 3 secondes.</a:t>
            </a:r>
          </a:p>
        </p:txBody>
      </p:sp>
      <p:sp>
        <p:nvSpPr>
          <p:cNvPr id="3" name="Espace réservé du numéro de diapositive 2">
            <a:extLst>
              <a:ext uri="{FF2B5EF4-FFF2-40B4-BE49-F238E27FC236}">
                <a16:creationId xmlns:a16="http://schemas.microsoft.com/office/drawing/2014/main" id="{128D6BE2-8155-474A-B23C-90F74DBBC214}"/>
              </a:ext>
            </a:extLst>
          </p:cNvPr>
          <p:cNvSpPr>
            <a:spLocks noGrp="1"/>
          </p:cNvSpPr>
          <p:nvPr>
            <p:ph type="sldNum" sz="quarter" idx="12"/>
          </p:nvPr>
        </p:nvSpPr>
        <p:spPr/>
        <p:txBody>
          <a:bodyPr/>
          <a:lstStyle/>
          <a:p>
            <a:fld id="{D57F1E4F-1CFF-5643-939E-217C01CDF565}" type="slidenum">
              <a:rPr lang="en-US" smtClean="0"/>
              <a:pPr/>
              <a:t>217</a:t>
            </a:fld>
            <a:endParaRPr lang="en-US" dirty="0"/>
          </a:p>
        </p:txBody>
      </p:sp>
    </p:spTree>
    <p:extLst>
      <p:ext uri="{BB962C8B-B14F-4D97-AF65-F5344CB8AC3E}">
        <p14:creationId xmlns:p14="http://schemas.microsoft.com/office/powerpoint/2010/main" val="14589199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9226" y="1183439"/>
            <a:ext cx="9160328" cy="5016758"/>
          </a:xfrm>
          <a:prstGeom prst="rect">
            <a:avLst/>
          </a:prstGeom>
        </p:spPr>
        <p:txBody>
          <a:bodyPr wrap="square">
            <a:spAutoFit/>
          </a:bodyPr>
          <a:lstStyle/>
          <a:p>
            <a:r>
              <a:rPr lang="fr-FR" sz="1600" dirty="0">
                <a:latin typeface="Courier New" panose="02070309020205020404" pitchFamily="49" charset="0"/>
                <a:cs typeface="Courier New" panose="02070309020205020404" pitchFamily="49" charset="0"/>
              </a:rPr>
              <a:t>&lt;!DOCTYPE html&gt;</a:t>
            </a:r>
          </a:p>
          <a:p>
            <a:r>
              <a:rPr lang="fr-FR" sz="1600" dirty="0">
                <a:latin typeface="Courier New" panose="02070309020205020404" pitchFamily="49" charset="0"/>
                <a:cs typeface="Courier New" panose="02070309020205020404" pitchFamily="49" charset="0"/>
              </a:rPr>
              <a:t>&lt;html </a:t>
            </a:r>
            <a:r>
              <a:rPr lang="fr-FR" sz="1600" dirty="0" err="1">
                <a:latin typeface="Courier New" panose="02070309020205020404" pitchFamily="49" charset="0"/>
                <a:cs typeface="Courier New" panose="02070309020205020404" pitchFamily="49" charset="0"/>
              </a:rPr>
              <a:t>lang</a:t>
            </a:r>
            <a:r>
              <a:rPr lang="fr-FR" sz="1600" dirty="0">
                <a:latin typeface="Courier New" panose="02070309020205020404" pitchFamily="49" charset="0"/>
                <a:cs typeface="Courier New" panose="02070309020205020404" pitchFamily="49" charset="0"/>
              </a:rPr>
              <a:t>="</a:t>
            </a:r>
            <a:r>
              <a:rPr lang="fr-FR" sz="1600" dirty="0" err="1">
                <a:latin typeface="Courier New" panose="02070309020205020404" pitchFamily="49" charset="0"/>
                <a:cs typeface="Courier New" panose="02070309020205020404" pitchFamily="49" charset="0"/>
              </a:rPr>
              <a:t>fr</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head</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meta</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charset</a:t>
            </a:r>
            <a:r>
              <a:rPr lang="fr-FR" sz="1600" dirty="0">
                <a:latin typeface="Courier New" panose="02070309020205020404" pitchFamily="49" charset="0"/>
                <a:cs typeface="Courier New" panose="02070309020205020404" pitchFamily="49" charset="0"/>
              </a:rPr>
              <a:t>="utf-8"&gt;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title</a:t>
            </a:r>
            <a:r>
              <a:rPr lang="fr-FR" sz="1600" dirty="0">
                <a:latin typeface="Courier New" panose="02070309020205020404" pitchFamily="49" charset="0"/>
                <a:cs typeface="Courier New" panose="02070309020205020404" pitchFamily="49" charset="0"/>
              </a:rPr>
              <a:t>&gt;</a:t>
            </a:r>
            <a:r>
              <a:rPr lang="fr-FR" sz="1600" dirty="0" err="1">
                <a:latin typeface="Courier New" panose="02070309020205020404" pitchFamily="49" charset="0"/>
                <a:cs typeface="Courier New" panose="02070309020205020404" pitchFamily="49" charset="0"/>
              </a:rPr>
              <a:t>oneClick</a:t>
            </a:r>
            <a:r>
              <a:rPr lang="fr-FR" sz="1600" dirty="0">
                <a:latin typeface="Courier New" panose="02070309020205020404" pitchFamily="49" charset="0"/>
                <a:cs typeface="Courier New" panose="02070309020205020404" pitchFamily="49" charset="0"/>
              </a:rPr>
              <a:t>&lt;/</a:t>
            </a:r>
            <a:r>
              <a:rPr lang="fr-FR" sz="1600" dirty="0" err="1">
                <a:latin typeface="Courier New" panose="02070309020205020404" pitchFamily="49" charset="0"/>
                <a:cs typeface="Courier New" panose="02070309020205020404" pitchFamily="49" charset="0"/>
              </a:rPr>
              <a:t>title</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&lt;script&gt;</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function</a:t>
            </a:r>
            <a:r>
              <a:rPr lang="fr-FR" sz="1600" dirty="0">
                <a:latin typeface="Courier New" panose="02070309020205020404" pitchFamily="49" charset="0"/>
                <a:cs typeface="Courier New" panose="02070309020205020404" pitchFamily="49" charset="0"/>
              </a:rPr>
              <a:t> autorise() {</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document.querySelector</a:t>
            </a:r>
            <a:r>
              <a:rPr lang="fr-FR" sz="1600" dirty="0">
                <a:latin typeface="Courier New" panose="02070309020205020404" pitchFamily="49" charset="0"/>
                <a:cs typeface="Courier New" panose="02070309020205020404" pitchFamily="49" charset="0"/>
              </a:rPr>
              <a:t>('</a:t>
            </a:r>
            <a:r>
              <a:rPr lang="fr-FR" sz="1600" dirty="0" err="1">
                <a:latin typeface="Courier New" panose="02070309020205020404" pitchFamily="49" charset="0"/>
                <a:cs typeface="Courier New" panose="02070309020205020404" pitchFamily="49" charset="0"/>
              </a:rPr>
              <a:t>button</a:t>
            </a:r>
            <a:r>
              <a:rPr lang="fr-FR" sz="1600" dirty="0">
                <a:latin typeface="Courier New" panose="02070309020205020404" pitchFamily="49" charset="0"/>
                <a:cs typeface="Courier New" panose="02070309020205020404" pitchFamily="49" charset="0"/>
              </a:rPr>
              <a:t>').</a:t>
            </a:r>
            <a:r>
              <a:rPr lang="fr-FR" sz="1600" dirty="0" err="1">
                <a:latin typeface="Courier New" panose="02070309020205020404" pitchFamily="49" charset="0"/>
                <a:cs typeface="Courier New" panose="02070309020205020404" pitchFamily="49" charset="0"/>
              </a:rPr>
              <a:t>removeAttribute</a:t>
            </a:r>
            <a:r>
              <a:rPr lang="fr-FR" sz="1600" dirty="0">
                <a:latin typeface="Courier New" panose="02070309020205020404" pitchFamily="49" charset="0"/>
                <a:cs typeface="Courier New" panose="02070309020205020404" pitchFamily="49" charset="0"/>
              </a:rPr>
              <a:t>('</a:t>
            </a:r>
            <a:r>
              <a:rPr lang="fr-FR" sz="1600" dirty="0" err="1">
                <a:latin typeface="Courier New" panose="02070309020205020404" pitchFamily="49" charset="0"/>
                <a:cs typeface="Courier New" panose="02070309020205020404" pitchFamily="49" charset="0"/>
              </a:rPr>
              <a:t>disabled</a:t>
            </a:r>
            <a:r>
              <a:rPr lang="fr-FR" sz="1600" dirty="0">
                <a:latin typeface="Courier New" panose="02070309020205020404" pitchFamily="49" charset="0"/>
                <a:cs typeface="Courier New" panose="02070309020205020404" pitchFamily="49" charset="0"/>
              </a:rPr>
              <a:t>');</a:t>
            </a:r>
          </a:p>
          <a:p>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function</a:t>
            </a:r>
            <a:r>
              <a:rPr lang="fr-FR" sz="1600" dirty="0">
                <a:latin typeface="Courier New" panose="02070309020205020404" pitchFamily="49" charset="0"/>
                <a:cs typeface="Courier New" panose="02070309020205020404" pitchFamily="49" charset="0"/>
              </a:rPr>
              <a:t> merci() {</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alert</a:t>
            </a:r>
            <a:r>
              <a:rPr lang="fr-FR" sz="1600" dirty="0">
                <a:latin typeface="Courier New" panose="02070309020205020404" pitchFamily="49" charset="0"/>
                <a:cs typeface="Courier New" panose="02070309020205020404" pitchFamily="49" charset="0"/>
              </a:rPr>
              <a:t>('Merci');</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document.querySelector</a:t>
            </a:r>
            <a:r>
              <a:rPr lang="fr-FR" sz="1600" dirty="0">
                <a:latin typeface="Courier New" panose="02070309020205020404" pitchFamily="49" charset="0"/>
                <a:cs typeface="Courier New" panose="02070309020205020404" pitchFamily="49" charset="0"/>
              </a:rPr>
              <a:t>('</a:t>
            </a:r>
            <a:r>
              <a:rPr lang="fr-FR" sz="1600" dirty="0" err="1">
                <a:latin typeface="Courier New" panose="02070309020205020404" pitchFamily="49" charset="0"/>
                <a:cs typeface="Courier New" panose="02070309020205020404" pitchFamily="49" charset="0"/>
              </a:rPr>
              <a:t>button</a:t>
            </a:r>
            <a:r>
              <a:rPr lang="fr-FR" sz="1600" dirty="0">
                <a:latin typeface="Courier New" panose="02070309020205020404" pitchFamily="49" charset="0"/>
                <a:cs typeface="Courier New" panose="02070309020205020404" pitchFamily="49" charset="0"/>
              </a:rPr>
              <a:t>').</a:t>
            </a:r>
            <a:r>
              <a:rPr lang="fr-FR" sz="1600" dirty="0" err="1">
                <a:latin typeface="Courier New" panose="02070309020205020404" pitchFamily="49" charset="0"/>
                <a:cs typeface="Courier New" panose="02070309020205020404" pitchFamily="49" charset="0"/>
              </a:rPr>
              <a:t>setAttribute</a:t>
            </a:r>
            <a:r>
              <a:rPr lang="fr-FR" sz="1600" dirty="0">
                <a:latin typeface="Courier New" panose="02070309020205020404" pitchFamily="49" charset="0"/>
                <a:cs typeface="Courier New" panose="02070309020205020404" pitchFamily="49" charset="0"/>
              </a:rPr>
              <a:t>('</a:t>
            </a:r>
            <a:r>
              <a:rPr lang="fr-FR" sz="1600" dirty="0" err="1">
                <a:latin typeface="Courier New" panose="02070309020205020404" pitchFamily="49" charset="0"/>
                <a:cs typeface="Courier New" panose="02070309020205020404" pitchFamily="49" charset="0"/>
              </a:rPr>
              <a:t>disabled</a:t>
            </a:r>
            <a:r>
              <a:rPr lang="fr-FR" sz="1600" dirty="0">
                <a:latin typeface="Courier New" panose="02070309020205020404" pitchFamily="49" charset="0"/>
                <a:cs typeface="Courier New" panose="02070309020205020404" pitchFamily="49" charset="0"/>
              </a:rPr>
              <a:t>','');</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setTimeout</a:t>
            </a:r>
            <a:r>
              <a:rPr lang="fr-FR" sz="1600" dirty="0">
                <a:latin typeface="Courier New" panose="02070309020205020404" pitchFamily="49" charset="0"/>
                <a:cs typeface="Courier New" panose="02070309020205020404" pitchFamily="49" charset="0"/>
              </a:rPr>
              <a:t>(autorise, 3000);</a:t>
            </a:r>
          </a:p>
          <a:p>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    &lt;/script&gt;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head</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&lt;body&gt;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button</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onclick</a:t>
            </a:r>
            <a:r>
              <a:rPr lang="fr-FR" sz="1600" dirty="0">
                <a:latin typeface="Courier New" panose="02070309020205020404" pitchFamily="49" charset="0"/>
                <a:cs typeface="Courier New" panose="02070309020205020404" pitchFamily="49" charset="0"/>
              </a:rPr>
              <a:t>="merci();"&gt;Cliquez moi&lt;/</a:t>
            </a:r>
            <a:r>
              <a:rPr lang="fr-FR" sz="1600" dirty="0" err="1">
                <a:latin typeface="Courier New" panose="02070309020205020404" pitchFamily="49" charset="0"/>
                <a:cs typeface="Courier New" panose="02070309020205020404" pitchFamily="49" charset="0"/>
              </a:rPr>
              <a:t>button</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  &lt;/body&gt;</a:t>
            </a:r>
          </a:p>
          <a:p>
            <a:r>
              <a:rPr lang="fr-FR" sz="1600" dirty="0">
                <a:latin typeface="Courier New" panose="02070309020205020404" pitchFamily="49" charset="0"/>
                <a:cs typeface="Courier New" panose="02070309020205020404" pitchFamily="49" charset="0"/>
              </a:rPr>
              <a:t>&lt;/html&gt;</a:t>
            </a:r>
          </a:p>
        </p:txBody>
      </p:sp>
      <p:sp>
        <p:nvSpPr>
          <p:cNvPr id="3" name="ZoneTexte 2">
            <a:extLst>
              <a:ext uri="{FF2B5EF4-FFF2-40B4-BE49-F238E27FC236}">
                <a16:creationId xmlns:a16="http://schemas.microsoft.com/office/drawing/2014/main" id="{A6ED0365-313E-4089-9DCC-B2CCE136BD14}"/>
              </a:ext>
            </a:extLst>
          </p:cNvPr>
          <p:cNvSpPr txBox="1"/>
          <p:nvPr/>
        </p:nvSpPr>
        <p:spPr>
          <a:xfrm>
            <a:off x="1077686" y="3575958"/>
            <a:ext cx="124097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dirty="0"/>
              <a:t>Solution</a:t>
            </a:r>
          </a:p>
        </p:txBody>
      </p:sp>
      <p:sp>
        <p:nvSpPr>
          <p:cNvPr id="4" name="Espace réservé du numéro de diapositive 3">
            <a:extLst>
              <a:ext uri="{FF2B5EF4-FFF2-40B4-BE49-F238E27FC236}">
                <a16:creationId xmlns:a16="http://schemas.microsoft.com/office/drawing/2014/main" id="{3B727701-9934-492C-A3F5-58CEAAB760B2}"/>
              </a:ext>
            </a:extLst>
          </p:cNvPr>
          <p:cNvSpPr>
            <a:spLocks noGrp="1"/>
          </p:cNvSpPr>
          <p:nvPr>
            <p:ph type="sldNum" sz="quarter" idx="12"/>
          </p:nvPr>
        </p:nvSpPr>
        <p:spPr/>
        <p:txBody>
          <a:bodyPr/>
          <a:lstStyle/>
          <a:p>
            <a:fld id="{D57F1E4F-1CFF-5643-939E-217C01CDF565}" type="slidenum">
              <a:rPr lang="en-US" smtClean="0"/>
              <a:pPr/>
              <a:t>218</a:t>
            </a:fld>
            <a:endParaRPr lang="en-US" dirty="0"/>
          </a:p>
        </p:txBody>
      </p:sp>
    </p:spTree>
    <p:extLst>
      <p:ext uri="{BB962C8B-B14F-4D97-AF65-F5344CB8AC3E}">
        <p14:creationId xmlns:p14="http://schemas.microsoft.com/office/powerpoint/2010/main" val="162305380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70D6096-60B6-AE2B-D9C9-5AD61D024953}"/>
              </a:ext>
            </a:extLst>
          </p:cNvPr>
          <p:cNvSpPr>
            <a:spLocks noGrp="1"/>
          </p:cNvSpPr>
          <p:nvPr>
            <p:ph type="sldNum" sz="quarter" idx="12"/>
          </p:nvPr>
        </p:nvSpPr>
        <p:spPr/>
        <p:txBody>
          <a:bodyPr/>
          <a:lstStyle/>
          <a:p>
            <a:fld id="{D57F1E4F-1CFF-5643-939E-217C01CDF565}" type="slidenum">
              <a:rPr lang="en-US" smtClean="0"/>
              <a:pPr/>
              <a:t>219</a:t>
            </a:fld>
            <a:endParaRPr lang="en-US" dirty="0"/>
          </a:p>
        </p:txBody>
      </p:sp>
      <p:sp>
        <p:nvSpPr>
          <p:cNvPr id="4" name="ZoneTexte 3">
            <a:extLst>
              <a:ext uri="{FF2B5EF4-FFF2-40B4-BE49-F238E27FC236}">
                <a16:creationId xmlns:a16="http://schemas.microsoft.com/office/drawing/2014/main" id="{8667487A-4AC9-53AC-B6C3-7F0199F2857F}"/>
              </a:ext>
            </a:extLst>
          </p:cNvPr>
          <p:cNvSpPr txBox="1"/>
          <p:nvPr/>
        </p:nvSpPr>
        <p:spPr>
          <a:xfrm>
            <a:off x="604158" y="1294595"/>
            <a:ext cx="9631523" cy="5262979"/>
          </a:xfrm>
          <a:prstGeom prst="rect">
            <a:avLst/>
          </a:prstGeom>
          <a:noFill/>
        </p:spPr>
        <p:txBody>
          <a:bodyPr wrap="square">
            <a:spAutoFit/>
          </a:bodyPr>
          <a:lstStyle/>
          <a:p>
            <a:r>
              <a:rPr lang="fr-FR" sz="1400" dirty="0">
                <a:latin typeface="Courier New" panose="02070309020205020404" pitchFamily="49" charset="0"/>
                <a:cs typeface="Courier New" panose="02070309020205020404" pitchFamily="49" charset="0"/>
              </a:rPr>
              <a:t>&lt;!DOCTYPE html&gt;</a:t>
            </a:r>
          </a:p>
          <a:p>
            <a:r>
              <a:rPr lang="fr-FR" sz="1400" dirty="0">
                <a:latin typeface="Courier New" panose="02070309020205020404" pitchFamily="49" charset="0"/>
                <a:cs typeface="Courier New" panose="02070309020205020404" pitchFamily="49" charset="0"/>
              </a:rPr>
              <a:t>&lt;html </a:t>
            </a:r>
            <a:r>
              <a:rPr lang="fr-FR" sz="1400" dirty="0" err="1">
                <a:latin typeface="Courier New" panose="02070309020205020404" pitchFamily="49" charset="0"/>
                <a:cs typeface="Courier New" panose="02070309020205020404" pitchFamily="49" charset="0"/>
              </a:rPr>
              <a:t>lang</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fr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&gt;One Click&lt;/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bonjour(message)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document.querySelector</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setAttribute</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disabled</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setTimeout</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document.querySelector</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removeAttribute</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disabled</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 3000);</a:t>
            </a:r>
          </a:p>
          <a:p>
            <a:r>
              <a:rPr lang="fr-FR" sz="1400" dirty="0">
                <a:latin typeface="Courier New" panose="02070309020205020404" pitchFamily="49" charset="0"/>
                <a:cs typeface="Courier New" panose="02070309020205020404" pitchFamily="49" charset="0"/>
              </a:rPr>
              <a:t>        console.log(message);</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init()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document.querySelector</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addEventListener</a:t>
            </a:r>
            <a:r>
              <a:rPr lang="fr-FR" sz="1400" dirty="0">
                <a:latin typeface="Courier New" panose="02070309020205020404" pitchFamily="49" charset="0"/>
                <a:cs typeface="Courier New" panose="02070309020205020404" pitchFamily="49" charset="0"/>
              </a:rPr>
              <a:t>('click',</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bonjour('Hello tout le monde !');</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 </a:t>
            </a:r>
            <a:r>
              <a:rPr lang="fr-FR" sz="1400" dirty="0" err="1">
                <a:latin typeface="Courier New" panose="02070309020205020404" pitchFamily="49" charset="0"/>
                <a:cs typeface="Courier New" panose="02070309020205020404" pitchFamily="49" charset="0"/>
              </a:rPr>
              <a:t>onload</a:t>
            </a:r>
            <a:r>
              <a:rPr lang="fr-FR" sz="1400" dirty="0">
                <a:latin typeface="Courier New" panose="02070309020205020404" pitchFamily="49" charset="0"/>
                <a:cs typeface="Courier New" panose="02070309020205020404" pitchFamily="49" charset="0"/>
              </a:rPr>
              <a:t>="init();"&gt;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&gt;Cliquez ici&lt;/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&lt;/html&gt;</a:t>
            </a:r>
          </a:p>
        </p:txBody>
      </p:sp>
      <p:sp>
        <p:nvSpPr>
          <p:cNvPr id="5" name="ZoneTexte 4">
            <a:extLst>
              <a:ext uri="{FF2B5EF4-FFF2-40B4-BE49-F238E27FC236}">
                <a16:creationId xmlns:a16="http://schemas.microsoft.com/office/drawing/2014/main" id="{163CEC52-2067-3549-4363-5C0C7340ECA1}"/>
              </a:ext>
            </a:extLst>
          </p:cNvPr>
          <p:cNvSpPr txBox="1"/>
          <p:nvPr/>
        </p:nvSpPr>
        <p:spPr>
          <a:xfrm>
            <a:off x="503853" y="261257"/>
            <a:ext cx="10543592" cy="646331"/>
          </a:xfrm>
          <a:prstGeom prst="rect">
            <a:avLst/>
          </a:prstGeom>
          <a:noFill/>
        </p:spPr>
        <p:txBody>
          <a:bodyPr wrap="square" rtlCol="0">
            <a:spAutoFit/>
          </a:bodyPr>
          <a:lstStyle/>
          <a:p>
            <a:r>
              <a:rPr lang="fr-FR" dirty="0"/>
              <a:t>Voici comment vous pourriez passer le texte à afficher dans la console en utilisant une fonction anonyme intermédiaire :</a:t>
            </a:r>
          </a:p>
        </p:txBody>
      </p:sp>
    </p:spTree>
    <p:extLst>
      <p:ext uri="{BB962C8B-B14F-4D97-AF65-F5344CB8AC3E}">
        <p14:creationId xmlns:p14="http://schemas.microsoft.com/office/powerpoint/2010/main" val="1662706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9393" y="718750"/>
            <a:ext cx="9461369" cy="1531188"/>
          </a:xfrm>
          <a:prstGeom prst="rect">
            <a:avLst/>
          </a:prstGeom>
        </p:spPr>
        <p:txBody>
          <a:bodyPr wrap="square">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La syntaxe de la balise </a:t>
            </a:r>
            <a:r>
              <a:rPr lang="fr-FR" u="dbl" dirty="0">
                <a:latin typeface="Times New Roman" panose="02020603050405020304" pitchFamily="18" charset="0"/>
                <a:ea typeface="Times New Roman" panose="02020603050405020304" pitchFamily="18" charset="0"/>
              </a:rPr>
              <a:t>&lt;script&gt; &lt;/script&gt;</a:t>
            </a:r>
            <a:r>
              <a:rPr lang="fr-FR" dirty="0">
                <a:latin typeface="Times New Roman" panose="02020603050405020304" pitchFamily="18" charset="0"/>
                <a:ea typeface="Times New Roman" panose="02020603050405020304" pitchFamily="18" charset="0"/>
              </a:rPr>
              <a:t> est la suivante :</a:t>
            </a:r>
          </a:p>
          <a:p>
            <a:pPr>
              <a:spcBef>
                <a:spcPts val="600"/>
              </a:spcBef>
              <a:spcAft>
                <a:spcPts val="600"/>
              </a:spcAft>
            </a:pPr>
            <a:r>
              <a:rPr lang="fr-FR" sz="1600" dirty="0">
                <a:latin typeface="Courier New" panose="02070309020205020404" pitchFamily="49" charset="0"/>
                <a:ea typeface="Times New Roman" panose="02020603050405020304" pitchFamily="18" charset="0"/>
              </a:rPr>
              <a:t>&lt;script&gt;</a:t>
            </a:r>
          </a:p>
          <a:p>
            <a:pPr>
              <a:spcBef>
                <a:spcPts val="600"/>
              </a:spcBef>
              <a:spcAft>
                <a:spcPts val="600"/>
              </a:spcAft>
            </a:pPr>
            <a:r>
              <a:rPr lang="fr-FR" sz="1600" dirty="0">
                <a:latin typeface="Courier New" panose="02070309020205020404" pitchFamily="49" charset="0"/>
                <a:ea typeface="Times New Roman" panose="02020603050405020304" pitchFamily="18" charset="0"/>
              </a:rPr>
              <a:t>  Lignes de code</a:t>
            </a:r>
          </a:p>
          <a:p>
            <a:pPr>
              <a:spcBef>
                <a:spcPts val="600"/>
              </a:spcBef>
              <a:spcAft>
                <a:spcPts val="600"/>
              </a:spcAft>
            </a:pPr>
            <a:r>
              <a:rPr lang="fr-FR" sz="1600" dirty="0">
                <a:latin typeface="Courier New" panose="02070309020205020404" pitchFamily="49" charset="0"/>
                <a:ea typeface="Times New Roman" panose="02020603050405020304" pitchFamily="18" charset="0"/>
              </a:rPr>
              <a:t>&lt;/script&gt;</a:t>
            </a:r>
            <a:endParaRPr lang="fr-FR" sz="1600" dirty="0">
              <a:effectLst/>
              <a:latin typeface="Courier New" panose="02070309020205020404" pitchFamily="49" charset="0"/>
              <a:ea typeface="Times New Roman" panose="02020603050405020304" pitchFamily="18" charset="0"/>
            </a:endParaRPr>
          </a:p>
        </p:txBody>
      </p:sp>
      <p:sp>
        <p:nvSpPr>
          <p:cNvPr id="3" name="Rectangle 2"/>
          <p:cNvSpPr/>
          <p:nvPr/>
        </p:nvSpPr>
        <p:spPr>
          <a:xfrm>
            <a:off x="1709393" y="174098"/>
            <a:ext cx="8726080" cy="369332"/>
          </a:xfrm>
          <a:prstGeom prst="rect">
            <a:avLst/>
          </a:prstGeom>
        </p:spPr>
        <p:txBody>
          <a:bodyPr wrap="square">
            <a:spAutoFit/>
          </a:bodyPr>
          <a:lstStyle/>
          <a:p>
            <a:pPr>
              <a:spcBef>
                <a:spcPts val="1200"/>
              </a:spcBef>
              <a:spcAft>
                <a:spcPts val="1200"/>
              </a:spcAft>
            </a:pPr>
            <a:r>
              <a:rPr lang="fr-FR" b="1" i="1" dirty="0">
                <a:latin typeface="Arial" panose="020B0604020202020204" pitchFamily="34" charset="0"/>
                <a:ea typeface="Times New Roman" panose="02020603050405020304" pitchFamily="18" charset="0"/>
              </a:rPr>
              <a:t>Définition de code JavaScript avec une balise &lt;script&gt;</a:t>
            </a:r>
            <a:endParaRPr lang="fr-FR" b="1" i="1" dirty="0">
              <a:effectLst/>
              <a:latin typeface="Arial" panose="020B0604020202020204" pitchFamily="34" charset="0"/>
              <a:ea typeface="Times New Roman" panose="02020603050405020304" pitchFamily="18" charset="0"/>
            </a:endParaRPr>
          </a:p>
        </p:txBody>
      </p:sp>
      <p:sp>
        <p:nvSpPr>
          <p:cNvPr id="5" name="Rectangle 4"/>
          <p:cNvSpPr/>
          <p:nvPr/>
        </p:nvSpPr>
        <p:spPr>
          <a:xfrm>
            <a:off x="1709393" y="2425258"/>
            <a:ext cx="9461369" cy="3362459"/>
          </a:xfrm>
          <a:prstGeom prst="rect">
            <a:avLst/>
          </a:prstGeom>
        </p:spPr>
        <p:txBody>
          <a:bodyPr wrap="square">
            <a:spAutoFit/>
          </a:bodyPr>
          <a:lstStyle/>
          <a:p>
            <a:pPr>
              <a:spcBef>
                <a:spcPts val="300"/>
              </a:spcBef>
              <a:spcAft>
                <a:spcPts val="300"/>
              </a:spcAft>
            </a:pPr>
            <a:r>
              <a:rPr lang="fr-FR" sz="2000" dirty="0">
                <a:latin typeface="Times New Roman" panose="02020603050405020304" pitchFamily="18" charset="0"/>
                <a:ea typeface="Times New Roman" panose="02020603050405020304" pitchFamily="18" charset="0"/>
              </a:rPr>
              <a:t>la balise </a:t>
            </a:r>
            <a:r>
              <a:rPr lang="fr-FR" sz="2000" u="dbl" dirty="0">
                <a:latin typeface="Times New Roman" panose="02020603050405020304" pitchFamily="18" charset="0"/>
                <a:ea typeface="Times New Roman" panose="02020603050405020304" pitchFamily="18" charset="0"/>
              </a:rPr>
              <a:t>&lt;script&gt;</a:t>
            </a:r>
            <a:r>
              <a:rPr lang="fr-FR" sz="2000" dirty="0">
                <a:latin typeface="Times New Roman" panose="02020603050405020304" pitchFamily="18" charset="0"/>
                <a:ea typeface="Times New Roman" panose="02020603050405020304" pitchFamily="18" charset="0"/>
              </a:rPr>
              <a:t> peut être intégré dans la balise </a:t>
            </a:r>
            <a:r>
              <a:rPr lang="fr-FR" sz="2000" u="dbl" dirty="0">
                <a:latin typeface="Times New Roman" panose="02020603050405020304" pitchFamily="18" charset="0"/>
                <a:ea typeface="Times New Roman" panose="02020603050405020304" pitchFamily="18" charset="0"/>
              </a:rPr>
              <a:t>&lt;</a:t>
            </a:r>
            <a:r>
              <a:rPr lang="fr-FR" sz="2000" u="dbl" dirty="0" err="1">
                <a:latin typeface="Times New Roman" panose="02020603050405020304" pitchFamily="18" charset="0"/>
                <a:ea typeface="Times New Roman" panose="02020603050405020304" pitchFamily="18" charset="0"/>
              </a:rPr>
              <a:t>head</a:t>
            </a:r>
            <a:r>
              <a:rPr lang="fr-FR" sz="2000" u="dbl" dirty="0">
                <a:latin typeface="Times New Roman" panose="02020603050405020304" pitchFamily="18" charset="0"/>
                <a:ea typeface="Times New Roman" panose="02020603050405020304" pitchFamily="18" charset="0"/>
              </a:rPr>
              <a:t>&gt;</a:t>
            </a:r>
            <a:r>
              <a:rPr lang="fr-FR" sz="2000" dirty="0">
                <a:latin typeface="Times New Roman" panose="02020603050405020304" pitchFamily="18" charset="0"/>
                <a:ea typeface="Times New Roman" panose="02020603050405020304" pitchFamily="18" charset="0"/>
              </a:rPr>
              <a:t> ou dans la balise </a:t>
            </a:r>
            <a:r>
              <a:rPr lang="fr-FR" sz="2000" u="sng" dirty="0">
                <a:latin typeface="Times New Roman" panose="02020603050405020304" pitchFamily="18" charset="0"/>
                <a:ea typeface="Times New Roman" panose="02020603050405020304" pitchFamily="18" charset="0"/>
              </a:rPr>
              <a:t>&lt;body&gt;</a:t>
            </a:r>
            <a:r>
              <a:rPr lang="fr-FR" sz="2000" dirty="0">
                <a:latin typeface="Times New Roman" panose="02020603050405020304" pitchFamily="18" charset="0"/>
                <a:ea typeface="Times New Roman" panose="02020603050405020304" pitchFamily="18" charset="0"/>
              </a:rPr>
              <a:t> :</a:t>
            </a:r>
          </a:p>
          <a:p>
            <a:pPr>
              <a:spcBef>
                <a:spcPts val="600"/>
              </a:spcBef>
            </a:pPr>
            <a:endParaRPr lang="en-US" sz="1400" dirty="0">
              <a:latin typeface="Courier New" panose="02070309020205020404" pitchFamily="49" charset="0"/>
              <a:ea typeface="Times New Roman" panose="02020603050405020304" pitchFamily="18" charset="0"/>
            </a:endParaRPr>
          </a:p>
          <a:p>
            <a:pPr>
              <a:spcBef>
                <a:spcPts val="600"/>
              </a:spcBef>
            </a:pPr>
            <a:r>
              <a:rPr lang="en-US" sz="1400" dirty="0">
                <a:latin typeface="Courier New" panose="02070309020205020404" pitchFamily="49" charset="0"/>
                <a:ea typeface="Times New Roman" panose="02020603050405020304" pitchFamily="18" charset="0"/>
              </a:rPr>
              <a:t>&lt;!DOCTYPE html&gt;</a:t>
            </a:r>
          </a:p>
          <a:p>
            <a:pPr>
              <a:spcBef>
                <a:spcPts val="600"/>
              </a:spcBef>
            </a:pPr>
            <a:r>
              <a:rPr lang="en-US" sz="1400" dirty="0">
                <a:latin typeface="Courier New" panose="02070309020205020404" pitchFamily="49" charset="0"/>
                <a:ea typeface="Times New Roman" panose="02020603050405020304" pitchFamily="18" charset="0"/>
              </a:rPr>
              <a:t>&lt;html&gt;</a:t>
            </a:r>
            <a:endParaRPr lang="fr-FR" sz="1400" dirty="0">
              <a:latin typeface="Courier New" panose="02070309020205020404" pitchFamily="49" charset="0"/>
              <a:ea typeface="Times New Roman" panose="02020603050405020304" pitchFamily="18" charset="0"/>
            </a:endParaRPr>
          </a:p>
          <a:p>
            <a:pPr>
              <a:spcBef>
                <a:spcPts val="600"/>
              </a:spcBef>
            </a:pPr>
            <a:r>
              <a:rPr lang="en-US" sz="1400" dirty="0">
                <a:latin typeface="Courier New" panose="02070309020205020404" pitchFamily="49" charset="0"/>
                <a:ea typeface="Times New Roman" panose="02020603050405020304" pitchFamily="18" charset="0"/>
              </a:rPr>
              <a:t>&lt;head&gt;</a:t>
            </a:r>
            <a:endParaRPr lang="fr-FR" sz="1400" dirty="0">
              <a:latin typeface="Courier New" panose="02070309020205020404" pitchFamily="49" charset="0"/>
              <a:ea typeface="Times New Roman" panose="02020603050405020304" pitchFamily="18" charset="0"/>
            </a:endParaRPr>
          </a:p>
          <a:p>
            <a:pPr>
              <a:spcBef>
                <a:spcPts val="600"/>
              </a:spcBef>
            </a:pPr>
            <a:r>
              <a:rPr lang="en-US" sz="1400" dirty="0">
                <a:latin typeface="Courier New" panose="02070309020205020404" pitchFamily="49" charset="0"/>
                <a:ea typeface="Times New Roman" panose="02020603050405020304" pitchFamily="18" charset="0"/>
              </a:rPr>
              <a:t> &lt;meta charset="utf-8"&gt;</a:t>
            </a:r>
          </a:p>
          <a:p>
            <a:pPr>
              <a:spcBef>
                <a:spcPts val="600"/>
              </a:spcBef>
            </a:pPr>
            <a:r>
              <a:rPr lang="en-US" sz="1400" dirty="0">
                <a:latin typeface="Courier New" panose="02070309020205020404" pitchFamily="49" charset="0"/>
                <a:ea typeface="Times New Roman" panose="02020603050405020304" pitchFamily="18" charset="0"/>
              </a:rPr>
              <a:t>  &lt;title&gt;Premiers pas&lt;/title&gt;</a:t>
            </a:r>
          </a:p>
          <a:p>
            <a:pPr>
              <a:spcBef>
                <a:spcPts val="600"/>
              </a:spcBef>
            </a:pPr>
            <a:r>
              <a:rPr lang="en-US" sz="1400" dirty="0">
                <a:latin typeface="Courier New" panose="02070309020205020404" pitchFamily="49" charset="0"/>
                <a:ea typeface="Times New Roman" panose="02020603050405020304" pitchFamily="18" charset="0"/>
              </a:rPr>
              <a:t>  &lt;script&gt;</a:t>
            </a:r>
            <a:endParaRPr lang="fr-FR" sz="1400" dirty="0">
              <a:latin typeface="Courier New" panose="02070309020205020404" pitchFamily="49" charset="0"/>
              <a:ea typeface="Times New Roman" panose="02020603050405020304" pitchFamily="18" charset="0"/>
            </a:endParaRPr>
          </a:p>
          <a:p>
            <a:pPr>
              <a:spcBef>
                <a:spcPts val="600"/>
              </a:spcBef>
            </a:pPr>
            <a:r>
              <a:rPr lang="en-US" sz="1400" dirty="0">
                <a:latin typeface="Courier New" panose="02070309020205020404" pitchFamily="49" charset="0"/>
                <a:ea typeface="Times New Roman" panose="02020603050405020304" pitchFamily="18" charset="0"/>
              </a:rPr>
              <a:t>    //</a:t>
            </a:r>
            <a:r>
              <a:rPr lang="fr-FR" sz="1400" dirty="0">
                <a:latin typeface="Courier New" panose="02070309020205020404" pitchFamily="49" charset="0"/>
                <a:ea typeface="Times New Roman" panose="02020603050405020304" pitchFamily="18" charset="0"/>
              </a:rPr>
              <a:t>Lignes de code JavaScript</a:t>
            </a:r>
          </a:p>
          <a:p>
            <a:pPr>
              <a:spcBef>
                <a:spcPts val="600"/>
              </a:spcBef>
            </a:pPr>
            <a:r>
              <a:rPr lang="en-US" sz="1400" dirty="0">
                <a:latin typeface="Courier New" panose="02070309020205020404" pitchFamily="49" charset="0"/>
                <a:ea typeface="Times New Roman" panose="02020603050405020304" pitchFamily="18" charset="0"/>
              </a:rPr>
              <a:t>  &lt;/script&gt;</a:t>
            </a:r>
          </a:p>
          <a:p>
            <a:pPr>
              <a:spcBef>
                <a:spcPts val="600"/>
              </a:spcBef>
            </a:pPr>
            <a:r>
              <a:rPr lang="en-US" sz="1400" dirty="0">
                <a:latin typeface="Courier New" panose="02070309020205020404" pitchFamily="49" charset="0"/>
                <a:ea typeface="Times New Roman" panose="02020603050405020304" pitchFamily="18" charset="0"/>
              </a:rPr>
              <a:t>&lt;/head&gt;</a:t>
            </a:r>
            <a:endParaRPr lang="fr-FR" sz="1400" dirty="0">
              <a:latin typeface="Courier New" panose="02070309020205020404" pitchFamily="49" charset="0"/>
              <a:ea typeface="Times New Roman" panose="02020603050405020304" pitchFamily="18" charset="0"/>
            </a:endParaRPr>
          </a:p>
        </p:txBody>
      </p:sp>
      <p:sp>
        <p:nvSpPr>
          <p:cNvPr id="4" name="Rectangle 3"/>
          <p:cNvSpPr/>
          <p:nvPr/>
        </p:nvSpPr>
        <p:spPr>
          <a:xfrm>
            <a:off x="6888480" y="3238138"/>
            <a:ext cx="4514088" cy="2062103"/>
          </a:xfrm>
          <a:prstGeom prst="rect">
            <a:avLst/>
          </a:prstGeom>
        </p:spPr>
        <p:txBody>
          <a:bodyPr wrap="square">
            <a:spAutoFit/>
          </a:bodyPr>
          <a:lstStyle/>
          <a:p>
            <a:pPr>
              <a:spcBef>
                <a:spcPts val="600"/>
              </a:spcBef>
            </a:pPr>
            <a:r>
              <a:rPr lang="en-US" sz="1400" dirty="0">
                <a:latin typeface="Courier New" panose="02070309020205020404" pitchFamily="49" charset="0"/>
                <a:ea typeface="Times New Roman" panose="02020603050405020304" pitchFamily="18" charset="0"/>
              </a:rPr>
              <a:t>&lt;body&gt;</a:t>
            </a:r>
            <a:endParaRPr lang="fr-FR" sz="1400" dirty="0">
              <a:latin typeface="Courier New" panose="02070309020205020404" pitchFamily="49" charset="0"/>
              <a:ea typeface="Times New Roman" panose="02020603050405020304" pitchFamily="18" charset="0"/>
            </a:endParaRPr>
          </a:p>
          <a:p>
            <a:pPr>
              <a:spcBef>
                <a:spcPts val="600"/>
              </a:spcBef>
            </a:pPr>
            <a:r>
              <a:rPr lang="en-US" sz="1400" dirty="0">
                <a:latin typeface="Courier New" panose="02070309020205020404" pitchFamily="49" charset="0"/>
                <a:ea typeface="Times New Roman" panose="02020603050405020304" pitchFamily="18" charset="0"/>
              </a:rPr>
              <a:t>  &lt;!-- </a:t>
            </a:r>
            <a:r>
              <a:rPr lang="en-US" sz="1400" dirty="0" err="1">
                <a:latin typeface="Courier New" panose="02070309020205020404" pitchFamily="49" charset="0"/>
                <a:ea typeface="Times New Roman" panose="02020603050405020304" pitchFamily="18" charset="0"/>
              </a:rPr>
              <a:t>Balises</a:t>
            </a:r>
            <a:r>
              <a:rPr lang="en-US" sz="1400" dirty="0">
                <a:latin typeface="Courier New" panose="02070309020205020404" pitchFamily="49" charset="0"/>
                <a:ea typeface="Times New Roman" panose="02020603050405020304" pitchFamily="18" charset="0"/>
              </a:rPr>
              <a:t> HTML --&gt;</a:t>
            </a:r>
            <a:endParaRPr lang="fr-FR" sz="1400" dirty="0">
              <a:latin typeface="Courier New" panose="02070309020205020404" pitchFamily="49" charset="0"/>
              <a:ea typeface="Times New Roman" panose="02020603050405020304" pitchFamily="18" charset="0"/>
            </a:endParaRPr>
          </a:p>
          <a:p>
            <a:pPr>
              <a:spcBef>
                <a:spcPts val="600"/>
              </a:spcBef>
            </a:pPr>
            <a:r>
              <a:rPr lang="en-US" sz="1400" dirty="0">
                <a:latin typeface="Courier New" panose="02070309020205020404" pitchFamily="49" charset="0"/>
                <a:ea typeface="Times New Roman" panose="02020603050405020304" pitchFamily="18" charset="0"/>
              </a:rPr>
              <a:t>  &lt;script&gt;</a:t>
            </a:r>
            <a:endParaRPr lang="fr-FR" sz="1400" dirty="0">
              <a:latin typeface="Courier New" panose="02070309020205020404" pitchFamily="49" charset="0"/>
              <a:ea typeface="Times New Roman" panose="02020603050405020304" pitchFamily="18" charset="0"/>
            </a:endParaRPr>
          </a:p>
          <a:p>
            <a:pPr>
              <a:spcBef>
                <a:spcPts val="600"/>
              </a:spcBef>
            </a:pPr>
            <a:r>
              <a:rPr lang="en-US" sz="1400" dirty="0">
                <a:latin typeface="Courier New" panose="02070309020205020404" pitchFamily="49" charset="0"/>
                <a:ea typeface="Times New Roman" panose="02020603050405020304" pitchFamily="18" charset="0"/>
              </a:rPr>
              <a:t>    //</a:t>
            </a:r>
            <a:r>
              <a:rPr lang="fr-FR" sz="1400" dirty="0">
                <a:latin typeface="Courier New" panose="02070309020205020404" pitchFamily="49" charset="0"/>
                <a:ea typeface="Times New Roman" panose="02020603050405020304" pitchFamily="18" charset="0"/>
              </a:rPr>
              <a:t>Lignes de code JavaScript</a:t>
            </a:r>
          </a:p>
          <a:p>
            <a:pPr>
              <a:spcBef>
                <a:spcPts val="600"/>
              </a:spcBef>
            </a:pPr>
            <a:r>
              <a:rPr lang="en-US" sz="1400" dirty="0">
                <a:latin typeface="Courier New" panose="02070309020205020404" pitchFamily="49" charset="0"/>
                <a:ea typeface="Times New Roman" panose="02020603050405020304" pitchFamily="18" charset="0"/>
              </a:rPr>
              <a:t>  &lt;/script&gt;</a:t>
            </a:r>
            <a:endParaRPr lang="fr-FR" sz="1400" dirty="0">
              <a:latin typeface="Courier New" panose="02070309020205020404" pitchFamily="49" charset="0"/>
              <a:ea typeface="Times New Roman" panose="02020603050405020304" pitchFamily="18" charset="0"/>
            </a:endParaRPr>
          </a:p>
          <a:p>
            <a:pPr>
              <a:spcBef>
                <a:spcPts val="600"/>
              </a:spcBef>
            </a:pPr>
            <a:r>
              <a:rPr lang="en-US" sz="1400" dirty="0">
                <a:latin typeface="Courier New" panose="02070309020205020404" pitchFamily="49" charset="0"/>
                <a:ea typeface="Times New Roman" panose="02020603050405020304" pitchFamily="18" charset="0"/>
              </a:rPr>
              <a:t>&lt;/body&gt;</a:t>
            </a:r>
            <a:endParaRPr lang="fr-FR" sz="1400" dirty="0">
              <a:latin typeface="Courier New" panose="02070309020205020404" pitchFamily="49" charset="0"/>
              <a:ea typeface="Times New Roman" panose="02020603050405020304" pitchFamily="18" charset="0"/>
            </a:endParaRPr>
          </a:p>
          <a:p>
            <a:pPr>
              <a:spcBef>
                <a:spcPts val="600"/>
              </a:spcBef>
            </a:pPr>
            <a:r>
              <a:rPr lang="fr-FR" sz="1400" dirty="0">
                <a:latin typeface="Courier New" panose="02070309020205020404" pitchFamily="49" charset="0"/>
                <a:ea typeface="Times New Roman" panose="02020603050405020304" pitchFamily="18" charset="0"/>
              </a:rPr>
              <a:t>&lt;/html&gt;</a:t>
            </a:r>
          </a:p>
        </p:txBody>
      </p:sp>
      <p:sp>
        <p:nvSpPr>
          <p:cNvPr id="6" name="Espace réservé du numéro de diapositive 5">
            <a:extLst>
              <a:ext uri="{FF2B5EF4-FFF2-40B4-BE49-F238E27FC236}">
                <a16:creationId xmlns:a16="http://schemas.microsoft.com/office/drawing/2014/main" id="{174015A6-FB91-460A-9A2A-62AB2F3F4765}"/>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9715712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Stockage local – Local Storage</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1759206" y="1074388"/>
            <a:ext cx="9750580" cy="1277273"/>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Avec HTML5, le stockage de données en local est désormais un jeu d'enfant. D'ici à prédire la disparition des cookies, il n'y a qu'un pas…</a:t>
            </a:r>
          </a:p>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Voyons ce que HTML5 propose. En fait, le code à utiliser est du JavaScript. Il repose sur l'utilisation des fonctions associées à l'objet </a:t>
            </a:r>
            <a:r>
              <a:rPr lang="fr-FR" u="dbl" dirty="0" err="1">
                <a:latin typeface="Times New Roman" panose="02020603050405020304" pitchFamily="18" charset="0"/>
                <a:ea typeface="Times New Roman" panose="02020603050405020304" pitchFamily="18" charset="0"/>
              </a:rPr>
              <a:t>localStorage</a:t>
            </a:r>
            <a:r>
              <a:rPr lang="fr-FR" dirty="0">
                <a:latin typeface="Times New Roman" panose="02020603050405020304" pitchFamily="18" charset="0"/>
                <a:ea typeface="Times New Roman" panose="02020603050405020304" pitchFamily="18" charset="0"/>
              </a:rPr>
              <a:t> :</a:t>
            </a:r>
            <a:endParaRPr lang="fr-FR" dirty="0">
              <a:effectLst/>
              <a:latin typeface="Times New Roman" panose="02020603050405020304" pitchFamily="18" charset="0"/>
              <a:ea typeface="Times New Roman" panose="02020603050405020304" pitchFamily="18" charset="0"/>
            </a:endParaRPr>
          </a:p>
        </p:txBody>
      </p:sp>
      <p:graphicFrame>
        <p:nvGraphicFramePr>
          <p:cNvPr id="5" name="Tableau 4"/>
          <p:cNvGraphicFramePr>
            <a:graphicFrameLocks noGrp="1"/>
          </p:cNvGraphicFramePr>
          <p:nvPr>
            <p:extLst>
              <p:ext uri="{D42A27DB-BD31-4B8C-83A1-F6EECF244321}">
                <p14:modId xmlns:p14="http://schemas.microsoft.com/office/powerpoint/2010/main" val="853176229"/>
              </p:ext>
            </p:extLst>
          </p:nvPr>
        </p:nvGraphicFramePr>
        <p:xfrm>
          <a:off x="2072081" y="2913956"/>
          <a:ext cx="9145816" cy="3291840"/>
        </p:xfrm>
        <a:graphic>
          <a:graphicData uri="http://schemas.openxmlformats.org/drawingml/2006/table">
            <a:tbl>
              <a:tblPr firstRow="1" firstCol="1" bandRow="1">
                <a:tableStyleId>{5C22544A-7EE6-4342-B048-85BDC9FD1C3A}</a:tableStyleId>
              </a:tblPr>
              <a:tblGrid>
                <a:gridCol w="3731560">
                  <a:extLst>
                    <a:ext uri="{9D8B030D-6E8A-4147-A177-3AD203B41FA5}">
                      <a16:colId xmlns:a16="http://schemas.microsoft.com/office/drawing/2014/main" val="20000"/>
                    </a:ext>
                  </a:extLst>
                </a:gridCol>
                <a:gridCol w="5414256">
                  <a:extLst>
                    <a:ext uri="{9D8B030D-6E8A-4147-A177-3AD203B41FA5}">
                      <a16:colId xmlns:a16="http://schemas.microsoft.com/office/drawing/2014/main" val="20001"/>
                    </a:ext>
                  </a:extLst>
                </a:gridCol>
              </a:tblGrid>
              <a:tr h="0">
                <a:tc>
                  <a:txBody>
                    <a:bodyPr/>
                    <a:lstStyle/>
                    <a:p>
                      <a:pPr hangingPunct="0">
                        <a:spcBef>
                          <a:spcPts val="300"/>
                        </a:spcBef>
                        <a:spcAft>
                          <a:spcPts val="300"/>
                        </a:spcAft>
                        <a:tabLst>
                          <a:tab pos="1620520" algn="l"/>
                          <a:tab pos="449580" algn="l"/>
                        </a:tabLst>
                      </a:pPr>
                      <a:r>
                        <a:rPr lang="fr-FR" sz="1800" dirty="0">
                          <a:effectLst/>
                        </a:rPr>
                        <a:t>Fonction</a:t>
                      </a:r>
                      <a:endParaRPr lang="fr-FR" sz="18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800">
                          <a:effectLst/>
                        </a:rPr>
                        <a:t>Signification</a:t>
                      </a:r>
                      <a:endParaRPr lang="fr-FR" sz="1800" b="1">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hangingPunct="0">
                        <a:spcBef>
                          <a:spcPts val="300"/>
                        </a:spcBef>
                        <a:spcAft>
                          <a:spcPts val="300"/>
                        </a:spcAft>
                        <a:tabLst>
                          <a:tab pos="1620520" algn="l"/>
                          <a:tab pos="449580" algn="l"/>
                        </a:tabLst>
                      </a:pPr>
                      <a:r>
                        <a:rPr lang="fr-FR" sz="1800" u="dbl" dirty="0" err="1">
                          <a:effectLst/>
                        </a:rPr>
                        <a:t>localStorage.getItem</a:t>
                      </a:r>
                      <a:r>
                        <a:rPr lang="fr-FR" sz="1800" u="dbl" dirty="0">
                          <a:effectLst/>
                        </a:rPr>
                        <a:t>('nom')</a:t>
                      </a:r>
                      <a:endParaRPr lang="fr-F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800">
                          <a:effectLst/>
                        </a:rPr>
                        <a:t>Retourne la valeur correspondant au nom spécifié dans l'argument</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hangingPunct="0">
                        <a:spcBef>
                          <a:spcPts val="300"/>
                        </a:spcBef>
                        <a:spcAft>
                          <a:spcPts val="300"/>
                        </a:spcAft>
                        <a:tabLst>
                          <a:tab pos="1620520" algn="l"/>
                          <a:tab pos="449580" algn="l"/>
                        </a:tabLst>
                      </a:pPr>
                      <a:r>
                        <a:rPr lang="fr-FR" sz="1800" u="dbl" dirty="0" err="1">
                          <a:effectLst/>
                        </a:rPr>
                        <a:t>localStorage.setItem</a:t>
                      </a:r>
                      <a:r>
                        <a:rPr lang="fr-FR" sz="1800" u="dbl" dirty="0">
                          <a:effectLst/>
                        </a:rPr>
                        <a:t>('nom', 'valeur')</a:t>
                      </a:r>
                      <a:endParaRPr lang="fr-F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800">
                          <a:effectLst/>
                        </a:rPr>
                        <a:t>Stocke la valeur spécifiée sous le nom spécifié dans l'argument</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hangingPunct="0">
                        <a:spcBef>
                          <a:spcPts val="300"/>
                        </a:spcBef>
                        <a:spcAft>
                          <a:spcPts val="300"/>
                        </a:spcAft>
                        <a:tabLst>
                          <a:tab pos="1620520" algn="l"/>
                          <a:tab pos="449580" algn="l"/>
                        </a:tabLst>
                      </a:pPr>
                      <a:r>
                        <a:rPr lang="fr-FR" sz="1800" u="dbl" dirty="0" err="1">
                          <a:effectLst/>
                        </a:rPr>
                        <a:t>localStorage.key</a:t>
                      </a:r>
                      <a:r>
                        <a:rPr lang="fr-FR" sz="1800" u="dbl" dirty="0">
                          <a:effectLst/>
                        </a:rPr>
                        <a:t>(position)</a:t>
                      </a:r>
                      <a:endParaRPr lang="fr-F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800" dirty="0">
                          <a:effectLst/>
                        </a:rPr>
                        <a:t>Retourne le nom de l'élément stocké à la position spécifiée (l'indice </a:t>
                      </a:r>
                      <a:r>
                        <a:rPr lang="fr-FR" sz="1800" dirty="0">
                          <a:effectLst/>
                          <a:latin typeface="Courier New" panose="02070309020205020404" pitchFamily="49" charset="0"/>
                          <a:cs typeface="Courier New" panose="02070309020205020404" pitchFamily="49" charset="0"/>
                        </a:rPr>
                        <a:t>0</a:t>
                      </a:r>
                      <a:r>
                        <a:rPr lang="fr-FR" sz="1800" dirty="0">
                          <a:effectLst/>
                        </a:rPr>
                        <a:t> correspond à la première position de sauvegarde)</a:t>
                      </a:r>
                      <a:endParaRPr lang="fr-F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hangingPunct="0">
                        <a:spcBef>
                          <a:spcPts val="300"/>
                        </a:spcBef>
                        <a:spcAft>
                          <a:spcPts val="300"/>
                        </a:spcAft>
                        <a:tabLst>
                          <a:tab pos="1620520" algn="l"/>
                          <a:tab pos="449580" algn="l"/>
                        </a:tabLst>
                      </a:pPr>
                      <a:r>
                        <a:rPr lang="fr-FR" sz="1800" u="dbl" dirty="0" err="1">
                          <a:effectLst/>
                        </a:rPr>
                        <a:t>localStorage.length</a:t>
                      </a:r>
                      <a:endParaRPr lang="fr-F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800" dirty="0">
                          <a:effectLst/>
                        </a:rPr>
                        <a:t>Retourne le nombre de données mémorisées</a:t>
                      </a:r>
                      <a:endParaRPr lang="fr-F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hangingPunct="0">
                        <a:spcBef>
                          <a:spcPts val="300"/>
                        </a:spcBef>
                        <a:spcAft>
                          <a:spcPts val="300"/>
                        </a:spcAft>
                        <a:tabLst>
                          <a:tab pos="1620520" algn="l"/>
                          <a:tab pos="449580" algn="l"/>
                        </a:tabLst>
                      </a:pPr>
                      <a:r>
                        <a:rPr lang="fr-FR" sz="1800" u="dbl" dirty="0" err="1">
                          <a:effectLst/>
                        </a:rPr>
                        <a:t>localStorage.clear</a:t>
                      </a:r>
                      <a:r>
                        <a:rPr lang="fr-FR" sz="1800" u="dbl" dirty="0">
                          <a:effectLst/>
                        </a:rPr>
                        <a:t>()</a:t>
                      </a:r>
                      <a:endParaRPr lang="fr-F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800">
                          <a:effectLst/>
                        </a:rPr>
                        <a:t>Efface toutes les données sauvegardées</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hangingPunct="0">
                        <a:spcBef>
                          <a:spcPts val="300"/>
                        </a:spcBef>
                        <a:spcAft>
                          <a:spcPts val="300"/>
                        </a:spcAft>
                        <a:tabLst>
                          <a:tab pos="1620520" algn="l"/>
                          <a:tab pos="449580" algn="l"/>
                        </a:tabLst>
                      </a:pPr>
                      <a:r>
                        <a:rPr lang="fr-FR" sz="1800" u="dbl" dirty="0" err="1">
                          <a:effectLst/>
                        </a:rPr>
                        <a:t>localStorage.removeItem</a:t>
                      </a:r>
                      <a:r>
                        <a:rPr lang="fr-FR" sz="1800" u="dbl" dirty="0">
                          <a:effectLst/>
                        </a:rPr>
                        <a:t>('nom')</a:t>
                      </a:r>
                      <a:endParaRPr lang="fr-F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800" dirty="0">
                          <a:effectLst/>
                        </a:rPr>
                        <a:t>Efface la donnée sauvegardée sous le nom spécifié dans l'argument</a:t>
                      </a:r>
                      <a:endParaRPr lang="fr-F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
        <p:nvSpPr>
          <p:cNvPr id="6" name="Espace réservé du numéro de diapositive 5">
            <a:extLst>
              <a:ext uri="{FF2B5EF4-FFF2-40B4-BE49-F238E27FC236}">
                <a16:creationId xmlns:a16="http://schemas.microsoft.com/office/drawing/2014/main" id="{A33A107A-B03C-46B8-B818-2361CAE3DBF2}"/>
              </a:ext>
            </a:extLst>
          </p:cNvPr>
          <p:cNvSpPr>
            <a:spLocks noGrp="1"/>
          </p:cNvSpPr>
          <p:nvPr>
            <p:ph type="sldNum" sz="quarter" idx="12"/>
          </p:nvPr>
        </p:nvSpPr>
        <p:spPr/>
        <p:txBody>
          <a:bodyPr/>
          <a:lstStyle/>
          <a:p>
            <a:fld id="{D57F1E4F-1CFF-5643-939E-217C01CDF565}" type="slidenum">
              <a:rPr lang="en-US" smtClean="0"/>
              <a:pPr/>
              <a:t>220</a:t>
            </a:fld>
            <a:endParaRPr lang="en-US" dirty="0"/>
          </a:p>
        </p:txBody>
      </p:sp>
    </p:spTree>
    <p:extLst>
      <p:ext uri="{BB962C8B-B14F-4D97-AF65-F5344CB8AC3E}">
        <p14:creationId xmlns:p14="http://schemas.microsoft.com/office/powerpoint/2010/main" val="664719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Exercice</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031" y="932996"/>
            <a:ext cx="5204142" cy="5661053"/>
          </a:xfrm>
          <a:prstGeom prst="rect">
            <a:avLst/>
          </a:prstGeom>
        </p:spPr>
      </p:pic>
      <p:sp>
        <p:nvSpPr>
          <p:cNvPr id="5" name="ZoneTexte 4"/>
          <p:cNvSpPr txBox="1"/>
          <p:nvPr/>
        </p:nvSpPr>
        <p:spPr>
          <a:xfrm>
            <a:off x="1885361" y="1828800"/>
            <a:ext cx="3808429" cy="1477328"/>
          </a:xfrm>
          <a:prstGeom prst="rect">
            <a:avLst/>
          </a:prstGeom>
          <a:noFill/>
        </p:spPr>
        <p:txBody>
          <a:bodyPr wrap="square" rtlCol="0">
            <a:spAutoFit/>
          </a:bodyPr>
          <a:lstStyle/>
          <a:p>
            <a:r>
              <a:rPr lang="fr-FR" dirty="0"/>
              <a:t>Définissez un formulaire comparable à la copie d'écran ci-contre et donnez vie aux quatre boutons en utilisant les fonctions liées au stockage local.</a:t>
            </a:r>
          </a:p>
          <a:p>
            <a:endParaRPr lang="fr-FR" dirty="0"/>
          </a:p>
        </p:txBody>
      </p:sp>
      <p:sp>
        <p:nvSpPr>
          <p:cNvPr id="7" name="Espace réservé du numéro de diapositive 6">
            <a:extLst>
              <a:ext uri="{FF2B5EF4-FFF2-40B4-BE49-F238E27FC236}">
                <a16:creationId xmlns:a16="http://schemas.microsoft.com/office/drawing/2014/main" id="{A8C4DFF9-3ECD-4E11-92A7-2BD92C0CD2F9}"/>
              </a:ext>
            </a:extLst>
          </p:cNvPr>
          <p:cNvSpPr>
            <a:spLocks noGrp="1"/>
          </p:cNvSpPr>
          <p:nvPr>
            <p:ph type="sldNum" sz="quarter" idx="12"/>
          </p:nvPr>
        </p:nvSpPr>
        <p:spPr/>
        <p:txBody>
          <a:bodyPr/>
          <a:lstStyle/>
          <a:p>
            <a:fld id="{D57F1E4F-1CFF-5643-939E-217C01CDF565}" type="slidenum">
              <a:rPr lang="en-US" smtClean="0"/>
              <a:pPr/>
              <a:t>221</a:t>
            </a:fld>
            <a:endParaRPr lang="en-US" dirty="0"/>
          </a:p>
        </p:txBody>
      </p:sp>
    </p:spTree>
    <p:extLst>
      <p:ext uri="{BB962C8B-B14F-4D97-AF65-F5344CB8AC3E}">
        <p14:creationId xmlns:p14="http://schemas.microsoft.com/office/powerpoint/2010/main" val="4136214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0322" y="74235"/>
            <a:ext cx="8543925" cy="670952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fr-FR" sz="1000" dirty="0">
                <a:latin typeface="Courier New" panose="02070309020205020404" pitchFamily="49" charset="0"/>
                <a:cs typeface="Courier New" panose="02070309020205020404" pitchFamily="49" charset="0"/>
              </a:rPr>
              <a:t>&lt;!DOCTYPE html&gt; </a:t>
            </a:r>
          </a:p>
          <a:p>
            <a:r>
              <a:rPr lang="fr-FR" sz="1000" dirty="0">
                <a:latin typeface="Courier New" panose="02070309020205020404" pitchFamily="49" charset="0"/>
                <a:cs typeface="Courier New" panose="02070309020205020404" pitchFamily="49" charset="0"/>
              </a:rPr>
              <a:t>&lt;html&gt;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head</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&lt;script&gt;</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function</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afficheTableau</a:t>
            </a:r>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var t1 = </a:t>
            </a:r>
            <a:r>
              <a:rPr lang="fr-FR" sz="1000" dirty="0" err="1">
                <a:latin typeface="Courier New" panose="02070309020205020404" pitchFamily="49" charset="0"/>
                <a:cs typeface="Courier New" panose="02070309020205020404" pitchFamily="49" charset="0"/>
              </a:rPr>
              <a:t>document.getElementById</a:t>
            </a:r>
            <a:r>
              <a:rPr lang="fr-FR" sz="1000" dirty="0">
                <a:latin typeface="Courier New" panose="02070309020205020404" pitchFamily="49" charset="0"/>
                <a:cs typeface="Courier New" panose="02070309020205020404" pitchFamily="49" charset="0"/>
              </a:rPr>
              <a:t>('t');</a:t>
            </a:r>
          </a:p>
          <a:p>
            <a:r>
              <a:rPr lang="fr-FR" sz="1000" dirty="0">
                <a:latin typeface="Courier New" panose="02070309020205020404" pitchFamily="49" charset="0"/>
                <a:cs typeface="Courier New" panose="02070309020205020404" pitchFamily="49" charset="0"/>
              </a:rPr>
              <a:t>        t1.innerHTML = '&lt;tr&gt;&lt;th&gt;Clé&lt;/th&gt;&lt;th&gt;Valeur&lt;/th&gt;&lt;/tr&gt;';</a:t>
            </a:r>
          </a:p>
          <a:p>
            <a:r>
              <a:rPr lang="fr-FR" sz="1000" dirty="0">
                <a:latin typeface="Courier New" panose="02070309020205020404" pitchFamily="49" charset="0"/>
                <a:cs typeface="Courier New" panose="02070309020205020404" pitchFamily="49" charset="0"/>
              </a:rPr>
              <a:t>        for (var i=0; i&lt;</a:t>
            </a:r>
            <a:r>
              <a:rPr lang="fr-FR" sz="1000" dirty="0" err="1">
                <a:latin typeface="Courier New" panose="02070309020205020404" pitchFamily="49" charset="0"/>
                <a:cs typeface="Courier New" panose="02070309020205020404" pitchFamily="49" charset="0"/>
              </a:rPr>
              <a:t>localStorage.length</a:t>
            </a:r>
            <a:r>
              <a:rPr lang="fr-FR" sz="1000" dirty="0">
                <a:latin typeface="Courier New" panose="02070309020205020404" pitchFamily="49" charset="0"/>
                <a:cs typeface="Courier New" panose="02070309020205020404" pitchFamily="49" charset="0"/>
              </a:rPr>
              <a:t>; i++) {</a:t>
            </a:r>
          </a:p>
          <a:p>
            <a:r>
              <a:rPr lang="fr-FR" sz="1000" dirty="0">
                <a:latin typeface="Courier New" panose="02070309020205020404" pitchFamily="49" charset="0"/>
                <a:cs typeface="Courier New" panose="02070309020205020404" pitchFamily="49" charset="0"/>
              </a:rPr>
              <a:t>          var </a:t>
            </a:r>
            <a:r>
              <a:rPr lang="fr-FR" sz="1000" dirty="0" err="1">
                <a:latin typeface="Courier New" panose="02070309020205020404" pitchFamily="49" charset="0"/>
                <a:cs typeface="Courier New" panose="02070309020205020404" pitchFamily="49" charset="0"/>
              </a:rPr>
              <a:t>cle</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localStorage.key</a:t>
            </a:r>
            <a:r>
              <a:rPr lang="fr-FR" sz="1000" dirty="0">
                <a:latin typeface="Courier New" panose="02070309020205020404" pitchFamily="49" charset="0"/>
                <a:cs typeface="Courier New" panose="02070309020205020404" pitchFamily="49" charset="0"/>
              </a:rPr>
              <a:t>(i);</a:t>
            </a:r>
          </a:p>
          <a:p>
            <a:r>
              <a:rPr lang="fr-FR" sz="1000" dirty="0">
                <a:latin typeface="Courier New" panose="02070309020205020404" pitchFamily="49" charset="0"/>
                <a:cs typeface="Courier New" panose="02070309020205020404" pitchFamily="49" charset="0"/>
              </a:rPr>
              <a:t>          var valeur = </a:t>
            </a:r>
            <a:r>
              <a:rPr lang="fr-FR" sz="1000" dirty="0" err="1">
                <a:latin typeface="Courier New" panose="02070309020205020404" pitchFamily="49" charset="0"/>
                <a:cs typeface="Courier New" panose="02070309020205020404" pitchFamily="49" charset="0"/>
              </a:rPr>
              <a:t>localStorage.getItem</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cle</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t1.innerHTML += '&lt;tr&gt;&lt;td&gt;' + </a:t>
            </a:r>
            <a:r>
              <a:rPr lang="fr-FR" sz="1000" dirty="0" err="1">
                <a:latin typeface="Courier New" panose="02070309020205020404" pitchFamily="49" charset="0"/>
                <a:cs typeface="Courier New" panose="02070309020205020404" pitchFamily="49" charset="0"/>
              </a:rPr>
              <a:t>cle</a:t>
            </a:r>
            <a:r>
              <a:rPr lang="fr-FR" sz="1000" dirty="0">
                <a:latin typeface="Courier New" panose="02070309020205020404" pitchFamily="49" charset="0"/>
                <a:cs typeface="Courier New" panose="02070309020205020404" pitchFamily="49" charset="0"/>
              </a:rPr>
              <a:t> + '&lt;/td&gt;&lt;td&gt;' + valeur + '&lt;/td&gt;&lt;/tr&gt;';</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function</a:t>
            </a:r>
            <a:r>
              <a:rPr lang="fr-FR" sz="1000" dirty="0">
                <a:latin typeface="Courier New" panose="02070309020205020404" pitchFamily="49" charset="0"/>
                <a:cs typeface="Courier New" panose="02070309020205020404" pitchFamily="49" charset="0"/>
              </a:rPr>
              <a:t> lecture() {</a:t>
            </a:r>
          </a:p>
          <a:p>
            <a:r>
              <a:rPr lang="fr-FR" sz="1000" dirty="0">
                <a:latin typeface="Courier New" panose="02070309020205020404" pitchFamily="49" charset="0"/>
                <a:cs typeface="Courier New" panose="02070309020205020404" pitchFamily="49" charset="0"/>
              </a:rPr>
              <a:t>        var c = </a:t>
            </a:r>
            <a:r>
              <a:rPr lang="fr-FR" sz="1000" dirty="0" err="1">
                <a:latin typeface="Courier New" panose="02070309020205020404" pitchFamily="49" charset="0"/>
                <a:cs typeface="Courier New" panose="02070309020205020404" pitchFamily="49" charset="0"/>
              </a:rPr>
              <a:t>f.cle.value</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f.valeur.value</a:t>
            </a:r>
            <a:r>
              <a:rPr lang="fr-FR" sz="1000" dirty="0">
                <a:latin typeface="Courier New" panose="02070309020205020404" pitchFamily="49" charset="0"/>
                <a:cs typeface="Courier New" panose="02070309020205020404" pitchFamily="49" charset="0"/>
              </a:rPr>
              <a:t> = </a:t>
            </a:r>
            <a:r>
              <a:rPr lang="fr-FR" sz="1000" dirty="0" err="1">
                <a:latin typeface="Courier New" panose="02070309020205020404" pitchFamily="49" charset="0"/>
                <a:cs typeface="Courier New" panose="02070309020205020404" pitchFamily="49" charset="0"/>
              </a:rPr>
              <a:t>localStorage.getItem</a:t>
            </a:r>
            <a:r>
              <a:rPr lang="fr-FR" sz="1000" dirty="0">
                <a:latin typeface="Courier New" panose="02070309020205020404" pitchFamily="49" charset="0"/>
                <a:cs typeface="Courier New" panose="02070309020205020404" pitchFamily="49" charset="0"/>
              </a:rPr>
              <a:t>(c);</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function</a:t>
            </a:r>
            <a:r>
              <a:rPr lang="fr-FR" sz="1000" dirty="0">
                <a:latin typeface="Courier New" panose="02070309020205020404" pitchFamily="49" charset="0"/>
                <a:cs typeface="Courier New" panose="02070309020205020404" pitchFamily="49" charset="0"/>
              </a:rPr>
              <a:t> enregistre() {</a:t>
            </a:r>
          </a:p>
          <a:p>
            <a:r>
              <a:rPr lang="fr-FR" sz="1000" dirty="0">
                <a:latin typeface="Courier New" panose="02070309020205020404" pitchFamily="49" charset="0"/>
                <a:cs typeface="Courier New" panose="02070309020205020404" pitchFamily="49" charset="0"/>
              </a:rPr>
              <a:t>        var c = </a:t>
            </a:r>
            <a:r>
              <a:rPr lang="fr-FR" sz="1000" dirty="0" err="1">
                <a:latin typeface="Courier New" panose="02070309020205020404" pitchFamily="49" charset="0"/>
                <a:cs typeface="Courier New" panose="02070309020205020404" pitchFamily="49" charset="0"/>
              </a:rPr>
              <a:t>f.cle.value</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var v = </a:t>
            </a:r>
            <a:r>
              <a:rPr lang="fr-FR" sz="1000" dirty="0" err="1">
                <a:latin typeface="Courier New" panose="02070309020205020404" pitchFamily="49" charset="0"/>
                <a:cs typeface="Courier New" panose="02070309020205020404" pitchFamily="49" charset="0"/>
              </a:rPr>
              <a:t>f.valeur.value</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localStorage.setItem</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c,v</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afficheTableau</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function</a:t>
            </a:r>
            <a:r>
              <a:rPr lang="fr-FR" sz="1000" dirty="0">
                <a:latin typeface="Courier New" panose="02070309020205020404" pitchFamily="49" charset="0"/>
                <a:cs typeface="Courier New" panose="02070309020205020404" pitchFamily="49" charset="0"/>
              </a:rPr>
              <a:t> efface() {</a:t>
            </a:r>
          </a:p>
          <a:p>
            <a:r>
              <a:rPr lang="fr-FR" sz="1000" dirty="0">
                <a:latin typeface="Courier New" panose="02070309020205020404" pitchFamily="49" charset="0"/>
                <a:cs typeface="Courier New" panose="02070309020205020404" pitchFamily="49" charset="0"/>
              </a:rPr>
              <a:t>        var c = </a:t>
            </a:r>
            <a:r>
              <a:rPr lang="fr-FR" sz="1000" dirty="0" err="1">
                <a:latin typeface="Courier New" panose="02070309020205020404" pitchFamily="49" charset="0"/>
                <a:cs typeface="Courier New" panose="02070309020205020404" pitchFamily="49" charset="0"/>
              </a:rPr>
              <a:t>f.cle.value</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localStorage.removeItem</a:t>
            </a:r>
            <a:r>
              <a:rPr lang="fr-FR" sz="1000" dirty="0">
                <a:latin typeface="Courier New" panose="02070309020205020404" pitchFamily="49" charset="0"/>
                <a:cs typeface="Courier New" panose="02070309020205020404" pitchFamily="49" charset="0"/>
              </a:rPr>
              <a:t>(c);</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afficheTableau</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function</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effaceTout</a:t>
            </a:r>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localStorage.clear</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afficheTableau</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&lt;/script&gt;</a:t>
            </a:r>
          </a:p>
          <a:p>
            <a:r>
              <a:rPr lang="fr-FR" sz="1000" dirty="0">
                <a:latin typeface="Courier New" panose="02070309020205020404" pitchFamily="49" charset="0"/>
                <a:cs typeface="Courier New" panose="02070309020205020404" pitchFamily="49" charset="0"/>
              </a:rPr>
              <a:t>    &lt;style&gt;</a:t>
            </a:r>
          </a:p>
          <a:p>
            <a:r>
              <a:rPr lang="fr-FR" sz="1000" dirty="0">
                <a:latin typeface="Courier New" panose="02070309020205020404" pitchFamily="49" charset="0"/>
                <a:cs typeface="Courier New" panose="02070309020205020404" pitchFamily="49" charset="0"/>
              </a:rPr>
              <a:t>      label {</a:t>
            </a:r>
          </a:p>
          <a:p>
            <a:r>
              <a:rPr lang="fr-FR" sz="1000" dirty="0">
                <a:latin typeface="Courier New" panose="02070309020205020404" pitchFamily="49" charset="0"/>
                <a:cs typeface="Courier New" panose="02070309020205020404" pitchFamily="49" charset="0"/>
              </a:rPr>
              <a:t>        display: </a:t>
            </a:r>
            <a:r>
              <a:rPr lang="fr-FR" sz="1000" dirty="0" err="1">
                <a:latin typeface="Courier New" panose="02070309020205020404" pitchFamily="49" charset="0"/>
                <a:cs typeface="Courier New" panose="02070309020205020404" pitchFamily="49" charset="0"/>
              </a:rPr>
              <a:t>inline</a:t>
            </a:r>
            <a:r>
              <a:rPr lang="fr-FR" sz="1000" dirty="0">
                <a:latin typeface="Courier New" panose="02070309020205020404" pitchFamily="49" charset="0"/>
                <a:cs typeface="Courier New" panose="02070309020205020404" pitchFamily="49" charset="0"/>
              </a:rPr>
              <a:t>-block;</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width</a:t>
            </a:r>
            <a:r>
              <a:rPr lang="fr-FR" sz="1000" dirty="0">
                <a:latin typeface="Courier New" panose="02070309020205020404" pitchFamily="49" charset="0"/>
                <a:cs typeface="Courier New" panose="02070309020205020404" pitchFamily="49" charset="0"/>
              </a:rPr>
              <a:t>: 3rem;</a:t>
            </a:r>
          </a:p>
          <a:p>
            <a:r>
              <a:rPr lang="fr-FR" sz="1000" dirty="0">
                <a:latin typeface="Courier New" panose="02070309020205020404" pitchFamily="49" charset="0"/>
                <a:cs typeface="Courier New" panose="02070309020205020404" pitchFamily="49" charset="0"/>
              </a:rPr>
              <a:t>      }  </a:t>
            </a:r>
          </a:p>
          <a:p>
            <a:r>
              <a:rPr lang="fr-FR" sz="1000" dirty="0">
                <a:latin typeface="Courier New" panose="02070309020205020404" pitchFamily="49" charset="0"/>
                <a:cs typeface="Courier New" panose="02070309020205020404" pitchFamily="49" charset="0"/>
              </a:rPr>
              <a:t>    &lt;/style&gt;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head</a:t>
            </a:r>
            <a:r>
              <a:rPr lang="fr-FR" sz="1000" dirty="0">
                <a:latin typeface="Courier New" panose="02070309020205020404" pitchFamily="49" charset="0"/>
                <a:cs typeface="Courier New" panose="02070309020205020404" pitchFamily="49" charset="0"/>
              </a:rPr>
              <a:t>&gt;</a:t>
            </a:r>
          </a:p>
          <a:p>
            <a:endParaRPr lang="fr-FR" sz="1000" dirty="0">
              <a:latin typeface="Courier New" panose="02070309020205020404" pitchFamily="49" charset="0"/>
              <a:cs typeface="Courier New" panose="02070309020205020404" pitchFamily="49" charset="0"/>
            </a:endParaRPr>
          </a:p>
          <a:p>
            <a:endParaRPr lang="fr-FR" sz="1000" dirty="0">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83DEEBBA-DD6D-4F3A-B484-907FB6C22322}"/>
              </a:ext>
            </a:extLst>
          </p:cNvPr>
          <p:cNvSpPr/>
          <p:nvPr/>
        </p:nvSpPr>
        <p:spPr>
          <a:xfrm>
            <a:off x="4743450" y="3812927"/>
            <a:ext cx="6953250" cy="224676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1000" dirty="0">
                <a:latin typeface="Courier New" panose="02070309020205020404" pitchFamily="49" charset="0"/>
                <a:cs typeface="Courier New" panose="02070309020205020404" pitchFamily="49" charset="0"/>
              </a:rPr>
              <a:t> &lt;body&gt;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form</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name</a:t>
            </a:r>
            <a:r>
              <a:rPr lang="fr-FR" sz="1000" dirty="0">
                <a:latin typeface="Courier New" panose="02070309020205020404" pitchFamily="49" charset="0"/>
                <a:cs typeface="Courier New" panose="02070309020205020404" pitchFamily="49" charset="0"/>
              </a:rPr>
              <a:t>="f"&gt;</a:t>
            </a:r>
          </a:p>
          <a:p>
            <a:r>
              <a:rPr lang="fr-FR" sz="1000" dirty="0">
                <a:latin typeface="Courier New" panose="02070309020205020404" pitchFamily="49" charset="0"/>
                <a:cs typeface="Courier New" panose="02070309020205020404" pitchFamily="49" charset="0"/>
              </a:rPr>
              <a:t>      &lt;label&gt;Clé&lt;/label&gt; &lt;input type="</a:t>
            </a:r>
            <a:r>
              <a:rPr lang="fr-FR" sz="1000" dirty="0" err="1">
                <a:latin typeface="Courier New" panose="02070309020205020404" pitchFamily="49" charset="0"/>
                <a:cs typeface="Courier New" panose="02070309020205020404" pitchFamily="49" charset="0"/>
              </a:rPr>
              <a:t>text</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name</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cle</a:t>
            </a:r>
            <a:r>
              <a:rPr lang="fr-FR" sz="1000" dirty="0">
                <a:latin typeface="Courier New" panose="02070309020205020404" pitchFamily="49" charset="0"/>
                <a:cs typeface="Courier New" panose="02070309020205020404" pitchFamily="49" charset="0"/>
              </a:rPr>
              <a:t>"&gt;&lt;</a:t>
            </a:r>
            <a:r>
              <a:rPr lang="fr-FR" sz="1000" dirty="0" err="1">
                <a:latin typeface="Courier New" panose="02070309020205020404" pitchFamily="49" charset="0"/>
                <a:cs typeface="Courier New" panose="02070309020205020404" pitchFamily="49" charset="0"/>
              </a:rPr>
              <a:t>br</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&lt;label&gt;Valeur&lt;/label&gt;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textarea</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name</a:t>
            </a:r>
            <a:r>
              <a:rPr lang="fr-FR" sz="1000" dirty="0">
                <a:latin typeface="Courier New" panose="02070309020205020404" pitchFamily="49" charset="0"/>
                <a:cs typeface="Courier New" panose="02070309020205020404" pitchFamily="49" charset="0"/>
              </a:rPr>
              <a:t>="valeur" cols="40" </a:t>
            </a:r>
            <a:r>
              <a:rPr lang="fr-FR" sz="1000" dirty="0" err="1">
                <a:latin typeface="Courier New" panose="02070309020205020404" pitchFamily="49" charset="0"/>
                <a:cs typeface="Courier New" panose="02070309020205020404" pitchFamily="49" charset="0"/>
              </a:rPr>
              <a:t>rows</a:t>
            </a:r>
            <a:r>
              <a:rPr lang="fr-FR" sz="1000" dirty="0">
                <a:latin typeface="Courier New" panose="02070309020205020404" pitchFamily="49" charset="0"/>
                <a:cs typeface="Courier New" panose="02070309020205020404" pitchFamily="49" charset="0"/>
              </a:rPr>
              <a:t>="4"&gt;&lt;/</a:t>
            </a:r>
            <a:r>
              <a:rPr lang="fr-FR" sz="1000" dirty="0" err="1">
                <a:latin typeface="Courier New" panose="02070309020205020404" pitchFamily="49" charset="0"/>
                <a:cs typeface="Courier New" panose="02070309020205020404" pitchFamily="49" charset="0"/>
              </a:rPr>
              <a:t>textarea</a:t>
            </a:r>
            <a:r>
              <a:rPr lang="fr-FR" sz="1000" dirty="0">
                <a:latin typeface="Courier New" panose="02070309020205020404" pitchFamily="49" charset="0"/>
                <a:cs typeface="Courier New" panose="02070309020205020404" pitchFamily="49" charset="0"/>
              </a:rPr>
              <a:t>&gt;&lt;</a:t>
            </a:r>
            <a:r>
              <a:rPr lang="fr-FR" sz="1000" dirty="0" err="1">
                <a:latin typeface="Courier New" panose="02070309020205020404" pitchFamily="49" charset="0"/>
                <a:cs typeface="Courier New" panose="02070309020205020404" pitchFamily="49" charset="0"/>
              </a:rPr>
              <a:t>br</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&lt;input type="</a:t>
            </a:r>
            <a:r>
              <a:rPr lang="fr-FR" sz="1000" dirty="0" err="1">
                <a:latin typeface="Courier New" panose="02070309020205020404" pitchFamily="49" charset="0"/>
                <a:cs typeface="Courier New" panose="02070309020205020404" pitchFamily="49" charset="0"/>
              </a:rPr>
              <a:t>button</a:t>
            </a:r>
            <a:r>
              <a:rPr lang="fr-FR" sz="1000" dirty="0">
                <a:latin typeface="Courier New" panose="02070309020205020404" pitchFamily="49" charset="0"/>
                <a:cs typeface="Courier New" panose="02070309020205020404" pitchFamily="49" charset="0"/>
              </a:rPr>
              <a:t>" value="Lit" </a:t>
            </a:r>
            <a:r>
              <a:rPr lang="fr-FR" sz="1000" dirty="0" err="1">
                <a:latin typeface="Courier New" panose="02070309020205020404" pitchFamily="49" charset="0"/>
                <a:cs typeface="Courier New" panose="02070309020205020404" pitchFamily="49" charset="0"/>
              </a:rPr>
              <a:t>onclick</a:t>
            </a:r>
            <a:r>
              <a:rPr lang="fr-FR" sz="1000" dirty="0">
                <a:latin typeface="Courier New" panose="02070309020205020404" pitchFamily="49" charset="0"/>
                <a:cs typeface="Courier New" panose="02070309020205020404" pitchFamily="49" charset="0"/>
              </a:rPr>
              <a:t>="lecture();"&gt;</a:t>
            </a:r>
          </a:p>
          <a:p>
            <a:r>
              <a:rPr lang="fr-FR" sz="1000" dirty="0">
                <a:latin typeface="Courier New" panose="02070309020205020404" pitchFamily="49" charset="0"/>
                <a:cs typeface="Courier New" panose="02070309020205020404" pitchFamily="49" charset="0"/>
              </a:rPr>
              <a:t>      &lt;input type="</a:t>
            </a:r>
            <a:r>
              <a:rPr lang="fr-FR" sz="1000" dirty="0" err="1">
                <a:latin typeface="Courier New" panose="02070309020205020404" pitchFamily="49" charset="0"/>
                <a:cs typeface="Courier New" panose="02070309020205020404" pitchFamily="49" charset="0"/>
              </a:rPr>
              <a:t>button</a:t>
            </a:r>
            <a:r>
              <a:rPr lang="fr-FR" sz="1000" dirty="0">
                <a:latin typeface="Courier New" panose="02070309020205020404" pitchFamily="49" charset="0"/>
                <a:cs typeface="Courier New" panose="02070309020205020404" pitchFamily="49" charset="0"/>
              </a:rPr>
              <a:t>" value="Enregistre" </a:t>
            </a:r>
            <a:r>
              <a:rPr lang="fr-FR" sz="1000" dirty="0" err="1">
                <a:latin typeface="Courier New" panose="02070309020205020404" pitchFamily="49" charset="0"/>
                <a:cs typeface="Courier New" panose="02070309020205020404" pitchFamily="49" charset="0"/>
              </a:rPr>
              <a:t>onclick</a:t>
            </a:r>
            <a:r>
              <a:rPr lang="fr-FR" sz="1000" dirty="0">
                <a:latin typeface="Courier New" panose="02070309020205020404" pitchFamily="49" charset="0"/>
                <a:cs typeface="Courier New" panose="02070309020205020404" pitchFamily="49" charset="0"/>
              </a:rPr>
              <a:t>="enregistre();"&gt;</a:t>
            </a:r>
          </a:p>
          <a:p>
            <a:r>
              <a:rPr lang="fr-FR" sz="1000" dirty="0">
                <a:latin typeface="Courier New" panose="02070309020205020404" pitchFamily="49" charset="0"/>
                <a:cs typeface="Courier New" panose="02070309020205020404" pitchFamily="49" charset="0"/>
              </a:rPr>
              <a:t>      &lt;input type="</a:t>
            </a:r>
            <a:r>
              <a:rPr lang="fr-FR" sz="1000" dirty="0" err="1">
                <a:latin typeface="Courier New" panose="02070309020205020404" pitchFamily="49" charset="0"/>
                <a:cs typeface="Courier New" panose="02070309020205020404" pitchFamily="49" charset="0"/>
              </a:rPr>
              <a:t>button</a:t>
            </a:r>
            <a:r>
              <a:rPr lang="fr-FR" sz="1000" dirty="0">
                <a:latin typeface="Courier New" panose="02070309020205020404" pitchFamily="49" charset="0"/>
                <a:cs typeface="Courier New" panose="02070309020205020404" pitchFamily="49" charset="0"/>
              </a:rPr>
              <a:t>" value="Efface" </a:t>
            </a:r>
            <a:r>
              <a:rPr lang="fr-FR" sz="1000" dirty="0" err="1">
                <a:latin typeface="Courier New" panose="02070309020205020404" pitchFamily="49" charset="0"/>
                <a:cs typeface="Courier New" panose="02070309020205020404" pitchFamily="49" charset="0"/>
              </a:rPr>
              <a:t>onclick</a:t>
            </a:r>
            <a:r>
              <a:rPr lang="fr-FR" sz="1000" dirty="0">
                <a:latin typeface="Courier New" panose="02070309020205020404" pitchFamily="49" charset="0"/>
                <a:cs typeface="Courier New" panose="02070309020205020404" pitchFamily="49" charset="0"/>
              </a:rPr>
              <a:t>="efface();"&gt;</a:t>
            </a:r>
          </a:p>
          <a:p>
            <a:r>
              <a:rPr lang="fr-FR" sz="1000" dirty="0">
                <a:latin typeface="Courier New" panose="02070309020205020404" pitchFamily="49" charset="0"/>
                <a:cs typeface="Courier New" panose="02070309020205020404" pitchFamily="49" charset="0"/>
              </a:rPr>
              <a:t>      &lt;input type="</a:t>
            </a:r>
            <a:r>
              <a:rPr lang="fr-FR" sz="1000" dirty="0" err="1">
                <a:latin typeface="Courier New" panose="02070309020205020404" pitchFamily="49" charset="0"/>
                <a:cs typeface="Courier New" panose="02070309020205020404" pitchFamily="49" charset="0"/>
              </a:rPr>
              <a:t>button</a:t>
            </a:r>
            <a:r>
              <a:rPr lang="fr-FR" sz="1000" dirty="0">
                <a:latin typeface="Courier New" panose="02070309020205020404" pitchFamily="49" charset="0"/>
                <a:cs typeface="Courier New" panose="02070309020205020404" pitchFamily="49" charset="0"/>
              </a:rPr>
              <a:t>" value="Efface tout" </a:t>
            </a:r>
            <a:r>
              <a:rPr lang="fr-FR" sz="1000" dirty="0" err="1">
                <a:latin typeface="Courier New" panose="02070309020205020404" pitchFamily="49" charset="0"/>
                <a:cs typeface="Courier New" panose="02070309020205020404" pitchFamily="49" charset="0"/>
              </a:rPr>
              <a:t>onclick</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effaceTout</a:t>
            </a:r>
            <a:r>
              <a:rPr lang="fr-FR" sz="1000" dirty="0">
                <a:latin typeface="Courier New" panose="02070309020205020404" pitchFamily="49" charset="0"/>
                <a:cs typeface="Courier New" panose="02070309020205020404" pitchFamily="49" charset="0"/>
              </a:rPr>
              <a:t>();"&gt;&lt;</a:t>
            </a:r>
            <a:r>
              <a:rPr lang="fr-FR" sz="1000" dirty="0" err="1">
                <a:latin typeface="Courier New" panose="02070309020205020404" pitchFamily="49" charset="0"/>
                <a:cs typeface="Courier New" panose="02070309020205020404" pitchFamily="49" charset="0"/>
              </a:rPr>
              <a:t>br</a:t>
            </a:r>
            <a:r>
              <a:rPr lang="fr-FR" sz="1000" dirty="0">
                <a:latin typeface="Courier New" panose="02070309020205020404" pitchFamily="49" charset="0"/>
                <a:cs typeface="Courier New" panose="02070309020205020404" pitchFamily="49" charset="0"/>
              </a:rPr>
              <a:t>&gt;&lt;</a:t>
            </a:r>
            <a:r>
              <a:rPr lang="fr-FR" sz="1000" dirty="0" err="1">
                <a:latin typeface="Courier New" panose="02070309020205020404" pitchFamily="49" charset="0"/>
                <a:cs typeface="Courier New" panose="02070309020205020404" pitchFamily="49" charset="0"/>
              </a:rPr>
              <a:t>br</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form</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&lt;table id="t" border&gt;</a:t>
            </a:r>
          </a:p>
          <a:p>
            <a:r>
              <a:rPr lang="fr-FR" sz="1000" dirty="0">
                <a:latin typeface="Courier New" panose="02070309020205020404" pitchFamily="49" charset="0"/>
                <a:cs typeface="Courier New" panose="02070309020205020404" pitchFamily="49" charset="0"/>
              </a:rPr>
              <a:t>    &lt;/table&gt;</a:t>
            </a:r>
          </a:p>
          <a:p>
            <a:r>
              <a:rPr lang="fr-FR" sz="1000" dirty="0">
                <a:latin typeface="Courier New" panose="02070309020205020404" pitchFamily="49" charset="0"/>
                <a:cs typeface="Courier New" panose="02070309020205020404" pitchFamily="49" charset="0"/>
              </a:rPr>
              <a:t>  &lt;/body&gt;</a:t>
            </a:r>
          </a:p>
          <a:p>
            <a:r>
              <a:rPr lang="fr-FR" sz="1000" dirty="0">
                <a:latin typeface="Courier New" panose="02070309020205020404" pitchFamily="49" charset="0"/>
                <a:cs typeface="Courier New" panose="02070309020205020404" pitchFamily="49" charset="0"/>
              </a:rPr>
              <a:t>&lt;/html&gt;</a:t>
            </a:r>
          </a:p>
        </p:txBody>
      </p:sp>
      <p:sp>
        <p:nvSpPr>
          <p:cNvPr id="4" name="Espace réservé du numéro de diapositive 3">
            <a:extLst>
              <a:ext uri="{FF2B5EF4-FFF2-40B4-BE49-F238E27FC236}">
                <a16:creationId xmlns:a16="http://schemas.microsoft.com/office/drawing/2014/main" id="{4C609803-DA00-4CE6-B142-48D065D97E80}"/>
              </a:ext>
            </a:extLst>
          </p:cNvPr>
          <p:cNvSpPr>
            <a:spLocks noGrp="1"/>
          </p:cNvSpPr>
          <p:nvPr>
            <p:ph type="sldNum" sz="quarter" idx="12"/>
          </p:nvPr>
        </p:nvSpPr>
        <p:spPr/>
        <p:txBody>
          <a:bodyPr/>
          <a:lstStyle/>
          <a:p>
            <a:fld id="{D57F1E4F-1CFF-5643-939E-217C01CDF565}" type="slidenum">
              <a:rPr lang="en-US" smtClean="0"/>
              <a:pPr/>
              <a:t>222</a:t>
            </a:fld>
            <a:endParaRPr lang="en-US" dirty="0"/>
          </a:p>
        </p:txBody>
      </p:sp>
    </p:spTree>
    <p:extLst>
      <p:ext uri="{BB962C8B-B14F-4D97-AF65-F5344CB8AC3E}">
        <p14:creationId xmlns:p14="http://schemas.microsoft.com/office/powerpoint/2010/main" val="395312121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Session Storage</a:t>
            </a:r>
          </a:p>
        </p:txBody>
      </p:sp>
      <p:sp>
        <p:nvSpPr>
          <p:cNvPr id="3" name="Rectangle 2"/>
          <p:cNvSpPr/>
          <p:nvPr/>
        </p:nvSpPr>
        <p:spPr>
          <a:xfrm>
            <a:off x="2028825" y="1589812"/>
            <a:ext cx="8534400" cy="4247317"/>
          </a:xfrm>
          <a:prstGeom prst="rect">
            <a:avLst/>
          </a:prstGeom>
        </p:spPr>
        <p:txBody>
          <a:bodyPr wrap="square">
            <a:spAutoFit/>
          </a:bodyPr>
          <a:lstStyle/>
          <a:p>
            <a:r>
              <a:rPr lang="fr-FR" dirty="0"/>
              <a:t>Vous savez maintenant utiliser l'objet </a:t>
            </a:r>
            <a:r>
              <a:rPr lang="fr-FR" b="1" dirty="0" err="1"/>
              <a:t>localStorage</a:t>
            </a:r>
            <a:r>
              <a:rPr lang="fr-FR" dirty="0"/>
              <a:t>. Une alternative s'offre à vous avec l'objet </a:t>
            </a:r>
            <a:r>
              <a:rPr lang="fr-FR" b="1" dirty="0" err="1"/>
              <a:t>sessionStorage</a:t>
            </a:r>
            <a:r>
              <a:rPr lang="fr-FR" dirty="0"/>
              <a:t>. </a:t>
            </a:r>
          </a:p>
          <a:p>
            <a:endParaRPr lang="fr-FR" dirty="0"/>
          </a:p>
          <a:p>
            <a:endParaRPr lang="fr-FR" dirty="0"/>
          </a:p>
          <a:p>
            <a:endParaRPr lang="fr-FR" dirty="0"/>
          </a:p>
          <a:p>
            <a:r>
              <a:rPr lang="fr-FR" dirty="0"/>
              <a:t>Les propriétés et méthodes de l'objet </a:t>
            </a:r>
            <a:r>
              <a:rPr lang="fr-FR" b="1" dirty="0" err="1"/>
              <a:t>sessionStorage</a:t>
            </a:r>
            <a:r>
              <a:rPr lang="fr-FR" dirty="0"/>
              <a:t> sont les mêmes que celles de l'objet </a:t>
            </a:r>
            <a:r>
              <a:rPr lang="fr-FR" b="1" dirty="0" err="1"/>
              <a:t>localStorage</a:t>
            </a:r>
            <a:r>
              <a:rPr lang="fr-FR" dirty="0"/>
              <a:t>. Ce qui change, c'est la durée de vie des données stockées : </a:t>
            </a:r>
          </a:p>
          <a:p>
            <a:endParaRPr lang="fr-FR" dirty="0"/>
          </a:p>
          <a:p>
            <a:pPr marL="285750" indent="-285750">
              <a:buFont typeface="Arial" panose="020B0604020202020204" pitchFamily="34" charset="0"/>
              <a:buChar char="•"/>
            </a:pPr>
            <a:r>
              <a:rPr lang="fr-FR" dirty="0"/>
              <a:t>avec </a:t>
            </a:r>
            <a:r>
              <a:rPr lang="fr-FR" dirty="0" err="1"/>
              <a:t>localStorage</a:t>
            </a:r>
            <a:r>
              <a:rPr lang="fr-FR" dirty="0"/>
              <a:t>, le stockage est permanent, jusqu'à ce que les données soient effacées avec la méthode </a:t>
            </a:r>
            <a:r>
              <a:rPr lang="fr-FR" dirty="0" err="1"/>
              <a:t>clear</a:t>
            </a:r>
            <a:r>
              <a:rPr lang="fr-FR" dirty="0"/>
              <a:t>() ou </a:t>
            </a:r>
            <a:r>
              <a:rPr lang="fr-FR" dirty="0" err="1"/>
              <a:t>removeItem</a:t>
            </a:r>
            <a:r>
              <a:rPr lang="fr-FR" dirty="0"/>
              <a:t>().</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avec </a:t>
            </a:r>
            <a:r>
              <a:rPr lang="fr-FR" dirty="0" err="1"/>
              <a:t>sessionStorage</a:t>
            </a:r>
            <a:r>
              <a:rPr lang="fr-FR" dirty="0"/>
              <a:t>, le stockage dure le temps de la session de navigation, c'est-à-dire tant qu'on reste sur le même nom de domaine. Les données stockées sont automatiquement supprimées à la fermeture du navigateur ou lorsqu'on va sur un autre site Web.</a:t>
            </a:r>
          </a:p>
        </p:txBody>
      </p:sp>
      <p:sp>
        <p:nvSpPr>
          <p:cNvPr id="4" name="Espace réservé du numéro de diapositive 3">
            <a:extLst>
              <a:ext uri="{FF2B5EF4-FFF2-40B4-BE49-F238E27FC236}">
                <a16:creationId xmlns:a16="http://schemas.microsoft.com/office/drawing/2014/main" id="{D35BF259-5966-440F-83CC-6B0069E7D27D}"/>
              </a:ext>
            </a:extLst>
          </p:cNvPr>
          <p:cNvSpPr>
            <a:spLocks noGrp="1"/>
          </p:cNvSpPr>
          <p:nvPr>
            <p:ph type="sldNum" sz="quarter" idx="12"/>
          </p:nvPr>
        </p:nvSpPr>
        <p:spPr/>
        <p:txBody>
          <a:bodyPr/>
          <a:lstStyle/>
          <a:p>
            <a:fld id="{D57F1E4F-1CFF-5643-939E-217C01CDF565}" type="slidenum">
              <a:rPr lang="en-US" smtClean="0"/>
              <a:pPr/>
              <a:t>223</a:t>
            </a:fld>
            <a:endParaRPr lang="en-US" dirty="0"/>
          </a:p>
        </p:txBody>
      </p:sp>
    </p:spTree>
    <p:extLst>
      <p:ext uri="{BB962C8B-B14F-4D97-AF65-F5344CB8AC3E}">
        <p14:creationId xmlns:p14="http://schemas.microsoft.com/office/powerpoint/2010/main" val="53595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ZoneTexte 1"/>
          <p:cNvSpPr txBox="1"/>
          <p:nvPr/>
        </p:nvSpPr>
        <p:spPr>
          <a:xfrm>
            <a:off x="1791477" y="326571"/>
            <a:ext cx="9825135" cy="101566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6000" dirty="0"/>
              <a:t>4 - Gestion des formulaires</a:t>
            </a:r>
          </a:p>
        </p:txBody>
      </p:sp>
      <p:sp>
        <p:nvSpPr>
          <p:cNvPr id="3" name="Rectangle 2"/>
          <p:cNvSpPr/>
          <p:nvPr/>
        </p:nvSpPr>
        <p:spPr>
          <a:xfrm>
            <a:off x="1859812" y="1869140"/>
            <a:ext cx="9207879" cy="2031325"/>
          </a:xfrm>
          <a:prstGeom prst="rect">
            <a:avLst/>
          </a:prstGeom>
        </p:spPr>
        <p:txBody>
          <a:bodyPr wrap="square">
            <a:spAutoFit/>
          </a:bodyPr>
          <a:lstStyle/>
          <a:p>
            <a:r>
              <a:rPr lang="fr-FR" dirty="0"/>
              <a:t>Dans cette section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Les balises HTML5 utilisables dans un formulaire</a:t>
            </a:r>
          </a:p>
          <a:p>
            <a:pPr marL="285750" indent="-285750">
              <a:buFont typeface="Arial" panose="020B0604020202020204" pitchFamily="34" charset="0"/>
              <a:buChar char="•"/>
            </a:pPr>
            <a:r>
              <a:rPr lang="fr-FR" dirty="0"/>
              <a:t>Définition d’un formulaire</a:t>
            </a:r>
          </a:p>
          <a:p>
            <a:pPr marL="285750" indent="-285750">
              <a:buFont typeface="Arial" panose="020B0604020202020204" pitchFamily="34" charset="0"/>
              <a:buChar char="•"/>
            </a:pPr>
            <a:r>
              <a:rPr lang="fr-FR" dirty="0"/>
              <a:t>Accès aux éléments d’un formulaire en JavaScript</a:t>
            </a:r>
          </a:p>
          <a:p>
            <a:pPr marL="285750" indent="-285750">
              <a:buFont typeface="Arial" panose="020B0604020202020204" pitchFamily="34" charset="0"/>
              <a:buChar char="•"/>
            </a:pPr>
            <a:r>
              <a:rPr lang="fr-FR" dirty="0"/>
              <a:t>Validation des données dans un formulaire en HTML5 et en JavaScript</a:t>
            </a:r>
          </a:p>
          <a:p>
            <a:pPr marL="285750" indent="-285750">
              <a:buFont typeface="Arial" panose="020B0604020202020204" pitchFamily="34" charset="0"/>
              <a:buChar char="•"/>
            </a:pPr>
            <a:r>
              <a:rPr lang="fr-FR" dirty="0"/>
              <a:t>Evénements liés aux formulaires</a:t>
            </a:r>
          </a:p>
        </p:txBody>
      </p:sp>
      <p:sp>
        <p:nvSpPr>
          <p:cNvPr id="4" name="Espace réservé du numéro de diapositive 3">
            <a:extLst>
              <a:ext uri="{FF2B5EF4-FFF2-40B4-BE49-F238E27FC236}">
                <a16:creationId xmlns:a16="http://schemas.microsoft.com/office/drawing/2014/main" id="{5E203085-069D-4569-8E72-1D8169E65B49}"/>
              </a:ext>
            </a:extLst>
          </p:cNvPr>
          <p:cNvSpPr>
            <a:spLocks noGrp="1"/>
          </p:cNvSpPr>
          <p:nvPr>
            <p:ph type="sldNum" sz="quarter" idx="12"/>
          </p:nvPr>
        </p:nvSpPr>
        <p:spPr/>
        <p:txBody>
          <a:bodyPr/>
          <a:lstStyle/>
          <a:p>
            <a:fld id="{D57F1E4F-1CFF-5643-939E-217C01CDF565}" type="slidenum">
              <a:rPr lang="en-US" smtClean="0"/>
              <a:pPr/>
              <a:t>224</a:t>
            </a:fld>
            <a:endParaRPr lang="en-US" dirty="0"/>
          </a:p>
        </p:txBody>
      </p:sp>
    </p:spTree>
    <p:extLst>
      <p:ext uri="{BB962C8B-B14F-4D97-AF65-F5344CB8AC3E}">
        <p14:creationId xmlns:p14="http://schemas.microsoft.com/office/powerpoint/2010/main" val="384968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nvGraphicFramePr>
        <p:xfrm>
          <a:off x="1536569" y="881033"/>
          <a:ext cx="10482606" cy="4880867"/>
        </p:xfrm>
        <a:graphic>
          <a:graphicData uri="http://schemas.openxmlformats.org/drawingml/2006/table">
            <a:tbl>
              <a:tblPr firstRow="1" firstCol="1" bandRow="1">
                <a:tableStyleId>{5C22544A-7EE6-4342-B048-85BDC9FD1C3A}</a:tableStyleId>
              </a:tblPr>
              <a:tblGrid>
                <a:gridCol w="5241303">
                  <a:extLst>
                    <a:ext uri="{9D8B030D-6E8A-4147-A177-3AD203B41FA5}">
                      <a16:colId xmlns:a16="http://schemas.microsoft.com/office/drawing/2014/main" val="20000"/>
                    </a:ext>
                  </a:extLst>
                </a:gridCol>
                <a:gridCol w="5241303">
                  <a:extLst>
                    <a:ext uri="{9D8B030D-6E8A-4147-A177-3AD203B41FA5}">
                      <a16:colId xmlns:a16="http://schemas.microsoft.com/office/drawing/2014/main" val="20001"/>
                    </a:ext>
                  </a:extLst>
                </a:gridCol>
              </a:tblGrid>
              <a:tr h="48065">
                <a:tc>
                  <a:txBody>
                    <a:bodyPr/>
                    <a:lstStyle/>
                    <a:p>
                      <a:pPr>
                        <a:lnSpc>
                          <a:spcPct val="107000"/>
                        </a:lnSpc>
                        <a:spcAft>
                          <a:spcPts val="0"/>
                        </a:spcAft>
                      </a:pPr>
                      <a:r>
                        <a:rPr lang="fr-FR" sz="1400" dirty="0">
                          <a:effectLst/>
                        </a:rPr>
                        <a:t>Balise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Signification</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00"/>
                  </a:ext>
                </a:extLst>
              </a:tr>
              <a:tr h="96129">
                <a:tc>
                  <a:txBody>
                    <a:bodyPr/>
                    <a:lstStyle/>
                    <a:p>
                      <a:pPr>
                        <a:lnSpc>
                          <a:spcPct val="107000"/>
                        </a:lnSpc>
                        <a:spcAft>
                          <a:spcPts val="0"/>
                        </a:spcAft>
                      </a:pPr>
                      <a:r>
                        <a:rPr lang="fr-FR" sz="1400">
                          <a:effectLst/>
                        </a:rPr>
                        <a:t>&lt;fieldset&gt;contenu&lt;/fieldset&gt;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Groupe d'options permettant de rassembler plusieurs champs.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01"/>
                  </a:ext>
                </a:extLst>
              </a:tr>
              <a:tr h="48065">
                <a:tc>
                  <a:txBody>
                    <a:bodyPr/>
                    <a:lstStyle/>
                    <a:p>
                      <a:pPr>
                        <a:lnSpc>
                          <a:spcPct val="107000"/>
                        </a:lnSpc>
                        <a:spcAft>
                          <a:spcPts val="0"/>
                        </a:spcAft>
                      </a:pPr>
                      <a:r>
                        <a:rPr lang="fr-FR" sz="1400">
                          <a:effectLst/>
                        </a:rPr>
                        <a:t>&lt;legend&gt;texte&lt;/legend&gt;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Légende affichée dans un élément fieldset.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02"/>
                  </a:ext>
                </a:extLst>
              </a:tr>
              <a:tr h="48065">
                <a:tc>
                  <a:txBody>
                    <a:bodyPr/>
                    <a:lstStyle/>
                    <a:p>
                      <a:pPr>
                        <a:lnSpc>
                          <a:spcPct val="107000"/>
                        </a:lnSpc>
                        <a:spcAft>
                          <a:spcPts val="0"/>
                        </a:spcAft>
                      </a:pPr>
                      <a:r>
                        <a:rPr lang="fr-FR" sz="1400">
                          <a:effectLst/>
                        </a:rPr>
                        <a:t>&lt;label&gt;texte&lt;/label&gt;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Simple légende textuelle.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03"/>
                  </a:ext>
                </a:extLst>
              </a:tr>
              <a:tr h="96129">
                <a:tc>
                  <a:txBody>
                    <a:bodyPr/>
                    <a:lstStyle/>
                    <a:p>
                      <a:pPr>
                        <a:lnSpc>
                          <a:spcPct val="107000"/>
                        </a:lnSpc>
                        <a:spcAft>
                          <a:spcPts val="0"/>
                        </a:spcAft>
                      </a:pPr>
                      <a:r>
                        <a:rPr lang="fr-FR" sz="1400">
                          <a:effectLst/>
                        </a:rPr>
                        <a:t>&lt;input type="text" name="Nom" id="identifiant" value="valeur"&gt;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Zone de texte.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04"/>
                  </a:ext>
                </a:extLst>
              </a:tr>
              <a:tr h="96129">
                <a:tc>
                  <a:txBody>
                    <a:bodyPr/>
                    <a:lstStyle/>
                    <a:p>
                      <a:pPr>
                        <a:lnSpc>
                          <a:spcPct val="107000"/>
                        </a:lnSpc>
                        <a:spcAft>
                          <a:spcPts val="0"/>
                        </a:spcAft>
                      </a:pPr>
                      <a:r>
                        <a:rPr lang="fr-FR" sz="1400">
                          <a:effectLst/>
                        </a:rPr>
                        <a:t>&lt;input type="button" name="Nom" id="identifiant" value="Légende du bouton"&gt;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Bouton.</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05"/>
                  </a:ext>
                </a:extLst>
              </a:tr>
              <a:tr h="96129">
                <a:tc>
                  <a:txBody>
                    <a:bodyPr/>
                    <a:lstStyle/>
                    <a:p>
                      <a:pPr>
                        <a:lnSpc>
                          <a:spcPct val="107000"/>
                        </a:lnSpc>
                        <a:spcAft>
                          <a:spcPts val="0"/>
                        </a:spcAft>
                      </a:pPr>
                      <a:r>
                        <a:rPr lang="fr-FR" sz="1400">
                          <a:effectLst/>
                        </a:rPr>
                        <a:t>&lt;input type="image" src="image.jpg" id="identifiant"&gt;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Un bouton contenant une image.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06"/>
                  </a:ext>
                </a:extLst>
              </a:tr>
              <a:tr h="96129">
                <a:tc>
                  <a:txBody>
                    <a:bodyPr/>
                    <a:lstStyle/>
                    <a:p>
                      <a:pPr>
                        <a:lnSpc>
                          <a:spcPct val="107000"/>
                        </a:lnSpc>
                        <a:spcAft>
                          <a:spcPts val="0"/>
                        </a:spcAft>
                      </a:pPr>
                      <a:r>
                        <a:rPr lang="fr-FR" sz="1400">
                          <a:effectLst/>
                        </a:rPr>
                        <a:t>&lt;input type="password" name="Nom" id="identifiant" value="valeur par défaut"&gt;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Zone de saisie d'un mot de passe.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07"/>
                  </a:ext>
                </a:extLst>
              </a:tr>
              <a:tr h="96129">
                <a:tc>
                  <a:txBody>
                    <a:bodyPr/>
                    <a:lstStyle/>
                    <a:p>
                      <a:pPr>
                        <a:lnSpc>
                          <a:spcPct val="107000"/>
                        </a:lnSpc>
                        <a:spcAft>
                          <a:spcPts val="0"/>
                        </a:spcAft>
                      </a:pPr>
                      <a:r>
                        <a:rPr lang="fr-FR" sz="1400">
                          <a:effectLst/>
                        </a:rPr>
                        <a:t>&lt;input type="checkbox" name="Nom" id="identifiant" value="Valeur"&gt;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Case à cocher.</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08"/>
                  </a:ext>
                </a:extLst>
              </a:tr>
              <a:tr h="96129">
                <a:tc>
                  <a:txBody>
                    <a:bodyPr/>
                    <a:lstStyle/>
                    <a:p>
                      <a:pPr>
                        <a:lnSpc>
                          <a:spcPct val="107000"/>
                        </a:lnSpc>
                        <a:spcAft>
                          <a:spcPts val="0"/>
                        </a:spcAft>
                      </a:pPr>
                      <a:r>
                        <a:rPr lang="fr-FR" sz="1400">
                          <a:effectLst/>
                        </a:rPr>
                        <a:t>&lt;input type="radio" name="Nom" id="identifiant" value="Valeur"&gt;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Bouton radio.</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09"/>
                  </a:ext>
                </a:extLst>
              </a:tr>
              <a:tr h="144194">
                <a:tc>
                  <a:txBody>
                    <a:bodyPr/>
                    <a:lstStyle/>
                    <a:p>
                      <a:pPr>
                        <a:lnSpc>
                          <a:spcPct val="107000"/>
                        </a:lnSpc>
                        <a:spcAft>
                          <a:spcPts val="0"/>
                        </a:spcAft>
                      </a:pPr>
                      <a:r>
                        <a:rPr lang="fr-FR" sz="1400">
                          <a:effectLst/>
                        </a:rPr>
                        <a:t>&lt;input type="submit" name="Nom" id="identifiant" value="Texte affiché sur le bouton"&gt;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dirty="0">
                          <a:effectLst/>
                        </a:rPr>
                        <a:t>Bouton d'envoi, pour envoyer les données du formulaire au serveur.</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10"/>
                  </a:ext>
                </a:extLst>
              </a:tr>
              <a:tr h="144194">
                <a:tc>
                  <a:txBody>
                    <a:bodyPr/>
                    <a:lstStyle/>
                    <a:p>
                      <a:pPr>
                        <a:lnSpc>
                          <a:spcPct val="107000"/>
                        </a:lnSpc>
                        <a:spcAft>
                          <a:spcPts val="0"/>
                        </a:spcAft>
                      </a:pPr>
                      <a:r>
                        <a:rPr lang="fr-FR" sz="1400">
                          <a:effectLst/>
                        </a:rPr>
                        <a:t>&lt;input type="reset" name="Nom" id="identifiant" value="Texte affiché sur le bouton"&gt;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Bouton de réinitialisation du formulaire.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11"/>
                  </a:ext>
                </a:extLst>
              </a:tr>
              <a:tr h="192258">
                <a:tc>
                  <a:txBody>
                    <a:bodyPr/>
                    <a:lstStyle/>
                    <a:p>
                      <a:pPr>
                        <a:lnSpc>
                          <a:spcPct val="107000"/>
                        </a:lnSpc>
                        <a:spcAft>
                          <a:spcPts val="0"/>
                        </a:spcAft>
                      </a:pPr>
                      <a:r>
                        <a:rPr lang="fr-FR" sz="1400">
                          <a:effectLst/>
                        </a:rPr>
                        <a:t>&lt;input type="date" name="Nom" id="identifiant" title="Date(jj-mm-aaaa)" value="Une date"&gt;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dirty="0">
                          <a:effectLst/>
                        </a:rPr>
                        <a:t>Champ spécialisé dans la saisie de dates (seulement pour les navigateurs </a:t>
                      </a:r>
                      <a:r>
                        <a:rPr lang="fr-FR" sz="1400" dirty="0" err="1">
                          <a:effectLst/>
                        </a:rPr>
                        <a:t>Opera</a:t>
                      </a:r>
                      <a:r>
                        <a:rPr lang="fr-FR" sz="1400" dirty="0">
                          <a:effectLst/>
                        </a:rPr>
                        <a:t> et Chrome alors que j'écris ces lignes [voir Figure 12.1]).</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12"/>
                  </a:ext>
                </a:extLst>
              </a:tr>
              <a:tr h="144194">
                <a:tc>
                  <a:txBody>
                    <a:bodyPr/>
                    <a:lstStyle/>
                    <a:p>
                      <a:pPr>
                        <a:lnSpc>
                          <a:spcPct val="107000"/>
                        </a:lnSpc>
                        <a:spcAft>
                          <a:spcPts val="0"/>
                        </a:spcAft>
                      </a:pPr>
                      <a:r>
                        <a:rPr lang="en-GB" sz="1400" dirty="0">
                          <a:effectLst/>
                        </a:rPr>
                        <a:t>&lt;input type="time" name="Nom"  id="</a:t>
                      </a:r>
                      <a:r>
                        <a:rPr lang="en-GB" sz="1400" dirty="0" err="1">
                          <a:effectLst/>
                        </a:rPr>
                        <a:t>identifiant</a:t>
                      </a:r>
                      <a:r>
                        <a:rPr lang="en-GB" sz="1400" dirty="0">
                          <a:effectLst/>
                        </a:rPr>
                        <a:t>" title="</a:t>
                      </a:r>
                      <a:r>
                        <a:rPr lang="en-GB" sz="1400" dirty="0" err="1">
                          <a:effectLst/>
                        </a:rPr>
                        <a:t>Heure</a:t>
                      </a:r>
                      <a:r>
                        <a:rPr lang="en-GB" sz="1400" dirty="0">
                          <a:effectLst/>
                        </a:rPr>
                        <a:t>(</a:t>
                      </a:r>
                      <a:r>
                        <a:rPr lang="en-GB" sz="1400" dirty="0" err="1">
                          <a:effectLst/>
                        </a:rPr>
                        <a:t>hh</a:t>
                      </a:r>
                      <a:r>
                        <a:rPr lang="en-GB" sz="1400" dirty="0">
                          <a:effectLst/>
                        </a:rPr>
                        <a:t>-mm)" value="10:00"&gt;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dirty="0">
                          <a:effectLst/>
                        </a:rPr>
                        <a:t>Champ spécialisé dans la saisie d'heures (seulement pour les navigateurs </a:t>
                      </a:r>
                      <a:r>
                        <a:rPr lang="fr-FR" sz="1400" dirty="0" err="1">
                          <a:effectLst/>
                        </a:rPr>
                        <a:t>Opera</a:t>
                      </a:r>
                      <a:r>
                        <a:rPr lang="fr-FR" sz="1400" dirty="0">
                          <a:effectLst/>
                        </a:rPr>
                        <a:t> et Chrome alors que j'écris ces lignes).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13"/>
                  </a:ext>
                </a:extLst>
              </a:tr>
            </a:tbl>
          </a:graphicData>
        </a:graphic>
      </p:graphicFrame>
      <p:sp>
        <p:nvSpPr>
          <p:cNvPr id="3" name="Rectangle 2"/>
          <p:cNvSpPr/>
          <p:nvPr/>
        </p:nvSpPr>
        <p:spPr>
          <a:xfrm>
            <a:off x="1747100" y="154735"/>
            <a:ext cx="8056775" cy="388696"/>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Voici les différentes balises HTML5 qui vous permettront de créer vos formulaires :</a:t>
            </a:r>
          </a:p>
        </p:txBody>
      </p:sp>
      <p:sp>
        <p:nvSpPr>
          <p:cNvPr id="4" name="Espace réservé du numéro de diapositive 3">
            <a:extLst>
              <a:ext uri="{FF2B5EF4-FFF2-40B4-BE49-F238E27FC236}">
                <a16:creationId xmlns:a16="http://schemas.microsoft.com/office/drawing/2014/main" id="{1FB34555-DF96-4FC4-AD9A-FDBFEB46B2C0}"/>
              </a:ext>
            </a:extLst>
          </p:cNvPr>
          <p:cNvSpPr>
            <a:spLocks noGrp="1"/>
          </p:cNvSpPr>
          <p:nvPr>
            <p:ph type="sldNum" sz="quarter" idx="12"/>
          </p:nvPr>
        </p:nvSpPr>
        <p:spPr/>
        <p:txBody>
          <a:bodyPr/>
          <a:lstStyle/>
          <a:p>
            <a:fld id="{D57F1E4F-1CFF-5643-939E-217C01CDF565}" type="slidenum">
              <a:rPr lang="en-US" smtClean="0"/>
              <a:pPr/>
              <a:t>225</a:t>
            </a:fld>
            <a:endParaRPr lang="en-US" dirty="0"/>
          </a:p>
        </p:txBody>
      </p:sp>
    </p:spTree>
    <p:extLst>
      <p:ext uri="{BB962C8B-B14F-4D97-AF65-F5344CB8AC3E}">
        <p14:creationId xmlns:p14="http://schemas.microsoft.com/office/powerpoint/2010/main" val="378027341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851801957"/>
              </p:ext>
            </p:extLst>
          </p:nvPr>
        </p:nvGraphicFramePr>
        <p:xfrm>
          <a:off x="1419225" y="1352550"/>
          <a:ext cx="10283154" cy="4662681"/>
        </p:xfrm>
        <a:graphic>
          <a:graphicData uri="http://schemas.openxmlformats.org/drawingml/2006/table">
            <a:tbl>
              <a:tblPr firstRow="1" firstCol="1" bandRow="1">
                <a:tableStyleId>{5C22544A-7EE6-4342-B048-85BDC9FD1C3A}</a:tableStyleId>
              </a:tblPr>
              <a:tblGrid>
                <a:gridCol w="5141577">
                  <a:extLst>
                    <a:ext uri="{9D8B030D-6E8A-4147-A177-3AD203B41FA5}">
                      <a16:colId xmlns:a16="http://schemas.microsoft.com/office/drawing/2014/main" val="20000"/>
                    </a:ext>
                  </a:extLst>
                </a:gridCol>
                <a:gridCol w="5141577">
                  <a:extLst>
                    <a:ext uri="{9D8B030D-6E8A-4147-A177-3AD203B41FA5}">
                      <a16:colId xmlns:a16="http://schemas.microsoft.com/office/drawing/2014/main" val="20001"/>
                    </a:ext>
                  </a:extLst>
                </a:gridCol>
              </a:tblGrid>
              <a:tr h="144194">
                <a:tc>
                  <a:txBody>
                    <a:bodyPr/>
                    <a:lstStyle/>
                    <a:p>
                      <a:pPr>
                        <a:lnSpc>
                          <a:spcPct val="107000"/>
                        </a:lnSpc>
                        <a:spcAft>
                          <a:spcPts val="0"/>
                        </a:spcAft>
                      </a:pPr>
                      <a:r>
                        <a:rPr lang="fr-FR" sz="1400" dirty="0">
                          <a:effectLst/>
                        </a:rPr>
                        <a:t>&lt;input type="</a:t>
                      </a:r>
                      <a:r>
                        <a:rPr lang="fr-FR" sz="1400" dirty="0" err="1">
                          <a:effectLst/>
                        </a:rPr>
                        <a:t>datetime</a:t>
                      </a:r>
                      <a:r>
                        <a:rPr lang="fr-FR" sz="1400" dirty="0">
                          <a:effectLst/>
                        </a:rPr>
                        <a:t>-local" </a:t>
                      </a:r>
                      <a:r>
                        <a:rPr lang="fr-FR" sz="1400" dirty="0" err="1">
                          <a:effectLst/>
                        </a:rPr>
                        <a:t>name</a:t>
                      </a:r>
                      <a:r>
                        <a:rPr lang="fr-FR" sz="1400" dirty="0">
                          <a:effectLst/>
                        </a:rPr>
                        <a:t>="Nom"  id="identifiant"&gt;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Champ spécialisé dans la saisie de date et heures (seulement pour les navigateurs Opera et Chrome alors que j'écris ces lignes).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00"/>
                  </a:ext>
                </a:extLst>
              </a:tr>
              <a:tr h="96129">
                <a:tc>
                  <a:txBody>
                    <a:bodyPr/>
                    <a:lstStyle/>
                    <a:p>
                      <a:pPr>
                        <a:lnSpc>
                          <a:spcPct val="107000"/>
                        </a:lnSpc>
                        <a:spcAft>
                          <a:spcPts val="0"/>
                        </a:spcAft>
                      </a:pPr>
                      <a:r>
                        <a:rPr lang="en-GB" sz="1400">
                          <a:effectLst/>
                        </a:rPr>
                        <a:t>&lt;input type="number" name="Nom" id="identifiant" value="55"&gt;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Champ spécialisé dans la saisie des nombres.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01"/>
                  </a:ext>
                </a:extLst>
              </a:tr>
              <a:tr h="96129">
                <a:tc>
                  <a:txBody>
                    <a:bodyPr/>
                    <a:lstStyle/>
                    <a:p>
                      <a:pPr>
                        <a:lnSpc>
                          <a:spcPct val="107000"/>
                        </a:lnSpc>
                        <a:spcAft>
                          <a:spcPts val="0"/>
                        </a:spcAft>
                      </a:pPr>
                      <a:r>
                        <a:rPr lang="en-GB" sz="1400">
                          <a:effectLst/>
                        </a:rPr>
                        <a:t>&lt;input type="color" name="Nom" id="identifiant" value="red"&gt;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Palette de couleurs (aucun navigateur n'est encore compatible).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02"/>
                  </a:ext>
                </a:extLst>
              </a:tr>
              <a:tr h="144194">
                <a:tc>
                  <a:txBody>
                    <a:bodyPr/>
                    <a:lstStyle/>
                    <a:p>
                      <a:pPr>
                        <a:lnSpc>
                          <a:spcPct val="107000"/>
                        </a:lnSpc>
                        <a:spcAft>
                          <a:spcPts val="0"/>
                        </a:spcAft>
                      </a:pPr>
                      <a:r>
                        <a:rPr lang="fr-FR" sz="1400">
                          <a:effectLst/>
                        </a:rPr>
                        <a:t>&lt;input type="search" name="Nom" id="identifiant" list="datalist" value="Valeur par défaut"&gt;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Zone de texte permettant d’effectuer des recherches.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03"/>
                  </a:ext>
                </a:extLst>
              </a:tr>
              <a:tr h="96129">
                <a:tc>
                  <a:txBody>
                    <a:bodyPr/>
                    <a:lstStyle/>
                    <a:p>
                      <a:pPr>
                        <a:lnSpc>
                          <a:spcPct val="107000"/>
                        </a:lnSpc>
                        <a:spcAft>
                          <a:spcPts val="0"/>
                        </a:spcAft>
                      </a:pPr>
                      <a:r>
                        <a:rPr lang="fr-FR" sz="1400">
                          <a:effectLst/>
                        </a:rPr>
                        <a:t>&lt;input type="email" name="Nom" id="identifiant"&gt;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Champ de saisie spécialisé pour recevoir des adresses e-mail.</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04"/>
                  </a:ext>
                </a:extLst>
              </a:tr>
              <a:tr h="96129">
                <a:tc>
                  <a:txBody>
                    <a:bodyPr/>
                    <a:lstStyle/>
                    <a:p>
                      <a:pPr>
                        <a:lnSpc>
                          <a:spcPct val="107000"/>
                        </a:lnSpc>
                        <a:spcAft>
                          <a:spcPts val="0"/>
                        </a:spcAft>
                      </a:pPr>
                      <a:r>
                        <a:rPr lang="en-GB" sz="1400">
                          <a:effectLst/>
                        </a:rPr>
                        <a:t>&lt;input type="url" name="Nom" id="identifiant"&gt;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Champ de saisie spécialisé pour recevoir des adresses URL.</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05"/>
                  </a:ext>
                </a:extLst>
              </a:tr>
              <a:tr h="96129">
                <a:tc>
                  <a:txBody>
                    <a:bodyPr/>
                    <a:lstStyle/>
                    <a:p>
                      <a:pPr>
                        <a:lnSpc>
                          <a:spcPct val="107000"/>
                        </a:lnSpc>
                        <a:spcAft>
                          <a:spcPts val="0"/>
                        </a:spcAft>
                      </a:pPr>
                      <a:r>
                        <a:rPr lang="fr-FR" sz="1400">
                          <a:effectLst/>
                        </a:rPr>
                        <a:t>&lt;input type="file" name="Nom" id="identifiant"&gt;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Désignation d'un fichier local.</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06"/>
                  </a:ext>
                </a:extLst>
              </a:tr>
              <a:tr h="192258">
                <a:tc>
                  <a:txBody>
                    <a:bodyPr/>
                    <a:lstStyle/>
                    <a:p>
                      <a:pPr>
                        <a:lnSpc>
                          <a:spcPct val="107000"/>
                        </a:lnSpc>
                        <a:spcAft>
                          <a:spcPts val="0"/>
                        </a:spcAft>
                      </a:pPr>
                      <a:r>
                        <a:rPr lang="fr-FR" sz="1400">
                          <a:effectLst/>
                        </a:rPr>
                        <a:t>&lt;datalist id="identifiant"&gt;&lt;option value="valeur1"&gt;...&lt;option value="valeurN"&gt;&lt;/datalist&gt;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Facilite la saisie en implémentant l'autocomplete sur plusieurs valeurs prédéfinies dans des éléments option (aucun navigateur n'est encore compatible).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07"/>
                  </a:ext>
                </a:extLst>
              </a:tr>
              <a:tr h="144194">
                <a:tc>
                  <a:txBody>
                    <a:bodyPr/>
                    <a:lstStyle/>
                    <a:p>
                      <a:pPr>
                        <a:lnSpc>
                          <a:spcPct val="107000"/>
                        </a:lnSpc>
                        <a:spcAft>
                          <a:spcPts val="0"/>
                        </a:spcAft>
                      </a:pPr>
                      <a:r>
                        <a:rPr lang="fr-FR" sz="1400">
                          <a:effectLst/>
                        </a:rPr>
                        <a:t>&lt;textarea cols="Nombre colonnes" rows="Nombre lignes" id="identifiant"&gt;Texte par défaut&lt;/textarea&gt;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Zone de saisie multiligne.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08"/>
                  </a:ext>
                </a:extLst>
              </a:tr>
              <a:tr h="144194">
                <a:tc>
                  <a:txBody>
                    <a:bodyPr/>
                    <a:lstStyle/>
                    <a:p>
                      <a:pPr>
                        <a:lnSpc>
                          <a:spcPct val="107000"/>
                        </a:lnSpc>
                        <a:spcAft>
                          <a:spcPts val="0"/>
                        </a:spcAft>
                      </a:pPr>
                      <a:r>
                        <a:rPr lang="fr-FR" sz="1400">
                          <a:effectLst/>
                        </a:rPr>
                        <a:t>&lt;select name="Nom" id="identifiant"&gt;&lt;option value="valeur1"&gt;...&lt;option value="valeurN"&gt;&lt;/select&gt;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Liste déroulante.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09"/>
                  </a:ext>
                </a:extLst>
              </a:tr>
              <a:tr h="192258">
                <a:tc>
                  <a:txBody>
                    <a:bodyPr/>
                    <a:lstStyle/>
                    <a:p>
                      <a:pPr>
                        <a:lnSpc>
                          <a:spcPct val="107000"/>
                        </a:lnSpc>
                        <a:spcAft>
                          <a:spcPts val="0"/>
                        </a:spcAft>
                      </a:pPr>
                      <a:r>
                        <a:rPr lang="fr-FR" sz="1400">
                          <a:effectLst/>
                        </a:rPr>
                        <a:t>&lt;select name="Nom" size="4" id="identifiant"&gt;&lt;option value="valeur1"&gt;...&lt;option value="valeurN"&gt;&lt;/select&gt;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Zone de liste (ici, quatre éléments sont affichés).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10"/>
                  </a:ext>
                </a:extLst>
              </a:tr>
              <a:tr h="192258">
                <a:tc>
                  <a:txBody>
                    <a:bodyPr/>
                    <a:lstStyle/>
                    <a:p>
                      <a:pPr>
                        <a:lnSpc>
                          <a:spcPct val="107000"/>
                        </a:lnSpc>
                        <a:spcAft>
                          <a:spcPts val="0"/>
                        </a:spcAft>
                      </a:pPr>
                      <a:r>
                        <a:rPr lang="fr-FR" sz="1400">
                          <a:effectLst/>
                        </a:rPr>
                        <a:t>&lt;option name="Nom" size="4" id="identifiant"&gt;&lt;option value="valeur1"&gt;...&lt;option value="valeurN"&gt;&lt;/select&gt;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a:effectLst/>
                        </a:rPr>
                        <a:t>Zone de liste (ici, quatre éléments sont affichés).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11"/>
                  </a:ext>
                </a:extLst>
              </a:tr>
              <a:tr h="48065">
                <a:tc>
                  <a:txBody>
                    <a:bodyPr/>
                    <a:lstStyle/>
                    <a:p>
                      <a:pPr>
                        <a:lnSpc>
                          <a:spcPct val="107000"/>
                        </a:lnSpc>
                        <a:spcAft>
                          <a:spcPts val="0"/>
                        </a:spcAft>
                      </a:pPr>
                      <a:r>
                        <a:rPr lang="fr-FR" sz="1400" dirty="0">
                          <a:effectLst/>
                        </a:rPr>
                        <a:t>&lt;output </a:t>
                      </a:r>
                      <a:r>
                        <a:rPr lang="fr-FR" sz="1400" dirty="0" err="1">
                          <a:effectLst/>
                        </a:rPr>
                        <a:t>name</a:t>
                      </a:r>
                      <a:r>
                        <a:rPr lang="fr-FR" sz="1400" dirty="0">
                          <a:effectLst/>
                        </a:rPr>
                        <a:t>="Nom"&gt;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tc>
                  <a:txBody>
                    <a:bodyPr/>
                    <a:lstStyle/>
                    <a:p>
                      <a:pPr>
                        <a:lnSpc>
                          <a:spcPct val="107000"/>
                        </a:lnSpc>
                        <a:spcAft>
                          <a:spcPts val="0"/>
                        </a:spcAft>
                      </a:pPr>
                      <a:r>
                        <a:rPr lang="fr-FR" sz="1400" dirty="0">
                          <a:effectLst/>
                        </a:rPr>
                        <a:t>Affichage d'un résultat.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8375" marR="18375" marT="0" marB="0"/>
                </a:tc>
                <a:extLst>
                  <a:ext uri="{0D108BD9-81ED-4DB2-BD59-A6C34878D82A}">
                    <a16:rowId xmlns:a16="http://schemas.microsoft.com/office/drawing/2014/main" val="10012"/>
                  </a:ext>
                </a:extLst>
              </a:tr>
            </a:tbl>
          </a:graphicData>
        </a:graphic>
      </p:graphicFrame>
      <p:sp>
        <p:nvSpPr>
          <p:cNvPr id="3" name="Espace réservé du numéro de diapositive 2">
            <a:extLst>
              <a:ext uri="{FF2B5EF4-FFF2-40B4-BE49-F238E27FC236}">
                <a16:creationId xmlns:a16="http://schemas.microsoft.com/office/drawing/2014/main" id="{A93AFB80-61F3-4203-B664-8409F72A59B6}"/>
              </a:ext>
            </a:extLst>
          </p:cNvPr>
          <p:cNvSpPr>
            <a:spLocks noGrp="1"/>
          </p:cNvSpPr>
          <p:nvPr>
            <p:ph type="sldNum" sz="quarter" idx="12"/>
          </p:nvPr>
        </p:nvSpPr>
        <p:spPr/>
        <p:txBody>
          <a:bodyPr/>
          <a:lstStyle/>
          <a:p>
            <a:fld id="{D57F1E4F-1CFF-5643-939E-217C01CDF565}" type="slidenum">
              <a:rPr lang="en-US" smtClean="0"/>
              <a:pPr/>
              <a:t>226</a:t>
            </a:fld>
            <a:endParaRPr lang="en-US" dirty="0"/>
          </a:p>
        </p:txBody>
      </p:sp>
    </p:spTree>
    <p:extLst>
      <p:ext uri="{BB962C8B-B14F-4D97-AF65-F5344CB8AC3E}">
        <p14:creationId xmlns:p14="http://schemas.microsoft.com/office/powerpoint/2010/main" val="109613869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954491" y="608776"/>
            <a:ext cx="8744932" cy="5672963"/>
          </a:xfrm>
          <a:prstGeom prst="rect">
            <a:avLst/>
          </a:prstGeom>
        </p:spPr>
        <p:txBody>
          <a:bodyPr wrap="square">
            <a:spAutoFit/>
          </a:bodyPr>
          <a:lstStyle/>
          <a:p>
            <a:pPr>
              <a:lnSpc>
                <a:spcPct val="107000"/>
              </a:lnSpc>
              <a:spcBef>
                <a:spcPts val="200"/>
              </a:spcBef>
              <a:spcAft>
                <a:spcPts val="0"/>
              </a:spcAft>
            </a:pPr>
            <a:r>
              <a:rPr lang="fr-FR" sz="24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Définition d'un formulaire</a:t>
            </a:r>
          </a:p>
          <a:p>
            <a:pPr>
              <a:lnSpc>
                <a:spcPct val="107000"/>
              </a:lnSpc>
              <a:spcBef>
                <a:spcPts val="200"/>
              </a:spcBef>
              <a:spcAft>
                <a:spcPts val="0"/>
              </a:spcAft>
            </a:pPr>
            <a:endParaRPr lang="fr-FR" sz="24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Les éléments qui composent un formulaire doivent obligatoirement être inclus entre des balises </a:t>
            </a:r>
            <a:r>
              <a:rPr lang="fr-FR" u="dbl" dirty="0">
                <a:latin typeface="Calibri" panose="020F0502020204030204" pitchFamily="34" charset="0"/>
                <a:ea typeface="Calibri" panose="020F0502020204030204" pitchFamily="34" charset="0"/>
                <a:cs typeface="Times New Roman" panose="02020603050405020304" pitchFamily="18" charset="0"/>
              </a:rPr>
              <a:t>&lt;</a:t>
            </a:r>
            <a:r>
              <a:rPr lang="fr-FR" u="dbl" dirty="0" err="1">
                <a:latin typeface="Calibri" panose="020F0502020204030204" pitchFamily="34" charset="0"/>
                <a:ea typeface="Calibri" panose="020F0502020204030204" pitchFamily="34" charset="0"/>
                <a:cs typeface="Times New Roman" panose="02020603050405020304" pitchFamily="18" charset="0"/>
              </a:rPr>
              <a:t>form</a:t>
            </a:r>
            <a:r>
              <a:rPr lang="fr-FR" u="dbl" dirty="0">
                <a:latin typeface="Calibri" panose="020F0502020204030204" pitchFamily="34" charset="0"/>
                <a:ea typeface="Calibri" panose="020F0502020204030204" pitchFamily="34" charset="0"/>
                <a:cs typeface="Times New Roman" panose="02020603050405020304" pitchFamily="18" charset="0"/>
              </a:rPr>
              <a:t>&gt;</a:t>
            </a:r>
            <a:r>
              <a:rPr lang="fr-FR" dirty="0">
                <a:latin typeface="Calibri" panose="020F0502020204030204" pitchFamily="34" charset="0"/>
                <a:ea typeface="Calibri" panose="020F0502020204030204" pitchFamily="34" charset="0"/>
                <a:cs typeface="Times New Roman" panose="02020603050405020304" pitchFamily="18" charset="0"/>
              </a:rPr>
              <a:t> et </a:t>
            </a:r>
            <a:r>
              <a:rPr lang="fr-FR" u="dbl" dirty="0">
                <a:latin typeface="Calibri" panose="020F0502020204030204" pitchFamily="34" charset="0"/>
                <a:ea typeface="Calibri" panose="020F0502020204030204" pitchFamily="34" charset="0"/>
                <a:cs typeface="Times New Roman" panose="02020603050405020304" pitchFamily="18" charset="0"/>
              </a:rPr>
              <a:t>&lt;/</a:t>
            </a:r>
            <a:r>
              <a:rPr lang="fr-FR" u="dbl" dirty="0" err="1">
                <a:latin typeface="Calibri" panose="020F0502020204030204" pitchFamily="34" charset="0"/>
                <a:ea typeface="Calibri" panose="020F0502020204030204" pitchFamily="34" charset="0"/>
                <a:cs typeface="Times New Roman" panose="02020603050405020304" pitchFamily="18" charset="0"/>
              </a:rPr>
              <a:t>form</a:t>
            </a:r>
            <a:r>
              <a:rPr lang="fr-FR" u="dbl" dirty="0">
                <a:latin typeface="Calibri" panose="020F0502020204030204" pitchFamily="34" charset="0"/>
                <a:ea typeface="Calibri" panose="020F0502020204030204" pitchFamily="34" charset="0"/>
                <a:cs typeface="Times New Roman" panose="02020603050405020304" pitchFamily="18" charset="0"/>
              </a:rPr>
              <a:t>&gt;</a:t>
            </a:r>
            <a:r>
              <a:rPr lang="fr-FR" dirty="0">
                <a:latin typeface="Calibri" panose="020F0502020204030204" pitchFamily="34" charset="0"/>
                <a:ea typeface="Calibri" panose="020F0502020204030204" pitchFamily="34" charset="0"/>
                <a:cs typeface="Times New Roman" panose="02020603050405020304" pitchFamily="18" charset="0"/>
              </a:rPr>
              <a:t> dont la syntaxe est la suivante :</a:t>
            </a: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&lt;form name="nom" action="programme </a:t>
            </a:r>
            <a:r>
              <a:rPr lang="en-GB" dirty="0" err="1">
                <a:latin typeface="Calibri" panose="020F0502020204030204" pitchFamily="34" charset="0"/>
                <a:ea typeface="Calibri" panose="020F0502020204030204" pitchFamily="34" charset="0"/>
                <a:cs typeface="Times New Roman" panose="02020603050405020304" pitchFamily="18" charset="0"/>
              </a:rPr>
              <a:t>ou</a:t>
            </a:r>
            <a:r>
              <a:rPr lang="en-GB" dirty="0">
                <a:latin typeface="Calibri" panose="020F0502020204030204" pitchFamily="34" charset="0"/>
                <a:ea typeface="Calibri" panose="020F0502020204030204" pitchFamily="34" charset="0"/>
                <a:cs typeface="Times New Roman" panose="02020603050405020304" pitchFamily="18" charset="0"/>
              </a:rPr>
              <a:t> action" method="</a:t>
            </a:r>
            <a:r>
              <a:rPr lang="en-GB" dirty="0" err="1">
                <a:latin typeface="Calibri" panose="020F0502020204030204" pitchFamily="34" charset="0"/>
                <a:ea typeface="Calibri" panose="020F0502020204030204" pitchFamily="34" charset="0"/>
                <a:cs typeface="Times New Roman" panose="02020603050405020304" pitchFamily="18" charset="0"/>
              </a:rPr>
              <a:t>get|post</a:t>
            </a:r>
            <a:r>
              <a:rPr lang="en-GB" dirty="0">
                <a:latin typeface="Calibri" panose="020F0502020204030204" pitchFamily="34" charset="0"/>
                <a:ea typeface="Calibri" panose="020F0502020204030204" pitchFamily="34" charset="0"/>
                <a:cs typeface="Times New Roman" panose="02020603050405020304" pitchFamily="18" charset="0"/>
              </a:rPr>
              <a:t>"&gt;</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dirty="0">
                <a:latin typeface="Calibri" panose="020F0502020204030204" pitchFamily="34" charset="0"/>
                <a:ea typeface="Calibri" panose="020F0502020204030204" pitchFamily="34" charset="0"/>
                <a:cs typeface="Times New Roman" panose="02020603050405020304" pitchFamily="18" charset="0"/>
              </a:rPr>
              <a:t>&lt;/form&gt;</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Où :</a:t>
            </a:r>
          </a:p>
          <a:p>
            <a:pPr marL="342900" lvl="0" indent="-342900">
              <a:lnSpc>
                <a:spcPct val="107000"/>
              </a:lnSpc>
              <a:spcAft>
                <a:spcPts val="800"/>
              </a:spcAft>
              <a:buFont typeface="Symbol" panose="05050102010706020507" pitchFamily="18" charset="2"/>
              <a:buChar char=""/>
              <a:tabLst>
                <a:tab pos="457200" algn="l"/>
              </a:tabLst>
            </a:pPr>
            <a:r>
              <a:rPr lang="fr-FR" u="dbl" dirty="0" err="1">
                <a:latin typeface="Calibri" panose="020F0502020204030204" pitchFamily="34" charset="0"/>
                <a:ea typeface="Calibri" panose="020F0502020204030204" pitchFamily="34" charset="0"/>
                <a:cs typeface="Times New Roman" panose="02020603050405020304" pitchFamily="18" charset="0"/>
              </a:rPr>
              <a:t>name</a:t>
            </a:r>
            <a:r>
              <a:rPr lang="fr-FR" dirty="0">
                <a:latin typeface="Calibri" panose="020F0502020204030204" pitchFamily="34" charset="0"/>
                <a:ea typeface="Calibri" panose="020F0502020204030204" pitchFamily="34" charset="0"/>
                <a:cs typeface="Times New Roman" panose="02020603050405020304" pitchFamily="18" charset="0"/>
              </a:rPr>
              <a:t> est le nom du formulaire.</a:t>
            </a:r>
          </a:p>
          <a:p>
            <a:pPr marL="342900" lvl="0" indent="-342900">
              <a:lnSpc>
                <a:spcPct val="107000"/>
              </a:lnSpc>
              <a:spcAft>
                <a:spcPts val="800"/>
              </a:spcAft>
              <a:buFont typeface="Symbol" panose="05050102010706020507" pitchFamily="18" charset="2"/>
              <a:buChar char=""/>
              <a:tabLst>
                <a:tab pos="457200" algn="l"/>
              </a:tabLst>
            </a:pPr>
            <a:r>
              <a:rPr lang="fr-FR" u="dbl" dirty="0">
                <a:latin typeface="Calibri" panose="020F0502020204030204" pitchFamily="34" charset="0"/>
                <a:ea typeface="Calibri" panose="020F0502020204030204" pitchFamily="34" charset="0"/>
                <a:cs typeface="Times New Roman" panose="02020603050405020304" pitchFamily="18" charset="0"/>
              </a:rPr>
              <a:t>action</a:t>
            </a:r>
            <a:r>
              <a:rPr lang="fr-FR" dirty="0">
                <a:latin typeface="Calibri" panose="020F0502020204030204" pitchFamily="34" charset="0"/>
                <a:ea typeface="Calibri" panose="020F0502020204030204" pitchFamily="34" charset="0"/>
                <a:cs typeface="Times New Roman" panose="02020603050405020304" pitchFamily="18" charset="0"/>
              </a:rPr>
              <a:t> est le nom du programme auquel les données doivent être transmises ou l'action à accomplir (</a:t>
            </a:r>
            <a:r>
              <a:rPr lang="fr-FR" u="dbl" dirty="0">
                <a:latin typeface="Calibri" panose="020F0502020204030204" pitchFamily="34" charset="0"/>
                <a:ea typeface="Calibri" panose="020F0502020204030204" pitchFamily="34" charset="0"/>
                <a:cs typeface="Times New Roman" panose="02020603050405020304" pitchFamily="18" charset="0"/>
              </a:rPr>
              <a:t>mailto:adresse e-mail</a:t>
            </a:r>
            <a:r>
              <a:rPr lang="fr-FR" dirty="0">
                <a:latin typeface="Calibri" panose="020F0502020204030204" pitchFamily="34" charset="0"/>
                <a:ea typeface="Calibri" panose="020F0502020204030204" pitchFamily="34" charset="0"/>
                <a:cs typeface="Times New Roman" panose="02020603050405020304" pitchFamily="18" charset="0"/>
              </a:rPr>
              <a:t> par exemple).</a:t>
            </a:r>
          </a:p>
          <a:p>
            <a:pPr marL="342900" lvl="0" indent="-342900">
              <a:lnSpc>
                <a:spcPct val="107000"/>
              </a:lnSpc>
              <a:spcAft>
                <a:spcPts val="800"/>
              </a:spcAft>
              <a:buFont typeface="Symbol" panose="05050102010706020507" pitchFamily="18" charset="2"/>
              <a:buChar char=""/>
              <a:tabLst>
                <a:tab pos="457200" algn="l"/>
              </a:tabLst>
            </a:pPr>
            <a:r>
              <a:rPr lang="fr-FR" u="dbl" dirty="0" err="1">
                <a:latin typeface="Calibri" panose="020F0502020204030204" pitchFamily="34" charset="0"/>
                <a:ea typeface="Calibri" panose="020F0502020204030204" pitchFamily="34" charset="0"/>
                <a:cs typeface="Times New Roman" panose="02020603050405020304" pitchFamily="18" charset="0"/>
              </a:rPr>
              <a:t>method</a:t>
            </a:r>
            <a:r>
              <a:rPr lang="fr-FR" dirty="0">
                <a:latin typeface="Calibri" panose="020F0502020204030204" pitchFamily="34" charset="0"/>
                <a:ea typeface="Calibri" panose="020F0502020204030204" pitchFamily="34" charset="0"/>
                <a:cs typeface="Times New Roman" panose="02020603050405020304" pitchFamily="18" charset="0"/>
              </a:rPr>
              <a:t> est la méthode de transmission des données du formulaire : </a:t>
            </a:r>
            <a:r>
              <a:rPr lang="fr-FR" u="dbl" dirty="0" err="1">
                <a:latin typeface="Calibri" panose="020F0502020204030204" pitchFamily="34" charset="0"/>
                <a:ea typeface="Calibri" panose="020F0502020204030204" pitchFamily="34" charset="0"/>
                <a:cs typeface="Times New Roman" panose="02020603050405020304" pitchFamily="18" charset="0"/>
              </a:rPr>
              <a:t>get</a:t>
            </a:r>
            <a:r>
              <a:rPr lang="fr-FR" dirty="0">
                <a:latin typeface="Calibri" panose="020F0502020204030204" pitchFamily="34" charset="0"/>
                <a:ea typeface="Calibri" panose="020F0502020204030204" pitchFamily="34" charset="0"/>
                <a:cs typeface="Times New Roman" panose="02020603050405020304" pitchFamily="18" charset="0"/>
              </a:rPr>
              <a:t> poste les données dans l'adresse URL et </a:t>
            </a:r>
            <a:r>
              <a:rPr lang="fr-FR" u="dbl" dirty="0">
                <a:latin typeface="Calibri" panose="020F0502020204030204" pitchFamily="34" charset="0"/>
                <a:ea typeface="Calibri" panose="020F0502020204030204" pitchFamily="34" charset="0"/>
                <a:cs typeface="Times New Roman" panose="02020603050405020304" pitchFamily="18" charset="0"/>
              </a:rPr>
              <a:t>post</a:t>
            </a:r>
            <a:r>
              <a:rPr lang="fr-FR" dirty="0">
                <a:latin typeface="Calibri" panose="020F0502020204030204" pitchFamily="34" charset="0"/>
                <a:ea typeface="Calibri" panose="020F0502020204030204" pitchFamily="34" charset="0"/>
                <a:cs typeface="Times New Roman" panose="02020603050405020304" pitchFamily="18" charset="0"/>
              </a:rPr>
              <a:t> dans le corps de la requête. La seconde méthode est préférable à la première car elle n'affiche pas en clair les données saisies dans le formulaire (ce qui pourrait être gênant si des données confidentielles sont transmises). De plus, la taille des données n'est pas limitée, alors qu'elle ne peut dépasser 256 octets dans la méthode </a:t>
            </a:r>
            <a:r>
              <a:rPr lang="fr-FR" u="dbl" dirty="0" err="1">
                <a:latin typeface="Calibri" panose="020F0502020204030204" pitchFamily="34" charset="0"/>
                <a:ea typeface="Calibri" panose="020F0502020204030204" pitchFamily="34" charset="0"/>
                <a:cs typeface="Times New Roman" panose="02020603050405020304" pitchFamily="18" charset="0"/>
              </a:rPr>
              <a:t>get</a:t>
            </a:r>
            <a:r>
              <a:rPr lang="fr-FR" dirty="0">
                <a:latin typeface="Calibri" panose="020F0502020204030204" pitchFamily="34" charset="0"/>
                <a:ea typeface="Calibri" panose="020F0502020204030204" pitchFamily="34" charset="0"/>
                <a:cs typeface="Times New Roman" panose="02020603050405020304" pitchFamily="18" charset="0"/>
              </a:rPr>
              <a:t>.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4D618C5A-B91B-48DE-97E4-E53961B7280C}"/>
              </a:ext>
            </a:extLst>
          </p:cNvPr>
          <p:cNvSpPr>
            <a:spLocks noGrp="1"/>
          </p:cNvSpPr>
          <p:nvPr>
            <p:ph type="sldNum" sz="quarter" idx="12"/>
          </p:nvPr>
        </p:nvSpPr>
        <p:spPr/>
        <p:txBody>
          <a:bodyPr/>
          <a:lstStyle/>
          <a:p>
            <a:fld id="{D57F1E4F-1CFF-5643-939E-217C01CDF565}" type="slidenum">
              <a:rPr lang="en-US" smtClean="0"/>
              <a:pPr/>
              <a:t>227</a:t>
            </a:fld>
            <a:endParaRPr lang="en-US" dirty="0"/>
          </a:p>
        </p:txBody>
      </p:sp>
    </p:spTree>
    <p:extLst>
      <p:ext uri="{BB962C8B-B14F-4D97-AF65-F5344CB8AC3E}">
        <p14:creationId xmlns:p14="http://schemas.microsoft.com/office/powerpoint/2010/main" val="234685209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ZoneTexte 1"/>
          <p:cNvSpPr txBox="1"/>
          <p:nvPr/>
        </p:nvSpPr>
        <p:spPr>
          <a:xfrm>
            <a:off x="2212848" y="1261872"/>
            <a:ext cx="7095744" cy="2862322"/>
          </a:xfrm>
          <a:prstGeom prst="rect">
            <a:avLst/>
          </a:prstGeom>
          <a:noFill/>
        </p:spPr>
        <p:txBody>
          <a:bodyPr wrap="square" rtlCol="0">
            <a:spAutoFit/>
          </a:bodyPr>
          <a:lstStyle/>
          <a:p>
            <a:r>
              <a:rPr lang="fr-FR" dirty="0"/>
              <a:t>Supposons que :</a:t>
            </a:r>
          </a:p>
          <a:p>
            <a:endParaRPr lang="fr-FR" dirty="0"/>
          </a:p>
          <a:p>
            <a:pPr marL="342900" indent="-342900">
              <a:buAutoNum type="arabicParenR"/>
            </a:pPr>
            <a:r>
              <a:rPr lang="fr-FR" dirty="0"/>
              <a:t>vous avez défini un formulaire de nom "</a:t>
            </a:r>
            <a:r>
              <a:rPr lang="fr-FR" dirty="0" err="1"/>
              <a:t>nom_formulaire</a:t>
            </a:r>
            <a:r>
              <a:rPr lang="fr-FR" dirty="0"/>
              <a:t>"</a:t>
            </a:r>
          </a:p>
          <a:p>
            <a:pPr marL="342900" indent="-342900">
              <a:buAutoNum type="arabicParenR"/>
            </a:pPr>
            <a:r>
              <a:rPr lang="fr-FR" dirty="0"/>
              <a:t>vous ayez défini un champ de formulaire de nom "</a:t>
            </a:r>
            <a:r>
              <a:rPr lang="fr-FR" dirty="0" err="1"/>
              <a:t>nom_élément</a:t>
            </a:r>
            <a:r>
              <a:rPr lang="fr-FR" dirty="0"/>
              <a:t>"</a:t>
            </a:r>
          </a:p>
          <a:p>
            <a:pPr marL="342900" indent="-342900">
              <a:buAutoNum type="arabicParenR"/>
            </a:pPr>
            <a:r>
              <a:rPr lang="fr-FR" dirty="0"/>
              <a:t>vous vouliez accéder à une propriété de ce champ.</a:t>
            </a:r>
          </a:p>
          <a:p>
            <a:endParaRPr lang="fr-FR" dirty="0"/>
          </a:p>
          <a:p>
            <a:r>
              <a:rPr lang="fr-FR" dirty="0"/>
              <a:t>Vous utiliserez la syntaxe suivante pour accéder à une propriété du champ </a:t>
            </a:r>
            <a:r>
              <a:rPr lang="fr-FR" dirty="0" err="1"/>
              <a:t>nom_élément</a:t>
            </a:r>
            <a:r>
              <a:rPr lang="fr-FR" dirty="0"/>
              <a:t> :</a:t>
            </a:r>
          </a:p>
          <a:p>
            <a:endParaRPr lang="fr-FR" dirty="0"/>
          </a:p>
          <a:p>
            <a:r>
              <a:rPr lang="fr-FR" dirty="0" err="1">
                <a:latin typeface="Courier New" panose="02070309020205020404" pitchFamily="49" charset="0"/>
                <a:cs typeface="Courier New" panose="02070309020205020404" pitchFamily="49" charset="0"/>
              </a:rPr>
              <a:t>nom_formulaire.nom_élément.propriété</a:t>
            </a:r>
            <a:endParaRPr lang="fr-FR" dirty="0">
              <a:latin typeface="Courier New" panose="02070309020205020404" pitchFamily="49" charset="0"/>
              <a:cs typeface="Courier New" panose="02070309020205020404" pitchFamily="49" charset="0"/>
            </a:endParaRPr>
          </a:p>
        </p:txBody>
      </p:sp>
      <p:sp>
        <p:nvSpPr>
          <p:cNvPr id="3" name="Espace réservé du numéro de diapositive 2">
            <a:extLst>
              <a:ext uri="{FF2B5EF4-FFF2-40B4-BE49-F238E27FC236}">
                <a16:creationId xmlns:a16="http://schemas.microsoft.com/office/drawing/2014/main" id="{B682B74A-2479-4EE3-9F48-4A5A736C52B9}"/>
              </a:ext>
            </a:extLst>
          </p:cNvPr>
          <p:cNvSpPr>
            <a:spLocks noGrp="1"/>
          </p:cNvSpPr>
          <p:nvPr>
            <p:ph type="sldNum" sz="quarter" idx="12"/>
          </p:nvPr>
        </p:nvSpPr>
        <p:spPr/>
        <p:txBody>
          <a:bodyPr/>
          <a:lstStyle/>
          <a:p>
            <a:fld id="{D57F1E4F-1CFF-5643-939E-217C01CDF565}" type="slidenum">
              <a:rPr lang="en-US" smtClean="0"/>
              <a:pPr/>
              <a:t>228</a:t>
            </a:fld>
            <a:endParaRPr lang="en-US" dirty="0"/>
          </a:p>
        </p:txBody>
      </p:sp>
    </p:spTree>
    <p:extLst>
      <p:ext uri="{BB962C8B-B14F-4D97-AF65-F5344CB8AC3E}">
        <p14:creationId xmlns:p14="http://schemas.microsoft.com/office/powerpoint/2010/main" val="17920834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023872" y="871556"/>
            <a:ext cx="9872472" cy="5355312"/>
          </a:xfrm>
          <a:prstGeom prst="rect">
            <a:avLst/>
          </a:prstGeom>
        </p:spPr>
        <p:txBody>
          <a:bodyPr wrap="square">
            <a:spAutoFit/>
          </a:bodyPr>
          <a:lstStyle/>
          <a:p>
            <a:r>
              <a:rPr lang="fr-FR" dirty="0">
                <a:latin typeface="Courier New" panose="02070309020205020404" pitchFamily="49" charset="0"/>
                <a:cs typeface="Courier New" panose="02070309020205020404" pitchFamily="49" charset="0"/>
              </a:rPr>
              <a:t>&lt;!DOCTYPE html&gt; </a:t>
            </a:r>
          </a:p>
          <a:p>
            <a:r>
              <a:rPr lang="fr-FR" dirty="0">
                <a:latin typeface="Courier New" panose="02070309020205020404" pitchFamily="49" charset="0"/>
                <a:cs typeface="Courier New" panose="02070309020205020404" pitchFamily="49" charset="0"/>
              </a:rPr>
              <a:t>&lt;html&gt;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meta</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charset</a:t>
            </a:r>
            <a:r>
              <a:rPr lang="fr-FR" dirty="0">
                <a:latin typeface="Courier New" panose="02070309020205020404" pitchFamily="49" charset="0"/>
                <a:cs typeface="Courier New" panose="02070309020205020404" pitchFamily="49" charset="0"/>
              </a:rPr>
              <a:t>="utf-8"&gt;</a:t>
            </a:r>
          </a:p>
          <a:p>
            <a:r>
              <a:rPr lang="en-US" dirty="0">
                <a:latin typeface="Courier New" panose="02070309020205020404" pitchFamily="49" charset="0"/>
                <a:ea typeface="Times New Roman" panose="02020603050405020304" pitchFamily="18" charset="0"/>
              </a:rPr>
              <a:t>  &lt;title&gt;Bonjour </a:t>
            </a:r>
            <a:r>
              <a:rPr lang="en-US" dirty="0" err="1">
                <a:latin typeface="Courier New" panose="02070309020205020404" pitchFamily="49" charset="0"/>
                <a:ea typeface="Times New Roman" panose="02020603050405020304" pitchFamily="18" charset="0"/>
              </a:rPr>
              <a:t>utilisateur</a:t>
            </a:r>
            <a:r>
              <a:rPr lang="en-US" dirty="0">
                <a:latin typeface="Courier New" panose="02070309020205020404" pitchFamily="49" charset="0"/>
                <a:ea typeface="Times New Roman" panose="02020603050405020304" pitchFamily="18" charset="0"/>
              </a:rPr>
              <a:t>&lt;/title&gt;</a:t>
            </a:r>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hello(){</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alert</a:t>
            </a:r>
            <a:r>
              <a:rPr lang="fr-FR" dirty="0">
                <a:latin typeface="Courier New" panose="02070309020205020404" pitchFamily="49" charset="0"/>
                <a:cs typeface="Courier New" panose="02070309020205020404" pitchFamily="49" charset="0"/>
              </a:rPr>
              <a:t>('Bonjour ' + f.text1.value);</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&lt;body&gt;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form</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name</a:t>
            </a:r>
            <a:r>
              <a:rPr lang="fr-FR" dirty="0">
                <a:latin typeface="Courier New" panose="02070309020205020404" pitchFamily="49" charset="0"/>
                <a:cs typeface="Courier New" panose="02070309020205020404" pitchFamily="49" charset="0"/>
              </a:rPr>
              <a:t>="f"&gt;</a:t>
            </a:r>
          </a:p>
          <a:p>
            <a:r>
              <a:rPr lang="fr-FR" dirty="0">
                <a:latin typeface="Courier New" panose="02070309020205020404" pitchFamily="49" charset="0"/>
                <a:cs typeface="Courier New" panose="02070309020205020404" pitchFamily="49" charset="0"/>
              </a:rPr>
              <a:t>    Entrez votre nom</a:t>
            </a:r>
          </a:p>
          <a:p>
            <a:r>
              <a:rPr lang="fr-FR" dirty="0">
                <a:latin typeface="Courier New" panose="02070309020205020404" pitchFamily="49" charset="0"/>
                <a:cs typeface="Courier New" panose="02070309020205020404" pitchFamily="49" charset="0"/>
              </a:rPr>
              <a:t>    &lt;input type="</a:t>
            </a:r>
            <a:r>
              <a:rPr lang="fr-FR" dirty="0" err="1">
                <a:latin typeface="Courier New" panose="02070309020205020404" pitchFamily="49" charset="0"/>
                <a:cs typeface="Courier New" panose="02070309020205020404" pitchFamily="49" charset="0"/>
              </a:rPr>
              <a:t>text</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name</a:t>
            </a:r>
            <a:r>
              <a:rPr lang="fr-FR" dirty="0">
                <a:latin typeface="Courier New" panose="02070309020205020404" pitchFamily="49" charset="0"/>
                <a:cs typeface="Courier New" panose="02070309020205020404" pitchFamily="49" charset="0"/>
              </a:rPr>
              <a:t>="text1"&gt;</a:t>
            </a:r>
          </a:p>
          <a:p>
            <a:r>
              <a:rPr lang="fr-FR" dirty="0">
                <a:latin typeface="Courier New" panose="02070309020205020404" pitchFamily="49" charset="0"/>
                <a:cs typeface="Courier New" panose="02070309020205020404" pitchFamily="49" charset="0"/>
              </a:rPr>
              <a:t>    &lt;input type="</a:t>
            </a:r>
            <a:r>
              <a:rPr lang="fr-FR" dirty="0" err="1">
                <a:latin typeface="Courier New" panose="02070309020205020404" pitchFamily="49" charset="0"/>
                <a:cs typeface="Courier New" panose="02070309020205020404" pitchFamily="49" charset="0"/>
              </a:rPr>
              <a:t>button</a:t>
            </a:r>
            <a:r>
              <a:rPr lang="fr-FR" dirty="0">
                <a:latin typeface="Courier New" panose="02070309020205020404" pitchFamily="49" charset="0"/>
                <a:cs typeface="Courier New" panose="02070309020205020404" pitchFamily="49" charset="0"/>
              </a:rPr>
              <a:t>" value="Puis cliquez ici" </a:t>
            </a:r>
            <a:r>
              <a:rPr lang="fr-FR" dirty="0" err="1">
                <a:latin typeface="Courier New" panose="02070309020205020404" pitchFamily="49" charset="0"/>
                <a:cs typeface="Courier New" panose="02070309020205020404" pitchFamily="49" charset="0"/>
              </a:rPr>
              <a:t>onclick</a:t>
            </a:r>
            <a:r>
              <a:rPr lang="fr-FR" dirty="0">
                <a:latin typeface="Courier New" panose="02070309020205020404" pitchFamily="49" charset="0"/>
                <a:cs typeface="Courier New" panose="02070309020205020404" pitchFamily="49" charset="0"/>
              </a:rPr>
              <a:t>="hello();"&gt;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form</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&lt;/body&gt;</a:t>
            </a:r>
          </a:p>
          <a:p>
            <a:r>
              <a:rPr lang="fr-FR" dirty="0">
                <a:latin typeface="Courier New" panose="02070309020205020404" pitchFamily="49" charset="0"/>
                <a:cs typeface="Courier New" panose="02070309020205020404" pitchFamily="49" charset="0"/>
              </a:rPr>
              <a:t>&lt;/html&gt;</a:t>
            </a:r>
          </a:p>
        </p:txBody>
      </p:sp>
      <p:sp>
        <p:nvSpPr>
          <p:cNvPr id="3" name="ZoneTexte 2"/>
          <p:cNvSpPr txBox="1"/>
          <p:nvPr/>
        </p:nvSpPr>
        <p:spPr>
          <a:xfrm>
            <a:off x="2148840" y="384048"/>
            <a:ext cx="5093208" cy="369332"/>
          </a:xfrm>
          <a:prstGeom prst="rect">
            <a:avLst/>
          </a:prstGeom>
          <a:noFill/>
        </p:spPr>
        <p:txBody>
          <a:bodyPr wrap="square" rtlCol="0">
            <a:spAutoFit/>
          </a:bodyPr>
          <a:lstStyle/>
          <a:p>
            <a:r>
              <a:rPr lang="fr-FR" dirty="0"/>
              <a:t>Voici un premier exemple :</a:t>
            </a:r>
          </a:p>
        </p:txBody>
      </p:sp>
      <p:sp>
        <p:nvSpPr>
          <p:cNvPr id="4" name="Espace réservé du numéro de diapositive 3">
            <a:extLst>
              <a:ext uri="{FF2B5EF4-FFF2-40B4-BE49-F238E27FC236}">
                <a16:creationId xmlns:a16="http://schemas.microsoft.com/office/drawing/2014/main" id="{C9ADD34B-CA61-4BEF-85AF-1CDD9C426F4B}"/>
              </a:ext>
            </a:extLst>
          </p:cNvPr>
          <p:cNvSpPr>
            <a:spLocks noGrp="1"/>
          </p:cNvSpPr>
          <p:nvPr>
            <p:ph type="sldNum" sz="quarter" idx="12"/>
          </p:nvPr>
        </p:nvSpPr>
        <p:spPr/>
        <p:txBody>
          <a:bodyPr/>
          <a:lstStyle/>
          <a:p>
            <a:fld id="{D57F1E4F-1CFF-5643-939E-217C01CDF565}" type="slidenum">
              <a:rPr lang="en-US" smtClean="0"/>
              <a:pPr/>
              <a:t>229</a:t>
            </a:fld>
            <a:endParaRPr lang="en-US" dirty="0"/>
          </a:p>
        </p:txBody>
      </p:sp>
    </p:spTree>
    <p:extLst>
      <p:ext uri="{BB962C8B-B14F-4D97-AF65-F5344CB8AC3E}">
        <p14:creationId xmlns:p14="http://schemas.microsoft.com/office/powerpoint/2010/main" val="2603844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5423" y="296587"/>
            <a:ext cx="10803118" cy="6347892"/>
          </a:xfrm>
          <a:prstGeom prst="rect">
            <a:avLst/>
          </a:prstGeom>
        </p:spPr>
        <p:txBody>
          <a:bodyPr wrap="square">
            <a:spAutoFit/>
          </a:bodyPr>
          <a:lstStyle/>
          <a:p>
            <a:pPr>
              <a:spcBef>
                <a:spcPts val="300"/>
              </a:spcBef>
              <a:spcAft>
                <a:spcPts val="300"/>
              </a:spcAft>
            </a:pPr>
            <a:r>
              <a:rPr lang="fr-FR" sz="2000" dirty="0">
                <a:latin typeface="Times New Roman" panose="02020603050405020304" pitchFamily="18" charset="0"/>
                <a:ea typeface="Times New Roman" panose="02020603050405020304" pitchFamily="18" charset="0"/>
              </a:rPr>
              <a:t>Cet exemple simpliste vous montre où et comment implémenter vos premières instructions JavaScript.</a:t>
            </a:r>
          </a:p>
          <a:p>
            <a:pPr>
              <a:spcBef>
                <a:spcPts val="300"/>
              </a:spcBef>
              <a:spcAft>
                <a:spcPts val="300"/>
              </a:spcAft>
            </a:pPr>
            <a:endParaRPr lang="fr-FR" sz="2000" dirty="0">
              <a:latin typeface="Times New Roman" panose="02020603050405020304" pitchFamily="18" charset="0"/>
              <a:ea typeface="Times New Roman" panose="02020603050405020304" pitchFamily="18" charset="0"/>
            </a:endParaRPr>
          </a:p>
          <a:p>
            <a:pPr>
              <a:spcBef>
                <a:spcPts val="600"/>
              </a:spcBef>
              <a:spcAft>
                <a:spcPts val="600"/>
              </a:spcAft>
            </a:pPr>
            <a:r>
              <a:rPr lang="en-US" dirty="0">
                <a:latin typeface="Courier New" panose="02070309020205020404" pitchFamily="49" charset="0"/>
                <a:ea typeface="Times New Roman" panose="02020603050405020304" pitchFamily="18" charset="0"/>
              </a:rPr>
              <a:t>&lt;!DOCTYPE html&gt;</a:t>
            </a:r>
          </a:p>
          <a:p>
            <a:pPr>
              <a:spcBef>
                <a:spcPts val="600"/>
              </a:spcBef>
              <a:spcAft>
                <a:spcPts val="600"/>
              </a:spcAft>
            </a:pPr>
            <a:r>
              <a:rPr lang="en-US" dirty="0">
                <a:latin typeface="Courier New" panose="02070309020205020404" pitchFamily="49" charset="0"/>
                <a:ea typeface="Times New Roman" panose="02020603050405020304" pitchFamily="18" charset="0"/>
              </a:rPr>
              <a:t>&lt;html&gt;</a:t>
            </a:r>
            <a:endParaRPr lang="fr-FR" dirty="0">
              <a:latin typeface="Courier New" panose="02070309020205020404" pitchFamily="49" charset="0"/>
              <a:ea typeface="Times New Roman" panose="02020603050405020304" pitchFamily="18" charset="0"/>
            </a:endParaRPr>
          </a:p>
          <a:p>
            <a:pPr>
              <a:spcBef>
                <a:spcPts val="600"/>
              </a:spcBef>
              <a:spcAft>
                <a:spcPts val="600"/>
              </a:spcAft>
            </a:pPr>
            <a:r>
              <a:rPr lang="en-US" dirty="0">
                <a:latin typeface="Courier New" panose="02070309020205020404" pitchFamily="49" charset="0"/>
                <a:ea typeface="Times New Roman" panose="02020603050405020304" pitchFamily="18" charset="0"/>
              </a:rPr>
              <a:t>&lt;head&gt;</a:t>
            </a:r>
          </a:p>
          <a:p>
            <a:pPr>
              <a:spcBef>
                <a:spcPts val="600"/>
              </a:spcBef>
              <a:spcAft>
                <a:spcPts val="600"/>
              </a:spcAft>
            </a:pPr>
            <a:r>
              <a:rPr lang="en-US" dirty="0">
                <a:latin typeface="Courier New" panose="02070309020205020404" pitchFamily="49" charset="0"/>
                <a:ea typeface="Times New Roman" panose="02020603050405020304" pitchFamily="18" charset="0"/>
              </a:rPr>
              <a:t>  &lt;meta charset="utf-8"&gt;</a:t>
            </a:r>
          </a:p>
          <a:p>
            <a:pPr>
              <a:spcBef>
                <a:spcPts val="600"/>
              </a:spcBef>
              <a:spcAft>
                <a:spcPts val="600"/>
              </a:spcAft>
            </a:pPr>
            <a:r>
              <a:rPr lang="en-US" dirty="0">
                <a:latin typeface="Courier New" panose="02070309020205020404" pitchFamily="49" charset="0"/>
                <a:ea typeface="Times New Roman" panose="02020603050405020304" pitchFamily="18" charset="0"/>
              </a:rPr>
              <a:t>  &lt;title&gt;Premiers pas&lt;/title&gt;</a:t>
            </a:r>
            <a:endParaRPr lang="fr-FR" dirty="0">
              <a:latin typeface="Courier New" panose="02070309020205020404" pitchFamily="49" charset="0"/>
              <a:ea typeface="Times New Roman" panose="02020603050405020304" pitchFamily="18" charset="0"/>
            </a:endParaRPr>
          </a:p>
          <a:p>
            <a:pPr>
              <a:spcBef>
                <a:spcPts val="600"/>
              </a:spcBef>
              <a:spcAft>
                <a:spcPts val="600"/>
              </a:spcAft>
            </a:pPr>
            <a:r>
              <a:rPr lang="en-US" dirty="0">
                <a:latin typeface="Courier New" panose="02070309020205020404" pitchFamily="49" charset="0"/>
                <a:ea typeface="Times New Roman" panose="02020603050405020304" pitchFamily="18" charset="0"/>
              </a:rPr>
              <a:t>&lt;/head&gt;</a:t>
            </a:r>
            <a:endParaRPr lang="fr-FR" dirty="0">
              <a:latin typeface="Courier New" panose="02070309020205020404" pitchFamily="49" charset="0"/>
              <a:ea typeface="Times New Roman" panose="02020603050405020304" pitchFamily="18" charset="0"/>
            </a:endParaRPr>
          </a:p>
          <a:p>
            <a:pPr>
              <a:spcBef>
                <a:spcPts val="600"/>
              </a:spcBef>
              <a:spcAft>
                <a:spcPts val="600"/>
              </a:spcAft>
            </a:pPr>
            <a:r>
              <a:rPr lang="en-US" dirty="0">
                <a:latin typeface="Courier New" panose="02070309020205020404" pitchFamily="49" charset="0"/>
                <a:ea typeface="Times New Roman" panose="02020603050405020304" pitchFamily="18" charset="0"/>
              </a:rPr>
              <a:t>&lt;body&gt;</a:t>
            </a:r>
          </a:p>
          <a:p>
            <a:pPr>
              <a:spcBef>
                <a:spcPts val="600"/>
              </a:spcBef>
              <a:spcAft>
                <a:spcPts val="600"/>
              </a:spcAft>
            </a:pPr>
            <a:r>
              <a:rPr lang="en-US" dirty="0">
                <a:latin typeface="Courier New" panose="02070309020205020404" pitchFamily="49" charset="0"/>
                <a:ea typeface="Times New Roman" panose="02020603050405020304" pitchFamily="18" charset="0"/>
              </a:rPr>
              <a:t>  &lt;script&gt;</a:t>
            </a:r>
            <a:endParaRPr lang="fr-FR" dirty="0">
              <a:latin typeface="Courier New" panose="02070309020205020404" pitchFamily="49" charset="0"/>
              <a:ea typeface="Times New Roman" panose="02020603050405020304" pitchFamily="18" charset="0"/>
            </a:endParaRPr>
          </a:p>
          <a:p>
            <a:pPr>
              <a:spcBef>
                <a:spcPts val="600"/>
              </a:spcBef>
              <a:spcAft>
                <a:spcPts val="600"/>
              </a:spcAft>
            </a:pPr>
            <a:r>
              <a:rPr lang="fr-FR" dirty="0">
                <a:latin typeface="Courier New" panose="02070309020205020404" pitchFamily="49" charset="0"/>
                <a:ea typeface="Times New Roman" panose="02020603050405020304" pitchFamily="18" charset="0"/>
              </a:rPr>
              <a:t>    </a:t>
            </a:r>
            <a:r>
              <a:rPr lang="fr-FR" dirty="0" err="1">
                <a:latin typeface="Courier New" panose="02070309020205020404" pitchFamily="49" charset="0"/>
                <a:ea typeface="Times New Roman" panose="02020603050405020304" pitchFamily="18" charset="0"/>
              </a:rPr>
              <a:t>document.write</a:t>
            </a:r>
            <a:r>
              <a:rPr lang="fr-FR" dirty="0">
                <a:latin typeface="Courier New" panose="02070309020205020404" pitchFamily="49" charset="0"/>
                <a:ea typeface="Times New Roman" panose="02020603050405020304" pitchFamily="18" charset="0"/>
              </a:rPr>
              <a:t>('Ce texte est écrit par une instruction JavaScript.');</a:t>
            </a:r>
          </a:p>
          <a:p>
            <a:pPr>
              <a:spcBef>
                <a:spcPts val="600"/>
              </a:spcBef>
              <a:spcAft>
                <a:spcPts val="600"/>
              </a:spcAft>
            </a:pPr>
            <a:r>
              <a:rPr lang="en-US" dirty="0">
                <a:latin typeface="Courier New" panose="02070309020205020404" pitchFamily="49" charset="0"/>
                <a:ea typeface="Times New Roman" panose="02020603050405020304" pitchFamily="18" charset="0"/>
              </a:rPr>
              <a:t>  &lt;/script&gt;</a:t>
            </a:r>
            <a:endParaRPr lang="fr-FR" dirty="0">
              <a:latin typeface="Courier New" panose="02070309020205020404" pitchFamily="49" charset="0"/>
              <a:ea typeface="Times New Roman" panose="02020603050405020304" pitchFamily="18" charset="0"/>
            </a:endParaRPr>
          </a:p>
          <a:p>
            <a:pPr>
              <a:spcBef>
                <a:spcPts val="600"/>
              </a:spcBef>
              <a:spcAft>
                <a:spcPts val="600"/>
              </a:spcAft>
            </a:pPr>
            <a:r>
              <a:rPr lang="fr-FR" dirty="0">
                <a:latin typeface="Courier New" panose="02070309020205020404" pitchFamily="49" charset="0"/>
                <a:ea typeface="Times New Roman" panose="02020603050405020304" pitchFamily="18" charset="0"/>
              </a:rPr>
              <a:t>  &lt;p&gt;Alors que celui-là provient de la section BODY du document HTML.&lt;/p&gt;</a:t>
            </a:r>
          </a:p>
          <a:p>
            <a:pPr>
              <a:spcBef>
                <a:spcPts val="600"/>
              </a:spcBef>
              <a:spcAft>
                <a:spcPts val="600"/>
              </a:spcAft>
            </a:pPr>
            <a:r>
              <a:rPr lang="fr-FR" dirty="0">
                <a:latin typeface="Courier New" panose="02070309020205020404" pitchFamily="49" charset="0"/>
                <a:ea typeface="Times New Roman" panose="02020603050405020304" pitchFamily="18" charset="0"/>
              </a:rPr>
              <a:t>&lt;/body&gt;</a:t>
            </a:r>
          </a:p>
          <a:p>
            <a:pPr>
              <a:spcBef>
                <a:spcPts val="600"/>
              </a:spcBef>
              <a:spcAft>
                <a:spcPts val="600"/>
              </a:spcAft>
            </a:pPr>
            <a:r>
              <a:rPr lang="fr-FR" dirty="0">
                <a:latin typeface="Courier New" panose="02070309020205020404" pitchFamily="49" charset="0"/>
                <a:ea typeface="Times New Roman" panose="02020603050405020304" pitchFamily="18" charset="0"/>
              </a:rPr>
              <a:t>&lt;/html&gt;</a:t>
            </a:r>
            <a:endParaRPr lang="fr-FR" dirty="0">
              <a:effectLst/>
              <a:latin typeface="Courier New" panose="02070309020205020404" pitchFamily="49" charset="0"/>
              <a:ea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D1708511-D9C4-40F7-9263-737C29F4184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963558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ZoneTexte 1"/>
          <p:cNvSpPr txBox="1"/>
          <p:nvPr/>
        </p:nvSpPr>
        <p:spPr>
          <a:xfrm>
            <a:off x="2066544" y="1737360"/>
            <a:ext cx="8147304" cy="2308324"/>
          </a:xfrm>
          <a:prstGeom prst="rect">
            <a:avLst/>
          </a:prstGeom>
          <a:noFill/>
        </p:spPr>
        <p:txBody>
          <a:bodyPr wrap="square" rtlCol="0">
            <a:spAutoFit/>
          </a:bodyPr>
          <a:lstStyle/>
          <a:p>
            <a:r>
              <a:rPr lang="fr-FR" dirty="0"/>
              <a:t>Exercice :</a:t>
            </a:r>
          </a:p>
          <a:p>
            <a:endParaRPr lang="fr-FR" dirty="0"/>
          </a:p>
          <a:p>
            <a:r>
              <a:rPr lang="fr-FR" dirty="0"/>
              <a:t>Voyons si vous avez compris.</a:t>
            </a:r>
          </a:p>
          <a:p>
            <a:endParaRPr lang="fr-FR" dirty="0"/>
          </a:p>
          <a:p>
            <a:r>
              <a:rPr lang="fr-FR" dirty="0"/>
              <a:t>Définissez un formulaire qui contient une zone de texte et un bouton.</a:t>
            </a:r>
          </a:p>
          <a:p>
            <a:r>
              <a:rPr lang="fr-FR" dirty="0"/>
              <a:t>Lorsque l'utilisateur clique sur le bouton , affichez dans la zone de texte le carré du nombre qui y a été saisi.</a:t>
            </a:r>
          </a:p>
          <a:p>
            <a:endParaRPr lang="fr-FR" dirty="0"/>
          </a:p>
        </p:txBody>
      </p:sp>
      <p:sp>
        <p:nvSpPr>
          <p:cNvPr id="3" name="Espace réservé du numéro de diapositive 2">
            <a:extLst>
              <a:ext uri="{FF2B5EF4-FFF2-40B4-BE49-F238E27FC236}">
                <a16:creationId xmlns:a16="http://schemas.microsoft.com/office/drawing/2014/main" id="{2E644098-EED6-4D04-9657-A9E214289C34}"/>
              </a:ext>
            </a:extLst>
          </p:cNvPr>
          <p:cNvSpPr>
            <a:spLocks noGrp="1"/>
          </p:cNvSpPr>
          <p:nvPr>
            <p:ph type="sldNum" sz="quarter" idx="12"/>
          </p:nvPr>
        </p:nvSpPr>
        <p:spPr/>
        <p:txBody>
          <a:bodyPr/>
          <a:lstStyle/>
          <a:p>
            <a:fld id="{D57F1E4F-1CFF-5643-939E-217C01CDF565}" type="slidenum">
              <a:rPr lang="en-US" smtClean="0"/>
              <a:pPr/>
              <a:t>230</a:t>
            </a:fld>
            <a:endParaRPr lang="en-US" dirty="0"/>
          </a:p>
        </p:txBody>
      </p:sp>
    </p:spTree>
    <p:extLst>
      <p:ext uri="{BB962C8B-B14F-4D97-AF65-F5344CB8AC3E}">
        <p14:creationId xmlns:p14="http://schemas.microsoft.com/office/powerpoint/2010/main" val="182893636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612392" y="785241"/>
            <a:ext cx="10750296" cy="5355312"/>
          </a:xfrm>
          <a:prstGeom prst="rect">
            <a:avLst/>
          </a:prstGeom>
        </p:spPr>
        <p:txBody>
          <a:bodyPr wrap="square">
            <a:spAutoFit/>
          </a:bodyPr>
          <a:lstStyle/>
          <a:p>
            <a:r>
              <a:rPr lang="en-US" dirty="0">
                <a:latin typeface="Courier New" panose="02070309020205020404" pitchFamily="49" charset="0"/>
                <a:ea typeface="Times New Roman" panose="02020603050405020304" pitchFamily="18" charset="0"/>
              </a:rPr>
              <a:t>&lt;!DOCTYPE html&gt;</a:t>
            </a:r>
          </a:p>
          <a:p>
            <a:r>
              <a:rPr lang="en-US" dirty="0">
                <a:latin typeface="Courier New" panose="02070309020205020404" pitchFamily="49" charset="0"/>
                <a:ea typeface="Times New Roman" panose="02020603050405020304" pitchFamily="18" charset="0"/>
              </a:rPr>
              <a:t>&lt;html&gt;</a:t>
            </a:r>
            <a:endParaRPr lang="fr-FR" dirty="0">
              <a:latin typeface="Courier New" panose="02070309020205020404" pitchFamily="49" charset="0"/>
              <a:ea typeface="Times New Roman" panose="02020603050405020304" pitchFamily="18" charset="0"/>
            </a:endParaRPr>
          </a:p>
          <a:p>
            <a:r>
              <a:rPr lang="en-US" dirty="0">
                <a:latin typeface="Courier New" panose="02070309020205020404" pitchFamily="49" charset="0"/>
                <a:ea typeface="Times New Roman" panose="02020603050405020304" pitchFamily="18" charset="0"/>
              </a:rPr>
              <a:t>&lt;head&gt;</a:t>
            </a:r>
            <a:endParaRPr lang="fr-FR" dirty="0">
              <a:latin typeface="Courier New" panose="02070309020205020404" pitchFamily="49" charset="0"/>
              <a:ea typeface="Times New Roman" panose="02020603050405020304" pitchFamily="18" charset="0"/>
            </a:endParaRPr>
          </a:p>
          <a:p>
            <a:r>
              <a:rPr lang="en-US" dirty="0">
                <a:latin typeface="Courier New" panose="02070309020205020404" pitchFamily="49" charset="0"/>
                <a:ea typeface="Times New Roman" panose="02020603050405020304" pitchFamily="18" charset="0"/>
              </a:rPr>
              <a:t>  &lt;meta charset="utf-8"&gt;</a:t>
            </a:r>
          </a:p>
          <a:p>
            <a:r>
              <a:rPr lang="en-US" dirty="0">
                <a:latin typeface="Courier New" panose="02070309020205020404" pitchFamily="49" charset="0"/>
                <a:ea typeface="Times New Roman" panose="02020603050405020304" pitchFamily="18" charset="0"/>
              </a:rPr>
              <a:t>  &lt;title&gt;</a:t>
            </a:r>
            <a:r>
              <a:rPr lang="en-US" dirty="0" err="1">
                <a:latin typeface="Courier New" panose="02070309020205020404" pitchFamily="49" charset="0"/>
                <a:ea typeface="Times New Roman" panose="02020603050405020304" pitchFamily="18" charset="0"/>
              </a:rPr>
              <a:t>Carré</a:t>
            </a:r>
            <a:r>
              <a:rPr lang="en-US" dirty="0">
                <a:latin typeface="Courier New" panose="02070309020205020404" pitchFamily="49" charset="0"/>
                <a:ea typeface="Times New Roman" panose="02020603050405020304" pitchFamily="18" charset="0"/>
              </a:rPr>
              <a:t> d'un </a:t>
            </a:r>
            <a:r>
              <a:rPr lang="en-US" dirty="0" err="1">
                <a:latin typeface="Courier New" panose="02070309020205020404" pitchFamily="49" charset="0"/>
                <a:ea typeface="Times New Roman" panose="02020603050405020304" pitchFamily="18" charset="0"/>
              </a:rPr>
              <a:t>nombre</a:t>
            </a:r>
            <a:r>
              <a:rPr lang="en-US" dirty="0">
                <a:latin typeface="Courier New" panose="02070309020205020404" pitchFamily="49" charset="0"/>
                <a:ea typeface="Times New Roman" panose="02020603050405020304" pitchFamily="18" charset="0"/>
              </a:rPr>
              <a:t>&lt;/title&gt;</a:t>
            </a:r>
          </a:p>
          <a:p>
            <a:r>
              <a:rPr lang="en-US" dirty="0">
                <a:latin typeface="Courier New" panose="02070309020205020404" pitchFamily="49" charset="0"/>
                <a:ea typeface="Times New Roman" panose="02020603050405020304" pitchFamily="18" charset="0"/>
              </a:rPr>
              <a:t>  &lt;script&gt;</a:t>
            </a:r>
            <a:endParaRPr lang="fr-FR" dirty="0">
              <a:latin typeface="Courier New" panose="02070309020205020404" pitchFamily="49" charset="0"/>
              <a:ea typeface="Times New Roman" panose="02020603050405020304" pitchFamily="18" charset="0"/>
            </a:endParaRPr>
          </a:p>
          <a:p>
            <a:r>
              <a:rPr lang="en-US" dirty="0">
                <a:latin typeface="Courier New" panose="02070309020205020404" pitchFamily="49" charset="0"/>
                <a:ea typeface="Times New Roman" panose="02020603050405020304" pitchFamily="18" charset="0"/>
              </a:rPr>
              <a:t>    function </a:t>
            </a:r>
            <a:r>
              <a:rPr lang="en-US" dirty="0" err="1">
                <a:latin typeface="Courier New" panose="02070309020205020404" pitchFamily="49" charset="0"/>
                <a:ea typeface="Times New Roman" panose="02020603050405020304" pitchFamily="18" charset="0"/>
              </a:rPr>
              <a:t>carre</a:t>
            </a:r>
            <a:r>
              <a:rPr lang="en-US" dirty="0">
                <a:latin typeface="Courier New" panose="02070309020205020404" pitchFamily="49" charset="0"/>
                <a:ea typeface="Times New Roman" panose="02020603050405020304" pitchFamily="18" charset="0"/>
              </a:rPr>
              <a:t>(){</a:t>
            </a:r>
            <a:endParaRPr lang="fr-FR" dirty="0">
              <a:latin typeface="Courier New" panose="02070309020205020404" pitchFamily="49" charset="0"/>
              <a:ea typeface="Times New Roman" panose="02020603050405020304" pitchFamily="18" charset="0"/>
            </a:endParaRPr>
          </a:p>
          <a:p>
            <a:r>
              <a:rPr lang="en-US" dirty="0">
                <a:latin typeface="Courier New" panose="02070309020205020404" pitchFamily="49" charset="0"/>
                <a:ea typeface="Times New Roman" panose="02020603050405020304" pitchFamily="18" charset="0"/>
              </a:rPr>
              <a:t>      </a:t>
            </a:r>
            <a:r>
              <a:rPr lang="en-US" dirty="0" err="1">
                <a:latin typeface="Courier New" panose="02070309020205020404" pitchFamily="49" charset="0"/>
                <a:ea typeface="Times New Roman" panose="02020603050405020304" pitchFamily="18" charset="0"/>
              </a:rPr>
              <a:t>f.resultat.value</a:t>
            </a:r>
            <a:r>
              <a:rPr lang="en-US" dirty="0">
                <a:latin typeface="Courier New" panose="02070309020205020404" pitchFamily="49" charset="0"/>
                <a:ea typeface="Times New Roman" panose="02020603050405020304" pitchFamily="18" charset="0"/>
              </a:rPr>
              <a:t> = </a:t>
            </a:r>
            <a:r>
              <a:rPr lang="en-US" dirty="0" err="1">
                <a:latin typeface="Courier New" panose="02070309020205020404" pitchFamily="49" charset="0"/>
                <a:ea typeface="Times New Roman" panose="02020603050405020304" pitchFamily="18" charset="0"/>
              </a:rPr>
              <a:t>f.resultat.value</a:t>
            </a:r>
            <a:r>
              <a:rPr lang="en-US" dirty="0">
                <a:latin typeface="Courier New" panose="02070309020205020404" pitchFamily="49" charset="0"/>
                <a:ea typeface="Times New Roman" panose="02020603050405020304" pitchFamily="18" charset="0"/>
              </a:rPr>
              <a:t> * </a:t>
            </a:r>
            <a:r>
              <a:rPr lang="en-US" dirty="0" err="1">
                <a:latin typeface="Courier New" panose="02070309020205020404" pitchFamily="49" charset="0"/>
                <a:ea typeface="Times New Roman" panose="02020603050405020304" pitchFamily="18" charset="0"/>
              </a:rPr>
              <a:t>f.resultat.value</a:t>
            </a:r>
            <a:r>
              <a:rPr lang="en-US" dirty="0">
                <a:latin typeface="Courier New" panose="02070309020205020404" pitchFamily="49" charset="0"/>
                <a:ea typeface="Times New Roman" panose="02020603050405020304" pitchFamily="18" charset="0"/>
              </a:rPr>
              <a:t>;</a:t>
            </a:r>
            <a:endParaRPr lang="fr-FR" dirty="0">
              <a:latin typeface="Courier New" panose="02070309020205020404" pitchFamily="49" charset="0"/>
              <a:ea typeface="Times New Roman" panose="02020603050405020304" pitchFamily="18" charset="0"/>
            </a:endParaRPr>
          </a:p>
          <a:p>
            <a:r>
              <a:rPr lang="en-US" dirty="0">
                <a:latin typeface="Courier New" panose="02070309020205020404" pitchFamily="49" charset="0"/>
                <a:ea typeface="Times New Roman" panose="02020603050405020304" pitchFamily="18" charset="0"/>
              </a:rPr>
              <a:t>    }</a:t>
            </a:r>
            <a:endParaRPr lang="fr-FR" dirty="0">
              <a:latin typeface="Courier New" panose="02070309020205020404" pitchFamily="49" charset="0"/>
              <a:ea typeface="Times New Roman" panose="02020603050405020304" pitchFamily="18" charset="0"/>
            </a:endParaRPr>
          </a:p>
          <a:p>
            <a:r>
              <a:rPr lang="en-US" dirty="0">
                <a:latin typeface="Courier New" panose="02070309020205020404" pitchFamily="49" charset="0"/>
                <a:ea typeface="Times New Roman" panose="02020603050405020304" pitchFamily="18" charset="0"/>
              </a:rPr>
              <a:t>  &lt;/script&gt;</a:t>
            </a:r>
            <a:endParaRPr lang="fr-FR" dirty="0">
              <a:latin typeface="Courier New" panose="02070309020205020404" pitchFamily="49" charset="0"/>
              <a:ea typeface="Times New Roman" panose="02020603050405020304" pitchFamily="18" charset="0"/>
            </a:endParaRPr>
          </a:p>
          <a:p>
            <a:r>
              <a:rPr lang="en-US" dirty="0">
                <a:latin typeface="Courier New" panose="02070309020205020404" pitchFamily="49" charset="0"/>
                <a:ea typeface="Times New Roman" panose="02020603050405020304" pitchFamily="18" charset="0"/>
              </a:rPr>
              <a:t>&lt;/head&gt;</a:t>
            </a:r>
            <a:endParaRPr lang="fr-FR" dirty="0">
              <a:latin typeface="Courier New" panose="02070309020205020404" pitchFamily="49" charset="0"/>
              <a:ea typeface="Times New Roman" panose="02020603050405020304" pitchFamily="18" charset="0"/>
            </a:endParaRPr>
          </a:p>
          <a:p>
            <a:r>
              <a:rPr lang="en-US" dirty="0">
                <a:latin typeface="Courier New" panose="02070309020205020404" pitchFamily="49" charset="0"/>
                <a:ea typeface="Times New Roman" panose="02020603050405020304" pitchFamily="18" charset="0"/>
              </a:rPr>
              <a:t>&lt;body&gt;</a:t>
            </a:r>
            <a:endParaRPr lang="fr-FR" dirty="0">
              <a:latin typeface="Courier New" panose="02070309020205020404" pitchFamily="49" charset="0"/>
              <a:ea typeface="Times New Roman" panose="02020603050405020304" pitchFamily="18" charset="0"/>
            </a:endParaRPr>
          </a:p>
          <a:p>
            <a:r>
              <a:rPr lang="fr-FR" dirty="0">
                <a:latin typeface="Courier New" panose="02070309020205020404" pitchFamily="49" charset="0"/>
                <a:ea typeface="Times New Roman" panose="02020603050405020304" pitchFamily="18" charset="0"/>
              </a:rPr>
              <a:t>  &lt;</a:t>
            </a:r>
            <a:r>
              <a:rPr lang="fr-FR" dirty="0" err="1">
                <a:latin typeface="Courier New" panose="02070309020205020404" pitchFamily="49" charset="0"/>
                <a:ea typeface="Times New Roman" panose="02020603050405020304" pitchFamily="18" charset="0"/>
              </a:rPr>
              <a:t>form</a:t>
            </a:r>
            <a:r>
              <a:rPr lang="fr-FR" dirty="0">
                <a:latin typeface="Courier New" panose="02070309020205020404" pitchFamily="49" charset="0"/>
                <a:ea typeface="Times New Roman" panose="02020603050405020304" pitchFamily="18" charset="0"/>
              </a:rPr>
              <a:t> </a:t>
            </a:r>
            <a:r>
              <a:rPr lang="fr-FR" dirty="0" err="1">
                <a:latin typeface="Courier New" panose="02070309020205020404" pitchFamily="49" charset="0"/>
                <a:ea typeface="Times New Roman" panose="02020603050405020304" pitchFamily="18" charset="0"/>
              </a:rPr>
              <a:t>name</a:t>
            </a:r>
            <a:r>
              <a:rPr lang="fr-FR" dirty="0">
                <a:latin typeface="Courier New" panose="02070309020205020404" pitchFamily="49" charset="0"/>
                <a:ea typeface="Times New Roman" panose="02020603050405020304" pitchFamily="18" charset="0"/>
              </a:rPr>
              <a:t>="f"&gt; </a:t>
            </a:r>
          </a:p>
          <a:p>
            <a:r>
              <a:rPr lang="fr-FR" dirty="0">
                <a:latin typeface="Courier New" panose="02070309020205020404" pitchFamily="49" charset="0"/>
                <a:ea typeface="Times New Roman" panose="02020603050405020304" pitchFamily="18" charset="0"/>
              </a:rPr>
              <a:t>    Test de la fonction &lt;</a:t>
            </a:r>
            <a:r>
              <a:rPr lang="fr-FR" dirty="0" err="1">
                <a:latin typeface="Courier New" panose="02070309020205020404" pitchFamily="49" charset="0"/>
                <a:ea typeface="Times New Roman" panose="02020603050405020304" pitchFamily="18" charset="0"/>
              </a:rPr>
              <a:t>strong</a:t>
            </a:r>
            <a:r>
              <a:rPr lang="fr-FR" dirty="0">
                <a:latin typeface="Courier New" panose="02070309020205020404" pitchFamily="49" charset="0"/>
                <a:ea typeface="Times New Roman" panose="02020603050405020304" pitchFamily="18" charset="0"/>
              </a:rPr>
              <a:t>&gt;carre&lt;/</a:t>
            </a:r>
            <a:r>
              <a:rPr lang="fr-FR" dirty="0" err="1">
                <a:latin typeface="Courier New" panose="02070309020205020404" pitchFamily="49" charset="0"/>
                <a:ea typeface="Times New Roman" panose="02020603050405020304" pitchFamily="18" charset="0"/>
              </a:rPr>
              <a:t>strong</a:t>
            </a:r>
            <a:r>
              <a:rPr lang="fr-FR" dirty="0">
                <a:latin typeface="Courier New" panose="02070309020205020404" pitchFamily="49" charset="0"/>
                <a:ea typeface="Times New Roman" panose="02020603050405020304" pitchFamily="18" charset="0"/>
              </a:rPr>
              <a:t>&gt;:</a:t>
            </a:r>
          </a:p>
          <a:p>
            <a:r>
              <a:rPr lang="en-US" dirty="0">
                <a:latin typeface="Courier New" panose="02070309020205020404" pitchFamily="49" charset="0"/>
                <a:ea typeface="Times New Roman" panose="02020603050405020304" pitchFamily="18" charset="0"/>
              </a:rPr>
              <a:t>    &lt;input type="text" name="</a:t>
            </a:r>
            <a:r>
              <a:rPr lang="en-US" dirty="0" err="1">
                <a:latin typeface="Courier New" panose="02070309020205020404" pitchFamily="49" charset="0"/>
                <a:ea typeface="Times New Roman" panose="02020603050405020304" pitchFamily="18" charset="0"/>
              </a:rPr>
              <a:t>resultat</a:t>
            </a:r>
            <a:r>
              <a:rPr lang="en-US" dirty="0">
                <a:latin typeface="Courier New" panose="02070309020205020404" pitchFamily="49" charset="0"/>
                <a:ea typeface="Times New Roman" panose="02020603050405020304" pitchFamily="18" charset="0"/>
              </a:rPr>
              <a:t>" size="25" &gt;</a:t>
            </a:r>
            <a:endParaRPr lang="fr-FR" dirty="0">
              <a:latin typeface="Courier New" panose="02070309020205020404" pitchFamily="49" charset="0"/>
              <a:ea typeface="Times New Roman" panose="02020603050405020304" pitchFamily="18" charset="0"/>
            </a:endParaRPr>
          </a:p>
          <a:p>
            <a:r>
              <a:rPr lang="en-US" dirty="0">
                <a:latin typeface="Courier New" panose="02070309020205020404" pitchFamily="49" charset="0"/>
                <a:ea typeface="Times New Roman" panose="02020603050405020304" pitchFamily="18" charset="0"/>
              </a:rPr>
              <a:t>    &lt;input type="button" value="</a:t>
            </a:r>
            <a:r>
              <a:rPr lang="en-US" dirty="0" err="1">
                <a:latin typeface="Courier New" panose="02070309020205020404" pitchFamily="49" charset="0"/>
                <a:ea typeface="Times New Roman" panose="02020603050405020304" pitchFamily="18" charset="0"/>
              </a:rPr>
              <a:t>Carré</a:t>
            </a:r>
            <a:r>
              <a:rPr lang="en-US" dirty="0">
                <a:latin typeface="Courier New" panose="02070309020205020404" pitchFamily="49" charset="0"/>
                <a:ea typeface="Times New Roman" panose="02020603050405020304" pitchFamily="18" charset="0"/>
              </a:rPr>
              <a:t>" </a:t>
            </a:r>
            <a:r>
              <a:rPr lang="en-US" dirty="0" err="1">
                <a:latin typeface="Courier New" panose="02070309020205020404" pitchFamily="49" charset="0"/>
                <a:ea typeface="Times New Roman" panose="02020603050405020304" pitchFamily="18" charset="0"/>
              </a:rPr>
              <a:t>onclick</a:t>
            </a:r>
            <a:r>
              <a:rPr lang="en-US" dirty="0">
                <a:latin typeface="Courier New" panose="02070309020205020404" pitchFamily="49" charset="0"/>
                <a:ea typeface="Times New Roman" panose="02020603050405020304" pitchFamily="18" charset="0"/>
              </a:rPr>
              <a:t> = "</a:t>
            </a:r>
            <a:r>
              <a:rPr lang="en-US" dirty="0" err="1">
                <a:latin typeface="Courier New" panose="02070309020205020404" pitchFamily="49" charset="0"/>
                <a:ea typeface="Times New Roman" panose="02020603050405020304" pitchFamily="18" charset="0"/>
              </a:rPr>
              <a:t>carre</a:t>
            </a:r>
            <a:r>
              <a:rPr lang="en-US" dirty="0">
                <a:latin typeface="Courier New" panose="02070309020205020404" pitchFamily="49" charset="0"/>
                <a:ea typeface="Times New Roman" panose="02020603050405020304" pitchFamily="18" charset="0"/>
              </a:rPr>
              <a:t>();"&gt;</a:t>
            </a:r>
            <a:endParaRPr lang="fr-FR" dirty="0">
              <a:latin typeface="Courier New" panose="02070309020205020404" pitchFamily="49" charset="0"/>
              <a:ea typeface="Times New Roman" panose="02020603050405020304" pitchFamily="18" charset="0"/>
            </a:endParaRPr>
          </a:p>
          <a:p>
            <a:r>
              <a:rPr lang="en-US" dirty="0">
                <a:latin typeface="Courier New" panose="02070309020205020404" pitchFamily="49" charset="0"/>
                <a:ea typeface="Times New Roman" panose="02020603050405020304" pitchFamily="18" charset="0"/>
              </a:rPr>
              <a:t>  &lt;/form&gt;</a:t>
            </a:r>
            <a:endParaRPr lang="fr-FR" dirty="0">
              <a:latin typeface="Courier New" panose="02070309020205020404" pitchFamily="49" charset="0"/>
              <a:ea typeface="Times New Roman" panose="02020603050405020304" pitchFamily="18" charset="0"/>
            </a:endParaRPr>
          </a:p>
          <a:p>
            <a:r>
              <a:rPr lang="en-US" dirty="0">
                <a:latin typeface="Courier New" panose="02070309020205020404" pitchFamily="49" charset="0"/>
                <a:ea typeface="Times New Roman" panose="02020603050405020304" pitchFamily="18" charset="0"/>
              </a:rPr>
              <a:t>&lt;/body&gt;</a:t>
            </a:r>
            <a:endParaRPr lang="fr-FR" dirty="0">
              <a:latin typeface="Courier New" panose="02070309020205020404" pitchFamily="49" charset="0"/>
              <a:ea typeface="Times New Roman" panose="02020603050405020304" pitchFamily="18" charset="0"/>
            </a:endParaRPr>
          </a:p>
          <a:p>
            <a:r>
              <a:rPr lang="en-US" dirty="0">
                <a:latin typeface="Courier New" panose="02070309020205020404" pitchFamily="49" charset="0"/>
                <a:ea typeface="Times New Roman" panose="02020603050405020304" pitchFamily="18" charset="0"/>
              </a:rPr>
              <a:t>&lt;/html&gt;</a:t>
            </a:r>
            <a:endParaRPr lang="fr-FR" dirty="0">
              <a:latin typeface="Courier New" panose="02070309020205020404" pitchFamily="49"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2466D7C1-BCF5-4B1D-B510-257188B17CED}"/>
              </a:ext>
            </a:extLst>
          </p:cNvPr>
          <p:cNvSpPr>
            <a:spLocks noGrp="1"/>
          </p:cNvSpPr>
          <p:nvPr>
            <p:ph type="sldNum" sz="quarter" idx="12"/>
          </p:nvPr>
        </p:nvSpPr>
        <p:spPr/>
        <p:txBody>
          <a:bodyPr/>
          <a:lstStyle/>
          <a:p>
            <a:fld id="{D57F1E4F-1CFF-5643-939E-217C01CDF565}" type="slidenum">
              <a:rPr lang="en-US" smtClean="0"/>
              <a:pPr/>
              <a:t>231</a:t>
            </a:fld>
            <a:endParaRPr lang="en-US" dirty="0"/>
          </a:p>
        </p:txBody>
      </p:sp>
    </p:spTree>
    <p:extLst>
      <p:ext uri="{BB962C8B-B14F-4D97-AF65-F5344CB8AC3E}">
        <p14:creationId xmlns:p14="http://schemas.microsoft.com/office/powerpoint/2010/main" val="234920736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378546" y="1594644"/>
            <a:ext cx="8343951" cy="2031325"/>
          </a:xfrm>
          <a:prstGeom prst="rect">
            <a:avLst/>
          </a:prstGeom>
        </p:spPr>
        <p:txBody>
          <a:bodyPr wrap="none">
            <a:spAutoFit/>
          </a:bodyPr>
          <a:lstStyle/>
          <a:p>
            <a:r>
              <a:rPr lang="fr-FR" dirty="0"/>
              <a:t>Consultez le code de la page suivante pour voir comment afficher la plupart </a:t>
            </a:r>
          </a:p>
          <a:p>
            <a:r>
              <a:rPr lang="fr-FR" dirty="0"/>
              <a:t>des balises utilisables dans un formulaire:</a:t>
            </a:r>
          </a:p>
          <a:p>
            <a:endParaRPr lang="fr-FR" dirty="0"/>
          </a:p>
          <a:p>
            <a:r>
              <a:rPr lang="fr-FR" dirty="0">
                <a:hlinkClick r:id="rId2"/>
              </a:rPr>
              <a:t>https://www.mediaforma.com/encours/formulaire.htm</a:t>
            </a:r>
            <a:endParaRPr lang="fr-FR" dirty="0"/>
          </a:p>
          <a:p>
            <a:endParaRPr lang="fr-FR" dirty="0"/>
          </a:p>
          <a:p>
            <a:r>
              <a:rPr lang="fr-FR" dirty="0"/>
              <a:t>Ouvrez ce formulaire dans différents navigateurs et constatez les différences de rendu.</a:t>
            </a:r>
          </a:p>
          <a:p>
            <a:endParaRPr lang="fr-FR" dirty="0"/>
          </a:p>
        </p:txBody>
      </p:sp>
      <p:sp>
        <p:nvSpPr>
          <p:cNvPr id="3" name="Rectangle 2"/>
          <p:cNvSpPr/>
          <p:nvPr/>
        </p:nvSpPr>
        <p:spPr>
          <a:xfrm>
            <a:off x="1801328" y="368904"/>
            <a:ext cx="6161623" cy="470000"/>
          </a:xfrm>
          <a:prstGeom prst="rect">
            <a:avLst/>
          </a:prstGeom>
        </p:spPr>
        <p:txBody>
          <a:bodyPr wrap="none">
            <a:spAutoFit/>
          </a:bodyPr>
          <a:lstStyle/>
          <a:p>
            <a:pPr>
              <a:lnSpc>
                <a:spcPct val="107000"/>
              </a:lnSpc>
              <a:spcBef>
                <a:spcPts val="200"/>
              </a:spcBef>
              <a:spcAft>
                <a:spcPts val="0"/>
              </a:spcAft>
            </a:pPr>
            <a:r>
              <a:rPr lang="fr-FR" sz="2400" b="1" dirty="0">
                <a:latin typeface="Calibri Light" panose="020F0302020204030204" pitchFamily="34" charset="0"/>
                <a:ea typeface="Times New Roman" panose="02020603050405020304" pitchFamily="18" charset="0"/>
                <a:cs typeface="Times New Roman" panose="02020603050405020304" pitchFamily="18" charset="0"/>
              </a:rPr>
              <a:t>Les champs utilisables dans un formulaire HTML5</a:t>
            </a:r>
            <a:endParaRPr lang="fr-FR" sz="2400" b="1"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E92B04FD-19CE-4F1F-B88E-5D8F3F1D37C1}"/>
              </a:ext>
            </a:extLst>
          </p:cNvPr>
          <p:cNvSpPr>
            <a:spLocks noGrp="1"/>
          </p:cNvSpPr>
          <p:nvPr>
            <p:ph type="sldNum" sz="quarter" idx="12"/>
          </p:nvPr>
        </p:nvSpPr>
        <p:spPr/>
        <p:txBody>
          <a:bodyPr/>
          <a:lstStyle/>
          <a:p>
            <a:fld id="{D57F1E4F-1CFF-5643-939E-217C01CDF565}" type="slidenum">
              <a:rPr lang="en-US" smtClean="0"/>
              <a:pPr/>
              <a:t>232</a:t>
            </a:fld>
            <a:endParaRPr lang="en-US" dirty="0"/>
          </a:p>
        </p:txBody>
      </p:sp>
    </p:spTree>
    <p:extLst>
      <p:ext uri="{BB962C8B-B14F-4D97-AF65-F5344CB8AC3E}">
        <p14:creationId xmlns:p14="http://schemas.microsoft.com/office/powerpoint/2010/main" val="280984482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086466" y="730902"/>
            <a:ext cx="9140858" cy="1084015"/>
          </a:xfrm>
          <a:prstGeom prst="rect">
            <a:avLst/>
          </a:prstGeom>
        </p:spPr>
        <p:txBody>
          <a:bodyPr wrap="square">
            <a:spAutoFit/>
          </a:bodyPr>
          <a:lstStyle/>
          <a:p>
            <a:pPr>
              <a:lnSpc>
                <a:spcPct val="107000"/>
              </a:lnSpc>
              <a:spcAft>
                <a:spcPts val="800"/>
              </a:spcAft>
            </a:pPr>
            <a:r>
              <a:rPr lang="fr-FR" b="1" dirty="0">
                <a:latin typeface="Calibri" panose="020F0502020204030204" pitchFamily="34" charset="0"/>
                <a:ea typeface="Calibri" panose="020F0502020204030204" pitchFamily="34" charset="0"/>
                <a:cs typeface="Times New Roman" panose="02020603050405020304" pitchFamily="18" charset="0"/>
              </a:rPr>
              <a:t>Exercice</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Définissez le code nécessaire pour mettre en place ce formulaire. La liste déroulante contient les valeurs Paris, Milan, Varsovie et Washington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 2"/>
          <p:cNvPicPr/>
          <p:nvPr/>
        </p:nvPicPr>
        <p:blipFill>
          <a:blip r:embed="rId2"/>
          <a:stretch>
            <a:fillRect/>
          </a:stretch>
        </p:blipFill>
        <p:spPr>
          <a:xfrm>
            <a:off x="3547482" y="2033964"/>
            <a:ext cx="6350661" cy="2820840"/>
          </a:xfrm>
          <a:prstGeom prst="rect">
            <a:avLst/>
          </a:prstGeom>
        </p:spPr>
      </p:pic>
      <p:sp>
        <p:nvSpPr>
          <p:cNvPr id="4" name="Espace réservé du numéro de diapositive 3">
            <a:extLst>
              <a:ext uri="{FF2B5EF4-FFF2-40B4-BE49-F238E27FC236}">
                <a16:creationId xmlns:a16="http://schemas.microsoft.com/office/drawing/2014/main" id="{7E6C96A9-302E-4B64-9163-BEA62AF14890}"/>
              </a:ext>
            </a:extLst>
          </p:cNvPr>
          <p:cNvSpPr>
            <a:spLocks noGrp="1"/>
          </p:cNvSpPr>
          <p:nvPr>
            <p:ph type="sldNum" sz="quarter" idx="12"/>
          </p:nvPr>
        </p:nvSpPr>
        <p:spPr/>
        <p:txBody>
          <a:bodyPr/>
          <a:lstStyle/>
          <a:p>
            <a:fld id="{D57F1E4F-1CFF-5643-939E-217C01CDF565}" type="slidenum">
              <a:rPr lang="en-US" smtClean="0"/>
              <a:pPr/>
              <a:t>233</a:t>
            </a:fld>
            <a:endParaRPr lang="en-US" dirty="0"/>
          </a:p>
        </p:txBody>
      </p:sp>
    </p:spTree>
    <p:extLst>
      <p:ext uri="{BB962C8B-B14F-4D97-AF65-F5344CB8AC3E}">
        <p14:creationId xmlns:p14="http://schemas.microsoft.com/office/powerpoint/2010/main" val="223875680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42494" y="310863"/>
            <a:ext cx="9744173" cy="5625643"/>
          </a:xfrm>
          <a:prstGeom prst="rect">
            <a:avLst/>
          </a:prstGeom>
        </p:spPr>
        <p:txBody>
          <a:bodyPr wrap="square">
            <a:spAutoFit/>
          </a:bodyPr>
          <a:lstStyle/>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a:t>
            </a:r>
            <a:r>
              <a:rPr lang="fr-FR" sz="1200" dirty="0" err="1">
                <a:latin typeface="Courier New" panose="02070309020205020404" pitchFamily="49" charset="0"/>
                <a:ea typeface="Calibri" panose="020F0502020204030204" pitchFamily="34" charset="0"/>
                <a:cs typeface="Times New Roman" panose="02020603050405020304" pitchFamily="18" charset="0"/>
              </a:rPr>
              <a:t>form</a:t>
            </a: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name</a:t>
            </a:r>
            <a:r>
              <a:rPr lang="fr-FR" sz="1200" dirty="0">
                <a:latin typeface="Courier New" panose="02070309020205020404" pitchFamily="49" charset="0"/>
                <a:ea typeface="Calibri" panose="020F0502020204030204" pitchFamily="34" charset="0"/>
                <a:cs typeface="Times New Roman" panose="02020603050405020304" pitchFamily="18" charset="0"/>
              </a:rPr>
              <a:t>="f"&gt;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Entrez votre nom</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&lt;input type="</a:t>
            </a:r>
            <a:r>
              <a:rPr lang="fr-FR" sz="1200" dirty="0" err="1">
                <a:latin typeface="Courier New" panose="02070309020205020404" pitchFamily="49" charset="0"/>
                <a:ea typeface="Calibri" panose="020F0502020204030204" pitchFamily="34" charset="0"/>
                <a:cs typeface="Times New Roman" panose="02020603050405020304" pitchFamily="18" charset="0"/>
              </a:rPr>
              <a:t>text</a:t>
            </a: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name</a:t>
            </a:r>
            <a:r>
              <a:rPr lang="fr-FR" sz="1200" dirty="0">
                <a:latin typeface="Courier New" panose="02070309020205020404" pitchFamily="49" charset="0"/>
                <a:ea typeface="Calibri" panose="020F0502020204030204" pitchFamily="34" charset="0"/>
                <a:cs typeface="Times New Roman" panose="02020603050405020304" pitchFamily="18" charset="0"/>
              </a:rPr>
              <a:t>="nom" value=""&gt;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&lt;input type="</a:t>
            </a:r>
            <a:r>
              <a:rPr lang="fr-FR" sz="1200" dirty="0" err="1">
                <a:latin typeface="Courier New" panose="02070309020205020404" pitchFamily="49" charset="0"/>
                <a:ea typeface="Calibri" panose="020F0502020204030204" pitchFamily="34" charset="0"/>
                <a:cs typeface="Times New Roman" panose="02020603050405020304" pitchFamily="18" charset="0"/>
              </a:rPr>
              <a:t>button</a:t>
            </a:r>
            <a:r>
              <a:rPr lang="fr-FR" sz="1200" dirty="0">
                <a:latin typeface="Courier New" panose="02070309020205020404" pitchFamily="49" charset="0"/>
                <a:ea typeface="Calibri" panose="020F0502020204030204" pitchFamily="34" charset="0"/>
                <a:cs typeface="Times New Roman" panose="02020603050405020304" pitchFamily="18" charset="0"/>
              </a:rPr>
              <a:t>" value="nom en majuscules" </a:t>
            </a:r>
            <a:r>
              <a:rPr lang="fr-FR" sz="1200" dirty="0" err="1">
                <a:latin typeface="Courier New" panose="02070309020205020404" pitchFamily="49" charset="0"/>
                <a:ea typeface="Calibri" panose="020F0502020204030204" pitchFamily="34" charset="0"/>
                <a:cs typeface="Times New Roman" panose="02020603050405020304" pitchFamily="18" charset="0"/>
              </a:rPr>
              <a:t>onclick</a:t>
            </a:r>
            <a:r>
              <a:rPr lang="fr-FR" sz="1200" dirty="0">
                <a:latin typeface="Courier New" panose="02070309020205020404" pitchFamily="49" charset="0"/>
                <a:ea typeface="Calibri" panose="020F0502020204030204" pitchFamily="34" charset="0"/>
                <a:cs typeface="Times New Roman" panose="02020603050405020304" pitchFamily="18" charset="0"/>
              </a:rPr>
              <a:t>="</a:t>
            </a:r>
            <a:r>
              <a:rPr lang="fr-FR" sz="1200" dirty="0" err="1">
                <a:latin typeface="Courier New" panose="02070309020205020404" pitchFamily="49" charset="0"/>
                <a:ea typeface="Calibri" panose="020F0502020204030204" pitchFamily="34" charset="0"/>
                <a:cs typeface="Times New Roman" panose="02020603050405020304" pitchFamily="18" charset="0"/>
              </a:rPr>
              <a:t>majusc</a:t>
            </a:r>
            <a:r>
              <a:rPr lang="fr-FR" sz="1200" dirty="0">
                <a:latin typeface="Courier New" panose="02070309020205020404" pitchFamily="49" charset="0"/>
                <a:ea typeface="Calibri" panose="020F0502020204030204" pitchFamily="34" charset="0"/>
                <a:cs typeface="Times New Roman" panose="02020603050405020304" pitchFamily="18" charset="0"/>
              </a:rPr>
              <a:t>()"&gt;&lt;</a:t>
            </a:r>
            <a:r>
              <a:rPr lang="fr-FR" sz="1200" dirty="0" err="1">
                <a:latin typeface="Courier New" panose="02070309020205020404" pitchFamily="49" charset="0"/>
                <a:ea typeface="Calibri" panose="020F0502020204030204" pitchFamily="34" charset="0"/>
                <a:cs typeface="Times New Roman" panose="02020603050405020304" pitchFamily="18" charset="0"/>
              </a:rPr>
              <a:t>br</a:t>
            </a:r>
            <a:r>
              <a:rPr lang="fr-FR" sz="1200" dirty="0">
                <a:latin typeface="Courier New" panose="02070309020205020404" pitchFamily="49" charset="0"/>
                <a:ea typeface="Calibri" panose="020F0502020204030204" pitchFamily="34" charset="0"/>
                <a:cs typeface="Times New Roman" panose="02020603050405020304" pitchFamily="18" charset="0"/>
              </a:rPr>
              <a:t>&gt;&lt;</a:t>
            </a:r>
            <a:r>
              <a:rPr lang="fr-FR" sz="1200" dirty="0" err="1">
                <a:latin typeface="Courier New" panose="02070309020205020404" pitchFamily="49" charset="0"/>
                <a:ea typeface="Calibri" panose="020F0502020204030204" pitchFamily="34" charset="0"/>
                <a:cs typeface="Times New Roman" panose="02020603050405020304" pitchFamily="18" charset="0"/>
              </a:rPr>
              <a:t>br</a:t>
            </a:r>
            <a:r>
              <a:rPr lang="fr-FR" sz="1200" dirty="0">
                <a:latin typeface="Courier New" panose="02070309020205020404" pitchFamily="49" charset="0"/>
                <a:ea typeface="Calibri" panose="020F0502020204030204" pitchFamily="34" charset="0"/>
                <a:cs typeface="Times New Roman" panose="02020603050405020304" pitchFamily="18" charset="0"/>
              </a:rPr>
              <a:t>&gt;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&lt;input type="</a:t>
            </a:r>
            <a:r>
              <a:rPr lang="fr-FR" sz="1200" dirty="0" err="1">
                <a:latin typeface="Courier New" panose="02070309020205020404" pitchFamily="49" charset="0"/>
                <a:ea typeface="Calibri" panose="020F0502020204030204" pitchFamily="34" charset="0"/>
                <a:cs typeface="Times New Roman" panose="02020603050405020304" pitchFamily="18" charset="0"/>
              </a:rPr>
              <a:t>text</a:t>
            </a: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name</a:t>
            </a:r>
            <a:r>
              <a:rPr lang="fr-FR" sz="1200" dirty="0">
                <a:latin typeface="Courier New" panose="02070309020205020404" pitchFamily="49" charset="0"/>
                <a:ea typeface="Calibri" panose="020F0502020204030204" pitchFamily="34" charset="0"/>
                <a:cs typeface="Times New Roman" panose="02020603050405020304" pitchFamily="18" charset="0"/>
              </a:rPr>
              <a:t>="valeur1" value=""&gt; </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 &lt;input type="</a:t>
            </a:r>
            <a:r>
              <a:rPr lang="fr-FR" sz="1200" dirty="0" err="1">
                <a:latin typeface="Courier New" panose="02070309020205020404" pitchFamily="49" charset="0"/>
                <a:ea typeface="Calibri" panose="020F0502020204030204" pitchFamily="34" charset="0"/>
                <a:cs typeface="Times New Roman" panose="02020603050405020304" pitchFamily="18" charset="0"/>
              </a:rPr>
              <a:t>text</a:t>
            </a: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name</a:t>
            </a:r>
            <a:r>
              <a:rPr lang="fr-FR" sz="1200" dirty="0">
                <a:latin typeface="Courier New" panose="02070309020205020404" pitchFamily="49" charset="0"/>
                <a:ea typeface="Calibri" panose="020F0502020204030204" pitchFamily="34" charset="0"/>
                <a:cs typeface="Times New Roman" panose="02020603050405020304" pitchFamily="18" charset="0"/>
              </a:rPr>
              <a:t>="valeur2" value=""&gt;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 &lt;input type="</a:t>
            </a:r>
            <a:r>
              <a:rPr lang="fr-FR" sz="1200" dirty="0" err="1">
                <a:latin typeface="Courier New" panose="02070309020205020404" pitchFamily="49" charset="0"/>
                <a:ea typeface="Calibri" panose="020F0502020204030204" pitchFamily="34" charset="0"/>
                <a:cs typeface="Times New Roman" panose="02020603050405020304" pitchFamily="18" charset="0"/>
              </a:rPr>
              <a:t>text</a:t>
            </a: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name</a:t>
            </a:r>
            <a:r>
              <a:rPr lang="fr-FR" sz="1200" dirty="0">
                <a:latin typeface="Courier New" panose="02070309020205020404" pitchFamily="49" charset="0"/>
                <a:ea typeface="Calibri" panose="020F0502020204030204" pitchFamily="34" charset="0"/>
                <a:cs typeface="Times New Roman" panose="02020603050405020304" pitchFamily="18" charset="0"/>
              </a:rPr>
              <a:t>="</a:t>
            </a:r>
            <a:r>
              <a:rPr lang="fr-FR" sz="1200" dirty="0" err="1">
                <a:latin typeface="Courier New" panose="02070309020205020404" pitchFamily="49" charset="0"/>
                <a:ea typeface="Calibri" panose="020F0502020204030204" pitchFamily="34" charset="0"/>
                <a:cs typeface="Times New Roman" panose="02020603050405020304" pitchFamily="18" charset="0"/>
              </a:rPr>
              <a:t>resultat</a:t>
            </a:r>
            <a:r>
              <a:rPr lang="fr-FR" sz="1200" dirty="0">
                <a:latin typeface="Courier New" panose="02070309020205020404" pitchFamily="49" charset="0"/>
                <a:ea typeface="Calibri" panose="020F0502020204030204" pitchFamily="34" charset="0"/>
                <a:cs typeface="Times New Roman" panose="02020603050405020304" pitchFamily="18" charset="0"/>
              </a:rPr>
              <a:t>" value=""&gt;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&lt;input type="</a:t>
            </a:r>
            <a:r>
              <a:rPr lang="fr-FR" sz="1200" dirty="0" err="1">
                <a:latin typeface="Courier New" panose="02070309020205020404" pitchFamily="49" charset="0"/>
                <a:ea typeface="Calibri" panose="020F0502020204030204" pitchFamily="34" charset="0"/>
                <a:cs typeface="Times New Roman" panose="02020603050405020304" pitchFamily="18" charset="0"/>
              </a:rPr>
              <a:t>button</a:t>
            </a:r>
            <a:r>
              <a:rPr lang="fr-FR" sz="1200" dirty="0">
                <a:latin typeface="Courier New" panose="02070309020205020404" pitchFamily="49" charset="0"/>
                <a:ea typeface="Calibri" panose="020F0502020204030204" pitchFamily="34" charset="0"/>
                <a:cs typeface="Times New Roman" panose="02020603050405020304" pitchFamily="18" charset="0"/>
              </a:rPr>
              <a:t>" value="Calculer la somme" </a:t>
            </a:r>
            <a:r>
              <a:rPr lang="fr-FR" sz="1200" dirty="0" err="1">
                <a:latin typeface="Courier New" panose="02070309020205020404" pitchFamily="49" charset="0"/>
                <a:ea typeface="Calibri" panose="020F0502020204030204" pitchFamily="34" charset="0"/>
                <a:cs typeface="Times New Roman" panose="02020603050405020304" pitchFamily="18" charset="0"/>
              </a:rPr>
              <a:t>onclick</a:t>
            </a:r>
            <a:r>
              <a:rPr lang="fr-FR" sz="1200" dirty="0">
                <a:latin typeface="Courier New" panose="02070309020205020404" pitchFamily="49" charset="0"/>
                <a:ea typeface="Calibri" panose="020F0502020204030204" pitchFamily="34" charset="0"/>
                <a:cs typeface="Times New Roman" panose="02020603050405020304" pitchFamily="18" charset="0"/>
              </a:rPr>
              <a:t>="somme()"&gt;&lt;</a:t>
            </a:r>
            <a:r>
              <a:rPr lang="fr-FR" sz="1200" dirty="0" err="1">
                <a:latin typeface="Courier New" panose="02070309020205020404" pitchFamily="49" charset="0"/>
                <a:ea typeface="Calibri" panose="020F0502020204030204" pitchFamily="34" charset="0"/>
                <a:cs typeface="Times New Roman" panose="02020603050405020304" pitchFamily="18" charset="0"/>
              </a:rPr>
              <a:t>br</a:t>
            </a:r>
            <a:r>
              <a:rPr lang="fr-FR" sz="1200" dirty="0">
                <a:latin typeface="Courier New" panose="02070309020205020404" pitchFamily="49" charset="0"/>
                <a:ea typeface="Calibri" panose="020F0502020204030204" pitchFamily="34" charset="0"/>
                <a:cs typeface="Times New Roman" panose="02020603050405020304" pitchFamily="18" charset="0"/>
              </a:rPr>
              <a:t>&gt;&lt;</a:t>
            </a:r>
            <a:r>
              <a:rPr lang="fr-FR" sz="1200" dirty="0" err="1">
                <a:latin typeface="Courier New" panose="02070309020205020404" pitchFamily="49" charset="0"/>
                <a:ea typeface="Calibri" panose="020F0502020204030204" pitchFamily="34" charset="0"/>
                <a:cs typeface="Times New Roman" panose="02020603050405020304" pitchFamily="18" charset="0"/>
              </a:rPr>
              <a:t>br</a:t>
            </a:r>
            <a:r>
              <a:rPr lang="fr-FR" sz="1200" dirty="0">
                <a:latin typeface="Courier New" panose="02070309020205020404" pitchFamily="49" charset="0"/>
                <a:ea typeface="Calibri" panose="020F0502020204030204" pitchFamily="34" charset="0"/>
                <a:cs typeface="Times New Roman" panose="02020603050405020304" pitchFamily="18" charset="0"/>
              </a:rPr>
              <a:t>&gt;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Case 1 &lt;input type="</a:t>
            </a:r>
            <a:r>
              <a:rPr lang="fr-FR" sz="1200" dirty="0" err="1">
                <a:latin typeface="Courier New" panose="02070309020205020404" pitchFamily="49" charset="0"/>
                <a:ea typeface="Calibri" panose="020F0502020204030204" pitchFamily="34" charset="0"/>
                <a:cs typeface="Times New Roman" panose="02020603050405020304" pitchFamily="18" charset="0"/>
              </a:rPr>
              <a:t>checkbox</a:t>
            </a: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name</a:t>
            </a:r>
            <a:r>
              <a:rPr lang="fr-FR" sz="1200" dirty="0">
                <a:latin typeface="Courier New" panose="02070309020205020404" pitchFamily="49" charset="0"/>
                <a:ea typeface="Calibri" panose="020F0502020204030204" pitchFamily="34" charset="0"/>
                <a:cs typeface="Times New Roman" panose="02020603050405020304" pitchFamily="18" charset="0"/>
              </a:rPr>
              <a:t>="case1"&gt; Case 2 &lt;input type="</a:t>
            </a:r>
            <a:r>
              <a:rPr lang="fr-FR" sz="1200" dirty="0" err="1">
                <a:latin typeface="Courier New" panose="02070309020205020404" pitchFamily="49" charset="0"/>
                <a:ea typeface="Calibri" panose="020F0502020204030204" pitchFamily="34" charset="0"/>
                <a:cs typeface="Times New Roman" panose="02020603050405020304" pitchFamily="18" charset="0"/>
              </a:rPr>
              <a:t>checkbox</a:t>
            </a: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name</a:t>
            </a:r>
            <a:r>
              <a:rPr lang="fr-FR" sz="1200" dirty="0">
                <a:latin typeface="Courier New" panose="02070309020205020404" pitchFamily="49" charset="0"/>
                <a:ea typeface="Calibri" panose="020F0502020204030204" pitchFamily="34" charset="0"/>
                <a:cs typeface="Times New Roman" panose="02020603050405020304" pitchFamily="18" charset="0"/>
              </a:rPr>
              <a:t>="case2"&gt;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&lt;input type="</a:t>
            </a:r>
            <a:r>
              <a:rPr lang="fr-FR" sz="1200" dirty="0" err="1">
                <a:latin typeface="Courier New" panose="02070309020205020404" pitchFamily="49" charset="0"/>
                <a:ea typeface="Calibri" panose="020F0502020204030204" pitchFamily="34" charset="0"/>
                <a:cs typeface="Times New Roman" panose="02020603050405020304" pitchFamily="18" charset="0"/>
              </a:rPr>
              <a:t>button</a:t>
            </a:r>
            <a:r>
              <a:rPr lang="fr-FR" sz="1200" dirty="0">
                <a:latin typeface="Courier New" panose="02070309020205020404" pitchFamily="49" charset="0"/>
                <a:ea typeface="Calibri" panose="020F0502020204030204" pitchFamily="34" charset="0"/>
                <a:cs typeface="Times New Roman" panose="02020603050405020304" pitchFamily="18" charset="0"/>
              </a:rPr>
              <a:t>" value="Cocher/décocher la case 1" </a:t>
            </a:r>
            <a:r>
              <a:rPr lang="fr-FR" sz="1200" dirty="0" err="1">
                <a:latin typeface="Courier New" panose="02070309020205020404" pitchFamily="49" charset="0"/>
                <a:ea typeface="Calibri" panose="020F0502020204030204" pitchFamily="34" charset="0"/>
                <a:cs typeface="Times New Roman" panose="02020603050405020304" pitchFamily="18" charset="0"/>
              </a:rPr>
              <a:t>onclick</a:t>
            </a:r>
            <a:r>
              <a:rPr lang="fr-FR" sz="1200" dirty="0">
                <a:latin typeface="Courier New" panose="02070309020205020404" pitchFamily="49" charset="0"/>
                <a:ea typeface="Calibri" panose="020F0502020204030204" pitchFamily="34" charset="0"/>
                <a:cs typeface="Times New Roman" panose="02020603050405020304" pitchFamily="18" charset="0"/>
              </a:rPr>
              <a:t>="modifieCase1()"&gt;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&lt;input type="</a:t>
            </a:r>
            <a:r>
              <a:rPr lang="fr-FR" sz="1200" dirty="0" err="1">
                <a:latin typeface="Courier New" panose="02070309020205020404" pitchFamily="49" charset="0"/>
                <a:ea typeface="Calibri" panose="020F0502020204030204" pitchFamily="34" charset="0"/>
                <a:cs typeface="Times New Roman" panose="02020603050405020304" pitchFamily="18" charset="0"/>
              </a:rPr>
              <a:t>button</a:t>
            </a:r>
            <a:r>
              <a:rPr lang="fr-FR" sz="1200" dirty="0">
                <a:latin typeface="Courier New" panose="02070309020205020404" pitchFamily="49" charset="0"/>
                <a:ea typeface="Calibri" panose="020F0502020204030204" pitchFamily="34" charset="0"/>
                <a:cs typeface="Times New Roman" panose="02020603050405020304" pitchFamily="18" charset="0"/>
              </a:rPr>
              <a:t>" value="Cocher/décocher la case 2" </a:t>
            </a:r>
            <a:r>
              <a:rPr lang="fr-FR" sz="1200" dirty="0" err="1">
                <a:latin typeface="Courier New" panose="02070309020205020404" pitchFamily="49" charset="0"/>
                <a:ea typeface="Calibri" panose="020F0502020204030204" pitchFamily="34" charset="0"/>
                <a:cs typeface="Times New Roman" panose="02020603050405020304" pitchFamily="18" charset="0"/>
              </a:rPr>
              <a:t>onclick</a:t>
            </a:r>
            <a:r>
              <a:rPr lang="fr-FR" sz="1200" dirty="0">
                <a:latin typeface="Courier New" panose="02070309020205020404" pitchFamily="49" charset="0"/>
                <a:ea typeface="Calibri" panose="020F0502020204030204" pitchFamily="34" charset="0"/>
                <a:cs typeface="Times New Roman" panose="02020603050405020304" pitchFamily="18" charset="0"/>
              </a:rPr>
              <a:t>="modifieCase2()"&gt;&lt;</a:t>
            </a:r>
            <a:r>
              <a:rPr lang="fr-FR" sz="1200" dirty="0" err="1">
                <a:latin typeface="Courier New" panose="02070309020205020404" pitchFamily="49" charset="0"/>
                <a:ea typeface="Calibri" panose="020F0502020204030204" pitchFamily="34" charset="0"/>
                <a:cs typeface="Times New Roman" panose="02020603050405020304" pitchFamily="18" charset="0"/>
              </a:rPr>
              <a:t>br</a:t>
            </a:r>
            <a:r>
              <a:rPr lang="fr-FR" sz="1200" dirty="0">
                <a:latin typeface="Courier New" panose="02070309020205020404" pitchFamily="49" charset="0"/>
                <a:ea typeface="Calibri" panose="020F0502020204030204" pitchFamily="34" charset="0"/>
                <a:cs typeface="Times New Roman" panose="02020603050405020304" pitchFamily="18" charset="0"/>
              </a:rPr>
              <a:t>&gt;&lt;</a:t>
            </a:r>
            <a:r>
              <a:rPr lang="fr-FR" sz="1200" dirty="0" err="1">
                <a:latin typeface="Courier New" panose="02070309020205020404" pitchFamily="49" charset="0"/>
                <a:ea typeface="Calibri" panose="020F0502020204030204" pitchFamily="34" charset="0"/>
                <a:cs typeface="Times New Roman" panose="02020603050405020304" pitchFamily="18" charset="0"/>
              </a:rPr>
              <a:t>br</a:t>
            </a:r>
            <a:r>
              <a:rPr lang="fr-FR" sz="1200" dirty="0">
                <a:latin typeface="Courier New" panose="02070309020205020404" pitchFamily="49" charset="0"/>
                <a:ea typeface="Calibri" panose="020F0502020204030204" pitchFamily="34" charset="0"/>
                <a:cs typeface="Times New Roman" panose="02020603050405020304" pitchFamily="18" charset="0"/>
              </a:rPr>
              <a:t>&gt;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&lt;input type="radio" </a:t>
            </a:r>
            <a:r>
              <a:rPr lang="fr-FR" sz="1200" dirty="0" err="1">
                <a:latin typeface="Courier New" panose="02070309020205020404" pitchFamily="49" charset="0"/>
                <a:ea typeface="Calibri" panose="020F0502020204030204" pitchFamily="34" charset="0"/>
                <a:cs typeface="Times New Roman" panose="02020603050405020304" pitchFamily="18" charset="0"/>
              </a:rPr>
              <a:t>name</a:t>
            </a:r>
            <a:r>
              <a:rPr lang="fr-FR" sz="1200" dirty="0">
                <a:latin typeface="Courier New" panose="02070309020205020404" pitchFamily="49" charset="0"/>
                <a:ea typeface="Calibri" panose="020F0502020204030204" pitchFamily="34" charset="0"/>
                <a:cs typeface="Times New Roman" panose="02020603050405020304" pitchFamily="18" charset="0"/>
              </a:rPr>
              <a:t>="rad" </a:t>
            </a:r>
            <a:r>
              <a:rPr lang="fr-FR" sz="1200" dirty="0" err="1">
                <a:latin typeface="Courier New" panose="02070309020205020404" pitchFamily="49" charset="0"/>
                <a:ea typeface="Calibri" panose="020F0502020204030204" pitchFamily="34" charset="0"/>
                <a:cs typeface="Times New Roman" panose="02020603050405020304" pitchFamily="18" charset="0"/>
              </a:rPr>
              <a:t>checked</a:t>
            </a:r>
            <a:r>
              <a:rPr lang="fr-FR" sz="1200" dirty="0">
                <a:latin typeface="Courier New" panose="02070309020205020404" pitchFamily="49" charset="0"/>
                <a:ea typeface="Calibri" panose="020F0502020204030204" pitchFamily="34" charset="0"/>
                <a:cs typeface="Times New Roman" panose="02020603050405020304" pitchFamily="18" charset="0"/>
              </a:rPr>
              <a:t>&gt;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&lt;input type="radio" </a:t>
            </a:r>
            <a:r>
              <a:rPr lang="fr-FR" sz="1200" dirty="0" err="1">
                <a:latin typeface="Courier New" panose="02070309020205020404" pitchFamily="49" charset="0"/>
                <a:ea typeface="Calibri" panose="020F0502020204030204" pitchFamily="34" charset="0"/>
                <a:cs typeface="Times New Roman" panose="02020603050405020304" pitchFamily="18" charset="0"/>
              </a:rPr>
              <a:t>name</a:t>
            </a:r>
            <a:r>
              <a:rPr lang="fr-FR" sz="1200" dirty="0">
                <a:latin typeface="Courier New" panose="02070309020205020404" pitchFamily="49" charset="0"/>
                <a:ea typeface="Calibri" panose="020F0502020204030204" pitchFamily="34" charset="0"/>
                <a:cs typeface="Times New Roman" panose="02020603050405020304" pitchFamily="18" charset="0"/>
              </a:rPr>
              <a:t>="rad"&gt;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&lt;input type="radio" </a:t>
            </a:r>
            <a:r>
              <a:rPr lang="fr-FR" sz="1200" dirty="0" err="1">
                <a:latin typeface="Courier New" panose="02070309020205020404" pitchFamily="49" charset="0"/>
                <a:ea typeface="Calibri" panose="020F0502020204030204" pitchFamily="34" charset="0"/>
                <a:cs typeface="Times New Roman" panose="02020603050405020304" pitchFamily="18" charset="0"/>
              </a:rPr>
              <a:t>name</a:t>
            </a:r>
            <a:r>
              <a:rPr lang="fr-FR" sz="1200" dirty="0">
                <a:latin typeface="Courier New" panose="02070309020205020404" pitchFamily="49" charset="0"/>
                <a:ea typeface="Calibri" panose="020F0502020204030204" pitchFamily="34" charset="0"/>
                <a:cs typeface="Times New Roman" panose="02020603050405020304" pitchFamily="18" charset="0"/>
              </a:rPr>
              <a:t>="rad"&gt;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&lt;input type="</a:t>
            </a:r>
            <a:r>
              <a:rPr lang="fr-FR" sz="1200" dirty="0" err="1">
                <a:latin typeface="Courier New" panose="02070309020205020404" pitchFamily="49" charset="0"/>
                <a:ea typeface="Calibri" panose="020F0502020204030204" pitchFamily="34" charset="0"/>
                <a:cs typeface="Times New Roman" panose="02020603050405020304" pitchFamily="18" charset="0"/>
              </a:rPr>
              <a:t>button</a:t>
            </a:r>
            <a:r>
              <a:rPr lang="fr-FR" sz="1200" dirty="0">
                <a:latin typeface="Courier New" panose="02070309020205020404" pitchFamily="49" charset="0"/>
                <a:ea typeface="Calibri" panose="020F0502020204030204" pitchFamily="34" charset="0"/>
                <a:cs typeface="Times New Roman" panose="02020603050405020304" pitchFamily="18" charset="0"/>
              </a:rPr>
              <a:t>" value="Faire tourner la sélection" </a:t>
            </a:r>
            <a:r>
              <a:rPr lang="fr-FR" sz="1200" dirty="0" err="1">
                <a:latin typeface="Courier New" panose="02070309020205020404" pitchFamily="49" charset="0"/>
                <a:ea typeface="Calibri" panose="020F0502020204030204" pitchFamily="34" charset="0"/>
                <a:cs typeface="Times New Roman" panose="02020603050405020304" pitchFamily="18" charset="0"/>
              </a:rPr>
              <a:t>onclick</a:t>
            </a:r>
            <a:r>
              <a:rPr lang="fr-FR" sz="1200" dirty="0">
                <a:latin typeface="Courier New" panose="02070309020205020404" pitchFamily="49" charset="0"/>
                <a:ea typeface="Calibri" panose="020F0502020204030204" pitchFamily="34" charset="0"/>
                <a:cs typeface="Times New Roman" panose="02020603050405020304" pitchFamily="18" charset="0"/>
              </a:rPr>
              <a:t>="tourner()"&gt;&lt;</a:t>
            </a:r>
            <a:r>
              <a:rPr lang="fr-FR" sz="1200" dirty="0" err="1">
                <a:latin typeface="Courier New" panose="02070309020205020404" pitchFamily="49" charset="0"/>
                <a:ea typeface="Calibri" panose="020F0502020204030204" pitchFamily="34" charset="0"/>
                <a:cs typeface="Times New Roman" panose="02020603050405020304" pitchFamily="18" charset="0"/>
              </a:rPr>
              <a:t>br</a:t>
            </a:r>
            <a:r>
              <a:rPr lang="fr-FR" sz="1200" dirty="0">
                <a:latin typeface="Courier New" panose="02070309020205020404" pitchFamily="49" charset="0"/>
                <a:ea typeface="Calibri" panose="020F0502020204030204" pitchFamily="34" charset="0"/>
                <a:cs typeface="Times New Roman" panose="02020603050405020304" pitchFamily="18" charset="0"/>
              </a:rPr>
              <a:t>&gt;&lt;</a:t>
            </a:r>
            <a:r>
              <a:rPr lang="fr-FR" sz="1200" dirty="0" err="1">
                <a:latin typeface="Courier New" panose="02070309020205020404" pitchFamily="49" charset="0"/>
                <a:ea typeface="Calibri" panose="020F0502020204030204" pitchFamily="34" charset="0"/>
                <a:cs typeface="Times New Roman" panose="02020603050405020304" pitchFamily="18" charset="0"/>
              </a:rPr>
              <a:t>br</a:t>
            </a:r>
            <a:r>
              <a:rPr lang="fr-FR" sz="1200" dirty="0">
                <a:latin typeface="Courier New" panose="02070309020205020404" pitchFamily="49" charset="0"/>
                <a:ea typeface="Calibri" panose="020F0502020204030204" pitchFamily="34" charset="0"/>
                <a:cs typeface="Times New Roman" panose="02020603050405020304" pitchFamily="18" charset="0"/>
              </a:rPr>
              <a:t>&gt;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&lt;select </a:t>
            </a:r>
            <a:r>
              <a:rPr lang="fr-FR" sz="1200" dirty="0" err="1">
                <a:latin typeface="Courier New" panose="02070309020205020404" pitchFamily="49" charset="0"/>
                <a:ea typeface="Calibri" panose="020F0502020204030204" pitchFamily="34" charset="0"/>
                <a:cs typeface="Times New Roman" panose="02020603050405020304" pitchFamily="18" charset="0"/>
              </a:rPr>
              <a:t>name</a:t>
            </a:r>
            <a:r>
              <a:rPr lang="fr-FR" sz="1200" dirty="0">
                <a:latin typeface="Courier New" panose="02070309020205020404" pitchFamily="49" charset="0"/>
                <a:ea typeface="Calibri" panose="020F0502020204030204" pitchFamily="34" charset="0"/>
                <a:cs typeface="Times New Roman" panose="02020603050405020304" pitchFamily="18" charset="0"/>
              </a:rPr>
              <a:t>="liste"&gt;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&lt;option&gt;Paris&lt;/option&gt;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&lt;option&gt;Milan&lt;/option&gt;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&lt;option&gt;Varsovie&lt;/option&gt;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&lt;option&gt;Washington&lt;/option&gt;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&lt;/select&gt;      </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&lt;input type="</a:t>
            </a:r>
            <a:r>
              <a:rPr lang="fr-FR" sz="1200" dirty="0" err="1">
                <a:latin typeface="Courier New" panose="02070309020205020404" pitchFamily="49" charset="0"/>
                <a:ea typeface="Calibri" panose="020F0502020204030204" pitchFamily="34" charset="0"/>
                <a:cs typeface="Times New Roman" panose="02020603050405020304" pitchFamily="18" charset="0"/>
              </a:rPr>
              <a:t>button</a:t>
            </a:r>
            <a:r>
              <a:rPr lang="fr-FR" sz="1200" dirty="0">
                <a:latin typeface="Courier New" panose="02070309020205020404" pitchFamily="49" charset="0"/>
                <a:ea typeface="Calibri" panose="020F0502020204030204" pitchFamily="34" charset="0"/>
                <a:cs typeface="Times New Roman" panose="02020603050405020304" pitchFamily="18" charset="0"/>
              </a:rPr>
              <a:t>" value="Qui est sélectionné" </a:t>
            </a:r>
            <a:r>
              <a:rPr lang="fr-FR" sz="1200" dirty="0" err="1">
                <a:latin typeface="Courier New" panose="02070309020205020404" pitchFamily="49" charset="0"/>
                <a:ea typeface="Calibri" panose="020F0502020204030204" pitchFamily="34" charset="0"/>
                <a:cs typeface="Times New Roman" panose="02020603050405020304" pitchFamily="18" charset="0"/>
              </a:rPr>
              <a:t>onclick</a:t>
            </a:r>
            <a:r>
              <a:rPr lang="fr-FR" sz="1200" dirty="0">
                <a:latin typeface="Courier New" panose="02070309020205020404" pitchFamily="49" charset="0"/>
                <a:ea typeface="Calibri" panose="020F0502020204030204" pitchFamily="34" charset="0"/>
                <a:cs typeface="Times New Roman" panose="02020603050405020304" pitchFamily="18" charset="0"/>
              </a:rPr>
              <a:t>="</a:t>
            </a:r>
            <a:r>
              <a:rPr lang="fr-FR" sz="1200" dirty="0" err="1">
                <a:latin typeface="Courier New" panose="02070309020205020404" pitchFamily="49" charset="0"/>
                <a:ea typeface="Calibri" panose="020F0502020204030204" pitchFamily="34" charset="0"/>
                <a:cs typeface="Times New Roman" panose="02020603050405020304" pitchFamily="18" charset="0"/>
              </a:rPr>
              <a:t>selection</a:t>
            </a:r>
            <a:r>
              <a:rPr lang="fr-FR" sz="1200" dirty="0">
                <a:latin typeface="Courier New" panose="02070309020205020404" pitchFamily="49" charset="0"/>
                <a:ea typeface="Calibri" panose="020F0502020204030204" pitchFamily="34" charset="0"/>
                <a:cs typeface="Times New Roman" panose="02020603050405020304" pitchFamily="18" charset="0"/>
              </a:rPr>
              <a:t>()"&gt;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&lt;input type="</a:t>
            </a:r>
            <a:r>
              <a:rPr lang="fr-FR" sz="1200" dirty="0" err="1">
                <a:latin typeface="Courier New" panose="02070309020205020404" pitchFamily="49" charset="0"/>
                <a:ea typeface="Calibri" panose="020F0502020204030204" pitchFamily="34" charset="0"/>
                <a:cs typeface="Times New Roman" panose="02020603050405020304" pitchFamily="18" charset="0"/>
              </a:rPr>
              <a:t>text</a:t>
            </a: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name</a:t>
            </a:r>
            <a:r>
              <a:rPr lang="fr-FR" sz="1200" dirty="0">
                <a:latin typeface="Courier New" panose="02070309020205020404" pitchFamily="49" charset="0"/>
                <a:ea typeface="Calibri" panose="020F0502020204030204" pitchFamily="34" charset="0"/>
                <a:cs typeface="Times New Roman" panose="02020603050405020304" pitchFamily="18" charset="0"/>
              </a:rPr>
              <a:t>="</a:t>
            </a:r>
            <a:r>
              <a:rPr lang="fr-FR" sz="1200" dirty="0" err="1">
                <a:latin typeface="Courier New" panose="02070309020205020404" pitchFamily="49" charset="0"/>
                <a:ea typeface="Calibri" panose="020F0502020204030204" pitchFamily="34" charset="0"/>
                <a:cs typeface="Times New Roman" panose="02020603050405020304" pitchFamily="18" charset="0"/>
              </a:rPr>
              <a:t>entree</a:t>
            </a:r>
            <a:r>
              <a:rPr lang="fr-FR" sz="1200" dirty="0">
                <a:latin typeface="Courier New" panose="02070309020205020404" pitchFamily="49" charset="0"/>
                <a:ea typeface="Calibri" panose="020F0502020204030204" pitchFamily="34" charset="0"/>
                <a:cs typeface="Times New Roman" panose="02020603050405020304" pitchFamily="18" charset="0"/>
              </a:rPr>
              <a:t>"&gt;&lt;</a:t>
            </a:r>
            <a:r>
              <a:rPr lang="fr-FR" sz="1200" dirty="0" err="1">
                <a:latin typeface="Courier New" panose="02070309020205020404" pitchFamily="49" charset="0"/>
                <a:ea typeface="Calibri" panose="020F0502020204030204" pitchFamily="34" charset="0"/>
                <a:cs typeface="Times New Roman" panose="02020603050405020304" pitchFamily="18" charset="0"/>
              </a:rPr>
              <a:t>br</a:t>
            </a:r>
            <a:r>
              <a:rPr lang="fr-FR" sz="1200" dirty="0">
                <a:latin typeface="Courier New" panose="02070309020205020404" pitchFamily="49" charset="0"/>
                <a:ea typeface="Calibri" panose="020F0502020204030204" pitchFamily="34" charset="0"/>
                <a:cs typeface="Times New Roman" panose="02020603050405020304" pitchFamily="18" charset="0"/>
              </a:rPr>
              <a:t>&gt;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a:t>
            </a:r>
            <a:r>
              <a:rPr lang="fr-FR" sz="1200" dirty="0" err="1">
                <a:latin typeface="Courier New" panose="02070309020205020404" pitchFamily="49" charset="0"/>
                <a:ea typeface="Calibri" panose="020F0502020204030204" pitchFamily="34" charset="0"/>
                <a:cs typeface="Times New Roman" panose="02020603050405020304" pitchFamily="18" charset="0"/>
              </a:rPr>
              <a:t>form</a:t>
            </a:r>
            <a:r>
              <a:rPr lang="fr-FR" sz="1200" dirty="0">
                <a:latin typeface="Courier New" panose="02070309020205020404" pitchFamily="49" charset="0"/>
                <a:ea typeface="Calibri" panose="020F0502020204030204" pitchFamily="34" charset="0"/>
                <a:cs typeface="Times New Roman" panose="02020603050405020304" pitchFamily="18" charset="0"/>
              </a:rPr>
              <a:t>&gt;</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970131" y="4183271"/>
            <a:ext cx="979755" cy="388696"/>
          </a:xfrm>
          <a:prstGeom prst="rect">
            <a:avLst/>
          </a:prstGeom>
        </p:spPr>
        <p:txBody>
          <a:bodyPr wrap="none">
            <a:spAutoFit/>
          </a:bodyPr>
          <a:lstStyle/>
          <a:p>
            <a:pPr>
              <a:lnSpc>
                <a:spcPct val="107000"/>
              </a:lnSpc>
              <a:spcAft>
                <a:spcPts val="800"/>
              </a:spcAft>
            </a:pPr>
            <a:r>
              <a:rPr lang="fr-FR" b="1" dirty="0">
                <a:latin typeface="Calibri" panose="020F0502020204030204" pitchFamily="34" charset="0"/>
                <a:ea typeface="Calibri" panose="020F0502020204030204" pitchFamily="34" charset="0"/>
                <a:cs typeface="Times New Roman" panose="02020603050405020304" pitchFamily="18" charset="0"/>
              </a:rPr>
              <a:t>Solution</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4494C3D1-3E91-434D-A7B5-6673DB7F751E}"/>
              </a:ext>
            </a:extLst>
          </p:cNvPr>
          <p:cNvSpPr>
            <a:spLocks noGrp="1"/>
          </p:cNvSpPr>
          <p:nvPr>
            <p:ph type="sldNum" sz="quarter" idx="12"/>
          </p:nvPr>
        </p:nvSpPr>
        <p:spPr/>
        <p:txBody>
          <a:bodyPr/>
          <a:lstStyle/>
          <a:p>
            <a:fld id="{D57F1E4F-1CFF-5643-939E-217C01CDF565}" type="slidenum">
              <a:rPr lang="en-US" smtClean="0"/>
              <a:pPr/>
              <a:t>234</a:t>
            </a:fld>
            <a:endParaRPr lang="en-US" dirty="0"/>
          </a:p>
        </p:txBody>
      </p:sp>
    </p:spTree>
    <p:extLst>
      <p:ext uri="{BB962C8B-B14F-4D97-AF65-F5344CB8AC3E}">
        <p14:creationId xmlns:p14="http://schemas.microsoft.com/office/powerpoint/2010/main" val="96448373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463537" y="2491067"/>
            <a:ext cx="7415753" cy="1186607"/>
          </a:xfrm>
          <a:prstGeom prst="rect">
            <a:avLst/>
          </a:prstGeom>
        </p:spPr>
        <p:txBody>
          <a:bodyPr wrap="square">
            <a:spAutoFit/>
          </a:bodyPr>
          <a:lstStyle/>
          <a:p>
            <a:pPr>
              <a:lnSpc>
                <a:spcPct val="107000"/>
              </a:lnSpc>
              <a:spcAft>
                <a:spcPts val="800"/>
              </a:spcAft>
            </a:pPr>
            <a:r>
              <a:rPr lang="fr-FR" b="1" dirty="0">
                <a:latin typeface="Calibri" panose="020F0502020204030204" pitchFamily="34" charset="0"/>
                <a:ea typeface="Calibri" panose="020F0502020204030204" pitchFamily="34" charset="0"/>
                <a:cs typeface="Times New Roman" panose="02020603050405020304" pitchFamily="18" charset="0"/>
              </a:rPr>
              <a:t>Exercice</a:t>
            </a:r>
          </a:p>
          <a:p>
            <a:pPr>
              <a:lnSpc>
                <a:spcPct val="107000"/>
              </a:lnSpc>
              <a:spcAft>
                <a:spcPts val="800"/>
              </a:spcAft>
            </a:pP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Définissez le code JavaScript nécessaire pour réagir au clic sur chaque bouton.</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B0E73FCD-C680-4758-8B82-C2F2963FE993}"/>
              </a:ext>
            </a:extLst>
          </p:cNvPr>
          <p:cNvSpPr>
            <a:spLocks noGrp="1"/>
          </p:cNvSpPr>
          <p:nvPr>
            <p:ph type="sldNum" sz="quarter" idx="12"/>
          </p:nvPr>
        </p:nvSpPr>
        <p:spPr/>
        <p:txBody>
          <a:bodyPr/>
          <a:lstStyle/>
          <a:p>
            <a:fld id="{D57F1E4F-1CFF-5643-939E-217C01CDF565}" type="slidenum">
              <a:rPr lang="en-US" smtClean="0"/>
              <a:pPr/>
              <a:t>235</a:t>
            </a:fld>
            <a:endParaRPr lang="en-US" dirty="0"/>
          </a:p>
        </p:txBody>
      </p:sp>
    </p:spTree>
    <p:extLst>
      <p:ext uri="{BB962C8B-B14F-4D97-AF65-F5344CB8AC3E}">
        <p14:creationId xmlns:p14="http://schemas.microsoft.com/office/powerpoint/2010/main" val="415731750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039331" y="565629"/>
            <a:ext cx="8942895" cy="5596404"/>
          </a:xfrm>
          <a:prstGeom prst="rect">
            <a:avLst/>
          </a:prstGeom>
        </p:spPr>
        <p:txBody>
          <a:bodyPr wrap="square">
            <a:spAutoFit/>
          </a:bodyPr>
          <a:lstStyle/>
          <a:p>
            <a:pPr>
              <a:lnSpc>
                <a:spcPct val="107000"/>
              </a:lnSpc>
              <a:spcAft>
                <a:spcPts val="800"/>
              </a:spcAft>
            </a:pPr>
            <a:r>
              <a:rPr lang="fr-FR" sz="2800" b="1" dirty="0">
                <a:latin typeface="Calibri" panose="020F0502020204030204" pitchFamily="34" charset="0"/>
                <a:ea typeface="Calibri" panose="020F0502020204030204" pitchFamily="34" charset="0"/>
                <a:cs typeface="Times New Roman" panose="02020603050405020304" pitchFamily="18" charset="0"/>
              </a:rPr>
              <a:t>Solution</a:t>
            </a:r>
            <a:endParaRPr lang="fr-FR"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&lt;script&gt;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function</a:t>
            </a: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majusc</a:t>
            </a:r>
            <a:r>
              <a:rPr lang="fr-FR" sz="1200" dirty="0">
                <a:latin typeface="Courier New" panose="02070309020205020404" pitchFamily="49" charset="0"/>
                <a:ea typeface="Calibri" panose="020F0502020204030204" pitchFamily="34" charset="0"/>
                <a:cs typeface="Times New Roman" panose="02020603050405020304" pitchFamily="18" charset="0"/>
              </a:rPr>
              <a: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f.nom.value</a:t>
            </a:r>
            <a:r>
              <a:rPr lang="fr-FR" sz="1200" dirty="0">
                <a:latin typeface="Courier New" panose="02070309020205020404" pitchFamily="49" charset="0"/>
                <a:ea typeface="Calibri" panose="020F0502020204030204" pitchFamily="34" charset="0"/>
                <a:cs typeface="Times New Roman" panose="02020603050405020304" pitchFamily="18" charset="0"/>
              </a:rPr>
              <a:t> = </a:t>
            </a:r>
            <a:r>
              <a:rPr lang="fr-FR" sz="1200" dirty="0" err="1">
                <a:latin typeface="Courier New" panose="02070309020205020404" pitchFamily="49" charset="0"/>
                <a:ea typeface="Calibri" panose="020F0502020204030204" pitchFamily="34" charset="0"/>
                <a:cs typeface="Times New Roman" panose="02020603050405020304" pitchFamily="18" charset="0"/>
              </a:rPr>
              <a:t>f.nom.value.toUpperCase</a:t>
            </a:r>
            <a:r>
              <a:rPr lang="fr-FR" sz="1200" dirty="0">
                <a:latin typeface="Courier New" panose="02070309020205020404" pitchFamily="49" charset="0"/>
                <a:ea typeface="Calibri" panose="020F0502020204030204" pitchFamily="34" charset="0"/>
                <a:cs typeface="Times New Roman" panose="02020603050405020304" pitchFamily="18" charset="0"/>
              </a:rPr>
              <a: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function</a:t>
            </a:r>
            <a:r>
              <a:rPr lang="fr-FR" sz="1200" dirty="0">
                <a:latin typeface="Courier New" panose="02070309020205020404" pitchFamily="49" charset="0"/>
                <a:ea typeface="Calibri" panose="020F0502020204030204" pitchFamily="34" charset="0"/>
                <a:cs typeface="Times New Roman" panose="02020603050405020304" pitchFamily="18" charset="0"/>
              </a:rPr>
              <a:t> somme(){</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f.resultat.value</a:t>
            </a:r>
            <a:r>
              <a:rPr lang="fr-FR" sz="1200" dirty="0">
                <a:latin typeface="Courier New" panose="02070309020205020404" pitchFamily="49" charset="0"/>
                <a:ea typeface="Calibri" panose="020F0502020204030204" pitchFamily="34" charset="0"/>
                <a:cs typeface="Times New Roman" panose="02020603050405020304" pitchFamily="18" charset="0"/>
              </a:rPr>
              <a:t> = </a:t>
            </a:r>
            <a:r>
              <a:rPr lang="fr-FR" sz="1200" dirty="0" err="1">
                <a:latin typeface="Courier New" panose="02070309020205020404" pitchFamily="49" charset="0"/>
                <a:ea typeface="Calibri" panose="020F0502020204030204" pitchFamily="34" charset="0"/>
                <a:cs typeface="Times New Roman" panose="02020603050405020304" pitchFamily="18" charset="0"/>
              </a:rPr>
              <a:t>parseInt</a:t>
            </a:r>
            <a:r>
              <a:rPr lang="fr-FR" sz="1200" dirty="0">
                <a:latin typeface="Courier New" panose="02070309020205020404" pitchFamily="49" charset="0"/>
                <a:ea typeface="Calibri" panose="020F0502020204030204" pitchFamily="34" charset="0"/>
                <a:cs typeface="Times New Roman" panose="02020603050405020304" pitchFamily="18" charset="0"/>
              </a:rPr>
              <a:t>(f.valeur1.value) + </a:t>
            </a:r>
            <a:r>
              <a:rPr lang="fr-FR" sz="1200" dirty="0" err="1">
                <a:latin typeface="Courier New" panose="02070309020205020404" pitchFamily="49" charset="0"/>
                <a:ea typeface="Calibri" panose="020F0502020204030204" pitchFamily="34" charset="0"/>
                <a:cs typeface="Times New Roman" panose="02020603050405020304" pitchFamily="18" charset="0"/>
              </a:rPr>
              <a:t>parseInt</a:t>
            </a:r>
            <a:r>
              <a:rPr lang="fr-FR" sz="1200" dirty="0">
                <a:latin typeface="Courier New" panose="02070309020205020404" pitchFamily="49" charset="0"/>
                <a:ea typeface="Calibri" panose="020F0502020204030204" pitchFamily="34" charset="0"/>
                <a:cs typeface="Times New Roman" panose="02020603050405020304" pitchFamily="18" charset="0"/>
              </a:rPr>
              <a:t>(f.valeur2.value);</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function</a:t>
            </a:r>
            <a:r>
              <a:rPr lang="fr-FR" sz="1200" dirty="0">
                <a:latin typeface="Courier New" panose="02070309020205020404" pitchFamily="49" charset="0"/>
                <a:ea typeface="Calibri" panose="020F0502020204030204" pitchFamily="34" charset="0"/>
                <a:cs typeface="Times New Roman" panose="02020603050405020304" pitchFamily="18" charset="0"/>
              </a:rPr>
              <a:t> modifieCase1(){</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f.case1.checked = !f.case1.checked;</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function</a:t>
            </a:r>
            <a:r>
              <a:rPr lang="fr-FR" sz="1200" dirty="0">
                <a:latin typeface="Courier New" panose="02070309020205020404" pitchFamily="49" charset="0"/>
                <a:ea typeface="Calibri" panose="020F0502020204030204" pitchFamily="34" charset="0"/>
                <a:cs typeface="Times New Roman" panose="02020603050405020304" pitchFamily="18" charset="0"/>
              </a:rPr>
              <a:t> modifieCase2(){</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f.case2.checked = !f.case2.checked;</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function</a:t>
            </a:r>
            <a:r>
              <a:rPr lang="fr-FR" sz="1200" dirty="0">
                <a:latin typeface="Courier New" panose="02070309020205020404" pitchFamily="49" charset="0"/>
                <a:ea typeface="Calibri" panose="020F0502020204030204" pitchFamily="34" charset="0"/>
                <a:cs typeface="Times New Roman" panose="02020603050405020304" pitchFamily="18" charset="0"/>
              </a:rPr>
              <a:t> tourner(){</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for (var i=0; i&lt;3; i++){</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if (</a:t>
            </a:r>
            <a:r>
              <a:rPr lang="fr-FR" sz="1200" dirty="0" err="1">
                <a:latin typeface="Courier New" panose="02070309020205020404" pitchFamily="49" charset="0"/>
                <a:ea typeface="Calibri" panose="020F0502020204030204" pitchFamily="34" charset="0"/>
                <a:cs typeface="Times New Roman" panose="02020603050405020304" pitchFamily="18" charset="0"/>
              </a:rPr>
              <a:t>f.rad</a:t>
            </a:r>
            <a:r>
              <a:rPr lang="fr-FR" sz="1200" dirty="0">
                <a:latin typeface="Courier New" panose="02070309020205020404" pitchFamily="49" charset="0"/>
                <a:ea typeface="Calibri" panose="020F0502020204030204" pitchFamily="34" charset="0"/>
                <a:cs typeface="Times New Roman" panose="02020603050405020304" pitchFamily="18" charset="0"/>
              </a:rPr>
              <a:t>[i].</a:t>
            </a:r>
            <a:r>
              <a:rPr lang="fr-FR" sz="1200" dirty="0" err="1">
                <a:latin typeface="Courier New" panose="02070309020205020404" pitchFamily="49" charset="0"/>
                <a:ea typeface="Calibri" panose="020F0502020204030204" pitchFamily="34" charset="0"/>
                <a:cs typeface="Times New Roman" panose="02020603050405020304" pitchFamily="18" charset="0"/>
              </a:rPr>
              <a:t>checked</a:t>
            </a:r>
            <a:r>
              <a:rPr lang="fr-FR" sz="1200" dirty="0">
                <a:latin typeface="Courier New" panose="02070309020205020404" pitchFamily="49" charset="0"/>
                <a:ea typeface="Calibri" panose="020F0502020204030204" pitchFamily="34" charset="0"/>
                <a:cs typeface="Times New Roman" panose="02020603050405020304" pitchFamily="18" charset="0"/>
              </a:rPr>
              <a:t>) {</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var j=(i+1) % 3;</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  </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f.rad</a:t>
            </a:r>
            <a:r>
              <a:rPr lang="fr-FR" sz="1200" dirty="0">
                <a:latin typeface="Courier New" panose="02070309020205020404" pitchFamily="49" charset="0"/>
                <a:ea typeface="Calibri" panose="020F0502020204030204" pitchFamily="34" charset="0"/>
                <a:cs typeface="Times New Roman" panose="02020603050405020304" pitchFamily="18" charset="0"/>
              </a:rPr>
              <a:t>[j].</a:t>
            </a:r>
            <a:r>
              <a:rPr lang="fr-FR" sz="1200" dirty="0" err="1">
                <a:latin typeface="Courier New" panose="02070309020205020404" pitchFamily="49" charset="0"/>
                <a:ea typeface="Calibri" panose="020F0502020204030204" pitchFamily="34" charset="0"/>
                <a:cs typeface="Times New Roman" panose="02020603050405020304" pitchFamily="18" charset="0"/>
              </a:rPr>
              <a:t>checked</a:t>
            </a:r>
            <a:r>
              <a:rPr lang="fr-FR" sz="1200" dirty="0">
                <a:latin typeface="Courier New" panose="02070309020205020404" pitchFamily="49" charset="0"/>
                <a:ea typeface="Calibri" panose="020F0502020204030204" pitchFamily="34" charset="0"/>
                <a:cs typeface="Times New Roman" panose="02020603050405020304" pitchFamily="18" charset="0"/>
              </a:rPr>
              <a:t>=</a:t>
            </a:r>
            <a:r>
              <a:rPr lang="fr-FR" sz="1200" dirty="0" err="1">
                <a:latin typeface="Courier New" panose="02070309020205020404" pitchFamily="49" charset="0"/>
                <a:ea typeface="Calibri" panose="020F0502020204030204" pitchFamily="34" charset="0"/>
                <a:cs typeface="Times New Roman" panose="02020603050405020304" pitchFamily="18" charset="0"/>
              </a:rPr>
              <a:t>true</a:t>
            </a:r>
            <a:r>
              <a:rPr lang="fr-FR" sz="1200" dirty="0">
                <a:latin typeface="Courier New" panose="02070309020205020404" pitchFamily="49" charset="0"/>
                <a:ea typeface="Calibri" panose="020F0502020204030204" pitchFamily="34" charset="0"/>
                <a:cs typeface="Times New Roman" panose="02020603050405020304" pitchFamily="18" charset="0"/>
              </a:rPr>
              <a: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function</a:t>
            </a: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selection</a:t>
            </a:r>
            <a:r>
              <a:rPr lang="fr-FR" sz="1200" dirty="0">
                <a:latin typeface="Courier New" panose="02070309020205020404" pitchFamily="49" charset="0"/>
                <a:ea typeface="Calibri" panose="020F0502020204030204" pitchFamily="34" charset="0"/>
                <a:cs typeface="Times New Roman" panose="02020603050405020304" pitchFamily="18" charset="0"/>
              </a:rPr>
              <a: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f.entree.value</a:t>
            </a:r>
            <a:r>
              <a:rPr lang="fr-FR" sz="1200" dirty="0">
                <a:latin typeface="Courier New" panose="02070309020205020404" pitchFamily="49" charset="0"/>
                <a:ea typeface="Calibri" panose="020F0502020204030204" pitchFamily="34" charset="0"/>
                <a:cs typeface="Times New Roman" panose="02020603050405020304" pitchFamily="18" charset="0"/>
              </a:rPr>
              <a:t> = </a:t>
            </a:r>
            <a:r>
              <a:rPr lang="fr-FR" sz="1200" dirty="0" err="1">
                <a:latin typeface="Courier New" panose="02070309020205020404" pitchFamily="49" charset="0"/>
                <a:ea typeface="Calibri" panose="020F0502020204030204" pitchFamily="34" charset="0"/>
                <a:cs typeface="Times New Roman" panose="02020603050405020304" pitchFamily="18" charset="0"/>
              </a:rPr>
              <a:t>f.liste.value</a:t>
            </a:r>
            <a:r>
              <a:rPr lang="fr-FR" sz="1200" dirty="0">
                <a:latin typeface="Courier New" panose="02070309020205020404" pitchFamily="49" charset="0"/>
                <a:ea typeface="Calibri" panose="020F0502020204030204" pitchFamily="34" charset="0"/>
                <a:cs typeface="Times New Roman" panose="02020603050405020304" pitchFamily="18" charset="0"/>
              </a:rPr>
              <a: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&lt;/script&gt;</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0E8A2A83-510C-41FD-BA81-B6AA05B88DF1}"/>
              </a:ext>
            </a:extLst>
          </p:cNvPr>
          <p:cNvSpPr>
            <a:spLocks noGrp="1"/>
          </p:cNvSpPr>
          <p:nvPr>
            <p:ph type="sldNum" sz="quarter" idx="12"/>
          </p:nvPr>
        </p:nvSpPr>
        <p:spPr/>
        <p:txBody>
          <a:bodyPr/>
          <a:lstStyle/>
          <a:p>
            <a:fld id="{D57F1E4F-1CFF-5643-939E-217C01CDF565}" type="slidenum">
              <a:rPr lang="en-US" smtClean="0"/>
              <a:pPr/>
              <a:t>236</a:t>
            </a:fld>
            <a:endParaRPr lang="en-US" dirty="0"/>
          </a:p>
        </p:txBody>
      </p:sp>
    </p:spTree>
    <p:extLst>
      <p:ext uri="{BB962C8B-B14F-4D97-AF65-F5344CB8AC3E}">
        <p14:creationId xmlns:p14="http://schemas.microsoft.com/office/powerpoint/2010/main" val="23709489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746248" y="1590436"/>
            <a:ext cx="6096000" cy="1487908"/>
          </a:xfrm>
          <a:prstGeom prst="rect">
            <a:avLst/>
          </a:prstGeom>
        </p:spPr>
        <p:txBody>
          <a:bodyPr>
            <a:spAutoFit/>
          </a:bodyPr>
          <a:lstStyle/>
          <a:p>
            <a:pPr>
              <a:lnSpc>
                <a:spcPct val="107000"/>
              </a:lnSpc>
              <a:spcBef>
                <a:spcPts val="200"/>
              </a:spcBef>
              <a:spcAft>
                <a:spcPts val="0"/>
              </a:spcAft>
            </a:pPr>
            <a:r>
              <a:rPr lang="fr-FR" sz="24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Réagir au clic sur un bouton d'option</a:t>
            </a:r>
          </a:p>
          <a:p>
            <a:pPr>
              <a:lnSpc>
                <a:spcPct val="107000"/>
              </a:lnSpc>
              <a:spcBef>
                <a:spcPts val="200"/>
              </a:spcBef>
              <a:spcAft>
                <a:spcPts val="0"/>
              </a:spcAft>
            </a:pPr>
            <a:endParaRPr lang="fr-FR" sz="24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Cette section va vous montrer comment révéler un contrôle ou un groupe de contrôles suite au clic sur un bouton d'option.</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6DAD6913-1626-44B2-884C-498E5B582995}"/>
              </a:ext>
            </a:extLst>
          </p:cNvPr>
          <p:cNvSpPr>
            <a:spLocks noGrp="1"/>
          </p:cNvSpPr>
          <p:nvPr>
            <p:ph type="sldNum" sz="quarter" idx="12"/>
          </p:nvPr>
        </p:nvSpPr>
        <p:spPr/>
        <p:txBody>
          <a:bodyPr/>
          <a:lstStyle/>
          <a:p>
            <a:fld id="{D57F1E4F-1CFF-5643-939E-217C01CDF565}" type="slidenum">
              <a:rPr lang="en-US" smtClean="0"/>
              <a:pPr/>
              <a:t>237</a:t>
            </a:fld>
            <a:endParaRPr lang="en-US" dirty="0"/>
          </a:p>
        </p:txBody>
      </p:sp>
    </p:spTree>
    <p:extLst>
      <p:ext uri="{BB962C8B-B14F-4D97-AF65-F5344CB8AC3E}">
        <p14:creationId xmlns:p14="http://schemas.microsoft.com/office/powerpoint/2010/main" val="294091017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387096" y="494748"/>
            <a:ext cx="9228499" cy="6023572"/>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Commencez par mettre en place ce formulaire :</a:t>
            </a: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&lt;!DOCTYPE html&gt;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&lt;html&gt;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  &lt;</a:t>
            </a:r>
            <a:r>
              <a:rPr lang="fr-FR" sz="1400" dirty="0" err="1">
                <a:latin typeface="Courier New" panose="02070309020205020404" pitchFamily="49" charset="0"/>
                <a:ea typeface="Calibri" panose="020F0502020204030204" pitchFamily="34" charset="0"/>
                <a:cs typeface="Times New Roman" panose="02020603050405020304" pitchFamily="18" charset="0"/>
              </a:rPr>
              <a:t>head</a:t>
            </a:r>
            <a:r>
              <a:rPr lang="fr-FR" sz="1400" dirty="0">
                <a:latin typeface="Courier New" panose="02070309020205020404" pitchFamily="49" charset="0"/>
                <a:ea typeface="Calibri" panose="020F0502020204030204" pitchFamily="34" charset="0"/>
                <a:cs typeface="Times New Roman" panose="02020603050405020304" pitchFamily="18" charset="0"/>
              </a:rPr>
              <a:t>&gt;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    &lt;</a:t>
            </a:r>
            <a:r>
              <a:rPr lang="fr-FR" sz="1400" dirty="0" err="1">
                <a:latin typeface="Courier New" panose="02070309020205020404" pitchFamily="49" charset="0"/>
                <a:ea typeface="Calibri" panose="020F0502020204030204" pitchFamily="34" charset="0"/>
                <a:cs typeface="Times New Roman" panose="02020603050405020304" pitchFamily="18" charset="0"/>
              </a:rPr>
              <a:t>meta</a:t>
            </a:r>
            <a:r>
              <a:rPr lang="fr-FR" sz="1400" dirty="0">
                <a:latin typeface="Courier New" panose="02070309020205020404" pitchFamily="49" charset="0"/>
                <a:ea typeface="Calibri" panose="020F0502020204030204" pitchFamily="34" charset="0"/>
                <a:cs typeface="Times New Roman" panose="02020603050405020304" pitchFamily="18" charset="0"/>
              </a:rPr>
              <a:t> </a:t>
            </a:r>
            <a:r>
              <a:rPr lang="fr-FR" sz="1400" dirty="0" err="1">
                <a:latin typeface="Courier New" panose="02070309020205020404" pitchFamily="49" charset="0"/>
                <a:ea typeface="Calibri" panose="020F0502020204030204" pitchFamily="34" charset="0"/>
                <a:cs typeface="Times New Roman" panose="02020603050405020304" pitchFamily="18" charset="0"/>
              </a:rPr>
              <a:t>charset</a:t>
            </a:r>
            <a:r>
              <a:rPr lang="fr-FR" sz="1400" dirty="0">
                <a:latin typeface="Courier New" panose="02070309020205020404" pitchFamily="49" charset="0"/>
                <a:ea typeface="Calibri" panose="020F0502020204030204" pitchFamily="34" charset="0"/>
                <a:cs typeface="Times New Roman" panose="02020603050405020304" pitchFamily="18" charset="0"/>
              </a:rPr>
              <a:t>="utf-8"&gt;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    &lt;</a:t>
            </a:r>
            <a:r>
              <a:rPr lang="fr-FR" sz="1400" dirty="0" err="1">
                <a:latin typeface="Courier New" panose="02070309020205020404" pitchFamily="49" charset="0"/>
                <a:ea typeface="Calibri" panose="020F0502020204030204" pitchFamily="34" charset="0"/>
                <a:cs typeface="Times New Roman" panose="02020603050405020304" pitchFamily="18" charset="0"/>
              </a:rPr>
              <a:t>title</a:t>
            </a:r>
            <a:r>
              <a:rPr lang="fr-FR" sz="1400" dirty="0">
                <a:latin typeface="Courier New" panose="02070309020205020404" pitchFamily="49" charset="0"/>
                <a:ea typeface="Calibri" panose="020F0502020204030204" pitchFamily="34" charset="0"/>
                <a:cs typeface="Times New Roman" panose="02020603050405020304" pitchFamily="18" charset="0"/>
              </a:rPr>
              <a:t>&gt;Révéler une partie d'un formulaire&lt;/</a:t>
            </a:r>
            <a:r>
              <a:rPr lang="fr-FR" sz="1400" dirty="0" err="1">
                <a:latin typeface="Courier New" panose="02070309020205020404" pitchFamily="49" charset="0"/>
                <a:ea typeface="Calibri" panose="020F0502020204030204" pitchFamily="34" charset="0"/>
                <a:cs typeface="Times New Roman" panose="02020603050405020304" pitchFamily="18" charset="0"/>
              </a:rPr>
              <a:t>title</a:t>
            </a:r>
            <a:r>
              <a:rPr lang="fr-FR" sz="1400" dirty="0">
                <a:latin typeface="Courier New" panose="02070309020205020404" pitchFamily="49" charset="0"/>
                <a:ea typeface="Calibri" panose="020F0502020204030204" pitchFamily="34" charset="0"/>
                <a:cs typeface="Times New Roman" panose="02020603050405020304" pitchFamily="18" charset="0"/>
              </a:rPr>
              <a:t>&gt;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  &lt;/</a:t>
            </a:r>
            <a:r>
              <a:rPr lang="fr-FR" sz="1400" dirty="0" err="1">
                <a:latin typeface="Courier New" panose="02070309020205020404" pitchFamily="49" charset="0"/>
                <a:ea typeface="Calibri" panose="020F0502020204030204" pitchFamily="34" charset="0"/>
                <a:cs typeface="Times New Roman" panose="02020603050405020304" pitchFamily="18" charset="0"/>
              </a:rPr>
              <a:t>head</a:t>
            </a:r>
            <a:r>
              <a:rPr lang="fr-FR" sz="1400" dirty="0">
                <a:latin typeface="Courier New" panose="02070309020205020404" pitchFamily="49" charset="0"/>
                <a:ea typeface="Calibri" panose="020F0502020204030204" pitchFamily="34" charset="0"/>
                <a:cs typeface="Times New Roman" panose="02020603050405020304" pitchFamily="18" charset="0"/>
              </a:rPr>
              <a:t>&gt;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  &lt;body&gt;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    &lt;</a:t>
            </a:r>
            <a:r>
              <a:rPr lang="fr-FR" sz="1400" dirty="0" err="1">
                <a:latin typeface="Courier New" panose="02070309020205020404" pitchFamily="49" charset="0"/>
                <a:ea typeface="Calibri" panose="020F0502020204030204" pitchFamily="34" charset="0"/>
                <a:cs typeface="Times New Roman" panose="02020603050405020304" pitchFamily="18" charset="0"/>
              </a:rPr>
              <a:t>form</a:t>
            </a:r>
            <a:r>
              <a:rPr lang="fr-FR" sz="1400" dirty="0">
                <a:latin typeface="Courier New" panose="02070309020205020404" pitchFamily="49" charset="0"/>
                <a:ea typeface="Calibri" panose="020F0502020204030204" pitchFamily="34" charset="0"/>
                <a:cs typeface="Times New Roman" panose="02020603050405020304" pitchFamily="18" charset="0"/>
              </a:rPr>
              <a:t> </a:t>
            </a:r>
            <a:r>
              <a:rPr lang="fr-FR" sz="1400" dirty="0" err="1">
                <a:latin typeface="Courier New" panose="02070309020205020404" pitchFamily="49" charset="0"/>
                <a:ea typeface="Calibri" panose="020F0502020204030204" pitchFamily="34" charset="0"/>
                <a:cs typeface="Times New Roman" panose="02020603050405020304" pitchFamily="18" charset="0"/>
              </a:rPr>
              <a:t>name</a:t>
            </a:r>
            <a:r>
              <a:rPr lang="fr-FR" sz="1400" dirty="0">
                <a:latin typeface="Courier New" panose="02070309020205020404" pitchFamily="49" charset="0"/>
                <a:ea typeface="Calibri" panose="020F0502020204030204" pitchFamily="34" charset="0"/>
                <a:cs typeface="Times New Roman" panose="02020603050405020304" pitchFamily="18" charset="0"/>
              </a:rPr>
              <a:t>="</a:t>
            </a:r>
            <a:r>
              <a:rPr lang="fr-FR" sz="1400" dirty="0" err="1">
                <a:latin typeface="Courier New" panose="02070309020205020404" pitchFamily="49" charset="0"/>
                <a:ea typeface="Calibri" panose="020F0502020204030204" pitchFamily="34" charset="0"/>
                <a:cs typeface="Times New Roman" panose="02020603050405020304" pitchFamily="18" charset="0"/>
              </a:rPr>
              <a:t>MonFormulaire</a:t>
            </a:r>
            <a:r>
              <a:rPr lang="fr-FR" sz="1400" dirty="0">
                <a:latin typeface="Courier New" panose="02070309020205020404" pitchFamily="49" charset="0"/>
                <a:ea typeface="Calibri" panose="020F0502020204030204" pitchFamily="34" charset="0"/>
                <a:cs typeface="Times New Roman" panose="02020603050405020304" pitchFamily="18" charset="0"/>
              </a:rPr>
              <a:t>"&gt;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      Révèle partie 1&lt;input type="radio" </a:t>
            </a:r>
            <a:r>
              <a:rPr lang="fr-FR" sz="1400" dirty="0" err="1">
                <a:latin typeface="Courier New" panose="02070309020205020404" pitchFamily="49" charset="0"/>
                <a:ea typeface="Calibri" panose="020F0502020204030204" pitchFamily="34" charset="0"/>
                <a:cs typeface="Times New Roman" panose="02020603050405020304" pitchFamily="18" charset="0"/>
              </a:rPr>
              <a:t>name</a:t>
            </a:r>
            <a:r>
              <a:rPr lang="fr-FR" sz="1400" dirty="0">
                <a:latin typeface="Courier New" panose="02070309020205020404" pitchFamily="49" charset="0"/>
                <a:ea typeface="Calibri" panose="020F0502020204030204" pitchFamily="34" charset="0"/>
                <a:cs typeface="Times New Roman" panose="02020603050405020304" pitchFamily="18" charset="0"/>
              </a:rPr>
              <a:t>="rad1" value="1"&gt;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      Révèle partie 2&lt;input type="radio" </a:t>
            </a:r>
            <a:r>
              <a:rPr lang="fr-FR" sz="1400" dirty="0" err="1">
                <a:latin typeface="Courier New" panose="02070309020205020404" pitchFamily="49" charset="0"/>
                <a:ea typeface="Calibri" panose="020F0502020204030204" pitchFamily="34" charset="0"/>
                <a:cs typeface="Times New Roman" panose="02020603050405020304" pitchFamily="18" charset="0"/>
              </a:rPr>
              <a:t>name</a:t>
            </a:r>
            <a:r>
              <a:rPr lang="fr-FR" sz="1400" dirty="0">
                <a:latin typeface="Courier New" panose="02070309020205020404" pitchFamily="49" charset="0"/>
                <a:ea typeface="Calibri" panose="020F0502020204030204" pitchFamily="34" charset="0"/>
                <a:cs typeface="Times New Roman" panose="02020603050405020304" pitchFamily="18" charset="0"/>
              </a:rPr>
              <a:t>="rad1" value="2"&gt;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      Cache tout&lt;input type="radio" </a:t>
            </a:r>
            <a:r>
              <a:rPr lang="fr-FR" sz="1400" dirty="0" err="1">
                <a:latin typeface="Courier New" panose="02070309020205020404" pitchFamily="49" charset="0"/>
                <a:ea typeface="Calibri" panose="020F0502020204030204" pitchFamily="34" charset="0"/>
                <a:cs typeface="Times New Roman" panose="02020603050405020304" pitchFamily="18" charset="0"/>
              </a:rPr>
              <a:t>name</a:t>
            </a:r>
            <a:r>
              <a:rPr lang="fr-FR" sz="1400" dirty="0">
                <a:latin typeface="Courier New" panose="02070309020205020404" pitchFamily="49" charset="0"/>
                <a:ea typeface="Calibri" panose="020F0502020204030204" pitchFamily="34" charset="0"/>
                <a:cs typeface="Times New Roman" panose="02020603050405020304" pitchFamily="18" charset="0"/>
              </a:rPr>
              <a:t>="rad1" value="3"&gt;&lt;</a:t>
            </a:r>
            <a:r>
              <a:rPr lang="fr-FR" sz="1400" dirty="0" err="1">
                <a:latin typeface="Courier New" panose="02070309020205020404" pitchFamily="49" charset="0"/>
                <a:ea typeface="Calibri" panose="020F0502020204030204" pitchFamily="34" charset="0"/>
                <a:cs typeface="Times New Roman" panose="02020603050405020304" pitchFamily="18" charset="0"/>
              </a:rPr>
              <a:t>br</a:t>
            </a:r>
            <a:r>
              <a:rPr lang="fr-FR" sz="1400" dirty="0">
                <a:latin typeface="Courier New" panose="02070309020205020404" pitchFamily="49" charset="0"/>
                <a:ea typeface="Calibri" panose="020F0502020204030204" pitchFamily="34" charset="0"/>
                <a:cs typeface="Times New Roman" panose="02020603050405020304" pitchFamily="18" charset="0"/>
              </a:rPr>
              <a:t>&gt;&lt;</a:t>
            </a:r>
            <a:r>
              <a:rPr lang="fr-FR" sz="1400" dirty="0" err="1">
                <a:latin typeface="Courier New" panose="02070309020205020404" pitchFamily="49" charset="0"/>
                <a:ea typeface="Calibri" panose="020F0502020204030204" pitchFamily="34" charset="0"/>
                <a:cs typeface="Times New Roman" panose="02020603050405020304" pitchFamily="18" charset="0"/>
              </a:rPr>
              <a:t>br</a:t>
            </a:r>
            <a:r>
              <a:rPr lang="fr-FR" sz="1400" dirty="0">
                <a:latin typeface="Courier New" panose="02070309020205020404" pitchFamily="49" charset="0"/>
                <a:ea typeface="Calibri" panose="020F0502020204030204" pitchFamily="34" charset="0"/>
                <a:cs typeface="Times New Roman" panose="02020603050405020304" pitchFamily="18" charset="0"/>
              </a:rPr>
              <a:t>&gt;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      &lt;div id="partie1"&gt;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        Nom &lt;input type="</a:t>
            </a:r>
            <a:r>
              <a:rPr lang="fr-FR" sz="1400" dirty="0" err="1">
                <a:latin typeface="Courier New" panose="02070309020205020404" pitchFamily="49" charset="0"/>
                <a:ea typeface="Calibri" panose="020F0502020204030204" pitchFamily="34" charset="0"/>
                <a:cs typeface="Times New Roman" panose="02020603050405020304" pitchFamily="18" charset="0"/>
              </a:rPr>
              <a:t>text</a:t>
            </a:r>
            <a:r>
              <a:rPr lang="fr-FR" sz="1400" dirty="0">
                <a:latin typeface="Courier New" panose="02070309020205020404" pitchFamily="49" charset="0"/>
                <a:ea typeface="Calibri" panose="020F0502020204030204" pitchFamily="34" charset="0"/>
                <a:cs typeface="Times New Roman" panose="02020603050405020304" pitchFamily="18" charset="0"/>
              </a:rPr>
              <a:t>" </a:t>
            </a:r>
            <a:r>
              <a:rPr lang="fr-FR" sz="1400" dirty="0" err="1">
                <a:latin typeface="Courier New" panose="02070309020205020404" pitchFamily="49" charset="0"/>
                <a:ea typeface="Calibri" panose="020F0502020204030204" pitchFamily="34" charset="0"/>
                <a:cs typeface="Times New Roman" panose="02020603050405020304" pitchFamily="18" charset="0"/>
              </a:rPr>
              <a:t>name</a:t>
            </a:r>
            <a:r>
              <a:rPr lang="fr-FR" sz="1400" dirty="0">
                <a:latin typeface="Courier New" panose="02070309020205020404" pitchFamily="49" charset="0"/>
                <a:ea typeface="Calibri" panose="020F0502020204030204" pitchFamily="34" charset="0"/>
                <a:cs typeface="Times New Roman" panose="02020603050405020304" pitchFamily="18" charset="0"/>
              </a:rPr>
              <a:t>="nom"&gt;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      &lt;/div&gt;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      &lt;div id="partie2"&gt;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        Prénom &lt;input type="</a:t>
            </a:r>
            <a:r>
              <a:rPr lang="fr-FR" sz="1400" dirty="0" err="1">
                <a:latin typeface="Courier New" panose="02070309020205020404" pitchFamily="49" charset="0"/>
                <a:ea typeface="Calibri" panose="020F0502020204030204" pitchFamily="34" charset="0"/>
                <a:cs typeface="Times New Roman" panose="02020603050405020304" pitchFamily="18" charset="0"/>
              </a:rPr>
              <a:t>text</a:t>
            </a:r>
            <a:r>
              <a:rPr lang="fr-FR" sz="1400" dirty="0">
                <a:latin typeface="Courier New" panose="02070309020205020404" pitchFamily="49" charset="0"/>
                <a:ea typeface="Calibri" panose="020F0502020204030204" pitchFamily="34" charset="0"/>
                <a:cs typeface="Times New Roman" panose="02020603050405020304" pitchFamily="18" charset="0"/>
              </a:rPr>
              <a:t>" </a:t>
            </a:r>
            <a:r>
              <a:rPr lang="fr-FR" sz="1400" dirty="0" err="1">
                <a:latin typeface="Courier New" panose="02070309020205020404" pitchFamily="49" charset="0"/>
                <a:ea typeface="Calibri" panose="020F0502020204030204" pitchFamily="34" charset="0"/>
                <a:cs typeface="Times New Roman" panose="02020603050405020304" pitchFamily="18" charset="0"/>
              </a:rPr>
              <a:t>name</a:t>
            </a:r>
            <a:r>
              <a:rPr lang="fr-FR" sz="1400" dirty="0">
                <a:latin typeface="Courier New" panose="02070309020205020404" pitchFamily="49" charset="0"/>
                <a:ea typeface="Calibri" panose="020F0502020204030204" pitchFamily="34" charset="0"/>
                <a:cs typeface="Times New Roman" panose="02020603050405020304" pitchFamily="18" charset="0"/>
              </a:rPr>
              <a:t>="</a:t>
            </a:r>
            <a:r>
              <a:rPr lang="fr-FR" sz="1400" dirty="0" err="1">
                <a:latin typeface="Courier New" panose="02070309020205020404" pitchFamily="49" charset="0"/>
                <a:ea typeface="Calibri" panose="020F0502020204030204" pitchFamily="34" charset="0"/>
                <a:cs typeface="Times New Roman" panose="02020603050405020304" pitchFamily="18" charset="0"/>
              </a:rPr>
              <a:t>prenom</a:t>
            </a:r>
            <a:r>
              <a:rPr lang="fr-FR" sz="1400" dirty="0">
                <a:latin typeface="Courier New" panose="02070309020205020404" pitchFamily="49" charset="0"/>
                <a:ea typeface="Calibri" panose="020F0502020204030204" pitchFamily="34" charset="0"/>
                <a:cs typeface="Times New Roman" panose="02020603050405020304" pitchFamily="18" charset="0"/>
              </a:rPr>
              <a:t>"&gt;&lt;</a:t>
            </a:r>
            <a:r>
              <a:rPr lang="fr-FR" sz="1400" dirty="0" err="1">
                <a:latin typeface="Courier New" panose="02070309020205020404" pitchFamily="49" charset="0"/>
                <a:ea typeface="Calibri" panose="020F0502020204030204" pitchFamily="34" charset="0"/>
                <a:cs typeface="Times New Roman" panose="02020603050405020304" pitchFamily="18" charset="0"/>
              </a:rPr>
              <a:t>br</a:t>
            </a:r>
            <a:r>
              <a:rPr lang="fr-FR" sz="1400" dirty="0">
                <a:latin typeface="Courier New" panose="02070309020205020404" pitchFamily="49" charset="0"/>
                <a:ea typeface="Calibri" panose="020F0502020204030204" pitchFamily="34" charset="0"/>
                <a:cs typeface="Times New Roman" panose="02020603050405020304" pitchFamily="18" charset="0"/>
              </a:rPr>
              <a:t>&gt;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        Age &lt;input type="</a:t>
            </a:r>
            <a:r>
              <a:rPr lang="fr-FR" sz="1400" dirty="0" err="1">
                <a:latin typeface="Courier New" panose="02070309020205020404" pitchFamily="49" charset="0"/>
                <a:ea typeface="Calibri" panose="020F0502020204030204" pitchFamily="34" charset="0"/>
                <a:cs typeface="Times New Roman" panose="02020603050405020304" pitchFamily="18" charset="0"/>
              </a:rPr>
              <a:t>text</a:t>
            </a:r>
            <a:r>
              <a:rPr lang="fr-FR" sz="1400" dirty="0">
                <a:latin typeface="Courier New" panose="02070309020205020404" pitchFamily="49" charset="0"/>
                <a:ea typeface="Calibri" panose="020F0502020204030204" pitchFamily="34" charset="0"/>
                <a:cs typeface="Times New Roman" panose="02020603050405020304" pitchFamily="18" charset="0"/>
              </a:rPr>
              <a:t>" </a:t>
            </a:r>
            <a:r>
              <a:rPr lang="fr-FR" sz="1400" dirty="0" err="1">
                <a:latin typeface="Courier New" panose="02070309020205020404" pitchFamily="49" charset="0"/>
                <a:ea typeface="Calibri" panose="020F0502020204030204" pitchFamily="34" charset="0"/>
                <a:cs typeface="Times New Roman" panose="02020603050405020304" pitchFamily="18" charset="0"/>
              </a:rPr>
              <a:t>name</a:t>
            </a:r>
            <a:r>
              <a:rPr lang="fr-FR" sz="1400" dirty="0">
                <a:latin typeface="Courier New" panose="02070309020205020404" pitchFamily="49" charset="0"/>
                <a:ea typeface="Calibri" panose="020F0502020204030204" pitchFamily="34" charset="0"/>
                <a:cs typeface="Times New Roman" panose="02020603050405020304" pitchFamily="18" charset="0"/>
              </a:rPr>
              <a:t>="</a:t>
            </a:r>
            <a:r>
              <a:rPr lang="fr-FR" sz="1400" dirty="0" err="1">
                <a:latin typeface="Courier New" panose="02070309020205020404" pitchFamily="49" charset="0"/>
                <a:ea typeface="Calibri" panose="020F0502020204030204" pitchFamily="34" charset="0"/>
                <a:cs typeface="Times New Roman" panose="02020603050405020304" pitchFamily="18" charset="0"/>
              </a:rPr>
              <a:t>age</a:t>
            </a:r>
            <a:r>
              <a:rPr lang="fr-FR" sz="1400" dirty="0">
                <a:latin typeface="Courier New" panose="02070309020205020404" pitchFamily="49" charset="0"/>
                <a:ea typeface="Calibri" panose="020F0502020204030204" pitchFamily="34" charset="0"/>
                <a:cs typeface="Times New Roman" panose="02020603050405020304" pitchFamily="18" charset="0"/>
              </a:rPr>
              <a:t>"&gt;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      &lt;/div&gt;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    &lt;/</a:t>
            </a:r>
            <a:r>
              <a:rPr lang="fr-FR" sz="1400" dirty="0" err="1">
                <a:latin typeface="Courier New" panose="02070309020205020404" pitchFamily="49" charset="0"/>
                <a:ea typeface="Calibri" panose="020F0502020204030204" pitchFamily="34" charset="0"/>
                <a:cs typeface="Times New Roman" panose="02020603050405020304" pitchFamily="18" charset="0"/>
              </a:rPr>
              <a:t>form</a:t>
            </a:r>
            <a:r>
              <a:rPr lang="fr-FR" sz="1400" dirty="0">
                <a:latin typeface="Courier New" panose="02070309020205020404" pitchFamily="49" charset="0"/>
                <a:ea typeface="Calibri" panose="020F0502020204030204" pitchFamily="34" charset="0"/>
                <a:cs typeface="Times New Roman" panose="02020603050405020304" pitchFamily="18" charset="0"/>
              </a:rPr>
              <a:t>&gt;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  &lt;/body&gt;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400" dirty="0">
                <a:latin typeface="Courier New" panose="02070309020205020404" pitchFamily="49" charset="0"/>
                <a:ea typeface="Calibri" panose="020F0502020204030204" pitchFamily="34" charset="0"/>
                <a:cs typeface="Times New Roman" panose="02020603050405020304" pitchFamily="18" charset="0"/>
              </a:rPr>
              <a:t>&lt;/html&gt;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925F397E-6907-4BA6-8EF3-299E96A64C8E}"/>
              </a:ext>
            </a:extLst>
          </p:cNvPr>
          <p:cNvSpPr>
            <a:spLocks noGrp="1"/>
          </p:cNvSpPr>
          <p:nvPr>
            <p:ph type="sldNum" sz="quarter" idx="12"/>
          </p:nvPr>
        </p:nvSpPr>
        <p:spPr/>
        <p:txBody>
          <a:bodyPr/>
          <a:lstStyle/>
          <a:p>
            <a:fld id="{D57F1E4F-1CFF-5643-939E-217C01CDF565}" type="slidenum">
              <a:rPr lang="en-US" smtClean="0"/>
              <a:pPr/>
              <a:t>238</a:t>
            </a:fld>
            <a:endParaRPr lang="en-US" dirty="0"/>
          </a:p>
        </p:txBody>
      </p:sp>
    </p:spTree>
    <p:extLst>
      <p:ext uri="{BB962C8B-B14F-4D97-AF65-F5344CB8AC3E}">
        <p14:creationId xmlns:p14="http://schemas.microsoft.com/office/powerpoint/2010/main" val="215322502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151706" y="354424"/>
            <a:ext cx="9663065" cy="1779333"/>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Comme vous le voyez, le formulaire contient trois boutons radio, ainsi que deux &lt;div&gt;. La première contient un champ &lt;input type="</a:t>
            </a:r>
            <a:r>
              <a:rPr lang="fr-FR" dirty="0" err="1">
                <a:latin typeface="Calibri" panose="020F0502020204030204" pitchFamily="34" charset="0"/>
                <a:ea typeface="Calibri" panose="020F0502020204030204" pitchFamily="34" charset="0"/>
                <a:cs typeface="Times New Roman" panose="02020603050405020304" pitchFamily="18" charset="0"/>
              </a:rPr>
              <a:t>text</a:t>
            </a:r>
            <a:r>
              <a:rPr lang="fr-FR" dirty="0">
                <a:latin typeface="Calibri" panose="020F0502020204030204" pitchFamily="34" charset="0"/>
                <a:ea typeface="Calibri" panose="020F0502020204030204" pitchFamily="34" charset="0"/>
                <a:cs typeface="Times New Roman" panose="02020603050405020304" pitchFamily="18" charset="0"/>
              </a:rPr>
              <a:t>"&gt; et la deuxième contient deux champs de type &lt;input type="</a:t>
            </a:r>
            <a:r>
              <a:rPr lang="fr-FR" dirty="0" err="1">
                <a:latin typeface="Calibri" panose="020F0502020204030204" pitchFamily="34" charset="0"/>
                <a:ea typeface="Calibri" panose="020F0502020204030204" pitchFamily="34" charset="0"/>
                <a:cs typeface="Times New Roman" panose="02020603050405020304" pitchFamily="18" charset="0"/>
              </a:rPr>
              <a:t>text</a:t>
            </a:r>
            <a:r>
              <a:rPr lang="fr-FR" dirty="0">
                <a:latin typeface="Calibri" panose="020F0502020204030204" pitchFamily="34" charset="0"/>
                <a:ea typeface="Calibri" panose="020F0502020204030204" pitchFamily="34" charset="0"/>
                <a:cs typeface="Times New Roman" panose="02020603050405020304" pitchFamily="18" charset="0"/>
              </a:rPr>
              <a:t>"&gt;.</a:t>
            </a:r>
          </a:p>
          <a:p>
            <a:pPr>
              <a:lnSpc>
                <a:spcPct val="107000"/>
              </a:lnSpc>
              <a:spcAft>
                <a:spcPts val="800"/>
              </a:spcAft>
            </a:pP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Voici le résultat de ce code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 2"/>
          <p:cNvPicPr/>
          <p:nvPr/>
        </p:nvPicPr>
        <p:blipFill>
          <a:blip r:embed="rId2"/>
          <a:stretch>
            <a:fillRect/>
          </a:stretch>
        </p:blipFill>
        <p:spPr>
          <a:xfrm>
            <a:off x="3215640" y="2434272"/>
            <a:ext cx="5760720" cy="1989455"/>
          </a:xfrm>
          <a:prstGeom prst="rect">
            <a:avLst/>
          </a:prstGeom>
        </p:spPr>
      </p:pic>
      <p:sp>
        <p:nvSpPr>
          <p:cNvPr id="4" name="Espace réservé du numéro de diapositive 3">
            <a:extLst>
              <a:ext uri="{FF2B5EF4-FFF2-40B4-BE49-F238E27FC236}">
                <a16:creationId xmlns:a16="http://schemas.microsoft.com/office/drawing/2014/main" id="{DD89C858-19EC-40C5-94EE-5F57A445FC33}"/>
              </a:ext>
            </a:extLst>
          </p:cNvPr>
          <p:cNvSpPr>
            <a:spLocks noGrp="1"/>
          </p:cNvSpPr>
          <p:nvPr>
            <p:ph type="sldNum" sz="quarter" idx="12"/>
          </p:nvPr>
        </p:nvSpPr>
        <p:spPr/>
        <p:txBody>
          <a:bodyPr/>
          <a:lstStyle/>
          <a:p>
            <a:fld id="{D57F1E4F-1CFF-5643-939E-217C01CDF565}" type="slidenum">
              <a:rPr lang="en-US" smtClean="0"/>
              <a:pPr/>
              <a:t>239</a:t>
            </a:fld>
            <a:endParaRPr lang="en-US" dirty="0"/>
          </a:p>
        </p:txBody>
      </p:sp>
    </p:spTree>
    <p:extLst>
      <p:ext uri="{BB962C8B-B14F-4D97-AF65-F5344CB8AC3E}">
        <p14:creationId xmlns:p14="http://schemas.microsoft.com/office/powerpoint/2010/main" val="1680278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281474" y="1195058"/>
            <a:ext cx="7668285" cy="3416320"/>
          </a:xfrm>
          <a:prstGeom prst="rect">
            <a:avLst/>
          </a:prstGeom>
          <a:noFill/>
        </p:spPr>
        <p:txBody>
          <a:bodyPr wrap="square" rtlCol="0">
            <a:spAutoFit/>
          </a:bodyPr>
          <a:lstStyle/>
          <a:p>
            <a:r>
              <a:rPr lang="fr-FR" dirty="0"/>
              <a:t>Dans la diapositive précédente, nous avons utilisé la fonction JavaScript </a:t>
            </a:r>
            <a:r>
              <a:rPr lang="fr-FR" b="1" dirty="0" err="1"/>
              <a:t>document.write</a:t>
            </a:r>
            <a:r>
              <a:rPr lang="fr-FR" b="1" dirty="0"/>
              <a:t>() </a:t>
            </a:r>
            <a:r>
              <a:rPr lang="fr-FR" dirty="0"/>
              <a:t>pour afficher du texte dans le DOM.</a:t>
            </a:r>
          </a:p>
          <a:p>
            <a:endParaRPr lang="fr-FR" dirty="0"/>
          </a:p>
          <a:p>
            <a:r>
              <a:rPr lang="fr-FR" dirty="0"/>
              <a:t>Vous auriez également pu utiliser :</a:t>
            </a:r>
          </a:p>
          <a:p>
            <a:pPr marL="285750" indent="-285750">
              <a:buFont typeface="Arial" panose="020B0604020202020204" pitchFamily="34" charset="0"/>
              <a:buChar char="•"/>
            </a:pPr>
            <a:r>
              <a:rPr lang="fr-FR" dirty="0"/>
              <a:t>La fonction JavaScript </a:t>
            </a:r>
            <a:r>
              <a:rPr lang="fr-FR" dirty="0" err="1"/>
              <a:t>alert</a:t>
            </a:r>
            <a:r>
              <a:rPr lang="fr-FR" dirty="0"/>
              <a:t>() pour afficher une boîte de message :</a:t>
            </a:r>
          </a:p>
          <a:p>
            <a:pPr lvl="1"/>
            <a:r>
              <a:rPr lang="fr-FR" dirty="0" err="1">
                <a:latin typeface="Courier New" panose="02070309020205020404" pitchFamily="49" charset="0"/>
                <a:cs typeface="Courier New" panose="02070309020205020404" pitchFamily="49" charset="0"/>
              </a:rPr>
              <a:t>alert</a:t>
            </a:r>
            <a:r>
              <a:rPr lang="fr-FR" dirty="0">
                <a:latin typeface="Courier New" panose="02070309020205020404" pitchFamily="49" charset="0"/>
                <a:cs typeface="Courier New" panose="02070309020205020404" pitchFamily="49" charset="0"/>
              </a:rPr>
              <a:t>('ceci est un message JavaScript');</a:t>
            </a:r>
          </a:p>
          <a:p>
            <a:endParaRPr lang="fr-FR" dirty="0"/>
          </a:p>
          <a:p>
            <a:pPr marL="285750" indent="-285750">
              <a:buFont typeface="Arial" panose="020B0604020202020204" pitchFamily="34" charset="0"/>
              <a:buChar char="•"/>
            </a:pPr>
            <a:r>
              <a:rPr lang="fr-FR" dirty="0"/>
              <a:t>Ou encore afficher du texte dans la console avec l'instruction suivante :</a:t>
            </a:r>
          </a:p>
          <a:p>
            <a:pPr lvl="1"/>
            <a:r>
              <a:rPr lang="fr-FR" dirty="0">
                <a:latin typeface="Courier New" panose="02070309020205020404" pitchFamily="49" charset="0"/>
                <a:cs typeface="Courier New" panose="02070309020205020404" pitchFamily="49" charset="0"/>
              </a:rPr>
              <a:t>console.log('Texte affiché dans la console');</a:t>
            </a:r>
          </a:p>
          <a:p>
            <a:endParaRPr lang="fr-FR" dirty="0"/>
          </a:p>
          <a:p>
            <a:r>
              <a:rPr lang="fr-FR" dirty="0"/>
              <a:t>Pour visualiser le texte dans la console, appuyez sur la touche </a:t>
            </a:r>
            <a:r>
              <a:rPr lang="fr-FR" b="1" dirty="0"/>
              <a:t>F12</a:t>
            </a:r>
            <a:r>
              <a:rPr lang="fr-FR" dirty="0"/>
              <a:t> du clavier et basculez sur l'onglet ou dans le panneau (selon le navigateur) </a:t>
            </a:r>
            <a:r>
              <a:rPr lang="fr-FR" b="1" dirty="0"/>
              <a:t>Console</a:t>
            </a:r>
            <a:r>
              <a:rPr lang="fr-FR" dirty="0"/>
              <a:t>.</a:t>
            </a:r>
          </a:p>
        </p:txBody>
      </p:sp>
      <p:sp>
        <p:nvSpPr>
          <p:cNvPr id="2" name="Espace réservé du numéro de diapositive 1">
            <a:extLst>
              <a:ext uri="{FF2B5EF4-FFF2-40B4-BE49-F238E27FC236}">
                <a16:creationId xmlns:a16="http://schemas.microsoft.com/office/drawing/2014/main" id="{5BED81E4-754C-470A-B3E7-65313C1070DB}"/>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86735599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024959" y="487222"/>
            <a:ext cx="9165124" cy="2280881"/>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Pour cacher par défaut le contenu des deux &lt;div&gt;, il suffit d'affecter la valeur none à leur attribut display :</a:t>
            </a:r>
          </a:p>
          <a:p>
            <a:pPr>
              <a:lnSpc>
                <a:spcPct val="107000"/>
              </a:lnSpc>
              <a:spcAft>
                <a:spcPts val="800"/>
              </a:spcAft>
            </a:pPr>
            <a:r>
              <a:rPr lang="fr-FR" dirty="0">
                <a:latin typeface="Courier New" panose="02070309020205020404" pitchFamily="49" charset="0"/>
                <a:ea typeface="Calibri" panose="020F0502020204030204" pitchFamily="34" charset="0"/>
                <a:cs typeface="Times New Roman" panose="02020603050405020304" pitchFamily="18" charset="0"/>
              </a:rPr>
              <a:t>&lt;div id="partie1" style="display: none;"&gt;</a:t>
            </a: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dirty="0">
                <a:latin typeface="Courier New" panose="02070309020205020404" pitchFamily="49" charset="0"/>
                <a:ea typeface="Calibri" panose="020F0502020204030204" pitchFamily="34" charset="0"/>
                <a:cs typeface="Times New Roman" panose="02020603050405020304" pitchFamily="18" charset="0"/>
              </a:rPr>
              <a:t>&lt;div id="partie2" style="display: none;"&gt;</a:t>
            </a:r>
          </a:p>
          <a:p>
            <a:pPr>
              <a:lnSpc>
                <a:spcPct val="107000"/>
              </a:lnSpc>
              <a:spcAft>
                <a:spcPts val="800"/>
              </a:spcAft>
            </a:pP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Voici ce que vous devez obtenir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 2"/>
          <p:cNvPicPr/>
          <p:nvPr/>
        </p:nvPicPr>
        <p:blipFill>
          <a:blip r:embed="rId2"/>
          <a:stretch>
            <a:fillRect/>
          </a:stretch>
        </p:blipFill>
        <p:spPr>
          <a:xfrm>
            <a:off x="3351442" y="3267190"/>
            <a:ext cx="5760720" cy="1989455"/>
          </a:xfrm>
          <a:prstGeom prst="rect">
            <a:avLst/>
          </a:prstGeom>
        </p:spPr>
      </p:pic>
      <p:sp>
        <p:nvSpPr>
          <p:cNvPr id="4" name="Espace réservé du numéro de diapositive 3">
            <a:extLst>
              <a:ext uri="{FF2B5EF4-FFF2-40B4-BE49-F238E27FC236}">
                <a16:creationId xmlns:a16="http://schemas.microsoft.com/office/drawing/2014/main" id="{9ABAEF05-208F-47B5-AB6A-A7ABDEA605A4}"/>
              </a:ext>
            </a:extLst>
          </p:cNvPr>
          <p:cNvSpPr>
            <a:spLocks noGrp="1"/>
          </p:cNvSpPr>
          <p:nvPr>
            <p:ph type="sldNum" sz="quarter" idx="12"/>
          </p:nvPr>
        </p:nvSpPr>
        <p:spPr/>
        <p:txBody>
          <a:bodyPr/>
          <a:lstStyle/>
          <a:p>
            <a:fld id="{D57F1E4F-1CFF-5643-939E-217C01CDF565}" type="slidenum">
              <a:rPr lang="en-US" smtClean="0"/>
              <a:pPr/>
              <a:t>240</a:t>
            </a:fld>
            <a:endParaRPr lang="en-US" dirty="0"/>
          </a:p>
        </p:txBody>
      </p:sp>
    </p:spTree>
    <p:extLst>
      <p:ext uri="{BB962C8B-B14F-4D97-AF65-F5344CB8AC3E}">
        <p14:creationId xmlns:p14="http://schemas.microsoft.com/office/powerpoint/2010/main" val="6400366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1889157" y="501078"/>
            <a:ext cx="9916562" cy="2083327"/>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Pour que le clic sur un bouton radio provoque l'exécution de code JavaScript, insérez un attribut </a:t>
            </a:r>
            <a:r>
              <a:rPr lang="fr-FR" dirty="0" err="1">
                <a:latin typeface="Calibri" panose="020F0502020204030204" pitchFamily="34" charset="0"/>
                <a:ea typeface="Calibri" panose="020F0502020204030204" pitchFamily="34" charset="0"/>
                <a:cs typeface="Times New Roman" panose="02020603050405020304" pitchFamily="18" charset="0"/>
              </a:rPr>
              <a:t>onclick</a:t>
            </a:r>
            <a:r>
              <a:rPr lang="fr-FR" dirty="0">
                <a:latin typeface="Calibri" panose="020F0502020204030204" pitchFamily="34" charset="0"/>
                <a:ea typeface="Calibri" panose="020F0502020204030204" pitchFamily="34" charset="0"/>
                <a:cs typeface="Times New Roman" panose="02020603050405020304" pitchFamily="18" charset="0"/>
              </a:rPr>
              <a:t> dans chaque balise &lt;input type="radio"&gt; :</a:t>
            </a:r>
          </a:p>
          <a:p>
            <a:pPr>
              <a:lnSpc>
                <a:spcPct val="107000"/>
              </a:lnSpc>
              <a:spcAft>
                <a:spcPts val="800"/>
              </a:spcAft>
            </a:pP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400" dirty="0">
                <a:latin typeface="Courier New" panose="02070309020205020404" pitchFamily="49" charset="0"/>
                <a:ea typeface="Calibri" panose="020F0502020204030204" pitchFamily="34" charset="0"/>
                <a:cs typeface="Times New Roman" panose="02020603050405020304" pitchFamily="18" charset="0"/>
              </a:rPr>
              <a:t>Révèle partie 1&lt;input type="radio" </a:t>
            </a:r>
            <a:r>
              <a:rPr lang="fr-FR" sz="1400" dirty="0" err="1">
                <a:latin typeface="Courier New" panose="02070309020205020404" pitchFamily="49" charset="0"/>
                <a:ea typeface="Calibri" panose="020F0502020204030204" pitchFamily="34" charset="0"/>
                <a:cs typeface="Times New Roman" panose="02020603050405020304" pitchFamily="18" charset="0"/>
              </a:rPr>
              <a:t>name</a:t>
            </a:r>
            <a:r>
              <a:rPr lang="fr-FR" sz="1400" dirty="0">
                <a:latin typeface="Courier New" panose="02070309020205020404" pitchFamily="49" charset="0"/>
                <a:ea typeface="Calibri" panose="020F0502020204030204" pitchFamily="34" charset="0"/>
                <a:cs typeface="Times New Roman" panose="02020603050405020304" pitchFamily="18" charset="0"/>
              </a:rPr>
              <a:t>="rad1" value="1" </a:t>
            </a:r>
            <a:r>
              <a:rPr lang="fr-FR" sz="1400" dirty="0" err="1">
                <a:latin typeface="Courier New" panose="02070309020205020404" pitchFamily="49" charset="0"/>
                <a:ea typeface="Calibri" panose="020F0502020204030204" pitchFamily="34" charset="0"/>
                <a:cs typeface="Times New Roman" panose="02020603050405020304" pitchFamily="18" charset="0"/>
              </a:rPr>
              <a:t>onclick</a:t>
            </a:r>
            <a:r>
              <a:rPr lang="fr-FR" sz="1400" dirty="0">
                <a:latin typeface="Courier New" panose="02070309020205020404" pitchFamily="49" charset="0"/>
                <a:ea typeface="Calibri" panose="020F0502020204030204" pitchFamily="34" charset="0"/>
                <a:cs typeface="Times New Roman" panose="02020603050405020304" pitchFamily="18" charset="0"/>
              </a:rPr>
              <a:t>="revele1()"&gt;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400" dirty="0">
                <a:latin typeface="Courier New" panose="02070309020205020404" pitchFamily="49" charset="0"/>
                <a:ea typeface="Calibri" panose="020F0502020204030204" pitchFamily="34" charset="0"/>
                <a:cs typeface="Times New Roman" panose="02020603050405020304" pitchFamily="18" charset="0"/>
              </a:rPr>
              <a:t>Révèle partie 2&lt;input type="radio" </a:t>
            </a:r>
            <a:r>
              <a:rPr lang="fr-FR" sz="1400" dirty="0" err="1">
                <a:latin typeface="Courier New" panose="02070309020205020404" pitchFamily="49" charset="0"/>
                <a:ea typeface="Calibri" panose="020F0502020204030204" pitchFamily="34" charset="0"/>
                <a:cs typeface="Times New Roman" panose="02020603050405020304" pitchFamily="18" charset="0"/>
              </a:rPr>
              <a:t>name</a:t>
            </a:r>
            <a:r>
              <a:rPr lang="fr-FR" sz="1400" dirty="0">
                <a:latin typeface="Courier New" panose="02070309020205020404" pitchFamily="49" charset="0"/>
                <a:ea typeface="Calibri" panose="020F0502020204030204" pitchFamily="34" charset="0"/>
                <a:cs typeface="Times New Roman" panose="02020603050405020304" pitchFamily="18" charset="0"/>
              </a:rPr>
              <a:t>="rad1" value="2" </a:t>
            </a:r>
            <a:r>
              <a:rPr lang="fr-FR" sz="1400" dirty="0" err="1">
                <a:latin typeface="Courier New" panose="02070309020205020404" pitchFamily="49" charset="0"/>
                <a:ea typeface="Calibri" panose="020F0502020204030204" pitchFamily="34" charset="0"/>
                <a:cs typeface="Times New Roman" panose="02020603050405020304" pitchFamily="18" charset="0"/>
              </a:rPr>
              <a:t>onclick</a:t>
            </a:r>
            <a:r>
              <a:rPr lang="fr-FR" sz="1400" dirty="0">
                <a:latin typeface="Courier New" panose="02070309020205020404" pitchFamily="49" charset="0"/>
                <a:ea typeface="Calibri" panose="020F0502020204030204" pitchFamily="34" charset="0"/>
                <a:cs typeface="Times New Roman" panose="02020603050405020304" pitchFamily="18" charset="0"/>
              </a:rPr>
              <a:t>="revele2()"&gt;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400" dirty="0">
                <a:latin typeface="Courier New" panose="02070309020205020404" pitchFamily="49" charset="0"/>
                <a:ea typeface="Calibri" panose="020F0502020204030204" pitchFamily="34" charset="0"/>
                <a:cs typeface="Times New Roman" panose="02020603050405020304" pitchFamily="18" charset="0"/>
              </a:rPr>
              <a:t>Cache tout&lt;input type="radio" </a:t>
            </a:r>
            <a:r>
              <a:rPr lang="fr-FR" sz="1400" dirty="0" err="1">
                <a:latin typeface="Courier New" panose="02070309020205020404" pitchFamily="49" charset="0"/>
                <a:ea typeface="Calibri" panose="020F0502020204030204" pitchFamily="34" charset="0"/>
                <a:cs typeface="Times New Roman" panose="02020603050405020304" pitchFamily="18" charset="0"/>
              </a:rPr>
              <a:t>name</a:t>
            </a:r>
            <a:r>
              <a:rPr lang="fr-FR" sz="1400" dirty="0">
                <a:latin typeface="Courier New" panose="02070309020205020404" pitchFamily="49" charset="0"/>
                <a:ea typeface="Calibri" panose="020F0502020204030204" pitchFamily="34" charset="0"/>
                <a:cs typeface="Times New Roman" panose="02020603050405020304" pitchFamily="18" charset="0"/>
              </a:rPr>
              <a:t>="rad1" value="3" </a:t>
            </a:r>
            <a:r>
              <a:rPr lang="fr-FR" sz="1400" dirty="0" err="1">
                <a:latin typeface="Courier New" panose="02070309020205020404" pitchFamily="49" charset="0"/>
                <a:ea typeface="Calibri" panose="020F0502020204030204" pitchFamily="34" charset="0"/>
                <a:cs typeface="Times New Roman" panose="02020603050405020304" pitchFamily="18" charset="0"/>
              </a:rPr>
              <a:t>onclick</a:t>
            </a:r>
            <a:r>
              <a:rPr lang="fr-FR" sz="1400" dirty="0">
                <a:latin typeface="Courier New" panose="02070309020205020404" pitchFamily="49" charset="0"/>
                <a:ea typeface="Calibri" panose="020F0502020204030204" pitchFamily="34" charset="0"/>
                <a:cs typeface="Times New Roman" panose="02020603050405020304" pitchFamily="18" charset="0"/>
              </a:rPr>
              <a:t>="cache()"&gt;&lt;</a:t>
            </a:r>
            <a:r>
              <a:rPr lang="fr-FR" sz="1400" dirty="0" err="1">
                <a:latin typeface="Courier New" panose="02070309020205020404" pitchFamily="49" charset="0"/>
                <a:ea typeface="Calibri" panose="020F0502020204030204" pitchFamily="34" charset="0"/>
                <a:cs typeface="Times New Roman" panose="02020603050405020304" pitchFamily="18" charset="0"/>
              </a:rPr>
              <a:t>br</a:t>
            </a:r>
            <a:r>
              <a:rPr lang="fr-FR" sz="1400" dirty="0">
                <a:latin typeface="Courier New" panose="02070309020205020404" pitchFamily="49" charset="0"/>
                <a:ea typeface="Calibri" panose="020F0502020204030204" pitchFamily="34" charset="0"/>
                <a:cs typeface="Times New Roman" panose="02020603050405020304" pitchFamily="18" charset="0"/>
              </a:rPr>
              <a:t>&gt;&lt;</a:t>
            </a:r>
            <a:r>
              <a:rPr lang="fr-FR" sz="1400" dirty="0" err="1">
                <a:latin typeface="Courier New" panose="02070309020205020404" pitchFamily="49" charset="0"/>
                <a:ea typeface="Calibri" panose="020F0502020204030204" pitchFamily="34" charset="0"/>
                <a:cs typeface="Times New Roman" panose="02020603050405020304" pitchFamily="18" charset="0"/>
              </a:rPr>
              <a:t>br</a:t>
            </a:r>
            <a:r>
              <a:rPr lang="fr-FR" sz="1400" dirty="0">
                <a:latin typeface="Courier New" panose="02070309020205020404" pitchFamily="49" charset="0"/>
                <a:ea typeface="Calibri" panose="020F0502020204030204" pitchFamily="34" charset="0"/>
                <a:cs typeface="Times New Roman" panose="02020603050405020304" pitchFamily="18" charset="0"/>
              </a:rPr>
              <a:t>&gt;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45BA8B29-FCB4-4B78-B437-182C750DA81C}"/>
              </a:ext>
            </a:extLst>
          </p:cNvPr>
          <p:cNvSpPr>
            <a:spLocks noGrp="1"/>
          </p:cNvSpPr>
          <p:nvPr>
            <p:ph type="sldNum" sz="quarter" idx="12"/>
          </p:nvPr>
        </p:nvSpPr>
        <p:spPr/>
        <p:txBody>
          <a:bodyPr/>
          <a:lstStyle/>
          <a:p>
            <a:fld id="{D57F1E4F-1CFF-5643-939E-217C01CDF565}" type="slidenum">
              <a:rPr lang="en-US" smtClean="0"/>
              <a:pPr/>
              <a:t>241</a:t>
            </a:fld>
            <a:endParaRPr lang="en-US" dirty="0"/>
          </a:p>
        </p:txBody>
      </p:sp>
    </p:spTree>
    <p:extLst>
      <p:ext uri="{BB962C8B-B14F-4D97-AF65-F5344CB8AC3E}">
        <p14:creationId xmlns:p14="http://schemas.microsoft.com/office/powerpoint/2010/main" val="376143265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070224" y="1174329"/>
            <a:ext cx="9572531" cy="3452484"/>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Il ne reste plus qu'à définir les fonctions revele1(), revele2() et cache() :</a:t>
            </a:r>
          </a:p>
          <a:p>
            <a:pPr>
              <a:lnSpc>
                <a:spcPct val="107000"/>
              </a:lnSpc>
              <a:spcAft>
                <a:spcPts val="800"/>
              </a:spcAft>
            </a:pP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400" dirty="0">
                <a:latin typeface="Courier New" panose="02070309020205020404" pitchFamily="49" charset="0"/>
                <a:ea typeface="Calibri" panose="020F0502020204030204" pitchFamily="34" charset="0"/>
                <a:cs typeface="Times New Roman" panose="02020603050405020304" pitchFamily="18" charset="0"/>
              </a:rPr>
              <a:t>&lt;script&gt;</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400" dirty="0">
                <a:latin typeface="Courier New" panose="02070309020205020404" pitchFamily="49" charset="0"/>
                <a:ea typeface="Calibri" panose="020F0502020204030204" pitchFamily="34" charset="0"/>
                <a:cs typeface="Times New Roman" panose="02020603050405020304" pitchFamily="18" charset="0"/>
              </a:rPr>
              <a:t>  </a:t>
            </a:r>
            <a:r>
              <a:rPr lang="fr-FR" sz="1400" dirty="0" err="1">
                <a:latin typeface="Courier New" panose="02070309020205020404" pitchFamily="49" charset="0"/>
                <a:ea typeface="Calibri" panose="020F0502020204030204" pitchFamily="34" charset="0"/>
                <a:cs typeface="Times New Roman" panose="02020603050405020304" pitchFamily="18" charset="0"/>
              </a:rPr>
              <a:t>function</a:t>
            </a:r>
            <a:r>
              <a:rPr lang="fr-FR" sz="1400" dirty="0">
                <a:latin typeface="Courier New" panose="02070309020205020404" pitchFamily="49" charset="0"/>
                <a:ea typeface="Calibri" panose="020F0502020204030204" pitchFamily="34" charset="0"/>
                <a:cs typeface="Times New Roman" panose="02020603050405020304" pitchFamily="18" charset="0"/>
              </a:rPr>
              <a:t> revele1(){ </a:t>
            </a:r>
            <a:r>
              <a:rPr lang="fr-FR" sz="1400" dirty="0" err="1">
                <a:latin typeface="Courier New" panose="02070309020205020404" pitchFamily="49" charset="0"/>
                <a:ea typeface="Calibri" panose="020F0502020204030204" pitchFamily="34" charset="0"/>
                <a:cs typeface="Times New Roman" panose="02020603050405020304" pitchFamily="18" charset="0"/>
              </a:rPr>
              <a:t>document.getElementById</a:t>
            </a:r>
            <a:r>
              <a:rPr lang="fr-FR" sz="1400" dirty="0">
                <a:latin typeface="Courier New" panose="02070309020205020404" pitchFamily="49" charset="0"/>
                <a:ea typeface="Calibri" panose="020F0502020204030204" pitchFamily="34" charset="0"/>
                <a:cs typeface="Times New Roman" panose="02020603050405020304" pitchFamily="18" charset="0"/>
              </a:rPr>
              <a:t>('partie1').</a:t>
            </a:r>
            <a:r>
              <a:rPr lang="fr-FR" sz="1400" dirty="0" err="1">
                <a:latin typeface="Courier New" panose="02070309020205020404" pitchFamily="49" charset="0"/>
                <a:ea typeface="Calibri" panose="020F0502020204030204" pitchFamily="34" charset="0"/>
                <a:cs typeface="Times New Roman" panose="02020603050405020304" pitchFamily="18" charset="0"/>
              </a:rPr>
              <a:t>style.display</a:t>
            </a:r>
            <a:r>
              <a:rPr lang="fr-FR" sz="1400" dirty="0">
                <a:latin typeface="Courier New" panose="02070309020205020404" pitchFamily="49" charset="0"/>
                <a:ea typeface="Calibri" panose="020F0502020204030204" pitchFamily="34" charset="0"/>
                <a:cs typeface="Times New Roman" panose="02020603050405020304" pitchFamily="18" charset="0"/>
              </a:rPr>
              <a:t> = 'block';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400" dirty="0">
                <a:latin typeface="Courier New" panose="02070309020205020404" pitchFamily="49" charset="0"/>
                <a:ea typeface="Calibri" panose="020F0502020204030204" pitchFamily="34" charset="0"/>
                <a:cs typeface="Times New Roman" panose="02020603050405020304" pitchFamily="18" charset="0"/>
              </a:rPr>
              <a:t>  </a:t>
            </a:r>
            <a:r>
              <a:rPr lang="fr-FR" sz="1400" dirty="0" err="1">
                <a:latin typeface="Courier New" panose="02070309020205020404" pitchFamily="49" charset="0"/>
                <a:ea typeface="Calibri" panose="020F0502020204030204" pitchFamily="34" charset="0"/>
                <a:cs typeface="Times New Roman" panose="02020603050405020304" pitchFamily="18" charset="0"/>
              </a:rPr>
              <a:t>function</a:t>
            </a:r>
            <a:r>
              <a:rPr lang="fr-FR" sz="1400" dirty="0">
                <a:latin typeface="Courier New" panose="02070309020205020404" pitchFamily="49" charset="0"/>
                <a:ea typeface="Calibri" panose="020F0502020204030204" pitchFamily="34" charset="0"/>
                <a:cs typeface="Times New Roman" panose="02020603050405020304" pitchFamily="18" charset="0"/>
              </a:rPr>
              <a:t> revele2(){ </a:t>
            </a:r>
            <a:r>
              <a:rPr lang="fr-FR" sz="1400" dirty="0" err="1">
                <a:latin typeface="Courier New" panose="02070309020205020404" pitchFamily="49" charset="0"/>
                <a:ea typeface="Calibri" panose="020F0502020204030204" pitchFamily="34" charset="0"/>
                <a:cs typeface="Times New Roman" panose="02020603050405020304" pitchFamily="18" charset="0"/>
              </a:rPr>
              <a:t>document.getElementById</a:t>
            </a:r>
            <a:r>
              <a:rPr lang="fr-FR" sz="1400" dirty="0">
                <a:latin typeface="Courier New" panose="02070309020205020404" pitchFamily="49" charset="0"/>
                <a:ea typeface="Calibri" panose="020F0502020204030204" pitchFamily="34" charset="0"/>
                <a:cs typeface="Times New Roman" panose="02020603050405020304" pitchFamily="18" charset="0"/>
              </a:rPr>
              <a:t>('partie2').</a:t>
            </a:r>
            <a:r>
              <a:rPr lang="fr-FR" sz="1400" dirty="0" err="1">
                <a:latin typeface="Courier New" panose="02070309020205020404" pitchFamily="49" charset="0"/>
                <a:ea typeface="Calibri" panose="020F0502020204030204" pitchFamily="34" charset="0"/>
                <a:cs typeface="Times New Roman" panose="02020603050405020304" pitchFamily="18" charset="0"/>
              </a:rPr>
              <a:t>style.display</a:t>
            </a:r>
            <a:r>
              <a:rPr lang="fr-FR" sz="1400" dirty="0">
                <a:latin typeface="Courier New" panose="02070309020205020404" pitchFamily="49" charset="0"/>
                <a:ea typeface="Calibri" panose="020F0502020204030204" pitchFamily="34" charset="0"/>
                <a:cs typeface="Times New Roman" panose="02020603050405020304" pitchFamily="18" charset="0"/>
              </a:rPr>
              <a:t> = 'block';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400" dirty="0">
                <a:latin typeface="Courier New" panose="02070309020205020404" pitchFamily="49" charset="0"/>
                <a:ea typeface="Calibri" panose="020F0502020204030204" pitchFamily="34" charset="0"/>
                <a:cs typeface="Times New Roman" panose="02020603050405020304" pitchFamily="18" charset="0"/>
              </a:rPr>
              <a:t>  </a:t>
            </a:r>
            <a:r>
              <a:rPr lang="fr-FR" sz="1400" dirty="0" err="1">
                <a:latin typeface="Courier New" panose="02070309020205020404" pitchFamily="49" charset="0"/>
                <a:ea typeface="Calibri" panose="020F0502020204030204" pitchFamily="34" charset="0"/>
                <a:cs typeface="Times New Roman" panose="02020603050405020304" pitchFamily="18" charset="0"/>
              </a:rPr>
              <a:t>function</a:t>
            </a:r>
            <a:r>
              <a:rPr lang="fr-FR" sz="1400" dirty="0">
                <a:latin typeface="Courier New" panose="02070309020205020404" pitchFamily="49" charset="0"/>
                <a:ea typeface="Calibri" panose="020F0502020204030204" pitchFamily="34" charset="0"/>
                <a:cs typeface="Times New Roman" panose="02020603050405020304" pitchFamily="18" charset="0"/>
              </a:rPr>
              <a:t> cache(){</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400" dirty="0">
                <a:latin typeface="Courier New" panose="02070309020205020404" pitchFamily="49" charset="0"/>
                <a:ea typeface="Calibri" panose="020F0502020204030204" pitchFamily="34" charset="0"/>
                <a:cs typeface="Times New Roman" panose="02020603050405020304" pitchFamily="18" charset="0"/>
              </a:rPr>
              <a:t>    </a:t>
            </a:r>
            <a:r>
              <a:rPr lang="fr-FR" sz="1400" dirty="0" err="1">
                <a:latin typeface="Courier New" panose="02070309020205020404" pitchFamily="49" charset="0"/>
                <a:ea typeface="Calibri" panose="020F0502020204030204" pitchFamily="34" charset="0"/>
                <a:cs typeface="Times New Roman" panose="02020603050405020304" pitchFamily="18" charset="0"/>
              </a:rPr>
              <a:t>document.getElementById</a:t>
            </a:r>
            <a:r>
              <a:rPr lang="fr-FR" sz="1400" dirty="0">
                <a:latin typeface="Courier New" panose="02070309020205020404" pitchFamily="49" charset="0"/>
                <a:ea typeface="Calibri" panose="020F0502020204030204" pitchFamily="34" charset="0"/>
                <a:cs typeface="Times New Roman" panose="02020603050405020304" pitchFamily="18" charset="0"/>
              </a:rPr>
              <a:t>('partie1').</a:t>
            </a:r>
            <a:r>
              <a:rPr lang="fr-FR" sz="1400" dirty="0" err="1">
                <a:latin typeface="Courier New" panose="02070309020205020404" pitchFamily="49" charset="0"/>
                <a:ea typeface="Calibri" panose="020F0502020204030204" pitchFamily="34" charset="0"/>
                <a:cs typeface="Times New Roman" panose="02020603050405020304" pitchFamily="18" charset="0"/>
              </a:rPr>
              <a:t>style.display</a:t>
            </a:r>
            <a:r>
              <a:rPr lang="fr-FR" sz="1400" dirty="0">
                <a:latin typeface="Courier New" panose="02070309020205020404" pitchFamily="49" charset="0"/>
                <a:ea typeface="Calibri" panose="020F0502020204030204" pitchFamily="34" charset="0"/>
                <a:cs typeface="Times New Roman" panose="02020603050405020304" pitchFamily="18" charset="0"/>
              </a:rPr>
              <a:t> = 'none';</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400" dirty="0">
                <a:latin typeface="Courier New" panose="02070309020205020404" pitchFamily="49" charset="0"/>
                <a:ea typeface="Calibri" panose="020F0502020204030204" pitchFamily="34" charset="0"/>
                <a:cs typeface="Times New Roman" panose="02020603050405020304" pitchFamily="18" charset="0"/>
              </a:rPr>
              <a:t>    </a:t>
            </a:r>
            <a:r>
              <a:rPr lang="fr-FR" sz="1400" dirty="0" err="1">
                <a:latin typeface="Courier New" panose="02070309020205020404" pitchFamily="49" charset="0"/>
                <a:ea typeface="Calibri" panose="020F0502020204030204" pitchFamily="34" charset="0"/>
                <a:cs typeface="Times New Roman" panose="02020603050405020304" pitchFamily="18" charset="0"/>
              </a:rPr>
              <a:t>document.getElementById</a:t>
            </a:r>
            <a:r>
              <a:rPr lang="fr-FR" sz="1400" dirty="0">
                <a:latin typeface="Courier New" panose="02070309020205020404" pitchFamily="49" charset="0"/>
                <a:ea typeface="Calibri" panose="020F0502020204030204" pitchFamily="34" charset="0"/>
                <a:cs typeface="Times New Roman" panose="02020603050405020304" pitchFamily="18" charset="0"/>
              </a:rPr>
              <a:t>('partie2').</a:t>
            </a:r>
            <a:r>
              <a:rPr lang="fr-FR" sz="1400" dirty="0" err="1">
                <a:latin typeface="Courier New" panose="02070309020205020404" pitchFamily="49" charset="0"/>
                <a:ea typeface="Calibri" panose="020F0502020204030204" pitchFamily="34" charset="0"/>
                <a:cs typeface="Times New Roman" panose="02020603050405020304" pitchFamily="18" charset="0"/>
              </a:rPr>
              <a:t>style.display</a:t>
            </a:r>
            <a:r>
              <a:rPr lang="fr-FR" sz="1400" dirty="0">
                <a:latin typeface="Courier New" panose="02070309020205020404" pitchFamily="49" charset="0"/>
                <a:ea typeface="Calibri" panose="020F0502020204030204" pitchFamily="34" charset="0"/>
                <a:cs typeface="Times New Roman" panose="02020603050405020304" pitchFamily="18" charset="0"/>
              </a:rPr>
              <a:t> = 'none';</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400" dirty="0">
                <a:latin typeface="Courier New" panose="02070309020205020404" pitchFamily="49" charset="0"/>
                <a:ea typeface="Calibri" panose="020F0502020204030204" pitchFamily="34" charset="0"/>
                <a:cs typeface="Times New Roman" panose="02020603050405020304" pitchFamily="18" charset="0"/>
              </a:rPr>
              <a:t>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400" dirty="0">
                <a:latin typeface="Courier New" panose="02070309020205020404" pitchFamily="49" charset="0"/>
                <a:ea typeface="Calibri" panose="020F0502020204030204" pitchFamily="34" charset="0"/>
                <a:cs typeface="Times New Roman" panose="02020603050405020304" pitchFamily="18" charset="0"/>
              </a:rPr>
              <a:t>&lt;/script&gt;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070224" y="5283136"/>
            <a:ext cx="9101752" cy="685059"/>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Vous pouvez maintenant afficher l'une et/ou l'autre des &lt;div&gt; avec les deux premiers boutons radio et cacher la ou les &lt;div&gt; affichée(s) avec le troisième bouton radio.</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D65AEB8C-1602-4F7F-B1FE-161033E49E79}"/>
              </a:ext>
            </a:extLst>
          </p:cNvPr>
          <p:cNvSpPr>
            <a:spLocks noGrp="1"/>
          </p:cNvSpPr>
          <p:nvPr>
            <p:ph type="sldNum" sz="quarter" idx="12"/>
          </p:nvPr>
        </p:nvSpPr>
        <p:spPr/>
        <p:txBody>
          <a:bodyPr/>
          <a:lstStyle/>
          <a:p>
            <a:fld id="{D57F1E4F-1CFF-5643-939E-217C01CDF565}" type="slidenum">
              <a:rPr lang="en-US" smtClean="0"/>
              <a:pPr/>
              <a:t>242</a:t>
            </a:fld>
            <a:endParaRPr lang="en-US" dirty="0"/>
          </a:p>
        </p:txBody>
      </p:sp>
    </p:spTree>
    <p:extLst>
      <p:ext uri="{BB962C8B-B14F-4D97-AF65-F5344CB8AC3E}">
        <p14:creationId xmlns:p14="http://schemas.microsoft.com/office/powerpoint/2010/main" val="365372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Effect transition="in" filter="fade">
                                      <p:cBhvr>
                                        <p:cTn id="19" dur="500"/>
                                        <p:tgtEl>
                                          <p:spTgt spid="2">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fade">
                                      <p:cBhvr>
                                        <p:cTn id="25" dur="500"/>
                                        <p:tgtEl>
                                          <p:spTgt spid="2">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9" end="9"/>
                                            </p:txEl>
                                          </p:spTgt>
                                        </p:tgtEl>
                                        <p:attrNameLst>
                                          <p:attrName>style.visibility</p:attrName>
                                        </p:attrNameLst>
                                      </p:cBhvr>
                                      <p:to>
                                        <p:strVal val="visible"/>
                                      </p:to>
                                    </p:set>
                                    <p:animEffect transition="in" filter="fade">
                                      <p:cBhvr>
                                        <p:cTn id="28" dur="500"/>
                                        <p:tgtEl>
                                          <p:spTgt spid="2">
                                            <p:txEl>
                                              <p:pRg st="9" end="9"/>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658700" y="42929"/>
            <a:ext cx="9898456" cy="6815071"/>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Voici le code complet :</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&lt;!DOCTYPE html&gt;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&lt;html&gt;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a:t>
            </a:r>
            <a:r>
              <a:rPr lang="fr-FR" sz="1200" dirty="0" err="1">
                <a:latin typeface="Courier New" panose="02070309020205020404" pitchFamily="49" charset="0"/>
                <a:ea typeface="Calibri" panose="020F0502020204030204" pitchFamily="34" charset="0"/>
                <a:cs typeface="Times New Roman" panose="02020603050405020304" pitchFamily="18" charset="0"/>
              </a:rPr>
              <a:t>head</a:t>
            </a:r>
            <a:r>
              <a:rPr lang="fr-FR" sz="1200" dirty="0">
                <a:latin typeface="Courier New" panose="02070309020205020404" pitchFamily="49" charset="0"/>
                <a:ea typeface="Calibri" panose="020F0502020204030204" pitchFamily="34" charset="0"/>
                <a:cs typeface="Times New Roman" panose="02020603050405020304" pitchFamily="18" charset="0"/>
              </a:rPr>
              <a:t>&gt;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a:t>
            </a:r>
            <a:r>
              <a:rPr lang="fr-FR" sz="1200" dirty="0" err="1">
                <a:latin typeface="Courier New" panose="02070309020205020404" pitchFamily="49" charset="0"/>
                <a:ea typeface="Calibri" panose="020F0502020204030204" pitchFamily="34" charset="0"/>
                <a:cs typeface="Times New Roman" panose="02020603050405020304" pitchFamily="18" charset="0"/>
              </a:rPr>
              <a:t>meta</a:t>
            </a: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charset</a:t>
            </a:r>
            <a:r>
              <a:rPr lang="fr-FR" sz="1200" dirty="0">
                <a:latin typeface="Courier New" panose="02070309020205020404" pitchFamily="49" charset="0"/>
                <a:ea typeface="Calibri" panose="020F0502020204030204" pitchFamily="34" charset="0"/>
                <a:cs typeface="Times New Roman" panose="02020603050405020304" pitchFamily="18" charset="0"/>
              </a:rPr>
              <a:t>="utf-8"&gt;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a:t>
            </a:r>
            <a:r>
              <a:rPr lang="fr-FR" sz="1200" dirty="0" err="1">
                <a:latin typeface="Courier New" panose="02070309020205020404" pitchFamily="49" charset="0"/>
                <a:ea typeface="Calibri" panose="020F0502020204030204" pitchFamily="34" charset="0"/>
                <a:cs typeface="Times New Roman" panose="02020603050405020304" pitchFamily="18" charset="0"/>
              </a:rPr>
              <a:t>title</a:t>
            </a:r>
            <a:r>
              <a:rPr lang="fr-FR" sz="1200" dirty="0">
                <a:latin typeface="Courier New" panose="02070309020205020404" pitchFamily="49" charset="0"/>
                <a:ea typeface="Calibri" panose="020F0502020204030204" pitchFamily="34" charset="0"/>
                <a:cs typeface="Times New Roman" panose="02020603050405020304" pitchFamily="18" charset="0"/>
              </a:rPr>
              <a:t>&gt;Révéler une partie d'un formulaire&lt;/</a:t>
            </a:r>
            <a:r>
              <a:rPr lang="fr-FR" sz="1200" dirty="0" err="1">
                <a:latin typeface="Courier New" panose="02070309020205020404" pitchFamily="49" charset="0"/>
                <a:ea typeface="Calibri" panose="020F0502020204030204" pitchFamily="34" charset="0"/>
                <a:cs typeface="Times New Roman" panose="02020603050405020304" pitchFamily="18" charset="0"/>
              </a:rPr>
              <a:t>title</a:t>
            </a:r>
            <a:r>
              <a:rPr lang="fr-FR" sz="1200" dirty="0">
                <a:latin typeface="Courier New" panose="02070309020205020404" pitchFamily="49" charset="0"/>
                <a:ea typeface="Calibri" panose="020F0502020204030204" pitchFamily="34" charset="0"/>
                <a:cs typeface="Times New Roman" panose="02020603050405020304" pitchFamily="18" charset="0"/>
              </a:rPr>
              <a:t>&gt;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&lt;script&gt;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function</a:t>
            </a:r>
            <a:r>
              <a:rPr lang="fr-FR" sz="1200" dirty="0">
                <a:latin typeface="Courier New" panose="02070309020205020404" pitchFamily="49" charset="0"/>
                <a:ea typeface="Calibri" panose="020F0502020204030204" pitchFamily="34" charset="0"/>
                <a:cs typeface="Times New Roman" panose="02020603050405020304" pitchFamily="18" charset="0"/>
              </a:rPr>
              <a:t> revele1(){ </a:t>
            </a:r>
            <a:r>
              <a:rPr lang="fr-FR" sz="1200" dirty="0" err="1">
                <a:latin typeface="Courier New" panose="02070309020205020404" pitchFamily="49" charset="0"/>
                <a:ea typeface="Calibri" panose="020F0502020204030204" pitchFamily="34" charset="0"/>
                <a:cs typeface="Times New Roman" panose="02020603050405020304" pitchFamily="18" charset="0"/>
              </a:rPr>
              <a:t>document.getElementById</a:t>
            </a:r>
            <a:r>
              <a:rPr lang="fr-FR" sz="1200" dirty="0">
                <a:latin typeface="Courier New" panose="02070309020205020404" pitchFamily="49" charset="0"/>
                <a:ea typeface="Calibri" panose="020F0502020204030204" pitchFamily="34" charset="0"/>
                <a:cs typeface="Times New Roman" panose="02020603050405020304" pitchFamily="18" charset="0"/>
              </a:rPr>
              <a:t>('partie1').</a:t>
            </a:r>
            <a:r>
              <a:rPr lang="fr-FR" sz="1200" dirty="0" err="1">
                <a:latin typeface="Courier New" panose="02070309020205020404" pitchFamily="49" charset="0"/>
                <a:ea typeface="Calibri" panose="020F0502020204030204" pitchFamily="34" charset="0"/>
                <a:cs typeface="Times New Roman" panose="02020603050405020304" pitchFamily="18" charset="0"/>
              </a:rPr>
              <a:t>style.display</a:t>
            </a:r>
            <a:r>
              <a:rPr lang="fr-FR" sz="1200" dirty="0">
                <a:latin typeface="Courier New" panose="02070309020205020404" pitchFamily="49" charset="0"/>
                <a:ea typeface="Calibri" panose="020F0502020204030204" pitchFamily="34" charset="0"/>
                <a:cs typeface="Times New Roman" panose="02020603050405020304" pitchFamily="18" charset="0"/>
              </a:rPr>
              <a:t> = 'block'; }</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function</a:t>
            </a:r>
            <a:r>
              <a:rPr lang="fr-FR" sz="1200" dirty="0">
                <a:latin typeface="Courier New" panose="02070309020205020404" pitchFamily="49" charset="0"/>
                <a:ea typeface="Calibri" panose="020F0502020204030204" pitchFamily="34" charset="0"/>
                <a:cs typeface="Times New Roman" panose="02020603050405020304" pitchFamily="18" charset="0"/>
              </a:rPr>
              <a:t> revele2(){ </a:t>
            </a:r>
            <a:r>
              <a:rPr lang="fr-FR" sz="1200" dirty="0" err="1">
                <a:latin typeface="Courier New" panose="02070309020205020404" pitchFamily="49" charset="0"/>
                <a:ea typeface="Calibri" panose="020F0502020204030204" pitchFamily="34" charset="0"/>
                <a:cs typeface="Times New Roman" panose="02020603050405020304" pitchFamily="18" charset="0"/>
              </a:rPr>
              <a:t>document.getElementById</a:t>
            </a:r>
            <a:r>
              <a:rPr lang="fr-FR" sz="1200" dirty="0">
                <a:latin typeface="Courier New" panose="02070309020205020404" pitchFamily="49" charset="0"/>
                <a:ea typeface="Calibri" panose="020F0502020204030204" pitchFamily="34" charset="0"/>
                <a:cs typeface="Times New Roman" panose="02020603050405020304" pitchFamily="18" charset="0"/>
              </a:rPr>
              <a:t>('partie2').</a:t>
            </a:r>
            <a:r>
              <a:rPr lang="fr-FR" sz="1200" dirty="0" err="1">
                <a:latin typeface="Courier New" panose="02070309020205020404" pitchFamily="49" charset="0"/>
                <a:ea typeface="Calibri" panose="020F0502020204030204" pitchFamily="34" charset="0"/>
                <a:cs typeface="Times New Roman" panose="02020603050405020304" pitchFamily="18" charset="0"/>
              </a:rPr>
              <a:t>style.display</a:t>
            </a:r>
            <a:r>
              <a:rPr lang="fr-FR" sz="1200" dirty="0">
                <a:latin typeface="Courier New" panose="02070309020205020404" pitchFamily="49" charset="0"/>
                <a:ea typeface="Calibri" panose="020F0502020204030204" pitchFamily="34" charset="0"/>
                <a:cs typeface="Times New Roman" panose="02020603050405020304" pitchFamily="18" charset="0"/>
              </a:rPr>
              <a:t> = 'block'; }</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function</a:t>
            </a:r>
            <a:r>
              <a:rPr lang="fr-FR" sz="1200" dirty="0">
                <a:latin typeface="Courier New" panose="02070309020205020404" pitchFamily="49" charset="0"/>
                <a:ea typeface="Calibri" panose="020F0502020204030204" pitchFamily="34" charset="0"/>
                <a:cs typeface="Times New Roman" panose="02020603050405020304" pitchFamily="18" charset="0"/>
              </a:rPr>
              <a:t> cache(){</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document.getElementById</a:t>
            </a:r>
            <a:r>
              <a:rPr lang="fr-FR" sz="1200" dirty="0">
                <a:latin typeface="Courier New" panose="02070309020205020404" pitchFamily="49" charset="0"/>
                <a:ea typeface="Calibri" panose="020F0502020204030204" pitchFamily="34" charset="0"/>
                <a:cs typeface="Times New Roman" panose="02020603050405020304" pitchFamily="18" charset="0"/>
              </a:rPr>
              <a:t>('partie1').</a:t>
            </a:r>
            <a:r>
              <a:rPr lang="fr-FR" sz="1200" dirty="0" err="1">
                <a:latin typeface="Courier New" panose="02070309020205020404" pitchFamily="49" charset="0"/>
                <a:ea typeface="Calibri" panose="020F0502020204030204" pitchFamily="34" charset="0"/>
                <a:cs typeface="Times New Roman" panose="02020603050405020304" pitchFamily="18" charset="0"/>
              </a:rPr>
              <a:t>style.display</a:t>
            </a:r>
            <a:r>
              <a:rPr lang="fr-FR" sz="1200" dirty="0">
                <a:latin typeface="Courier New" panose="02070309020205020404" pitchFamily="49" charset="0"/>
                <a:ea typeface="Calibri" panose="020F0502020204030204" pitchFamily="34" charset="0"/>
                <a:cs typeface="Times New Roman" panose="02020603050405020304" pitchFamily="18" charset="0"/>
              </a:rPr>
              <a:t> = 'none';</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document.getElementById</a:t>
            </a:r>
            <a:r>
              <a:rPr lang="fr-FR" sz="1200" dirty="0">
                <a:latin typeface="Courier New" panose="02070309020205020404" pitchFamily="49" charset="0"/>
                <a:ea typeface="Calibri" panose="020F0502020204030204" pitchFamily="34" charset="0"/>
                <a:cs typeface="Times New Roman" panose="02020603050405020304" pitchFamily="18" charset="0"/>
              </a:rPr>
              <a:t>('partie2').</a:t>
            </a:r>
            <a:r>
              <a:rPr lang="fr-FR" sz="1200" dirty="0" err="1">
                <a:latin typeface="Courier New" panose="02070309020205020404" pitchFamily="49" charset="0"/>
                <a:ea typeface="Calibri" panose="020F0502020204030204" pitchFamily="34" charset="0"/>
                <a:cs typeface="Times New Roman" panose="02020603050405020304" pitchFamily="18" charset="0"/>
              </a:rPr>
              <a:t>style.display</a:t>
            </a:r>
            <a:r>
              <a:rPr lang="fr-FR" sz="1200" dirty="0">
                <a:latin typeface="Courier New" panose="02070309020205020404" pitchFamily="49" charset="0"/>
                <a:ea typeface="Calibri" panose="020F0502020204030204" pitchFamily="34" charset="0"/>
                <a:cs typeface="Times New Roman" panose="02020603050405020304" pitchFamily="18" charset="0"/>
              </a:rPr>
              <a:t> = 'none';</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&lt;/script&gt;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a:t>
            </a:r>
            <a:r>
              <a:rPr lang="fr-FR" sz="1200" dirty="0" err="1">
                <a:latin typeface="Courier New" panose="02070309020205020404" pitchFamily="49" charset="0"/>
                <a:ea typeface="Calibri" panose="020F0502020204030204" pitchFamily="34" charset="0"/>
                <a:cs typeface="Times New Roman" panose="02020603050405020304" pitchFamily="18" charset="0"/>
              </a:rPr>
              <a:t>head</a:t>
            </a:r>
            <a:r>
              <a:rPr lang="fr-FR" sz="1200" dirty="0">
                <a:latin typeface="Courier New" panose="02070309020205020404" pitchFamily="49" charset="0"/>
                <a:ea typeface="Calibri" panose="020F0502020204030204" pitchFamily="34" charset="0"/>
                <a:cs typeface="Times New Roman" panose="02020603050405020304" pitchFamily="18" charset="0"/>
              </a:rPr>
              <a:t>&gt;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&lt;body&gt;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a:t>
            </a:r>
            <a:r>
              <a:rPr lang="fr-FR" sz="1200" dirty="0" err="1">
                <a:latin typeface="Courier New" panose="02070309020205020404" pitchFamily="49" charset="0"/>
                <a:ea typeface="Calibri" panose="020F0502020204030204" pitchFamily="34" charset="0"/>
                <a:cs typeface="Times New Roman" panose="02020603050405020304" pitchFamily="18" charset="0"/>
              </a:rPr>
              <a:t>form</a:t>
            </a: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name</a:t>
            </a:r>
            <a:r>
              <a:rPr lang="fr-FR" sz="1200" dirty="0">
                <a:latin typeface="Courier New" panose="02070309020205020404" pitchFamily="49" charset="0"/>
                <a:ea typeface="Calibri" panose="020F0502020204030204" pitchFamily="34" charset="0"/>
                <a:cs typeface="Times New Roman" panose="02020603050405020304" pitchFamily="18" charset="0"/>
              </a:rPr>
              <a:t>="</a:t>
            </a:r>
            <a:r>
              <a:rPr lang="fr-FR" sz="1200" dirty="0" err="1">
                <a:latin typeface="Courier New" panose="02070309020205020404" pitchFamily="49" charset="0"/>
                <a:ea typeface="Calibri" panose="020F0502020204030204" pitchFamily="34" charset="0"/>
                <a:cs typeface="Times New Roman" panose="02020603050405020304" pitchFamily="18" charset="0"/>
              </a:rPr>
              <a:t>MonFormulaire</a:t>
            </a:r>
            <a:r>
              <a:rPr lang="fr-FR" sz="1200" dirty="0">
                <a:latin typeface="Courier New" panose="02070309020205020404" pitchFamily="49" charset="0"/>
                <a:ea typeface="Calibri" panose="020F0502020204030204" pitchFamily="34" charset="0"/>
                <a:cs typeface="Times New Roman" panose="02020603050405020304" pitchFamily="18" charset="0"/>
              </a:rPr>
              <a:t>"&gt;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Révèle partie 1&lt;input type="radio" </a:t>
            </a:r>
            <a:r>
              <a:rPr lang="fr-FR" sz="1200" dirty="0" err="1">
                <a:latin typeface="Courier New" panose="02070309020205020404" pitchFamily="49" charset="0"/>
                <a:ea typeface="Calibri" panose="020F0502020204030204" pitchFamily="34" charset="0"/>
                <a:cs typeface="Times New Roman" panose="02020603050405020304" pitchFamily="18" charset="0"/>
              </a:rPr>
              <a:t>name</a:t>
            </a:r>
            <a:r>
              <a:rPr lang="fr-FR" sz="1200" dirty="0">
                <a:latin typeface="Courier New" panose="02070309020205020404" pitchFamily="49" charset="0"/>
                <a:ea typeface="Calibri" panose="020F0502020204030204" pitchFamily="34" charset="0"/>
                <a:cs typeface="Times New Roman" panose="02020603050405020304" pitchFamily="18" charset="0"/>
              </a:rPr>
              <a:t>="rad1" value="1" </a:t>
            </a:r>
            <a:r>
              <a:rPr lang="fr-FR" sz="1200" dirty="0" err="1">
                <a:latin typeface="Courier New" panose="02070309020205020404" pitchFamily="49" charset="0"/>
                <a:ea typeface="Calibri" panose="020F0502020204030204" pitchFamily="34" charset="0"/>
                <a:cs typeface="Times New Roman" panose="02020603050405020304" pitchFamily="18" charset="0"/>
              </a:rPr>
              <a:t>onclick</a:t>
            </a:r>
            <a:r>
              <a:rPr lang="fr-FR" sz="1200" dirty="0">
                <a:latin typeface="Courier New" panose="02070309020205020404" pitchFamily="49" charset="0"/>
                <a:ea typeface="Calibri" panose="020F0502020204030204" pitchFamily="34" charset="0"/>
                <a:cs typeface="Times New Roman" panose="02020603050405020304" pitchFamily="18" charset="0"/>
              </a:rPr>
              <a:t>="revele1()"&gt;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Révèle partie 2&lt;input type="radio" </a:t>
            </a:r>
            <a:r>
              <a:rPr lang="fr-FR" sz="1200" dirty="0" err="1">
                <a:latin typeface="Courier New" panose="02070309020205020404" pitchFamily="49" charset="0"/>
                <a:ea typeface="Calibri" panose="020F0502020204030204" pitchFamily="34" charset="0"/>
                <a:cs typeface="Times New Roman" panose="02020603050405020304" pitchFamily="18" charset="0"/>
              </a:rPr>
              <a:t>name</a:t>
            </a:r>
            <a:r>
              <a:rPr lang="fr-FR" sz="1200" dirty="0">
                <a:latin typeface="Courier New" panose="02070309020205020404" pitchFamily="49" charset="0"/>
                <a:ea typeface="Calibri" panose="020F0502020204030204" pitchFamily="34" charset="0"/>
                <a:cs typeface="Times New Roman" panose="02020603050405020304" pitchFamily="18" charset="0"/>
              </a:rPr>
              <a:t>="rad1" value="2" </a:t>
            </a:r>
            <a:r>
              <a:rPr lang="fr-FR" sz="1200" dirty="0" err="1">
                <a:latin typeface="Courier New" panose="02070309020205020404" pitchFamily="49" charset="0"/>
                <a:ea typeface="Calibri" panose="020F0502020204030204" pitchFamily="34" charset="0"/>
                <a:cs typeface="Times New Roman" panose="02020603050405020304" pitchFamily="18" charset="0"/>
              </a:rPr>
              <a:t>onclick</a:t>
            </a:r>
            <a:r>
              <a:rPr lang="fr-FR" sz="1200" dirty="0">
                <a:latin typeface="Courier New" panose="02070309020205020404" pitchFamily="49" charset="0"/>
                <a:ea typeface="Calibri" panose="020F0502020204030204" pitchFamily="34" charset="0"/>
                <a:cs typeface="Times New Roman" panose="02020603050405020304" pitchFamily="18" charset="0"/>
              </a:rPr>
              <a:t>="revele2()"&gt;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Cache tout&lt;input type="radio" </a:t>
            </a:r>
            <a:r>
              <a:rPr lang="fr-FR" sz="1200" dirty="0" err="1">
                <a:latin typeface="Courier New" panose="02070309020205020404" pitchFamily="49" charset="0"/>
                <a:ea typeface="Calibri" panose="020F0502020204030204" pitchFamily="34" charset="0"/>
                <a:cs typeface="Times New Roman" panose="02020603050405020304" pitchFamily="18" charset="0"/>
              </a:rPr>
              <a:t>name</a:t>
            </a:r>
            <a:r>
              <a:rPr lang="fr-FR" sz="1200" dirty="0">
                <a:latin typeface="Courier New" panose="02070309020205020404" pitchFamily="49" charset="0"/>
                <a:ea typeface="Calibri" panose="020F0502020204030204" pitchFamily="34" charset="0"/>
                <a:cs typeface="Times New Roman" panose="02020603050405020304" pitchFamily="18" charset="0"/>
              </a:rPr>
              <a:t>="rad1" value="3" </a:t>
            </a:r>
            <a:r>
              <a:rPr lang="fr-FR" sz="1200" dirty="0" err="1">
                <a:latin typeface="Courier New" panose="02070309020205020404" pitchFamily="49" charset="0"/>
                <a:ea typeface="Calibri" panose="020F0502020204030204" pitchFamily="34" charset="0"/>
                <a:cs typeface="Times New Roman" panose="02020603050405020304" pitchFamily="18" charset="0"/>
              </a:rPr>
              <a:t>onclick</a:t>
            </a:r>
            <a:r>
              <a:rPr lang="fr-FR" sz="1200" dirty="0">
                <a:latin typeface="Courier New" panose="02070309020205020404" pitchFamily="49" charset="0"/>
                <a:ea typeface="Calibri" panose="020F0502020204030204" pitchFamily="34" charset="0"/>
                <a:cs typeface="Times New Roman" panose="02020603050405020304" pitchFamily="18" charset="0"/>
              </a:rPr>
              <a:t>="cache()"&gt;&lt;</a:t>
            </a:r>
            <a:r>
              <a:rPr lang="fr-FR" sz="1200" dirty="0" err="1">
                <a:latin typeface="Courier New" panose="02070309020205020404" pitchFamily="49" charset="0"/>
                <a:ea typeface="Calibri" panose="020F0502020204030204" pitchFamily="34" charset="0"/>
                <a:cs typeface="Times New Roman" panose="02020603050405020304" pitchFamily="18" charset="0"/>
              </a:rPr>
              <a:t>br</a:t>
            </a:r>
            <a:r>
              <a:rPr lang="fr-FR" sz="1200" dirty="0">
                <a:latin typeface="Courier New" panose="02070309020205020404" pitchFamily="49" charset="0"/>
                <a:ea typeface="Calibri" panose="020F0502020204030204" pitchFamily="34" charset="0"/>
                <a:cs typeface="Times New Roman" panose="02020603050405020304" pitchFamily="18" charset="0"/>
              </a:rPr>
              <a:t>&gt;&lt;</a:t>
            </a:r>
            <a:r>
              <a:rPr lang="fr-FR" sz="1200" dirty="0" err="1">
                <a:latin typeface="Courier New" panose="02070309020205020404" pitchFamily="49" charset="0"/>
                <a:ea typeface="Calibri" panose="020F0502020204030204" pitchFamily="34" charset="0"/>
                <a:cs typeface="Times New Roman" panose="02020603050405020304" pitchFamily="18" charset="0"/>
              </a:rPr>
              <a:t>br</a:t>
            </a:r>
            <a:r>
              <a:rPr lang="fr-FR" sz="1200" dirty="0">
                <a:latin typeface="Courier New" panose="02070309020205020404" pitchFamily="49" charset="0"/>
                <a:ea typeface="Calibri" panose="020F0502020204030204" pitchFamily="34" charset="0"/>
                <a:cs typeface="Times New Roman" panose="02020603050405020304" pitchFamily="18" charset="0"/>
              </a:rPr>
              <a:t>&gt;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&lt;div id="partie1" style="display: none;"&gt;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Nom &lt;input type="</a:t>
            </a:r>
            <a:r>
              <a:rPr lang="fr-FR" sz="1200" dirty="0" err="1">
                <a:latin typeface="Courier New" panose="02070309020205020404" pitchFamily="49" charset="0"/>
                <a:ea typeface="Calibri" panose="020F0502020204030204" pitchFamily="34" charset="0"/>
                <a:cs typeface="Times New Roman" panose="02020603050405020304" pitchFamily="18" charset="0"/>
              </a:rPr>
              <a:t>text</a:t>
            </a: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name</a:t>
            </a:r>
            <a:r>
              <a:rPr lang="fr-FR" sz="1200" dirty="0">
                <a:latin typeface="Courier New" panose="02070309020205020404" pitchFamily="49" charset="0"/>
                <a:ea typeface="Calibri" panose="020F0502020204030204" pitchFamily="34" charset="0"/>
                <a:cs typeface="Times New Roman" panose="02020603050405020304" pitchFamily="18" charset="0"/>
              </a:rPr>
              <a:t>="nom"&gt;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&lt;/div&gt;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&lt;div id="partie2" style="display: none;"&gt;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Prénom &lt;input type="</a:t>
            </a:r>
            <a:r>
              <a:rPr lang="fr-FR" sz="1200" dirty="0" err="1">
                <a:latin typeface="Courier New" panose="02070309020205020404" pitchFamily="49" charset="0"/>
                <a:ea typeface="Calibri" panose="020F0502020204030204" pitchFamily="34" charset="0"/>
                <a:cs typeface="Times New Roman" panose="02020603050405020304" pitchFamily="18" charset="0"/>
              </a:rPr>
              <a:t>text</a:t>
            </a: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name</a:t>
            </a:r>
            <a:r>
              <a:rPr lang="fr-FR" sz="1200" dirty="0">
                <a:latin typeface="Courier New" panose="02070309020205020404" pitchFamily="49" charset="0"/>
                <a:ea typeface="Calibri" panose="020F0502020204030204" pitchFamily="34" charset="0"/>
                <a:cs typeface="Times New Roman" panose="02020603050405020304" pitchFamily="18" charset="0"/>
              </a:rPr>
              <a:t>="</a:t>
            </a:r>
            <a:r>
              <a:rPr lang="fr-FR" sz="1200" dirty="0" err="1">
                <a:latin typeface="Courier New" panose="02070309020205020404" pitchFamily="49" charset="0"/>
                <a:ea typeface="Calibri" panose="020F0502020204030204" pitchFamily="34" charset="0"/>
                <a:cs typeface="Times New Roman" panose="02020603050405020304" pitchFamily="18" charset="0"/>
              </a:rPr>
              <a:t>prenom</a:t>
            </a:r>
            <a:r>
              <a:rPr lang="fr-FR" sz="1200" dirty="0">
                <a:latin typeface="Courier New" panose="02070309020205020404" pitchFamily="49" charset="0"/>
                <a:ea typeface="Calibri" panose="020F0502020204030204" pitchFamily="34" charset="0"/>
                <a:cs typeface="Times New Roman" panose="02020603050405020304" pitchFamily="18" charset="0"/>
              </a:rPr>
              <a:t>"&gt;&lt;</a:t>
            </a:r>
            <a:r>
              <a:rPr lang="fr-FR" sz="1200" dirty="0" err="1">
                <a:latin typeface="Courier New" panose="02070309020205020404" pitchFamily="49" charset="0"/>
                <a:ea typeface="Calibri" panose="020F0502020204030204" pitchFamily="34" charset="0"/>
                <a:cs typeface="Times New Roman" panose="02020603050405020304" pitchFamily="18" charset="0"/>
              </a:rPr>
              <a:t>br</a:t>
            </a:r>
            <a:r>
              <a:rPr lang="fr-FR" sz="1200" dirty="0">
                <a:latin typeface="Courier New" panose="02070309020205020404" pitchFamily="49" charset="0"/>
                <a:ea typeface="Calibri" panose="020F0502020204030204" pitchFamily="34" charset="0"/>
                <a:cs typeface="Times New Roman" panose="02020603050405020304" pitchFamily="18" charset="0"/>
              </a:rPr>
              <a:t>&gt;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Age &lt;input type="</a:t>
            </a:r>
            <a:r>
              <a:rPr lang="fr-FR" sz="1200" dirty="0" err="1">
                <a:latin typeface="Courier New" panose="02070309020205020404" pitchFamily="49" charset="0"/>
                <a:ea typeface="Calibri" panose="020F0502020204030204" pitchFamily="34" charset="0"/>
                <a:cs typeface="Times New Roman" panose="02020603050405020304" pitchFamily="18" charset="0"/>
              </a:rPr>
              <a:t>text</a:t>
            </a: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name</a:t>
            </a:r>
            <a:r>
              <a:rPr lang="fr-FR" sz="1200" dirty="0">
                <a:latin typeface="Courier New" panose="02070309020205020404" pitchFamily="49" charset="0"/>
                <a:ea typeface="Calibri" panose="020F0502020204030204" pitchFamily="34" charset="0"/>
                <a:cs typeface="Times New Roman" panose="02020603050405020304" pitchFamily="18" charset="0"/>
              </a:rPr>
              <a:t>="</a:t>
            </a:r>
            <a:r>
              <a:rPr lang="fr-FR" sz="1200" dirty="0" err="1">
                <a:latin typeface="Courier New" panose="02070309020205020404" pitchFamily="49" charset="0"/>
                <a:ea typeface="Calibri" panose="020F0502020204030204" pitchFamily="34" charset="0"/>
                <a:cs typeface="Times New Roman" panose="02020603050405020304" pitchFamily="18" charset="0"/>
              </a:rPr>
              <a:t>age</a:t>
            </a:r>
            <a:r>
              <a:rPr lang="fr-FR" sz="1200" dirty="0">
                <a:latin typeface="Courier New" panose="02070309020205020404" pitchFamily="49" charset="0"/>
                <a:ea typeface="Calibri" panose="020F0502020204030204" pitchFamily="34" charset="0"/>
                <a:cs typeface="Times New Roman" panose="02020603050405020304" pitchFamily="18" charset="0"/>
              </a:rPr>
              <a:t>"&gt;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&lt;/div&gt;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a:t>
            </a:r>
            <a:r>
              <a:rPr lang="fr-FR" sz="1200" dirty="0" err="1">
                <a:latin typeface="Courier New" panose="02070309020205020404" pitchFamily="49" charset="0"/>
                <a:ea typeface="Calibri" panose="020F0502020204030204" pitchFamily="34" charset="0"/>
                <a:cs typeface="Times New Roman" panose="02020603050405020304" pitchFamily="18" charset="0"/>
              </a:rPr>
              <a:t>form</a:t>
            </a:r>
            <a:r>
              <a:rPr lang="fr-FR" sz="1200" dirty="0">
                <a:latin typeface="Courier New" panose="02070309020205020404" pitchFamily="49" charset="0"/>
                <a:ea typeface="Calibri" panose="020F0502020204030204" pitchFamily="34" charset="0"/>
                <a:cs typeface="Times New Roman" panose="02020603050405020304" pitchFamily="18" charset="0"/>
              </a:rPr>
              <a:t>&gt;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&lt;/body&gt;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&lt;/html&gt;</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4F519588-30DE-4EB1-93A3-9D0D473E38B0}"/>
              </a:ext>
            </a:extLst>
          </p:cNvPr>
          <p:cNvSpPr>
            <a:spLocks noGrp="1"/>
          </p:cNvSpPr>
          <p:nvPr>
            <p:ph type="sldNum" sz="quarter" idx="12"/>
          </p:nvPr>
        </p:nvSpPr>
        <p:spPr/>
        <p:txBody>
          <a:bodyPr/>
          <a:lstStyle/>
          <a:p>
            <a:fld id="{D57F1E4F-1CFF-5643-939E-217C01CDF565}" type="slidenum">
              <a:rPr lang="en-US" smtClean="0"/>
              <a:pPr/>
              <a:t>243</a:t>
            </a:fld>
            <a:endParaRPr lang="en-US" dirty="0"/>
          </a:p>
        </p:txBody>
      </p:sp>
    </p:spTree>
    <p:extLst>
      <p:ext uri="{BB962C8B-B14F-4D97-AF65-F5344CB8AC3E}">
        <p14:creationId xmlns:p14="http://schemas.microsoft.com/office/powerpoint/2010/main" val="186017669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Validation des données dans un formulaire</a:t>
            </a:r>
          </a:p>
        </p:txBody>
      </p:sp>
    </p:spTree>
    <p:extLst>
      <p:ext uri="{BB962C8B-B14F-4D97-AF65-F5344CB8AC3E}">
        <p14:creationId xmlns:p14="http://schemas.microsoft.com/office/powerpoint/2010/main" val="169035097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3343" y="1023684"/>
            <a:ext cx="8942895" cy="4765407"/>
          </a:xfrm>
          <a:prstGeom prst="rect">
            <a:avLst/>
          </a:prstGeom>
        </p:spPr>
        <p:txBody>
          <a:bodyPr wrap="square">
            <a:spAutoFit/>
          </a:bodyPr>
          <a:lstStyle/>
          <a:p>
            <a:pPr>
              <a:lnSpc>
                <a:spcPct val="107000"/>
              </a:lnSpc>
              <a:spcBef>
                <a:spcPts val="200"/>
              </a:spcBef>
              <a:spcAft>
                <a:spcPts val="0"/>
              </a:spcAft>
            </a:pPr>
            <a:r>
              <a:rPr lang="fr-FR" sz="24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Validation de données en HTML5</a:t>
            </a:r>
          </a:p>
          <a:p>
            <a:pPr>
              <a:lnSpc>
                <a:spcPct val="107000"/>
              </a:lnSpc>
              <a:spcBef>
                <a:spcPts val="200"/>
              </a:spcBef>
              <a:spcAft>
                <a:spcPts val="0"/>
              </a:spcAft>
            </a:pPr>
            <a:endParaRPr lang="fr-FR" sz="24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Lorsqu'un champ de saisie doit obligatoirement être rempli, il suffit de lui affecter l'attribut </a:t>
            </a:r>
            <a:r>
              <a:rPr lang="fr-FR" u="dbl" dirty="0" err="1">
                <a:latin typeface="Calibri" panose="020F0502020204030204" pitchFamily="34" charset="0"/>
                <a:ea typeface="Calibri" panose="020F0502020204030204" pitchFamily="34" charset="0"/>
                <a:cs typeface="Times New Roman" panose="02020603050405020304" pitchFamily="18" charset="0"/>
              </a:rPr>
              <a:t>required</a:t>
            </a:r>
            <a:r>
              <a:rPr lang="fr-FR" dirty="0">
                <a:latin typeface="Calibri" panose="020F0502020204030204" pitchFamily="34" charset="0"/>
                <a:ea typeface="Calibri" panose="020F0502020204030204" pitchFamily="34" charset="0"/>
                <a:cs typeface="Times New Roman" panose="02020603050405020304" pitchFamily="18" charset="0"/>
              </a:rPr>
              <a:t>. Dans ce formulaire, le champ de saisie </a:t>
            </a:r>
            <a:r>
              <a:rPr lang="fr-FR" u="dbl" dirty="0">
                <a:latin typeface="Calibri" panose="020F0502020204030204" pitchFamily="34" charset="0"/>
                <a:ea typeface="Calibri" panose="020F0502020204030204" pitchFamily="34" charset="0"/>
                <a:cs typeface="Times New Roman" panose="02020603050405020304" pitchFamily="18" charset="0"/>
              </a:rPr>
              <a:t>Nom</a:t>
            </a:r>
            <a:r>
              <a:rPr lang="fr-FR" dirty="0">
                <a:latin typeface="Calibri" panose="020F0502020204030204" pitchFamily="34" charset="0"/>
                <a:ea typeface="Calibri" panose="020F0502020204030204" pitchFamily="34" charset="0"/>
                <a:cs typeface="Times New Roman" panose="02020603050405020304" pitchFamily="18" charset="0"/>
              </a:rPr>
              <a:t> est obligatoire. Si l'utilisateur clique sur le bouton </a:t>
            </a:r>
            <a:r>
              <a:rPr lang="fr-FR" dirty="0" err="1">
                <a:latin typeface="Calibri" panose="020F0502020204030204" pitchFamily="34" charset="0"/>
                <a:ea typeface="Calibri" panose="020F0502020204030204" pitchFamily="34" charset="0"/>
                <a:cs typeface="Times New Roman" panose="02020603050405020304" pitchFamily="18" charset="0"/>
              </a:rPr>
              <a:t>Submit</a:t>
            </a:r>
            <a:r>
              <a:rPr lang="fr-FR" dirty="0">
                <a:latin typeface="Calibri" panose="020F0502020204030204" pitchFamily="34" charset="0"/>
                <a:ea typeface="Calibri" panose="020F0502020204030204" pitchFamily="34" charset="0"/>
                <a:cs typeface="Times New Roman" panose="02020603050405020304" pitchFamily="18" charset="0"/>
              </a:rPr>
              <a:t> sans l'avoir renseigné, un message d'erreur est généré et le formulaire n'est pas envoyé.</a:t>
            </a: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&lt;!DOCTYPE html&gt; </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&lt;html&gt;</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  &lt;head&gt;</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    </a:t>
            </a:r>
            <a:r>
              <a:rPr lang="en-GB" sz="1200" dirty="0">
                <a:solidFill>
                  <a:srgbClr val="000000"/>
                </a:solidFill>
                <a:latin typeface="Courier New" panose="02070309020205020404" pitchFamily="49" charset="0"/>
                <a:ea typeface="Calibri" panose="020F0502020204030204" pitchFamily="34" charset="0"/>
              </a:rPr>
              <a:t>&lt;meta charset="utf-8"&gt;</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GB" sz="1200" dirty="0">
                <a:solidFill>
                  <a:srgbClr val="000000"/>
                </a:solidFill>
                <a:latin typeface="Courier New" panose="02070309020205020404" pitchFamily="49" charset="0"/>
                <a:ea typeface="Calibri" panose="020F0502020204030204" pitchFamily="34" charset="0"/>
              </a:rPr>
              <a:t>    </a:t>
            </a:r>
            <a:r>
              <a:rPr lang="fr-FR" sz="1200" dirty="0">
                <a:solidFill>
                  <a:srgbClr val="000000"/>
                </a:solidFill>
                <a:latin typeface="Courier New" panose="02070309020205020404" pitchFamily="49" charset="0"/>
                <a:ea typeface="Calibri" panose="020F0502020204030204" pitchFamily="34" charset="0"/>
              </a:rPr>
              <a:t>&lt;</a:t>
            </a:r>
            <a:r>
              <a:rPr lang="fr-FR" sz="1200" dirty="0" err="1">
                <a:solidFill>
                  <a:srgbClr val="000000"/>
                </a:solidFill>
                <a:latin typeface="Courier New" panose="02070309020205020404" pitchFamily="49" charset="0"/>
                <a:ea typeface="Calibri" panose="020F0502020204030204" pitchFamily="34" charset="0"/>
              </a:rPr>
              <a:t>title</a:t>
            </a:r>
            <a:r>
              <a:rPr lang="fr-FR" sz="1200" dirty="0">
                <a:solidFill>
                  <a:srgbClr val="000000"/>
                </a:solidFill>
                <a:latin typeface="Courier New" panose="02070309020205020404" pitchFamily="49" charset="0"/>
                <a:ea typeface="Calibri" panose="020F0502020204030204" pitchFamily="34" charset="0"/>
              </a:rPr>
              <a:t>&gt;Champ de saisie obligatoire&lt;/</a:t>
            </a:r>
            <a:r>
              <a:rPr lang="fr-FR" sz="1200" dirty="0" err="1">
                <a:solidFill>
                  <a:srgbClr val="000000"/>
                </a:solidFill>
                <a:latin typeface="Courier New" panose="02070309020205020404" pitchFamily="49" charset="0"/>
                <a:ea typeface="Calibri" panose="020F0502020204030204" pitchFamily="34" charset="0"/>
              </a:rPr>
              <a:t>title</a:t>
            </a:r>
            <a:r>
              <a:rPr lang="fr-FR" sz="1200" dirty="0">
                <a:solidFill>
                  <a:srgbClr val="000000"/>
                </a:solidFill>
                <a:latin typeface="Courier New" panose="02070309020205020404" pitchFamily="49" charset="0"/>
                <a:ea typeface="Calibri" panose="020F0502020204030204" pitchFamily="34" charset="0"/>
              </a:rPr>
              <a:t>&gt;</a:t>
            </a:r>
          </a:p>
          <a:p>
            <a:pPr>
              <a:lnSpc>
                <a:spcPct val="107000"/>
              </a:lnSpc>
              <a:spcAft>
                <a:spcPts val="0"/>
              </a:spcAft>
            </a:pPr>
            <a:r>
              <a:rPr lang="fr-FR" sz="1200" dirty="0">
                <a:solidFill>
                  <a:srgbClr val="000000"/>
                </a:solidFill>
                <a:latin typeface="Courier New" panose="02070309020205020404" pitchFamily="49" charset="0"/>
                <a:ea typeface="Calibri" panose="020F0502020204030204" pitchFamily="34" charset="0"/>
              </a:rPr>
              <a:t>  </a:t>
            </a:r>
            <a:r>
              <a:rPr lang="en-US" sz="1200" dirty="0">
                <a:solidFill>
                  <a:srgbClr val="000000"/>
                </a:solidFill>
                <a:latin typeface="Courier New" panose="02070309020205020404" pitchFamily="49" charset="0"/>
                <a:ea typeface="Calibri" panose="020F0502020204030204" pitchFamily="34" charset="0"/>
              </a:rPr>
              <a:t>&lt;/head&gt;</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  &lt;body&gt;</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  &lt;form id="validation"&gt;</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   &lt;label&gt;Nom&lt;/label&gt;&lt;input type="text" name="Nom" required&gt;&lt;</a:t>
            </a:r>
            <a:r>
              <a:rPr lang="en-US" sz="1200" dirty="0" err="1">
                <a:solidFill>
                  <a:srgbClr val="000000"/>
                </a:solidFill>
                <a:latin typeface="Courier New" panose="02070309020205020404" pitchFamily="49" charset="0"/>
                <a:ea typeface="Calibri" panose="020F0502020204030204" pitchFamily="34" charset="0"/>
              </a:rPr>
              <a:t>br</a:t>
            </a:r>
            <a:r>
              <a:rPr lang="en-US" sz="1200" dirty="0">
                <a:solidFill>
                  <a:srgbClr val="000000"/>
                </a:solidFill>
                <a:latin typeface="Courier New" panose="02070309020205020404" pitchFamily="49" charset="0"/>
                <a:ea typeface="Calibri" panose="020F0502020204030204" pitchFamily="34" charset="0"/>
              </a:rPr>
              <a:t>&gt;&lt;</a:t>
            </a:r>
            <a:r>
              <a:rPr lang="en-US" sz="1200" dirty="0" err="1">
                <a:solidFill>
                  <a:srgbClr val="000000"/>
                </a:solidFill>
                <a:latin typeface="Courier New" panose="02070309020205020404" pitchFamily="49" charset="0"/>
                <a:ea typeface="Calibri" panose="020F0502020204030204" pitchFamily="34" charset="0"/>
              </a:rPr>
              <a:t>br</a:t>
            </a:r>
            <a:r>
              <a:rPr lang="en-US" sz="1200" dirty="0">
                <a:solidFill>
                  <a:srgbClr val="000000"/>
                </a:solidFill>
                <a:latin typeface="Courier New" panose="02070309020205020404" pitchFamily="49" charset="0"/>
                <a:ea typeface="Calibri" panose="020F0502020204030204" pitchFamily="34" charset="0"/>
              </a:rPr>
              <a:t>&gt;&lt;</a:t>
            </a:r>
            <a:r>
              <a:rPr lang="en-US" sz="1200" dirty="0" err="1">
                <a:solidFill>
                  <a:srgbClr val="000000"/>
                </a:solidFill>
                <a:latin typeface="Courier New" panose="02070309020205020404" pitchFamily="49" charset="0"/>
                <a:ea typeface="Calibri" panose="020F0502020204030204" pitchFamily="34" charset="0"/>
              </a:rPr>
              <a:t>br</a:t>
            </a:r>
            <a:r>
              <a:rPr lang="en-US" sz="1200" dirty="0">
                <a:solidFill>
                  <a:srgbClr val="000000"/>
                </a:solidFill>
                <a:latin typeface="Courier New" panose="02070309020205020404" pitchFamily="49" charset="0"/>
                <a:ea typeface="Calibri" panose="020F0502020204030204" pitchFamily="34" charset="0"/>
              </a:rPr>
              <a:t>&gt;&lt;</a:t>
            </a:r>
            <a:r>
              <a:rPr lang="en-US" sz="1200" dirty="0" err="1">
                <a:solidFill>
                  <a:srgbClr val="000000"/>
                </a:solidFill>
                <a:latin typeface="Courier New" panose="02070309020205020404" pitchFamily="49" charset="0"/>
                <a:ea typeface="Calibri" panose="020F0502020204030204" pitchFamily="34" charset="0"/>
              </a:rPr>
              <a:t>br</a:t>
            </a:r>
            <a:r>
              <a:rPr lang="en-US" sz="1200" dirty="0">
                <a:solidFill>
                  <a:srgbClr val="000000"/>
                </a:solidFill>
                <a:latin typeface="Courier New" panose="02070309020205020404" pitchFamily="49" charset="0"/>
                <a:ea typeface="Calibri" panose="020F0502020204030204" pitchFamily="34" charset="0"/>
              </a:rPr>
              <a:t>&gt;</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   &lt;input type="submit" value="</a:t>
            </a:r>
            <a:r>
              <a:rPr lang="en-US" sz="1200" dirty="0" err="1">
                <a:solidFill>
                  <a:srgbClr val="000000"/>
                </a:solidFill>
                <a:latin typeface="Courier New" panose="02070309020205020404" pitchFamily="49" charset="0"/>
                <a:ea typeface="Calibri" panose="020F0502020204030204" pitchFamily="34" charset="0"/>
              </a:rPr>
              <a:t>Valider</a:t>
            </a:r>
            <a:r>
              <a:rPr lang="en-US" sz="1200" dirty="0">
                <a:solidFill>
                  <a:srgbClr val="000000"/>
                </a:solidFill>
                <a:latin typeface="Courier New" panose="02070309020205020404" pitchFamily="49" charset="0"/>
                <a:ea typeface="Calibri" panose="020F0502020204030204" pitchFamily="34" charset="0"/>
              </a:rPr>
              <a:t>"&gt;&lt;/p&gt;</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  </a:t>
            </a:r>
            <a:r>
              <a:rPr lang="fr-FR" sz="1200" dirty="0">
                <a:solidFill>
                  <a:srgbClr val="000000"/>
                </a:solidFill>
                <a:latin typeface="Courier New" panose="02070309020205020404" pitchFamily="49" charset="0"/>
                <a:ea typeface="Calibri" panose="020F0502020204030204" pitchFamily="34" charset="0"/>
              </a:rPr>
              <a:t>&lt;/</a:t>
            </a:r>
            <a:r>
              <a:rPr lang="fr-FR" sz="1200" dirty="0" err="1">
                <a:solidFill>
                  <a:srgbClr val="000000"/>
                </a:solidFill>
                <a:latin typeface="Courier New" panose="02070309020205020404" pitchFamily="49" charset="0"/>
                <a:ea typeface="Calibri" panose="020F0502020204030204" pitchFamily="34" charset="0"/>
              </a:rPr>
              <a:t>form</a:t>
            </a:r>
            <a:r>
              <a:rPr lang="fr-FR" sz="1200" dirty="0">
                <a:solidFill>
                  <a:srgbClr val="000000"/>
                </a:solidFill>
                <a:latin typeface="Courier New" panose="02070309020205020404" pitchFamily="49" charset="0"/>
                <a:ea typeface="Calibri" panose="020F0502020204030204" pitchFamily="34" charset="0"/>
              </a:rPr>
              <a:t>&gt;</a:t>
            </a:r>
          </a:p>
          <a:p>
            <a:pPr>
              <a:lnSpc>
                <a:spcPct val="107000"/>
              </a:lnSpc>
              <a:spcAft>
                <a:spcPts val="0"/>
              </a:spcAft>
            </a:pPr>
            <a:r>
              <a:rPr lang="fr-FR" sz="1200" dirty="0">
                <a:solidFill>
                  <a:srgbClr val="000000"/>
                </a:solidFill>
                <a:latin typeface="Courier New" panose="02070309020205020404" pitchFamily="49" charset="0"/>
                <a:ea typeface="Calibri" panose="020F0502020204030204" pitchFamily="34" charset="0"/>
              </a:rPr>
              <a:t>  &lt;/body&gt;</a:t>
            </a:r>
          </a:p>
          <a:p>
            <a:pPr>
              <a:lnSpc>
                <a:spcPct val="107000"/>
              </a:lnSpc>
              <a:spcAft>
                <a:spcPts val="0"/>
              </a:spcAft>
            </a:pPr>
            <a:r>
              <a:rPr lang="fr-FR" sz="1200" dirty="0">
                <a:solidFill>
                  <a:srgbClr val="000000"/>
                </a:solidFill>
                <a:latin typeface="Courier New" panose="02070309020205020404" pitchFamily="49" charset="0"/>
                <a:ea typeface="Calibri" panose="020F0502020204030204" pitchFamily="34" charset="0"/>
              </a:rPr>
              <a:t>&lt;/html&gt;</a:t>
            </a:r>
            <a:endParaRPr lang="fr-FR" sz="1200" dirty="0">
              <a:solidFill>
                <a:srgbClr val="000000"/>
              </a:solidFill>
              <a:effectLst/>
              <a:latin typeface="Courier New" panose="02070309020205020404" pitchFamily="49" charset="0"/>
              <a:ea typeface="Calibri" panose="020F0502020204030204" pitchFamily="34" charset="0"/>
            </a:endParaRPr>
          </a:p>
        </p:txBody>
      </p:sp>
      <p:sp>
        <p:nvSpPr>
          <p:cNvPr id="3" name="Espace réservé du numéro de diapositive 2">
            <a:extLst>
              <a:ext uri="{FF2B5EF4-FFF2-40B4-BE49-F238E27FC236}">
                <a16:creationId xmlns:a16="http://schemas.microsoft.com/office/drawing/2014/main" id="{0767A070-7FC6-46D7-A068-9D596F510A12}"/>
              </a:ext>
            </a:extLst>
          </p:cNvPr>
          <p:cNvSpPr>
            <a:spLocks noGrp="1"/>
          </p:cNvSpPr>
          <p:nvPr>
            <p:ph type="sldNum" sz="quarter" idx="12"/>
          </p:nvPr>
        </p:nvSpPr>
        <p:spPr/>
        <p:txBody>
          <a:bodyPr/>
          <a:lstStyle/>
          <a:p>
            <a:fld id="{D57F1E4F-1CFF-5643-939E-217C01CDF565}" type="slidenum">
              <a:rPr lang="en-US" smtClean="0"/>
              <a:pPr/>
              <a:t>245</a:t>
            </a:fld>
            <a:endParaRPr lang="en-US" dirty="0"/>
          </a:p>
        </p:txBody>
      </p:sp>
    </p:spTree>
    <p:extLst>
      <p:ext uri="{BB962C8B-B14F-4D97-AF65-F5344CB8AC3E}">
        <p14:creationId xmlns:p14="http://schemas.microsoft.com/office/powerpoint/2010/main" val="32806611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0539" y="155897"/>
            <a:ext cx="10422903" cy="1277786"/>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Le champ d'action des attributs </a:t>
            </a:r>
            <a:r>
              <a:rPr lang="fr-FR" u="dbl" dirty="0" err="1">
                <a:latin typeface="Calibri" panose="020F0502020204030204" pitchFamily="34" charset="0"/>
                <a:ea typeface="Calibri" panose="020F0502020204030204" pitchFamily="34" charset="0"/>
                <a:cs typeface="Times New Roman" panose="02020603050405020304" pitchFamily="18" charset="0"/>
              </a:rPr>
              <a:t>required</a:t>
            </a:r>
            <a:r>
              <a:rPr lang="fr-FR" dirty="0">
                <a:latin typeface="Calibri" panose="020F0502020204030204" pitchFamily="34" charset="0"/>
                <a:ea typeface="Calibri" panose="020F0502020204030204" pitchFamily="34" charset="0"/>
                <a:cs typeface="Times New Roman" panose="02020603050405020304" pitchFamily="18" charset="0"/>
              </a:rPr>
              <a:t> est bien plus étendu, puisqu'il permet également de valider des données complexes (telles que des adresses e-mail ou des URL). À titre d'exemple, le formulaire ci-après teste la validité des champs </a:t>
            </a:r>
            <a:r>
              <a:rPr lang="fr-FR" u="dbl" dirty="0">
                <a:latin typeface="Calibri" panose="020F0502020204030204" pitchFamily="34" charset="0"/>
                <a:ea typeface="Calibri" panose="020F0502020204030204" pitchFamily="34" charset="0"/>
                <a:cs typeface="Times New Roman" panose="02020603050405020304" pitchFamily="18" charset="0"/>
              </a:rPr>
              <a:t>email</a:t>
            </a:r>
            <a:r>
              <a:rPr lang="fr-FR" dirty="0">
                <a:latin typeface="Calibri" panose="020F0502020204030204" pitchFamily="34" charset="0"/>
                <a:ea typeface="Calibri" panose="020F0502020204030204" pitchFamily="34" charset="0"/>
                <a:cs typeface="Times New Roman" panose="02020603050405020304" pitchFamily="18" charset="0"/>
              </a:rPr>
              <a:t> et </a:t>
            </a:r>
            <a:r>
              <a:rPr lang="fr-FR" u="dbl" dirty="0">
                <a:latin typeface="Calibri" panose="020F0502020204030204" pitchFamily="34" charset="0"/>
                <a:ea typeface="Calibri" panose="020F0502020204030204" pitchFamily="34" charset="0"/>
                <a:cs typeface="Times New Roman" panose="02020603050405020304" pitchFamily="18" charset="0"/>
              </a:rPr>
              <a:t>url</a:t>
            </a:r>
            <a:r>
              <a:rPr lang="fr-FR" dirty="0">
                <a:latin typeface="Calibri" panose="020F0502020204030204" pitchFamily="34" charset="0"/>
                <a:ea typeface="Calibri" panose="020F0502020204030204" pitchFamily="34" charset="0"/>
                <a:cs typeface="Times New Roman" panose="02020603050405020304" pitchFamily="18" charset="0"/>
              </a:rPr>
              <a:t>. Lorsqu’on clique sur le bouton </a:t>
            </a:r>
            <a:r>
              <a:rPr lang="fr-FR" dirty="0" err="1">
                <a:latin typeface="Calibri" panose="020F0502020204030204" pitchFamily="34" charset="0"/>
                <a:ea typeface="Calibri" panose="020F0502020204030204" pitchFamily="34" charset="0"/>
                <a:cs typeface="Times New Roman" panose="02020603050405020304" pitchFamily="18" charset="0"/>
              </a:rPr>
              <a:t>Submit</a:t>
            </a:r>
            <a:r>
              <a:rPr lang="fr-FR" dirty="0">
                <a:latin typeface="Calibri" panose="020F0502020204030204" pitchFamily="34" charset="0"/>
                <a:ea typeface="Calibri" panose="020F0502020204030204" pitchFamily="34" charset="0"/>
                <a:cs typeface="Times New Roman" panose="02020603050405020304" pitchFamily="18" charset="0"/>
              </a:rPr>
              <a:t>, un message d'erreur s'affiche si un de ces deux champs n'est pas conforme.</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2105318" y="1550419"/>
            <a:ext cx="9197419" cy="3254224"/>
          </a:xfrm>
          <a:prstGeom prst="rect">
            <a:avLst/>
          </a:prstGeom>
        </p:spPr>
        <p:txBody>
          <a:bodyPr wrap="square">
            <a:spAutoFit/>
          </a:bodyPr>
          <a:lstStyle/>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&lt;!DOCTYPE html&gt; </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&lt;html&gt;</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  &lt;head&gt;</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    </a:t>
            </a:r>
            <a:r>
              <a:rPr lang="en-GB" sz="1200" dirty="0">
                <a:solidFill>
                  <a:srgbClr val="000000"/>
                </a:solidFill>
                <a:latin typeface="Courier New" panose="02070309020205020404" pitchFamily="49" charset="0"/>
                <a:ea typeface="Calibri" panose="020F0502020204030204" pitchFamily="34" charset="0"/>
              </a:rPr>
              <a:t>&lt;meta charset="utf-8"&gt;</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GB" sz="1200" dirty="0">
                <a:solidFill>
                  <a:srgbClr val="000000"/>
                </a:solidFill>
                <a:latin typeface="Courier New" panose="02070309020205020404" pitchFamily="49" charset="0"/>
                <a:ea typeface="Calibri" panose="020F0502020204030204" pitchFamily="34" charset="0"/>
              </a:rPr>
              <a:t>    </a:t>
            </a:r>
            <a:r>
              <a:rPr lang="en-US" sz="1200" dirty="0">
                <a:solidFill>
                  <a:srgbClr val="000000"/>
                </a:solidFill>
                <a:latin typeface="Courier New" panose="02070309020205020404" pitchFamily="49" charset="0"/>
                <a:ea typeface="Calibri" panose="020F0502020204030204" pitchFamily="34" charset="0"/>
              </a:rPr>
              <a:t>&lt;title&gt;Validation e-mail et </a:t>
            </a:r>
            <a:r>
              <a:rPr lang="en-US" sz="1200" dirty="0" err="1">
                <a:solidFill>
                  <a:srgbClr val="000000"/>
                </a:solidFill>
                <a:latin typeface="Courier New" panose="02070309020205020404" pitchFamily="49" charset="0"/>
                <a:ea typeface="Calibri" panose="020F0502020204030204" pitchFamily="34" charset="0"/>
              </a:rPr>
              <a:t>url</a:t>
            </a:r>
            <a:r>
              <a:rPr lang="en-US" sz="1200" dirty="0">
                <a:solidFill>
                  <a:srgbClr val="000000"/>
                </a:solidFill>
                <a:latin typeface="Courier New" panose="02070309020205020404" pitchFamily="49" charset="0"/>
                <a:ea typeface="Calibri" panose="020F0502020204030204" pitchFamily="34" charset="0"/>
              </a:rPr>
              <a:t>&lt;/title&gt;</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  &lt;/head&gt;</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  &lt;body&gt;</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  &lt;form id="validation"&gt;</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   &lt;label&gt;Nom&lt;/label&gt; &lt;input name="Nom"&gt;&lt;</a:t>
            </a:r>
            <a:r>
              <a:rPr lang="en-US" sz="1200" dirty="0" err="1">
                <a:solidFill>
                  <a:srgbClr val="000000"/>
                </a:solidFill>
                <a:latin typeface="Courier New" panose="02070309020205020404" pitchFamily="49" charset="0"/>
                <a:ea typeface="Calibri" panose="020F0502020204030204" pitchFamily="34" charset="0"/>
              </a:rPr>
              <a:t>br</a:t>
            </a:r>
            <a:r>
              <a:rPr lang="en-US" sz="1200" dirty="0">
                <a:solidFill>
                  <a:srgbClr val="000000"/>
                </a:solidFill>
                <a:latin typeface="Courier New" panose="02070309020205020404" pitchFamily="49" charset="0"/>
                <a:ea typeface="Calibri" panose="020F0502020204030204" pitchFamily="34" charset="0"/>
              </a:rPr>
              <a:t>&gt;</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   &lt;label&gt;e-mail&lt;/label&gt; &lt;input type="email" name="email" required&gt;&lt;</a:t>
            </a:r>
            <a:r>
              <a:rPr lang="en-US" sz="1200" dirty="0" err="1">
                <a:solidFill>
                  <a:srgbClr val="000000"/>
                </a:solidFill>
                <a:latin typeface="Courier New" panose="02070309020205020404" pitchFamily="49" charset="0"/>
                <a:ea typeface="Calibri" panose="020F0502020204030204" pitchFamily="34" charset="0"/>
              </a:rPr>
              <a:t>br</a:t>
            </a:r>
            <a:r>
              <a:rPr lang="en-US" sz="1200" dirty="0">
                <a:solidFill>
                  <a:srgbClr val="000000"/>
                </a:solidFill>
                <a:latin typeface="Courier New" panose="02070309020205020404" pitchFamily="49" charset="0"/>
                <a:ea typeface="Calibri" panose="020F0502020204030204" pitchFamily="34" charset="0"/>
              </a:rPr>
              <a:t>&gt;</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   &lt;label&gt;</a:t>
            </a:r>
            <a:r>
              <a:rPr lang="en-US" sz="1200" dirty="0" err="1">
                <a:solidFill>
                  <a:srgbClr val="000000"/>
                </a:solidFill>
                <a:latin typeface="Courier New" panose="02070309020205020404" pitchFamily="49" charset="0"/>
                <a:ea typeface="Calibri" panose="020F0502020204030204" pitchFamily="34" charset="0"/>
              </a:rPr>
              <a:t>Adresse</a:t>
            </a:r>
            <a:r>
              <a:rPr lang="en-US" sz="1200" dirty="0">
                <a:solidFill>
                  <a:srgbClr val="000000"/>
                </a:solidFill>
                <a:latin typeface="Courier New" panose="02070309020205020404" pitchFamily="49" charset="0"/>
                <a:ea typeface="Calibri" panose="020F0502020204030204" pitchFamily="34" charset="0"/>
              </a:rPr>
              <a:t> URL&lt;/label&gt; &lt;input type="</a:t>
            </a:r>
            <a:r>
              <a:rPr lang="en-US" sz="1200" dirty="0" err="1">
                <a:solidFill>
                  <a:srgbClr val="000000"/>
                </a:solidFill>
                <a:latin typeface="Courier New" panose="02070309020205020404" pitchFamily="49" charset="0"/>
                <a:ea typeface="Calibri" panose="020F0502020204030204" pitchFamily="34" charset="0"/>
              </a:rPr>
              <a:t>url</a:t>
            </a:r>
            <a:r>
              <a:rPr lang="en-US" sz="1200" dirty="0">
                <a:solidFill>
                  <a:srgbClr val="000000"/>
                </a:solidFill>
                <a:latin typeface="Courier New" panose="02070309020205020404" pitchFamily="49" charset="0"/>
                <a:ea typeface="Calibri" panose="020F0502020204030204" pitchFamily="34" charset="0"/>
              </a:rPr>
              <a:t>" name="</a:t>
            </a:r>
            <a:r>
              <a:rPr lang="en-US" sz="1200" dirty="0" err="1">
                <a:solidFill>
                  <a:srgbClr val="000000"/>
                </a:solidFill>
                <a:latin typeface="Courier New" panose="02070309020205020404" pitchFamily="49" charset="0"/>
                <a:ea typeface="Calibri" panose="020F0502020204030204" pitchFamily="34" charset="0"/>
              </a:rPr>
              <a:t>url</a:t>
            </a:r>
            <a:r>
              <a:rPr lang="en-US" sz="1200" dirty="0">
                <a:solidFill>
                  <a:srgbClr val="000000"/>
                </a:solidFill>
                <a:latin typeface="Courier New" panose="02070309020205020404" pitchFamily="49" charset="0"/>
                <a:ea typeface="Calibri" panose="020F0502020204030204" pitchFamily="34" charset="0"/>
              </a:rPr>
              <a:t>" required&gt;&lt;</a:t>
            </a:r>
            <a:r>
              <a:rPr lang="en-US" sz="1200" dirty="0" err="1">
                <a:solidFill>
                  <a:srgbClr val="000000"/>
                </a:solidFill>
                <a:latin typeface="Courier New" panose="02070309020205020404" pitchFamily="49" charset="0"/>
                <a:ea typeface="Calibri" panose="020F0502020204030204" pitchFamily="34" charset="0"/>
              </a:rPr>
              <a:t>br</a:t>
            </a:r>
            <a:r>
              <a:rPr lang="en-US" sz="1200" dirty="0">
                <a:solidFill>
                  <a:srgbClr val="000000"/>
                </a:solidFill>
                <a:latin typeface="Courier New" panose="02070309020205020404" pitchFamily="49" charset="0"/>
                <a:ea typeface="Calibri" panose="020F0502020204030204" pitchFamily="34" charset="0"/>
              </a:rPr>
              <a:t>&gt;</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   &lt;label&gt;</a:t>
            </a:r>
            <a:r>
              <a:rPr lang="en-US" sz="1200" dirty="0" err="1">
                <a:solidFill>
                  <a:srgbClr val="000000"/>
                </a:solidFill>
                <a:latin typeface="Courier New" panose="02070309020205020404" pitchFamily="49" charset="0"/>
                <a:ea typeface="Calibri" panose="020F0502020204030204" pitchFamily="34" charset="0"/>
              </a:rPr>
              <a:t>Commentaire</a:t>
            </a:r>
            <a:r>
              <a:rPr lang="en-US" sz="1200" dirty="0">
                <a:solidFill>
                  <a:srgbClr val="000000"/>
                </a:solidFill>
                <a:latin typeface="Courier New" panose="02070309020205020404" pitchFamily="49" charset="0"/>
                <a:ea typeface="Calibri" panose="020F0502020204030204" pitchFamily="34" charset="0"/>
              </a:rPr>
              <a:t>&lt;/label&gt; &lt;</a:t>
            </a:r>
            <a:r>
              <a:rPr lang="en-US" sz="1200" dirty="0" err="1">
                <a:solidFill>
                  <a:srgbClr val="000000"/>
                </a:solidFill>
                <a:latin typeface="Courier New" panose="02070309020205020404" pitchFamily="49" charset="0"/>
                <a:ea typeface="Calibri" panose="020F0502020204030204" pitchFamily="34" charset="0"/>
              </a:rPr>
              <a:t>textarea</a:t>
            </a:r>
            <a:r>
              <a:rPr lang="en-US" sz="1200" dirty="0">
                <a:solidFill>
                  <a:srgbClr val="000000"/>
                </a:solidFill>
                <a:latin typeface="Courier New" panose="02070309020205020404" pitchFamily="49" charset="0"/>
                <a:ea typeface="Calibri" panose="020F0502020204030204" pitchFamily="34" charset="0"/>
              </a:rPr>
              <a:t> name="comment"&gt;&lt;/</a:t>
            </a:r>
            <a:r>
              <a:rPr lang="en-US" sz="1200" dirty="0" err="1">
                <a:solidFill>
                  <a:srgbClr val="000000"/>
                </a:solidFill>
                <a:latin typeface="Courier New" panose="02070309020205020404" pitchFamily="49" charset="0"/>
                <a:ea typeface="Calibri" panose="020F0502020204030204" pitchFamily="34" charset="0"/>
              </a:rPr>
              <a:t>textarea</a:t>
            </a:r>
            <a:r>
              <a:rPr lang="en-US" sz="1200" dirty="0">
                <a:solidFill>
                  <a:srgbClr val="000000"/>
                </a:solidFill>
                <a:latin typeface="Courier New" panose="02070309020205020404" pitchFamily="49" charset="0"/>
                <a:ea typeface="Calibri" panose="020F0502020204030204" pitchFamily="34" charset="0"/>
              </a:rPr>
              <a:t>&gt;&lt;</a:t>
            </a:r>
            <a:r>
              <a:rPr lang="en-US" sz="1200" dirty="0" err="1">
                <a:solidFill>
                  <a:srgbClr val="000000"/>
                </a:solidFill>
                <a:latin typeface="Courier New" panose="02070309020205020404" pitchFamily="49" charset="0"/>
                <a:ea typeface="Calibri" panose="020F0502020204030204" pitchFamily="34" charset="0"/>
              </a:rPr>
              <a:t>br</a:t>
            </a:r>
            <a:r>
              <a:rPr lang="en-US" sz="1200" dirty="0">
                <a:solidFill>
                  <a:srgbClr val="000000"/>
                </a:solidFill>
                <a:latin typeface="Courier New" panose="02070309020205020404" pitchFamily="49" charset="0"/>
                <a:ea typeface="Calibri" panose="020F0502020204030204" pitchFamily="34" charset="0"/>
              </a:rPr>
              <a:t>&gt;</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   &lt;input type="submit" value="</a:t>
            </a:r>
            <a:r>
              <a:rPr lang="en-US" sz="1200" dirty="0" err="1">
                <a:solidFill>
                  <a:srgbClr val="000000"/>
                </a:solidFill>
                <a:latin typeface="Courier New" panose="02070309020205020404" pitchFamily="49" charset="0"/>
                <a:ea typeface="Calibri" panose="020F0502020204030204" pitchFamily="34" charset="0"/>
              </a:rPr>
              <a:t>Valider</a:t>
            </a:r>
            <a:r>
              <a:rPr lang="en-US" sz="1200" dirty="0">
                <a:solidFill>
                  <a:srgbClr val="000000"/>
                </a:solidFill>
                <a:latin typeface="Courier New" panose="02070309020205020404" pitchFamily="49" charset="0"/>
                <a:ea typeface="Calibri" panose="020F0502020204030204" pitchFamily="34" charset="0"/>
              </a:rPr>
              <a:t>"&gt;</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  &lt;/form&gt;</a:t>
            </a:r>
            <a:endParaRPr lang="fr-FR" sz="1200" dirty="0">
              <a:solidFill>
                <a:srgbClr val="000000"/>
              </a:solidFill>
              <a:latin typeface="Courier New" panose="02070309020205020404" pitchFamily="49" charset="0"/>
              <a:ea typeface="Calibri" panose="020F0502020204030204" pitchFamily="34" charset="0"/>
            </a:endParaRPr>
          </a:p>
          <a:p>
            <a:pPr>
              <a:lnSpc>
                <a:spcPct val="107000"/>
              </a:lnSpc>
              <a:spcAft>
                <a:spcPts val="0"/>
              </a:spcAft>
            </a:pPr>
            <a:r>
              <a:rPr lang="en-US" sz="1200" dirty="0">
                <a:solidFill>
                  <a:srgbClr val="000000"/>
                </a:solidFill>
                <a:latin typeface="Courier New" panose="02070309020205020404" pitchFamily="49" charset="0"/>
                <a:ea typeface="Calibri" panose="020F0502020204030204" pitchFamily="34" charset="0"/>
              </a:rPr>
              <a:t>  </a:t>
            </a:r>
            <a:r>
              <a:rPr lang="fr-FR" sz="1200" dirty="0">
                <a:solidFill>
                  <a:srgbClr val="000000"/>
                </a:solidFill>
                <a:latin typeface="Courier New" panose="02070309020205020404" pitchFamily="49" charset="0"/>
                <a:ea typeface="Calibri" panose="020F0502020204030204" pitchFamily="34" charset="0"/>
              </a:rPr>
              <a:t>&lt;/body&gt;</a:t>
            </a:r>
          </a:p>
          <a:p>
            <a:pPr>
              <a:lnSpc>
                <a:spcPct val="107000"/>
              </a:lnSpc>
              <a:spcAft>
                <a:spcPts val="0"/>
              </a:spcAft>
            </a:pPr>
            <a:r>
              <a:rPr lang="fr-FR" sz="1200" dirty="0">
                <a:solidFill>
                  <a:srgbClr val="000000"/>
                </a:solidFill>
                <a:latin typeface="Courier New" panose="02070309020205020404" pitchFamily="49" charset="0"/>
                <a:ea typeface="Calibri" panose="020F0502020204030204" pitchFamily="34" charset="0"/>
              </a:rPr>
              <a:t>&lt;/html&gt;</a:t>
            </a:r>
            <a:endParaRPr lang="fr-FR" sz="1200" dirty="0">
              <a:solidFill>
                <a:srgbClr val="000000"/>
              </a:solidFill>
              <a:effectLst/>
              <a:latin typeface="Courier New" panose="02070309020205020404" pitchFamily="49" charset="0"/>
              <a:ea typeface="Calibri" panose="020F0502020204030204" pitchFamily="34" charset="0"/>
            </a:endParaRPr>
          </a:p>
        </p:txBody>
      </p:sp>
      <p:sp>
        <p:nvSpPr>
          <p:cNvPr id="4" name="Rectangle 3"/>
          <p:cNvSpPr/>
          <p:nvPr/>
        </p:nvSpPr>
        <p:spPr>
          <a:xfrm>
            <a:off x="1690538" y="5166385"/>
            <a:ext cx="10215515" cy="1281633"/>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Pour faciliter la reconnaissance des champs obligatoires, il est possible d'utiliser quelques lignes de CSS. Par exemple, cette ligne affecte un arrière-plan de couleur jaune aux champs </a:t>
            </a:r>
            <a:r>
              <a:rPr lang="fr-FR" u="dbl" dirty="0">
                <a:latin typeface="Calibri" panose="020F0502020204030204" pitchFamily="34" charset="0"/>
                <a:ea typeface="Calibri" panose="020F0502020204030204" pitchFamily="34" charset="0"/>
                <a:cs typeface="Times New Roman" panose="02020603050405020304" pitchFamily="18" charset="0"/>
              </a:rPr>
              <a:t>&lt;input&gt;</a:t>
            </a:r>
            <a:r>
              <a:rPr lang="fr-FR" dirty="0">
                <a:latin typeface="Calibri" panose="020F0502020204030204" pitchFamily="34" charset="0"/>
                <a:ea typeface="Calibri" panose="020F0502020204030204" pitchFamily="34" charset="0"/>
                <a:cs typeface="Times New Roman" panose="02020603050405020304" pitchFamily="18" charset="0"/>
              </a:rPr>
              <a:t> dont l'attribut </a:t>
            </a:r>
            <a:r>
              <a:rPr lang="fr-FR" u="dbl" dirty="0" err="1">
                <a:latin typeface="Calibri" panose="020F0502020204030204" pitchFamily="34" charset="0"/>
                <a:ea typeface="Calibri" panose="020F0502020204030204" pitchFamily="34" charset="0"/>
                <a:cs typeface="Times New Roman" panose="02020603050405020304" pitchFamily="18" charset="0"/>
              </a:rPr>
              <a:t>required</a:t>
            </a:r>
            <a:r>
              <a:rPr lang="fr-FR" dirty="0">
                <a:latin typeface="Calibri" panose="020F0502020204030204" pitchFamily="34" charset="0"/>
                <a:ea typeface="Calibri" panose="020F0502020204030204" pitchFamily="34" charset="0"/>
                <a:cs typeface="Times New Roman" panose="02020603050405020304" pitchFamily="18" charset="0"/>
              </a:rPr>
              <a:t> est spécifié :</a:t>
            </a:r>
          </a:p>
          <a:p>
            <a:pPr>
              <a:lnSpc>
                <a:spcPct val="107000"/>
              </a:lnSpc>
              <a:spcAft>
                <a:spcPts val="0"/>
              </a:spcAft>
            </a:pPr>
            <a:r>
              <a:rPr lang="fr-FR" sz="1200" dirty="0">
                <a:solidFill>
                  <a:srgbClr val="000000"/>
                </a:solidFill>
                <a:latin typeface="Courier New" panose="02070309020205020404" pitchFamily="49" charset="0"/>
                <a:ea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rPr>
              <a:t>input:required</a:t>
            </a:r>
            <a:r>
              <a:rPr lang="fr-FR" sz="1200" dirty="0">
                <a:solidFill>
                  <a:srgbClr val="000000"/>
                </a:solidFill>
                <a:latin typeface="Courier New" panose="02070309020205020404" pitchFamily="49" charset="0"/>
                <a:ea typeface="Calibri" panose="020F0502020204030204" pitchFamily="34" charset="0"/>
              </a:rPr>
              <a:t> { </a:t>
            </a:r>
            <a:r>
              <a:rPr lang="fr-FR" sz="1200" dirty="0" err="1">
                <a:solidFill>
                  <a:srgbClr val="000000"/>
                </a:solidFill>
                <a:latin typeface="Courier New" panose="02070309020205020404" pitchFamily="49" charset="0"/>
                <a:ea typeface="Calibri" panose="020F0502020204030204" pitchFamily="34" charset="0"/>
              </a:rPr>
              <a:t>background:yellow</a:t>
            </a:r>
            <a:r>
              <a:rPr lang="fr-FR" sz="1200" dirty="0">
                <a:solidFill>
                  <a:srgbClr val="000000"/>
                </a:solidFill>
                <a:latin typeface="Courier New" panose="02070309020205020404" pitchFamily="49" charset="0"/>
                <a:ea typeface="Calibri" panose="020F0502020204030204" pitchFamily="34" charset="0"/>
              </a:rPr>
              <a:t>; }</a:t>
            </a:r>
            <a:endParaRPr lang="fr-FR" sz="1200" dirty="0">
              <a:solidFill>
                <a:srgbClr val="000000"/>
              </a:solidFill>
              <a:effectLst/>
              <a:latin typeface="Courier New" panose="02070309020205020404" pitchFamily="49" charset="0"/>
              <a:ea typeface="Calibri" panose="020F0502020204030204" pitchFamily="34" charset="0"/>
            </a:endParaRPr>
          </a:p>
        </p:txBody>
      </p:sp>
      <p:sp>
        <p:nvSpPr>
          <p:cNvPr id="5" name="Espace réservé du numéro de diapositive 4">
            <a:extLst>
              <a:ext uri="{FF2B5EF4-FFF2-40B4-BE49-F238E27FC236}">
                <a16:creationId xmlns:a16="http://schemas.microsoft.com/office/drawing/2014/main" id="{5C335C20-3B81-4DDB-8199-AC6C201CE667}"/>
              </a:ext>
            </a:extLst>
          </p:cNvPr>
          <p:cNvSpPr>
            <a:spLocks noGrp="1"/>
          </p:cNvSpPr>
          <p:nvPr>
            <p:ph type="sldNum" sz="quarter" idx="12"/>
          </p:nvPr>
        </p:nvSpPr>
        <p:spPr/>
        <p:txBody>
          <a:bodyPr/>
          <a:lstStyle/>
          <a:p>
            <a:fld id="{D57F1E4F-1CFF-5643-939E-217C01CDF565}" type="slidenum">
              <a:rPr lang="en-US" smtClean="0"/>
              <a:pPr/>
              <a:t>246</a:t>
            </a:fld>
            <a:endParaRPr lang="en-US" dirty="0"/>
          </a:p>
        </p:txBody>
      </p:sp>
    </p:spTree>
    <p:extLst>
      <p:ext uri="{BB962C8B-B14F-4D97-AF65-F5344CB8AC3E}">
        <p14:creationId xmlns:p14="http://schemas.microsoft.com/office/powerpoint/2010/main" val="211000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9649" y="819044"/>
            <a:ext cx="2344133" cy="4524637"/>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Il est également possible de valider les données entrées dans un formulaire en utilisant quelques instructions JavaScript. Par exemple, pour vérifier si la valeur contenu dans une zone de texte est comprise entre 10 et 20 lors de l'appui sur le bouton </a:t>
            </a:r>
            <a:r>
              <a:rPr lang="fr-FR" dirty="0" err="1">
                <a:latin typeface="Calibri" panose="020F0502020204030204" pitchFamily="34" charset="0"/>
                <a:ea typeface="Calibri" panose="020F0502020204030204" pitchFamily="34" charset="0"/>
                <a:cs typeface="Times New Roman" panose="02020603050405020304" pitchFamily="18" charset="0"/>
              </a:rPr>
              <a:t>Submit</a:t>
            </a:r>
            <a:r>
              <a:rPr lang="fr-FR" dirty="0">
                <a:latin typeface="Calibri" panose="020F0502020204030204" pitchFamily="34" charset="0"/>
                <a:ea typeface="Calibri" panose="020F0502020204030204" pitchFamily="34" charset="0"/>
                <a:cs typeface="Times New Roman" panose="02020603050405020304" pitchFamily="18" charset="0"/>
              </a:rPr>
              <a:t>, vous utiliserez les instructions suivantes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5066467" y="635051"/>
            <a:ext cx="6831290" cy="5622437"/>
          </a:xfrm>
          <a:prstGeom prst="rect">
            <a:avLst/>
          </a:prstGeom>
        </p:spPr>
        <p:txBody>
          <a:bodyPr wrap="square">
            <a:spAutoFit/>
          </a:bodyPr>
          <a:lstStyle/>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&lt;!DOCTYPE html&gt;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&lt;html&gt;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a:t>
            </a:r>
            <a:r>
              <a:rPr lang="fr-FR" sz="1200" dirty="0" err="1">
                <a:latin typeface="Courier New" panose="02070309020205020404" pitchFamily="49" charset="0"/>
                <a:ea typeface="Calibri" panose="020F0502020204030204" pitchFamily="34" charset="0"/>
                <a:cs typeface="Times New Roman" panose="02020603050405020304" pitchFamily="18" charset="0"/>
              </a:rPr>
              <a:t>head</a:t>
            </a:r>
            <a:r>
              <a:rPr lang="fr-FR" sz="1200" dirty="0">
                <a:latin typeface="Courier New" panose="02070309020205020404" pitchFamily="49" charset="0"/>
                <a:ea typeface="Calibri" panose="020F0502020204030204" pitchFamily="34" charset="0"/>
                <a:cs typeface="Times New Roman" panose="02020603050405020304" pitchFamily="18" charset="0"/>
              </a:rPr>
              <a:t>&gt;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a:t>
            </a:r>
            <a:r>
              <a:rPr lang="fr-FR" sz="1200" dirty="0" err="1">
                <a:latin typeface="Courier New" panose="02070309020205020404" pitchFamily="49" charset="0"/>
                <a:ea typeface="Calibri" panose="020F0502020204030204" pitchFamily="34" charset="0"/>
                <a:cs typeface="Times New Roman" panose="02020603050405020304" pitchFamily="18" charset="0"/>
              </a:rPr>
              <a:t>meta</a:t>
            </a: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charset</a:t>
            </a:r>
            <a:r>
              <a:rPr lang="fr-FR" sz="1200" dirty="0">
                <a:latin typeface="Courier New" panose="02070309020205020404" pitchFamily="49" charset="0"/>
                <a:ea typeface="Calibri" panose="020F0502020204030204" pitchFamily="34" charset="0"/>
                <a:cs typeface="Times New Roman" panose="02020603050405020304" pitchFamily="18" charset="0"/>
              </a:rPr>
              <a:t>="utf-8"&gt;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a:t>
            </a:r>
            <a:r>
              <a:rPr lang="fr-FR" sz="1200" dirty="0" err="1">
                <a:latin typeface="Courier New" panose="02070309020205020404" pitchFamily="49" charset="0"/>
                <a:ea typeface="Calibri" panose="020F0502020204030204" pitchFamily="34" charset="0"/>
                <a:cs typeface="Times New Roman" panose="02020603050405020304" pitchFamily="18" charset="0"/>
              </a:rPr>
              <a:t>title</a:t>
            </a:r>
            <a:r>
              <a:rPr lang="fr-FR" sz="1200" dirty="0">
                <a:latin typeface="Courier New" panose="02070309020205020404" pitchFamily="49" charset="0"/>
                <a:ea typeface="Calibri" panose="020F0502020204030204" pitchFamily="34" charset="0"/>
                <a:cs typeface="Times New Roman" panose="02020603050405020304" pitchFamily="18" charset="0"/>
              </a:rPr>
              <a:t>&gt;Un formulaire&lt;/</a:t>
            </a:r>
            <a:r>
              <a:rPr lang="fr-FR" sz="1200" dirty="0" err="1">
                <a:latin typeface="Courier New" panose="02070309020205020404" pitchFamily="49" charset="0"/>
                <a:ea typeface="Calibri" panose="020F0502020204030204" pitchFamily="34" charset="0"/>
                <a:cs typeface="Times New Roman" panose="02020603050405020304" pitchFamily="18" charset="0"/>
              </a:rPr>
              <a:t>title</a:t>
            </a:r>
            <a:r>
              <a:rPr lang="fr-FR" sz="1200" dirty="0">
                <a:latin typeface="Courier New" panose="02070309020205020404" pitchFamily="49" charset="0"/>
                <a:ea typeface="Calibri" panose="020F0502020204030204" pitchFamily="34" charset="0"/>
                <a:cs typeface="Times New Roman" panose="02020603050405020304" pitchFamily="18" charset="0"/>
              </a:rPr>
              <a:t>&gt;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&lt;script&gt;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function</a:t>
            </a:r>
            <a:r>
              <a:rPr lang="fr-FR" sz="1200" dirty="0">
                <a:latin typeface="Courier New" panose="02070309020205020404" pitchFamily="49" charset="0"/>
                <a:ea typeface="Calibri" panose="020F0502020204030204" pitchFamily="34" charset="0"/>
                <a:cs typeface="Times New Roman" panose="02020603050405020304" pitchFamily="18" charset="0"/>
              </a:rPr>
              <a:t> validation(){</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var valeur = </a:t>
            </a:r>
            <a:r>
              <a:rPr lang="fr-FR" sz="1200" dirty="0" err="1">
                <a:latin typeface="Courier New" panose="02070309020205020404" pitchFamily="49" charset="0"/>
                <a:ea typeface="Calibri" panose="020F0502020204030204" pitchFamily="34" charset="0"/>
                <a:cs typeface="Times New Roman" panose="02020603050405020304" pitchFamily="18" charset="0"/>
              </a:rPr>
              <a:t>parseInt</a:t>
            </a:r>
            <a:r>
              <a:rPr lang="fr-FR" sz="1200" dirty="0">
                <a:latin typeface="Courier New" panose="02070309020205020404" pitchFamily="49" charset="0"/>
                <a:ea typeface="Calibri" panose="020F0502020204030204" pitchFamily="34" charset="0"/>
                <a:cs typeface="Times New Roman" panose="02020603050405020304" pitchFamily="18" charset="0"/>
              </a:rPr>
              <a:t>(</a:t>
            </a:r>
            <a:r>
              <a:rPr lang="fr-FR" sz="1200" dirty="0" err="1">
                <a:latin typeface="Courier New" panose="02070309020205020404" pitchFamily="49" charset="0"/>
                <a:ea typeface="Calibri" panose="020F0502020204030204" pitchFamily="34" charset="0"/>
                <a:cs typeface="Times New Roman" panose="02020603050405020304" pitchFamily="18" charset="0"/>
              </a:rPr>
              <a:t>f.laValeur.value</a:t>
            </a:r>
            <a:r>
              <a:rPr lang="fr-FR" sz="1200" dirty="0">
                <a:latin typeface="Courier New" panose="02070309020205020404" pitchFamily="49" charset="0"/>
                <a:ea typeface="Calibri" panose="020F0502020204030204" pitchFamily="34" charset="0"/>
                <a:cs typeface="Times New Roman" panose="02020603050405020304" pitchFamily="18" charset="0"/>
              </a:rPr>
              <a: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console.log(valeur);</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if ((valeur&gt;=10) &amp;&amp; (valeur&lt;=20)) {</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return </a:t>
            </a:r>
            <a:r>
              <a:rPr lang="fr-FR" sz="1200" dirty="0" err="1">
                <a:latin typeface="Courier New" panose="02070309020205020404" pitchFamily="49" charset="0"/>
                <a:ea typeface="Calibri" panose="020F0502020204030204" pitchFamily="34" charset="0"/>
                <a:cs typeface="Times New Roman" panose="02020603050405020304" pitchFamily="18" charset="0"/>
              </a:rPr>
              <a:t>true</a:t>
            </a:r>
            <a:r>
              <a:rPr lang="fr-FR" sz="1200" dirty="0">
                <a:latin typeface="Courier New" panose="02070309020205020404" pitchFamily="49" charset="0"/>
                <a:ea typeface="Calibri" panose="020F0502020204030204" pitchFamily="34" charset="0"/>
                <a:cs typeface="Times New Roman" panose="02020603050405020304" pitchFamily="18" charset="0"/>
              </a:rPr>
              <a:t>;</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else</a:t>
            </a:r>
            <a:r>
              <a:rPr lang="fr-FR" sz="1200" dirty="0">
                <a:latin typeface="Courier New" panose="02070309020205020404" pitchFamily="49" charset="0"/>
                <a:ea typeface="Calibri" panose="020F0502020204030204" pitchFamily="34" charset="0"/>
                <a:cs typeface="Times New Roman" panose="02020603050405020304" pitchFamily="18" charset="0"/>
              </a:rPr>
              <a:t> {        </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alert</a:t>
            </a:r>
            <a:r>
              <a:rPr lang="fr-FR" sz="1200" dirty="0">
                <a:latin typeface="Courier New" panose="02070309020205020404" pitchFamily="49" charset="0"/>
                <a:ea typeface="Calibri" panose="020F0502020204030204" pitchFamily="34" charset="0"/>
                <a:cs typeface="Times New Roman" panose="02020603050405020304" pitchFamily="18" charset="0"/>
              </a:rPr>
              <a:t>("La valeur entrée n'est pas comprise entre 10 et 20");</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return false;</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  </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a:t>
            </a: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&lt;/script&gt;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a:t>
            </a:r>
            <a:r>
              <a:rPr lang="fr-FR" sz="1200" dirty="0" err="1">
                <a:latin typeface="Courier New" panose="02070309020205020404" pitchFamily="49" charset="0"/>
                <a:ea typeface="Calibri" panose="020F0502020204030204" pitchFamily="34" charset="0"/>
                <a:cs typeface="Times New Roman" panose="02020603050405020304" pitchFamily="18" charset="0"/>
              </a:rPr>
              <a:t>head</a:t>
            </a:r>
            <a:r>
              <a:rPr lang="fr-FR" sz="1200" dirty="0">
                <a:latin typeface="Courier New" panose="02070309020205020404" pitchFamily="49" charset="0"/>
                <a:ea typeface="Calibri" panose="020F0502020204030204" pitchFamily="34" charset="0"/>
                <a:cs typeface="Times New Roman" panose="02020603050405020304" pitchFamily="18" charset="0"/>
              </a:rPr>
              <a:t>&gt;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&lt;body&gt;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a:t>
            </a:r>
            <a:r>
              <a:rPr lang="fr-FR" sz="1200" dirty="0" err="1">
                <a:latin typeface="Courier New" panose="02070309020205020404" pitchFamily="49" charset="0"/>
                <a:ea typeface="Calibri" panose="020F0502020204030204" pitchFamily="34" charset="0"/>
                <a:cs typeface="Times New Roman" panose="02020603050405020304" pitchFamily="18" charset="0"/>
              </a:rPr>
              <a:t>form</a:t>
            </a: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name</a:t>
            </a:r>
            <a:r>
              <a:rPr lang="fr-FR" sz="1200" dirty="0">
                <a:latin typeface="Courier New" panose="02070309020205020404" pitchFamily="49" charset="0"/>
                <a:ea typeface="Calibri" panose="020F0502020204030204" pitchFamily="34" charset="0"/>
                <a:cs typeface="Times New Roman" panose="02020603050405020304" pitchFamily="18" charset="0"/>
              </a:rPr>
              <a:t>="f" action="</a:t>
            </a:r>
            <a:r>
              <a:rPr lang="fr-FR" sz="1200" dirty="0" err="1">
                <a:latin typeface="Courier New" panose="02070309020205020404" pitchFamily="49" charset="0"/>
                <a:ea typeface="Calibri" panose="020F0502020204030204" pitchFamily="34" charset="0"/>
                <a:cs typeface="Times New Roman" panose="02020603050405020304" pitchFamily="18" charset="0"/>
              </a:rPr>
              <a:t>traitement.php</a:t>
            </a: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onsubmit</a:t>
            </a:r>
            <a:r>
              <a:rPr lang="fr-FR" sz="1200" dirty="0">
                <a:latin typeface="Courier New" panose="02070309020205020404" pitchFamily="49" charset="0"/>
                <a:ea typeface="Calibri" panose="020F0502020204030204" pitchFamily="34" charset="0"/>
                <a:cs typeface="Times New Roman" panose="02020603050405020304" pitchFamily="18" charset="0"/>
              </a:rPr>
              <a:t>="return validation()" </a:t>
            </a:r>
            <a:r>
              <a:rPr lang="fr-FR" sz="1200" dirty="0" err="1">
                <a:latin typeface="Courier New" panose="02070309020205020404" pitchFamily="49" charset="0"/>
                <a:ea typeface="Calibri" panose="020F0502020204030204" pitchFamily="34" charset="0"/>
                <a:cs typeface="Times New Roman" panose="02020603050405020304" pitchFamily="18" charset="0"/>
              </a:rPr>
              <a:t>method</a:t>
            </a:r>
            <a:r>
              <a:rPr lang="fr-FR" sz="1200" dirty="0">
                <a:latin typeface="Courier New" panose="02070309020205020404" pitchFamily="49" charset="0"/>
                <a:ea typeface="Calibri" panose="020F0502020204030204" pitchFamily="34" charset="0"/>
                <a:cs typeface="Times New Roman" panose="02020603050405020304" pitchFamily="18" charset="0"/>
              </a:rPr>
              <a:t>="post"&gt;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Entrez une valeur comprise entre 10 et 20</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&lt;input type="</a:t>
            </a:r>
            <a:r>
              <a:rPr lang="fr-FR" sz="1200" dirty="0" err="1">
                <a:latin typeface="Courier New" panose="02070309020205020404" pitchFamily="49" charset="0"/>
                <a:ea typeface="Calibri" panose="020F0502020204030204" pitchFamily="34" charset="0"/>
                <a:cs typeface="Times New Roman" panose="02020603050405020304" pitchFamily="18" charset="0"/>
              </a:rPr>
              <a:t>text</a:t>
            </a:r>
            <a:r>
              <a:rPr lang="fr-FR" sz="1200" dirty="0">
                <a:latin typeface="Courier New" panose="02070309020205020404" pitchFamily="49" charset="0"/>
                <a:ea typeface="Calibri" panose="020F0502020204030204" pitchFamily="34" charset="0"/>
                <a:cs typeface="Times New Roman" panose="02020603050405020304" pitchFamily="18" charset="0"/>
              </a:rPr>
              <a:t>" </a:t>
            </a:r>
            <a:r>
              <a:rPr lang="fr-FR" sz="1200" dirty="0" err="1">
                <a:latin typeface="Courier New" panose="02070309020205020404" pitchFamily="49" charset="0"/>
                <a:ea typeface="Calibri" panose="020F0502020204030204" pitchFamily="34" charset="0"/>
                <a:cs typeface="Times New Roman" panose="02020603050405020304" pitchFamily="18" charset="0"/>
              </a:rPr>
              <a:t>name</a:t>
            </a:r>
            <a:r>
              <a:rPr lang="fr-FR" sz="1200" dirty="0">
                <a:latin typeface="Courier New" panose="02070309020205020404" pitchFamily="49" charset="0"/>
                <a:ea typeface="Calibri" panose="020F0502020204030204" pitchFamily="34" charset="0"/>
                <a:cs typeface="Times New Roman" panose="02020603050405020304" pitchFamily="18" charset="0"/>
              </a:rPr>
              <a:t>="</a:t>
            </a:r>
            <a:r>
              <a:rPr lang="fr-FR" sz="1200" dirty="0" err="1">
                <a:latin typeface="Courier New" panose="02070309020205020404" pitchFamily="49" charset="0"/>
                <a:ea typeface="Calibri" panose="020F0502020204030204" pitchFamily="34" charset="0"/>
                <a:cs typeface="Times New Roman" panose="02020603050405020304" pitchFamily="18" charset="0"/>
              </a:rPr>
              <a:t>laValeur</a:t>
            </a:r>
            <a:r>
              <a:rPr lang="fr-FR" sz="1200" dirty="0">
                <a:latin typeface="Courier New" panose="02070309020205020404" pitchFamily="49" charset="0"/>
                <a:ea typeface="Calibri" panose="020F0502020204030204" pitchFamily="34" charset="0"/>
                <a:cs typeface="Times New Roman" panose="02020603050405020304" pitchFamily="18" charset="0"/>
              </a:rPr>
              <a:t>" value=""&gt;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&lt;input type="</a:t>
            </a:r>
            <a:r>
              <a:rPr lang="fr-FR" sz="1200" dirty="0" err="1">
                <a:latin typeface="Courier New" panose="02070309020205020404" pitchFamily="49" charset="0"/>
                <a:ea typeface="Calibri" panose="020F0502020204030204" pitchFamily="34" charset="0"/>
                <a:cs typeface="Times New Roman" panose="02020603050405020304" pitchFamily="18" charset="0"/>
              </a:rPr>
              <a:t>submit</a:t>
            </a:r>
            <a:r>
              <a:rPr lang="fr-FR" sz="1200" dirty="0">
                <a:latin typeface="Courier New" panose="02070309020205020404" pitchFamily="49" charset="0"/>
                <a:ea typeface="Calibri" panose="020F0502020204030204" pitchFamily="34" charset="0"/>
                <a:cs typeface="Times New Roman" panose="02020603050405020304" pitchFamily="18" charset="0"/>
              </a:rPr>
              <a:t>" value="Valider"&gt;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a:t>
            </a:r>
            <a:r>
              <a:rPr lang="fr-FR" sz="1200" dirty="0" err="1">
                <a:latin typeface="Courier New" panose="02070309020205020404" pitchFamily="49" charset="0"/>
                <a:ea typeface="Calibri" panose="020F0502020204030204" pitchFamily="34" charset="0"/>
                <a:cs typeface="Times New Roman" panose="02020603050405020304" pitchFamily="18" charset="0"/>
              </a:rPr>
              <a:t>form</a:t>
            </a:r>
            <a:r>
              <a:rPr lang="fr-FR" sz="1200" dirty="0">
                <a:latin typeface="Courier New" panose="02070309020205020404" pitchFamily="49" charset="0"/>
                <a:ea typeface="Calibri" panose="020F0502020204030204" pitchFamily="34" charset="0"/>
                <a:cs typeface="Times New Roman" panose="02020603050405020304" pitchFamily="18" charset="0"/>
              </a:rPr>
              <a:t>&gt;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  &lt;/body&gt;</a:t>
            </a:r>
            <a:endParaRPr lang="fr-FR"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fr-FR" sz="1200" dirty="0">
                <a:latin typeface="Courier New" panose="02070309020205020404" pitchFamily="49" charset="0"/>
                <a:ea typeface="Calibri" panose="020F0502020204030204" pitchFamily="34" charset="0"/>
                <a:cs typeface="Times New Roman" panose="02020603050405020304" pitchFamily="18" charset="0"/>
              </a:rPr>
              <a:t>&lt;/html&gt;</a:t>
            </a:r>
            <a:endParaRPr lang="fr-FR"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1803661" y="246355"/>
            <a:ext cx="3424655" cy="388696"/>
          </a:xfrm>
          <a:prstGeom prst="rect">
            <a:avLst/>
          </a:prstGeom>
        </p:spPr>
        <p:txBody>
          <a:bodyPr wrap="none">
            <a:spAutoFit/>
          </a:bodyPr>
          <a:lstStyle/>
          <a:p>
            <a:pPr>
              <a:lnSpc>
                <a:spcPct val="107000"/>
              </a:lnSpc>
              <a:spcBef>
                <a:spcPts val="200"/>
              </a:spcBef>
              <a:spcAft>
                <a:spcPts val="0"/>
              </a:spcAft>
            </a:pPr>
            <a:r>
              <a:rPr lang="fr-FR"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Validation de données en JavaScript</a:t>
            </a:r>
          </a:p>
        </p:txBody>
      </p:sp>
      <p:sp>
        <p:nvSpPr>
          <p:cNvPr id="5" name="Rectangle 4"/>
          <p:cNvSpPr/>
          <p:nvPr/>
        </p:nvSpPr>
        <p:spPr>
          <a:xfrm>
            <a:off x="2369268" y="5876577"/>
            <a:ext cx="9951563" cy="981423"/>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La méthode validation() est appelée lorsque l'utilisateur clique sur le bouton </a:t>
            </a:r>
            <a:r>
              <a:rPr lang="fr-FR" dirty="0" err="1">
                <a:latin typeface="Calibri" panose="020F0502020204030204" pitchFamily="34" charset="0"/>
                <a:ea typeface="Calibri" panose="020F0502020204030204" pitchFamily="34" charset="0"/>
                <a:cs typeface="Times New Roman" panose="02020603050405020304" pitchFamily="18" charset="0"/>
              </a:rPr>
              <a:t>Submit</a:t>
            </a:r>
            <a:r>
              <a:rPr lang="fr-FR" dirty="0">
                <a:latin typeface="Calibri" panose="020F0502020204030204" pitchFamily="34" charset="0"/>
                <a:ea typeface="Calibri" panose="020F0502020204030204" pitchFamily="34" charset="0"/>
                <a:cs typeface="Times New Roman" panose="02020603050405020304" pitchFamily="18" charset="0"/>
              </a:rPr>
              <a:t>. Cette méthode teste la valeur saisie dans la zone de texte. Si elle n'est pas comprise entre 10 et 20, une boîte de message est affichée et la valeur false est retournée par la fonction pour ne pas valider la saisie.</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Espace réservé du numéro de diapositive 5">
            <a:extLst>
              <a:ext uri="{FF2B5EF4-FFF2-40B4-BE49-F238E27FC236}">
                <a16:creationId xmlns:a16="http://schemas.microsoft.com/office/drawing/2014/main" id="{141F2035-4A03-40D4-8B06-D72AAC8C5F16}"/>
              </a:ext>
            </a:extLst>
          </p:cNvPr>
          <p:cNvSpPr>
            <a:spLocks noGrp="1"/>
          </p:cNvSpPr>
          <p:nvPr>
            <p:ph type="sldNum" sz="quarter" idx="12"/>
          </p:nvPr>
        </p:nvSpPr>
        <p:spPr/>
        <p:txBody>
          <a:bodyPr/>
          <a:lstStyle/>
          <a:p>
            <a:fld id="{D57F1E4F-1CFF-5643-939E-217C01CDF565}" type="slidenum">
              <a:rPr lang="en-US" smtClean="0"/>
              <a:pPr/>
              <a:t>247</a:t>
            </a:fld>
            <a:endParaRPr lang="en-US" dirty="0"/>
          </a:p>
        </p:txBody>
      </p:sp>
    </p:spTree>
    <p:extLst>
      <p:ext uri="{BB962C8B-B14F-4D97-AF65-F5344CB8AC3E}">
        <p14:creationId xmlns:p14="http://schemas.microsoft.com/office/powerpoint/2010/main" val="258021562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9331" y="742977"/>
            <a:ext cx="7915373" cy="2062552"/>
          </a:xfrm>
          <a:prstGeom prst="rect">
            <a:avLst/>
          </a:prstGeom>
        </p:spPr>
        <p:txBody>
          <a:bodyPr wrap="square">
            <a:spAutoFit/>
          </a:bodyPr>
          <a:lstStyle/>
          <a:p>
            <a:pPr>
              <a:lnSpc>
                <a:spcPct val="107000"/>
              </a:lnSpc>
              <a:spcAft>
                <a:spcPts val="800"/>
              </a:spcAft>
            </a:pPr>
            <a:r>
              <a:rPr lang="fr-FR" b="1" dirty="0">
                <a:latin typeface="Calibri" panose="020F0502020204030204" pitchFamily="34" charset="0"/>
                <a:ea typeface="Calibri" panose="020F0502020204030204" pitchFamily="34" charset="0"/>
                <a:cs typeface="Times New Roman" panose="02020603050405020304" pitchFamily="18" charset="0"/>
              </a:rPr>
              <a:t>Exercice</a:t>
            </a:r>
          </a:p>
          <a:p>
            <a:pPr>
              <a:lnSpc>
                <a:spcPct val="107000"/>
              </a:lnSpc>
              <a:spcAft>
                <a:spcPts val="800"/>
              </a:spcAft>
            </a:pPr>
            <a:endParaRPr lang="fr-FR"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Définissez un formulaire contenant trois zones de texte : </a:t>
            </a:r>
            <a:r>
              <a:rPr lang="fr-FR" b="1" dirty="0">
                <a:latin typeface="Calibri" panose="020F0502020204030204" pitchFamily="34" charset="0"/>
                <a:ea typeface="Calibri" panose="020F0502020204030204" pitchFamily="34" charset="0"/>
                <a:cs typeface="Times New Roman" panose="02020603050405020304" pitchFamily="18" charset="0"/>
              </a:rPr>
              <a:t>Prénom</a:t>
            </a:r>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latin typeface="Calibri" panose="020F0502020204030204" pitchFamily="34" charset="0"/>
                <a:ea typeface="Calibri" panose="020F0502020204030204" pitchFamily="34" charset="0"/>
                <a:cs typeface="Times New Roman" panose="02020603050405020304" pitchFamily="18" charset="0"/>
              </a:rPr>
              <a:t>Nom</a:t>
            </a:r>
            <a:r>
              <a:rPr lang="fr-FR" dirty="0">
                <a:latin typeface="Calibri" panose="020F0502020204030204" pitchFamily="34" charset="0"/>
                <a:ea typeface="Calibri" panose="020F0502020204030204" pitchFamily="34" charset="0"/>
                <a:cs typeface="Times New Roman" panose="02020603050405020304" pitchFamily="18" charset="0"/>
              </a:rPr>
              <a:t> et </a:t>
            </a:r>
            <a:r>
              <a:rPr lang="fr-FR" b="1" dirty="0">
                <a:latin typeface="Calibri" panose="020F0502020204030204" pitchFamily="34" charset="0"/>
                <a:ea typeface="Calibri" panose="020F0502020204030204" pitchFamily="34" charset="0"/>
                <a:cs typeface="Times New Roman" panose="02020603050405020304" pitchFamily="18" charset="0"/>
              </a:rPr>
              <a:t>Age</a:t>
            </a:r>
            <a:r>
              <a:rPr lang="fr-FR" dirty="0">
                <a:latin typeface="Calibri" panose="020F0502020204030204" pitchFamily="34" charset="0"/>
                <a:ea typeface="Calibri" panose="020F0502020204030204" pitchFamily="34" charset="0"/>
                <a:cs typeface="Times New Roman" panose="02020603050405020304" pitchFamily="18" charset="0"/>
              </a:rPr>
              <a:t>. Mettez en place une validation de formulaire en JavaScript. Le formulaire sera considéré comme valide si les zones de texte </a:t>
            </a:r>
            <a:r>
              <a:rPr lang="fr-FR" b="1" dirty="0">
                <a:latin typeface="Calibri" panose="020F0502020204030204" pitchFamily="34" charset="0"/>
                <a:ea typeface="Calibri" panose="020F0502020204030204" pitchFamily="34" charset="0"/>
                <a:cs typeface="Times New Roman" panose="02020603050405020304" pitchFamily="18" charset="0"/>
              </a:rPr>
              <a:t>Nom</a:t>
            </a:r>
            <a:r>
              <a:rPr lang="fr-FR" dirty="0">
                <a:latin typeface="Calibri" panose="020F0502020204030204" pitchFamily="34" charset="0"/>
                <a:ea typeface="Calibri" panose="020F0502020204030204" pitchFamily="34" charset="0"/>
                <a:cs typeface="Times New Roman" panose="02020603050405020304" pitchFamily="18" charset="0"/>
              </a:rPr>
              <a:t> et </a:t>
            </a:r>
            <a:r>
              <a:rPr lang="fr-FR" b="1" dirty="0">
                <a:latin typeface="Calibri" panose="020F0502020204030204" pitchFamily="34" charset="0"/>
                <a:ea typeface="Calibri" panose="020F0502020204030204" pitchFamily="34" charset="0"/>
                <a:cs typeface="Times New Roman" panose="02020603050405020304" pitchFamily="18" charset="0"/>
              </a:rPr>
              <a:t>Prénom</a:t>
            </a:r>
            <a:r>
              <a:rPr lang="fr-FR" dirty="0">
                <a:latin typeface="Calibri" panose="020F0502020204030204" pitchFamily="34" charset="0"/>
                <a:ea typeface="Calibri" panose="020F0502020204030204" pitchFamily="34" charset="0"/>
                <a:cs typeface="Times New Roman" panose="02020603050405020304" pitchFamily="18" charset="0"/>
              </a:rPr>
              <a:t> ne sont pas vides et si </a:t>
            </a:r>
            <a:r>
              <a:rPr lang="fr-FR" b="1" dirty="0">
                <a:latin typeface="Calibri" panose="020F0502020204030204" pitchFamily="34" charset="0"/>
                <a:ea typeface="Calibri" panose="020F0502020204030204" pitchFamily="34" charset="0"/>
                <a:cs typeface="Times New Roman" panose="02020603050405020304" pitchFamily="18" charset="0"/>
              </a:rPr>
              <a:t>l'âge est supérieur à 20</a:t>
            </a:r>
            <a:r>
              <a:rPr lang="fr-FR" dirty="0">
                <a:latin typeface="Calibri" panose="020F0502020204030204" pitchFamily="34" charset="0"/>
                <a:ea typeface="Calibri" panose="020F0502020204030204" pitchFamily="34" charset="0"/>
                <a:cs typeface="Times New Roman" panose="02020603050405020304" pitchFamily="18" charset="0"/>
              </a:rPr>
              <a:t>.</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B9182381-3C1E-4581-B797-176FC261235D}"/>
              </a:ext>
            </a:extLst>
          </p:cNvPr>
          <p:cNvSpPr>
            <a:spLocks noGrp="1"/>
          </p:cNvSpPr>
          <p:nvPr>
            <p:ph type="sldNum" sz="quarter" idx="12"/>
          </p:nvPr>
        </p:nvSpPr>
        <p:spPr/>
        <p:txBody>
          <a:bodyPr/>
          <a:lstStyle/>
          <a:p>
            <a:fld id="{D57F1E4F-1CFF-5643-939E-217C01CDF565}" type="slidenum">
              <a:rPr lang="en-US" smtClean="0"/>
              <a:pPr/>
              <a:t>248</a:t>
            </a:fld>
            <a:endParaRPr lang="en-US" dirty="0"/>
          </a:p>
        </p:txBody>
      </p:sp>
    </p:spTree>
    <p:extLst>
      <p:ext uri="{BB962C8B-B14F-4D97-AF65-F5344CB8AC3E}">
        <p14:creationId xmlns:p14="http://schemas.microsoft.com/office/powerpoint/2010/main" val="364094744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8507" y="247601"/>
            <a:ext cx="10606026" cy="6610399"/>
          </a:xfrm>
          <a:prstGeom prst="rect">
            <a:avLst/>
          </a:prstGeom>
        </p:spPr>
        <p:txBody>
          <a:bodyPr wrap="square">
            <a:spAutoFit/>
          </a:bodyPr>
          <a:lstStyle/>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&lt;!DOCTYPE html&gt;</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&lt;html&gt;</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&lt;</a:t>
            </a:r>
            <a:r>
              <a:rPr lang="fr-FR" sz="1100" dirty="0" err="1">
                <a:latin typeface="Courier New" panose="02070309020205020404" pitchFamily="49" charset="0"/>
                <a:ea typeface="Calibri" panose="020F0502020204030204" pitchFamily="34" charset="0"/>
                <a:cs typeface="Times New Roman" panose="02020603050405020304" pitchFamily="18" charset="0"/>
              </a:rPr>
              <a:t>head</a:t>
            </a:r>
            <a:r>
              <a:rPr lang="fr-FR" sz="1100" dirty="0">
                <a:latin typeface="Courier New" panose="02070309020205020404" pitchFamily="49" charset="0"/>
                <a:ea typeface="Calibri" panose="020F0502020204030204" pitchFamily="34" charset="0"/>
                <a:cs typeface="Times New Roman" panose="02020603050405020304" pitchFamily="18" charset="0"/>
              </a:rPr>
              <a:t>&gt;</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&lt;</a:t>
            </a:r>
            <a:r>
              <a:rPr lang="fr-FR" sz="1100" dirty="0" err="1">
                <a:latin typeface="Courier New" panose="02070309020205020404" pitchFamily="49" charset="0"/>
                <a:ea typeface="Calibri" panose="020F0502020204030204" pitchFamily="34" charset="0"/>
                <a:cs typeface="Times New Roman" panose="02020603050405020304" pitchFamily="18" charset="0"/>
              </a:rPr>
              <a:t>meta</a:t>
            </a:r>
            <a:r>
              <a:rPr lang="fr-FR" sz="1100" dirty="0">
                <a:latin typeface="Courier New" panose="02070309020205020404" pitchFamily="49" charset="0"/>
                <a:ea typeface="Calibri" panose="020F0502020204030204" pitchFamily="34" charset="0"/>
                <a:cs typeface="Times New Roman" panose="02020603050405020304" pitchFamily="18" charset="0"/>
              </a:rPr>
              <a:t> </a:t>
            </a:r>
            <a:r>
              <a:rPr lang="fr-FR" sz="1100" dirty="0" err="1">
                <a:latin typeface="Courier New" panose="02070309020205020404" pitchFamily="49" charset="0"/>
                <a:ea typeface="Calibri" panose="020F0502020204030204" pitchFamily="34" charset="0"/>
                <a:cs typeface="Times New Roman" panose="02020603050405020304" pitchFamily="18" charset="0"/>
              </a:rPr>
              <a:t>charset</a:t>
            </a:r>
            <a:r>
              <a:rPr lang="fr-FR" sz="1100" dirty="0">
                <a:latin typeface="Courier New" panose="02070309020205020404" pitchFamily="49" charset="0"/>
                <a:ea typeface="Calibri" panose="020F0502020204030204" pitchFamily="34" charset="0"/>
                <a:cs typeface="Times New Roman" panose="02020603050405020304" pitchFamily="18" charset="0"/>
              </a:rPr>
              <a:t>="utf-8"&gt;</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&lt;</a:t>
            </a:r>
            <a:r>
              <a:rPr lang="fr-FR" sz="1100" dirty="0" err="1">
                <a:latin typeface="Courier New" panose="02070309020205020404" pitchFamily="49" charset="0"/>
                <a:ea typeface="Calibri" panose="020F0502020204030204" pitchFamily="34" charset="0"/>
                <a:cs typeface="Times New Roman" panose="02020603050405020304" pitchFamily="18" charset="0"/>
              </a:rPr>
              <a:t>title</a:t>
            </a:r>
            <a:r>
              <a:rPr lang="fr-FR" sz="1100" dirty="0">
                <a:latin typeface="Courier New" panose="02070309020205020404" pitchFamily="49" charset="0"/>
                <a:ea typeface="Calibri" panose="020F0502020204030204" pitchFamily="34" charset="0"/>
                <a:cs typeface="Times New Roman" panose="02020603050405020304" pitchFamily="18" charset="0"/>
              </a:rPr>
              <a:t>&gt;Un formulaire&lt;/</a:t>
            </a:r>
            <a:r>
              <a:rPr lang="fr-FR" sz="1100" dirty="0" err="1">
                <a:latin typeface="Courier New" panose="02070309020205020404" pitchFamily="49" charset="0"/>
                <a:ea typeface="Calibri" panose="020F0502020204030204" pitchFamily="34" charset="0"/>
                <a:cs typeface="Times New Roman" panose="02020603050405020304" pitchFamily="18" charset="0"/>
              </a:rPr>
              <a:t>title</a:t>
            </a:r>
            <a:r>
              <a:rPr lang="fr-FR" sz="1100" dirty="0">
                <a:latin typeface="Courier New" panose="02070309020205020404" pitchFamily="49" charset="0"/>
                <a:ea typeface="Calibri" panose="020F0502020204030204" pitchFamily="34" charset="0"/>
                <a:cs typeface="Times New Roman" panose="02020603050405020304" pitchFamily="18" charset="0"/>
              </a:rPr>
              <a:t>&gt;</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&lt;script&gt;</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a:t>
            </a:r>
            <a:r>
              <a:rPr lang="fr-FR" sz="1100" dirty="0" err="1">
                <a:latin typeface="Courier New" panose="02070309020205020404" pitchFamily="49" charset="0"/>
                <a:ea typeface="Calibri" panose="020F0502020204030204" pitchFamily="34" charset="0"/>
                <a:cs typeface="Times New Roman" panose="02020603050405020304" pitchFamily="18" charset="0"/>
              </a:rPr>
              <a:t>function</a:t>
            </a:r>
            <a:r>
              <a:rPr lang="fr-FR" sz="1100" dirty="0">
                <a:latin typeface="Courier New" panose="02070309020205020404" pitchFamily="49" charset="0"/>
                <a:ea typeface="Calibri" panose="020F0502020204030204" pitchFamily="34" charset="0"/>
                <a:cs typeface="Times New Roman" panose="02020603050405020304" pitchFamily="18" charset="0"/>
              </a:rPr>
              <a:t> validation(){</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var ok = </a:t>
            </a:r>
            <a:r>
              <a:rPr lang="fr-FR" sz="1100" dirty="0" err="1">
                <a:latin typeface="Courier New" panose="02070309020205020404" pitchFamily="49" charset="0"/>
                <a:ea typeface="Calibri" panose="020F0502020204030204" pitchFamily="34" charset="0"/>
                <a:cs typeface="Times New Roman" panose="02020603050405020304" pitchFamily="18" charset="0"/>
              </a:rPr>
              <a:t>true</a:t>
            </a:r>
            <a:r>
              <a:rPr lang="fr-FR" sz="1100" dirty="0">
                <a:latin typeface="Courier New" panose="02070309020205020404" pitchFamily="49" charset="0"/>
                <a:ea typeface="Calibri" panose="020F0502020204030204" pitchFamily="34" charset="0"/>
                <a:cs typeface="Times New Roman" panose="02020603050405020304" pitchFamily="18" charset="0"/>
              </a:rPr>
              <a:t>;</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var message = '';</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if (!(</a:t>
            </a:r>
            <a:r>
              <a:rPr lang="fr-FR" sz="1100" dirty="0" err="1">
                <a:latin typeface="Courier New" panose="02070309020205020404" pitchFamily="49" charset="0"/>
                <a:ea typeface="Calibri" panose="020F0502020204030204" pitchFamily="34" charset="0"/>
                <a:cs typeface="Times New Roman" panose="02020603050405020304" pitchFamily="18" charset="0"/>
              </a:rPr>
              <a:t>f.age.value</a:t>
            </a:r>
            <a:r>
              <a:rPr lang="fr-FR" sz="1100" dirty="0">
                <a:latin typeface="Courier New" panose="02070309020205020404" pitchFamily="49" charset="0"/>
                <a:ea typeface="Calibri" panose="020F0502020204030204" pitchFamily="34" charset="0"/>
                <a:cs typeface="Times New Roman" panose="02020603050405020304" pitchFamily="18" charset="0"/>
              </a:rPr>
              <a:t> &gt;= 20)) {</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ok = false;</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message += 'L\'âge doit être supérieur à 20&lt;</a:t>
            </a:r>
            <a:r>
              <a:rPr lang="fr-FR" sz="1100" dirty="0" err="1">
                <a:latin typeface="Courier New" panose="02070309020205020404" pitchFamily="49" charset="0"/>
                <a:ea typeface="Calibri" panose="020F0502020204030204" pitchFamily="34" charset="0"/>
                <a:cs typeface="Times New Roman" panose="02020603050405020304" pitchFamily="18" charset="0"/>
              </a:rPr>
              <a:t>br</a:t>
            </a:r>
            <a:r>
              <a:rPr lang="fr-FR" sz="1100" dirty="0">
                <a:latin typeface="Courier New" panose="02070309020205020404" pitchFamily="49" charset="0"/>
                <a:ea typeface="Calibri" panose="020F0502020204030204" pitchFamily="34" charset="0"/>
                <a:cs typeface="Times New Roman" panose="02020603050405020304" pitchFamily="18" charset="0"/>
              </a:rPr>
              <a:t>&gt;';</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  </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if (</a:t>
            </a:r>
            <a:r>
              <a:rPr lang="fr-FR" sz="1100" dirty="0" err="1">
                <a:latin typeface="Courier New" panose="02070309020205020404" pitchFamily="49" charset="0"/>
                <a:ea typeface="Calibri" panose="020F0502020204030204" pitchFamily="34" charset="0"/>
                <a:cs typeface="Times New Roman" panose="02020603050405020304" pitchFamily="18" charset="0"/>
              </a:rPr>
              <a:t>f.prenom.value</a:t>
            </a:r>
            <a:r>
              <a:rPr lang="fr-FR" sz="1100" dirty="0">
                <a:latin typeface="Courier New" panose="02070309020205020404" pitchFamily="49" charset="0"/>
                <a:ea typeface="Calibri" panose="020F0502020204030204" pitchFamily="34" charset="0"/>
                <a:cs typeface="Times New Roman" panose="02020603050405020304" pitchFamily="18" charset="0"/>
              </a:rPr>
              <a:t> == '') {</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ok = false;</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message += </a:t>
            </a:r>
            <a:r>
              <a:rPr lang="fr-FR" sz="1100" dirty="0" err="1">
                <a:latin typeface="Courier New" panose="02070309020205020404" pitchFamily="49" charset="0"/>
                <a:ea typeface="Calibri" panose="020F0502020204030204" pitchFamily="34" charset="0"/>
                <a:cs typeface="Times New Roman" panose="02020603050405020304" pitchFamily="18" charset="0"/>
              </a:rPr>
              <a:t>'Le</a:t>
            </a:r>
            <a:r>
              <a:rPr lang="fr-FR" sz="1100" dirty="0">
                <a:latin typeface="Courier New" panose="02070309020205020404" pitchFamily="49" charset="0"/>
                <a:ea typeface="Calibri" panose="020F0502020204030204" pitchFamily="34" charset="0"/>
                <a:cs typeface="Times New Roman" panose="02020603050405020304" pitchFamily="18" charset="0"/>
              </a:rPr>
              <a:t> prénom ne peut pas être vide&lt;</a:t>
            </a:r>
            <a:r>
              <a:rPr lang="fr-FR" sz="1100" dirty="0" err="1">
                <a:latin typeface="Courier New" panose="02070309020205020404" pitchFamily="49" charset="0"/>
                <a:ea typeface="Calibri" panose="020F0502020204030204" pitchFamily="34" charset="0"/>
                <a:cs typeface="Times New Roman" panose="02020603050405020304" pitchFamily="18" charset="0"/>
              </a:rPr>
              <a:t>br</a:t>
            </a:r>
            <a:r>
              <a:rPr lang="fr-FR" sz="1100" dirty="0">
                <a:latin typeface="Courier New" panose="02070309020205020404" pitchFamily="49" charset="0"/>
                <a:ea typeface="Calibri" panose="020F0502020204030204" pitchFamily="34" charset="0"/>
                <a:cs typeface="Times New Roman" panose="02020603050405020304" pitchFamily="18" charset="0"/>
              </a:rPr>
              <a:t>&gt;';</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  </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if (</a:t>
            </a:r>
            <a:r>
              <a:rPr lang="fr-FR" sz="1100" dirty="0" err="1">
                <a:latin typeface="Courier New" panose="02070309020205020404" pitchFamily="49" charset="0"/>
                <a:ea typeface="Calibri" panose="020F0502020204030204" pitchFamily="34" charset="0"/>
                <a:cs typeface="Times New Roman" panose="02020603050405020304" pitchFamily="18" charset="0"/>
              </a:rPr>
              <a:t>f.nom.value</a:t>
            </a:r>
            <a:r>
              <a:rPr lang="fr-FR" sz="1100" dirty="0">
                <a:latin typeface="Courier New" panose="02070309020205020404" pitchFamily="49" charset="0"/>
                <a:ea typeface="Calibri" panose="020F0502020204030204" pitchFamily="34" charset="0"/>
                <a:cs typeface="Times New Roman" panose="02020603050405020304" pitchFamily="18" charset="0"/>
              </a:rPr>
              <a:t> == '') {</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ok = false;</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message += </a:t>
            </a:r>
            <a:r>
              <a:rPr lang="fr-FR" sz="1100" dirty="0" err="1">
                <a:latin typeface="Courier New" panose="02070309020205020404" pitchFamily="49" charset="0"/>
                <a:ea typeface="Calibri" panose="020F0502020204030204" pitchFamily="34" charset="0"/>
                <a:cs typeface="Times New Roman" panose="02020603050405020304" pitchFamily="18" charset="0"/>
              </a:rPr>
              <a:t>'Le</a:t>
            </a:r>
            <a:r>
              <a:rPr lang="fr-FR" sz="1100" dirty="0">
                <a:latin typeface="Courier New" panose="02070309020205020404" pitchFamily="49" charset="0"/>
                <a:ea typeface="Calibri" panose="020F0502020204030204" pitchFamily="34" charset="0"/>
                <a:cs typeface="Times New Roman" panose="02020603050405020304" pitchFamily="18" charset="0"/>
              </a:rPr>
              <a:t> nom ne peut pas être vide&lt;</a:t>
            </a:r>
            <a:r>
              <a:rPr lang="fr-FR" sz="1100" dirty="0" err="1">
                <a:latin typeface="Courier New" panose="02070309020205020404" pitchFamily="49" charset="0"/>
                <a:ea typeface="Calibri" panose="020F0502020204030204" pitchFamily="34" charset="0"/>
                <a:cs typeface="Times New Roman" panose="02020603050405020304" pitchFamily="18" charset="0"/>
              </a:rPr>
              <a:t>br</a:t>
            </a:r>
            <a:r>
              <a:rPr lang="fr-FR" sz="1100" dirty="0">
                <a:latin typeface="Courier New" panose="02070309020205020404" pitchFamily="49" charset="0"/>
                <a:ea typeface="Calibri" panose="020F0502020204030204" pitchFamily="34" charset="0"/>
                <a:cs typeface="Times New Roman" panose="02020603050405020304" pitchFamily="18" charset="0"/>
              </a:rPr>
              <a:t>&gt;';</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  </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a:t>
            </a:r>
            <a:r>
              <a:rPr lang="fr-FR" sz="1100" dirty="0" err="1">
                <a:latin typeface="Courier New" panose="02070309020205020404" pitchFamily="49" charset="0"/>
                <a:ea typeface="Calibri" panose="020F0502020204030204" pitchFamily="34" charset="0"/>
                <a:cs typeface="Times New Roman" panose="02020603050405020304" pitchFamily="18" charset="0"/>
              </a:rPr>
              <a:t>document.querySelector</a:t>
            </a:r>
            <a:r>
              <a:rPr lang="fr-FR" sz="1100" dirty="0">
                <a:latin typeface="Courier New" panose="02070309020205020404" pitchFamily="49" charset="0"/>
                <a:ea typeface="Calibri" panose="020F0502020204030204" pitchFamily="34" charset="0"/>
                <a:cs typeface="Times New Roman" panose="02020603050405020304" pitchFamily="18" charset="0"/>
              </a:rPr>
              <a:t>('div').</a:t>
            </a:r>
            <a:r>
              <a:rPr lang="fr-FR" sz="1100" dirty="0" err="1">
                <a:latin typeface="Courier New" panose="02070309020205020404" pitchFamily="49" charset="0"/>
                <a:ea typeface="Calibri" panose="020F0502020204030204" pitchFamily="34" charset="0"/>
                <a:cs typeface="Times New Roman" panose="02020603050405020304" pitchFamily="18" charset="0"/>
              </a:rPr>
              <a:t>innerHTML</a:t>
            </a:r>
            <a:r>
              <a:rPr lang="fr-FR" sz="1100" dirty="0">
                <a:latin typeface="Courier New" panose="02070309020205020404" pitchFamily="49" charset="0"/>
                <a:ea typeface="Calibri" panose="020F0502020204030204" pitchFamily="34" charset="0"/>
                <a:cs typeface="Times New Roman" panose="02020603050405020304" pitchFamily="18" charset="0"/>
              </a:rPr>
              <a:t> = message;</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return ok;</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&lt;/script&gt;</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&lt;/</a:t>
            </a:r>
            <a:r>
              <a:rPr lang="fr-FR" sz="1100" dirty="0" err="1">
                <a:latin typeface="Courier New" panose="02070309020205020404" pitchFamily="49" charset="0"/>
                <a:ea typeface="Calibri" panose="020F0502020204030204" pitchFamily="34" charset="0"/>
                <a:cs typeface="Times New Roman" panose="02020603050405020304" pitchFamily="18" charset="0"/>
              </a:rPr>
              <a:t>head</a:t>
            </a:r>
            <a:r>
              <a:rPr lang="fr-FR" sz="1100" dirty="0">
                <a:latin typeface="Courier New" panose="02070309020205020404" pitchFamily="49" charset="0"/>
                <a:ea typeface="Calibri" panose="020F0502020204030204" pitchFamily="34" charset="0"/>
                <a:cs typeface="Times New Roman" panose="02020603050405020304" pitchFamily="18" charset="0"/>
              </a:rPr>
              <a:t>&gt;</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&lt;body&gt;</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&lt;</a:t>
            </a:r>
            <a:r>
              <a:rPr lang="fr-FR" sz="1100" dirty="0" err="1">
                <a:latin typeface="Courier New" panose="02070309020205020404" pitchFamily="49" charset="0"/>
                <a:ea typeface="Calibri" panose="020F0502020204030204" pitchFamily="34" charset="0"/>
                <a:cs typeface="Times New Roman" panose="02020603050405020304" pitchFamily="18" charset="0"/>
              </a:rPr>
              <a:t>form</a:t>
            </a:r>
            <a:r>
              <a:rPr lang="fr-FR" sz="1100" dirty="0">
                <a:latin typeface="Courier New" panose="02070309020205020404" pitchFamily="49" charset="0"/>
                <a:ea typeface="Calibri" panose="020F0502020204030204" pitchFamily="34" charset="0"/>
                <a:cs typeface="Times New Roman" panose="02020603050405020304" pitchFamily="18" charset="0"/>
              </a:rPr>
              <a:t> </a:t>
            </a:r>
            <a:r>
              <a:rPr lang="fr-FR" sz="1100" dirty="0" err="1">
                <a:latin typeface="Courier New" panose="02070309020205020404" pitchFamily="49" charset="0"/>
                <a:ea typeface="Calibri" panose="020F0502020204030204" pitchFamily="34" charset="0"/>
                <a:cs typeface="Times New Roman" panose="02020603050405020304" pitchFamily="18" charset="0"/>
              </a:rPr>
              <a:t>name</a:t>
            </a:r>
            <a:r>
              <a:rPr lang="fr-FR" sz="1100" dirty="0">
                <a:latin typeface="Courier New" panose="02070309020205020404" pitchFamily="49" charset="0"/>
                <a:ea typeface="Calibri" panose="020F0502020204030204" pitchFamily="34" charset="0"/>
                <a:cs typeface="Times New Roman" panose="02020603050405020304" pitchFamily="18" charset="0"/>
              </a:rPr>
              <a:t>="f" action="</a:t>
            </a:r>
            <a:r>
              <a:rPr lang="fr-FR" sz="1100" dirty="0" err="1">
                <a:latin typeface="Courier New" panose="02070309020205020404" pitchFamily="49" charset="0"/>
                <a:ea typeface="Calibri" panose="020F0502020204030204" pitchFamily="34" charset="0"/>
                <a:cs typeface="Times New Roman" panose="02020603050405020304" pitchFamily="18" charset="0"/>
              </a:rPr>
              <a:t>traitement.php</a:t>
            </a:r>
            <a:r>
              <a:rPr lang="fr-FR" sz="1100" dirty="0">
                <a:latin typeface="Courier New" panose="02070309020205020404" pitchFamily="49" charset="0"/>
                <a:ea typeface="Calibri" panose="020F0502020204030204" pitchFamily="34" charset="0"/>
                <a:cs typeface="Times New Roman" panose="02020603050405020304" pitchFamily="18" charset="0"/>
              </a:rPr>
              <a:t>" </a:t>
            </a:r>
            <a:r>
              <a:rPr lang="fr-FR" sz="1100" dirty="0" err="1">
                <a:latin typeface="Courier New" panose="02070309020205020404" pitchFamily="49" charset="0"/>
                <a:ea typeface="Calibri" panose="020F0502020204030204" pitchFamily="34" charset="0"/>
                <a:cs typeface="Times New Roman" panose="02020603050405020304" pitchFamily="18" charset="0"/>
              </a:rPr>
              <a:t>onsubmit</a:t>
            </a:r>
            <a:r>
              <a:rPr lang="fr-FR" sz="1100" dirty="0">
                <a:latin typeface="Courier New" panose="02070309020205020404" pitchFamily="49" charset="0"/>
                <a:ea typeface="Calibri" panose="020F0502020204030204" pitchFamily="34" charset="0"/>
                <a:cs typeface="Times New Roman" panose="02020603050405020304" pitchFamily="18" charset="0"/>
              </a:rPr>
              <a:t>="return validation()" </a:t>
            </a:r>
            <a:r>
              <a:rPr lang="fr-FR" sz="1100" dirty="0" err="1">
                <a:latin typeface="Courier New" panose="02070309020205020404" pitchFamily="49" charset="0"/>
                <a:ea typeface="Calibri" panose="020F0502020204030204" pitchFamily="34" charset="0"/>
                <a:cs typeface="Times New Roman" panose="02020603050405020304" pitchFamily="18" charset="0"/>
              </a:rPr>
              <a:t>method</a:t>
            </a:r>
            <a:r>
              <a:rPr lang="fr-FR" sz="1100" dirty="0">
                <a:latin typeface="Courier New" panose="02070309020205020404" pitchFamily="49" charset="0"/>
                <a:ea typeface="Calibri" panose="020F0502020204030204" pitchFamily="34" charset="0"/>
                <a:cs typeface="Times New Roman" panose="02020603050405020304" pitchFamily="18" charset="0"/>
              </a:rPr>
              <a:t>="post"&gt;</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&lt;input type="</a:t>
            </a:r>
            <a:r>
              <a:rPr lang="fr-FR" sz="1100" dirty="0" err="1">
                <a:latin typeface="Courier New" panose="02070309020205020404" pitchFamily="49" charset="0"/>
                <a:ea typeface="Calibri" panose="020F0502020204030204" pitchFamily="34" charset="0"/>
                <a:cs typeface="Times New Roman" panose="02020603050405020304" pitchFamily="18" charset="0"/>
              </a:rPr>
              <a:t>text</a:t>
            </a:r>
            <a:r>
              <a:rPr lang="fr-FR" sz="1100" dirty="0">
                <a:latin typeface="Courier New" panose="02070309020205020404" pitchFamily="49" charset="0"/>
                <a:ea typeface="Calibri" panose="020F0502020204030204" pitchFamily="34" charset="0"/>
                <a:cs typeface="Times New Roman" panose="02020603050405020304" pitchFamily="18" charset="0"/>
              </a:rPr>
              <a:t>" </a:t>
            </a:r>
            <a:r>
              <a:rPr lang="fr-FR" sz="1100" dirty="0" err="1">
                <a:latin typeface="Courier New" panose="02070309020205020404" pitchFamily="49" charset="0"/>
                <a:ea typeface="Calibri" panose="020F0502020204030204" pitchFamily="34" charset="0"/>
                <a:cs typeface="Times New Roman" panose="02020603050405020304" pitchFamily="18" charset="0"/>
              </a:rPr>
              <a:t>name</a:t>
            </a:r>
            <a:r>
              <a:rPr lang="fr-FR" sz="1100" dirty="0">
                <a:latin typeface="Courier New" panose="02070309020205020404" pitchFamily="49" charset="0"/>
                <a:ea typeface="Calibri" panose="020F0502020204030204" pitchFamily="34" charset="0"/>
                <a:cs typeface="Times New Roman" panose="02020603050405020304" pitchFamily="18" charset="0"/>
              </a:rPr>
              <a:t>="</a:t>
            </a:r>
            <a:r>
              <a:rPr lang="fr-FR" sz="1100" dirty="0" err="1">
                <a:latin typeface="Courier New" panose="02070309020205020404" pitchFamily="49" charset="0"/>
                <a:ea typeface="Calibri" panose="020F0502020204030204" pitchFamily="34" charset="0"/>
                <a:cs typeface="Times New Roman" panose="02020603050405020304" pitchFamily="18" charset="0"/>
              </a:rPr>
              <a:t>prenom</a:t>
            </a:r>
            <a:r>
              <a:rPr lang="fr-FR" sz="1100" dirty="0">
                <a:latin typeface="Courier New" panose="02070309020205020404" pitchFamily="49" charset="0"/>
                <a:ea typeface="Calibri" panose="020F0502020204030204" pitchFamily="34" charset="0"/>
                <a:cs typeface="Times New Roman" panose="02020603050405020304" pitchFamily="18" charset="0"/>
              </a:rPr>
              <a:t>" </a:t>
            </a:r>
            <a:r>
              <a:rPr lang="fr-FR" sz="1100" dirty="0" err="1">
                <a:latin typeface="Courier New" panose="02070309020205020404" pitchFamily="49" charset="0"/>
                <a:ea typeface="Calibri" panose="020F0502020204030204" pitchFamily="34" charset="0"/>
                <a:cs typeface="Times New Roman" panose="02020603050405020304" pitchFamily="18" charset="0"/>
              </a:rPr>
              <a:t>placeholder</a:t>
            </a:r>
            <a:r>
              <a:rPr lang="fr-FR" sz="1100" dirty="0">
                <a:latin typeface="Courier New" panose="02070309020205020404" pitchFamily="49" charset="0"/>
                <a:ea typeface="Calibri" panose="020F0502020204030204" pitchFamily="34" charset="0"/>
                <a:cs typeface="Times New Roman" panose="02020603050405020304" pitchFamily="18" charset="0"/>
              </a:rPr>
              <a:t>="Entrez votre prénom"&gt;</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&lt;input type="</a:t>
            </a:r>
            <a:r>
              <a:rPr lang="fr-FR" sz="1100" dirty="0" err="1">
                <a:latin typeface="Courier New" panose="02070309020205020404" pitchFamily="49" charset="0"/>
                <a:ea typeface="Calibri" panose="020F0502020204030204" pitchFamily="34" charset="0"/>
                <a:cs typeface="Times New Roman" panose="02020603050405020304" pitchFamily="18" charset="0"/>
              </a:rPr>
              <a:t>text</a:t>
            </a:r>
            <a:r>
              <a:rPr lang="fr-FR" sz="1100" dirty="0">
                <a:latin typeface="Courier New" panose="02070309020205020404" pitchFamily="49" charset="0"/>
                <a:ea typeface="Calibri" panose="020F0502020204030204" pitchFamily="34" charset="0"/>
                <a:cs typeface="Times New Roman" panose="02020603050405020304" pitchFamily="18" charset="0"/>
              </a:rPr>
              <a:t>" </a:t>
            </a:r>
            <a:r>
              <a:rPr lang="fr-FR" sz="1100" dirty="0" err="1">
                <a:latin typeface="Courier New" panose="02070309020205020404" pitchFamily="49" charset="0"/>
                <a:ea typeface="Calibri" panose="020F0502020204030204" pitchFamily="34" charset="0"/>
                <a:cs typeface="Times New Roman" panose="02020603050405020304" pitchFamily="18" charset="0"/>
              </a:rPr>
              <a:t>name</a:t>
            </a:r>
            <a:r>
              <a:rPr lang="fr-FR" sz="1100" dirty="0">
                <a:latin typeface="Courier New" panose="02070309020205020404" pitchFamily="49" charset="0"/>
                <a:ea typeface="Calibri" panose="020F0502020204030204" pitchFamily="34" charset="0"/>
                <a:cs typeface="Times New Roman" panose="02020603050405020304" pitchFamily="18" charset="0"/>
              </a:rPr>
              <a:t>="nom" </a:t>
            </a:r>
            <a:r>
              <a:rPr lang="fr-FR" sz="1100" dirty="0" err="1">
                <a:latin typeface="Courier New" panose="02070309020205020404" pitchFamily="49" charset="0"/>
                <a:ea typeface="Calibri" panose="020F0502020204030204" pitchFamily="34" charset="0"/>
                <a:cs typeface="Times New Roman" panose="02020603050405020304" pitchFamily="18" charset="0"/>
              </a:rPr>
              <a:t>placeholder</a:t>
            </a:r>
            <a:r>
              <a:rPr lang="fr-FR" sz="1100" dirty="0">
                <a:latin typeface="Courier New" panose="02070309020205020404" pitchFamily="49" charset="0"/>
                <a:ea typeface="Calibri" panose="020F0502020204030204" pitchFamily="34" charset="0"/>
                <a:cs typeface="Times New Roman" panose="02020603050405020304" pitchFamily="18" charset="0"/>
              </a:rPr>
              <a:t>="Entrez votre nom"&gt;</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&lt;input type="</a:t>
            </a:r>
            <a:r>
              <a:rPr lang="fr-FR" sz="1100" dirty="0" err="1">
                <a:latin typeface="Courier New" panose="02070309020205020404" pitchFamily="49" charset="0"/>
                <a:ea typeface="Calibri" panose="020F0502020204030204" pitchFamily="34" charset="0"/>
                <a:cs typeface="Times New Roman" panose="02020603050405020304" pitchFamily="18" charset="0"/>
              </a:rPr>
              <a:t>number</a:t>
            </a:r>
            <a:r>
              <a:rPr lang="fr-FR" sz="1100" dirty="0">
                <a:latin typeface="Courier New" panose="02070309020205020404" pitchFamily="49" charset="0"/>
                <a:ea typeface="Calibri" panose="020F0502020204030204" pitchFamily="34" charset="0"/>
                <a:cs typeface="Times New Roman" panose="02020603050405020304" pitchFamily="18" charset="0"/>
              </a:rPr>
              <a:t>" </a:t>
            </a:r>
            <a:r>
              <a:rPr lang="fr-FR" sz="1100" dirty="0" err="1">
                <a:latin typeface="Courier New" panose="02070309020205020404" pitchFamily="49" charset="0"/>
                <a:ea typeface="Calibri" panose="020F0502020204030204" pitchFamily="34" charset="0"/>
                <a:cs typeface="Times New Roman" panose="02020603050405020304" pitchFamily="18" charset="0"/>
              </a:rPr>
              <a:t>name</a:t>
            </a:r>
            <a:r>
              <a:rPr lang="fr-FR" sz="1100" dirty="0">
                <a:latin typeface="Courier New" panose="02070309020205020404" pitchFamily="49" charset="0"/>
                <a:ea typeface="Calibri" panose="020F0502020204030204" pitchFamily="34" charset="0"/>
                <a:cs typeface="Times New Roman" panose="02020603050405020304" pitchFamily="18" charset="0"/>
              </a:rPr>
              <a:t>="</a:t>
            </a:r>
            <a:r>
              <a:rPr lang="fr-FR" sz="1100" dirty="0" err="1">
                <a:latin typeface="Courier New" panose="02070309020205020404" pitchFamily="49" charset="0"/>
                <a:ea typeface="Calibri" panose="020F0502020204030204" pitchFamily="34" charset="0"/>
                <a:cs typeface="Times New Roman" panose="02020603050405020304" pitchFamily="18" charset="0"/>
              </a:rPr>
              <a:t>age</a:t>
            </a:r>
            <a:r>
              <a:rPr lang="fr-FR" sz="1100" dirty="0">
                <a:latin typeface="Courier New" panose="02070309020205020404" pitchFamily="49" charset="0"/>
                <a:ea typeface="Calibri" panose="020F0502020204030204" pitchFamily="34" charset="0"/>
                <a:cs typeface="Times New Roman" panose="02020603050405020304" pitchFamily="18" charset="0"/>
              </a:rPr>
              <a:t>" </a:t>
            </a:r>
            <a:r>
              <a:rPr lang="fr-FR" sz="1100" dirty="0" err="1">
                <a:latin typeface="Courier New" panose="02070309020205020404" pitchFamily="49" charset="0"/>
                <a:ea typeface="Calibri" panose="020F0502020204030204" pitchFamily="34" charset="0"/>
                <a:cs typeface="Times New Roman" panose="02020603050405020304" pitchFamily="18" charset="0"/>
              </a:rPr>
              <a:t>placeholder</a:t>
            </a:r>
            <a:r>
              <a:rPr lang="fr-FR" sz="1100" dirty="0">
                <a:latin typeface="Courier New" panose="02070309020205020404" pitchFamily="49" charset="0"/>
                <a:ea typeface="Calibri" panose="020F0502020204030204" pitchFamily="34" charset="0"/>
                <a:cs typeface="Times New Roman" panose="02020603050405020304" pitchFamily="18" charset="0"/>
              </a:rPr>
              <a:t>="Entrez votre âge"&gt;</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&lt;input type="</a:t>
            </a:r>
            <a:r>
              <a:rPr lang="fr-FR" sz="1100" dirty="0" err="1">
                <a:latin typeface="Courier New" panose="02070309020205020404" pitchFamily="49" charset="0"/>
                <a:ea typeface="Calibri" panose="020F0502020204030204" pitchFamily="34" charset="0"/>
                <a:cs typeface="Times New Roman" panose="02020603050405020304" pitchFamily="18" charset="0"/>
              </a:rPr>
              <a:t>submit</a:t>
            </a:r>
            <a:r>
              <a:rPr lang="fr-FR" sz="1100" dirty="0">
                <a:latin typeface="Courier New" panose="02070309020205020404" pitchFamily="49" charset="0"/>
                <a:ea typeface="Calibri" panose="020F0502020204030204" pitchFamily="34" charset="0"/>
                <a:cs typeface="Times New Roman" panose="02020603050405020304" pitchFamily="18" charset="0"/>
              </a:rPr>
              <a:t>" value="Valider"&gt;</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&lt;div&gt;&lt;/div&gt;</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&lt;/</a:t>
            </a:r>
            <a:r>
              <a:rPr lang="fr-FR" sz="1100" dirty="0" err="1">
                <a:latin typeface="Courier New" panose="02070309020205020404" pitchFamily="49" charset="0"/>
                <a:ea typeface="Calibri" panose="020F0502020204030204" pitchFamily="34" charset="0"/>
                <a:cs typeface="Times New Roman" panose="02020603050405020304" pitchFamily="18" charset="0"/>
              </a:rPr>
              <a:t>form</a:t>
            </a:r>
            <a:r>
              <a:rPr lang="fr-FR" sz="1100" dirty="0">
                <a:latin typeface="Courier New" panose="02070309020205020404" pitchFamily="49" charset="0"/>
                <a:ea typeface="Calibri" panose="020F0502020204030204" pitchFamily="34" charset="0"/>
                <a:cs typeface="Times New Roman" panose="02020603050405020304" pitchFamily="18" charset="0"/>
              </a:rPr>
              <a:t>&gt;</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  &lt;/body&gt;</a:t>
            </a:r>
          </a:p>
          <a:p>
            <a:pPr>
              <a:lnSpc>
                <a:spcPct val="107000"/>
              </a:lnSpc>
            </a:pPr>
            <a:r>
              <a:rPr lang="fr-FR" sz="1100" dirty="0">
                <a:latin typeface="Courier New" panose="02070309020205020404" pitchFamily="49" charset="0"/>
                <a:ea typeface="Calibri" panose="020F0502020204030204" pitchFamily="34" charset="0"/>
                <a:cs typeface="Times New Roman" panose="02020603050405020304" pitchFamily="18" charset="0"/>
              </a:rPr>
              <a:t>&lt;/html&gt;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797AF44F-4CBA-4827-82FF-EC26AF36D209}"/>
              </a:ext>
            </a:extLst>
          </p:cNvPr>
          <p:cNvSpPr>
            <a:spLocks noGrp="1"/>
          </p:cNvSpPr>
          <p:nvPr>
            <p:ph type="sldNum" sz="quarter" idx="12"/>
          </p:nvPr>
        </p:nvSpPr>
        <p:spPr/>
        <p:txBody>
          <a:bodyPr/>
          <a:lstStyle/>
          <a:p>
            <a:fld id="{D57F1E4F-1CFF-5643-939E-217C01CDF565}" type="slidenum">
              <a:rPr lang="en-US" smtClean="0"/>
              <a:pPr/>
              <a:t>249</a:t>
            </a:fld>
            <a:endParaRPr lang="en-US" dirty="0"/>
          </a:p>
        </p:txBody>
      </p:sp>
      <p:sp>
        <p:nvSpPr>
          <p:cNvPr id="4" name="ZoneTexte 3">
            <a:extLst>
              <a:ext uri="{FF2B5EF4-FFF2-40B4-BE49-F238E27FC236}">
                <a16:creationId xmlns:a16="http://schemas.microsoft.com/office/drawing/2014/main" id="{301DED63-FF81-5C55-F78D-42DB2617E150}"/>
              </a:ext>
            </a:extLst>
          </p:cNvPr>
          <p:cNvSpPr txBox="1"/>
          <p:nvPr/>
        </p:nvSpPr>
        <p:spPr>
          <a:xfrm>
            <a:off x="516467" y="1413933"/>
            <a:ext cx="1032933" cy="369332"/>
          </a:xfrm>
          <a:prstGeom prst="rect">
            <a:avLst/>
          </a:prstGeom>
          <a:noFill/>
        </p:spPr>
        <p:txBody>
          <a:bodyPr wrap="square" rtlCol="0">
            <a:spAutoFit/>
          </a:bodyPr>
          <a:lstStyle/>
          <a:p>
            <a:r>
              <a:rPr lang="fr-FR" dirty="0"/>
              <a:t>Solution</a:t>
            </a:r>
          </a:p>
        </p:txBody>
      </p:sp>
    </p:spTree>
    <p:extLst>
      <p:ext uri="{BB962C8B-B14F-4D97-AF65-F5344CB8AC3E}">
        <p14:creationId xmlns:p14="http://schemas.microsoft.com/office/powerpoint/2010/main" val="867811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356360" y="1408085"/>
            <a:ext cx="9584859" cy="2862322"/>
          </a:xfrm>
          <a:prstGeom prst="rect">
            <a:avLst/>
          </a:prstGeom>
          <a:noFill/>
        </p:spPr>
        <p:txBody>
          <a:bodyPr wrap="square" rtlCol="0">
            <a:spAutoFit/>
          </a:bodyPr>
          <a:lstStyle/>
          <a:p>
            <a:endParaRPr lang="fr-FR" dirty="0"/>
          </a:p>
          <a:p>
            <a:r>
              <a:rPr lang="fr-FR" dirty="0"/>
              <a:t>Si vous le souhaitez, vous pouvez stocker tout votre code JavaScript dans un fichier externe d'extension .</a:t>
            </a:r>
            <a:r>
              <a:rPr lang="fr-FR" dirty="0" err="1"/>
              <a:t>js</a:t>
            </a:r>
            <a:r>
              <a:rPr lang="fr-FR" dirty="0"/>
              <a:t>. Vous ferez référence à ce fichier avec les instructions HTML suivantes entre les balises &lt;</a:t>
            </a:r>
            <a:r>
              <a:rPr lang="fr-FR" dirty="0" err="1"/>
              <a:t>head</a:t>
            </a:r>
            <a:r>
              <a:rPr lang="fr-FR" dirty="0"/>
              <a:t>&gt; et &lt;/</a:t>
            </a:r>
            <a:r>
              <a:rPr lang="fr-FR" dirty="0" err="1"/>
              <a:t>head</a:t>
            </a:r>
            <a:r>
              <a:rPr lang="fr-FR" dirty="0"/>
              <a:t>&gt; :</a:t>
            </a:r>
          </a:p>
          <a:p>
            <a:endParaRPr lang="fr-FR" dirty="0"/>
          </a:p>
          <a:p>
            <a:r>
              <a:rPr lang="fr-FR" dirty="0">
                <a:latin typeface="Courier New" panose="02070309020205020404" pitchFamily="49" charset="0"/>
                <a:cs typeface="Courier New" panose="02070309020205020404" pitchFamily="49" charset="0"/>
              </a:rPr>
              <a:t>&lt;script </a:t>
            </a:r>
            <a:r>
              <a:rPr lang="fr-FR" dirty="0" err="1">
                <a:latin typeface="Courier New" panose="02070309020205020404" pitchFamily="49" charset="0"/>
                <a:cs typeface="Courier New" panose="02070309020205020404" pitchFamily="49" charset="0"/>
              </a:rPr>
              <a:t>src</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js</a:t>
            </a:r>
            <a:r>
              <a:rPr lang="fr-FR" dirty="0">
                <a:latin typeface="Courier New" panose="02070309020205020404" pitchFamily="49" charset="0"/>
                <a:cs typeface="Courier New" panose="02070309020205020404" pitchFamily="49" charset="0"/>
              </a:rPr>
              <a:t>/monjavascript.js"&gt;&lt;/script&gt;</a:t>
            </a:r>
          </a:p>
          <a:p>
            <a:endParaRPr lang="fr-FR" dirty="0"/>
          </a:p>
          <a:p>
            <a:r>
              <a:rPr lang="fr-FR" dirty="0"/>
              <a:t>Cette instruction suppose que le fichier monJavascript.js se trouve dans le sous-dossier </a:t>
            </a:r>
            <a:r>
              <a:rPr lang="fr-FR" dirty="0" err="1"/>
              <a:t>js</a:t>
            </a:r>
            <a:r>
              <a:rPr lang="fr-FR" dirty="0"/>
              <a:t> du dossier dans lequel se trouve que le fichier HTML en cours d'exécution. </a:t>
            </a:r>
          </a:p>
          <a:p>
            <a:endParaRPr lang="fr-FR" dirty="0"/>
          </a:p>
        </p:txBody>
      </p:sp>
      <p:sp>
        <p:nvSpPr>
          <p:cNvPr id="2" name="Espace réservé du numéro de diapositive 1">
            <a:extLst>
              <a:ext uri="{FF2B5EF4-FFF2-40B4-BE49-F238E27FC236}">
                <a16:creationId xmlns:a16="http://schemas.microsoft.com/office/drawing/2014/main" id="{B325CE40-8C56-4FE0-92D3-07BEDDA50721}"/>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356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91477" y="326571"/>
            <a:ext cx="9825135" cy="101566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6000" dirty="0"/>
              <a:t>5 - Interaction JavaScript CSS</a:t>
            </a:r>
          </a:p>
        </p:txBody>
      </p:sp>
      <p:sp>
        <p:nvSpPr>
          <p:cNvPr id="3" name="Rectangle 2"/>
          <p:cNvSpPr/>
          <p:nvPr/>
        </p:nvSpPr>
        <p:spPr>
          <a:xfrm>
            <a:off x="1859812" y="1869140"/>
            <a:ext cx="9207879" cy="3416320"/>
          </a:xfrm>
          <a:prstGeom prst="rect">
            <a:avLst/>
          </a:prstGeom>
        </p:spPr>
        <p:txBody>
          <a:bodyPr wrap="square">
            <a:spAutoFit/>
          </a:bodyPr>
          <a:lstStyle/>
          <a:p>
            <a:r>
              <a:rPr lang="fr-FR" dirty="0"/>
              <a:t>Dans cette section :</a:t>
            </a:r>
          </a:p>
          <a:p>
            <a:endParaRPr lang="fr-FR" dirty="0"/>
          </a:p>
          <a:p>
            <a:pPr marL="285750" indent="-285750">
              <a:buFont typeface="Arial" panose="020B0604020202020204" pitchFamily="34" charset="0"/>
              <a:buChar char="•"/>
            </a:pPr>
            <a:r>
              <a:rPr lang="fr-FR" dirty="0"/>
              <a:t>Où insérer le code CSS ?</a:t>
            </a:r>
          </a:p>
          <a:p>
            <a:pPr marL="285750" indent="-285750">
              <a:buFont typeface="Arial" panose="020B0604020202020204" pitchFamily="34" charset="0"/>
              <a:buChar char="•"/>
            </a:pPr>
            <a:r>
              <a:rPr lang="fr-FR" dirty="0"/>
              <a:t>Style CSS dans les balises</a:t>
            </a:r>
          </a:p>
          <a:p>
            <a:pPr marL="285750" indent="-285750">
              <a:buFont typeface="Arial" panose="020B0604020202020204" pitchFamily="34" charset="0"/>
              <a:buChar char="•"/>
            </a:pPr>
            <a:r>
              <a:rPr lang="fr-FR" dirty="0"/>
              <a:t>Feuille de styles interne</a:t>
            </a:r>
          </a:p>
          <a:p>
            <a:pPr marL="285750" indent="-285750">
              <a:buFont typeface="Arial" panose="020B0604020202020204" pitchFamily="34" charset="0"/>
              <a:buChar char="•"/>
            </a:pPr>
            <a:r>
              <a:rPr lang="fr-FR" dirty="0"/>
              <a:t>Feuille de styles externe</a:t>
            </a:r>
          </a:p>
          <a:p>
            <a:pPr marL="285750" indent="-285750">
              <a:buFont typeface="Arial" panose="020B0604020202020204" pitchFamily="34" charset="0"/>
              <a:buChar char="•"/>
            </a:pPr>
            <a:r>
              <a:rPr lang="fr-FR" dirty="0"/>
              <a:t>Sélecteurs, propriétés et valeurs CSS 2.1 et 3</a:t>
            </a:r>
          </a:p>
          <a:p>
            <a:pPr marL="285750" indent="-285750">
              <a:buFont typeface="Arial" panose="020B0604020202020204" pitchFamily="34" charset="0"/>
              <a:buChar char="•"/>
            </a:pPr>
            <a:r>
              <a:rPr lang="fr-FR" dirty="0"/>
              <a:t>Pseudo-classes et pseudo-éléments</a:t>
            </a:r>
          </a:p>
          <a:p>
            <a:pPr marL="285750" indent="-285750">
              <a:buFont typeface="Arial" panose="020B0604020202020204" pitchFamily="34" charset="0"/>
              <a:buChar char="•"/>
            </a:pPr>
            <a:r>
              <a:rPr lang="fr-FR" dirty="0"/>
              <a:t>Unités CSS</a:t>
            </a:r>
          </a:p>
          <a:p>
            <a:pPr marL="285750" indent="-285750">
              <a:buFont typeface="Arial" panose="020B0604020202020204" pitchFamily="34" charset="0"/>
              <a:buChar char="•"/>
            </a:pPr>
            <a:r>
              <a:rPr lang="fr-FR" dirty="0"/>
              <a:t>Accéder aux propriétés CSS en JavaScript</a:t>
            </a:r>
          </a:p>
          <a:p>
            <a:pPr marL="285750" indent="-285750">
              <a:buFont typeface="Arial" panose="020B0604020202020204" pitchFamily="34" charset="0"/>
              <a:buChar char="•"/>
            </a:pPr>
            <a:r>
              <a:rPr lang="fr-FR" dirty="0"/>
              <a:t>Ajout et suppression de classes en JavaScript</a:t>
            </a:r>
          </a:p>
          <a:p>
            <a:pPr marL="285750" indent="-285750">
              <a:buFont typeface="Arial" panose="020B0604020202020204" pitchFamily="34" charset="0"/>
              <a:buChar char="•"/>
            </a:pPr>
            <a:r>
              <a:rPr lang="fr-FR" dirty="0"/>
              <a:t>Utilisation de l’objet </a:t>
            </a:r>
            <a:r>
              <a:rPr lang="fr-FR" dirty="0" err="1"/>
              <a:t>StyleSheet</a:t>
            </a:r>
            <a:r>
              <a:rPr lang="fr-FR" dirty="0"/>
              <a:t> pour définir et supprimer des règles CSS</a:t>
            </a:r>
          </a:p>
        </p:txBody>
      </p:sp>
      <p:sp>
        <p:nvSpPr>
          <p:cNvPr id="4" name="Espace réservé du numéro de diapositive 3">
            <a:extLst>
              <a:ext uri="{FF2B5EF4-FFF2-40B4-BE49-F238E27FC236}">
                <a16:creationId xmlns:a16="http://schemas.microsoft.com/office/drawing/2014/main" id="{B6F1F22C-73A6-4631-A38A-5723A84BD1F3}"/>
              </a:ext>
            </a:extLst>
          </p:cNvPr>
          <p:cNvSpPr>
            <a:spLocks noGrp="1"/>
          </p:cNvSpPr>
          <p:nvPr>
            <p:ph type="sldNum" sz="quarter" idx="12"/>
          </p:nvPr>
        </p:nvSpPr>
        <p:spPr/>
        <p:txBody>
          <a:bodyPr/>
          <a:lstStyle/>
          <a:p>
            <a:fld id="{D57F1E4F-1CFF-5643-939E-217C01CDF565}" type="slidenum">
              <a:rPr lang="en-US" smtClean="0"/>
              <a:pPr/>
              <a:t>250</a:t>
            </a:fld>
            <a:endParaRPr lang="en-US" dirty="0"/>
          </a:p>
        </p:txBody>
      </p:sp>
    </p:spTree>
    <p:extLst>
      <p:ext uri="{BB962C8B-B14F-4D97-AF65-F5344CB8AC3E}">
        <p14:creationId xmlns:p14="http://schemas.microsoft.com/office/powerpoint/2010/main" val="2277782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Styles CSS dans les balises</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2322136" y="1453112"/>
            <a:ext cx="6096000" cy="1869743"/>
          </a:xfrm>
          <a:prstGeom prst="rect">
            <a:avLst/>
          </a:prstGeom>
        </p:spPr>
        <p:txBody>
          <a:bodyPr>
            <a:spAutoFit/>
          </a:bodyPr>
          <a:lstStyle/>
          <a:p>
            <a:pPr hangingPunct="0">
              <a:spcBef>
                <a:spcPts val="600"/>
              </a:spcBef>
              <a:spcAft>
                <a:spcPts val="1200"/>
              </a:spcAft>
            </a:pPr>
            <a:r>
              <a:rPr lang="fr-FR" sz="1600" dirty="0">
                <a:latin typeface="Courier New" panose="02070309020205020404" pitchFamily="49" charset="0"/>
                <a:ea typeface="Times New Roman" panose="02020603050405020304" pitchFamily="18" charset="0"/>
                <a:cs typeface="Times New Roman" panose="02020603050405020304" pitchFamily="18" charset="0"/>
              </a:rPr>
              <a:t>style = ""</a:t>
            </a:r>
          </a:p>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où :</a:t>
            </a:r>
          </a:p>
          <a:p>
            <a:pPr marL="342900" lvl="0" indent="-342900" hangingPunct="0">
              <a:spcBef>
                <a:spcPts val="300"/>
              </a:spcBef>
              <a:spcAft>
                <a:spcPts val="300"/>
              </a:spcAft>
              <a:buFont typeface="Symbol" panose="05050102010706020507" pitchFamily="18" charset="2"/>
              <a:buChar char=""/>
              <a:tabLst>
                <a:tab pos="540385" algn="l"/>
              </a:tabLst>
            </a:pPr>
            <a:r>
              <a:rPr lang="fr-FR" u="dbl" dirty="0">
                <a:latin typeface="Times New Roman" panose="02020603050405020304" pitchFamily="18" charset="0"/>
                <a:ea typeface="Times New Roman" panose="02020603050405020304" pitchFamily="18" charset="0"/>
              </a:rPr>
              <a:t>balise</a:t>
            </a:r>
            <a:r>
              <a:rPr lang="fr-FR" dirty="0">
                <a:latin typeface="Times New Roman" panose="02020603050405020304" pitchFamily="18" charset="0"/>
                <a:ea typeface="Times New Roman" panose="02020603050405020304" pitchFamily="18" charset="0"/>
              </a:rPr>
              <a:t> est un nom de balise : </a:t>
            </a:r>
            <a:r>
              <a:rPr lang="fr-FR" u="dbl" dirty="0">
                <a:latin typeface="Times New Roman" panose="02020603050405020304" pitchFamily="18" charset="0"/>
                <a:ea typeface="Times New Roman" panose="02020603050405020304" pitchFamily="18" charset="0"/>
              </a:rPr>
              <a:t>&lt;p&gt;</a:t>
            </a:r>
            <a:r>
              <a:rPr lang="fr-FR" dirty="0">
                <a:latin typeface="Times New Roman" panose="02020603050405020304" pitchFamily="18" charset="0"/>
                <a:ea typeface="Times New Roman" panose="02020603050405020304" pitchFamily="18" charset="0"/>
              </a:rPr>
              <a:t> ou </a:t>
            </a:r>
            <a:r>
              <a:rPr lang="fr-FR" u="dbl" dirty="0">
                <a:latin typeface="Times New Roman" panose="02020603050405020304" pitchFamily="18" charset="0"/>
                <a:ea typeface="Times New Roman" panose="02020603050405020304" pitchFamily="18" charset="0"/>
              </a:rPr>
              <a:t>&lt;h1&gt;</a:t>
            </a:r>
            <a:r>
              <a:rPr lang="fr-FR" dirty="0">
                <a:latin typeface="Times New Roman" panose="02020603050405020304" pitchFamily="18" charset="0"/>
                <a:ea typeface="Times New Roman" panose="02020603050405020304" pitchFamily="18" charset="0"/>
              </a:rPr>
              <a:t> par exemple.</a:t>
            </a:r>
          </a:p>
          <a:p>
            <a:pPr marL="342900" lvl="0" indent="-342900" hangingPunct="0">
              <a:spcBef>
                <a:spcPts val="300"/>
              </a:spcBef>
              <a:spcAft>
                <a:spcPts val="300"/>
              </a:spcAft>
              <a:buFont typeface="Symbol" panose="05050102010706020507" pitchFamily="18" charset="2"/>
              <a:buChar char=""/>
              <a:tabLst>
                <a:tab pos="540385" algn="l"/>
              </a:tabLst>
            </a:pPr>
            <a:r>
              <a:rPr lang="fr-FR" u="dbl" dirty="0">
                <a:latin typeface="Times New Roman" panose="02020603050405020304" pitchFamily="18" charset="0"/>
                <a:ea typeface="Times New Roman" panose="02020603050405020304" pitchFamily="18" charset="0"/>
              </a:rPr>
              <a:t>propriété1</a:t>
            </a:r>
            <a:r>
              <a:rPr lang="fr-FR" dirty="0">
                <a:latin typeface="Times New Roman" panose="02020603050405020304" pitchFamily="18" charset="0"/>
                <a:ea typeface="Times New Roman" panose="02020603050405020304" pitchFamily="18" charset="0"/>
              </a:rPr>
              <a:t> sont des propriétés de style de la balise.</a:t>
            </a:r>
          </a:p>
          <a:p>
            <a:pPr marL="342900" lvl="0" indent="-342900" hangingPunct="0">
              <a:spcBef>
                <a:spcPts val="300"/>
              </a:spcBef>
              <a:spcAft>
                <a:spcPts val="300"/>
              </a:spcAft>
              <a:buFont typeface="Symbol" panose="05050102010706020507" pitchFamily="18" charset="2"/>
              <a:buChar char=""/>
              <a:tabLst>
                <a:tab pos="540385" algn="l"/>
              </a:tabLst>
            </a:pPr>
            <a:r>
              <a:rPr lang="fr-FR" u="dbl" dirty="0">
                <a:latin typeface="Times New Roman" panose="02020603050405020304" pitchFamily="18" charset="0"/>
                <a:ea typeface="Times New Roman" panose="02020603050405020304" pitchFamily="18" charset="0"/>
              </a:rPr>
              <a:t>valeur1</a:t>
            </a:r>
            <a:r>
              <a:rPr lang="fr-FR" dirty="0">
                <a:latin typeface="Times New Roman" panose="02020603050405020304" pitchFamily="18" charset="0"/>
                <a:ea typeface="Times New Roman" panose="02020603050405020304" pitchFamily="18" charset="0"/>
              </a:rPr>
              <a:t> sont les valeurs affectées aux propriétés.</a:t>
            </a:r>
          </a:p>
        </p:txBody>
      </p:sp>
      <p:sp>
        <p:nvSpPr>
          <p:cNvPr id="5" name="Rectangle 4"/>
          <p:cNvSpPr/>
          <p:nvPr/>
        </p:nvSpPr>
        <p:spPr>
          <a:xfrm>
            <a:off x="5027629" y="4408918"/>
            <a:ext cx="6096000" cy="17543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spAutoFit/>
          </a:bodyPr>
          <a:lstStyle/>
          <a:p>
            <a:pPr hangingPunct="0">
              <a:spcBef>
                <a:spcPts val="600"/>
              </a:spcBef>
              <a:spcAft>
                <a:spcPts val="1200"/>
              </a:spcAft>
            </a:pPr>
            <a:r>
              <a:rPr lang="fr-FR" dirty="0">
                <a:latin typeface="Times New Roman" panose="02020603050405020304" pitchFamily="18" charset="0"/>
                <a:ea typeface="Times New Roman" panose="02020603050405020304" pitchFamily="18" charset="0"/>
              </a:rPr>
              <a:t>Cette technique n'est pas optimale, car limitée au seul élément qui l'utilise. Dans la mesure du possible, privilégiez l'utilisation d'une feuille de styles externe, d'extension .</a:t>
            </a:r>
            <a:r>
              <a:rPr lang="fr-FR" dirty="0" err="1">
                <a:latin typeface="Times New Roman" panose="02020603050405020304" pitchFamily="18" charset="0"/>
                <a:ea typeface="Times New Roman" panose="02020603050405020304" pitchFamily="18" charset="0"/>
              </a:rPr>
              <a:t>css</a:t>
            </a:r>
            <a:r>
              <a:rPr lang="fr-FR" dirty="0">
                <a:latin typeface="Times New Roman" panose="02020603050405020304" pitchFamily="18" charset="0"/>
                <a:ea typeface="Times New Roman" panose="02020603050405020304" pitchFamily="18" charset="0"/>
              </a:rPr>
              <a:t> et reliée au document à l'aide d'un élément </a:t>
            </a:r>
            <a:r>
              <a:rPr lang="fr-FR" u="dbl" dirty="0" err="1">
                <a:latin typeface="Times New Roman" panose="02020603050405020304" pitchFamily="18" charset="0"/>
                <a:ea typeface="Times New Roman" panose="02020603050405020304" pitchFamily="18" charset="0"/>
              </a:rPr>
              <a:t>link</a:t>
            </a:r>
            <a:r>
              <a:rPr lang="fr-FR" dirty="0">
                <a:latin typeface="Times New Roman" panose="02020603050405020304" pitchFamily="18" charset="0"/>
                <a:ea typeface="Times New Roman" panose="02020603050405020304" pitchFamily="18" charset="0"/>
              </a:rPr>
              <a:t>. Cette même feuille de styles pourra être utilisée dans tous les documents apparentés pour uniformiser leur apparence.</a:t>
            </a:r>
          </a:p>
        </p:txBody>
      </p:sp>
      <p:sp>
        <p:nvSpPr>
          <p:cNvPr id="6" name="Espace réservé du numéro de diapositive 5">
            <a:extLst>
              <a:ext uri="{FF2B5EF4-FFF2-40B4-BE49-F238E27FC236}">
                <a16:creationId xmlns:a16="http://schemas.microsoft.com/office/drawing/2014/main" id="{6F0FA961-C228-4896-B0B4-1E910C0E2202}"/>
              </a:ext>
            </a:extLst>
          </p:cNvPr>
          <p:cNvSpPr>
            <a:spLocks noGrp="1"/>
          </p:cNvSpPr>
          <p:nvPr>
            <p:ph type="sldNum" sz="quarter" idx="12"/>
          </p:nvPr>
        </p:nvSpPr>
        <p:spPr/>
        <p:txBody>
          <a:bodyPr/>
          <a:lstStyle/>
          <a:p>
            <a:fld id="{D57F1E4F-1CFF-5643-939E-217C01CDF565}" type="slidenum">
              <a:rPr lang="en-US" smtClean="0"/>
              <a:pPr/>
              <a:t>251</a:t>
            </a:fld>
            <a:endParaRPr lang="en-US" dirty="0"/>
          </a:p>
        </p:txBody>
      </p:sp>
    </p:spTree>
    <p:extLst>
      <p:ext uri="{BB962C8B-B14F-4D97-AF65-F5344CB8AC3E}">
        <p14:creationId xmlns:p14="http://schemas.microsoft.com/office/powerpoint/2010/main" val="3904094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Styles CSS dans les balises</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1515930" y="1278289"/>
            <a:ext cx="10531526" cy="1685077"/>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À titre d'exemple, pour affecter la couleur jaune à l'arrière-plan d'un élément </a:t>
            </a:r>
            <a:r>
              <a:rPr lang="fr-FR" u="dbl" dirty="0">
                <a:latin typeface="Times New Roman" panose="02020603050405020304" pitchFamily="18" charset="0"/>
                <a:ea typeface="Times New Roman" panose="02020603050405020304" pitchFamily="18" charset="0"/>
              </a:rPr>
              <a:t>p</a:t>
            </a:r>
            <a:r>
              <a:rPr lang="fr-FR" dirty="0">
                <a:latin typeface="Times New Roman" panose="02020603050405020304" pitchFamily="18" charset="0"/>
                <a:ea typeface="Times New Roman" panose="02020603050405020304" pitchFamily="18" charset="0"/>
              </a:rPr>
              <a:t>, vous utiliserez le code suivant :</a:t>
            </a:r>
          </a:p>
          <a:p>
            <a:pPr hangingPunct="0">
              <a:spcBef>
                <a:spcPts val="600"/>
              </a:spcBef>
              <a:spcAft>
                <a:spcPts val="1200"/>
              </a:spcAft>
            </a:pPr>
            <a:r>
              <a:rPr lang="en-US" sz="1600" dirty="0">
                <a:latin typeface="Courier New" panose="02070309020205020404" pitchFamily="49" charset="0"/>
                <a:ea typeface="Times New Roman" panose="02020603050405020304" pitchFamily="18" charset="0"/>
                <a:cs typeface="Times New Roman" panose="02020603050405020304" pitchFamily="18" charset="0"/>
              </a:rPr>
              <a:t>&lt;p style = "background-color: yellow;"&gt;</a:t>
            </a:r>
            <a:endParaRPr lang="fr-FR" sz="16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Bef>
                <a:spcPts val="600"/>
              </a:spcBef>
              <a:spcAft>
                <a:spcPts val="1200"/>
              </a:spcAft>
            </a:pPr>
            <a:r>
              <a:rPr lang="fr-FR" sz="1600" dirty="0">
                <a:latin typeface="Courier New" panose="02070309020205020404" pitchFamily="49" charset="0"/>
                <a:ea typeface="Times New Roman" panose="02020603050405020304" pitchFamily="18" charset="0"/>
                <a:cs typeface="Times New Roman" panose="02020603050405020304" pitchFamily="18" charset="0"/>
              </a:rPr>
              <a:t>Ce texte a un arrière-plan jaune</a:t>
            </a:r>
          </a:p>
          <a:p>
            <a:pPr hangingPunct="0">
              <a:spcBef>
                <a:spcPts val="600"/>
              </a:spcBef>
              <a:spcAft>
                <a:spcPts val="1200"/>
              </a:spcAft>
            </a:pPr>
            <a:r>
              <a:rPr lang="fr-FR" sz="1600" dirty="0">
                <a:latin typeface="Courier New" panose="02070309020205020404" pitchFamily="49" charset="0"/>
                <a:ea typeface="Times New Roman" panose="02020603050405020304" pitchFamily="18" charset="0"/>
                <a:cs typeface="Times New Roman" panose="02020603050405020304" pitchFamily="18" charset="0"/>
              </a:rPr>
              <a:t>&lt;/p&gt;</a:t>
            </a:r>
            <a:endParaRPr lang="fr-FR" sz="16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Rectangle 4"/>
          <p:cNvSpPr/>
          <p:nvPr/>
        </p:nvSpPr>
        <p:spPr>
          <a:xfrm>
            <a:off x="1515929" y="3361801"/>
            <a:ext cx="9306041" cy="1685077"/>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Ou encore, pour utiliser la police </a:t>
            </a:r>
            <a:r>
              <a:rPr lang="fr-FR" dirty="0" err="1">
                <a:latin typeface="Times New Roman" panose="02020603050405020304" pitchFamily="18" charset="0"/>
                <a:ea typeface="Times New Roman" panose="02020603050405020304" pitchFamily="18" charset="0"/>
              </a:rPr>
              <a:t>Verdana</a:t>
            </a:r>
            <a:r>
              <a:rPr lang="fr-FR" dirty="0">
                <a:latin typeface="Times New Roman" panose="02020603050405020304" pitchFamily="18" charset="0"/>
                <a:ea typeface="Times New Roman" panose="02020603050405020304" pitchFamily="18" charset="0"/>
              </a:rPr>
              <a:t> corps 18 dans un titre </a:t>
            </a:r>
            <a:r>
              <a:rPr lang="fr-FR" u="dbl" dirty="0">
                <a:latin typeface="Times New Roman" panose="02020603050405020304" pitchFamily="18" charset="0"/>
                <a:ea typeface="Times New Roman" panose="02020603050405020304" pitchFamily="18" charset="0"/>
              </a:rPr>
              <a:t>h2</a:t>
            </a:r>
            <a:r>
              <a:rPr lang="fr-FR" dirty="0">
                <a:latin typeface="Times New Roman" panose="02020603050405020304" pitchFamily="18" charset="0"/>
                <a:ea typeface="Times New Roman" panose="02020603050405020304" pitchFamily="18" charset="0"/>
              </a:rPr>
              <a:t>, vous utiliserez le code suivant :</a:t>
            </a:r>
          </a:p>
          <a:p>
            <a:pPr hangingPunct="0">
              <a:spcBef>
                <a:spcPts val="600"/>
              </a:spcBef>
              <a:spcAft>
                <a:spcPts val="1200"/>
              </a:spcAft>
            </a:pPr>
            <a:r>
              <a:rPr lang="fr-FR" sz="1600" dirty="0">
                <a:latin typeface="Courier New" panose="02070309020205020404" pitchFamily="49" charset="0"/>
                <a:ea typeface="Times New Roman" panose="02020603050405020304" pitchFamily="18" charset="0"/>
                <a:cs typeface="Times New Roman" panose="02020603050405020304" pitchFamily="18" charset="0"/>
              </a:rPr>
              <a:t>&lt;h2 style = "font-</a:t>
            </a:r>
            <a:r>
              <a:rPr lang="fr-FR" sz="1600" dirty="0" err="1">
                <a:latin typeface="Courier New" panose="02070309020205020404" pitchFamily="49" charset="0"/>
                <a:ea typeface="Times New Roman" panose="02020603050405020304" pitchFamily="18" charset="0"/>
                <a:cs typeface="Times New Roman" panose="02020603050405020304" pitchFamily="18" charset="0"/>
              </a:rPr>
              <a:t>family</a:t>
            </a:r>
            <a:r>
              <a:rPr lang="fr-FR" sz="1600" dirty="0">
                <a:latin typeface="Courier New" panose="02070309020205020404" pitchFamily="49" charset="0"/>
                <a:ea typeface="Times New Roman" panose="02020603050405020304" pitchFamily="18" charset="0"/>
                <a:cs typeface="Times New Roman" panose="02020603050405020304" pitchFamily="18" charset="0"/>
              </a:rPr>
              <a:t>: </a:t>
            </a:r>
            <a:r>
              <a:rPr lang="fr-FR" sz="1600" dirty="0" err="1">
                <a:latin typeface="Courier New" panose="02070309020205020404" pitchFamily="49" charset="0"/>
                <a:ea typeface="Times New Roman" panose="02020603050405020304" pitchFamily="18" charset="0"/>
                <a:cs typeface="Times New Roman" panose="02020603050405020304" pitchFamily="18" charset="0"/>
              </a:rPr>
              <a:t>Verdana</a:t>
            </a:r>
            <a:r>
              <a:rPr lang="fr-FR" sz="1600" dirty="0">
                <a:latin typeface="Courier New" panose="02070309020205020404" pitchFamily="49" charset="0"/>
                <a:ea typeface="Times New Roman" panose="02020603050405020304" pitchFamily="18" charset="0"/>
                <a:cs typeface="Times New Roman" panose="02020603050405020304" pitchFamily="18" charset="0"/>
              </a:rPr>
              <a:t>; font-size: 18px;"&gt;</a:t>
            </a:r>
          </a:p>
          <a:p>
            <a:pPr hangingPunct="0">
              <a:spcBef>
                <a:spcPts val="600"/>
              </a:spcBef>
              <a:spcAft>
                <a:spcPts val="1200"/>
              </a:spcAft>
            </a:pPr>
            <a:r>
              <a:rPr lang="fr-FR" sz="1600" dirty="0">
                <a:latin typeface="Courier New" panose="02070309020205020404" pitchFamily="49" charset="0"/>
                <a:ea typeface="Times New Roman" panose="02020603050405020304" pitchFamily="18" charset="0"/>
                <a:cs typeface="Times New Roman" panose="02020603050405020304" pitchFamily="18" charset="0"/>
              </a:rPr>
              <a:t>Ce titre est en </a:t>
            </a:r>
            <a:r>
              <a:rPr lang="fr-FR" sz="1600" dirty="0" err="1">
                <a:latin typeface="Courier New" panose="02070309020205020404" pitchFamily="49" charset="0"/>
                <a:ea typeface="Times New Roman" panose="02020603050405020304" pitchFamily="18" charset="0"/>
                <a:cs typeface="Times New Roman" panose="02020603050405020304" pitchFamily="18" charset="0"/>
              </a:rPr>
              <a:t>Verdana</a:t>
            </a:r>
            <a:r>
              <a:rPr lang="fr-FR" sz="1600" dirty="0">
                <a:latin typeface="Courier New" panose="02070309020205020404" pitchFamily="49" charset="0"/>
                <a:ea typeface="Times New Roman" panose="02020603050405020304" pitchFamily="18" charset="0"/>
                <a:cs typeface="Times New Roman" panose="02020603050405020304" pitchFamily="18" charset="0"/>
              </a:rPr>
              <a:t> corps 18</a:t>
            </a:r>
          </a:p>
          <a:p>
            <a:pPr hangingPunct="0">
              <a:spcBef>
                <a:spcPts val="600"/>
              </a:spcBef>
              <a:spcAft>
                <a:spcPts val="1200"/>
              </a:spcAft>
            </a:pPr>
            <a:r>
              <a:rPr lang="fr-FR" sz="1600" dirty="0">
                <a:latin typeface="Courier New" panose="02070309020205020404" pitchFamily="49" charset="0"/>
                <a:ea typeface="Times New Roman" panose="02020603050405020304" pitchFamily="18" charset="0"/>
                <a:cs typeface="Times New Roman" panose="02020603050405020304" pitchFamily="18" charset="0"/>
              </a:rPr>
              <a:t>&lt;/h2&gt;</a:t>
            </a:r>
            <a:endParaRPr lang="fr-FR" sz="16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6" name="ZoneTexte 5"/>
          <p:cNvSpPr txBox="1"/>
          <p:nvPr/>
        </p:nvSpPr>
        <p:spPr>
          <a:xfrm>
            <a:off x="6598764" y="5976594"/>
            <a:ext cx="250753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fr-FR" dirty="0"/>
              <a:t>Essayez ces deux codes</a:t>
            </a:r>
          </a:p>
        </p:txBody>
      </p:sp>
      <p:sp>
        <p:nvSpPr>
          <p:cNvPr id="7" name="Espace réservé du numéro de diapositive 6">
            <a:extLst>
              <a:ext uri="{FF2B5EF4-FFF2-40B4-BE49-F238E27FC236}">
                <a16:creationId xmlns:a16="http://schemas.microsoft.com/office/drawing/2014/main" id="{8307217F-D840-4872-9928-25939C67C160}"/>
              </a:ext>
            </a:extLst>
          </p:cNvPr>
          <p:cNvSpPr>
            <a:spLocks noGrp="1"/>
          </p:cNvSpPr>
          <p:nvPr>
            <p:ph type="sldNum" sz="quarter" idx="12"/>
          </p:nvPr>
        </p:nvSpPr>
        <p:spPr/>
        <p:txBody>
          <a:bodyPr/>
          <a:lstStyle/>
          <a:p>
            <a:fld id="{D57F1E4F-1CFF-5643-939E-217C01CDF565}" type="slidenum">
              <a:rPr lang="en-US" smtClean="0"/>
              <a:pPr/>
              <a:t>252</a:t>
            </a:fld>
            <a:endParaRPr lang="en-US" dirty="0"/>
          </a:p>
        </p:txBody>
      </p:sp>
    </p:spTree>
    <p:extLst>
      <p:ext uri="{BB962C8B-B14F-4D97-AF65-F5344CB8AC3E}">
        <p14:creationId xmlns:p14="http://schemas.microsoft.com/office/powerpoint/2010/main" val="1449931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Feuille de styles interne</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1982771" y="1643774"/>
            <a:ext cx="9772454" cy="4708981"/>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Pour étendre la portée des définitions CSS, vous pouvez les regrouper dans l'en-tête du document HTML.</a:t>
            </a:r>
          </a:p>
          <a:p>
            <a:pPr hangingPunct="0">
              <a:spcBef>
                <a:spcPts val="300"/>
              </a:spcBef>
              <a:spcAft>
                <a:spcPts val="300"/>
              </a:spcAft>
            </a:pPr>
            <a:endParaRPr lang="fr-FR" dirty="0">
              <a:latin typeface="Times New Roman" panose="02020603050405020304" pitchFamily="18" charset="0"/>
              <a:ea typeface="Times New Roman" panose="02020603050405020304" pitchFamily="18" charset="0"/>
            </a:endParaRPr>
          </a:p>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Voici la syntaxe permettant d'affecter des propriétés à une balise :</a:t>
            </a:r>
          </a:p>
          <a:p>
            <a:pPr hangingPunct="0">
              <a:spcBef>
                <a:spcPts val="600"/>
              </a:spcBef>
              <a:spcAft>
                <a:spcPts val="1200"/>
              </a:spcAft>
            </a:pPr>
            <a:r>
              <a:rPr lang="fr-FR" sz="1600" dirty="0">
                <a:latin typeface="Courier New" panose="02070309020205020404" pitchFamily="49" charset="0"/>
                <a:ea typeface="Times New Roman" panose="02020603050405020304" pitchFamily="18" charset="0"/>
                <a:cs typeface="Times New Roman" panose="02020603050405020304" pitchFamily="18" charset="0"/>
              </a:rPr>
              <a:t>élément {propriété1: valeur1; … </a:t>
            </a:r>
            <a:r>
              <a:rPr lang="fr-FR" sz="1600" dirty="0" err="1">
                <a:latin typeface="Courier New" panose="02070309020205020404" pitchFamily="49" charset="0"/>
                <a:ea typeface="Times New Roman" panose="02020603050405020304" pitchFamily="18" charset="0"/>
                <a:cs typeface="Times New Roman" panose="02020603050405020304" pitchFamily="18" charset="0"/>
              </a:rPr>
              <a:t>propriétéN</a:t>
            </a:r>
            <a:r>
              <a:rPr lang="fr-FR" sz="1600" dirty="0">
                <a:latin typeface="Courier New" panose="02070309020205020404" pitchFamily="49" charset="0"/>
                <a:ea typeface="Times New Roman" panose="02020603050405020304" pitchFamily="18" charset="0"/>
                <a:cs typeface="Times New Roman" panose="02020603050405020304" pitchFamily="18" charset="0"/>
              </a:rPr>
              <a:t>: </a:t>
            </a:r>
            <a:r>
              <a:rPr lang="fr-FR" sz="1600" dirty="0" err="1">
                <a:latin typeface="Courier New" panose="02070309020205020404" pitchFamily="49" charset="0"/>
                <a:ea typeface="Times New Roman" panose="02020603050405020304" pitchFamily="18" charset="0"/>
                <a:cs typeface="Times New Roman" panose="02020603050405020304" pitchFamily="18" charset="0"/>
              </a:rPr>
              <a:t>valeurN</a:t>
            </a:r>
            <a:r>
              <a:rPr lang="fr-FR" sz="1600" dirty="0">
                <a:latin typeface="Courier New" panose="02070309020205020404" pitchFamily="49" charset="0"/>
                <a:ea typeface="Times New Roman" panose="02020603050405020304" pitchFamily="18" charset="0"/>
                <a:cs typeface="Times New Roman" panose="02020603050405020304" pitchFamily="18" charset="0"/>
              </a:rPr>
              <a:t>;}</a:t>
            </a:r>
          </a:p>
          <a:p>
            <a:pPr hangingPunct="0">
              <a:spcBef>
                <a:spcPts val="600"/>
              </a:spcBef>
              <a:spcAft>
                <a:spcPts val="1200"/>
              </a:spcAft>
            </a:pPr>
            <a:endParaRPr lang="fr-FR" sz="16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où :</a:t>
            </a:r>
          </a:p>
          <a:p>
            <a:pPr marL="342900" lvl="0" indent="-342900" hangingPunct="0">
              <a:spcBef>
                <a:spcPts val="300"/>
              </a:spcBef>
              <a:spcAft>
                <a:spcPts val="300"/>
              </a:spcAft>
              <a:buFont typeface="Symbol" panose="05050102010706020507" pitchFamily="18" charset="2"/>
              <a:buChar char=""/>
              <a:tabLst>
                <a:tab pos="540385" algn="l"/>
              </a:tabLst>
            </a:pPr>
            <a:r>
              <a:rPr lang="fr-FR" u="dbl" dirty="0">
                <a:latin typeface="Times New Roman" panose="02020603050405020304" pitchFamily="18" charset="0"/>
                <a:ea typeface="Times New Roman" panose="02020603050405020304" pitchFamily="18" charset="0"/>
              </a:rPr>
              <a:t>élément</a:t>
            </a:r>
            <a:r>
              <a:rPr lang="fr-FR" dirty="0">
                <a:latin typeface="Times New Roman" panose="02020603050405020304" pitchFamily="18" charset="0"/>
                <a:ea typeface="Times New Roman" panose="02020603050405020304" pitchFamily="18" charset="0"/>
              </a:rPr>
              <a:t> est un nom d'élément : </a:t>
            </a:r>
            <a:r>
              <a:rPr lang="fr-FR" u="dbl" dirty="0">
                <a:latin typeface="Times New Roman" panose="02020603050405020304" pitchFamily="18" charset="0"/>
                <a:ea typeface="Times New Roman" panose="02020603050405020304" pitchFamily="18" charset="0"/>
              </a:rPr>
              <a:t>p</a:t>
            </a:r>
            <a:r>
              <a:rPr lang="fr-FR" dirty="0">
                <a:latin typeface="Times New Roman" panose="02020603050405020304" pitchFamily="18" charset="0"/>
                <a:ea typeface="Times New Roman" panose="02020603050405020304" pitchFamily="18" charset="0"/>
              </a:rPr>
              <a:t> ou </a:t>
            </a:r>
            <a:r>
              <a:rPr lang="fr-FR" u="dbl" dirty="0">
                <a:latin typeface="Times New Roman" panose="02020603050405020304" pitchFamily="18" charset="0"/>
                <a:ea typeface="Times New Roman" panose="02020603050405020304" pitchFamily="18" charset="0"/>
              </a:rPr>
              <a:t>h1</a:t>
            </a:r>
            <a:r>
              <a:rPr lang="fr-FR" dirty="0">
                <a:latin typeface="Times New Roman" panose="02020603050405020304" pitchFamily="18" charset="0"/>
                <a:ea typeface="Times New Roman" panose="02020603050405020304" pitchFamily="18" charset="0"/>
              </a:rPr>
              <a:t> par exemple.</a:t>
            </a:r>
          </a:p>
          <a:p>
            <a:pPr marL="342900" lvl="0" indent="-342900" hangingPunct="0">
              <a:spcBef>
                <a:spcPts val="300"/>
              </a:spcBef>
              <a:spcAft>
                <a:spcPts val="300"/>
              </a:spcAft>
              <a:buFont typeface="Symbol" panose="05050102010706020507" pitchFamily="18" charset="2"/>
              <a:buChar char=""/>
              <a:tabLst>
                <a:tab pos="540385" algn="l"/>
              </a:tabLst>
            </a:pPr>
            <a:r>
              <a:rPr lang="fr-FR" u="dbl" dirty="0">
                <a:latin typeface="Times New Roman" panose="02020603050405020304" pitchFamily="18" charset="0"/>
                <a:ea typeface="Times New Roman" panose="02020603050405020304" pitchFamily="18" charset="0"/>
              </a:rPr>
              <a:t>propriété1</a:t>
            </a:r>
            <a:r>
              <a:rPr lang="fr-FR" dirty="0">
                <a:latin typeface="Times New Roman" panose="02020603050405020304" pitchFamily="18" charset="0"/>
                <a:ea typeface="Times New Roman" panose="02020603050405020304" pitchFamily="18" charset="0"/>
              </a:rPr>
              <a:t> sont des propriétés de style de l'élément.</a:t>
            </a:r>
          </a:p>
          <a:p>
            <a:pPr marL="342900" lvl="0" indent="-342900" hangingPunct="0">
              <a:spcBef>
                <a:spcPts val="300"/>
              </a:spcBef>
              <a:spcAft>
                <a:spcPts val="300"/>
              </a:spcAft>
              <a:buFont typeface="Symbol" panose="05050102010706020507" pitchFamily="18" charset="2"/>
              <a:buChar char=""/>
              <a:tabLst>
                <a:tab pos="540385" algn="l"/>
              </a:tabLst>
            </a:pPr>
            <a:r>
              <a:rPr lang="fr-FR" u="dbl" dirty="0">
                <a:latin typeface="Times New Roman" panose="02020603050405020304" pitchFamily="18" charset="0"/>
                <a:ea typeface="Times New Roman" panose="02020603050405020304" pitchFamily="18" charset="0"/>
              </a:rPr>
              <a:t>valeur1</a:t>
            </a:r>
            <a:r>
              <a:rPr lang="fr-FR" dirty="0">
                <a:latin typeface="Times New Roman" panose="02020603050405020304" pitchFamily="18" charset="0"/>
                <a:ea typeface="Times New Roman" panose="02020603050405020304" pitchFamily="18" charset="0"/>
              </a:rPr>
              <a:t> sont les valeurs affectées aux propriétés.</a:t>
            </a:r>
          </a:p>
          <a:p>
            <a:pPr hangingPunct="0">
              <a:spcBef>
                <a:spcPts val="300"/>
              </a:spcBef>
              <a:spcAft>
                <a:spcPts val="300"/>
              </a:spcAft>
            </a:pPr>
            <a:endParaRPr lang="fr-FR" dirty="0">
              <a:latin typeface="Times New Roman" panose="02020603050405020304" pitchFamily="18" charset="0"/>
              <a:ea typeface="Times New Roman" panose="02020603050405020304" pitchFamily="18" charset="0"/>
            </a:endParaRPr>
          </a:p>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Ces lignes de code doivent être insérées entre les balises </a:t>
            </a:r>
            <a:r>
              <a:rPr lang="fr-FR" u="dbl" dirty="0">
                <a:latin typeface="Times New Roman" panose="02020603050405020304" pitchFamily="18" charset="0"/>
                <a:ea typeface="Times New Roman" panose="02020603050405020304" pitchFamily="18" charset="0"/>
              </a:rPr>
              <a:t>&lt;style&gt;</a:t>
            </a:r>
            <a:r>
              <a:rPr lang="fr-FR" dirty="0">
                <a:latin typeface="Times New Roman" panose="02020603050405020304" pitchFamily="18" charset="0"/>
                <a:ea typeface="Times New Roman" panose="02020603050405020304" pitchFamily="18" charset="0"/>
              </a:rPr>
              <a:t> et </a:t>
            </a:r>
            <a:r>
              <a:rPr lang="fr-FR" u="dbl" dirty="0">
                <a:latin typeface="Times New Roman" panose="02020603050405020304" pitchFamily="18" charset="0"/>
                <a:ea typeface="Times New Roman" panose="02020603050405020304" pitchFamily="18" charset="0"/>
              </a:rPr>
              <a:t>&lt;/style&gt;</a:t>
            </a:r>
            <a:r>
              <a:rPr lang="fr-FR" dirty="0">
                <a:latin typeface="Times New Roman" panose="02020603050405020304" pitchFamily="18" charset="0"/>
                <a:ea typeface="Times New Roman" panose="02020603050405020304" pitchFamily="18" charset="0"/>
              </a:rPr>
              <a:t>, à l'intérieur de l'élément </a:t>
            </a:r>
            <a:r>
              <a:rPr lang="fr-FR" u="dbl" dirty="0" err="1">
                <a:latin typeface="Times New Roman" panose="02020603050405020304" pitchFamily="18" charset="0"/>
                <a:ea typeface="Times New Roman" panose="02020603050405020304" pitchFamily="18" charset="0"/>
              </a:rPr>
              <a:t>head</a:t>
            </a:r>
            <a:r>
              <a:rPr lang="fr-FR" dirty="0">
                <a:latin typeface="Times New Roman" panose="02020603050405020304" pitchFamily="18" charset="0"/>
                <a:ea typeface="Times New Roman" panose="02020603050405020304" pitchFamily="18" charset="0"/>
              </a:rPr>
              <a:t>.</a:t>
            </a:r>
            <a:endParaRPr lang="fr-FR" dirty="0">
              <a:effectLst/>
              <a:latin typeface="Times New Roman" panose="02020603050405020304" pitchFamily="18" charset="0"/>
              <a:ea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CDEB9216-3C5F-484A-9890-B7D75C1AE7F7}"/>
              </a:ext>
            </a:extLst>
          </p:cNvPr>
          <p:cNvSpPr>
            <a:spLocks noGrp="1"/>
          </p:cNvSpPr>
          <p:nvPr>
            <p:ph type="sldNum" sz="quarter" idx="12"/>
          </p:nvPr>
        </p:nvSpPr>
        <p:spPr/>
        <p:txBody>
          <a:bodyPr/>
          <a:lstStyle/>
          <a:p>
            <a:fld id="{D57F1E4F-1CFF-5643-939E-217C01CDF565}" type="slidenum">
              <a:rPr lang="en-US" smtClean="0"/>
              <a:pPr/>
              <a:t>253</a:t>
            </a:fld>
            <a:endParaRPr lang="en-US" dirty="0"/>
          </a:p>
        </p:txBody>
      </p:sp>
    </p:spTree>
    <p:extLst>
      <p:ext uri="{BB962C8B-B14F-4D97-AF65-F5344CB8AC3E}">
        <p14:creationId xmlns:p14="http://schemas.microsoft.com/office/powerpoint/2010/main" val="1963804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Exercice</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2048759" y="1977520"/>
            <a:ext cx="6096000" cy="1354217"/>
          </a:xfrm>
          <a:prstGeom prst="rect">
            <a:avLst/>
          </a:prstGeom>
        </p:spPr>
        <p:txBody>
          <a:bodyPr>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Ecrivez une feuille de styles interne pour :</a:t>
            </a:r>
          </a:p>
          <a:p>
            <a:pPr marL="285750" indent="-285750" hangingPunct="0">
              <a:spcBef>
                <a:spcPts val="300"/>
              </a:spcBef>
              <a:spcAft>
                <a:spcPts val="300"/>
              </a:spcAft>
              <a:buFont typeface="Arial" panose="020B0604020202020204" pitchFamily="34" charset="0"/>
              <a:buChar char="•"/>
            </a:pPr>
            <a:r>
              <a:rPr lang="fr-FR" dirty="0">
                <a:latin typeface="Times New Roman" panose="02020603050405020304" pitchFamily="18" charset="0"/>
                <a:ea typeface="Times New Roman" panose="02020603050405020304" pitchFamily="18" charset="0"/>
              </a:rPr>
              <a:t>Définir dans tout le document un arrière-plan de couleur jaune pour les éléments </a:t>
            </a:r>
            <a:r>
              <a:rPr lang="fr-FR" u="dbl" dirty="0">
                <a:latin typeface="Times New Roman" panose="02020603050405020304" pitchFamily="18" charset="0"/>
                <a:ea typeface="Times New Roman" panose="02020603050405020304" pitchFamily="18" charset="0"/>
              </a:rPr>
              <a:t>p</a:t>
            </a:r>
            <a:r>
              <a:rPr lang="fr-FR" dirty="0">
                <a:latin typeface="Times New Roman" panose="02020603050405020304" pitchFamily="18" charset="0"/>
                <a:ea typeface="Times New Roman" panose="02020603050405020304" pitchFamily="18" charset="0"/>
              </a:rPr>
              <a:t> </a:t>
            </a:r>
          </a:p>
          <a:p>
            <a:pPr marL="285750" indent="-285750" hangingPunct="0">
              <a:spcBef>
                <a:spcPts val="300"/>
              </a:spcBef>
              <a:spcAft>
                <a:spcPts val="300"/>
              </a:spcAft>
              <a:buFont typeface="Arial" panose="020B0604020202020204" pitchFamily="34" charset="0"/>
              <a:buChar char="•"/>
            </a:pPr>
            <a:r>
              <a:rPr lang="fr-FR" dirty="0">
                <a:latin typeface="Times New Roman" panose="02020603050405020304" pitchFamily="18" charset="0"/>
                <a:ea typeface="Times New Roman" panose="02020603050405020304" pitchFamily="18" charset="0"/>
              </a:rPr>
              <a:t>Utiliser la police </a:t>
            </a:r>
            <a:r>
              <a:rPr lang="fr-FR" dirty="0" err="1">
                <a:latin typeface="Times New Roman" panose="02020603050405020304" pitchFamily="18" charset="0"/>
                <a:ea typeface="Times New Roman" panose="02020603050405020304" pitchFamily="18" charset="0"/>
              </a:rPr>
              <a:t>Verdana</a:t>
            </a:r>
            <a:r>
              <a:rPr lang="fr-FR" dirty="0">
                <a:latin typeface="Times New Roman" panose="02020603050405020304" pitchFamily="18" charset="0"/>
                <a:ea typeface="Times New Roman" panose="02020603050405020304" pitchFamily="18" charset="0"/>
              </a:rPr>
              <a:t> corps 18 dans tous les titres </a:t>
            </a:r>
            <a:r>
              <a:rPr lang="fr-FR" u="dbl" dirty="0">
                <a:latin typeface="Times New Roman" panose="02020603050405020304" pitchFamily="18" charset="0"/>
                <a:ea typeface="Times New Roman" panose="02020603050405020304" pitchFamily="18" charset="0"/>
              </a:rPr>
              <a:t>h2</a:t>
            </a:r>
            <a:endParaRPr lang="fr-FR" dirty="0">
              <a:effectLst/>
              <a:latin typeface="Times New Roman" panose="02020603050405020304" pitchFamily="18" charset="0"/>
              <a:ea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9D952E6E-103F-4CC6-9222-506D49F60155}"/>
              </a:ext>
            </a:extLst>
          </p:cNvPr>
          <p:cNvSpPr>
            <a:spLocks noGrp="1"/>
          </p:cNvSpPr>
          <p:nvPr>
            <p:ph type="sldNum" sz="quarter" idx="12"/>
          </p:nvPr>
        </p:nvSpPr>
        <p:spPr/>
        <p:txBody>
          <a:bodyPr/>
          <a:lstStyle/>
          <a:p>
            <a:fld id="{D57F1E4F-1CFF-5643-939E-217C01CDF565}" type="slidenum">
              <a:rPr lang="en-US" smtClean="0"/>
              <a:pPr/>
              <a:t>254</a:t>
            </a:fld>
            <a:endParaRPr lang="en-US" dirty="0"/>
          </a:p>
        </p:txBody>
      </p:sp>
    </p:spTree>
    <p:extLst>
      <p:ext uri="{BB962C8B-B14F-4D97-AF65-F5344CB8AC3E}">
        <p14:creationId xmlns:p14="http://schemas.microsoft.com/office/powerpoint/2010/main" val="3987661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Solution</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3095133" y="1485805"/>
            <a:ext cx="8188751" cy="3970318"/>
          </a:xfrm>
          <a:prstGeom prst="rect">
            <a:avLst/>
          </a:prstGeom>
        </p:spPr>
        <p:txBody>
          <a:bodyPr wrap="square">
            <a:spAutoFit/>
          </a:bodyPr>
          <a:lstStyle/>
          <a:p>
            <a:pPr hangingPunct="0"/>
            <a:r>
              <a:rPr lang="en-US" dirty="0">
                <a:latin typeface="Courier New" panose="02070309020205020404" pitchFamily="49" charset="0"/>
                <a:ea typeface="Times New Roman" panose="02020603050405020304" pitchFamily="18" charset="0"/>
                <a:cs typeface="Times New Roman" panose="02020603050405020304" pitchFamily="18" charset="0"/>
              </a:rPr>
              <a:t>&lt;!DOCTYPE html&gt; </a:t>
            </a:r>
            <a:endParaRPr lang="fr-FR"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dirty="0">
                <a:latin typeface="Courier New" panose="02070309020205020404" pitchFamily="49" charset="0"/>
                <a:ea typeface="Times New Roman" panose="02020603050405020304" pitchFamily="18" charset="0"/>
                <a:cs typeface="Times New Roman" panose="02020603050405020304" pitchFamily="18" charset="0"/>
              </a:rPr>
              <a:t>&lt;html&gt;</a:t>
            </a:r>
            <a:endParaRPr lang="fr-FR"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dirty="0">
                <a:latin typeface="Courier New" panose="02070309020205020404" pitchFamily="49" charset="0"/>
                <a:ea typeface="Times New Roman" panose="02020603050405020304" pitchFamily="18" charset="0"/>
                <a:cs typeface="Times New Roman" panose="02020603050405020304" pitchFamily="18" charset="0"/>
              </a:rPr>
              <a:t>  &lt;head&gt;</a:t>
            </a:r>
            <a:endParaRPr lang="fr-FR"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fr-FR" dirty="0">
                <a:latin typeface="Courier New" panose="02070309020205020404" pitchFamily="49" charset="0"/>
                <a:ea typeface="Times New Roman" panose="02020603050405020304" pitchFamily="18" charset="0"/>
                <a:cs typeface="Times New Roman" panose="02020603050405020304" pitchFamily="18" charset="0"/>
              </a:rPr>
              <a:t>&lt;</a:t>
            </a:r>
            <a:r>
              <a:rPr lang="fr-FR" dirty="0" err="1">
                <a:latin typeface="Courier New" panose="02070309020205020404" pitchFamily="49" charset="0"/>
                <a:ea typeface="Times New Roman" panose="02020603050405020304" pitchFamily="18" charset="0"/>
                <a:cs typeface="Times New Roman" panose="02020603050405020304" pitchFamily="18" charset="0"/>
              </a:rPr>
              <a:t>meta</a:t>
            </a:r>
            <a:r>
              <a:rPr lang="fr-FR" dirty="0">
                <a:latin typeface="Courier New" panose="02070309020205020404" pitchFamily="49" charset="0"/>
                <a:ea typeface="Times New Roman" panose="02020603050405020304" pitchFamily="18" charset="0"/>
                <a:cs typeface="Times New Roman" panose="02020603050405020304" pitchFamily="18" charset="0"/>
              </a:rPr>
              <a:t> </a:t>
            </a:r>
            <a:r>
              <a:rPr lang="fr-FR" dirty="0" err="1">
                <a:latin typeface="Courier New" panose="02070309020205020404" pitchFamily="49" charset="0"/>
                <a:ea typeface="Times New Roman" panose="02020603050405020304" pitchFamily="18" charset="0"/>
                <a:cs typeface="Times New Roman" panose="02020603050405020304" pitchFamily="18" charset="0"/>
              </a:rPr>
              <a:t>charset</a:t>
            </a:r>
            <a:r>
              <a:rPr lang="fr-FR" dirty="0">
                <a:latin typeface="Courier New" panose="02070309020205020404" pitchFamily="49" charset="0"/>
                <a:ea typeface="Times New Roman" panose="02020603050405020304" pitchFamily="18" charset="0"/>
                <a:cs typeface="Times New Roman" panose="02020603050405020304" pitchFamily="18" charset="0"/>
              </a:rPr>
              <a:t>="utf-8"&gt;</a:t>
            </a:r>
          </a:p>
          <a:p>
            <a:pPr hangingPunct="0"/>
            <a:r>
              <a:rPr lang="fr-FR" dirty="0">
                <a:latin typeface="Courier New" panose="02070309020205020404" pitchFamily="49" charset="0"/>
                <a:ea typeface="Times New Roman" panose="02020603050405020304" pitchFamily="18" charset="0"/>
                <a:cs typeface="Times New Roman" panose="02020603050405020304" pitchFamily="18" charset="0"/>
              </a:rPr>
              <a:t>    &lt;</a:t>
            </a:r>
            <a:r>
              <a:rPr lang="fr-FR" dirty="0" err="1">
                <a:latin typeface="Courier New" panose="02070309020205020404" pitchFamily="49" charset="0"/>
                <a:ea typeface="Times New Roman" panose="02020603050405020304" pitchFamily="18" charset="0"/>
                <a:cs typeface="Times New Roman" panose="02020603050405020304" pitchFamily="18" charset="0"/>
              </a:rPr>
              <a:t>title</a:t>
            </a:r>
            <a:r>
              <a:rPr lang="fr-FR" dirty="0">
                <a:latin typeface="Courier New" panose="02070309020205020404" pitchFamily="49" charset="0"/>
                <a:ea typeface="Times New Roman" panose="02020603050405020304" pitchFamily="18" charset="0"/>
                <a:cs typeface="Times New Roman" panose="02020603050405020304" pitchFamily="18" charset="0"/>
              </a:rPr>
              <a:t>&gt;Une feuille de styles interne&lt;/</a:t>
            </a:r>
            <a:r>
              <a:rPr lang="fr-FR" dirty="0" err="1">
                <a:latin typeface="Courier New" panose="02070309020205020404" pitchFamily="49" charset="0"/>
                <a:ea typeface="Times New Roman" panose="02020603050405020304" pitchFamily="18" charset="0"/>
                <a:cs typeface="Times New Roman" panose="02020603050405020304" pitchFamily="18" charset="0"/>
              </a:rPr>
              <a:t>title</a:t>
            </a:r>
            <a:r>
              <a:rPr lang="fr-FR" dirty="0">
                <a:latin typeface="Courier New" panose="02070309020205020404" pitchFamily="49" charset="0"/>
                <a:ea typeface="Times New Roman" panose="02020603050405020304" pitchFamily="18" charset="0"/>
                <a:cs typeface="Times New Roman" panose="02020603050405020304" pitchFamily="18" charset="0"/>
              </a:rPr>
              <a:t>&gt;</a:t>
            </a:r>
          </a:p>
          <a:p>
            <a:pPr hangingPunct="0"/>
            <a:r>
              <a:rPr lang="fr-FR"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latin typeface="Courier New" panose="02070309020205020404" pitchFamily="49" charset="0"/>
                <a:ea typeface="Times New Roman" panose="02020603050405020304" pitchFamily="18" charset="0"/>
                <a:cs typeface="Times New Roman" panose="02020603050405020304" pitchFamily="18" charset="0"/>
              </a:rPr>
              <a:t>&lt;style&gt;</a:t>
            </a:r>
            <a:endParaRPr lang="fr-FR"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dirty="0">
                <a:latin typeface="Courier New" panose="02070309020205020404" pitchFamily="49" charset="0"/>
                <a:ea typeface="Times New Roman" panose="02020603050405020304" pitchFamily="18" charset="0"/>
                <a:cs typeface="Times New Roman" panose="02020603050405020304" pitchFamily="18" charset="0"/>
              </a:rPr>
              <a:t>      p { background-color: yellow; }</a:t>
            </a:r>
            <a:endParaRPr lang="fr-FR"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dirty="0">
                <a:latin typeface="Courier New" panose="02070309020205020404" pitchFamily="49" charset="0"/>
                <a:ea typeface="Times New Roman" panose="02020603050405020304" pitchFamily="18" charset="0"/>
                <a:cs typeface="Times New Roman" panose="02020603050405020304" pitchFamily="18" charset="0"/>
              </a:rPr>
              <a:t>      </a:t>
            </a:r>
            <a:r>
              <a:rPr lang="fr-FR" dirty="0">
                <a:latin typeface="Courier New" panose="02070309020205020404" pitchFamily="49" charset="0"/>
                <a:ea typeface="Times New Roman" panose="02020603050405020304" pitchFamily="18" charset="0"/>
                <a:cs typeface="Times New Roman" panose="02020603050405020304" pitchFamily="18" charset="0"/>
              </a:rPr>
              <a:t>h2 { font-</a:t>
            </a:r>
            <a:r>
              <a:rPr lang="fr-FR" dirty="0" err="1">
                <a:latin typeface="Courier New" panose="02070309020205020404" pitchFamily="49" charset="0"/>
                <a:ea typeface="Times New Roman" panose="02020603050405020304" pitchFamily="18" charset="0"/>
                <a:cs typeface="Times New Roman" panose="02020603050405020304" pitchFamily="18" charset="0"/>
              </a:rPr>
              <a:t>family</a:t>
            </a:r>
            <a:r>
              <a:rPr lang="fr-FR" dirty="0">
                <a:latin typeface="Courier New" panose="02070309020205020404" pitchFamily="49" charset="0"/>
                <a:ea typeface="Times New Roman" panose="02020603050405020304" pitchFamily="18" charset="0"/>
                <a:cs typeface="Times New Roman" panose="02020603050405020304" pitchFamily="18" charset="0"/>
              </a:rPr>
              <a:t>: </a:t>
            </a:r>
            <a:r>
              <a:rPr lang="fr-FR" dirty="0" err="1">
                <a:latin typeface="Courier New" panose="02070309020205020404" pitchFamily="49" charset="0"/>
                <a:ea typeface="Times New Roman" panose="02020603050405020304" pitchFamily="18" charset="0"/>
                <a:cs typeface="Times New Roman" panose="02020603050405020304" pitchFamily="18" charset="0"/>
              </a:rPr>
              <a:t>Verdana</a:t>
            </a:r>
            <a:r>
              <a:rPr lang="fr-FR" dirty="0">
                <a:latin typeface="Courier New" panose="02070309020205020404" pitchFamily="49" charset="0"/>
                <a:ea typeface="Times New Roman" panose="02020603050405020304" pitchFamily="18" charset="0"/>
                <a:cs typeface="Times New Roman" panose="02020603050405020304" pitchFamily="18" charset="0"/>
              </a:rPr>
              <a:t>; font-size: 18px; }</a:t>
            </a:r>
          </a:p>
          <a:p>
            <a:pPr hangingPunct="0"/>
            <a:r>
              <a:rPr lang="fr-FR" dirty="0">
                <a:latin typeface="Courier New" panose="02070309020205020404" pitchFamily="49" charset="0"/>
                <a:ea typeface="Times New Roman" panose="02020603050405020304" pitchFamily="18" charset="0"/>
                <a:cs typeface="Times New Roman" panose="02020603050405020304" pitchFamily="18" charset="0"/>
              </a:rPr>
              <a:t>    &lt;/style&gt;</a:t>
            </a:r>
          </a:p>
          <a:p>
            <a:pPr hangingPunct="0"/>
            <a:r>
              <a:rPr lang="fr-FR" dirty="0">
                <a:latin typeface="Courier New" panose="02070309020205020404" pitchFamily="49" charset="0"/>
                <a:ea typeface="Times New Roman" panose="02020603050405020304" pitchFamily="18" charset="0"/>
                <a:cs typeface="Times New Roman" panose="02020603050405020304" pitchFamily="18" charset="0"/>
              </a:rPr>
              <a:t>  </a:t>
            </a:r>
            <a:r>
              <a:rPr lang="en-US" dirty="0">
                <a:latin typeface="Courier New" panose="02070309020205020404" pitchFamily="49" charset="0"/>
                <a:ea typeface="Times New Roman" panose="02020603050405020304" pitchFamily="18" charset="0"/>
                <a:cs typeface="Times New Roman" panose="02020603050405020304" pitchFamily="18" charset="0"/>
              </a:rPr>
              <a:t>&lt;/head&gt;</a:t>
            </a:r>
            <a:endParaRPr lang="fr-FR"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dirty="0">
                <a:latin typeface="Courier New" panose="02070309020205020404" pitchFamily="49" charset="0"/>
                <a:ea typeface="Times New Roman" panose="02020603050405020304" pitchFamily="18" charset="0"/>
                <a:cs typeface="Times New Roman" panose="02020603050405020304" pitchFamily="18" charset="0"/>
              </a:rPr>
              <a:t>  &lt;body&gt;</a:t>
            </a:r>
            <a:endParaRPr lang="fr-FR"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dirty="0">
                <a:latin typeface="Courier New" panose="02070309020205020404" pitchFamily="49" charset="0"/>
                <a:ea typeface="Times New Roman" panose="02020603050405020304" pitchFamily="18" charset="0"/>
                <a:cs typeface="Times New Roman" panose="02020603050405020304" pitchFamily="18" charset="0"/>
              </a:rPr>
              <a:t>    …</a:t>
            </a:r>
            <a:endParaRPr lang="fr-FR"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dirty="0">
                <a:latin typeface="Courier New" panose="02070309020205020404" pitchFamily="49" charset="0"/>
                <a:ea typeface="Times New Roman" panose="02020603050405020304" pitchFamily="18" charset="0"/>
                <a:cs typeface="Times New Roman" panose="02020603050405020304" pitchFamily="18" charset="0"/>
              </a:rPr>
              <a:t>  &lt;/body&gt;</a:t>
            </a:r>
            <a:endParaRPr lang="fr-FR"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fr-FR" dirty="0">
                <a:latin typeface="Courier New" panose="02070309020205020404" pitchFamily="49" charset="0"/>
                <a:ea typeface="Times New Roman" panose="02020603050405020304" pitchFamily="18" charset="0"/>
                <a:cs typeface="Times New Roman" panose="02020603050405020304" pitchFamily="18" charset="0"/>
              </a:rPr>
              <a:t>&lt;/html&gt;</a:t>
            </a:r>
            <a:endParaRPr lang="fr-FR"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A346381B-62FC-438F-8649-A8017AEE8370}"/>
              </a:ext>
            </a:extLst>
          </p:cNvPr>
          <p:cNvSpPr>
            <a:spLocks noGrp="1"/>
          </p:cNvSpPr>
          <p:nvPr>
            <p:ph type="sldNum" sz="quarter" idx="12"/>
          </p:nvPr>
        </p:nvSpPr>
        <p:spPr/>
        <p:txBody>
          <a:bodyPr/>
          <a:lstStyle/>
          <a:p>
            <a:fld id="{D57F1E4F-1CFF-5643-939E-217C01CDF565}" type="slidenum">
              <a:rPr lang="en-US" smtClean="0"/>
              <a:pPr/>
              <a:t>255</a:t>
            </a:fld>
            <a:endParaRPr lang="en-US" dirty="0"/>
          </a:p>
        </p:txBody>
      </p:sp>
    </p:spTree>
    <p:extLst>
      <p:ext uri="{BB962C8B-B14F-4D97-AF65-F5344CB8AC3E}">
        <p14:creationId xmlns:p14="http://schemas.microsoft.com/office/powerpoint/2010/main" val="11502214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Feuille de styles externe</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1742173" y="1643774"/>
            <a:ext cx="9664260" cy="1992853"/>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Pour augmenter encore le champ d'action des styles définis dans l'en-tête d'un document, vous pouvez les stocker dans un fichier CSS. Dans ce cas, plusieurs documents HTML peuvent référencer cette "feuille de styles" (le fichier CSS) pour utiliser les styles qui y sont définis.</a:t>
            </a:r>
          </a:p>
          <a:p>
            <a:pPr hangingPunct="0">
              <a:spcBef>
                <a:spcPts val="300"/>
              </a:spcBef>
              <a:spcAft>
                <a:spcPts val="300"/>
              </a:spcAft>
            </a:pPr>
            <a:endParaRPr lang="fr-FR" dirty="0">
              <a:latin typeface="Times New Roman" panose="02020603050405020304" pitchFamily="18" charset="0"/>
              <a:ea typeface="Times New Roman" panose="02020603050405020304" pitchFamily="18" charset="0"/>
            </a:endParaRPr>
          </a:p>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L’opération se fait avec un élément </a:t>
            </a:r>
            <a:r>
              <a:rPr lang="fr-FR" u="dbl" dirty="0" err="1">
                <a:latin typeface="Times New Roman" panose="02020603050405020304" pitchFamily="18" charset="0"/>
                <a:ea typeface="Times New Roman" panose="02020603050405020304" pitchFamily="18" charset="0"/>
              </a:rPr>
              <a:t>link</a:t>
            </a:r>
            <a:r>
              <a:rPr lang="fr-FR" dirty="0">
                <a:latin typeface="Times New Roman" panose="02020603050405020304" pitchFamily="18" charset="0"/>
                <a:ea typeface="Times New Roman" panose="02020603050405020304" pitchFamily="18" charset="0"/>
              </a:rPr>
              <a:t> (ici, la feuille de styles a pour nom </a:t>
            </a:r>
            <a:r>
              <a:rPr lang="fr-FR" i="1" dirty="0">
                <a:latin typeface="Times New Roman" panose="02020603050405020304" pitchFamily="18" charset="0"/>
                <a:ea typeface="Times New Roman" panose="02020603050405020304" pitchFamily="18" charset="0"/>
              </a:rPr>
              <a:t>moncss.css</a:t>
            </a:r>
            <a:r>
              <a:rPr lang="fr-FR" dirty="0">
                <a:latin typeface="Times New Roman" panose="02020603050405020304" pitchFamily="18" charset="0"/>
                <a:ea typeface="Times New Roman" panose="02020603050405020304" pitchFamily="18" charset="0"/>
              </a:rPr>
              <a:t>) :</a:t>
            </a:r>
          </a:p>
          <a:p>
            <a:pPr hangingPunct="0">
              <a:spcBef>
                <a:spcPts val="600"/>
              </a:spcBef>
              <a:spcAft>
                <a:spcPts val="1200"/>
              </a:spcAft>
            </a:pPr>
            <a:r>
              <a:rPr lang="en-US" sz="1600" dirty="0">
                <a:latin typeface="Courier New" panose="02070309020205020404" pitchFamily="49" charset="0"/>
                <a:ea typeface="Times New Roman" panose="02020603050405020304" pitchFamily="18" charset="0"/>
                <a:cs typeface="Times New Roman" panose="02020603050405020304" pitchFamily="18" charset="0"/>
              </a:rPr>
              <a:t>&lt;link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rel</a:t>
            </a:r>
            <a:r>
              <a:rPr lang="en-US" sz="1600" dirty="0">
                <a:latin typeface="Courier New" panose="02070309020205020404" pitchFamily="49" charset="0"/>
                <a:ea typeface="Times New Roman" panose="02020603050405020304" pitchFamily="18" charset="0"/>
                <a:cs typeface="Times New Roman" panose="02020603050405020304" pitchFamily="18" charset="0"/>
              </a:rPr>
              <a:t> = "stylesheet"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href</a:t>
            </a:r>
            <a:r>
              <a:rPr lang="en-US" sz="1600"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css</a:t>
            </a:r>
            <a:r>
              <a:rPr lang="en-US" sz="1600" dirty="0">
                <a:latin typeface="Courier New" panose="02070309020205020404" pitchFamily="49" charset="0"/>
                <a:ea typeface="Times New Roman" panose="02020603050405020304" pitchFamily="18" charset="0"/>
                <a:cs typeface="Times New Roman" panose="02020603050405020304" pitchFamily="18" charset="0"/>
              </a:rPr>
              <a:t>/moncss.css"&gt;</a:t>
            </a:r>
            <a:endParaRPr lang="fr-FR" sz="16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8468AB91-14A4-4036-ACD8-3408307DF20E}"/>
              </a:ext>
            </a:extLst>
          </p:cNvPr>
          <p:cNvSpPr>
            <a:spLocks noGrp="1"/>
          </p:cNvSpPr>
          <p:nvPr>
            <p:ph type="sldNum" sz="quarter" idx="12"/>
          </p:nvPr>
        </p:nvSpPr>
        <p:spPr/>
        <p:txBody>
          <a:bodyPr/>
          <a:lstStyle/>
          <a:p>
            <a:fld id="{D57F1E4F-1CFF-5643-939E-217C01CDF565}" type="slidenum">
              <a:rPr lang="en-US" smtClean="0"/>
              <a:pPr/>
              <a:t>256</a:t>
            </a:fld>
            <a:endParaRPr lang="en-US" dirty="0"/>
          </a:p>
        </p:txBody>
      </p:sp>
    </p:spTree>
    <p:extLst>
      <p:ext uri="{BB962C8B-B14F-4D97-AF65-F5344CB8AC3E}">
        <p14:creationId xmlns:p14="http://schemas.microsoft.com/office/powerpoint/2010/main" val="2606266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Exercice</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2048759" y="1977520"/>
            <a:ext cx="6096000" cy="923330"/>
          </a:xfrm>
          <a:prstGeom prst="rect">
            <a:avLst/>
          </a:prstGeom>
        </p:spPr>
        <p:txBody>
          <a:bodyPr>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Définissez une feuille de styles externe qui reprend les règles définies dans l'exercice précédent et faites référence à cette feuille de styles dans un document HTML.</a:t>
            </a:r>
            <a:endParaRPr lang="fr-FR" dirty="0">
              <a:effectLst/>
              <a:latin typeface="Times New Roman" panose="02020603050405020304" pitchFamily="18" charset="0"/>
              <a:ea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0556ADC8-67DB-4634-A660-BC7C217FF57C}"/>
              </a:ext>
            </a:extLst>
          </p:cNvPr>
          <p:cNvSpPr>
            <a:spLocks noGrp="1"/>
          </p:cNvSpPr>
          <p:nvPr>
            <p:ph type="sldNum" sz="quarter" idx="12"/>
          </p:nvPr>
        </p:nvSpPr>
        <p:spPr/>
        <p:txBody>
          <a:bodyPr/>
          <a:lstStyle/>
          <a:p>
            <a:fld id="{D57F1E4F-1CFF-5643-939E-217C01CDF565}" type="slidenum">
              <a:rPr lang="en-US" smtClean="0"/>
              <a:pPr/>
              <a:t>257</a:t>
            </a:fld>
            <a:endParaRPr lang="en-US" dirty="0"/>
          </a:p>
        </p:txBody>
      </p:sp>
    </p:spTree>
    <p:extLst>
      <p:ext uri="{BB962C8B-B14F-4D97-AF65-F5344CB8AC3E}">
        <p14:creationId xmlns:p14="http://schemas.microsoft.com/office/powerpoint/2010/main" val="2643287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Solution</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6053307" y="2447809"/>
            <a:ext cx="6065120" cy="2308324"/>
          </a:xfrm>
          <a:prstGeom prst="rect">
            <a:avLst/>
          </a:prstGeom>
        </p:spPr>
        <p:txBody>
          <a:bodyPr wrap="square">
            <a:spAutoFit/>
          </a:bodyPr>
          <a:lstStyle/>
          <a:p>
            <a:pPr hangingPunct="0"/>
            <a:r>
              <a:rPr lang="en-US" sz="1200" dirty="0">
                <a:latin typeface="Courier New" panose="02070309020205020404" pitchFamily="49" charset="0"/>
                <a:cs typeface="Courier New" panose="02070309020205020404" pitchFamily="49" charset="0"/>
              </a:rPr>
              <a:t>&lt;!DOCTYPE html&gt;</a:t>
            </a:r>
            <a:endParaRPr lang="fr-FR" sz="1200" dirty="0">
              <a:latin typeface="Courier New" panose="02070309020205020404" pitchFamily="49" charset="0"/>
              <a:cs typeface="Courier New" panose="02070309020205020404" pitchFamily="49" charset="0"/>
            </a:endParaRPr>
          </a:p>
          <a:p>
            <a:pPr hangingPunct="0"/>
            <a:r>
              <a:rPr lang="en-US" sz="1200" dirty="0">
                <a:latin typeface="Courier New" panose="02070309020205020404" pitchFamily="49" charset="0"/>
                <a:cs typeface="Courier New" panose="02070309020205020404" pitchFamily="49" charset="0"/>
              </a:rPr>
              <a:t>&lt;html&gt;</a:t>
            </a:r>
            <a:endParaRPr lang="fr-FR" sz="1200" dirty="0">
              <a:latin typeface="Courier New" panose="02070309020205020404" pitchFamily="49" charset="0"/>
              <a:cs typeface="Courier New" panose="02070309020205020404" pitchFamily="49" charset="0"/>
            </a:endParaRPr>
          </a:p>
          <a:p>
            <a:pPr hangingPunct="0"/>
            <a:r>
              <a:rPr lang="en-US" sz="1200" dirty="0">
                <a:latin typeface="Courier New" panose="02070309020205020404" pitchFamily="49" charset="0"/>
                <a:cs typeface="Courier New" panose="02070309020205020404" pitchFamily="49" charset="0"/>
              </a:rPr>
              <a:t>  &lt;head&gt;</a:t>
            </a:r>
            <a:endParaRPr lang="fr-FR" sz="1200" dirty="0">
              <a:latin typeface="Courier New" panose="02070309020205020404" pitchFamily="49" charset="0"/>
              <a:cs typeface="Courier New" panose="02070309020205020404" pitchFamily="49" charset="0"/>
            </a:endParaRPr>
          </a:p>
          <a:p>
            <a:pPr hangingPunct="0"/>
            <a:r>
              <a:rPr lang="en-US" sz="1200" dirty="0">
                <a:latin typeface="Courier New" panose="02070309020205020404" pitchFamily="49" charset="0"/>
                <a:cs typeface="Courier New" panose="02070309020205020404" pitchFamily="49" charset="0"/>
              </a:rPr>
              <a:t>    </a:t>
            </a:r>
            <a:r>
              <a:rPr lang="fr-FR" sz="1200" dirty="0">
                <a:latin typeface="Courier New" panose="02070309020205020404" pitchFamily="49" charset="0"/>
                <a:cs typeface="Courier New" panose="02070309020205020404" pitchFamily="49" charset="0"/>
              </a:rPr>
              <a:t>&lt;</a:t>
            </a:r>
            <a:r>
              <a:rPr lang="fr-FR" sz="1200" dirty="0" err="1">
                <a:latin typeface="Courier New" panose="02070309020205020404" pitchFamily="49" charset="0"/>
                <a:cs typeface="Courier New" panose="02070309020205020404" pitchFamily="49" charset="0"/>
              </a:rPr>
              <a:t>meta</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charset</a:t>
            </a:r>
            <a:r>
              <a:rPr lang="fr-FR" sz="1200" dirty="0">
                <a:latin typeface="Courier New" panose="02070309020205020404" pitchFamily="49" charset="0"/>
                <a:cs typeface="Courier New" panose="02070309020205020404" pitchFamily="49" charset="0"/>
              </a:rPr>
              <a:t>="utf-8"&gt;</a:t>
            </a:r>
          </a:p>
          <a:p>
            <a:pPr hangingPunct="0"/>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&gt;Une feuille de styles externe&lt;/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a:t>
            </a:r>
          </a:p>
          <a:p>
            <a:pPr hangingPunct="0"/>
            <a:r>
              <a:rPr lang="fr-FR" sz="1200" dirty="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&lt;link </a:t>
            </a:r>
            <a:r>
              <a:rPr lang="en-US" sz="1200" dirty="0" err="1">
                <a:latin typeface="Courier New" panose="02070309020205020404" pitchFamily="49" charset="0"/>
                <a:cs typeface="Courier New" panose="02070309020205020404" pitchFamily="49" charset="0"/>
              </a:rPr>
              <a:t>rel</a:t>
            </a:r>
            <a:r>
              <a:rPr lang="en-US" sz="1200" dirty="0">
                <a:latin typeface="Courier New" panose="02070309020205020404" pitchFamily="49" charset="0"/>
                <a:cs typeface="Courier New" panose="02070309020205020404" pitchFamily="49" charset="0"/>
              </a:rPr>
              <a:t>="stylesheet" </a:t>
            </a:r>
            <a:r>
              <a:rPr lang="en-US" sz="1200" dirty="0" err="1">
                <a:latin typeface="Courier New" panose="02070309020205020404" pitchFamily="49" charset="0"/>
                <a:cs typeface="Courier New" panose="02070309020205020404" pitchFamily="49" charset="0"/>
              </a:rPr>
              <a:t>href</a:t>
            </a:r>
            <a:r>
              <a:rPr lang="en-US" sz="1200" dirty="0">
                <a:latin typeface="Courier New" panose="02070309020205020404" pitchFamily="49" charset="0"/>
                <a:cs typeface="Courier New" panose="02070309020205020404" pitchFamily="49" charset="0"/>
              </a:rPr>
              <a:t>="moncss.css"&gt;</a:t>
            </a:r>
            <a:endParaRPr lang="fr-FR" sz="1200" dirty="0">
              <a:latin typeface="Courier New" panose="02070309020205020404" pitchFamily="49" charset="0"/>
              <a:cs typeface="Courier New" panose="02070309020205020404" pitchFamily="49" charset="0"/>
            </a:endParaRPr>
          </a:p>
          <a:p>
            <a:pPr hangingPunct="0"/>
            <a:r>
              <a:rPr lang="en-US" sz="1200" dirty="0">
                <a:latin typeface="Courier New" panose="02070309020205020404" pitchFamily="49" charset="0"/>
                <a:cs typeface="Courier New" panose="02070309020205020404" pitchFamily="49" charset="0"/>
              </a:rPr>
              <a:t>  </a:t>
            </a:r>
            <a:r>
              <a:rPr lang="fr-FR" sz="1200" dirty="0">
                <a:latin typeface="Courier New" panose="02070309020205020404" pitchFamily="49" charset="0"/>
                <a:cs typeface="Courier New" panose="02070309020205020404" pitchFamily="49" charset="0"/>
              </a:rPr>
              <a:t>&lt;/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pPr hangingPunct="0"/>
            <a:r>
              <a:rPr lang="fr-FR" sz="1200" dirty="0">
                <a:latin typeface="Courier New" panose="02070309020205020404" pitchFamily="49" charset="0"/>
                <a:cs typeface="Courier New" panose="02070309020205020404" pitchFamily="49" charset="0"/>
              </a:rPr>
              <a:t>  &lt;body&gt;</a:t>
            </a:r>
          </a:p>
          <a:p>
            <a:pPr hangingPunct="0"/>
            <a:r>
              <a:rPr lang="fr-FR" sz="1200" dirty="0">
                <a:latin typeface="Courier New" panose="02070309020205020404" pitchFamily="49" charset="0"/>
                <a:cs typeface="Courier New" panose="02070309020205020404" pitchFamily="49" charset="0"/>
              </a:rPr>
              <a:t>    &lt;!-- Les instructions HTML5 peuvent utiliser les styles --&gt;</a:t>
            </a:r>
          </a:p>
          <a:p>
            <a:pPr hangingPunct="0"/>
            <a:r>
              <a:rPr lang="fr-FR" sz="1200" dirty="0">
                <a:latin typeface="Courier New" panose="02070309020205020404" pitchFamily="49" charset="0"/>
                <a:cs typeface="Courier New" panose="02070309020205020404" pitchFamily="49" charset="0"/>
              </a:rPr>
              <a:t>    &lt;!-- définis dans la feuille de styles moncss.css       --&gt;</a:t>
            </a:r>
          </a:p>
          <a:p>
            <a:pPr hangingPunct="0"/>
            <a:r>
              <a:rPr lang="fr-FR" sz="1200" dirty="0">
                <a:latin typeface="Courier New" panose="02070309020205020404" pitchFamily="49" charset="0"/>
                <a:cs typeface="Courier New" panose="02070309020205020404" pitchFamily="49" charset="0"/>
              </a:rPr>
              <a:t>  &lt;/body&gt;</a:t>
            </a:r>
          </a:p>
          <a:p>
            <a:pPr hangingPunct="0"/>
            <a:r>
              <a:rPr lang="fr-FR" sz="1200" dirty="0">
                <a:latin typeface="Courier New" panose="02070309020205020404" pitchFamily="49" charset="0"/>
                <a:cs typeface="Courier New" panose="02070309020205020404" pitchFamily="49" charset="0"/>
              </a:rPr>
              <a:t>&lt;/html&gt;</a:t>
            </a:r>
          </a:p>
        </p:txBody>
      </p:sp>
      <p:sp>
        <p:nvSpPr>
          <p:cNvPr id="6" name="Parallélogramme 5"/>
          <p:cNvSpPr/>
          <p:nvPr/>
        </p:nvSpPr>
        <p:spPr>
          <a:xfrm>
            <a:off x="1904215" y="3930977"/>
            <a:ext cx="2714919" cy="74471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La feuille de styles moncss.css</a:t>
            </a:r>
          </a:p>
        </p:txBody>
      </p:sp>
      <p:sp>
        <p:nvSpPr>
          <p:cNvPr id="7" name="Parallélogramme 6"/>
          <p:cNvSpPr/>
          <p:nvPr/>
        </p:nvSpPr>
        <p:spPr>
          <a:xfrm>
            <a:off x="7976648" y="4986966"/>
            <a:ext cx="2714919" cy="744717"/>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Le document HTML</a:t>
            </a:r>
          </a:p>
        </p:txBody>
      </p:sp>
      <p:sp>
        <p:nvSpPr>
          <p:cNvPr id="8" name="Rectangle 7"/>
          <p:cNvSpPr/>
          <p:nvPr/>
        </p:nvSpPr>
        <p:spPr>
          <a:xfrm>
            <a:off x="1216058" y="3140306"/>
            <a:ext cx="4435913" cy="461665"/>
          </a:xfrm>
          <a:prstGeom prst="rect">
            <a:avLst/>
          </a:prstGeom>
        </p:spPr>
        <p:txBody>
          <a:bodyPr wrap="square">
            <a:spAutoFit/>
          </a:bodyPr>
          <a:lstStyle/>
          <a:p>
            <a:pPr hangingPunct="0"/>
            <a:r>
              <a:rPr lang="en-US" sz="1200" dirty="0">
                <a:latin typeface="Courier New" panose="02070309020205020404" pitchFamily="49" charset="0"/>
                <a:ea typeface="Times New Roman" panose="02020603050405020304" pitchFamily="18" charset="0"/>
                <a:cs typeface="Courier New" panose="02070309020205020404" pitchFamily="49" charset="0"/>
              </a:rPr>
              <a:t>p { background-color: yellow; }</a:t>
            </a:r>
            <a:endParaRPr lang="fr-FR" sz="1200" dirty="0">
              <a:latin typeface="Courier New" panose="02070309020205020404" pitchFamily="49" charset="0"/>
              <a:ea typeface="Times New Roman" panose="02020603050405020304" pitchFamily="18" charset="0"/>
              <a:cs typeface="Courier New" panose="02070309020205020404" pitchFamily="49" charset="0"/>
            </a:endParaRPr>
          </a:p>
          <a:p>
            <a:pPr hangingPunct="0"/>
            <a:r>
              <a:rPr lang="fr-FR" sz="1200" dirty="0">
                <a:latin typeface="Courier New" panose="02070309020205020404" pitchFamily="49" charset="0"/>
                <a:ea typeface="Times New Roman" panose="02020603050405020304" pitchFamily="18" charset="0"/>
                <a:cs typeface="Courier New" panose="02070309020205020404" pitchFamily="49" charset="0"/>
              </a:rPr>
              <a:t>h2 { font-</a:t>
            </a:r>
            <a:r>
              <a:rPr lang="fr-FR" sz="1200" dirty="0" err="1">
                <a:latin typeface="Courier New" panose="02070309020205020404" pitchFamily="49" charset="0"/>
                <a:ea typeface="Times New Roman" panose="02020603050405020304" pitchFamily="18" charset="0"/>
                <a:cs typeface="Courier New" panose="02070309020205020404" pitchFamily="49" charset="0"/>
              </a:rPr>
              <a:t>family</a:t>
            </a:r>
            <a:r>
              <a:rPr lang="fr-FR" sz="1200" dirty="0">
                <a:latin typeface="Courier New" panose="02070309020205020404" pitchFamily="49" charset="0"/>
                <a:ea typeface="Times New Roman" panose="02020603050405020304" pitchFamily="18" charset="0"/>
                <a:cs typeface="Courier New" panose="02070309020205020404" pitchFamily="49" charset="0"/>
              </a:rPr>
              <a:t>: </a:t>
            </a:r>
            <a:r>
              <a:rPr lang="fr-FR" sz="1200" dirty="0" err="1">
                <a:latin typeface="Courier New" panose="02070309020205020404" pitchFamily="49" charset="0"/>
                <a:ea typeface="Times New Roman" panose="02020603050405020304" pitchFamily="18" charset="0"/>
                <a:cs typeface="Courier New" panose="02070309020205020404" pitchFamily="49" charset="0"/>
              </a:rPr>
              <a:t>Verdana</a:t>
            </a:r>
            <a:r>
              <a:rPr lang="fr-FR" sz="1200" dirty="0">
                <a:latin typeface="Courier New" panose="02070309020205020404" pitchFamily="49" charset="0"/>
                <a:ea typeface="Times New Roman" panose="02020603050405020304" pitchFamily="18" charset="0"/>
                <a:cs typeface="Courier New" panose="02070309020205020404" pitchFamily="49" charset="0"/>
              </a:rPr>
              <a:t>; font-size: 18px; }</a:t>
            </a:r>
          </a:p>
        </p:txBody>
      </p:sp>
      <p:sp>
        <p:nvSpPr>
          <p:cNvPr id="5" name="Espace réservé du numéro de diapositive 4">
            <a:extLst>
              <a:ext uri="{FF2B5EF4-FFF2-40B4-BE49-F238E27FC236}">
                <a16:creationId xmlns:a16="http://schemas.microsoft.com/office/drawing/2014/main" id="{33AD9195-9D16-4023-8B2E-43CBECA4DF3C}"/>
              </a:ext>
            </a:extLst>
          </p:cNvPr>
          <p:cNvSpPr>
            <a:spLocks noGrp="1"/>
          </p:cNvSpPr>
          <p:nvPr>
            <p:ph type="sldNum" sz="quarter" idx="12"/>
          </p:nvPr>
        </p:nvSpPr>
        <p:spPr/>
        <p:txBody>
          <a:bodyPr/>
          <a:lstStyle/>
          <a:p>
            <a:fld id="{D57F1E4F-1CFF-5643-939E-217C01CDF565}" type="slidenum">
              <a:rPr lang="en-US" smtClean="0"/>
              <a:pPr/>
              <a:t>258</a:t>
            </a:fld>
            <a:endParaRPr lang="en-US" dirty="0"/>
          </a:p>
        </p:txBody>
      </p:sp>
    </p:spTree>
    <p:extLst>
      <p:ext uri="{BB962C8B-B14F-4D97-AF65-F5344CB8AC3E}">
        <p14:creationId xmlns:p14="http://schemas.microsoft.com/office/powerpoint/2010/main" val="1076326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506503" y="141631"/>
            <a:ext cx="10604600" cy="923330"/>
          </a:xfrm>
          <a:prstGeom prst="rect">
            <a:avLst/>
          </a:prstGeom>
          <a:noFill/>
        </p:spPr>
        <p:txBody>
          <a:bodyPr wrap="square" rtlCol="0">
            <a:spAutoFit/>
          </a:bodyPr>
          <a:lstStyle/>
          <a:p>
            <a:r>
              <a:rPr lang="fr-FR" sz="5400" dirty="0"/>
              <a:t>Sélecteurs, propriétés et valeurs CSS</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5" name="ZoneTexte 4"/>
          <p:cNvSpPr txBox="1"/>
          <p:nvPr/>
        </p:nvSpPr>
        <p:spPr>
          <a:xfrm>
            <a:off x="1742173" y="1382164"/>
            <a:ext cx="5416868" cy="1477328"/>
          </a:xfrm>
          <a:prstGeom prst="rect">
            <a:avLst/>
          </a:prstGeom>
          <a:noFill/>
        </p:spPr>
        <p:txBody>
          <a:bodyPr wrap="none" rtlCol="0">
            <a:spAutoFit/>
          </a:bodyPr>
          <a:lstStyle/>
          <a:p>
            <a:r>
              <a:rPr lang="fr-FR" dirty="0"/>
              <a:t>La syntaxe à utiliser est la suivante :</a:t>
            </a:r>
          </a:p>
          <a:p>
            <a:endParaRPr lang="fr-FR" dirty="0"/>
          </a:p>
          <a:p>
            <a:pPr hangingPunct="0"/>
            <a:r>
              <a:rPr lang="fr-FR" dirty="0"/>
              <a:t>sélecteur { propriété1: valeur1; ... </a:t>
            </a:r>
            <a:r>
              <a:rPr lang="fr-FR" dirty="0" err="1"/>
              <a:t>propriétéN</a:t>
            </a:r>
            <a:r>
              <a:rPr lang="fr-FR" dirty="0"/>
              <a:t>: </a:t>
            </a:r>
            <a:r>
              <a:rPr lang="fr-FR" dirty="0" err="1"/>
              <a:t>valeurN</a:t>
            </a:r>
            <a:r>
              <a:rPr lang="fr-FR" dirty="0"/>
              <a:t>; }</a:t>
            </a:r>
          </a:p>
          <a:p>
            <a:pPr hangingPunct="0"/>
            <a:r>
              <a:rPr lang="fr-FR" dirty="0"/>
              <a:t>élément { propriété1: valeur1; ... </a:t>
            </a:r>
            <a:r>
              <a:rPr lang="fr-FR" dirty="0" err="1"/>
              <a:t>propriétéN</a:t>
            </a:r>
            <a:r>
              <a:rPr lang="fr-FR" dirty="0"/>
              <a:t>: </a:t>
            </a:r>
            <a:r>
              <a:rPr lang="fr-FR" dirty="0" err="1"/>
              <a:t>valeurN</a:t>
            </a:r>
            <a:r>
              <a:rPr lang="fr-FR" dirty="0"/>
              <a:t>; }</a:t>
            </a:r>
          </a:p>
          <a:p>
            <a:endParaRPr lang="fr-FR" dirty="0"/>
          </a:p>
        </p:txBody>
      </p:sp>
      <p:sp>
        <p:nvSpPr>
          <p:cNvPr id="6" name="Rectangle 5"/>
          <p:cNvSpPr/>
          <p:nvPr/>
        </p:nvSpPr>
        <p:spPr>
          <a:xfrm>
            <a:off x="1742172" y="3074935"/>
            <a:ext cx="9673687" cy="646331"/>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Pour définir le style d'un élément, il suffit d'entrer le nom de l'élément, d'ouvrir des accolades, d'énumérer des propriétés et de leur affecter les valeurs souhaitées.</a:t>
            </a:r>
            <a:endParaRPr lang="fr-FR" dirty="0">
              <a:effectLst/>
              <a:latin typeface="Times New Roman" panose="02020603050405020304" pitchFamily="18" charset="0"/>
              <a:ea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7184C42F-9585-4A59-B3AA-BFD4792DF276}"/>
              </a:ext>
            </a:extLst>
          </p:cNvPr>
          <p:cNvSpPr>
            <a:spLocks noGrp="1"/>
          </p:cNvSpPr>
          <p:nvPr>
            <p:ph type="sldNum" sz="quarter" idx="12"/>
          </p:nvPr>
        </p:nvSpPr>
        <p:spPr/>
        <p:txBody>
          <a:bodyPr/>
          <a:lstStyle/>
          <a:p>
            <a:fld id="{D57F1E4F-1CFF-5643-939E-217C01CDF565}" type="slidenum">
              <a:rPr lang="en-US" smtClean="0"/>
              <a:pPr/>
              <a:t>259</a:t>
            </a:fld>
            <a:endParaRPr lang="en-US" dirty="0"/>
          </a:p>
        </p:txBody>
      </p:sp>
    </p:spTree>
    <p:extLst>
      <p:ext uri="{BB962C8B-B14F-4D97-AF65-F5344CB8AC3E}">
        <p14:creationId xmlns:p14="http://schemas.microsoft.com/office/powerpoint/2010/main" val="26449213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8184" y="438438"/>
            <a:ext cx="8990029" cy="5532284"/>
          </a:xfrm>
          <a:prstGeom prst="rect">
            <a:avLst/>
          </a:prstGeom>
        </p:spPr>
        <p:txBody>
          <a:bodyPr wrap="square">
            <a:spAutoFit/>
          </a:bodyPr>
          <a:lstStyle/>
          <a:p>
            <a:pPr>
              <a:spcBef>
                <a:spcPts val="1200"/>
              </a:spcBef>
              <a:spcAft>
                <a:spcPts val="1200"/>
              </a:spcAft>
            </a:pPr>
            <a:r>
              <a:rPr lang="fr-FR" sz="3200" b="1" i="1" dirty="0">
                <a:latin typeface="Arial" panose="020B0604020202020204" pitchFamily="34" charset="0"/>
                <a:ea typeface="Times New Roman" panose="02020603050405020304" pitchFamily="18" charset="0"/>
              </a:rPr>
              <a:t>Une fonction dans une balise &lt;script&gt;</a:t>
            </a:r>
          </a:p>
          <a:p>
            <a:pPr>
              <a:spcBef>
                <a:spcPts val="300"/>
              </a:spcBef>
              <a:spcAft>
                <a:spcPts val="300"/>
              </a:spcAft>
            </a:pPr>
            <a:r>
              <a:rPr lang="fr-FR" dirty="0">
                <a:latin typeface="Times New Roman" panose="02020603050405020304" pitchFamily="18" charset="0"/>
                <a:ea typeface="Times New Roman" panose="02020603050405020304" pitchFamily="18" charset="0"/>
              </a:rPr>
              <a:t>Comme la plupart des langages, JavaScript permet de définir des fonctions. Ces fonctions doivent impérativement être placées entre les balises </a:t>
            </a:r>
            <a:r>
              <a:rPr lang="fr-FR" u="dbl" dirty="0">
                <a:latin typeface="Times New Roman" panose="02020603050405020304" pitchFamily="18" charset="0"/>
                <a:ea typeface="Times New Roman" panose="02020603050405020304" pitchFamily="18" charset="0"/>
              </a:rPr>
              <a:t>&lt;</a:t>
            </a:r>
            <a:r>
              <a:rPr lang="fr-FR" u="dbl" dirty="0" err="1">
                <a:latin typeface="Times New Roman" panose="02020603050405020304" pitchFamily="18" charset="0"/>
                <a:ea typeface="Times New Roman" panose="02020603050405020304" pitchFamily="18" charset="0"/>
              </a:rPr>
              <a:t>head</a:t>
            </a:r>
            <a:r>
              <a:rPr lang="fr-FR" u="dbl" dirty="0">
                <a:latin typeface="Times New Roman" panose="02020603050405020304" pitchFamily="18" charset="0"/>
                <a:ea typeface="Times New Roman" panose="02020603050405020304" pitchFamily="18" charset="0"/>
              </a:rPr>
              <a:t>&gt;</a:t>
            </a:r>
            <a:r>
              <a:rPr lang="fr-FR" dirty="0">
                <a:latin typeface="Times New Roman" panose="02020603050405020304" pitchFamily="18" charset="0"/>
                <a:ea typeface="Times New Roman" panose="02020603050405020304" pitchFamily="18" charset="0"/>
              </a:rPr>
              <a:t> et </a:t>
            </a:r>
            <a:r>
              <a:rPr lang="fr-FR" u="dbl" dirty="0">
                <a:latin typeface="Times New Roman" panose="02020603050405020304" pitchFamily="18" charset="0"/>
                <a:ea typeface="Times New Roman" panose="02020603050405020304" pitchFamily="18" charset="0"/>
              </a:rPr>
              <a:t>&lt;/</a:t>
            </a:r>
            <a:r>
              <a:rPr lang="fr-FR" u="dbl" dirty="0" err="1">
                <a:latin typeface="Times New Roman" panose="02020603050405020304" pitchFamily="18" charset="0"/>
                <a:ea typeface="Times New Roman" panose="02020603050405020304" pitchFamily="18" charset="0"/>
              </a:rPr>
              <a:t>head</a:t>
            </a:r>
            <a:r>
              <a:rPr lang="fr-FR" u="dbl" dirty="0">
                <a:latin typeface="Times New Roman" panose="02020603050405020304" pitchFamily="18" charset="0"/>
                <a:ea typeface="Times New Roman" panose="02020603050405020304" pitchFamily="18" charset="0"/>
              </a:rPr>
              <a:t>&gt;</a:t>
            </a:r>
            <a:r>
              <a:rPr lang="fr-FR" dirty="0">
                <a:latin typeface="Times New Roman" panose="02020603050405020304" pitchFamily="18" charset="0"/>
                <a:ea typeface="Times New Roman" panose="02020603050405020304" pitchFamily="18" charset="0"/>
              </a:rPr>
              <a:t>. En effet, le code compris entre ces deux balises étant chargé en premier, cela garantit que les fonctions JavaScript auront été mémorisées avant que l'utilisateur ne tente une quelconque action qui provoquerait leur appel.</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La syntaxe permettant de déclarer une fonction est proche de celle utilisée dans le langage C :</a:t>
            </a:r>
          </a:p>
          <a:p>
            <a:pPr>
              <a:spcBef>
                <a:spcPts val="600"/>
              </a:spcBef>
              <a:spcAft>
                <a:spcPts val="600"/>
              </a:spcAft>
            </a:pPr>
            <a:r>
              <a:rPr lang="fr-FR" sz="1600" dirty="0" err="1">
                <a:latin typeface="Courier New" panose="02070309020205020404" pitchFamily="49" charset="0"/>
                <a:ea typeface="Times New Roman" panose="02020603050405020304" pitchFamily="18" charset="0"/>
              </a:rPr>
              <a:t>function</a:t>
            </a:r>
            <a:r>
              <a:rPr lang="fr-FR" sz="1600" dirty="0">
                <a:latin typeface="Courier New" panose="02070309020205020404" pitchFamily="49" charset="0"/>
                <a:ea typeface="Times New Roman" panose="02020603050405020304" pitchFamily="18" charset="0"/>
              </a:rPr>
              <a:t> nom([param1, ...</a:t>
            </a:r>
            <a:r>
              <a:rPr lang="fr-FR" sz="1600" dirty="0" err="1">
                <a:latin typeface="Courier New" panose="02070309020205020404" pitchFamily="49" charset="0"/>
                <a:ea typeface="Times New Roman" panose="02020603050405020304" pitchFamily="18" charset="0"/>
              </a:rPr>
              <a:t>paramN</a:t>
            </a:r>
            <a:r>
              <a:rPr lang="fr-FR" sz="1600" dirty="0">
                <a:latin typeface="Courier New" panose="02070309020205020404" pitchFamily="49" charset="0"/>
                <a:ea typeface="Times New Roman" panose="02020603050405020304" pitchFamily="18" charset="0"/>
              </a:rPr>
              <a:t>]){</a:t>
            </a:r>
          </a:p>
          <a:p>
            <a:pPr>
              <a:spcBef>
                <a:spcPts val="600"/>
              </a:spcBef>
              <a:spcAft>
                <a:spcPts val="600"/>
              </a:spcAft>
            </a:pPr>
            <a:r>
              <a:rPr lang="fr-FR" sz="1600" dirty="0">
                <a:latin typeface="Courier New" panose="02070309020205020404" pitchFamily="49" charset="0"/>
                <a:ea typeface="Times New Roman" panose="02020603050405020304" pitchFamily="18" charset="0"/>
              </a:rPr>
              <a:t>  // Une ou plusieurs instructions</a:t>
            </a:r>
          </a:p>
          <a:p>
            <a:pPr>
              <a:spcBef>
                <a:spcPts val="600"/>
              </a:spcBef>
              <a:spcAft>
                <a:spcPts val="600"/>
              </a:spcAft>
            </a:pPr>
            <a:r>
              <a:rPr lang="fr-FR" sz="1600" dirty="0">
                <a:latin typeface="Courier New" panose="02070309020205020404" pitchFamily="49" charset="0"/>
                <a:ea typeface="Times New Roman" panose="02020603050405020304" pitchFamily="18" charset="0"/>
              </a:rPr>
              <a:t>}</a:t>
            </a:r>
          </a:p>
          <a:p>
            <a:pPr>
              <a:spcBef>
                <a:spcPts val="600"/>
              </a:spcBef>
              <a:spcAft>
                <a:spcPts val="600"/>
              </a:spcAft>
            </a:pPr>
            <a:r>
              <a:rPr lang="fr-FR" sz="1600" dirty="0">
                <a:latin typeface="Courier New" panose="02070309020205020404" pitchFamily="49" charset="0"/>
                <a:ea typeface="Times New Roman" panose="02020603050405020304" pitchFamily="18" charset="0"/>
              </a:rPr>
              <a:t>Où :</a:t>
            </a:r>
          </a:p>
          <a:p>
            <a:pPr marL="342900" lvl="0" indent="-342900">
              <a:spcBef>
                <a:spcPts val="300"/>
              </a:spcBef>
              <a:spcAft>
                <a:spcPts val="300"/>
              </a:spcAft>
              <a:buFont typeface="Arial" panose="020B0604020202020204" pitchFamily="34" charset="0"/>
              <a:buChar char="•"/>
            </a:pPr>
            <a:r>
              <a:rPr lang="fr-FR" u="dbl" dirty="0">
                <a:latin typeface="Times New Roman" panose="02020603050405020304" pitchFamily="18" charset="0"/>
                <a:ea typeface="Times New Roman" panose="02020603050405020304" pitchFamily="18" charset="0"/>
              </a:rPr>
              <a:t>nom</a:t>
            </a:r>
            <a:r>
              <a:rPr lang="fr-FR" dirty="0">
                <a:latin typeface="Times New Roman" panose="02020603050405020304" pitchFamily="18" charset="0"/>
                <a:ea typeface="Times New Roman" panose="02020603050405020304" pitchFamily="18" charset="0"/>
              </a:rPr>
              <a:t> est le nom de la fonction ;</a:t>
            </a:r>
          </a:p>
          <a:p>
            <a:pPr marL="342900" lvl="0" indent="-342900">
              <a:spcBef>
                <a:spcPts val="300"/>
              </a:spcBef>
              <a:spcAft>
                <a:spcPts val="300"/>
              </a:spcAft>
              <a:buFont typeface="Arial" panose="020B0604020202020204" pitchFamily="34" charset="0"/>
              <a:buChar char="•"/>
            </a:pPr>
            <a:r>
              <a:rPr lang="fr-FR" u="dbl" dirty="0">
                <a:latin typeface="Times New Roman" panose="02020603050405020304" pitchFamily="18" charset="0"/>
                <a:ea typeface="Times New Roman" panose="02020603050405020304" pitchFamily="18" charset="0"/>
              </a:rPr>
              <a:t>param1</a:t>
            </a:r>
            <a:r>
              <a:rPr lang="fr-FR" dirty="0">
                <a:latin typeface="Times New Roman" panose="02020603050405020304" pitchFamily="18" charset="0"/>
                <a:ea typeface="Times New Roman" panose="02020603050405020304" pitchFamily="18" charset="0"/>
              </a:rPr>
              <a:t> à </a:t>
            </a:r>
            <a:r>
              <a:rPr lang="fr-FR" u="dbl" dirty="0" err="1">
                <a:latin typeface="Times New Roman" panose="02020603050405020304" pitchFamily="18" charset="0"/>
                <a:ea typeface="Times New Roman" panose="02020603050405020304" pitchFamily="18" charset="0"/>
              </a:rPr>
              <a:t>paramN</a:t>
            </a:r>
            <a:r>
              <a:rPr lang="fr-FR" dirty="0">
                <a:latin typeface="Times New Roman" panose="02020603050405020304" pitchFamily="18" charset="0"/>
                <a:ea typeface="Times New Roman" panose="02020603050405020304" pitchFamily="18" charset="0"/>
              </a:rPr>
              <a:t> sont les éventuels paramètres passés à la fonction ;</a:t>
            </a:r>
          </a:p>
          <a:p>
            <a:pPr marL="342900" lvl="0" indent="-342900">
              <a:spcBef>
                <a:spcPts val="300"/>
              </a:spcBef>
              <a:spcAft>
                <a:spcPts val="300"/>
              </a:spcAft>
              <a:buFont typeface="Arial" panose="020B0604020202020204" pitchFamily="34" charset="0"/>
              <a:buChar char="•"/>
            </a:pPr>
            <a:r>
              <a:rPr lang="fr-FR" u="dbl" dirty="0">
                <a:latin typeface="Times New Roman" panose="02020603050405020304" pitchFamily="18" charset="0"/>
                <a:ea typeface="Times New Roman" panose="02020603050405020304" pitchFamily="18" charset="0"/>
              </a:rPr>
              <a:t>Instructions</a:t>
            </a:r>
            <a:r>
              <a:rPr lang="fr-FR" dirty="0">
                <a:latin typeface="Times New Roman" panose="02020603050405020304" pitchFamily="18" charset="0"/>
                <a:ea typeface="Times New Roman" panose="02020603050405020304" pitchFamily="18" charset="0"/>
              </a:rPr>
              <a:t> représente une ou plusieurs instructions exécutées par la fonction.</a:t>
            </a:r>
            <a:endParaRPr lang="fr-FR" dirty="0">
              <a:effectLst/>
              <a:latin typeface="Times New Roman" panose="02020603050405020304" pitchFamily="18"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5806BB3D-6BCC-447B-B807-AB60BB4D2CD4}"/>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3531418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Exercice</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ZoneTexte 3"/>
          <p:cNvSpPr txBox="1"/>
          <p:nvPr/>
        </p:nvSpPr>
        <p:spPr>
          <a:xfrm>
            <a:off x="1742173" y="2318993"/>
            <a:ext cx="8541121" cy="1754326"/>
          </a:xfrm>
          <a:prstGeom prst="rect">
            <a:avLst/>
          </a:prstGeom>
          <a:noFill/>
        </p:spPr>
        <p:txBody>
          <a:bodyPr wrap="none" rtlCol="0">
            <a:spAutoFit/>
          </a:bodyPr>
          <a:lstStyle/>
          <a:p>
            <a:r>
              <a:rPr lang="fr-FR" dirty="0"/>
              <a:t>Définissez un document HTML5 qui contient une liste à puces.</a:t>
            </a:r>
          </a:p>
          <a:p>
            <a:r>
              <a:rPr lang="fr-FR" dirty="0"/>
              <a:t>Définissez une feuille de styles interne qui donne les caractéristiques de la liste à puces :</a:t>
            </a:r>
          </a:p>
          <a:p>
            <a:pPr marL="285750" indent="-285750">
              <a:buFont typeface="Arial" panose="020B0604020202020204" pitchFamily="34" charset="0"/>
              <a:buChar char="•"/>
            </a:pPr>
            <a:r>
              <a:rPr lang="fr-FR" dirty="0"/>
              <a:t>Couleur : </a:t>
            </a:r>
            <a:r>
              <a:rPr lang="fr-FR" dirty="0" err="1"/>
              <a:t>blue</a:t>
            </a:r>
            <a:endParaRPr lang="fr-FR" dirty="0"/>
          </a:p>
          <a:p>
            <a:pPr marL="285750" indent="-285750">
              <a:buFont typeface="Arial" panose="020B0604020202020204" pitchFamily="34" charset="0"/>
              <a:buChar char="•"/>
            </a:pPr>
            <a:r>
              <a:rPr lang="fr-FR" dirty="0"/>
              <a:t>Arrière-plan : #FF4040</a:t>
            </a:r>
          </a:p>
          <a:p>
            <a:pPr marL="285750" indent="-285750">
              <a:buFont typeface="Arial" panose="020B0604020202020204" pitchFamily="34" charset="0"/>
              <a:buChar char="•"/>
            </a:pPr>
            <a:r>
              <a:rPr lang="fr-FR" dirty="0"/>
              <a:t>Marges : 14px</a:t>
            </a:r>
          </a:p>
          <a:p>
            <a:pPr marL="285750" indent="-285750">
              <a:buFont typeface="Arial" panose="020B0604020202020204" pitchFamily="34" charset="0"/>
              <a:buChar char="•"/>
            </a:pPr>
            <a:r>
              <a:rPr lang="fr-FR" dirty="0"/>
              <a:t>Style des puces : square</a:t>
            </a:r>
          </a:p>
        </p:txBody>
      </p:sp>
      <p:sp>
        <p:nvSpPr>
          <p:cNvPr id="5" name="Espace réservé du numéro de diapositive 4">
            <a:extLst>
              <a:ext uri="{FF2B5EF4-FFF2-40B4-BE49-F238E27FC236}">
                <a16:creationId xmlns:a16="http://schemas.microsoft.com/office/drawing/2014/main" id="{68491711-016C-4E20-924A-E35888E94AD2}"/>
              </a:ext>
            </a:extLst>
          </p:cNvPr>
          <p:cNvSpPr>
            <a:spLocks noGrp="1"/>
          </p:cNvSpPr>
          <p:nvPr>
            <p:ph type="sldNum" sz="quarter" idx="12"/>
          </p:nvPr>
        </p:nvSpPr>
        <p:spPr/>
        <p:txBody>
          <a:bodyPr/>
          <a:lstStyle/>
          <a:p>
            <a:fld id="{D57F1E4F-1CFF-5643-939E-217C01CDF565}" type="slidenum">
              <a:rPr lang="en-US" smtClean="0"/>
              <a:pPr/>
              <a:t>260</a:t>
            </a:fld>
            <a:endParaRPr lang="en-US" dirty="0"/>
          </a:p>
        </p:txBody>
      </p:sp>
    </p:spTree>
    <p:extLst>
      <p:ext uri="{BB962C8B-B14F-4D97-AF65-F5344CB8AC3E}">
        <p14:creationId xmlns:p14="http://schemas.microsoft.com/office/powerpoint/2010/main" val="351285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Solution</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5621518" y="825320"/>
            <a:ext cx="6096000" cy="5478423"/>
          </a:xfrm>
          <a:prstGeom prst="rect">
            <a:avLst/>
          </a:prstGeom>
        </p:spPr>
        <p:txBody>
          <a:bodyPr>
            <a:spAutoFit/>
          </a:bodyPr>
          <a:lstStyle/>
          <a:p>
            <a:r>
              <a:rPr lang="fr-FR" sz="1400" dirty="0">
                <a:latin typeface="Courier New" panose="02070309020205020404" pitchFamily="49" charset="0"/>
                <a:cs typeface="Courier New" panose="02070309020205020404" pitchFamily="49" charset="0"/>
              </a:rPr>
              <a:t>&lt;!DOCTYPE html&gt;</a:t>
            </a:r>
          </a:p>
          <a:p>
            <a:r>
              <a:rPr lang="fr-FR" sz="1400" dirty="0">
                <a:latin typeface="Courier New" panose="02070309020205020404" pitchFamily="49" charset="0"/>
                <a:cs typeface="Courier New" panose="02070309020205020404" pitchFamily="49" charset="0"/>
              </a:rPr>
              <a:t>&lt;html&gt;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&gt;Style des li&lt;/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&lt;style&gt;</a:t>
            </a:r>
          </a:p>
          <a:p>
            <a:r>
              <a:rPr lang="fr-FR" sz="1400" dirty="0">
                <a:latin typeface="Courier New" panose="02070309020205020404" pitchFamily="49" charset="0"/>
                <a:cs typeface="Courier New" panose="02070309020205020404" pitchFamily="49" charset="0"/>
              </a:rPr>
              <a:t>      li</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color</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blue</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background: #FF4040;</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margin</a:t>
            </a:r>
            <a:r>
              <a:rPr lang="fr-FR" sz="1400" dirty="0">
                <a:latin typeface="Courier New" panose="02070309020205020404" pitchFamily="49" charset="0"/>
                <a:cs typeface="Courier New" panose="02070309020205020404" pitchFamily="49" charset="0"/>
              </a:rPr>
              <a:t>: 14px;</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list</a:t>
            </a:r>
            <a:r>
              <a:rPr lang="fr-FR" sz="1400" dirty="0">
                <a:latin typeface="Courier New" panose="02070309020205020404" pitchFamily="49" charset="0"/>
                <a:cs typeface="Courier New" panose="02070309020205020404" pitchFamily="49" charset="0"/>
              </a:rPr>
              <a:t>-style: square;</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&lt;/style&gt;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    Une liste à puces :</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ul</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&lt;li&gt;Premier&lt;/li&gt;</a:t>
            </a:r>
          </a:p>
          <a:p>
            <a:r>
              <a:rPr lang="fr-FR" sz="1400" dirty="0">
                <a:latin typeface="Courier New" panose="02070309020205020404" pitchFamily="49" charset="0"/>
                <a:cs typeface="Courier New" panose="02070309020205020404" pitchFamily="49" charset="0"/>
              </a:rPr>
              <a:t>      &lt;li&gt;Deuxième&lt;/li&gt;</a:t>
            </a:r>
          </a:p>
          <a:p>
            <a:r>
              <a:rPr lang="fr-FR" sz="1400" dirty="0">
                <a:latin typeface="Courier New" panose="02070309020205020404" pitchFamily="49" charset="0"/>
                <a:cs typeface="Courier New" panose="02070309020205020404" pitchFamily="49" charset="0"/>
              </a:rPr>
              <a:t>      &lt;li&gt;Troisième&lt;/li&gt;</a:t>
            </a:r>
          </a:p>
          <a:p>
            <a:r>
              <a:rPr lang="fr-FR" sz="1400" dirty="0">
                <a:latin typeface="Courier New" panose="02070309020205020404" pitchFamily="49" charset="0"/>
                <a:cs typeface="Courier New" panose="02070309020205020404" pitchFamily="49" charset="0"/>
              </a:rPr>
              <a:t>      &lt;li&gt;Quatrième&lt;/li&gt;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ul</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&lt;/html&gt;</a:t>
            </a:r>
          </a:p>
        </p:txBody>
      </p:sp>
      <p:sp>
        <p:nvSpPr>
          <p:cNvPr id="5" name="Espace réservé du numéro de diapositive 4">
            <a:extLst>
              <a:ext uri="{FF2B5EF4-FFF2-40B4-BE49-F238E27FC236}">
                <a16:creationId xmlns:a16="http://schemas.microsoft.com/office/drawing/2014/main" id="{37C56A35-73C2-492F-8AF8-EC04FC83319D}"/>
              </a:ext>
            </a:extLst>
          </p:cNvPr>
          <p:cNvSpPr>
            <a:spLocks noGrp="1"/>
          </p:cNvSpPr>
          <p:nvPr>
            <p:ph type="sldNum" sz="quarter" idx="12"/>
          </p:nvPr>
        </p:nvSpPr>
        <p:spPr/>
        <p:txBody>
          <a:bodyPr/>
          <a:lstStyle/>
          <a:p>
            <a:fld id="{D57F1E4F-1CFF-5643-939E-217C01CDF565}" type="slidenum">
              <a:rPr lang="en-US" smtClean="0"/>
              <a:pPr/>
              <a:t>261</a:t>
            </a:fld>
            <a:endParaRPr lang="en-US" dirty="0"/>
          </a:p>
        </p:txBody>
      </p:sp>
    </p:spTree>
    <p:extLst>
      <p:ext uri="{BB962C8B-B14F-4D97-AF65-F5344CB8AC3E}">
        <p14:creationId xmlns:p14="http://schemas.microsoft.com/office/powerpoint/2010/main" val="4178841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Sélecteurs CSS 2.1</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1742172" y="1166721"/>
            <a:ext cx="9937637" cy="1007968"/>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Le sélecteur universel étoile (</a:t>
            </a:r>
            <a:r>
              <a:rPr lang="fr-FR" u="dbl" dirty="0">
                <a:latin typeface="Times New Roman" panose="02020603050405020304" pitchFamily="18" charset="0"/>
                <a:ea typeface="Times New Roman" panose="02020603050405020304" pitchFamily="18" charset="0"/>
              </a:rPr>
              <a:t>*</a:t>
            </a:r>
            <a:r>
              <a:rPr lang="fr-FR" dirty="0">
                <a:latin typeface="Times New Roman" panose="02020603050405020304" pitchFamily="18" charset="0"/>
                <a:ea typeface="Times New Roman" panose="02020603050405020304" pitchFamily="18" charset="0"/>
              </a:rPr>
              <a:t>) s'adresse à tous les éléments. Vous l'utiliserez essentiellement pour modifier le style de tous les éléments de la page. Par exemple, la police.</a:t>
            </a:r>
          </a:p>
          <a:p>
            <a:pPr hangingPunct="0">
              <a:spcBef>
                <a:spcPts val="600"/>
              </a:spcBef>
              <a:spcAft>
                <a:spcPts val="1200"/>
              </a:spcAft>
            </a:pPr>
            <a:r>
              <a:rPr lang="fr-FR" sz="1600" dirty="0">
                <a:latin typeface="Courier New" panose="02070309020205020404" pitchFamily="49" charset="0"/>
                <a:ea typeface="Times New Roman" panose="02020603050405020304" pitchFamily="18" charset="0"/>
                <a:cs typeface="Times New Roman" panose="02020603050405020304" pitchFamily="18" charset="0"/>
              </a:rPr>
              <a:t>* { font-</a:t>
            </a:r>
            <a:r>
              <a:rPr lang="fr-FR" sz="1600" dirty="0" err="1">
                <a:latin typeface="Courier New" panose="02070309020205020404" pitchFamily="49" charset="0"/>
                <a:ea typeface="Times New Roman" panose="02020603050405020304" pitchFamily="18" charset="0"/>
                <a:cs typeface="Times New Roman" panose="02020603050405020304" pitchFamily="18" charset="0"/>
              </a:rPr>
              <a:t>family</a:t>
            </a:r>
            <a:r>
              <a:rPr lang="fr-FR" sz="1600" dirty="0">
                <a:latin typeface="Courier New" panose="02070309020205020404" pitchFamily="49" charset="0"/>
                <a:ea typeface="Times New Roman" panose="02020603050405020304" pitchFamily="18" charset="0"/>
                <a:cs typeface="Times New Roman" panose="02020603050405020304" pitchFamily="18" charset="0"/>
              </a:rPr>
              <a:t>: </a:t>
            </a:r>
            <a:r>
              <a:rPr lang="fr-FR" sz="1600" dirty="0" err="1">
                <a:latin typeface="Courier New" panose="02070309020205020404" pitchFamily="49" charset="0"/>
                <a:ea typeface="Times New Roman" panose="02020603050405020304" pitchFamily="18" charset="0"/>
                <a:cs typeface="Times New Roman" panose="02020603050405020304" pitchFamily="18" charset="0"/>
              </a:rPr>
              <a:t>Verdana</a:t>
            </a:r>
            <a:r>
              <a:rPr lang="fr-FR" sz="1600" dirty="0">
                <a:latin typeface="Courier New" panose="02070309020205020404" pitchFamily="49" charset="0"/>
                <a:ea typeface="Times New Roman" panose="02020603050405020304" pitchFamily="18" charset="0"/>
                <a:cs typeface="Times New Roman" panose="02020603050405020304" pitchFamily="18" charset="0"/>
              </a:rPr>
              <a:t>; }</a:t>
            </a:r>
            <a:endParaRPr lang="fr-FR" sz="16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Rectangle 4"/>
          <p:cNvSpPr/>
          <p:nvPr/>
        </p:nvSpPr>
        <p:spPr>
          <a:xfrm>
            <a:off x="1742171" y="2368834"/>
            <a:ext cx="9240055" cy="1007968"/>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Le sélecteur de type permet de changer le style d'un élément. Ici, par exemple, le style de tous les éléments </a:t>
            </a:r>
            <a:r>
              <a:rPr lang="fr-FR" u="dbl" dirty="0">
                <a:latin typeface="Times New Roman" panose="02020603050405020304" pitchFamily="18" charset="0"/>
                <a:ea typeface="Times New Roman" panose="02020603050405020304" pitchFamily="18" charset="0"/>
              </a:rPr>
              <a:t>h1</a:t>
            </a:r>
            <a:r>
              <a:rPr lang="fr-FR" dirty="0">
                <a:latin typeface="Times New Roman" panose="02020603050405020304" pitchFamily="18" charset="0"/>
                <a:ea typeface="Times New Roman" panose="02020603050405020304" pitchFamily="18" charset="0"/>
              </a:rPr>
              <a:t> :</a:t>
            </a:r>
          </a:p>
          <a:p>
            <a:pPr hangingPunct="0">
              <a:spcBef>
                <a:spcPts val="600"/>
              </a:spcBef>
              <a:spcAft>
                <a:spcPts val="1200"/>
              </a:spcAft>
            </a:pPr>
            <a:r>
              <a:rPr lang="fr-FR" sz="1600" dirty="0">
                <a:latin typeface="Courier New" panose="02070309020205020404" pitchFamily="49" charset="0"/>
                <a:ea typeface="Times New Roman" panose="02020603050405020304" pitchFamily="18" charset="0"/>
                <a:cs typeface="Times New Roman" panose="02020603050405020304" pitchFamily="18" charset="0"/>
              </a:rPr>
              <a:t>h1 { font-size: 120%; }</a:t>
            </a:r>
            <a:endParaRPr lang="fr-FR" sz="16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6" name="Rectangle 5"/>
          <p:cNvSpPr/>
          <p:nvPr/>
        </p:nvSpPr>
        <p:spPr>
          <a:xfrm>
            <a:off x="1742170" y="3570947"/>
            <a:ext cx="9240055" cy="1284967"/>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Le sélecteur de classe est représenté par un point (</a:t>
            </a:r>
            <a:r>
              <a:rPr lang="fr-FR" u="dbl" dirty="0">
                <a:latin typeface="Times New Roman" panose="02020603050405020304" pitchFamily="18" charset="0"/>
                <a:ea typeface="Times New Roman" panose="02020603050405020304" pitchFamily="18" charset="0"/>
              </a:rPr>
              <a:t>.</a:t>
            </a:r>
            <a:r>
              <a:rPr lang="fr-FR" dirty="0">
                <a:latin typeface="Times New Roman" panose="02020603050405020304" pitchFamily="18" charset="0"/>
                <a:ea typeface="Times New Roman" panose="02020603050405020304" pitchFamily="18" charset="0"/>
              </a:rPr>
              <a:t>). Il cible les éléments en fonction de la valeur de leur attribut </a:t>
            </a:r>
            <a:r>
              <a:rPr lang="fr-FR" u="dbl" dirty="0">
                <a:latin typeface="Times New Roman" panose="02020603050405020304" pitchFamily="18" charset="0"/>
                <a:ea typeface="Times New Roman" panose="02020603050405020304" pitchFamily="18" charset="0"/>
              </a:rPr>
              <a:t>class</a:t>
            </a:r>
            <a:r>
              <a:rPr lang="fr-FR" dirty="0">
                <a:latin typeface="Times New Roman" panose="02020603050405020304" pitchFamily="18" charset="0"/>
                <a:ea typeface="Times New Roman" panose="02020603050405020304" pitchFamily="18" charset="0"/>
              </a:rPr>
              <a:t>. Par exemple, le style ci-après s'applique à tous les éléments </a:t>
            </a:r>
            <a:r>
              <a:rPr lang="fr-FR" u="dbl" dirty="0">
                <a:latin typeface="Times New Roman" panose="02020603050405020304" pitchFamily="18" charset="0"/>
                <a:ea typeface="Times New Roman" panose="02020603050405020304" pitchFamily="18" charset="0"/>
              </a:rPr>
              <a:t>p</a:t>
            </a:r>
            <a:r>
              <a:rPr lang="fr-FR" dirty="0">
                <a:latin typeface="Times New Roman" panose="02020603050405020304" pitchFamily="18" charset="0"/>
                <a:ea typeface="Times New Roman" panose="02020603050405020304" pitchFamily="18" charset="0"/>
              </a:rPr>
              <a:t> dont l'attribut </a:t>
            </a:r>
            <a:r>
              <a:rPr lang="fr-FR" u="dbl" dirty="0">
                <a:latin typeface="Times New Roman" panose="02020603050405020304" pitchFamily="18" charset="0"/>
                <a:ea typeface="Times New Roman" panose="02020603050405020304" pitchFamily="18" charset="0"/>
              </a:rPr>
              <a:t>class</a:t>
            </a:r>
            <a:r>
              <a:rPr lang="fr-FR" dirty="0">
                <a:latin typeface="Times New Roman" panose="02020603050405020304" pitchFamily="18" charset="0"/>
                <a:ea typeface="Times New Roman" panose="02020603050405020304" pitchFamily="18" charset="0"/>
              </a:rPr>
              <a:t> vaut </a:t>
            </a:r>
            <a:r>
              <a:rPr lang="fr-FR" u="dbl" dirty="0">
                <a:latin typeface="Times New Roman" panose="02020603050405020304" pitchFamily="18" charset="0"/>
                <a:ea typeface="Times New Roman" panose="02020603050405020304" pitchFamily="18" charset="0"/>
              </a:rPr>
              <a:t>info</a:t>
            </a:r>
            <a:r>
              <a:rPr lang="fr-FR" dirty="0">
                <a:latin typeface="Times New Roman" panose="02020603050405020304" pitchFamily="18" charset="0"/>
                <a:ea typeface="Times New Roman" panose="02020603050405020304" pitchFamily="18" charset="0"/>
              </a:rPr>
              <a:t>.</a:t>
            </a:r>
          </a:p>
          <a:p>
            <a:pPr hangingPunct="0">
              <a:spcBef>
                <a:spcPts val="600"/>
              </a:spcBef>
              <a:spcAft>
                <a:spcPts val="1200"/>
              </a:spcAft>
            </a:pPr>
            <a:r>
              <a:rPr lang="en-US" sz="1600" dirty="0">
                <a:latin typeface="Courier New" panose="02070309020205020404" pitchFamily="49" charset="0"/>
                <a:ea typeface="Times New Roman" panose="02020603050405020304" pitchFamily="18" charset="0"/>
                <a:cs typeface="Times New Roman" panose="02020603050405020304" pitchFamily="18" charset="0"/>
              </a:rPr>
              <a:t>p.info { background: yellow; }</a:t>
            </a:r>
            <a:endParaRPr lang="fr-FR" sz="16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7" name="Rectangle 6"/>
          <p:cNvSpPr/>
          <p:nvPr/>
        </p:nvSpPr>
        <p:spPr>
          <a:xfrm>
            <a:off x="1742169" y="5092378"/>
            <a:ext cx="9240055" cy="1284967"/>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Si aucun élément ne restreint le sélecteur de classe, tous les éléments dont l'attribut </a:t>
            </a:r>
            <a:r>
              <a:rPr lang="fr-FR" u="dbl" dirty="0">
                <a:latin typeface="Times New Roman" panose="02020603050405020304" pitchFamily="18" charset="0"/>
                <a:ea typeface="Times New Roman" panose="02020603050405020304" pitchFamily="18" charset="0"/>
              </a:rPr>
              <a:t>class</a:t>
            </a:r>
            <a:r>
              <a:rPr lang="fr-FR" dirty="0">
                <a:latin typeface="Times New Roman" panose="02020603050405020304" pitchFamily="18" charset="0"/>
                <a:ea typeface="Times New Roman" panose="02020603050405020304" pitchFamily="18" charset="0"/>
              </a:rPr>
              <a:t> a la valeur spécifiée sont concernés. Ici, par </a:t>
            </a:r>
            <a:r>
              <a:rPr lang="fr-FR" dirty="0">
                <a:solidFill>
                  <a:srgbClr val="000000"/>
                </a:solidFill>
                <a:latin typeface="Times New Roman" panose="02020603050405020304" pitchFamily="18" charset="0"/>
                <a:ea typeface="Times New Roman" panose="02020603050405020304" pitchFamily="18" charset="0"/>
              </a:rPr>
              <a:t>exemple, il s</a:t>
            </a:r>
            <a:r>
              <a:rPr lang="fr-FR" dirty="0">
                <a:latin typeface="Times New Roman" panose="02020603050405020304" pitchFamily="18" charset="0"/>
                <a:ea typeface="Times New Roman" panose="02020603050405020304" pitchFamily="18" charset="0"/>
              </a:rPr>
              <a:t>'</a:t>
            </a:r>
            <a:r>
              <a:rPr lang="fr-FR" dirty="0">
                <a:solidFill>
                  <a:srgbClr val="000000"/>
                </a:solidFill>
                <a:latin typeface="Times New Roman" panose="02020603050405020304" pitchFamily="18" charset="0"/>
                <a:ea typeface="Times New Roman" panose="02020603050405020304" pitchFamily="18" charset="0"/>
              </a:rPr>
              <a:t>agira de tous les éléments</a:t>
            </a:r>
            <a:r>
              <a:rPr lang="fr-FR" dirty="0">
                <a:latin typeface="Times New Roman" panose="02020603050405020304" pitchFamily="18" charset="0"/>
                <a:ea typeface="Times New Roman" panose="02020603050405020304" pitchFamily="18" charset="0"/>
              </a:rPr>
              <a:t> dont l'attribut </a:t>
            </a:r>
            <a:r>
              <a:rPr lang="fr-FR" u="dbl" dirty="0">
                <a:latin typeface="Times New Roman" panose="02020603050405020304" pitchFamily="18" charset="0"/>
                <a:ea typeface="Times New Roman" panose="02020603050405020304" pitchFamily="18" charset="0"/>
              </a:rPr>
              <a:t>class</a:t>
            </a:r>
            <a:r>
              <a:rPr lang="fr-FR" dirty="0">
                <a:latin typeface="Times New Roman" panose="02020603050405020304" pitchFamily="18" charset="0"/>
                <a:ea typeface="Times New Roman" panose="02020603050405020304" pitchFamily="18" charset="0"/>
              </a:rPr>
              <a:t> vaut </a:t>
            </a:r>
            <a:r>
              <a:rPr lang="fr-FR" u="dbl" dirty="0">
                <a:latin typeface="Times New Roman" panose="02020603050405020304" pitchFamily="18" charset="0"/>
                <a:ea typeface="Times New Roman" panose="02020603050405020304" pitchFamily="18" charset="0"/>
              </a:rPr>
              <a:t>info</a:t>
            </a:r>
            <a:r>
              <a:rPr lang="fr-FR" dirty="0">
                <a:latin typeface="Times New Roman" panose="02020603050405020304" pitchFamily="18" charset="0"/>
                <a:ea typeface="Times New Roman" panose="02020603050405020304" pitchFamily="18" charset="0"/>
              </a:rPr>
              <a:t> :</a:t>
            </a:r>
          </a:p>
          <a:p>
            <a:pPr hangingPunct="0">
              <a:spcBef>
                <a:spcPts val="600"/>
              </a:spcBef>
              <a:spcAft>
                <a:spcPts val="1200"/>
              </a:spcAft>
            </a:pPr>
            <a:r>
              <a:rPr lang="en-US" sz="1600" dirty="0">
                <a:latin typeface="Courier New" panose="02070309020205020404" pitchFamily="49" charset="0"/>
                <a:ea typeface="Times New Roman" panose="02020603050405020304" pitchFamily="18" charset="0"/>
                <a:cs typeface="Times New Roman" panose="02020603050405020304" pitchFamily="18" charset="0"/>
              </a:rPr>
              <a:t>.info { background: yellow; }</a:t>
            </a:r>
            <a:endParaRPr lang="fr-FR" sz="16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8" name="Espace réservé du numéro de diapositive 7">
            <a:extLst>
              <a:ext uri="{FF2B5EF4-FFF2-40B4-BE49-F238E27FC236}">
                <a16:creationId xmlns:a16="http://schemas.microsoft.com/office/drawing/2014/main" id="{6C3C313F-217D-473C-A825-F494F304D19C}"/>
              </a:ext>
            </a:extLst>
          </p:cNvPr>
          <p:cNvSpPr>
            <a:spLocks noGrp="1"/>
          </p:cNvSpPr>
          <p:nvPr>
            <p:ph type="sldNum" sz="quarter" idx="12"/>
          </p:nvPr>
        </p:nvSpPr>
        <p:spPr/>
        <p:txBody>
          <a:bodyPr/>
          <a:lstStyle/>
          <a:p>
            <a:fld id="{D57F1E4F-1CFF-5643-939E-217C01CDF565}" type="slidenum">
              <a:rPr lang="en-US" smtClean="0"/>
              <a:pPr/>
              <a:t>262</a:t>
            </a:fld>
            <a:endParaRPr lang="en-US" dirty="0"/>
          </a:p>
        </p:txBody>
      </p:sp>
    </p:spTree>
    <p:extLst>
      <p:ext uri="{BB962C8B-B14F-4D97-AF65-F5344CB8AC3E}">
        <p14:creationId xmlns:p14="http://schemas.microsoft.com/office/powerpoint/2010/main" val="1581368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Sélecteurs CSS 2.1</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2425831" y="1643774"/>
            <a:ext cx="7802252" cy="2970044"/>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Il est possible d'affecter plusieurs classes à un élément (l'attribut </a:t>
            </a:r>
            <a:r>
              <a:rPr lang="fr-FR" u="dbl" dirty="0">
                <a:latin typeface="Times New Roman" panose="02020603050405020304" pitchFamily="18" charset="0"/>
                <a:ea typeface="Times New Roman" panose="02020603050405020304" pitchFamily="18" charset="0"/>
              </a:rPr>
              <a:t>class</a:t>
            </a:r>
            <a:r>
              <a:rPr lang="fr-FR" dirty="0">
                <a:latin typeface="Times New Roman" panose="02020603050405020304" pitchFamily="18" charset="0"/>
                <a:ea typeface="Times New Roman" panose="02020603050405020304" pitchFamily="18" charset="0"/>
              </a:rPr>
              <a:t> peut recevoir plusieurs valeurs séparées par des espaces). On parle alors de "sélecteur de classes multiples". Ici par exemple, </a:t>
            </a:r>
            <a:r>
              <a:rPr lang="fr-FR" dirty="0">
                <a:solidFill>
                  <a:srgbClr val="000000"/>
                </a:solidFill>
                <a:latin typeface="Times New Roman" panose="02020603050405020304" pitchFamily="18" charset="0"/>
                <a:ea typeface="Times New Roman" panose="02020603050405020304" pitchFamily="18" charset="0"/>
              </a:rPr>
              <a:t>seuls les éléments </a:t>
            </a:r>
            <a:r>
              <a:rPr lang="fr-FR" u="dbl" dirty="0">
                <a:solidFill>
                  <a:srgbClr val="000000"/>
                </a:solidFill>
                <a:latin typeface="Times New Roman" panose="02020603050405020304" pitchFamily="18" charset="0"/>
                <a:ea typeface="Times New Roman" panose="02020603050405020304" pitchFamily="18" charset="0"/>
              </a:rPr>
              <a:t>p</a:t>
            </a:r>
            <a:r>
              <a:rPr lang="fr-FR" dirty="0">
                <a:solidFill>
                  <a:srgbClr val="000000"/>
                </a:solidFill>
                <a:latin typeface="Times New Roman" panose="02020603050405020304" pitchFamily="18" charset="0"/>
                <a:ea typeface="Times New Roman" panose="02020603050405020304" pitchFamily="18" charset="0"/>
              </a:rPr>
              <a:t> dont l'attribut</a:t>
            </a:r>
            <a:r>
              <a:rPr lang="fr-FR" dirty="0">
                <a:latin typeface="Times New Roman" panose="02020603050405020304" pitchFamily="18" charset="0"/>
                <a:ea typeface="Times New Roman" panose="02020603050405020304" pitchFamily="18" charset="0"/>
              </a:rPr>
              <a:t> </a:t>
            </a:r>
            <a:r>
              <a:rPr lang="fr-FR" u="dbl" dirty="0">
                <a:latin typeface="Times New Roman" panose="02020603050405020304" pitchFamily="18" charset="0"/>
                <a:ea typeface="Times New Roman" panose="02020603050405020304" pitchFamily="18" charset="0"/>
              </a:rPr>
              <a:t>class</a:t>
            </a:r>
            <a:r>
              <a:rPr lang="fr-FR" dirty="0">
                <a:latin typeface="Times New Roman" panose="02020603050405020304" pitchFamily="18" charset="0"/>
                <a:ea typeface="Times New Roman" panose="02020603050405020304" pitchFamily="18" charset="0"/>
              </a:rPr>
              <a:t> vaut </a:t>
            </a:r>
            <a:r>
              <a:rPr lang="fr-FR" u="dbl" dirty="0">
                <a:latin typeface="Times New Roman" panose="02020603050405020304" pitchFamily="18" charset="0"/>
                <a:ea typeface="Times New Roman" panose="02020603050405020304" pitchFamily="18" charset="0"/>
              </a:rPr>
              <a:t>info</a:t>
            </a:r>
            <a:r>
              <a:rPr lang="fr-FR" dirty="0">
                <a:latin typeface="Times New Roman" panose="02020603050405020304" pitchFamily="18" charset="0"/>
                <a:ea typeface="Times New Roman" panose="02020603050405020304" pitchFamily="18" charset="0"/>
              </a:rPr>
              <a:t> et </a:t>
            </a:r>
            <a:r>
              <a:rPr lang="fr-FR" u="dbl" dirty="0">
                <a:latin typeface="Times New Roman" panose="02020603050405020304" pitchFamily="18" charset="0"/>
                <a:ea typeface="Times New Roman" panose="02020603050405020304" pitchFamily="18" charset="0"/>
              </a:rPr>
              <a:t>premier</a:t>
            </a:r>
            <a:r>
              <a:rPr lang="fr-FR" dirty="0">
                <a:latin typeface="Times New Roman" panose="02020603050405020304" pitchFamily="18" charset="0"/>
                <a:ea typeface="Times New Roman" panose="02020603050405020304" pitchFamily="18" charset="0"/>
              </a:rPr>
              <a:t> sont affectés :</a:t>
            </a:r>
          </a:p>
          <a:p>
            <a:pPr hangingPunct="0">
              <a:spcBef>
                <a:spcPts val="600"/>
              </a:spcBef>
              <a:spcAft>
                <a:spcPts val="1200"/>
              </a:spcAft>
            </a:pPr>
            <a:r>
              <a:rPr lang="en-US" sz="1600" dirty="0" err="1">
                <a:latin typeface="Courier New" panose="02070309020205020404" pitchFamily="49" charset="0"/>
                <a:ea typeface="Times New Roman" panose="02020603050405020304" pitchFamily="18" charset="0"/>
                <a:cs typeface="Times New Roman" panose="02020603050405020304" pitchFamily="18" charset="0"/>
              </a:rPr>
              <a:t>p.info.premier</a:t>
            </a:r>
            <a:r>
              <a:rPr lang="en-US" sz="1600" dirty="0">
                <a:latin typeface="Courier New" panose="02070309020205020404" pitchFamily="49" charset="0"/>
                <a:ea typeface="Times New Roman" panose="02020603050405020304" pitchFamily="18" charset="0"/>
                <a:cs typeface="Times New Roman" panose="02020603050405020304" pitchFamily="18" charset="0"/>
              </a:rPr>
              <a:t> { background: yellow; }</a:t>
            </a:r>
          </a:p>
          <a:p>
            <a:pPr hangingPunct="0">
              <a:spcBef>
                <a:spcPts val="300"/>
              </a:spcBef>
              <a:spcAft>
                <a:spcPts val="300"/>
              </a:spcAft>
            </a:pPr>
            <a:endParaRPr lang="fr-FR" sz="1600" dirty="0">
              <a:latin typeface="Times New Roman" panose="02020603050405020304" pitchFamily="18" charset="0"/>
              <a:ea typeface="Times New Roman" panose="02020603050405020304" pitchFamily="18" charset="0"/>
            </a:endParaRPr>
          </a:p>
          <a:p>
            <a:pPr hangingPunct="0">
              <a:spcBef>
                <a:spcPts val="300"/>
              </a:spcBef>
              <a:spcAft>
                <a:spcPts val="300"/>
              </a:spcAft>
            </a:pPr>
            <a:r>
              <a:rPr lang="fr-FR" sz="1600" dirty="0">
                <a:latin typeface="Times New Roman" panose="02020603050405020304" pitchFamily="18" charset="0"/>
                <a:ea typeface="Times New Roman" panose="02020603050405020304" pitchFamily="18" charset="0"/>
              </a:rPr>
              <a:t>Voici un exemple d'élément p concerné par cette règle CSS :</a:t>
            </a:r>
          </a:p>
          <a:p>
            <a:pPr hangingPunct="0">
              <a:spcBef>
                <a:spcPts val="300"/>
              </a:spcBef>
              <a:spcAft>
                <a:spcPts val="300"/>
              </a:spcAft>
            </a:pPr>
            <a:r>
              <a:rPr lang="en-US" sz="1600" dirty="0">
                <a:latin typeface="Courier New" panose="02070309020205020404" pitchFamily="49" charset="0"/>
                <a:ea typeface="Times New Roman" panose="02020603050405020304" pitchFamily="18" charset="0"/>
                <a:cs typeface="Times New Roman" panose="02020603050405020304" pitchFamily="18" charset="0"/>
              </a:rPr>
              <a:t>&lt;p class="info premier"&gt;</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texte</a:t>
            </a:r>
            <a:r>
              <a:rPr lang="en-US" sz="1600" dirty="0">
                <a:latin typeface="Courier New" panose="02070309020205020404" pitchFamily="49" charset="0"/>
                <a:ea typeface="Times New Roman" panose="02020603050405020304" pitchFamily="18" charset="0"/>
                <a:cs typeface="Times New Roman" panose="02020603050405020304" pitchFamily="18" charset="0"/>
              </a:rPr>
              <a:t>&lt;/p&gt;</a:t>
            </a:r>
          </a:p>
          <a:p>
            <a:pPr hangingPunct="0">
              <a:spcBef>
                <a:spcPts val="300"/>
              </a:spcBef>
              <a:spcAft>
                <a:spcPts val="300"/>
              </a:spcAft>
            </a:pPr>
            <a:endParaRPr lang="fr-FR" sz="1600" dirty="0">
              <a:latin typeface="Times New Roman" panose="02020603050405020304" pitchFamily="18" charset="0"/>
              <a:ea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432475F1-E270-4917-B415-5B9F388A44F7}"/>
              </a:ext>
            </a:extLst>
          </p:cNvPr>
          <p:cNvSpPr>
            <a:spLocks noGrp="1"/>
          </p:cNvSpPr>
          <p:nvPr>
            <p:ph type="sldNum" sz="quarter" idx="12"/>
          </p:nvPr>
        </p:nvSpPr>
        <p:spPr/>
        <p:txBody>
          <a:bodyPr/>
          <a:lstStyle/>
          <a:p>
            <a:fld id="{D57F1E4F-1CFF-5643-939E-217C01CDF565}" type="slidenum">
              <a:rPr lang="en-US" smtClean="0"/>
              <a:pPr/>
              <a:t>263</a:t>
            </a:fld>
            <a:endParaRPr lang="en-US" dirty="0"/>
          </a:p>
        </p:txBody>
      </p:sp>
    </p:spTree>
    <p:extLst>
      <p:ext uri="{BB962C8B-B14F-4D97-AF65-F5344CB8AC3E}">
        <p14:creationId xmlns:p14="http://schemas.microsoft.com/office/powerpoint/2010/main" val="34060822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Sélecteurs CSS 2.1</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1742173" y="1249948"/>
            <a:ext cx="9664260" cy="1007968"/>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Le sélecteur d'identificateur est représenté par le caractère dièse (</a:t>
            </a:r>
            <a:r>
              <a:rPr lang="fr-FR" u="dbl" dirty="0">
                <a:latin typeface="Times New Roman" panose="02020603050405020304" pitchFamily="18" charset="0"/>
                <a:ea typeface="Times New Roman" panose="02020603050405020304" pitchFamily="18" charset="0"/>
              </a:rPr>
              <a:t>#</a:t>
            </a:r>
            <a:r>
              <a:rPr lang="fr-FR" dirty="0">
                <a:latin typeface="Times New Roman" panose="02020603050405020304" pitchFamily="18" charset="0"/>
                <a:ea typeface="Times New Roman" panose="02020603050405020304" pitchFamily="18" charset="0"/>
              </a:rPr>
              <a:t>). Il cible l'élément dont l'attribut </a:t>
            </a:r>
            <a:r>
              <a:rPr lang="fr-FR" u="dbl" dirty="0">
                <a:latin typeface="Times New Roman" panose="02020603050405020304" pitchFamily="18" charset="0"/>
                <a:ea typeface="Times New Roman" panose="02020603050405020304" pitchFamily="18" charset="0"/>
              </a:rPr>
              <a:t>id</a:t>
            </a:r>
            <a:r>
              <a:rPr lang="fr-FR" dirty="0">
                <a:latin typeface="Times New Roman" panose="02020603050405020304" pitchFamily="18" charset="0"/>
                <a:ea typeface="Times New Roman" panose="02020603050405020304" pitchFamily="18" charset="0"/>
              </a:rPr>
              <a:t> a la valeur spécifiée. Ici, seul l'élément dont la propriété </a:t>
            </a:r>
            <a:r>
              <a:rPr lang="fr-FR" u="dbl" dirty="0">
                <a:latin typeface="Times New Roman" panose="02020603050405020304" pitchFamily="18" charset="0"/>
                <a:ea typeface="Times New Roman" panose="02020603050405020304" pitchFamily="18" charset="0"/>
              </a:rPr>
              <a:t>id</a:t>
            </a:r>
            <a:r>
              <a:rPr lang="fr-FR" dirty="0">
                <a:latin typeface="Times New Roman" panose="02020603050405020304" pitchFamily="18" charset="0"/>
                <a:ea typeface="Times New Roman" panose="02020603050405020304" pitchFamily="18" charset="0"/>
              </a:rPr>
              <a:t> vaut </a:t>
            </a:r>
            <a:r>
              <a:rPr lang="fr-FR" u="dbl" dirty="0">
                <a:latin typeface="Times New Roman" panose="02020603050405020304" pitchFamily="18" charset="0"/>
                <a:ea typeface="Times New Roman" panose="02020603050405020304" pitchFamily="18" charset="0"/>
              </a:rPr>
              <a:t>corne</a:t>
            </a:r>
            <a:r>
              <a:rPr lang="fr-FR" dirty="0">
                <a:latin typeface="Times New Roman" panose="02020603050405020304" pitchFamily="18" charset="0"/>
                <a:ea typeface="Times New Roman" panose="02020603050405020304" pitchFamily="18" charset="0"/>
              </a:rPr>
              <a:t> est concerné :</a:t>
            </a:r>
          </a:p>
          <a:p>
            <a:pPr hangingPunct="0">
              <a:spcBef>
                <a:spcPts val="600"/>
              </a:spcBef>
              <a:spcAft>
                <a:spcPts val="1200"/>
              </a:spcAft>
            </a:pP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corne</a:t>
            </a:r>
            <a:r>
              <a:rPr lang="en-US" sz="1600" dirty="0">
                <a:latin typeface="Courier New" panose="02070309020205020404" pitchFamily="49" charset="0"/>
                <a:ea typeface="Times New Roman" panose="02020603050405020304" pitchFamily="18" charset="0"/>
                <a:cs typeface="Times New Roman" panose="02020603050405020304" pitchFamily="18" charset="0"/>
              </a:rPr>
              <a:t> {font-family: Serif;}</a:t>
            </a:r>
            <a:endParaRPr lang="fr-FR" sz="16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Rectangle 4"/>
          <p:cNvSpPr/>
          <p:nvPr/>
        </p:nvSpPr>
        <p:spPr>
          <a:xfrm>
            <a:off x="1742173" y="2729956"/>
            <a:ext cx="9664260" cy="1007968"/>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Vous pouvez restreindre le ciblage en précisant un élément devant le sélecteur d'</a:t>
            </a:r>
            <a:r>
              <a:rPr lang="fr-FR" u="dbl" dirty="0">
                <a:latin typeface="Times New Roman" panose="02020603050405020304" pitchFamily="18" charset="0"/>
                <a:ea typeface="Times New Roman" panose="02020603050405020304" pitchFamily="18" charset="0"/>
              </a:rPr>
              <a:t>id</a:t>
            </a:r>
            <a:r>
              <a:rPr lang="fr-FR" dirty="0">
                <a:latin typeface="Times New Roman" panose="02020603050405020304" pitchFamily="18" charset="0"/>
                <a:ea typeface="Times New Roman" panose="02020603050405020304" pitchFamily="18" charset="0"/>
              </a:rPr>
              <a:t>. Ici, par exemple, seul l'élément </a:t>
            </a:r>
            <a:r>
              <a:rPr lang="fr-FR" u="dbl" dirty="0">
                <a:latin typeface="Times New Roman" panose="02020603050405020304" pitchFamily="18" charset="0"/>
                <a:ea typeface="Times New Roman" panose="02020603050405020304" pitchFamily="18" charset="0"/>
              </a:rPr>
              <a:t>p</a:t>
            </a:r>
            <a:r>
              <a:rPr lang="fr-FR" dirty="0">
                <a:latin typeface="Times New Roman" panose="02020603050405020304" pitchFamily="18" charset="0"/>
                <a:ea typeface="Times New Roman" panose="02020603050405020304" pitchFamily="18" charset="0"/>
              </a:rPr>
              <a:t> dont le marqueur </a:t>
            </a:r>
            <a:r>
              <a:rPr lang="fr-FR" u="dbl" dirty="0">
                <a:latin typeface="Times New Roman" panose="02020603050405020304" pitchFamily="18" charset="0"/>
                <a:ea typeface="Times New Roman" panose="02020603050405020304" pitchFamily="18" charset="0"/>
              </a:rPr>
              <a:t>id</a:t>
            </a:r>
            <a:r>
              <a:rPr lang="fr-FR" dirty="0">
                <a:latin typeface="Times New Roman" panose="02020603050405020304" pitchFamily="18" charset="0"/>
                <a:ea typeface="Times New Roman" panose="02020603050405020304" pitchFamily="18" charset="0"/>
              </a:rPr>
              <a:t> vaut </a:t>
            </a:r>
            <a:r>
              <a:rPr lang="fr-FR" u="dbl" dirty="0">
                <a:latin typeface="Times New Roman" panose="02020603050405020304" pitchFamily="18" charset="0"/>
                <a:ea typeface="Times New Roman" panose="02020603050405020304" pitchFamily="18" charset="0"/>
              </a:rPr>
              <a:t>corne</a:t>
            </a:r>
            <a:r>
              <a:rPr lang="fr-FR" dirty="0">
                <a:latin typeface="Times New Roman" panose="02020603050405020304" pitchFamily="18" charset="0"/>
                <a:ea typeface="Times New Roman" panose="02020603050405020304" pitchFamily="18" charset="0"/>
              </a:rPr>
              <a:t> est concerné :</a:t>
            </a:r>
          </a:p>
          <a:p>
            <a:pPr hangingPunct="0">
              <a:spcBef>
                <a:spcPts val="600"/>
              </a:spcBef>
              <a:spcAft>
                <a:spcPts val="1200"/>
              </a:spcAft>
            </a:pPr>
            <a:r>
              <a:rPr lang="en-US" sz="1600" dirty="0" err="1">
                <a:latin typeface="Courier New" panose="02070309020205020404" pitchFamily="49" charset="0"/>
                <a:ea typeface="Times New Roman" panose="02020603050405020304" pitchFamily="18" charset="0"/>
                <a:cs typeface="Times New Roman" panose="02020603050405020304" pitchFamily="18" charset="0"/>
              </a:rPr>
              <a:t>p#corne</a:t>
            </a:r>
            <a:r>
              <a:rPr lang="en-US" sz="1600" dirty="0">
                <a:latin typeface="Courier New" panose="02070309020205020404" pitchFamily="49" charset="0"/>
                <a:ea typeface="Times New Roman" panose="02020603050405020304" pitchFamily="18" charset="0"/>
                <a:cs typeface="Times New Roman" panose="02020603050405020304" pitchFamily="18" charset="0"/>
              </a:rPr>
              <a:t> {font-family: Serif;}</a:t>
            </a:r>
            <a:endParaRPr lang="fr-FR" sz="16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6" name="Rectangle 5"/>
          <p:cNvSpPr/>
          <p:nvPr/>
        </p:nvSpPr>
        <p:spPr>
          <a:xfrm>
            <a:off x="1742173" y="4281757"/>
            <a:ext cx="9381456" cy="1284967"/>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Un sélecteur descendant est construit avec deux sélecteurs traditionnels (ou plus) séparés par un espace. Il cible les enfants du premier sélecteur. Par exemple, pour affecter un arrière-plan jaune à tous les éléments </a:t>
            </a:r>
            <a:r>
              <a:rPr lang="fr-FR" u="dbl" dirty="0">
                <a:latin typeface="Times New Roman" panose="02020603050405020304" pitchFamily="18" charset="0"/>
                <a:ea typeface="Times New Roman" panose="02020603050405020304" pitchFamily="18" charset="0"/>
              </a:rPr>
              <a:t>li</a:t>
            </a:r>
            <a:r>
              <a:rPr lang="fr-FR" dirty="0">
                <a:latin typeface="Times New Roman" panose="02020603050405020304" pitchFamily="18" charset="0"/>
                <a:ea typeface="Times New Roman" panose="02020603050405020304" pitchFamily="18" charset="0"/>
              </a:rPr>
              <a:t> enfants d'un élément </a:t>
            </a:r>
            <a:r>
              <a:rPr lang="fr-FR" u="dbl" dirty="0">
                <a:latin typeface="Times New Roman" panose="02020603050405020304" pitchFamily="18" charset="0"/>
                <a:ea typeface="Times New Roman" panose="02020603050405020304" pitchFamily="18" charset="0"/>
              </a:rPr>
              <a:t>div</a:t>
            </a:r>
            <a:r>
              <a:rPr lang="fr-FR" dirty="0">
                <a:latin typeface="Times New Roman" panose="02020603050405020304" pitchFamily="18" charset="0"/>
                <a:ea typeface="Times New Roman" panose="02020603050405020304" pitchFamily="18" charset="0"/>
              </a:rPr>
              <a:t>, vous utiliserez le sélecteur descendant ci-après :</a:t>
            </a:r>
          </a:p>
          <a:p>
            <a:pPr hangingPunct="0">
              <a:spcBef>
                <a:spcPts val="600"/>
              </a:spcBef>
              <a:spcAft>
                <a:spcPts val="1200"/>
              </a:spcAft>
            </a:pPr>
            <a:r>
              <a:rPr lang="en-US" sz="1600" dirty="0">
                <a:latin typeface="Courier New" panose="02070309020205020404" pitchFamily="49" charset="0"/>
                <a:ea typeface="Times New Roman" panose="02020603050405020304" pitchFamily="18" charset="0"/>
                <a:cs typeface="Times New Roman" panose="02020603050405020304" pitchFamily="18" charset="0"/>
              </a:rPr>
              <a:t>div li {color: yellow;}</a:t>
            </a:r>
            <a:endParaRPr lang="fr-FR" sz="16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7" name="Espace réservé du numéro de diapositive 6">
            <a:extLst>
              <a:ext uri="{FF2B5EF4-FFF2-40B4-BE49-F238E27FC236}">
                <a16:creationId xmlns:a16="http://schemas.microsoft.com/office/drawing/2014/main" id="{C7549E1C-BD0D-4A7B-8750-1AE0138F5FF0}"/>
              </a:ext>
            </a:extLst>
          </p:cNvPr>
          <p:cNvSpPr>
            <a:spLocks noGrp="1"/>
          </p:cNvSpPr>
          <p:nvPr>
            <p:ph type="sldNum" sz="quarter" idx="12"/>
          </p:nvPr>
        </p:nvSpPr>
        <p:spPr/>
        <p:txBody>
          <a:bodyPr/>
          <a:lstStyle/>
          <a:p>
            <a:fld id="{D57F1E4F-1CFF-5643-939E-217C01CDF565}" type="slidenum">
              <a:rPr lang="en-US" smtClean="0"/>
              <a:pPr/>
              <a:t>264</a:t>
            </a:fld>
            <a:endParaRPr lang="en-US" dirty="0"/>
          </a:p>
        </p:txBody>
      </p:sp>
    </p:spTree>
    <p:extLst>
      <p:ext uri="{BB962C8B-B14F-4D97-AF65-F5344CB8AC3E}">
        <p14:creationId xmlns:p14="http://schemas.microsoft.com/office/powerpoint/2010/main" val="3149309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Sélecteurs CSS 2.1</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1742173" y="1166721"/>
            <a:ext cx="9598272" cy="1284967"/>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Un sélecteur d'attribut cible les éléments en fonction de la présence d'attributs et/ou de leurs valeurs. Par exemple, pour affecter une taille de </a:t>
            </a:r>
            <a:r>
              <a:rPr lang="fr-FR" u="dbl" dirty="0">
                <a:latin typeface="Times New Roman" panose="02020603050405020304" pitchFamily="18" charset="0"/>
                <a:ea typeface="Times New Roman" panose="02020603050405020304" pitchFamily="18" charset="0"/>
              </a:rPr>
              <a:t>120%</a:t>
            </a:r>
            <a:r>
              <a:rPr lang="fr-FR" dirty="0">
                <a:latin typeface="Times New Roman" panose="02020603050405020304" pitchFamily="18" charset="0"/>
                <a:ea typeface="Times New Roman" panose="02020603050405020304" pitchFamily="18" charset="0"/>
              </a:rPr>
              <a:t> à tous les éléments qui possèdent un attribut </a:t>
            </a:r>
            <a:r>
              <a:rPr lang="fr-FR" u="dbl" dirty="0">
                <a:latin typeface="Times New Roman" panose="02020603050405020304" pitchFamily="18" charset="0"/>
                <a:ea typeface="Times New Roman" panose="02020603050405020304" pitchFamily="18" charset="0"/>
              </a:rPr>
              <a:t>perso</a:t>
            </a:r>
            <a:r>
              <a:rPr lang="fr-FR" dirty="0">
                <a:latin typeface="Times New Roman" panose="02020603050405020304" pitchFamily="18" charset="0"/>
                <a:ea typeface="Times New Roman" panose="02020603050405020304" pitchFamily="18" charset="0"/>
              </a:rPr>
              <a:t>, vous utiliserez le sélecteur suivant :</a:t>
            </a:r>
          </a:p>
          <a:p>
            <a:pPr hangingPunct="0">
              <a:spcBef>
                <a:spcPts val="600"/>
              </a:spcBef>
              <a:spcAft>
                <a:spcPts val="1200"/>
              </a:spcAft>
            </a:pPr>
            <a:r>
              <a:rPr lang="fr-FR" sz="1600" dirty="0">
                <a:latin typeface="Courier New" panose="02070309020205020404" pitchFamily="49" charset="0"/>
                <a:ea typeface="Times New Roman" panose="02020603050405020304" pitchFamily="18" charset="0"/>
                <a:cs typeface="Times New Roman" panose="02020603050405020304" pitchFamily="18" charset="0"/>
              </a:rPr>
              <a:t>[perso] { font-size: 120%; }</a:t>
            </a:r>
            <a:endParaRPr lang="fr-FR" sz="16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Rectangle 4"/>
          <p:cNvSpPr/>
          <p:nvPr/>
        </p:nvSpPr>
        <p:spPr>
          <a:xfrm>
            <a:off x="1742172" y="3443490"/>
            <a:ext cx="9438017" cy="1007968"/>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Pour cibler les seuls éléments dont l'attribut </a:t>
            </a:r>
            <a:r>
              <a:rPr lang="fr-FR" u="dbl" dirty="0">
                <a:latin typeface="Times New Roman" panose="02020603050405020304" pitchFamily="18" charset="0"/>
                <a:ea typeface="Times New Roman" panose="02020603050405020304" pitchFamily="18" charset="0"/>
              </a:rPr>
              <a:t>perso</a:t>
            </a:r>
            <a:r>
              <a:rPr lang="fr-FR" dirty="0">
                <a:latin typeface="Times New Roman" panose="02020603050405020304" pitchFamily="18" charset="0"/>
                <a:ea typeface="Times New Roman" panose="02020603050405020304" pitchFamily="18" charset="0"/>
              </a:rPr>
              <a:t> a pour valeur </a:t>
            </a:r>
            <a:r>
              <a:rPr lang="fr-FR" u="dbl" dirty="0">
                <a:latin typeface="Times New Roman" panose="02020603050405020304" pitchFamily="18" charset="0"/>
                <a:ea typeface="Times New Roman" panose="02020603050405020304" pitchFamily="18" charset="0"/>
              </a:rPr>
              <a:t>vert</a:t>
            </a:r>
            <a:r>
              <a:rPr lang="fr-FR" dirty="0">
                <a:latin typeface="Times New Roman" panose="02020603050405020304" pitchFamily="18" charset="0"/>
                <a:ea typeface="Times New Roman" panose="02020603050405020304" pitchFamily="18" charset="0"/>
              </a:rPr>
              <a:t>, vous utiliserez le sélecteur suivant :</a:t>
            </a:r>
          </a:p>
          <a:p>
            <a:pPr hangingPunct="0">
              <a:spcBef>
                <a:spcPts val="600"/>
              </a:spcBef>
              <a:spcAft>
                <a:spcPts val="1200"/>
              </a:spcAft>
            </a:pPr>
            <a:r>
              <a:rPr lang="de-DE" sz="1600" dirty="0">
                <a:latin typeface="Courier New" panose="02070309020205020404" pitchFamily="49" charset="0"/>
                <a:ea typeface="Times New Roman" panose="02020603050405020304" pitchFamily="18" charset="0"/>
                <a:cs typeface="Times New Roman" panose="02020603050405020304" pitchFamily="18" charset="0"/>
              </a:rPr>
              <a:t>[</a:t>
            </a:r>
            <a:r>
              <a:rPr lang="de-DE" sz="1600" dirty="0" err="1">
                <a:latin typeface="Courier New" panose="02070309020205020404" pitchFamily="49" charset="0"/>
                <a:ea typeface="Times New Roman" panose="02020603050405020304" pitchFamily="18" charset="0"/>
                <a:cs typeface="Times New Roman" panose="02020603050405020304" pitchFamily="18" charset="0"/>
              </a:rPr>
              <a:t>perso</a:t>
            </a:r>
            <a:r>
              <a:rPr lang="de-DE" sz="1600" dirty="0">
                <a:latin typeface="Courier New" panose="02070309020205020404" pitchFamily="49" charset="0"/>
                <a:ea typeface="Times New Roman" panose="02020603050405020304" pitchFamily="18" charset="0"/>
                <a:cs typeface="Times New Roman" panose="02020603050405020304" pitchFamily="18" charset="0"/>
              </a:rPr>
              <a:t>=</a:t>
            </a:r>
            <a:r>
              <a:rPr lang="de-DE" sz="1600" dirty="0" err="1">
                <a:latin typeface="Courier New" panose="02070309020205020404" pitchFamily="49" charset="0"/>
                <a:ea typeface="Times New Roman" panose="02020603050405020304" pitchFamily="18" charset="0"/>
                <a:cs typeface="Times New Roman" panose="02020603050405020304" pitchFamily="18" charset="0"/>
              </a:rPr>
              <a:t>vert</a:t>
            </a:r>
            <a:r>
              <a:rPr lang="de-DE" sz="1600" dirty="0">
                <a:latin typeface="Courier New" panose="02070309020205020404" pitchFamily="49" charset="0"/>
                <a:ea typeface="Times New Roman" panose="02020603050405020304" pitchFamily="18" charset="0"/>
                <a:cs typeface="Times New Roman" panose="02020603050405020304" pitchFamily="18" charset="0"/>
              </a:rPr>
              <a:t>] { </a:t>
            </a:r>
            <a:r>
              <a:rPr lang="de-DE" sz="1600" dirty="0" err="1">
                <a:latin typeface="Courier New" panose="02070309020205020404" pitchFamily="49" charset="0"/>
                <a:ea typeface="Times New Roman" panose="02020603050405020304" pitchFamily="18" charset="0"/>
                <a:cs typeface="Times New Roman" panose="02020603050405020304" pitchFamily="18" charset="0"/>
              </a:rPr>
              <a:t>color</a:t>
            </a:r>
            <a:r>
              <a:rPr lang="de-DE" sz="1600" dirty="0">
                <a:latin typeface="Courier New" panose="02070309020205020404" pitchFamily="49" charset="0"/>
                <a:ea typeface="Times New Roman" panose="02020603050405020304" pitchFamily="18" charset="0"/>
                <a:cs typeface="Times New Roman" panose="02020603050405020304" pitchFamily="18" charset="0"/>
              </a:rPr>
              <a:t>: </a:t>
            </a:r>
            <a:r>
              <a:rPr lang="de-DE" sz="1600" dirty="0" err="1">
                <a:latin typeface="Courier New" panose="02070309020205020404" pitchFamily="49" charset="0"/>
                <a:ea typeface="Times New Roman" panose="02020603050405020304" pitchFamily="18" charset="0"/>
                <a:cs typeface="Times New Roman" panose="02020603050405020304" pitchFamily="18" charset="0"/>
              </a:rPr>
              <a:t>green</a:t>
            </a:r>
            <a:r>
              <a:rPr lang="de-DE" sz="1600" dirty="0">
                <a:latin typeface="Courier New" panose="02070309020205020404" pitchFamily="49" charset="0"/>
                <a:ea typeface="Times New Roman" panose="02020603050405020304" pitchFamily="18" charset="0"/>
                <a:cs typeface="Times New Roman" panose="02020603050405020304" pitchFamily="18" charset="0"/>
              </a:rPr>
              <a:t>; }</a:t>
            </a:r>
            <a:endParaRPr lang="fr-FR" sz="16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6" name="Espace réservé du numéro de diapositive 5">
            <a:extLst>
              <a:ext uri="{FF2B5EF4-FFF2-40B4-BE49-F238E27FC236}">
                <a16:creationId xmlns:a16="http://schemas.microsoft.com/office/drawing/2014/main" id="{045AC015-FA31-45E8-9C5E-DB1102EEC2C7}"/>
              </a:ext>
            </a:extLst>
          </p:cNvPr>
          <p:cNvSpPr>
            <a:spLocks noGrp="1"/>
          </p:cNvSpPr>
          <p:nvPr>
            <p:ph type="sldNum" sz="quarter" idx="12"/>
          </p:nvPr>
        </p:nvSpPr>
        <p:spPr/>
        <p:txBody>
          <a:bodyPr/>
          <a:lstStyle/>
          <a:p>
            <a:fld id="{D57F1E4F-1CFF-5643-939E-217C01CDF565}" type="slidenum">
              <a:rPr lang="en-US" smtClean="0"/>
              <a:pPr/>
              <a:t>265</a:t>
            </a:fld>
            <a:endParaRPr lang="en-US" dirty="0"/>
          </a:p>
        </p:txBody>
      </p:sp>
    </p:spTree>
    <p:extLst>
      <p:ext uri="{BB962C8B-B14F-4D97-AF65-F5344CB8AC3E}">
        <p14:creationId xmlns:p14="http://schemas.microsoft.com/office/powerpoint/2010/main" val="1418889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Sélecteurs CSS 2.1</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1742173" y="1477806"/>
            <a:ext cx="9598272" cy="1646605"/>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Enfin, pour sélectionner les éléments </a:t>
            </a:r>
            <a:r>
              <a:rPr lang="fr-FR" b="1" dirty="0">
                <a:latin typeface="Times New Roman" panose="02020603050405020304" pitchFamily="18" charset="0"/>
                <a:ea typeface="Times New Roman" panose="02020603050405020304" pitchFamily="18" charset="0"/>
              </a:rPr>
              <a:t>el2</a:t>
            </a:r>
            <a:r>
              <a:rPr lang="fr-FR" dirty="0">
                <a:latin typeface="Times New Roman" panose="02020603050405020304" pitchFamily="18" charset="0"/>
                <a:ea typeface="Times New Roman" panose="02020603050405020304" pitchFamily="18" charset="0"/>
              </a:rPr>
              <a:t> immédiatement précédés par une élément </a:t>
            </a:r>
            <a:r>
              <a:rPr lang="fr-FR" b="1" dirty="0">
                <a:latin typeface="Times New Roman" panose="02020603050405020304" pitchFamily="18" charset="0"/>
                <a:ea typeface="Times New Roman" panose="02020603050405020304" pitchFamily="18" charset="0"/>
              </a:rPr>
              <a:t>el1</a:t>
            </a:r>
            <a:r>
              <a:rPr lang="fr-FR" dirty="0">
                <a:latin typeface="Times New Roman" panose="02020603050405020304" pitchFamily="18" charset="0"/>
                <a:ea typeface="Times New Roman" panose="02020603050405020304" pitchFamily="18" charset="0"/>
              </a:rPr>
              <a:t>, vous utiliserez le sélecteur suivant :</a:t>
            </a:r>
          </a:p>
          <a:p>
            <a:pPr hangingPunct="0">
              <a:spcBef>
                <a:spcPts val="300"/>
              </a:spcBef>
              <a:spcAft>
                <a:spcPts val="300"/>
              </a:spcAft>
            </a:pPr>
            <a:endParaRPr lang="fr-FR" dirty="0">
              <a:latin typeface="Times New Roman" panose="02020603050405020304" pitchFamily="18" charset="0"/>
              <a:ea typeface="Times New Roman" panose="02020603050405020304" pitchFamily="18" charset="0"/>
            </a:endParaRPr>
          </a:p>
          <a:p>
            <a:pPr hangingPunct="0">
              <a:spcBef>
                <a:spcPts val="300"/>
              </a:spcBef>
              <a:spcAft>
                <a:spcPts val="300"/>
              </a:spcAft>
            </a:pPr>
            <a:r>
              <a:rPr lang="de-DE" sz="1600" dirty="0">
                <a:latin typeface="Courier New" panose="02070309020205020404" pitchFamily="49" charset="0"/>
                <a:ea typeface="Times New Roman" panose="02020603050405020304" pitchFamily="18" charset="0"/>
                <a:cs typeface="Times New Roman" panose="02020603050405020304" pitchFamily="18" charset="0"/>
              </a:rPr>
              <a:t>el1+el2</a:t>
            </a:r>
            <a:endParaRPr lang="fr-FR" sz="16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Bef>
                <a:spcPts val="300"/>
              </a:spcBef>
              <a:spcAft>
                <a:spcPts val="300"/>
              </a:spcAft>
            </a:pPr>
            <a:endParaRPr lang="fr-FR" sz="16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5FA265F7-EC92-4C2C-9D9E-A4E1FE3B11F2}"/>
              </a:ext>
            </a:extLst>
          </p:cNvPr>
          <p:cNvSpPr>
            <a:spLocks noGrp="1"/>
          </p:cNvSpPr>
          <p:nvPr>
            <p:ph type="sldNum" sz="quarter" idx="12"/>
          </p:nvPr>
        </p:nvSpPr>
        <p:spPr/>
        <p:txBody>
          <a:bodyPr/>
          <a:lstStyle/>
          <a:p>
            <a:fld id="{D57F1E4F-1CFF-5643-939E-217C01CDF565}" type="slidenum">
              <a:rPr lang="en-US" smtClean="0"/>
              <a:pPr/>
              <a:t>266</a:t>
            </a:fld>
            <a:endParaRPr lang="en-US" dirty="0"/>
          </a:p>
        </p:txBody>
      </p:sp>
    </p:spTree>
    <p:extLst>
      <p:ext uri="{BB962C8B-B14F-4D97-AF65-F5344CB8AC3E}">
        <p14:creationId xmlns:p14="http://schemas.microsoft.com/office/powerpoint/2010/main" val="3643477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95163"/>
            <a:ext cx="10604600" cy="923330"/>
          </a:xfrm>
          <a:prstGeom prst="rect">
            <a:avLst/>
          </a:prstGeom>
          <a:noFill/>
        </p:spPr>
        <p:txBody>
          <a:bodyPr wrap="square" rtlCol="0">
            <a:spAutoFit/>
          </a:bodyPr>
          <a:lstStyle/>
          <a:p>
            <a:r>
              <a:rPr lang="fr-FR" sz="5400" dirty="0"/>
              <a:t>Exercice</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ZoneTexte 3"/>
          <p:cNvSpPr txBox="1"/>
          <p:nvPr/>
        </p:nvSpPr>
        <p:spPr>
          <a:xfrm>
            <a:off x="1742173" y="629887"/>
            <a:ext cx="9078012" cy="1477328"/>
          </a:xfrm>
          <a:prstGeom prst="rect">
            <a:avLst/>
          </a:prstGeom>
          <a:noFill/>
        </p:spPr>
        <p:txBody>
          <a:bodyPr wrap="square" rtlCol="0">
            <a:spAutoFit/>
          </a:bodyPr>
          <a:lstStyle/>
          <a:p>
            <a:pPr marL="342900" indent="-342900">
              <a:buAutoNum type="arabicParenR"/>
            </a:pPr>
            <a:r>
              <a:rPr lang="fr-FR" dirty="0"/>
              <a:t>Affectez la couleur rouge aux balises p de classe rouge</a:t>
            </a:r>
          </a:p>
          <a:p>
            <a:pPr marL="342900" indent="-342900">
              <a:buAutoNum type="arabicParenR"/>
            </a:pPr>
            <a:r>
              <a:rPr lang="fr-FR" dirty="0"/>
              <a:t>Affectez la police Courrier aux balises div de classe code ou exemple</a:t>
            </a:r>
          </a:p>
          <a:p>
            <a:pPr marL="342900" indent="-342900">
              <a:buAutoNum type="arabicParenR"/>
            </a:pPr>
            <a:r>
              <a:rPr lang="fr-FR" dirty="0"/>
              <a:t>Affectez la couleur d'arrière-plan jaune aux balises &lt;li&gt; enfants de la balise &lt;</a:t>
            </a:r>
            <a:r>
              <a:rPr lang="fr-FR" dirty="0" err="1"/>
              <a:t>ol</a:t>
            </a:r>
            <a:r>
              <a:rPr lang="fr-FR" dirty="0"/>
              <a:t>&gt;</a:t>
            </a:r>
          </a:p>
          <a:p>
            <a:r>
              <a:rPr lang="fr-FR" dirty="0"/>
              <a:t>Voici le code HTML sur lequel appliquer ces règles :</a:t>
            </a:r>
          </a:p>
          <a:p>
            <a:endParaRPr lang="fr-FR" dirty="0"/>
          </a:p>
        </p:txBody>
      </p:sp>
      <p:sp>
        <p:nvSpPr>
          <p:cNvPr id="5" name="Rectangle 4"/>
          <p:cNvSpPr/>
          <p:nvPr/>
        </p:nvSpPr>
        <p:spPr>
          <a:xfrm>
            <a:off x="2724095" y="1841242"/>
            <a:ext cx="8640755" cy="5016758"/>
          </a:xfrm>
          <a:prstGeom prst="rect">
            <a:avLst/>
          </a:prstGeom>
        </p:spPr>
        <p:txBody>
          <a:bodyPr wrap="square">
            <a:spAutoFit/>
          </a:bodyPr>
          <a:lstStyle/>
          <a:p>
            <a:r>
              <a:rPr lang="fr-FR" sz="1600" dirty="0"/>
              <a:t> &lt;body&gt;</a:t>
            </a:r>
          </a:p>
          <a:p>
            <a:r>
              <a:rPr lang="fr-FR" sz="1600" dirty="0"/>
              <a:t>      &lt;p class="rouge"&gt;Ceci est un paragraphe de classe rouge&lt;p&gt;</a:t>
            </a:r>
          </a:p>
          <a:p>
            <a:r>
              <a:rPr lang="fr-FR" sz="1600" dirty="0"/>
              <a:t>      &lt;p class="vert"&gt;Ceci est un paragraphe de classe vert&lt;p&gt;</a:t>
            </a:r>
          </a:p>
          <a:p>
            <a:r>
              <a:rPr lang="fr-FR" sz="1600" dirty="0"/>
              <a:t>      &lt;p class="noir"&gt;Ceci est un paragraphe de classe noir&lt;p&gt;</a:t>
            </a:r>
          </a:p>
          <a:p>
            <a:r>
              <a:rPr lang="fr-FR" sz="1600" dirty="0"/>
              <a:t>      &lt;div class="code"&gt;Ce texte est affiché dans une balise div de classe code&lt;/div&gt;</a:t>
            </a:r>
          </a:p>
          <a:p>
            <a:r>
              <a:rPr lang="fr-FR" sz="1600" dirty="0"/>
              <a:t>      &lt;div&gt;Ce texte est affiché dans une balise div sans classe&lt;/div&gt;</a:t>
            </a:r>
          </a:p>
          <a:p>
            <a:r>
              <a:rPr lang="fr-FR" sz="1600" dirty="0"/>
              <a:t>      &lt;div class="exemple"&gt;Ce texte est affiché dans une balise div de classe exemple&lt;/div&gt;</a:t>
            </a:r>
          </a:p>
          <a:p>
            <a:r>
              <a:rPr lang="fr-FR" sz="1600" dirty="0"/>
              <a:t>      Une liste UL</a:t>
            </a:r>
          </a:p>
          <a:p>
            <a:r>
              <a:rPr lang="fr-FR" sz="1600" dirty="0"/>
              <a:t>      &lt;</a:t>
            </a:r>
            <a:r>
              <a:rPr lang="fr-FR" sz="1600" dirty="0" err="1"/>
              <a:t>ul</a:t>
            </a:r>
            <a:r>
              <a:rPr lang="fr-FR" sz="1600" dirty="0"/>
              <a:t>&gt;</a:t>
            </a:r>
          </a:p>
          <a:p>
            <a:r>
              <a:rPr lang="fr-FR" sz="1600" dirty="0"/>
              <a:t>        &lt;li&gt;Premier&lt;/li&gt;</a:t>
            </a:r>
          </a:p>
          <a:p>
            <a:r>
              <a:rPr lang="fr-FR" sz="1600" dirty="0"/>
              <a:t>        &lt;li&gt;Deuxième&lt;/li&gt;</a:t>
            </a:r>
          </a:p>
          <a:p>
            <a:r>
              <a:rPr lang="fr-FR" sz="1600" dirty="0"/>
              <a:t>        &lt;li&gt;Troisième&lt;/li&gt;</a:t>
            </a:r>
          </a:p>
          <a:p>
            <a:r>
              <a:rPr lang="fr-FR" sz="1600" dirty="0"/>
              <a:t>      &lt;/</a:t>
            </a:r>
            <a:r>
              <a:rPr lang="fr-FR" sz="1600" dirty="0" err="1"/>
              <a:t>ul</a:t>
            </a:r>
            <a:r>
              <a:rPr lang="fr-FR" sz="1600" dirty="0"/>
              <a:t>&gt;</a:t>
            </a:r>
          </a:p>
          <a:p>
            <a:r>
              <a:rPr lang="fr-FR" sz="1600" dirty="0"/>
              <a:t>      Une liste OL</a:t>
            </a:r>
          </a:p>
          <a:p>
            <a:r>
              <a:rPr lang="fr-FR" sz="1600" dirty="0"/>
              <a:t>      &lt;</a:t>
            </a:r>
            <a:r>
              <a:rPr lang="fr-FR" sz="1600" dirty="0" err="1"/>
              <a:t>ol</a:t>
            </a:r>
            <a:r>
              <a:rPr lang="fr-FR" sz="1600" dirty="0"/>
              <a:t>&gt;</a:t>
            </a:r>
          </a:p>
          <a:p>
            <a:r>
              <a:rPr lang="fr-FR" sz="1600" dirty="0"/>
              <a:t>        &lt;li&gt;Premier&lt;/li&gt;</a:t>
            </a:r>
          </a:p>
          <a:p>
            <a:r>
              <a:rPr lang="fr-FR" sz="1600" dirty="0"/>
              <a:t>        &lt;li&gt;Deuxième&lt;/li&gt;</a:t>
            </a:r>
          </a:p>
          <a:p>
            <a:r>
              <a:rPr lang="fr-FR" sz="1600" dirty="0"/>
              <a:t>        &lt;li&gt;Troisième&lt;/li&gt;</a:t>
            </a:r>
          </a:p>
          <a:p>
            <a:r>
              <a:rPr lang="fr-FR" sz="1600" dirty="0"/>
              <a:t>      &lt;/</a:t>
            </a:r>
            <a:r>
              <a:rPr lang="fr-FR" sz="1600" dirty="0" err="1"/>
              <a:t>ol</a:t>
            </a:r>
            <a:r>
              <a:rPr lang="fr-FR" sz="1600" dirty="0"/>
              <a:t>&gt;</a:t>
            </a:r>
          </a:p>
          <a:p>
            <a:r>
              <a:rPr lang="fr-FR" sz="1600" dirty="0"/>
              <a:t>  &lt;/body&gt;</a:t>
            </a:r>
          </a:p>
        </p:txBody>
      </p:sp>
      <p:sp>
        <p:nvSpPr>
          <p:cNvPr id="6" name="Espace réservé du numéro de diapositive 5">
            <a:extLst>
              <a:ext uri="{FF2B5EF4-FFF2-40B4-BE49-F238E27FC236}">
                <a16:creationId xmlns:a16="http://schemas.microsoft.com/office/drawing/2014/main" id="{7ADD3CFC-E656-420D-B201-2E6B5DE5DC8D}"/>
              </a:ext>
            </a:extLst>
          </p:cNvPr>
          <p:cNvSpPr>
            <a:spLocks noGrp="1"/>
          </p:cNvSpPr>
          <p:nvPr>
            <p:ph type="sldNum" sz="quarter" idx="12"/>
          </p:nvPr>
        </p:nvSpPr>
        <p:spPr/>
        <p:txBody>
          <a:bodyPr/>
          <a:lstStyle/>
          <a:p>
            <a:fld id="{D57F1E4F-1CFF-5643-939E-217C01CDF565}" type="slidenum">
              <a:rPr lang="en-US" smtClean="0"/>
              <a:pPr/>
              <a:t>267</a:t>
            </a:fld>
            <a:endParaRPr lang="en-US" dirty="0"/>
          </a:p>
        </p:txBody>
      </p:sp>
    </p:spTree>
    <p:extLst>
      <p:ext uri="{BB962C8B-B14F-4D97-AF65-F5344CB8AC3E}">
        <p14:creationId xmlns:p14="http://schemas.microsoft.com/office/powerpoint/2010/main" val="2974688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Exercice</a:t>
            </a:r>
          </a:p>
        </p:txBody>
      </p:sp>
      <p:sp>
        <p:nvSpPr>
          <p:cNvPr id="3" name="Rectangle 2"/>
          <p:cNvSpPr/>
          <p:nvPr/>
        </p:nvSpPr>
        <p:spPr>
          <a:xfrm>
            <a:off x="1742173" y="1166721"/>
            <a:ext cx="4422957" cy="523220"/>
          </a:xfrm>
          <a:prstGeom prst="rect">
            <a:avLst/>
          </a:prstGeom>
        </p:spPr>
        <p:txBody>
          <a:bodyPr wrap="square">
            <a:spAutoFit/>
          </a:bodyPr>
          <a:lstStyle/>
          <a:p>
            <a:r>
              <a:rPr lang="fr-FR" sz="2800" dirty="0"/>
              <a:t> Et voici le résultat à obtenir :</a:t>
            </a:r>
          </a:p>
        </p:txBody>
      </p:sp>
      <p:pic>
        <p:nvPicPr>
          <p:cNvPr id="4" name="Image 3"/>
          <p:cNvPicPr>
            <a:picLocks noChangeAspect="1"/>
          </p:cNvPicPr>
          <p:nvPr/>
        </p:nvPicPr>
        <p:blipFill>
          <a:blip r:embed="rId2"/>
          <a:stretch>
            <a:fillRect/>
          </a:stretch>
        </p:blipFill>
        <p:spPr>
          <a:xfrm>
            <a:off x="2503866" y="1894585"/>
            <a:ext cx="6580952" cy="4542857"/>
          </a:xfrm>
          <a:prstGeom prst="rect">
            <a:avLst/>
          </a:prstGeom>
        </p:spPr>
      </p:pic>
      <p:sp>
        <p:nvSpPr>
          <p:cNvPr id="5" name="Espace réservé du numéro de diapositive 4">
            <a:extLst>
              <a:ext uri="{FF2B5EF4-FFF2-40B4-BE49-F238E27FC236}">
                <a16:creationId xmlns:a16="http://schemas.microsoft.com/office/drawing/2014/main" id="{FC0A58E3-06C2-40C0-B767-F82CBEB4C453}"/>
              </a:ext>
            </a:extLst>
          </p:cNvPr>
          <p:cNvSpPr>
            <a:spLocks noGrp="1"/>
          </p:cNvSpPr>
          <p:nvPr>
            <p:ph type="sldNum" sz="quarter" idx="12"/>
          </p:nvPr>
        </p:nvSpPr>
        <p:spPr/>
        <p:txBody>
          <a:bodyPr/>
          <a:lstStyle/>
          <a:p>
            <a:fld id="{D57F1E4F-1CFF-5643-939E-217C01CDF565}" type="slidenum">
              <a:rPr lang="en-US" smtClean="0"/>
              <a:pPr/>
              <a:t>268</a:t>
            </a:fld>
            <a:endParaRPr lang="en-US" dirty="0"/>
          </a:p>
        </p:txBody>
      </p:sp>
    </p:spTree>
    <p:extLst>
      <p:ext uri="{BB962C8B-B14F-4D97-AF65-F5344CB8AC3E}">
        <p14:creationId xmlns:p14="http://schemas.microsoft.com/office/powerpoint/2010/main" val="2610922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Solution</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ZoneTexte 3"/>
          <p:cNvSpPr txBox="1"/>
          <p:nvPr/>
        </p:nvSpPr>
        <p:spPr>
          <a:xfrm>
            <a:off x="2234152" y="2120828"/>
            <a:ext cx="7965650" cy="1477328"/>
          </a:xfrm>
          <a:prstGeom prst="rect">
            <a:avLst/>
          </a:prstGeom>
          <a:noFill/>
        </p:spPr>
        <p:txBody>
          <a:bodyPr wrap="square" rtlCol="0">
            <a:spAutoFit/>
          </a:bodyPr>
          <a:lstStyle/>
          <a:p>
            <a:r>
              <a:rPr lang="fr-FR" dirty="0">
                <a:latin typeface="Courier New" panose="02070309020205020404" pitchFamily="49" charset="0"/>
                <a:cs typeface="Courier New" panose="02070309020205020404" pitchFamily="49" charset="0"/>
              </a:rPr>
              <a:t>&lt;style&gt;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p.rouge</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color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red</a:t>
            </a:r>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div.code,div.exemple</a:t>
            </a:r>
            <a:r>
              <a:rPr lang="fr-FR" dirty="0">
                <a:latin typeface="Courier New" panose="02070309020205020404" pitchFamily="49" charset="0"/>
                <a:cs typeface="Courier New" panose="02070309020205020404" pitchFamily="49" charset="0"/>
              </a:rPr>
              <a:t> { font-</a:t>
            </a:r>
            <a:r>
              <a:rPr lang="fr-FR" dirty="0" err="1">
                <a:latin typeface="Courier New" panose="02070309020205020404" pitchFamily="49" charset="0"/>
                <a:cs typeface="Courier New" panose="02070309020205020404" pitchFamily="49" charset="0"/>
              </a:rPr>
              <a:t>family</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courier</a:t>
            </a:r>
            <a:r>
              <a:rPr lang="fr-FR" dirty="0">
                <a:latin typeface="Courier New" panose="02070309020205020404" pitchFamily="49" charset="0"/>
                <a:cs typeface="Courier New" panose="02070309020205020404" pitchFamily="49" charset="0"/>
              </a:rPr>
              <a:t> new';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ol</a:t>
            </a:r>
            <a:r>
              <a:rPr lang="fr-FR" dirty="0">
                <a:latin typeface="Courier New" panose="02070309020205020404" pitchFamily="49" charset="0"/>
                <a:cs typeface="Courier New" panose="02070309020205020404" pitchFamily="49" charset="0"/>
              </a:rPr>
              <a:t> li { background: </a:t>
            </a:r>
            <a:r>
              <a:rPr lang="fr-FR" dirty="0" err="1">
                <a:latin typeface="Courier New" panose="02070309020205020404" pitchFamily="49" charset="0"/>
                <a:cs typeface="Courier New" panose="02070309020205020404" pitchFamily="49" charset="0"/>
              </a:rPr>
              <a:t>yellow</a:t>
            </a:r>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&lt;/style&gt;</a:t>
            </a:r>
          </a:p>
        </p:txBody>
      </p:sp>
      <p:sp>
        <p:nvSpPr>
          <p:cNvPr id="5" name="Espace réservé du numéro de diapositive 4">
            <a:extLst>
              <a:ext uri="{FF2B5EF4-FFF2-40B4-BE49-F238E27FC236}">
                <a16:creationId xmlns:a16="http://schemas.microsoft.com/office/drawing/2014/main" id="{9BE4D4D6-C6F5-4544-BC1F-2687C402403C}"/>
              </a:ext>
            </a:extLst>
          </p:cNvPr>
          <p:cNvSpPr>
            <a:spLocks noGrp="1"/>
          </p:cNvSpPr>
          <p:nvPr>
            <p:ph type="sldNum" sz="quarter" idx="12"/>
          </p:nvPr>
        </p:nvSpPr>
        <p:spPr/>
        <p:txBody>
          <a:bodyPr/>
          <a:lstStyle/>
          <a:p>
            <a:fld id="{D57F1E4F-1CFF-5643-939E-217C01CDF565}" type="slidenum">
              <a:rPr lang="en-US" smtClean="0"/>
              <a:pPr/>
              <a:t>269</a:t>
            </a:fld>
            <a:endParaRPr lang="en-US" dirty="0"/>
          </a:p>
        </p:txBody>
      </p:sp>
    </p:spTree>
    <p:extLst>
      <p:ext uri="{BB962C8B-B14F-4D97-AF65-F5344CB8AC3E}">
        <p14:creationId xmlns:p14="http://schemas.microsoft.com/office/powerpoint/2010/main" val="670033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18820" y="1136535"/>
            <a:ext cx="8622383" cy="3262432"/>
          </a:xfrm>
          <a:prstGeom prst="rect">
            <a:avLst/>
          </a:prstGeom>
        </p:spPr>
        <p:txBody>
          <a:bodyPr wrap="square">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Lorsqu'une fonction a été définie, vous utiliserez un marqueur </a:t>
            </a:r>
            <a:r>
              <a:rPr lang="fr-FR" u="dbl" dirty="0">
                <a:latin typeface="Times New Roman" panose="02020603050405020304" pitchFamily="18" charset="0"/>
                <a:ea typeface="Times New Roman" panose="02020603050405020304" pitchFamily="18" charset="0"/>
              </a:rPr>
              <a:t>&lt;script&gt; &lt;/script&gt;</a:t>
            </a:r>
            <a:r>
              <a:rPr lang="fr-FR" dirty="0">
                <a:latin typeface="Times New Roman" panose="02020603050405020304" pitchFamily="18" charset="0"/>
                <a:ea typeface="Times New Roman" panose="02020603050405020304" pitchFamily="18" charset="0"/>
              </a:rPr>
              <a:t> pour l'appeler :</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600"/>
              </a:spcBef>
              <a:spcAft>
                <a:spcPts val="600"/>
              </a:spcAft>
            </a:pPr>
            <a:r>
              <a:rPr lang="fr-FR" sz="1600" dirty="0">
                <a:latin typeface="Courier New" panose="02070309020205020404" pitchFamily="49" charset="0"/>
                <a:ea typeface="Times New Roman" panose="02020603050405020304" pitchFamily="18" charset="0"/>
              </a:rPr>
              <a:t>&lt;script&gt;</a:t>
            </a:r>
          </a:p>
          <a:p>
            <a:pPr>
              <a:spcBef>
                <a:spcPts val="600"/>
              </a:spcBef>
              <a:spcAft>
                <a:spcPts val="600"/>
              </a:spcAft>
            </a:pPr>
            <a:r>
              <a:rPr lang="fr-FR" sz="1600" dirty="0">
                <a:latin typeface="Courier New" panose="02070309020205020404" pitchFamily="49" charset="0"/>
                <a:ea typeface="Times New Roman" panose="02020603050405020304" pitchFamily="18" charset="0"/>
              </a:rPr>
              <a:t>  nom([param1, ...</a:t>
            </a:r>
            <a:r>
              <a:rPr lang="fr-FR" sz="1600" dirty="0" err="1">
                <a:latin typeface="Courier New" panose="02070309020205020404" pitchFamily="49" charset="0"/>
                <a:ea typeface="Times New Roman" panose="02020603050405020304" pitchFamily="18" charset="0"/>
              </a:rPr>
              <a:t>paramN</a:t>
            </a:r>
            <a:r>
              <a:rPr lang="fr-FR" sz="1600" dirty="0">
                <a:latin typeface="Courier New" panose="02070309020205020404" pitchFamily="49" charset="0"/>
                <a:ea typeface="Times New Roman" panose="02020603050405020304" pitchFamily="18" charset="0"/>
              </a:rPr>
              <a:t>]);</a:t>
            </a:r>
          </a:p>
          <a:p>
            <a:pPr>
              <a:spcBef>
                <a:spcPts val="600"/>
              </a:spcBef>
              <a:spcAft>
                <a:spcPts val="600"/>
              </a:spcAft>
            </a:pPr>
            <a:r>
              <a:rPr lang="fr-FR" sz="1600" dirty="0">
                <a:latin typeface="Courier New" panose="02070309020205020404" pitchFamily="49" charset="0"/>
                <a:ea typeface="Times New Roman" panose="02020603050405020304" pitchFamily="18" charset="0"/>
              </a:rPr>
              <a:t>&lt;/script&gt;</a:t>
            </a:r>
          </a:p>
          <a:p>
            <a:pPr marL="342900" lvl="0" indent="-342900">
              <a:spcBef>
                <a:spcPts val="300"/>
              </a:spcBef>
              <a:spcAft>
                <a:spcPts val="300"/>
              </a:spcAft>
              <a:buFont typeface="+mj-lt"/>
              <a:buAutoNum type="arabicPeriod"/>
            </a:pPr>
            <a:endParaRPr lang="fr-FR" dirty="0">
              <a:latin typeface="Times New Roman" panose="02020603050405020304" pitchFamily="18" charset="0"/>
              <a:ea typeface="Times New Roman" panose="02020603050405020304" pitchFamily="18" charset="0"/>
            </a:endParaRPr>
          </a:p>
          <a:p>
            <a:pPr marL="342900" lvl="0" indent="-342900">
              <a:spcBef>
                <a:spcPts val="300"/>
              </a:spcBef>
              <a:spcAft>
                <a:spcPts val="300"/>
              </a:spcAft>
              <a:buFont typeface="Arial" panose="020B0604020202020204" pitchFamily="34" charset="0"/>
              <a:buChar char="•"/>
            </a:pPr>
            <a:r>
              <a:rPr lang="fr-FR" dirty="0">
                <a:latin typeface="Times New Roman" panose="02020603050405020304" pitchFamily="18" charset="0"/>
                <a:ea typeface="Times New Roman" panose="02020603050405020304" pitchFamily="18" charset="0"/>
              </a:rPr>
              <a:t>où </a:t>
            </a:r>
            <a:r>
              <a:rPr lang="fr-FR" b="1" dirty="0">
                <a:latin typeface="Times New Roman" panose="02020603050405020304" pitchFamily="18" charset="0"/>
                <a:ea typeface="Times New Roman" panose="02020603050405020304" pitchFamily="18" charset="0"/>
              </a:rPr>
              <a:t>nom</a:t>
            </a:r>
            <a:r>
              <a:rPr lang="fr-FR" dirty="0">
                <a:latin typeface="Times New Roman" panose="02020603050405020304" pitchFamily="18" charset="0"/>
                <a:ea typeface="Times New Roman" panose="02020603050405020304" pitchFamily="18" charset="0"/>
              </a:rPr>
              <a:t> est le nom de la fonction à appeler ;</a:t>
            </a:r>
          </a:p>
          <a:p>
            <a:pPr marL="342900" lvl="0" indent="-342900">
              <a:spcBef>
                <a:spcPts val="300"/>
              </a:spcBef>
              <a:spcAft>
                <a:spcPts val="300"/>
              </a:spcAft>
              <a:buFont typeface="Arial" panose="020B0604020202020204" pitchFamily="34" charset="0"/>
              <a:buChar char="•"/>
            </a:pPr>
            <a:r>
              <a:rPr lang="fr-FR" dirty="0">
                <a:latin typeface="Times New Roman" panose="02020603050405020304" pitchFamily="18" charset="0"/>
                <a:ea typeface="Times New Roman" panose="02020603050405020304" pitchFamily="18" charset="0"/>
              </a:rPr>
              <a:t>et </a:t>
            </a:r>
            <a:r>
              <a:rPr lang="fr-FR" b="1" dirty="0">
                <a:latin typeface="Times New Roman" panose="02020603050405020304" pitchFamily="18" charset="0"/>
                <a:ea typeface="Times New Roman" panose="02020603050405020304" pitchFamily="18" charset="0"/>
              </a:rPr>
              <a:t>param1</a:t>
            </a:r>
            <a:r>
              <a:rPr lang="fr-FR" dirty="0">
                <a:latin typeface="Times New Roman" panose="02020603050405020304" pitchFamily="18" charset="0"/>
                <a:ea typeface="Times New Roman" panose="02020603050405020304" pitchFamily="18" charset="0"/>
              </a:rPr>
              <a:t> à </a:t>
            </a:r>
            <a:r>
              <a:rPr lang="fr-FR" b="1" dirty="0" err="1">
                <a:latin typeface="Times New Roman" panose="02020603050405020304" pitchFamily="18" charset="0"/>
                <a:ea typeface="Times New Roman" panose="02020603050405020304" pitchFamily="18" charset="0"/>
              </a:rPr>
              <a:t>paramN</a:t>
            </a:r>
            <a:r>
              <a:rPr lang="fr-FR" dirty="0">
                <a:latin typeface="Times New Roman" panose="02020603050405020304" pitchFamily="18" charset="0"/>
                <a:ea typeface="Times New Roman" panose="02020603050405020304" pitchFamily="18" charset="0"/>
              </a:rPr>
              <a:t> sont les éventuels paramètres passés à la fonction.</a:t>
            </a:r>
            <a:endParaRPr lang="fr-FR" dirty="0">
              <a:effectLst/>
              <a:latin typeface="Times New Roman" panose="02020603050405020304" pitchFamily="18"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64F40AFF-D688-476E-A9F3-4DC8D5AB3787}"/>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3496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id ou class ?</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1742173" y="1541596"/>
            <a:ext cx="9750580" cy="3777957"/>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L'attribut </a:t>
            </a:r>
            <a:r>
              <a:rPr lang="fr-FR" u="dbl" dirty="0">
                <a:latin typeface="Times New Roman" panose="02020603050405020304" pitchFamily="18" charset="0"/>
                <a:ea typeface="Times New Roman" panose="02020603050405020304" pitchFamily="18" charset="0"/>
              </a:rPr>
              <a:t>id</a:t>
            </a:r>
            <a:r>
              <a:rPr lang="fr-FR" dirty="0">
                <a:latin typeface="Times New Roman" panose="02020603050405020304" pitchFamily="18" charset="0"/>
                <a:ea typeface="Times New Roman" panose="02020603050405020304" pitchFamily="18" charset="0"/>
              </a:rPr>
              <a:t> est généralement utilisé :</a:t>
            </a:r>
          </a:p>
          <a:p>
            <a:pPr marL="342900" lvl="0" indent="-342900" hangingPunct="0">
              <a:spcBef>
                <a:spcPts val="300"/>
              </a:spcBef>
              <a:spcAft>
                <a:spcPts val="300"/>
              </a:spcAft>
              <a:buFont typeface="Symbol" panose="05050102010706020507" pitchFamily="18" charset="2"/>
              <a:buChar char=""/>
              <a:tabLst>
                <a:tab pos="540385" algn="l"/>
              </a:tabLst>
            </a:pPr>
            <a:r>
              <a:rPr lang="fr-FR" dirty="0">
                <a:latin typeface="Times New Roman" panose="02020603050405020304" pitchFamily="18" charset="0"/>
                <a:ea typeface="Times New Roman" panose="02020603050405020304" pitchFamily="18" charset="0"/>
              </a:rPr>
              <a:t>Sur les éléments qui structurent le document et qui sont désignés comme uniques : par exemple, les éléments </a:t>
            </a:r>
            <a:r>
              <a:rPr lang="fr-FR" u="dbl" dirty="0">
                <a:latin typeface="Times New Roman" panose="02020603050405020304" pitchFamily="18" charset="0"/>
                <a:ea typeface="Times New Roman" panose="02020603050405020304" pitchFamily="18" charset="0"/>
              </a:rPr>
              <a:t>header</a:t>
            </a:r>
            <a:r>
              <a:rPr lang="fr-FR" dirty="0">
                <a:latin typeface="Times New Roman" panose="02020603050405020304" pitchFamily="18" charset="0"/>
                <a:ea typeface="Times New Roman" panose="02020603050405020304" pitchFamily="18" charset="0"/>
              </a:rPr>
              <a:t>, </a:t>
            </a:r>
            <a:r>
              <a:rPr lang="fr-FR" u="dbl" dirty="0">
                <a:latin typeface="Times New Roman" panose="02020603050405020304" pitchFamily="18" charset="0"/>
                <a:ea typeface="Times New Roman" panose="02020603050405020304" pitchFamily="18" charset="0"/>
              </a:rPr>
              <a:t>container</a:t>
            </a:r>
            <a:r>
              <a:rPr lang="fr-FR" dirty="0">
                <a:latin typeface="Times New Roman" panose="02020603050405020304" pitchFamily="18" charset="0"/>
                <a:ea typeface="Times New Roman" panose="02020603050405020304" pitchFamily="18" charset="0"/>
              </a:rPr>
              <a:t>, </a:t>
            </a:r>
            <a:r>
              <a:rPr lang="fr-FR" u="dbl" dirty="0">
                <a:latin typeface="Times New Roman" panose="02020603050405020304" pitchFamily="18" charset="0"/>
                <a:ea typeface="Times New Roman" panose="02020603050405020304" pitchFamily="18" charset="0"/>
              </a:rPr>
              <a:t>content</a:t>
            </a:r>
            <a:r>
              <a:rPr lang="fr-FR" dirty="0">
                <a:latin typeface="Times New Roman" panose="02020603050405020304" pitchFamily="18" charset="0"/>
                <a:ea typeface="Times New Roman" panose="02020603050405020304" pitchFamily="18" charset="0"/>
              </a:rPr>
              <a:t>, </a:t>
            </a:r>
            <a:r>
              <a:rPr lang="fr-FR" u="dbl" dirty="0" err="1">
                <a:latin typeface="Times New Roman" panose="02020603050405020304" pitchFamily="18" charset="0"/>
                <a:ea typeface="Times New Roman" panose="02020603050405020304" pitchFamily="18" charset="0"/>
              </a:rPr>
              <a:t>nav</a:t>
            </a:r>
            <a:r>
              <a:rPr lang="fr-FR" dirty="0">
                <a:latin typeface="Times New Roman" panose="02020603050405020304" pitchFamily="18" charset="0"/>
                <a:ea typeface="Times New Roman" panose="02020603050405020304" pitchFamily="18" charset="0"/>
              </a:rPr>
              <a:t>, </a:t>
            </a:r>
            <a:r>
              <a:rPr lang="fr-FR" u="dbl" dirty="0">
                <a:latin typeface="Times New Roman" panose="02020603050405020304" pitchFamily="18" charset="0"/>
                <a:ea typeface="Times New Roman" panose="02020603050405020304" pitchFamily="18" charset="0"/>
              </a:rPr>
              <a:t>footer</a:t>
            </a:r>
            <a:r>
              <a:rPr lang="fr-FR" dirty="0">
                <a:latin typeface="Times New Roman" panose="02020603050405020304" pitchFamily="18" charset="0"/>
                <a:ea typeface="Times New Roman" panose="02020603050405020304" pitchFamily="18" charset="0"/>
              </a:rPr>
              <a:t>, etc. Une fois ces éléments identifiés avec l'attribut </a:t>
            </a:r>
            <a:r>
              <a:rPr lang="fr-FR" u="dbl" dirty="0">
                <a:latin typeface="Times New Roman" panose="02020603050405020304" pitchFamily="18" charset="0"/>
                <a:ea typeface="Times New Roman" panose="02020603050405020304" pitchFamily="18" charset="0"/>
              </a:rPr>
              <a:t>id</a:t>
            </a:r>
            <a:r>
              <a:rPr lang="fr-FR" dirty="0">
                <a:latin typeface="Times New Roman" panose="02020603050405020304" pitchFamily="18" charset="0"/>
                <a:ea typeface="Times New Roman" panose="02020603050405020304" pitchFamily="18" charset="0"/>
              </a:rPr>
              <a:t>, ils peuvent être stylés avec des propriétés CSS.</a:t>
            </a:r>
          </a:p>
          <a:p>
            <a:pPr marL="342900" lvl="0" indent="-342900" hangingPunct="0">
              <a:spcBef>
                <a:spcPts val="300"/>
              </a:spcBef>
              <a:spcAft>
                <a:spcPts val="300"/>
              </a:spcAft>
              <a:buFont typeface="Symbol" panose="05050102010706020507" pitchFamily="18" charset="2"/>
              <a:buChar char=""/>
              <a:tabLst>
                <a:tab pos="540385" algn="l"/>
              </a:tabLst>
            </a:pPr>
            <a:r>
              <a:rPr lang="fr-FR" dirty="0">
                <a:latin typeface="Times New Roman" panose="02020603050405020304" pitchFamily="18" charset="0"/>
                <a:ea typeface="Times New Roman" panose="02020603050405020304" pitchFamily="18" charset="0"/>
              </a:rPr>
              <a:t>Sur d'autres éléments qui doivent être accessibles en JavaScript.</a:t>
            </a:r>
          </a:p>
          <a:p>
            <a:pPr marL="342900" lvl="0" indent="-342900" hangingPunct="0">
              <a:spcBef>
                <a:spcPts val="300"/>
              </a:spcBef>
              <a:spcAft>
                <a:spcPts val="300"/>
              </a:spcAft>
              <a:buFont typeface="Symbol" panose="05050102010706020507" pitchFamily="18" charset="2"/>
              <a:buChar char=""/>
              <a:tabLst>
                <a:tab pos="540385" algn="l"/>
              </a:tabLst>
            </a:pPr>
            <a:r>
              <a:rPr lang="fr-FR" dirty="0">
                <a:latin typeface="Times New Roman" panose="02020603050405020304" pitchFamily="18" charset="0"/>
                <a:ea typeface="Times New Roman" panose="02020603050405020304" pitchFamily="18" charset="0"/>
              </a:rPr>
              <a:t>Pour accéder à une ancre.</a:t>
            </a:r>
          </a:p>
          <a:p>
            <a:pPr hangingPunct="0">
              <a:spcBef>
                <a:spcPts val="600"/>
              </a:spcBef>
              <a:spcAft>
                <a:spcPts val="1200"/>
              </a:spcAft>
            </a:pPr>
            <a:r>
              <a:rPr lang="en-US" sz="1600" dirty="0">
                <a:latin typeface="Courier New" panose="02070309020205020404" pitchFamily="49" charset="0"/>
                <a:ea typeface="Times New Roman" panose="02020603050405020304" pitchFamily="18" charset="0"/>
                <a:cs typeface="Times New Roman" panose="02020603050405020304" pitchFamily="18" charset="0"/>
              </a:rPr>
              <a:t>&lt;header id="</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hperso</a:t>
            </a:r>
            <a:r>
              <a:rPr lang="en-US" sz="1600" dirty="0">
                <a:latin typeface="Courier New" panose="02070309020205020404" pitchFamily="49" charset="0"/>
                <a:ea typeface="Times New Roman" panose="02020603050405020304" pitchFamily="18" charset="0"/>
                <a:cs typeface="Times New Roman" panose="02020603050405020304" pitchFamily="18" charset="0"/>
              </a:rPr>
              <a:t>"&gt;</a:t>
            </a:r>
            <a:endParaRPr lang="fr-FR" sz="16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Bef>
                <a:spcPts val="600"/>
              </a:spcBef>
              <a:spcAft>
                <a:spcPts val="1200"/>
              </a:spcAft>
            </a:pPr>
            <a:r>
              <a:rPr lang="en-US" sz="1600" dirty="0">
                <a:latin typeface="Courier New" panose="02070309020205020404" pitchFamily="49" charset="0"/>
                <a:ea typeface="Times New Roman" panose="02020603050405020304" pitchFamily="18" charset="0"/>
                <a:cs typeface="Times New Roman" panose="02020603050405020304" pitchFamily="18" charset="0"/>
              </a:rPr>
              <a:t>&lt;</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nav</a:t>
            </a:r>
            <a:r>
              <a:rPr lang="en-US" sz="1600" dirty="0">
                <a:latin typeface="Courier New" panose="02070309020205020404" pitchFamily="49" charset="0"/>
                <a:ea typeface="Times New Roman" panose="02020603050405020304" pitchFamily="18" charset="0"/>
                <a:cs typeface="Times New Roman" panose="02020603050405020304" pitchFamily="18" charset="0"/>
              </a:rPr>
              <a:t> id="</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nperso</a:t>
            </a:r>
            <a:r>
              <a:rPr lang="en-US" sz="1600" dirty="0">
                <a:latin typeface="Courier New" panose="02070309020205020404" pitchFamily="49" charset="0"/>
                <a:ea typeface="Times New Roman" panose="02020603050405020304" pitchFamily="18" charset="0"/>
                <a:cs typeface="Times New Roman" panose="02020603050405020304" pitchFamily="18" charset="0"/>
              </a:rPr>
              <a:t>"&gt;</a:t>
            </a:r>
            <a:endParaRPr lang="fr-FR" sz="16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Bef>
                <a:spcPts val="600"/>
              </a:spcBef>
              <a:spcAft>
                <a:spcPts val="1200"/>
              </a:spcAft>
            </a:pPr>
            <a:r>
              <a:rPr lang="fr-FR" sz="1600" dirty="0">
                <a:latin typeface="Courier New" panose="02070309020205020404" pitchFamily="49" charset="0"/>
                <a:ea typeface="Times New Roman" panose="02020603050405020304" pitchFamily="18" charset="0"/>
                <a:cs typeface="Times New Roman" panose="02020603050405020304" pitchFamily="18" charset="0"/>
              </a:rPr>
              <a:t>&lt;p id="position1"&gt;texte&lt;/p&gt;</a:t>
            </a:r>
          </a:p>
          <a:p>
            <a:pPr hangingPunct="0">
              <a:spcBef>
                <a:spcPts val="600"/>
              </a:spcBef>
              <a:spcAft>
                <a:spcPts val="1200"/>
              </a:spcAft>
            </a:pPr>
            <a:r>
              <a:rPr lang="fr-FR" sz="1600" dirty="0">
                <a:ea typeface="Times New Roman" panose="02020603050405020304" pitchFamily="18" charset="0"/>
                <a:cs typeface="Times New Roman" panose="02020603050405020304" pitchFamily="18" charset="0"/>
              </a:rPr>
              <a:t>puis </a:t>
            </a:r>
            <a:r>
              <a:rPr lang="fr-FR" sz="1600" dirty="0">
                <a:latin typeface="Courier New" panose="02070309020205020404" pitchFamily="49" charset="0"/>
                <a:ea typeface="Times New Roman" panose="02020603050405020304" pitchFamily="18" charset="0"/>
                <a:cs typeface="Times New Roman" panose="02020603050405020304" pitchFamily="18" charset="0"/>
              </a:rPr>
              <a:t>&lt;a </a:t>
            </a:r>
            <a:r>
              <a:rPr lang="fr-FR" sz="1600" dirty="0" err="1">
                <a:latin typeface="Courier New" panose="02070309020205020404" pitchFamily="49" charset="0"/>
                <a:ea typeface="Times New Roman" panose="02020603050405020304" pitchFamily="18" charset="0"/>
                <a:cs typeface="Times New Roman" panose="02020603050405020304" pitchFamily="18" charset="0"/>
              </a:rPr>
              <a:t>href</a:t>
            </a:r>
            <a:r>
              <a:rPr lang="fr-FR" sz="1600" dirty="0">
                <a:latin typeface="Courier New" panose="02070309020205020404" pitchFamily="49" charset="0"/>
                <a:ea typeface="Times New Roman" panose="02020603050405020304" pitchFamily="18" charset="0"/>
                <a:cs typeface="Times New Roman" panose="02020603050405020304" pitchFamily="18" charset="0"/>
              </a:rPr>
              <a:t>="#position1"&gt;Aller au repère 1&lt;/a&gt;</a:t>
            </a:r>
            <a:endParaRPr lang="fr-FR" sz="16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Rectangle 4"/>
          <p:cNvSpPr/>
          <p:nvPr/>
        </p:nvSpPr>
        <p:spPr>
          <a:xfrm>
            <a:off x="3996473" y="5456172"/>
            <a:ext cx="6096000" cy="1208023"/>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L'attribut </a:t>
            </a:r>
            <a:r>
              <a:rPr lang="fr-FR" u="dbl" dirty="0">
                <a:latin typeface="Times New Roman" panose="02020603050405020304" pitchFamily="18" charset="0"/>
                <a:ea typeface="Times New Roman" panose="02020603050405020304" pitchFamily="18" charset="0"/>
              </a:rPr>
              <a:t>class</a:t>
            </a:r>
            <a:r>
              <a:rPr lang="fr-FR" dirty="0">
                <a:latin typeface="Times New Roman" panose="02020603050405020304" pitchFamily="18" charset="0"/>
                <a:ea typeface="Times New Roman" panose="02020603050405020304" pitchFamily="18" charset="0"/>
              </a:rPr>
              <a:t> est utilisé dans tous les autres cas.</a:t>
            </a:r>
          </a:p>
          <a:p>
            <a:pPr hangingPunct="0">
              <a:spcBef>
                <a:spcPts val="600"/>
              </a:spcBef>
              <a:spcAft>
                <a:spcPts val="1200"/>
              </a:spcAft>
            </a:pPr>
            <a:r>
              <a:rPr lang="en-US" sz="1600" dirty="0">
                <a:latin typeface="Courier New" panose="02070309020205020404" pitchFamily="49" charset="0"/>
                <a:ea typeface="Times New Roman" panose="02020603050405020304" pitchFamily="18" charset="0"/>
                <a:cs typeface="Times New Roman" panose="02020603050405020304" pitchFamily="18" charset="0"/>
              </a:rPr>
              <a:t>&lt;div class="</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perso</a:t>
            </a:r>
            <a:r>
              <a:rPr lang="en-US" sz="1600" dirty="0">
                <a:latin typeface="Courier New" panose="02070309020205020404" pitchFamily="49" charset="0"/>
                <a:ea typeface="Times New Roman" panose="02020603050405020304" pitchFamily="18" charset="0"/>
                <a:cs typeface="Times New Roman" panose="02020603050405020304" pitchFamily="18" charset="0"/>
              </a:rPr>
              <a:t>"&gt;</a:t>
            </a:r>
            <a:endParaRPr lang="fr-FR" sz="16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Bef>
                <a:spcPts val="600"/>
              </a:spcBef>
              <a:spcAft>
                <a:spcPts val="1200"/>
              </a:spcAft>
            </a:pPr>
            <a:r>
              <a:rPr lang="en-US" sz="1600" dirty="0">
                <a:latin typeface="Courier New" panose="02070309020205020404" pitchFamily="49" charset="0"/>
                <a:ea typeface="Times New Roman" panose="02020603050405020304" pitchFamily="18" charset="0"/>
                <a:cs typeface="Times New Roman" panose="02020603050405020304" pitchFamily="18" charset="0"/>
              </a:rPr>
              <a:t>&lt;p class="</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perso</a:t>
            </a:r>
            <a:r>
              <a:rPr lang="en-US" sz="1600" dirty="0">
                <a:latin typeface="Courier New" panose="02070309020205020404" pitchFamily="49" charset="0"/>
                <a:ea typeface="Times New Roman" panose="02020603050405020304" pitchFamily="18" charset="0"/>
                <a:cs typeface="Times New Roman" panose="02020603050405020304" pitchFamily="18" charset="0"/>
              </a:rPr>
              <a:t>"&gt;</a:t>
            </a:r>
            <a:endParaRPr lang="fr-FR" sz="16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6" name="Espace réservé du numéro de diapositive 5">
            <a:extLst>
              <a:ext uri="{FF2B5EF4-FFF2-40B4-BE49-F238E27FC236}">
                <a16:creationId xmlns:a16="http://schemas.microsoft.com/office/drawing/2014/main" id="{EB476C6C-1105-460F-A8EA-94B03DF4B137}"/>
              </a:ext>
            </a:extLst>
          </p:cNvPr>
          <p:cNvSpPr>
            <a:spLocks noGrp="1"/>
          </p:cNvSpPr>
          <p:nvPr>
            <p:ph type="sldNum" sz="quarter" idx="12"/>
          </p:nvPr>
        </p:nvSpPr>
        <p:spPr/>
        <p:txBody>
          <a:bodyPr/>
          <a:lstStyle/>
          <a:p>
            <a:fld id="{D57F1E4F-1CFF-5643-939E-217C01CDF565}" type="slidenum">
              <a:rPr lang="en-US" smtClean="0"/>
              <a:pPr/>
              <a:t>270</a:t>
            </a:fld>
            <a:endParaRPr lang="en-US" dirty="0"/>
          </a:p>
        </p:txBody>
      </p:sp>
    </p:spTree>
    <p:extLst>
      <p:ext uri="{BB962C8B-B14F-4D97-AF65-F5344CB8AC3E}">
        <p14:creationId xmlns:p14="http://schemas.microsoft.com/office/powerpoint/2010/main" val="40106412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Sélecteurs CSS3</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2009666" y="2005706"/>
            <a:ext cx="10069613" cy="923330"/>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Tout ce qui a été dit sur les sélecteurs à la section précédente reste valable en CSS3. Cependant, de nouveaux sélecteurs sont maintenant disponibles, qui permettent de cibler encore plus précisément les éléments auxquels vous vous adressez.</a:t>
            </a:r>
            <a:endParaRPr lang="fr-FR" dirty="0">
              <a:effectLst/>
              <a:latin typeface="Times New Roman" panose="02020603050405020304" pitchFamily="18" charset="0"/>
              <a:ea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02E8D567-A02F-4675-B0BC-3C50E98C4433}"/>
              </a:ext>
            </a:extLst>
          </p:cNvPr>
          <p:cNvSpPr>
            <a:spLocks noGrp="1"/>
          </p:cNvSpPr>
          <p:nvPr>
            <p:ph type="sldNum" sz="quarter" idx="12"/>
          </p:nvPr>
        </p:nvSpPr>
        <p:spPr/>
        <p:txBody>
          <a:bodyPr/>
          <a:lstStyle/>
          <a:p>
            <a:fld id="{D57F1E4F-1CFF-5643-939E-217C01CDF565}" type="slidenum">
              <a:rPr lang="en-US" smtClean="0"/>
              <a:pPr/>
              <a:t>271</a:t>
            </a:fld>
            <a:endParaRPr lang="en-US" dirty="0"/>
          </a:p>
        </p:txBody>
      </p:sp>
    </p:spTree>
    <p:extLst>
      <p:ext uri="{BB962C8B-B14F-4D97-AF65-F5344CB8AC3E}">
        <p14:creationId xmlns:p14="http://schemas.microsoft.com/office/powerpoint/2010/main" val="3616773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Sélecteurs CSS3</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graphicFrame>
        <p:nvGraphicFramePr>
          <p:cNvPr id="4" name="Tableau 3"/>
          <p:cNvGraphicFramePr>
            <a:graphicFrameLocks noGrp="1"/>
          </p:cNvGraphicFramePr>
          <p:nvPr/>
        </p:nvGraphicFramePr>
        <p:xfrm>
          <a:off x="1404594" y="1331143"/>
          <a:ext cx="10162095" cy="4598316"/>
        </p:xfrm>
        <a:graphic>
          <a:graphicData uri="http://schemas.openxmlformats.org/drawingml/2006/table">
            <a:tbl>
              <a:tblPr firstRow="1" firstCol="1" bandRow="1">
                <a:tableStyleId>{5C22544A-7EE6-4342-B048-85BDC9FD1C3A}</a:tableStyleId>
              </a:tblPr>
              <a:tblGrid>
                <a:gridCol w="3195686">
                  <a:extLst>
                    <a:ext uri="{9D8B030D-6E8A-4147-A177-3AD203B41FA5}">
                      <a16:colId xmlns:a16="http://schemas.microsoft.com/office/drawing/2014/main" val="20000"/>
                    </a:ext>
                  </a:extLst>
                </a:gridCol>
                <a:gridCol w="6966409">
                  <a:extLst>
                    <a:ext uri="{9D8B030D-6E8A-4147-A177-3AD203B41FA5}">
                      <a16:colId xmlns:a16="http://schemas.microsoft.com/office/drawing/2014/main" val="20001"/>
                    </a:ext>
                  </a:extLst>
                </a:gridCol>
              </a:tblGrid>
              <a:tr h="255462">
                <a:tc>
                  <a:txBody>
                    <a:bodyPr/>
                    <a:lstStyle/>
                    <a:p>
                      <a:pPr hangingPunct="0">
                        <a:spcBef>
                          <a:spcPts val="300"/>
                        </a:spcBef>
                        <a:spcAft>
                          <a:spcPts val="300"/>
                        </a:spcAft>
                        <a:tabLst>
                          <a:tab pos="1620520" algn="l"/>
                          <a:tab pos="449580" algn="l"/>
                        </a:tabLst>
                      </a:pPr>
                      <a:r>
                        <a:rPr lang="fr-FR" sz="1600" dirty="0">
                          <a:effectLst/>
                        </a:rPr>
                        <a:t>Syntaxe</a:t>
                      </a:r>
                      <a:endParaRPr lang="fr-FR" sz="16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Signification</a:t>
                      </a:r>
                      <a:endParaRPr lang="fr-FR" sz="1600" b="1">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10924">
                <a:tc>
                  <a:txBody>
                    <a:bodyPr/>
                    <a:lstStyle/>
                    <a:p>
                      <a:pPr hangingPunct="0">
                        <a:spcBef>
                          <a:spcPts val="300"/>
                        </a:spcBef>
                        <a:spcAft>
                          <a:spcPts val="300"/>
                        </a:spcAft>
                        <a:tabLst>
                          <a:tab pos="1620520" algn="l"/>
                          <a:tab pos="449580" algn="l"/>
                        </a:tabLst>
                      </a:pPr>
                      <a:r>
                        <a:rPr lang="fr-FR" sz="1600" u="dbl">
                          <a:effectLst/>
                        </a:rPr>
                        <a:t>nom_élément[attr^="valeur"]</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Tout élément </a:t>
                      </a:r>
                      <a:r>
                        <a:rPr lang="fr-FR" sz="1600" u="dbl">
                          <a:effectLst/>
                        </a:rPr>
                        <a:t>nom_élément</a:t>
                      </a:r>
                      <a:r>
                        <a:rPr lang="fr-FR" sz="1600">
                          <a:effectLst/>
                        </a:rPr>
                        <a:t> dont la valeur de l'attribut </a:t>
                      </a:r>
                      <a:r>
                        <a:rPr lang="fr-FR" sz="1600" u="dbl">
                          <a:effectLst/>
                        </a:rPr>
                        <a:t>attr</a:t>
                      </a:r>
                      <a:r>
                        <a:rPr lang="fr-FR" sz="1600">
                          <a:effectLst/>
                        </a:rPr>
                        <a:t> commence exactement par la chaîne </a:t>
                      </a:r>
                      <a:r>
                        <a:rPr lang="fr-FR" sz="1600" u="dbl">
                          <a:effectLst/>
                        </a:rPr>
                        <a:t>valeur</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10924">
                <a:tc>
                  <a:txBody>
                    <a:bodyPr/>
                    <a:lstStyle/>
                    <a:p>
                      <a:pPr hangingPunct="0">
                        <a:spcBef>
                          <a:spcPts val="300"/>
                        </a:spcBef>
                        <a:spcAft>
                          <a:spcPts val="300"/>
                        </a:spcAft>
                        <a:tabLst>
                          <a:tab pos="1620520" algn="l"/>
                          <a:tab pos="449580" algn="l"/>
                        </a:tabLst>
                      </a:pPr>
                      <a:r>
                        <a:rPr lang="fr-FR" sz="1600" u="dbl">
                          <a:effectLst/>
                        </a:rPr>
                        <a:t>nom_élément[attr$="valeur"]</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Tout élément </a:t>
                      </a:r>
                      <a:r>
                        <a:rPr lang="fr-FR" sz="1600" u="dbl">
                          <a:effectLst/>
                        </a:rPr>
                        <a:t>nom_élément</a:t>
                      </a:r>
                      <a:r>
                        <a:rPr lang="fr-FR" sz="1600">
                          <a:effectLst/>
                        </a:rPr>
                        <a:t> dont la valeur de l'attribut </a:t>
                      </a:r>
                      <a:r>
                        <a:rPr lang="fr-FR" sz="1600" u="dbl">
                          <a:effectLst/>
                        </a:rPr>
                        <a:t>attr</a:t>
                      </a:r>
                      <a:r>
                        <a:rPr lang="fr-FR" sz="1600">
                          <a:effectLst/>
                        </a:rPr>
                        <a:t> finit exactement par la chaîne </a:t>
                      </a:r>
                      <a:r>
                        <a:rPr lang="fr-FR" sz="1600" u="dbl">
                          <a:effectLst/>
                        </a:rPr>
                        <a:t>valeur</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10924">
                <a:tc>
                  <a:txBody>
                    <a:bodyPr/>
                    <a:lstStyle/>
                    <a:p>
                      <a:pPr hangingPunct="0">
                        <a:spcBef>
                          <a:spcPts val="300"/>
                        </a:spcBef>
                        <a:spcAft>
                          <a:spcPts val="300"/>
                        </a:spcAft>
                        <a:tabLst>
                          <a:tab pos="1620520" algn="l"/>
                          <a:tab pos="449580" algn="l"/>
                        </a:tabLst>
                      </a:pPr>
                      <a:r>
                        <a:rPr lang="fr-FR" sz="1600" u="dbl">
                          <a:effectLst/>
                        </a:rPr>
                        <a:t>nom_élément[attr*="valeur"]</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Tout élément </a:t>
                      </a:r>
                      <a:r>
                        <a:rPr lang="fr-FR" sz="1600" u="dbl">
                          <a:effectLst/>
                        </a:rPr>
                        <a:t>nom_élément</a:t>
                      </a:r>
                      <a:r>
                        <a:rPr lang="fr-FR" sz="1600">
                          <a:effectLst/>
                        </a:rPr>
                        <a:t> dont la valeur de l'attribut </a:t>
                      </a:r>
                      <a:r>
                        <a:rPr lang="fr-FR" sz="1600" u="dbl">
                          <a:effectLst/>
                        </a:rPr>
                        <a:t>attr</a:t>
                      </a:r>
                      <a:r>
                        <a:rPr lang="fr-FR" sz="1600">
                          <a:effectLst/>
                        </a:rPr>
                        <a:t> contient la sous-chaîne </a:t>
                      </a:r>
                      <a:r>
                        <a:rPr lang="fr-FR" sz="1600" u="dbl">
                          <a:effectLst/>
                        </a:rPr>
                        <a:t>valeur</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55462">
                <a:tc>
                  <a:txBody>
                    <a:bodyPr/>
                    <a:lstStyle/>
                    <a:p>
                      <a:pPr hangingPunct="0">
                        <a:spcBef>
                          <a:spcPts val="300"/>
                        </a:spcBef>
                        <a:spcAft>
                          <a:spcPts val="300"/>
                        </a:spcAft>
                        <a:tabLst>
                          <a:tab pos="1620520" algn="l"/>
                          <a:tab pos="449580" algn="l"/>
                        </a:tabLst>
                      </a:pPr>
                      <a:r>
                        <a:rPr lang="fr-FR" sz="1600" u="dbl">
                          <a:effectLst/>
                        </a:rPr>
                        <a:t>nom_élément:root</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Un élément </a:t>
                      </a:r>
                      <a:r>
                        <a:rPr lang="fr-FR" sz="1600" u="dbl">
                          <a:effectLst/>
                        </a:rPr>
                        <a:t>nom_élément</a:t>
                      </a:r>
                      <a:r>
                        <a:rPr lang="fr-FR" sz="1600">
                          <a:effectLst/>
                        </a:rPr>
                        <a:t>, racine du document</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10924">
                <a:tc>
                  <a:txBody>
                    <a:bodyPr/>
                    <a:lstStyle/>
                    <a:p>
                      <a:pPr hangingPunct="0">
                        <a:spcBef>
                          <a:spcPts val="300"/>
                        </a:spcBef>
                        <a:spcAft>
                          <a:spcPts val="300"/>
                        </a:spcAft>
                        <a:tabLst>
                          <a:tab pos="1620520" algn="l"/>
                          <a:tab pos="449580" algn="l"/>
                        </a:tabLst>
                      </a:pPr>
                      <a:r>
                        <a:rPr lang="fr-FR" sz="1600" u="dbl" dirty="0" err="1">
                          <a:effectLst/>
                        </a:rPr>
                        <a:t>nom_élément:nth-child</a:t>
                      </a:r>
                      <a:r>
                        <a:rPr lang="fr-FR" sz="1600" u="dbl" dirty="0">
                          <a:effectLst/>
                        </a:rPr>
                        <a:t>(n)</a:t>
                      </a:r>
                      <a:endParaRPr lang="fr-FR"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Un élément </a:t>
                      </a:r>
                      <a:r>
                        <a:rPr lang="fr-FR" sz="1600" u="dbl">
                          <a:effectLst/>
                        </a:rPr>
                        <a:t>nom_élément</a:t>
                      </a:r>
                      <a:r>
                        <a:rPr lang="fr-FR" sz="1600">
                          <a:effectLst/>
                        </a:rPr>
                        <a:t> qui est le n-ième enfant de son parent</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510924">
                <a:tc>
                  <a:txBody>
                    <a:bodyPr/>
                    <a:lstStyle/>
                    <a:p>
                      <a:pPr hangingPunct="0">
                        <a:spcBef>
                          <a:spcPts val="300"/>
                        </a:spcBef>
                        <a:spcAft>
                          <a:spcPts val="300"/>
                        </a:spcAft>
                        <a:tabLst>
                          <a:tab pos="1620520" algn="l"/>
                          <a:tab pos="449580" algn="l"/>
                        </a:tabLst>
                      </a:pPr>
                      <a:r>
                        <a:rPr lang="fr-FR" sz="1600" u="dbl">
                          <a:effectLst/>
                        </a:rPr>
                        <a:t>nom_élément:nth-last-child(n)</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Un élément </a:t>
                      </a:r>
                      <a:r>
                        <a:rPr lang="fr-FR" sz="1600" u="dbl">
                          <a:effectLst/>
                        </a:rPr>
                        <a:t>nom_élément</a:t>
                      </a:r>
                      <a:r>
                        <a:rPr lang="fr-FR" sz="1600">
                          <a:effectLst/>
                        </a:rPr>
                        <a:t> qui est le n-ième enfant de son parent en comptant depuis le dernier enfant</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510924">
                <a:tc>
                  <a:txBody>
                    <a:bodyPr/>
                    <a:lstStyle/>
                    <a:p>
                      <a:pPr hangingPunct="0">
                        <a:spcBef>
                          <a:spcPts val="300"/>
                        </a:spcBef>
                        <a:spcAft>
                          <a:spcPts val="300"/>
                        </a:spcAft>
                        <a:tabLst>
                          <a:tab pos="1620520" algn="l"/>
                          <a:tab pos="449580" algn="l"/>
                        </a:tabLst>
                      </a:pPr>
                      <a:r>
                        <a:rPr lang="fr-FR" sz="1600" u="dbl">
                          <a:effectLst/>
                        </a:rPr>
                        <a:t>nom_élément:nth-of-type(n)</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Un élément </a:t>
                      </a:r>
                      <a:r>
                        <a:rPr lang="fr-FR" sz="1600" u="dbl">
                          <a:effectLst/>
                        </a:rPr>
                        <a:t>nom_élément</a:t>
                      </a:r>
                      <a:r>
                        <a:rPr lang="fr-FR" sz="1600">
                          <a:effectLst/>
                        </a:rPr>
                        <a:t> qui est le n-ième enfant de son parent et de ce type</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510924">
                <a:tc>
                  <a:txBody>
                    <a:bodyPr/>
                    <a:lstStyle/>
                    <a:p>
                      <a:pPr hangingPunct="0">
                        <a:spcBef>
                          <a:spcPts val="300"/>
                        </a:spcBef>
                        <a:spcAft>
                          <a:spcPts val="300"/>
                        </a:spcAft>
                        <a:tabLst>
                          <a:tab pos="1620520" algn="l"/>
                          <a:tab pos="449580" algn="l"/>
                        </a:tabLst>
                      </a:pPr>
                      <a:r>
                        <a:rPr lang="fr-FR" sz="1600" u="dbl">
                          <a:effectLst/>
                        </a:rPr>
                        <a:t>nom_élément:nth-last-of-type(n)</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dirty="0">
                          <a:effectLst/>
                        </a:rPr>
                        <a:t>Un élément </a:t>
                      </a:r>
                      <a:r>
                        <a:rPr lang="fr-FR" sz="1600" u="dbl" dirty="0" err="1">
                          <a:effectLst/>
                        </a:rPr>
                        <a:t>nom_élément</a:t>
                      </a:r>
                      <a:r>
                        <a:rPr lang="fr-FR" sz="1600" dirty="0">
                          <a:effectLst/>
                        </a:rPr>
                        <a:t> qui est le nième enfant de son parent et de ce type en comptant depuis le dernier enfant</a:t>
                      </a:r>
                      <a:endParaRPr lang="fr-FR"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255462">
                <a:tc>
                  <a:txBody>
                    <a:bodyPr/>
                    <a:lstStyle/>
                    <a:p>
                      <a:pPr hangingPunct="0">
                        <a:spcBef>
                          <a:spcPts val="300"/>
                        </a:spcBef>
                        <a:spcAft>
                          <a:spcPts val="300"/>
                        </a:spcAft>
                        <a:tabLst>
                          <a:tab pos="1620520" algn="l"/>
                          <a:tab pos="449580" algn="l"/>
                        </a:tabLst>
                      </a:pPr>
                      <a:r>
                        <a:rPr lang="fr-FR" sz="1600" u="dbl">
                          <a:effectLst/>
                        </a:rPr>
                        <a:t>nom_élément:last-child</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Un élément </a:t>
                      </a:r>
                      <a:r>
                        <a:rPr lang="fr-FR" sz="1600" u="dbl">
                          <a:effectLst/>
                        </a:rPr>
                        <a:t>nom_élément</a:t>
                      </a:r>
                      <a:r>
                        <a:rPr lang="fr-FR" sz="1600">
                          <a:effectLst/>
                        </a:rPr>
                        <a:t>, dernier enfant de son parent</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255462">
                <a:tc>
                  <a:txBody>
                    <a:bodyPr/>
                    <a:lstStyle/>
                    <a:p>
                      <a:pPr hangingPunct="0">
                        <a:spcBef>
                          <a:spcPts val="300"/>
                        </a:spcBef>
                        <a:spcAft>
                          <a:spcPts val="300"/>
                        </a:spcAft>
                        <a:tabLst>
                          <a:tab pos="1620520" algn="l"/>
                          <a:tab pos="449580" algn="l"/>
                        </a:tabLst>
                      </a:pPr>
                      <a:r>
                        <a:rPr lang="fr-FR" sz="1600" u="dbl">
                          <a:effectLst/>
                        </a:rPr>
                        <a:t>nom_élément:first-of-type</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dirty="0">
                          <a:effectLst/>
                        </a:rPr>
                        <a:t>Un élément </a:t>
                      </a:r>
                      <a:r>
                        <a:rPr lang="fr-FR" sz="1600" u="dbl" dirty="0" err="1">
                          <a:effectLst/>
                        </a:rPr>
                        <a:t>nom_élément</a:t>
                      </a:r>
                      <a:r>
                        <a:rPr lang="fr-FR" sz="1600" dirty="0">
                          <a:effectLst/>
                        </a:rPr>
                        <a:t>, premier enfant de son type</a:t>
                      </a:r>
                      <a:endParaRPr lang="fr-FR"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0"/>
                  </a:ext>
                </a:extLst>
              </a:tr>
            </a:tbl>
          </a:graphicData>
        </a:graphic>
      </p:graphicFrame>
      <p:sp>
        <p:nvSpPr>
          <p:cNvPr id="5" name="Espace réservé du numéro de diapositive 4">
            <a:extLst>
              <a:ext uri="{FF2B5EF4-FFF2-40B4-BE49-F238E27FC236}">
                <a16:creationId xmlns:a16="http://schemas.microsoft.com/office/drawing/2014/main" id="{AAE90F9B-E0D1-4525-8351-F11596CCA959}"/>
              </a:ext>
            </a:extLst>
          </p:cNvPr>
          <p:cNvSpPr>
            <a:spLocks noGrp="1"/>
          </p:cNvSpPr>
          <p:nvPr>
            <p:ph type="sldNum" sz="quarter" idx="12"/>
          </p:nvPr>
        </p:nvSpPr>
        <p:spPr/>
        <p:txBody>
          <a:bodyPr/>
          <a:lstStyle/>
          <a:p>
            <a:fld id="{D57F1E4F-1CFF-5643-939E-217C01CDF565}" type="slidenum">
              <a:rPr lang="en-US" smtClean="0"/>
              <a:pPr/>
              <a:t>272</a:t>
            </a:fld>
            <a:endParaRPr lang="en-US" dirty="0"/>
          </a:p>
        </p:txBody>
      </p:sp>
    </p:spTree>
    <p:extLst>
      <p:ext uri="{BB962C8B-B14F-4D97-AF65-F5344CB8AC3E}">
        <p14:creationId xmlns:p14="http://schemas.microsoft.com/office/powerpoint/2010/main" val="1736773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Sélecteurs CSS3</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graphicFrame>
        <p:nvGraphicFramePr>
          <p:cNvPr id="4" name="Tableau 3"/>
          <p:cNvGraphicFramePr>
            <a:graphicFrameLocks noGrp="1"/>
          </p:cNvGraphicFramePr>
          <p:nvPr/>
        </p:nvGraphicFramePr>
        <p:xfrm>
          <a:off x="2513221" y="1311504"/>
          <a:ext cx="8657542" cy="5212080"/>
        </p:xfrm>
        <a:graphic>
          <a:graphicData uri="http://schemas.openxmlformats.org/drawingml/2006/table">
            <a:tbl>
              <a:tblPr firstRow="1" firstCol="1" bandRow="1">
                <a:tableStyleId>{5C22544A-7EE6-4342-B048-85BDC9FD1C3A}</a:tableStyleId>
              </a:tblPr>
              <a:tblGrid>
                <a:gridCol w="3246556">
                  <a:extLst>
                    <a:ext uri="{9D8B030D-6E8A-4147-A177-3AD203B41FA5}">
                      <a16:colId xmlns:a16="http://schemas.microsoft.com/office/drawing/2014/main" val="20000"/>
                    </a:ext>
                  </a:extLst>
                </a:gridCol>
                <a:gridCol w="5410986">
                  <a:extLst>
                    <a:ext uri="{9D8B030D-6E8A-4147-A177-3AD203B41FA5}">
                      <a16:colId xmlns:a16="http://schemas.microsoft.com/office/drawing/2014/main" val="20001"/>
                    </a:ext>
                  </a:extLst>
                </a:gridCol>
              </a:tblGrid>
              <a:tr h="0">
                <a:tc>
                  <a:txBody>
                    <a:bodyPr/>
                    <a:lstStyle/>
                    <a:p>
                      <a:pPr hangingPunct="0">
                        <a:spcBef>
                          <a:spcPts val="300"/>
                        </a:spcBef>
                        <a:spcAft>
                          <a:spcPts val="300"/>
                        </a:spcAft>
                        <a:tabLst>
                          <a:tab pos="1620520" algn="l"/>
                          <a:tab pos="449580" algn="l"/>
                        </a:tabLst>
                      </a:pPr>
                      <a:r>
                        <a:rPr lang="fr-FR" sz="1800" dirty="0">
                          <a:effectLst/>
                        </a:rPr>
                        <a:t>Syntaxe</a:t>
                      </a:r>
                      <a:endParaRPr lang="fr-FR" sz="18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800">
                          <a:effectLst/>
                        </a:rPr>
                        <a:t>Signification</a:t>
                      </a:r>
                      <a:endParaRPr lang="fr-FR" sz="1800" b="1">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hangingPunct="0">
                        <a:spcBef>
                          <a:spcPts val="300"/>
                        </a:spcBef>
                        <a:spcAft>
                          <a:spcPts val="300"/>
                        </a:spcAft>
                        <a:tabLst>
                          <a:tab pos="1620520" algn="l"/>
                          <a:tab pos="449580" algn="l"/>
                        </a:tabLst>
                      </a:pPr>
                      <a:r>
                        <a:rPr lang="fr-FR" sz="1800" u="dbl" dirty="0" err="1">
                          <a:effectLst/>
                        </a:rPr>
                        <a:t>nom_élément:last-of-type</a:t>
                      </a:r>
                      <a:endParaRPr lang="fr-F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800">
                          <a:effectLst/>
                        </a:rPr>
                        <a:t>Un élément </a:t>
                      </a:r>
                      <a:r>
                        <a:rPr lang="fr-FR" sz="1800" u="dbl">
                          <a:effectLst/>
                        </a:rPr>
                        <a:t>nom_élément</a:t>
                      </a:r>
                      <a:r>
                        <a:rPr lang="fr-FR" sz="1800">
                          <a:effectLst/>
                        </a:rPr>
                        <a:t>, dernier enfant de son type</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hangingPunct="0">
                        <a:spcBef>
                          <a:spcPts val="300"/>
                        </a:spcBef>
                        <a:spcAft>
                          <a:spcPts val="300"/>
                        </a:spcAft>
                        <a:tabLst>
                          <a:tab pos="1620520" algn="l"/>
                          <a:tab pos="449580" algn="l"/>
                        </a:tabLst>
                      </a:pPr>
                      <a:r>
                        <a:rPr lang="fr-FR" sz="1800" u="dbl">
                          <a:effectLst/>
                        </a:rPr>
                        <a:t>nom_élément:only-child</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800">
                          <a:effectLst/>
                        </a:rPr>
                        <a:t>Un élément </a:t>
                      </a:r>
                      <a:r>
                        <a:rPr lang="fr-FR" sz="1800" u="dbl">
                          <a:effectLst/>
                        </a:rPr>
                        <a:t>nom_élément</a:t>
                      </a:r>
                      <a:r>
                        <a:rPr lang="fr-FR" sz="1800">
                          <a:effectLst/>
                        </a:rPr>
                        <a:t>, seul enfant de son parent</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hangingPunct="0">
                        <a:spcBef>
                          <a:spcPts val="300"/>
                        </a:spcBef>
                        <a:spcAft>
                          <a:spcPts val="300"/>
                        </a:spcAft>
                        <a:tabLst>
                          <a:tab pos="1620520" algn="l"/>
                          <a:tab pos="449580" algn="l"/>
                        </a:tabLst>
                      </a:pPr>
                      <a:r>
                        <a:rPr lang="fr-FR" sz="1800" u="dbl">
                          <a:effectLst/>
                        </a:rPr>
                        <a:t>nom_élément:only-of-type</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800">
                          <a:effectLst/>
                        </a:rPr>
                        <a:t>Un élément </a:t>
                      </a:r>
                      <a:r>
                        <a:rPr lang="fr-FR" sz="1800" u="dbl">
                          <a:effectLst/>
                        </a:rPr>
                        <a:t>nom_élément</a:t>
                      </a:r>
                      <a:r>
                        <a:rPr lang="fr-FR" sz="1800">
                          <a:effectLst/>
                        </a:rPr>
                        <a:t>, seul enfant de son type</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hangingPunct="0">
                        <a:spcBef>
                          <a:spcPts val="300"/>
                        </a:spcBef>
                        <a:spcAft>
                          <a:spcPts val="300"/>
                        </a:spcAft>
                        <a:tabLst>
                          <a:tab pos="1620520" algn="l"/>
                          <a:tab pos="449580" algn="l"/>
                        </a:tabLst>
                      </a:pPr>
                      <a:r>
                        <a:rPr lang="fr-FR" sz="1800" u="dbl">
                          <a:effectLst/>
                        </a:rPr>
                        <a:t>nom_élément:empty</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800">
                          <a:effectLst/>
                        </a:rPr>
                        <a:t>Un élément </a:t>
                      </a:r>
                      <a:r>
                        <a:rPr lang="fr-FR" sz="1800" u="dbl">
                          <a:effectLst/>
                        </a:rPr>
                        <a:t>nom_élément</a:t>
                      </a:r>
                      <a:r>
                        <a:rPr lang="fr-FR" sz="1800">
                          <a:effectLst/>
                        </a:rPr>
                        <a:t> qui n'a aucun enfant</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hangingPunct="0">
                        <a:spcBef>
                          <a:spcPts val="300"/>
                        </a:spcBef>
                        <a:spcAft>
                          <a:spcPts val="300"/>
                        </a:spcAft>
                        <a:tabLst>
                          <a:tab pos="1620520" algn="l"/>
                          <a:tab pos="449580" algn="l"/>
                        </a:tabLst>
                      </a:pPr>
                      <a:r>
                        <a:rPr lang="fr-FR" sz="1800" u="dbl">
                          <a:effectLst/>
                        </a:rPr>
                        <a:t>nom_élément:target</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800">
                          <a:effectLst/>
                        </a:rPr>
                        <a:t>Un élément </a:t>
                      </a:r>
                      <a:r>
                        <a:rPr lang="fr-FR" sz="1800" u="dbl">
                          <a:effectLst/>
                        </a:rPr>
                        <a:t>nom_élément</a:t>
                      </a:r>
                      <a:r>
                        <a:rPr lang="fr-FR" sz="1800">
                          <a:effectLst/>
                        </a:rPr>
                        <a:t> qui est la cible de l'URL d'origine</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hangingPunct="0">
                        <a:spcBef>
                          <a:spcPts val="300"/>
                        </a:spcBef>
                        <a:spcAft>
                          <a:spcPts val="300"/>
                        </a:spcAft>
                        <a:tabLst>
                          <a:tab pos="1620520" algn="l"/>
                          <a:tab pos="449580" algn="l"/>
                        </a:tabLst>
                      </a:pPr>
                      <a:r>
                        <a:rPr lang="fr-FR" sz="1800" u="dbl">
                          <a:effectLst/>
                        </a:rPr>
                        <a:t>nom_élément:enabled</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800">
                          <a:effectLst/>
                        </a:rPr>
                        <a:t>Un élément d'interface utilisateur </a:t>
                      </a:r>
                      <a:r>
                        <a:rPr lang="fr-FR" sz="1800" u="dbl">
                          <a:effectLst/>
                        </a:rPr>
                        <a:t>nom_élément</a:t>
                      </a:r>
                      <a:r>
                        <a:rPr lang="fr-FR" sz="1800">
                          <a:effectLst/>
                        </a:rPr>
                        <a:t> qui est actif ou inactif</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0">
                <a:tc>
                  <a:txBody>
                    <a:bodyPr/>
                    <a:lstStyle/>
                    <a:p>
                      <a:pPr hangingPunct="0">
                        <a:spcBef>
                          <a:spcPts val="300"/>
                        </a:spcBef>
                        <a:spcAft>
                          <a:spcPts val="300"/>
                        </a:spcAft>
                        <a:tabLst>
                          <a:tab pos="1620520" algn="l"/>
                          <a:tab pos="449580" algn="l"/>
                        </a:tabLst>
                      </a:pPr>
                      <a:r>
                        <a:rPr lang="fr-FR" sz="1800" u="dbl">
                          <a:effectLst/>
                        </a:rPr>
                        <a:t>nom_élément:checked</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800">
                          <a:effectLst/>
                        </a:rPr>
                        <a:t>Un élément d'interface utilisateur </a:t>
                      </a:r>
                      <a:r>
                        <a:rPr lang="fr-FR" sz="1800" u="dbl">
                          <a:effectLst/>
                        </a:rPr>
                        <a:t>nom_élément</a:t>
                      </a:r>
                      <a:r>
                        <a:rPr lang="fr-FR" sz="1800">
                          <a:effectLst/>
                        </a:rPr>
                        <a:t> qui est coché ou dont l'état est indéterminé (bouton radio ou case à cocher par exemple)</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0">
                <a:tc>
                  <a:txBody>
                    <a:bodyPr/>
                    <a:lstStyle/>
                    <a:p>
                      <a:pPr hangingPunct="0">
                        <a:spcBef>
                          <a:spcPts val="300"/>
                        </a:spcBef>
                        <a:spcAft>
                          <a:spcPts val="300"/>
                        </a:spcAft>
                        <a:tabLst>
                          <a:tab pos="1620520" algn="l"/>
                          <a:tab pos="449580" algn="l"/>
                        </a:tabLst>
                      </a:pPr>
                      <a:r>
                        <a:rPr lang="fr-FR" sz="1800" u="dbl">
                          <a:effectLst/>
                        </a:rPr>
                        <a:t>nom_élément:contains("attr")</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800">
                          <a:effectLst/>
                        </a:rPr>
                        <a:t>Un élément </a:t>
                      </a:r>
                      <a:r>
                        <a:rPr lang="fr-FR" sz="1800" u="dbl">
                          <a:effectLst/>
                        </a:rPr>
                        <a:t>nom_élément</a:t>
                      </a:r>
                      <a:r>
                        <a:rPr lang="fr-FR" sz="1800">
                          <a:effectLst/>
                        </a:rPr>
                        <a:t> dont le contenu textuel concaténé contient la sous-chaîne </a:t>
                      </a:r>
                      <a:r>
                        <a:rPr lang="fr-FR" sz="1800" u="dbl">
                          <a:effectLst/>
                        </a:rPr>
                        <a:t>attr</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0">
                <a:tc>
                  <a:txBody>
                    <a:bodyPr/>
                    <a:lstStyle/>
                    <a:p>
                      <a:pPr hangingPunct="0">
                        <a:spcBef>
                          <a:spcPts val="300"/>
                        </a:spcBef>
                        <a:spcAft>
                          <a:spcPts val="300"/>
                        </a:spcAft>
                        <a:tabLst>
                          <a:tab pos="1620520" algn="l"/>
                          <a:tab pos="449580" algn="l"/>
                        </a:tabLst>
                      </a:pPr>
                      <a:r>
                        <a:rPr lang="fr-FR" sz="1800" u="dbl">
                          <a:effectLst/>
                        </a:rPr>
                        <a:t>nom_élément:selection</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800">
                          <a:effectLst/>
                        </a:rPr>
                        <a:t>La partie d'un élément </a:t>
                      </a:r>
                      <a:r>
                        <a:rPr lang="fr-FR" sz="1800" u="dbl">
                          <a:effectLst/>
                        </a:rPr>
                        <a:t>nom_élément</a:t>
                      </a:r>
                      <a:r>
                        <a:rPr lang="fr-FR" sz="1800">
                          <a:effectLst/>
                        </a:rPr>
                        <a:t> qui est actuellement sélectionnée par l'utilisateur</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0">
                <a:tc>
                  <a:txBody>
                    <a:bodyPr/>
                    <a:lstStyle/>
                    <a:p>
                      <a:pPr hangingPunct="0">
                        <a:spcBef>
                          <a:spcPts val="300"/>
                        </a:spcBef>
                        <a:spcAft>
                          <a:spcPts val="300"/>
                        </a:spcAft>
                        <a:tabLst>
                          <a:tab pos="1620520" algn="l"/>
                          <a:tab pos="449580" algn="l"/>
                        </a:tabLst>
                      </a:pPr>
                      <a:r>
                        <a:rPr lang="fr-FR" sz="1800" u="dbl">
                          <a:effectLst/>
                        </a:rPr>
                        <a:t>nom_élément:not(sel)</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800">
                          <a:effectLst/>
                        </a:rPr>
                        <a:t>Un élément </a:t>
                      </a:r>
                      <a:r>
                        <a:rPr lang="fr-FR" sz="1800" u="dbl">
                          <a:effectLst/>
                        </a:rPr>
                        <a:t>nom_élément</a:t>
                      </a:r>
                      <a:r>
                        <a:rPr lang="fr-FR" sz="1800">
                          <a:effectLst/>
                        </a:rPr>
                        <a:t> qui n'est pas représenté par le sélecteur simple </a:t>
                      </a:r>
                      <a:r>
                        <a:rPr lang="fr-FR" sz="1800" u="dbl">
                          <a:effectLst/>
                        </a:rPr>
                        <a:t>sel</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0">
                <a:tc>
                  <a:txBody>
                    <a:bodyPr/>
                    <a:lstStyle/>
                    <a:p>
                      <a:pPr hangingPunct="0">
                        <a:spcBef>
                          <a:spcPts val="300"/>
                        </a:spcBef>
                        <a:spcAft>
                          <a:spcPts val="300"/>
                        </a:spcAft>
                        <a:tabLst>
                          <a:tab pos="1620520" algn="l"/>
                          <a:tab pos="449580" algn="l"/>
                        </a:tabLst>
                      </a:pPr>
                      <a:r>
                        <a:rPr lang="fr-FR" sz="1800" u="dbl">
                          <a:effectLst/>
                        </a:rPr>
                        <a:t>nom_élément ~ F</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800" dirty="0">
                          <a:effectLst/>
                        </a:rPr>
                        <a:t>Un élément </a:t>
                      </a:r>
                      <a:r>
                        <a:rPr lang="fr-FR" sz="1800" u="dbl" dirty="0">
                          <a:effectLst/>
                        </a:rPr>
                        <a:t>F</a:t>
                      </a:r>
                      <a:r>
                        <a:rPr lang="fr-FR" sz="1800" dirty="0">
                          <a:effectLst/>
                        </a:rPr>
                        <a:t> précédé par un élément </a:t>
                      </a:r>
                      <a:r>
                        <a:rPr lang="fr-FR" sz="1800" u="dbl" dirty="0" err="1">
                          <a:effectLst/>
                        </a:rPr>
                        <a:t>nom_élément</a:t>
                      </a:r>
                      <a:endParaRPr lang="fr-F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1"/>
                  </a:ext>
                </a:extLst>
              </a:tr>
            </a:tbl>
          </a:graphicData>
        </a:graphic>
      </p:graphicFrame>
      <p:sp>
        <p:nvSpPr>
          <p:cNvPr id="5" name="Espace réservé du numéro de diapositive 4">
            <a:extLst>
              <a:ext uri="{FF2B5EF4-FFF2-40B4-BE49-F238E27FC236}">
                <a16:creationId xmlns:a16="http://schemas.microsoft.com/office/drawing/2014/main" id="{F1294AD5-DD99-4783-8038-370C9D026EDE}"/>
              </a:ext>
            </a:extLst>
          </p:cNvPr>
          <p:cNvSpPr>
            <a:spLocks noGrp="1"/>
          </p:cNvSpPr>
          <p:nvPr>
            <p:ph type="sldNum" sz="quarter" idx="12"/>
          </p:nvPr>
        </p:nvSpPr>
        <p:spPr/>
        <p:txBody>
          <a:bodyPr/>
          <a:lstStyle/>
          <a:p>
            <a:fld id="{D57F1E4F-1CFF-5643-939E-217C01CDF565}" type="slidenum">
              <a:rPr lang="en-US" smtClean="0"/>
              <a:pPr/>
              <a:t>273</a:t>
            </a:fld>
            <a:endParaRPr lang="en-US" dirty="0"/>
          </a:p>
        </p:txBody>
      </p:sp>
    </p:spTree>
    <p:extLst>
      <p:ext uri="{BB962C8B-B14F-4D97-AF65-F5344CB8AC3E}">
        <p14:creationId xmlns:p14="http://schemas.microsoft.com/office/powerpoint/2010/main" val="3479257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FC2B986-A2CB-4F7D-861C-1C95D47984EA}"/>
              </a:ext>
            </a:extLst>
          </p:cNvPr>
          <p:cNvSpPr txBox="1"/>
          <p:nvPr/>
        </p:nvSpPr>
        <p:spPr>
          <a:xfrm>
            <a:off x="1840230" y="320040"/>
            <a:ext cx="8263890" cy="523220"/>
          </a:xfrm>
          <a:prstGeom prst="rect">
            <a:avLst/>
          </a:prstGeom>
          <a:noFill/>
        </p:spPr>
        <p:txBody>
          <a:bodyPr wrap="square" rtlCol="0">
            <a:spAutoFit/>
          </a:bodyPr>
          <a:lstStyle/>
          <a:p>
            <a:r>
              <a:rPr lang="fr-FR" sz="2800" dirty="0"/>
              <a:t>Différences entre </a:t>
            </a:r>
            <a:r>
              <a:rPr lang="fr-FR" sz="2800" dirty="0" err="1"/>
              <a:t>nth-child</a:t>
            </a:r>
            <a:r>
              <a:rPr lang="fr-FR" sz="2800" dirty="0"/>
              <a:t> et </a:t>
            </a:r>
            <a:r>
              <a:rPr lang="fr-FR" sz="2800" dirty="0" err="1"/>
              <a:t>nth</a:t>
            </a:r>
            <a:r>
              <a:rPr lang="fr-FR" sz="2800" dirty="0"/>
              <a:t>-of-type</a:t>
            </a:r>
          </a:p>
        </p:txBody>
      </p:sp>
      <p:sp>
        <p:nvSpPr>
          <p:cNvPr id="3" name="ZoneTexte 2">
            <a:extLst>
              <a:ext uri="{FF2B5EF4-FFF2-40B4-BE49-F238E27FC236}">
                <a16:creationId xmlns:a16="http://schemas.microsoft.com/office/drawing/2014/main" id="{0D2C9A45-EA08-4988-839F-3C33B1A7B2EC}"/>
              </a:ext>
            </a:extLst>
          </p:cNvPr>
          <p:cNvSpPr txBox="1"/>
          <p:nvPr/>
        </p:nvSpPr>
        <p:spPr>
          <a:xfrm>
            <a:off x="2080260" y="1177290"/>
            <a:ext cx="7303770" cy="3693319"/>
          </a:xfrm>
          <a:prstGeom prst="rect">
            <a:avLst/>
          </a:prstGeom>
          <a:noFill/>
        </p:spPr>
        <p:txBody>
          <a:bodyPr wrap="square" rtlCol="0">
            <a:spAutoFit/>
          </a:bodyPr>
          <a:lstStyle/>
          <a:p>
            <a:r>
              <a:rPr lang="fr-FR" dirty="0">
                <a:latin typeface="Courier New" panose="02070309020205020404" pitchFamily="49" charset="0"/>
                <a:cs typeface="Courier New" panose="02070309020205020404" pitchFamily="49" charset="0"/>
              </a:rPr>
              <a:t>&lt;div&gt;</a:t>
            </a:r>
          </a:p>
          <a:p>
            <a:r>
              <a:rPr lang="fr-FR" dirty="0">
                <a:latin typeface="Courier New" panose="02070309020205020404" pitchFamily="49" charset="0"/>
                <a:cs typeface="Courier New" panose="02070309020205020404" pitchFamily="49" charset="0"/>
              </a:rPr>
              <a:t>  &lt;p&gt;premier&lt;/p&gt;</a:t>
            </a:r>
          </a:p>
          <a:p>
            <a:r>
              <a:rPr lang="fr-FR" dirty="0">
                <a:latin typeface="Courier New" panose="02070309020205020404" pitchFamily="49" charset="0"/>
                <a:cs typeface="Courier New" panose="02070309020205020404" pitchFamily="49" charset="0"/>
              </a:rPr>
              <a:t>  &lt;p&gt;Deuxième&lt;/p&gt;</a:t>
            </a:r>
          </a:p>
          <a:p>
            <a:r>
              <a:rPr lang="fr-FR" dirty="0">
                <a:latin typeface="Courier New" panose="02070309020205020404" pitchFamily="49" charset="0"/>
                <a:cs typeface="Courier New" panose="02070309020205020404" pitchFamily="49" charset="0"/>
              </a:rPr>
              <a:t>  &lt;p&gt;Troisième&lt;/p&gt;</a:t>
            </a:r>
          </a:p>
          <a:p>
            <a:r>
              <a:rPr lang="fr-FR" dirty="0">
                <a:latin typeface="Courier New" panose="02070309020205020404" pitchFamily="49" charset="0"/>
                <a:cs typeface="Courier New" panose="02070309020205020404" pitchFamily="49" charset="0"/>
              </a:rPr>
              <a:t>&lt;/div&gt;</a:t>
            </a:r>
          </a:p>
          <a:p>
            <a:endParaRPr lang="fr-FR" dirty="0"/>
          </a:p>
          <a:p>
            <a:r>
              <a:rPr lang="fr-FR" dirty="0"/>
              <a:t>Essayez ce code CSS :</a:t>
            </a:r>
          </a:p>
          <a:p>
            <a:r>
              <a:rPr lang="fr-FR" dirty="0">
                <a:latin typeface="Courier New" panose="02070309020205020404" pitchFamily="49" charset="0"/>
                <a:cs typeface="Courier New" panose="02070309020205020404" pitchFamily="49" charset="0"/>
              </a:rPr>
              <a:t>p:nth-child(2) { </a:t>
            </a:r>
            <a:r>
              <a:rPr lang="fr-FR" dirty="0" err="1">
                <a:latin typeface="Courier New" panose="02070309020205020404" pitchFamily="49" charset="0"/>
                <a:cs typeface="Courier New" panose="02070309020205020404" pitchFamily="49" charset="0"/>
              </a:rPr>
              <a:t>color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red</a:t>
            </a:r>
            <a:r>
              <a:rPr lang="fr-FR" dirty="0">
                <a:latin typeface="Courier New" panose="02070309020205020404" pitchFamily="49" charset="0"/>
                <a:cs typeface="Courier New" panose="02070309020205020404" pitchFamily="49" charset="0"/>
              </a:rPr>
              <a:t>; }</a:t>
            </a:r>
          </a:p>
          <a:p>
            <a:endParaRPr lang="fr-FR" dirty="0">
              <a:latin typeface="Courier New" panose="02070309020205020404" pitchFamily="49" charset="0"/>
              <a:cs typeface="Courier New" panose="02070309020205020404" pitchFamily="49" charset="0"/>
            </a:endParaRPr>
          </a:p>
          <a:p>
            <a:r>
              <a:rPr lang="fr-FR" dirty="0"/>
              <a:t>Puis celui-là :</a:t>
            </a:r>
          </a:p>
          <a:p>
            <a:r>
              <a:rPr lang="fr-FR" dirty="0">
                <a:latin typeface="Courier New" panose="02070309020205020404" pitchFamily="49" charset="0"/>
                <a:cs typeface="Courier New" panose="02070309020205020404" pitchFamily="49" charset="0"/>
              </a:rPr>
              <a:t>p:nth-of-type(2) { </a:t>
            </a:r>
            <a:r>
              <a:rPr lang="fr-FR" dirty="0" err="1">
                <a:latin typeface="Courier New" panose="02070309020205020404" pitchFamily="49" charset="0"/>
                <a:cs typeface="Courier New" panose="02070309020205020404" pitchFamily="49" charset="0"/>
              </a:rPr>
              <a:t>color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red</a:t>
            </a:r>
            <a:r>
              <a:rPr lang="fr-FR" dirty="0">
                <a:latin typeface="Courier New" panose="02070309020205020404" pitchFamily="49" charset="0"/>
                <a:cs typeface="Courier New" panose="02070309020205020404" pitchFamily="49" charset="0"/>
              </a:rPr>
              <a:t>; }</a:t>
            </a:r>
          </a:p>
          <a:p>
            <a:endParaRPr lang="fr-FR" dirty="0"/>
          </a:p>
          <a:p>
            <a:r>
              <a:rPr lang="fr-FR" dirty="0"/>
              <a:t>Que constatez-vous ?</a:t>
            </a:r>
          </a:p>
        </p:txBody>
      </p:sp>
      <p:sp>
        <p:nvSpPr>
          <p:cNvPr id="4" name="Espace réservé du numéro de diapositive 3">
            <a:extLst>
              <a:ext uri="{FF2B5EF4-FFF2-40B4-BE49-F238E27FC236}">
                <a16:creationId xmlns:a16="http://schemas.microsoft.com/office/drawing/2014/main" id="{10E2E756-5EEB-4C02-A105-A69B06712414}"/>
              </a:ext>
            </a:extLst>
          </p:cNvPr>
          <p:cNvSpPr>
            <a:spLocks noGrp="1"/>
          </p:cNvSpPr>
          <p:nvPr>
            <p:ph type="sldNum" sz="quarter" idx="12"/>
          </p:nvPr>
        </p:nvSpPr>
        <p:spPr/>
        <p:txBody>
          <a:bodyPr/>
          <a:lstStyle/>
          <a:p>
            <a:fld id="{D57F1E4F-1CFF-5643-939E-217C01CDF565}" type="slidenum">
              <a:rPr lang="en-US" smtClean="0"/>
              <a:pPr/>
              <a:t>274</a:t>
            </a:fld>
            <a:endParaRPr lang="en-US" dirty="0"/>
          </a:p>
        </p:txBody>
      </p:sp>
    </p:spTree>
    <p:extLst>
      <p:ext uri="{BB962C8B-B14F-4D97-AF65-F5344CB8AC3E}">
        <p14:creationId xmlns:p14="http://schemas.microsoft.com/office/powerpoint/2010/main" val="182855608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BE64E12-16A4-456A-95BD-9E740957254B}"/>
              </a:ext>
            </a:extLst>
          </p:cNvPr>
          <p:cNvSpPr txBox="1"/>
          <p:nvPr/>
        </p:nvSpPr>
        <p:spPr>
          <a:xfrm>
            <a:off x="1840230" y="320040"/>
            <a:ext cx="8263890" cy="523220"/>
          </a:xfrm>
          <a:prstGeom prst="rect">
            <a:avLst/>
          </a:prstGeom>
          <a:noFill/>
        </p:spPr>
        <p:txBody>
          <a:bodyPr wrap="square" rtlCol="0">
            <a:spAutoFit/>
          </a:bodyPr>
          <a:lstStyle/>
          <a:p>
            <a:r>
              <a:rPr lang="fr-FR" sz="2800" dirty="0"/>
              <a:t>Différences entre </a:t>
            </a:r>
            <a:r>
              <a:rPr lang="fr-FR" sz="2800" dirty="0" err="1"/>
              <a:t>nth-child</a:t>
            </a:r>
            <a:r>
              <a:rPr lang="fr-FR" sz="2800" dirty="0"/>
              <a:t> et </a:t>
            </a:r>
            <a:r>
              <a:rPr lang="fr-FR" sz="2800" dirty="0" err="1"/>
              <a:t>nth</a:t>
            </a:r>
            <a:r>
              <a:rPr lang="fr-FR" sz="2800" dirty="0"/>
              <a:t>-of-type</a:t>
            </a:r>
          </a:p>
        </p:txBody>
      </p:sp>
      <p:sp>
        <p:nvSpPr>
          <p:cNvPr id="3" name="ZoneTexte 2">
            <a:extLst>
              <a:ext uri="{FF2B5EF4-FFF2-40B4-BE49-F238E27FC236}">
                <a16:creationId xmlns:a16="http://schemas.microsoft.com/office/drawing/2014/main" id="{979720B6-DE0A-4926-92D8-E1922FADFFD8}"/>
              </a:ext>
            </a:extLst>
          </p:cNvPr>
          <p:cNvSpPr txBox="1"/>
          <p:nvPr/>
        </p:nvSpPr>
        <p:spPr>
          <a:xfrm>
            <a:off x="1840230" y="1218902"/>
            <a:ext cx="5074920" cy="3970318"/>
          </a:xfrm>
          <a:prstGeom prst="rect">
            <a:avLst/>
          </a:prstGeom>
          <a:noFill/>
        </p:spPr>
        <p:txBody>
          <a:bodyPr wrap="square" rtlCol="0">
            <a:spAutoFit/>
          </a:bodyPr>
          <a:lstStyle/>
          <a:p>
            <a:r>
              <a:rPr lang="fr-FR" dirty="0">
                <a:latin typeface="Courier New" panose="02070309020205020404" pitchFamily="49" charset="0"/>
                <a:cs typeface="Courier New" panose="02070309020205020404" pitchFamily="49" charset="0"/>
              </a:rPr>
              <a:t>&lt;div&gt;</a:t>
            </a:r>
          </a:p>
          <a:p>
            <a:r>
              <a:rPr lang="fr-FR" dirty="0">
                <a:latin typeface="Courier New" panose="02070309020205020404" pitchFamily="49" charset="0"/>
                <a:cs typeface="Courier New" panose="02070309020205020404" pitchFamily="49" charset="0"/>
              </a:rPr>
              <a:t>  &lt;h2&gt;Un titre H2&lt;/h2&gt;</a:t>
            </a:r>
          </a:p>
          <a:p>
            <a:r>
              <a:rPr lang="fr-FR" dirty="0">
                <a:latin typeface="Courier New" panose="02070309020205020404" pitchFamily="49" charset="0"/>
                <a:cs typeface="Courier New" panose="02070309020205020404" pitchFamily="49" charset="0"/>
              </a:rPr>
              <a:t>  &lt;p&gt;Premier&lt;/p&gt;</a:t>
            </a:r>
          </a:p>
          <a:p>
            <a:r>
              <a:rPr lang="fr-FR" dirty="0">
                <a:latin typeface="Courier New" panose="02070309020205020404" pitchFamily="49" charset="0"/>
                <a:cs typeface="Courier New" panose="02070309020205020404" pitchFamily="49" charset="0"/>
              </a:rPr>
              <a:t>  &lt;p&gt;Deuxième&lt;/p&gt;</a:t>
            </a:r>
          </a:p>
          <a:p>
            <a:r>
              <a:rPr lang="fr-FR" dirty="0">
                <a:latin typeface="Courier New" panose="02070309020205020404" pitchFamily="49" charset="0"/>
                <a:cs typeface="Courier New" panose="02070309020205020404" pitchFamily="49" charset="0"/>
              </a:rPr>
              <a:t>  &lt;p&gt;Troisième&lt;/p&gt;</a:t>
            </a:r>
          </a:p>
          <a:p>
            <a:r>
              <a:rPr lang="fr-FR" dirty="0">
                <a:latin typeface="Courier New" panose="02070309020205020404" pitchFamily="49" charset="0"/>
                <a:cs typeface="Courier New" panose="02070309020205020404" pitchFamily="49" charset="0"/>
              </a:rPr>
              <a:t>&lt;/div&gt;</a:t>
            </a:r>
          </a:p>
          <a:p>
            <a:endParaRPr lang="fr-FR" dirty="0"/>
          </a:p>
          <a:p>
            <a:r>
              <a:rPr lang="fr-FR" dirty="0"/>
              <a:t>Essayez maintenant ce code CSS :</a:t>
            </a:r>
          </a:p>
          <a:p>
            <a:r>
              <a:rPr lang="fr-FR" dirty="0">
                <a:latin typeface="Courier New" panose="02070309020205020404" pitchFamily="49" charset="0"/>
                <a:cs typeface="Courier New" panose="02070309020205020404" pitchFamily="49" charset="0"/>
              </a:rPr>
              <a:t>p:nth-child(2) { </a:t>
            </a:r>
            <a:r>
              <a:rPr lang="fr-FR" dirty="0" err="1">
                <a:latin typeface="Courier New" panose="02070309020205020404" pitchFamily="49" charset="0"/>
                <a:cs typeface="Courier New" panose="02070309020205020404" pitchFamily="49" charset="0"/>
              </a:rPr>
              <a:t>color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red</a:t>
            </a:r>
            <a:r>
              <a:rPr lang="fr-FR" dirty="0">
                <a:latin typeface="Courier New" panose="02070309020205020404" pitchFamily="49" charset="0"/>
                <a:cs typeface="Courier New" panose="02070309020205020404" pitchFamily="49" charset="0"/>
              </a:rPr>
              <a:t>; }</a:t>
            </a:r>
          </a:p>
          <a:p>
            <a:endParaRPr lang="fr-FR" dirty="0">
              <a:latin typeface="Courier New" panose="02070309020205020404" pitchFamily="49" charset="0"/>
              <a:cs typeface="Courier New" panose="02070309020205020404" pitchFamily="49" charset="0"/>
            </a:endParaRPr>
          </a:p>
          <a:p>
            <a:r>
              <a:rPr lang="fr-FR" dirty="0"/>
              <a:t>Puis celui-là :</a:t>
            </a:r>
          </a:p>
          <a:p>
            <a:r>
              <a:rPr lang="fr-FR" dirty="0">
                <a:latin typeface="Courier New" panose="02070309020205020404" pitchFamily="49" charset="0"/>
                <a:cs typeface="Courier New" panose="02070309020205020404" pitchFamily="49" charset="0"/>
              </a:rPr>
              <a:t>p:nth-of-type(2) { </a:t>
            </a:r>
            <a:r>
              <a:rPr lang="fr-FR" dirty="0" err="1">
                <a:latin typeface="Courier New" panose="02070309020205020404" pitchFamily="49" charset="0"/>
                <a:cs typeface="Courier New" panose="02070309020205020404" pitchFamily="49" charset="0"/>
              </a:rPr>
              <a:t>color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red</a:t>
            </a:r>
            <a:r>
              <a:rPr lang="fr-FR" dirty="0">
                <a:latin typeface="Courier New" panose="02070309020205020404" pitchFamily="49" charset="0"/>
                <a:cs typeface="Courier New" panose="02070309020205020404" pitchFamily="49" charset="0"/>
              </a:rPr>
              <a:t>; }</a:t>
            </a:r>
          </a:p>
          <a:p>
            <a:endParaRPr lang="fr-FR" dirty="0"/>
          </a:p>
          <a:p>
            <a:r>
              <a:rPr lang="fr-FR" dirty="0"/>
              <a:t>Que constatez-vous ?</a:t>
            </a:r>
          </a:p>
        </p:txBody>
      </p:sp>
      <p:pic>
        <p:nvPicPr>
          <p:cNvPr id="4" name="Image 3">
            <a:extLst>
              <a:ext uri="{FF2B5EF4-FFF2-40B4-BE49-F238E27FC236}">
                <a16:creationId xmlns:a16="http://schemas.microsoft.com/office/drawing/2014/main" id="{6528B6F0-4E64-49F3-8CDC-CE026478A0A1}"/>
              </a:ext>
            </a:extLst>
          </p:cNvPr>
          <p:cNvPicPr>
            <a:picLocks noChangeAspect="1"/>
          </p:cNvPicPr>
          <p:nvPr/>
        </p:nvPicPr>
        <p:blipFill>
          <a:blip r:embed="rId2"/>
          <a:stretch>
            <a:fillRect/>
          </a:stretch>
        </p:blipFill>
        <p:spPr>
          <a:xfrm>
            <a:off x="7680960" y="1177290"/>
            <a:ext cx="4191000" cy="2600325"/>
          </a:xfrm>
          <a:prstGeom prst="rect">
            <a:avLst/>
          </a:prstGeom>
        </p:spPr>
      </p:pic>
      <p:pic>
        <p:nvPicPr>
          <p:cNvPr id="5" name="Image 4">
            <a:extLst>
              <a:ext uri="{FF2B5EF4-FFF2-40B4-BE49-F238E27FC236}">
                <a16:creationId xmlns:a16="http://schemas.microsoft.com/office/drawing/2014/main" id="{A44A4879-BF31-4635-A06E-1C314BFAB65F}"/>
              </a:ext>
            </a:extLst>
          </p:cNvPr>
          <p:cNvPicPr>
            <a:picLocks noChangeAspect="1"/>
          </p:cNvPicPr>
          <p:nvPr/>
        </p:nvPicPr>
        <p:blipFill>
          <a:blip r:embed="rId3"/>
          <a:stretch>
            <a:fillRect/>
          </a:stretch>
        </p:blipFill>
        <p:spPr>
          <a:xfrm>
            <a:off x="7680960" y="4026217"/>
            <a:ext cx="4191000" cy="2600325"/>
          </a:xfrm>
          <a:prstGeom prst="rect">
            <a:avLst/>
          </a:prstGeom>
        </p:spPr>
      </p:pic>
      <p:cxnSp>
        <p:nvCxnSpPr>
          <p:cNvPr id="7" name="Connecteur droit avec flèche 6">
            <a:extLst>
              <a:ext uri="{FF2B5EF4-FFF2-40B4-BE49-F238E27FC236}">
                <a16:creationId xmlns:a16="http://schemas.microsoft.com/office/drawing/2014/main" id="{764B4026-E024-4E4D-81E9-D082B316309F}"/>
              </a:ext>
            </a:extLst>
          </p:cNvPr>
          <p:cNvCxnSpPr/>
          <p:nvPr/>
        </p:nvCxnSpPr>
        <p:spPr>
          <a:xfrm flipV="1">
            <a:off x="6572250" y="2857500"/>
            <a:ext cx="937260" cy="65151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Connecteur droit avec flèche 7">
            <a:extLst>
              <a:ext uri="{FF2B5EF4-FFF2-40B4-BE49-F238E27FC236}">
                <a16:creationId xmlns:a16="http://schemas.microsoft.com/office/drawing/2014/main" id="{0495020D-EEA7-42DD-8279-ED762ABFD3F5}"/>
              </a:ext>
            </a:extLst>
          </p:cNvPr>
          <p:cNvCxnSpPr>
            <a:cxnSpLocks/>
          </p:cNvCxnSpPr>
          <p:nvPr/>
        </p:nvCxnSpPr>
        <p:spPr>
          <a:xfrm>
            <a:off x="6395085" y="4677727"/>
            <a:ext cx="1114425" cy="511493"/>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Espace réservé du numéro de diapositive 5">
            <a:extLst>
              <a:ext uri="{FF2B5EF4-FFF2-40B4-BE49-F238E27FC236}">
                <a16:creationId xmlns:a16="http://schemas.microsoft.com/office/drawing/2014/main" id="{BAC41D73-7244-4F4B-A007-3553E3648FEE}"/>
              </a:ext>
            </a:extLst>
          </p:cNvPr>
          <p:cNvSpPr>
            <a:spLocks noGrp="1"/>
          </p:cNvSpPr>
          <p:nvPr>
            <p:ph type="sldNum" sz="quarter" idx="12"/>
          </p:nvPr>
        </p:nvSpPr>
        <p:spPr/>
        <p:txBody>
          <a:bodyPr/>
          <a:lstStyle/>
          <a:p>
            <a:fld id="{D57F1E4F-1CFF-5643-939E-217C01CDF565}" type="slidenum">
              <a:rPr lang="en-US" smtClean="0"/>
              <a:pPr/>
              <a:t>275</a:t>
            </a:fld>
            <a:endParaRPr lang="en-US" dirty="0"/>
          </a:p>
        </p:txBody>
      </p:sp>
    </p:spTree>
    <p:extLst>
      <p:ext uri="{BB962C8B-B14F-4D97-AF65-F5344CB8AC3E}">
        <p14:creationId xmlns:p14="http://schemas.microsoft.com/office/powerpoint/2010/main" val="183377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Pseudo-classes, pseudo-éléments</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1805911" y="1216734"/>
            <a:ext cx="9623104" cy="1992853"/>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Le sélecteur de pseudo-classe est représenté par le caractère deux-points (</a:t>
            </a:r>
            <a:r>
              <a:rPr lang="fr-FR" u="dbl" dirty="0">
                <a:latin typeface="Times New Roman" panose="02020603050405020304" pitchFamily="18" charset="0"/>
                <a:ea typeface="Times New Roman" panose="02020603050405020304" pitchFamily="18" charset="0"/>
              </a:rPr>
              <a:t>:</a:t>
            </a:r>
            <a:r>
              <a:rPr lang="fr-FR" dirty="0">
                <a:latin typeface="Times New Roman" panose="02020603050405020304" pitchFamily="18" charset="0"/>
                <a:ea typeface="Times New Roman" panose="02020603050405020304" pitchFamily="18" charset="0"/>
              </a:rPr>
              <a:t>). </a:t>
            </a:r>
          </a:p>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Vous ferez appel aux pseudo-classes pour cibler des éléments en fonction de caractéristiques inaccessibles aux sélecteurs traditionnels : premier enfant ou focus par exemple.</a:t>
            </a:r>
          </a:p>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La pseudo-classe </a:t>
            </a:r>
            <a:r>
              <a:rPr lang="fr-FR" u="dbl" dirty="0">
                <a:latin typeface="Times New Roman" panose="02020603050405020304" pitchFamily="18" charset="0"/>
                <a:ea typeface="Times New Roman" panose="02020603050405020304" pitchFamily="18" charset="0"/>
              </a:rPr>
              <a:t>:first-</a:t>
            </a:r>
            <a:r>
              <a:rPr lang="fr-FR" u="dbl" dirty="0" err="1">
                <a:latin typeface="Times New Roman" panose="02020603050405020304" pitchFamily="18" charset="0"/>
                <a:ea typeface="Times New Roman" panose="02020603050405020304" pitchFamily="18" charset="0"/>
              </a:rPr>
              <a:t>child</a:t>
            </a:r>
            <a:r>
              <a:rPr lang="fr-FR" dirty="0">
                <a:latin typeface="Times New Roman" panose="02020603050405020304" pitchFamily="18" charset="0"/>
                <a:ea typeface="Times New Roman" panose="02020603050405020304" pitchFamily="18" charset="0"/>
              </a:rPr>
              <a:t> permet de cibler le premier enfant d'un élément. Par exemple, pour mettre en gras le premier élément </a:t>
            </a:r>
            <a:r>
              <a:rPr lang="fr-FR" u="dbl" dirty="0">
                <a:latin typeface="Times New Roman" panose="02020603050405020304" pitchFamily="18" charset="0"/>
                <a:ea typeface="Times New Roman" panose="02020603050405020304" pitchFamily="18" charset="0"/>
              </a:rPr>
              <a:t>p</a:t>
            </a:r>
            <a:r>
              <a:rPr lang="fr-FR" dirty="0">
                <a:latin typeface="Times New Roman" panose="02020603050405020304" pitchFamily="18" charset="0"/>
                <a:ea typeface="Times New Roman" panose="02020603050405020304" pitchFamily="18" charset="0"/>
              </a:rPr>
              <a:t> enfant de l'élément </a:t>
            </a:r>
            <a:r>
              <a:rPr lang="fr-FR" u="dbl" dirty="0">
                <a:latin typeface="Times New Roman" panose="02020603050405020304" pitchFamily="18" charset="0"/>
                <a:ea typeface="Times New Roman" panose="02020603050405020304" pitchFamily="18" charset="0"/>
              </a:rPr>
              <a:t>div</a:t>
            </a:r>
            <a:r>
              <a:rPr lang="fr-FR" dirty="0">
                <a:latin typeface="Times New Roman" panose="02020603050405020304" pitchFamily="18" charset="0"/>
                <a:ea typeface="Times New Roman" panose="02020603050405020304" pitchFamily="18" charset="0"/>
              </a:rPr>
              <a:t>, vous utiliserez le sélecteur ci-après :</a:t>
            </a:r>
          </a:p>
          <a:p>
            <a:pPr hangingPunct="0">
              <a:spcBef>
                <a:spcPts val="600"/>
              </a:spcBef>
              <a:spcAft>
                <a:spcPts val="1200"/>
              </a:spcAft>
            </a:pPr>
            <a:r>
              <a:rPr lang="en-US" sz="1600" dirty="0">
                <a:latin typeface="Courier New" panose="02070309020205020404" pitchFamily="49" charset="0"/>
                <a:ea typeface="Times New Roman" panose="02020603050405020304" pitchFamily="18" charset="0"/>
                <a:cs typeface="Times New Roman" panose="02020603050405020304" pitchFamily="18" charset="0"/>
              </a:rPr>
              <a:t>div p:first-child { font-weight: bold; }</a:t>
            </a:r>
            <a:endParaRPr lang="fr-FR" sz="16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Rectangle 4"/>
          <p:cNvSpPr/>
          <p:nvPr/>
        </p:nvSpPr>
        <p:spPr>
          <a:xfrm>
            <a:off x="1805911" y="4018571"/>
            <a:ext cx="9623104" cy="1485022"/>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Les pseudo-classes </a:t>
            </a:r>
            <a:r>
              <a:rPr lang="fr-FR" u="dbl" dirty="0">
                <a:latin typeface="Times New Roman" panose="02020603050405020304" pitchFamily="18" charset="0"/>
                <a:ea typeface="Times New Roman" panose="02020603050405020304" pitchFamily="18" charset="0"/>
              </a:rPr>
              <a:t>:</a:t>
            </a:r>
            <a:r>
              <a:rPr lang="fr-FR" u="dbl" dirty="0" err="1">
                <a:latin typeface="Times New Roman" panose="02020603050405020304" pitchFamily="18" charset="0"/>
                <a:ea typeface="Times New Roman" panose="02020603050405020304" pitchFamily="18" charset="0"/>
              </a:rPr>
              <a:t>link</a:t>
            </a:r>
            <a:r>
              <a:rPr lang="fr-FR" dirty="0">
                <a:latin typeface="Times New Roman" panose="02020603050405020304" pitchFamily="18" charset="0"/>
                <a:ea typeface="Times New Roman" panose="02020603050405020304" pitchFamily="18" charset="0"/>
              </a:rPr>
              <a:t> et </a:t>
            </a:r>
            <a:r>
              <a:rPr lang="fr-FR" u="dbl" dirty="0">
                <a:latin typeface="Times New Roman" panose="02020603050405020304" pitchFamily="18" charset="0"/>
                <a:ea typeface="Times New Roman" panose="02020603050405020304" pitchFamily="18" charset="0"/>
              </a:rPr>
              <a:t>:</a:t>
            </a:r>
            <a:r>
              <a:rPr lang="fr-FR" u="dbl" dirty="0" err="1">
                <a:latin typeface="Times New Roman" panose="02020603050405020304" pitchFamily="18" charset="0"/>
                <a:ea typeface="Times New Roman" panose="02020603050405020304" pitchFamily="18" charset="0"/>
              </a:rPr>
              <a:t>visited</a:t>
            </a:r>
            <a:r>
              <a:rPr lang="fr-FR" dirty="0">
                <a:latin typeface="Times New Roman" panose="02020603050405020304" pitchFamily="18" charset="0"/>
                <a:ea typeface="Times New Roman" panose="02020603050405020304" pitchFamily="18" charset="0"/>
              </a:rPr>
              <a:t> ciblent les éléments </a:t>
            </a:r>
            <a:r>
              <a:rPr lang="fr-FR" u="dbl" dirty="0">
                <a:latin typeface="Times New Roman" panose="02020603050405020304" pitchFamily="18" charset="0"/>
                <a:ea typeface="Times New Roman" panose="02020603050405020304" pitchFamily="18" charset="0"/>
              </a:rPr>
              <a:t>a</a:t>
            </a:r>
            <a:r>
              <a:rPr lang="fr-FR" dirty="0">
                <a:latin typeface="Times New Roman" panose="02020603050405020304" pitchFamily="18" charset="0"/>
                <a:ea typeface="Times New Roman" panose="02020603050405020304" pitchFamily="18" charset="0"/>
              </a:rPr>
              <a:t> dont (respectivement) le lien n'a pas été visité/a été visité. Les deux lignes suivantes définissent la couleur des liens :</a:t>
            </a:r>
          </a:p>
          <a:p>
            <a:pPr hangingPunct="0">
              <a:spcBef>
                <a:spcPts val="600"/>
              </a:spcBef>
              <a:spcAft>
                <a:spcPts val="1200"/>
              </a:spcAft>
            </a:pPr>
            <a:r>
              <a:rPr lang="en-US" sz="1600" dirty="0">
                <a:latin typeface="Courier New" panose="02070309020205020404" pitchFamily="49" charset="0"/>
                <a:ea typeface="Times New Roman" panose="02020603050405020304" pitchFamily="18" charset="0"/>
                <a:cs typeface="Times New Roman" panose="02020603050405020304" pitchFamily="18" charset="0"/>
              </a:rPr>
              <a:t>:link { color: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fushia</a:t>
            </a: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endParaRPr lang="fr-FR" sz="16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spcBef>
                <a:spcPts val="600"/>
              </a:spcBef>
              <a:spcAft>
                <a:spcPts val="1200"/>
              </a:spcAft>
            </a:pPr>
            <a:r>
              <a:rPr lang="en-US" sz="1600" dirty="0">
                <a:latin typeface="Courier New" panose="02070309020205020404" pitchFamily="49" charset="0"/>
                <a:ea typeface="Times New Roman" panose="02020603050405020304" pitchFamily="18" charset="0"/>
                <a:cs typeface="Times New Roman" panose="02020603050405020304" pitchFamily="18" charset="0"/>
              </a:rPr>
              <a:t>:visited { color: navy; }</a:t>
            </a:r>
            <a:endParaRPr lang="fr-FR" sz="16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6" name="Espace réservé du numéro de diapositive 5">
            <a:extLst>
              <a:ext uri="{FF2B5EF4-FFF2-40B4-BE49-F238E27FC236}">
                <a16:creationId xmlns:a16="http://schemas.microsoft.com/office/drawing/2014/main" id="{61E4ECA5-1E65-4221-91DB-D6F7F55BFDEE}"/>
              </a:ext>
            </a:extLst>
          </p:cNvPr>
          <p:cNvSpPr>
            <a:spLocks noGrp="1"/>
          </p:cNvSpPr>
          <p:nvPr>
            <p:ph type="sldNum" sz="quarter" idx="12"/>
          </p:nvPr>
        </p:nvSpPr>
        <p:spPr/>
        <p:txBody>
          <a:bodyPr/>
          <a:lstStyle/>
          <a:p>
            <a:fld id="{D57F1E4F-1CFF-5643-939E-217C01CDF565}" type="slidenum">
              <a:rPr lang="en-US" smtClean="0"/>
              <a:pPr/>
              <a:t>276</a:t>
            </a:fld>
            <a:endParaRPr lang="en-US" dirty="0"/>
          </a:p>
        </p:txBody>
      </p:sp>
    </p:spTree>
    <p:extLst>
      <p:ext uri="{BB962C8B-B14F-4D97-AF65-F5344CB8AC3E}">
        <p14:creationId xmlns:p14="http://schemas.microsoft.com/office/powerpoint/2010/main" val="1031410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Pseudo-classes, pseudo-éléments</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1742173" y="1166721"/>
            <a:ext cx="9645406" cy="1561966"/>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La pseudo-classe </a:t>
            </a:r>
            <a:r>
              <a:rPr lang="fr-FR" u="dbl" dirty="0">
                <a:latin typeface="Times New Roman" panose="02020603050405020304" pitchFamily="18" charset="0"/>
                <a:ea typeface="Times New Roman" panose="02020603050405020304" pitchFamily="18" charset="0"/>
              </a:rPr>
              <a:t>:focus</a:t>
            </a:r>
            <a:r>
              <a:rPr lang="fr-FR" dirty="0">
                <a:latin typeface="Times New Roman" panose="02020603050405020304" pitchFamily="18" charset="0"/>
                <a:ea typeface="Times New Roman" panose="02020603050405020304" pitchFamily="18" charset="0"/>
              </a:rPr>
              <a:t> cible les éléments qui ont le focus (par défaut, les liens et les éléments de formulaires). Elle permet très simplement de modifier la couleur d'arrière-plan (ou un autre style) d'un élément. Ici, par exemple, nous affectons un arrière-plan rouge à l'élément </a:t>
            </a:r>
            <a:r>
              <a:rPr lang="fr-FR" u="dbl" dirty="0">
                <a:latin typeface="Times New Roman" panose="02020603050405020304" pitchFamily="18" charset="0"/>
                <a:ea typeface="Times New Roman" panose="02020603050405020304" pitchFamily="18" charset="0"/>
              </a:rPr>
              <a:t>input</a:t>
            </a:r>
            <a:r>
              <a:rPr lang="fr-FR" dirty="0">
                <a:latin typeface="Times New Roman" panose="02020603050405020304" pitchFamily="18" charset="0"/>
                <a:ea typeface="Times New Roman" panose="02020603050405020304" pitchFamily="18" charset="0"/>
              </a:rPr>
              <a:t> de type </a:t>
            </a:r>
            <a:r>
              <a:rPr lang="fr-FR" u="dbl" dirty="0" err="1">
                <a:latin typeface="Times New Roman" panose="02020603050405020304" pitchFamily="18" charset="0"/>
                <a:ea typeface="Times New Roman" panose="02020603050405020304" pitchFamily="18" charset="0"/>
              </a:rPr>
              <a:t>text</a:t>
            </a:r>
            <a:r>
              <a:rPr lang="fr-FR" dirty="0">
                <a:latin typeface="Times New Roman" panose="02020603050405020304" pitchFamily="18" charset="0"/>
                <a:ea typeface="Times New Roman" panose="02020603050405020304" pitchFamily="18" charset="0"/>
              </a:rPr>
              <a:t> qui a le focus :</a:t>
            </a:r>
          </a:p>
          <a:p>
            <a:pPr hangingPunct="0">
              <a:spcBef>
                <a:spcPts val="600"/>
              </a:spcBef>
              <a:spcAft>
                <a:spcPts val="1200"/>
              </a:spcAft>
            </a:pPr>
            <a:r>
              <a:rPr lang="en-US" sz="1600" dirty="0">
                <a:latin typeface="Courier New" panose="02070309020205020404" pitchFamily="49" charset="0"/>
                <a:ea typeface="Times New Roman" panose="02020603050405020304" pitchFamily="18" charset="0"/>
                <a:cs typeface="Times New Roman" panose="02020603050405020304" pitchFamily="18" charset="0"/>
              </a:rPr>
              <a:t>input[type=text]:focus { background: red; }</a:t>
            </a:r>
            <a:endParaRPr lang="fr-FR" sz="16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Rectangle 4"/>
          <p:cNvSpPr/>
          <p:nvPr/>
        </p:nvSpPr>
        <p:spPr>
          <a:xfrm>
            <a:off x="1742172" y="3003334"/>
            <a:ext cx="9513431" cy="1007968"/>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La pseudo-classe </a:t>
            </a:r>
            <a:r>
              <a:rPr lang="fr-FR" u="dbl" dirty="0">
                <a:latin typeface="Times New Roman" panose="02020603050405020304" pitchFamily="18" charset="0"/>
                <a:ea typeface="Times New Roman" panose="02020603050405020304" pitchFamily="18" charset="0"/>
              </a:rPr>
              <a:t>:</a:t>
            </a:r>
            <a:r>
              <a:rPr lang="fr-FR" u="dbl" dirty="0" err="1">
                <a:latin typeface="Times New Roman" panose="02020603050405020304" pitchFamily="18" charset="0"/>
                <a:ea typeface="Times New Roman" panose="02020603050405020304" pitchFamily="18" charset="0"/>
              </a:rPr>
              <a:t>hover</a:t>
            </a:r>
            <a:r>
              <a:rPr lang="fr-FR" dirty="0">
                <a:latin typeface="Times New Roman" panose="02020603050405020304" pitchFamily="18" charset="0"/>
                <a:ea typeface="Times New Roman" panose="02020603050405020304" pitchFamily="18" charset="0"/>
              </a:rPr>
              <a:t> cible les éléments dont le contenu est survolé. Cela permet par exemple de changer la bordure d'une image lorsqu'elle est pointée par la souris :</a:t>
            </a:r>
          </a:p>
          <a:p>
            <a:pPr hangingPunct="0">
              <a:spcBef>
                <a:spcPts val="600"/>
              </a:spcBef>
              <a:spcAft>
                <a:spcPts val="1200"/>
              </a:spcAft>
            </a:pPr>
            <a:r>
              <a:rPr lang="fr-FR" sz="1600" dirty="0" err="1">
                <a:latin typeface="Courier New" panose="02070309020205020404" pitchFamily="49" charset="0"/>
                <a:ea typeface="Times New Roman" panose="02020603050405020304" pitchFamily="18" charset="0"/>
                <a:cs typeface="Times New Roman" panose="02020603050405020304" pitchFamily="18" charset="0"/>
              </a:rPr>
              <a:t>img:hover</a:t>
            </a:r>
            <a:r>
              <a:rPr lang="fr-FR" sz="1600" dirty="0">
                <a:latin typeface="Courier New" panose="02070309020205020404" pitchFamily="49" charset="0"/>
                <a:ea typeface="Times New Roman" panose="02020603050405020304" pitchFamily="18" charset="0"/>
                <a:cs typeface="Times New Roman" panose="02020603050405020304" pitchFamily="18" charset="0"/>
              </a:rPr>
              <a:t> { border-style: </a:t>
            </a:r>
            <a:r>
              <a:rPr lang="fr-FR" sz="1600" dirty="0" err="1">
                <a:latin typeface="Courier New" panose="02070309020205020404" pitchFamily="49" charset="0"/>
                <a:ea typeface="Times New Roman" panose="02020603050405020304" pitchFamily="18" charset="0"/>
                <a:cs typeface="Times New Roman" panose="02020603050405020304" pitchFamily="18" charset="0"/>
              </a:rPr>
              <a:t>dotted</a:t>
            </a:r>
            <a:r>
              <a:rPr lang="fr-FR" sz="1600" dirty="0">
                <a:latin typeface="Courier New" panose="02070309020205020404" pitchFamily="49" charset="0"/>
                <a:ea typeface="Times New Roman" panose="02020603050405020304" pitchFamily="18" charset="0"/>
                <a:cs typeface="Times New Roman" panose="02020603050405020304" pitchFamily="18" charset="0"/>
              </a:rPr>
              <a:t>; }</a:t>
            </a:r>
            <a:endParaRPr lang="fr-FR" sz="16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6" name="Espace réservé du numéro de diapositive 5">
            <a:extLst>
              <a:ext uri="{FF2B5EF4-FFF2-40B4-BE49-F238E27FC236}">
                <a16:creationId xmlns:a16="http://schemas.microsoft.com/office/drawing/2014/main" id="{F276D0A1-2CF6-4210-95ED-53C4C810B71B}"/>
              </a:ext>
            </a:extLst>
          </p:cNvPr>
          <p:cNvSpPr>
            <a:spLocks noGrp="1"/>
          </p:cNvSpPr>
          <p:nvPr>
            <p:ph type="sldNum" sz="quarter" idx="12"/>
          </p:nvPr>
        </p:nvSpPr>
        <p:spPr/>
        <p:txBody>
          <a:bodyPr/>
          <a:lstStyle/>
          <a:p>
            <a:fld id="{D57F1E4F-1CFF-5643-939E-217C01CDF565}" type="slidenum">
              <a:rPr lang="en-US" smtClean="0"/>
              <a:pPr/>
              <a:t>277</a:t>
            </a:fld>
            <a:endParaRPr lang="en-US" dirty="0"/>
          </a:p>
        </p:txBody>
      </p:sp>
    </p:spTree>
    <p:extLst>
      <p:ext uri="{BB962C8B-B14F-4D97-AF65-F5344CB8AC3E}">
        <p14:creationId xmlns:p14="http://schemas.microsoft.com/office/powerpoint/2010/main" val="6924489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Pseudo-classes, pseudo-éléments</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graphicFrame>
        <p:nvGraphicFramePr>
          <p:cNvPr id="4" name="Tableau 3"/>
          <p:cNvGraphicFramePr>
            <a:graphicFrameLocks noGrp="1"/>
          </p:cNvGraphicFramePr>
          <p:nvPr/>
        </p:nvGraphicFramePr>
        <p:xfrm>
          <a:off x="2474492" y="2120828"/>
          <a:ext cx="8790539" cy="4145280"/>
        </p:xfrm>
        <a:graphic>
          <a:graphicData uri="http://schemas.openxmlformats.org/drawingml/2006/table">
            <a:tbl>
              <a:tblPr firstRow="1" firstCol="1" bandRow="1">
                <a:tableStyleId>{5C22544A-7EE6-4342-B048-85BDC9FD1C3A}</a:tableStyleId>
              </a:tblPr>
              <a:tblGrid>
                <a:gridCol w="2826084">
                  <a:extLst>
                    <a:ext uri="{9D8B030D-6E8A-4147-A177-3AD203B41FA5}">
                      <a16:colId xmlns:a16="http://schemas.microsoft.com/office/drawing/2014/main" val="20000"/>
                    </a:ext>
                  </a:extLst>
                </a:gridCol>
                <a:gridCol w="5964455">
                  <a:extLst>
                    <a:ext uri="{9D8B030D-6E8A-4147-A177-3AD203B41FA5}">
                      <a16:colId xmlns:a16="http://schemas.microsoft.com/office/drawing/2014/main" val="20001"/>
                    </a:ext>
                  </a:extLst>
                </a:gridCol>
              </a:tblGrid>
              <a:tr h="0">
                <a:tc>
                  <a:txBody>
                    <a:bodyPr/>
                    <a:lstStyle/>
                    <a:p>
                      <a:pPr hangingPunct="0">
                        <a:spcBef>
                          <a:spcPts val="300"/>
                        </a:spcBef>
                        <a:spcAft>
                          <a:spcPts val="300"/>
                        </a:spcAft>
                        <a:tabLst>
                          <a:tab pos="1620520" algn="l"/>
                          <a:tab pos="449580" algn="l"/>
                        </a:tabLst>
                      </a:pPr>
                      <a:r>
                        <a:rPr lang="fr-FR" sz="1600">
                          <a:effectLst/>
                        </a:rPr>
                        <a:t>Pseudo-classe</a:t>
                      </a:r>
                      <a:endParaRPr lang="fr-FR" sz="1600" b="1">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Signification</a:t>
                      </a:r>
                      <a:endParaRPr lang="fr-FR" sz="1600" b="1">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hangingPunct="0">
                        <a:spcBef>
                          <a:spcPts val="300"/>
                        </a:spcBef>
                        <a:spcAft>
                          <a:spcPts val="300"/>
                        </a:spcAft>
                        <a:tabLst>
                          <a:tab pos="1620520" algn="l"/>
                          <a:tab pos="449580" algn="l"/>
                        </a:tabLst>
                      </a:pPr>
                      <a:r>
                        <a:rPr lang="fr-FR" sz="1600" u="dbl">
                          <a:effectLst/>
                        </a:rPr>
                        <a:t>:nth-child(position)</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Éléments repérés par leur position dans le parent</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hangingPunct="0">
                        <a:spcBef>
                          <a:spcPts val="300"/>
                        </a:spcBef>
                        <a:spcAft>
                          <a:spcPts val="300"/>
                        </a:spcAft>
                        <a:tabLst>
                          <a:tab pos="1620520" algn="l"/>
                          <a:tab pos="449580" algn="l"/>
                        </a:tabLst>
                      </a:pPr>
                      <a:r>
                        <a:rPr lang="fr-FR" sz="1600" u="dbl">
                          <a:effectLst/>
                        </a:rPr>
                        <a:t>:nth-last-child(position)</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Dernier élément du parent</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hangingPunct="0">
                        <a:spcBef>
                          <a:spcPts val="300"/>
                        </a:spcBef>
                        <a:spcAft>
                          <a:spcPts val="300"/>
                        </a:spcAft>
                        <a:tabLst>
                          <a:tab pos="1620520" algn="l"/>
                          <a:tab pos="449580" algn="l"/>
                        </a:tabLst>
                      </a:pPr>
                      <a:r>
                        <a:rPr lang="fr-FR" sz="1600" u="dbl">
                          <a:effectLst/>
                        </a:rPr>
                        <a:t>type:nth-of-type(position)</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Éléments du type spécifié repérés par leur position dans le parent</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hangingPunct="0">
                        <a:spcBef>
                          <a:spcPts val="300"/>
                        </a:spcBef>
                        <a:spcAft>
                          <a:spcPts val="300"/>
                        </a:spcAft>
                        <a:tabLst>
                          <a:tab pos="1620520" algn="l"/>
                          <a:tab pos="449580" algn="l"/>
                        </a:tabLst>
                      </a:pPr>
                      <a:r>
                        <a:rPr lang="fr-FR" sz="1600" u="dbl">
                          <a:effectLst/>
                        </a:rPr>
                        <a:t>type:nth-last-of-type(N)</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Dernier élément du type spécifié du parent</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hangingPunct="0">
                        <a:spcBef>
                          <a:spcPts val="300"/>
                        </a:spcBef>
                        <a:spcAft>
                          <a:spcPts val="300"/>
                        </a:spcAft>
                        <a:tabLst>
                          <a:tab pos="1620520" algn="l"/>
                          <a:tab pos="449580" algn="l"/>
                        </a:tabLst>
                      </a:pPr>
                      <a:r>
                        <a:rPr lang="fr-FR" sz="1600" u="dbl">
                          <a:effectLst/>
                        </a:rPr>
                        <a:t>:last-child</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dirty="0">
                          <a:effectLst/>
                        </a:rPr>
                        <a:t>Dernier élément du parent</a:t>
                      </a:r>
                      <a:endParaRPr lang="fr-FR"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hangingPunct="0">
                        <a:spcBef>
                          <a:spcPts val="300"/>
                        </a:spcBef>
                        <a:spcAft>
                          <a:spcPts val="300"/>
                        </a:spcAft>
                        <a:tabLst>
                          <a:tab pos="1620520" algn="l"/>
                          <a:tab pos="449580" algn="l"/>
                        </a:tabLst>
                      </a:pPr>
                      <a:r>
                        <a:rPr lang="fr-FR" sz="1600" u="dbl">
                          <a:effectLst/>
                        </a:rPr>
                        <a:t>type:first-of-type</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Premier élément du type spécifié</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0">
                <a:tc>
                  <a:txBody>
                    <a:bodyPr/>
                    <a:lstStyle/>
                    <a:p>
                      <a:pPr hangingPunct="0">
                        <a:spcBef>
                          <a:spcPts val="300"/>
                        </a:spcBef>
                        <a:spcAft>
                          <a:spcPts val="300"/>
                        </a:spcAft>
                        <a:tabLst>
                          <a:tab pos="1620520" algn="l"/>
                          <a:tab pos="449580" algn="l"/>
                        </a:tabLst>
                      </a:pPr>
                      <a:r>
                        <a:rPr lang="fr-FR" sz="1600" u="dbl">
                          <a:effectLst/>
                        </a:rPr>
                        <a:t>:last-of-type</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Dernier élément du type spécifié</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0">
                <a:tc>
                  <a:txBody>
                    <a:bodyPr/>
                    <a:lstStyle/>
                    <a:p>
                      <a:pPr hangingPunct="0">
                        <a:spcBef>
                          <a:spcPts val="300"/>
                        </a:spcBef>
                        <a:spcAft>
                          <a:spcPts val="300"/>
                        </a:spcAft>
                        <a:tabLst>
                          <a:tab pos="1620520" algn="l"/>
                          <a:tab pos="449580" algn="l"/>
                        </a:tabLst>
                      </a:pPr>
                      <a:r>
                        <a:rPr lang="fr-FR" sz="1600" u="dbl">
                          <a:effectLst/>
                        </a:rPr>
                        <a:t>:only-child</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Élément qui est l'enfant unique du parent</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0">
                <a:tc>
                  <a:txBody>
                    <a:bodyPr/>
                    <a:lstStyle/>
                    <a:p>
                      <a:pPr hangingPunct="0">
                        <a:spcBef>
                          <a:spcPts val="300"/>
                        </a:spcBef>
                        <a:spcAft>
                          <a:spcPts val="300"/>
                        </a:spcAft>
                        <a:tabLst>
                          <a:tab pos="1620520" algn="l"/>
                          <a:tab pos="449580" algn="l"/>
                        </a:tabLst>
                      </a:pPr>
                      <a:r>
                        <a:rPr lang="fr-FR" sz="1600" u="dbl">
                          <a:effectLst/>
                        </a:rPr>
                        <a:t>type:only-of-type</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Élément qui est l'enfant unique du type spécifié du parent</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0">
                <a:tc>
                  <a:txBody>
                    <a:bodyPr/>
                    <a:lstStyle/>
                    <a:p>
                      <a:pPr hangingPunct="0">
                        <a:spcBef>
                          <a:spcPts val="300"/>
                        </a:spcBef>
                        <a:spcAft>
                          <a:spcPts val="300"/>
                        </a:spcAft>
                        <a:tabLst>
                          <a:tab pos="1620520" algn="l"/>
                          <a:tab pos="449580" algn="l"/>
                        </a:tabLst>
                      </a:pPr>
                      <a:r>
                        <a:rPr lang="fr-FR" sz="1600" u="dbl">
                          <a:effectLst/>
                        </a:rPr>
                        <a:t>:root</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Éléments à la racine du document</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0">
                <a:tc>
                  <a:txBody>
                    <a:bodyPr/>
                    <a:lstStyle/>
                    <a:p>
                      <a:pPr hangingPunct="0">
                        <a:spcBef>
                          <a:spcPts val="300"/>
                        </a:spcBef>
                        <a:spcAft>
                          <a:spcPts val="300"/>
                        </a:spcAft>
                        <a:tabLst>
                          <a:tab pos="1620520" algn="l"/>
                          <a:tab pos="449580" algn="l"/>
                        </a:tabLst>
                      </a:pPr>
                      <a:r>
                        <a:rPr lang="fr-FR" sz="1600" u="dbl">
                          <a:effectLst/>
                        </a:rPr>
                        <a:t>:empty</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Éléments sans enfant</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0">
                <a:tc>
                  <a:txBody>
                    <a:bodyPr/>
                    <a:lstStyle/>
                    <a:p>
                      <a:pPr hangingPunct="0">
                        <a:spcBef>
                          <a:spcPts val="300"/>
                        </a:spcBef>
                        <a:spcAft>
                          <a:spcPts val="300"/>
                        </a:spcAft>
                        <a:tabLst>
                          <a:tab pos="1620520" algn="l"/>
                          <a:tab pos="449580" algn="l"/>
                        </a:tabLst>
                      </a:pPr>
                      <a:r>
                        <a:rPr lang="fr-FR" sz="1600" u="dbl">
                          <a:effectLst/>
                        </a:rPr>
                        <a:t>:target</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dirty="0">
                          <a:effectLst/>
                        </a:rPr>
                        <a:t>Élément dont l'identifiant est l'ancre spécifiée dans l'URL de la page</a:t>
                      </a:r>
                      <a:endParaRPr lang="fr-FR"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2"/>
                  </a:ext>
                </a:extLst>
              </a:tr>
              <a:tr h="0">
                <a:tc>
                  <a:txBody>
                    <a:bodyPr/>
                    <a:lstStyle/>
                    <a:p>
                      <a:pPr hangingPunct="0">
                        <a:spcBef>
                          <a:spcPts val="300"/>
                        </a:spcBef>
                        <a:spcAft>
                          <a:spcPts val="300"/>
                        </a:spcAft>
                        <a:tabLst>
                          <a:tab pos="1620520" algn="l"/>
                          <a:tab pos="449580" algn="l"/>
                        </a:tabLst>
                      </a:pPr>
                      <a:r>
                        <a:rPr lang="fr-FR" sz="1600" u="dbl">
                          <a:effectLst/>
                        </a:rPr>
                        <a:t>:enabled</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Éléments validés (enabled)</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3"/>
                  </a:ext>
                </a:extLst>
              </a:tr>
              <a:tr h="0">
                <a:tc>
                  <a:txBody>
                    <a:bodyPr/>
                    <a:lstStyle/>
                    <a:p>
                      <a:pPr hangingPunct="0">
                        <a:spcBef>
                          <a:spcPts val="300"/>
                        </a:spcBef>
                        <a:spcAft>
                          <a:spcPts val="300"/>
                        </a:spcAft>
                        <a:tabLst>
                          <a:tab pos="1620520" algn="l"/>
                          <a:tab pos="449580" algn="l"/>
                        </a:tabLst>
                      </a:pPr>
                      <a:r>
                        <a:rPr lang="fr-FR" sz="1600" u="dbl">
                          <a:effectLst/>
                        </a:rPr>
                        <a:t>:disabled</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Éléments dévalidés (disabled)</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
                  </a:ext>
                </a:extLst>
              </a:tr>
              <a:tr h="0">
                <a:tc>
                  <a:txBody>
                    <a:bodyPr/>
                    <a:lstStyle/>
                    <a:p>
                      <a:pPr hangingPunct="0">
                        <a:spcBef>
                          <a:spcPts val="300"/>
                        </a:spcBef>
                        <a:spcAft>
                          <a:spcPts val="300"/>
                        </a:spcAft>
                        <a:tabLst>
                          <a:tab pos="1620520" algn="l"/>
                          <a:tab pos="449580" algn="l"/>
                        </a:tabLst>
                      </a:pPr>
                      <a:r>
                        <a:rPr lang="fr-FR" sz="1600" u="dbl">
                          <a:effectLst/>
                        </a:rPr>
                        <a:t>:checked</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Éléments (cases à cocher ou boutons radio) cochés</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5"/>
                  </a:ext>
                </a:extLst>
              </a:tr>
              <a:tr h="0">
                <a:tc>
                  <a:txBody>
                    <a:bodyPr/>
                    <a:lstStyle/>
                    <a:p>
                      <a:pPr hangingPunct="0">
                        <a:spcBef>
                          <a:spcPts val="300"/>
                        </a:spcBef>
                        <a:spcAft>
                          <a:spcPts val="300"/>
                        </a:spcAft>
                        <a:tabLst>
                          <a:tab pos="1620520" algn="l"/>
                          <a:tab pos="449580" algn="l"/>
                        </a:tabLst>
                      </a:pPr>
                      <a:r>
                        <a:rPr lang="fr-FR" sz="1600" u="dbl">
                          <a:effectLst/>
                        </a:rPr>
                        <a:t>:not(Sélecteur)</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dirty="0">
                          <a:effectLst/>
                        </a:rPr>
                        <a:t>Éléments qui sont différents du sélecteur</a:t>
                      </a:r>
                      <a:endParaRPr lang="fr-FR"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6"/>
                  </a:ext>
                </a:extLst>
              </a:tr>
            </a:tbl>
          </a:graphicData>
        </a:graphic>
      </p:graphicFrame>
      <p:sp>
        <p:nvSpPr>
          <p:cNvPr id="5" name="ZoneTexte 4"/>
          <p:cNvSpPr txBox="1"/>
          <p:nvPr/>
        </p:nvSpPr>
        <p:spPr>
          <a:xfrm>
            <a:off x="2121030" y="1459108"/>
            <a:ext cx="6108570" cy="369332"/>
          </a:xfrm>
          <a:prstGeom prst="rect">
            <a:avLst/>
          </a:prstGeom>
          <a:noFill/>
        </p:spPr>
        <p:txBody>
          <a:bodyPr wrap="square" rtlCol="0">
            <a:spAutoFit/>
          </a:bodyPr>
          <a:lstStyle/>
          <a:p>
            <a:r>
              <a:rPr lang="fr-FR" dirty="0"/>
              <a:t>CSS3 s'enrichit de plusieurs pseudo-classes :</a:t>
            </a:r>
          </a:p>
        </p:txBody>
      </p:sp>
      <p:sp>
        <p:nvSpPr>
          <p:cNvPr id="6" name="Espace réservé du numéro de diapositive 5">
            <a:extLst>
              <a:ext uri="{FF2B5EF4-FFF2-40B4-BE49-F238E27FC236}">
                <a16:creationId xmlns:a16="http://schemas.microsoft.com/office/drawing/2014/main" id="{34D53F98-A9EC-4D74-9C06-5A78E787EC63}"/>
              </a:ext>
            </a:extLst>
          </p:cNvPr>
          <p:cNvSpPr>
            <a:spLocks noGrp="1"/>
          </p:cNvSpPr>
          <p:nvPr>
            <p:ph type="sldNum" sz="quarter" idx="12"/>
          </p:nvPr>
        </p:nvSpPr>
        <p:spPr/>
        <p:txBody>
          <a:bodyPr/>
          <a:lstStyle/>
          <a:p>
            <a:fld id="{D57F1E4F-1CFF-5643-939E-217C01CDF565}" type="slidenum">
              <a:rPr lang="en-US" smtClean="0"/>
              <a:pPr/>
              <a:t>278</a:t>
            </a:fld>
            <a:endParaRPr lang="en-US" dirty="0"/>
          </a:p>
        </p:txBody>
      </p:sp>
    </p:spTree>
    <p:extLst>
      <p:ext uri="{BB962C8B-B14F-4D97-AF65-F5344CB8AC3E}">
        <p14:creationId xmlns:p14="http://schemas.microsoft.com/office/powerpoint/2010/main" val="37561845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Exercice</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ZoneTexte 3"/>
          <p:cNvSpPr txBox="1"/>
          <p:nvPr/>
        </p:nvSpPr>
        <p:spPr>
          <a:xfrm>
            <a:off x="2073898" y="1428580"/>
            <a:ext cx="8814062" cy="1754326"/>
          </a:xfrm>
          <a:prstGeom prst="rect">
            <a:avLst/>
          </a:prstGeom>
          <a:noFill/>
        </p:spPr>
        <p:txBody>
          <a:bodyPr wrap="square" rtlCol="0">
            <a:spAutoFit/>
          </a:bodyPr>
          <a:lstStyle/>
          <a:p>
            <a:r>
              <a:rPr lang="fr-FR" dirty="0"/>
              <a:t>Quelle syntaxe utiliser pour s'adresser :</a:t>
            </a:r>
          </a:p>
          <a:p>
            <a:pPr marL="342900" indent="-342900">
              <a:buAutoNum type="arabicParenR"/>
            </a:pPr>
            <a:r>
              <a:rPr lang="fr-FR" dirty="0"/>
              <a:t>Aux éléments div dont l'attribut class commence par "</a:t>
            </a:r>
            <a:r>
              <a:rPr lang="fr-FR" dirty="0" err="1"/>
              <a:t>br</a:t>
            </a:r>
            <a:r>
              <a:rPr lang="fr-FR" dirty="0"/>
              <a:t>"</a:t>
            </a:r>
          </a:p>
          <a:p>
            <a:pPr marL="342900" indent="-342900">
              <a:buAutoNum type="arabicParenR"/>
            </a:pPr>
            <a:r>
              <a:rPr lang="fr-FR" dirty="0"/>
              <a:t>Aux éléments div dont l'attribut class contient la lettre "t"</a:t>
            </a:r>
          </a:p>
          <a:p>
            <a:pPr marL="342900" indent="-342900">
              <a:buAutoNum type="arabicParenR"/>
            </a:pPr>
            <a:r>
              <a:rPr lang="fr-FR" dirty="0"/>
              <a:t>L'avant-dernier élément li enfant de </a:t>
            </a:r>
            <a:r>
              <a:rPr lang="fr-FR" dirty="0" err="1"/>
              <a:t>ol</a:t>
            </a:r>
            <a:endParaRPr lang="fr-FR" dirty="0"/>
          </a:p>
          <a:p>
            <a:pPr marL="342900" indent="-342900">
              <a:buAutoNum type="arabicParenR"/>
            </a:pPr>
            <a:r>
              <a:rPr lang="fr-FR" dirty="0"/>
              <a:t>Le troisième enfant li de l'élément </a:t>
            </a:r>
            <a:r>
              <a:rPr lang="fr-FR" dirty="0" err="1"/>
              <a:t>ol</a:t>
            </a:r>
            <a:r>
              <a:rPr lang="fr-FR" dirty="0"/>
              <a:t> de classe "t"</a:t>
            </a:r>
          </a:p>
          <a:p>
            <a:pPr marL="342900" indent="-342900">
              <a:buAutoNum type="arabicParenR"/>
            </a:pPr>
            <a:r>
              <a:rPr lang="fr-FR" dirty="0"/>
              <a:t>Les éléments </a:t>
            </a:r>
            <a:r>
              <a:rPr lang="fr-FR" dirty="0" err="1"/>
              <a:t>checkbox</a:t>
            </a:r>
            <a:r>
              <a:rPr lang="fr-FR" dirty="0"/>
              <a:t> qui sont cochés</a:t>
            </a:r>
          </a:p>
        </p:txBody>
      </p:sp>
      <p:pic>
        <p:nvPicPr>
          <p:cNvPr id="7" name="Image 6"/>
          <p:cNvPicPr>
            <a:picLocks noChangeAspect="1"/>
          </p:cNvPicPr>
          <p:nvPr/>
        </p:nvPicPr>
        <p:blipFill>
          <a:blip r:embed="rId2"/>
          <a:stretch>
            <a:fillRect/>
          </a:stretch>
        </p:blipFill>
        <p:spPr>
          <a:xfrm>
            <a:off x="7973603" y="3056886"/>
            <a:ext cx="3333750" cy="3609975"/>
          </a:xfrm>
          <a:prstGeom prst="rect">
            <a:avLst/>
          </a:prstGeom>
        </p:spPr>
      </p:pic>
      <p:sp>
        <p:nvSpPr>
          <p:cNvPr id="8" name="ZoneTexte 7"/>
          <p:cNvSpPr txBox="1"/>
          <p:nvPr/>
        </p:nvSpPr>
        <p:spPr>
          <a:xfrm>
            <a:off x="4377017" y="4463218"/>
            <a:ext cx="2895508" cy="923330"/>
          </a:xfrm>
          <a:prstGeom prst="rect">
            <a:avLst/>
          </a:prstGeom>
          <a:noFill/>
        </p:spPr>
        <p:txBody>
          <a:bodyPr wrap="square" rtlCol="0">
            <a:spAutoFit/>
          </a:bodyPr>
          <a:lstStyle/>
          <a:p>
            <a:r>
              <a:rPr lang="fr-FR" dirty="0"/>
              <a:t>Définissez le code HTML5 et CSS3 nécessaire pour obtenir ce résultat :</a:t>
            </a:r>
          </a:p>
        </p:txBody>
      </p:sp>
      <p:sp>
        <p:nvSpPr>
          <p:cNvPr id="5" name="Espace réservé du numéro de diapositive 4">
            <a:extLst>
              <a:ext uri="{FF2B5EF4-FFF2-40B4-BE49-F238E27FC236}">
                <a16:creationId xmlns:a16="http://schemas.microsoft.com/office/drawing/2014/main" id="{44148495-739B-46B5-86A6-ECD8C76F129A}"/>
              </a:ext>
            </a:extLst>
          </p:cNvPr>
          <p:cNvSpPr>
            <a:spLocks noGrp="1"/>
          </p:cNvSpPr>
          <p:nvPr>
            <p:ph type="sldNum" sz="quarter" idx="12"/>
          </p:nvPr>
        </p:nvSpPr>
        <p:spPr/>
        <p:txBody>
          <a:bodyPr/>
          <a:lstStyle/>
          <a:p>
            <a:fld id="{D57F1E4F-1CFF-5643-939E-217C01CDF565}" type="slidenum">
              <a:rPr lang="en-US" smtClean="0"/>
              <a:pPr/>
              <a:t>279</a:t>
            </a:fld>
            <a:endParaRPr lang="en-US" dirty="0"/>
          </a:p>
        </p:txBody>
      </p:sp>
    </p:spTree>
    <p:extLst>
      <p:ext uri="{BB962C8B-B14F-4D97-AF65-F5344CB8AC3E}">
        <p14:creationId xmlns:p14="http://schemas.microsoft.com/office/powerpoint/2010/main" val="19239490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800520" y="311085"/>
            <a:ext cx="8898903" cy="1200329"/>
          </a:xfrm>
          <a:prstGeom prst="rect">
            <a:avLst/>
          </a:prstGeom>
          <a:noFill/>
        </p:spPr>
        <p:txBody>
          <a:bodyPr wrap="square" rtlCol="0">
            <a:spAutoFit/>
          </a:bodyPr>
          <a:lstStyle/>
          <a:p>
            <a:r>
              <a:rPr lang="fr-FR" dirty="0"/>
              <a:t>Exercice :</a:t>
            </a:r>
          </a:p>
          <a:p>
            <a:endParaRPr lang="fr-FR" dirty="0"/>
          </a:p>
          <a:p>
            <a:r>
              <a:rPr lang="fr-FR" dirty="0"/>
              <a:t>Définissez la fonction </a:t>
            </a:r>
            <a:r>
              <a:rPr lang="fr-FR" b="1" dirty="0"/>
              <a:t>carre() </a:t>
            </a:r>
            <a:r>
              <a:rPr lang="fr-FR" dirty="0"/>
              <a:t>qui calcule et affiche le carré du nombre qui lui est passé en argument.</a:t>
            </a:r>
          </a:p>
        </p:txBody>
      </p:sp>
      <p:sp>
        <p:nvSpPr>
          <p:cNvPr id="3" name="Rectangle 2"/>
          <p:cNvSpPr/>
          <p:nvPr/>
        </p:nvSpPr>
        <p:spPr>
          <a:xfrm>
            <a:off x="3400720" y="1968614"/>
            <a:ext cx="7434920" cy="4493538"/>
          </a:xfrm>
          <a:prstGeom prst="rect">
            <a:avLst/>
          </a:prstGeom>
        </p:spPr>
        <p:txBody>
          <a:bodyPr wrap="square">
            <a:spAutoFit/>
          </a:bodyPr>
          <a:lstStyle/>
          <a:p>
            <a:r>
              <a:rPr lang="en-US" dirty="0">
                <a:ea typeface="Times New Roman" panose="02020603050405020304" pitchFamily="18" charset="0"/>
              </a:rPr>
              <a:t>Solution :</a:t>
            </a:r>
          </a:p>
          <a:p>
            <a:endParaRPr lang="en-US" sz="1600" dirty="0">
              <a:latin typeface="Courier New" panose="02070309020205020404" pitchFamily="49" charset="0"/>
              <a:ea typeface="Times New Roman" panose="02020603050405020304" pitchFamily="18" charset="0"/>
            </a:endParaRPr>
          </a:p>
          <a:p>
            <a:r>
              <a:rPr lang="en-US" sz="1400" dirty="0">
                <a:latin typeface="Courier New" panose="02070309020205020404" pitchFamily="49" charset="0"/>
                <a:ea typeface="Times New Roman" panose="02020603050405020304" pitchFamily="18" charset="0"/>
              </a:rPr>
              <a:t>&lt;!DOCTYPE html&gt;</a:t>
            </a:r>
          </a:p>
          <a:p>
            <a:r>
              <a:rPr lang="en-US" sz="1400" dirty="0">
                <a:latin typeface="Courier New" panose="02070309020205020404" pitchFamily="49" charset="0"/>
                <a:ea typeface="Times New Roman" panose="02020603050405020304" pitchFamily="18" charset="0"/>
              </a:rPr>
              <a:t>&lt;html&gt;</a:t>
            </a:r>
            <a:endParaRPr lang="fr-FR" sz="1400" dirty="0">
              <a:latin typeface="Courier New" panose="02070309020205020404" pitchFamily="49" charset="0"/>
              <a:ea typeface="Times New Roman" panose="02020603050405020304" pitchFamily="18" charset="0"/>
            </a:endParaRPr>
          </a:p>
          <a:p>
            <a:r>
              <a:rPr lang="en-US" sz="1400" dirty="0">
                <a:latin typeface="Courier New" panose="02070309020205020404" pitchFamily="49" charset="0"/>
                <a:ea typeface="Times New Roman" panose="02020603050405020304" pitchFamily="18" charset="0"/>
              </a:rPr>
              <a:t>&lt;head&gt;</a:t>
            </a:r>
            <a:endParaRPr lang="fr-FR" sz="1400" dirty="0">
              <a:latin typeface="Courier New" panose="02070309020205020404" pitchFamily="49" charset="0"/>
              <a:ea typeface="Times New Roman" panose="02020603050405020304" pitchFamily="18" charset="0"/>
            </a:endParaRPr>
          </a:p>
          <a:p>
            <a:r>
              <a:rPr lang="en-US" sz="1400" dirty="0">
                <a:latin typeface="Courier New" panose="02070309020205020404" pitchFamily="49" charset="0"/>
                <a:ea typeface="Times New Roman" panose="02020603050405020304" pitchFamily="18" charset="0"/>
              </a:rPr>
              <a:t> &lt;meta charset="utf-8"&gt;</a:t>
            </a:r>
          </a:p>
          <a:p>
            <a:r>
              <a:rPr lang="en-US" sz="1400" dirty="0">
                <a:latin typeface="Courier New" panose="02070309020205020404" pitchFamily="49" charset="0"/>
                <a:ea typeface="Times New Roman" panose="02020603050405020304" pitchFamily="18" charset="0"/>
              </a:rPr>
              <a:t>  &lt;script&gt;</a:t>
            </a:r>
            <a:endParaRPr lang="fr-FR" sz="1400" dirty="0">
              <a:latin typeface="Courier New" panose="02070309020205020404" pitchFamily="49" charset="0"/>
              <a:ea typeface="Times New Roman" panose="02020603050405020304" pitchFamily="18" charset="0"/>
            </a:endParaRPr>
          </a:p>
          <a:p>
            <a:r>
              <a:rPr lang="en-US" sz="1400" dirty="0">
                <a:latin typeface="Courier New" panose="02070309020205020404" pitchFamily="49" charset="0"/>
                <a:ea typeface="Times New Roman" panose="02020603050405020304" pitchFamily="18" charset="0"/>
              </a:rPr>
              <a:t>    </a:t>
            </a:r>
            <a:r>
              <a:rPr lang="fr-FR" sz="1400" dirty="0" err="1">
                <a:latin typeface="Courier New" panose="02070309020205020404" pitchFamily="49" charset="0"/>
                <a:ea typeface="Times New Roman" panose="02020603050405020304" pitchFamily="18" charset="0"/>
              </a:rPr>
              <a:t>function</a:t>
            </a:r>
            <a:r>
              <a:rPr lang="fr-FR" sz="1400" dirty="0">
                <a:latin typeface="Courier New" panose="02070309020205020404" pitchFamily="49" charset="0"/>
                <a:ea typeface="Times New Roman" panose="02020603050405020304" pitchFamily="18" charset="0"/>
              </a:rPr>
              <a:t> carre(x){</a:t>
            </a:r>
          </a:p>
          <a:p>
            <a:r>
              <a:rPr lang="fr-FR" sz="1400" dirty="0">
                <a:latin typeface="Courier New" panose="02070309020205020404" pitchFamily="49" charset="0"/>
                <a:ea typeface="Times New Roman" panose="02020603050405020304" pitchFamily="18" charset="0"/>
              </a:rPr>
              <a:t>      </a:t>
            </a:r>
            <a:r>
              <a:rPr lang="fr-FR" sz="1400" dirty="0" err="1">
                <a:latin typeface="Courier New" panose="02070309020205020404" pitchFamily="49" charset="0"/>
                <a:ea typeface="Times New Roman" panose="02020603050405020304" pitchFamily="18" charset="0"/>
              </a:rPr>
              <a:t>document.write</a:t>
            </a:r>
            <a:r>
              <a:rPr lang="fr-FR" sz="1400" dirty="0">
                <a:latin typeface="Courier New" panose="02070309020205020404" pitchFamily="49" charset="0"/>
                <a:ea typeface="Times New Roman" panose="02020603050405020304" pitchFamily="18" charset="0"/>
              </a:rPr>
              <a:t>(</a:t>
            </a:r>
            <a:r>
              <a:rPr lang="fr-FR" sz="1400" dirty="0" err="1">
                <a:latin typeface="Courier New" panose="02070309020205020404" pitchFamily="49" charset="0"/>
                <a:ea typeface="Times New Roman" panose="02020603050405020304" pitchFamily="18" charset="0"/>
              </a:rPr>
              <a:t>'Le</a:t>
            </a:r>
            <a:r>
              <a:rPr lang="fr-FR" sz="1400" dirty="0">
                <a:latin typeface="Courier New" panose="02070309020205020404" pitchFamily="49" charset="0"/>
                <a:ea typeface="Times New Roman" panose="02020603050405020304" pitchFamily="18" charset="0"/>
              </a:rPr>
              <a:t> carré de ' + x + ' est ' + x*x + '.&lt;</a:t>
            </a:r>
            <a:r>
              <a:rPr lang="fr-FR" sz="1400" dirty="0" err="1">
                <a:latin typeface="Courier New" panose="02070309020205020404" pitchFamily="49" charset="0"/>
                <a:ea typeface="Times New Roman" panose="02020603050405020304" pitchFamily="18" charset="0"/>
              </a:rPr>
              <a:t>br</a:t>
            </a:r>
            <a:r>
              <a:rPr lang="fr-FR" sz="1400" dirty="0">
                <a:latin typeface="Courier New" panose="02070309020205020404" pitchFamily="49" charset="0"/>
                <a:ea typeface="Times New Roman" panose="02020603050405020304" pitchFamily="18" charset="0"/>
              </a:rPr>
              <a:t>&gt;');</a:t>
            </a:r>
          </a:p>
          <a:p>
            <a:r>
              <a:rPr lang="fr-FR" sz="1400" dirty="0">
                <a:latin typeface="Courier New" panose="02070309020205020404" pitchFamily="49" charset="0"/>
                <a:ea typeface="Times New Roman" panose="02020603050405020304" pitchFamily="18" charset="0"/>
              </a:rPr>
              <a:t>    </a:t>
            </a:r>
            <a:r>
              <a:rPr lang="en-US" sz="1400" dirty="0">
                <a:latin typeface="Courier New" panose="02070309020205020404" pitchFamily="49" charset="0"/>
                <a:ea typeface="Times New Roman" panose="02020603050405020304" pitchFamily="18" charset="0"/>
              </a:rPr>
              <a:t>}</a:t>
            </a:r>
            <a:endParaRPr lang="fr-FR" sz="1400" dirty="0">
              <a:latin typeface="Courier New" panose="02070309020205020404" pitchFamily="49" charset="0"/>
              <a:ea typeface="Times New Roman" panose="02020603050405020304" pitchFamily="18" charset="0"/>
            </a:endParaRPr>
          </a:p>
          <a:p>
            <a:r>
              <a:rPr lang="en-US" sz="1400" dirty="0">
                <a:latin typeface="Courier New" panose="02070309020205020404" pitchFamily="49" charset="0"/>
                <a:ea typeface="Times New Roman" panose="02020603050405020304" pitchFamily="18" charset="0"/>
              </a:rPr>
              <a:t>  &lt;/script&gt;</a:t>
            </a:r>
            <a:endParaRPr lang="fr-FR" sz="1400" dirty="0">
              <a:latin typeface="Courier New" panose="02070309020205020404" pitchFamily="49" charset="0"/>
              <a:ea typeface="Times New Roman" panose="02020603050405020304" pitchFamily="18" charset="0"/>
            </a:endParaRPr>
          </a:p>
          <a:p>
            <a:r>
              <a:rPr lang="en-US" sz="1400" dirty="0">
                <a:latin typeface="Courier New" panose="02070309020205020404" pitchFamily="49" charset="0"/>
                <a:ea typeface="Times New Roman" panose="02020603050405020304" pitchFamily="18" charset="0"/>
              </a:rPr>
              <a:t>&lt;/head&gt;</a:t>
            </a:r>
            <a:endParaRPr lang="fr-FR" sz="1400" dirty="0">
              <a:latin typeface="Courier New" panose="02070309020205020404" pitchFamily="49" charset="0"/>
              <a:ea typeface="Times New Roman" panose="02020603050405020304" pitchFamily="18" charset="0"/>
            </a:endParaRPr>
          </a:p>
          <a:p>
            <a:r>
              <a:rPr lang="en-US" sz="1400" dirty="0">
                <a:latin typeface="Courier New" panose="02070309020205020404" pitchFamily="49" charset="0"/>
                <a:ea typeface="Times New Roman" panose="02020603050405020304" pitchFamily="18" charset="0"/>
              </a:rPr>
              <a:t>&lt;body&gt;</a:t>
            </a:r>
            <a:endParaRPr lang="fr-FR" sz="1400" dirty="0">
              <a:latin typeface="Courier New" panose="02070309020205020404" pitchFamily="49" charset="0"/>
              <a:ea typeface="Times New Roman" panose="02020603050405020304" pitchFamily="18" charset="0"/>
            </a:endParaRPr>
          </a:p>
          <a:p>
            <a:r>
              <a:rPr lang="en-US" sz="1400" dirty="0">
                <a:latin typeface="Courier New" panose="02070309020205020404" pitchFamily="49" charset="0"/>
                <a:ea typeface="Times New Roman" panose="02020603050405020304" pitchFamily="18" charset="0"/>
              </a:rPr>
              <a:t>  </a:t>
            </a:r>
            <a:r>
              <a:rPr lang="fr-FR" sz="1400" dirty="0">
                <a:latin typeface="Courier New" panose="02070309020205020404" pitchFamily="49" charset="0"/>
                <a:ea typeface="Times New Roman" panose="02020603050405020304" pitchFamily="18" charset="0"/>
              </a:rPr>
              <a:t>Test de la fonction &lt;b&gt;carre&lt;/b&gt; :&lt;</a:t>
            </a:r>
            <a:r>
              <a:rPr lang="fr-FR" sz="1400" dirty="0" err="1">
                <a:latin typeface="Courier New" panose="02070309020205020404" pitchFamily="49" charset="0"/>
                <a:ea typeface="Times New Roman" panose="02020603050405020304" pitchFamily="18" charset="0"/>
              </a:rPr>
              <a:t>br</a:t>
            </a:r>
            <a:r>
              <a:rPr lang="fr-FR" sz="1400" dirty="0">
                <a:latin typeface="Courier New" panose="02070309020205020404" pitchFamily="49" charset="0"/>
                <a:ea typeface="Times New Roman" panose="02020603050405020304" pitchFamily="18" charset="0"/>
              </a:rPr>
              <a:t>&gt;</a:t>
            </a:r>
          </a:p>
          <a:p>
            <a:r>
              <a:rPr lang="fr-FR" sz="1400" dirty="0">
                <a:latin typeface="Courier New" panose="02070309020205020404" pitchFamily="49" charset="0"/>
                <a:ea typeface="Times New Roman" panose="02020603050405020304" pitchFamily="18" charset="0"/>
              </a:rPr>
              <a:t>  &lt;script&gt;</a:t>
            </a:r>
          </a:p>
          <a:p>
            <a:r>
              <a:rPr lang="fr-FR" sz="1400" dirty="0">
                <a:latin typeface="Courier New" panose="02070309020205020404" pitchFamily="49" charset="0"/>
                <a:ea typeface="Times New Roman" panose="02020603050405020304" pitchFamily="18" charset="0"/>
              </a:rPr>
              <a:t>    carre(7);</a:t>
            </a:r>
          </a:p>
          <a:p>
            <a:r>
              <a:rPr lang="fr-FR" sz="1400" dirty="0">
                <a:latin typeface="Courier New" panose="02070309020205020404" pitchFamily="49" charset="0"/>
                <a:ea typeface="Times New Roman" panose="02020603050405020304" pitchFamily="18" charset="0"/>
              </a:rPr>
              <a:t>    carre(12);</a:t>
            </a:r>
          </a:p>
          <a:p>
            <a:r>
              <a:rPr lang="fr-FR" sz="1400" dirty="0">
                <a:latin typeface="Courier New" panose="02070309020205020404" pitchFamily="49" charset="0"/>
                <a:ea typeface="Times New Roman" panose="02020603050405020304" pitchFamily="18" charset="0"/>
              </a:rPr>
              <a:t>  &lt;/script&gt;</a:t>
            </a:r>
          </a:p>
          <a:p>
            <a:r>
              <a:rPr lang="fr-FR" sz="1400" dirty="0">
                <a:latin typeface="Courier New" panose="02070309020205020404" pitchFamily="49" charset="0"/>
                <a:ea typeface="Times New Roman" panose="02020603050405020304" pitchFamily="18" charset="0"/>
              </a:rPr>
              <a:t>&lt;/body&gt;</a:t>
            </a:r>
          </a:p>
          <a:p>
            <a:r>
              <a:rPr lang="fr-FR" sz="1400" dirty="0">
                <a:latin typeface="Courier New" panose="02070309020205020404" pitchFamily="49" charset="0"/>
                <a:ea typeface="Times New Roman" panose="02020603050405020304" pitchFamily="18" charset="0"/>
              </a:rPr>
              <a:t>&lt;/html&gt;</a:t>
            </a:r>
          </a:p>
        </p:txBody>
      </p:sp>
      <p:sp>
        <p:nvSpPr>
          <p:cNvPr id="4" name="ZoneTexte 3"/>
          <p:cNvSpPr txBox="1"/>
          <p:nvPr/>
        </p:nvSpPr>
        <p:spPr>
          <a:xfrm>
            <a:off x="10328148" y="6092820"/>
            <a:ext cx="101498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dirty="0"/>
              <a:t>03.htm</a:t>
            </a:r>
          </a:p>
        </p:txBody>
      </p:sp>
      <p:sp>
        <p:nvSpPr>
          <p:cNvPr id="5" name="Espace réservé du numéro de diapositive 4">
            <a:extLst>
              <a:ext uri="{FF2B5EF4-FFF2-40B4-BE49-F238E27FC236}">
                <a16:creationId xmlns:a16="http://schemas.microsoft.com/office/drawing/2014/main" id="{A74973EC-5DB7-4B5C-B4FC-14B8D10B6A35}"/>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170457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4829665" y="899297"/>
            <a:ext cx="6096000" cy="4893647"/>
          </a:xfrm>
          <a:prstGeom prst="rect">
            <a:avLst/>
          </a:prstGeom>
        </p:spPr>
        <p:txBody>
          <a:bodyPr>
            <a:spAutoFit/>
          </a:bodyPr>
          <a:lstStyle/>
          <a:p>
            <a:r>
              <a:rPr lang="fr-FR" sz="1200" dirty="0">
                <a:latin typeface="Courier New" panose="02070309020205020404" pitchFamily="49" charset="0"/>
                <a:cs typeface="Courier New" panose="02070309020205020404" pitchFamily="49" charset="0"/>
              </a:rPr>
              <a:t>&lt;!DOCTYPE html&gt;</a:t>
            </a:r>
          </a:p>
          <a:p>
            <a:r>
              <a:rPr lang="fr-FR" sz="1200" dirty="0">
                <a:latin typeface="Courier New" panose="02070309020205020404" pitchFamily="49" charset="0"/>
                <a:cs typeface="Courier New" panose="02070309020205020404" pitchFamily="49" charset="0"/>
              </a:rPr>
              <a:t>&lt;html </a:t>
            </a:r>
            <a:r>
              <a:rPr lang="fr-FR" sz="1200" dirty="0" err="1">
                <a:latin typeface="Courier New" panose="02070309020205020404" pitchFamily="49" charset="0"/>
                <a:cs typeface="Courier New" panose="02070309020205020404" pitchFamily="49" charset="0"/>
              </a:rPr>
              <a:t>lang</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fr</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meta</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charset</a:t>
            </a:r>
            <a:r>
              <a:rPr lang="fr-FR" sz="1200" dirty="0">
                <a:latin typeface="Courier New" panose="02070309020205020404" pitchFamily="49" charset="0"/>
                <a:cs typeface="Courier New" panose="02070309020205020404" pitchFamily="49" charset="0"/>
              </a:rPr>
              <a:t>="utf-8"&gt;</a:t>
            </a:r>
          </a:p>
          <a:p>
            <a:r>
              <a:rPr lang="fr-FR" sz="1200" dirty="0">
                <a:latin typeface="Courier New" panose="02070309020205020404" pitchFamily="49" charset="0"/>
                <a:cs typeface="Courier New" panose="02070309020205020404" pitchFamily="49" charset="0"/>
              </a:rPr>
              <a:t>    &lt;style&gt;</a:t>
            </a:r>
          </a:p>
          <a:p>
            <a:r>
              <a:rPr lang="fr-FR" sz="1200" dirty="0">
                <a:latin typeface="Courier New" panose="02070309020205020404" pitchFamily="49" charset="0"/>
                <a:cs typeface="Courier New" panose="02070309020205020404" pitchFamily="49" charset="0"/>
              </a:rPr>
              <a:t>    &lt;/style&gt;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&lt;body&gt;</a:t>
            </a:r>
          </a:p>
          <a:p>
            <a:r>
              <a:rPr lang="fr-FR" sz="1200" dirty="0">
                <a:latin typeface="Courier New" panose="02070309020205020404" pitchFamily="49" charset="0"/>
                <a:cs typeface="Courier New" panose="02070309020205020404" pitchFamily="49" charset="0"/>
              </a:rPr>
              <a:t>    &lt;div class="</a:t>
            </a:r>
            <a:r>
              <a:rPr lang="fr-FR" sz="1200" dirty="0" err="1">
                <a:latin typeface="Courier New" panose="02070309020205020404" pitchFamily="49" charset="0"/>
                <a:cs typeface="Courier New" panose="02070309020205020404" pitchFamily="49" charset="0"/>
              </a:rPr>
              <a:t>brass</a:t>
            </a:r>
            <a:r>
              <a:rPr lang="fr-FR" sz="1200" dirty="0">
                <a:latin typeface="Courier New" panose="02070309020205020404" pitchFamily="49" charset="0"/>
                <a:cs typeface="Courier New" panose="02070309020205020404" pitchFamily="49" charset="0"/>
              </a:rPr>
              <a:t>"&gt;Texte dans un div de classe </a:t>
            </a:r>
            <a:r>
              <a:rPr lang="fr-FR" sz="1200" dirty="0" err="1">
                <a:latin typeface="Courier New" panose="02070309020205020404" pitchFamily="49" charset="0"/>
                <a:cs typeface="Courier New" panose="02070309020205020404" pitchFamily="49" charset="0"/>
              </a:rPr>
              <a:t>brass</a:t>
            </a:r>
            <a:r>
              <a:rPr lang="fr-FR" sz="1200" dirty="0">
                <a:latin typeface="Courier New" panose="02070309020205020404" pitchFamily="49" charset="0"/>
                <a:cs typeface="Courier New" panose="02070309020205020404" pitchFamily="49" charset="0"/>
              </a:rPr>
              <a:t>&lt;/div&gt;</a:t>
            </a:r>
          </a:p>
          <a:p>
            <a:r>
              <a:rPr lang="fr-FR" sz="1200" dirty="0">
                <a:latin typeface="Courier New" panose="02070309020205020404" pitchFamily="49" charset="0"/>
                <a:cs typeface="Courier New" panose="02070309020205020404" pitchFamily="49" charset="0"/>
              </a:rPr>
              <a:t>    &lt;div class="br56"&gt;Texte dans un div de classe br56&lt;/div&gt;</a:t>
            </a:r>
          </a:p>
          <a:p>
            <a:r>
              <a:rPr lang="fr-FR" sz="1200" dirty="0">
                <a:latin typeface="Courier New" panose="02070309020205020404" pitchFamily="49" charset="0"/>
                <a:cs typeface="Courier New" panose="02070309020205020404" pitchFamily="49" charset="0"/>
              </a:rPr>
              <a:t>    &lt;div class="st45"&gt;Texte dans un div de classe st45&lt;/div&gt;</a:t>
            </a:r>
          </a:p>
          <a:p>
            <a:r>
              <a:rPr lang="fr-FR" sz="1200" dirty="0">
                <a:latin typeface="Courier New" panose="02070309020205020404" pitchFamily="49" charset="0"/>
                <a:cs typeface="Courier New" panose="02070309020205020404" pitchFamily="49" charset="0"/>
              </a:rPr>
              <a:t>    &lt;div class="</a:t>
            </a:r>
            <a:r>
              <a:rPr lang="fr-FR" sz="1200" dirty="0" err="1">
                <a:latin typeface="Courier New" panose="02070309020205020404" pitchFamily="49" charset="0"/>
                <a:cs typeface="Courier New" panose="02070309020205020404" pitchFamily="49" charset="0"/>
              </a:rPr>
              <a:t>lo</a:t>
            </a:r>
            <a:r>
              <a:rPr lang="fr-FR" sz="1200" dirty="0">
                <a:latin typeface="Courier New" panose="02070309020205020404" pitchFamily="49" charset="0"/>
                <a:cs typeface="Courier New" panose="02070309020205020404" pitchFamily="49" charset="0"/>
              </a:rPr>
              <a:t>"&gt;Texte dans un div de classe </a:t>
            </a:r>
            <a:r>
              <a:rPr lang="fr-FR" sz="1200" dirty="0" err="1">
                <a:latin typeface="Courier New" panose="02070309020205020404" pitchFamily="49" charset="0"/>
                <a:cs typeface="Courier New" panose="02070309020205020404" pitchFamily="49" charset="0"/>
              </a:rPr>
              <a:t>lo</a:t>
            </a:r>
            <a:r>
              <a:rPr lang="fr-FR" sz="1200" dirty="0">
                <a:latin typeface="Courier New" panose="02070309020205020404" pitchFamily="49" charset="0"/>
                <a:cs typeface="Courier New" panose="02070309020205020404" pitchFamily="49" charset="0"/>
              </a:rPr>
              <a:t>&lt;/div&gt;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ol</a:t>
            </a:r>
            <a:r>
              <a:rPr lang="fr-FR" sz="1200" dirty="0">
                <a:latin typeface="Courier New" panose="02070309020205020404" pitchFamily="49" charset="0"/>
                <a:cs typeface="Courier New" panose="02070309020205020404" pitchFamily="49" charset="0"/>
              </a:rPr>
              <a:t> class="t"&gt;</a:t>
            </a:r>
          </a:p>
          <a:p>
            <a:r>
              <a:rPr lang="fr-FR" sz="1200" dirty="0">
                <a:latin typeface="Courier New" panose="02070309020205020404" pitchFamily="49" charset="0"/>
                <a:cs typeface="Courier New" panose="02070309020205020404" pitchFamily="49" charset="0"/>
              </a:rPr>
              <a:t>      &lt;li&gt;un&lt;/li&gt;</a:t>
            </a:r>
          </a:p>
          <a:p>
            <a:r>
              <a:rPr lang="fr-FR" sz="1200" dirty="0">
                <a:latin typeface="Courier New" panose="02070309020205020404" pitchFamily="49" charset="0"/>
                <a:cs typeface="Courier New" panose="02070309020205020404" pitchFamily="49" charset="0"/>
              </a:rPr>
              <a:t>      &lt;li&gt;deux&lt;/li&gt;</a:t>
            </a:r>
          </a:p>
          <a:p>
            <a:r>
              <a:rPr lang="fr-FR" sz="1200" dirty="0">
                <a:latin typeface="Courier New" panose="02070309020205020404" pitchFamily="49" charset="0"/>
                <a:cs typeface="Courier New" panose="02070309020205020404" pitchFamily="49" charset="0"/>
              </a:rPr>
              <a:t>      &lt;li&gt;trois&lt;/li&gt;</a:t>
            </a:r>
          </a:p>
          <a:p>
            <a:r>
              <a:rPr lang="fr-FR" sz="1200" dirty="0">
                <a:latin typeface="Courier New" panose="02070309020205020404" pitchFamily="49" charset="0"/>
                <a:cs typeface="Courier New" panose="02070309020205020404" pitchFamily="49" charset="0"/>
              </a:rPr>
              <a:t>      &lt;li&gt;quatre&lt;/li&gt;</a:t>
            </a:r>
          </a:p>
          <a:p>
            <a:r>
              <a:rPr lang="fr-FR" sz="1200" dirty="0">
                <a:latin typeface="Courier New" panose="02070309020205020404" pitchFamily="49" charset="0"/>
                <a:cs typeface="Courier New" panose="02070309020205020404" pitchFamily="49" charset="0"/>
              </a:rPr>
              <a:t>      &lt;li&gt;cinq&lt;/li&gt;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ol</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form</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&lt;input type="</a:t>
            </a:r>
            <a:r>
              <a:rPr lang="fr-FR" sz="1200" dirty="0" err="1">
                <a:latin typeface="Courier New" panose="02070309020205020404" pitchFamily="49" charset="0"/>
                <a:cs typeface="Courier New" panose="02070309020205020404" pitchFamily="49" charset="0"/>
              </a:rPr>
              <a:t>checkbox</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checked</a:t>
            </a:r>
            <a:r>
              <a:rPr lang="fr-FR" sz="1200" dirty="0">
                <a:latin typeface="Courier New" panose="02070309020205020404" pitchFamily="49" charset="0"/>
                <a:cs typeface="Courier New" panose="02070309020205020404" pitchFamily="49" charset="0"/>
              </a:rPr>
              <a:t>&gt;&lt;label&gt;premier&lt;/label&gt;</a:t>
            </a:r>
          </a:p>
          <a:p>
            <a:r>
              <a:rPr lang="fr-FR" sz="1200" dirty="0">
                <a:latin typeface="Courier New" panose="02070309020205020404" pitchFamily="49" charset="0"/>
                <a:cs typeface="Courier New" panose="02070309020205020404" pitchFamily="49" charset="0"/>
              </a:rPr>
              <a:t>      &lt;input type="</a:t>
            </a:r>
            <a:r>
              <a:rPr lang="fr-FR" sz="1200" dirty="0" err="1">
                <a:latin typeface="Courier New" panose="02070309020205020404" pitchFamily="49" charset="0"/>
                <a:cs typeface="Courier New" panose="02070309020205020404" pitchFamily="49" charset="0"/>
              </a:rPr>
              <a:t>checkbox</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checked</a:t>
            </a:r>
            <a:r>
              <a:rPr lang="fr-FR" sz="1200" dirty="0">
                <a:latin typeface="Courier New" panose="02070309020205020404" pitchFamily="49" charset="0"/>
                <a:cs typeface="Courier New" panose="02070309020205020404" pitchFamily="49" charset="0"/>
              </a:rPr>
              <a:t>&gt;&lt;label&gt;deuxième&lt;/label&gt;</a:t>
            </a:r>
          </a:p>
          <a:p>
            <a:r>
              <a:rPr lang="fr-FR" sz="1200" dirty="0">
                <a:latin typeface="Courier New" panose="02070309020205020404" pitchFamily="49" charset="0"/>
                <a:cs typeface="Courier New" panose="02070309020205020404" pitchFamily="49" charset="0"/>
              </a:rPr>
              <a:t>      &lt;input type="</a:t>
            </a:r>
            <a:r>
              <a:rPr lang="fr-FR" sz="1200" dirty="0" err="1">
                <a:latin typeface="Courier New" panose="02070309020205020404" pitchFamily="49" charset="0"/>
                <a:cs typeface="Courier New" panose="02070309020205020404" pitchFamily="49" charset="0"/>
              </a:rPr>
              <a:t>checkbox</a:t>
            </a:r>
            <a:r>
              <a:rPr lang="fr-FR" sz="1200" dirty="0">
                <a:latin typeface="Courier New" panose="02070309020205020404" pitchFamily="49" charset="0"/>
                <a:cs typeface="Courier New" panose="02070309020205020404" pitchFamily="49" charset="0"/>
              </a:rPr>
              <a:t>"&gt;&lt;label&gt;troisième&lt;/label&gt;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form</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&lt;/body&gt;</a:t>
            </a:r>
          </a:p>
          <a:p>
            <a:r>
              <a:rPr lang="fr-FR" sz="1200" dirty="0">
                <a:latin typeface="Courier New" panose="02070309020205020404" pitchFamily="49" charset="0"/>
                <a:cs typeface="Courier New" panose="02070309020205020404" pitchFamily="49" charset="0"/>
              </a:rPr>
              <a:t>&lt;/html&gt;</a:t>
            </a:r>
          </a:p>
        </p:txBody>
      </p:sp>
      <p:sp>
        <p:nvSpPr>
          <p:cNvPr id="6" name="ZoneTexte 5"/>
          <p:cNvSpPr txBox="1"/>
          <p:nvPr/>
        </p:nvSpPr>
        <p:spPr>
          <a:xfrm>
            <a:off x="1742173" y="1166721"/>
            <a:ext cx="2433587" cy="369332"/>
          </a:xfrm>
          <a:prstGeom prst="rect">
            <a:avLst/>
          </a:prstGeom>
          <a:noFill/>
        </p:spPr>
        <p:txBody>
          <a:bodyPr wrap="square" rtlCol="0">
            <a:spAutoFit/>
          </a:bodyPr>
          <a:lstStyle/>
          <a:p>
            <a:r>
              <a:rPr lang="fr-FR" dirty="0"/>
              <a:t>Voici le code à utiliser :</a:t>
            </a:r>
          </a:p>
        </p:txBody>
      </p:sp>
      <p:sp>
        <p:nvSpPr>
          <p:cNvPr id="2" name="Espace réservé du numéro de diapositive 1">
            <a:extLst>
              <a:ext uri="{FF2B5EF4-FFF2-40B4-BE49-F238E27FC236}">
                <a16:creationId xmlns:a16="http://schemas.microsoft.com/office/drawing/2014/main" id="{80F53985-975C-40E2-A52F-4B5E3DB7F1D7}"/>
              </a:ext>
            </a:extLst>
          </p:cNvPr>
          <p:cNvSpPr>
            <a:spLocks noGrp="1"/>
          </p:cNvSpPr>
          <p:nvPr>
            <p:ph type="sldNum" sz="quarter" idx="12"/>
          </p:nvPr>
        </p:nvSpPr>
        <p:spPr/>
        <p:txBody>
          <a:bodyPr/>
          <a:lstStyle/>
          <a:p>
            <a:fld id="{D57F1E4F-1CFF-5643-939E-217C01CDF565}" type="slidenum">
              <a:rPr lang="en-US" smtClean="0"/>
              <a:pPr/>
              <a:t>280</a:t>
            </a:fld>
            <a:endParaRPr lang="en-US" dirty="0"/>
          </a:p>
        </p:txBody>
      </p:sp>
    </p:spTree>
    <p:extLst>
      <p:ext uri="{BB962C8B-B14F-4D97-AF65-F5344CB8AC3E}">
        <p14:creationId xmlns:p14="http://schemas.microsoft.com/office/powerpoint/2010/main" val="3987642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970773" y="1463565"/>
            <a:ext cx="10604600" cy="923330"/>
          </a:xfrm>
          <a:prstGeom prst="rect">
            <a:avLst/>
          </a:prstGeom>
          <a:noFill/>
        </p:spPr>
        <p:txBody>
          <a:bodyPr wrap="square" rtlCol="0">
            <a:spAutoFit/>
          </a:bodyPr>
          <a:lstStyle/>
          <a:p>
            <a:r>
              <a:rPr lang="fr-FR" sz="5400" dirty="0"/>
              <a:t>Solution</a:t>
            </a:r>
          </a:p>
        </p:txBody>
      </p:sp>
      <p:sp>
        <p:nvSpPr>
          <p:cNvPr id="3" name="ZoneTexte 2"/>
          <p:cNvSpPr txBox="1"/>
          <p:nvPr/>
        </p:nvSpPr>
        <p:spPr>
          <a:xfrm>
            <a:off x="2528740" y="2524812"/>
            <a:ext cx="6825006" cy="1477328"/>
          </a:xfrm>
          <a:prstGeom prst="rect">
            <a:avLst/>
          </a:prstGeom>
          <a:noFill/>
        </p:spPr>
        <p:txBody>
          <a:bodyPr wrap="square" rtlCol="0">
            <a:spAutoFit/>
          </a:bodyPr>
          <a:lstStyle/>
          <a:p>
            <a:pPr marL="342900" indent="-342900">
              <a:buAutoNum type="arabicParenR"/>
            </a:pPr>
            <a:r>
              <a:rPr lang="fr-FR" dirty="0"/>
              <a:t>div[class^="</a:t>
            </a:r>
            <a:r>
              <a:rPr lang="fr-FR" dirty="0" err="1"/>
              <a:t>br</a:t>
            </a:r>
            <a:r>
              <a:rPr lang="fr-FR" dirty="0"/>
              <a:t>"]</a:t>
            </a:r>
          </a:p>
          <a:p>
            <a:pPr marL="342900" indent="-342900">
              <a:buAutoNum type="arabicParenR"/>
            </a:pPr>
            <a:r>
              <a:rPr lang="fr-FR" dirty="0"/>
              <a:t>div[class*="t"]</a:t>
            </a:r>
          </a:p>
          <a:p>
            <a:pPr marL="342900" indent="-342900">
              <a:buAutoNum type="arabicParenR"/>
            </a:pPr>
            <a:r>
              <a:rPr lang="fr-FR" dirty="0" err="1"/>
              <a:t>ol</a:t>
            </a:r>
            <a:r>
              <a:rPr lang="fr-FR" dirty="0"/>
              <a:t> </a:t>
            </a:r>
            <a:r>
              <a:rPr lang="fr-FR" dirty="0" err="1"/>
              <a:t>li:nth-last-child</a:t>
            </a:r>
            <a:r>
              <a:rPr lang="fr-FR" dirty="0"/>
              <a:t>(2)</a:t>
            </a:r>
          </a:p>
          <a:p>
            <a:pPr marL="342900" indent="-342900">
              <a:buAutoNum type="arabicParenR"/>
            </a:pPr>
            <a:r>
              <a:rPr lang="fr-FR" dirty="0"/>
              <a:t>ol.t </a:t>
            </a:r>
            <a:r>
              <a:rPr lang="fr-FR" dirty="0" err="1"/>
              <a:t>li:nth-child</a:t>
            </a:r>
            <a:r>
              <a:rPr lang="fr-FR" dirty="0"/>
              <a:t>(3)</a:t>
            </a:r>
          </a:p>
          <a:p>
            <a:pPr marL="342900" indent="-342900">
              <a:buAutoNum type="arabicParenR"/>
            </a:pPr>
            <a:r>
              <a:rPr lang="fr-FR" dirty="0"/>
              <a:t>input[type=</a:t>
            </a:r>
            <a:r>
              <a:rPr lang="fr-FR" dirty="0" err="1"/>
              <a:t>checkbox</a:t>
            </a:r>
            <a:r>
              <a:rPr lang="fr-FR" dirty="0"/>
              <a:t>]:</a:t>
            </a:r>
            <a:r>
              <a:rPr lang="fr-FR" dirty="0" err="1"/>
              <a:t>checked+label</a:t>
            </a:r>
            <a:endParaRPr lang="fr-FR" dirty="0"/>
          </a:p>
        </p:txBody>
      </p:sp>
      <p:sp>
        <p:nvSpPr>
          <p:cNvPr id="4" name="Espace réservé du numéro de diapositive 3">
            <a:extLst>
              <a:ext uri="{FF2B5EF4-FFF2-40B4-BE49-F238E27FC236}">
                <a16:creationId xmlns:a16="http://schemas.microsoft.com/office/drawing/2014/main" id="{3BE73B58-4576-4721-8E5A-14B1F25B211E}"/>
              </a:ext>
            </a:extLst>
          </p:cNvPr>
          <p:cNvSpPr>
            <a:spLocks noGrp="1"/>
          </p:cNvSpPr>
          <p:nvPr>
            <p:ph type="sldNum" sz="quarter" idx="12"/>
          </p:nvPr>
        </p:nvSpPr>
        <p:spPr/>
        <p:txBody>
          <a:bodyPr/>
          <a:lstStyle/>
          <a:p>
            <a:fld id="{D57F1E4F-1CFF-5643-939E-217C01CDF565}" type="slidenum">
              <a:rPr lang="en-US" smtClean="0"/>
              <a:pPr/>
              <a:t>281</a:t>
            </a:fld>
            <a:endParaRPr lang="en-US" dirty="0"/>
          </a:p>
        </p:txBody>
      </p:sp>
    </p:spTree>
    <p:extLst>
      <p:ext uri="{BB962C8B-B14F-4D97-AF65-F5344CB8AC3E}">
        <p14:creationId xmlns:p14="http://schemas.microsoft.com/office/powerpoint/2010/main" val="194077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127EB65-71B7-FD34-DAA8-B08E67B7F7FD}"/>
              </a:ext>
            </a:extLst>
          </p:cNvPr>
          <p:cNvSpPr>
            <a:spLocks noGrp="1"/>
          </p:cNvSpPr>
          <p:nvPr>
            <p:ph type="sldNum" sz="quarter" idx="12"/>
          </p:nvPr>
        </p:nvSpPr>
        <p:spPr/>
        <p:txBody>
          <a:bodyPr/>
          <a:lstStyle/>
          <a:p>
            <a:fld id="{D57F1E4F-1CFF-5643-939E-217C01CDF565}" type="slidenum">
              <a:rPr lang="en-US" smtClean="0"/>
              <a:pPr/>
              <a:t>282</a:t>
            </a:fld>
            <a:endParaRPr lang="en-US" dirty="0"/>
          </a:p>
        </p:txBody>
      </p:sp>
      <p:sp>
        <p:nvSpPr>
          <p:cNvPr id="3" name="ZoneTexte 2">
            <a:extLst>
              <a:ext uri="{FF2B5EF4-FFF2-40B4-BE49-F238E27FC236}">
                <a16:creationId xmlns:a16="http://schemas.microsoft.com/office/drawing/2014/main" id="{7A41BFDA-3EEF-C405-083A-9BA3FD02E068}"/>
              </a:ext>
            </a:extLst>
          </p:cNvPr>
          <p:cNvSpPr txBox="1"/>
          <p:nvPr/>
        </p:nvSpPr>
        <p:spPr>
          <a:xfrm>
            <a:off x="1180253" y="389466"/>
            <a:ext cx="9342120" cy="646331"/>
          </a:xfrm>
          <a:prstGeom prst="rect">
            <a:avLst/>
          </a:prstGeom>
          <a:noFill/>
        </p:spPr>
        <p:txBody>
          <a:bodyPr wrap="square" rtlCol="0">
            <a:spAutoFit/>
          </a:bodyPr>
          <a:lstStyle/>
          <a:p>
            <a:r>
              <a:rPr lang="fr-FR" dirty="0"/>
              <a:t>Exercice : définissez un tableau HTML. Colorez une cellule sur deux dans le tableau, quel que soit le nombre de colonnes et de lignes dans le tableau. Voici ce que vous devez obtenir :</a:t>
            </a:r>
          </a:p>
        </p:txBody>
      </p:sp>
      <p:pic>
        <p:nvPicPr>
          <p:cNvPr id="5" name="Image 4">
            <a:extLst>
              <a:ext uri="{FF2B5EF4-FFF2-40B4-BE49-F238E27FC236}">
                <a16:creationId xmlns:a16="http://schemas.microsoft.com/office/drawing/2014/main" id="{9B7CCC44-DA4D-E054-28D7-2F267D2BBACF}"/>
              </a:ext>
            </a:extLst>
          </p:cNvPr>
          <p:cNvPicPr>
            <a:picLocks noChangeAspect="1"/>
          </p:cNvPicPr>
          <p:nvPr/>
        </p:nvPicPr>
        <p:blipFill>
          <a:blip r:embed="rId2"/>
          <a:stretch>
            <a:fillRect/>
          </a:stretch>
        </p:blipFill>
        <p:spPr>
          <a:xfrm>
            <a:off x="3183466" y="1565563"/>
            <a:ext cx="4652433" cy="4471169"/>
          </a:xfrm>
          <a:prstGeom prst="rect">
            <a:avLst/>
          </a:prstGeom>
        </p:spPr>
      </p:pic>
    </p:spTree>
    <p:extLst>
      <p:ext uri="{BB962C8B-B14F-4D97-AF65-F5344CB8AC3E}">
        <p14:creationId xmlns:p14="http://schemas.microsoft.com/office/powerpoint/2010/main" val="59058721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9240" y="869272"/>
            <a:ext cx="9113520" cy="4401205"/>
          </a:xfrm>
          <a:prstGeom prst="rect">
            <a:avLst/>
          </a:prstGeom>
        </p:spPr>
        <p:txBody>
          <a:bodyPr wrap="square">
            <a:spAutoFit/>
          </a:bodyPr>
          <a:lstStyle/>
          <a:p>
            <a:r>
              <a:rPr lang="fr-FR" sz="1000" dirty="0">
                <a:latin typeface="Courier New" panose="02070309020205020404" pitchFamily="49" charset="0"/>
                <a:cs typeface="Courier New" panose="02070309020205020404" pitchFamily="49" charset="0"/>
              </a:rPr>
              <a:t>&lt;!DOCTYPE html&gt;</a:t>
            </a:r>
          </a:p>
          <a:p>
            <a:r>
              <a:rPr lang="fr-FR" sz="1000" dirty="0">
                <a:latin typeface="Courier New" panose="02070309020205020404" pitchFamily="49" charset="0"/>
                <a:cs typeface="Courier New" panose="02070309020205020404" pitchFamily="49" charset="0"/>
              </a:rPr>
              <a:t>&lt;html </a:t>
            </a:r>
            <a:r>
              <a:rPr lang="fr-FR" sz="1000" dirty="0" err="1">
                <a:latin typeface="Courier New" panose="02070309020205020404" pitchFamily="49" charset="0"/>
                <a:cs typeface="Courier New" panose="02070309020205020404" pitchFamily="49" charset="0"/>
              </a:rPr>
              <a:t>lang</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fr</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head</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meta</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charset</a:t>
            </a:r>
            <a:r>
              <a:rPr lang="fr-FR" sz="1000" dirty="0">
                <a:latin typeface="Courier New" panose="02070309020205020404" pitchFamily="49" charset="0"/>
                <a:cs typeface="Courier New" panose="02070309020205020404" pitchFamily="49" charset="0"/>
              </a:rPr>
              <a:t>="utf-8"&gt;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title</a:t>
            </a:r>
            <a:r>
              <a:rPr lang="fr-FR" sz="1000" dirty="0">
                <a:latin typeface="Courier New" panose="02070309020205020404" pitchFamily="49" charset="0"/>
                <a:cs typeface="Courier New" panose="02070309020205020404" pitchFamily="49" charset="0"/>
              </a:rPr>
              <a:t>&gt;Damier CSS&lt;/</a:t>
            </a:r>
            <a:r>
              <a:rPr lang="fr-FR" sz="1000" dirty="0" err="1">
                <a:latin typeface="Courier New" panose="02070309020205020404" pitchFamily="49" charset="0"/>
                <a:cs typeface="Courier New" panose="02070309020205020404" pitchFamily="49" charset="0"/>
              </a:rPr>
              <a:t>title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&lt;style&gt;</a:t>
            </a:r>
          </a:p>
          <a:p>
            <a:r>
              <a:rPr lang="fr-FR" sz="1000" dirty="0">
                <a:latin typeface="Courier New" panose="02070309020205020404" pitchFamily="49" charset="0"/>
                <a:cs typeface="Courier New" panose="02070309020205020404" pitchFamily="49" charset="0"/>
              </a:rPr>
              <a:t>      td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width</a:t>
            </a:r>
            <a:r>
              <a:rPr lang="fr-FR" sz="1000" dirty="0">
                <a:latin typeface="Courier New" panose="02070309020205020404" pitchFamily="49" charset="0"/>
                <a:cs typeface="Courier New" panose="02070309020205020404" pitchFamily="49" charset="0"/>
              </a:rPr>
              <a:t>: 3rem;</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height</a:t>
            </a:r>
            <a:r>
              <a:rPr lang="fr-FR" sz="1000" dirty="0">
                <a:latin typeface="Courier New" panose="02070309020205020404" pitchFamily="49" charset="0"/>
                <a:cs typeface="Courier New" panose="02070309020205020404" pitchFamily="49" charset="0"/>
              </a:rPr>
              <a:t>: 3rem;</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tr:nth-child</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even</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td:nth-child</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even</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tr:nth-child</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odd</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td:nth-child</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odd</a:t>
            </a:r>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background: black;</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&lt;/style&gt;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head</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&lt;body&gt;</a:t>
            </a:r>
          </a:p>
          <a:p>
            <a:r>
              <a:rPr lang="fr-FR" sz="1000" dirty="0">
                <a:latin typeface="Courier New" panose="02070309020205020404" pitchFamily="49" charset="0"/>
                <a:cs typeface="Courier New" panose="02070309020205020404" pitchFamily="49" charset="0"/>
              </a:rPr>
              <a:t>    &lt;table border&gt;</a:t>
            </a:r>
          </a:p>
          <a:p>
            <a:r>
              <a:rPr lang="fr-FR" sz="1000" dirty="0">
                <a:latin typeface="Courier New" panose="02070309020205020404" pitchFamily="49" charset="0"/>
                <a:cs typeface="Courier New" panose="02070309020205020404" pitchFamily="49" charset="0"/>
              </a:rPr>
              <a:t>      &lt;tr&gt;&lt;td&gt;&lt;/td&gt;&lt;td&gt;&lt;/td&gt;&lt;td&gt;&lt;/td&gt;&lt;td&gt;&lt;/td&gt;&lt;td&gt;&lt;/td&gt;&lt;td&gt;&lt;/td&gt;&lt;td&gt;&lt;/td&gt;&lt;td&gt;&lt;/td&gt;&lt;/tr&gt;</a:t>
            </a:r>
          </a:p>
          <a:p>
            <a:r>
              <a:rPr lang="fr-FR" sz="1000" dirty="0">
                <a:latin typeface="Courier New" panose="02070309020205020404" pitchFamily="49" charset="0"/>
                <a:cs typeface="Courier New" panose="02070309020205020404" pitchFamily="49" charset="0"/>
              </a:rPr>
              <a:t>      &lt;tr&gt;&lt;td&gt;&lt;/td&gt;&lt;td&gt;&lt;/td&gt;&lt;td&gt;&lt;/td&gt;&lt;td&gt;&lt;/td&gt;&lt;td&gt;&lt;/td&gt;&lt;td&gt;&lt;/td&gt;&lt;td&gt;&lt;/td&gt;&lt;td&gt;&lt;/td&gt;&lt;/tr&gt;</a:t>
            </a:r>
          </a:p>
          <a:p>
            <a:r>
              <a:rPr lang="fr-FR" sz="1000" dirty="0">
                <a:latin typeface="Courier New" panose="02070309020205020404" pitchFamily="49" charset="0"/>
                <a:cs typeface="Courier New" panose="02070309020205020404" pitchFamily="49" charset="0"/>
              </a:rPr>
              <a:t>      &lt;tr&gt;&lt;td&gt;&lt;/td&gt;&lt;td&gt;&lt;/td&gt;&lt;td&gt;&lt;/td&gt;&lt;td&gt;&lt;/td&gt;&lt;td&gt;&lt;/td&gt;&lt;td&gt;&lt;/td&gt;&lt;td&gt;&lt;/td&gt;&lt;td&gt;&lt;/td&gt;&lt;/tr&gt;</a:t>
            </a:r>
          </a:p>
          <a:p>
            <a:r>
              <a:rPr lang="fr-FR" sz="1000" dirty="0">
                <a:latin typeface="Courier New" panose="02070309020205020404" pitchFamily="49" charset="0"/>
                <a:cs typeface="Courier New" panose="02070309020205020404" pitchFamily="49" charset="0"/>
              </a:rPr>
              <a:t>      &lt;tr&gt;&lt;td&gt;&lt;/td&gt;&lt;td&gt;&lt;/td&gt;&lt;td&gt;&lt;/td&gt;&lt;td&gt;&lt;/td&gt;&lt;td&gt;&lt;/td&gt;&lt;td&gt;&lt;/td&gt;&lt;td&gt;&lt;/td&gt;&lt;td&gt;&lt;/td&gt;&lt;/tr&gt;</a:t>
            </a:r>
          </a:p>
          <a:p>
            <a:r>
              <a:rPr lang="fr-FR" sz="1000" dirty="0">
                <a:latin typeface="Courier New" panose="02070309020205020404" pitchFamily="49" charset="0"/>
                <a:cs typeface="Courier New" panose="02070309020205020404" pitchFamily="49" charset="0"/>
              </a:rPr>
              <a:t>      &lt;tr&gt;&lt;td&gt;&lt;/td&gt;&lt;td&gt;&lt;/td&gt;&lt;td&gt;&lt;/td&gt;&lt;td&gt;&lt;/td&gt;&lt;td&gt;&lt;/td&gt;&lt;td&gt;&lt;/td&gt;&lt;td&gt;&lt;/td&gt;&lt;td&gt;&lt;/td&gt;&lt;/tr&gt;</a:t>
            </a:r>
          </a:p>
          <a:p>
            <a:r>
              <a:rPr lang="fr-FR" sz="1000" dirty="0">
                <a:latin typeface="Courier New" panose="02070309020205020404" pitchFamily="49" charset="0"/>
                <a:cs typeface="Courier New" panose="02070309020205020404" pitchFamily="49" charset="0"/>
              </a:rPr>
              <a:t>      &lt;tr&gt;&lt;td&gt;&lt;/td&gt;&lt;td&gt;&lt;/td&gt;&lt;td&gt;&lt;/td&gt;&lt;td&gt;&lt;/td&gt;&lt;td&gt;&lt;/td&gt;&lt;td&gt;&lt;/td&gt;&lt;td&gt;&lt;/td&gt;&lt;td&gt;&lt;/td&gt;&lt;/tr&gt;</a:t>
            </a:r>
          </a:p>
          <a:p>
            <a:r>
              <a:rPr lang="fr-FR" sz="1000" dirty="0">
                <a:latin typeface="Courier New" panose="02070309020205020404" pitchFamily="49" charset="0"/>
                <a:cs typeface="Courier New" panose="02070309020205020404" pitchFamily="49" charset="0"/>
              </a:rPr>
              <a:t>      &lt;tr&gt;&lt;td&gt;&lt;/td&gt;&lt;td&gt;&lt;/td&gt;&lt;td&gt;&lt;/td&gt;&lt;td&gt;&lt;/td&gt;&lt;td&gt;&lt;/td&gt;&lt;td&gt;&lt;/td&gt;&lt;td&gt;&lt;/td&gt;&lt;td&gt;&lt;/td&gt;&lt;/tr&gt;</a:t>
            </a:r>
          </a:p>
          <a:p>
            <a:r>
              <a:rPr lang="fr-FR" sz="1000" dirty="0">
                <a:latin typeface="Courier New" panose="02070309020205020404" pitchFamily="49" charset="0"/>
                <a:cs typeface="Courier New" panose="02070309020205020404" pitchFamily="49" charset="0"/>
              </a:rPr>
              <a:t>      &lt;tr&gt;&lt;td&gt;&lt;/td&gt;&lt;td&gt;&lt;/td&gt;&lt;td&gt;&lt;/td&gt;&lt;td&gt;&lt;/td&gt;&lt;td&gt;&lt;/td&gt;&lt;td&gt;&lt;/td&gt;&lt;td&gt;&lt;/td&gt;&lt;td&gt;&lt;/td&gt;&lt;/tr&gt;</a:t>
            </a:r>
          </a:p>
          <a:p>
            <a:r>
              <a:rPr lang="fr-FR" sz="1000" dirty="0">
                <a:latin typeface="Courier New" panose="02070309020205020404" pitchFamily="49" charset="0"/>
                <a:cs typeface="Courier New" panose="02070309020205020404" pitchFamily="49" charset="0"/>
              </a:rPr>
              <a:t>    &lt;/table&gt;</a:t>
            </a:r>
          </a:p>
          <a:p>
            <a:r>
              <a:rPr lang="fr-FR" sz="1000" dirty="0">
                <a:latin typeface="Courier New" panose="02070309020205020404" pitchFamily="49" charset="0"/>
                <a:cs typeface="Courier New" panose="02070309020205020404" pitchFamily="49" charset="0"/>
              </a:rPr>
              <a:t>  &lt;/body&gt;</a:t>
            </a:r>
          </a:p>
          <a:p>
            <a:r>
              <a:rPr lang="fr-FR" sz="1000" dirty="0">
                <a:latin typeface="Courier New" panose="02070309020205020404" pitchFamily="49" charset="0"/>
                <a:cs typeface="Courier New" panose="02070309020205020404" pitchFamily="49" charset="0"/>
              </a:rPr>
              <a:t>&lt;/html&gt;</a:t>
            </a:r>
          </a:p>
        </p:txBody>
      </p:sp>
      <p:sp>
        <p:nvSpPr>
          <p:cNvPr id="4" name="Espace réservé du numéro de diapositive 3">
            <a:extLst>
              <a:ext uri="{FF2B5EF4-FFF2-40B4-BE49-F238E27FC236}">
                <a16:creationId xmlns:a16="http://schemas.microsoft.com/office/drawing/2014/main" id="{AEB9D2E8-0C3C-4B82-A825-9064215EB1DE}"/>
              </a:ext>
            </a:extLst>
          </p:cNvPr>
          <p:cNvSpPr>
            <a:spLocks noGrp="1"/>
          </p:cNvSpPr>
          <p:nvPr>
            <p:ph type="sldNum" sz="quarter" idx="12"/>
          </p:nvPr>
        </p:nvSpPr>
        <p:spPr/>
        <p:txBody>
          <a:bodyPr/>
          <a:lstStyle/>
          <a:p>
            <a:fld id="{D57F1E4F-1CFF-5643-939E-217C01CDF565}" type="slidenum">
              <a:rPr lang="en-US" smtClean="0"/>
              <a:pPr/>
              <a:t>283</a:t>
            </a:fld>
            <a:endParaRPr lang="en-US" dirty="0"/>
          </a:p>
        </p:txBody>
      </p:sp>
    </p:spTree>
    <p:extLst>
      <p:ext uri="{BB962C8B-B14F-4D97-AF65-F5344CB8AC3E}">
        <p14:creationId xmlns:p14="http://schemas.microsoft.com/office/powerpoint/2010/main" val="2672950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6F3F1B6-F3A8-49B7-9070-1C2314DA7D0A}"/>
              </a:ext>
            </a:extLst>
          </p:cNvPr>
          <p:cNvSpPr txBox="1"/>
          <p:nvPr/>
        </p:nvSpPr>
        <p:spPr>
          <a:xfrm>
            <a:off x="2276475" y="1809750"/>
            <a:ext cx="8591550" cy="4524315"/>
          </a:xfrm>
          <a:prstGeom prst="rect">
            <a:avLst/>
          </a:prstGeom>
          <a:noFill/>
        </p:spPr>
        <p:txBody>
          <a:bodyPr wrap="square" rtlCol="0">
            <a:spAutoFit/>
          </a:bodyPr>
          <a:lstStyle/>
          <a:p>
            <a:r>
              <a:rPr lang="fr-FR" sz="1600" dirty="0">
                <a:latin typeface="Courier New" panose="02070309020205020404" pitchFamily="49" charset="0"/>
                <a:cs typeface="Courier New" panose="02070309020205020404" pitchFamily="49" charset="0"/>
              </a:rPr>
              <a:t>&lt;!DOCTYPE html&gt; </a:t>
            </a:r>
          </a:p>
          <a:p>
            <a:r>
              <a:rPr lang="fr-FR" sz="1600" dirty="0">
                <a:latin typeface="Courier New" panose="02070309020205020404" pitchFamily="49" charset="0"/>
                <a:cs typeface="Courier New" panose="02070309020205020404" pitchFamily="49" charset="0"/>
              </a:rPr>
              <a:t>&lt;html&gt;</a:t>
            </a:r>
          </a:p>
          <a:p>
            <a:r>
              <a:rPr lang="fr-FR" sz="1600" dirty="0">
                <a:latin typeface="Courier New" panose="02070309020205020404" pitchFamily="49" charset="0"/>
                <a:cs typeface="Courier New" panose="02070309020205020404" pitchFamily="49" charset="0"/>
              </a:rPr>
              <a:t>&lt;</a:t>
            </a:r>
            <a:r>
              <a:rPr lang="fr-FR" sz="1600" dirty="0" err="1">
                <a:latin typeface="Courier New" panose="02070309020205020404" pitchFamily="49" charset="0"/>
                <a:cs typeface="Courier New" panose="02070309020205020404" pitchFamily="49" charset="0"/>
              </a:rPr>
              <a:t>head</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&lt;script&gt;</a:t>
            </a:r>
          </a:p>
          <a:p>
            <a:r>
              <a:rPr lang="fr-FR" sz="1600" dirty="0">
                <a:latin typeface="Courier New" panose="02070309020205020404" pitchFamily="49" charset="0"/>
                <a:cs typeface="Courier New" panose="02070309020205020404" pitchFamily="49" charset="0"/>
              </a:rPr>
              <a:t>&lt;/script&gt;</a:t>
            </a:r>
          </a:p>
          <a:p>
            <a:r>
              <a:rPr lang="fr-FR" sz="1600" dirty="0">
                <a:latin typeface="Courier New" panose="02070309020205020404" pitchFamily="49" charset="0"/>
                <a:cs typeface="Courier New" panose="02070309020205020404" pitchFamily="49" charset="0"/>
              </a:rPr>
              <a:t>&lt;style&gt;</a:t>
            </a:r>
          </a:p>
          <a:p>
            <a:r>
              <a:rPr lang="fr-FR" sz="1600" dirty="0">
                <a:latin typeface="Courier New" panose="02070309020205020404" pitchFamily="49" charset="0"/>
                <a:cs typeface="Courier New" panose="02070309020205020404" pitchFamily="49" charset="0"/>
              </a:rPr>
              <a:t>  input[type=</a:t>
            </a:r>
            <a:r>
              <a:rPr lang="fr-FR" sz="1600" dirty="0" err="1">
                <a:latin typeface="Courier New" panose="02070309020205020404" pitchFamily="49" charset="0"/>
                <a:cs typeface="Courier New" panose="02070309020205020404" pitchFamily="49" charset="0"/>
              </a:rPr>
              <a:t>checkbox</a:t>
            </a:r>
            <a:r>
              <a:rPr lang="fr-FR" sz="1600" dirty="0">
                <a:latin typeface="Courier New" panose="02070309020205020404" pitchFamily="49" charset="0"/>
                <a:cs typeface="Courier New" panose="02070309020205020404" pitchFamily="49" charset="0"/>
              </a:rPr>
              <a:t>]:</a:t>
            </a:r>
            <a:r>
              <a:rPr lang="fr-FR" sz="1600" dirty="0" err="1">
                <a:latin typeface="Courier New" panose="02070309020205020404" pitchFamily="49" charset="0"/>
                <a:cs typeface="Courier New" panose="02070309020205020404" pitchFamily="49" charset="0"/>
              </a:rPr>
              <a:t>checked+label:after</a:t>
            </a:r>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color</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red</a:t>
            </a:r>
            <a:r>
              <a:rPr lang="fr-FR" sz="1600" dirty="0">
                <a:latin typeface="Courier New" panose="02070309020205020404" pitchFamily="49" charset="0"/>
                <a:cs typeface="Courier New" panose="02070309020205020404" pitchFamily="49" charset="0"/>
              </a:rPr>
              <a:t>;</a:t>
            </a:r>
          </a:p>
          <a:p>
            <a:r>
              <a:rPr lang="fr-FR" sz="1600" dirty="0">
                <a:latin typeface="Courier New" panose="02070309020205020404" pitchFamily="49" charset="0"/>
                <a:cs typeface="Courier New" panose="02070309020205020404" pitchFamily="49" charset="0"/>
              </a:rPr>
              <a:t>    content: '\2713';</a:t>
            </a:r>
          </a:p>
          <a:p>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&lt;/style&gt;</a:t>
            </a:r>
          </a:p>
          <a:p>
            <a:r>
              <a:rPr lang="fr-FR" sz="1600" dirty="0">
                <a:latin typeface="Courier New" panose="02070309020205020404" pitchFamily="49" charset="0"/>
                <a:cs typeface="Courier New" panose="02070309020205020404" pitchFamily="49" charset="0"/>
              </a:rPr>
              <a:t>&lt;/</a:t>
            </a:r>
            <a:r>
              <a:rPr lang="fr-FR" sz="1600" dirty="0" err="1">
                <a:latin typeface="Courier New" panose="02070309020205020404" pitchFamily="49" charset="0"/>
                <a:cs typeface="Courier New" panose="02070309020205020404" pitchFamily="49" charset="0"/>
              </a:rPr>
              <a:t>head</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&lt;body&gt;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form</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name</a:t>
            </a:r>
            <a:r>
              <a:rPr lang="fr-FR" sz="1600" dirty="0">
                <a:latin typeface="Courier New" panose="02070309020205020404" pitchFamily="49" charset="0"/>
                <a:cs typeface="Courier New" panose="02070309020205020404" pitchFamily="49" charset="0"/>
              </a:rPr>
              <a:t>="f"&gt;</a:t>
            </a:r>
          </a:p>
          <a:p>
            <a:r>
              <a:rPr lang="fr-FR" sz="1600" dirty="0">
                <a:latin typeface="Courier New" panose="02070309020205020404" pitchFamily="49" charset="0"/>
                <a:cs typeface="Courier New" panose="02070309020205020404" pitchFamily="49" charset="0"/>
              </a:rPr>
              <a:t>    &lt;input type="</a:t>
            </a:r>
            <a:r>
              <a:rPr lang="fr-FR" sz="1600" dirty="0" err="1">
                <a:latin typeface="Courier New" panose="02070309020205020404" pitchFamily="49" charset="0"/>
                <a:cs typeface="Courier New" panose="02070309020205020404" pitchFamily="49" charset="0"/>
              </a:rPr>
              <a:t>checkbox</a:t>
            </a:r>
            <a:r>
              <a:rPr lang="fr-FR" sz="1600" dirty="0">
                <a:latin typeface="Courier New" panose="02070309020205020404" pitchFamily="49" charset="0"/>
                <a:cs typeface="Courier New" panose="02070309020205020404" pitchFamily="49" charset="0"/>
              </a:rPr>
              <a:t>"&gt;&lt;label&gt;Cochez la case&lt;/label&gt;</a:t>
            </a:r>
          </a:p>
          <a:p>
            <a:r>
              <a:rPr lang="fr-FR" sz="1600" dirty="0">
                <a:latin typeface="Courier New" panose="02070309020205020404" pitchFamily="49" charset="0"/>
                <a:cs typeface="Courier New" panose="02070309020205020404" pitchFamily="49" charset="0"/>
              </a:rPr>
              <a:t>  &lt;/</a:t>
            </a:r>
            <a:r>
              <a:rPr lang="fr-FR" sz="1600" dirty="0" err="1">
                <a:latin typeface="Courier New" panose="02070309020205020404" pitchFamily="49" charset="0"/>
                <a:cs typeface="Courier New" panose="02070309020205020404" pitchFamily="49" charset="0"/>
              </a:rPr>
              <a:t>form</a:t>
            </a:r>
            <a:r>
              <a:rPr lang="fr-FR" sz="1600" dirty="0">
                <a:latin typeface="Courier New" panose="02070309020205020404" pitchFamily="49" charset="0"/>
                <a:cs typeface="Courier New" panose="02070309020205020404" pitchFamily="49" charset="0"/>
              </a:rPr>
              <a:t>&gt;</a:t>
            </a:r>
          </a:p>
          <a:p>
            <a:r>
              <a:rPr lang="fr-FR" sz="1600" dirty="0">
                <a:latin typeface="Courier New" panose="02070309020205020404" pitchFamily="49" charset="0"/>
                <a:cs typeface="Courier New" panose="02070309020205020404" pitchFamily="49" charset="0"/>
              </a:rPr>
              <a:t>&lt;/body&gt;</a:t>
            </a:r>
          </a:p>
          <a:p>
            <a:r>
              <a:rPr lang="fr-FR" sz="1600" dirty="0">
                <a:latin typeface="Courier New" panose="02070309020205020404" pitchFamily="49" charset="0"/>
                <a:cs typeface="Courier New" panose="02070309020205020404" pitchFamily="49" charset="0"/>
              </a:rPr>
              <a:t>&lt;/html&gt;</a:t>
            </a:r>
          </a:p>
        </p:txBody>
      </p:sp>
      <p:sp>
        <p:nvSpPr>
          <p:cNvPr id="3" name="ZoneTexte 2">
            <a:extLst>
              <a:ext uri="{FF2B5EF4-FFF2-40B4-BE49-F238E27FC236}">
                <a16:creationId xmlns:a16="http://schemas.microsoft.com/office/drawing/2014/main" id="{4322C44C-71A9-4565-B175-0EA435DE12FC}"/>
              </a:ext>
            </a:extLst>
          </p:cNvPr>
          <p:cNvSpPr txBox="1"/>
          <p:nvPr/>
        </p:nvSpPr>
        <p:spPr>
          <a:xfrm>
            <a:off x="2181225" y="333375"/>
            <a:ext cx="9153525" cy="1200329"/>
          </a:xfrm>
          <a:prstGeom prst="rect">
            <a:avLst/>
          </a:prstGeom>
          <a:noFill/>
        </p:spPr>
        <p:txBody>
          <a:bodyPr wrap="square" rtlCol="0">
            <a:spAutoFit/>
          </a:bodyPr>
          <a:lstStyle/>
          <a:p>
            <a:r>
              <a:rPr lang="fr-FR" dirty="0"/>
              <a:t>Remarque</a:t>
            </a:r>
          </a:p>
          <a:p>
            <a:r>
              <a:rPr lang="fr-FR" dirty="0"/>
              <a:t>En utilisant le pseudo-</a:t>
            </a:r>
            <a:r>
              <a:rPr lang="fr-FR" dirty="0" err="1"/>
              <a:t>selecteur</a:t>
            </a:r>
            <a:r>
              <a:rPr lang="fr-FR" dirty="0"/>
              <a:t> </a:t>
            </a:r>
            <a:r>
              <a:rPr lang="fr-FR" b="1" dirty="0"/>
              <a:t>:</a:t>
            </a:r>
            <a:r>
              <a:rPr lang="fr-FR" b="1" dirty="0" err="1"/>
              <a:t>after</a:t>
            </a:r>
            <a:r>
              <a:rPr lang="fr-FR" b="1" dirty="0"/>
              <a:t> </a:t>
            </a:r>
            <a:r>
              <a:rPr lang="fr-FR" dirty="0"/>
              <a:t>ou </a:t>
            </a:r>
            <a:r>
              <a:rPr lang="fr-FR" b="1" dirty="0"/>
              <a:t>:</a:t>
            </a:r>
            <a:r>
              <a:rPr lang="fr-FR" b="1" dirty="0" err="1"/>
              <a:t>before</a:t>
            </a:r>
            <a:r>
              <a:rPr lang="fr-FR" dirty="0"/>
              <a:t>, vous pouvez insérer un contenu à la fin ou au début de l'élément sélectionné (ici, le label).</a:t>
            </a:r>
          </a:p>
          <a:p>
            <a:endParaRPr lang="fr-FR" dirty="0"/>
          </a:p>
        </p:txBody>
      </p:sp>
      <p:pic>
        <p:nvPicPr>
          <p:cNvPr id="4" name="Image 3">
            <a:extLst>
              <a:ext uri="{FF2B5EF4-FFF2-40B4-BE49-F238E27FC236}">
                <a16:creationId xmlns:a16="http://schemas.microsoft.com/office/drawing/2014/main" id="{D43DA497-CA86-47B1-A264-BF754E0CE705}"/>
              </a:ext>
            </a:extLst>
          </p:cNvPr>
          <p:cNvPicPr>
            <a:picLocks noChangeAspect="1"/>
          </p:cNvPicPr>
          <p:nvPr/>
        </p:nvPicPr>
        <p:blipFill>
          <a:blip r:embed="rId2"/>
          <a:stretch>
            <a:fillRect/>
          </a:stretch>
        </p:blipFill>
        <p:spPr>
          <a:xfrm>
            <a:off x="8191893" y="1809750"/>
            <a:ext cx="3142857" cy="1942857"/>
          </a:xfrm>
          <a:prstGeom prst="rect">
            <a:avLst/>
          </a:prstGeom>
        </p:spPr>
      </p:pic>
      <p:sp>
        <p:nvSpPr>
          <p:cNvPr id="5" name="Espace réservé du numéro de diapositive 4">
            <a:extLst>
              <a:ext uri="{FF2B5EF4-FFF2-40B4-BE49-F238E27FC236}">
                <a16:creationId xmlns:a16="http://schemas.microsoft.com/office/drawing/2014/main" id="{FA6D928F-94CE-4D2F-9775-325F031CE41C}"/>
              </a:ext>
            </a:extLst>
          </p:cNvPr>
          <p:cNvSpPr>
            <a:spLocks noGrp="1"/>
          </p:cNvSpPr>
          <p:nvPr>
            <p:ph type="sldNum" sz="quarter" idx="12"/>
          </p:nvPr>
        </p:nvSpPr>
        <p:spPr/>
        <p:txBody>
          <a:bodyPr/>
          <a:lstStyle/>
          <a:p>
            <a:fld id="{D57F1E4F-1CFF-5643-939E-217C01CDF565}" type="slidenum">
              <a:rPr lang="en-US" smtClean="0"/>
              <a:pPr/>
              <a:t>284</a:t>
            </a:fld>
            <a:endParaRPr lang="en-US" dirty="0"/>
          </a:p>
        </p:txBody>
      </p:sp>
    </p:spTree>
    <p:extLst>
      <p:ext uri="{BB962C8B-B14F-4D97-AF65-F5344CB8AC3E}">
        <p14:creationId xmlns:p14="http://schemas.microsoft.com/office/powerpoint/2010/main" val="338968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Unités CSS</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1850796" y="1643774"/>
            <a:ext cx="6096000" cy="2139047"/>
          </a:xfrm>
          <a:prstGeom prst="rect">
            <a:avLst/>
          </a:prstGeom>
        </p:spPr>
        <p:txBody>
          <a:bodyPr>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Voici la liste des unités exprimées de façon absolue :</a:t>
            </a:r>
          </a:p>
          <a:p>
            <a:pPr marL="342900" lvl="0" indent="-342900" hangingPunct="0">
              <a:spcBef>
                <a:spcPts val="300"/>
              </a:spcBef>
              <a:spcAft>
                <a:spcPts val="300"/>
              </a:spcAft>
              <a:buFont typeface="Symbol" panose="05050102010706020507" pitchFamily="18" charset="2"/>
              <a:buChar char=""/>
              <a:tabLst>
                <a:tab pos="540385" algn="l"/>
              </a:tabLst>
            </a:pPr>
            <a:r>
              <a:rPr lang="fr-FR" u="dbl" dirty="0">
                <a:latin typeface="Times New Roman" panose="02020603050405020304" pitchFamily="18" charset="0"/>
                <a:ea typeface="Times New Roman" panose="02020603050405020304" pitchFamily="18" charset="0"/>
              </a:rPr>
              <a:t>cm</a:t>
            </a:r>
            <a:r>
              <a:rPr lang="fr-FR" dirty="0">
                <a:latin typeface="Times New Roman" panose="02020603050405020304" pitchFamily="18" charset="0"/>
                <a:ea typeface="Times New Roman" panose="02020603050405020304" pitchFamily="18" charset="0"/>
              </a:rPr>
              <a:t> : centimètre ;</a:t>
            </a:r>
          </a:p>
          <a:p>
            <a:pPr marL="342900" lvl="0" indent="-342900" hangingPunct="0">
              <a:spcBef>
                <a:spcPts val="300"/>
              </a:spcBef>
              <a:spcAft>
                <a:spcPts val="300"/>
              </a:spcAft>
              <a:buFont typeface="Symbol" panose="05050102010706020507" pitchFamily="18" charset="2"/>
              <a:buChar char=""/>
              <a:tabLst>
                <a:tab pos="540385" algn="l"/>
              </a:tabLst>
            </a:pPr>
            <a:r>
              <a:rPr lang="fr-FR" u="dbl" dirty="0">
                <a:latin typeface="Times New Roman" panose="02020603050405020304" pitchFamily="18" charset="0"/>
                <a:ea typeface="Times New Roman" panose="02020603050405020304" pitchFamily="18" charset="0"/>
              </a:rPr>
              <a:t>in</a:t>
            </a:r>
            <a:r>
              <a:rPr lang="fr-FR" dirty="0">
                <a:latin typeface="Times New Roman" panose="02020603050405020304" pitchFamily="18" charset="0"/>
                <a:ea typeface="Times New Roman" panose="02020603050405020304" pitchFamily="18" charset="0"/>
              </a:rPr>
              <a:t> : pouce (2,54 cm) ;</a:t>
            </a:r>
          </a:p>
          <a:p>
            <a:pPr marL="342900" lvl="0" indent="-342900" hangingPunct="0">
              <a:spcBef>
                <a:spcPts val="300"/>
              </a:spcBef>
              <a:spcAft>
                <a:spcPts val="300"/>
              </a:spcAft>
              <a:buFont typeface="Symbol" panose="05050102010706020507" pitchFamily="18" charset="2"/>
              <a:buChar char=""/>
              <a:tabLst>
                <a:tab pos="540385" algn="l"/>
              </a:tabLst>
            </a:pPr>
            <a:r>
              <a:rPr lang="fr-FR" u="dbl" dirty="0">
                <a:latin typeface="Times New Roman" panose="02020603050405020304" pitchFamily="18" charset="0"/>
                <a:ea typeface="Times New Roman" panose="02020603050405020304" pitchFamily="18" charset="0"/>
              </a:rPr>
              <a:t>mm</a:t>
            </a:r>
            <a:r>
              <a:rPr lang="fr-FR" dirty="0">
                <a:latin typeface="Times New Roman" panose="02020603050405020304" pitchFamily="18" charset="0"/>
                <a:ea typeface="Times New Roman" panose="02020603050405020304" pitchFamily="18" charset="0"/>
              </a:rPr>
              <a:t> : millimètre ;</a:t>
            </a:r>
          </a:p>
          <a:p>
            <a:pPr marL="342900" lvl="0" indent="-342900" hangingPunct="0">
              <a:spcBef>
                <a:spcPts val="300"/>
              </a:spcBef>
              <a:spcAft>
                <a:spcPts val="300"/>
              </a:spcAft>
              <a:buFont typeface="Symbol" panose="05050102010706020507" pitchFamily="18" charset="2"/>
              <a:buChar char=""/>
              <a:tabLst>
                <a:tab pos="540385" algn="l"/>
              </a:tabLst>
            </a:pPr>
            <a:r>
              <a:rPr lang="en-US" u="dbl" dirty="0" err="1">
                <a:latin typeface="Times New Roman" panose="02020603050405020304" pitchFamily="18" charset="0"/>
                <a:ea typeface="Times New Roman" panose="02020603050405020304" pitchFamily="18" charset="0"/>
              </a:rPr>
              <a:t>pt</a:t>
            </a:r>
            <a:r>
              <a:rPr lang="en-US" dirty="0">
                <a:latin typeface="Times New Roman" panose="02020603050405020304" pitchFamily="18" charset="0"/>
                <a:ea typeface="Times New Roman" panose="02020603050405020304" pitchFamily="18" charset="0"/>
              </a:rPr>
              <a:t> : point (1/62 inch) ;</a:t>
            </a:r>
            <a:endParaRPr lang="fr-FR" dirty="0">
              <a:latin typeface="Times New Roman" panose="02020603050405020304" pitchFamily="18" charset="0"/>
              <a:ea typeface="Times New Roman" panose="02020603050405020304" pitchFamily="18" charset="0"/>
            </a:endParaRPr>
          </a:p>
          <a:p>
            <a:pPr marL="342900" lvl="0" indent="-342900" hangingPunct="0">
              <a:spcBef>
                <a:spcPts val="300"/>
              </a:spcBef>
              <a:spcAft>
                <a:spcPts val="300"/>
              </a:spcAft>
              <a:buFont typeface="Symbol" panose="05050102010706020507" pitchFamily="18" charset="2"/>
              <a:buChar char=""/>
              <a:tabLst>
                <a:tab pos="540385" algn="l"/>
              </a:tabLst>
            </a:pPr>
            <a:r>
              <a:rPr lang="en-US" u="dbl" dirty="0">
                <a:latin typeface="Times New Roman" panose="02020603050405020304" pitchFamily="18" charset="0"/>
                <a:ea typeface="Times New Roman" panose="02020603050405020304" pitchFamily="18" charset="0"/>
              </a:rPr>
              <a:t>pc</a:t>
            </a:r>
            <a:r>
              <a:rPr lang="en-US" dirty="0">
                <a:latin typeface="Times New Roman" panose="02020603050405020304" pitchFamily="18" charset="0"/>
                <a:ea typeface="Times New Roman" panose="02020603050405020304" pitchFamily="18" charset="0"/>
              </a:rPr>
              <a:t> : pica (12 points).</a:t>
            </a:r>
            <a:endParaRPr lang="fr-FR" dirty="0">
              <a:latin typeface="Times New Roman" panose="02020603050405020304" pitchFamily="18" charset="0"/>
              <a:ea typeface="Times New Roman" panose="02020603050405020304" pitchFamily="18" charset="0"/>
            </a:endParaRPr>
          </a:p>
        </p:txBody>
      </p:sp>
      <p:sp>
        <p:nvSpPr>
          <p:cNvPr id="5" name="Rectangle 4"/>
          <p:cNvSpPr/>
          <p:nvPr/>
        </p:nvSpPr>
        <p:spPr>
          <a:xfrm>
            <a:off x="3125512" y="4790330"/>
            <a:ext cx="6016391"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pPr hangingPunct="0">
              <a:spcBef>
                <a:spcPts val="600"/>
              </a:spcBef>
              <a:spcAft>
                <a:spcPts val="1200"/>
              </a:spcAft>
            </a:pPr>
            <a:r>
              <a:rPr lang="fr-FR" dirty="0">
                <a:latin typeface="Times New Roman" panose="02020603050405020304" pitchFamily="18" charset="0"/>
                <a:ea typeface="Times New Roman" panose="02020603050405020304" pitchFamily="18" charset="0"/>
              </a:rPr>
              <a:t>À titre d'information, 1 in = 2,54 cm = 25,4 mm = 72 pt = 6 pc.</a:t>
            </a:r>
          </a:p>
        </p:txBody>
      </p:sp>
      <p:sp>
        <p:nvSpPr>
          <p:cNvPr id="6" name="Espace réservé du numéro de diapositive 5">
            <a:extLst>
              <a:ext uri="{FF2B5EF4-FFF2-40B4-BE49-F238E27FC236}">
                <a16:creationId xmlns:a16="http://schemas.microsoft.com/office/drawing/2014/main" id="{542BF39F-3EB3-460A-877E-2422C99EEBAE}"/>
              </a:ext>
            </a:extLst>
          </p:cNvPr>
          <p:cNvSpPr>
            <a:spLocks noGrp="1"/>
          </p:cNvSpPr>
          <p:nvPr>
            <p:ph type="sldNum" sz="quarter" idx="12"/>
          </p:nvPr>
        </p:nvSpPr>
        <p:spPr/>
        <p:txBody>
          <a:bodyPr/>
          <a:lstStyle/>
          <a:p>
            <a:fld id="{D57F1E4F-1CFF-5643-939E-217C01CDF565}" type="slidenum">
              <a:rPr lang="en-US" smtClean="0"/>
              <a:pPr/>
              <a:t>285</a:t>
            </a:fld>
            <a:endParaRPr lang="en-US" dirty="0"/>
          </a:p>
        </p:txBody>
      </p:sp>
    </p:spTree>
    <p:extLst>
      <p:ext uri="{BB962C8B-B14F-4D97-AF65-F5344CB8AC3E}">
        <p14:creationId xmlns:p14="http://schemas.microsoft.com/office/powerpoint/2010/main" val="817989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Unités CSS</a:t>
            </a:r>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1742172" y="1166721"/>
            <a:ext cx="9183493" cy="2339102"/>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Il existe également des unités exprimées de façon relative, qui dépendent de leur élément parent :</a:t>
            </a:r>
          </a:p>
          <a:p>
            <a:pPr marL="342900" lvl="0" indent="-342900" hangingPunct="0">
              <a:spcBef>
                <a:spcPts val="300"/>
              </a:spcBef>
              <a:spcAft>
                <a:spcPts val="300"/>
              </a:spcAft>
              <a:buFont typeface="Symbol" panose="05050102010706020507" pitchFamily="18" charset="2"/>
              <a:buChar char=""/>
              <a:tabLst>
                <a:tab pos="540385" algn="l"/>
              </a:tabLst>
            </a:pPr>
            <a:r>
              <a:rPr lang="fr-FR" u="dbl" dirty="0" err="1">
                <a:latin typeface="Times New Roman" panose="02020603050405020304" pitchFamily="18" charset="0"/>
                <a:ea typeface="Times New Roman" panose="02020603050405020304" pitchFamily="18" charset="0"/>
              </a:rPr>
              <a:t>em</a:t>
            </a:r>
            <a:r>
              <a:rPr lang="fr-FR" dirty="0">
                <a:latin typeface="Times New Roman" panose="02020603050405020304" pitchFamily="18" charset="0"/>
                <a:ea typeface="Times New Roman" panose="02020603050405020304" pitchFamily="18" charset="0"/>
              </a:rPr>
              <a:t> : cadratin. Un </a:t>
            </a:r>
            <a:r>
              <a:rPr lang="fr-FR" dirty="0" err="1">
                <a:latin typeface="Times New Roman" panose="02020603050405020304" pitchFamily="18" charset="0"/>
                <a:ea typeface="Times New Roman" panose="02020603050405020304" pitchFamily="18" charset="0"/>
              </a:rPr>
              <a:t>em</a:t>
            </a:r>
            <a:r>
              <a:rPr lang="fr-FR" dirty="0">
                <a:latin typeface="Times New Roman" panose="02020603050405020304" pitchFamily="18" charset="0"/>
                <a:ea typeface="Times New Roman" panose="02020603050405020304" pitchFamily="18" charset="0"/>
              </a:rPr>
              <a:t> correspond grossièrement à la hauteur de la lettre "Ç" de l'élément parent (taille du texte définie dans la propriété </a:t>
            </a:r>
            <a:r>
              <a:rPr lang="fr-FR" u="dbl" dirty="0">
                <a:latin typeface="Times New Roman" panose="02020603050405020304" pitchFamily="18" charset="0"/>
                <a:ea typeface="Times New Roman" panose="02020603050405020304" pitchFamily="18" charset="0"/>
              </a:rPr>
              <a:t>font-size</a:t>
            </a:r>
            <a:r>
              <a:rPr lang="fr-FR" dirty="0">
                <a:latin typeface="Times New Roman" panose="02020603050405020304" pitchFamily="18" charset="0"/>
                <a:ea typeface="Times New Roman" panose="02020603050405020304" pitchFamily="18" charset="0"/>
              </a:rPr>
              <a:t>).</a:t>
            </a:r>
          </a:p>
          <a:p>
            <a:pPr marL="342900" lvl="0" indent="-342900" hangingPunct="0">
              <a:spcBef>
                <a:spcPts val="300"/>
              </a:spcBef>
              <a:spcAft>
                <a:spcPts val="300"/>
              </a:spcAft>
              <a:buFont typeface="Symbol" panose="05050102010706020507" pitchFamily="18" charset="2"/>
              <a:buChar char=""/>
              <a:tabLst>
                <a:tab pos="540385" algn="l"/>
              </a:tabLst>
            </a:pPr>
            <a:r>
              <a:rPr lang="fr-FR" u="dbl" dirty="0">
                <a:latin typeface="Times New Roman" panose="02020603050405020304" pitchFamily="18" charset="0"/>
                <a:ea typeface="Times New Roman" panose="02020603050405020304" pitchFamily="18" charset="0"/>
              </a:rPr>
              <a:t>ex</a:t>
            </a:r>
            <a:r>
              <a:rPr lang="fr-FR" dirty="0">
                <a:latin typeface="Times New Roman" panose="02020603050405020304" pitchFamily="18" charset="0"/>
                <a:ea typeface="Times New Roman" panose="02020603050405020304" pitchFamily="18" charset="0"/>
              </a:rPr>
              <a:t> : fraction de la hauteur des caractères. Dans les polices occidentales, ex correspond à la hauteur de la lettre minuscule "x".</a:t>
            </a:r>
          </a:p>
          <a:p>
            <a:pPr marL="342900" lvl="0" indent="-342900" hangingPunct="0">
              <a:spcBef>
                <a:spcPts val="300"/>
              </a:spcBef>
              <a:spcAft>
                <a:spcPts val="300"/>
              </a:spcAft>
              <a:buFont typeface="Symbol" panose="05050102010706020507" pitchFamily="18" charset="2"/>
              <a:buChar char=""/>
              <a:tabLst>
                <a:tab pos="540385" algn="l"/>
              </a:tabLst>
            </a:pPr>
            <a:r>
              <a:rPr lang="fr-FR" u="dbl" dirty="0">
                <a:latin typeface="Times New Roman" panose="02020603050405020304" pitchFamily="18" charset="0"/>
                <a:ea typeface="Times New Roman" panose="02020603050405020304" pitchFamily="18" charset="0"/>
              </a:rPr>
              <a:t>px</a:t>
            </a:r>
            <a:r>
              <a:rPr lang="fr-FR" dirty="0">
                <a:latin typeface="Times New Roman" panose="02020603050405020304" pitchFamily="18" charset="0"/>
                <a:ea typeface="Times New Roman" panose="02020603050405020304" pitchFamily="18" charset="0"/>
              </a:rPr>
              <a:t> : pixel. Cette unité dépend de la résolution du périphérique d'affichage.</a:t>
            </a:r>
          </a:p>
          <a:p>
            <a:pPr marL="342900" lvl="0" indent="-342900" hangingPunct="0">
              <a:spcBef>
                <a:spcPts val="300"/>
              </a:spcBef>
              <a:spcAft>
                <a:spcPts val="300"/>
              </a:spcAft>
              <a:buFont typeface="Symbol" panose="05050102010706020507" pitchFamily="18" charset="2"/>
              <a:buChar char=""/>
              <a:tabLst>
                <a:tab pos="540385" algn="l"/>
              </a:tabLst>
            </a:pPr>
            <a:r>
              <a:rPr lang="fr-FR" u="dbl" dirty="0">
                <a:latin typeface="Times New Roman" panose="02020603050405020304" pitchFamily="18" charset="0"/>
                <a:ea typeface="Times New Roman" panose="02020603050405020304" pitchFamily="18" charset="0"/>
              </a:rPr>
              <a:t>%</a:t>
            </a:r>
            <a:r>
              <a:rPr lang="fr-FR" dirty="0">
                <a:latin typeface="Times New Roman" panose="02020603050405020304" pitchFamily="18" charset="0"/>
                <a:ea typeface="Times New Roman" panose="02020603050405020304" pitchFamily="18" charset="0"/>
              </a:rPr>
              <a:t> : pourcentage de la taille de l'élément ou de son parent.</a:t>
            </a:r>
            <a:endParaRPr lang="fr-FR" dirty="0">
              <a:effectLst/>
              <a:latin typeface="Times New Roman" panose="02020603050405020304" pitchFamily="18" charset="0"/>
              <a:ea typeface="Times New Roman" panose="02020603050405020304" pitchFamily="18" charset="0"/>
            </a:endParaRPr>
          </a:p>
        </p:txBody>
      </p:sp>
      <p:sp>
        <p:nvSpPr>
          <p:cNvPr id="5" name="Rectangle 4"/>
          <p:cNvSpPr/>
          <p:nvPr/>
        </p:nvSpPr>
        <p:spPr>
          <a:xfrm>
            <a:off x="3285918" y="4481429"/>
            <a:ext cx="6096000" cy="14773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spAutoFit/>
          </a:bodyPr>
          <a:lstStyle/>
          <a:p>
            <a:pPr hangingPunct="0">
              <a:spcBef>
                <a:spcPts val="600"/>
              </a:spcBef>
              <a:spcAft>
                <a:spcPts val="1200"/>
              </a:spcAft>
            </a:pPr>
            <a:r>
              <a:rPr lang="fr-FR" dirty="0">
                <a:latin typeface="Times New Roman" panose="02020603050405020304" pitchFamily="18" charset="0"/>
                <a:ea typeface="Times New Roman" panose="02020603050405020304" pitchFamily="18" charset="0"/>
              </a:rPr>
              <a:t>L'unité </a:t>
            </a:r>
            <a:r>
              <a:rPr lang="fr-FR" u="dbl" dirty="0" err="1">
                <a:latin typeface="Times New Roman" panose="02020603050405020304" pitchFamily="18" charset="0"/>
                <a:ea typeface="Times New Roman" panose="02020603050405020304" pitchFamily="18" charset="0"/>
              </a:rPr>
              <a:t>em</a:t>
            </a:r>
            <a:r>
              <a:rPr lang="fr-FR" dirty="0">
                <a:latin typeface="Times New Roman" panose="02020603050405020304" pitchFamily="18" charset="0"/>
                <a:ea typeface="Times New Roman" panose="02020603050405020304" pitchFamily="18" charset="0"/>
              </a:rPr>
              <a:t> n'est pas à exclure. Elle permet en effet aux utilisateurs finaux de redimensionner le texte proportionnellement à la taille de police, tout en conservant la mise en page intacte. C'est la raison pour laquelle je ne saurais trop vous recommander de l'utiliser !</a:t>
            </a:r>
            <a:endParaRPr lang="fr-FR" dirty="0">
              <a:effectLst/>
              <a:latin typeface="Times New Roman" panose="02020603050405020304" pitchFamily="18" charset="0"/>
              <a:ea typeface="Times New Roman" panose="02020603050405020304" pitchFamily="18" charset="0"/>
            </a:endParaRPr>
          </a:p>
        </p:txBody>
      </p:sp>
      <p:sp>
        <p:nvSpPr>
          <p:cNvPr id="6" name="Espace réservé du numéro de diapositive 5">
            <a:extLst>
              <a:ext uri="{FF2B5EF4-FFF2-40B4-BE49-F238E27FC236}">
                <a16:creationId xmlns:a16="http://schemas.microsoft.com/office/drawing/2014/main" id="{FCF17BCB-EF99-47EB-9A05-D70D2CF5C697}"/>
              </a:ext>
            </a:extLst>
          </p:cNvPr>
          <p:cNvSpPr>
            <a:spLocks noGrp="1"/>
          </p:cNvSpPr>
          <p:nvPr>
            <p:ph type="sldNum" sz="quarter" idx="12"/>
          </p:nvPr>
        </p:nvSpPr>
        <p:spPr/>
        <p:txBody>
          <a:bodyPr/>
          <a:lstStyle/>
          <a:p>
            <a:fld id="{D57F1E4F-1CFF-5643-939E-217C01CDF565}" type="slidenum">
              <a:rPr lang="en-US" smtClean="0"/>
              <a:pPr/>
              <a:t>286</a:t>
            </a:fld>
            <a:endParaRPr lang="en-US" dirty="0"/>
          </a:p>
        </p:txBody>
      </p:sp>
    </p:spTree>
    <p:extLst>
      <p:ext uri="{BB962C8B-B14F-4D97-AF65-F5344CB8AC3E}">
        <p14:creationId xmlns:p14="http://schemas.microsoft.com/office/powerpoint/2010/main" val="2615180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673352" y="1287202"/>
            <a:ext cx="8613648" cy="2308324"/>
          </a:xfrm>
          <a:prstGeom prst="rect">
            <a:avLst/>
          </a:prstGeom>
          <a:noFill/>
        </p:spPr>
        <p:txBody>
          <a:bodyPr wrap="square" rtlCol="0">
            <a:spAutoFit/>
          </a:bodyPr>
          <a:lstStyle/>
          <a:p>
            <a:r>
              <a:rPr lang="fr-FR" dirty="0"/>
              <a:t>Pour accéder aux styles définis dans l'attribut style d'une balise, vous utiliserez la syntaxe suivante :</a:t>
            </a:r>
          </a:p>
          <a:p>
            <a:endParaRPr lang="fr-FR" dirty="0"/>
          </a:p>
          <a:p>
            <a:r>
              <a:rPr lang="fr-FR" dirty="0" err="1"/>
              <a:t>document.getElementById</a:t>
            </a:r>
            <a:r>
              <a:rPr lang="fr-FR" dirty="0"/>
              <a:t>('</a:t>
            </a:r>
            <a:r>
              <a:rPr lang="fr-FR" dirty="0" err="1"/>
              <a:t>unElement</a:t>
            </a:r>
            <a:r>
              <a:rPr lang="fr-FR" dirty="0"/>
              <a:t>').</a:t>
            </a:r>
            <a:r>
              <a:rPr lang="fr-FR" dirty="0" err="1"/>
              <a:t>setAttribute</a:t>
            </a:r>
            <a:r>
              <a:rPr lang="fr-FR" dirty="0"/>
              <a:t>('style', 'valeur attribut');</a:t>
            </a:r>
          </a:p>
          <a:p>
            <a:endParaRPr lang="fr-FR" dirty="0"/>
          </a:p>
          <a:p>
            <a:r>
              <a:rPr lang="fr-FR" dirty="0"/>
              <a:t>Ou, pour accéder à une propriété en particulier :</a:t>
            </a:r>
          </a:p>
          <a:p>
            <a:endParaRPr lang="fr-FR" dirty="0"/>
          </a:p>
          <a:p>
            <a:r>
              <a:rPr lang="fr-FR" dirty="0" err="1"/>
              <a:t>document.getElementById</a:t>
            </a:r>
            <a:r>
              <a:rPr lang="fr-FR" dirty="0"/>
              <a:t>('</a:t>
            </a:r>
            <a:r>
              <a:rPr lang="fr-FR" dirty="0" err="1"/>
              <a:t>unElement</a:t>
            </a:r>
            <a:r>
              <a:rPr lang="fr-FR" dirty="0"/>
              <a:t>').</a:t>
            </a:r>
            <a:r>
              <a:rPr lang="fr-FR" dirty="0" err="1"/>
              <a:t>style.propriété</a:t>
            </a:r>
            <a:r>
              <a:rPr lang="fr-FR" dirty="0"/>
              <a:t> = valeur;</a:t>
            </a:r>
          </a:p>
        </p:txBody>
      </p:sp>
      <p:sp>
        <p:nvSpPr>
          <p:cNvPr id="3" name="ZoneTexte 2"/>
          <p:cNvSpPr txBox="1"/>
          <p:nvPr/>
        </p:nvSpPr>
        <p:spPr>
          <a:xfrm>
            <a:off x="1764792" y="4606474"/>
            <a:ext cx="8412480" cy="1477328"/>
          </a:xfrm>
          <a:prstGeom prst="rect">
            <a:avLst/>
          </a:prstGeom>
          <a:noFill/>
        </p:spPr>
        <p:txBody>
          <a:bodyPr wrap="square" rtlCol="0">
            <a:spAutoFit/>
          </a:bodyPr>
          <a:lstStyle/>
          <a:p>
            <a:r>
              <a:rPr lang="fr-FR" dirty="0"/>
              <a:t>Exercice :</a:t>
            </a:r>
          </a:p>
          <a:p>
            <a:r>
              <a:rPr lang="fr-FR" dirty="0"/>
              <a:t>Définissez un document qui contient un paragraphe et deux boutons.</a:t>
            </a:r>
          </a:p>
          <a:p>
            <a:r>
              <a:rPr lang="fr-FR" dirty="0"/>
              <a:t>Définissez le code nécessaire pour affecter les attributs CSS suivants au texte :</a:t>
            </a:r>
          </a:p>
          <a:p>
            <a:pPr marL="285750" indent="-285750">
              <a:buFont typeface="Arial" panose="020B0604020202020204" pitchFamily="34" charset="0"/>
              <a:buChar char="•"/>
            </a:pPr>
            <a:r>
              <a:rPr lang="fr-FR" dirty="0"/>
              <a:t>Bouton 1 : couleur rouge, arrière-plan jaune, en utilisant un </a:t>
            </a:r>
            <a:r>
              <a:rPr lang="fr-FR" dirty="0" err="1"/>
              <a:t>setAttribute</a:t>
            </a:r>
            <a:r>
              <a:rPr lang="fr-FR" dirty="0"/>
              <a:t>()</a:t>
            </a:r>
          </a:p>
          <a:p>
            <a:pPr marL="285750" indent="-285750">
              <a:buFont typeface="Arial" panose="020B0604020202020204" pitchFamily="34" charset="0"/>
              <a:buChar char="•"/>
            </a:pPr>
            <a:r>
              <a:rPr lang="fr-FR" dirty="0"/>
              <a:t>Bouton 2 : couleur verte, en accédant directement à la propriété</a:t>
            </a:r>
          </a:p>
        </p:txBody>
      </p:sp>
      <p:sp>
        <p:nvSpPr>
          <p:cNvPr id="4" name="Rectangle 3"/>
          <p:cNvSpPr/>
          <p:nvPr/>
        </p:nvSpPr>
        <p:spPr>
          <a:xfrm>
            <a:off x="1673352" y="196334"/>
            <a:ext cx="5334987" cy="461665"/>
          </a:xfrm>
          <a:prstGeom prst="rect">
            <a:avLst/>
          </a:prstGeom>
        </p:spPr>
        <p:txBody>
          <a:bodyPr wrap="none">
            <a:spAutoFit/>
          </a:bodyPr>
          <a:lstStyle/>
          <a:p>
            <a:r>
              <a:rPr lang="fr-FR" sz="2400" b="1" dirty="0"/>
              <a:t>Accès aux propriétés CSS en JavaScript</a:t>
            </a:r>
          </a:p>
        </p:txBody>
      </p:sp>
      <p:sp>
        <p:nvSpPr>
          <p:cNvPr id="5" name="Espace réservé du numéro de diapositive 4">
            <a:extLst>
              <a:ext uri="{FF2B5EF4-FFF2-40B4-BE49-F238E27FC236}">
                <a16:creationId xmlns:a16="http://schemas.microsoft.com/office/drawing/2014/main" id="{85B966CE-335A-4ED1-86AB-B2B2BB32961A}"/>
              </a:ext>
            </a:extLst>
          </p:cNvPr>
          <p:cNvSpPr>
            <a:spLocks noGrp="1"/>
          </p:cNvSpPr>
          <p:nvPr>
            <p:ph type="sldNum" sz="quarter" idx="12"/>
          </p:nvPr>
        </p:nvSpPr>
        <p:spPr/>
        <p:txBody>
          <a:bodyPr/>
          <a:lstStyle/>
          <a:p>
            <a:fld id="{D57F1E4F-1CFF-5643-939E-217C01CDF565}" type="slidenum">
              <a:rPr lang="en-US" smtClean="0"/>
              <a:pPr/>
              <a:t>287</a:t>
            </a:fld>
            <a:endParaRPr lang="en-US" dirty="0"/>
          </a:p>
        </p:txBody>
      </p:sp>
    </p:spTree>
    <p:extLst>
      <p:ext uri="{BB962C8B-B14F-4D97-AF65-F5344CB8AC3E}">
        <p14:creationId xmlns:p14="http://schemas.microsoft.com/office/powerpoint/2010/main" val="41737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2184" y="1295734"/>
            <a:ext cx="10552176" cy="4616648"/>
          </a:xfrm>
          <a:prstGeom prst="rect">
            <a:avLst/>
          </a:prstGeom>
        </p:spPr>
        <p:txBody>
          <a:bodyPr wrap="square">
            <a:spAutoFit/>
          </a:bodyPr>
          <a:lstStyle/>
          <a:p>
            <a:r>
              <a:rPr lang="fr-FR" sz="1400" dirty="0">
                <a:latin typeface="Courier New" panose="02070309020205020404" pitchFamily="49" charset="0"/>
                <a:cs typeface="Courier New" panose="02070309020205020404" pitchFamily="49" charset="0"/>
              </a:rPr>
              <a:t>&lt;!DOCTYPE html&gt;</a:t>
            </a:r>
          </a:p>
          <a:p>
            <a:r>
              <a:rPr lang="fr-FR" sz="1400" dirty="0">
                <a:latin typeface="Courier New" panose="02070309020205020404" pitchFamily="49" charset="0"/>
                <a:cs typeface="Courier New" panose="02070309020205020404" pitchFamily="49" charset="0"/>
              </a:rPr>
              <a:t>&lt;html&gt;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&gt;L'objet </a:t>
            </a:r>
            <a:r>
              <a:rPr lang="fr-FR" sz="1400" dirty="0" err="1">
                <a:latin typeface="Courier New" panose="02070309020205020404" pitchFamily="49" charset="0"/>
                <a:cs typeface="Courier New" panose="02070309020205020404" pitchFamily="49" charset="0"/>
              </a:rPr>
              <a:t>StyleSheet</a:t>
            </a:r>
            <a:r>
              <a:rPr lang="fr-FR" sz="1400" dirty="0">
                <a:latin typeface="Courier New" panose="02070309020205020404" pitchFamily="49" charset="0"/>
                <a:cs typeface="Courier New" panose="02070309020205020404" pitchFamily="49" charset="0"/>
              </a:rPr>
              <a:t>&lt;/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meth1()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document.getElementById</a:t>
            </a:r>
            <a:r>
              <a:rPr lang="fr-FR" sz="1400" dirty="0">
                <a:latin typeface="Courier New" panose="02070309020205020404" pitchFamily="49" charset="0"/>
                <a:cs typeface="Courier New" panose="02070309020205020404" pitchFamily="49" charset="0"/>
              </a:rPr>
              <a:t>('par').</a:t>
            </a:r>
            <a:r>
              <a:rPr lang="fr-FR" sz="1400" dirty="0" err="1">
                <a:latin typeface="Courier New" panose="02070309020205020404" pitchFamily="49" charset="0"/>
                <a:cs typeface="Courier New" panose="02070309020205020404" pitchFamily="49" charset="0"/>
              </a:rPr>
              <a:t>setAttribute</a:t>
            </a:r>
            <a:r>
              <a:rPr lang="fr-FR" sz="1400" dirty="0">
                <a:latin typeface="Courier New" panose="02070309020205020404" pitchFamily="49" charset="0"/>
                <a:cs typeface="Courier New" panose="02070309020205020404" pitchFamily="49" charset="0"/>
              </a:rPr>
              <a:t>('style','</a:t>
            </a:r>
            <a:r>
              <a:rPr lang="fr-FR" sz="1400" dirty="0" err="1">
                <a:latin typeface="Courier New" panose="02070309020205020404" pitchFamily="49" charset="0"/>
                <a:cs typeface="Courier New" panose="02070309020205020404" pitchFamily="49" charset="0"/>
              </a:rPr>
              <a:t>color</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red</a:t>
            </a:r>
            <a:r>
              <a:rPr lang="fr-FR" sz="1400" dirty="0">
                <a:latin typeface="Courier New" panose="02070309020205020404" pitchFamily="49" charset="0"/>
                <a:cs typeface="Courier New" panose="02070309020205020404" pitchFamily="49" charset="0"/>
              </a:rPr>
              <a:t>; background: </a:t>
            </a:r>
            <a:r>
              <a:rPr lang="fr-FR" sz="1400" dirty="0" err="1">
                <a:latin typeface="Courier New" panose="02070309020205020404" pitchFamily="49" charset="0"/>
                <a:cs typeface="Courier New" panose="02070309020205020404" pitchFamily="49" charset="0"/>
              </a:rPr>
              <a:t>yellow</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meth2()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document.getElementById</a:t>
            </a:r>
            <a:r>
              <a:rPr lang="fr-FR" sz="1400" dirty="0">
                <a:latin typeface="Courier New" panose="02070309020205020404" pitchFamily="49" charset="0"/>
                <a:cs typeface="Courier New" panose="02070309020205020404" pitchFamily="49" charset="0"/>
              </a:rPr>
              <a:t>('par').</a:t>
            </a:r>
            <a:r>
              <a:rPr lang="fr-FR" sz="1400" dirty="0" err="1">
                <a:latin typeface="Courier New" panose="02070309020205020404" pitchFamily="49" charset="0"/>
                <a:cs typeface="Courier New" panose="02070309020205020404" pitchFamily="49" charset="0"/>
              </a:rPr>
              <a:t>style.color</a:t>
            </a:r>
            <a:r>
              <a:rPr lang="fr-FR" sz="1400" dirty="0">
                <a:latin typeface="Courier New" panose="02070309020205020404" pitchFamily="49" charset="0"/>
                <a:cs typeface="Courier New" panose="02070309020205020404" pitchFamily="49" charset="0"/>
              </a:rPr>
              <a:t> = 'green';</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    &lt;p id="par"&gt;</a:t>
            </a:r>
            <a:r>
              <a:rPr lang="fr-FR" sz="1400" dirty="0" err="1">
                <a:latin typeface="Courier New" panose="02070309020205020404" pitchFamily="49" charset="0"/>
                <a:cs typeface="Courier New" panose="02070309020205020404" pitchFamily="49" charset="0"/>
              </a:rPr>
              <a:t>Lorem</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ipsum</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dolor</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sit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amet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consectetur</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adipiscing</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elit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sed</a:t>
            </a:r>
            <a:r>
              <a:rPr lang="fr-FR" sz="1400" dirty="0">
                <a:latin typeface="Courier New" panose="02070309020205020404" pitchFamily="49" charset="0"/>
                <a:cs typeface="Courier New" panose="02070309020205020404" pitchFamily="49" charset="0"/>
              </a:rPr>
              <a:t> do </a:t>
            </a:r>
            <a:r>
              <a:rPr lang="fr-FR" sz="1400" dirty="0" err="1">
                <a:latin typeface="Courier New" panose="02070309020205020404" pitchFamily="49" charset="0"/>
                <a:cs typeface="Courier New" panose="02070309020205020404" pitchFamily="49" charset="0"/>
              </a:rPr>
              <a:t>eiusmod</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tempor</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incididunt</a:t>
            </a:r>
            <a:r>
              <a:rPr lang="fr-FR" sz="1400" dirty="0">
                <a:latin typeface="Courier New" panose="02070309020205020404" pitchFamily="49" charset="0"/>
                <a:cs typeface="Courier New" panose="02070309020205020404" pitchFamily="49" charset="0"/>
              </a:rPr>
              <a:t> ...&lt;/p&gt;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onclick</a:t>
            </a:r>
            <a:r>
              <a:rPr lang="fr-FR" sz="1400" dirty="0">
                <a:latin typeface="Courier New" panose="02070309020205020404" pitchFamily="49" charset="0"/>
                <a:cs typeface="Courier New" panose="02070309020205020404" pitchFamily="49" charset="0"/>
              </a:rPr>
              <a:t>="meth1();"&gt;Méthode 1&lt;/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onclick</a:t>
            </a:r>
            <a:r>
              <a:rPr lang="fr-FR" sz="1400" dirty="0">
                <a:latin typeface="Courier New" panose="02070309020205020404" pitchFamily="49" charset="0"/>
                <a:cs typeface="Courier New" panose="02070309020205020404" pitchFamily="49" charset="0"/>
              </a:rPr>
              <a:t>="meth2();"&gt;Méthode 2&lt;/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&lt;/html&gt;</a:t>
            </a:r>
          </a:p>
        </p:txBody>
      </p:sp>
      <p:sp>
        <p:nvSpPr>
          <p:cNvPr id="3" name="ZoneTexte 2"/>
          <p:cNvSpPr txBox="1"/>
          <p:nvPr/>
        </p:nvSpPr>
        <p:spPr>
          <a:xfrm>
            <a:off x="1536192" y="548640"/>
            <a:ext cx="3081528" cy="369332"/>
          </a:xfrm>
          <a:prstGeom prst="rect">
            <a:avLst/>
          </a:prstGeom>
          <a:noFill/>
        </p:spPr>
        <p:txBody>
          <a:bodyPr wrap="square" rtlCol="0">
            <a:spAutoFit/>
          </a:bodyPr>
          <a:lstStyle/>
          <a:p>
            <a:r>
              <a:rPr lang="fr-FR" dirty="0"/>
              <a:t>Solution</a:t>
            </a:r>
          </a:p>
        </p:txBody>
      </p:sp>
      <p:sp>
        <p:nvSpPr>
          <p:cNvPr id="4" name="Espace réservé du numéro de diapositive 3">
            <a:extLst>
              <a:ext uri="{FF2B5EF4-FFF2-40B4-BE49-F238E27FC236}">
                <a16:creationId xmlns:a16="http://schemas.microsoft.com/office/drawing/2014/main" id="{D63B5715-38B0-45E1-ADBF-C11654C92ECA}"/>
              </a:ext>
            </a:extLst>
          </p:cNvPr>
          <p:cNvSpPr>
            <a:spLocks noGrp="1"/>
          </p:cNvSpPr>
          <p:nvPr>
            <p:ph type="sldNum" sz="quarter" idx="12"/>
          </p:nvPr>
        </p:nvSpPr>
        <p:spPr/>
        <p:txBody>
          <a:bodyPr/>
          <a:lstStyle/>
          <a:p>
            <a:fld id="{D57F1E4F-1CFF-5643-939E-217C01CDF565}" type="slidenum">
              <a:rPr lang="en-US" smtClean="0"/>
              <a:pPr/>
              <a:t>288</a:t>
            </a:fld>
            <a:endParaRPr lang="en-US" dirty="0"/>
          </a:p>
        </p:txBody>
      </p:sp>
    </p:spTree>
    <p:extLst>
      <p:ext uri="{BB962C8B-B14F-4D97-AF65-F5344CB8AC3E}">
        <p14:creationId xmlns:p14="http://schemas.microsoft.com/office/powerpoint/2010/main" val="100411331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249424" y="768096"/>
            <a:ext cx="8778240" cy="1354217"/>
          </a:xfrm>
          <a:prstGeom prst="rect">
            <a:avLst/>
          </a:prstGeom>
          <a:noFill/>
        </p:spPr>
        <p:txBody>
          <a:bodyPr wrap="square" rtlCol="0">
            <a:spAutoFit/>
          </a:bodyPr>
          <a:lstStyle/>
          <a:p>
            <a:r>
              <a:rPr lang="fr-FR" sz="2800" dirty="0"/>
              <a:t>Ajouter/supprimer une classe</a:t>
            </a:r>
          </a:p>
          <a:p>
            <a:endParaRPr lang="fr-FR" dirty="0"/>
          </a:p>
          <a:p>
            <a:r>
              <a:rPr lang="fr-FR" dirty="0"/>
              <a:t>En utilisant les méthodes </a:t>
            </a:r>
            <a:r>
              <a:rPr lang="fr-FR" b="1" dirty="0" err="1"/>
              <a:t>setAttribute</a:t>
            </a:r>
            <a:r>
              <a:rPr lang="fr-FR" b="1" dirty="0"/>
              <a:t>() </a:t>
            </a:r>
            <a:r>
              <a:rPr lang="fr-FR" dirty="0"/>
              <a:t>et </a:t>
            </a:r>
            <a:r>
              <a:rPr lang="fr-FR" b="1" dirty="0" err="1"/>
              <a:t>removeAttribute</a:t>
            </a:r>
            <a:r>
              <a:rPr lang="fr-FR" b="1" dirty="0"/>
              <a:t>()</a:t>
            </a:r>
            <a:r>
              <a:rPr lang="fr-FR" dirty="0"/>
              <a:t>, vous pouvez ajouter ou supprimer une ou plusieurs classes à un élément HTML.</a:t>
            </a:r>
          </a:p>
        </p:txBody>
      </p:sp>
      <p:sp>
        <p:nvSpPr>
          <p:cNvPr id="3" name="Espace réservé du numéro de diapositive 2">
            <a:extLst>
              <a:ext uri="{FF2B5EF4-FFF2-40B4-BE49-F238E27FC236}">
                <a16:creationId xmlns:a16="http://schemas.microsoft.com/office/drawing/2014/main" id="{D9DE9AAD-C117-476C-8B80-A023F8FCC4E3}"/>
              </a:ext>
            </a:extLst>
          </p:cNvPr>
          <p:cNvSpPr>
            <a:spLocks noGrp="1"/>
          </p:cNvSpPr>
          <p:nvPr>
            <p:ph type="sldNum" sz="quarter" idx="12"/>
          </p:nvPr>
        </p:nvSpPr>
        <p:spPr/>
        <p:txBody>
          <a:bodyPr/>
          <a:lstStyle/>
          <a:p>
            <a:fld id="{D57F1E4F-1CFF-5643-939E-217C01CDF565}" type="slidenum">
              <a:rPr lang="en-US" smtClean="0"/>
              <a:pPr/>
              <a:t>289</a:t>
            </a:fld>
            <a:endParaRPr lang="en-US" dirty="0"/>
          </a:p>
        </p:txBody>
      </p:sp>
    </p:spTree>
    <p:extLst>
      <p:ext uri="{BB962C8B-B14F-4D97-AF65-F5344CB8AC3E}">
        <p14:creationId xmlns:p14="http://schemas.microsoft.com/office/powerpoint/2010/main" val="2233348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30717" y="1299761"/>
            <a:ext cx="6096000" cy="3231654"/>
          </a:xfrm>
          <a:prstGeom prst="rect">
            <a:avLst/>
          </a:prstGeom>
        </p:spPr>
        <p:txBody>
          <a:bodyPr>
            <a:spAutoFit/>
          </a:bodyPr>
          <a:lstStyle/>
          <a:p>
            <a:r>
              <a:rPr lang="fr-FR" sz="2400" b="1" dirty="0"/>
              <a:t>Portée des variables</a:t>
            </a:r>
          </a:p>
          <a:p>
            <a:endParaRPr lang="fr-FR" dirty="0"/>
          </a:p>
          <a:p>
            <a:endParaRPr lang="fr-FR" dirty="0"/>
          </a:p>
          <a:p>
            <a:r>
              <a:rPr lang="fr-FR" dirty="0"/>
              <a:t>Une variable déclarée </a:t>
            </a:r>
            <a:r>
              <a:rPr lang="fr-FR" u="sng" dirty="0"/>
              <a:t>au début du script</a:t>
            </a:r>
            <a:r>
              <a:rPr lang="fr-FR" dirty="0"/>
              <a:t>, avant toutes fonctions, sera globale. Elle peut être utilisée n'importe où dans le script.</a:t>
            </a:r>
          </a:p>
          <a:p>
            <a:endParaRPr lang="fr-FR" dirty="0"/>
          </a:p>
          <a:p>
            <a:endParaRPr lang="fr-FR" dirty="0"/>
          </a:p>
          <a:p>
            <a:r>
              <a:rPr lang="fr-FR" dirty="0"/>
              <a:t>Une variable déclarée </a:t>
            </a:r>
            <a:r>
              <a:rPr lang="fr-FR" u="sng" dirty="0"/>
              <a:t>dans une fonction </a:t>
            </a:r>
            <a:r>
              <a:rPr lang="fr-FR" dirty="0"/>
              <a:t>aura une portée limitée à cette seule fonction : elle n'est pas utilisable en dehors de la fonction. On parle alors de « </a:t>
            </a:r>
            <a:r>
              <a:rPr lang="fr-FR" b="1" dirty="0"/>
              <a:t>variable locale</a:t>
            </a:r>
            <a:r>
              <a:rPr lang="fr-FR" dirty="0"/>
              <a:t> ».</a:t>
            </a:r>
          </a:p>
        </p:txBody>
      </p:sp>
      <p:sp>
        <p:nvSpPr>
          <p:cNvPr id="2" name="Espace réservé du numéro de diapositive 1">
            <a:extLst>
              <a:ext uri="{FF2B5EF4-FFF2-40B4-BE49-F238E27FC236}">
                <a16:creationId xmlns:a16="http://schemas.microsoft.com/office/drawing/2014/main" id="{6AA9EDE3-8857-4C48-BA20-3D6503DA5B46}"/>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62448083"/>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804672"/>
            <a:ext cx="8692896" cy="5286062"/>
          </a:xfrm>
          <a:prstGeom prst="rect">
            <a:avLst/>
          </a:prstGeom>
        </p:spPr>
        <p:txBody>
          <a:bodyPr wrap="square">
            <a:spAutoFit/>
          </a:bodyPr>
          <a:lstStyle/>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Pour vous entrainer à manipuler ces méthodes, saisissez le code suivant :</a:t>
            </a: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&lt;!DOCTYPE html&gt;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&lt;html&gt;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head</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meta</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charset</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="utf-8"&gt;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title</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&gt;Manipulation de l'attribut class&lt;/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title</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&lt;style type="</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text</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css</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.rouge {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color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red</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.vert {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color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green;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.petit { font-size: 100%;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.grand {font-size: 300%;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&lt;/style&gt;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head</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&lt;body&gt;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&lt;div id="</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kevin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class="rouge grand"&gt;Kévin&lt;/div&gt;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&lt;div id="eric"&gt;Eric&lt;/div&gt;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&lt;div id="</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cathy</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class="vert grand"&gt;Cathy&lt;/div&gt;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&lt;div id="</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julie</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"&gt;Julie&lt;/div&gt;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&lt;div id="</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trich</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class="vert"&gt;Patricia&lt;/div&gt;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&lt;/body&gt;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&lt;/html&gt;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Espace réservé du numéro de diapositive 2">
            <a:extLst>
              <a:ext uri="{FF2B5EF4-FFF2-40B4-BE49-F238E27FC236}">
                <a16:creationId xmlns:a16="http://schemas.microsoft.com/office/drawing/2014/main" id="{4B39CBC6-69FF-4D4D-960C-8D46739A3C43}"/>
              </a:ext>
            </a:extLst>
          </p:cNvPr>
          <p:cNvSpPr>
            <a:spLocks noGrp="1"/>
          </p:cNvSpPr>
          <p:nvPr>
            <p:ph type="sldNum" sz="quarter" idx="12"/>
          </p:nvPr>
        </p:nvSpPr>
        <p:spPr/>
        <p:txBody>
          <a:bodyPr/>
          <a:lstStyle/>
          <a:p>
            <a:fld id="{D57F1E4F-1CFF-5643-939E-217C01CDF565}" type="slidenum">
              <a:rPr lang="en-US" smtClean="0"/>
              <a:pPr/>
              <a:t>290</a:t>
            </a:fld>
            <a:endParaRPr lang="en-US" dirty="0"/>
          </a:p>
        </p:txBody>
      </p:sp>
    </p:spTree>
    <p:extLst>
      <p:ext uri="{BB962C8B-B14F-4D97-AF65-F5344CB8AC3E}">
        <p14:creationId xmlns:p14="http://schemas.microsoft.com/office/powerpoint/2010/main" val="370666012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2491273" y="1412264"/>
            <a:ext cx="5129866" cy="374846"/>
          </a:xfrm>
          <a:prstGeom prst="rect">
            <a:avLst/>
          </a:prstGeom>
        </p:spPr>
        <p:txBody>
          <a:bodyPr wrap="none">
            <a:spAutoFit/>
          </a:bodyPr>
          <a:lstStyle/>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Exécutez le code. Voici ce que vous devez obtenir :</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Image 4"/>
          <p:cNvPicPr/>
          <p:nvPr/>
        </p:nvPicPr>
        <p:blipFill>
          <a:blip r:embed="rId2"/>
          <a:stretch>
            <a:fillRect/>
          </a:stretch>
        </p:blipFill>
        <p:spPr>
          <a:xfrm>
            <a:off x="3451025" y="2250758"/>
            <a:ext cx="3815715" cy="2429510"/>
          </a:xfrm>
          <a:prstGeom prst="rect">
            <a:avLst/>
          </a:prstGeom>
        </p:spPr>
      </p:pic>
      <p:sp>
        <p:nvSpPr>
          <p:cNvPr id="2" name="Espace réservé du numéro de diapositive 1">
            <a:extLst>
              <a:ext uri="{FF2B5EF4-FFF2-40B4-BE49-F238E27FC236}">
                <a16:creationId xmlns:a16="http://schemas.microsoft.com/office/drawing/2014/main" id="{0E28E169-4B5A-4A4F-9F7B-088E1A9498B3}"/>
              </a:ext>
            </a:extLst>
          </p:cNvPr>
          <p:cNvSpPr>
            <a:spLocks noGrp="1"/>
          </p:cNvSpPr>
          <p:nvPr>
            <p:ph type="sldNum" sz="quarter" idx="12"/>
          </p:nvPr>
        </p:nvSpPr>
        <p:spPr/>
        <p:txBody>
          <a:bodyPr/>
          <a:lstStyle/>
          <a:p>
            <a:fld id="{D57F1E4F-1CFF-5643-939E-217C01CDF565}" type="slidenum">
              <a:rPr lang="en-US" smtClean="0"/>
              <a:pPr/>
              <a:t>291</a:t>
            </a:fld>
            <a:endParaRPr lang="en-US" dirty="0"/>
          </a:p>
        </p:txBody>
      </p:sp>
    </p:spTree>
    <p:extLst>
      <p:ext uri="{BB962C8B-B14F-4D97-AF65-F5344CB8AC3E}">
        <p14:creationId xmlns:p14="http://schemas.microsoft.com/office/powerpoint/2010/main" val="2083760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9042" y="1070773"/>
            <a:ext cx="6475382" cy="657359"/>
          </a:xfrm>
          <a:prstGeom prst="rect">
            <a:avLst/>
          </a:prstGeom>
        </p:spPr>
        <p:txBody>
          <a:bodyPr wrap="square">
            <a:spAutoFit/>
          </a:bodyPr>
          <a:lstStyle/>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A l'aide des méthodes </a:t>
            </a:r>
            <a:r>
              <a:rPr lang="fr-FR" b="1" dirty="0" err="1"/>
              <a:t>setAttribute</a:t>
            </a:r>
            <a:r>
              <a:rPr lang="fr-FR" b="1" dirty="0"/>
              <a:t>() </a:t>
            </a:r>
            <a:r>
              <a:rPr lang="fr-FR" dirty="0"/>
              <a:t>et </a:t>
            </a:r>
            <a:r>
              <a:rPr lang="fr-FR" b="1" dirty="0" err="1"/>
              <a:t>removeAttribute</a:t>
            </a:r>
            <a:r>
              <a:rPr lang="fr-FR" b="1" dirty="0"/>
              <a:t>()</a:t>
            </a:r>
            <a:r>
              <a:rPr lang="fr-FR" dirty="0"/>
              <a: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modifiez les classes des éléments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div</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pour obtenir ce résultat :</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3" name="Image 2"/>
          <p:cNvPicPr/>
          <p:nvPr/>
        </p:nvPicPr>
        <p:blipFill>
          <a:blip r:embed="rId2"/>
          <a:stretch>
            <a:fillRect/>
          </a:stretch>
        </p:blipFill>
        <p:spPr>
          <a:xfrm>
            <a:off x="8299581" y="646629"/>
            <a:ext cx="3827145" cy="2386965"/>
          </a:xfrm>
          <a:prstGeom prst="rect">
            <a:avLst/>
          </a:prstGeom>
        </p:spPr>
      </p:pic>
      <p:sp>
        <p:nvSpPr>
          <p:cNvPr id="4" name="Rectangle 3"/>
          <p:cNvSpPr/>
          <p:nvPr/>
        </p:nvSpPr>
        <p:spPr>
          <a:xfrm>
            <a:off x="1978152" y="3648653"/>
            <a:ext cx="8647176" cy="2677656"/>
          </a:xfrm>
          <a:prstGeom prst="rect">
            <a:avLst/>
          </a:prstGeom>
        </p:spPr>
        <p:txBody>
          <a:bodyPr wrap="square">
            <a:spAutoFit/>
          </a:bodyPr>
          <a:lstStyle/>
          <a:p>
            <a:r>
              <a:rPr lang="fr-FR" sz="1400" dirty="0">
                <a:latin typeface="Courier New" panose="02070309020205020404" pitchFamily="49" charset="0"/>
                <a:cs typeface="Courier New" panose="02070309020205020404" pitchFamily="49" charset="0"/>
              </a:rPr>
              <a:t>&lt;script&gt;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document.getElementById</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kevin</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removeAttribute</a:t>
            </a:r>
            <a:r>
              <a:rPr lang="fr-FR" sz="1400" dirty="0">
                <a:latin typeface="Courier New" panose="02070309020205020404" pitchFamily="49" charset="0"/>
                <a:cs typeface="Courier New" panose="02070309020205020404" pitchFamily="49" charset="0"/>
              </a:rPr>
              <a:t>('class');</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document.getElementById</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kevin</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setAttribute</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class','vert</a:t>
            </a:r>
            <a:r>
              <a:rPr lang="fr-FR" sz="1400" dirty="0">
                <a:latin typeface="Courier New" panose="02070309020205020404" pitchFamily="49" charset="0"/>
                <a:cs typeface="Courier New" panose="02070309020205020404" pitchFamily="49" charset="0"/>
              </a:rPr>
              <a:t> grand');</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document.getElementById</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'eric</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removeAttribute</a:t>
            </a:r>
            <a:r>
              <a:rPr lang="fr-FR" sz="1400" dirty="0">
                <a:latin typeface="Courier New" panose="02070309020205020404" pitchFamily="49" charset="0"/>
                <a:cs typeface="Courier New" panose="02070309020205020404" pitchFamily="49" charset="0"/>
              </a:rPr>
              <a:t>('class');</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document.getElementById</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'eric</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setAttribute</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class','rouge</a:t>
            </a:r>
            <a:r>
              <a:rPr lang="fr-FR" sz="1400" dirty="0">
                <a:latin typeface="Courier New" panose="02070309020205020404" pitchFamily="49" charset="0"/>
                <a:cs typeface="Courier New" panose="02070309020205020404" pitchFamily="49" charset="0"/>
              </a:rPr>
              <a:t> grand');</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document.getElementById</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cathy</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removeAttribute</a:t>
            </a:r>
            <a:r>
              <a:rPr lang="fr-FR" sz="1400" dirty="0">
                <a:latin typeface="Courier New" panose="02070309020205020404" pitchFamily="49" charset="0"/>
                <a:cs typeface="Courier New" panose="02070309020205020404" pitchFamily="49" charset="0"/>
              </a:rPr>
              <a:t>('class');</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document.getElementById</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cathy</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setAttribute</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class','vert</a:t>
            </a:r>
            <a:r>
              <a:rPr lang="fr-FR" sz="1400" dirty="0">
                <a:latin typeface="Courier New" panose="02070309020205020404" pitchFamily="49" charset="0"/>
                <a:cs typeface="Courier New" panose="02070309020205020404" pitchFamily="49" charset="0"/>
              </a:rPr>
              <a:t> petit');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document.getElementById</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julie</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removeAttribute</a:t>
            </a:r>
            <a:r>
              <a:rPr lang="fr-FR" sz="1400" dirty="0">
                <a:latin typeface="Courier New" panose="02070309020205020404" pitchFamily="49" charset="0"/>
                <a:cs typeface="Courier New" panose="02070309020205020404" pitchFamily="49" charset="0"/>
              </a:rPr>
              <a:t>('class');</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document.getElementById</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julie</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setAttribute</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class','vert</a:t>
            </a:r>
            <a:r>
              <a:rPr lang="fr-FR" sz="1400" dirty="0">
                <a:latin typeface="Courier New" panose="02070309020205020404" pitchFamily="49" charset="0"/>
                <a:cs typeface="Courier New" panose="02070309020205020404" pitchFamily="49" charset="0"/>
              </a:rPr>
              <a:t> petit');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document.getElementById</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trich</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removeAttribute</a:t>
            </a:r>
            <a:r>
              <a:rPr lang="fr-FR" sz="1400" dirty="0">
                <a:latin typeface="Courier New" panose="02070309020205020404" pitchFamily="49" charset="0"/>
                <a:cs typeface="Courier New" panose="02070309020205020404" pitchFamily="49" charset="0"/>
              </a:rPr>
              <a:t>('class');</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document.getElementById</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trich</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setAttribute</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class','rouge</a:t>
            </a:r>
            <a:r>
              <a:rPr lang="fr-FR" sz="1400" dirty="0">
                <a:latin typeface="Courier New" panose="02070309020205020404" pitchFamily="49" charset="0"/>
                <a:cs typeface="Courier New" panose="02070309020205020404" pitchFamily="49" charset="0"/>
              </a:rPr>
              <a:t> grand');</a:t>
            </a:r>
          </a:p>
          <a:p>
            <a:r>
              <a:rPr lang="fr-FR" sz="1400" dirty="0">
                <a:latin typeface="Courier New" panose="02070309020205020404" pitchFamily="49" charset="0"/>
                <a:cs typeface="Courier New" panose="02070309020205020404" pitchFamily="49" charset="0"/>
              </a:rPr>
              <a:t>&lt;/script&gt;</a:t>
            </a:r>
          </a:p>
        </p:txBody>
      </p:sp>
      <p:sp>
        <p:nvSpPr>
          <p:cNvPr id="5" name="ZoneTexte 4"/>
          <p:cNvSpPr txBox="1"/>
          <p:nvPr/>
        </p:nvSpPr>
        <p:spPr>
          <a:xfrm>
            <a:off x="1901952" y="3149092"/>
            <a:ext cx="2706624" cy="369332"/>
          </a:xfrm>
          <a:prstGeom prst="rect">
            <a:avLst/>
          </a:prstGeom>
          <a:noFill/>
        </p:spPr>
        <p:txBody>
          <a:bodyPr wrap="square" rtlCol="0">
            <a:spAutoFit/>
          </a:bodyPr>
          <a:lstStyle/>
          <a:p>
            <a:r>
              <a:rPr lang="fr-FR" dirty="0"/>
              <a:t>Solution</a:t>
            </a:r>
          </a:p>
        </p:txBody>
      </p:sp>
      <p:sp>
        <p:nvSpPr>
          <p:cNvPr id="6" name="Espace réservé du numéro de diapositive 5">
            <a:extLst>
              <a:ext uri="{FF2B5EF4-FFF2-40B4-BE49-F238E27FC236}">
                <a16:creationId xmlns:a16="http://schemas.microsoft.com/office/drawing/2014/main" id="{1A4CFED5-2248-41B7-B925-A51695737135}"/>
              </a:ext>
            </a:extLst>
          </p:cNvPr>
          <p:cNvSpPr>
            <a:spLocks noGrp="1"/>
          </p:cNvSpPr>
          <p:nvPr>
            <p:ph type="sldNum" sz="quarter" idx="12"/>
          </p:nvPr>
        </p:nvSpPr>
        <p:spPr/>
        <p:txBody>
          <a:bodyPr/>
          <a:lstStyle/>
          <a:p>
            <a:fld id="{D57F1E4F-1CFF-5643-939E-217C01CDF565}" type="slidenum">
              <a:rPr lang="en-US" smtClean="0"/>
              <a:pPr/>
              <a:t>292</a:t>
            </a:fld>
            <a:endParaRPr lang="en-US" dirty="0"/>
          </a:p>
        </p:txBody>
      </p:sp>
    </p:spTree>
    <p:extLst>
      <p:ext uri="{BB962C8B-B14F-4D97-AF65-F5344CB8AC3E}">
        <p14:creationId xmlns:p14="http://schemas.microsoft.com/office/powerpoint/2010/main" val="7249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4144" y="753148"/>
            <a:ext cx="7824216" cy="3570208"/>
          </a:xfrm>
          <a:prstGeom prst="rect">
            <a:avLst/>
          </a:prstGeom>
        </p:spPr>
        <p:txBody>
          <a:bodyPr wrap="square">
            <a:spAutoFit/>
          </a:bodyPr>
          <a:lstStyle/>
          <a:p>
            <a:r>
              <a:rPr lang="fr-FR" sz="2800" b="1" dirty="0"/>
              <a:t>L'objet </a:t>
            </a:r>
            <a:r>
              <a:rPr lang="fr-FR" sz="2800" b="1" dirty="0" err="1"/>
              <a:t>styleSheets</a:t>
            </a:r>
            <a:endParaRPr lang="fr-FR" sz="2800" b="1" dirty="0"/>
          </a:p>
          <a:p>
            <a:endParaRPr lang="fr-FR" dirty="0"/>
          </a:p>
          <a:p>
            <a:r>
              <a:rPr lang="fr-FR" dirty="0"/>
              <a:t>L'objet </a:t>
            </a:r>
            <a:r>
              <a:rPr lang="fr-FR" b="1" dirty="0" err="1"/>
              <a:t>styleSheets</a:t>
            </a:r>
            <a:r>
              <a:rPr lang="fr-FR" dirty="0"/>
              <a:t> permet d'activer, de désactiver, d'ajouter et de supprimer des règles CSS dans une feuille de styles interne ou externe.</a:t>
            </a:r>
          </a:p>
          <a:p>
            <a:endParaRPr lang="fr-FR" dirty="0"/>
          </a:p>
          <a:p>
            <a:endParaRPr lang="fr-FR" dirty="0"/>
          </a:p>
          <a:p>
            <a:r>
              <a:rPr lang="fr-FR" dirty="0"/>
              <a:t>Pour désactiver la première feuille de styles (</a:t>
            </a:r>
            <a:r>
              <a:rPr lang="fr-FR" dirty="0">
                <a:latin typeface="Courier New" panose="02070309020205020404" pitchFamily="49" charset="0"/>
                <a:cs typeface="Courier New" panose="02070309020205020404" pitchFamily="49" charset="0"/>
              </a:rPr>
              <a:t>0</a:t>
            </a:r>
            <a:r>
              <a:rPr lang="fr-FR" dirty="0"/>
              <a:t>), utilisez cette instruction :</a:t>
            </a:r>
          </a:p>
          <a:p>
            <a:r>
              <a:rPr lang="fr-FR" dirty="0" err="1">
                <a:latin typeface="Courier New" panose="02070309020205020404" pitchFamily="49" charset="0"/>
                <a:cs typeface="Courier New" panose="02070309020205020404" pitchFamily="49" charset="0"/>
              </a:rPr>
              <a:t>document.styleSheets</a:t>
            </a:r>
            <a:r>
              <a:rPr lang="fr-FR" dirty="0">
                <a:latin typeface="Courier New" panose="02070309020205020404" pitchFamily="49" charset="0"/>
                <a:cs typeface="Courier New" panose="02070309020205020404" pitchFamily="49" charset="0"/>
              </a:rPr>
              <a:t>[0].</a:t>
            </a:r>
            <a:r>
              <a:rPr lang="fr-FR" dirty="0" err="1">
                <a:latin typeface="Courier New" panose="02070309020205020404" pitchFamily="49" charset="0"/>
                <a:cs typeface="Courier New" panose="02070309020205020404" pitchFamily="49" charset="0"/>
              </a:rPr>
              <a:t>disabled</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true</a:t>
            </a:r>
            <a:r>
              <a:rPr lang="fr-FR" dirty="0">
                <a:latin typeface="Courier New" panose="02070309020205020404" pitchFamily="49" charset="0"/>
                <a:cs typeface="Courier New" panose="02070309020205020404" pitchFamily="49" charset="0"/>
              </a:rPr>
              <a:t>;</a:t>
            </a:r>
          </a:p>
          <a:p>
            <a:endParaRPr lang="fr-FR" dirty="0"/>
          </a:p>
          <a:p>
            <a:endParaRPr lang="fr-FR" dirty="0"/>
          </a:p>
          <a:p>
            <a:r>
              <a:rPr lang="fr-FR" dirty="0"/>
              <a:t>Pour activer la première feuille de styles (</a:t>
            </a:r>
            <a:r>
              <a:rPr lang="fr-FR" dirty="0">
                <a:latin typeface="Courier New" panose="02070309020205020404" pitchFamily="49" charset="0"/>
                <a:cs typeface="Courier New" panose="02070309020205020404" pitchFamily="49" charset="0"/>
              </a:rPr>
              <a:t>0</a:t>
            </a:r>
            <a:r>
              <a:rPr lang="fr-FR" dirty="0"/>
              <a:t>), utilisez cette instruction :</a:t>
            </a:r>
          </a:p>
          <a:p>
            <a:r>
              <a:rPr lang="fr-FR" dirty="0" err="1">
                <a:latin typeface="Courier New" panose="02070309020205020404" pitchFamily="49" charset="0"/>
                <a:cs typeface="Courier New" panose="02070309020205020404" pitchFamily="49" charset="0"/>
              </a:rPr>
              <a:t>document.styleSheets</a:t>
            </a:r>
            <a:r>
              <a:rPr lang="fr-FR" dirty="0">
                <a:latin typeface="Courier New" panose="02070309020205020404" pitchFamily="49" charset="0"/>
                <a:cs typeface="Courier New" panose="02070309020205020404" pitchFamily="49" charset="0"/>
              </a:rPr>
              <a:t>[0].</a:t>
            </a:r>
            <a:r>
              <a:rPr lang="fr-FR" dirty="0" err="1">
                <a:latin typeface="Courier New" panose="02070309020205020404" pitchFamily="49" charset="0"/>
                <a:cs typeface="Courier New" panose="02070309020205020404" pitchFamily="49" charset="0"/>
              </a:rPr>
              <a:t>disabled</a:t>
            </a:r>
            <a:r>
              <a:rPr lang="fr-FR" dirty="0">
                <a:latin typeface="Courier New" panose="02070309020205020404" pitchFamily="49" charset="0"/>
                <a:cs typeface="Courier New" panose="02070309020205020404" pitchFamily="49" charset="0"/>
              </a:rPr>
              <a:t>=false;</a:t>
            </a:r>
          </a:p>
        </p:txBody>
      </p:sp>
      <p:sp>
        <p:nvSpPr>
          <p:cNvPr id="3" name="Espace réservé du numéro de diapositive 2">
            <a:extLst>
              <a:ext uri="{FF2B5EF4-FFF2-40B4-BE49-F238E27FC236}">
                <a16:creationId xmlns:a16="http://schemas.microsoft.com/office/drawing/2014/main" id="{643EA331-AF19-421E-9663-17BB3EFE9289}"/>
              </a:ext>
            </a:extLst>
          </p:cNvPr>
          <p:cNvSpPr>
            <a:spLocks noGrp="1"/>
          </p:cNvSpPr>
          <p:nvPr>
            <p:ph type="sldNum" sz="quarter" idx="12"/>
          </p:nvPr>
        </p:nvSpPr>
        <p:spPr/>
        <p:txBody>
          <a:bodyPr/>
          <a:lstStyle/>
          <a:p>
            <a:fld id="{D57F1E4F-1CFF-5643-939E-217C01CDF565}" type="slidenum">
              <a:rPr lang="en-US" smtClean="0"/>
              <a:pPr/>
              <a:t>293</a:t>
            </a:fld>
            <a:endParaRPr lang="en-US" dirty="0"/>
          </a:p>
        </p:txBody>
      </p:sp>
    </p:spTree>
    <p:extLst>
      <p:ext uri="{BB962C8B-B14F-4D97-AF65-F5344CB8AC3E}">
        <p14:creationId xmlns:p14="http://schemas.microsoft.com/office/powerpoint/2010/main" val="358248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500"/>
                                        <p:tgtEl>
                                          <p:spTgt spid="2">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fade">
                                      <p:cBhvr>
                                        <p:cTn id="10" dur="500"/>
                                        <p:tgtEl>
                                          <p:spTgt spid="2">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9" end="9"/>
                                            </p:txEl>
                                          </p:spTgt>
                                        </p:tgtEl>
                                        <p:attrNameLst>
                                          <p:attrName>style.visibility</p:attrName>
                                        </p:attrNameLst>
                                      </p:cBhvr>
                                      <p:to>
                                        <p:strVal val="visible"/>
                                      </p:to>
                                    </p:set>
                                    <p:animEffect transition="in" filter="fade">
                                      <p:cBhvr>
                                        <p:cTn id="15" dur="500"/>
                                        <p:tgtEl>
                                          <p:spTgt spid="2">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10" end="10"/>
                                            </p:txEl>
                                          </p:spTgt>
                                        </p:tgtEl>
                                        <p:attrNameLst>
                                          <p:attrName>style.visibility</p:attrName>
                                        </p:attrNameLst>
                                      </p:cBhvr>
                                      <p:to>
                                        <p:strVal val="visible"/>
                                      </p:to>
                                    </p:set>
                                    <p:animEffect transition="in" filter="fade">
                                      <p:cBhvr>
                                        <p:cTn id="18"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084832" y="1655064"/>
            <a:ext cx="8924544" cy="3416320"/>
          </a:xfrm>
          <a:prstGeom prst="rect">
            <a:avLst/>
          </a:prstGeom>
          <a:noFill/>
        </p:spPr>
        <p:txBody>
          <a:bodyPr wrap="square" rtlCol="0">
            <a:spAutoFit/>
          </a:bodyPr>
          <a:lstStyle/>
          <a:p>
            <a:r>
              <a:rPr lang="fr-FR" dirty="0"/>
              <a:t>Pour ajouter une règle de style dans la première feuille de styles (</a:t>
            </a:r>
            <a:r>
              <a:rPr lang="fr-FR" dirty="0">
                <a:latin typeface="Courier New" panose="02070309020205020404" pitchFamily="49" charset="0"/>
                <a:cs typeface="Courier New" panose="02070309020205020404" pitchFamily="49" charset="0"/>
              </a:rPr>
              <a:t>0</a:t>
            </a:r>
            <a:r>
              <a:rPr lang="fr-FR" dirty="0"/>
              <a:t>) en deuxième position (</a:t>
            </a:r>
            <a:r>
              <a:rPr lang="fr-FR" dirty="0">
                <a:latin typeface="Courier New" panose="02070309020205020404" pitchFamily="49" charset="0"/>
                <a:cs typeface="Courier New" panose="02070309020205020404" pitchFamily="49" charset="0"/>
              </a:rPr>
              <a:t>1</a:t>
            </a:r>
            <a:r>
              <a:rPr lang="fr-FR" dirty="0"/>
              <a:t>), utilisez cette instruction :</a:t>
            </a:r>
          </a:p>
          <a:p>
            <a:endParaRPr lang="fr-FR" dirty="0"/>
          </a:p>
          <a:p>
            <a:r>
              <a:rPr lang="fr-FR" dirty="0" err="1">
                <a:latin typeface="Courier New" panose="02070309020205020404" pitchFamily="49" charset="0"/>
                <a:cs typeface="Courier New" panose="02070309020205020404" pitchFamily="49" charset="0"/>
              </a:rPr>
              <a:t>document.styleSheets</a:t>
            </a:r>
            <a:r>
              <a:rPr lang="fr-FR" dirty="0">
                <a:latin typeface="Courier New" panose="02070309020205020404" pitchFamily="49" charset="0"/>
                <a:cs typeface="Courier New" panose="02070309020205020404" pitchFamily="49" charset="0"/>
              </a:rPr>
              <a:t>[0].</a:t>
            </a:r>
            <a:r>
              <a:rPr lang="fr-FR" dirty="0" err="1">
                <a:latin typeface="Courier New" panose="02070309020205020404" pitchFamily="49" charset="0"/>
                <a:cs typeface="Courier New" panose="02070309020205020404" pitchFamily="49" charset="0"/>
              </a:rPr>
              <a:t>insertRule</a:t>
            </a:r>
            <a:r>
              <a:rPr lang="fr-FR" dirty="0">
                <a:latin typeface="Courier New" panose="02070309020205020404" pitchFamily="49" charset="0"/>
                <a:cs typeface="Courier New" panose="02070309020205020404" pitchFamily="49" charset="0"/>
              </a:rPr>
              <a:t>('p{font-size: 20px;}', 1);</a:t>
            </a:r>
          </a:p>
          <a:p>
            <a:endParaRPr lang="fr-FR" dirty="0"/>
          </a:p>
          <a:p>
            <a:endParaRPr lang="fr-FR" dirty="0"/>
          </a:p>
          <a:p>
            <a:endParaRPr lang="fr-FR" dirty="0"/>
          </a:p>
          <a:p>
            <a:endParaRPr lang="fr-FR" dirty="0"/>
          </a:p>
          <a:p>
            <a:r>
              <a:rPr lang="fr-FR" dirty="0"/>
              <a:t>Et enfin, pour supprimer la deuxième règle de style (</a:t>
            </a:r>
            <a:r>
              <a:rPr lang="fr-FR" dirty="0">
                <a:latin typeface="Courier New" panose="02070309020205020404" pitchFamily="49" charset="0"/>
                <a:cs typeface="Courier New" panose="02070309020205020404" pitchFamily="49" charset="0"/>
              </a:rPr>
              <a:t>1</a:t>
            </a:r>
            <a:r>
              <a:rPr lang="fr-FR" dirty="0"/>
              <a:t>) de la première feuille de styles (</a:t>
            </a:r>
            <a:r>
              <a:rPr lang="fr-FR" dirty="0">
                <a:latin typeface="Courier New" panose="02070309020205020404" pitchFamily="49" charset="0"/>
                <a:cs typeface="Courier New" panose="02070309020205020404" pitchFamily="49" charset="0"/>
              </a:rPr>
              <a:t>0</a:t>
            </a:r>
            <a:r>
              <a:rPr lang="fr-FR" dirty="0"/>
              <a:t>), utilisez cette instruction :</a:t>
            </a:r>
          </a:p>
          <a:p>
            <a:endParaRPr lang="fr-FR" dirty="0">
              <a:latin typeface="Courier New" panose="02070309020205020404" pitchFamily="49" charset="0"/>
              <a:cs typeface="Courier New" panose="02070309020205020404" pitchFamily="49" charset="0"/>
            </a:endParaRPr>
          </a:p>
          <a:p>
            <a:r>
              <a:rPr lang="fr-FR" dirty="0" err="1">
                <a:latin typeface="Courier New" panose="02070309020205020404" pitchFamily="49" charset="0"/>
                <a:cs typeface="Courier New" panose="02070309020205020404" pitchFamily="49" charset="0"/>
              </a:rPr>
              <a:t>document.styleSheets</a:t>
            </a:r>
            <a:r>
              <a:rPr lang="fr-FR" dirty="0">
                <a:latin typeface="Courier New" panose="02070309020205020404" pitchFamily="49" charset="0"/>
                <a:cs typeface="Courier New" panose="02070309020205020404" pitchFamily="49" charset="0"/>
              </a:rPr>
              <a:t>[0].</a:t>
            </a:r>
            <a:r>
              <a:rPr lang="fr-FR" dirty="0" err="1">
                <a:latin typeface="Courier New" panose="02070309020205020404" pitchFamily="49" charset="0"/>
                <a:cs typeface="Courier New" panose="02070309020205020404" pitchFamily="49" charset="0"/>
              </a:rPr>
              <a:t>deleteRule</a:t>
            </a:r>
            <a:r>
              <a:rPr lang="fr-FR" dirty="0">
                <a:latin typeface="Courier New" panose="02070309020205020404" pitchFamily="49" charset="0"/>
                <a:cs typeface="Courier New" panose="02070309020205020404" pitchFamily="49" charset="0"/>
              </a:rPr>
              <a:t>(1);</a:t>
            </a:r>
          </a:p>
        </p:txBody>
      </p:sp>
      <p:sp>
        <p:nvSpPr>
          <p:cNvPr id="3" name="Espace réservé du numéro de diapositive 2">
            <a:extLst>
              <a:ext uri="{FF2B5EF4-FFF2-40B4-BE49-F238E27FC236}">
                <a16:creationId xmlns:a16="http://schemas.microsoft.com/office/drawing/2014/main" id="{EFF37FE0-73FE-4DA6-8F7A-E0D069341984}"/>
              </a:ext>
            </a:extLst>
          </p:cNvPr>
          <p:cNvSpPr>
            <a:spLocks noGrp="1"/>
          </p:cNvSpPr>
          <p:nvPr>
            <p:ph type="sldNum" sz="quarter" idx="12"/>
          </p:nvPr>
        </p:nvSpPr>
        <p:spPr/>
        <p:txBody>
          <a:bodyPr/>
          <a:lstStyle/>
          <a:p>
            <a:fld id="{D57F1E4F-1CFF-5643-939E-217C01CDF565}" type="slidenum">
              <a:rPr lang="en-US" smtClean="0"/>
              <a:pPr/>
              <a:t>294</a:t>
            </a:fld>
            <a:endParaRPr lang="en-US" dirty="0"/>
          </a:p>
        </p:txBody>
      </p:sp>
    </p:spTree>
    <p:extLst>
      <p:ext uri="{BB962C8B-B14F-4D97-AF65-F5344CB8AC3E}">
        <p14:creationId xmlns:p14="http://schemas.microsoft.com/office/powerpoint/2010/main" val="91766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9" end="9"/>
                                            </p:txEl>
                                          </p:spTgt>
                                        </p:tgtEl>
                                        <p:attrNameLst>
                                          <p:attrName>style.visibility</p:attrName>
                                        </p:attrNameLst>
                                      </p:cBhvr>
                                      <p:to>
                                        <p:strVal val="visible"/>
                                      </p:to>
                                    </p:set>
                                    <p:animEffect transition="in" filter="fade">
                                      <p:cBhvr>
                                        <p:cTn id="10"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551176" y="941832"/>
            <a:ext cx="8275320" cy="2031325"/>
          </a:xfrm>
          <a:prstGeom prst="rect">
            <a:avLst/>
          </a:prstGeom>
          <a:noFill/>
        </p:spPr>
        <p:txBody>
          <a:bodyPr wrap="square" rtlCol="0">
            <a:spAutoFit/>
          </a:bodyPr>
          <a:lstStyle/>
          <a:p>
            <a:r>
              <a:rPr lang="fr-FR" dirty="0"/>
              <a:t>Exercice :</a:t>
            </a:r>
          </a:p>
          <a:p>
            <a:endParaRPr lang="fr-FR" dirty="0"/>
          </a:p>
          <a:p>
            <a:r>
              <a:rPr lang="fr-FR" dirty="0"/>
              <a:t>Définissez une page HTML qui contient quatre boutons intitulés :</a:t>
            </a:r>
          </a:p>
          <a:p>
            <a:r>
              <a:rPr lang="fr-FR" dirty="0"/>
              <a:t>Sans style, Avec style, Police Courrier, Police </a:t>
            </a:r>
            <a:r>
              <a:rPr lang="fr-FR" dirty="0" err="1"/>
              <a:t>Verdana</a:t>
            </a:r>
            <a:endParaRPr lang="fr-FR" dirty="0"/>
          </a:p>
          <a:p>
            <a:endParaRPr lang="fr-FR" dirty="0"/>
          </a:p>
          <a:p>
            <a:endParaRPr lang="fr-FR" dirty="0"/>
          </a:p>
          <a:p>
            <a:r>
              <a:rPr lang="fr-FR" dirty="0"/>
              <a:t>Ajoutez deux paragraphes contenant du texte </a:t>
            </a:r>
            <a:r>
              <a:rPr lang="fr-FR" i="1" dirty="0" err="1"/>
              <a:t>lorem</a:t>
            </a:r>
            <a:r>
              <a:rPr lang="fr-FR" i="1" dirty="0"/>
              <a:t> </a:t>
            </a:r>
            <a:r>
              <a:rPr lang="fr-FR" i="1" dirty="0" err="1"/>
              <a:t>ipsum</a:t>
            </a:r>
            <a:r>
              <a:rPr lang="fr-FR" i="1" dirty="0"/>
              <a:t> </a:t>
            </a:r>
            <a:r>
              <a:rPr lang="fr-FR" dirty="0"/>
              <a:t>et donnez vie aux boutons.</a:t>
            </a:r>
          </a:p>
        </p:txBody>
      </p:sp>
      <p:sp>
        <p:nvSpPr>
          <p:cNvPr id="3" name="Espace réservé du numéro de diapositive 2">
            <a:extLst>
              <a:ext uri="{FF2B5EF4-FFF2-40B4-BE49-F238E27FC236}">
                <a16:creationId xmlns:a16="http://schemas.microsoft.com/office/drawing/2014/main" id="{7D5413B7-E178-4A5B-BD53-F9FE4C39827F}"/>
              </a:ext>
            </a:extLst>
          </p:cNvPr>
          <p:cNvSpPr>
            <a:spLocks noGrp="1"/>
          </p:cNvSpPr>
          <p:nvPr>
            <p:ph type="sldNum" sz="quarter" idx="12"/>
          </p:nvPr>
        </p:nvSpPr>
        <p:spPr/>
        <p:txBody>
          <a:bodyPr/>
          <a:lstStyle/>
          <a:p>
            <a:fld id="{D57F1E4F-1CFF-5643-939E-217C01CDF565}" type="slidenum">
              <a:rPr lang="en-US" smtClean="0"/>
              <a:pPr/>
              <a:t>295</a:t>
            </a:fld>
            <a:endParaRPr lang="en-US" dirty="0"/>
          </a:p>
        </p:txBody>
      </p:sp>
    </p:spTree>
    <p:extLst>
      <p:ext uri="{BB962C8B-B14F-4D97-AF65-F5344CB8AC3E}">
        <p14:creationId xmlns:p14="http://schemas.microsoft.com/office/powerpoint/2010/main" val="341980873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464" y="890684"/>
            <a:ext cx="7790688" cy="544764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fr-FR" sz="1200" dirty="0">
                <a:latin typeface="Courier New" panose="02070309020205020404" pitchFamily="49" charset="0"/>
                <a:cs typeface="Courier New" panose="02070309020205020404" pitchFamily="49" charset="0"/>
              </a:rPr>
              <a:t>&lt;!DOCTYPE html&gt;</a:t>
            </a:r>
          </a:p>
          <a:p>
            <a:r>
              <a:rPr lang="fr-FR" sz="1200" dirty="0">
                <a:latin typeface="Courier New" panose="02070309020205020404" pitchFamily="49" charset="0"/>
                <a:cs typeface="Courier New" panose="02070309020205020404" pitchFamily="49" charset="0"/>
              </a:rPr>
              <a:t>&lt;html&gt;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meta</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charset</a:t>
            </a:r>
            <a:r>
              <a:rPr lang="fr-FR" sz="1200" dirty="0">
                <a:latin typeface="Courier New" panose="02070309020205020404" pitchFamily="49" charset="0"/>
                <a:cs typeface="Courier New" panose="02070309020205020404" pitchFamily="49" charset="0"/>
              </a:rPr>
              <a:t>="utf-8"&gt;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&gt;L'objet </a:t>
            </a:r>
            <a:r>
              <a:rPr lang="fr-FR" sz="1200" dirty="0" err="1">
                <a:latin typeface="Courier New" panose="02070309020205020404" pitchFamily="49" charset="0"/>
                <a:cs typeface="Courier New" panose="02070309020205020404" pitchFamily="49" charset="0"/>
              </a:rPr>
              <a:t>StyleSheet</a:t>
            </a:r>
            <a:r>
              <a:rPr lang="fr-FR" sz="1200" dirty="0">
                <a:latin typeface="Courier New" panose="02070309020205020404" pitchFamily="49" charset="0"/>
                <a:cs typeface="Courier New" panose="02070309020205020404" pitchFamily="49" charset="0"/>
              </a:rPr>
              <a:t>&lt;/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&lt;style&gt;</a:t>
            </a:r>
          </a:p>
          <a:p>
            <a:r>
              <a:rPr lang="fr-FR" sz="1200" dirty="0">
                <a:latin typeface="Courier New" panose="02070309020205020404" pitchFamily="49" charset="0"/>
                <a:cs typeface="Courier New" panose="02070309020205020404" pitchFamily="49" charset="0"/>
              </a:rPr>
              <a:t>      p { </a:t>
            </a:r>
            <a:r>
              <a:rPr lang="fr-FR" sz="1200" dirty="0" err="1">
                <a:latin typeface="Courier New" panose="02070309020205020404" pitchFamily="49" charset="0"/>
                <a:cs typeface="Courier New" panose="02070309020205020404" pitchFamily="49" charset="0"/>
              </a:rPr>
              <a:t>color</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red</a:t>
            </a:r>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&lt;/style&gt;</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var police = false;</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function</a:t>
            </a:r>
            <a:r>
              <a:rPr lang="fr-FR" sz="1200" dirty="0">
                <a:latin typeface="Courier New" panose="02070309020205020404" pitchFamily="49" charset="0"/>
                <a:cs typeface="Courier New" panose="02070309020205020404" pitchFamily="49" charset="0"/>
              </a:rPr>
              <a:t> sans()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document.styleSheets</a:t>
            </a:r>
            <a:r>
              <a:rPr lang="fr-FR" sz="1200" dirty="0">
                <a:latin typeface="Courier New" panose="02070309020205020404" pitchFamily="49" charset="0"/>
                <a:cs typeface="Courier New" panose="02070309020205020404" pitchFamily="49" charset="0"/>
              </a:rPr>
              <a:t>[0].</a:t>
            </a:r>
            <a:r>
              <a:rPr lang="fr-FR" sz="1200" dirty="0" err="1">
                <a:latin typeface="Courier New" panose="02070309020205020404" pitchFamily="49" charset="0"/>
                <a:cs typeface="Courier New" panose="02070309020205020404" pitchFamily="49" charset="0"/>
              </a:rPr>
              <a:t>disabled</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true</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function</a:t>
            </a:r>
            <a:r>
              <a:rPr lang="fr-FR" sz="1200" dirty="0">
                <a:latin typeface="Courier New" panose="02070309020205020404" pitchFamily="49" charset="0"/>
                <a:cs typeface="Courier New" panose="02070309020205020404" pitchFamily="49" charset="0"/>
              </a:rPr>
              <a:t> avec()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document.styleSheets</a:t>
            </a:r>
            <a:r>
              <a:rPr lang="fr-FR" sz="1200" dirty="0">
                <a:latin typeface="Courier New" panose="02070309020205020404" pitchFamily="49" charset="0"/>
                <a:cs typeface="Courier New" panose="02070309020205020404" pitchFamily="49" charset="0"/>
              </a:rPr>
              <a:t>[0].</a:t>
            </a:r>
            <a:r>
              <a:rPr lang="fr-FR" sz="1200" dirty="0" err="1">
                <a:latin typeface="Courier New" panose="02070309020205020404" pitchFamily="49" charset="0"/>
                <a:cs typeface="Courier New" panose="02070309020205020404" pitchFamily="49" charset="0"/>
              </a:rPr>
              <a:t>disabled</a:t>
            </a:r>
            <a:r>
              <a:rPr lang="fr-FR" sz="1200" dirty="0">
                <a:latin typeface="Courier New" panose="02070309020205020404" pitchFamily="49" charset="0"/>
                <a:cs typeface="Courier New" panose="02070309020205020404" pitchFamily="49" charset="0"/>
              </a:rPr>
              <a:t>=false;</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function</a:t>
            </a:r>
            <a:r>
              <a:rPr lang="fr-FR" sz="1200" dirty="0">
                <a:latin typeface="Courier New" panose="02070309020205020404" pitchFamily="49" charset="0"/>
                <a:cs typeface="Courier New" panose="02070309020205020404" pitchFamily="49" charset="0"/>
              </a:rPr>
              <a:t> courrier() {</a:t>
            </a:r>
          </a:p>
          <a:p>
            <a:r>
              <a:rPr lang="fr-FR" sz="1200" dirty="0">
                <a:latin typeface="Courier New" panose="02070309020205020404" pitchFamily="49" charset="0"/>
                <a:cs typeface="Courier New" panose="02070309020205020404" pitchFamily="49" charset="0"/>
              </a:rPr>
              <a:t>        if (police) </a:t>
            </a:r>
            <a:r>
              <a:rPr lang="fr-FR" sz="1200" dirty="0" err="1">
                <a:latin typeface="Courier New" panose="02070309020205020404" pitchFamily="49" charset="0"/>
                <a:cs typeface="Courier New" panose="02070309020205020404" pitchFamily="49" charset="0"/>
              </a:rPr>
              <a:t>document.styleSheets</a:t>
            </a:r>
            <a:r>
              <a:rPr lang="fr-FR" sz="1200" dirty="0">
                <a:latin typeface="Courier New" panose="02070309020205020404" pitchFamily="49" charset="0"/>
                <a:cs typeface="Courier New" panose="02070309020205020404" pitchFamily="49" charset="0"/>
              </a:rPr>
              <a:t>[0].</a:t>
            </a:r>
            <a:r>
              <a:rPr lang="fr-FR" sz="1200" dirty="0" err="1">
                <a:latin typeface="Courier New" panose="02070309020205020404" pitchFamily="49" charset="0"/>
                <a:cs typeface="Courier New" panose="02070309020205020404" pitchFamily="49" charset="0"/>
              </a:rPr>
              <a:t>deleteRule</a:t>
            </a:r>
            <a:r>
              <a:rPr lang="fr-FR" sz="1200" dirty="0">
                <a:latin typeface="Courier New" panose="02070309020205020404" pitchFamily="49" charset="0"/>
                <a:cs typeface="Courier New" panose="02070309020205020404" pitchFamily="49" charset="0"/>
              </a:rPr>
              <a:t>(0);</a:t>
            </a:r>
          </a:p>
          <a:p>
            <a:r>
              <a:rPr lang="fr-FR" sz="1200" dirty="0">
                <a:latin typeface="Courier New" panose="02070309020205020404" pitchFamily="49" charset="0"/>
                <a:cs typeface="Courier New" panose="02070309020205020404" pitchFamily="49" charset="0"/>
              </a:rPr>
              <a:t>        police = </a:t>
            </a:r>
            <a:r>
              <a:rPr lang="fr-FR" sz="1200" dirty="0" err="1">
                <a:latin typeface="Courier New" panose="02070309020205020404" pitchFamily="49" charset="0"/>
                <a:cs typeface="Courier New" panose="02070309020205020404" pitchFamily="49" charset="0"/>
              </a:rPr>
              <a:t>true</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document.styleSheets</a:t>
            </a:r>
            <a:r>
              <a:rPr lang="fr-FR" sz="1200" dirty="0">
                <a:latin typeface="Courier New" panose="02070309020205020404" pitchFamily="49" charset="0"/>
                <a:cs typeface="Courier New" panose="02070309020205020404" pitchFamily="49" charset="0"/>
              </a:rPr>
              <a:t>[0].</a:t>
            </a:r>
            <a:r>
              <a:rPr lang="fr-FR" sz="1200" dirty="0" err="1">
                <a:latin typeface="Courier New" panose="02070309020205020404" pitchFamily="49" charset="0"/>
                <a:cs typeface="Courier New" panose="02070309020205020404" pitchFamily="49" charset="0"/>
              </a:rPr>
              <a:t>insertRule</a:t>
            </a:r>
            <a:r>
              <a:rPr lang="fr-FR" sz="1200" dirty="0">
                <a:latin typeface="Courier New" panose="02070309020205020404" pitchFamily="49" charset="0"/>
                <a:cs typeface="Courier New" panose="02070309020205020404" pitchFamily="49" charset="0"/>
              </a:rPr>
              <a:t>("p { font-</a:t>
            </a:r>
            <a:r>
              <a:rPr lang="fr-FR" sz="1200" dirty="0" err="1">
                <a:latin typeface="Courier New" panose="02070309020205020404" pitchFamily="49" charset="0"/>
                <a:cs typeface="Courier New" panose="02070309020205020404" pitchFamily="49" charset="0"/>
              </a:rPr>
              <a:t>family</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courier</a:t>
            </a:r>
            <a:r>
              <a:rPr lang="fr-FR" sz="1200" dirty="0">
                <a:latin typeface="Courier New" panose="02070309020205020404" pitchFamily="49" charset="0"/>
                <a:cs typeface="Courier New" panose="02070309020205020404" pitchFamily="49" charset="0"/>
              </a:rPr>
              <a:t>;}", 0);</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function</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verdana</a:t>
            </a:r>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if (police) </a:t>
            </a:r>
            <a:r>
              <a:rPr lang="fr-FR" sz="1200" dirty="0" err="1">
                <a:latin typeface="Courier New" panose="02070309020205020404" pitchFamily="49" charset="0"/>
                <a:cs typeface="Courier New" panose="02070309020205020404" pitchFamily="49" charset="0"/>
              </a:rPr>
              <a:t>document.styleSheets</a:t>
            </a:r>
            <a:r>
              <a:rPr lang="fr-FR" sz="1200" dirty="0">
                <a:latin typeface="Courier New" panose="02070309020205020404" pitchFamily="49" charset="0"/>
                <a:cs typeface="Courier New" panose="02070309020205020404" pitchFamily="49" charset="0"/>
              </a:rPr>
              <a:t>[0].</a:t>
            </a:r>
            <a:r>
              <a:rPr lang="fr-FR" sz="1200" dirty="0" err="1">
                <a:latin typeface="Courier New" panose="02070309020205020404" pitchFamily="49" charset="0"/>
                <a:cs typeface="Courier New" panose="02070309020205020404" pitchFamily="49" charset="0"/>
              </a:rPr>
              <a:t>deleteRule</a:t>
            </a:r>
            <a:r>
              <a:rPr lang="fr-FR" sz="1200" dirty="0">
                <a:latin typeface="Courier New" panose="02070309020205020404" pitchFamily="49" charset="0"/>
                <a:cs typeface="Courier New" panose="02070309020205020404" pitchFamily="49" charset="0"/>
              </a:rPr>
              <a:t>(0);</a:t>
            </a:r>
          </a:p>
          <a:p>
            <a:r>
              <a:rPr lang="fr-FR" sz="1200" dirty="0">
                <a:latin typeface="Courier New" panose="02070309020205020404" pitchFamily="49" charset="0"/>
                <a:cs typeface="Courier New" panose="02070309020205020404" pitchFamily="49" charset="0"/>
              </a:rPr>
              <a:t>        police = </a:t>
            </a:r>
            <a:r>
              <a:rPr lang="fr-FR" sz="1200" dirty="0" err="1">
                <a:latin typeface="Courier New" panose="02070309020205020404" pitchFamily="49" charset="0"/>
                <a:cs typeface="Courier New" panose="02070309020205020404" pitchFamily="49" charset="0"/>
              </a:rPr>
              <a:t>true</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document.styleSheets</a:t>
            </a:r>
            <a:r>
              <a:rPr lang="fr-FR" sz="1200" dirty="0">
                <a:latin typeface="Courier New" panose="02070309020205020404" pitchFamily="49" charset="0"/>
                <a:cs typeface="Courier New" panose="02070309020205020404" pitchFamily="49" charset="0"/>
              </a:rPr>
              <a:t>[0].</a:t>
            </a:r>
            <a:r>
              <a:rPr lang="fr-FR" sz="1200" dirty="0" err="1">
                <a:latin typeface="Courier New" panose="02070309020205020404" pitchFamily="49" charset="0"/>
                <a:cs typeface="Courier New" panose="02070309020205020404" pitchFamily="49" charset="0"/>
              </a:rPr>
              <a:t>insertRule</a:t>
            </a:r>
            <a:r>
              <a:rPr lang="fr-FR" sz="1200" dirty="0">
                <a:latin typeface="Courier New" panose="02070309020205020404" pitchFamily="49" charset="0"/>
                <a:cs typeface="Courier New" panose="02070309020205020404" pitchFamily="49" charset="0"/>
              </a:rPr>
              <a:t>("p { font-</a:t>
            </a:r>
            <a:r>
              <a:rPr lang="fr-FR" sz="1200" dirty="0" err="1">
                <a:latin typeface="Courier New" panose="02070309020205020404" pitchFamily="49" charset="0"/>
                <a:cs typeface="Courier New" panose="02070309020205020404" pitchFamily="49" charset="0"/>
              </a:rPr>
              <a:t>family</a:t>
            </a:r>
            <a:r>
              <a:rPr lang="fr-FR" sz="1200" dirty="0">
                <a:latin typeface="Courier New" panose="02070309020205020404" pitchFamily="49" charset="0"/>
                <a:cs typeface="Courier New" panose="02070309020205020404" pitchFamily="49" charset="0"/>
              </a:rPr>
              <a:t>: Verdana;}", 0);</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a:t>
            </a:r>
          </a:p>
        </p:txBody>
      </p:sp>
      <p:sp>
        <p:nvSpPr>
          <p:cNvPr id="3" name="Rectangle 2"/>
          <p:cNvSpPr/>
          <p:nvPr/>
        </p:nvSpPr>
        <p:spPr>
          <a:xfrm>
            <a:off x="6797040" y="1359099"/>
            <a:ext cx="4934712" cy="1754326"/>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fr-FR" sz="1200" dirty="0">
                <a:latin typeface="Courier New" panose="02070309020205020404" pitchFamily="49" charset="0"/>
                <a:cs typeface="Courier New" panose="02070309020205020404" pitchFamily="49" charset="0"/>
              </a:rPr>
              <a:t>&lt;body&gt;</a:t>
            </a:r>
          </a:p>
          <a:p>
            <a:r>
              <a:rPr lang="fr-FR" sz="1200" dirty="0">
                <a:latin typeface="Courier New" panose="02070309020205020404" pitchFamily="49" charset="0"/>
                <a:cs typeface="Courier New" panose="02070309020205020404" pitchFamily="49" charset="0"/>
              </a:rPr>
              <a:t>    &lt;p&gt;</a:t>
            </a:r>
            <a:r>
              <a:rPr lang="fr-FR" sz="1200" dirty="0" err="1">
                <a:latin typeface="Courier New" panose="02070309020205020404" pitchFamily="49" charset="0"/>
                <a:cs typeface="Courier New" panose="02070309020205020404" pitchFamily="49" charset="0"/>
              </a:rPr>
              <a:t>Lorem</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ipsum</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dolor</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sit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amet</a:t>
            </a:r>
            <a:r>
              <a:rPr lang="fr-FR" sz="1200" dirty="0">
                <a:latin typeface="Courier New" panose="02070309020205020404" pitchFamily="49" charset="0"/>
                <a:cs typeface="Courier New" panose="02070309020205020404" pitchFamily="49" charset="0"/>
              </a:rPr>
              <a:t>, ... &lt;/p&gt;</a:t>
            </a:r>
          </a:p>
          <a:p>
            <a:r>
              <a:rPr lang="fr-FR" sz="1200" dirty="0">
                <a:latin typeface="Courier New" panose="02070309020205020404" pitchFamily="49" charset="0"/>
                <a:cs typeface="Courier New" panose="02070309020205020404" pitchFamily="49" charset="0"/>
              </a:rPr>
              <a:t>    &lt;p&gt;Sed ut </a:t>
            </a:r>
            <a:r>
              <a:rPr lang="fr-FR" sz="1200" dirty="0" err="1">
                <a:latin typeface="Courier New" panose="02070309020205020404" pitchFamily="49" charset="0"/>
                <a:cs typeface="Courier New" panose="02070309020205020404" pitchFamily="49" charset="0"/>
              </a:rPr>
              <a:t>perspiciatis</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unde</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omnis</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iste</a:t>
            </a:r>
            <a:r>
              <a:rPr lang="fr-FR" sz="1200" dirty="0">
                <a:latin typeface="Courier New" panose="02070309020205020404" pitchFamily="49" charset="0"/>
                <a:cs typeface="Courier New" panose="02070309020205020404" pitchFamily="49" charset="0"/>
              </a:rPr>
              <a:t>...&lt;/p&gt;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button</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onclick</a:t>
            </a:r>
            <a:r>
              <a:rPr lang="fr-FR" sz="1200" dirty="0">
                <a:latin typeface="Courier New" panose="02070309020205020404" pitchFamily="49" charset="0"/>
                <a:cs typeface="Courier New" panose="02070309020205020404" pitchFamily="49" charset="0"/>
              </a:rPr>
              <a:t>="sans();"&gt;Sans style&lt;/</a:t>
            </a:r>
            <a:r>
              <a:rPr lang="fr-FR" sz="1200" dirty="0" err="1">
                <a:latin typeface="Courier New" panose="02070309020205020404" pitchFamily="49" charset="0"/>
                <a:cs typeface="Courier New" panose="02070309020205020404" pitchFamily="49" charset="0"/>
              </a:rPr>
              <a:t>button</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button</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onclick</a:t>
            </a:r>
            <a:r>
              <a:rPr lang="fr-FR" sz="1200" dirty="0">
                <a:latin typeface="Courier New" panose="02070309020205020404" pitchFamily="49" charset="0"/>
                <a:cs typeface="Courier New" panose="02070309020205020404" pitchFamily="49" charset="0"/>
              </a:rPr>
              <a:t>="avec();"&gt;Avec style&lt;/</a:t>
            </a:r>
            <a:r>
              <a:rPr lang="fr-FR" sz="1200" dirty="0" err="1">
                <a:latin typeface="Courier New" panose="02070309020205020404" pitchFamily="49" charset="0"/>
                <a:cs typeface="Courier New" panose="02070309020205020404" pitchFamily="49" charset="0"/>
              </a:rPr>
              <a:t>button</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button</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onclick</a:t>
            </a:r>
            <a:r>
              <a:rPr lang="fr-FR" sz="1200" dirty="0">
                <a:latin typeface="Courier New" panose="02070309020205020404" pitchFamily="49" charset="0"/>
                <a:cs typeface="Courier New" panose="02070309020205020404" pitchFamily="49" charset="0"/>
              </a:rPr>
              <a:t>="courrier();"&gt;Courrier&lt;/</a:t>
            </a:r>
            <a:r>
              <a:rPr lang="fr-FR" sz="1200" dirty="0" err="1">
                <a:latin typeface="Courier New" panose="02070309020205020404" pitchFamily="49" charset="0"/>
                <a:cs typeface="Courier New" panose="02070309020205020404" pitchFamily="49" charset="0"/>
              </a:rPr>
              <a:t>button</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button</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onclick</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verdana</a:t>
            </a:r>
            <a:r>
              <a:rPr lang="fr-FR" sz="1200" dirty="0">
                <a:latin typeface="Courier New" panose="02070309020205020404" pitchFamily="49" charset="0"/>
                <a:cs typeface="Courier New" panose="02070309020205020404" pitchFamily="49" charset="0"/>
              </a:rPr>
              <a:t>();"&gt;</a:t>
            </a:r>
            <a:r>
              <a:rPr lang="fr-FR" sz="1200" dirty="0" err="1">
                <a:latin typeface="Courier New" panose="02070309020205020404" pitchFamily="49" charset="0"/>
                <a:cs typeface="Courier New" panose="02070309020205020404" pitchFamily="49" charset="0"/>
              </a:rPr>
              <a:t>Verdana</a:t>
            </a:r>
            <a:r>
              <a:rPr lang="fr-FR" sz="1200" dirty="0">
                <a:latin typeface="Courier New" panose="02070309020205020404" pitchFamily="49" charset="0"/>
                <a:cs typeface="Courier New" panose="02070309020205020404" pitchFamily="49" charset="0"/>
              </a:rPr>
              <a:t>&lt;/</a:t>
            </a:r>
            <a:r>
              <a:rPr lang="fr-FR" sz="1200" dirty="0" err="1">
                <a:latin typeface="Courier New" panose="02070309020205020404" pitchFamily="49" charset="0"/>
                <a:cs typeface="Courier New" panose="02070309020205020404" pitchFamily="49" charset="0"/>
              </a:rPr>
              <a:t>button</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&lt;/body&gt;</a:t>
            </a:r>
          </a:p>
          <a:p>
            <a:r>
              <a:rPr lang="fr-FR" sz="1200" dirty="0">
                <a:latin typeface="Courier New" panose="02070309020205020404" pitchFamily="49" charset="0"/>
                <a:cs typeface="Courier New" panose="02070309020205020404" pitchFamily="49" charset="0"/>
              </a:rPr>
              <a:t>&lt;/html&gt;</a:t>
            </a:r>
          </a:p>
        </p:txBody>
      </p:sp>
      <p:sp>
        <p:nvSpPr>
          <p:cNvPr id="4" name="ZoneTexte 3"/>
          <p:cNvSpPr txBox="1"/>
          <p:nvPr/>
        </p:nvSpPr>
        <p:spPr>
          <a:xfrm>
            <a:off x="4270248" y="274320"/>
            <a:ext cx="3803904" cy="369332"/>
          </a:xfrm>
          <a:prstGeom prst="rect">
            <a:avLst/>
          </a:prstGeom>
          <a:noFill/>
        </p:spPr>
        <p:txBody>
          <a:bodyPr wrap="square" rtlCol="0">
            <a:spAutoFit/>
          </a:bodyPr>
          <a:lstStyle/>
          <a:p>
            <a:r>
              <a:rPr lang="fr-FR" dirty="0"/>
              <a:t>Solution</a:t>
            </a:r>
          </a:p>
        </p:txBody>
      </p:sp>
      <p:sp>
        <p:nvSpPr>
          <p:cNvPr id="5" name="Espace réservé du numéro de diapositive 4">
            <a:extLst>
              <a:ext uri="{FF2B5EF4-FFF2-40B4-BE49-F238E27FC236}">
                <a16:creationId xmlns:a16="http://schemas.microsoft.com/office/drawing/2014/main" id="{E8559ABF-58C5-481B-9AD6-7E3840DC5564}"/>
              </a:ext>
            </a:extLst>
          </p:cNvPr>
          <p:cNvSpPr>
            <a:spLocks noGrp="1"/>
          </p:cNvSpPr>
          <p:nvPr>
            <p:ph type="sldNum" sz="quarter" idx="12"/>
          </p:nvPr>
        </p:nvSpPr>
        <p:spPr/>
        <p:txBody>
          <a:bodyPr/>
          <a:lstStyle/>
          <a:p>
            <a:fld id="{D57F1E4F-1CFF-5643-939E-217C01CDF565}" type="slidenum">
              <a:rPr lang="en-US" smtClean="0"/>
              <a:pPr/>
              <a:t>296</a:t>
            </a:fld>
            <a:endParaRPr lang="en-US" dirty="0"/>
          </a:p>
        </p:txBody>
      </p:sp>
    </p:spTree>
    <p:extLst>
      <p:ext uri="{BB962C8B-B14F-4D97-AF65-F5344CB8AC3E}">
        <p14:creationId xmlns:p14="http://schemas.microsoft.com/office/powerpoint/2010/main" val="169807002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6840" y="703808"/>
            <a:ext cx="6096000" cy="3631763"/>
          </a:xfrm>
          <a:prstGeom prst="rect">
            <a:avLst/>
          </a:prstGeom>
        </p:spPr>
        <p:txBody>
          <a:bodyPr>
            <a:spAutoFit/>
          </a:bodyPr>
          <a:lstStyle/>
          <a:p>
            <a:r>
              <a:rPr lang="fr-FR" sz="1000" dirty="0">
                <a:latin typeface="Courier New" panose="02070309020205020404" pitchFamily="49" charset="0"/>
                <a:cs typeface="Courier New" panose="02070309020205020404" pitchFamily="49" charset="0"/>
              </a:rPr>
              <a:t>&lt;!DOCTYPE html&gt;</a:t>
            </a:r>
          </a:p>
          <a:p>
            <a:r>
              <a:rPr lang="fr-FR" sz="1000" dirty="0">
                <a:latin typeface="Courier New" panose="02070309020205020404" pitchFamily="49" charset="0"/>
                <a:cs typeface="Courier New" panose="02070309020205020404" pitchFamily="49" charset="0"/>
              </a:rPr>
              <a:t>&lt;html </a:t>
            </a:r>
            <a:r>
              <a:rPr lang="fr-FR" sz="1000" dirty="0" err="1">
                <a:latin typeface="Courier New" panose="02070309020205020404" pitchFamily="49" charset="0"/>
                <a:cs typeface="Courier New" panose="02070309020205020404" pitchFamily="49" charset="0"/>
              </a:rPr>
              <a:t>lang</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fr</a:t>
            </a:r>
            <a:r>
              <a:rPr lang="fr-FR" sz="1000" dirty="0">
                <a:latin typeface="Courier New" panose="02070309020205020404" pitchFamily="49" charset="0"/>
                <a:cs typeface="Courier New" panose="02070309020205020404" pitchFamily="49" charset="0"/>
              </a:rPr>
              <a:t>" &gt;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head</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meta</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charset</a:t>
            </a:r>
            <a:r>
              <a:rPr lang="fr-FR" sz="1000" dirty="0">
                <a:latin typeface="Courier New" panose="02070309020205020404" pitchFamily="49" charset="0"/>
                <a:cs typeface="Courier New" panose="02070309020205020404" pitchFamily="49" charset="0"/>
              </a:rPr>
              <a:t>="utf-8"&gt;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title</a:t>
            </a:r>
            <a:r>
              <a:rPr lang="fr-FR" sz="1000" dirty="0">
                <a:latin typeface="Courier New" panose="02070309020205020404" pitchFamily="49" charset="0"/>
                <a:cs typeface="Courier New" panose="02070309020205020404" pitchFamily="49" charset="0"/>
              </a:rPr>
              <a:t>&gt;HTML et JS&lt;/</a:t>
            </a:r>
            <a:r>
              <a:rPr lang="fr-FR" sz="1000" dirty="0" err="1">
                <a:latin typeface="Courier New" panose="02070309020205020404" pitchFamily="49" charset="0"/>
                <a:cs typeface="Courier New" panose="02070309020205020404" pitchFamily="49" charset="0"/>
              </a:rPr>
              <a:t>title</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&lt;style&gt;</a:t>
            </a:r>
          </a:p>
          <a:p>
            <a:r>
              <a:rPr lang="fr-FR" sz="1000" dirty="0">
                <a:latin typeface="Courier New" panose="02070309020205020404" pitchFamily="49" charset="0"/>
                <a:cs typeface="Courier New" panose="02070309020205020404" pitchFamily="49" charset="0"/>
              </a:rPr>
              <a:t>		p {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color</a:t>
            </a:r>
            <a:r>
              <a:rPr lang="fr-FR" sz="1000" dirty="0">
                <a:latin typeface="Courier New" panose="02070309020205020404" pitchFamily="49" charset="0"/>
                <a:cs typeface="Courier New" panose="02070309020205020404" pitchFamily="49" charset="0"/>
              </a:rPr>
              <a:t>: green;</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&lt;/style&gt;</a:t>
            </a:r>
          </a:p>
          <a:p>
            <a:r>
              <a:rPr lang="fr-FR" sz="1000" dirty="0">
                <a:latin typeface="Courier New" panose="02070309020205020404" pitchFamily="49" charset="0"/>
                <a:cs typeface="Courier New" panose="02070309020205020404" pitchFamily="49" charset="0"/>
              </a:rPr>
              <a:t>	&lt;style&gt;</a:t>
            </a:r>
          </a:p>
          <a:p>
            <a:r>
              <a:rPr lang="fr-FR" sz="1000" dirty="0">
                <a:latin typeface="Courier New" panose="02070309020205020404" pitchFamily="49" charset="0"/>
                <a:cs typeface="Courier New" panose="02070309020205020404" pitchFamily="49" charset="0"/>
              </a:rPr>
              <a:t>		p {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color</a:t>
            </a:r>
            <a:r>
              <a:rPr lang="fr-FR" sz="1000" dirty="0">
                <a:latin typeface="Courier New" panose="02070309020205020404" pitchFamily="49" charset="0"/>
                <a:cs typeface="Courier New" panose="02070309020205020404" pitchFamily="49" charset="0"/>
              </a:rPr>
              <a:t>: green;</a:t>
            </a:r>
          </a:p>
          <a:p>
            <a:r>
              <a:rPr lang="fr-FR" sz="1000" dirty="0">
                <a:latin typeface="Courier New" panose="02070309020205020404" pitchFamily="49" charset="0"/>
                <a:cs typeface="Courier New" panose="02070309020205020404" pitchFamily="49" charset="0"/>
              </a:rPr>
              <a:t>		font-</a:t>
            </a:r>
            <a:r>
              <a:rPr lang="fr-FR" sz="1000" dirty="0" err="1">
                <a:latin typeface="Courier New" panose="02070309020205020404" pitchFamily="49" charset="0"/>
                <a:cs typeface="Courier New" panose="02070309020205020404" pitchFamily="49" charset="0"/>
              </a:rPr>
              <a:t>family</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courier</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&lt;/style&gt;</a:t>
            </a:r>
          </a:p>
          <a:p>
            <a:r>
              <a:rPr lang="fr-FR" sz="1000" dirty="0">
                <a:latin typeface="Courier New" panose="02070309020205020404" pitchFamily="49" charset="0"/>
                <a:cs typeface="Courier New" panose="02070309020205020404" pitchFamily="49" charset="0"/>
              </a:rPr>
              <a:t>	&lt;style&gt;</a:t>
            </a:r>
          </a:p>
          <a:p>
            <a:r>
              <a:rPr lang="fr-FR" sz="1000" dirty="0">
                <a:latin typeface="Courier New" panose="02070309020205020404" pitchFamily="49" charset="0"/>
                <a:cs typeface="Courier New" panose="02070309020205020404" pitchFamily="49" charset="0"/>
              </a:rPr>
              <a:t>		p {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color</a:t>
            </a:r>
            <a:r>
              <a:rPr lang="fr-FR" sz="1000" dirty="0">
                <a:latin typeface="Courier New" panose="02070309020205020404" pitchFamily="49" charset="0"/>
                <a:cs typeface="Courier New" panose="02070309020205020404" pitchFamily="49" charset="0"/>
              </a:rPr>
              <a:t>: green;</a:t>
            </a:r>
          </a:p>
          <a:p>
            <a:r>
              <a:rPr lang="fr-FR" sz="1000" dirty="0">
                <a:latin typeface="Courier New" panose="02070309020205020404" pitchFamily="49" charset="0"/>
                <a:cs typeface="Courier New" panose="02070309020205020404" pitchFamily="49" charset="0"/>
              </a:rPr>
              <a:t>		font-</a:t>
            </a:r>
            <a:r>
              <a:rPr lang="fr-FR" sz="1000" dirty="0" err="1">
                <a:latin typeface="Courier New" panose="02070309020205020404" pitchFamily="49" charset="0"/>
                <a:cs typeface="Courier New" panose="02070309020205020404" pitchFamily="49" charset="0"/>
              </a:rPr>
              <a:t>family</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verdana</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&lt;/style&gt;</a:t>
            </a:r>
          </a:p>
          <a:p>
            <a:r>
              <a:rPr lang="fr-FR" sz="1000" dirty="0">
                <a:latin typeface="Courier New" panose="02070309020205020404" pitchFamily="49" charset="0"/>
                <a:cs typeface="Courier New" panose="02070309020205020404" pitchFamily="49" charset="0"/>
              </a:rPr>
              <a:t>	</a:t>
            </a:r>
          </a:p>
        </p:txBody>
      </p:sp>
      <p:sp>
        <p:nvSpPr>
          <p:cNvPr id="3" name="Rectangle 2"/>
          <p:cNvSpPr/>
          <p:nvPr/>
        </p:nvSpPr>
        <p:spPr>
          <a:xfrm>
            <a:off x="5227320" y="703808"/>
            <a:ext cx="6096000" cy="6401753"/>
          </a:xfrm>
          <a:prstGeom prst="rect">
            <a:avLst/>
          </a:prstGeom>
        </p:spPr>
        <p:txBody>
          <a:bodyPr>
            <a:spAutoFit/>
          </a:bodyPr>
          <a:lstStyle/>
          <a:p>
            <a:r>
              <a:rPr lang="fr-FR" sz="1000" dirty="0">
                <a:latin typeface="Courier New" panose="02070309020205020404" pitchFamily="49" charset="0"/>
                <a:cs typeface="Courier New" panose="02070309020205020404" pitchFamily="49" charset="0"/>
              </a:rPr>
              <a:t>&lt;script&gt;</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function</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init</a:t>
            </a:r>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document.styleSheets</a:t>
            </a:r>
            <a:r>
              <a:rPr lang="fr-FR" sz="1000" dirty="0">
                <a:latin typeface="Courier New" panose="02070309020205020404" pitchFamily="49" charset="0"/>
                <a:cs typeface="Courier New" panose="02070309020205020404" pitchFamily="49" charset="0"/>
              </a:rPr>
              <a:t>[0].</a:t>
            </a:r>
            <a:r>
              <a:rPr lang="fr-FR" sz="1000" dirty="0" err="1">
                <a:latin typeface="Courier New" panose="02070309020205020404" pitchFamily="49" charset="0"/>
                <a:cs typeface="Courier New" panose="02070309020205020404" pitchFamily="49" charset="0"/>
              </a:rPr>
              <a:t>disabled</a:t>
            </a:r>
            <a:r>
              <a:rPr lang="fr-FR" sz="1000" dirty="0">
                <a:latin typeface="Courier New" panose="02070309020205020404" pitchFamily="49" charset="0"/>
                <a:cs typeface="Courier New" panose="02070309020205020404" pitchFamily="49" charset="0"/>
              </a:rPr>
              <a:t>=false;</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document.styleSheets</a:t>
            </a:r>
            <a:r>
              <a:rPr lang="fr-FR" sz="1000" dirty="0">
                <a:latin typeface="Courier New" panose="02070309020205020404" pitchFamily="49" charset="0"/>
                <a:cs typeface="Courier New" panose="02070309020205020404" pitchFamily="49" charset="0"/>
              </a:rPr>
              <a:t>[1].</a:t>
            </a:r>
            <a:r>
              <a:rPr lang="fr-FR" sz="1000" dirty="0" err="1">
                <a:latin typeface="Courier New" panose="02070309020205020404" pitchFamily="49" charset="0"/>
                <a:cs typeface="Courier New" panose="02070309020205020404" pitchFamily="49" charset="0"/>
              </a:rPr>
              <a:t>disabled</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true</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document.styleSheets</a:t>
            </a:r>
            <a:r>
              <a:rPr lang="fr-FR" sz="1000" dirty="0">
                <a:latin typeface="Courier New" panose="02070309020205020404" pitchFamily="49" charset="0"/>
                <a:cs typeface="Courier New" panose="02070309020205020404" pitchFamily="49" charset="0"/>
              </a:rPr>
              <a:t>[2].</a:t>
            </a:r>
            <a:r>
              <a:rPr lang="fr-FR" sz="1000" dirty="0" err="1">
                <a:latin typeface="Courier New" panose="02070309020205020404" pitchFamily="49" charset="0"/>
                <a:cs typeface="Courier New" panose="02070309020205020404" pitchFamily="49" charset="0"/>
              </a:rPr>
              <a:t>disabled</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true</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function</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sansStyle</a:t>
            </a:r>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document.styleSheets</a:t>
            </a:r>
            <a:r>
              <a:rPr lang="fr-FR" sz="1000" dirty="0">
                <a:latin typeface="Courier New" panose="02070309020205020404" pitchFamily="49" charset="0"/>
                <a:cs typeface="Courier New" panose="02070309020205020404" pitchFamily="49" charset="0"/>
              </a:rPr>
              <a:t>[0].</a:t>
            </a:r>
            <a:r>
              <a:rPr lang="fr-FR" sz="1000" dirty="0" err="1">
                <a:latin typeface="Courier New" panose="02070309020205020404" pitchFamily="49" charset="0"/>
                <a:cs typeface="Courier New" panose="02070309020205020404" pitchFamily="49" charset="0"/>
              </a:rPr>
              <a:t>disabled</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true</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document.styleSheets</a:t>
            </a:r>
            <a:r>
              <a:rPr lang="fr-FR" sz="1000" dirty="0">
                <a:latin typeface="Courier New" panose="02070309020205020404" pitchFamily="49" charset="0"/>
                <a:cs typeface="Courier New" panose="02070309020205020404" pitchFamily="49" charset="0"/>
              </a:rPr>
              <a:t>[1].</a:t>
            </a:r>
            <a:r>
              <a:rPr lang="fr-FR" sz="1000" dirty="0" err="1">
                <a:latin typeface="Courier New" panose="02070309020205020404" pitchFamily="49" charset="0"/>
                <a:cs typeface="Courier New" panose="02070309020205020404" pitchFamily="49" charset="0"/>
              </a:rPr>
              <a:t>disabled</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true</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document.styleSheets</a:t>
            </a:r>
            <a:r>
              <a:rPr lang="fr-FR" sz="1000" dirty="0">
                <a:latin typeface="Courier New" panose="02070309020205020404" pitchFamily="49" charset="0"/>
                <a:cs typeface="Courier New" panose="02070309020205020404" pitchFamily="49" charset="0"/>
              </a:rPr>
              <a:t>[2].</a:t>
            </a:r>
            <a:r>
              <a:rPr lang="fr-FR" sz="1000" dirty="0" err="1">
                <a:latin typeface="Courier New" panose="02070309020205020404" pitchFamily="49" charset="0"/>
                <a:cs typeface="Courier New" panose="02070309020205020404" pitchFamily="49" charset="0"/>
              </a:rPr>
              <a:t>disabled</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true</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function</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avecStyle</a:t>
            </a:r>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document.styleSheets</a:t>
            </a:r>
            <a:r>
              <a:rPr lang="fr-FR" sz="1000" dirty="0">
                <a:latin typeface="Courier New" panose="02070309020205020404" pitchFamily="49" charset="0"/>
                <a:cs typeface="Courier New" panose="02070309020205020404" pitchFamily="49" charset="0"/>
              </a:rPr>
              <a:t>[0].</a:t>
            </a:r>
            <a:r>
              <a:rPr lang="fr-FR" sz="1000" dirty="0" err="1">
                <a:latin typeface="Courier New" panose="02070309020205020404" pitchFamily="49" charset="0"/>
                <a:cs typeface="Courier New" panose="02070309020205020404" pitchFamily="49" charset="0"/>
              </a:rPr>
              <a:t>disabled</a:t>
            </a:r>
            <a:r>
              <a:rPr lang="fr-FR" sz="1000" dirty="0">
                <a:latin typeface="Courier New" panose="02070309020205020404" pitchFamily="49" charset="0"/>
                <a:cs typeface="Courier New" panose="02070309020205020404" pitchFamily="49" charset="0"/>
              </a:rPr>
              <a:t>=false;</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document.styleSheets</a:t>
            </a:r>
            <a:r>
              <a:rPr lang="fr-FR" sz="1000" dirty="0">
                <a:latin typeface="Courier New" panose="02070309020205020404" pitchFamily="49" charset="0"/>
                <a:cs typeface="Courier New" panose="02070309020205020404" pitchFamily="49" charset="0"/>
              </a:rPr>
              <a:t>[1].</a:t>
            </a:r>
            <a:r>
              <a:rPr lang="fr-FR" sz="1000" dirty="0" err="1">
                <a:latin typeface="Courier New" panose="02070309020205020404" pitchFamily="49" charset="0"/>
                <a:cs typeface="Courier New" panose="02070309020205020404" pitchFamily="49" charset="0"/>
              </a:rPr>
              <a:t>disabled</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true</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document.styleSheets</a:t>
            </a:r>
            <a:r>
              <a:rPr lang="fr-FR" sz="1000" dirty="0">
                <a:latin typeface="Courier New" panose="02070309020205020404" pitchFamily="49" charset="0"/>
                <a:cs typeface="Courier New" panose="02070309020205020404" pitchFamily="49" charset="0"/>
              </a:rPr>
              <a:t>[2].</a:t>
            </a:r>
            <a:r>
              <a:rPr lang="fr-FR" sz="1000" dirty="0" err="1">
                <a:latin typeface="Courier New" panose="02070309020205020404" pitchFamily="49" charset="0"/>
                <a:cs typeface="Courier New" panose="02070309020205020404" pitchFamily="49" charset="0"/>
              </a:rPr>
              <a:t>disabled</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true</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function</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policeCourrier</a:t>
            </a:r>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document.styleSheets</a:t>
            </a:r>
            <a:r>
              <a:rPr lang="fr-FR" sz="1000" dirty="0">
                <a:latin typeface="Courier New" panose="02070309020205020404" pitchFamily="49" charset="0"/>
                <a:cs typeface="Courier New" panose="02070309020205020404" pitchFamily="49" charset="0"/>
              </a:rPr>
              <a:t>[0].</a:t>
            </a:r>
            <a:r>
              <a:rPr lang="fr-FR" sz="1000" dirty="0" err="1">
                <a:latin typeface="Courier New" panose="02070309020205020404" pitchFamily="49" charset="0"/>
                <a:cs typeface="Courier New" panose="02070309020205020404" pitchFamily="49" charset="0"/>
              </a:rPr>
              <a:t>disabled</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true</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document.styleSheets</a:t>
            </a:r>
            <a:r>
              <a:rPr lang="fr-FR" sz="1000" dirty="0">
                <a:latin typeface="Courier New" panose="02070309020205020404" pitchFamily="49" charset="0"/>
                <a:cs typeface="Courier New" panose="02070309020205020404" pitchFamily="49" charset="0"/>
              </a:rPr>
              <a:t>[1].</a:t>
            </a:r>
            <a:r>
              <a:rPr lang="fr-FR" sz="1000" dirty="0" err="1">
                <a:latin typeface="Courier New" panose="02070309020205020404" pitchFamily="49" charset="0"/>
                <a:cs typeface="Courier New" panose="02070309020205020404" pitchFamily="49" charset="0"/>
              </a:rPr>
              <a:t>disabled</a:t>
            </a:r>
            <a:r>
              <a:rPr lang="fr-FR" sz="1000" dirty="0">
                <a:latin typeface="Courier New" panose="02070309020205020404" pitchFamily="49" charset="0"/>
                <a:cs typeface="Courier New" panose="02070309020205020404" pitchFamily="49" charset="0"/>
              </a:rPr>
              <a:t>=false;</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document.styleSheets</a:t>
            </a:r>
            <a:r>
              <a:rPr lang="fr-FR" sz="1000" dirty="0">
                <a:latin typeface="Courier New" panose="02070309020205020404" pitchFamily="49" charset="0"/>
                <a:cs typeface="Courier New" panose="02070309020205020404" pitchFamily="49" charset="0"/>
              </a:rPr>
              <a:t>[2].</a:t>
            </a:r>
            <a:r>
              <a:rPr lang="fr-FR" sz="1000" dirty="0" err="1">
                <a:latin typeface="Courier New" panose="02070309020205020404" pitchFamily="49" charset="0"/>
                <a:cs typeface="Courier New" panose="02070309020205020404" pitchFamily="49" charset="0"/>
              </a:rPr>
              <a:t>disabled</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true</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function</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verdana</a:t>
            </a:r>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document.styleSheets</a:t>
            </a:r>
            <a:r>
              <a:rPr lang="fr-FR" sz="1000" dirty="0">
                <a:latin typeface="Courier New" panose="02070309020205020404" pitchFamily="49" charset="0"/>
                <a:cs typeface="Courier New" panose="02070309020205020404" pitchFamily="49" charset="0"/>
              </a:rPr>
              <a:t>[0].</a:t>
            </a:r>
            <a:r>
              <a:rPr lang="fr-FR" sz="1000" dirty="0" err="1">
                <a:latin typeface="Courier New" panose="02070309020205020404" pitchFamily="49" charset="0"/>
                <a:cs typeface="Courier New" panose="02070309020205020404" pitchFamily="49" charset="0"/>
              </a:rPr>
              <a:t>disabled</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true</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document.styleSheets</a:t>
            </a:r>
            <a:r>
              <a:rPr lang="fr-FR" sz="1000" dirty="0">
                <a:latin typeface="Courier New" panose="02070309020205020404" pitchFamily="49" charset="0"/>
                <a:cs typeface="Courier New" panose="02070309020205020404" pitchFamily="49" charset="0"/>
              </a:rPr>
              <a:t>[1].</a:t>
            </a:r>
            <a:r>
              <a:rPr lang="fr-FR" sz="1000" dirty="0" err="1">
                <a:latin typeface="Courier New" panose="02070309020205020404" pitchFamily="49" charset="0"/>
                <a:cs typeface="Courier New" panose="02070309020205020404" pitchFamily="49" charset="0"/>
              </a:rPr>
              <a:t>disabled</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true</a:t>
            </a:r>
            <a:r>
              <a:rPr lang="fr-FR" sz="1000" dirty="0">
                <a:latin typeface="Courier New" panose="02070309020205020404" pitchFamily="49" charset="0"/>
                <a:cs typeface="Courier New" panose="02070309020205020404" pitchFamily="49" charset="0"/>
              </a:rPr>
              <a:t>;</a:t>
            </a:r>
          </a:p>
          <a:p>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document.styleSheets</a:t>
            </a:r>
            <a:r>
              <a:rPr lang="fr-FR" sz="1000" dirty="0">
                <a:latin typeface="Courier New" panose="02070309020205020404" pitchFamily="49" charset="0"/>
                <a:cs typeface="Courier New" panose="02070309020205020404" pitchFamily="49" charset="0"/>
              </a:rPr>
              <a:t>[2].</a:t>
            </a:r>
            <a:r>
              <a:rPr lang="fr-FR" sz="1000" dirty="0" err="1">
                <a:latin typeface="Courier New" panose="02070309020205020404" pitchFamily="49" charset="0"/>
                <a:cs typeface="Courier New" panose="02070309020205020404" pitchFamily="49" charset="0"/>
              </a:rPr>
              <a:t>disabled</a:t>
            </a:r>
            <a:r>
              <a:rPr lang="fr-FR" sz="1000" dirty="0">
                <a:latin typeface="Courier New" panose="02070309020205020404" pitchFamily="49" charset="0"/>
                <a:cs typeface="Courier New" panose="02070309020205020404" pitchFamily="49" charset="0"/>
              </a:rPr>
              <a:t>=false;</a:t>
            </a:r>
          </a:p>
          <a:p>
            <a:r>
              <a:rPr lang="fr-FR" sz="1000" dirty="0">
                <a:latin typeface="Courier New" panose="02070309020205020404" pitchFamily="49" charset="0"/>
                <a:cs typeface="Courier New" panose="02070309020205020404" pitchFamily="49" charset="0"/>
              </a:rPr>
              <a:t>	}</a:t>
            </a:r>
          </a:p>
          <a:p>
            <a:r>
              <a:rPr lang="fr-FR" sz="1000" dirty="0">
                <a:latin typeface="Courier New" panose="02070309020205020404" pitchFamily="49" charset="0"/>
                <a:cs typeface="Courier New" panose="02070309020205020404" pitchFamily="49" charset="0"/>
              </a:rPr>
              <a:t>	&lt;/script&gt;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head</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&lt;body </a:t>
            </a:r>
            <a:r>
              <a:rPr lang="fr-FR" sz="1000" dirty="0" err="1">
                <a:latin typeface="Courier New" panose="02070309020205020404" pitchFamily="49" charset="0"/>
                <a:cs typeface="Courier New" panose="02070309020205020404" pitchFamily="49" charset="0"/>
              </a:rPr>
              <a:t>onload</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init</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button</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onclick</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sansStyle</a:t>
            </a:r>
            <a:r>
              <a:rPr lang="fr-FR" sz="1000" dirty="0">
                <a:latin typeface="Courier New" panose="02070309020205020404" pitchFamily="49" charset="0"/>
                <a:cs typeface="Courier New" panose="02070309020205020404" pitchFamily="49" charset="0"/>
              </a:rPr>
              <a:t>();"&gt;Sans Style&lt;/</a:t>
            </a:r>
            <a:r>
              <a:rPr lang="fr-FR" sz="1000" dirty="0" err="1">
                <a:latin typeface="Courier New" panose="02070309020205020404" pitchFamily="49" charset="0"/>
                <a:cs typeface="Courier New" panose="02070309020205020404" pitchFamily="49" charset="0"/>
              </a:rPr>
              <a:t>button</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button</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onclick</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avecStyle</a:t>
            </a:r>
            <a:r>
              <a:rPr lang="fr-FR" sz="1000" dirty="0">
                <a:latin typeface="Courier New" panose="02070309020205020404" pitchFamily="49" charset="0"/>
                <a:cs typeface="Courier New" panose="02070309020205020404" pitchFamily="49" charset="0"/>
              </a:rPr>
              <a:t>();"&gt;Avec Style&lt;/</a:t>
            </a:r>
            <a:r>
              <a:rPr lang="fr-FR" sz="1000" dirty="0" err="1">
                <a:latin typeface="Courier New" panose="02070309020205020404" pitchFamily="49" charset="0"/>
                <a:cs typeface="Courier New" panose="02070309020205020404" pitchFamily="49" charset="0"/>
              </a:rPr>
              <a:t>button</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button</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onclick</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policeCourrier</a:t>
            </a:r>
            <a:r>
              <a:rPr lang="fr-FR" sz="1000" dirty="0">
                <a:latin typeface="Courier New" panose="02070309020205020404" pitchFamily="49" charset="0"/>
                <a:cs typeface="Courier New" panose="02070309020205020404" pitchFamily="49" charset="0"/>
              </a:rPr>
              <a:t>();"&gt;Police Courrier&lt;/</a:t>
            </a:r>
            <a:r>
              <a:rPr lang="fr-FR" sz="1000" dirty="0" err="1">
                <a:latin typeface="Courier New" panose="02070309020205020404" pitchFamily="49" charset="0"/>
                <a:cs typeface="Courier New" panose="02070309020205020404" pitchFamily="49" charset="0"/>
              </a:rPr>
              <a:t>button</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a:t>
            </a:r>
            <a:r>
              <a:rPr lang="fr-FR" sz="1000" dirty="0" err="1">
                <a:latin typeface="Courier New" panose="02070309020205020404" pitchFamily="49" charset="0"/>
                <a:cs typeface="Courier New" panose="02070309020205020404" pitchFamily="49" charset="0"/>
              </a:rPr>
              <a:t>button</a:t>
            </a:r>
            <a:r>
              <a:rPr lang="fr-FR" sz="1000" dirty="0">
                <a:latin typeface="Courier New" panose="02070309020205020404" pitchFamily="49" charset="0"/>
                <a:cs typeface="Courier New" panose="02070309020205020404" pitchFamily="49" charset="0"/>
              </a:rPr>
              <a:t> </a:t>
            </a:r>
            <a:r>
              <a:rPr lang="fr-FR" sz="1000" dirty="0" err="1">
                <a:latin typeface="Courier New" panose="02070309020205020404" pitchFamily="49" charset="0"/>
                <a:cs typeface="Courier New" panose="02070309020205020404" pitchFamily="49" charset="0"/>
              </a:rPr>
              <a:t>onclick</a:t>
            </a:r>
            <a:r>
              <a:rPr lang="fr-FR" sz="1000" dirty="0">
                <a:latin typeface="Courier New" panose="02070309020205020404" pitchFamily="49" charset="0"/>
                <a:cs typeface="Courier New" panose="02070309020205020404" pitchFamily="49" charset="0"/>
              </a:rPr>
              <a:t>="</a:t>
            </a:r>
            <a:r>
              <a:rPr lang="fr-FR" sz="1000" dirty="0" err="1">
                <a:latin typeface="Courier New" panose="02070309020205020404" pitchFamily="49" charset="0"/>
                <a:cs typeface="Courier New" panose="02070309020205020404" pitchFamily="49" charset="0"/>
              </a:rPr>
              <a:t>verdana</a:t>
            </a:r>
            <a:r>
              <a:rPr lang="fr-FR" sz="1000" dirty="0">
                <a:latin typeface="Courier New" panose="02070309020205020404" pitchFamily="49" charset="0"/>
                <a:cs typeface="Courier New" panose="02070309020205020404" pitchFamily="49" charset="0"/>
              </a:rPr>
              <a:t>();"&gt;Police </a:t>
            </a:r>
            <a:r>
              <a:rPr lang="fr-FR" sz="1000" dirty="0" err="1">
                <a:latin typeface="Courier New" panose="02070309020205020404" pitchFamily="49" charset="0"/>
                <a:cs typeface="Courier New" panose="02070309020205020404" pitchFamily="49" charset="0"/>
              </a:rPr>
              <a:t>Verdana</a:t>
            </a:r>
            <a:r>
              <a:rPr lang="fr-FR" sz="1000" dirty="0">
                <a:latin typeface="Courier New" panose="02070309020205020404" pitchFamily="49" charset="0"/>
                <a:cs typeface="Courier New" panose="02070309020205020404" pitchFamily="49" charset="0"/>
              </a:rPr>
              <a:t>&lt;/</a:t>
            </a:r>
            <a:r>
              <a:rPr lang="fr-FR" sz="1000" dirty="0" err="1">
                <a:latin typeface="Courier New" panose="02070309020205020404" pitchFamily="49" charset="0"/>
                <a:cs typeface="Courier New" panose="02070309020205020404" pitchFamily="49" charset="0"/>
              </a:rPr>
              <a:t>button</a:t>
            </a:r>
            <a:r>
              <a:rPr lang="fr-FR" sz="1000" dirty="0">
                <a:latin typeface="Courier New" panose="02070309020205020404" pitchFamily="49" charset="0"/>
                <a:cs typeface="Courier New" panose="02070309020205020404" pitchFamily="49" charset="0"/>
              </a:rPr>
              <a:t>&gt;</a:t>
            </a:r>
          </a:p>
          <a:p>
            <a:r>
              <a:rPr lang="fr-FR" sz="1000" dirty="0">
                <a:latin typeface="Courier New" panose="02070309020205020404" pitchFamily="49" charset="0"/>
                <a:cs typeface="Courier New" panose="02070309020205020404" pitchFamily="49" charset="0"/>
              </a:rPr>
              <a:t>      &lt;p&gt;La lignée&lt;/p&gt;</a:t>
            </a:r>
          </a:p>
          <a:p>
            <a:r>
              <a:rPr lang="fr-FR" sz="1000" dirty="0">
                <a:latin typeface="Courier New" panose="02070309020205020404" pitchFamily="49" charset="0"/>
                <a:cs typeface="Courier New" panose="02070309020205020404" pitchFamily="49" charset="0"/>
              </a:rPr>
              <a:t>      &lt;p&gt;Reconnu &lt;/p&gt;</a:t>
            </a:r>
          </a:p>
          <a:p>
            <a:r>
              <a:rPr lang="fr-FR" sz="1000" dirty="0">
                <a:latin typeface="Courier New" panose="02070309020205020404" pitchFamily="49" charset="0"/>
                <a:cs typeface="Courier New" panose="02070309020205020404" pitchFamily="49" charset="0"/>
              </a:rPr>
              <a:t>      &lt;p&gt;En </a:t>
            </a:r>
            <a:r>
              <a:rPr lang="fr-FR" sz="1000" dirty="0" err="1">
                <a:latin typeface="Courier New" panose="02070309020205020404" pitchFamily="49" charset="0"/>
                <a:cs typeface="Courier New" panose="02070309020205020404" pitchFamily="49" charset="0"/>
              </a:rPr>
              <a:t>novem</a:t>
            </a:r>
            <a:r>
              <a:rPr lang="fr-FR" sz="1000" dirty="0">
                <a:latin typeface="Courier New" panose="02070309020205020404" pitchFamily="49" charset="0"/>
                <a:cs typeface="Courier New" panose="02070309020205020404" pitchFamily="49" charset="0"/>
              </a:rPr>
              <a:t>.&lt;/p&gt;</a:t>
            </a:r>
          </a:p>
          <a:p>
            <a:r>
              <a:rPr lang="fr-FR" sz="1000" dirty="0">
                <a:latin typeface="Courier New" panose="02070309020205020404" pitchFamily="49" charset="0"/>
                <a:cs typeface="Courier New" panose="02070309020205020404" pitchFamily="49" charset="0"/>
              </a:rPr>
              <a:t>   &lt;/body&gt;</a:t>
            </a:r>
          </a:p>
          <a:p>
            <a:r>
              <a:rPr lang="fr-FR" sz="1000" dirty="0">
                <a:latin typeface="Courier New" panose="02070309020205020404" pitchFamily="49" charset="0"/>
                <a:cs typeface="Courier New" panose="02070309020205020404" pitchFamily="49" charset="0"/>
              </a:rPr>
              <a:t>&lt;/html&gt;</a:t>
            </a:r>
          </a:p>
          <a:p>
            <a:endParaRPr lang="fr-FR" sz="1000" dirty="0">
              <a:latin typeface="Courier New" panose="02070309020205020404" pitchFamily="49" charset="0"/>
              <a:cs typeface="Courier New" panose="02070309020205020404" pitchFamily="49" charset="0"/>
            </a:endParaRPr>
          </a:p>
          <a:p>
            <a:endParaRPr lang="fr-FR" sz="1000" dirty="0">
              <a:latin typeface="Courier New" panose="02070309020205020404" pitchFamily="49" charset="0"/>
              <a:cs typeface="Courier New" panose="02070309020205020404" pitchFamily="49" charset="0"/>
            </a:endParaRPr>
          </a:p>
          <a:p>
            <a:endParaRPr lang="fr-FR" sz="1000" dirty="0">
              <a:latin typeface="Courier New" panose="02070309020205020404" pitchFamily="49" charset="0"/>
              <a:cs typeface="Courier New" panose="02070309020205020404" pitchFamily="49" charset="0"/>
            </a:endParaRPr>
          </a:p>
        </p:txBody>
      </p:sp>
      <p:sp>
        <p:nvSpPr>
          <p:cNvPr id="4" name="ZoneTexte 3"/>
          <p:cNvSpPr txBox="1"/>
          <p:nvPr/>
        </p:nvSpPr>
        <p:spPr>
          <a:xfrm>
            <a:off x="1691640" y="4998720"/>
            <a:ext cx="2880360" cy="1200329"/>
          </a:xfrm>
          <a:prstGeom prst="rect">
            <a:avLst/>
          </a:prstGeom>
          <a:noFill/>
        </p:spPr>
        <p:txBody>
          <a:bodyPr wrap="square" rtlCol="0">
            <a:spAutoFit/>
          </a:bodyPr>
          <a:lstStyle/>
          <a:p>
            <a:r>
              <a:rPr lang="fr-FR" dirty="0"/>
              <a:t>Une autre solution.</a:t>
            </a:r>
          </a:p>
          <a:p>
            <a:r>
              <a:rPr lang="fr-FR" dirty="0"/>
              <a:t>Ici on active ou on désactive plusieurs feuilles de styles internes.</a:t>
            </a:r>
          </a:p>
        </p:txBody>
      </p:sp>
      <p:sp>
        <p:nvSpPr>
          <p:cNvPr id="5" name="Espace réservé du numéro de diapositive 4">
            <a:extLst>
              <a:ext uri="{FF2B5EF4-FFF2-40B4-BE49-F238E27FC236}">
                <a16:creationId xmlns:a16="http://schemas.microsoft.com/office/drawing/2014/main" id="{40D90B00-8A49-4E3F-B6F5-8A0ABD0E3FAC}"/>
              </a:ext>
            </a:extLst>
          </p:cNvPr>
          <p:cNvSpPr>
            <a:spLocks noGrp="1"/>
          </p:cNvSpPr>
          <p:nvPr>
            <p:ph type="sldNum" sz="quarter" idx="12"/>
          </p:nvPr>
        </p:nvSpPr>
        <p:spPr/>
        <p:txBody>
          <a:bodyPr/>
          <a:lstStyle/>
          <a:p>
            <a:fld id="{D57F1E4F-1CFF-5643-939E-217C01CDF565}" type="slidenum">
              <a:rPr lang="en-US" smtClean="0"/>
              <a:pPr/>
              <a:t>297</a:t>
            </a:fld>
            <a:endParaRPr lang="en-US" dirty="0"/>
          </a:p>
        </p:txBody>
      </p:sp>
    </p:spTree>
    <p:extLst>
      <p:ext uri="{BB962C8B-B14F-4D97-AF65-F5344CB8AC3E}">
        <p14:creationId xmlns:p14="http://schemas.microsoft.com/office/powerpoint/2010/main" val="425040773"/>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62488"/>
            <a:ext cx="10604600" cy="923330"/>
          </a:xfrm>
          <a:prstGeom prst="rect">
            <a:avLst/>
          </a:prstGeom>
          <a:noFill/>
        </p:spPr>
        <p:txBody>
          <a:bodyPr wrap="square" rtlCol="0">
            <a:spAutoFit/>
          </a:bodyPr>
          <a:lstStyle/>
          <a:p>
            <a:r>
              <a:rPr lang="fr-FR" sz="5400" dirty="0"/>
              <a:t>Media </a:t>
            </a:r>
            <a:r>
              <a:rPr lang="fr-FR" sz="5400" dirty="0" err="1"/>
              <a:t>Queries</a:t>
            </a:r>
            <a:endParaRPr lang="fr-FR" sz="5400" dirty="0"/>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1742172" y="1643774"/>
            <a:ext cx="9164639" cy="1477328"/>
          </a:xfrm>
          <a:prstGeom prst="rect">
            <a:avLst/>
          </a:prstGeom>
        </p:spPr>
        <p:txBody>
          <a:bodyPr wrap="square">
            <a:spAutoFit/>
          </a:bodyPr>
          <a:lstStyle/>
          <a:p>
            <a:r>
              <a:rPr lang="fr-FR" dirty="0">
                <a:latin typeface="Times New Roman" panose="02020603050405020304" pitchFamily="18" charset="0"/>
                <a:ea typeface="Times New Roman" panose="02020603050405020304" pitchFamily="18" charset="0"/>
              </a:rPr>
              <a:t>Le Web est de plus en plus consulté sur des périphériques de petite taille (téléphones, tablettes, netbooks). C'est pourquoi il est très important d'adapter l'affichage de vos pages web à cela. Les Media </a:t>
            </a:r>
            <a:r>
              <a:rPr lang="fr-FR" dirty="0" err="1">
                <a:latin typeface="Times New Roman" panose="02020603050405020304" pitchFamily="18" charset="0"/>
                <a:ea typeface="Times New Roman" panose="02020603050405020304" pitchFamily="18" charset="0"/>
              </a:rPr>
              <a:t>Queries</a:t>
            </a:r>
            <a:r>
              <a:rPr lang="fr-FR" dirty="0">
                <a:latin typeface="Times New Roman" panose="02020603050405020304" pitchFamily="18" charset="0"/>
                <a:ea typeface="Times New Roman" panose="02020603050405020304" pitchFamily="18" charset="0"/>
              </a:rPr>
              <a:t> du langage CSS3 proposent une solution élégante à ce problème. Ils permettent en effet de définir le style d'une page web en fonction de plusieurs facteurs liés à la surface d'affichage : la largeur, la hauteur, l'orientation, la résolution, etc. </a:t>
            </a:r>
            <a:endParaRPr lang="fr-FR" dirty="0"/>
          </a:p>
        </p:txBody>
      </p:sp>
      <p:sp>
        <p:nvSpPr>
          <p:cNvPr id="5" name="Espace réservé du numéro de diapositive 4">
            <a:extLst>
              <a:ext uri="{FF2B5EF4-FFF2-40B4-BE49-F238E27FC236}">
                <a16:creationId xmlns:a16="http://schemas.microsoft.com/office/drawing/2014/main" id="{DE97CD93-D2C0-44C7-A36E-B26D3D878892}"/>
              </a:ext>
            </a:extLst>
          </p:cNvPr>
          <p:cNvSpPr>
            <a:spLocks noGrp="1"/>
          </p:cNvSpPr>
          <p:nvPr>
            <p:ph type="sldNum" sz="quarter" idx="12"/>
          </p:nvPr>
        </p:nvSpPr>
        <p:spPr/>
        <p:txBody>
          <a:bodyPr/>
          <a:lstStyle/>
          <a:p>
            <a:fld id="{D57F1E4F-1CFF-5643-939E-217C01CDF565}" type="slidenum">
              <a:rPr lang="en-US" smtClean="0"/>
              <a:pPr/>
              <a:t>298</a:t>
            </a:fld>
            <a:endParaRPr lang="en-US" dirty="0"/>
          </a:p>
        </p:txBody>
      </p:sp>
    </p:spTree>
    <p:extLst>
      <p:ext uri="{BB962C8B-B14F-4D97-AF65-F5344CB8AC3E}">
        <p14:creationId xmlns:p14="http://schemas.microsoft.com/office/powerpoint/2010/main" val="28449364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Media </a:t>
            </a:r>
            <a:r>
              <a:rPr lang="fr-FR" sz="5400" dirty="0" err="1"/>
              <a:t>Queries</a:t>
            </a:r>
            <a:endParaRPr lang="fr-FR" sz="5400" dirty="0"/>
          </a:p>
        </p:txBody>
      </p:sp>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1742173" y="1166721"/>
            <a:ext cx="10182734" cy="369332"/>
          </a:xfrm>
          <a:prstGeom prst="rect">
            <a:avLst/>
          </a:prstGeom>
        </p:spPr>
        <p:txBody>
          <a:bodyPr wrap="square">
            <a:spAutoFit/>
          </a:bodyPr>
          <a:lstStyle/>
          <a:p>
            <a:pPr hangingPunct="0">
              <a:spcBef>
                <a:spcPts val="300"/>
              </a:spcBef>
              <a:spcAft>
                <a:spcPts val="300"/>
              </a:spcAft>
            </a:pPr>
            <a:r>
              <a:rPr lang="fr-FR" dirty="0">
                <a:latin typeface="Times New Roman" panose="02020603050405020304" pitchFamily="18" charset="0"/>
                <a:ea typeface="Times New Roman" panose="02020603050405020304" pitchFamily="18" charset="0"/>
              </a:rPr>
              <a:t>Les Media </a:t>
            </a:r>
            <a:r>
              <a:rPr lang="fr-FR" dirty="0" err="1">
                <a:latin typeface="Times New Roman" panose="02020603050405020304" pitchFamily="18" charset="0"/>
                <a:ea typeface="Times New Roman" panose="02020603050405020304" pitchFamily="18" charset="0"/>
              </a:rPr>
              <a:t>Queries</a:t>
            </a:r>
            <a:r>
              <a:rPr lang="fr-FR" dirty="0">
                <a:latin typeface="Times New Roman" panose="02020603050405020304" pitchFamily="18" charset="0"/>
                <a:ea typeface="Times New Roman" panose="02020603050405020304" pitchFamily="18" charset="0"/>
              </a:rPr>
              <a:t> reposent sur la propriété CSS3 </a:t>
            </a:r>
            <a:r>
              <a:rPr lang="fr-FR" u="dbl" dirty="0">
                <a:latin typeface="Times New Roman" panose="02020603050405020304" pitchFamily="18" charset="0"/>
                <a:ea typeface="Times New Roman" panose="02020603050405020304" pitchFamily="18" charset="0"/>
              </a:rPr>
              <a:t>@media</a:t>
            </a:r>
            <a:r>
              <a:rPr lang="fr-FR" dirty="0">
                <a:latin typeface="Times New Roman" panose="02020603050405020304" pitchFamily="18" charset="0"/>
                <a:ea typeface="Times New Roman" panose="02020603050405020304" pitchFamily="18" charset="0"/>
              </a:rPr>
              <a:t>. Voici quelques-unes des syntaxes utilisables :</a:t>
            </a:r>
            <a:endParaRPr lang="fr-FR" dirty="0">
              <a:effectLst/>
              <a:latin typeface="Times New Roman" panose="02020603050405020304" pitchFamily="18" charset="0"/>
              <a:ea typeface="Times New Roman" panose="02020603050405020304" pitchFamily="18" charset="0"/>
            </a:endParaRPr>
          </a:p>
        </p:txBody>
      </p:sp>
      <p:graphicFrame>
        <p:nvGraphicFramePr>
          <p:cNvPr id="5" name="Tableau 4"/>
          <p:cNvGraphicFramePr>
            <a:graphicFrameLocks noGrp="1"/>
          </p:cNvGraphicFramePr>
          <p:nvPr/>
        </p:nvGraphicFramePr>
        <p:xfrm>
          <a:off x="1824043" y="1768704"/>
          <a:ext cx="9836914" cy="2438400"/>
        </p:xfrm>
        <a:graphic>
          <a:graphicData uri="http://schemas.openxmlformats.org/drawingml/2006/table">
            <a:tbl>
              <a:tblPr firstRow="1" firstCol="1" bandRow="1">
                <a:tableStyleId>{5C22544A-7EE6-4342-B048-85BDC9FD1C3A}</a:tableStyleId>
              </a:tblPr>
              <a:tblGrid>
                <a:gridCol w="5890357">
                  <a:extLst>
                    <a:ext uri="{9D8B030D-6E8A-4147-A177-3AD203B41FA5}">
                      <a16:colId xmlns:a16="http://schemas.microsoft.com/office/drawing/2014/main" val="20000"/>
                    </a:ext>
                  </a:extLst>
                </a:gridCol>
                <a:gridCol w="3946557">
                  <a:extLst>
                    <a:ext uri="{9D8B030D-6E8A-4147-A177-3AD203B41FA5}">
                      <a16:colId xmlns:a16="http://schemas.microsoft.com/office/drawing/2014/main" val="20001"/>
                    </a:ext>
                  </a:extLst>
                </a:gridCol>
              </a:tblGrid>
              <a:tr h="0">
                <a:tc>
                  <a:txBody>
                    <a:bodyPr/>
                    <a:lstStyle/>
                    <a:p>
                      <a:pPr hangingPunct="0">
                        <a:spcBef>
                          <a:spcPts val="300"/>
                        </a:spcBef>
                        <a:spcAft>
                          <a:spcPts val="300"/>
                        </a:spcAft>
                        <a:tabLst>
                          <a:tab pos="1620520" algn="l"/>
                          <a:tab pos="449580" algn="l"/>
                        </a:tabLst>
                      </a:pPr>
                      <a:r>
                        <a:rPr lang="en-US" sz="1600" dirty="0" err="1">
                          <a:effectLst/>
                        </a:rPr>
                        <a:t>Syntaxe</a:t>
                      </a:r>
                      <a:endParaRPr lang="fr-FR" sz="16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en-US" sz="1600">
                          <a:effectLst/>
                        </a:rPr>
                        <a:t>Signification</a:t>
                      </a:r>
                      <a:endParaRPr lang="fr-FR" sz="1600" b="1">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hangingPunct="0">
                        <a:spcBef>
                          <a:spcPts val="300"/>
                        </a:spcBef>
                        <a:spcAft>
                          <a:spcPts val="300"/>
                        </a:spcAft>
                        <a:tabLst>
                          <a:tab pos="1620520" algn="l"/>
                          <a:tab pos="449580" algn="l"/>
                        </a:tabLst>
                      </a:pPr>
                      <a:r>
                        <a:rPr lang="en-US" sz="1600" u="dbl">
                          <a:effectLst/>
                        </a:rPr>
                        <a:t>@media (max-width: largeur) { …}</a:t>
                      </a:r>
                      <a:endParaRPr lang="fr-FR" sz="160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dirty="0">
                          <a:effectLst/>
                        </a:rPr>
                        <a:t>Largeur de la fenêtre inférieure à la largeur spécifiée</a:t>
                      </a:r>
                      <a:endParaRPr lang="fr-FR"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hangingPunct="0">
                        <a:spcBef>
                          <a:spcPts val="300"/>
                        </a:spcBef>
                        <a:spcAft>
                          <a:spcPts val="300"/>
                        </a:spcAft>
                        <a:tabLst>
                          <a:tab pos="1620520" algn="l"/>
                          <a:tab pos="449580" algn="l"/>
                        </a:tabLst>
                      </a:pPr>
                      <a:r>
                        <a:rPr lang="fr-FR" sz="1600" u="dbl" dirty="0">
                          <a:effectLst/>
                        </a:rPr>
                        <a:t>@media (max-</a:t>
                      </a:r>
                      <a:r>
                        <a:rPr lang="fr-FR" sz="1600" u="dbl" dirty="0" err="1">
                          <a:effectLst/>
                        </a:rPr>
                        <a:t>device</a:t>
                      </a:r>
                      <a:r>
                        <a:rPr lang="fr-FR" sz="1600" u="dbl" dirty="0">
                          <a:effectLst/>
                        </a:rPr>
                        <a:t>-</a:t>
                      </a:r>
                      <a:r>
                        <a:rPr lang="fr-FR" sz="1600" u="dbl" dirty="0" err="1">
                          <a:effectLst/>
                        </a:rPr>
                        <a:t>width</a:t>
                      </a:r>
                      <a:r>
                        <a:rPr lang="fr-FR" sz="1600" u="dbl" dirty="0">
                          <a:effectLst/>
                        </a:rPr>
                        <a:t>: largeur) { …}</a:t>
                      </a:r>
                      <a:endParaRPr lang="fr-FR"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Largeur du périphérique inférieure à la largeur spécifiée</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hangingPunct="0">
                        <a:spcBef>
                          <a:spcPts val="300"/>
                        </a:spcBef>
                        <a:spcAft>
                          <a:spcPts val="300"/>
                        </a:spcAft>
                        <a:tabLst>
                          <a:tab pos="1620520" algn="l"/>
                          <a:tab pos="449580" algn="l"/>
                        </a:tabLst>
                      </a:pPr>
                      <a:r>
                        <a:rPr lang="en-US" sz="1600" u="dbl" dirty="0">
                          <a:effectLst/>
                        </a:rPr>
                        <a:t>@media (min-width: largeur1) and (max-width: largeur2) { …}</a:t>
                      </a:r>
                      <a:endParaRPr lang="fr-FR"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a:effectLst/>
                        </a:rPr>
                        <a:t>Largeur de la fenêtre comprise entre les deux largeurs spécifiées</a:t>
                      </a:r>
                      <a:endParaRPr lang="fr-FR" sz="16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hangingPunct="0">
                        <a:spcBef>
                          <a:spcPts val="300"/>
                        </a:spcBef>
                        <a:spcAft>
                          <a:spcPts val="300"/>
                        </a:spcAft>
                        <a:tabLst>
                          <a:tab pos="1620520" algn="l"/>
                          <a:tab pos="449580" algn="l"/>
                        </a:tabLst>
                      </a:pPr>
                      <a:r>
                        <a:rPr lang="en-US" sz="1600" u="dbl" dirty="0">
                          <a:effectLst/>
                        </a:rPr>
                        <a:t>@media (max-device-width: </a:t>
                      </a:r>
                      <a:r>
                        <a:rPr lang="en-US" sz="1600" u="dbl" dirty="0" err="1">
                          <a:effectLst/>
                        </a:rPr>
                        <a:t>largeur</a:t>
                      </a:r>
                      <a:r>
                        <a:rPr lang="en-US" sz="1600" u="dbl" dirty="0">
                          <a:effectLst/>
                        </a:rPr>
                        <a:t>) and (orientation: landscape) { …}</a:t>
                      </a:r>
                      <a:endParaRPr lang="fr-FR" sz="16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hangingPunct="0">
                        <a:spcBef>
                          <a:spcPts val="300"/>
                        </a:spcBef>
                        <a:spcAft>
                          <a:spcPts val="300"/>
                        </a:spcAft>
                        <a:tabLst>
                          <a:tab pos="1620520" algn="l"/>
                          <a:tab pos="449580" algn="l"/>
                        </a:tabLst>
                      </a:pPr>
                      <a:r>
                        <a:rPr lang="fr-FR" sz="1600" dirty="0">
                          <a:effectLst/>
                        </a:rPr>
                        <a:t>Largeur du périphérique inférieure à la largeur spécifiée, et écran tenu horizontalement</a:t>
                      </a:r>
                      <a:endParaRPr lang="fr-FR" sz="16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6" name="Espace réservé du numéro de diapositive 5">
            <a:extLst>
              <a:ext uri="{FF2B5EF4-FFF2-40B4-BE49-F238E27FC236}">
                <a16:creationId xmlns:a16="http://schemas.microsoft.com/office/drawing/2014/main" id="{BA4634EB-05DC-4722-918F-0C4BE9910C8F}"/>
              </a:ext>
            </a:extLst>
          </p:cNvPr>
          <p:cNvSpPr>
            <a:spLocks noGrp="1"/>
          </p:cNvSpPr>
          <p:nvPr>
            <p:ph type="sldNum" sz="quarter" idx="12"/>
          </p:nvPr>
        </p:nvSpPr>
        <p:spPr/>
        <p:txBody>
          <a:bodyPr/>
          <a:lstStyle/>
          <a:p>
            <a:fld id="{D57F1E4F-1CFF-5643-939E-217C01CDF565}" type="slidenum">
              <a:rPr lang="en-US" smtClean="0"/>
              <a:pPr/>
              <a:t>299</a:t>
            </a:fld>
            <a:endParaRPr lang="en-US" dirty="0"/>
          </a:p>
        </p:txBody>
      </p:sp>
    </p:spTree>
    <p:extLst>
      <p:ext uri="{BB962C8B-B14F-4D97-AF65-F5344CB8AC3E}">
        <p14:creationId xmlns:p14="http://schemas.microsoft.com/office/powerpoint/2010/main" val="3944425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91477" y="326571"/>
            <a:ext cx="9825135" cy="101566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6000" dirty="0"/>
              <a:t>1 - Les technologies du Web</a:t>
            </a:r>
          </a:p>
        </p:txBody>
      </p:sp>
      <p:sp>
        <p:nvSpPr>
          <p:cNvPr id="3" name="Rectangle 2"/>
          <p:cNvSpPr/>
          <p:nvPr/>
        </p:nvSpPr>
        <p:spPr>
          <a:xfrm>
            <a:off x="1859812" y="1869140"/>
            <a:ext cx="9207879" cy="3139321"/>
          </a:xfrm>
          <a:prstGeom prst="rect">
            <a:avLst/>
          </a:prstGeom>
        </p:spPr>
        <p:txBody>
          <a:bodyPr wrap="square">
            <a:spAutoFit/>
          </a:bodyPr>
          <a:lstStyle/>
          <a:p>
            <a:pPr lvl="1"/>
            <a:r>
              <a:rPr lang="fr-FR" dirty="0"/>
              <a:t>Dans cette section :</a:t>
            </a:r>
          </a:p>
          <a:p>
            <a:pPr lvl="1"/>
            <a:endParaRPr lang="fr-FR" dirty="0"/>
          </a:p>
          <a:p>
            <a:pPr marL="742950" lvl="1" indent="-285750">
              <a:buFont typeface="Arial" panose="020B0604020202020204" pitchFamily="34" charset="0"/>
              <a:buChar char="•"/>
            </a:pPr>
            <a:r>
              <a:rPr lang="fr-FR" dirty="0"/>
              <a:t>Présentation des types de navigateur</a:t>
            </a:r>
          </a:p>
          <a:p>
            <a:pPr marL="742950" lvl="1" indent="-285750">
              <a:buFont typeface="Arial" panose="020B0604020202020204" pitchFamily="34" charset="0"/>
              <a:buChar char="•"/>
            </a:pPr>
            <a:r>
              <a:rPr lang="fr-FR" dirty="0"/>
              <a:t>Les versions de JavaScript, d’ECMAScript 1 à ECMAScript 7</a:t>
            </a:r>
          </a:p>
          <a:p>
            <a:pPr marL="742950" lvl="1" indent="-285750">
              <a:buFont typeface="Arial" panose="020B0604020202020204" pitchFamily="34" charset="0"/>
              <a:buChar char="•"/>
            </a:pPr>
            <a:r>
              <a:rPr lang="fr-FR" dirty="0"/>
              <a:t>Composantes Web : HTML, XHTML, CSS, JS</a:t>
            </a:r>
          </a:p>
          <a:p>
            <a:pPr marL="742950" lvl="1" indent="-285750">
              <a:buFont typeface="Arial" panose="020B0604020202020204" pitchFamily="34" charset="0"/>
              <a:buChar char="•"/>
            </a:pPr>
            <a:r>
              <a:rPr lang="fr-FR" dirty="0"/>
              <a:t>Impact de JavaScript sur l’accessibilité et le référencement</a:t>
            </a:r>
          </a:p>
          <a:p>
            <a:pPr marL="742950" lvl="1" indent="-285750">
              <a:buFont typeface="Arial" panose="020B0604020202020204" pitchFamily="34" charset="0"/>
              <a:buChar char="•"/>
            </a:pPr>
            <a:r>
              <a:rPr lang="fr-FR" dirty="0"/>
              <a:t>JavaScript et Web 2.0</a:t>
            </a:r>
          </a:p>
          <a:p>
            <a:pPr marL="742950" lvl="1" indent="-285750">
              <a:buFont typeface="Arial" panose="020B0604020202020204" pitchFamily="34" charset="0"/>
              <a:buChar char="•"/>
            </a:pPr>
            <a:r>
              <a:rPr lang="fr-FR" dirty="0"/>
              <a:t>Validation du code HTML/XHTML</a:t>
            </a:r>
          </a:p>
          <a:p>
            <a:pPr marL="742950" lvl="1" indent="-285750">
              <a:buFont typeface="Arial" panose="020B0604020202020204" pitchFamily="34" charset="0"/>
              <a:buChar char="•"/>
            </a:pPr>
            <a:r>
              <a:rPr lang="fr-FR" dirty="0"/>
              <a:t>Outils de développement</a:t>
            </a:r>
          </a:p>
          <a:p>
            <a:pPr marL="742950" lvl="1" indent="-285750">
              <a:buFont typeface="Arial" panose="020B0604020202020204" pitchFamily="34" charset="0"/>
              <a:buChar char="•"/>
            </a:pPr>
            <a:r>
              <a:rPr lang="fr-FR" dirty="0"/>
              <a:t>Débogage dans le navigateur</a:t>
            </a:r>
          </a:p>
          <a:p>
            <a:pPr marL="742950" lvl="1" indent="-285750">
              <a:buFont typeface="Arial" panose="020B0604020202020204" pitchFamily="34" charset="0"/>
              <a:buChar char="•"/>
            </a:pPr>
            <a:r>
              <a:rPr lang="fr-FR" dirty="0"/>
              <a:t>Positionnement et illustration des technologies DHTML</a:t>
            </a:r>
          </a:p>
        </p:txBody>
      </p:sp>
      <p:sp>
        <p:nvSpPr>
          <p:cNvPr id="4" name="Espace réservé du numéro de diapositive 3">
            <a:extLst>
              <a:ext uri="{FF2B5EF4-FFF2-40B4-BE49-F238E27FC236}">
                <a16:creationId xmlns:a16="http://schemas.microsoft.com/office/drawing/2014/main" id="{A64FDA18-122D-4DDD-8DC0-CA30D8CCECC9}"/>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4897466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0222" y="602788"/>
            <a:ext cx="9442516" cy="5086008"/>
          </a:xfrm>
          <a:prstGeom prst="rect">
            <a:avLst/>
          </a:prstGeom>
        </p:spPr>
        <p:txBody>
          <a:bodyPr wrap="square">
            <a:spAutoFit/>
          </a:bodyPr>
          <a:lstStyle/>
          <a:p>
            <a:pPr>
              <a:spcBef>
                <a:spcPts val="1200"/>
              </a:spcBef>
              <a:spcAft>
                <a:spcPts val="1200"/>
              </a:spcAft>
            </a:pPr>
            <a:r>
              <a:rPr lang="fr-FR" sz="2400" b="1" dirty="0">
                <a:latin typeface="Arial" panose="020B0604020202020204" pitchFamily="34" charset="0"/>
                <a:ea typeface="Times New Roman" panose="02020603050405020304" pitchFamily="18" charset="0"/>
              </a:rPr>
              <a:t>Mise en place d'un gestionnaire d'événements</a:t>
            </a:r>
          </a:p>
          <a:p>
            <a:pPr>
              <a:spcBef>
                <a:spcPts val="1200"/>
              </a:spcBef>
              <a:spcAft>
                <a:spcPts val="1200"/>
              </a:spcAft>
            </a:pPr>
            <a:endParaRPr lang="fr-FR" sz="3200" b="1" i="1" dirty="0">
              <a:latin typeface="Arial" panose="020B0604020202020204" pitchFamily="34"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Dans le navigateur, certaines actions effectuées par l'utilisateur donnent lieu à des événements. Si vous mettez en place un gestionnaire d'événements, il sera automatiquement exécuté lorsque l'événement correspondant se présentera. </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Pour définir un gestionnaire d'événements, vous utiliserez la syntaxe suivante :</a:t>
            </a:r>
          </a:p>
          <a:p>
            <a:pPr>
              <a:spcBef>
                <a:spcPts val="600"/>
              </a:spcBef>
              <a:spcAft>
                <a:spcPts val="600"/>
              </a:spcAft>
            </a:pPr>
            <a:r>
              <a:rPr lang="fr-FR" sz="1600" dirty="0">
                <a:latin typeface="Courier New" panose="02070309020205020404" pitchFamily="49" charset="0"/>
                <a:ea typeface="Times New Roman" panose="02020603050405020304" pitchFamily="18" charset="0"/>
              </a:rPr>
              <a:t>&lt;balise </a:t>
            </a:r>
            <a:r>
              <a:rPr lang="fr-FR" sz="1600" dirty="0" err="1">
                <a:latin typeface="Courier New" panose="02070309020205020404" pitchFamily="49" charset="0"/>
                <a:ea typeface="Times New Roman" panose="02020603050405020304" pitchFamily="18" charset="0"/>
              </a:rPr>
              <a:t>nomevent</a:t>
            </a:r>
            <a:r>
              <a:rPr lang="fr-FR" sz="1600" dirty="0">
                <a:latin typeface="Courier New" panose="02070309020205020404" pitchFamily="49" charset="0"/>
                <a:ea typeface="Times New Roman" panose="02020603050405020304" pitchFamily="18" charset="0"/>
              </a:rPr>
              <a:t> = "code JavaScript;"&gt;</a:t>
            </a:r>
          </a:p>
          <a:p>
            <a:pPr marL="342900" lvl="0" indent="-342900">
              <a:spcBef>
                <a:spcPts val="300"/>
              </a:spcBef>
              <a:spcAft>
                <a:spcPts val="300"/>
              </a:spcAft>
              <a:buFont typeface="+mj-lt"/>
              <a:buAutoNum type="arabicPeriod"/>
            </a:pPr>
            <a:endParaRPr lang="fr-FR" dirty="0">
              <a:latin typeface="Times New Roman" panose="02020603050405020304" pitchFamily="18" charset="0"/>
              <a:ea typeface="Times New Roman" panose="02020603050405020304" pitchFamily="18" charset="0"/>
            </a:endParaRPr>
          </a:p>
          <a:p>
            <a:pPr marL="342900" lvl="0" indent="-342900">
              <a:spcBef>
                <a:spcPts val="300"/>
              </a:spcBef>
              <a:spcAft>
                <a:spcPts val="300"/>
              </a:spcAft>
              <a:buFont typeface="Arial" panose="020B0604020202020204" pitchFamily="34" charset="0"/>
              <a:buChar char="•"/>
            </a:pPr>
            <a:r>
              <a:rPr lang="fr-FR" dirty="0">
                <a:latin typeface="Times New Roman" panose="02020603050405020304" pitchFamily="18" charset="0"/>
                <a:ea typeface="Times New Roman" panose="02020603050405020304" pitchFamily="18" charset="0"/>
              </a:rPr>
              <a:t>où </a:t>
            </a:r>
            <a:r>
              <a:rPr lang="fr-FR" u="dbl" dirty="0">
                <a:latin typeface="Times New Roman" panose="02020603050405020304" pitchFamily="18" charset="0"/>
                <a:ea typeface="Times New Roman" panose="02020603050405020304" pitchFamily="18" charset="0"/>
              </a:rPr>
              <a:t>balise</a:t>
            </a:r>
            <a:r>
              <a:rPr lang="fr-FR" dirty="0">
                <a:latin typeface="Times New Roman" panose="02020603050405020304" pitchFamily="18" charset="0"/>
                <a:ea typeface="Times New Roman" panose="02020603050405020304" pitchFamily="18" charset="0"/>
              </a:rPr>
              <a:t> est le nom d'une balise HTML ;</a:t>
            </a:r>
          </a:p>
          <a:p>
            <a:pPr marL="342900" lvl="0" indent="-342900">
              <a:spcBef>
                <a:spcPts val="300"/>
              </a:spcBef>
              <a:spcAft>
                <a:spcPts val="300"/>
              </a:spcAft>
              <a:buFont typeface="Arial" panose="020B0604020202020204" pitchFamily="34" charset="0"/>
              <a:buChar char="•"/>
            </a:pPr>
            <a:r>
              <a:rPr lang="fr-FR" u="dbl" dirty="0" err="1">
                <a:latin typeface="Times New Roman" panose="02020603050405020304" pitchFamily="18" charset="0"/>
                <a:ea typeface="Times New Roman" panose="02020603050405020304" pitchFamily="18" charset="0"/>
              </a:rPr>
              <a:t>nomevent</a:t>
            </a:r>
            <a:r>
              <a:rPr lang="fr-FR" dirty="0">
                <a:latin typeface="Times New Roman" panose="02020603050405020304" pitchFamily="18" charset="0"/>
                <a:ea typeface="Times New Roman" panose="02020603050405020304" pitchFamily="18" charset="0"/>
              </a:rPr>
              <a:t> est le nom de l'événement déclenchant ;</a:t>
            </a:r>
          </a:p>
          <a:p>
            <a:pPr marL="342900" lvl="0" indent="-342900">
              <a:spcBef>
                <a:spcPts val="300"/>
              </a:spcBef>
              <a:spcAft>
                <a:spcPts val="300"/>
              </a:spcAft>
              <a:buFont typeface="Arial" panose="020B0604020202020204" pitchFamily="34" charset="0"/>
              <a:buChar char="•"/>
            </a:pPr>
            <a:r>
              <a:rPr lang="fr-FR" u="dbl" dirty="0">
                <a:latin typeface="Times New Roman" panose="02020603050405020304" pitchFamily="18" charset="0"/>
                <a:ea typeface="Times New Roman" panose="02020603050405020304" pitchFamily="18" charset="0"/>
              </a:rPr>
              <a:t>code JavaScript </a:t>
            </a:r>
            <a:r>
              <a:rPr lang="fr-FR" dirty="0">
                <a:latin typeface="Times New Roman" panose="02020603050405020304" pitchFamily="18" charset="0"/>
                <a:ea typeface="Times New Roman" panose="02020603050405020304" pitchFamily="18" charset="0"/>
              </a:rPr>
              <a:t> représente une (ou plusieurs) instruction(s) JavaScript exécutée lorsque l'événement </a:t>
            </a:r>
            <a:r>
              <a:rPr lang="fr-FR" u="dbl" dirty="0" err="1">
                <a:latin typeface="Times New Roman" panose="02020603050405020304" pitchFamily="18" charset="0"/>
                <a:ea typeface="Times New Roman" panose="02020603050405020304" pitchFamily="18" charset="0"/>
              </a:rPr>
              <a:t>NomEvent</a:t>
            </a:r>
            <a:r>
              <a:rPr lang="fr-FR" dirty="0">
                <a:latin typeface="Times New Roman" panose="02020603050405020304" pitchFamily="18" charset="0"/>
                <a:ea typeface="Times New Roman" panose="02020603050405020304" pitchFamily="18" charset="0"/>
              </a:rPr>
              <a:t> se produit.</a:t>
            </a:r>
            <a:endParaRPr lang="fr-FR" dirty="0">
              <a:effectLst/>
              <a:latin typeface="Times New Roman" panose="02020603050405020304" pitchFamily="18"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F2A3BE3E-AD03-4683-B79F-28C602A573AC}"/>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5442926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42173" y="151058"/>
            <a:ext cx="10604600" cy="923330"/>
          </a:xfrm>
          <a:prstGeom prst="rect">
            <a:avLst/>
          </a:prstGeom>
          <a:noFill/>
        </p:spPr>
        <p:txBody>
          <a:bodyPr wrap="square" rtlCol="0">
            <a:spAutoFit/>
          </a:bodyPr>
          <a:lstStyle/>
          <a:p>
            <a:r>
              <a:rPr lang="fr-FR" sz="5400" dirty="0"/>
              <a:t>Exercice</a:t>
            </a:r>
          </a:p>
        </p:txBody>
      </p:sp>
      <p:sp>
        <p:nvSpPr>
          <p:cNvPr id="4" name="ZoneTexte 3"/>
          <p:cNvSpPr txBox="1"/>
          <p:nvPr/>
        </p:nvSpPr>
        <p:spPr>
          <a:xfrm>
            <a:off x="1875934" y="2168165"/>
            <a:ext cx="3450210" cy="1754326"/>
          </a:xfrm>
          <a:prstGeom prst="rect">
            <a:avLst/>
          </a:prstGeom>
          <a:noFill/>
        </p:spPr>
        <p:txBody>
          <a:bodyPr wrap="square" rtlCol="0">
            <a:spAutoFit/>
          </a:bodyPr>
          <a:lstStyle/>
          <a:p>
            <a:r>
              <a:rPr lang="fr-FR" dirty="0"/>
              <a:t>Ecrivez le code HTML5/CSS3 nécessaire pour modifier la couleur d'arrière-plan de quatre div en fonction de la largeur de la fenêtre. Pour cela, vous utiliserez des media-</a:t>
            </a:r>
            <a:r>
              <a:rPr lang="fr-FR" dirty="0" err="1"/>
              <a:t>queries</a:t>
            </a:r>
            <a:r>
              <a:rPr lang="fr-FR" dirty="0"/>
              <a:t>.</a:t>
            </a:r>
          </a:p>
        </p:txBody>
      </p:sp>
      <p:pic>
        <p:nvPicPr>
          <p:cNvPr id="5" name="Image 4"/>
          <p:cNvPicPr>
            <a:picLocks noChangeAspect="1"/>
          </p:cNvPicPr>
          <p:nvPr/>
        </p:nvPicPr>
        <p:blipFill>
          <a:blip r:embed="rId2"/>
          <a:stretch>
            <a:fillRect/>
          </a:stretch>
        </p:blipFill>
        <p:spPr>
          <a:xfrm>
            <a:off x="6071108" y="565589"/>
            <a:ext cx="4835706" cy="5926346"/>
          </a:xfrm>
          <a:prstGeom prst="rect">
            <a:avLst/>
          </a:prstGeom>
        </p:spPr>
      </p:pic>
      <p:sp>
        <p:nvSpPr>
          <p:cNvPr id="3" name="Espace réservé du numéro de diapositive 2">
            <a:extLst>
              <a:ext uri="{FF2B5EF4-FFF2-40B4-BE49-F238E27FC236}">
                <a16:creationId xmlns:a16="http://schemas.microsoft.com/office/drawing/2014/main" id="{5ADC153A-19A3-4580-ACE2-21A050EBEEE0}"/>
              </a:ext>
            </a:extLst>
          </p:cNvPr>
          <p:cNvSpPr>
            <a:spLocks noGrp="1"/>
          </p:cNvSpPr>
          <p:nvPr>
            <p:ph type="sldNum" sz="quarter" idx="12"/>
          </p:nvPr>
        </p:nvSpPr>
        <p:spPr/>
        <p:txBody>
          <a:bodyPr/>
          <a:lstStyle/>
          <a:p>
            <a:fld id="{D57F1E4F-1CFF-5643-939E-217C01CDF565}" type="slidenum">
              <a:rPr lang="en-US" smtClean="0"/>
              <a:pPr/>
              <a:t>300</a:t>
            </a:fld>
            <a:endParaRPr lang="en-US" dirty="0"/>
          </a:p>
        </p:txBody>
      </p:sp>
    </p:spTree>
    <p:extLst>
      <p:ext uri="{BB962C8B-B14F-4D97-AF65-F5344CB8AC3E}">
        <p14:creationId xmlns:p14="http://schemas.microsoft.com/office/powerpoint/2010/main" val="1916094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42173" y="1166721"/>
            <a:ext cx="9750580" cy="954107"/>
          </a:xfrm>
          <a:prstGeom prst="rect">
            <a:avLst/>
          </a:prstGeom>
        </p:spPr>
        <p:txBody>
          <a:bodyPr wrap="square">
            <a:spAutoFit/>
          </a:bodyPr>
          <a:lstStyle/>
          <a:p>
            <a:r>
              <a:rPr lang="fr-FR" sz="2800" dirty="0"/>
              <a:t> </a:t>
            </a:r>
          </a:p>
          <a:p>
            <a:endParaRPr lang="fr-FR" sz="2800" dirty="0"/>
          </a:p>
        </p:txBody>
      </p:sp>
      <p:sp>
        <p:nvSpPr>
          <p:cNvPr id="4" name="Rectangle 3"/>
          <p:cNvSpPr/>
          <p:nvPr/>
        </p:nvSpPr>
        <p:spPr>
          <a:xfrm>
            <a:off x="2161879" y="212145"/>
            <a:ext cx="6096000" cy="5940088"/>
          </a:xfrm>
          <a:prstGeom prst="rect">
            <a:avLst/>
          </a:prstGeom>
        </p:spPr>
        <p:txBody>
          <a:bodyPr>
            <a:spAutoFit/>
          </a:bodyPr>
          <a:lstStyle/>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&lt;!DOCTYPE html&gt;</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&lt;html </a:t>
            </a:r>
            <a:r>
              <a:rPr lang="en-US" sz="1000" dirty="0" err="1">
                <a:latin typeface="Courier New" panose="02070309020205020404" pitchFamily="49" charset="0"/>
                <a:ea typeface="Times New Roman" panose="02020603050405020304" pitchFamily="18" charset="0"/>
                <a:cs typeface="Times New Roman" panose="02020603050405020304" pitchFamily="18" charset="0"/>
              </a:rPr>
              <a:t>lang</a:t>
            </a:r>
            <a:r>
              <a:rPr lang="en-US" sz="1000" dirty="0">
                <a:latin typeface="Courier New" panose="02070309020205020404" pitchFamily="49" charset="0"/>
                <a:ea typeface="Times New Roman" panose="02020603050405020304" pitchFamily="18" charset="0"/>
                <a:cs typeface="Times New Roman" panose="02020603050405020304" pitchFamily="18" charset="0"/>
              </a:rPr>
              <a:t>="</a:t>
            </a:r>
            <a:r>
              <a:rPr lang="en-US" sz="1000" dirty="0" err="1">
                <a:latin typeface="Courier New" panose="02070309020205020404" pitchFamily="49" charset="0"/>
                <a:ea typeface="Times New Roman" panose="02020603050405020304" pitchFamily="18" charset="0"/>
                <a:cs typeface="Times New Roman" panose="02020603050405020304" pitchFamily="18" charset="0"/>
              </a:rPr>
              <a:t>fr</a:t>
            </a:r>
            <a:r>
              <a:rPr lang="en-US" sz="1000" dirty="0">
                <a:latin typeface="Courier New" panose="02070309020205020404" pitchFamily="49" charset="0"/>
                <a:ea typeface="Times New Roman" panose="02020603050405020304" pitchFamily="18" charset="0"/>
                <a:cs typeface="Times New Roman" panose="02020603050405020304" pitchFamily="18" charset="0"/>
              </a:rPr>
              <a:t>"&gt;</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&lt;head&gt;</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a:t>
            </a:r>
            <a:r>
              <a:rPr lang="fr-FR" sz="1000" dirty="0">
                <a:latin typeface="Courier New" panose="02070309020205020404" pitchFamily="49" charset="0"/>
                <a:ea typeface="Times New Roman" panose="02020603050405020304" pitchFamily="18" charset="0"/>
                <a:cs typeface="Times New Roman" panose="02020603050405020304" pitchFamily="18" charset="0"/>
              </a:rPr>
              <a:t>&lt;</a:t>
            </a:r>
            <a:r>
              <a:rPr lang="fr-FR" sz="1000" dirty="0" err="1">
                <a:latin typeface="Courier New" panose="02070309020205020404" pitchFamily="49" charset="0"/>
                <a:ea typeface="Times New Roman" panose="02020603050405020304" pitchFamily="18" charset="0"/>
                <a:cs typeface="Times New Roman" panose="02020603050405020304" pitchFamily="18" charset="0"/>
              </a:rPr>
              <a:t>meta</a:t>
            </a:r>
            <a:r>
              <a:rPr lang="fr-FR" sz="1000" dirty="0">
                <a:latin typeface="Courier New" panose="02070309020205020404" pitchFamily="49" charset="0"/>
                <a:ea typeface="Times New Roman" panose="02020603050405020304" pitchFamily="18" charset="0"/>
                <a:cs typeface="Times New Roman" panose="02020603050405020304" pitchFamily="18" charset="0"/>
              </a:rPr>
              <a:t> </a:t>
            </a:r>
            <a:r>
              <a:rPr lang="fr-FR" sz="1000" dirty="0" err="1">
                <a:latin typeface="Courier New" panose="02070309020205020404" pitchFamily="49" charset="0"/>
                <a:ea typeface="Times New Roman" panose="02020603050405020304" pitchFamily="18" charset="0"/>
                <a:cs typeface="Times New Roman" panose="02020603050405020304" pitchFamily="18" charset="0"/>
              </a:rPr>
              <a:t>charset</a:t>
            </a:r>
            <a:r>
              <a:rPr lang="fr-FR" sz="1000" dirty="0">
                <a:latin typeface="Courier New" panose="02070309020205020404" pitchFamily="49" charset="0"/>
                <a:ea typeface="Times New Roman" panose="02020603050405020304" pitchFamily="18" charset="0"/>
                <a:cs typeface="Times New Roman" panose="02020603050405020304" pitchFamily="18" charset="0"/>
              </a:rPr>
              <a:t>="utf-8"&gt;</a:t>
            </a:r>
          </a:p>
          <a:p>
            <a:pPr hangingPunct="0"/>
            <a:r>
              <a:rPr lang="fr-FR" sz="1000" dirty="0">
                <a:latin typeface="Courier New" panose="02070309020205020404" pitchFamily="49" charset="0"/>
                <a:ea typeface="Times New Roman" panose="02020603050405020304" pitchFamily="18" charset="0"/>
                <a:cs typeface="Times New Roman" panose="02020603050405020304" pitchFamily="18" charset="0"/>
              </a:rPr>
              <a:t>    </a:t>
            </a:r>
            <a:r>
              <a:rPr lang="en-US" sz="1000" dirty="0">
                <a:latin typeface="Courier New" panose="02070309020205020404" pitchFamily="49" charset="0"/>
                <a:ea typeface="Times New Roman" panose="02020603050405020304" pitchFamily="18" charset="0"/>
                <a:cs typeface="Times New Roman" panose="02020603050405020304" pitchFamily="18" charset="0"/>
              </a:rPr>
              <a:t>&lt;title&gt;Media Queries&lt;/title&gt;</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&lt;style&gt;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div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border: dotted 1px #666;</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padding: 5px 10px;</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margin: 40px;</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@media (max-device-width: 480px)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a:t>
            </a:r>
            <a:r>
              <a:rPr lang="en-US" sz="1000" dirty="0" err="1">
                <a:latin typeface="Courier New" panose="02070309020205020404" pitchFamily="49" charset="0"/>
                <a:ea typeface="Times New Roman" panose="02020603050405020304" pitchFamily="18" charset="0"/>
                <a:cs typeface="Times New Roman" panose="02020603050405020304" pitchFamily="18" charset="0"/>
              </a:rPr>
              <a:t>iphone</a:t>
            </a:r>
            <a:r>
              <a:rPr lang="en-US" sz="1000" dirty="0">
                <a:latin typeface="Courier New" panose="02070309020205020404" pitchFamily="49" charset="0"/>
                <a:ea typeface="Times New Roman" panose="02020603050405020304" pitchFamily="18" charset="0"/>
                <a:cs typeface="Times New Roman" panose="02020603050405020304" pitchFamily="18" charset="0"/>
              </a:rPr>
              <a:t>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background: red;</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@media (max-width: 600px)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.inf600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background: red;</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a:t>
            </a:r>
            <a:r>
              <a:rPr lang="de-DE" sz="1000" dirty="0">
                <a:latin typeface="Courier New" panose="02070309020205020404" pitchFamily="49" charset="0"/>
                <a:ea typeface="Times New Roman" panose="02020603050405020304" pitchFamily="18" charset="0"/>
                <a:cs typeface="Times New Roman" panose="02020603050405020304" pitchFamily="18" charset="0"/>
              </a:rPr>
              <a:t>}</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de-DE" sz="1000" dirty="0">
                <a:latin typeface="Courier New" panose="02070309020205020404" pitchFamily="49" charset="0"/>
                <a:ea typeface="Times New Roman" panose="02020603050405020304" pitchFamily="18" charset="0"/>
                <a:cs typeface="Times New Roman" panose="02020603050405020304" pitchFamily="18" charset="0"/>
              </a:rPr>
              <a:t>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de-DE" sz="1000" dirty="0">
                <a:latin typeface="Courier New" panose="02070309020205020404" pitchFamily="49" charset="0"/>
                <a:ea typeface="Times New Roman" panose="02020603050405020304" pitchFamily="18" charset="0"/>
                <a:cs typeface="Times New Roman" panose="02020603050405020304" pitchFamily="18" charset="0"/>
              </a:rPr>
              <a:t>      @</a:t>
            </a:r>
            <a:r>
              <a:rPr lang="de-DE" sz="1000" dirty="0" err="1">
                <a:latin typeface="Courier New" panose="02070309020205020404" pitchFamily="49" charset="0"/>
                <a:ea typeface="Times New Roman" panose="02020603050405020304" pitchFamily="18" charset="0"/>
                <a:cs typeface="Times New Roman" panose="02020603050405020304" pitchFamily="18" charset="0"/>
              </a:rPr>
              <a:t>media</a:t>
            </a:r>
            <a:r>
              <a:rPr lang="de-DE" sz="1000" dirty="0">
                <a:latin typeface="Courier New" panose="02070309020205020404" pitchFamily="49" charset="0"/>
                <a:ea typeface="Times New Roman" panose="02020603050405020304" pitchFamily="18" charset="0"/>
                <a:cs typeface="Times New Roman" panose="02020603050405020304" pitchFamily="18" charset="0"/>
              </a:rPr>
              <a:t> (min-</a:t>
            </a:r>
            <a:r>
              <a:rPr lang="de-DE" sz="1000" dirty="0" err="1">
                <a:latin typeface="Courier New" panose="02070309020205020404" pitchFamily="49" charset="0"/>
                <a:ea typeface="Times New Roman" panose="02020603050405020304" pitchFamily="18" charset="0"/>
                <a:cs typeface="Times New Roman" panose="02020603050405020304" pitchFamily="18" charset="0"/>
              </a:rPr>
              <a:t>width</a:t>
            </a:r>
            <a:r>
              <a:rPr lang="de-DE" sz="1000" dirty="0">
                <a:latin typeface="Courier New" panose="02070309020205020404" pitchFamily="49" charset="0"/>
                <a:ea typeface="Times New Roman" panose="02020603050405020304" pitchFamily="18" charset="0"/>
                <a:cs typeface="Times New Roman" panose="02020603050405020304" pitchFamily="18" charset="0"/>
              </a:rPr>
              <a:t>: 900px) </a:t>
            </a:r>
            <a:r>
              <a:rPr lang="en-US" sz="1000" dirty="0">
                <a:latin typeface="Courier New" panose="02070309020205020404" pitchFamily="49" charset="0"/>
                <a:ea typeface="Times New Roman" panose="02020603050405020304" pitchFamily="18" charset="0"/>
                <a:cs typeface="Times New Roman" panose="02020603050405020304" pitchFamily="18" charset="0"/>
              </a:rPr>
              <a:t>{</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.sup900</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background: red;</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@media (min-width: 600px) and (max-width: 900px)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.de600a900</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background: red;</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&lt;/style&gt;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&lt;/head&gt;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5" name="Rectangle 4"/>
          <p:cNvSpPr/>
          <p:nvPr/>
        </p:nvSpPr>
        <p:spPr>
          <a:xfrm>
            <a:off x="5932602" y="1290300"/>
            <a:ext cx="6096000" cy="1785104"/>
          </a:xfrm>
          <a:prstGeom prst="rect">
            <a:avLst/>
          </a:prstGeom>
        </p:spPr>
        <p:txBody>
          <a:bodyPr>
            <a:spAutoFit/>
          </a:bodyPr>
          <a:lstStyle/>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&lt;body&gt; </a:t>
            </a:r>
            <a:endParaRPr lang="fr-FR" sz="1000" dirty="0">
              <a:latin typeface="Courier New" panose="02070309020205020404" pitchFamily="49" charset="0"/>
              <a:ea typeface="Times New Roman" panose="02020603050405020304" pitchFamily="18" charset="0"/>
              <a:cs typeface="Times New Roman" panose="02020603050405020304" pitchFamily="18" charset="0"/>
            </a:endParaRPr>
          </a:p>
          <a:p>
            <a:pPr hangingPunct="0"/>
            <a:r>
              <a:rPr lang="en-US" sz="1000" dirty="0">
                <a:latin typeface="Courier New" panose="02070309020205020404" pitchFamily="49" charset="0"/>
                <a:ea typeface="Times New Roman" panose="02020603050405020304" pitchFamily="18" charset="0"/>
                <a:cs typeface="Times New Roman" panose="02020603050405020304" pitchFamily="18" charset="0"/>
              </a:rPr>
              <a:t>    </a:t>
            </a:r>
            <a:r>
              <a:rPr lang="fr-FR" sz="1000" dirty="0">
                <a:latin typeface="Courier New" panose="02070309020205020404" pitchFamily="49" charset="0"/>
                <a:ea typeface="Times New Roman" panose="02020603050405020304" pitchFamily="18" charset="0"/>
                <a:cs typeface="Times New Roman" panose="02020603050405020304" pitchFamily="18" charset="0"/>
              </a:rPr>
              <a:t>&lt;div class="</a:t>
            </a:r>
            <a:r>
              <a:rPr lang="fr-FR" sz="1000" dirty="0" err="1">
                <a:latin typeface="Courier New" panose="02070309020205020404" pitchFamily="49" charset="0"/>
                <a:ea typeface="Times New Roman" panose="02020603050405020304" pitchFamily="18" charset="0"/>
                <a:cs typeface="Times New Roman" panose="02020603050405020304" pitchFamily="18" charset="0"/>
              </a:rPr>
              <a:t>iphone</a:t>
            </a:r>
            <a:r>
              <a:rPr lang="fr-FR" sz="1000" dirty="0">
                <a:latin typeface="Courier New" panose="02070309020205020404" pitchFamily="49" charset="0"/>
                <a:ea typeface="Times New Roman" panose="02020603050405020304" pitchFamily="18" charset="0"/>
                <a:cs typeface="Times New Roman" panose="02020603050405020304" pitchFamily="18" charset="0"/>
              </a:rPr>
              <a:t>"&gt;Cette div apparaît en rouge si la largeur maximale de l'écran est de 480 pixels&lt;/div&gt; </a:t>
            </a:r>
          </a:p>
          <a:p>
            <a:pPr hangingPunct="0"/>
            <a:r>
              <a:rPr lang="fr-FR" sz="1000" dirty="0">
                <a:latin typeface="Courier New" panose="02070309020205020404" pitchFamily="49" charset="0"/>
                <a:ea typeface="Times New Roman" panose="02020603050405020304" pitchFamily="18" charset="0"/>
                <a:cs typeface="Times New Roman" panose="02020603050405020304" pitchFamily="18" charset="0"/>
              </a:rPr>
              <a:t>    &lt;div class="inf600"&gt;Cette div apparaît en rouge si la largeur de la fenêtre est inférieure à 600 pixels&lt;/div&gt; </a:t>
            </a:r>
          </a:p>
          <a:p>
            <a:pPr hangingPunct="0"/>
            <a:r>
              <a:rPr lang="fr-FR" sz="1000" dirty="0">
                <a:latin typeface="Courier New" panose="02070309020205020404" pitchFamily="49" charset="0"/>
                <a:ea typeface="Times New Roman" panose="02020603050405020304" pitchFamily="18" charset="0"/>
                <a:cs typeface="Times New Roman" panose="02020603050405020304" pitchFamily="18" charset="0"/>
              </a:rPr>
              <a:t>    &lt;div class="de600a900"&gt;Cette div apparaît en rouge si la largeur de la fenêtre est comprise entre 600 et 900 pixels&lt;/div&gt; </a:t>
            </a:r>
          </a:p>
          <a:p>
            <a:pPr hangingPunct="0"/>
            <a:r>
              <a:rPr lang="fr-FR" sz="1000" dirty="0">
                <a:latin typeface="Courier New" panose="02070309020205020404" pitchFamily="49" charset="0"/>
                <a:ea typeface="Times New Roman" panose="02020603050405020304" pitchFamily="18" charset="0"/>
                <a:cs typeface="Times New Roman" panose="02020603050405020304" pitchFamily="18" charset="0"/>
              </a:rPr>
              <a:t>    &lt;div class="sup900"&gt;Cette div apparaît en rouge si la largeur de la fenêtre est supérieure à 900 pixels&lt;/div&gt; </a:t>
            </a:r>
          </a:p>
          <a:p>
            <a:pPr hangingPunct="0"/>
            <a:r>
              <a:rPr lang="fr-FR" sz="1000" dirty="0">
                <a:latin typeface="Courier New" panose="02070309020205020404" pitchFamily="49" charset="0"/>
                <a:ea typeface="Times New Roman" panose="02020603050405020304" pitchFamily="18" charset="0"/>
                <a:cs typeface="Times New Roman" panose="02020603050405020304" pitchFamily="18" charset="0"/>
              </a:rPr>
              <a:t>  &lt;/body&gt; </a:t>
            </a:r>
          </a:p>
          <a:p>
            <a:pPr hangingPunct="0"/>
            <a:r>
              <a:rPr lang="fr-FR" sz="1000" dirty="0">
                <a:latin typeface="Courier New" panose="02070309020205020404" pitchFamily="49" charset="0"/>
                <a:ea typeface="Times New Roman" panose="02020603050405020304" pitchFamily="18" charset="0"/>
                <a:cs typeface="Times New Roman" panose="02020603050405020304" pitchFamily="18" charset="0"/>
              </a:rPr>
              <a:t>&lt;/html&gt;</a:t>
            </a:r>
            <a:endParaRPr lang="fr-FR" sz="1000" dirty="0"/>
          </a:p>
        </p:txBody>
      </p:sp>
      <p:sp>
        <p:nvSpPr>
          <p:cNvPr id="7" name="ZoneTexte 6"/>
          <p:cNvSpPr txBox="1"/>
          <p:nvPr/>
        </p:nvSpPr>
        <p:spPr>
          <a:xfrm>
            <a:off x="8200426" y="3912353"/>
            <a:ext cx="2782693" cy="923330"/>
          </a:xfrm>
          <a:prstGeom prst="rect">
            <a:avLst/>
          </a:prstGeom>
          <a:noFill/>
        </p:spPr>
        <p:txBody>
          <a:bodyPr wrap="square" rtlCol="0">
            <a:spAutoFit/>
          </a:bodyPr>
          <a:lstStyle/>
          <a:p>
            <a:r>
              <a:rPr lang="fr-FR" sz="5400" dirty="0"/>
              <a:t>Solution</a:t>
            </a:r>
          </a:p>
        </p:txBody>
      </p:sp>
      <p:sp>
        <p:nvSpPr>
          <p:cNvPr id="2" name="Espace réservé du numéro de diapositive 1">
            <a:extLst>
              <a:ext uri="{FF2B5EF4-FFF2-40B4-BE49-F238E27FC236}">
                <a16:creationId xmlns:a16="http://schemas.microsoft.com/office/drawing/2014/main" id="{B369BF94-0FBD-4D69-BE34-432F890DE368}"/>
              </a:ext>
            </a:extLst>
          </p:cNvPr>
          <p:cNvSpPr>
            <a:spLocks noGrp="1"/>
          </p:cNvSpPr>
          <p:nvPr>
            <p:ph type="sldNum" sz="quarter" idx="12"/>
          </p:nvPr>
        </p:nvSpPr>
        <p:spPr/>
        <p:txBody>
          <a:bodyPr/>
          <a:lstStyle/>
          <a:p>
            <a:fld id="{D57F1E4F-1CFF-5643-939E-217C01CDF565}" type="slidenum">
              <a:rPr lang="en-US" smtClean="0"/>
              <a:pPr/>
              <a:t>301</a:t>
            </a:fld>
            <a:endParaRPr lang="en-US" dirty="0"/>
          </a:p>
        </p:txBody>
      </p:sp>
    </p:spTree>
    <p:extLst>
      <p:ext uri="{BB962C8B-B14F-4D97-AF65-F5344CB8AC3E}">
        <p14:creationId xmlns:p14="http://schemas.microsoft.com/office/powerpoint/2010/main" val="3403698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9097430-AB9B-431E-A5A9-827E7AD5EF3E}"/>
              </a:ext>
            </a:extLst>
          </p:cNvPr>
          <p:cNvSpPr txBox="1"/>
          <p:nvPr/>
        </p:nvSpPr>
        <p:spPr>
          <a:xfrm>
            <a:off x="2240280" y="617220"/>
            <a:ext cx="9132570" cy="1477328"/>
          </a:xfrm>
          <a:prstGeom prst="rect">
            <a:avLst/>
          </a:prstGeom>
          <a:noFill/>
        </p:spPr>
        <p:txBody>
          <a:bodyPr wrap="square" rtlCol="0">
            <a:spAutoFit/>
          </a:bodyPr>
          <a:lstStyle/>
          <a:p>
            <a:r>
              <a:rPr lang="fr-FR" dirty="0"/>
              <a:t>Exercice </a:t>
            </a:r>
          </a:p>
          <a:p>
            <a:r>
              <a:rPr lang="fr-FR" dirty="0"/>
              <a:t>Définissez un menu qui s'affiche sous la forme de rectangles de couleur orange de 5remx5rem lorsque la largeur de la fenêtre est supérieure à 60rem et sous la forme d'une liste déroulante lorsqu'elle est inférieure à 60rem :</a:t>
            </a:r>
          </a:p>
          <a:p>
            <a:endParaRPr lang="fr-FR" dirty="0"/>
          </a:p>
        </p:txBody>
      </p:sp>
      <p:pic>
        <p:nvPicPr>
          <p:cNvPr id="1026" name="Picture 2" descr="C:\Users\Michel\AppData\Local\Temp\SNAGHTML21715c0.PNG">
            <a:extLst>
              <a:ext uri="{FF2B5EF4-FFF2-40B4-BE49-F238E27FC236}">
                <a16:creationId xmlns:a16="http://schemas.microsoft.com/office/drawing/2014/main" id="{FB6D5EA5-45CC-41C6-9562-93DCB58FF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9017" y="2992755"/>
            <a:ext cx="4352925"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Michel\AppData\Local\Temp\SNAGHTML2186022.PNG">
            <a:extLst>
              <a:ext uri="{FF2B5EF4-FFF2-40B4-BE49-F238E27FC236}">
                <a16:creationId xmlns:a16="http://schemas.microsoft.com/office/drawing/2014/main" id="{855B9FEC-76F9-408A-A8E7-642BDA43CF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 y="2990850"/>
            <a:ext cx="6591300" cy="236220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2D9927B9-FD29-44A0-8CBA-D4EADFFBE4F5}"/>
              </a:ext>
            </a:extLst>
          </p:cNvPr>
          <p:cNvSpPr txBox="1"/>
          <p:nvPr/>
        </p:nvSpPr>
        <p:spPr>
          <a:xfrm>
            <a:off x="3177540" y="5795010"/>
            <a:ext cx="7315200" cy="369332"/>
          </a:xfrm>
          <a:prstGeom prst="rect">
            <a:avLst/>
          </a:prstGeom>
          <a:noFill/>
        </p:spPr>
        <p:txBody>
          <a:bodyPr wrap="square" rtlCol="0">
            <a:spAutoFit/>
          </a:bodyPr>
          <a:lstStyle/>
          <a:p>
            <a:r>
              <a:rPr lang="fr-FR" dirty="0"/>
              <a:t>Large                                                                                                           Etroit</a:t>
            </a:r>
          </a:p>
        </p:txBody>
      </p:sp>
      <p:sp>
        <p:nvSpPr>
          <p:cNvPr id="3" name="Espace réservé du numéro de diapositive 2">
            <a:extLst>
              <a:ext uri="{FF2B5EF4-FFF2-40B4-BE49-F238E27FC236}">
                <a16:creationId xmlns:a16="http://schemas.microsoft.com/office/drawing/2014/main" id="{D7FEADFE-041C-4D3D-B62B-F56AE09E028F}"/>
              </a:ext>
            </a:extLst>
          </p:cNvPr>
          <p:cNvSpPr>
            <a:spLocks noGrp="1"/>
          </p:cNvSpPr>
          <p:nvPr>
            <p:ph type="sldNum" sz="quarter" idx="12"/>
          </p:nvPr>
        </p:nvSpPr>
        <p:spPr/>
        <p:txBody>
          <a:bodyPr/>
          <a:lstStyle/>
          <a:p>
            <a:fld id="{D57F1E4F-1CFF-5643-939E-217C01CDF565}" type="slidenum">
              <a:rPr lang="en-US" smtClean="0"/>
              <a:pPr/>
              <a:t>302</a:t>
            </a:fld>
            <a:endParaRPr lang="en-US" dirty="0"/>
          </a:p>
        </p:txBody>
      </p:sp>
    </p:spTree>
    <p:extLst>
      <p:ext uri="{BB962C8B-B14F-4D97-AF65-F5344CB8AC3E}">
        <p14:creationId xmlns:p14="http://schemas.microsoft.com/office/powerpoint/2010/main" val="261810406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67F21F5-5B16-4F6E-82BE-4889D22F2313}"/>
              </a:ext>
            </a:extLst>
          </p:cNvPr>
          <p:cNvSpPr/>
          <p:nvPr/>
        </p:nvSpPr>
        <p:spPr>
          <a:xfrm>
            <a:off x="2715415" y="2312768"/>
            <a:ext cx="6096000" cy="4154984"/>
          </a:xfrm>
          <a:prstGeom prst="rect">
            <a:avLst/>
          </a:prstGeom>
        </p:spPr>
        <p:txBody>
          <a:bodyPr>
            <a:spAutoFit/>
          </a:bodyPr>
          <a:lstStyle/>
          <a:p>
            <a:r>
              <a:rPr lang="fr-FR" sz="1200" dirty="0">
                <a:latin typeface="Courier New" panose="02070309020205020404" pitchFamily="49" charset="0"/>
                <a:cs typeface="Courier New" panose="02070309020205020404" pitchFamily="49" charset="0"/>
              </a:rPr>
              <a:t>&lt;!DOCTYPE html&gt;</a:t>
            </a:r>
          </a:p>
          <a:p>
            <a:r>
              <a:rPr lang="fr-FR" sz="1200" dirty="0">
                <a:latin typeface="Courier New" panose="02070309020205020404" pitchFamily="49" charset="0"/>
                <a:cs typeface="Courier New" panose="02070309020205020404" pitchFamily="49" charset="0"/>
              </a:rPr>
              <a:t>&lt;html&gt;</a:t>
            </a:r>
          </a:p>
          <a:p>
            <a:r>
              <a:rPr lang="fr-FR" sz="1200" dirty="0">
                <a:latin typeface="Courier New" panose="02070309020205020404" pitchFamily="49" charset="0"/>
                <a:cs typeface="Courier New" panose="02070309020205020404" pitchFamily="49" charset="0"/>
              </a:rPr>
              <a:t>&lt;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meta</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charset</a:t>
            </a:r>
            <a:r>
              <a:rPr lang="fr-FR" sz="1200" dirty="0">
                <a:latin typeface="Courier New" panose="02070309020205020404" pitchFamily="49" charset="0"/>
                <a:cs typeface="Courier New" panose="02070309020205020404" pitchFamily="49" charset="0"/>
              </a:rPr>
              <a:t>="utf-8"&gt;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&gt;Responsive&lt;/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&lt;style&gt;</a:t>
            </a:r>
          </a:p>
          <a:p>
            <a:r>
              <a:rPr lang="fr-FR" sz="1200" dirty="0">
                <a:latin typeface="Courier New" panose="02070309020205020404" pitchFamily="49" charset="0"/>
                <a:cs typeface="Courier New" panose="02070309020205020404" pitchFamily="49" charset="0"/>
              </a:rPr>
              <a:t>    div </a:t>
            </a:r>
            <a:r>
              <a:rPr lang="fr-FR" sz="1200" dirty="0" err="1">
                <a:latin typeface="Courier New" panose="02070309020205020404" pitchFamily="49" charset="0"/>
                <a:cs typeface="Courier New" panose="02070309020205020404" pitchFamily="49" charset="0"/>
              </a:rPr>
              <a:t>div</a:t>
            </a:r>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display: </a:t>
            </a:r>
            <a:r>
              <a:rPr lang="fr-FR" sz="1200" dirty="0" err="1">
                <a:latin typeface="Courier New" panose="02070309020205020404" pitchFamily="49" charset="0"/>
                <a:cs typeface="Courier New" panose="02070309020205020404" pitchFamily="49" charset="0"/>
              </a:rPr>
              <a:t>inline</a:t>
            </a:r>
            <a:r>
              <a:rPr lang="fr-FR" sz="1200" dirty="0">
                <a:latin typeface="Courier New" panose="02070309020205020404" pitchFamily="49" charset="0"/>
                <a:cs typeface="Courier New" panose="02070309020205020404" pitchFamily="49" charset="0"/>
              </a:rPr>
              <a:t>-block;</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width</a:t>
            </a:r>
            <a:r>
              <a:rPr lang="fr-FR" sz="1200" dirty="0">
                <a:latin typeface="Courier New" panose="02070309020205020404" pitchFamily="49" charset="0"/>
                <a:cs typeface="Courier New" panose="02070309020205020404" pitchFamily="49" charset="0"/>
              </a:rPr>
              <a:t>: 5rem;</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height</a:t>
            </a:r>
            <a:r>
              <a:rPr lang="fr-FR" sz="1200" dirty="0">
                <a:latin typeface="Courier New" panose="02070309020205020404" pitchFamily="49" charset="0"/>
                <a:cs typeface="Courier New" panose="02070309020205020404" pitchFamily="49" charset="0"/>
              </a:rPr>
              <a:t>: 5rem;</a:t>
            </a:r>
          </a:p>
          <a:p>
            <a:r>
              <a:rPr lang="fr-FR" sz="1200" dirty="0">
                <a:latin typeface="Courier New" panose="02070309020205020404" pitchFamily="49" charset="0"/>
                <a:cs typeface="Courier New" panose="02070309020205020404" pitchFamily="49" charset="0"/>
              </a:rPr>
              <a:t>	  background: orange;</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@media (max-</a:t>
            </a:r>
            <a:r>
              <a:rPr lang="fr-FR" sz="1200" dirty="0" err="1">
                <a:latin typeface="Courier New" panose="02070309020205020404" pitchFamily="49" charset="0"/>
                <a:cs typeface="Courier New" panose="02070309020205020404" pitchFamily="49" charset="0"/>
              </a:rPr>
              <a:t>width</a:t>
            </a:r>
            <a:r>
              <a:rPr lang="fr-FR" sz="1200" dirty="0">
                <a:latin typeface="Courier New" panose="02070309020205020404" pitchFamily="49" charset="0"/>
                <a:cs typeface="Courier New" panose="02070309020205020404" pitchFamily="49" charset="0"/>
              </a:rPr>
              <a:t>: 80rem) {</a:t>
            </a:r>
          </a:p>
          <a:p>
            <a:r>
              <a:rPr lang="fr-FR" sz="1200" dirty="0">
                <a:latin typeface="Courier New" panose="02070309020205020404" pitchFamily="49" charset="0"/>
                <a:cs typeface="Courier New" panose="02070309020205020404" pitchFamily="49" charset="0"/>
              </a:rPr>
              <a:t>	  #m1 { display: none; }</a:t>
            </a:r>
          </a:p>
          <a:p>
            <a:r>
              <a:rPr lang="fr-FR" sz="1200" dirty="0">
                <a:latin typeface="Courier New" panose="02070309020205020404" pitchFamily="49" charset="0"/>
                <a:cs typeface="Courier New" panose="02070309020205020404" pitchFamily="49" charset="0"/>
              </a:rPr>
              <a:t>	  #m2 { display: block; }</a:t>
            </a:r>
          </a:p>
          <a:p>
            <a:r>
              <a:rPr lang="fr-FR" sz="1200" dirty="0">
                <a:latin typeface="Courier New" panose="02070309020205020404" pitchFamily="49" charset="0"/>
                <a:cs typeface="Courier New" panose="02070309020205020404" pitchFamily="49" charset="0"/>
              </a:rPr>
              <a:t>	}  </a:t>
            </a:r>
          </a:p>
          <a:p>
            <a:r>
              <a:rPr lang="fr-FR" sz="1200" dirty="0">
                <a:latin typeface="Courier New" panose="02070309020205020404" pitchFamily="49" charset="0"/>
                <a:cs typeface="Courier New" panose="02070309020205020404" pitchFamily="49" charset="0"/>
              </a:rPr>
              <a:t>    @media (min-</a:t>
            </a:r>
            <a:r>
              <a:rPr lang="fr-FR" sz="1200" dirty="0" err="1">
                <a:latin typeface="Courier New" panose="02070309020205020404" pitchFamily="49" charset="0"/>
                <a:cs typeface="Courier New" panose="02070309020205020404" pitchFamily="49" charset="0"/>
              </a:rPr>
              <a:t>width</a:t>
            </a:r>
            <a:r>
              <a:rPr lang="fr-FR" sz="1200" dirty="0">
                <a:latin typeface="Courier New" panose="02070309020205020404" pitchFamily="49" charset="0"/>
                <a:cs typeface="Courier New" panose="02070309020205020404" pitchFamily="49" charset="0"/>
              </a:rPr>
              <a:t>: 80rem) {</a:t>
            </a:r>
          </a:p>
          <a:p>
            <a:r>
              <a:rPr lang="fr-FR" sz="1200" dirty="0">
                <a:latin typeface="Courier New" panose="02070309020205020404" pitchFamily="49" charset="0"/>
                <a:cs typeface="Courier New" panose="02070309020205020404" pitchFamily="49" charset="0"/>
              </a:rPr>
              <a:t>	  #m1 { display: block; }</a:t>
            </a:r>
          </a:p>
          <a:p>
            <a:r>
              <a:rPr lang="fr-FR" sz="1200" dirty="0">
                <a:latin typeface="Courier New" panose="02070309020205020404" pitchFamily="49" charset="0"/>
                <a:cs typeface="Courier New" panose="02070309020205020404" pitchFamily="49" charset="0"/>
              </a:rPr>
              <a:t>	  #m2 { display: none; }</a:t>
            </a:r>
          </a:p>
          <a:p>
            <a:r>
              <a:rPr lang="fr-FR" sz="1200" dirty="0">
                <a:latin typeface="Courier New" panose="02070309020205020404" pitchFamily="49" charset="0"/>
                <a:cs typeface="Courier New" panose="02070309020205020404" pitchFamily="49" charset="0"/>
              </a:rPr>
              <a:t>	}  </a:t>
            </a:r>
          </a:p>
          <a:p>
            <a:r>
              <a:rPr lang="fr-FR" sz="1200" dirty="0">
                <a:latin typeface="Courier New" panose="02070309020205020404" pitchFamily="49" charset="0"/>
                <a:cs typeface="Courier New" panose="02070309020205020404" pitchFamily="49" charset="0"/>
              </a:rPr>
              <a:t>  &lt;/style&gt;</a:t>
            </a:r>
          </a:p>
          <a:p>
            <a:r>
              <a:rPr lang="fr-FR" sz="1200" dirty="0">
                <a:latin typeface="Courier New" panose="02070309020205020404" pitchFamily="49" charset="0"/>
                <a:cs typeface="Courier New" panose="02070309020205020404" pitchFamily="49" charset="0"/>
              </a:rPr>
              <a:t>&lt;/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p:txBody>
      </p:sp>
      <p:sp>
        <p:nvSpPr>
          <p:cNvPr id="3" name="Rectangle 2">
            <a:extLst>
              <a:ext uri="{FF2B5EF4-FFF2-40B4-BE49-F238E27FC236}">
                <a16:creationId xmlns:a16="http://schemas.microsoft.com/office/drawing/2014/main" id="{E19EB0E4-F971-4F3A-AFEF-7BE92B5D83F1}"/>
              </a:ext>
            </a:extLst>
          </p:cNvPr>
          <p:cNvSpPr/>
          <p:nvPr/>
        </p:nvSpPr>
        <p:spPr>
          <a:xfrm>
            <a:off x="7541942" y="2589514"/>
            <a:ext cx="3397405" cy="3231654"/>
          </a:xfrm>
          <a:prstGeom prst="rect">
            <a:avLst/>
          </a:prstGeom>
        </p:spPr>
        <p:txBody>
          <a:bodyPr wrap="square">
            <a:spAutoFit/>
          </a:bodyPr>
          <a:lstStyle/>
          <a:p>
            <a:r>
              <a:rPr lang="fr-FR" sz="1200" dirty="0">
                <a:latin typeface="Courier New" panose="02070309020205020404" pitchFamily="49" charset="0"/>
                <a:cs typeface="Courier New" panose="02070309020205020404" pitchFamily="49" charset="0"/>
              </a:rPr>
              <a:t>&lt;body&gt;</a:t>
            </a:r>
          </a:p>
          <a:p>
            <a:r>
              <a:rPr lang="fr-FR" sz="1200" dirty="0">
                <a:latin typeface="Courier New" panose="02070309020205020404" pitchFamily="49" charset="0"/>
                <a:cs typeface="Courier New" panose="02070309020205020404" pitchFamily="49" charset="0"/>
              </a:rPr>
              <a:t>  &lt;div id="m1"&gt;</a:t>
            </a:r>
          </a:p>
          <a:p>
            <a:r>
              <a:rPr lang="fr-FR" sz="1200" dirty="0">
                <a:latin typeface="Courier New" panose="02070309020205020404" pitchFamily="49" charset="0"/>
                <a:cs typeface="Courier New" panose="02070309020205020404" pitchFamily="49" charset="0"/>
              </a:rPr>
              <a:t>    &lt;div&gt;Menu1&lt;/div&gt;</a:t>
            </a:r>
          </a:p>
          <a:p>
            <a:r>
              <a:rPr lang="fr-FR" sz="1200" dirty="0">
                <a:latin typeface="Courier New" panose="02070309020205020404" pitchFamily="49" charset="0"/>
                <a:cs typeface="Courier New" panose="02070309020205020404" pitchFamily="49" charset="0"/>
              </a:rPr>
              <a:t>    &lt;div&gt;Menu2&lt;/div&gt;</a:t>
            </a:r>
          </a:p>
          <a:p>
            <a:r>
              <a:rPr lang="fr-FR" sz="1200" dirty="0">
                <a:latin typeface="Courier New" panose="02070309020205020404" pitchFamily="49" charset="0"/>
                <a:cs typeface="Courier New" panose="02070309020205020404" pitchFamily="49" charset="0"/>
              </a:rPr>
              <a:t>    &lt;div&gt;Menu3&lt;/div&gt;</a:t>
            </a:r>
          </a:p>
          <a:p>
            <a:r>
              <a:rPr lang="fr-FR" sz="1200" dirty="0">
                <a:latin typeface="Courier New" panose="02070309020205020404" pitchFamily="49" charset="0"/>
                <a:cs typeface="Courier New" panose="02070309020205020404" pitchFamily="49" charset="0"/>
              </a:rPr>
              <a:t>    &lt;div&gt;Menu4&lt;/div&gt;</a:t>
            </a:r>
          </a:p>
          <a:p>
            <a:r>
              <a:rPr lang="fr-FR" sz="1200" dirty="0">
                <a:latin typeface="Courier New" panose="02070309020205020404" pitchFamily="49" charset="0"/>
                <a:cs typeface="Courier New" panose="02070309020205020404" pitchFamily="49" charset="0"/>
              </a:rPr>
              <a:t>  &lt;/div&gt;	</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form</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&lt;select id="m2"&gt;</a:t>
            </a:r>
          </a:p>
          <a:p>
            <a:r>
              <a:rPr lang="fr-FR" sz="1200" dirty="0">
                <a:latin typeface="Courier New" panose="02070309020205020404" pitchFamily="49" charset="0"/>
                <a:cs typeface="Courier New" panose="02070309020205020404" pitchFamily="49" charset="0"/>
              </a:rPr>
              <a:t>	  &lt;option&gt;Menu1&lt;/menu&gt;</a:t>
            </a:r>
          </a:p>
          <a:p>
            <a:r>
              <a:rPr lang="fr-FR" sz="1200" dirty="0">
                <a:latin typeface="Courier New" panose="02070309020205020404" pitchFamily="49" charset="0"/>
                <a:cs typeface="Courier New" panose="02070309020205020404" pitchFamily="49" charset="0"/>
              </a:rPr>
              <a:t>	  &lt;option&gt;Menu2&lt;/menu&gt;</a:t>
            </a:r>
          </a:p>
          <a:p>
            <a:r>
              <a:rPr lang="fr-FR" sz="1200" dirty="0">
                <a:latin typeface="Courier New" panose="02070309020205020404" pitchFamily="49" charset="0"/>
                <a:cs typeface="Courier New" panose="02070309020205020404" pitchFamily="49" charset="0"/>
              </a:rPr>
              <a:t>	  &lt;option&gt;Menu3&lt;/menu&gt;</a:t>
            </a:r>
          </a:p>
          <a:p>
            <a:r>
              <a:rPr lang="fr-FR" sz="1200" dirty="0">
                <a:latin typeface="Courier New" panose="02070309020205020404" pitchFamily="49" charset="0"/>
                <a:cs typeface="Courier New" panose="02070309020205020404" pitchFamily="49" charset="0"/>
              </a:rPr>
              <a:t>	  &lt;option&gt;Menu4&lt;/menu&gt;</a:t>
            </a:r>
          </a:p>
          <a:p>
            <a:r>
              <a:rPr lang="fr-FR" sz="1200" dirty="0">
                <a:latin typeface="Courier New" panose="02070309020205020404" pitchFamily="49" charset="0"/>
                <a:cs typeface="Courier New" panose="02070309020205020404" pitchFamily="49" charset="0"/>
              </a:rPr>
              <a:t>	&lt;/select&gt;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form</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&lt;/body&gt;</a:t>
            </a:r>
          </a:p>
          <a:p>
            <a:r>
              <a:rPr lang="fr-FR" sz="1200" dirty="0">
                <a:latin typeface="Courier New" panose="02070309020205020404" pitchFamily="49" charset="0"/>
                <a:cs typeface="Courier New" panose="02070309020205020404" pitchFamily="49" charset="0"/>
              </a:rPr>
              <a:t>&lt;/html&gt;</a:t>
            </a:r>
          </a:p>
        </p:txBody>
      </p:sp>
      <p:sp>
        <p:nvSpPr>
          <p:cNvPr id="5" name="ZoneTexte 4">
            <a:extLst>
              <a:ext uri="{FF2B5EF4-FFF2-40B4-BE49-F238E27FC236}">
                <a16:creationId xmlns:a16="http://schemas.microsoft.com/office/drawing/2014/main" id="{3FF8EFE8-CE08-438F-A32B-60021291C191}"/>
              </a:ext>
            </a:extLst>
          </p:cNvPr>
          <p:cNvSpPr txBox="1"/>
          <p:nvPr/>
        </p:nvSpPr>
        <p:spPr>
          <a:xfrm>
            <a:off x="2715415" y="1120308"/>
            <a:ext cx="4457700" cy="369332"/>
          </a:xfrm>
          <a:prstGeom prst="rect">
            <a:avLst/>
          </a:prstGeom>
          <a:noFill/>
        </p:spPr>
        <p:txBody>
          <a:bodyPr wrap="square" rtlCol="0">
            <a:spAutoFit/>
          </a:bodyPr>
          <a:lstStyle/>
          <a:p>
            <a:r>
              <a:rPr lang="fr-FR" dirty="0"/>
              <a:t>Solution </a:t>
            </a:r>
          </a:p>
        </p:txBody>
      </p:sp>
      <p:sp>
        <p:nvSpPr>
          <p:cNvPr id="4" name="Espace réservé du numéro de diapositive 3">
            <a:extLst>
              <a:ext uri="{FF2B5EF4-FFF2-40B4-BE49-F238E27FC236}">
                <a16:creationId xmlns:a16="http://schemas.microsoft.com/office/drawing/2014/main" id="{FC896360-45DA-4EAE-A6DF-5011EB97F66D}"/>
              </a:ext>
            </a:extLst>
          </p:cNvPr>
          <p:cNvSpPr>
            <a:spLocks noGrp="1"/>
          </p:cNvSpPr>
          <p:nvPr>
            <p:ph type="sldNum" sz="quarter" idx="12"/>
          </p:nvPr>
        </p:nvSpPr>
        <p:spPr/>
        <p:txBody>
          <a:bodyPr/>
          <a:lstStyle/>
          <a:p>
            <a:fld id="{D57F1E4F-1CFF-5643-939E-217C01CDF565}" type="slidenum">
              <a:rPr lang="en-US" smtClean="0"/>
              <a:pPr/>
              <a:t>303</a:t>
            </a:fld>
            <a:endParaRPr lang="en-US" dirty="0"/>
          </a:p>
        </p:txBody>
      </p:sp>
    </p:spTree>
    <p:extLst>
      <p:ext uri="{BB962C8B-B14F-4D97-AF65-F5344CB8AC3E}">
        <p14:creationId xmlns:p14="http://schemas.microsoft.com/office/powerpoint/2010/main" val="388050277"/>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91477" y="326571"/>
            <a:ext cx="9825135" cy="1015663"/>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sz="6000" dirty="0"/>
              <a:t>7 - AJAX</a:t>
            </a:r>
          </a:p>
        </p:txBody>
      </p:sp>
      <p:sp>
        <p:nvSpPr>
          <p:cNvPr id="3" name="Rectangle 2"/>
          <p:cNvSpPr/>
          <p:nvPr/>
        </p:nvSpPr>
        <p:spPr>
          <a:xfrm>
            <a:off x="1859812" y="1869140"/>
            <a:ext cx="9207879" cy="3693319"/>
          </a:xfrm>
          <a:prstGeom prst="rect">
            <a:avLst/>
          </a:prstGeom>
        </p:spPr>
        <p:txBody>
          <a:bodyPr wrap="square">
            <a:spAutoFit/>
          </a:bodyPr>
          <a:lstStyle/>
          <a:p>
            <a:r>
              <a:rPr lang="fr-FR" dirty="0"/>
              <a:t>Dans cette section :</a:t>
            </a:r>
          </a:p>
          <a:p>
            <a:endParaRPr lang="fr-FR" dirty="0"/>
          </a:p>
          <a:p>
            <a:pPr marL="285750" indent="-285750">
              <a:buFont typeface="Arial" panose="020B0604020202020204" pitchFamily="34" charset="0"/>
              <a:buChar char="•"/>
            </a:pPr>
            <a:r>
              <a:rPr lang="fr-FR" dirty="0"/>
              <a:t>Le concept d’échanges asynchrones avec HTTP</a:t>
            </a:r>
          </a:p>
          <a:p>
            <a:pPr marL="285750" indent="-285750">
              <a:buFont typeface="Arial" panose="020B0604020202020204" pitchFamily="34" charset="0"/>
              <a:buChar char="•"/>
            </a:pPr>
            <a:r>
              <a:rPr lang="fr-FR" dirty="0"/>
              <a:t>La bibliothèque Axios</a:t>
            </a:r>
          </a:p>
          <a:p>
            <a:pPr marL="285750" indent="-285750">
              <a:buFont typeface="Arial" panose="020B0604020202020204" pitchFamily="34" charset="0"/>
              <a:buChar char="•"/>
            </a:pPr>
            <a:r>
              <a:rPr lang="fr-FR" dirty="0"/>
              <a:t>L'API REST </a:t>
            </a:r>
            <a:r>
              <a:rPr lang="fr-FR" dirty="0" err="1"/>
              <a:t>JSONPlaceHolder</a:t>
            </a:r>
            <a:endParaRPr lang="fr-FR" dirty="0"/>
          </a:p>
          <a:p>
            <a:pPr marL="285750" indent="-285750">
              <a:buFont typeface="Arial" panose="020B0604020202020204" pitchFamily="34" charset="0"/>
              <a:buChar char="•"/>
            </a:pPr>
            <a:r>
              <a:rPr lang="fr-FR" dirty="0"/>
              <a:t>Introduction à jQuery</a:t>
            </a:r>
          </a:p>
          <a:p>
            <a:pPr marL="285750" indent="-285750">
              <a:buFont typeface="Arial" panose="020B0604020202020204" pitchFamily="34" charset="0"/>
              <a:buChar char="•"/>
            </a:pPr>
            <a:r>
              <a:rPr lang="fr-FR" dirty="0"/>
              <a:t>Charger un fichier HTML avec AJAX</a:t>
            </a:r>
          </a:p>
          <a:p>
            <a:pPr marL="285750" indent="-285750">
              <a:buFont typeface="Arial" panose="020B0604020202020204" pitchFamily="34" charset="0"/>
              <a:buChar char="•"/>
            </a:pPr>
            <a:r>
              <a:rPr lang="fr-FR" dirty="0"/>
              <a:t>Charger une partie d’un fichier HTML avec AJAX</a:t>
            </a:r>
          </a:p>
          <a:p>
            <a:pPr marL="285750" indent="-285750">
              <a:buFont typeface="Arial" panose="020B0604020202020204" pitchFamily="34" charset="0"/>
              <a:buChar char="•"/>
            </a:pPr>
            <a:r>
              <a:rPr lang="fr-FR" dirty="0"/>
              <a:t>Requête GET</a:t>
            </a:r>
          </a:p>
          <a:p>
            <a:pPr marL="285750" indent="-285750">
              <a:buFont typeface="Arial" panose="020B0604020202020204" pitchFamily="34" charset="0"/>
              <a:buChar char="•"/>
            </a:pPr>
            <a:r>
              <a:rPr lang="fr-FR" dirty="0"/>
              <a:t>Requête POST</a:t>
            </a:r>
          </a:p>
          <a:p>
            <a:pPr marL="285750" indent="-285750">
              <a:buFont typeface="Arial" panose="020B0604020202020204" pitchFamily="34" charset="0"/>
              <a:buChar char="•"/>
            </a:pPr>
            <a:r>
              <a:rPr lang="fr-FR" dirty="0"/>
              <a:t>Charger des données JSON</a:t>
            </a:r>
          </a:p>
          <a:p>
            <a:pPr marL="285750" indent="-285750">
              <a:buFont typeface="Arial" panose="020B0604020202020204" pitchFamily="34" charset="0"/>
              <a:buChar char="•"/>
            </a:pPr>
            <a:r>
              <a:rPr lang="fr-FR" dirty="0"/>
              <a:t>Lecture de données XML</a:t>
            </a:r>
          </a:p>
          <a:p>
            <a:pPr marL="285750" indent="-285750">
              <a:buFont typeface="Arial" panose="020B0604020202020204" pitchFamily="34" charset="0"/>
              <a:buChar char="•"/>
            </a:pPr>
            <a:r>
              <a:rPr lang="fr-FR" dirty="0"/>
              <a:t>Utilisation de la fonction $.</a:t>
            </a:r>
            <a:r>
              <a:rPr lang="fr-FR" dirty="0" err="1"/>
              <a:t>ajax</a:t>
            </a:r>
            <a:r>
              <a:rPr lang="fr-FR" dirty="0"/>
              <a:t>()</a:t>
            </a:r>
          </a:p>
        </p:txBody>
      </p:sp>
      <p:sp>
        <p:nvSpPr>
          <p:cNvPr id="4" name="Espace réservé du numéro de diapositive 3">
            <a:extLst>
              <a:ext uri="{FF2B5EF4-FFF2-40B4-BE49-F238E27FC236}">
                <a16:creationId xmlns:a16="http://schemas.microsoft.com/office/drawing/2014/main" id="{C24122F7-8B7E-42FC-A2C9-69E48D7A3B08}"/>
              </a:ext>
            </a:extLst>
          </p:cNvPr>
          <p:cNvSpPr>
            <a:spLocks noGrp="1"/>
          </p:cNvSpPr>
          <p:nvPr>
            <p:ph type="sldNum" sz="quarter" idx="12"/>
          </p:nvPr>
        </p:nvSpPr>
        <p:spPr/>
        <p:txBody>
          <a:bodyPr/>
          <a:lstStyle/>
          <a:p>
            <a:fld id="{D57F1E4F-1CFF-5643-939E-217C01CDF565}" type="slidenum">
              <a:rPr lang="en-US" smtClean="0"/>
              <a:pPr/>
              <a:t>304</a:t>
            </a:fld>
            <a:endParaRPr lang="en-US" dirty="0"/>
          </a:p>
        </p:txBody>
      </p:sp>
    </p:spTree>
    <p:extLst>
      <p:ext uri="{BB962C8B-B14F-4D97-AF65-F5344CB8AC3E}">
        <p14:creationId xmlns:p14="http://schemas.microsoft.com/office/powerpoint/2010/main" val="28783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158" y="2117766"/>
            <a:ext cx="8809075" cy="2849050"/>
          </a:xfrm>
          <a:prstGeom prst="rect">
            <a:avLst/>
          </a:prstGeom>
        </p:spPr>
        <p:txBody>
          <a:bodyPr wrap="square">
            <a:spAutoFit/>
          </a:bodyPr>
          <a:lstStyle/>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Pour exécuter du code sur un serveur, vous allez installer :</a:t>
            </a:r>
          </a:p>
          <a:p>
            <a:pPr marL="342900" lvl="0" indent="-342900" algn="just">
              <a:lnSpc>
                <a:spcPct val="107000"/>
              </a:lnSpc>
              <a:spcAft>
                <a:spcPts val="0"/>
              </a:spcAft>
              <a:buFont typeface="+mj-lt"/>
              <a:buAutoNum type="arabicParenR"/>
            </a:pPr>
            <a:r>
              <a:rPr lang="fr-FR" b="1" dirty="0">
                <a:latin typeface="Calibri" panose="020F0502020204030204" pitchFamily="34" charset="0"/>
                <a:ea typeface="Calibri" panose="020F0502020204030204" pitchFamily="34" charset="0"/>
                <a:cs typeface="Times New Roman" panose="02020603050405020304" pitchFamily="18" charset="0"/>
              </a:rPr>
              <a:t>Un serveur Web Apache</a:t>
            </a:r>
            <a:r>
              <a:rPr lang="fr-FR" dirty="0">
                <a:latin typeface="Calibri" panose="020F0502020204030204" pitchFamily="34" charset="0"/>
                <a:ea typeface="Calibri" panose="020F0502020204030204" pitchFamily="34" charset="0"/>
                <a:cs typeface="Times New Roman" panose="02020603050405020304" pitchFamily="18" charset="0"/>
              </a:rPr>
              <a:t>. C'est lui qui sera chargé de délivrer les pages Web aux visiteurs. Par défaut, Apache ne peut gérer que des sites statiques, constitués de pages HTML. Pour programmer en PHP, vous devez installer le support des langages PHP et MySQL dans ce serveur. </a:t>
            </a:r>
          </a:p>
          <a:p>
            <a:pPr marL="342900" lvl="0" indent="-342900" algn="just">
              <a:lnSpc>
                <a:spcPct val="107000"/>
              </a:lnSpc>
              <a:spcAft>
                <a:spcPts val="0"/>
              </a:spcAft>
              <a:buFont typeface="+mj-lt"/>
              <a:buAutoNum type="arabicParenR"/>
            </a:pPr>
            <a:r>
              <a:rPr lang="fr-FR" b="1" dirty="0">
                <a:latin typeface="Calibri" panose="020F0502020204030204" pitchFamily="34" charset="0"/>
                <a:ea typeface="Calibri" panose="020F0502020204030204" pitchFamily="34" charset="0"/>
                <a:cs typeface="Times New Roman" panose="02020603050405020304" pitchFamily="18" charset="0"/>
              </a:rPr>
              <a:t>Le plugin PHP pour Apache</a:t>
            </a:r>
            <a:r>
              <a:rPr lang="fr-FR" dirty="0">
                <a:latin typeface="Calibri" panose="020F0502020204030204" pitchFamily="34" charset="0"/>
                <a:ea typeface="Calibri" panose="020F0502020204030204" pitchFamily="34" charset="0"/>
                <a:cs typeface="Times New Roman" panose="02020603050405020304" pitchFamily="18" charset="0"/>
              </a:rPr>
              <a:t>. Ainsi, Apache sera en mesure de traiter des pages écrites en PHP.</a:t>
            </a:r>
          </a:p>
          <a:p>
            <a:pPr marL="342900" lvl="0" indent="-342900" algn="just">
              <a:lnSpc>
                <a:spcPct val="107000"/>
              </a:lnSpc>
              <a:spcAft>
                <a:spcPts val="800"/>
              </a:spcAft>
              <a:buFont typeface="+mj-lt"/>
              <a:buAutoNum type="arabicParenR"/>
            </a:pPr>
            <a:r>
              <a:rPr lang="fr-FR" b="1" dirty="0">
                <a:latin typeface="Calibri" panose="020F0502020204030204" pitchFamily="34" charset="0"/>
                <a:ea typeface="Calibri" panose="020F0502020204030204" pitchFamily="34" charset="0"/>
                <a:cs typeface="Times New Roman" panose="02020603050405020304" pitchFamily="18" charset="0"/>
              </a:rPr>
              <a:t>Le logiciel de gestion de bases de données MySQL</a:t>
            </a:r>
            <a:r>
              <a:rPr lang="fr-FR" dirty="0">
                <a:latin typeface="Calibri" panose="020F0502020204030204" pitchFamily="34" charset="0"/>
                <a:ea typeface="Calibri" panose="020F0502020204030204" pitchFamily="34" charset="0"/>
                <a:cs typeface="Times New Roman" panose="02020603050405020304" pitchFamily="18" charset="0"/>
              </a:rPr>
              <a:t>. Vous pourrez ainsi créer des bases de données et les interroger pour créer vos pages Web dynamiquement.</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ZoneTexte 2"/>
          <p:cNvSpPr txBox="1"/>
          <p:nvPr/>
        </p:nvSpPr>
        <p:spPr>
          <a:xfrm>
            <a:off x="1864566" y="-29108"/>
            <a:ext cx="9321281" cy="1938992"/>
          </a:xfrm>
          <a:prstGeom prst="rect">
            <a:avLst/>
          </a:prstGeom>
          <a:noFill/>
        </p:spPr>
        <p:txBody>
          <a:bodyPr wrap="square" rtlCol="0">
            <a:spAutoFit/>
          </a:bodyPr>
          <a:lstStyle/>
          <a:p>
            <a:r>
              <a:rPr lang="fr-FR" sz="6000" dirty="0"/>
              <a:t>Installation de </a:t>
            </a:r>
            <a:br>
              <a:rPr lang="fr-FR" sz="6000" dirty="0"/>
            </a:br>
            <a:r>
              <a:rPr lang="fr-FR" sz="6000" dirty="0"/>
              <a:t>WAMP Server</a:t>
            </a:r>
          </a:p>
        </p:txBody>
      </p:sp>
      <p:sp>
        <p:nvSpPr>
          <p:cNvPr id="4" name="Espace réservé du numéro de diapositive 3">
            <a:extLst>
              <a:ext uri="{FF2B5EF4-FFF2-40B4-BE49-F238E27FC236}">
                <a16:creationId xmlns:a16="http://schemas.microsoft.com/office/drawing/2014/main" id="{A78E153E-E99E-4A43-A898-BCA14FB4561C}"/>
              </a:ext>
            </a:extLst>
          </p:cNvPr>
          <p:cNvSpPr>
            <a:spLocks noGrp="1"/>
          </p:cNvSpPr>
          <p:nvPr>
            <p:ph type="sldNum" sz="quarter" idx="12"/>
          </p:nvPr>
        </p:nvSpPr>
        <p:spPr/>
        <p:txBody>
          <a:bodyPr/>
          <a:lstStyle/>
          <a:p>
            <a:fld id="{D57F1E4F-1CFF-5643-939E-217C01CDF565}" type="slidenum">
              <a:rPr lang="en-US" smtClean="0"/>
              <a:pPr/>
              <a:t>305</a:t>
            </a:fld>
            <a:endParaRPr lang="en-US" dirty="0"/>
          </a:p>
        </p:txBody>
      </p:sp>
    </p:spTree>
    <p:extLst>
      <p:ext uri="{BB962C8B-B14F-4D97-AF65-F5344CB8AC3E}">
        <p14:creationId xmlns:p14="http://schemas.microsoft.com/office/powerpoint/2010/main" val="773216542"/>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B037D2B-7D7F-43C9-8316-5E344B5FAAF2}"/>
              </a:ext>
            </a:extLst>
          </p:cNvPr>
          <p:cNvSpPr txBox="1"/>
          <p:nvPr/>
        </p:nvSpPr>
        <p:spPr>
          <a:xfrm>
            <a:off x="1348032" y="-15061"/>
            <a:ext cx="10567447" cy="1015663"/>
          </a:xfrm>
          <a:prstGeom prst="rect">
            <a:avLst/>
          </a:prstGeom>
          <a:noFill/>
        </p:spPr>
        <p:txBody>
          <a:bodyPr wrap="square" rtlCol="0">
            <a:spAutoFit/>
          </a:bodyPr>
          <a:lstStyle/>
          <a:p>
            <a:r>
              <a:rPr lang="fr-FR" sz="6000" dirty="0"/>
              <a:t>Avant d'installer WAMP Server</a:t>
            </a:r>
          </a:p>
        </p:txBody>
      </p:sp>
      <p:sp>
        <p:nvSpPr>
          <p:cNvPr id="3" name="ZoneTexte 2">
            <a:extLst>
              <a:ext uri="{FF2B5EF4-FFF2-40B4-BE49-F238E27FC236}">
                <a16:creationId xmlns:a16="http://schemas.microsoft.com/office/drawing/2014/main" id="{A8C38E3A-D037-4F95-A467-8BDD9817F5BE}"/>
              </a:ext>
            </a:extLst>
          </p:cNvPr>
          <p:cNvSpPr txBox="1"/>
          <p:nvPr/>
        </p:nvSpPr>
        <p:spPr>
          <a:xfrm>
            <a:off x="695677" y="1462703"/>
            <a:ext cx="8815227" cy="4893647"/>
          </a:xfrm>
          <a:prstGeom prst="rect">
            <a:avLst/>
          </a:prstGeom>
          <a:noFill/>
        </p:spPr>
        <p:txBody>
          <a:bodyPr wrap="square" rtlCol="0">
            <a:spAutoFit/>
          </a:bodyPr>
          <a:lstStyle/>
          <a:p>
            <a:r>
              <a:rPr lang="fr-FR" dirty="0"/>
              <a:t>Avant d'installer WAMP Server, vous devez installer plusieurs packages Visual Studio (2008 à 2017). Installez les fichiers un par un et dans l'ordre :</a:t>
            </a:r>
          </a:p>
          <a:p>
            <a:endParaRPr lang="fr-FR" dirty="0"/>
          </a:p>
          <a:p>
            <a:pPr lvl="1"/>
            <a:r>
              <a:rPr lang="fr-FR" dirty="0">
                <a:latin typeface="Courier New" panose="02070309020205020404" pitchFamily="49" charset="0"/>
                <a:cs typeface="Courier New" panose="02070309020205020404" pitchFamily="49" charset="0"/>
              </a:rPr>
              <a:t>01 - vcredist_x86.exe</a:t>
            </a:r>
          </a:p>
          <a:p>
            <a:pPr lvl="1"/>
            <a:r>
              <a:rPr lang="fr-FR" dirty="0">
                <a:latin typeface="Courier New" panose="02070309020205020404" pitchFamily="49" charset="0"/>
                <a:cs typeface="Courier New" panose="02070309020205020404" pitchFamily="49" charset="0"/>
              </a:rPr>
              <a:t>02 - vcredist_x64.exe</a:t>
            </a:r>
          </a:p>
          <a:p>
            <a:pPr lvl="1"/>
            <a:r>
              <a:rPr lang="fr-FR" dirty="0">
                <a:latin typeface="Courier New" panose="02070309020205020404" pitchFamily="49" charset="0"/>
                <a:cs typeface="Courier New" panose="02070309020205020404" pitchFamily="49" charset="0"/>
              </a:rPr>
              <a:t>03 - vcredist_x86.exe</a:t>
            </a:r>
          </a:p>
          <a:p>
            <a:pPr lvl="1"/>
            <a:r>
              <a:rPr lang="fr-FR" dirty="0">
                <a:latin typeface="Courier New" panose="02070309020205020404" pitchFamily="49" charset="0"/>
                <a:cs typeface="Courier New" panose="02070309020205020404" pitchFamily="49" charset="0"/>
              </a:rPr>
              <a:t>04 - vcredist_x64.exe</a:t>
            </a:r>
          </a:p>
          <a:p>
            <a:pPr lvl="1"/>
            <a:r>
              <a:rPr lang="fr-FR" dirty="0">
                <a:latin typeface="Courier New" panose="02070309020205020404" pitchFamily="49" charset="0"/>
                <a:cs typeface="Courier New" panose="02070309020205020404" pitchFamily="49" charset="0"/>
              </a:rPr>
              <a:t>06 - vcredist_x86.exe</a:t>
            </a:r>
          </a:p>
          <a:p>
            <a:pPr lvl="1"/>
            <a:r>
              <a:rPr lang="fr-FR" dirty="0">
                <a:latin typeface="Courier New" panose="02070309020205020404" pitchFamily="49" charset="0"/>
                <a:cs typeface="Courier New" panose="02070309020205020404" pitchFamily="49" charset="0"/>
              </a:rPr>
              <a:t>07 - vcredist_x64.exe</a:t>
            </a:r>
          </a:p>
          <a:p>
            <a:pPr lvl="1"/>
            <a:r>
              <a:rPr lang="fr-FR" dirty="0">
                <a:latin typeface="Courier New" panose="02070309020205020404" pitchFamily="49" charset="0"/>
                <a:cs typeface="Courier New" panose="02070309020205020404" pitchFamily="49" charset="0"/>
              </a:rPr>
              <a:t>08 - vcredist_x86.exe</a:t>
            </a:r>
          </a:p>
          <a:p>
            <a:pPr lvl="1"/>
            <a:r>
              <a:rPr lang="fr-FR" dirty="0">
                <a:latin typeface="Courier New" panose="02070309020205020404" pitchFamily="49" charset="0"/>
                <a:cs typeface="Courier New" panose="02070309020205020404" pitchFamily="49" charset="0"/>
              </a:rPr>
              <a:t>09 - vcredist_x64.exe</a:t>
            </a:r>
          </a:p>
          <a:p>
            <a:pPr lvl="1"/>
            <a:r>
              <a:rPr lang="fr-FR" dirty="0">
                <a:latin typeface="Courier New" panose="02070309020205020404" pitchFamily="49" charset="0"/>
                <a:cs typeface="Courier New" panose="02070309020205020404" pitchFamily="49" charset="0"/>
              </a:rPr>
              <a:t>10 - vc_redist.x86.exe</a:t>
            </a:r>
          </a:p>
          <a:p>
            <a:pPr lvl="1"/>
            <a:r>
              <a:rPr lang="fr-FR" dirty="0">
                <a:latin typeface="Courier New" panose="02070309020205020404" pitchFamily="49" charset="0"/>
                <a:cs typeface="Courier New" panose="02070309020205020404" pitchFamily="49" charset="0"/>
              </a:rPr>
              <a:t>11 - vc_redist.x64.exe</a:t>
            </a:r>
          </a:p>
          <a:p>
            <a:endParaRPr lang="fr-FR" dirty="0"/>
          </a:p>
          <a:p>
            <a:r>
              <a:rPr lang="fr-FR" dirty="0"/>
              <a:t>Ces DLL sont disponibles ici :</a:t>
            </a:r>
          </a:p>
          <a:p>
            <a:r>
              <a:rPr lang="fr-FR" sz="2400" dirty="0">
                <a:latin typeface="Courier New" panose="02070309020205020404" pitchFamily="49" charset="0"/>
                <a:cs typeface="Courier New" panose="02070309020205020404" pitchFamily="49" charset="0"/>
              </a:rPr>
              <a:t>	</a:t>
            </a:r>
            <a:r>
              <a:rPr lang="fr-FR" sz="2400" dirty="0">
                <a:latin typeface="Courier New" panose="02070309020205020404" pitchFamily="49" charset="0"/>
                <a:cs typeface="Courier New" panose="02070309020205020404" pitchFamily="49" charset="0"/>
                <a:hlinkClick r:id="rId2"/>
              </a:rPr>
              <a:t>https://urlr.me/R3gjH</a:t>
            </a:r>
            <a:r>
              <a:rPr lang="fr-FR" sz="2400" dirty="0">
                <a:latin typeface="Courier New" panose="02070309020205020404" pitchFamily="49" charset="0"/>
                <a:cs typeface="Courier New" panose="02070309020205020404" pitchFamily="49" charset="0"/>
              </a:rPr>
              <a:t>  </a:t>
            </a:r>
          </a:p>
          <a:p>
            <a:endParaRPr lang="fr-FR" dirty="0"/>
          </a:p>
        </p:txBody>
      </p:sp>
      <p:sp>
        <p:nvSpPr>
          <p:cNvPr id="4" name="Espace réservé du numéro de diapositive 3">
            <a:extLst>
              <a:ext uri="{FF2B5EF4-FFF2-40B4-BE49-F238E27FC236}">
                <a16:creationId xmlns:a16="http://schemas.microsoft.com/office/drawing/2014/main" id="{F962C87B-491C-4D62-A7DF-70332FB77917}"/>
              </a:ext>
            </a:extLst>
          </p:cNvPr>
          <p:cNvSpPr>
            <a:spLocks noGrp="1"/>
          </p:cNvSpPr>
          <p:nvPr>
            <p:ph type="sldNum" sz="quarter" idx="12"/>
          </p:nvPr>
        </p:nvSpPr>
        <p:spPr/>
        <p:txBody>
          <a:bodyPr/>
          <a:lstStyle/>
          <a:p>
            <a:fld id="{D57F1E4F-1CFF-5643-939E-217C01CDF565}" type="slidenum">
              <a:rPr lang="en-US" smtClean="0"/>
              <a:pPr/>
              <a:t>306</a:t>
            </a:fld>
            <a:endParaRPr lang="en-US" dirty="0"/>
          </a:p>
        </p:txBody>
      </p:sp>
      <p:sp>
        <p:nvSpPr>
          <p:cNvPr id="5" name="ZoneTexte 4">
            <a:extLst>
              <a:ext uri="{FF2B5EF4-FFF2-40B4-BE49-F238E27FC236}">
                <a16:creationId xmlns:a16="http://schemas.microsoft.com/office/drawing/2014/main" id="{F526B694-94D6-5923-747C-1D6A5A4A53CF}"/>
              </a:ext>
            </a:extLst>
          </p:cNvPr>
          <p:cNvSpPr txBox="1"/>
          <p:nvPr/>
        </p:nvSpPr>
        <p:spPr>
          <a:xfrm>
            <a:off x="6476214" y="3912123"/>
            <a:ext cx="5439266" cy="92333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dirty="0"/>
              <a:t>Si certaines DLL sont manquantes sur votre ordinateur, allez sur la page </a:t>
            </a:r>
            <a:r>
              <a:rPr lang="fr-FR" dirty="0">
                <a:hlinkClick r:id="rId3"/>
              </a:rPr>
              <a:t>https://wampserver.aviatechno.net/</a:t>
            </a:r>
            <a:r>
              <a:rPr lang="fr-FR" dirty="0"/>
              <a:t>, onglet </a:t>
            </a:r>
            <a:r>
              <a:rPr lang="fr-FR" b="1" dirty="0"/>
              <a:t>VC++ Packages</a:t>
            </a:r>
          </a:p>
        </p:txBody>
      </p:sp>
    </p:spTree>
    <p:extLst>
      <p:ext uri="{BB962C8B-B14F-4D97-AF65-F5344CB8AC3E}">
        <p14:creationId xmlns:p14="http://schemas.microsoft.com/office/powerpoint/2010/main" val="362397655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599" y="356477"/>
            <a:ext cx="9395381" cy="1380378"/>
          </a:xfrm>
          <a:prstGeom prst="rect">
            <a:avLst/>
          </a:prstGeom>
        </p:spPr>
        <p:txBody>
          <a:bodyPr wrap="square">
            <a:spAutoFit/>
          </a:bodyPr>
          <a:lstStyle/>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Plusieurs paquetages incluant Apache, PHP et MySQL sont disponibles. Par exemple :</a:t>
            </a:r>
          </a:p>
          <a:p>
            <a:pPr marL="342900" lvl="0" indent="-342900" algn="just">
              <a:lnSpc>
                <a:spcPct val="107000"/>
              </a:lnSpc>
              <a:spcAft>
                <a:spcPts val="0"/>
              </a:spcAft>
              <a:buFont typeface="Symbol" panose="05050102010706020507" pitchFamily="18"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WAMP Server sous Windows ;</a:t>
            </a:r>
          </a:p>
          <a:p>
            <a:pPr marL="342900" lvl="0" indent="-342900" algn="just">
              <a:lnSpc>
                <a:spcPct val="107000"/>
              </a:lnSpc>
              <a:spcAft>
                <a:spcPts val="0"/>
              </a:spcAft>
              <a:buFont typeface="Symbol" panose="05050102010706020507" pitchFamily="18"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MAMP sous Mac OS X ;</a:t>
            </a:r>
          </a:p>
          <a:p>
            <a:pPr marL="342900" lvl="0" indent="-342900" algn="just">
              <a:lnSpc>
                <a:spcPct val="107000"/>
              </a:lnSpc>
              <a:spcAft>
                <a:spcPts val="800"/>
              </a:spcAft>
              <a:buFont typeface="Symbol" panose="05050102010706020507" pitchFamily="18"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XAMPP sous Linux.</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74108" y="3060095"/>
            <a:ext cx="3701592" cy="246323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Avant d'installer un paquetage, vérifiez le type de votre système d'exploitation : </a:t>
            </a:r>
            <a:r>
              <a:rPr lang="fr-FR" b="1" dirty="0">
                <a:latin typeface="Calibri" panose="020F0502020204030204" pitchFamily="34" charset="0"/>
                <a:ea typeface="Calibri" panose="020F0502020204030204" pitchFamily="34" charset="0"/>
                <a:cs typeface="Times New Roman" panose="02020603050405020304" pitchFamily="18" charset="0"/>
              </a:rPr>
              <a:t>32</a:t>
            </a:r>
            <a:r>
              <a:rPr lang="fr-FR" dirty="0">
                <a:latin typeface="Calibri" panose="020F0502020204030204" pitchFamily="34" charset="0"/>
                <a:ea typeface="Calibri" panose="020F0502020204030204" pitchFamily="34" charset="0"/>
                <a:cs typeface="Times New Roman" panose="02020603050405020304" pitchFamily="18" charset="0"/>
              </a:rPr>
              <a:t> ou </a:t>
            </a:r>
            <a:r>
              <a:rPr lang="fr-FR" b="1" dirty="0">
                <a:latin typeface="Calibri" panose="020F0502020204030204" pitchFamily="34" charset="0"/>
                <a:ea typeface="Calibri" panose="020F0502020204030204" pitchFamily="34" charset="0"/>
                <a:cs typeface="Times New Roman" panose="02020603050405020304" pitchFamily="18" charset="0"/>
              </a:rPr>
              <a:t>64 bits</a:t>
            </a:r>
            <a:r>
              <a:rPr lang="fr-FR" dirty="0">
                <a:latin typeface="Calibri" panose="020F0502020204030204" pitchFamily="34" charset="0"/>
                <a:ea typeface="Calibri" panose="020F0502020204030204" pitchFamily="34" charset="0"/>
                <a:cs typeface="Times New Roman" panose="02020603050405020304" pitchFamily="18" charset="0"/>
              </a:rPr>
              <a:t>. Pour cela, appuyez simultanément sur les touches </a:t>
            </a:r>
            <a:r>
              <a:rPr lang="fr-FR" i="1" dirty="0">
                <a:latin typeface="Calibri" panose="020F0502020204030204" pitchFamily="34" charset="0"/>
                <a:ea typeface="Calibri" panose="020F0502020204030204" pitchFamily="34" charset="0"/>
                <a:cs typeface="Times New Roman" panose="02020603050405020304" pitchFamily="18" charset="0"/>
              </a:rPr>
              <a:t>Windows</a:t>
            </a:r>
            <a:r>
              <a:rPr lang="fr-FR" dirty="0">
                <a:latin typeface="Calibri" panose="020F0502020204030204" pitchFamily="34" charset="0"/>
                <a:ea typeface="Calibri" panose="020F0502020204030204" pitchFamily="34" charset="0"/>
                <a:cs typeface="Times New Roman" panose="02020603050405020304" pitchFamily="18" charset="0"/>
              </a:rPr>
              <a:t> et </a:t>
            </a:r>
            <a:r>
              <a:rPr lang="fr-FR" i="1" dirty="0">
                <a:latin typeface="Calibri" panose="020F0502020204030204" pitchFamily="34" charset="0"/>
                <a:ea typeface="Calibri" panose="020F0502020204030204" pitchFamily="34" charset="0"/>
                <a:cs typeface="Times New Roman" panose="02020603050405020304" pitchFamily="18" charset="0"/>
              </a:rPr>
              <a:t>Pause</a:t>
            </a:r>
            <a:r>
              <a:rPr lang="fr-FR" dirty="0">
                <a:latin typeface="Calibri" panose="020F0502020204030204" pitchFamily="34" charset="0"/>
                <a:ea typeface="Calibri" panose="020F0502020204030204" pitchFamily="34" charset="0"/>
                <a:cs typeface="Times New Roman" panose="02020603050405020304" pitchFamily="18" charset="0"/>
              </a:rPr>
              <a:t>. La fenêtre </a:t>
            </a:r>
            <a:r>
              <a:rPr lang="fr-FR" b="1" dirty="0">
                <a:latin typeface="Calibri" panose="020F0502020204030204" pitchFamily="34" charset="0"/>
                <a:ea typeface="Calibri" panose="020F0502020204030204" pitchFamily="34" charset="0"/>
                <a:cs typeface="Times New Roman" panose="02020603050405020304" pitchFamily="18" charset="0"/>
              </a:rPr>
              <a:t>Système</a:t>
            </a:r>
            <a:r>
              <a:rPr lang="fr-FR" dirty="0">
                <a:latin typeface="Calibri" panose="020F0502020204030204" pitchFamily="34" charset="0"/>
                <a:ea typeface="Calibri" panose="020F0502020204030204" pitchFamily="34" charset="0"/>
                <a:cs typeface="Times New Roman" panose="02020603050405020304" pitchFamily="18" charset="0"/>
              </a:rPr>
              <a:t> s'affiche. L'information apparaît en face du libellé </a:t>
            </a:r>
            <a:r>
              <a:rPr lang="fr-FR" b="1" dirty="0">
                <a:latin typeface="Calibri" panose="020F0502020204030204" pitchFamily="34" charset="0"/>
                <a:ea typeface="Calibri" panose="020F0502020204030204" pitchFamily="34" charset="0"/>
                <a:cs typeface="Times New Roman" panose="02020603050405020304" pitchFamily="18" charset="0"/>
              </a:rPr>
              <a:t>Taille du système</a:t>
            </a:r>
            <a:r>
              <a:rPr lang="fr-FR" dirty="0">
                <a:latin typeface="Calibri" panose="020F0502020204030204" pitchFamily="34" charset="0"/>
                <a:ea typeface="Calibri" panose="020F0502020204030204" pitchFamily="34" charset="0"/>
                <a:cs typeface="Times New Roman" panose="02020603050405020304" pitchFamily="18" charset="0"/>
              </a:rPr>
              <a:t>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 4">
            <a:extLst>
              <a:ext uri="{FF2B5EF4-FFF2-40B4-BE49-F238E27FC236}">
                <a16:creationId xmlns:a16="http://schemas.microsoft.com/office/drawing/2014/main" id="{467E4893-6F57-459D-8E14-FC4C5CEF83BD}"/>
              </a:ext>
            </a:extLst>
          </p:cNvPr>
          <p:cNvPicPr>
            <a:picLocks noChangeAspect="1"/>
          </p:cNvPicPr>
          <p:nvPr/>
        </p:nvPicPr>
        <p:blipFill>
          <a:blip r:embed="rId2"/>
          <a:stretch>
            <a:fillRect/>
          </a:stretch>
        </p:blipFill>
        <p:spPr>
          <a:xfrm>
            <a:off x="4011048" y="1656733"/>
            <a:ext cx="8180952" cy="4695238"/>
          </a:xfrm>
          <a:prstGeom prst="rect">
            <a:avLst/>
          </a:prstGeom>
        </p:spPr>
      </p:pic>
      <p:sp>
        <p:nvSpPr>
          <p:cNvPr id="4" name="Espace réservé du numéro de diapositive 3">
            <a:extLst>
              <a:ext uri="{FF2B5EF4-FFF2-40B4-BE49-F238E27FC236}">
                <a16:creationId xmlns:a16="http://schemas.microsoft.com/office/drawing/2014/main" id="{DC1873A5-14F3-471F-9FD3-76C52C0B8D85}"/>
              </a:ext>
            </a:extLst>
          </p:cNvPr>
          <p:cNvSpPr>
            <a:spLocks noGrp="1"/>
          </p:cNvSpPr>
          <p:nvPr>
            <p:ph type="sldNum" sz="quarter" idx="12"/>
          </p:nvPr>
        </p:nvSpPr>
        <p:spPr/>
        <p:txBody>
          <a:bodyPr/>
          <a:lstStyle/>
          <a:p>
            <a:fld id="{D57F1E4F-1CFF-5643-939E-217C01CDF565}" type="slidenum">
              <a:rPr lang="en-US" smtClean="0"/>
              <a:pPr/>
              <a:t>307</a:t>
            </a:fld>
            <a:endParaRPr lang="en-US" dirty="0"/>
          </a:p>
        </p:txBody>
      </p:sp>
    </p:spTree>
    <p:extLst>
      <p:ext uri="{BB962C8B-B14F-4D97-AF65-F5344CB8AC3E}">
        <p14:creationId xmlns:p14="http://schemas.microsoft.com/office/powerpoint/2010/main" val="96480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1948" y="2372890"/>
            <a:ext cx="9536784" cy="1655518"/>
          </a:xfrm>
          <a:prstGeom prst="rect">
            <a:avLst/>
          </a:prstGeom>
        </p:spPr>
        <p:txBody>
          <a:bodyPr wrap="square">
            <a:spAutoFit/>
          </a:bodyPr>
          <a:lstStyle/>
          <a:p>
            <a:pPr algn="just">
              <a:lnSpc>
                <a:spcPct val="107000"/>
              </a:lnSpc>
              <a:spcAft>
                <a:spcPts val="800"/>
              </a:spcAft>
            </a:pPr>
            <a:r>
              <a:rPr lang="fr-FR" sz="2400" dirty="0">
                <a:latin typeface="Calibri" panose="020F0502020204030204" pitchFamily="34" charset="0"/>
                <a:ea typeface="Calibri" panose="020F0502020204030204" pitchFamily="34" charset="0"/>
                <a:cs typeface="Times New Roman" panose="02020603050405020304" pitchFamily="18" charset="0"/>
              </a:rPr>
              <a:t>Rendez-vous sur la page </a:t>
            </a:r>
            <a:r>
              <a:rPr lang="fr-FR" sz="2400" dirty="0">
                <a:hlinkClick r:id="rId2"/>
              </a:rPr>
              <a:t>https://sourceforge.net/projects/wampserver/</a:t>
            </a:r>
            <a:r>
              <a:rPr lang="fr-FR" sz="2400" dirty="0"/>
              <a:t> </a:t>
            </a:r>
            <a:r>
              <a:rPr lang="fr-FR" sz="2400" dirty="0">
                <a:latin typeface="Calibri" panose="020F0502020204030204" pitchFamily="34" charset="0"/>
                <a:ea typeface="Calibri" panose="020F0502020204030204" pitchFamily="34" charset="0"/>
                <a:cs typeface="Times New Roman" panose="02020603050405020304" pitchFamily="18" charset="0"/>
              </a:rPr>
              <a:t>et téléchargez la dernière version du logiciel WAMP Server (3.2.3 alors que j'écris ces lignes), en version 32 ou 64 bits selon le type de votre système d'exploitation.</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F0D71573-85DF-415A-800D-3207CBBA62B9}"/>
              </a:ext>
            </a:extLst>
          </p:cNvPr>
          <p:cNvSpPr>
            <a:spLocks noGrp="1"/>
          </p:cNvSpPr>
          <p:nvPr>
            <p:ph type="sldNum" sz="quarter" idx="12"/>
          </p:nvPr>
        </p:nvSpPr>
        <p:spPr/>
        <p:txBody>
          <a:bodyPr/>
          <a:lstStyle/>
          <a:p>
            <a:fld id="{D57F1E4F-1CFF-5643-939E-217C01CDF565}" type="slidenum">
              <a:rPr lang="en-US" smtClean="0"/>
              <a:pPr/>
              <a:t>308</a:t>
            </a:fld>
            <a:endParaRPr lang="en-US" dirty="0"/>
          </a:p>
        </p:txBody>
      </p:sp>
    </p:spTree>
    <p:extLst>
      <p:ext uri="{BB962C8B-B14F-4D97-AF65-F5344CB8AC3E}">
        <p14:creationId xmlns:p14="http://schemas.microsoft.com/office/powerpoint/2010/main" val="351708210"/>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1369" y="258430"/>
            <a:ext cx="9593344" cy="685059"/>
          </a:xfrm>
          <a:prstGeom prst="rect">
            <a:avLst/>
          </a:prstGeom>
        </p:spPr>
        <p:txBody>
          <a:bodyPr wrap="square">
            <a:spAutoFit/>
          </a:bodyPr>
          <a:lstStyle/>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Installez </a:t>
            </a:r>
            <a:r>
              <a:rPr lang="fr-FR" dirty="0" err="1">
                <a:latin typeface="Calibri" panose="020F0502020204030204" pitchFamily="34" charset="0"/>
                <a:ea typeface="Calibri" panose="020F0502020204030204" pitchFamily="34" charset="0"/>
                <a:cs typeface="Times New Roman" panose="02020603050405020304" pitchFamily="18" charset="0"/>
              </a:rPr>
              <a:t>Wamp</a:t>
            </a:r>
            <a:r>
              <a:rPr lang="fr-FR" dirty="0">
                <a:latin typeface="Calibri" panose="020F0502020204030204" pitchFamily="34" charset="0"/>
                <a:ea typeface="Calibri" panose="020F0502020204030204" pitchFamily="34" charset="0"/>
                <a:cs typeface="Times New Roman" panose="02020603050405020304" pitchFamily="18" charset="0"/>
              </a:rPr>
              <a:t> Server en conservant les options par défaut. A la fin de l'installation, le pare-feu de Windows se manifeste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 2"/>
          <p:cNvPicPr/>
          <p:nvPr/>
        </p:nvPicPr>
        <p:blipFill>
          <a:blip r:embed="rId2"/>
          <a:stretch>
            <a:fillRect/>
          </a:stretch>
        </p:blipFill>
        <p:spPr>
          <a:xfrm>
            <a:off x="3502460" y="1401815"/>
            <a:ext cx="4432935" cy="3178810"/>
          </a:xfrm>
          <a:prstGeom prst="rect">
            <a:avLst/>
          </a:prstGeom>
        </p:spPr>
      </p:pic>
      <p:sp>
        <p:nvSpPr>
          <p:cNvPr id="4" name="Rectangle 3"/>
          <p:cNvSpPr/>
          <p:nvPr/>
        </p:nvSpPr>
        <p:spPr>
          <a:xfrm>
            <a:off x="5216165" y="5038951"/>
            <a:ext cx="6096000" cy="1380378"/>
          </a:xfrm>
          <a:prstGeom prst="rect">
            <a:avLst/>
          </a:prstGeom>
        </p:spPr>
        <p:txBody>
          <a:bodyPr>
            <a:spAutoFit/>
          </a:bodyPr>
          <a:lstStyle/>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Cliquez sur </a:t>
            </a:r>
            <a:r>
              <a:rPr lang="fr-FR" b="1" dirty="0">
                <a:latin typeface="Calibri" panose="020F0502020204030204" pitchFamily="34" charset="0"/>
                <a:ea typeface="Calibri" panose="020F0502020204030204" pitchFamily="34" charset="0"/>
                <a:cs typeface="Times New Roman" panose="02020603050405020304" pitchFamily="18" charset="0"/>
              </a:rPr>
              <a:t>Autoriser l'accès</a:t>
            </a:r>
            <a:r>
              <a:rPr lang="fr-FR" dirty="0">
                <a:latin typeface="Calibri" panose="020F0502020204030204" pitchFamily="34" charset="0"/>
                <a:ea typeface="Calibri" panose="020F0502020204030204" pitchFamily="34" charset="0"/>
                <a:cs typeface="Times New Roman" panose="02020603050405020304" pitchFamily="18" charset="0"/>
              </a:rPr>
              <a:t> pour autoriser Apache à communiquer sur votre réseau.</a:t>
            </a:r>
          </a:p>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Acceptez toutes les options par défaut jusqu'à la fin de l'installation.</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24BAE710-2BBB-4D4F-A100-3B5173F97CF8}"/>
              </a:ext>
            </a:extLst>
          </p:cNvPr>
          <p:cNvSpPr>
            <a:spLocks noGrp="1"/>
          </p:cNvSpPr>
          <p:nvPr>
            <p:ph type="sldNum" sz="quarter" idx="12"/>
          </p:nvPr>
        </p:nvSpPr>
        <p:spPr/>
        <p:txBody>
          <a:bodyPr/>
          <a:lstStyle/>
          <a:p>
            <a:fld id="{D57F1E4F-1CFF-5643-939E-217C01CDF565}" type="slidenum">
              <a:rPr lang="en-US" smtClean="0"/>
              <a:pPr/>
              <a:t>309</a:t>
            </a:fld>
            <a:endParaRPr lang="en-US" dirty="0"/>
          </a:p>
        </p:txBody>
      </p:sp>
    </p:spTree>
    <p:extLst>
      <p:ext uri="{BB962C8B-B14F-4D97-AF65-F5344CB8AC3E}">
        <p14:creationId xmlns:p14="http://schemas.microsoft.com/office/powerpoint/2010/main" val="2676780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4235" y="1109111"/>
            <a:ext cx="9357674" cy="3062377"/>
          </a:xfrm>
          <a:prstGeom prst="rect">
            <a:avLst/>
          </a:prstGeom>
        </p:spPr>
        <p:txBody>
          <a:bodyPr wrap="square">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A titre d'exemple, l'instruction ci-après définit un bouton dans un formulaire, affiche </a:t>
            </a:r>
            <a:r>
              <a:rPr lang="fr-FR" u="dbl" dirty="0">
                <a:latin typeface="Times New Roman" panose="02020603050405020304" pitchFamily="18" charset="0"/>
                <a:ea typeface="Times New Roman" panose="02020603050405020304" pitchFamily="18" charset="0"/>
              </a:rPr>
              <a:t>Résultat</a:t>
            </a:r>
            <a:r>
              <a:rPr lang="fr-FR" dirty="0">
                <a:latin typeface="Times New Roman" panose="02020603050405020304" pitchFamily="18" charset="0"/>
                <a:ea typeface="Times New Roman" panose="02020603050405020304" pitchFamily="18" charset="0"/>
              </a:rPr>
              <a:t> dans le bouton et met en place un gestionnaire d'événements qui est sollicité lorsque l'utilisateur clique sur ce bouton.</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r>
              <a:rPr lang="en-US" sz="1600" dirty="0">
                <a:latin typeface="Courier New" panose="02070309020205020404" pitchFamily="49" charset="0"/>
                <a:ea typeface="Times New Roman" panose="02020603050405020304" pitchFamily="18" charset="0"/>
              </a:rPr>
              <a:t>&lt;input type="button" value="</a:t>
            </a:r>
            <a:r>
              <a:rPr lang="en-US" sz="1600" dirty="0" err="1">
                <a:latin typeface="Courier New" panose="02070309020205020404" pitchFamily="49" charset="0"/>
                <a:ea typeface="Times New Roman" panose="02020603050405020304" pitchFamily="18" charset="0"/>
              </a:rPr>
              <a:t>Résultat</a:t>
            </a:r>
            <a:r>
              <a:rPr lang="en-US" sz="1600" dirty="0">
                <a:latin typeface="Courier New" panose="02070309020205020404" pitchFamily="49" charset="0"/>
                <a:ea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rPr>
              <a:t>onclick</a:t>
            </a:r>
            <a:r>
              <a:rPr lang="en-US" sz="1600" dirty="0">
                <a:latin typeface="Courier New" panose="02070309020205020404" pitchFamily="49" charset="0"/>
                <a:ea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rPr>
              <a:t>traitement</a:t>
            </a:r>
            <a:r>
              <a:rPr lang="en-US" sz="1600" dirty="0">
                <a:latin typeface="Courier New" panose="02070309020205020404" pitchFamily="49" charset="0"/>
                <a:ea typeface="Times New Roman" panose="02020603050405020304" pitchFamily="18" charset="0"/>
              </a:rPr>
              <a:t>();"&gt;</a:t>
            </a:r>
            <a:endParaRPr lang="fr-FR" sz="1600" dirty="0">
              <a:latin typeface="Courier New" panose="02070309020205020404" pitchFamily="49" charset="0"/>
              <a:ea typeface="Times New Roman" panose="02020603050405020304" pitchFamily="18" charset="0"/>
            </a:endParaRP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Le code qui suit le déclencheur </a:t>
            </a:r>
            <a:r>
              <a:rPr lang="fr-FR" u="dbl" dirty="0" err="1">
                <a:latin typeface="Times New Roman" panose="02020603050405020304" pitchFamily="18" charset="0"/>
                <a:ea typeface="Times New Roman" panose="02020603050405020304" pitchFamily="18" charset="0"/>
              </a:rPr>
              <a:t>onclick</a:t>
            </a:r>
            <a:r>
              <a:rPr lang="fr-FR" dirty="0">
                <a:latin typeface="Times New Roman" panose="02020603050405020304" pitchFamily="18" charset="0"/>
                <a:ea typeface="Times New Roman" panose="02020603050405020304" pitchFamily="18" charset="0"/>
              </a:rPr>
              <a:t> correspond au nom d'une fonction. Vous pouvez spécifier au choix une instruction JavaScript ou le nom d'une fonction. Cette deuxième possibilité est bien plus intéressante, car elle donne le contrôle à une fonction qui contient autant d'instructions que vous le souhaitez.</a:t>
            </a:r>
            <a:endParaRPr lang="fr-FR" dirty="0">
              <a:effectLst/>
              <a:latin typeface="Times New Roman" panose="02020603050405020304" pitchFamily="18"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C9BEA1E4-6877-4066-B718-DBAD1EB01ABE}"/>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921942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7930" y="309373"/>
            <a:ext cx="9169138" cy="1561005"/>
          </a:xfrm>
          <a:prstGeom prst="rect">
            <a:avLst/>
          </a:prstGeom>
        </p:spPr>
        <p:txBody>
          <a:bodyPr wrap="square">
            <a:spAutoFit/>
          </a:bodyPr>
          <a:lstStyle/>
          <a:p>
            <a:pPr algn="just">
              <a:lnSpc>
                <a:spcPct val="107000"/>
              </a:lnSpc>
              <a:spcBef>
                <a:spcPts val="200"/>
              </a:spcBef>
              <a:spcAft>
                <a:spcPts val="0"/>
              </a:spcAft>
            </a:pPr>
            <a:r>
              <a:rPr lang="fr-FR" b="1" i="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WAMP Server s'est-il bien installé ?</a:t>
            </a:r>
          </a:p>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Une icône représentant WAMP Server devrait se trouver dans la Zone de notification. Si ce n'est pas le cas, cliquez sur </a:t>
            </a:r>
            <a:r>
              <a:rPr lang="fr-FR" b="1" dirty="0">
                <a:latin typeface="Calibri" panose="020F0502020204030204" pitchFamily="34" charset="0"/>
                <a:ea typeface="Calibri" panose="020F0502020204030204" pitchFamily="34" charset="0"/>
                <a:cs typeface="Times New Roman" panose="02020603050405020304" pitchFamily="18" charset="0"/>
              </a:rPr>
              <a:t>Démarrer</a:t>
            </a:r>
            <a:r>
              <a:rPr lang="fr-FR" dirty="0">
                <a:latin typeface="Calibri" panose="020F0502020204030204" pitchFamily="34" charset="0"/>
                <a:ea typeface="Calibri" panose="020F0502020204030204" pitchFamily="34" charset="0"/>
                <a:cs typeface="Times New Roman" panose="02020603050405020304" pitchFamily="18" charset="0"/>
              </a:rPr>
              <a:t>, tapez </a:t>
            </a:r>
            <a:r>
              <a:rPr lang="fr-FR" i="1" dirty="0" err="1">
                <a:latin typeface="Calibri" panose="020F0502020204030204" pitchFamily="34" charset="0"/>
                <a:ea typeface="Calibri" panose="020F0502020204030204" pitchFamily="34" charset="0"/>
                <a:cs typeface="Times New Roman" panose="02020603050405020304" pitchFamily="18" charset="0"/>
              </a:rPr>
              <a:t>wamp</a:t>
            </a:r>
            <a:r>
              <a:rPr lang="fr-FR" dirty="0">
                <a:latin typeface="Calibri" panose="020F0502020204030204" pitchFamily="34" charset="0"/>
                <a:ea typeface="Calibri" panose="020F0502020204030204" pitchFamily="34" charset="0"/>
                <a:cs typeface="Times New Roman" panose="02020603050405020304" pitchFamily="18" charset="0"/>
              </a:rPr>
              <a:t> et cliquez sur </a:t>
            </a:r>
            <a:r>
              <a:rPr lang="fr-FR" b="1" dirty="0">
                <a:latin typeface="Calibri" panose="020F0502020204030204" pitchFamily="34" charset="0"/>
                <a:ea typeface="Calibri" panose="020F0502020204030204" pitchFamily="34" charset="0"/>
                <a:cs typeface="Times New Roman" panose="02020603050405020304" pitchFamily="18" charset="0"/>
              </a:rPr>
              <a:t>Start WampServer</a:t>
            </a:r>
            <a:r>
              <a:rPr lang="fr-FR" dirty="0">
                <a:latin typeface="Calibri" panose="020F0502020204030204" pitchFamily="34" charset="0"/>
                <a:ea typeface="Calibri" panose="020F0502020204030204" pitchFamily="34" charset="0"/>
                <a:cs typeface="Times New Roman" panose="02020603050405020304" pitchFamily="18" charset="0"/>
              </a:rPr>
              <a:t>. Quelques secondes plus tard, une icône représentant </a:t>
            </a:r>
            <a:r>
              <a:rPr lang="fr-FR" dirty="0" err="1">
                <a:latin typeface="Calibri" panose="020F0502020204030204" pitchFamily="34" charset="0"/>
                <a:ea typeface="Calibri" panose="020F0502020204030204" pitchFamily="34" charset="0"/>
                <a:cs typeface="Times New Roman" panose="02020603050405020304" pitchFamily="18" charset="0"/>
              </a:rPr>
              <a:t>Wamp</a:t>
            </a:r>
            <a:r>
              <a:rPr lang="fr-FR" dirty="0">
                <a:latin typeface="Calibri" panose="020F0502020204030204" pitchFamily="34" charset="0"/>
                <a:ea typeface="Calibri" panose="020F0502020204030204" pitchFamily="34" charset="0"/>
                <a:cs typeface="Times New Roman" panose="02020603050405020304" pitchFamily="18" charset="0"/>
              </a:rPr>
              <a:t> Server est disponible dans la Zone de notification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 2"/>
          <p:cNvPicPr/>
          <p:nvPr/>
        </p:nvPicPr>
        <p:blipFill>
          <a:blip r:embed="rId2">
            <a:extLst>
              <a:ext uri="{28A0092B-C50C-407E-A947-70E740481C1C}">
                <a14:useLocalDpi xmlns:a14="http://schemas.microsoft.com/office/drawing/2010/main" val="0"/>
              </a:ext>
            </a:extLst>
          </a:blip>
          <a:srcRect/>
          <a:stretch>
            <a:fillRect/>
          </a:stretch>
        </p:blipFill>
        <p:spPr bwMode="auto">
          <a:xfrm>
            <a:off x="4671309" y="2248614"/>
            <a:ext cx="2679700" cy="1248410"/>
          </a:xfrm>
          <a:prstGeom prst="rect">
            <a:avLst/>
          </a:prstGeom>
          <a:noFill/>
          <a:ln>
            <a:noFill/>
          </a:ln>
        </p:spPr>
      </p:pic>
      <p:sp>
        <p:nvSpPr>
          <p:cNvPr id="4" name="Rectangle 3"/>
          <p:cNvSpPr/>
          <p:nvPr/>
        </p:nvSpPr>
        <p:spPr>
          <a:xfrm>
            <a:off x="1897930" y="4106845"/>
            <a:ext cx="9169138" cy="1431674"/>
          </a:xfrm>
          <a:prstGeom prst="rect">
            <a:avLst/>
          </a:prstGeom>
        </p:spPr>
        <p:txBody>
          <a:bodyPr wrap="square">
            <a:spAutoFit/>
          </a:bodyPr>
          <a:lstStyle/>
          <a:p>
            <a:pPr algn="just">
              <a:lnSpc>
                <a:spcPct val="107000"/>
              </a:lnSpc>
              <a:spcAft>
                <a:spcPts val="600"/>
              </a:spcAft>
            </a:pPr>
            <a:r>
              <a:rPr lang="fr-FR" dirty="0">
                <a:latin typeface="Calibri" panose="020F0502020204030204" pitchFamily="34" charset="0"/>
                <a:ea typeface="Calibri" panose="020F0502020204030204" pitchFamily="34" charset="0"/>
                <a:cs typeface="Times New Roman" panose="02020603050405020304" pitchFamily="18" charset="0"/>
              </a:rPr>
              <a:t>Si l'icône de WAMP Server reste orange dans la zone de notification, il se peut que le service Apache ou MySQL ne fonctionne plus. Dans ce cas :</a:t>
            </a:r>
          </a:p>
          <a:p>
            <a:pPr marL="342900" lvl="0" indent="-342900" algn="just">
              <a:lnSpc>
                <a:spcPct val="107000"/>
              </a:lnSpc>
              <a:spcAft>
                <a:spcPts val="600"/>
              </a:spcAft>
              <a:buFont typeface="Symbol" panose="05050102010706020507" pitchFamily="18"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cliquez sur l'icône de </a:t>
            </a:r>
            <a:r>
              <a:rPr lang="fr-FR" b="1" dirty="0">
                <a:latin typeface="Calibri" panose="020F0502020204030204" pitchFamily="34" charset="0"/>
                <a:ea typeface="Calibri" panose="020F0502020204030204" pitchFamily="34" charset="0"/>
                <a:cs typeface="Times New Roman" panose="02020603050405020304" pitchFamily="18" charset="0"/>
              </a:rPr>
              <a:t>WAMP Server</a:t>
            </a:r>
            <a:r>
              <a:rPr lang="fr-FR" dirty="0">
                <a:latin typeface="Calibri" panose="020F0502020204030204" pitchFamily="34" charset="0"/>
                <a:ea typeface="Calibri" panose="020F0502020204030204" pitchFamily="34" charset="0"/>
                <a:cs typeface="Times New Roman" panose="02020603050405020304" pitchFamily="18" charset="0"/>
              </a:rPr>
              <a:t>, puis sur </a:t>
            </a:r>
            <a:r>
              <a:rPr lang="fr-FR" b="1" dirty="0">
                <a:latin typeface="Calibri" panose="020F0502020204030204" pitchFamily="34" charset="0"/>
                <a:ea typeface="Calibri" panose="020F0502020204030204" pitchFamily="34" charset="0"/>
                <a:cs typeface="Times New Roman" panose="02020603050405020304" pitchFamily="18" charset="0"/>
              </a:rPr>
              <a:t>Apache</a:t>
            </a:r>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latin typeface="Calibri" panose="020F0502020204030204" pitchFamily="34" charset="0"/>
                <a:ea typeface="Calibri" panose="020F0502020204030204" pitchFamily="34" charset="0"/>
                <a:cs typeface="Times New Roman" panose="02020603050405020304" pitchFamily="18" charset="0"/>
              </a:rPr>
              <a:t>Service</a:t>
            </a:r>
            <a:r>
              <a:rPr lang="fr-FR" dirty="0">
                <a:latin typeface="Calibri" panose="020F0502020204030204" pitchFamily="34" charset="0"/>
                <a:ea typeface="Calibri" panose="020F0502020204030204" pitchFamily="34" charset="0"/>
                <a:cs typeface="Times New Roman" panose="02020603050405020304" pitchFamily="18" charset="0"/>
              </a:rPr>
              <a:t> et </a:t>
            </a:r>
            <a:r>
              <a:rPr lang="fr-FR" b="1" dirty="0">
                <a:latin typeface="Calibri" panose="020F0502020204030204" pitchFamily="34" charset="0"/>
                <a:ea typeface="Calibri" panose="020F0502020204030204" pitchFamily="34" charset="0"/>
                <a:cs typeface="Times New Roman" panose="02020603050405020304" pitchFamily="18" charset="0"/>
              </a:rPr>
              <a:t>Installer le service</a:t>
            </a:r>
            <a:r>
              <a:rPr lang="fr-FR" dirty="0">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spcAft>
                <a:spcPts val="600"/>
              </a:spcAft>
              <a:buFont typeface="Symbol" panose="05050102010706020507" pitchFamily="18"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cliquez sur l'icône de </a:t>
            </a:r>
            <a:r>
              <a:rPr lang="fr-FR" b="1" dirty="0">
                <a:latin typeface="Calibri" panose="020F0502020204030204" pitchFamily="34" charset="0"/>
                <a:ea typeface="Calibri" panose="020F0502020204030204" pitchFamily="34" charset="0"/>
                <a:cs typeface="Times New Roman" panose="02020603050405020304" pitchFamily="18" charset="0"/>
              </a:rPr>
              <a:t>WAMP Server</a:t>
            </a:r>
            <a:r>
              <a:rPr lang="fr-FR" dirty="0">
                <a:latin typeface="Calibri" panose="020F0502020204030204" pitchFamily="34" charset="0"/>
                <a:ea typeface="Calibri" panose="020F0502020204030204" pitchFamily="34" charset="0"/>
                <a:cs typeface="Times New Roman" panose="02020603050405020304" pitchFamily="18" charset="0"/>
              </a:rPr>
              <a:t>, puis sur </a:t>
            </a:r>
            <a:r>
              <a:rPr lang="fr-FR" b="1" dirty="0">
                <a:latin typeface="Calibri" panose="020F0502020204030204" pitchFamily="34" charset="0"/>
                <a:ea typeface="Calibri" panose="020F0502020204030204" pitchFamily="34" charset="0"/>
                <a:cs typeface="Times New Roman" panose="02020603050405020304" pitchFamily="18" charset="0"/>
              </a:rPr>
              <a:t>MySQL</a:t>
            </a:r>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latin typeface="Calibri" panose="020F0502020204030204" pitchFamily="34" charset="0"/>
                <a:ea typeface="Calibri" panose="020F0502020204030204" pitchFamily="34" charset="0"/>
                <a:cs typeface="Times New Roman" panose="02020603050405020304" pitchFamily="18" charset="0"/>
              </a:rPr>
              <a:t>Service</a:t>
            </a:r>
            <a:r>
              <a:rPr lang="fr-FR" dirty="0">
                <a:latin typeface="Calibri" panose="020F0502020204030204" pitchFamily="34" charset="0"/>
                <a:ea typeface="Calibri" panose="020F0502020204030204" pitchFamily="34" charset="0"/>
                <a:cs typeface="Times New Roman" panose="02020603050405020304" pitchFamily="18" charset="0"/>
              </a:rPr>
              <a:t> et </a:t>
            </a:r>
            <a:r>
              <a:rPr lang="fr-FR" b="1" dirty="0">
                <a:latin typeface="Calibri" panose="020F0502020204030204" pitchFamily="34" charset="0"/>
                <a:ea typeface="Calibri" panose="020F0502020204030204" pitchFamily="34" charset="0"/>
                <a:cs typeface="Times New Roman" panose="02020603050405020304" pitchFamily="18" charset="0"/>
              </a:rPr>
              <a:t>Installer le service</a:t>
            </a:r>
            <a:r>
              <a:rPr lang="fr-FR" dirty="0">
                <a:latin typeface="Calibri" panose="020F0502020204030204" pitchFamily="34" charset="0"/>
                <a:ea typeface="Calibri" panose="020F0502020204030204" pitchFamily="34" charset="0"/>
                <a:cs typeface="Times New Roman" panose="02020603050405020304" pitchFamily="18" charset="0"/>
              </a:rPr>
              <a:t>.</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134EFA9A-3CEE-4143-A79D-19BBAAFAED26}"/>
              </a:ext>
            </a:extLst>
          </p:cNvPr>
          <p:cNvSpPr>
            <a:spLocks noGrp="1"/>
          </p:cNvSpPr>
          <p:nvPr>
            <p:ph type="sldNum" sz="quarter" idx="12"/>
          </p:nvPr>
        </p:nvSpPr>
        <p:spPr/>
        <p:txBody>
          <a:bodyPr/>
          <a:lstStyle/>
          <a:p>
            <a:fld id="{D57F1E4F-1CFF-5643-939E-217C01CDF565}" type="slidenum">
              <a:rPr lang="en-US" smtClean="0"/>
              <a:pPr/>
              <a:t>310</a:t>
            </a:fld>
            <a:endParaRPr lang="en-US" dirty="0"/>
          </a:p>
        </p:txBody>
      </p:sp>
    </p:spTree>
    <p:extLst>
      <p:ext uri="{BB962C8B-B14F-4D97-AF65-F5344CB8AC3E}">
        <p14:creationId xmlns:p14="http://schemas.microsoft.com/office/powerpoint/2010/main" val="176891538"/>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5830" y="1454134"/>
            <a:ext cx="8424422" cy="2924903"/>
          </a:xfrm>
          <a:prstGeom prst="rect">
            <a:avLst/>
          </a:prstGeom>
        </p:spPr>
        <p:txBody>
          <a:bodyPr wrap="square">
            <a:spAutoFit/>
          </a:bodyPr>
          <a:lstStyle/>
          <a:p>
            <a:pPr algn="just">
              <a:lnSpc>
                <a:spcPct val="107000"/>
              </a:lnSpc>
              <a:spcAft>
                <a:spcPts val="600"/>
              </a:spcAft>
            </a:pPr>
            <a:r>
              <a:rPr lang="fr-FR" dirty="0">
                <a:latin typeface="Calibri" panose="020F0502020204030204" pitchFamily="34" charset="0"/>
                <a:ea typeface="Calibri" panose="020F0502020204030204" pitchFamily="34" charset="0"/>
                <a:cs typeface="Times New Roman" panose="02020603050405020304" pitchFamily="18" charset="0"/>
              </a:rPr>
              <a:t>Il se peut aussi que le </a:t>
            </a:r>
            <a:r>
              <a:rPr lang="fr-FR" b="1" dirty="0">
                <a:latin typeface="Calibri" panose="020F0502020204030204" pitchFamily="34" charset="0"/>
                <a:ea typeface="Calibri" panose="020F0502020204030204" pitchFamily="34" charset="0"/>
                <a:cs typeface="Times New Roman" panose="02020603050405020304" pitchFamily="18" charset="0"/>
              </a:rPr>
              <a:t>port 80</a:t>
            </a:r>
            <a:r>
              <a:rPr lang="fr-FR" dirty="0">
                <a:latin typeface="Calibri" panose="020F0502020204030204" pitchFamily="34" charset="0"/>
                <a:ea typeface="Calibri" panose="020F0502020204030204" pitchFamily="34" charset="0"/>
                <a:cs typeface="Times New Roman" panose="02020603050405020304" pitchFamily="18" charset="0"/>
              </a:rPr>
              <a:t> soit utilisé par un autre service que Apache.</a:t>
            </a:r>
          </a:p>
          <a:p>
            <a:pPr algn="just">
              <a:lnSpc>
                <a:spcPct val="107000"/>
              </a:lnSpc>
              <a:spcAft>
                <a:spcPts val="600"/>
              </a:spcAft>
            </a:pPr>
            <a:r>
              <a:rPr lang="fr-FR" dirty="0">
                <a:latin typeface="Calibri" panose="020F0502020204030204" pitchFamily="34" charset="0"/>
                <a:ea typeface="Calibri" panose="020F0502020204030204" pitchFamily="34" charset="0"/>
                <a:cs typeface="Times New Roman" panose="02020603050405020304" pitchFamily="18" charset="0"/>
              </a:rPr>
              <a:t>Cliquez sur l'icône de </a:t>
            </a:r>
            <a:r>
              <a:rPr lang="fr-FR" b="1" dirty="0">
                <a:latin typeface="Calibri" panose="020F0502020204030204" pitchFamily="34" charset="0"/>
                <a:ea typeface="Calibri" panose="020F0502020204030204" pitchFamily="34" charset="0"/>
                <a:cs typeface="Times New Roman" panose="02020603050405020304" pitchFamily="18" charset="0"/>
              </a:rPr>
              <a:t>WAMP Server</a:t>
            </a:r>
            <a:r>
              <a:rPr lang="fr-FR" dirty="0">
                <a:latin typeface="Calibri" panose="020F0502020204030204" pitchFamily="34" charset="0"/>
                <a:ea typeface="Calibri" panose="020F0502020204030204" pitchFamily="34" charset="0"/>
                <a:cs typeface="Times New Roman" panose="02020603050405020304" pitchFamily="18" charset="0"/>
              </a:rPr>
              <a:t>, puis sur </a:t>
            </a:r>
            <a:r>
              <a:rPr lang="fr-FR" b="1" dirty="0">
                <a:latin typeface="Calibri" panose="020F0502020204030204" pitchFamily="34" charset="0"/>
                <a:ea typeface="Calibri" panose="020F0502020204030204" pitchFamily="34" charset="0"/>
                <a:cs typeface="Times New Roman" panose="02020603050405020304" pitchFamily="18" charset="0"/>
              </a:rPr>
              <a:t>Apache</a:t>
            </a:r>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latin typeface="Calibri" panose="020F0502020204030204" pitchFamily="34" charset="0"/>
                <a:ea typeface="Calibri" panose="020F0502020204030204" pitchFamily="34" charset="0"/>
                <a:cs typeface="Times New Roman" panose="02020603050405020304" pitchFamily="18" charset="0"/>
              </a:rPr>
              <a:t>Service</a:t>
            </a:r>
            <a:r>
              <a:rPr lang="fr-FR" dirty="0">
                <a:latin typeface="Calibri" panose="020F0502020204030204" pitchFamily="34" charset="0"/>
                <a:ea typeface="Calibri" panose="020F0502020204030204" pitchFamily="34" charset="0"/>
                <a:cs typeface="Times New Roman" panose="02020603050405020304" pitchFamily="18" charset="0"/>
              </a:rPr>
              <a:t> et </a:t>
            </a:r>
            <a:r>
              <a:rPr lang="fr-FR" b="1" dirty="0">
                <a:latin typeface="Calibri" panose="020F0502020204030204" pitchFamily="34" charset="0"/>
                <a:ea typeface="Calibri" panose="020F0502020204030204" pitchFamily="34" charset="0"/>
                <a:cs typeface="Times New Roman" panose="02020603050405020304" pitchFamily="18" charset="0"/>
              </a:rPr>
              <a:t>Tester le port 80</a:t>
            </a:r>
            <a:r>
              <a:rPr lang="fr-FR"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600"/>
              </a:spcAft>
            </a:pPr>
            <a:endParaRPr lang="fr-F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fr-FR" dirty="0">
                <a:latin typeface="Calibri" panose="020F0502020204030204" pitchFamily="34" charset="0"/>
                <a:ea typeface="Calibri" panose="020F0502020204030204" pitchFamily="34" charset="0"/>
                <a:cs typeface="Times New Roman" panose="02020603050405020304" pitchFamily="18" charset="0"/>
              </a:rPr>
              <a:t>Si le port 80 n'est pas utilisé par Apache :</a:t>
            </a:r>
          </a:p>
          <a:p>
            <a:pPr marL="342900" lvl="0" indent="-342900" algn="just">
              <a:lnSpc>
                <a:spcPct val="107000"/>
              </a:lnSpc>
              <a:spcAft>
                <a:spcPts val="600"/>
              </a:spcAft>
              <a:buFont typeface="Symbol" panose="05050102010706020507" pitchFamily="18"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cliquez sur l'icône de </a:t>
            </a:r>
            <a:r>
              <a:rPr lang="fr-FR" b="1" dirty="0">
                <a:latin typeface="Calibri" panose="020F0502020204030204" pitchFamily="34" charset="0"/>
                <a:ea typeface="Calibri" panose="020F0502020204030204" pitchFamily="34" charset="0"/>
                <a:cs typeface="Times New Roman" panose="02020603050405020304" pitchFamily="18" charset="0"/>
              </a:rPr>
              <a:t>WAMP Server</a:t>
            </a:r>
            <a:r>
              <a:rPr lang="fr-FR" dirty="0">
                <a:latin typeface="Calibri" panose="020F0502020204030204" pitchFamily="34" charset="0"/>
                <a:ea typeface="Calibri" panose="020F0502020204030204" pitchFamily="34" charset="0"/>
                <a:cs typeface="Times New Roman" panose="02020603050405020304" pitchFamily="18" charset="0"/>
              </a:rPr>
              <a:t>, sur </a:t>
            </a:r>
            <a:r>
              <a:rPr lang="fr-FR" b="1" dirty="0">
                <a:latin typeface="Calibri" panose="020F0502020204030204" pitchFamily="34" charset="0"/>
                <a:ea typeface="Calibri" panose="020F0502020204030204" pitchFamily="34" charset="0"/>
                <a:cs typeface="Times New Roman" panose="02020603050405020304" pitchFamily="18" charset="0"/>
              </a:rPr>
              <a:t>Apache</a:t>
            </a:r>
            <a:r>
              <a:rPr lang="fr-FR" dirty="0">
                <a:latin typeface="Calibri" panose="020F0502020204030204" pitchFamily="34" charset="0"/>
                <a:ea typeface="Calibri" panose="020F0502020204030204" pitchFamily="34" charset="0"/>
                <a:cs typeface="Times New Roman" panose="02020603050405020304" pitchFamily="18" charset="0"/>
              </a:rPr>
              <a:t> puis sur </a:t>
            </a:r>
            <a:r>
              <a:rPr lang="fr-FR" b="1" dirty="0" err="1">
                <a:latin typeface="Calibri" panose="020F0502020204030204" pitchFamily="34" charset="0"/>
                <a:ea typeface="Calibri" panose="020F0502020204030204" pitchFamily="34" charset="0"/>
                <a:cs typeface="Times New Roman" panose="02020603050405020304" pitchFamily="18" charset="0"/>
              </a:rPr>
              <a:t>httpd.conf</a:t>
            </a:r>
            <a:r>
              <a:rPr lang="fr-FR" dirty="0">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spcAft>
                <a:spcPts val="600"/>
              </a:spcAft>
              <a:buFont typeface="Symbol" panose="05050102010706020507" pitchFamily="18"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recherchez le port </a:t>
            </a:r>
            <a:r>
              <a:rPr lang="fr-FR" b="1" dirty="0">
                <a:latin typeface="Calibri" panose="020F0502020204030204" pitchFamily="34" charset="0"/>
                <a:ea typeface="Calibri" panose="020F0502020204030204" pitchFamily="34" charset="0"/>
                <a:cs typeface="Times New Roman" panose="02020603050405020304" pitchFamily="18" charset="0"/>
              </a:rPr>
              <a:t>80</a:t>
            </a:r>
            <a:r>
              <a:rPr lang="fr-FR" dirty="0">
                <a:latin typeface="Calibri" panose="020F0502020204030204" pitchFamily="34" charset="0"/>
                <a:ea typeface="Calibri" panose="020F0502020204030204" pitchFamily="34" charset="0"/>
                <a:cs typeface="Times New Roman" panose="02020603050405020304" pitchFamily="18" charset="0"/>
              </a:rPr>
              <a:t> dans ce fichier et remplacez-le par </a:t>
            </a:r>
            <a:r>
              <a:rPr lang="fr-FR" b="1" dirty="0">
                <a:latin typeface="Calibri" panose="020F0502020204030204" pitchFamily="34" charset="0"/>
                <a:ea typeface="Calibri" panose="020F0502020204030204" pitchFamily="34" charset="0"/>
                <a:cs typeface="Times New Roman" panose="02020603050405020304" pitchFamily="18" charset="0"/>
              </a:rPr>
              <a:t>81</a:t>
            </a:r>
            <a:r>
              <a:rPr lang="fr-FR" dirty="0">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spcAft>
                <a:spcPts val="600"/>
              </a:spcAft>
              <a:buFont typeface="Symbol" panose="05050102010706020507" pitchFamily="18"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fermez puis redémarrez </a:t>
            </a:r>
            <a:r>
              <a:rPr lang="fr-FR" b="1" dirty="0" err="1">
                <a:latin typeface="Calibri" panose="020F0502020204030204" pitchFamily="34" charset="0"/>
                <a:ea typeface="Calibri" panose="020F0502020204030204" pitchFamily="34" charset="0"/>
                <a:cs typeface="Times New Roman" panose="02020603050405020304" pitchFamily="18" charset="0"/>
              </a:rPr>
              <a:t>Wamp</a:t>
            </a:r>
            <a:r>
              <a:rPr lang="fr-FR" b="1" dirty="0">
                <a:latin typeface="Calibri" panose="020F0502020204030204" pitchFamily="34" charset="0"/>
                <a:ea typeface="Calibri" panose="020F0502020204030204" pitchFamily="34" charset="0"/>
                <a:cs typeface="Times New Roman" panose="02020603050405020304" pitchFamily="18" charset="0"/>
              </a:rPr>
              <a:t> Server</a:t>
            </a:r>
            <a:r>
              <a:rPr lang="fr-FR" dirty="0">
                <a:latin typeface="Calibri" panose="020F0502020204030204" pitchFamily="34" charset="0"/>
                <a:ea typeface="Calibri" panose="020F0502020204030204" pitchFamily="34" charset="0"/>
                <a:cs typeface="Times New Roman" panose="02020603050405020304" pitchFamily="18" charset="0"/>
              </a:rPr>
              <a:t> pour prendre en compte la nouvelle configuration.</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8BBDFEE4-0C77-4ECA-B422-3687C60E6890}"/>
              </a:ext>
            </a:extLst>
          </p:cNvPr>
          <p:cNvSpPr>
            <a:spLocks noGrp="1"/>
          </p:cNvSpPr>
          <p:nvPr>
            <p:ph type="sldNum" sz="quarter" idx="12"/>
          </p:nvPr>
        </p:nvSpPr>
        <p:spPr/>
        <p:txBody>
          <a:bodyPr/>
          <a:lstStyle/>
          <a:p>
            <a:fld id="{D57F1E4F-1CFF-5643-939E-217C01CDF565}" type="slidenum">
              <a:rPr lang="en-US" smtClean="0"/>
              <a:pPr/>
              <a:t>311</a:t>
            </a:fld>
            <a:endParaRPr lang="en-US" dirty="0"/>
          </a:p>
        </p:txBody>
      </p:sp>
    </p:spTree>
    <p:extLst>
      <p:ext uri="{BB962C8B-B14F-4D97-AF65-F5344CB8AC3E}">
        <p14:creationId xmlns:p14="http://schemas.microsoft.com/office/powerpoint/2010/main" val="1926688111"/>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1368" y="273148"/>
            <a:ext cx="9668759" cy="981423"/>
          </a:xfrm>
          <a:prstGeom prst="rect">
            <a:avLst/>
          </a:prstGeom>
        </p:spPr>
        <p:txBody>
          <a:bodyPr wrap="square">
            <a:spAutoFit/>
          </a:bodyPr>
          <a:lstStyle/>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Pour savoir si WAMP s'est bien installé, cliquez sur son icône et choisissez </a:t>
            </a:r>
            <a:r>
              <a:rPr lang="fr-FR" b="1" dirty="0" err="1">
                <a:latin typeface="Calibri" panose="020F0502020204030204" pitchFamily="34" charset="0"/>
                <a:ea typeface="Calibri" panose="020F0502020204030204" pitchFamily="34" charset="0"/>
                <a:cs typeface="Times New Roman" panose="02020603050405020304" pitchFamily="18" charset="0"/>
              </a:rPr>
              <a:t>Localhost</a:t>
            </a:r>
            <a:r>
              <a:rPr lang="fr-FR" dirty="0">
                <a:latin typeface="Calibri" panose="020F0502020204030204" pitchFamily="34" charset="0"/>
                <a:ea typeface="Calibri" panose="020F0502020204030204" pitchFamily="34" charset="0"/>
                <a:cs typeface="Times New Roman" panose="02020603050405020304" pitchFamily="18" charset="0"/>
              </a:rPr>
              <a:t> dans le menu. Au bout de quelques instants, la page d'accueil de WAMP Server s'affiche dans votre navigateur par défaut. Apache est donc opérationnel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8364718" y="2581203"/>
            <a:ext cx="3305666" cy="25658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Si cette page refuse de s'afficher, relancez Apache. Pour cela, cliquez sur l'icône de </a:t>
            </a:r>
            <a:r>
              <a:rPr lang="fr-FR" b="1" dirty="0">
                <a:latin typeface="Calibri" panose="020F0502020204030204" pitchFamily="34" charset="0"/>
                <a:ea typeface="Calibri" panose="020F0502020204030204" pitchFamily="34" charset="0"/>
                <a:cs typeface="Times New Roman" panose="02020603050405020304" pitchFamily="18" charset="0"/>
              </a:rPr>
              <a:t>WAMP Server</a:t>
            </a:r>
            <a:r>
              <a:rPr lang="fr-FR" dirty="0">
                <a:latin typeface="Calibri" panose="020F0502020204030204" pitchFamily="34" charset="0"/>
                <a:ea typeface="Calibri" panose="020F0502020204030204" pitchFamily="34" charset="0"/>
                <a:cs typeface="Times New Roman" panose="02020603050405020304" pitchFamily="18" charset="0"/>
              </a:rPr>
              <a:t>, puis sur </a:t>
            </a:r>
            <a:r>
              <a:rPr lang="fr-FR" b="1" dirty="0">
                <a:latin typeface="Calibri" panose="020F0502020204030204" pitchFamily="34" charset="0"/>
                <a:ea typeface="Calibri" panose="020F0502020204030204" pitchFamily="34" charset="0"/>
                <a:cs typeface="Times New Roman" panose="02020603050405020304" pitchFamily="18" charset="0"/>
              </a:rPr>
              <a:t>Redémarrer les services</a:t>
            </a:r>
            <a:r>
              <a:rPr lang="fr-FR"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Si cela n'a toujours aucun effet, désinstallez puis réinstallez WAMP Server.</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 5">
            <a:extLst>
              <a:ext uri="{FF2B5EF4-FFF2-40B4-BE49-F238E27FC236}">
                <a16:creationId xmlns:a16="http://schemas.microsoft.com/office/drawing/2014/main" id="{3034D98F-5677-4574-BB18-2783AF00DC53}"/>
              </a:ext>
            </a:extLst>
          </p:cNvPr>
          <p:cNvPicPr>
            <a:picLocks noChangeAspect="1"/>
          </p:cNvPicPr>
          <p:nvPr/>
        </p:nvPicPr>
        <p:blipFill>
          <a:blip r:embed="rId2"/>
          <a:stretch>
            <a:fillRect/>
          </a:stretch>
        </p:blipFill>
        <p:spPr>
          <a:xfrm>
            <a:off x="276765" y="1580693"/>
            <a:ext cx="6693969" cy="5004159"/>
          </a:xfrm>
          <a:prstGeom prst="rect">
            <a:avLst/>
          </a:prstGeom>
        </p:spPr>
      </p:pic>
      <p:sp>
        <p:nvSpPr>
          <p:cNvPr id="3" name="Espace réservé du numéro de diapositive 2">
            <a:extLst>
              <a:ext uri="{FF2B5EF4-FFF2-40B4-BE49-F238E27FC236}">
                <a16:creationId xmlns:a16="http://schemas.microsoft.com/office/drawing/2014/main" id="{0BC75B80-B543-40F5-90C2-C57CF02E8179}"/>
              </a:ext>
            </a:extLst>
          </p:cNvPr>
          <p:cNvSpPr>
            <a:spLocks noGrp="1"/>
          </p:cNvSpPr>
          <p:nvPr>
            <p:ph type="sldNum" sz="quarter" idx="12"/>
          </p:nvPr>
        </p:nvSpPr>
        <p:spPr/>
        <p:txBody>
          <a:bodyPr/>
          <a:lstStyle/>
          <a:p>
            <a:fld id="{D57F1E4F-1CFF-5643-939E-217C01CDF565}" type="slidenum">
              <a:rPr lang="en-US" smtClean="0"/>
              <a:pPr/>
              <a:t>312</a:t>
            </a:fld>
            <a:endParaRPr lang="en-US" dirty="0"/>
          </a:p>
        </p:txBody>
      </p:sp>
    </p:spTree>
    <p:extLst>
      <p:ext uri="{BB962C8B-B14F-4D97-AF65-F5344CB8AC3E}">
        <p14:creationId xmlns:p14="http://schemas.microsoft.com/office/powerpoint/2010/main" val="2880826927"/>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732690" y="1366345"/>
            <a:ext cx="7977351" cy="707886"/>
          </a:xfrm>
          <a:prstGeom prst="rect">
            <a:avLst/>
          </a:prstGeom>
          <a:noFill/>
        </p:spPr>
        <p:txBody>
          <a:bodyPr wrap="square" rtlCol="0">
            <a:spAutoFit/>
          </a:bodyPr>
          <a:lstStyle/>
          <a:p>
            <a:r>
              <a:rPr lang="fr-FR" sz="2000" dirty="0"/>
              <a:t>Ca y est, vous allez (enfin) passer à la pratique et </a:t>
            </a:r>
            <a:r>
              <a:rPr lang="fr-FR" sz="2000" dirty="0" err="1"/>
              <a:t>parser</a:t>
            </a:r>
            <a:r>
              <a:rPr lang="fr-FR" sz="2000" dirty="0"/>
              <a:t> les données contenues dans des fichiers XML</a:t>
            </a:r>
          </a:p>
        </p:txBody>
      </p:sp>
      <p:sp>
        <p:nvSpPr>
          <p:cNvPr id="3" name="ZoneTexte 2"/>
          <p:cNvSpPr txBox="1"/>
          <p:nvPr/>
        </p:nvSpPr>
        <p:spPr>
          <a:xfrm>
            <a:off x="3621923" y="3050229"/>
            <a:ext cx="5958304"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fr-FR" dirty="0"/>
              <a:t>Attention : tous les codes développés dans les prochaines diapositives ne fonctionnent que sur un serveur.</a:t>
            </a:r>
          </a:p>
          <a:p>
            <a:endParaRPr lang="fr-FR" dirty="0"/>
          </a:p>
          <a:p>
            <a:r>
              <a:rPr lang="fr-FR"/>
              <a:t>Placez </a:t>
            </a:r>
            <a:r>
              <a:rPr lang="fr-FR" dirty="0"/>
              <a:t>les fichiers de données et les codes sources dans le dossier c:\wamp64\www et exécutez les codes sources dans le navigateur avec l'URL </a:t>
            </a:r>
            <a:r>
              <a:rPr lang="fr-FR" dirty="0">
                <a:hlinkClick r:id="rId2"/>
              </a:rPr>
              <a:t>http://localhost/code.html</a:t>
            </a:r>
            <a:r>
              <a:rPr lang="fr-FR" dirty="0"/>
              <a:t> (où code.html est le nom du code source à exécuter).</a:t>
            </a:r>
          </a:p>
        </p:txBody>
      </p:sp>
      <p:sp>
        <p:nvSpPr>
          <p:cNvPr id="4" name="Espace réservé du numéro de diapositive 3">
            <a:extLst>
              <a:ext uri="{FF2B5EF4-FFF2-40B4-BE49-F238E27FC236}">
                <a16:creationId xmlns:a16="http://schemas.microsoft.com/office/drawing/2014/main" id="{7DF81534-6BAA-4CDA-98F5-BD0B5B9DD0EB}"/>
              </a:ext>
            </a:extLst>
          </p:cNvPr>
          <p:cNvSpPr>
            <a:spLocks noGrp="1"/>
          </p:cNvSpPr>
          <p:nvPr>
            <p:ph type="sldNum" sz="quarter" idx="12"/>
          </p:nvPr>
        </p:nvSpPr>
        <p:spPr/>
        <p:txBody>
          <a:bodyPr/>
          <a:lstStyle/>
          <a:p>
            <a:fld id="{D57F1E4F-1CFF-5643-939E-217C01CDF565}" type="slidenum">
              <a:rPr lang="en-US" smtClean="0"/>
              <a:pPr/>
              <a:t>313</a:t>
            </a:fld>
            <a:endParaRPr lang="en-US" dirty="0"/>
          </a:p>
        </p:txBody>
      </p:sp>
    </p:spTree>
    <p:extLst>
      <p:ext uri="{BB962C8B-B14F-4D97-AF65-F5344CB8AC3E}">
        <p14:creationId xmlns:p14="http://schemas.microsoft.com/office/powerpoint/2010/main" val="2842944362"/>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1816359" y="1462303"/>
            <a:ext cx="8988490" cy="4508029"/>
          </a:xfrm>
          <a:prstGeom prst="rect">
            <a:avLst/>
          </a:prstGeom>
        </p:spPr>
        <p:txBody>
          <a:bodyPr wrap="square">
            <a:spAutoFit/>
          </a:bodyPr>
          <a:lstStyle/>
          <a:p>
            <a:pPr indent="-6350" algn="just">
              <a:spcBef>
                <a:spcPts val="1200"/>
              </a:spcBef>
              <a:spcAft>
                <a:spcPts val="600"/>
              </a:spcAft>
            </a:pPr>
            <a:r>
              <a:rPr lang="fr-FR" sz="3200" b="1" dirty="0">
                <a:solidFill>
                  <a:srgbClr val="5B9BD5"/>
                </a:solidFill>
                <a:latin typeface="Calibri" panose="020F0502020204030204" pitchFamily="34" charset="0"/>
                <a:ea typeface="Calibri" panose="020F0502020204030204" pitchFamily="34" charset="0"/>
                <a:cs typeface="Calibri" panose="020F0502020204030204" pitchFamily="34" charset="0"/>
              </a:rPr>
              <a:t>Le concept d’échanges asynchrones avec HTTP</a:t>
            </a:r>
          </a:p>
          <a:p>
            <a:pPr indent="-6350" algn="just">
              <a:spcBef>
                <a:spcPts val="1200"/>
              </a:spcBef>
              <a:spcAft>
                <a:spcPts val="600"/>
              </a:spcAft>
            </a:pPr>
            <a:endParaRPr lang="fr-FR"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Dans un site Web traditionnel (non AJAX), lorsque l'utilisateur demande l'affichage d'une nouvelle page, par exemple en cliquant sur un lien hypertexte, une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requête http</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est envoyée au serveur. Ce dernier retourne une page HTML et des règles de mise en forme CSS qui sont interprétées dans le navigateur pour afficher la nouvelle page.</a:t>
            </a:r>
          </a:p>
          <a:p>
            <a:pPr marL="225425" indent="-6350" algn="just">
              <a:lnSpc>
                <a:spcPct val="102000"/>
              </a:lnSpc>
              <a:spcAft>
                <a:spcPts val="600"/>
              </a:spcAft>
            </a:pP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Dans un site Web qui exploite la technologie AJAX, il est possible de mettre à jour une partie d'une page et non la page entière. Le client envoie une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requête http</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au serveur pour obtenir les données souhaitées. Les données sont retournées au client. Ces données sont reçues par le client et le moteur AJAX les envoie dans l'élément qui doit les recevoir sans toucher au reste de la page.</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Espace réservé du numéro de diapositive 1">
            <a:extLst>
              <a:ext uri="{FF2B5EF4-FFF2-40B4-BE49-F238E27FC236}">
                <a16:creationId xmlns:a16="http://schemas.microsoft.com/office/drawing/2014/main" id="{AACA1672-469E-4519-B39F-18699E1BA6C4}"/>
              </a:ext>
            </a:extLst>
          </p:cNvPr>
          <p:cNvSpPr>
            <a:spLocks noGrp="1"/>
          </p:cNvSpPr>
          <p:nvPr>
            <p:ph type="sldNum" sz="quarter" idx="12"/>
          </p:nvPr>
        </p:nvSpPr>
        <p:spPr/>
        <p:txBody>
          <a:bodyPr/>
          <a:lstStyle/>
          <a:p>
            <a:fld id="{D57F1E4F-1CFF-5643-939E-217C01CDF565}" type="slidenum">
              <a:rPr lang="en-US" smtClean="0"/>
              <a:pPr/>
              <a:t>314</a:t>
            </a:fld>
            <a:endParaRPr lang="en-US" dirty="0"/>
          </a:p>
        </p:txBody>
      </p:sp>
    </p:spTree>
    <p:extLst>
      <p:ext uri="{BB962C8B-B14F-4D97-AF65-F5344CB8AC3E}">
        <p14:creationId xmlns:p14="http://schemas.microsoft.com/office/powerpoint/2010/main" val="1722963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677910" y="3368838"/>
            <a:ext cx="7406640" cy="923330"/>
          </a:xfrm>
          <a:prstGeom prst="rect">
            <a:avLst/>
          </a:prstGeom>
          <a:noFill/>
        </p:spPr>
        <p:txBody>
          <a:bodyPr wrap="square" rtlCol="0">
            <a:spAutoFit/>
          </a:bodyPr>
          <a:lstStyle/>
          <a:p>
            <a:r>
              <a:rPr lang="fr-FR" dirty="0"/>
              <a:t>Les échanges AJAX peuvent se faire en JavaScript ou, plus simplement, en utilisant une bibliothèque JavaScript comme Axios, jQuery ou Dojo Toolkit. Dans cette formation, nous allons utiliser les bibliothèques Axios et jQuery.</a:t>
            </a:r>
          </a:p>
        </p:txBody>
      </p:sp>
      <p:sp>
        <p:nvSpPr>
          <p:cNvPr id="3" name="Espace réservé du numéro de diapositive 2">
            <a:extLst>
              <a:ext uri="{FF2B5EF4-FFF2-40B4-BE49-F238E27FC236}">
                <a16:creationId xmlns:a16="http://schemas.microsoft.com/office/drawing/2014/main" id="{326AE779-FAA6-4D4F-93FD-36E1D3AD2726}"/>
              </a:ext>
            </a:extLst>
          </p:cNvPr>
          <p:cNvSpPr>
            <a:spLocks noGrp="1"/>
          </p:cNvSpPr>
          <p:nvPr>
            <p:ph type="sldNum" sz="quarter" idx="12"/>
          </p:nvPr>
        </p:nvSpPr>
        <p:spPr/>
        <p:txBody>
          <a:bodyPr/>
          <a:lstStyle/>
          <a:p>
            <a:fld id="{D57F1E4F-1CFF-5643-939E-217C01CDF565}" type="slidenum">
              <a:rPr lang="en-US" smtClean="0"/>
              <a:pPr/>
              <a:t>315</a:t>
            </a:fld>
            <a:endParaRPr lang="en-US" dirty="0"/>
          </a:p>
        </p:txBody>
      </p:sp>
    </p:spTree>
    <p:extLst>
      <p:ext uri="{BB962C8B-B14F-4D97-AF65-F5344CB8AC3E}">
        <p14:creationId xmlns:p14="http://schemas.microsoft.com/office/powerpoint/2010/main" val="344614758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C06AC47-0029-482D-823B-CCD9F2498DE4}"/>
              </a:ext>
            </a:extLst>
          </p:cNvPr>
          <p:cNvSpPr txBox="1"/>
          <p:nvPr/>
        </p:nvSpPr>
        <p:spPr>
          <a:xfrm>
            <a:off x="1862894" y="554534"/>
            <a:ext cx="10949354" cy="5693866"/>
          </a:xfrm>
          <a:prstGeom prst="rect">
            <a:avLst/>
          </a:prstGeom>
          <a:noFill/>
        </p:spPr>
        <p:txBody>
          <a:bodyPr wrap="square" rtlCol="0">
            <a:spAutoFit/>
          </a:bodyPr>
          <a:lstStyle/>
          <a:p>
            <a:r>
              <a:rPr lang="fr-FR" sz="4000" dirty="0"/>
              <a:t>La bibliothèque Axios</a:t>
            </a:r>
          </a:p>
          <a:p>
            <a:endParaRPr lang="fr-FR" dirty="0"/>
          </a:p>
          <a:p>
            <a:endParaRPr lang="fr-FR" dirty="0"/>
          </a:p>
          <a:p>
            <a:r>
              <a:rPr lang="en-US" dirty="0" err="1"/>
              <a:t>Axios</a:t>
            </a:r>
            <a:r>
              <a:rPr lang="en-US" dirty="0"/>
              <a:t> </a:t>
            </a:r>
            <a:r>
              <a:rPr lang="en-US" dirty="0" err="1"/>
              <a:t>permet</a:t>
            </a:r>
            <a:r>
              <a:rPr lang="en-US" dirty="0"/>
              <a:t> de faire des </a:t>
            </a:r>
            <a:r>
              <a:rPr lang="en-US" dirty="0" err="1"/>
              <a:t>requêtes</a:t>
            </a:r>
            <a:r>
              <a:rPr lang="en-US" dirty="0"/>
              <a:t> </a:t>
            </a:r>
            <a:r>
              <a:rPr lang="en-US" dirty="0" err="1"/>
              <a:t>XMLHttpRequest</a:t>
            </a:r>
            <a:r>
              <a:rPr lang="en-US" dirty="0"/>
              <a:t> pour </a:t>
            </a:r>
            <a:r>
              <a:rPr lang="en-US" dirty="0" err="1"/>
              <a:t>intéragir</a:t>
            </a:r>
            <a:r>
              <a:rPr lang="en-US" dirty="0"/>
              <a:t> avec un </a:t>
            </a:r>
            <a:r>
              <a:rPr lang="en-US" dirty="0" err="1"/>
              <a:t>serveur</a:t>
            </a:r>
            <a:r>
              <a:rPr lang="en-US" dirty="0"/>
              <a:t> Web. </a:t>
            </a:r>
          </a:p>
          <a:p>
            <a:r>
              <a:rPr lang="en-US" dirty="0"/>
              <a:t>Des </a:t>
            </a:r>
            <a:r>
              <a:rPr lang="en-US" dirty="0" err="1"/>
              <a:t>données</a:t>
            </a:r>
            <a:r>
              <a:rPr lang="en-US" dirty="0"/>
              <a:t> </a:t>
            </a:r>
            <a:r>
              <a:rPr lang="en-US" dirty="0" err="1"/>
              <a:t>peuvent</a:t>
            </a:r>
            <a:r>
              <a:rPr lang="en-US" dirty="0"/>
              <a:t> </a:t>
            </a:r>
            <a:r>
              <a:rPr lang="en-US" dirty="0" err="1"/>
              <a:t>être</a:t>
            </a:r>
            <a:r>
              <a:rPr lang="en-US" dirty="0"/>
              <a:t> </a:t>
            </a:r>
            <a:r>
              <a:rPr lang="en-US" dirty="0" err="1"/>
              <a:t>réupérées</a:t>
            </a:r>
            <a:r>
              <a:rPr lang="en-US" dirty="0"/>
              <a:t> à </a:t>
            </a:r>
            <a:r>
              <a:rPr lang="en-US" dirty="0" err="1"/>
              <a:t>partir</a:t>
            </a:r>
            <a:r>
              <a:rPr lang="en-US" dirty="0"/>
              <a:t> </a:t>
            </a:r>
            <a:r>
              <a:rPr lang="en-US" dirty="0" err="1"/>
              <a:t>d'une</a:t>
            </a:r>
            <a:r>
              <a:rPr lang="en-US" dirty="0"/>
              <a:t> URL sans </a:t>
            </a:r>
            <a:r>
              <a:rPr lang="en-US" dirty="0" err="1"/>
              <a:t>avoir</a:t>
            </a:r>
            <a:r>
              <a:rPr lang="en-US" dirty="0"/>
              <a:t> à </a:t>
            </a:r>
            <a:r>
              <a:rPr lang="en-US" dirty="0" err="1"/>
              <a:t>rafraîchir</a:t>
            </a:r>
            <a:r>
              <a:rPr lang="en-US" dirty="0"/>
              <a:t> </a:t>
            </a:r>
            <a:r>
              <a:rPr lang="en-US" dirty="0" err="1"/>
              <a:t>complètement</a:t>
            </a:r>
            <a:r>
              <a:rPr lang="en-US" dirty="0"/>
              <a:t> la page.</a:t>
            </a:r>
          </a:p>
          <a:p>
            <a:r>
              <a:rPr lang="fr-FR" dirty="0"/>
              <a:t>Voici le CDN de la bibliothèque AXIOS :</a:t>
            </a:r>
          </a:p>
          <a:p>
            <a:endParaRPr lang="fr-FR" dirty="0"/>
          </a:p>
          <a:p>
            <a:r>
              <a:rPr lang="fr-FR" dirty="0"/>
              <a:t>	</a:t>
            </a:r>
            <a:r>
              <a:rPr lang="fr-FR" dirty="0">
                <a:latin typeface="Courier New" panose="02070309020205020404" pitchFamily="49" charset="0"/>
                <a:cs typeface="Courier New" panose="02070309020205020404" pitchFamily="49" charset="0"/>
              </a:rPr>
              <a:t>&lt;script src="https://unpkg.com/</a:t>
            </a:r>
            <a:r>
              <a:rPr lang="fr-FR" dirty="0" err="1">
                <a:latin typeface="Courier New" panose="02070309020205020404" pitchFamily="49" charset="0"/>
                <a:cs typeface="Courier New" panose="02070309020205020404" pitchFamily="49" charset="0"/>
              </a:rPr>
              <a:t>axios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dist</a:t>
            </a:r>
            <a:r>
              <a:rPr lang="fr-FR" dirty="0">
                <a:latin typeface="Courier New" panose="02070309020205020404" pitchFamily="49" charset="0"/>
                <a:cs typeface="Courier New" panose="02070309020205020404" pitchFamily="49" charset="0"/>
              </a:rPr>
              <a:t>/axios.min.js"&gt;&lt;/script&gt;</a:t>
            </a:r>
          </a:p>
          <a:p>
            <a:endParaRPr lang="en-US" dirty="0"/>
          </a:p>
          <a:p>
            <a:endParaRPr lang="en-US" dirty="0"/>
          </a:p>
          <a:p>
            <a:r>
              <a:rPr lang="en-US" dirty="0" err="1"/>
              <a:t>Axios</a:t>
            </a:r>
            <a:r>
              <a:rPr lang="en-US" dirty="0"/>
              <a:t> </a:t>
            </a:r>
            <a:r>
              <a:rPr lang="en-US" dirty="0" err="1"/>
              <a:t>est</a:t>
            </a:r>
            <a:r>
              <a:rPr lang="en-US" dirty="0"/>
              <a:t> </a:t>
            </a:r>
            <a:r>
              <a:rPr lang="en-US" dirty="0" err="1"/>
              <a:t>basé</a:t>
            </a:r>
            <a:r>
              <a:rPr lang="en-US" dirty="0"/>
              <a:t> sur les promises. Vous </a:t>
            </a:r>
            <a:r>
              <a:rPr lang="en-US" dirty="0" err="1"/>
              <a:t>utiliserez</a:t>
            </a:r>
            <a:r>
              <a:rPr lang="en-US" dirty="0"/>
              <a:t> "</a:t>
            </a:r>
            <a:r>
              <a:rPr lang="en-US" dirty="0" err="1"/>
              <a:t>donc</a:t>
            </a:r>
            <a:r>
              <a:rPr lang="en-US" dirty="0"/>
              <a:t>" la </a:t>
            </a:r>
            <a:r>
              <a:rPr lang="en-US" dirty="0" err="1"/>
              <a:t>fonction</a:t>
            </a:r>
            <a:r>
              <a:rPr lang="en-US" dirty="0"/>
              <a:t> </a:t>
            </a:r>
            <a:r>
              <a:rPr lang="en-US" b="1" dirty="0"/>
              <a:t>then </a:t>
            </a:r>
            <a:r>
              <a:rPr lang="en-US" dirty="0"/>
              <a:t>pour </a:t>
            </a:r>
            <a:r>
              <a:rPr lang="en-US" dirty="0" err="1"/>
              <a:t>récupérer</a:t>
            </a:r>
            <a:r>
              <a:rPr lang="en-US" dirty="0"/>
              <a:t> la réponse :</a:t>
            </a:r>
          </a:p>
          <a:p>
            <a:endParaRPr lang="en-US" dirty="0"/>
          </a:p>
          <a:p>
            <a:pPr lvl="1"/>
            <a:r>
              <a:rPr lang="en-US" dirty="0" err="1">
                <a:latin typeface="Courier New" panose="02070309020205020404" pitchFamily="49" charset="0"/>
                <a:cs typeface="Courier New" panose="02070309020205020404" pitchFamily="49" charset="0"/>
              </a:rPr>
              <a:t>axios.get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adresse</a:t>
            </a:r>
            <a:r>
              <a:rPr lang="en-US" dirty="0">
                <a:latin typeface="Courier New" panose="02070309020205020404" pitchFamily="49" charset="0"/>
                <a:cs typeface="Courier New" panose="02070309020205020404" pitchFamily="49" charset="0"/>
              </a:rPr>
              <a:t>).then(function(</a:t>
            </a:r>
            <a:r>
              <a:rPr lang="en-US" dirty="0" err="1">
                <a:latin typeface="Courier New" panose="02070309020205020404" pitchFamily="49" charset="0"/>
                <a:cs typeface="Courier New" panose="02070309020205020404" pitchFamily="49" charset="0"/>
              </a:rPr>
              <a:t>reponse</a:t>
            </a:r>
            <a:r>
              <a:rPr lang="en-US" dirty="0">
                <a:latin typeface="Courier New" panose="02070309020205020404" pitchFamily="49" charset="0"/>
                <a:cs typeface="Courier New" panose="02070309020205020404" pitchFamily="49" charset="0"/>
              </a:rPr>
              <a:t>) {</a:t>
            </a:r>
            <a:endParaRPr lang="fr-FR" dirty="0">
              <a:latin typeface="Courier New" panose="02070309020205020404" pitchFamily="49" charset="0"/>
              <a:cs typeface="Courier New" panose="02070309020205020404" pitchFamily="49" charset="0"/>
            </a:endParaRPr>
          </a:p>
          <a:p>
            <a:pPr lvl="1"/>
            <a:r>
              <a:rPr lang="fr-FR" dirty="0">
                <a:latin typeface="Courier New" panose="02070309020205020404" pitchFamily="49" charset="0"/>
                <a:cs typeface="Courier New" panose="02070309020205020404" pitchFamily="49" charset="0"/>
              </a:rPr>
              <a:t>  console.log(</a:t>
            </a:r>
            <a:r>
              <a:rPr lang="fr-FR" dirty="0" err="1">
                <a:latin typeface="Courier New" panose="02070309020205020404" pitchFamily="49" charset="0"/>
                <a:cs typeface="Courier New" panose="02070309020205020404" pitchFamily="49" charset="0"/>
              </a:rPr>
              <a:t>reponse</a:t>
            </a:r>
            <a:r>
              <a:rPr lang="fr-FR" dirty="0">
                <a:latin typeface="Courier New" panose="02070309020205020404" pitchFamily="49" charset="0"/>
                <a:cs typeface="Courier New" panose="02070309020205020404" pitchFamily="49" charset="0"/>
              </a:rPr>
              <a:t>);</a:t>
            </a:r>
          </a:p>
          <a:p>
            <a:pPr lvl="1"/>
            <a:r>
              <a:rPr lang="fr-FR" dirty="0">
                <a:latin typeface="Courier New" panose="02070309020205020404" pitchFamily="49" charset="0"/>
                <a:cs typeface="Courier New" panose="02070309020205020404" pitchFamily="49" charset="0"/>
              </a:rPr>
              <a:t>});</a:t>
            </a:r>
          </a:p>
          <a:p>
            <a:endParaRPr lang="fr-FR" dirty="0"/>
          </a:p>
          <a:p>
            <a:r>
              <a:rPr lang="fr-FR" dirty="0"/>
              <a:t>La documentation sur Axios se trouve ici :</a:t>
            </a:r>
          </a:p>
          <a:p>
            <a:r>
              <a:rPr lang="fr-FR" dirty="0"/>
              <a:t>	</a:t>
            </a:r>
            <a:r>
              <a:rPr lang="fr-FR" dirty="0">
                <a:hlinkClick r:id="rId2"/>
              </a:rPr>
              <a:t>https://github.com/axios/axios</a:t>
            </a:r>
            <a:endParaRPr lang="fr-FR" dirty="0"/>
          </a:p>
          <a:p>
            <a:endParaRPr lang="fr-FR" dirty="0"/>
          </a:p>
        </p:txBody>
      </p:sp>
      <p:sp>
        <p:nvSpPr>
          <p:cNvPr id="3" name="Espace réservé du numéro de diapositive 2">
            <a:extLst>
              <a:ext uri="{FF2B5EF4-FFF2-40B4-BE49-F238E27FC236}">
                <a16:creationId xmlns:a16="http://schemas.microsoft.com/office/drawing/2014/main" id="{6F883CEA-EBE6-41D7-85DD-7381347AC3AF}"/>
              </a:ext>
            </a:extLst>
          </p:cNvPr>
          <p:cNvSpPr>
            <a:spLocks noGrp="1"/>
          </p:cNvSpPr>
          <p:nvPr>
            <p:ph type="sldNum" sz="quarter" idx="12"/>
          </p:nvPr>
        </p:nvSpPr>
        <p:spPr/>
        <p:txBody>
          <a:bodyPr/>
          <a:lstStyle/>
          <a:p>
            <a:fld id="{A970373A-A4FA-4478-B392-F5084C63EFFD}" type="slidenum">
              <a:rPr lang="fr-FR" smtClean="0"/>
              <a:t>316</a:t>
            </a:fld>
            <a:endParaRPr lang="fr-FR"/>
          </a:p>
        </p:txBody>
      </p:sp>
    </p:spTree>
    <p:extLst>
      <p:ext uri="{BB962C8B-B14F-4D97-AF65-F5344CB8AC3E}">
        <p14:creationId xmlns:p14="http://schemas.microsoft.com/office/powerpoint/2010/main" val="1913822055"/>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77212ED-571C-4795-A4B9-E9180679D7C6}"/>
              </a:ext>
            </a:extLst>
          </p:cNvPr>
          <p:cNvSpPr txBox="1"/>
          <p:nvPr/>
        </p:nvSpPr>
        <p:spPr>
          <a:xfrm>
            <a:off x="2176109" y="634908"/>
            <a:ext cx="8181394" cy="707886"/>
          </a:xfrm>
          <a:prstGeom prst="rect">
            <a:avLst/>
          </a:prstGeom>
          <a:noFill/>
        </p:spPr>
        <p:txBody>
          <a:bodyPr wrap="square" rtlCol="0">
            <a:spAutoFit/>
          </a:bodyPr>
          <a:lstStyle/>
          <a:p>
            <a:r>
              <a:rPr lang="fr-FR" sz="4000" dirty="0"/>
              <a:t>L'API REST </a:t>
            </a:r>
            <a:r>
              <a:rPr lang="fr-FR" sz="4000" dirty="0" err="1"/>
              <a:t>JSONPlaceHolder</a:t>
            </a:r>
            <a:endParaRPr lang="fr-FR" sz="4000" dirty="0"/>
          </a:p>
        </p:txBody>
      </p:sp>
      <p:sp>
        <p:nvSpPr>
          <p:cNvPr id="3" name="Rectangle 2">
            <a:extLst>
              <a:ext uri="{FF2B5EF4-FFF2-40B4-BE49-F238E27FC236}">
                <a16:creationId xmlns:a16="http://schemas.microsoft.com/office/drawing/2014/main" id="{F2FEEB8C-621C-437C-9087-EC1BCEDE0EF3}"/>
              </a:ext>
            </a:extLst>
          </p:cNvPr>
          <p:cNvSpPr/>
          <p:nvPr/>
        </p:nvSpPr>
        <p:spPr>
          <a:xfrm>
            <a:off x="1543719" y="2610330"/>
            <a:ext cx="10890739" cy="2585323"/>
          </a:xfrm>
          <a:prstGeom prst="rect">
            <a:avLst/>
          </a:prstGeom>
        </p:spPr>
        <p:txBody>
          <a:bodyPr wrap="square">
            <a:spAutoFit/>
          </a:bodyPr>
          <a:lstStyle/>
          <a:p>
            <a:r>
              <a:rPr lang="fr-FR" dirty="0"/>
              <a:t>Une API REST (</a:t>
            </a:r>
            <a:r>
              <a:rPr lang="en-US" i="1" dirty="0" err="1"/>
              <a:t>REpresentational</a:t>
            </a:r>
            <a:r>
              <a:rPr lang="en-US" i="1" dirty="0"/>
              <a:t> State Transfer Application Program Interface</a:t>
            </a:r>
            <a:r>
              <a:rPr lang="en-US" dirty="0"/>
              <a:t>) </a:t>
            </a:r>
            <a:r>
              <a:rPr lang="fr-FR" dirty="0"/>
              <a:t>se doit d’être sans état (</a:t>
            </a:r>
            <a:r>
              <a:rPr lang="fr-FR" i="1" dirty="0" err="1"/>
              <a:t>stateless</a:t>
            </a:r>
            <a:r>
              <a:rPr lang="fr-FR" dirty="0"/>
              <a:t>). </a:t>
            </a:r>
          </a:p>
          <a:p>
            <a:endParaRPr lang="fr-FR" dirty="0"/>
          </a:p>
          <a:p>
            <a:r>
              <a:rPr lang="fr-FR" dirty="0"/>
              <a:t>La communication entre le client et le serveur ne doit pas dépendre d’un quelconque contexte provenant du serveur. </a:t>
            </a:r>
          </a:p>
          <a:p>
            <a:endParaRPr lang="fr-FR" dirty="0"/>
          </a:p>
          <a:p>
            <a:r>
              <a:rPr lang="fr-FR" dirty="0"/>
              <a:t>Chaque requête doit contenir l’ensemble des informations nécessaires à son traitement. </a:t>
            </a:r>
          </a:p>
          <a:p>
            <a:endParaRPr lang="fr-FR" dirty="0"/>
          </a:p>
          <a:p>
            <a:r>
              <a:rPr lang="fr-FR" dirty="0"/>
              <a:t>Cela permet au serveur de traiter d'une façon similaire les requêtes de plusieurs clients </a:t>
            </a:r>
            <a:r>
              <a:rPr lang="fr-FR" i="1" dirty="0"/>
              <a:t>via </a:t>
            </a:r>
            <a:r>
              <a:rPr lang="fr-FR" dirty="0"/>
              <a:t>de multiples instances de serveurs.</a:t>
            </a:r>
          </a:p>
        </p:txBody>
      </p:sp>
      <p:sp>
        <p:nvSpPr>
          <p:cNvPr id="4" name="Espace réservé du numéro de diapositive 3">
            <a:extLst>
              <a:ext uri="{FF2B5EF4-FFF2-40B4-BE49-F238E27FC236}">
                <a16:creationId xmlns:a16="http://schemas.microsoft.com/office/drawing/2014/main" id="{6EECA08A-8E73-4EF7-8B6F-ED01237BB4C0}"/>
              </a:ext>
            </a:extLst>
          </p:cNvPr>
          <p:cNvSpPr>
            <a:spLocks noGrp="1"/>
          </p:cNvSpPr>
          <p:nvPr>
            <p:ph type="sldNum" sz="quarter" idx="12"/>
          </p:nvPr>
        </p:nvSpPr>
        <p:spPr/>
        <p:txBody>
          <a:bodyPr/>
          <a:lstStyle/>
          <a:p>
            <a:fld id="{A970373A-A4FA-4478-B392-F5084C63EFFD}" type="slidenum">
              <a:rPr lang="fr-FR" smtClean="0"/>
              <a:t>317</a:t>
            </a:fld>
            <a:endParaRPr lang="fr-FR"/>
          </a:p>
        </p:txBody>
      </p:sp>
    </p:spTree>
    <p:extLst>
      <p:ext uri="{BB962C8B-B14F-4D97-AF65-F5344CB8AC3E}">
        <p14:creationId xmlns:p14="http://schemas.microsoft.com/office/powerpoint/2010/main" val="1070899087"/>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B7C4391D-E30C-416E-AABA-EE4BB0820EC0}"/>
              </a:ext>
            </a:extLst>
          </p:cNvPr>
          <p:cNvPicPr>
            <a:picLocks noChangeAspect="1"/>
          </p:cNvPicPr>
          <p:nvPr/>
        </p:nvPicPr>
        <p:blipFill>
          <a:blip r:embed="rId2"/>
          <a:stretch>
            <a:fillRect/>
          </a:stretch>
        </p:blipFill>
        <p:spPr>
          <a:xfrm>
            <a:off x="7715143" y="0"/>
            <a:ext cx="4358268" cy="6858000"/>
          </a:xfrm>
          <a:prstGeom prst="rect">
            <a:avLst/>
          </a:prstGeom>
        </p:spPr>
      </p:pic>
      <p:sp>
        <p:nvSpPr>
          <p:cNvPr id="3" name="Rectangle 2">
            <a:extLst>
              <a:ext uri="{FF2B5EF4-FFF2-40B4-BE49-F238E27FC236}">
                <a16:creationId xmlns:a16="http://schemas.microsoft.com/office/drawing/2014/main" id="{1CE045FE-4908-43C3-9FC3-64A67AA7B194}"/>
              </a:ext>
            </a:extLst>
          </p:cNvPr>
          <p:cNvSpPr/>
          <p:nvPr/>
        </p:nvSpPr>
        <p:spPr>
          <a:xfrm>
            <a:off x="1195753" y="2551837"/>
            <a:ext cx="6096000" cy="1754326"/>
          </a:xfrm>
          <a:prstGeom prst="rect">
            <a:avLst/>
          </a:prstGeom>
        </p:spPr>
        <p:txBody>
          <a:bodyPr>
            <a:spAutoFit/>
          </a:bodyPr>
          <a:lstStyle/>
          <a:p>
            <a:r>
              <a:rPr lang="fr-FR" dirty="0"/>
              <a:t>Dans cette section, vous allez utiliser l'API REST </a:t>
            </a:r>
            <a:r>
              <a:rPr lang="fr-FR" b="1" dirty="0" err="1"/>
              <a:t>JSONPlaceHolder</a:t>
            </a:r>
            <a:r>
              <a:rPr lang="fr-FR" dirty="0"/>
              <a:t>. Connectez-vous sur cette URL :</a:t>
            </a:r>
          </a:p>
          <a:p>
            <a:endParaRPr lang="fr-FR" dirty="0"/>
          </a:p>
          <a:p>
            <a:r>
              <a:rPr lang="fr-FR" dirty="0"/>
              <a:t>      </a:t>
            </a:r>
            <a:r>
              <a:rPr lang="fr-FR" dirty="0">
                <a:hlinkClick r:id="rId3"/>
              </a:rPr>
              <a:t>https://jsonplaceholder.typicode.com/users</a:t>
            </a:r>
            <a:endParaRPr lang="fr-FR" dirty="0"/>
          </a:p>
          <a:p>
            <a:endParaRPr lang="fr-FR" dirty="0"/>
          </a:p>
          <a:p>
            <a:r>
              <a:rPr lang="fr-FR" dirty="0"/>
              <a:t>Voici ce que vous devez récupérer.</a:t>
            </a:r>
          </a:p>
        </p:txBody>
      </p:sp>
      <p:sp>
        <p:nvSpPr>
          <p:cNvPr id="4" name="Espace réservé du numéro de diapositive 3">
            <a:extLst>
              <a:ext uri="{FF2B5EF4-FFF2-40B4-BE49-F238E27FC236}">
                <a16:creationId xmlns:a16="http://schemas.microsoft.com/office/drawing/2014/main" id="{B10FC4E3-C0D0-4166-A6F7-65C74FB2A698}"/>
              </a:ext>
            </a:extLst>
          </p:cNvPr>
          <p:cNvSpPr>
            <a:spLocks noGrp="1"/>
          </p:cNvSpPr>
          <p:nvPr>
            <p:ph type="sldNum" sz="quarter" idx="12"/>
          </p:nvPr>
        </p:nvSpPr>
        <p:spPr/>
        <p:txBody>
          <a:bodyPr/>
          <a:lstStyle/>
          <a:p>
            <a:fld id="{A970373A-A4FA-4478-B392-F5084C63EFFD}" type="slidenum">
              <a:rPr lang="fr-FR" smtClean="0"/>
              <a:t>318</a:t>
            </a:fld>
            <a:endParaRPr lang="fr-FR"/>
          </a:p>
        </p:txBody>
      </p:sp>
    </p:spTree>
    <p:extLst>
      <p:ext uri="{BB962C8B-B14F-4D97-AF65-F5344CB8AC3E}">
        <p14:creationId xmlns:p14="http://schemas.microsoft.com/office/powerpoint/2010/main" val="358427296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4B92B52-BDC8-43A5-BD39-EE8787218190}"/>
              </a:ext>
            </a:extLst>
          </p:cNvPr>
          <p:cNvSpPr txBox="1"/>
          <p:nvPr/>
        </p:nvSpPr>
        <p:spPr>
          <a:xfrm>
            <a:off x="1748890" y="199077"/>
            <a:ext cx="9754133" cy="1200329"/>
          </a:xfrm>
          <a:prstGeom prst="rect">
            <a:avLst/>
          </a:prstGeom>
          <a:noFill/>
        </p:spPr>
        <p:txBody>
          <a:bodyPr wrap="square" rtlCol="0">
            <a:spAutoFit/>
          </a:bodyPr>
          <a:lstStyle/>
          <a:p>
            <a:r>
              <a:rPr lang="fr-FR" dirty="0"/>
              <a:t>Exercice :</a:t>
            </a:r>
          </a:p>
          <a:p>
            <a:endParaRPr lang="fr-FR" dirty="0"/>
          </a:p>
          <a:p>
            <a:r>
              <a:rPr lang="fr-FR" dirty="0"/>
              <a:t>Utilisez la bibliothèque </a:t>
            </a:r>
            <a:r>
              <a:rPr lang="fr-FR" b="1" dirty="0"/>
              <a:t>AXIOS</a:t>
            </a:r>
            <a:r>
              <a:rPr lang="fr-FR" dirty="0"/>
              <a:t> pour récupérer dix utilisateurs dans l'API </a:t>
            </a:r>
            <a:r>
              <a:rPr lang="fr-FR" b="1" dirty="0" err="1"/>
              <a:t>JSONPlaceHolder</a:t>
            </a:r>
            <a:r>
              <a:rPr lang="fr-FR" dirty="0"/>
              <a:t>. Mettez en forme les données récupérées avec </a:t>
            </a:r>
            <a:r>
              <a:rPr lang="fr-FR" b="1" dirty="0"/>
              <a:t>Bootstrap</a:t>
            </a:r>
            <a:r>
              <a:rPr lang="fr-FR" dirty="0"/>
              <a:t> pour obtenir quelque chose comme ceci :</a:t>
            </a:r>
          </a:p>
        </p:txBody>
      </p:sp>
      <p:pic>
        <p:nvPicPr>
          <p:cNvPr id="3" name="Image 2">
            <a:extLst>
              <a:ext uri="{FF2B5EF4-FFF2-40B4-BE49-F238E27FC236}">
                <a16:creationId xmlns:a16="http://schemas.microsoft.com/office/drawing/2014/main" id="{31EF995F-CC75-4017-AABB-646A7704404F}"/>
              </a:ext>
            </a:extLst>
          </p:cNvPr>
          <p:cNvPicPr>
            <a:picLocks noChangeAspect="1"/>
          </p:cNvPicPr>
          <p:nvPr/>
        </p:nvPicPr>
        <p:blipFill>
          <a:blip r:embed="rId2"/>
          <a:stretch>
            <a:fillRect/>
          </a:stretch>
        </p:blipFill>
        <p:spPr>
          <a:xfrm>
            <a:off x="2297531" y="1726508"/>
            <a:ext cx="7596938" cy="5131492"/>
          </a:xfrm>
          <a:prstGeom prst="rect">
            <a:avLst/>
          </a:prstGeom>
        </p:spPr>
      </p:pic>
      <p:sp>
        <p:nvSpPr>
          <p:cNvPr id="4" name="Espace réservé du numéro de diapositive 3">
            <a:extLst>
              <a:ext uri="{FF2B5EF4-FFF2-40B4-BE49-F238E27FC236}">
                <a16:creationId xmlns:a16="http://schemas.microsoft.com/office/drawing/2014/main" id="{E80FB522-C13E-4396-8386-1C1DA5ACE805}"/>
              </a:ext>
            </a:extLst>
          </p:cNvPr>
          <p:cNvSpPr>
            <a:spLocks noGrp="1"/>
          </p:cNvSpPr>
          <p:nvPr>
            <p:ph type="sldNum" sz="quarter" idx="12"/>
          </p:nvPr>
        </p:nvSpPr>
        <p:spPr/>
        <p:txBody>
          <a:bodyPr/>
          <a:lstStyle/>
          <a:p>
            <a:fld id="{A970373A-A4FA-4478-B392-F5084C63EFFD}" type="slidenum">
              <a:rPr lang="fr-FR" smtClean="0"/>
              <a:t>319</a:t>
            </a:fld>
            <a:endParaRPr lang="fr-FR"/>
          </a:p>
        </p:txBody>
      </p:sp>
    </p:spTree>
    <p:extLst>
      <p:ext uri="{BB962C8B-B14F-4D97-AF65-F5344CB8AC3E}">
        <p14:creationId xmlns:p14="http://schemas.microsoft.com/office/powerpoint/2010/main" val="3888231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158738" y="754144"/>
            <a:ext cx="9615340" cy="1200329"/>
          </a:xfrm>
          <a:prstGeom prst="rect">
            <a:avLst/>
          </a:prstGeom>
          <a:noFill/>
        </p:spPr>
        <p:txBody>
          <a:bodyPr wrap="square" rtlCol="0">
            <a:spAutoFit/>
          </a:bodyPr>
          <a:lstStyle/>
          <a:p>
            <a:r>
              <a:rPr lang="fr-FR" dirty="0"/>
              <a:t>Exercice :</a:t>
            </a:r>
          </a:p>
          <a:p>
            <a:endParaRPr lang="fr-FR" dirty="0"/>
          </a:p>
          <a:p>
            <a:r>
              <a:rPr lang="fr-FR" dirty="0"/>
              <a:t>Définissez un formulaire contenant une zone de texte et un bouton. Lorsque l'utilisateur clique sur le bouton, exécutez la fonction </a:t>
            </a:r>
            <a:r>
              <a:rPr lang="fr-FR" b="1" dirty="0"/>
              <a:t>carre()</a:t>
            </a:r>
            <a:r>
              <a:rPr lang="fr-FR" dirty="0"/>
              <a:t> qui affiche le carré du nombre tapé dans la zone de texte.</a:t>
            </a:r>
          </a:p>
        </p:txBody>
      </p:sp>
      <p:sp>
        <p:nvSpPr>
          <p:cNvPr id="3" name="ZoneTexte 2"/>
          <p:cNvSpPr txBox="1"/>
          <p:nvPr/>
        </p:nvSpPr>
        <p:spPr>
          <a:xfrm>
            <a:off x="2422689" y="2733773"/>
            <a:ext cx="7475455" cy="203132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dirty="0"/>
              <a:t>Indice :</a:t>
            </a:r>
          </a:p>
          <a:p>
            <a:r>
              <a:rPr lang="fr-FR" dirty="0"/>
              <a:t>Si une balise </a:t>
            </a:r>
            <a:r>
              <a:rPr lang="fr-FR" b="1" dirty="0"/>
              <a:t>&lt;input&gt; </a:t>
            </a:r>
            <a:r>
              <a:rPr lang="fr-FR" dirty="0"/>
              <a:t>de type </a:t>
            </a:r>
            <a:r>
              <a:rPr lang="fr-FR" b="1" dirty="0" err="1"/>
              <a:t>text</a:t>
            </a:r>
            <a:r>
              <a:rPr lang="fr-FR" b="1" dirty="0"/>
              <a:t> </a:t>
            </a:r>
            <a:r>
              <a:rPr lang="fr-FR" dirty="0"/>
              <a:t>a pour attribut </a:t>
            </a:r>
            <a:r>
              <a:rPr lang="fr-FR" b="1" dirty="0" err="1"/>
              <a:t>name</a:t>
            </a:r>
            <a:r>
              <a:rPr lang="fr-FR" b="1" dirty="0"/>
              <a:t> </a:t>
            </a:r>
            <a:r>
              <a:rPr lang="fr-FR" b="1" dirty="0" err="1"/>
              <a:t>xyz</a:t>
            </a:r>
            <a:r>
              <a:rPr lang="fr-FR" dirty="0"/>
              <a:t>, JavaScript peut accéder en lecture et en écriture au contenu de cette balise avec l'instruction suivante :</a:t>
            </a:r>
          </a:p>
          <a:p>
            <a:endParaRPr lang="fr-FR" dirty="0"/>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nom_formulaire.xyz.value</a:t>
            </a:r>
            <a:endParaRPr lang="fr-FR" dirty="0">
              <a:latin typeface="Courier New" panose="02070309020205020404" pitchFamily="49" charset="0"/>
              <a:cs typeface="Courier New" panose="02070309020205020404" pitchFamily="49" charset="0"/>
            </a:endParaRPr>
          </a:p>
          <a:p>
            <a:endParaRPr lang="fr-FR" dirty="0"/>
          </a:p>
        </p:txBody>
      </p:sp>
      <p:sp>
        <p:nvSpPr>
          <p:cNvPr id="4" name="Espace réservé du numéro de diapositive 3">
            <a:extLst>
              <a:ext uri="{FF2B5EF4-FFF2-40B4-BE49-F238E27FC236}">
                <a16:creationId xmlns:a16="http://schemas.microsoft.com/office/drawing/2014/main" id="{2148D0F9-B1E5-4D61-8E79-C3076A03AD80}"/>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712315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B4FB57-C1D2-4C83-9411-A72B6E8DD55D}"/>
              </a:ext>
            </a:extLst>
          </p:cNvPr>
          <p:cNvSpPr/>
          <p:nvPr/>
        </p:nvSpPr>
        <p:spPr>
          <a:xfrm>
            <a:off x="1880952" y="1477863"/>
            <a:ext cx="9843878" cy="4185761"/>
          </a:xfrm>
          <a:prstGeom prst="rect">
            <a:avLst/>
          </a:prstGeom>
        </p:spPr>
        <p:txBody>
          <a:bodyPr wrap="square">
            <a:spAutoFit/>
          </a:bodyPr>
          <a:lstStyle/>
          <a:p>
            <a:r>
              <a:rPr lang="fr-FR" sz="1400" dirty="0">
                <a:latin typeface="Courier New" panose="02070309020205020404" pitchFamily="49" charset="0"/>
                <a:cs typeface="Courier New" panose="02070309020205020404" pitchFamily="49" charset="0"/>
              </a:rPr>
              <a:t>&lt;!DOCTYPE html&gt; </a:t>
            </a:r>
          </a:p>
          <a:p>
            <a:r>
              <a:rPr lang="fr-FR" sz="1400" dirty="0">
                <a:latin typeface="Courier New" panose="02070309020205020404" pitchFamily="49" charset="0"/>
                <a:cs typeface="Courier New" panose="02070309020205020404" pitchFamily="49" charset="0"/>
              </a:rPr>
              <a:t>&lt;html&gt; </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 </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name</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viewport</a:t>
            </a:r>
            <a:r>
              <a:rPr lang="fr-FR" sz="1400" dirty="0">
                <a:latin typeface="Courier New" panose="02070309020205020404" pitchFamily="49" charset="0"/>
                <a:cs typeface="Courier New" panose="02070309020205020404" pitchFamily="49" charset="0"/>
              </a:rPr>
              <a:t>" content="</a:t>
            </a:r>
            <a:r>
              <a:rPr lang="fr-FR" sz="1400" dirty="0" err="1">
                <a:latin typeface="Courier New" panose="02070309020205020404" pitchFamily="49" charset="0"/>
                <a:cs typeface="Courier New" panose="02070309020205020404" pitchFamily="49" charset="0"/>
              </a:rPr>
              <a:t>width</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device-width</a:t>
            </a:r>
            <a:r>
              <a:rPr lang="fr-FR" sz="1400" dirty="0">
                <a:latin typeface="Courier New" panose="02070309020205020404" pitchFamily="49" charset="0"/>
                <a:cs typeface="Courier New" panose="02070309020205020404" pitchFamily="49" charset="0"/>
              </a:rPr>
              <a:t>, initial-</a:t>
            </a:r>
            <a:r>
              <a:rPr lang="fr-FR" sz="1400" dirty="0" err="1">
                <a:latin typeface="Courier New" panose="02070309020205020404" pitchFamily="49" charset="0"/>
                <a:cs typeface="Courier New" panose="02070309020205020404" pitchFamily="49" charset="0"/>
              </a:rPr>
              <a:t>scale</a:t>
            </a:r>
            <a:r>
              <a:rPr lang="fr-FR" sz="1400" dirty="0">
                <a:latin typeface="Courier New" panose="02070309020205020404" pitchFamily="49" charset="0"/>
                <a:cs typeface="Courier New" panose="02070309020205020404" pitchFamily="49" charset="0"/>
              </a:rPr>
              <a:t>=1"&gt;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r>
              <a:rPr lang="fr-FR" sz="1400" dirty="0" err="1">
                <a:latin typeface="Courier New" panose="02070309020205020404" pitchFamily="49" charset="0"/>
                <a:cs typeface="Courier New" panose="02070309020205020404" pitchFamily="49" charset="0"/>
              </a:rPr>
              <a:t>JSONPlaceHolder</a:t>
            </a:r>
            <a:r>
              <a:rPr lang="fr-FR" sz="1400" dirty="0">
                <a:latin typeface="Courier New" panose="02070309020205020404" pitchFamily="49" charset="0"/>
                <a:cs typeface="Courier New" panose="02070309020205020404" pitchFamily="49" charset="0"/>
              </a:rPr>
              <a:t>&lt;/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&lt;script src="https://unpkg.com/</a:t>
            </a:r>
            <a:r>
              <a:rPr lang="fr-FR" sz="1400" dirty="0" err="1">
                <a:latin typeface="Courier New" panose="02070309020205020404" pitchFamily="49" charset="0"/>
                <a:cs typeface="Courier New" panose="02070309020205020404" pitchFamily="49" charset="0"/>
              </a:rPr>
              <a:t>axios</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dist</a:t>
            </a:r>
            <a:r>
              <a:rPr lang="fr-FR" sz="1400" dirty="0">
                <a:latin typeface="Courier New" panose="02070309020205020404" pitchFamily="49" charset="0"/>
                <a:cs typeface="Courier New" panose="02070309020205020404" pitchFamily="49" charset="0"/>
              </a:rPr>
              <a:t>/axios.min.js"&gt;&lt;/script&gt;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lecture()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axios.get</a:t>
            </a:r>
            <a:r>
              <a:rPr lang="fr-FR" sz="1400" dirty="0">
                <a:latin typeface="Courier New" panose="02070309020205020404" pitchFamily="49" charset="0"/>
                <a:cs typeface="Courier New" panose="02070309020205020404" pitchFamily="49" charset="0"/>
              </a:rPr>
              <a:t>('https://jsonplaceholder.typicode.com/</a:t>
            </a:r>
            <a:r>
              <a:rPr lang="fr-FR" sz="1400" dirty="0" err="1">
                <a:latin typeface="Courier New" panose="02070309020205020404" pitchFamily="49" charset="0"/>
                <a:cs typeface="Courier New" panose="02070309020205020404" pitchFamily="49" charset="0"/>
              </a:rPr>
              <a:t>users</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then</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reponse</a:t>
            </a:r>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console.log(</a:t>
            </a:r>
            <a:r>
              <a:rPr lang="fr-FR" sz="1400" dirty="0" err="1">
                <a:latin typeface="Courier New" panose="02070309020205020404" pitchFamily="49" charset="0"/>
                <a:cs typeface="Courier New" panose="02070309020205020404" pitchFamily="49" charset="0"/>
              </a:rPr>
              <a:t>reponse</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  </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 </a:t>
            </a:r>
            <a:r>
              <a:rPr lang="fr-FR" sz="1400" dirty="0" err="1">
                <a:latin typeface="Courier New" panose="02070309020205020404" pitchFamily="49" charset="0"/>
                <a:cs typeface="Courier New" panose="02070309020205020404" pitchFamily="49" charset="0"/>
              </a:rPr>
              <a:t>onload</a:t>
            </a:r>
            <a:r>
              <a:rPr lang="fr-FR" sz="1400" dirty="0">
                <a:latin typeface="Courier New" panose="02070309020205020404" pitchFamily="49" charset="0"/>
                <a:cs typeface="Courier New" panose="02070309020205020404" pitchFamily="49" charset="0"/>
              </a:rPr>
              <a:t>="lecture();"&gt;</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&lt;/html&gt;</a:t>
            </a:r>
            <a:endParaRPr lang="fr-FR" sz="1600" dirty="0">
              <a:latin typeface="Courier New" panose="02070309020205020404" pitchFamily="49" charset="0"/>
              <a:cs typeface="Courier New" panose="02070309020205020404" pitchFamily="49" charset="0"/>
            </a:endParaRPr>
          </a:p>
        </p:txBody>
      </p:sp>
      <p:sp>
        <p:nvSpPr>
          <p:cNvPr id="3" name="ZoneTexte 2">
            <a:extLst>
              <a:ext uri="{FF2B5EF4-FFF2-40B4-BE49-F238E27FC236}">
                <a16:creationId xmlns:a16="http://schemas.microsoft.com/office/drawing/2014/main" id="{00CE31F4-F35D-49D5-987F-3BB5DA06B4E1}"/>
              </a:ext>
            </a:extLst>
          </p:cNvPr>
          <p:cNvSpPr txBox="1"/>
          <p:nvPr/>
        </p:nvSpPr>
        <p:spPr>
          <a:xfrm>
            <a:off x="1904398" y="530240"/>
            <a:ext cx="9854263" cy="646331"/>
          </a:xfrm>
          <a:prstGeom prst="rect">
            <a:avLst/>
          </a:prstGeom>
          <a:noFill/>
        </p:spPr>
        <p:txBody>
          <a:bodyPr wrap="square" rtlCol="0">
            <a:spAutoFit/>
          </a:bodyPr>
          <a:lstStyle/>
          <a:p>
            <a:r>
              <a:rPr lang="fr-FR" dirty="0"/>
              <a:t>Dans un premier temps, vérifiez que vous arrivez à récupérer des données de l'API REST via AXIOS et affichez-les dans la console :</a:t>
            </a:r>
          </a:p>
        </p:txBody>
      </p:sp>
      <p:sp>
        <p:nvSpPr>
          <p:cNvPr id="4" name="Espace réservé du numéro de diapositive 3">
            <a:extLst>
              <a:ext uri="{FF2B5EF4-FFF2-40B4-BE49-F238E27FC236}">
                <a16:creationId xmlns:a16="http://schemas.microsoft.com/office/drawing/2014/main" id="{13232C02-6C56-408E-B161-CAC0445D6C0A}"/>
              </a:ext>
            </a:extLst>
          </p:cNvPr>
          <p:cNvSpPr>
            <a:spLocks noGrp="1"/>
          </p:cNvSpPr>
          <p:nvPr>
            <p:ph type="sldNum" sz="quarter" idx="12"/>
          </p:nvPr>
        </p:nvSpPr>
        <p:spPr/>
        <p:txBody>
          <a:bodyPr/>
          <a:lstStyle/>
          <a:p>
            <a:fld id="{A970373A-A4FA-4478-B392-F5084C63EFFD}" type="slidenum">
              <a:rPr lang="fr-FR" smtClean="0"/>
              <a:t>320</a:t>
            </a:fld>
            <a:endParaRPr lang="fr-FR"/>
          </a:p>
        </p:txBody>
      </p:sp>
    </p:spTree>
    <p:extLst>
      <p:ext uri="{BB962C8B-B14F-4D97-AF65-F5344CB8AC3E}">
        <p14:creationId xmlns:p14="http://schemas.microsoft.com/office/powerpoint/2010/main" val="2125424697"/>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7F8B9E2C-B606-43B4-ABE7-328F2BE8E990}"/>
              </a:ext>
            </a:extLst>
          </p:cNvPr>
          <p:cNvPicPr>
            <a:picLocks noChangeAspect="1"/>
          </p:cNvPicPr>
          <p:nvPr/>
        </p:nvPicPr>
        <p:blipFill>
          <a:blip r:embed="rId2"/>
          <a:stretch>
            <a:fillRect/>
          </a:stretch>
        </p:blipFill>
        <p:spPr>
          <a:xfrm>
            <a:off x="1181100" y="990600"/>
            <a:ext cx="9829800" cy="4876800"/>
          </a:xfrm>
          <a:prstGeom prst="rect">
            <a:avLst/>
          </a:prstGeom>
        </p:spPr>
      </p:pic>
      <p:sp>
        <p:nvSpPr>
          <p:cNvPr id="3" name="ZoneTexte 2">
            <a:extLst>
              <a:ext uri="{FF2B5EF4-FFF2-40B4-BE49-F238E27FC236}">
                <a16:creationId xmlns:a16="http://schemas.microsoft.com/office/drawing/2014/main" id="{F2A4198F-D5C4-434A-8E06-81DDA3131A88}"/>
              </a:ext>
            </a:extLst>
          </p:cNvPr>
          <p:cNvSpPr txBox="1"/>
          <p:nvPr/>
        </p:nvSpPr>
        <p:spPr>
          <a:xfrm>
            <a:off x="1181100" y="398557"/>
            <a:ext cx="9812215" cy="369332"/>
          </a:xfrm>
          <a:prstGeom prst="rect">
            <a:avLst/>
          </a:prstGeom>
          <a:noFill/>
        </p:spPr>
        <p:txBody>
          <a:bodyPr wrap="square" rtlCol="0">
            <a:spAutoFit/>
          </a:bodyPr>
          <a:lstStyle/>
          <a:p>
            <a:r>
              <a:rPr lang="fr-FR" dirty="0"/>
              <a:t>Comme vous pouvez le voir, les données sont bien là :</a:t>
            </a:r>
          </a:p>
        </p:txBody>
      </p:sp>
      <p:sp>
        <p:nvSpPr>
          <p:cNvPr id="4" name="Espace réservé du numéro de diapositive 3">
            <a:extLst>
              <a:ext uri="{FF2B5EF4-FFF2-40B4-BE49-F238E27FC236}">
                <a16:creationId xmlns:a16="http://schemas.microsoft.com/office/drawing/2014/main" id="{5836D39B-3F23-47BB-AF64-15255E01FADF}"/>
              </a:ext>
            </a:extLst>
          </p:cNvPr>
          <p:cNvSpPr>
            <a:spLocks noGrp="1"/>
          </p:cNvSpPr>
          <p:nvPr>
            <p:ph type="sldNum" sz="quarter" idx="12"/>
          </p:nvPr>
        </p:nvSpPr>
        <p:spPr/>
        <p:txBody>
          <a:bodyPr/>
          <a:lstStyle/>
          <a:p>
            <a:fld id="{A970373A-A4FA-4478-B392-F5084C63EFFD}" type="slidenum">
              <a:rPr lang="fr-FR" smtClean="0"/>
              <a:t>321</a:t>
            </a:fld>
            <a:endParaRPr lang="fr-FR"/>
          </a:p>
        </p:txBody>
      </p:sp>
    </p:spTree>
    <p:extLst>
      <p:ext uri="{BB962C8B-B14F-4D97-AF65-F5344CB8AC3E}">
        <p14:creationId xmlns:p14="http://schemas.microsoft.com/office/powerpoint/2010/main" val="3205865875"/>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461E2F6-C667-4899-8B42-E769D294AEF0}"/>
              </a:ext>
            </a:extLst>
          </p:cNvPr>
          <p:cNvSpPr txBox="1"/>
          <p:nvPr/>
        </p:nvSpPr>
        <p:spPr>
          <a:xfrm>
            <a:off x="1518708" y="396875"/>
            <a:ext cx="10372725" cy="646331"/>
          </a:xfrm>
          <a:prstGeom prst="rect">
            <a:avLst/>
          </a:prstGeom>
          <a:noFill/>
        </p:spPr>
        <p:txBody>
          <a:bodyPr wrap="square" rtlCol="0">
            <a:spAutoFit/>
          </a:bodyPr>
          <a:lstStyle/>
          <a:p>
            <a:r>
              <a:rPr lang="fr-FR" dirty="0"/>
              <a:t>Pour mettre en forme les données avec Bootstrap, allez sur le site </a:t>
            </a:r>
            <a:r>
              <a:rPr lang="fr-FR" dirty="0">
                <a:hlinkClick r:id="rId2"/>
              </a:rPr>
              <a:t>https://getbootstrap.com/</a:t>
            </a:r>
            <a:r>
              <a:rPr lang="fr-FR" dirty="0"/>
              <a:t> et cliquez sur </a:t>
            </a:r>
            <a:r>
              <a:rPr lang="fr-FR" b="1" dirty="0" err="1"/>
              <a:t>Get</a:t>
            </a:r>
            <a:r>
              <a:rPr lang="fr-FR" b="1" dirty="0"/>
              <a:t> </a:t>
            </a:r>
            <a:r>
              <a:rPr lang="fr-FR" b="1" dirty="0" err="1"/>
              <a:t>started</a:t>
            </a:r>
            <a:r>
              <a:rPr lang="fr-FR" dirty="0"/>
              <a:t> pour récupérer la feuille de styles de Bootstrap :</a:t>
            </a:r>
          </a:p>
        </p:txBody>
      </p:sp>
      <p:sp>
        <p:nvSpPr>
          <p:cNvPr id="4" name="Espace réservé du numéro de diapositive 3">
            <a:extLst>
              <a:ext uri="{FF2B5EF4-FFF2-40B4-BE49-F238E27FC236}">
                <a16:creationId xmlns:a16="http://schemas.microsoft.com/office/drawing/2014/main" id="{1C91D2E4-CB52-42E9-854A-C3F6D1BDA441}"/>
              </a:ext>
            </a:extLst>
          </p:cNvPr>
          <p:cNvSpPr>
            <a:spLocks noGrp="1"/>
          </p:cNvSpPr>
          <p:nvPr>
            <p:ph type="sldNum" sz="quarter" idx="12"/>
          </p:nvPr>
        </p:nvSpPr>
        <p:spPr/>
        <p:txBody>
          <a:bodyPr/>
          <a:lstStyle/>
          <a:p>
            <a:fld id="{A970373A-A4FA-4478-B392-F5084C63EFFD}" type="slidenum">
              <a:rPr lang="fr-FR" smtClean="0"/>
              <a:t>322</a:t>
            </a:fld>
            <a:endParaRPr lang="fr-FR"/>
          </a:p>
        </p:txBody>
      </p:sp>
      <p:pic>
        <p:nvPicPr>
          <p:cNvPr id="10" name="Image 9">
            <a:extLst>
              <a:ext uri="{FF2B5EF4-FFF2-40B4-BE49-F238E27FC236}">
                <a16:creationId xmlns:a16="http://schemas.microsoft.com/office/drawing/2014/main" id="{E39F104B-D500-4EBB-8C85-0CCF016B6651}"/>
              </a:ext>
            </a:extLst>
          </p:cNvPr>
          <p:cNvPicPr>
            <a:picLocks noChangeAspect="1"/>
          </p:cNvPicPr>
          <p:nvPr/>
        </p:nvPicPr>
        <p:blipFill>
          <a:blip r:embed="rId3"/>
          <a:stretch>
            <a:fillRect/>
          </a:stretch>
        </p:blipFill>
        <p:spPr>
          <a:xfrm>
            <a:off x="2094346" y="1557181"/>
            <a:ext cx="8287418" cy="4799169"/>
          </a:xfrm>
          <a:prstGeom prst="rect">
            <a:avLst/>
          </a:prstGeom>
        </p:spPr>
      </p:pic>
    </p:spTree>
    <p:extLst>
      <p:ext uri="{BB962C8B-B14F-4D97-AF65-F5344CB8AC3E}">
        <p14:creationId xmlns:p14="http://schemas.microsoft.com/office/powerpoint/2010/main" val="3945290605"/>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FA1B7104-873A-4B82-AA50-97E5780D9A44}"/>
              </a:ext>
            </a:extLst>
          </p:cNvPr>
          <p:cNvSpPr txBox="1"/>
          <p:nvPr/>
        </p:nvSpPr>
        <p:spPr>
          <a:xfrm>
            <a:off x="1523825" y="484438"/>
            <a:ext cx="10525125" cy="369332"/>
          </a:xfrm>
          <a:prstGeom prst="rect">
            <a:avLst/>
          </a:prstGeom>
          <a:noFill/>
        </p:spPr>
        <p:txBody>
          <a:bodyPr wrap="square" rtlCol="0">
            <a:spAutoFit/>
          </a:bodyPr>
          <a:lstStyle/>
          <a:p>
            <a:r>
              <a:rPr lang="fr-FR" dirty="0"/>
              <a:t>Copiez collez cette URL dans l'en-tête du fichier </a:t>
            </a:r>
            <a:r>
              <a:rPr lang="fr-FR" b="1" dirty="0"/>
              <a:t>index.html</a:t>
            </a:r>
            <a:r>
              <a:rPr lang="fr-FR" dirty="0"/>
              <a:t> :</a:t>
            </a:r>
          </a:p>
        </p:txBody>
      </p:sp>
      <p:sp>
        <p:nvSpPr>
          <p:cNvPr id="4" name="ZoneTexte 3">
            <a:extLst>
              <a:ext uri="{FF2B5EF4-FFF2-40B4-BE49-F238E27FC236}">
                <a16:creationId xmlns:a16="http://schemas.microsoft.com/office/drawing/2014/main" id="{8C489B07-F1B9-4ED1-B51B-B64CE824FD63}"/>
              </a:ext>
            </a:extLst>
          </p:cNvPr>
          <p:cNvSpPr txBox="1"/>
          <p:nvPr/>
        </p:nvSpPr>
        <p:spPr>
          <a:xfrm>
            <a:off x="819150" y="5990492"/>
            <a:ext cx="10376388" cy="369332"/>
          </a:xfrm>
          <a:prstGeom prst="rect">
            <a:avLst/>
          </a:prstGeom>
          <a:noFill/>
        </p:spPr>
        <p:txBody>
          <a:bodyPr wrap="square" rtlCol="0">
            <a:spAutoFit/>
          </a:bodyPr>
          <a:lstStyle/>
          <a:p>
            <a:r>
              <a:rPr lang="fr-FR" dirty="0"/>
              <a:t>Insérez cette feuille de styles dans le </a:t>
            </a:r>
            <a:r>
              <a:rPr lang="fr-FR" dirty="0" err="1"/>
              <a:t>head</a:t>
            </a:r>
            <a:r>
              <a:rPr lang="fr-FR" dirty="0"/>
              <a:t> de votre document HTML.</a:t>
            </a:r>
          </a:p>
        </p:txBody>
      </p:sp>
      <p:sp>
        <p:nvSpPr>
          <p:cNvPr id="5" name="Espace réservé du numéro de diapositive 4">
            <a:extLst>
              <a:ext uri="{FF2B5EF4-FFF2-40B4-BE49-F238E27FC236}">
                <a16:creationId xmlns:a16="http://schemas.microsoft.com/office/drawing/2014/main" id="{232B00D6-0E1D-4F9F-8012-24B72E2135DC}"/>
              </a:ext>
            </a:extLst>
          </p:cNvPr>
          <p:cNvSpPr>
            <a:spLocks noGrp="1"/>
          </p:cNvSpPr>
          <p:nvPr>
            <p:ph type="sldNum" sz="quarter" idx="12"/>
          </p:nvPr>
        </p:nvSpPr>
        <p:spPr/>
        <p:txBody>
          <a:bodyPr/>
          <a:lstStyle/>
          <a:p>
            <a:fld id="{A970373A-A4FA-4478-B392-F5084C63EFFD}" type="slidenum">
              <a:rPr lang="fr-FR" smtClean="0"/>
              <a:t>323</a:t>
            </a:fld>
            <a:endParaRPr lang="fr-FR"/>
          </a:p>
        </p:txBody>
      </p:sp>
      <p:pic>
        <p:nvPicPr>
          <p:cNvPr id="7" name="Image 6">
            <a:extLst>
              <a:ext uri="{FF2B5EF4-FFF2-40B4-BE49-F238E27FC236}">
                <a16:creationId xmlns:a16="http://schemas.microsoft.com/office/drawing/2014/main" id="{6BAD5CC1-4C6A-4E18-8169-83294643BDC3}"/>
              </a:ext>
            </a:extLst>
          </p:cNvPr>
          <p:cNvPicPr>
            <a:picLocks noChangeAspect="1"/>
          </p:cNvPicPr>
          <p:nvPr/>
        </p:nvPicPr>
        <p:blipFill>
          <a:blip r:embed="rId2"/>
          <a:stretch>
            <a:fillRect/>
          </a:stretch>
        </p:blipFill>
        <p:spPr>
          <a:xfrm>
            <a:off x="1412086" y="1128396"/>
            <a:ext cx="7945569" cy="4601207"/>
          </a:xfrm>
          <a:prstGeom prst="rect">
            <a:avLst/>
          </a:prstGeom>
        </p:spPr>
      </p:pic>
    </p:spTree>
    <p:extLst>
      <p:ext uri="{BB962C8B-B14F-4D97-AF65-F5344CB8AC3E}">
        <p14:creationId xmlns:p14="http://schemas.microsoft.com/office/powerpoint/2010/main" val="1272410018"/>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E8339EF-5712-4A48-AE7D-C363E9ED446B}"/>
              </a:ext>
            </a:extLst>
          </p:cNvPr>
          <p:cNvSpPr txBox="1"/>
          <p:nvPr/>
        </p:nvSpPr>
        <p:spPr>
          <a:xfrm>
            <a:off x="2319729" y="2690336"/>
            <a:ext cx="8907710" cy="1477328"/>
          </a:xfrm>
          <a:prstGeom prst="rect">
            <a:avLst/>
          </a:prstGeom>
          <a:noFill/>
        </p:spPr>
        <p:txBody>
          <a:bodyPr wrap="square" rtlCol="0">
            <a:spAutoFit/>
          </a:bodyPr>
          <a:lstStyle/>
          <a:p>
            <a:r>
              <a:rPr lang="fr-FR" dirty="0"/>
              <a:t>Pour qu’un tableau HTML soit mis en forma avec Bootstrap, il suffit d’affecter la classe table à la balise </a:t>
            </a:r>
            <a:r>
              <a:rPr lang="fr-FR" b="1" dirty="0"/>
              <a:t>&lt;table&gt;</a:t>
            </a:r>
            <a:r>
              <a:rPr lang="fr-FR" dirty="0"/>
              <a:t> :</a:t>
            </a:r>
          </a:p>
          <a:p>
            <a:endParaRPr lang="fr-FR" dirty="0"/>
          </a:p>
          <a:p>
            <a:pPr lvl="1"/>
            <a:r>
              <a:rPr lang="fr-FR" dirty="0">
                <a:latin typeface="Courier New" panose="02070309020205020404" pitchFamily="49" charset="0"/>
                <a:cs typeface="Courier New" panose="02070309020205020404" pitchFamily="49" charset="0"/>
              </a:rPr>
              <a:t>&lt;table </a:t>
            </a:r>
            <a:r>
              <a:rPr lang="fr-FR" b="1" dirty="0">
                <a:latin typeface="Courier New" panose="02070309020205020404" pitchFamily="49" charset="0"/>
                <a:cs typeface="Courier New" panose="02070309020205020404" pitchFamily="49" charset="0"/>
              </a:rPr>
              <a:t>class="table"</a:t>
            </a:r>
            <a:r>
              <a:rPr lang="fr-FR" dirty="0">
                <a:latin typeface="Courier New" panose="02070309020205020404" pitchFamily="49" charset="0"/>
                <a:cs typeface="Courier New" panose="02070309020205020404" pitchFamily="49" charset="0"/>
              </a:rPr>
              <a:t>&gt;</a:t>
            </a:r>
          </a:p>
          <a:p>
            <a:pPr lvl="1"/>
            <a:r>
              <a:rPr lang="fr-FR" dirty="0">
                <a:latin typeface="Courier New" panose="02070309020205020404" pitchFamily="49" charset="0"/>
                <a:cs typeface="Courier New" panose="02070309020205020404" pitchFamily="49" charset="0"/>
              </a:rPr>
              <a:t>&lt;/table&gt;</a:t>
            </a:r>
          </a:p>
        </p:txBody>
      </p:sp>
      <p:sp>
        <p:nvSpPr>
          <p:cNvPr id="4" name="Espace réservé du numéro de diapositive 3">
            <a:extLst>
              <a:ext uri="{FF2B5EF4-FFF2-40B4-BE49-F238E27FC236}">
                <a16:creationId xmlns:a16="http://schemas.microsoft.com/office/drawing/2014/main" id="{1D7F25F9-6966-4824-94E3-07AF4A6E8A57}"/>
              </a:ext>
            </a:extLst>
          </p:cNvPr>
          <p:cNvSpPr>
            <a:spLocks noGrp="1"/>
          </p:cNvSpPr>
          <p:nvPr>
            <p:ph type="sldNum" sz="quarter" idx="12"/>
          </p:nvPr>
        </p:nvSpPr>
        <p:spPr/>
        <p:txBody>
          <a:bodyPr/>
          <a:lstStyle/>
          <a:p>
            <a:fld id="{A970373A-A4FA-4478-B392-F5084C63EFFD}" type="slidenum">
              <a:rPr lang="fr-FR" smtClean="0"/>
              <a:t>324</a:t>
            </a:fld>
            <a:endParaRPr lang="fr-FR"/>
          </a:p>
        </p:txBody>
      </p:sp>
    </p:spTree>
    <p:extLst>
      <p:ext uri="{BB962C8B-B14F-4D97-AF65-F5344CB8AC3E}">
        <p14:creationId xmlns:p14="http://schemas.microsoft.com/office/powerpoint/2010/main" val="4288548170"/>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04C915-9937-4F13-989C-B82F8ADD52CE}"/>
              </a:ext>
            </a:extLst>
          </p:cNvPr>
          <p:cNvSpPr/>
          <p:nvPr/>
        </p:nvSpPr>
        <p:spPr>
          <a:xfrm>
            <a:off x="504094" y="423782"/>
            <a:ext cx="11031414" cy="470898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fr-FR" sz="1200" dirty="0">
                <a:latin typeface="Courier New" panose="02070309020205020404" pitchFamily="49" charset="0"/>
                <a:cs typeface="Courier New" panose="02070309020205020404" pitchFamily="49" charset="0"/>
              </a:rPr>
              <a:t>&lt;!DOCTYPE html&gt; </a:t>
            </a:r>
          </a:p>
          <a:p>
            <a:r>
              <a:rPr lang="fr-FR" sz="1200" dirty="0">
                <a:latin typeface="Courier New" panose="02070309020205020404" pitchFamily="49" charset="0"/>
                <a:cs typeface="Courier New" panose="02070309020205020404" pitchFamily="49" charset="0"/>
              </a:rPr>
              <a:t>&lt;html&gt; </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 </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meta</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charset</a:t>
            </a:r>
            <a:r>
              <a:rPr lang="fr-FR" sz="1200" dirty="0">
                <a:latin typeface="Courier New" panose="02070309020205020404" pitchFamily="49" charset="0"/>
                <a:cs typeface="Courier New" panose="02070309020205020404" pitchFamily="49" charset="0"/>
              </a:rPr>
              <a:t>="utf-8"&gt;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meta</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name</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viewport</a:t>
            </a:r>
            <a:r>
              <a:rPr lang="fr-FR" sz="1200" dirty="0">
                <a:latin typeface="Courier New" panose="02070309020205020404" pitchFamily="49" charset="0"/>
                <a:cs typeface="Courier New" panose="02070309020205020404" pitchFamily="49" charset="0"/>
              </a:rPr>
              <a:t>" content="</a:t>
            </a:r>
            <a:r>
              <a:rPr lang="fr-FR" sz="1200" dirty="0" err="1">
                <a:latin typeface="Courier New" panose="02070309020205020404" pitchFamily="49" charset="0"/>
                <a:cs typeface="Courier New" panose="02070309020205020404" pitchFamily="49" charset="0"/>
              </a:rPr>
              <a:t>width</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device-width</a:t>
            </a:r>
            <a:r>
              <a:rPr lang="fr-FR" sz="1200" dirty="0">
                <a:latin typeface="Courier New" panose="02070309020205020404" pitchFamily="49" charset="0"/>
                <a:cs typeface="Courier New" panose="02070309020205020404" pitchFamily="49" charset="0"/>
              </a:rPr>
              <a:t>, initial-</a:t>
            </a:r>
            <a:r>
              <a:rPr lang="fr-FR" sz="1200" dirty="0" err="1">
                <a:latin typeface="Courier New" panose="02070309020205020404" pitchFamily="49" charset="0"/>
                <a:cs typeface="Courier New" panose="02070309020205020404" pitchFamily="49" charset="0"/>
              </a:rPr>
              <a:t>scale</a:t>
            </a:r>
            <a:r>
              <a:rPr lang="fr-FR" sz="1200" dirty="0">
                <a:latin typeface="Courier New" panose="02070309020205020404" pitchFamily="49" charset="0"/>
                <a:cs typeface="Courier New" panose="02070309020205020404" pitchFamily="49" charset="0"/>
              </a:rPr>
              <a:t>=1"&gt;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a:t>
            </a:r>
            <a:r>
              <a:rPr lang="fr-FR" sz="1200" dirty="0" err="1">
                <a:latin typeface="Courier New" panose="02070309020205020404" pitchFamily="49" charset="0"/>
                <a:cs typeface="Courier New" panose="02070309020205020404" pitchFamily="49" charset="0"/>
              </a:rPr>
              <a:t>JSONPlaceHolder</a:t>
            </a:r>
            <a:r>
              <a:rPr lang="fr-FR" sz="1200" dirty="0">
                <a:latin typeface="Courier New" panose="02070309020205020404" pitchFamily="49" charset="0"/>
                <a:cs typeface="Courier New" panose="02070309020205020404" pitchFamily="49" charset="0"/>
              </a:rPr>
              <a:t>&lt;/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&lt;script src="https://unpkg.com/</a:t>
            </a:r>
            <a:r>
              <a:rPr lang="fr-FR" sz="1200" dirty="0" err="1">
                <a:latin typeface="Courier New" panose="02070309020205020404" pitchFamily="49" charset="0"/>
                <a:cs typeface="Courier New" panose="02070309020205020404" pitchFamily="49" charset="0"/>
              </a:rPr>
              <a:t>axios</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dist</a:t>
            </a:r>
            <a:r>
              <a:rPr lang="fr-FR" sz="1200" dirty="0">
                <a:latin typeface="Courier New" panose="02070309020205020404" pitchFamily="49" charset="0"/>
                <a:cs typeface="Courier New" panose="02070309020205020404" pitchFamily="49" charset="0"/>
              </a:rPr>
              <a:t>/axios.min.js"&gt;&lt;/script&gt;</a:t>
            </a:r>
          </a:p>
          <a:p>
            <a:r>
              <a:rPr lang="fr-FR" sz="1200" b="1" dirty="0">
                <a:latin typeface="Courier New" panose="02070309020205020404" pitchFamily="49" charset="0"/>
                <a:cs typeface="Courier New" panose="02070309020205020404" pitchFamily="49" charset="0"/>
              </a:rPr>
              <a:t> &lt;</a:t>
            </a:r>
            <a:r>
              <a:rPr lang="fr-FR" sz="1200" b="1" dirty="0" err="1">
                <a:latin typeface="Courier New" panose="02070309020205020404" pitchFamily="49" charset="0"/>
                <a:cs typeface="Courier New" panose="02070309020205020404" pitchFamily="49" charset="0"/>
              </a:rPr>
              <a:t>link</a:t>
            </a:r>
            <a:r>
              <a:rPr lang="fr-FR" sz="1200" b="1" dirty="0">
                <a:latin typeface="Courier New" panose="02070309020205020404" pitchFamily="49" charset="0"/>
                <a:cs typeface="Courier New" panose="02070309020205020404" pitchFamily="49" charset="0"/>
              </a:rPr>
              <a:t> href="https://cdn.jsdelivr.net/</a:t>
            </a:r>
            <a:r>
              <a:rPr lang="fr-FR" sz="1200" b="1" dirty="0" err="1">
                <a:latin typeface="Courier New" panose="02070309020205020404" pitchFamily="49" charset="0"/>
                <a:cs typeface="Courier New" panose="02070309020205020404" pitchFamily="49" charset="0"/>
              </a:rPr>
              <a:t>npm</a:t>
            </a:r>
            <a:r>
              <a:rPr lang="fr-FR" sz="1200" b="1" dirty="0">
                <a:latin typeface="Courier New" panose="02070309020205020404" pitchFamily="49" charset="0"/>
                <a:cs typeface="Courier New" panose="02070309020205020404" pitchFamily="49" charset="0"/>
              </a:rPr>
              <a:t>/bootstrap@5.0.1/</a:t>
            </a:r>
            <a:r>
              <a:rPr lang="fr-FR" sz="1200" b="1" dirty="0" err="1">
                <a:latin typeface="Courier New" panose="02070309020205020404" pitchFamily="49" charset="0"/>
                <a:cs typeface="Courier New" panose="02070309020205020404" pitchFamily="49" charset="0"/>
              </a:rPr>
              <a:t>dist</a:t>
            </a:r>
            <a:r>
              <a:rPr lang="fr-FR" sz="1200" b="1" dirty="0">
                <a:latin typeface="Courier New" panose="02070309020205020404" pitchFamily="49" charset="0"/>
                <a:cs typeface="Courier New" panose="02070309020205020404" pitchFamily="49" charset="0"/>
              </a:rPr>
              <a:t>/</a:t>
            </a:r>
            <a:r>
              <a:rPr lang="fr-FR" sz="1200" b="1" dirty="0" err="1">
                <a:latin typeface="Courier New" panose="02070309020205020404" pitchFamily="49" charset="0"/>
                <a:cs typeface="Courier New" panose="02070309020205020404" pitchFamily="49" charset="0"/>
              </a:rPr>
              <a:t>css</a:t>
            </a:r>
            <a:r>
              <a:rPr lang="fr-FR" sz="1200" b="1" dirty="0">
                <a:latin typeface="Courier New" panose="02070309020205020404" pitchFamily="49" charset="0"/>
                <a:cs typeface="Courier New" panose="02070309020205020404" pitchFamily="49" charset="0"/>
              </a:rPr>
              <a:t>/bootstrap.min.css" rel="</a:t>
            </a:r>
            <a:r>
              <a:rPr lang="fr-FR" sz="1200" b="1" dirty="0" err="1">
                <a:latin typeface="Courier New" panose="02070309020205020404" pitchFamily="49" charset="0"/>
                <a:cs typeface="Courier New" panose="02070309020205020404" pitchFamily="49" charset="0"/>
              </a:rPr>
              <a:t>stylesheet</a:t>
            </a:r>
            <a:r>
              <a:rPr lang="fr-FR" sz="1200" b="1" dirty="0">
                <a:latin typeface="Courier New" panose="02070309020205020404" pitchFamily="49" charset="0"/>
                <a:cs typeface="Courier New" panose="02070309020205020404" pitchFamily="49" charset="0"/>
              </a:rPr>
              <a:t>" </a:t>
            </a:r>
            <a:r>
              <a:rPr lang="fr-FR" sz="1200" b="1" dirty="0" err="1">
                <a:latin typeface="Courier New" panose="02070309020205020404" pitchFamily="49" charset="0"/>
                <a:cs typeface="Courier New" panose="02070309020205020404" pitchFamily="49" charset="0"/>
              </a:rPr>
              <a:t>integrity</a:t>
            </a:r>
            <a:r>
              <a:rPr lang="fr-FR" sz="1200" b="1" dirty="0">
                <a:latin typeface="Courier New" panose="02070309020205020404" pitchFamily="49" charset="0"/>
                <a:cs typeface="Courier New" panose="02070309020205020404" pitchFamily="49" charset="0"/>
              </a:rPr>
              <a:t>="sha384-+0n0xVW2eSR5OomGNYDnhzAbDsOXxcvSN1TPprVMTNDbiYZCxYbOOl7+AMvyTG2x" </a:t>
            </a:r>
            <a:r>
              <a:rPr lang="fr-FR" sz="1200" b="1" dirty="0" err="1">
                <a:latin typeface="Courier New" panose="02070309020205020404" pitchFamily="49" charset="0"/>
                <a:cs typeface="Courier New" panose="02070309020205020404" pitchFamily="49" charset="0"/>
              </a:rPr>
              <a:t>crossorigin</a:t>
            </a:r>
            <a:r>
              <a:rPr lang="fr-FR" sz="1200" b="1" dirty="0">
                <a:latin typeface="Courier New" panose="02070309020205020404" pitchFamily="49" charset="0"/>
                <a:cs typeface="Courier New" panose="02070309020205020404" pitchFamily="49" charset="0"/>
              </a:rPr>
              <a:t>="</a:t>
            </a:r>
            <a:r>
              <a:rPr lang="fr-FR" sz="1200" b="1" dirty="0" err="1">
                <a:latin typeface="Courier New" panose="02070309020205020404" pitchFamily="49" charset="0"/>
                <a:cs typeface="Courier New" panose="02070309020205020404" pitchFamily="49" charset="0"/>
              </a:rPr>
              <a:t>anonymous</a:t>
            </a:r>
            <a:r>
              <a:rPr lang="fr-FR" sz="1200" b="1"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function</a:t>
            </a:r>
            <a:r>
              <a:rPr lang="fr-FR" sz="1200" dirty="0">
                <a:latin typeface="Courier New" panose="02070309020205020404" pitchFamily="49" charset="0"/>
                <a:cs typeface="Courier New" panose="02070309020205020404" pitchFamily="49" charset="0"/>
              </a:rPr>
              <a:t> lecture()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axios.get</a:t>
            </a:r>
            <a:r>
              <a:rPr lang="fr-FR" sz="1200" dirty="0">
                <a:latin typeface="Courier New" panose="02070309020205020404" pitchFamily="49" charset="0"/>
                <a:cs typeface="Courier New" panose="02070309020205020404" pitchFamily="49" charset="0"/>
              </a:rPr>
              <a:t>('https://jsonplaceholder.typicode.com/</a:t>
            </a:r>
            <a:r>
              <a:rPr lang="fr-FR" sz="1200" dirty="0" err="1">
                <a:latin typeface="Courier New" panose="02070309020205020404" pitchFamily="49" charset="0"/>
                <a:cs typeface="Courier New" panose="02070309020205020404" pitchFamily="49" charset="0"/>
              </a:rPr>
              <a:t>users</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then</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function</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reponse</a:t>
            </a:r>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console.log(</a:t>
            </a:r>
            <a:r>
              <a:rPr lang="fr-FR" sz="1200" dirty="0" err="1">
                <a:latin typeface="Courier New" panose="02070309020205020404" pitchFamily="49" charset="0"/>
                <a:cs typeface="Courier New" panose="02070309020205020404" pitchFamily="49" charset="0"/>
              </a:rPr>
              <a:t>reponse</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  </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&lt;body </a:t>
            </a:r>
            <a:r>
              <a:rPr lang="fr-FR" sz="1200" dirty="0" err="1">
                <a:latin typeface="Courier New" panose="02070309020205020404" pitchFamily="49" charset="0"/>
                <a:cs typeface="Courier New" panose="02070309020205020404" pitchFamily="49" charset="0"/>
              </a:rPr>
              <a:t>onload</a:t>
            </a:r>
            <a:r>
              <a:rPr lang="fr-FR" sz="1200" dirty="0">
                <a:latin typeface="Courier New" panose="02070309020205020404" pitchFamily="49" charset="0"/>
                <a:cs typeface="Courier New" panose="02070309020205020404" pitchFamily="49" charset="0"/>
              </a:rPr>
              <a:t>="lecture();"&gt;</a:t>
            </a:r>
          </a:p>
          <a:p>
            <a:r>
              <a:rPr lang="en-US" sz="1200" b="1" dirty="0">
                <a:latin typeface="Courier New" panose="02070309020205020404" pitchFamily="49" charset="0"/>
                <a:cs typeface="Courier New" panose="02070309020205020404" pitchFamily="49" charset="0"/>
              </a:rPr>
              <a:t>    &lt;table class="table"&gt;</a:t>
            </a:r>
          </a:p>
          <a:p>
            <a:r>
              <a:rPr lang="en-US" sz="1200" b="1" dirty="0">
                <a:latin typeface="Courier New" panose="02070309020205020404" pitchFamily="49" charset="0"/>
                <a:cs typeface="Courier New" panose="02070309020205020404" pitchFamily="49" charset="0"/>
              </a:rPr>
              <a:t>      &lt;tr&gt;</a:t>
            </a:r>
          </a:p>
          <a:p>
            <a:r>
              <a:rPr lang="en-US" sz="1200" b="1" dirty="0">
                <a:latin typeface="Courier New" panose="02070309020205020404" pitchFamily="49" charset="0"/>
                <a:cs typeface="Courier New" panose="02070309020205020404" pitchFamily="49" charset="0"/>
              </a:rPr>
              <a:t>        &lt;</a:t>
            </a:r>
            <a:r>
              <a:rPr lang="en-US" sz="1200" b="1" dirty="0" err="1">
                <a:latin typeface="Courier New" panose="02070309020205020404" pitchFamily="49" charset="0"/>
                <a:cs typeface="Courier New" panose="02070309020205020404" pitchFamily="49" charset="0"/>
              </a:rPr>
              <a:t>th</a:t>
            </a:r>
            <a:r>
              <a:rPr lang="en-US" sz="1200" b="1" dirty="0">
                <a:latin typeface="Courier New" panose="02070309020205020404" pitchFamily="49" charset="0"/>
                <a:cs typeface="Courier New" panose="02070309020205020404" pitchFamily="49" charset="0"/>
              </a:rPr>
              <a:t>&gt;#&lt;/th&gt;</a:t>
            </a:r>
          </a:p>
          <a:p>
            <a:r>
              <a:rPr lang="en-US" sz="1200" b="1" dirty="0">
                <a:latin typeface="Courier New" panose="02070309020205020404" pitchFamily="49" charset="0"/>
                <a:cs typeface="Courier New" panose="02070309020205020404" pitchFamily="49" charset="0"/>
              </a:rPr>
              <a:t>        &lt;</a:t>
            </a:r>
            <a:r>
              <a:rPr lang="en-US" sz="1200" b="1" dirty="0" err="1">
                <a:latin typeface="Courier New" panose="02070309020205020404" pitchFamily="49" charset="0"/>
                <a:cs typeface="Courier New" panose="02070309020205020404" pitchFamily="49" charset="0"/>
              </a:rPr>
              <a:t>th</a:t>
            </a:r>
            <a:r>
              <a:rPr lang="en-US" sz="1200" b="1" dirty="0">
                <a:latin typeface="Courier New" panose="02070309020205020404" pitchFamily="49" charset="0"/>
                <a:cs typeface="Courier New" panose="02070309020205020404" pitchFamily="49" charset="0"/>
              </a:rPr>
              <a:t>&gt;First&lt;/</a:t>
            </a:r>
            <a:r>
              <a:rPr lang="en-US" sz="1200" b="1" dirty="0" err="1">
                <a:latin typeface="Courier New" panose="02070309020205020404" pitchFamily="49" charset="0"/>
                <a:cs typeface="Courier New" panose="02070309020205020404" pitchFamily="49" charset="0"/>
              </a:rPr>
              <a:t>th</a:t>
            </a:r>
            <a:r>
              <a:rPr lang="en-US" sz="1200" b="1" dirty="0">
                <a:latin typeface="Courier New" panose="02070309020205020404" pitchFamily="49" charset="0"/>
                <a:cs typeface="Courier New" panose="02070309020205020404" pitchFamily="49" charset="0"/>
              </a:rPr>
              <a:t>&gt;</a:t>
            </a:r>
          </a:p>
          <a:p>
            <a:r>
              <a:rPr lang="en-US" sz="1200" b="1" dirty="0">
                <a:latin typeface="Courier New" panose="02070309020205020404" pitchFamily="49" charset="0"/>
                <a:cs typeface="Courier New" panose="02070309020205020404" pitchFamily="49" charset="0"/>
              </a:rPr>
              <a:t>        &lt;</a:t>
            </a:r>
            <a:r>
              <a:rPr lang="en-US" sz="1200" b="1" dirty="0" err="1">
                <a:latin typeface="Courier New" panose="02070309020205020404" pitchFamily="49" charset="0"/>
                <a:cs typeface="Courier New" panose="02070309020205020404" pitchFamily="49" charset="0"/>
              </a:rPr>
              <a:t>th</a:t>
            </a:r>
            <a:r>
              <a:rPr lang="en-US" sz="1200" b="1" dirty="0">
                <a:latin typeface="Courier New" panose="02070309020205020404" pitchFamily="49" charset="0"/>
                <a:cs typeface="Courier New" panose="02070309020205020404" pitchFamily="49" charset="0"/>
              </a:rPr>
              <a:t>&gt;Last&lt;/</a:t>
            </a:r>
            <a:r>
              <a:rPr lang="en-US" sz="1200" b="1" dirty="0" err="1">
                <a:latin typeface="Courier New" panose="02070309020205020404" pitchFamily="49" charset="0"/>
                <a:cs typeface="Courier New" panose="02070309020205020404" pitchFamily="49" charset="0"/>
              </a:rPr>
              <a:t>th</a:t>
            </a:r>
            <a:r>
              <a:rPr lang="en-US" sz="1200" b="1" dirty="0">
                <a:latin typeface="Courier New" panose="02070309020205020404" pitchFamily="49" charset="0"/>
                <a:cs typeface="Courier New" panose="02070309020205020404" pitchFamily="49" charset="0"/>
              </a:rPr>
              <a:t>&gt;</a:t>
            </a:r>
          </a:p>
          <a:p>
            <a:r>
              <a:rPr lang="en-US" sz="1200" b="1" dirty="0">
                <a:latin typeface="Courier New" panose="02070309020205020404" pitchFamily="49" charset="0"/>
                <a:cs typeface="Courier New" panose="02070309020205020404" pitchFamily="49" charset="0"/>
              </a:rPr>
              <a:t>        &lt;</a:t>
            </a:r>
            <a:r>
              <a:rPr lang="en-US" sz="1200" b="1" dirty="0" err="1">
                <a:latin typeface="Courier New" panose="02070309020205020404" pitchFamily="49" charset="0"/>
                <a:cs typeface="Courier New" panose="02070309020205020404" pitchFamily="49" charset="0"/>
              </a:rPr>
              <a:t>th</a:t>
            </a:r>
            <a:r>
              <a:rPr lang="en-US" sz="1200" b="1" dirty="0">
                <a:latin typeface="Courier New" panose="02070309020205020404" pitchFamily="49" charset="0"/>
                <a:cs typeface="Courier New" panose="02070309020205020404" pitchFamily="49" charset="0"/>
              </a:rPr>
              <a:t>&gt;Handle&lt;/</a:t>
            </a:r>
            <a:r>
              <a:rPr lang="en-US" sz="1200" b="1" dirty="0" err="1">
                <a:latin typeface="Courier New" panose="02070309020205020404" pitchFamily="49" charset="0"/>
                <a:cs typeface="Courier New" panose="02070309020205020404" pitchFamily="49" charset="0"/>
              </a:rPr>
              <a:t>th</a:t>
            </a:r>
            <a:r>
              <a:rPr lang="en-US" sz="1200" b="1" dirty="0">
                <a:latin typeface="Courier New" panose="02070309020205020404" pitchFamily="49" charset="0"/>
                <a:cs typeface="Courier New" panose="02070309020205020404" pitchFamily="49" charset="0"/>
              </a:rPr>
              <a:t>&gt;</a:t>
            </a:r>
          </a:p>
          <a:p>
            <a:r>
              <a:rPr lang="en-US" sz="1200" b="1" dirty="0">
                <a:latin typeface="Courier New" panose="02070309020205020404" pitchFamily="49" charset="0"/>
                <a:cs typeface="Courier New" panose="02070309020205020404" pitchFamily="49" charset="0"/>
              </a:rPr>
              <a:t>      &lt;/tr&gt;</a:t>
            </a:r>
          </a:p>
        </p:txBody>
      </p:sp>
      <p:sp>
        <p:nvSpPr>
          <p:cNvPr id="3" name="Rectangle 2">
            <a:extLst>
              <a:ext uri="{FF2B5EF4-FFF2-40B4-BE49-F238E27FC236}">
                <a16:creationId xmlns:a16="http://schemas.microsoft.com/office/drawing/2014/main" id="{6E8EF8B1-7435-42DB-941F-A7CEC9CB4537}"/>
              </a:ext>
            </a:extLst>
          </p:cNvPr>
          <p:cNvSpPr/>
          <p:nvPr/>
        </p:nvSpPr>
        <p:spPr>
          <a:xfrm>
            <a:off x="8956431" y="2518350"/>
            <a:ext cx="3235569" cy="397031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fr-FR" sz="1200" b="1" dirty="0">
                <a:latin typeface="Courier New" panose="02070309020205020404" pitchFamily="49" charset="0"/>
                <a:cs typeface="Courier New" panose="02070309020205020404" pitchFamily="49" charset="0"/>
              </a:rPr>
              <a:t>      &lt;tr&gt;</a:t>
            </a:r>
          </a:p>
          <a:p>
            <a:r>
              <a:rPr lang="fr-FR" sz="1200" b="1" dirty="0">
                <a:latin typeface="Courier New" panose="02070309020205020404" pitchFamily="49" charset="0"/>
                <a:cs typeface="Courier New" panose="02070309020205020404" pitchFamily="49" charset="0"/>
              </a:rPr>
              <a:t>        &lt;th&gt;1&lt;/th&gt;</a:t>
            </a:r>
          </a:p>
          <a:p>
            <a:r>
              <a:rPr lang="fr-FR" sz="1200" b="1" dirty="0">
                <a:latin typeface="Courier New" panose="02070309020205020404" pitchFamily="49" charset="0"/>
                <a:cs typeface="Courier New" panose="02070309020205020404" pitchFamily="49" charset="0"/>
              </a:rPr>
              <a:t>        &lt;td&gt;Mark&lt;/td&gt;</a:t>
            </a:r>
          </a:p>
          <a:p>
            <a:r>
              <a:rPr lang="fr-FR" sz="1200" b="1" dirty="0">
                <a:latin typeface="Courier New" panose="02070309020205020404" pitchFamily="49" charset="0"/>
                <a:cs typeface="Courier New" panose="02070309020205020404" pitchFamily="49" charset="0"/>
              </a:rPr>
              <a:t>        &lt;td&gt;Otto&lt;/td&gt;</a:t>
            </a:r>
          </a:p>
          <a:p>
            <a:r>
              <a:rPr lang="fr-FR" sz="1200" b="1" dirty="0">
                <a:latin typeface="Courier New" panose="02070309020205020404" pitchFamily="49" charset="0"/>
                <a:cs typeface="Courier New" panose="02070309020205020404" pitchFamily="49" charset="0"/>
              </a:rPr>
              <a:t>        &lt;td&gt;@mdo&lt;/td&gt;</a:t>
            </a:r>
          </a:p>
          <a:p>
            <a:r>
              <a:rPr lang="fr-FR" sz="1200" b="1" dirty="0">
                <a:latin typeface="Courier New" panose="02070309020205020404" pitchFamily="49" charset="0"/>
                <a:cs typeface="Courier New" panose="02070309020205020404" pitchFamily="49" charset="0"/>
              </a:rPr>
              <a:t>      &lt;/tr&gt;</a:t>
            </a:r>
          </a:p>
          <a:p>
            <a:r>
              <a:rPr lang="fr-FR" sz="1200" b="1" dirty="0">
                <a:latin typeface="Courier New" panose="02070309020205020404" pitchFamily="49" charset="0"/>
                <a:cs typeface="Courier New" panose="02070309020205020404" pitchFamily="49" charset="0"/>
              </a:rPr>
              <a:t>      &lt;tr&gt;</a:t>
            </a:r>
          </a:p>
          <a:p>
            <a:r>
              <a:rPr lang="fr-FR" sz="1200" b="1" dirty="0">
                <a:latin typeface="Courier New" panose="02070309020205020404" pitchFamily="49" charset="0"/>
                <a:cs typeface="Courier New" panose="02070309020205020404" pitchFamily="49" charset="0"/>
              </a:rPr>
              <a:t>        &lt;th&gt;2&lt;/th&gt;</a:t>
            </a:r>
          </a:p>
          <a:p>
            <a:r>
              <a:rPr lang="fr-FR" sz="1200" b="1" dirty="0">
                <a:latin typeface="Courier New" panose="02070309020205020404" pitchFamily="49" charset="0"/>
                <a:cs typeface="Courier New" panose="02070309020205020404" pitchFamily="49" charset="0"/>
              </a:rPr>
              <a:t>        &lt;td&gt;Jacob&lt;/td&gt;</a:t>
            </a:r>
          </a:p>
          <a:p>
            <a:r>
              <a:rPr lang="fr-FR" sz="1200" b="1" dirty="0">
                <a:latin typeface="Courier New" panose="02070309020205020404" pitchFamily="49" charset="0"/>
                <a:cs typeface="Courier New" panose="02070309020205020404" pitchFamily="49" charset="0"/>
              </a:rPr>
              <a:t>        &lt;td&gt;Thornton&lt;/td&gt;</a:t>
            </a:r>
          </a:p>
          <a:p>
            <a:r>
              <a:rPr lang="fr-FR" sz="1200" b="1" dirty="0">
                <a:latin typeface="Courier New" panose="02070309020205020404" pitchFamily="49" charset="0"/>
                <a:cs typeface="Courier New" panose="02070309020205020404" pitchFamily="49" charset="0"/>
              </a:rPr>
              <a:t>        &lt;td&gt;@fat&lt;/td&gt;</a:t>
            </a:r>
          </a:p>
          <a:p>
            <a:r>
              <a:rPr lang="fr-FR" sz="1200" b="1" dirty="0">
                <a:latin typeface="Courier New" panose="02070309020205020404" pitchFamily="49" charset="0"/>
                <a:cs typeface="Courier New" panose="02070309020205020404" pitchFamily="49" charset="0"/>
              </a:rPr>
              <a:t>      &lt;/tr&gt;</a:t>
            </a:r>
          </a:p>
          <a:p>
            <a:r>
              <a:rPr lang="fr-FR" sz="1200" b="1" dirty="0">
                <a:latin typeface="Courier New" panose="02070309020205020404" pitchFamily="49" charset="0"/>
                <a:cs typeface="Courier New" panose="02070309020205020404" pitchFamily="49" charset="0"/>
              </a:rPr>
              <a:t>      &lt;tr&gt;</a:t>
            </a:r>
          </a:p>
          <a:p>
            <a:r>
              <a:rPr lang="fr-FR" sz="1200" b="1" dirty="0">
                <a:latin typeface="Courier New" panose="02070309020205020404" pitchFamily="49" charset="0"/>
                <a:cs typeface="Courier New" panose="02070309020205020404" pitchFamily="49" charset="0"/>
              </a:rPr>
              <a:t>        &lt;th&gt;3&lt;/th&gt;</a:t>
            </a:r>
          </a:p>
          <a:p>
            <a:r>
              <a:rPr lang="fr-FR" sz="1200" b="1" dirty="0">
                <a:latin typeface="Courier New" panose="02070309020205020404" pitchFamily="49" charset="0"/>
                <a:cs typeface="Courier New" panose="02070309020205020404" pitchFamily="49" charset="0"/>
              </a:rPr>
              <a:t>        &lt;td&gt;Larry&lt;/td&gt;</a:t>
            </a:r>
          </a:p>
          <a:p>
            <a:r>
              <a:rPr lang="fr-FR" sz="1200" b="1" dirty="0">
                <a:latin typeface="Courier New" panose="02070309020205020404" pitchFamily="49" charset="0"/>
                <a:cs typeface="Courier New" panose="02070309020205020404" pitchFamily="49" charset="0"/>
              </a:rPr>
              <a:t>        &lt;td&gt;the Bird&lt;/td&gt;</a:t>
            </a:r>
          </a:p>
          <a:p>
            <a:r>
              <a:rPr lang="fr-FR" sz="1200" b="1" dirty="0">
                <a:latin typeface="Courier New" panose="02070309020205020404" pitchFamily="49" charset="0"/>
                <a:cs typeface="Courier New" panose="02070309020205020404" pitchFamily="49" charset="0"/>
              </a:rPr>
              <a:t>        &lt;td&gt;@twitter&lt;/td&gt;</a:t>
            </a:r>
          </a:p>
          <a:p>
            <a:r>
              <a:rPr lang="fr-FR" sz="1200" b="1" dirty="0">
                <a:latin typeface="Courier New" panose="02070309020205020404" pitchFamily="49" charset="0"/>
                <a:cs typeface="Courier New" panose="02070309020205020404" pitchFamily="49" charset="0"/>
              </a:rPr>
              <a:t>      &lt;/tr&gt;</a:t>
            </a:r>
          </a:p>
          <a:p>
            <a:r>
              <a:rPr lang="fr-FR" sz="1200" b="1" dirty="0">
                <a:latin typeface="Courier New" panose="02070309020205020404" pitchFamily="49" charset="0"/>
                <a:cs typeface="Courier New" panose="02070309020205020404" pitchFamily="49" charset="0"/>
              </a:rPr>
              <a:t>    &lt;/table&gt;</a:t>
            </a:r>
          </a:p>
          <a:p>
            <a:r>
              <a:rPr lang="fr-FR" sz="1200" dirty="0">
                <a:latin typeface="Courier New" panose="02070309020205020404" pitchFamily="49" charset="0"/>
                <a:cs typeface="Courier New" panose="02070309020205020404" pitchFamily="49" charset="0"/>
              </a:rPr>
              <a:t>  &lt;/body&gt;</a:t>
            </a:r>
          </a:p>
          <a:p>
            <a:r>
              <a:rPr lang="fr-FR" sz="1200" dirty="0">
                <a:latin typeface="Courier New" panose="02070309020205020404" pitchFamily="49" charset="0"/>
                <a:cs typeface="Courier New" panose="02070309020205020404" pitchFamily="49" charset="0"/>
              </a:rPr>
              <a:t>&lt;/html&gt;</a:t>
            </a:r>
          </a:p>
        </p:txBody>
      </p:sp>
      <p:sp>
        <p:nvSpPr>
          <p:cNvPr id="4" name="ZoneTexte 3">
            <a:extLst>
              <a:ext uri="{FF2B5EF4-FFF2-40B4-BE49-F238E27FC236}">
                <a16:creationId xmlns:a16="http://schemas.microsoft.com/office/drawing/2014/main" id="{24A47449-668B-41E6-B430-6790AA6ACD29}"/>
              </a:ext>
            </a:extLst>
          </p:cNvPr>
          <p:cNvSpPr txBox="1"/>
          <p:nvPr/>
        </p:nvSpPr>
        <p:spPr>
          <a:xfrm>
            <a:off x="2307494" y="5513943"/>
            <a:ext cx="5397173" cy="369332"/>
          </a:xfrm>
          <a:prstGeom prst="rect">
            <a:avLst/>
          </a:prstGeom>
          <a:noFill/>
        </p:spPr>
        <p:txBody>
          <a:bodyPr wrap="square" rtlCol="0">
            <a:spAutoFit/>
          </a:bodyPr>
          <a:lstStyle/>
          <a:p>
            <a:r>
              <a:rPr lang="fr-FR" dirty="0"/>
              <a:t>Voici le code que vous devez avoir mis en place :</a:t>
            </a:r>
          </a:p>
        </p:txBody>
      </p:sp>
      <p:sp>
        <p:nvSpPr>
          <p:cNvPr id="5" name="Espace réservé du numéro de diapositive 4">
            <a:extLst>
              <a:ext uri="{FF2B5EF4-FFF2-40B4-BE49-F238E27FC236}">
                <a16:creationId xmlns:a16="http://schemas.microsoft.com/office/drawing/2014/main" id="{68E5F14E-5618-4364-87F0-F2B2760733EC}"/>
              </a:ext>
            </a:extLst>
          </p:cNvPr>
          <p:cNvSpPr>
            <a:spLocks noGrp="1"/>
          </p:cNvSpPr>
          <p:nvPr>
            <p:ph type="sldNum" sz="quarter" idx="12"/>
          </p:nvPr>
        </p:nvSpPr>
        <p:spPr/>
        <p:txBody>
          <a:bodyPr/>
          <a:lstStyle/>
          <a:p>
            <a:fld id="{A970373A-A4FA-4478-B392-F5084C63EFFD}" type="slidenum">
              <a:rPr lang="fr-FR" smtClean="0"/>
              <a:t>325</a:t>
            </a:fld>
            <a:endParaRPr lang="fr-FR"/>
          </a:p>
        </p:txBody>
      </p:sp>
    </p:spTree>
    <p:extLst>
      <p:ext uri="{BB962C8B-B14F-4D97-AF65-F5344CB8AC3E}">
        <p14:creationId xmlns:p14="http://schemas.microsoft.com/office/powerpoint/2010/main" val="1337570403"/>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5B721BC-9AF1-455F-AC4A-A28AEC0E97D7}"/>
              </a:ext>
            </a:extLst>
          </p:cNvPr>
          <p:cNvSpPr txBox="1"/>
          <p:nvPr/>
        </p:nvSpPr>
        <p:spPr>
          <a:xfrm>
            <a:off x="2357305" y="468923"/>
            <a:ext cx="9541617" cy="646331"/>
          </a:xfrm>
          <a:prstGeom prst="rect">
            <a:avLst/>
          </a:prstGeom>
          <a:noFill/>
        </p:spPr>
        <p:txBody>
          <a:bodyPr wrap="square" rtlCol="0">
            <a:spAutoFit/>
          </a:bodyPr>
          <a:lstStyle/>
          <a:p>
            <a:r>
              <a:rPr lang="fr-FR" dirty="0"/>
              <a:t>La dernière étape va consister à extraire les données retournées par AXIOS et à les injecter dans le tableau Bootstrap.</a:t>
            </a:r>
          </a:p>
        </p:txBody>
      </p:sp>
      <p:sp>
        <p:nvSpPr>
          <p:cNvPr id="3" name="Rectangle 2">
            <a:extLst>
              <a:ext uri="{FF2B5EF4-FFF2-40B4-BE49-F238E27FC236}">
                <a16:creationId xmlns:a16="http://schemas.microsoft.com/office/drawing/2014/main" id="{7095CB39-1A36-4B16-AC9F-E870FA469904}"/>
              </a:ext>
            </a:extLst>
          </p:cNvPr>
          <p:cNvSpPr/>
          <p:nvPr/>
        </p:nvSpPr>
        <p:spPr>
          <a:xfrm>
            <a:off x="445476" y="1189958"/>
            <a:ext cx="11570677" cy="433965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fr-FR" sz="1200" dirty="0">
                <a:latin typeface="Courier New" panose="02070309020205020404" pitchFamily="49" charset="0"/>
                <a:cs typeface="Courier New" panose="02070309020205020404" pitchFamily="49" charset="0"/>
              </a:rPr>
              <a:t>&lt;!DOCTYPE html&gt; </a:t>
            </a:r>
          </a:p>
          <a:p>
            <a:r>
              <a:rPr lang="fr-FR" sz="1200" dirty="0">
                <a:latin typeface="Courier New" panose="02070309020205020404" pitchFamily="49" charset="0"/>
                <a:cs typeface="Courier New" panose="02070309020205020404" pitchFamily="49" charset="0"/>
              </a:rPr>
              <a:t>&lt;html&gt; </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 </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meta</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charset</a:t>
            </a:r>
            <a:r>
              <a:rPr lang="fr-FR" sz="1200" dirty="0">
                <a:latin typeface="Courier New" panose="02070309020205020404" pitchFamily="49" charset="0"/>
                <a:cs typeface="Courier New" panose="02070309020205020404" pitchFamily="49" charset="0"/>
              </a:rPr>
              <a:t>="utf-8"&gt;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meta</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name</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viewport</a:t>
            </a:r>
            <a:r>
              <a:rPr lang="fr-FR" sz="1200" dirty="0">
                <a:latin typeface="Courier New" panose="02070309020205020404" pitchFamily="49" charset="0"/>
                <a:cs typeface="Courier New" panose="02070309020205020404" pitchFamily="49" charset="0"/>
              </a:rPr>
              <a:t>" content="</a:t>
            </a:r>
            <a:r>
              <a:rPr lang="fr-FR" sz="1200" dirty="0" err="1">
                <a:latin typeface="Courier New" panose="02070309020205020404" pitchFamily="49" charset="0"/>
                <a:cs typeface="Courier New" panose="02070309020205020404" pitchFamily="49" charset="0"/>
              </a:rPr>
              <a:t>width</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device-width</a:t>
            </a:r>
            <a:r>
              <a:rPr lang="fr-FR" sz="1200" dirty="0">
                <a:latin typeface="Courier New" panose="02070309020205020404" pitchFamily="49" charset="0"/>
                <a:cs typeface="Courier New" panose="02070309020205020404" pitchFamily="49" charset="0"/>
              </a:rPr>
              <a:t>, initial-</a:t>
            </a:r>
            <a:r>
              <a:rPr lang="fr-FR" sz="1200" dirty="0" err="1">
                <a:latin typeface="Courier New" panose="02070309020205020404" pitchFamily="49" charset="0"/>
                <a:cs typeface="Courier New" panose="02070309020205020404" pitchFamily="49" charset="0"/>
              </a:rPr>
              <a:t>scale</a:t>
            </a:r>
            <a:r>
              <a:rPr lang="fr-FR" sz="1200" dirty="0">
                <a:latin typeface="Courier New" panose="02070309020205020404" pitchFamily="49" charset="0"/>
                <a:cs typeface="Courier New" panose="02070309020205020404" pitchFamily="49" charset="0"/>
              </a:rPr>
              <a:t>=1"&gt;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a:t>
            </a:r>
            <a:r>
              <a:rPr lang="fr-FR" sz="1200" dirty="0" err="1">
                <a:latin typeface="Courier New" panose="02070309020205020404" pitchFamily="49" charset="0"/>
                <a:cs typeface="Courier New" panose="02070309020205020404" pitchFamily="49" charset="0"/>
              </a:rPr>
              <a:t>JSONPlaceHolder</a:t>
            </a:r>
            <a:r>
              <a:rPr lang="fr-FR" sz="1200" dirty="0">
                <a:latin typeface="Courier New" panose="02070309020205020404" pitchFamily="49" charset="0"/>
                <a:cs typeface="Courier New" panose="02070309020205020404" pitchFamily="49" charset="0"/>
              </a:rPr>
              <a:t>&lt;/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&lt;script src="https://unpkg.com/</a:t>
            </a:r>
            <a:r>
              <a:rPr lang="fr-FR" sz="1200" dirty="0" err="1">
                <a:latin typeface="Courier New" panose="02070309020205020404" pitchFamily="49" charset="0"/>
                <a:cs typeface="Courier New" panose="02070309020205020404" pitchFamily="49" charset="0"/>
              </a:rPr>
              <a:t>axios</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dist</a:t>
            </a:r>
            <a:r>
              <a:rPr lang="fr-FR" sz="1200" dirty="0">
                <a:latin typeface="Courier New" panose="02070309020205020404" pitchFamily="49" charset="0"/>
                <a:cs typeface="Courier New" panose="02070309020205020404" pitchFamily="49" charset="0"/>
              </a:rPr>
              <a:t>/axios.min.js"&gt;&lt;/script&gt;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link</a:t>
            </a:r>
            <a:r>
              <a:rPr lang="fr-FR" sz="1200" dirty="0">
                <a:latin typeface="Courier New" panose="02070309020205020404" pitchFamily="49" charset="0"/>
                <a:cs typeface="Courier New" panose="02070309020205020404" pitchFamily="49" charset="0"/>
              </a:rPr>
              <a:t> href="https://cdn.jsdelivr.net/</a:t>
            </a:r>
            <a:r>
              <a:rPr lang="fr-FR" sz="1200" dirty="0" err="1">
                <a:latin typeface="Courier New" panose="02070309020205020404" pitchFamily="49" charset="0"/>
                <a:cs typeface="Courier New" panose="02070309020205020404" pitchFamily="49" charset="0"/>
              </a:rPr>
              <a:t>npm</a:t>
            </a:r>
            <a:r>
              <a:rPr lang="fr-FR" sz="1200" dirty="0">
                <a:latin typeface="Courier New" panose="02070309020205020404" pitchFamily="49" charset="0"/>
                <a:cs typeface="Courier New" panose="02070309020205020404" pitchFamily="49" charset="0"/>
              </a:rPr>
              <a:t>/bootstrap@5.0.1/</a:t>
            </a:r>
            <a:r>
              <a:rPr lang="fr-FR" sz="1200" dirty="0" err="1">
                <a:latin typeface="Courier New" panose="02070309020205020404" pitchFamily="49" charset="0"/>
                <a:cs typeface="Courier New" panose="02070309020205020404" pitchFamily="49" charset="0"/>
              </a:rPr>
              <a:t>dist</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css</a:t>
            </a:r>
            <a:r>
              <a:rPr lang="fr-FR" sz="1200" dirty="0">
                <a:latin typeface="Courier New" panose="02070309020205020404" pitchFamily="49" charset="0"/>
                <a:cs typeface="Courier New" panose="02070309020205020404" pitchFamily="49" charset="0"/>
              </a:rPr>
              <a:t>/bootstrap.min.css" rel="</a:t>
            </a:r>
            <a:r>
              <a:rPr lang="fr-FR" sz="1200" dirty="0" err="1">
                <a:latin typeface="Courier New" panose="02070309020205020404" pitchFamily="49" charset="0"/>
                <a:cs typeface="Courier New" panose="02070309020205020404" pitchFamily="49" charset="0"/>
              </a:rPr>
              <a:t>stylesheet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integrity</a:t>
            </a:r>
            <a:r>
              <a:rPr lang="fr-FR" sz="1200" dirty="0">
                <a:latin typeface="Courier New" panose="02070309020205020404" pitchFamily="49" charset="0"/>
                <a:cs typeface="Courier New" panose="02070309020205020404" pitchFamily="49" charset="0"/>
              </a:rPr>
              <a:t>="sha384-+0n0xVW2eSR5OomGNYDnhzAbDsOXxcvSN1TPprVMTNDbiYZCxYbOOl7+AMvyTG2x" </a:t>
            </a:r>
            <a:r>
              <a:rPr lang="fr-FR" sz="1200" dirty="0" err="1">
                <a:latin typeface="Courier New" panose="02070309020205020404" pitchFamily="49" charset="0"/>
                <a:cs typeface="Courier New" panose="02070309020205020404" pitchFamily="49" charset="0"/>
              </a:rPr>
              <a:t>crossorigin</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anonymous</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function</a:t>
            </a:r>
            <a:r>
              <a:rPr lang="fr-FR" sz="1200" dirty="0">
                <a:latin typeface="Courier New" panose="02070309020205020404" pitchFamily="49" charset="0"/>
                <a:cs typeface="Courier New" panose="02070309020205020404" pitchFamily="49" charset="0"/>
              </a:rPr>
              <a:t> lecture()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axios.get</a:t>
            </a:r>
            <a:r>
              <a:rPr lang="fr-FR" sz="1200" dirty="0">
                <a:latin typeface="Courier New" panose="02070309020205020404" pitchFamily="49" charset="0"/>
                <a:cs typeface="Courier New" panose="02070309020205020404" pitchFamily="49" charset="0"/>
              </a:rPr>
              <a:t>('https://jsonplaceholder.typicode.com/</a:t>
            </a:r>
            <a:r>
              <a:rPr lang="fr-FR" sz="1200" dirty="0" err="1">
                <a:latin typeface="Courier New" panose="02070309020205020404" pitchFamily="49" charset="0"/>
                <a:cs typeface="Courier New" panose="02070309020205020404" pitchFamily="49" charset="0"/>
              </a:rPr>
              <a:t>users</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then</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function</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reponse</a:t>
            </a:r>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var </a:t>
            </a:r>
            <a:r>
              <a:rPr lang="fr-FR" sz="1200" dirty="0" err="1">
                <a:latin typeface="Courier New" panose="02070309020205020404" pitchFamily="49" charset="0"/>
                <a:cs typeface="Courier New" panose="02070309020205020404" pitchFamily="49" charset="0"/>
              </a:rPr>
              <a:t>tbody</a:t>
            </a:r>
            <a:r>
              <a:rPr lang="fr-FR" sz="1200" dirty="0">
                <a:latin typeface="Courier New" panose="02070309020205020404" pitchFamily="49" charset="0"/>
                <a:cs typeface="Courier New" panose="02070309020205020404" pitchFamily="49" charset="0"/>
              </a:rPr>
              <a:t> = </a:t>
            </a:r>
            <a:r>
              <a:rPr lang="fr-FR" sz="1200" dirty="0" err="1">
                <a:latin typeface="Courier New" panose="02070309020205020404" pitchFamily="49" charset="0"/>
                <a:cs typeface="Courier New" panose="02070309020205020404" pitchFamily="49" charset="0"/>
              </a:rPr>
              <a:t>document.querySelector</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tbody</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for (var i=0; i&lt;10; i++)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tbody.innerHTML</a:t>
            </a:r>
            <a:r>
              <a:rPr lang="fr-FR" sz="1200" dirty="0">
                <a:latin typeface="Courier New" panose="02070309020205020404" pitchFamily="49" charset="0"/>
                <a:cs typeface="Courier New" panose="02070309020205020404" pitchFamily="49" charset="0"/>
              </a:rPr>
              <a:t> += '&lt;tr&gt;&lt;th scope="</a:t>
            </a:r>
            <a:r>
              <a:rPr lang="fr-FR" sz="1200" dirty="0" err="1">
                <a:latin typeface="Courier New" panose="02070309020205020404" pitchFamily="49" charset="0"/>
                <a:cs typeface="Courier New" panose="02070309020205020404" pitchFamily="49" charset="0"/>
              </a:rPr>
              <a:t>row</a:t>
            </a:r>
            <a:r>
              <a:rPr lang="fr-FR" sz="1200" dirty="0">
                <a:latin typeface="Courier New" panose="02070309020205020404" pitchFamily="49" charset="0"/>
                <a:cs typeface="Courier New" panose="02070309020205020404" pitchFamily="49" charset="0"/>
              </a:rPr>
              <a:t>"&gt;' + </a:t>
            </a:r>
            <a:r>
              <a:rPr lang="fr-FR" sz="1200" dirty="0" err="1">
                <a:latin typeface="Courier New" panose="02070309020205020404" pitchFamily="49" charset="0"/>
                <a:cs typeface="Courier New" panose="02070309020205020404" pitchFamily="49" charset="0"/>
              </a:rPr>
              <a:t>reponse.data</a:t>
            </a:r>
            <a:r>
              <a:rPr lang="fr-FR" sz="1200" dirty="0">
                <a:latin typeface="Courier New" panose="02070309020205020404" pitchFamily="49" charset="0"/>
                <a:cs typeface="Courier New" panose="02070309020205020404" pitchFamily="49" charset="0"/>
              </a:rPr>
              <a:t>[i].id + '&lt;/th&gt;'</a:t>
            </a:r>
          </a:p>
          <a:p>
            <a:r>
              <a:rPr lang="fr-FR" sz="1200" dirty="0">
                <a:latin typeface="Courier New" panose="02070309020205020404" pitchFamily="49" charset="0"/>
                <a:cs typeface="Courier New" panose="02070309020205020404" pitchFamily="49" charset="0"/>
              </a:rPr>
              <a:t>                           + '&lt;td&gt;' + </a:t>
            </a:r>
            <a:r>
              <a:rPr lang="fr-FR" sz="1200" dirty="0" err="1">
                <a:latin typeface="Courier New" panose="02070309020205020404" pitchFamily="49" charset="0"/>
                <a:cs typeface="Courier New" panose="02070309020205020404" pitchFamily="49" charset="0"/>
              </a:rPr>
              <a:t>reponse.data</a:t>
            </a:r>
            <a:r>
              <a:rPr lang="fr-FR" sz="1200" dirty="0">
                <a:latin typeface="Courier New" panose="02070309020205020404" pitchFamily="49" charset="0"/>
                <a:cs typeface="Courier New" panose="02070309020205020404" pitchFamily="49" charset="0"/>
              </a:rPr>
              <a:t>[i].</a:t>
            </a:r>
            <a:r>
              <a:rPr lang="fr-FR" sz="1200" dirty="0" err="1">
                <a:latin typeface="Courier New" panose="02070309020205020404" pitchFamily="49" charset="0"/>
                <a:cs typeface="Courier New" panose="02070309020205020404" pitchFamily="49" charset="0"/>
              </a:rPr>
              <a:t>name</a:t>
            </a:r>
            <a:r>
              <a:rPr lang="fr-FR" sz="1200" dirty="0">
                <a:latin typeface="Courier New" panose="02070309020205020404" pitchFamily="49" charset="0"/>
                <a:cs typeface="Courier New" panose="02070309020205020404" pitchFamily="49" charset="0"/>
              </a:rPr>
              <a:t> + '&lt;/td&gt;'</a:t>
            </a:r>
          </a:p>
          <a:p>
            <a:r>
              <a:rPr lang="fr-FR" sz="1200" dirty="0">
                <a:latin typeface="Courier New" panose="02070309020205020404" pitchFamily="49" charset="0"/>
                <a:cs typeface="Courier New" panose="02070309020205020404" pitchFamily="49" charset="0"/>
              </a:rPr>
              <a:t>                           + '&lt;td&gt;' + </a:t>
            </a:r>
            <a:r>
              <a:rPr lang="fr-FR" sz="1200" dirty="0" err="1">
                <a:latin typeface="Courier New" panose="02070309020205020404" pitchFamily="49" charset="0"/>
                <a:cs typeface="Courier New" panose="02070309020205020404" pitchFamily="49" charset="0"/>
              </a:rPr>
              <a:t>reponse.data</a:t>
            </a:r>
            <a:r>
              <a:rPr lang="fr-FR" sz="1200" dirty="0">
                <a:latin typeface="Courier New" panose="02070309020205020404" pitchFamily="49" charset="0"/>
                <a:cs typeface="Courier New" panose="02070309020205020404" pitchFamily="49" charset="0"/>
              </a:rPr>
              <a:t>[i].email + '&lt;/td&gt;'</a:t>
            </a:r>
          </a:p>
          <a:p>
            <a:r>
              <a:rPr lang="fr-FR" sz="1200" dirty="0">
                <a:latin typeface="Courier New" panose="02070309020205020404" pitchFamily="49" charset="0"/>
                <a:cs typeface="Courier New" panose="02070309020205020404" pitchFamily="49" charset="0"/>
              </a:rPr>
              <a:t>                           + '&lt;td&gt;' + </a:t>
            </a:r>
            <a:r>
              <a:rPr lang="fr-FR" sz="1200" dirty="0" err="1">
                <a:latin typeface="Courier New" panose="02070309020205020404" pitchFamily="49" charset="0"/>
                <a:cs typeface="Courier New" panose="02070309020205020404" pitchFamily="49" charset="0"/>
              </a:rPr>
              <a:t>reponse.data</a:t>
            </a:r>
            <a:r>
              <a:rPr lang="fr-FR" sz="1200" dirty="0">
                <a:latin typeface="Courier New" panose="02070309020205020404" pitchFamily="49" charset="0"/>
                <a:cs typeface="Courier New" panose="02070309020205020404" pitchFamily="49" charset="0"/>
              </a:rPr>
              <a:t>[i].</a:t>
            </a:r>
            <a:r>
              <a:rPr lang="fr-FR" sz="1200" dirty="0" err="1">
                <a:latin typeface="Courier New" panose="02070309020205020404" pitchFamily="49" charset="0"/>
                <a:cs typeface="Courier New" panose="02070309020205020404" pitchFamily="49" charset="0"/>
              </a:rPr>
              <a:t>address.city</a:t>
            </a:r>
            <a:r>
              <a:rPr lang="fr-FR" sz="1200" dirty="0">
                <a:latin typeface="Courier New" panose="02070309020205020404" pitchFamily="49" charset="0"/>
                <a:cs typeface="Courier New" panose="02070309020205020404" pitchFamily="49" charset="0"/>
              </a:rPr>
              <a:t> + '&lt;/td&gt;&lt;/tr&gt;';</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  </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p:txBody>
      </p:sp>
      <p:sp>
        <p:nvSpPr>
          <p:cNvPr id="4" name="Rectangle 3">
            <a:extLst>
              <a:ext uri="{FF2B5EF4-FFF2-40B4-BE49-F238E27FC236}">
                <a16:creationId xmlns:a16="http://schemas.microsoft.com/office/drawing/2014/main" id="{BBEF075C-F401-4BE8-9B54-3121DF223130}"/>
              </a:ext>
            </a:extLst>
          </p:cNvPr>
          <p:cNvSpPr/>
          <p:nvPr/>
        </p:nvSpPr>
        <p:spPr>
          <a:xfrm>
            <a:off x="8358554" y="3732019"/>
            <a:ext cx="3657599"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fr-FR" sz="1200" dirty="0">
                <a:latin typeface="Courier New" panose="02070309020205020404" pitchFamily="49" charset="0"/>
                <a:cs typeface="Courier New" panose="02070309020205020404" pitchFamily="49" charset="0"/>
              </a:rPr>
              <a:t> &lt;body </a:t>
            </a:r>
            <a:r>
              <a:rPr lang="fr-FR" sz="1200" dirty="0" err="1">
                <a:latin typeface="Courier New" panose="02070309020205020404" pitchFamily="49" charset="0"/>
                <a:cs typeface="Courier New" panose="02070309020205020404" pitchFamily="49" charset="0"/>
              </a:rPr>
              <a:t>onload</a:t>
            </a:r>
            <a:r>
              <a:rPr lang="fr-FR" sz="1200" dirty="0">
                <a:latin typeface="Courier New" panose="02070309020205020404" pitchFamily="49" charset="0"/>
                <a:cs typeface="Courier New" panose="02070309020205020404" pitchFamily="49" charset="0"/>
              </a:rPr>
              <a:t>="lecture();"&gt;</a:t>
            </a:r>
          </a:p>
          <a:p>
            <a:r>
              <a:rPr lang="fr-FR" sz="1200" dirty="0">
                <a:latin typeface="Courier New" panose="02070309020205020404" pitchFamily="49" charset="0"/>
                <a:cs typeface="Courier New" panose="02070309020205020404" pitchFamily="49" charset="0"/>
              </a:rPr>
              <a:t>    &lt;table class="table"&gt;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&lt;tr&gt;</a:t>
            </a:r>
          </a:p>
          <a:p>
            <a:r>
              <a:rPr lang="fr-FR" sz="1200" dirty="0">
                <a:latin typeface="Courier New" panose="02070309020205020404" pitchFamily="49" charset="0"/>
                <a:cs typeface="Courier New" panose="02070309020205020404" pitchFamily="49" charset="0"/>
              </a:rPr>
              <a:t>          &lt;th scope="col"&gt;id&lt;/th&gt;</a:t>
            </a:r>
          </a:p>
          <a:p>
            <a:r>
              <a:rPr lang="fr-FR" sz="1200" dirty="0">
                <a:latin typeface="Courier New" panose="02070309020205020404" pitchFamily="49" charset="0"/>
                <a:cs typeface="Courier New" panose="02070309020205020404" pitchFamily="49" charset="0"/>
              </a:rPr>
              <a:t>          &lt;th scope="col"&gt;Nom&lt;/th&gt;</a:t>
            </a:r>
          </a:p>
          <a:p>
            <a:r>
              <a:rPr lang="fr-FR" sz="1200" dirty="0">
                <a:latin typeface="Courier New" panose="02070309020205020404" pitchFamily="49" charset="0"/>
                <a:cs typeface="Courier New" panose="02070309020205020404" pitchFamily="49" charset="0"/>
              </a:rPr>
              <a:t>          &lt;th scope="col"&gt;Mail&lt;/th&gt;</a:t>
            </a:r>
          </a:p>
          <a:p>
            <a:r>
              <a:rPr lang="fr-FR" sz="1200" dirty="0">
                <a:latin typeface="Courier New" panose="02070309020205020404" pitchFamily="49" charset="0"/>
                <a:cs typeface="Courier New" panose="02070309020205020404" pitchFamily="49" charset="0"/>
              </a:rPr>
              <a:t>          &lt;th scope="col"&gt;Ville&lt;/th&gt;</a:t>
            </a:r>
          </a:p>
          <a:p>
            <a:r>
              <a:rPr lang="fr-FR" sz="1200" dirty="0">
                <a:latin typeface="Courier New" panose="02070309020205020404" pitchFamily="49" charset="0"/>
                <a:cs typeface="Courier New" panose="02070309020205020404" pitchFamily="49" charset="0"/>
              </a:rPr>
              <a:t>        &lt;/tr&gt;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tbody</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tbody</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&lt;/table&gt;</a:t>
            </a:r>
          </a:p>
          <a:p>
            <a:r>
              <a:rPr lang="fr-FR" sz="1200" dirty="0">
                <a:latin typeface="Courier New" panose="02070309020205020404" pitchFamily="49" charset="0"/>
                <a:cs typeface="Courier New" panose="02070309020205020404" pitchFamily="49" charset="0"/>
              </a:rPr>
              <a:t>  &lt;/body&gt;</a:t>
            </a:r>
          </a:p>
          <a:p>
            <a:r>
              <a:rPr lang="fr-FR" sz="1200" dirty="0">
                <a:latin typeface="Courier New" panose="02070309020205020404" pitchFamily="49" charset="0"/>
                <a:cs typeface="Courier New" panose="02070309020205020404" pitchFamily="49" charset="0"/>
              </a:rPr>
              <a:t>&lt;/html&gt;</a:t>
            </a:r>
          </a:p>
        </p:txBody>
      </p:sp>
      <p:sp>
        <p:nvSpPr>
          <p:cNvPr id="5" name="Espace réservé du numéro de diapositive 4">
            <a:extLst>
              <a:ext uri="{FF2B5EF4-FFF2-40B4-BE49-F238E27FC236}">
                <a16:creationId xmlns:a16="http://schemas.microsoft.com/office/drawing/2014/main" id="{5DB0B2F3-F330-4F6F-8D97-17379A8C0C16}"/>
              </a:ext>
            </a:extLst>
          </p:cNvPr>
          <p:cNvSpPr>
            <a:spLocks noGrp="1"/>
          </p:cNvSpPr>
          <p:nvPr>
            <p:ph type="sldNum" sz="quarter" idx="12"/>
          </p:nvPr>
        </p:nvSpPr>
        <p:spPr/>
        <p:txBody>
          <a:bodyPr/>
          <a:lstStyle/>
          <a:p>
            <a:fld id="{A970373A-A4FA-4478-B392-F5084C63EFFD}" type="slidenum">
              <a:rPr lang="fr-FR" smtClean="0"/>
              <a:t>326</a:t>
            </a:fld>
            <a:endParaRPr lang="fr-FR"/>
          </a:p>
        </p:txBody>
      </p:sp>
    </p:spTree>
    <p:extLst>
      <p:ext uri="{BB962C8B-B14F-4D97-AF65-F5344CB8AC3E}">
        <p14:creationId xmlns:p14="http://schemas.microsoft.com/office/powerpoint/2010/main" val="1316341142"/>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A9FED4C-B08B-4702-A452-C5AC01D0FFFA}"/>
              </a:ext>
            </a:extLst>
          </p:cNvPr>
          <p:cNvSpPr txBox="1"/>
          <p:nvPr/>
        </p:nvSpPr>
        <p:spPr>
          <a:xfrm>
            <a:off x="1810415" y="140936"/>
            <a:ext cx="8216909" cy="2585323"/>
          </a:xfrm>
          <a:prstGeom prst="rect">
            <a:avLst/>
          </a:prstGeom>
          <a:noFill/>
        </p:spPr>
        <p:txBody>
          <a:bodyPr wrap="square" rtlCol="0">
            <a:spAutoFit/>
          </a:bodyPr>
          <a:lstStyle/>
          <a:p>
            <a:r>
              <a:rPr lang="fr-FR" dirty="0"/>
              <a:t>Exercice :</a:t>
            </a:r>
          </a:p>
          <a:p>
            <a:endParaRPr lang="fr-FR" dirty="0"/>
          </a:p>
          <a:p>
            <a:r>
              <a:rPr lang="fr-FR" dirty="0"/>
              <a:t>Voyons si vous avez compris.</a:t>
            </a:r>
          </a:p>
          <a:p>
            <a:endParaRPr lang="fr-FR" dirty="0"/>
          </a:p>
          <a:p>
            <a:r>
              <a:rPr lang="fr-FR" dirty="0"/>
              <a:t>Utilisez la bibliothèque AXIOS pour récupérer trois utilisateur via l'API REST randomuser.me, accessible sur cette URL :</a:t>
            </a:r>
          </a:p>
          <a:p>
            <a:endParaRPr lang="fr-FR" dirty="0"/>
          </a:p>
          <a:p>
            <a:r>
              <a:rPr lang="fr-FR" dirty="0"/>
              <a:t>       </a:t>
            </a:r>
            <a:r>
              <a:rPr lang="fr-FR" dirty="0">
                <a:hlinkClick r:id="rId2"/>
              </a:rPr>
              <a:t>https://randomuser.me/api/?results=3</a:t>
            </a:r>
            <a:r>
              <a:rPr lang="fr-FR" dirty="0"/>
              <a:t> </a:t>
            </a:r>
          </a:p>
          <a:p>
            <a:endParaRPr lang="fr-FR" dirty="0"/>
          </a:p>
        </p:txBody>
      </p:sp>
      <p:sp>
        <p:nvSpPr>
          <p:cNvPr id="4" name="Rectangle 3">
            <a:extLst>
              <a:ext uri="{FF2B5EF4-FFF2-40B4-BE49-F238E27FC236}">
                <a16:creationId xmlns:a16="http://schemas.microsoft.com/office/drawing/2014/main" id="{DB7FA7D0-B176-45DF-A40C-387D483E6110}"/>
              </a:ext>
            </a:extLst>
          </p:cNvPr>
          <p:cNvSpPr/>
          <p:nvPr/>
        </p:nvSpPr>
        <p:spPr>
          <a:xfrm>
            <a:off x="2011128" y="4131741"/>
            <a:ext cx="2730235" cy="369332"/>
          </a:xfrm>
          <a:prstGeom prst="rect">
            <a:avLst/>
          </a:prstGeom>
        </p:spPr>
        <p:txBody>
          <a:bodyPr wrap="none">
            <a:spAutoFit/>
          </a:bodyPr>
          <a:lstStyle/>
          <a:p>
            <a:r>
              <a:rPr lang="fr-FR" dirty="0"/>
              <a:t>Voici le résultat recherché :</a:t>
            </a:r>
          </a:p>
        </p:txBody>
      </p:sp>
      <p:sp>
        <p:nvSpPr>
          <p:cNvPr id="3" name="Espace réservé du numéro de diapositive 2">
            <a:extLst>
              <a:ext uri="{FF2B5EF4-FFF2-40B4-BE49-F238E27FC236}">
                <a16:creationId xmlns:a16="http://schemas.microsoft.com/office/drawing/2014/main" id="{F11C5DDE-849D-4926-83AA-9583F952ABC1}"/>
              </a:ext>
            </a:extLst>
          </p:cNvPr>
          <p:cNvSpPr>
            <a:spLocks noGrp="1"/>
          </p:cNvSpPr>
          <p:nvPr>
            <p:ph type="sldNum" sz="quarter" idx="12"/>
          </p:nvPr>
        </p:nvSpPr>
        <p:spPr/>
        <p:txBody>
          <a:bodyPr/>
          <a:lstStyle/>
          <a:p>
            <a:fld id="{A970373A-A4FA-4478-B392-F5084C63EFFD}" type="slidenum">
              <a:rPr lang="fr-FR" smtClean="0"/>
              <a:t>327</a:t>
            </a:fld>
            <a:endParaRPr lang="fr-FR"/>
          </a:p>
        </p:txBody>
      </p:sp>
      <p:pic>
        <p:nvPicPr>
          <p:cNvPr id="6" name="Image 5">
            <a:extLst>
              <a:ext uri="{FF2B5EF4-FFF2-40B4-BE49-F238E27FC236}">
                <a16:creationId xmlns:a16="http://schemas.microsoft.com/office/drawing/2014/main" id="{ED1EF240-7AF1-4552-B2C7-B8AB85EE935B}"/>
              </a:ext>
            </a:extLst>
          </p:cNvPr>
          <p:cNvPicPr>
            <a:picLocks noChangeAspect="1"/>
          </p:cNvPicPr>
          <p:nvPr/>
        </p:nvPicPr>
        <p:blipFill>
          <a:blip r:embed="rId3"/>
          <a:stretch>
            <a:fillRect/>
          </a:stretch>
        </p:blipFill>
        <p:spPr>
          <a:xfrm>
            <a:off x="6922558" y="1854194"/>
            <a:ext cx="4781550" cy="4924425"/>
          </a:xfrm>
          <a:prstGeom prst="rect">
            <a:avLst/>
          </a:prstGeom>
        </p:spPr>
      </p:pic>
    </p:spTree>
    <p:extLst>
      <p:ext uri="{BB962C8B-B14F-4D97-AF65-F5344CB8AC3E}">
        <p14:creationId xmlns:p14="http://schemas.microsoft.com/office/powerpoint/2010/main" val="3910699286"/>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98A3B6FC-BCD6-40D9-86B8-A19EAE3BAB94}"/>
              </a:ext>
            </a:extLst>
          </p:cNvPr>
          <p:cNvSpPr txBox="1"/>
          <p:nvPr/>
        </p:nvSpPr>
        <p:spPr>
          <a:xfrm>
            <a:off x="771068" y="5009808"/>
            <a:ext cx="1201665" cy="383458"/>
          </a:xfrm>
          <a:prstGeom prst="rect">
            <a:avLst/>
          </a:prstGeom>
          <a:noFill/>
        </p:spPr>
        <p:txBody>
          <a:bodyPr wrap="square" rtlCol="0">
            <a:spAutoFit/>
          </a:bodyPr>
          <a:lstStyle/>
          <a:p>
            <a:r>
              <a:rPr lang="fr-FR" dirty="0"/>
              <a:t>Solution</a:t>
            </a:r>
          </a:p>
        </p:txBody>
      </p:sp>
      <p:sp>
        <p:nvSpPr>
          <p:cNvPr id="5" name="ZoneTexte 4">
            <a:extLst>
              <a:ext uri="{FF2B5EF4-FFF2-40B4-BE49-F238E27FC236}">
                <a16:creationId xmlns:a16="http://schemas.microsoft.com/office/drawing/2014/main" id="{6AA50FF4-084C-4F36-A736-8A5FF2B46979}"/>
              </a:ext>
            </a:extLst>
          </p:cNvPr>
          <p:cNvSpPr txBox="1"/>
          <p:nvPr/>
        </p:nvSpPr>
        <p:spPr>
          <a:xfrm>
            <a:off x="2142066" y="258901"/>
            <a:ext cx="10049934" cy="6340197"/>
          </a:xfrm>
          <a:prstGeom prst="rect">
            <a:avLst/>
          </a:prstGeom>
          <a:noFill/>
        </p:spPr>
        <p:txBody>
          <a:bodyPr wrap="square">
            <a:spAutoFit/>
          </a:bodyPr>
          <a:lstStyle/>
          <a:p>
            <a:r>
              <a:rPr lang="fr-FR" sz="1400" dirty="0">
                <a:latin typeface="Courier New" panose="02070309020205020404" pitchFamily="49" charset="0"/>
                <a:cs typeface="Courier New" panose="02070309020205020404" pitchFamily="49" charset="0"/>
              </a:rPr>
              <a:t>&lt;!DOCTYPE html&gt;</a:t>
            </a:r>
          </a:p>
          <a:p>
            <a:r>
              <a:rPr lang="fr-FR" sz="1400" dirty="0">
                <a:latin typeface="Courier New" panose="02070309020205020404" pitchFamily="49" charset="0"/>
                <a:cs typeface="Courier New" panose="02070309020205020404" pitchFamily="49" charset="0"/>
              </a:rPr>
              <a:t>&lt;html </a:t>
            </a:r>
            <a:r>
              <a:rPr lang="fr-FR" sz="1400" dirty="0" err="1">
                <a:latin typeface="Courier New" panose="02070309020205020404" pitchFamily="49" charset="0"/>
                <a:cs typeface="Courier New" panose="02070309020205020404" pitchFamily="49" charset="0"/>
              </a:rPr>
              <a:t>lang</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fr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&gt;Squelette&lt;/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&lt;script src="https://unpkg.com/</a:t>
            </a:r>
            <a:r>
              <a:rPr lang="fr-FR" sz="1400" dirty="0" err="1">
                <a:latin typeface="Courier New" panose="02070309020205020404" pitchFamily="49" charset="0"/>
                <a:cs typeface="Courier New" panose="02070309020205020404" pitchFamily="49" charset="0"/>
              </a:rPr>
              <a:t>axios</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dist</a:t>
            </a:r>
            <a:r>
              <a:rPr lang="fr-FR" sz="1400" dirty="0">
                <a:latin typeface="Courier New" panose="02070309020205020404" pitchFamily="49" charset="0"/>
                <a:cs typeface="Courier New" panose="02070309020205020404" pitchFamily="49" charset="0"/>
              </a:rPr>
              <a:t>/axios.min.js"&gt;&lt;/script&gt;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lecture()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axios.get</a:t>
            </a:r>
            <a:r>
              <a:rPr lang="fr-FR" sz="1400" dirty="0">
                <a:latin typeface="Courier New" panose="02070309020205020404" pitchFamily="49" charset="0"/>
                <a:cs typeface="Courier New" panose="02070309020205020404" pitchFamily="49" charset="0"/>
              </a:rPr>
              <a:t>('https://randomuser.me/api/?</a:t>
            </a:r>
            <a:r>
              <a:rPr lang="fr-FR" sz="1400" dirty="0" err="1">
                <a:latin typeface="Courier New" panose="02070309020205020404" pitchFamily="49" charset="0"/>
                <a:cs typeface="Courier New" panose="02070309020205020404" pitchFamily="49" charset="0"/>
              </a:rPr>
              <a:t>results</a:t>
            </a:r>
            <a:r>
              <a:rPr lang="fr-FR" sz="1400" dirty="0">
                <a:latin typeface="Courier New" panose="02070309020205020404" pitchFamily="49" charset="0"/>
                <a:cs typeface="Courier New" panose="02070309020205020404" pitchFamily="49" charset="0"/>
              </a:rPr>
              <a:t>=3').</a:t>
            </a:r>
            <a:r>
              <a:rPr lang="fr-FR" sz="1400" dirty="0" err="1">
                <a:latin typeface="Courier New" panose="02070309020205020404" pitchFamily="49" charset="0"/>
                <a:cs typeface="Courier New" panose="02070309020205020404" pitchFamily="49" charset="0"/>
              </a:rPr>
              <a:t>then</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reponse</a:t>
            </a:r>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var data = </a:t>
            </a:r>
            <a:r>
              <a:rPr lang="fr-FR" sz="1400" dirty="0" err="1">
                <a:latin typeface="Courier New" panose="02070309020205020404" pitchFamily="49" charset="0"/>
                <a:cs typeface="Courier New" panose="02070309020205020404" pitchFamily="49" charset="0"/>
              </a:rPr>
              <a:t>reponse.data.results</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console.log(data);</a:t>
            </a:r>
          </a:p>
          <a:p>
            <a:r>
              <a:rPr lang="fr-FR" sz="1400" dirty="0">
                <a:latin typeface="Courier New" panose="02070309020205020404" pitchFamily="49" charset="0"/>
                <a:cs typeface="Courier New" panose="02070309020205020404" pitchFamily="49" charset="0"/>
              </a:rPr>
              <a:t>          var personnes = '&lt;table&gt;'</a:t>
            </a:r>
          </a:p>
          <a:p>
            <a:r>
              <a:rPr lang="fr-FR" sz="1400" dirty="0">
                <a:latin typeface="Courier New" panose="02070309020205020404" pitchFamily="49" charset="0"/>
                <a:cs typeface="Courier New" panose="02070309020205020404" pitchFamily="49" charset="0"/>
              </a:rPr>
              <a:t>          for (var i=0; i&lt;</a:t>
            </a:r>
            <a:r>
              <a:rPr lang="fr-FR" sz="1400" dirty="0" err="1">
                <a:latin typeface="Courier New" panose="02070309020205020404" pitchFamily="49" charset="0"/>
                <a:cs typeface="Courier New" panose="02070309020205020404" pitchFamily="49" charset="0"/>
              </a:rPr>
              <a:t>data.length</a:t>
            </a:r>
            <a:r>
              <a:rPr lang="fr-FR" sz="1400" dirty="0">
                <a:latin typeface="Courier New" panose="02070309020205020404" pitchFamily="49" charset="0"/>
                <a:cs typeface="Courier New" panose="02070309020205020404" pitchFamily="49" charset="0"/>
              </a:rPr>
              <a:t>; i++) {</a:t>
            </a:r>
          </a:p>
          <a:p>
            <a:r>
              <a:rPr lang="fr-FR" sz="1400" dirty="0">
                <a:latin typeface="Courier New" panose="02070309020205020404" pitchFamily="49" charset="0"/>
                <a:cs typeface="Courier New" panose="02070309020205020404" pitchFamily="49" charset="0"/>
              </a:rPr>
              <a:t>            personnes+='&lt;tr&gt;&lt;td&gt;&lt;</a:t>
            </a:r>
            <a:r>
              <a:rPr lang="fr-FR" sz="1400" dirty="0" err="1">
                <a:latin typeface="Courier New" panose="02070309020205020404" pitchFamily="49" charset="0"/>
                <a:cs typeface="Courier New" panose="02070309020205020404" pitchFamily="49" charset="0"/>
              </a:rPr>
              <a:t>img</a:t>
            </a:r>
            <a:r>
              <a:rPr lang="fr-FR" sz="1400" dirty="0">
                <a:latin typeface="Courier New" panose="02070309020205020404" pitchFamily="49" charset="0"/>
                <a:cs typeface="Courier New" panose="02070309020205020404" pitchFamily="49" charset="0"/>
              </a:rPr>
              <a:t> src='+data[i].</a:t>
            </a:r>
            <a:r>
              <a:rPr lang="fr-FR" sz="1400" dirty="0" err="1">
                <a:latin typeface="Courier New" panose="02070309020205020404" pitchFamily="49" charset="0"/>
                <a:cs typeface="Courier New" panose="02070309020205020404" pitchFamily="49" charset="0"/>
              </a:rPr>
              <a:t>picture.large</a:t>
            </a:r>
            <a:r>
              <a:rPr lang="fr-FR" sz="1400" dirty="0">
                <a:latin typeface="Courier New" panose="02070309020205020404" pitchFamily="49" charset="0"/>
                <a:cs typeface="Courier New" panose="02070309020205020404" pitchFamily="49" charset="0"/>
              </a:rPr>
              <a:t>+'&gt;&lt;/td&gt;';</a:t>
            </a:r>
          </a:p>
          <a:p>
            <a:r>
              <a:rPr lang="fr-FR" sz="1400" dirty="0">
                <a:latin typeface="Courier New" panose="02070309020205020404" pitchFamily="49" charset="0"/>
                <a:cs typeface="Courier New" panose="02070309020205020404" pitchFamily="49" charset="0"/>
              </a:rPr>
              <a:t>            personnes+='&lt;td&gt;&lt;p&gt;' + data[i].</a:t>
            </a:r>
            <a:r>
              <a:rPr lang="fr-FR" sz="1400" dirty="0" err="1">
                <a:latin typeface="Courier New" panose="02070309020205020404" pitchFamily="49" charset="0"/>
                <a:cs typeface="Courier New" panose="02070309020205020404" pitchFamily="49" charset="0"/>
              </a:rPr>
              <a:t>name.first</a:t>
            </a:r>
            <a:r>
              <a:rPr lang="fr-FR" sz="1400" dirty="0">
                <a:latin typeface="Courier New" panose="02070309020205020404" pitchFamily="49" charset="0"/>
                <a:cs typeface="Courier New" panose="02070309020205020404" pitchFamily="49" charset="0"/>
              </a:rPr>
              <a:t> + ' ' + data[i].</a:t>
            </a:r>
            <a:r>
              <a:rPr lang="fr-FR" sz="1400" dirty="0" err="1">
                <a:latin typeface="Courier New" panose="02070309020205020404" pitchFamily="49" charset="0"/>
                <a:cs typeface="Courier New" panose="02070309020205020404" pitchFamily="49" charset="0"/>
              </a:rPr>
              <a:t>name.last</a:t>
            </a:r>
            <a:r>
              <a:rPr lang="fr-FR" sz="1400" dirty="0">
                <a:latin typeface="Courier New" panose="02070309020205020404" pitchFamily="49" charset="0"/>
                <a:cs typeface="Courier New" panose="02070309020205020404" pitchFamily="49" charset="0"/>
              </a:rPr>
              <a:t> + '&lt;/p&gt;';</a:t>
            </a:r>
          </a:p>
          <a:p>
            <a:r>
              <a:rPr lang="fr-FR" sz="1400" dirty="0">
                <a:latin typeface="Courier New" panose="02070309020205020404" pitchFamily="49" charset="0"/>
                <a:cs typeface="Courier New" panose="02070309020205020404" pitchFamily="49" charset="0"/>
              </a:rPr>
              <a:t>            personnes+='&lt;p&gt;' + data[i].email + '&lt;/p&gt;'; </a:t>
            </a:r>
          </a:p>
          <a:p>
            <a:r>
              <a:rPr lang="fr-FR" sz="1400" dirty="0">
                <a:latin typeface="Courier New" panose="02070309020205020404" pitchFamily="49" charset="0"/>
                <a:cs typeface="Courier New" panose="02070309020205020404" pitchFamily="49" charset="0"/>
              </a:rPr>
              <a:t>            personnes+='&lt;p&gt;' + data[i].phone + '&lt;/p&gt;&lt;/td&gt;&lt;/tr&gt;';</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personnes+='&lt;/table&gt;';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document.getElementById</a:t>
            </a:r>
            <a:r>
              <a:rPr lang="fr-FR" sz="1400" dirty="0">
                <a:latin typeface="Courier New" panose="02070309020205020404" pitchFamily="49" charset="0"/>
                <a:cs typeface="Courier New" panose="02070309020205020404" pitchFamily="49" charset="0"/>
              </a:rPr>
              <a:t>('d').</a:t>
            </a:r>
            <a:r>
              <a:rPr lang="fr-FR" sz="1400" dirty="0" err="1">
                <a:latin typeface="Courier New" panose="02070309020205020404" pitchFamily="49" charset="0"/>
                <a:cs typeface="Courier New" panose="02070309020205020404" pitchFamily="49" charset="0"/>
              </a:rPr>
              <a:t>innerHTML</a:t>
            </a:r>
            <a:r>
              <a:rPr lang="fr-FR" sz="1400" dirty="0">
                <a:latin typeface="Courier New" panose="02070309020205020404" pitchFamily="49" charset="0"/>
                <a:cs typeface="Courier New" panose="02070309020205020404" pitchFamily="49" charset="0"/>
              </a:rPr>
              <a:t> = personnes;</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 </a:t>
            </a:r>
            <a:r>
              <a:rPr lang="fr-FR" sz="1400" dirty="0" err="1">
                <a:latin typeface="Courier New" panose="02070309020205020404" pitchFamily="49" charset="0"/>
                <a:cs typeface="Courier New" panose="02070309020205020404" pitchFamily="49" charset="0"/>
              </a:rPr>
              <a:t>onload</a:t>
            </a:r>
            <a:r>
              <a:rPr lang="fr-FR" sz="1400" dirty="0">
                <a:latin typeface="Courier New" panose="02070309020205020404" pitchFamily="49" charset="0"/>
                <a:cs typeface="Courier New" panose="02070309020205020404" pitchFamily="49" charset="0"/>
              </a:rPr>
              <a:t>="lecture();"&gt;</a:t>
            </a:r>
          </a:p>
          <a:p>
            <a:r>
              <a:rPr lang="fr-FR" sz="1400" dirty="0">
                <a:latin typeface="Courier New" panose="02070309020205020404" pitchFamily="49" charset="0"/>
                <a:cs typeface="Courier New" panose="02070309020205020404" pitchFamily="49" charset="0"/>
              </a:rPr>
              <a:t>    &lt;div id="d"&gt;&lt;/div&gt;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&lt;/html&gt;</a:t>
            </a:r>
          </a:p>
        </p:txBody>
      </p:sp>
    </p:spTree>
    <p:extLst>
      <p:ext uri="{BB962C8B-B14F-4D97-AF65-F5344CB8AC3E}">
        <p14:creationId xmlns:p14="http://schemas.microsoft.com/office/powerpoint/2010/main" val="955629207"/>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Introduction à </a:t>
            </a:r>
            <a:r>
              <a:rPr lang="fr-FR" sz="6000" dirty="0" err="1"/>
              <a:t>jQuery</a:t>
            </a:r>
            <a:endParaRPr lang="fr-FR" sz="6000" dirty="0"/>
          </a:p>
        </p:txBody>
      </p:sp>
      <p:sp>
        <p:nvSpPr>
          <p:cNvPr id="3" name="Rectangle 2"/>
          <p:cNvSpPr/>
          <p:nvPr/>
        </p:nvSpPr>
        <p:spPr>
          <a:xfrm>
            <a:off x="2634840" y="2798429"/>
            <a:ext cx="8960497" cy="923330"/>
          </a:xfrm>
          <a:prstGeom prst="rect">
            <a:avLst/>
          </a:prstGeom>
        </p:spPr>
        <p:txBody>
          <a:bodyPr wrap="square">
            <a:spAutoFit/>
          </a:bodyPr>
          <a:lstStyle/>
          <a:p>
            <a:r>
              <a:rPr lang="fr-FR" dirty="0" err="1"/>
              <a:t>jQuery</a:t>
            </a:r>
            <a:r>
              <a:rPr lang="fr-FR" dirty="0"/>
              <a:t> est une bibliothèque JavaScript libre qui simplifie la manipulation du code JavaScript côté client. Dans cette formation, vous allez apprendre à utiliser jQuery pour établir des échanges avec un serveur Web via AJAX.</a:t>
            </a:r>
          </a:p>
        </p:txBody>
      </p:sp>
      <p:sp>
        <p:nvSpPr>
          <p:cNvPr id="4" name="Espace réservé du numéro de diapositive 3">
            <a:extLst>
              <a:ext uri="{FF2B5EF4-FFF2-40B4-BE49-F238E27FC236}">
                <a16:creationId xmlns:a16="http://schemas.microsoft.com/office/drawing/2014/main" id="{29D259E0-EDD3-44F8-8505-AF7112F47D61}"/>
              </a:ext>
            </a:extLst>
          </p:cNvPr>
          <p:cNvSpPr>
            <a:spLocks noGrp="1"/>
          </p:cNvSpPr>
          <p:nvPr>
            <p:ph type="sldNum" sz="quarter" idx="12"/>
          </p:nvPr>
        </p:nvSpPr>
        <p:spPr/>
        <p:txBody>
          <a:bodyPr/>
          <a:lstStyle/>
          <a:p>
            <a:fld id="{D57F1E4F-1CFF-5643-939E-217C01CDF565}" type="slidenum">
              <a:rPr lang="en-US" smtClean="0"/>
              <a:pPr/>
              <a:t>329</a:t>
            </a:fld>
            <a:endParaRPr lang="en-US" dirty="0"/>
          </a:p>
        </p:txBody>
      </p:sp>
    </p:spTree>
    <p:extLst>
      <p:ext uri="{BB962C8B-B14F-4D97-AF65-F5344CB8AC3E}">
        <p14:creationId xmlns:p14="http://schemas.microsoft.com/office/powerpoint/2010/main" val="3034289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F47DC6-06AB-9A6E-D1BE-CEB60C79EDF6}"/>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
        <p:nvSpPr>
          <p:cNvPr id="3" name="ZoneTexte 2">
            <a:extLst>
              <a:ext uri="{FF2B5EF4-FFF2-40B4-BE49-F238E27FC236}">
                <a16:creationId xmlns:a16="http://schemas.microsoft.com/office/drawing/2014/main" id="{0FEBCD15-F821-88C0-9B7C-BEF247C5CFB5}"/>
              </a:ext>
            </a:extLst>
          </p:cNvPr>
          <p:cNvSpPr txBox="1"/>
          <p:nvPr/>
        </p:nvSpPr>
        <p:spPr>
          <a:xfrm>
            <a:off x="1153695" y="800911"/>
            <a:ext cx="9302638" cy="1754326"/>
          </a:xfrm>
          <a:prstGeom prst="rect">
            <a:avLst/>
          </a:prstGeom>
          <a:noFill/>
        </p:spPr>
        <p:txBody>
          <a:bodyPr wrap="square" rtlCol="0">
            <a:spAutoFit/>
          </a:bodyPr>
          <a:lstStyle/>
          <a:p>
            <a:r>
              <a:rPr lang="fr-FR" dirty="0"/>
              <a:t>Exercice :</a:t>
            </a:r>
          </a:p>
          <a:p>
            <a:endParaRPr lang="fr-FR" dirty="0"/>
          </a:p>
          <a:p>
            <a:r>
              <a:rPr lang="fr-FR" dirty="0"/>
              <a:t>Définissez un formulaire qui contient une zone de texte et un bouton dont l'étiquette est "Carré".</a:t>
            </a:r>
          </a:p>
          <a:p>
            <a:endParaRPr lang="fr-FR" dirty="0"/>
          </a:p>
          <a:p>
            <a:r>
              <a:rPr lang="fr-FR" dirty="0"/>
              <a:t>L'utilisateur entre un nombre dans l'input de type </a:t>
            </a:r>
            <a:r>
              <a:rPr lang="fr-FR" dirty="0" err="1"/>
              <a:t>text</a:t>
            </a:r>
            <a:r>
              <a:rPr lang="fr-FR" dirty="0"/>
              <a:t>, puis il clique sur le bouton. Le carré du nombre entré est alors affiché dans l'input de type </a:t>
            </a:r>
            <a:r>
              <a:rPr lang="fr-FR" dirty="0" err="1"/>
              <a:t>text</a:t>
            </a:r>
            <a:r>
              <a:rPr lang="fr-FR" dirty="0"/>
              <a:t>.</a:t>
            </a:r>
          </a:p>
        </p:txBody>
      </p:sp>
      <p:pic>
        <p:nvPicPr>
          <p:cNvPr id="5" name="Image 4">
            <a:extLst>
              <a:ext uri="{FF2B5EF4-FFF2-40B4-BE49-F238E27FC236}">
                <a16:creationId xmlns:a16="http://schemas.microsoft.com/office/drawing/2014/main" id="{6DFCCD01-F4E2-B65D-514E-B4732978A42D}"/>
              </a:ext>
            </a:extLst>
          </p:cNvPr>
          <p:cNvPicPr>
            <a:picLocks noChangeAspect="1"/>
          </p:cNvPicPr>
          <p:nvPr/>
        </p:nvPicPr>
        <p:blipFill>
          <a:blip r:embed="rId2"/>
          <a:stretch>
            <a:fillRect/>
          </a:stretch>
        </p:blipFill>
        <p:spPr>
          <a:xfrm>
            <a:off x="3365514" y="3848910"/>
            <a:ext cx="3375498" cy="2208179"/>
          </a:xfrm>
          <a:prstGeom prst="rect">
            <a:avLst/>
          </a:prstGeom>
        </p:spPr>
      </p:pic>
    </p:spTree>
    <p:extLst>
      <p:ext uri="{BB962C8B-B14F-4D97-AF65-F5344CB8AC3E}">
        <p14:creationId xmlns:p14="http://schemas.microsoft.com/office/powerpoint/2010/main" val="933281270"/>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Introduction à </a:t>
            </a:r>
            <a:r>
              <a:rPr lang="fr-FR" sz="6000" dirty="0" err="1"/>
              <a:t>jQuery</a:t>
            </a:r>
            <a:endParaRPr lang="fr-FR" sz="6000" dirty="0"/>
          </a:p>
        </p:txBody>
      </p:sp>
      <p:sp>
        <p:nvSpPr>
          <p:cNvPr id="3" name="Rectangle 2"/>
          <p:cNvSpPr/>
          <p:nvPr/>
        </p:nvSpPr>
        <p:spPr>
          <a:xfrm>
            <a:off x="1615751" y="1646845"/>
            <a:ext cx="9385041" cy="3416320"/>
          </a:xfrm>
          <a:prstGeom prst="rect">
            <a:avLst/>
          </a:prstGeom>
        </p:spPr>
        <p:txBody>
          <a:bodyPr wrap="square">
            <a:spAutoFit/>
          </a:bodyPr>
          <a:lstStyle/>
          <a:p>
            <a:r>
              <a:rPr lang="fr-FR" b="1" dirty="0"/>
              <a:t>Pourquoi utiliser </a:t>
            </a:r>
            <a:r>
              <a:rPr lang="fr-FR" b="1" dirty="0" err="1"/>
              <a:t>jQuery</a:t>
            </a:r>
            <a:r>
              <a:rPr lang="fr-FR" b="1" dirty="0"/>
              <a:t> ?</a:t>
            </a:r>
          </a:p>
          <a:p>
            <a:endParaRPr lang="fr-FR" b="1" dirty="0"/>
          </a:p>
          <a:p>
            <a:endParaRPr lang="fr-FR" b="1" dirty="0"/>
          </a:p>
          <a:p>
            <a:r>
              <a:rPr lang="fr-FR" dirty="0"/>
              <a:t>Les intérêts de </a:t>
            </a:r>
            <a:r>
              <a:rPr lang="fr-FR" dirty="0" err="1"/>
              <a:t>jQuery</a:t>
            </a:r>
            <a:r>
              <a:rPr lang="fr-FR" dirty="0"/>
              <a:t> sont multiples. Voici les principaux :</a:t>
            </a:r>
          </a:p>
          <a:p>
            <a:endParaRPr lang="fr-FR" dirty="0"/>
          </a:p>
          <a:p>
            <a:pPr marL="285750" lvl="0" indent="-285750">
              <a:buFont typeface="Arial" panose="020B0604020202020204" pitchFamily="34" charset="0"/>
              <a:buChar char="•"/>
            </a:pPr>
            <a:r>
              <a:rPr lang="fr-FR" dirty="0"/>
              <a:t>Dynamiser les pages Web afin d'améliorer l'IHM (</a:t>
            </a:r>
            <a:r>
              <a:rPr lang="fr-FR" i="1" dirty="0"/>
              <a:t>Interface Home Machine</a:t>
            </a:r>
            <a:r>
              <a:rPr lang="fr-FR" dirty="0"/>
              <a:t>) et rendre la navigation aussi agréable et naturelle que possible.</a:t>
            </a:r>
          </a:p>
          <a:p>
            <a:pPr marL="285750" lvl="0" indent="-285750">
              <a:buFont typeface="Arial" panose="020B0604020202020204" pitchFamily="34" charset="0"/>
              <a:buChar char="•"/>
            </a:pPr>
            <a:r>
              <a:rPr lang="fr-FR" dirty="0"/>
              <a:t>Uniformiser le rendu dans les différents navigateurs disponibles sur le marché.</a:t>
            </a:r>
          </a:p>
          <a:p>
            <a:pPr marL="285750" lvl="0" indent="-285750">
              <a:buFont typeface="Arial" panose="020B0604020202020204" pitchFamily="34" charset="0"/>
              <a:buChar char="•"/>
            </a:pPr>
            <a:r>
              <a:rPr lang="fr-FR" dirty="0"/>
              <a:t>Diminuer les temps de développement en utilisant les fonctionnalités avancées de </a:t>
            </a:r>
            <a:r>
              <a:rPr lang="fr-FR" dirty="0" err="1"/>
              <a:t>jQuery</a:t>
            </a:r>
            <a:endParaRPr lang="fr-FR" dirty="0"/>
          </a:p>
          <a:p>
            <a:pPr marL="285750" lvl="0" indent="-285750">
              <a:buFont typeface="Arial" panose="020B0604020202020204" pitchFamily="34" charset="0"/>
              <a:buChar char="•"/>
            </a:pPr>
            <a:r>
              <a:rPr lang="fr-FR" dirty="0"/>
              <a:t>Faciliter la maintenance du code (le nombre d'instructions est bien plus limité qu'en JavaScript)</a:t>
            </a:r>
          </a:p>
          <a:p>
            <a:pPr marL="285750" lvl="0" indent="-285750">
              <a:buFont typeface="Arial" panose="020B0604020202020204" pitchFamily="34" charset="0"/>
              <a:buChar char="•"/>
            </a:pPr>
            <a:r>
              <a:rPr lang="fr-FR" dirty="0"/>
              <a:t>Manipuler des ensembles de données, rendant souvent inutile l'utilisation de boucles</a:t>
            </a:r>
          </a:p>
          <a:p>
            <a:pPr marL="285750" lvl="0" indent="-285750">
              <a:buFont typeface="Arial" panose="020B0604020202020204" pitchFamily="34" charset="0"/>
              <a:buChar char="•"/>
            </a:pPr>
            <a:r>
              <a:rPr lang="fr-FR" dirty="0"/>
              <a:t>Chaîner des méthodes pour effectuer plusieurs manipulations en une seule instruction</a:t>
            </a:r>
          </a:p>
        </p:txBody>
      </p:sp>
      <p:sp>
        <p:nvSpPr>
          <p:cNvPr id="4" name="Espace réservé du numéro de diapositive 3">
            <a:extLst>
              <a:ext uri="{FF2B5EF4-FFF2-40B4-BE49-F238E27FC236}">
                <a16:creationId xmlns:a16="http://schemas.microsoft.com/office/drawing/2014/main" id="{1989EA3A-BE1D-489B-8442-D547DEBFEF26}"/>
              </a:ext>
            </a:extLst>
          </p:cNvPr>
          <p:cNvSpPr>
            <a:spLocks noGrp="1"/>
          </p:cNvSpPr>
          <p:nvPr>
            <p:ph type="sldNum" sz="quarter" idx="12"/>
          </p:nvPr>
        </p:nvSpPr>
        <p:spPr/>
        <p:txBody>
          <a:bodyPr/>
          <a:lstStyle/>
          <a:p>
            <a:fld id="{D57F1E4F-1CFF-5643-939E-217C01CDF565}" type="slidenum">
              <a:rPr lang="en-US" smtClean="0"/>
              <a:pPr/>
              <a:t>330</a:t>
            </a:fld>
            <a:endParaRPr lang="en-US" dirty="0"/>
          </a:p>
        </p:txBody>
      </p:sp>
    </p:spTree>
    <p:extLst>
      <p:ext uri="{BB962C8B-B14F-4D97-AF65-F5344CB8AC3E}">
        <p14:creationId xmlns:p14="http://schemas.microsoft.com/office/powerpoint/2010/main" val="246378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Introduction à </a:t>
            </a:r>
            <a:r>
              <a:rPr lang="fr-FR" sz="6000" dirty="0" err="1"/>
              <a:t>jQuery</a:t>
            </a:r>
            <a:endParaRPr lang="fr-FR" sz="6000" dirty="0"/>
          </a:p>
        </p:txBody>
      </p:sp>
      <p:sp>
        <p:nvSpPr>
          <p:cNvPr id="3" name="Rectangle 2"/>
          <p:cNvSpPr/>
          <p:nvPr/>
        </p:nvSpPr>
        <p:spPr>
          <a:xfrm>
            <a:off x="1615751" y="1646845"/>
            <a:ext cx="10168812" cy="3416320"/>
          </a:xfrm>
          <a:prstGeom prst="rect">
            <a:avLst/>
          </a:prstGeom>
        </p:spPr>
        <p:txBody>
          <a:bodyPr wrap="square">
            <a:spAutoFit/>
          </a:bodyPr>
          <a:lstStyle/>
          <a:p>
            <a:r>
              <a:rPr lang="fr-FR" b="1" dirty="0"/>
              <a:t>Installation et accès à </a:t>
            </a:r>
            <a:r>
              <a:rPr lang="fr-FR" b="1" dirty="0" err="1"/>
              <a:t>jQuery</a:t>
            </a:r>
            <a:endParaRPr lang="fr-FR" b="1" dirty="0"/>
          </a:p>
          <a:p>
            <a:endParaRPr lang="fr-FR" b="1" dirty="0"/>
          </a:p>
          <a:p>
            <a:endParaRPr lang="fr-FR" b="1" dirty="0"/>
          </a:p>
          <a:p>
            <a:r>
              <a:rPr lang="fr-FR" dirty="0"/>
              <a:t>Pour "installer" jQuery, il suffit de faire référence à ce fichier. Vous pouvez pour cela :</a:t>
            </a:r>
          </a:p>
          <a:p>
            <a:endParaRPr lang="fr-FR" dirty="0"/>
          </a:p>
          <a:p>
            <a:pPr marL="342900" lvl="0" indent="-342900">
              <a:buFont typeface="+mj-lt"/>
              <a:buAutoNum type="arabicPeriod"/>
            </a:pPr>
            <a:r>
              <a:rPr lang="fr-FR" dirty="0"/>
              <a:t>Placer le fichier </a:t>
            </a:r>
            <a:r>
              <a:rPr lang="fr-FR" b="1" dirty="0"/>
              <a:t>jquery.js</a:t>
            </a:r>
            <a:r>
              <a:rPr lang="fr-FR" dirty="0"/>
              <a:t> à l'endroit où sont hébergés les autres fichiers qui constituent votre site Web.</a:t>
            </a:r>
          </a:p>
          <a:p>
            <a:pPr marL="342900" lvl="0" indent="-342900">
              <a:buFont typeface="+mj-lt"/>
              <a:buAutoNum type="arabicPeriod"/>
            </a:pPr>
            <a:r>
              <a:rPr lang="fr-FR" dirty="0"/>
              <a:t>Faire appel à un </a:t>
            </a:r>
            <a:r>
              <a:rPr lang="fr-FR" b="1" dirty="0"/>
              <a:t>CDN</a:t>
            </a:r>
            <a:r>
              <a:rPr lang="fr-FR" dirty="0"/>
              <a:t> (</a:t>
            </a:r>
            <a:r>
              <a:rPr lang="fr-FR" i="1" dirty="0"/>
              <a:t>Content </a:t>
            </a:r>
            <a:r>
              <a:rPr lang="fr-FR" i="1" dirty="0" err="1"/>
              <a:t>Delivery</a:t>
            </a:r>
            <a:r>
              <a:rPr lang="fr-FR" i="1" dirty="0"/>
              <a:t> Network</a:t>
            </a:r>
            <a:r>
              <a:rPr lang="fr-FR" dirty="0"/>
              <a:t>)</a:t>
            </a:r>
          </a:p>
          <a:p>
            <a:pPr marL="342900" lvl="0" indent="-342900">
              <a:buFont typeface="+mj-lt"/>
              <a:buAutoNum type="arabicPeriod"/>
            </a:pPr>
            <a:endParaRPr lang="fr-FR" dirty="0"/>
          </a:p>
          <a:p>
            <a:pPr lvl="0"/>
            <a:r>
              <a:rPr lang="fr-FR" dirty="0"/>
              <a:t>Dans un Intranet d’entreprise, le mieux est de placer jquery.js sur le serveur de l’entreprise.</a:t>
            </a:r>
          </a:p>
          <a:p>
            <a:pPr lvl="0"/>
            <a:r>
              <a:rPr lang="fr-FR" dirty="0"/>
              <a:t>Sur un site Web, le mieux est de faire appel à un CDN</a:t>
            </a:r>
          </a:p>
          <a:p>
            <a:pPr lvl="0"/>
            <a:r>
              <a:rPr lang="fr-FR" dirty="0"/>
              <a:t>En développement, le mieux est de placer le fichier jquery.js sur l’ordinateur du développeur</a:t>
            </a:r>
          </a:p>
          <a:p>
            <a:pPr marL="342900" lvl="0" indent="-342900">
              <a:buFont typeface="+mj-lt"/>
              <a:buAutoNum type="arabicPeriod"/>
            </a:pPr>
            <a:endParaRPr lang="fr-FR" dirty="0"/>
          </a:p>
        </p:txBody>
      </p:sp>
      <p:sp>
        <p:nvSpPr>
          <p:cNvPr id="4" name="Espace réservé du numéro de diapositive 3">
            <a:extLst>
              <a:ext uri="{FF2B5EF4-FFF2-40B4-BE49-F238E27FC236}">
                <a16:creationId xmlns:a16="http://schemas.microsoft.com/office/drawing/2014/main" id="{F6C98A08-2190-4421-8D8F-0E7E86B12E2E}"/>
              </a:ext>
            </a:extLst>
          </p:cNvPr>
          <p:cNvSpPr>
            <a:spLocks noGrp="1"/>
          </p:cNvSpPr>
          <p:nvPr>
            <p:ph type="sldNum" sz="quarter" idx="12"/>
          </p:nvPr>
        </p:nvSpPr>
        <p:spPr/>
        <p:txBody>
          <a:bodyPr/>
          <a:lstStyle/>
          <a:p>
            <a:fld id="{D57F1E4F-1CFF-5643-939E-217C01CDF565}" type="slidenum">
              <a:rPr lang="en-US" smtClean="0"/>
              <a:pPr/>
              <a:t>331</a:t>
            </a:fld>
            <a:endParaRPr lang="en-US" dirty="0"/>
          </a:p>
        </p:txBody>
      </p:sp>
    </p:spTree>
    <p:extLst>
      <p:ext uri="{BB962C8B-B14F-4D97-AF65-F5344CB8AC3E}">
        <p14:creationId xmlns:p14="http://schemas.microsoft.com/office/powerpoint/2010/main" val="3429795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Introduction à </a:t>
            </a:r>
            <a:r>
              <a:rPr lang="fr-FR" sz="6000" dirty="0" err="1"/>
              <a:t>jQuery</a:t>
            </a:r>
            <a:endParaRPr lang="fr-FR" sz="6000" dirty="0"/>
          </a:p>
        </p:txBody>
      </p:sp>
      <p:sp>
        <p:nvSpPr>
          <p:cNvPr id="3" name="Rectangle 2"/>
          <p:cNvSpPr/>
          <p:nvPr/>
        </p:nvSpPr>
        <p:spPr>
          <a:xfrm>
            <a:off x="1615751" y="1646845"/>
            <a:ext cx="10168812" cy="2585323"/>
          </a:xfrm>
          <a:prstGeom prst="rect">
            <a:avLst/>
          </a:prstGeom>
        </p:spPr>
        <p:txBody>
          <a:bodyPr wrap="square">
            <a:spAutoFit/>
          </a:bodyPr>
          <a:lstStyle/>
          <a:p>
            <a:r>
              <a:rPr lang="fr-FR" b="1" dirty="0"/>
              <a:t>Dans cette formation, nous utiliserons jQuery à partir d’un CDN</a:t>
            </a:r>
          </a:p>
          <a:p>
            <a:endParaRPr lang="fr-FR" b="1" dirty="0"/>
          </a:p>
          <a:p>
            <a:endParaRPr lang="fr-FR" b="1" dirty="0"/>
          </a:p>
          <a:p>
            <a:r>
              <a:rPr lang="fr-FR" dirty="0"/>
              <a:t>Vous n'avez rien à installer sur l'ordinateur local : il vous suffit de faire référence à la bibliothèque </a:t>
            </a:r>
            <a:r>
              <a:rPr lang="fr-FR" dirty="0" err="1"/>
              <a:t>jQuery</a:t>
            </a:r>
            <a:r>
              <a:rPr lang="fr-FR" dirty="0"/>
              <a:t> sur le CDN. Par exemple, en utilisant l'une des deux URL suivantes :</a:t>
            </a:r>
          </a:p>
          <a:p>
            <a:endParaRPr lang="fr-FR" dirty="0"/>
          </a:p>
          <a:p>
            <a:r>
              <a:rPr lang="fr-FR" u="sng" dirty="0">
                <a:hlinkClick r:id="rId2"/>
              </a:rPr>
              <a:t>https://code.jquery.com/jquery.min.js</a:t>
            </a:r>
            <a:endParaRPr lang="fr-FR" dirty="0"/>
          </a:p>
          <a:p>
            <a:r>
              <a:rPr lang="fr-FR" u="sng" dirty="0">
                <a:hlinkClick r:id="rId3"/>
              </a:rPr>
              <a:t>https://ajax.googleapis.com/ajax/libs/jquery/1/jquery.min.js</a:t>
            </a:r>
            <a:endParaRPr lang="fr-FR" dirty="0"/>
          </a:p>
          <a:p>
            <a:pPr lvl="0"/>
            <a:endParaRPr lang="fr-FR" dirty="0"/>
          </a:p>
        </p:txBody>
      </p:sp>
      <p:sp>
        <p:nvSpPr>
          <p:cNvPr id="4" name="Espace réservé du numéro de diapositive 3">
            <a:extLst>
              <a:ext uri="{FF2B5EF4-FFF2-40B4-BE49-F238E27FC236}">
                <a16:creationId xmlns:a16="http://schemas.microsoft.com/office/drawing/2014/main" id="{D94C692C-33D0-48CE-8AFD-F36D7AEE8777}"/>
              </a:ext>
            </a:extLst>
          </p:cNvPr>
          <p:cNvSpPr>
            <a:spLocks noGrp="1"/>
          </p:cNvSpPr>
          <p:nvPr>
            <p:ph type="sldNum" sz="quarter" idx="12"/>
          </p:nvPr>
        </p:nvSpPr>
        <p:spPr/>
        <p:txBody>
          <a:bodyPr/>
          <a:lstStyle/>
          <a:p>
            <a:fld id="{D57F1E4F-1CFF-5643-939E-217C01CDF565}" type="slidenum">
              <a:rPr lang="en-US" smtClean="0"/>
              <a:pPr/>
              <a:t>332</a:t>
            </a:fld>
            <a:endParaRPr lang="en-US" dirty="0"/>
          </a:p>
        </p:txBody>
      </p:sp>
    </p:spTree>
    <p:extLst>
      <p:ext uri="{BB962C8B-B14F-4D97-AF65-F5344CB8AC3E}">
        <p14:creationId xmlns:p14="http://schemas.microsoft.com/office/powerpoint/2010/main" val="39395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Introduction à </a:t>
            </a:r>
            <a:r>
              <a:rPr lang="fr-FR" sz="6000" dirty="0" err="1"/>
              <a:t>jQuery</a:t>
            </a:r>
            <a:endParaRPr lang="fr-FR" sz="6000" dirty="0"/>
          </a:p>
        </p:txBody>
      </p:sp>
      <p:sp>
        <p:nvSpPr>
          <p:cNvPr id="3" name="Rectangle 2"/>
          <p:cNvSpPr/>
          <p:nvPr/>
        </p:nvSpPr>
        <p:spPr>
          <a:xfrm>
            <a:off x="1615751" y="1646845"/>
            <a:ext cx="10168812" cy="1477328"/>
          </a:xfrm>
          <a:prstGeom prst="rect">
            <a:avLst/>
          </a:prstGeom>
        </p:spPr>
        <p:txBody>
          <a:bodyPr wrap="square">
            <a:spAutoFit/>
          </a:bodyPr>
          <a:lstStyle/>
          <a:p>
            <a:r>
              <a:rPr lang="fr-FR" b="1" dirty="0"/>
              <a:t>La documentation sur </a:t>
            </a:r>
            <a:r>
              <a:rPr lang="fr-FR" b="1" dirty="0" err="1"/>
              <a:t>jQuery</a:t>
            </a:r>
            <a:endParaRPr lang="fr-FR" b="1" dirty="0"/>
          </a:p>
          <a:p>
            <a:endParaRPr lang="fr-FR" b="1" dirty="0"/>
          </a:p>
          <a:p>
            <a:endParaRPr lang="fr-FR" b="1" dirty="0"/>
          </a:p>
          <a:p>
            <a:endParaRPr lang="fr-FR" b="1" dirty="0"/>
          </a:p>
          <a:p>
            <a:r>
              <a:rPr lang="fr-FR" dirty="0"/>
              <a:t>Toute la documentation sur jQuery se trouve sur </a:t>
            </a:r>
            <a:r>
              <a:rPr lang="fr-FR" u="sng" dirty="0">
                <a:hlinkClick r:id="rId2"/>
              </a:rPr>
              <a:t>https://api.jquery.com/</a:t>
            </a:r>
            <a:endParaRPr lang="fr-FR" dirty="0"/>
          </a:p>
        </p:txBody>
      </p:sp>
      <p:sp>
        <p:nvSpPr>
          <p:cNvPr id="4" name="Espace réservé du numéro de diapositive 3">
            <a:extLst>
              <a:ext uri="{FF2B5EF4-FFF2-40B4-BE49-F238E27FC236}">
                <a16:creationId xmlns:a16="http://schemas.microsoft.com/office/drawing/2014/main" id="{B919606D-EB7E-4F53-A2B9-E3085437034E}"/>
              </a:ext>
            </a:extLst>
          </p:cNvPr>
          <p:cNvSpPr>
            <a:spLocks noGrp="1"/>
          </p:cNvSpPr>
          <p:nvPr>
            <p:ph type="sldNum" sz="quarter" idx="12"/>
          </p:nvPr>
        </p:nvSpPr>
        <p:spPr/>
        <p:txBody>
          <a:bodyPr/>
          <a:lstStyle/>
          <a:p>
            <a:fld id="{D57F1E4F-1CFF-5643-939E-217C01CDF565}" type="slidenum">
              <a:rPr lang="en-US" smtClean="0"/>
              <a:pPr/>
              <a:t>333</a:t>
            </a:fld>
            <a:endParaRPr lang="en-US" dirty="0"/>
          </a:p>
        </p:txBody>
      </p:sp>
    </p:spTree>
    <p:extLst>
      <p:ext uri="{BB962C8B-B14F-4D97-AF65-F5344CB8AC3E}">
        <p14:creationId xmlns:p14="http://schemas.microsoft.com/office/powerpoint/2010/main" val="370001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Introduction à </a:t>
            </a:r>
            <a:r>
              <a:rPr lang="fr-FR" sz="6000" dirty="0" err="1"/>
              <a:t>jQuery</a:t>
            </a:r>
            <a:endParaRPr lang="fr-FR" sz="6000" dirty="0"/>
          </a:p>
        </p:txBody>
      </p:sp>
      <p:sp>
        <p:nvSpPr>
          <p:cNvPr id="3" name="Rectangle 2"/>
          <p:cNvSpPr/>
          <p:nvPr/>
        </p:nvSpPr>
        <p:spPr>
          <a:xfrm>
            <a:off x="1615751" y="1646845"/>
            <a:ext cx="10168812" cy="4801314"/>
          </a:xfrm>
          <a:prstGeom prst="rect">
            <a:avLst/>
          </a:prstGeom>
        </p:spPr>
        <p:txBody>
          <a:bodyPr wrap="square">
            <a:spAutoFit/>
          </a:bodyPr>
          <a:lstStyle/>
          <a:p>
            <a:r>
              <a:rPr lang="fr-FR" b="1" dirty="0"/>
              <a:t>Où placer le code </a:t>
            </a:r>
            <a:r>
              <a:rPr lang="fr-FR" b="1" dirty="0" err="1"/>
              <a:t>jQuery</a:t>
            </a:r>
            <a:r>
              <a:rPr lang="fr-FR" b="1" dirty="0"/>
              <a:t> ?</a:t>
            </a:r>
          </a:p>
          <a:p>
            <a:endParaRPr lang="fr-FR" b="1" dirty="0"/>
          </a:p>
          <a:p>
            <a:r>
              <a:rPr lang="fr-FR" dirty="0"/>
              <a:t>Le code </a:t>
            </a:r>
            <a:r>
              <a:rPr lang="fr-FR" dirty="0" err="1"/>
              <a:t>jQuery</a:t>
            </a:r>
            <a:r>
              <a:rPr lang="fr-FR" dirty="0"/>
              <a:t> doit être placé entre les balises &lt;script&gt; et &lt;/script&gt;, quelque part dans le corps du document, c'est-à-dire entre les balises &lt;body&gt; et &lt;/body&gt;.</a:t>
            </a:r>
          </a:p>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&lt;!DOCTYPE html&gt;</a:t>
            </a:r>
          </a:p>
          <a:p>
            <a:r>
              <a:rPr lang="fr-FR" dirty="0">
                <a:latin typeface="Courier New" panose="02070309020205020404" pitchFamily="49" charset="0"/>
                <a:cs typeface="Courier New" panose="02070309020205020404" pitchFamily="49" charset="0"/>
              </a:rPr>
              <a:t>&lt;html&gt;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meta</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charset</a:t>
            </a:r>
            <a:r>
              <a:rPr lang="fr-FR" dirty="0">
                <a:latin typeface="Courier New" panose="02070309020205020404" pitchFamily="49" charset="0"/>
                <a:cs typeface="Courier New" panose="02070309020205020404" pitchFamily="49" charset="0"/>
              </a:rPr>
              <a:t>="utf-8"&gt;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&lt;body&gt;</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&lt;!-- Le code </a:t>
            </a:r>
            <a:r>
              <a:rPr lang="fr-FR" dirty="0" err="1">
                <a:latin typeface="Courier New" panose="02070309020205020404" pitchFamily="49" charset="0"/>
                <a:cs typeface="Courier New" panose="02070309020205020404" pitchFamily="49" charset="0"/>
              </a:rPr>
              <a:t>jQuery</a:t>
            </a:r>
            <a:r>
              <a:rPr lang="fr-FR" dirty="0">
                <a:latin typeface="Courier New" panose="02070309020205020404" pitchFamily="49" charset="0"/>
                <a:cs typeface="Courier New" panose="02070309020205020404" pitchFamily="49" charset="0"/>
              </a:rPr>
              <a:t> sera écrit ici --&gt;</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&lt;/body&gt;</a:t>
            </a:r>
          </a:p>
          <a:p>
            <a:r>
              <a:rPr lang="fr-FR" dirty="0">
                <a:latin typeface="Courier New" panose="02070309020205020404" pitchFamily="49" charset="0"/>
                <a:cs typeface="Courier New" panose="02070309020205020404" pitchFamily="49" charset="0"/>
              </a:rPr>
              <a:t>&lt;/html&gt;</a:t>
            </a:r>
          </a:p>
          <a:p>
            <a:pPr lvl="0"/>
            <a:endParaRPr lang="fr-FR" dirty="0"/>
          </a:p>
        </p:txBody>
      </p:sp>
      <p:sp>
        <p:nvSpPr>
          <p:cNvPr id="4" name="Espace réservé du numéro de diapositive 3">
            <a:extLst>
              <a:ext uri="{FF2B5EF4-FFF2-40B4-BE49-F238E27FC236}">
                <a16:creationId xmlns:a16="http://schemas.microsoft.com/office/drawing/2014/main" id="{5C1BD937-6C16-495A-A455-9366A3CEC0E5}"/>
              </a:ext>
            </a:extLst>
          </p:cNvPr>
          <p:cNvSpPr>
            <a:spLocks noGrp="1"/>
          </p:cNvSpPr>
          <p:nvPr>
            <p:ph type="sldNum" sz="quarter" idx="12"/>
          </p:nvPr>
        </p:nvSpPr>
        <p:spPr/>
        <p:txBody>
          <a:bodyPr/>
          <a:lstStyle/>
          <a:p>
            <a:fld id="{D57F1E4F-1CFF-5643-939E-217C01CDF565}" type="slidenum">
              <a:rPr lang="en-US" smtClean="0"/>
              <a:pPr/>
              <a:t>334</a:t>
            </a:fld>
            <a:endParaRPr lang="en-US" dirty="0"/>
          </a:p>
        </p:txBody>
      </p:sp>
    </p:spTree>
    <p:extLst>
      <p:ext uri="{BB962C8B-B14F-4D97-AF65-F5344CB8AC3E}">
        <p14:creationId xmlns:p14="http://schemas.microsoft.com/office/powerpoint/2010/main" val="1952675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Vocabulaire jQuery</a:t>
            </a:r>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3048000" y="2559596"/>
            <a:ext cx="6096000" cy="1738809"/>
          </a:xfrm>
          <a:prstGeom prst="rect">
            <a:avLst/>
          </a:prstGeom>
        </p:spPr>
        <p:txBody>
          <a:bodyPr>
            <a:spAutoFit/>
          </a:bodyPr>
          <a:lstStyle/>
          <a:p>
            <a:pPr marL="226695" indent="-6985" algn="just">
              <a:lnSpc>
                <a:spcPct val="102000"/>
              </a:lnSpc>
              <a:spcBef>
                <a:spcPts val="1200"/>
              </a:spcBef>
              <a:spcAft>
                <a:spcPts val="600"/>
              </a:spcAft>
            </a:pPr>
            <a:r>
              <a:rPr lang="fr-FR" sz="28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Fonction </a:t>
            </a:r>
            <a:r>
              <a:rPr lang="fr-FR" sz="2800" b="1" dirty="0" err="1">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jQuery</a:t>
            </a:r>
            <a:endParaRPr lang="fr-FR" sz="28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C'est le point d'entrée de la bibliothèque </a:t>
            </a:r>
            <a:r>
              <a:rPr lang="fr-FR" dirty="0" err="1">
                <a:solidFill>
                  <a:srgbClr val="000000"/>
                </a:solidFill>
                <a:latin typeface="Calibri" panose="020F0502020204030204" pitchFamily="34" charset="0"/>
                <a:ea typeface="Calibri" panose="020F0502020204030204" pitchFamily="34" charset="0"/>
                <a:cs typeface="Calibri" panose="020F0502020204030204" pitchFamily="34" charset="0"/>
              </a:rPr>
              <a:t>jQuery</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Vous pouvez utiliser au choix l'instruction </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jQuery</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ou son alias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Dans ce cours, nous utiliserons systématiquement l'alias pour limiter l'écriture.</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Espace réservé du numéro de diapositive 4">
            <a:extLst>
              <a:ext uri="{FF2B5EF4-FFF2-40B4-BE49-F238E27FC236}">
                <a16:creationId xmlns:a16="http://schemas.microsoft.com/office/drawing/2014/main" id="{5048A0DF-1A2C-43D0-8661-548A815C5C88}"/>
              </a:ext>
            </a:extLst>
          </p:cNvPr>
          <p:cNvSpPr>
            <a:spLocks noGrp="1"/>
          </p:cNvSpPr>
          <p:nvPr>
            <p:ph type="sldNum" sz="quarter" idx="12"/>
          </p:nvPr>
        </p:nvSpPr>
        <p:spPr/>
        <p:txBody>
          <a:bodyPr/>
          <a:lstStyle/>
          <a:p>
            <a:fld id="{D57F1E4F-1CFF-5643-939E-217C01CDF565}" type="slidenum">
              <a:rPr lang="en-US" smtClean="0"/>
              <a:pPr/>
              <a:t>335</a:t>
            </a:fld>
            <a:endParaRPr lang="en-US" dirty="0"/>
          </a:p>
        </p:txBody>
      </p:sp>
    </p:spTree>
    <p:extLst>
      <p:ext uri="{BB962C8B-B14F-4D97-AF65-F5344CB8AC3E}">
        <p14:creationId xmlns:p14="http://schemas.microsoft.com/office/powerpoint/2010/main" val="4082783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2993136" y="1504890"/>
            <a:ext cx="6096000" cy="3256661"/>
          </a:xfrm>
          <a:prstGeom prst="rect">
            <a:avLst/>
          </a:prstGeom>
        </p:spPr>
        <p:txBody>
          <a:bodyPr>
            <a:spAutoFit/>
          </a:bodyPr>
          <a:lstStyle/>
          <a:p>
            <a:pPr marL="226695" indent="-6985" algn="just">
              <a:lnSpc>
                <a:spcPct val="102000"/>
              </a:lnSpc>
              <a:spcBef>
                <a:spcPts val="1200"/>
              </a:spcBef>
              <a:spcAft>
                <a:spcPts val="600"/>
              </a:spcAft>
            </a:pPr>
            <a:r>
              <a:rPr lang="fr-FR" sz="28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Méthodes jQuery</a:t>
            </a:r>
          </a:p>
          <a:p>
            <a:pPr marL="226695" indent="-6985" algn="just">
              <a:lnSpc>
                <a:spcPct val="102000"/>
              </a:lnSpc>
              <a:spcBef>
                <a:spcPts val="1200"/>
              </a:spcBef>
              <a:spcAft>
                <a:spcPts val="600"/>
              </a:spcAft>
            </a:pPr>
            <a:endParaRPr lang="fr-FR" sz="28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La bibliothèque </a:t>
            </a:r>
            <a:r>
              <a:rPr lang="fr-FR" dirty="0" err="1">
                <a:solidFill>
                  <a:srgbClr val="000000"/>
                </a:solidFill>
                <a:latin typeface="Calibri" panose="020F0502020204030204" pitchFamily="34" charset="0"/>
                <a:ea typeface="Calibri" panose="020F0502020204030204" pitchFamily="34" charset="0"/>
                <a:cs typeface="Calibri" panose="020F0502020204030204" pitchFamily="34" charset="0"/>
              </a:rPr>
              <a:t>jQuery</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est constituée d'un ensemble de blocs de code autonomes appelés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méthodes</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Ce qui fait la puissance de cette bibliothèque, c'est avant tout la grande diversité des méthodes proposées. Pour exécuter une méthode </a:t>
            </a:r>
            <a:r>
              <a:rPr lang="fr-FR" dirty="0" err="1">
                <a:solidFill>
                  <a:srgbClr val="000000"/>
                </a:solidFill>
                <a:latin typeface="Calibri" panose="020F0502020204030204" pitchFamily="34" charset="0"/>
                <a:ea typeface="Calibri" panose="020F0502020204030204" pitchFamily="34" charset="0"/>
                <a:cs typeface="Calibri" panose="020F0502020204030204" pitchFamily="34" charset="0"/>
              </a:rPr>
              <a:t>jQuery</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il suffit de préciser son nom à la suite d'un sélecteur en le séparant de ce dernier par un point :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$(sélecteur).méthode(paramètres);</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Espace réservé du numéro de diapositive 1">
            <a:extLst>
              <a:ext uri="{FF2B5EF4-FFF2-40B4-BE49-F238E27FC236}">
                <a16:creationId xmlns:a16="http://schemas.microsoft.com/office/drawing/2014/main" id="{871064A1-83A8-4B92-A2B9-C0787D693814}"/>
              </a:ext>
            </a:extLst>
          </p:cNvPr>
          <p:cNvSpPr>
            <a:spLocks noGrp="1"/>
          </p:cNvSpPr>
          <p:nvPr>
            <p:ph type="sldNum" sz="quarter" idx="12"/>
          </p:nvPr>
        </p:nvSpPr>
        <p:spPr/>
        <p:txBody>
          <a:bodyPr/>
          <a:lstStyle/>
          <a:p>
            <a:fld id="{D57F1E4F-1CFF-5643-939E-217C01CDF565}" type="slidenum">
              <a:rPr lang="en-US" smtClean="0"/>
              <a:pPr/>
              <a:t>336</a:t>
            </a:fld>
            <a:endParaRPr lang="en-US" dirty="0"/>
          </a:p>
        </p:txBody>
      </p:sp>
    </p:spTree>
    <p:extLst>
      <p:ext uri="{BB962C8B-B14F-4D97-AF65-F5344CB8AC3E}">
        <p14:creationId xmlns:p14="http://schemas.microsoft.com/office/powerpoint/2010/main" val="1694931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3002280" y="2316804"/>
            <a:ext cx="6096000" cy="2126608"/>
          </a:xfrm>
          <a:prstGeom prst="rect">
            <a:avLst/>
          </a:prstGeom>
        </p:spPr>
        <p:txBody>
          <a:bodyPr>
            <a:spAutoFit/>
          </a:bodyPr>
          <a:lstStyle/>
          <a:p>
            <a:pPr marL="226695" indent="-6985" algn="just">
              <a:lnSpc>
                <a:spcPct val="102000"/>
              </a:lnSpc>
              <a:spcBef>
                <a:spcPts val="1200"/>
              </a:spcBef>
              <a:spcAft>
                <a:spcPts val="600"/>
              </a:spcAft>
            </a:pPr>
            <a:r>
              <a:rPr lang="fr-FR" sz="28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Objet jQuery</a:t>
            </a:r>
          </a:p>
          <a:p>
            <a:pPr marL="226695" indent="-6985" algn="just">
              <a:lnSpc>
                <a:spcPct val="102000"/>
              </a:lnSpc>
              <a:spcBef>
                <a:spcPts val="1200"/>
              </a:spcBef>
              <a:spcAft>
                <a:spcPts val="600"/>
              </a:spcAft>
            </a:pPr>
            <a:endParaRPr lang="fr-FR" sz="28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On appelle « objet </a:t>
            </a:r>
            <a:r>
              <a:rPr lang="fr-FR" dirty="0" err="1">
                <a:solidFill>
                  <a:srgbClr val="000000"/>
                </a:solidFill>
                <a:latin typeface="Calibri" panose="020F0502020204030204" pitchFamily="34" charset="0"/>
                <a:ea typeface="Calibri" panose="020F0502020204030204" pitchFamily="34" charset="0"/>
                <a:cs typeface="Calibri" panose="020F0502020204030204" pitchFamily="34" charset="0"/>
              </a:rPr>
              <a:t>jQuery</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 l'entité retournée par la fonction </a:t>
            </a:r>
            <a:r>
              <a:rPr lang="fr-FR" dirty="0" err="1">
                <a:solidFill>
                  <a:srgbClr val="000000"/>
                </a:solidFill>
                <a:latin typeface="Calibri" panose="020F0502020204030204" pitchFamily="34" charset="0"/>
                <a:ea typeface="Calibri" panose="020F0502020204030204" pitchFamily="34" charset="0"/>
                <a:cs typeface="Calibri" panose="020F0502020204030204" pitchFamily="34" charset="0"/>
              </a:rPr>
              <a:t>jQuery</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c'est-à-dire par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Cet objet représente un ensemble de zéro, un ou plusieurs éléments issus du DOM.</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Espace réservé du numéro de diapositive 1">
            <a:extLst>
              <a:ext uri="{FF2B5EF4-FFF2-40B4-BE49-F238E27FC236}">
                <a16:creationId xmlns:a16="http://schemas.microsoft.com/office/drawing/2014/main" id="{63C37EBF-A8F8-4E06-B5C1-7A88EBA4EAFE}"/>
              </a:ext>
            </a:extLst>
          </p:cNvPr>
          <p:cNvSpPr>
            <a:spLocks noGrp="1"/>
          </p:cNvSpPr>
          <p:nvPr>
            <p:ph type="sldNum" sz="quarter" idx="12"/>
          </p:nvPr>
        </p:nvSpPr>
        <p:spPr/>
        <p:txBody>
          <a:bodyPr/>
          <a:lstStyle/>
          <a:p>
            <a:fld id="{D57F1E4F-1CFF-5643-939E-217C01CDF565}" type="slidenum">
              <a:rPr lang="en-US" smtClean="0"/>
              <a:pPr/>
              <a:t>337</a:t>
            </a:fld>
            <a:endParaRPr lang="en-US" dirty="0"/>
          </a:p>
        </p:txBody>
      </p:sp>
    </p:spTree>
    <p:extLst>
      <p:ext uri="{BB962C8B-B14F-4D97-AF65-F5344CB8AC3E}">
        <p14:creationId xmlns:p14="http://schemas.microsoft.com/office/powerpoint/2010/main" val="1395095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2391746" y="1569221"/>
            <a:ext cx="8941837" cy="3999043"/>
          </a:xfrm>
          <a:prstGeom prst="rect">
            <a:avLst/>
          </a:prstGeom>
        </p:spPr>
        <p:txBody>
          <a:bodyPr wrap="square">
            <a:spAutoFit/>
          </a:bodyPr>
          <a:lstStyle/>
          <a:p>
            <a:pPr marL="225425" indent="-6350" algn="just">
              <a:lnSpc>
                <a:spcPct val="102000"/>
              </a:lnSpc>
              <a:spcAft>
                <a:spcPts val="600"/>
              </a:spcAft>
            </a:pP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Pour faire référence à la bibliothèque jQuery, vous utiliserez une balise &lt;script&gt; dans le &lt;</a:t>
            </a:r>
            <a:r>
              <a:rPr lang="fr-FR"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head</a:t>
            </a: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&gt; :</a:t>
            </a: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&lt;!DOCTYPE html&gt;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&lt;html&gt;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head</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meta</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charset</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="utf-8"&gt;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title</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&gt;Le titre du document&lt;/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title</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src</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="http://code.jquery.com/jquery.min.js"&gt;&lt;/script&gt;</a:t>
            </a: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head</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&lt;body&gt;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 Une ou plusieurs balises HTML pour définir le contenu du document --&gt;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&lt;script&gt;</a:t>
            </a: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Code jQuery</a:t>
            </a: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&lt;/body&gt;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&lt;/html&gt;</a:t>
            </a:r>
            <a:endParaRPr lang="fr-FR"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Espace réservé du numéro de diapositive 1">
            <a:extLst>
              <a:ext uri="{FF2B5EF4-FFF2-40B4-BE49-F238E27FC236}">
                <a16:creationId xmlns:a16="http://schemas.microsoft.com/office/drawing/2014/main" id="{44BB59D4-7AA6-4132-8277-3CD6559F2D10}"/>
              </a:ext>
            </a:extLst>
          </p:cNvPr>
          <p:cNvSpPr>
            <a:spLocks noGrp="1"/>
          </p:cNvSpPr>
          <p:nvPr>
            <p:ph type="sldNum" sz="quarter" idx="12"/>
          </p:nvPr>
        </p:nvSpPr>
        <p:spPr/>
        <p:txBody>
          <a:bodyPr/>
          <a:lstStyle/>
          <a:p>
            <a:fld id="{D57F1E4F-1CFF-5643-939E-217C01CDF565}" type="slidenum">
              <a:rPr lang="en-US" smtClean="0"/>
              <a:pPr/>
              <a:t>338</a:t>
            </a:fld>
            <a:endParaRPr lang="en-US" dirty="0"/>
          </a:p>
        </p:txBody>
      </p:sp>
    </p:spTree>
    <p:extLst>
      <p:ext uri="{BB962C8B-B14F-4D97-AF65-F5344CB8AC3E}">
        <p14:creationId xmlns:p14="http://schemas.microsoft.com/office/powerpoint/2010/main" val="2529671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2404187" y="1751058"/>
            <a:ext cx="8736563" cy="3529364"/>
          </a:xfrm>
          <a:prstGeom prst="rect">
            <a:avLst/>
          </a:prstGeom>
        </p:spPr>
        <p:txBody>
          <a:bodyPr wrap="square">
            <a:spAutoFit/>
          </a:bodyPr>
          <a:lstStyle/>
          <a:p>
            <a:pPr indent="-6350" algn="just">
              <a:spcBef>
                <a:spcPts val="1200"/>
              </a:spcBef>
              <a:spcAft>
                <a:spcPts val="600"/>
              </a:spcAft>
            </a:pPr>
            <a:r>
              <a:rPr lang="fr-FR" sz="3200" b="1" dirty="0">
                <a:solidFill>
                  <a:srgbClr val="5B9BD5"/>
                </a:solidFill>
                <a:latin typeface="Calibri" panose="020F0502020204030204" pitchFamily="34" charset="0"/>
                <a:ea typeface="Calibri" panose="020F0502020204030204" pitchFamily="34" charset="0"/>
                <a:cs typeface="Calibri" panose="020F0502020204030204" pitchFamily="34" charset="0"/>
              </a:rPr>
              <a:t>Attendre la disponibilité du DOM</a:t>
            </a:r>
            <a:endParaRPr lang="fr-FR"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Le langage jQuery est utilisé pour manipuler (en lecture et en écriture) le DOM, c'est-à-dire l'arborescence du document. Il est important d'attendre la fin de la définition de l'arbre DOM avant de commencer à le manipuler. Sans quoi, des erreurs imprévisibles pourraient se produire…</a:t>
            </a:r>
          </a:p>
          <a:p>
            <a:pPr marL="225425" indent="-6350" algn="just">
              <a:lnSpc>
                <a:spcPct val="102000"/>
              </a:lnSpc>
              <a:spcAft>
                <a:spcPts val="600"/>
              </a:spcAft>
            </a:pP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Voici le code à utiliser :</a:t>
            </a: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Le DOM a été entièrement rendu</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Des instructions jQuery peuvent donc être exécutées</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 name="Espace réservé du numéro de diapositive 1">
            <a:extLst>
              <a:ext uri="{FF2B5EF4-FFF2-40B4-BE49-F238E27FC236}">
                <a16:creationId xmlns:a16="http://schemas.microsoft.com/office/drawing/2014/main" id="{D0C8254D-22E5-4ADB-BD6B-50401BB257DE}"/>
              </a:ext>
            </a:extLst>
          </p:cNvPr>
          <p:cNvSpPr>
            <a:spLocks noGrp="1"/>
          </p:cNvSpPr>
          <p:nvPr>
            <p:ph type="sldNum" sz="quarter" idx="12"/>
          </p:nvPr>
        </p:nvSpPr>
        <p:spPr/>
        <p:txBody>
          <a:bodyPr/>
          <a:lstStyle/>
          <a:p>
            <a:fld id="{D57F1E4F-1CFF-5643-939E-217C01CDF565}" type="slidenum">
              <a:rPr lang="en-US" smtClean="0"/>
              <a:pPr/>
              <a:t>339</a:t>
            </a:fld>
            <a:endParaRPr lang="en-US" dirty="0"/>
          </a:p>
        </p:txBody>
      </p:sp>
    </p:spTree>
    <p:extLst>
      <p:ext uri="{BB962C8B-B14F-4D97-AF65-F5344CB8AC3E}">
        <p14:creationId xmlns:p14="http://schemas.microsoft.com/office/powerpoint/2010/main" val="283211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1092" y="307170"/>
            <a:ext cx="10284644" cy="4154984"/>
          </a:xfrm>
          <a:prstGeom prst="rect">
            <a:avLst/>
          </a:prstGeom>
        </p:spPr>
        <p:txBody>
          <a:bodyPr wrap="square">
            <a:spAutoFit/>
          </a:bodyPr>
          <a:lstStyle/>
          <a:p>
            <a:r>
              <a:rPr lang="fr-FR" sz="1200" dirty="0"/>
              <a:t>Solution :</a:t>
            </a:r>
          </a:p>
          <a:p>
            <a:endParaRPr lang="en-US" sz="1200" dirty="0">
              <a:latin typeface="Courier New" panose="02070309020205020404" pitchFamily="49" charset="0"/>
              <a:ea typeface="Times New Roman" panose="02020603050405020304" pitchFamily="18" charset="0"/>
            </a:endParaRPr>
          </a:p>
          <a:p>
            <a:r>
              <a:rPr lang="en-US" sz="1200" dirty="0">
                <a:latin typeface="Courier New" panose="02070309020205020404" pitchFamily="49" charset="0"/>
                <a:ea typeface="Times New Roman" panose="02020603050405020304" pitchFamily="18" charset="0"/>
              </a:rPr>
              <a:t>&lt;!DOCTYPE html&gt;</a:t>
            </a:r>
          </a:p>
          <a:p>
            <a:r>
              <a:rPr lang="en-US" sz="1200" dirty="0">
                <a:latin typeface="Courier New" panose="02070309020205020404" pitchFamily="49" charset="0"/>
                <a:ea typeface="Times New Roman" panose="02020603050405020304" pitchFamily="18" charset="0"/>
              </a:rPr>
              <a:t>&lt;html lang="</a:t>
            </a:r>
            <a:r>
              <a:rPr lang="en-US" sz="1200" dirty="0" err="1">
                <a:latin typeface="Courier New" panose="02070309020205020404" pitchFamily="49" charset="0"/>
                <a:ea typeface="Times New Roman" panose="02020603050405020304" pitchFamily="18" charset="0"/>
              </a:rPr>
              <a:t>fr</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&lt;head&gt;</a:t>
            </a:r>
          </a:p>
          <a:p>
            <a:r>
              <a:rPr lang="en-US" sz="1200" dirty="0">
                <a:latin typeface="Courier New" panose="02070309020205020404" pitchFamily="49" charset="0"/>
                <a:ea typeface="Times New Roman" panose="02020603050405020304" pitchFamily="18" charset="0"/>
              </a:rPr>
              <a:t>    &lt;meta charset="utf-8"&gt;</a:t>
            </a:r>
          </a:p>
          <a:p>
            <a:r>
              <a:rPr lang="en-US" sz="1200" dirty="0">
                <a:latin typeface="Courier New" panose="02070309020205020404" pitchFamily="49" charset="0"/>
                <a:ea typeface="Times New Roman" panose="02020603050405020304" pitchFamily="18" charset="0"/>
              </a:rPr>
              <a:t>    &lt;title&gt;</a:t>
            </a:r>
            <a:r>
              <a:rPr lang="en-US" sz="1200" dirty="0" err="1">
                <a:latin typeface="Courier New" panose="02070309020205020404" pitchFamily="49" charset="0"/>
                <a:ea typeface="Times New Roman" panose="02020603050405020304" pitchFamily="18" charset="0"/>
              </a:rPr>
              <a:t>Formulaire</a:t>
            </a:r>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carré</a:t>
            </a:r>
            <a:r>
              <a:rPr lang="en-US" sz="1200" dirty="0">
                <a:latin typeface="Courier New" panose="02070309020205020404" pitchFamily="49" charset="0"/>
                <a:ea typeface="Times New Roman" panose="02020603050405020304" pitchFamily="18" charset="0"/>
              </a:rPr>
              <a:t>&lt;/title&gt;</a:t>
            </a:r>
          </a:p>
          <a:p>
            <a:r>
              <a:rPr lang="en-US" sz="1200" dirty="0">
                <a:latin typeface="Courier New" panose="02070309020205020404" pitchFamily="49" charset="0"/>
                <a:ea typeface="Times New Roman" panose="02020603050405020304" pitchFamily="18" charset="0"/>
              </a:rPr>
              <a:t>    &lt;script&gt;</a:t>
            </a:r>
          </a:p>
          <a:p>
            <a:r>
              <a:rPr lang="en-US" sz="1200" dirty="0">
                <a:latin typeface="Courier New" panose="02070309020205020404" pitchFamily="49" charset="0"/>
                <a:ea typeface="Times New Roman" panose="02020603050405020304" pitchFamily="18" charset="0"/>
              </a:rPr>
              <a:t>      function </a:t>
            </a:r>
            <a:r>
              <a:rPr lang="en-US" sz="1200" dirty="0" err="1">
                <a:latin typeface="Courier New" panose="02070309020205020404" pitchFamily="49" charset="0"/>
                <a:ea typeface="Times New Roman" panose="02020603050405020304" pitchFamily="18" charset="0"/>
              </a:rPr>
              <a:t>calcul</a:t>
            </a:r>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/*var n = </a:t>
            </a:r>
            <a:r>
              <a:rPr lang="en-US" sz="1200" dirty="0" err="1">
                <a:latin typeface="Courier New" panose="02070309020205020404" pitchFamily="49" charset="0"/>
                <a:ea typeface="Times New Roman" panose="02020603050405020304" pitchFamily="18" charset="0"/>
              </a:rPr>
              <a:t>f.nombre.value</a:t>
            </a:r>
            <a:r>
              <a:rPr lang="en-US" sz="1200" dirty="0">
                <a:latin typeface="Courier New" panose="02070309020205020404" pitchFamily="49" charset="0"/>
                <a:ea typeface="Times New Roman" panose="02020603050405020304" pitchFamily="18" charset="0"/>
              </a:rPr>
              <a:t>;</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f.nombre.value</a:t>
            </a:r>
            <a:r>
              <a:rPr lang="en-US" sz="1200" dirty="0">
                <a:latin typeface="Courier New" panose="02070309020205020404" pitchFamily="49" charset="0"/>
                <a:ea typeface="Times New Roman" panose="02020603050405020304" pitchFamily="18" charset="0"/>
              </a:rPr>
              <a:t> = n*n;*/</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f.nombre.value</a:t>
            </a:r>
            <a:r>
              <a:rPr lang="en-US" sz="1200" dirty="0">
                <a:latin typeface="Courier New" panose="02070309020205020404" pitchFamily="49" charset="0"/>
                <a:ea typeface="Times New Roman" panose="02020603050405020304" pitchFamily="18" charset="0"/>
              </a:rPr>
              <a:t> = </a:t>
            </a:r>
            <a:r>
              <a:rPr lang="en-US" sz="1200" dirty="0" err="1">
                <a:latin typeface="Courier New" panose="02070309020205020404" pitchFamily="49" charset="0"/>
                <a:ea typeface="Times New Roman" panose="02020603050405020304" pitchFamily="18" charset="0"/>
              </a:rPr>
              <a:t>f.nombre.value</a:t>
            </a:r>
            <a:r>
              <a:rPr lang="en-US" sz="1200" dirty="0">
                <a:latin typeface="Courier New" panose="02070309020205020404" pitchFamily="49" charset="0"/>
                <a:ea typeface="Times New Roman" panose="02020603050405020304" pitchFamily="18" charset="0"/>
              </a:rPr>
              <a:t> * </a:t>
            </a:r>
            <a:r>
              <a:rPr lang="en-US" sz="1200" dirty="0" err="1">
                <a:latin typeface="Courier New" panose="02070309020205020404" pitchFamily="49" charset="0"/>
                <a:ea typeface="Times New Roman" panose="02020603050405020304" pitchFamily="18" charset="0"/>
              </a:rPr>
              <a:t>f.nombre.value</a:t>
            </a:r>
            <a:r>
              <a:rPr lang="en-US" sz="1200" dirty="0">
                <a:latin typeface="Courier New" panose="02070309020205020404" pitchFamily="49" charset="0"/>
                <a:ea typeface="Times New Roman" panose="02020603050405020304" pitchFamily="18" charset="0"/>
              </a:rPr>
              <a:t>;</a:t>
            </a:r>
          </a:p>
          <a:p>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&lt;/script&gt;</a:t>
            </a:r>
          </a:p>
          <a:p>
            <a:r>
              <a:rPr lang="en-US" sz="1200" dirty="0">
                <a:latin typeface="Courier New" panose="02070309020205020404" pitchFamily="49" charset="0"/>
                <a:ea typeface="Times New Roman" panose="02020603050405020304" pitchFamily="18" charset="0"/>
              </a:rPr>
              <a:t>  &lt;/head&gt;</a:t>
            </a:r>
          </a:p>
          <a:p>
            <a:r>
              <a:rPr lang="en-US" sz="1200" dirty="0">
                <a:latin typeface="Courier New" panose="02070309020205020404" pitchFamily="49" charset="0"/>
                <a:ea typeface="Times New Roman" panose="02020603050405020304" pitchFamily="18" charset="0"/>
              </a:rPr>
              <a:t>  &lt;body&gt;</a:t>
            </a:r>
          </a:p>
          <a:p>
            <a:r>
              <a:rPr lang="en-US" sz="1200" dirty="0">
                <a:latin typeface="Courier New" panose="02070309020205020404" pitchFamily="49" charset="0"/>
                <a:ea typeface="Times New Roman" panose="02020603050405020304" pitchFamily="18" charset="0"/>
              </a:rPr>
              <a:t>    &lt;form name="f"&gt;</a:t>
            </a:r>
          </a:p>
          <a:p>
            <a:r>
              <a:rPr lang="en-US" sz="1200" dirty="0">
                <a:latin typeface="Courier New" panose="02070309020205020404" pitchFamily="49" charset="0"/>
                <a:ea typeface="Times New Roman" panose="02020603050405020304" pitchFamily="18" charset="0"/>
              </a:rPr>
              <a:t>      &lt;input type="text" name="</a:t>
            </a:r>
            <a:r>
              <a:rPr lang="en-US" sz="1200" dirty="0" err="1">
                <a:latin typeface="Courier New" panose="02070309020205020404" pitchFamily="49" charset="0"/>
                <a:ea typeface="Times New Roman" panose="02020603050405020304" pitchFamily="18" charset="0"/>
              </a:rPr>
              <a:t>nombre</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&lt;input type="button" value="</a:t>
            </a:r>
            <a:r>
              <a:rPr lang="en-US" sz="1200" dirty="0" err="1">
                <a:latin typeface="Courier New" panose="02070309020205020404" pitchFamily="49" charset="0"/>
                <a:ea typeface="Times New Roman" panose="02020603050405020304" pitchFamily="18" charset="0"/>
              </a:rPr>
              <a:t>Calculer</a:t>
            </a:r>
            <a:r>
              <a:rPr lang="en-US" sz="1200" dirty="0">
                <a:latin typeface="Courier New" panose="02070309020205020404" pitchFamily="49" charset="0"/>
                <a:ea typeface="Times New Roman" panose="02020603050405020304" pitchFamily="18" charset="0"/>
              </a:rPr>
              <a:t> le </a:t>
            </a:r>
            <a:r>
              <a:rPr lang="en-US" sz="1200" dirty="0" err="1">
                <a:latin typeface="Courier New" panose="02070309020205020404" pitchFamily="49" charset="0"/>
                <a:ea typeface="Times New Roman" panose="02020603050405020304" pitchFamily="18" charset="0"/>
              </a:rPr>
              <a:t>carré</a:t>
            </a:r>
            <a:r>
              <a:rPr lang="en-US" sz="1200" dirty="0">
                <a:latin typeface="Courier New" panose="02070309020205020404" pitchFamily="49" charset="0"/>
                <a:ea typeface="Times New Roman" panose="02020603050405020304" pitchFamily="18" charset="0"/>
              </a:rPr>
              <a:t>" onclick="</a:t>
            </a:r>
            <a:r>
              <a:rPr lang="en-US" sz="1200" dirty="0" err="1">
                <a:latin typeface="Courier New" panose="02070309020205020404" pitchFamily="49" charset="0"/>
                <a:ea typeface="Times New Roman" panose="02020603050405020304" pitchFamily="18" charset="0"/>
              </a:rPr>
              <a:t>calcul</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&lt;/form&gt;</a:t>
            </a:r>
          </a:p>
          <a:p>
            <a:r>
              <a:rPr lang="en-US" sz="1200" dirty="0">
                <a:latin typeface="Courier New" panose="02070309020205020404" pitchFamily="49" charset="0"/>
                <a:ea typeface="Times New Roman" panose="02020603050405020304" pitchFamily="18" charset="0"/>
              </a:rPr>
              <a:t>  &lt;/body&gt;</a:t>
            </a:r>
          </a:p>
          <a:p>
            <a:r>
              <a:rPr lang="en-US" sz="1200" dirty="0">
                <a:latin typeface="Courier New" panose="02070309020205020404" pitchFamily="49" charset="0"/>
                <a:ea typeface="Times New Roman" panose="02020603050405020304" pitchFamily="18" charset="0"/>
              </a:rPr>
              <a:t>&lt;/html&gt;</a:t>
            </a:r>
          </a:p>
        </p:txBody>
      </p:sp>
      <p:sp>
        <p:nvSpPr>
          <p:cNvPr id="3" name="ZoneTexte 2"/>
          <p:cNvSpPr txBox="1"/>
          <p:nvPr/>
        </p:nvSpPr>
        <p:spPr>
          <a:xfrm>
            <a:off x="10067234" y="6079521"/>
            <a:ext cx="101498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dirty="0"/>
              <a:t>06.htm</a:t>
            </a:r>
          </a:p>
        </p:txBody>
      </p:sp>
      <p:sp>
        <p:nvSpPr>
          <p:cNvPr id="2" name="Espace réservé du numéro de diapositive 1">
            <a:extLst>
              <a:ext uri="{FF2B5EF4-FFF2-40B4-BE49-F238E27FC236}">
                <a16:creationId xmlns:a16="http://schemas.microsoft.com/office/drawing/2014/main" id="{E6033B52-CFDF-4CB2-A4D5-AF702DDCEFA8}"/>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412924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6896" y="839462"/>
            <a:ext cx="8046720" cy="3170099"/>
          </a:xfrm>
          <a:prstGeom prst="rect">
            <a:avLst/>
          </a:prstGeom>
        </p:spPr>
        <p:txBody>
          <a:bodyPr wrap="square">
            <a:spAutoFit/>
          </a:bodyPr>
          <a:lstStyle/>
          <a:p>
            <a:pPr indent="-6350" algn="just">
              <a:spcBef>
                <a:spcPts val="1200"/>
              </a:spcBef>
              <a:spcAft>
                <a:spcPts val="600"/>
              </a:spcAft>
            </a:pPr>
            <a:r>
              <a:rPr lang="fr-FR" sz="3200" b="1" dirty="0">
                <a:solidFill>
                  <a:srgbClr val="5B9BD5"/>
                </a:solidFill>
                <a:latin typeface="Calibri" panose="020F0502020204030204" pitchFamily="34" charset="0"/>
                <a:ea typeface="Calibri" panose="020F0502020204030204" pitchFamily="34" charset="0"/>
                <a:cs typeface="Calibri" panose="020F0502020204030204" pitchFamily="34" charset="0"/>
              </a:rPr>
              <a:t>Syntaxe générale d'une instruction jQuery</a:t>
            </a:r>
          </a:p>
          <a:p>
            <a:pPr indent="-6350" algn="just">
              <a:spcBef>
                <a:spcPts val="1200"/>
              </a:spcBef>
              <a:spcAft>
                <a:spcPts val="600"/>
              </a:spcAft>
            </a:pP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indent="-6350" algn="just">
              <a:spcBef>
                <a:spcPts val="1200"/>
              </a:spcBef>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Toutes les instructions jQuery sont construites sur le modèle suivant :</a:t>
            </a:r>
          </a:p>
          <a:p>
            <a:pPr indent="-6350" algn="just">
              <a:spcBef>
                <a:spcPts val="1200"/>
              </a:spcBef>
              <a:spcAft>
                <a:spcPts val="600"/>
              </a:spcAft>
            </a:pPr>
            <a:r>
              <a:rPr lang="fr-FR" dirty="0">
                <a:solidFill>
                  <a:srgbClr val="000000"/>
                </a:solidFill>
                <a:latin typeface="Courier New" panose="02070309020205020404" pitchFamily="49" charset="0"/>
                <a:ea typeface="Calibri" panose="020F0502020204030204" pitchFamily="34" charset="0"/>
                <a:cs typeface="Courier New" panose="02070309020205020404" pitchFamily="49" charset="0"/>
              </a:rPr>
              <a:t>$('requête').méthode(paramètre1, ... </a:t>
            </a:r>
            <a:r>
              <a:rPr lang="fr-FR"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paramètreN</a:t>
            </a:r>
            <a:r>
              <a:rPr lang="fr-FR"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p>
          <a:p>
            <a:pPr indent="-6350" algn="just">
              <a:spcBef>
                <a:spcPts val="1200"/>
              </a:spcBef>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La première partie requête le DOM. Il en résulte un ensemble de 0, 1 ou plusieurs éléments. la méthode jQuery est alors appliquée à cet ensemble en utilisant les paramètres entre parenthèses.</a:t>
            </a:r>
          </a:p>
        </p:txBody>
      </p:sp>
      <p:sp>
        <p:nvSpPr>
          <p:cNvPr id="3" name="Espace réservé du numéro de diapositive 2">
            <a:extLst>
              <a:ext uri="{FF2B5EF4-FFF2-40B4-BE49-F238E27FC236}">
                <a16:creationId xmlns:a16="http://schemas.microsoft.com/office/drawing/2014/main" id="{2587BDB2-63F4-4F20-8452-5FC204E638C5}"/>
              </a:ext>
            </a:extLst>
          </p:cNvPr>
          <p:cNvSpPr>
            <a:spLocks noGrp="1"/>
          </p:cNvSpPr>
          <p:nvPr>
            <p:ph type="sldNum" sz="quarter" idx="12"/>
          </p:nvPr>
        </p:nvSpPr>
        <p:spPr/>
        <p:txBody>
          <a:bodyPr/>
          <a:lstStyle/>
          <a:p>
            <a:fld id="{D57F1E4F-1CFF-5643-939E-217C01CDF565}" type="slidenum">
              <a:rPr lang="en-US" smtClean="0"/>
              <a:pPr/>
              <a:t>340</a:t>
            </a:fld>
            <a:endParaRPr lang="en-US" dirty="0"/>
          </a:p>
        </p:txBody>
      </p:sp>
    </p:spTree>
    <p:extLst>
      <p:ext uri="{BB962C8B-B14F-4D97-AF65-F5344CB8AC3E}">
        <p14:creationId xmlns:p14="http://schemas.microsoft.com/office/powerpoint/2010/main" val="607311224"/>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1732382" y="2016177"/>
            <a:ext cx="8848531" cy="3184077"/>
          </a:xfrm>
          <a:prstGeom prst="rect">
            <a:avLst/>
          </a:prstGeom>
        </p:spPr>
        <p:txBody>
          <a:bodyPr wrap="square">
            <a:spAutoFit/>
          </a:bodyPr>
          <a:lstStyle/>
          <a:p>
            <a:pPr indent="-6350" algn="just">
              <a:spcBef>
                <a:spcPts val="1200"/>
              </a:spcBef>
              <a:spcAft>
                <a:spcPts val="600"/>
              </a:spcAft>
            </a:pPr>
            <a:r>
              <a:rPr lang="fr-FR" sz="3200" b="1" dirty="0">
                <a:solidFill>
                  <a:srgbClr val="5B9BD5"/>
                </a:solidFill>
                <a:latin typeface="Calibri" panose="020F0502020204030204" pitchFamily="34" charset="0"/>
                <a:ea typeface="Calibri" panose="020F0502020204030204" pitchFamily="34" charset="0"/>
                <a:cs typeface="Calibri" panose="020F0502020204030204" pitchFamily="34" charset="0"/>
              </a:rPr>
              <a:t>Callbacks</a:t>
            </a:r>
            <a:endParaRPr lang="fr-FR"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Une fonction de rappel (ou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callback</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est exécutée lorsqu'une autre fonction a fini de s'exécuter. En </a:t>
            </a:r>
            <a:r>
              <a:rPr lang="fr-FR" dirty="0" err="1">
                <a:solidFill>
                  <a:srgbClr val="000000"/>
                </a:solidFill>
                <a:latin typeface="Calibri" panose="020F0502020204030204" pitchFamily="34" charset="0"/>
                <a:ea typeface="Calibri" panose="020F0502020204030204" pitchFamily="34" charset="0"/>
                <a:cs typeface="Calibri" panose="020F0502020204030204" pitchFamily="34" charset="0"/>
              </a:rPr>
              <a:t>jQuery</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les fonctions de rappel sont essentiellement utilisées dans les animations et dans les appels AJAX.</a:t>
            </a:r>
          </a:p>
          <a:p>
            <a:pPr marL="225425" indent="-6350" algn="just">
              <a:lnSpc>
                <a:spcPct val="102000"/>
              </a:lnSpc>
              <a:spcAft>
                <a:spcPts val="600"/>
              </a:spcAft>
            </a:pP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Par exemple :</a:t>
            </a: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element</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slideUp</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(1000,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Une ou plusieurs instructions exécutées lorsque</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la méthode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slideUp</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 fini de s'exécuter</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Espace réservé du numéro de diapositive 1">
            <a:extLst>
              <a:ext uri="{FF2B5EF4-FFF2-40B4-BE49-F238E27FC236}">
                <a16:creationId xmlns:a16="http://schemas.microsoft.com/office/drawing/2014/main" id="{1D7462C0-5F31-4910-931F-4FB0B93BDA7E}"/>
              </a:ext>
            </a:extLst>
          </p:cNvPr>
          <p:cNvSpPr>
            <a:spLocks noGrp="1"/>
          </p:cNvSpPr>
          <p:nvPr>
            <p:ph type="sldNum" sz="quarter" idx="12"/>
          </p:nvPr>
        </p:nvSpPr>
        <p:spPr/>
        <p:txBody>
          <a:bodyPr/>
          <a:lstStyle/>
          <a:p>
            <a:fld id="{D57F1E4F-1CFF-5643-939E-217C01CDF565}" type="slidenum">
              <a:rPr lang="en-US" smtClean="0"/>
              <a:pPr/>
              <a:t>341</a:t>
            </a:fld>
            <a:endParaRPr lang="en-US" dirty="0"/>
          </a:p>
        </p:txBody>
      </p:sp>
    </p:spTree>
    <p:extLst>
      <p:ext uri="{BB962C8B-B14F-4D97-AF65-F5344CB8AC3E}">
        <p14:creationId xmlns:p14="http://schemas.microsoft.com/office/powerpoint/2010/main" val="292113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a:t>L’objet jQuery</a:t>
            </a:r>
            <a:endParaRPr lang="fr-FR" sz="6000" dirty="0"/>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1615750" y="2016177"/>
            <a:ext cx="9058469" cy="2390719"/>
          </a:xfrm>
          <a:prstGeom prst="rect">
            <a:avLst/>
          </a:prstGeom>
        </p:spPr>
        <p:txBody>
          <a:bodyPr wrap="square">
            <a:spAutoFit/>
          </a:bodyPr>
          <a:lstStyle/>
          <a:p>
            <a:pPr indent="-6350" algn="just">
              <a:spcBef>
                <a:spcPts val="1200"/>
              </a:spcBef>
              <a:spcAft>
                <a:spcPts val="600"/>
              </a:spcAft>
            </a:pPr>
            <a:r>
              <a:rPr lang="fr-FR" sz="3200" b="1" dirty="0">
                <a:solidFill>
                  <a:srgbClr val="5B9BD5"/>
                </a:solidFill>
                <a:latin typeface="Calibri" panose="020F0502020204030204" pitchFamily="34" charset="0"/>
                <a:ea typeface="Calibri" panose="020F0502020204030204" pitchFamily="34" charset="0"/>
                <a:cs typeface="Calibri" panose="020F0502020204030204" pitchFamily="34" charset="0"/>
              </a:rPr>
              <a:t>Chaînage des méthodes</a:t>
            </a:r>
          </a:p>
          <a:p>
            <a:pPr indent="-6350" algn="just">
              <a:spcBef>
                <a:spcPts val="1200"/>
              </a:spcBef>
              <a:spcAft>
                <a:spcPts val="600"/>
              </a:spcAft>
            </a:pPr>
            <a:endParaRPr lang="fr-FR"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En </a:t>
            </a:r>
            <a:r>
              <a:rPr lang="fr-FR" dirty="0" err="1">
                <a:solidFill>
                  <a:srgbClr val="000000"/>
                </a:solidFill>
                <a:latin typeface="Calibri" panose="020F0502020204030204" pitchFamily="34" charset="0"/>
                <a:ea typeface="Calibri" panose="020F0502020204030204" pitchFamily="34" charset="0"/>
                <a:cs typeface="Calibri" panose="020F0502020204030204" pitchFamily="34" charset="0"/>
              </a:rPr>
              <a:t>jQuery</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il est possible (et souvent très efficace) de chaîner plusieurs méthodes. Il suffit pour cela de séparer les méthodes par un ".", comme par exemple dans :</a:t>
            </a:r>
          </a:p>
          <a:p>
            <a:pPr marL="225425" indent="-6350" algn="just">
              <a:lnSpc>
                <a:spcPct val="102000"/>
              </a:lnSpc>
              <a:spcAft>
                <a:spcPts val="600"/>
              </a:spcAft>
            </a:pP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element</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css</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('background','</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yellow</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css</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color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blue</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Espace réservé du numéro de diapositive 4">
            <a:extLst>
              <a:ext uri="{FF2B5EF4-FFF2-40B4-BE49-F238E27FC236}">
                <a16:creationId xmlns:a16="http://schemas.microsoft.com/office/drawing/2014/main" id="{0A5AC7E4-C0B6-431D-9965-038999D8933D}"/>
              </a:ext>
            </a:extLst>
          </p:cNvPr>
          <p:cNvSpPr>
            <a:spLocks noGrp="1"/>
          </p:cNvSpPr>
          <p:nvPr>
            <p:ph type="sldNum" sz="quarter" idx="12"/>
          </p:nvPr>
        </p:nvSpPr>
        <p:spPr/>
        <p:txBody>
          <a:bodyPr/>
          <a:lstStyle/>
          <a:p>
            <a:fld id="{D57F1E4F-1CFF-5643-939E-217C01CDF565}" type="slidenum">
              <a:rPr lang="en-US" smtClean="0"/>
              <a:pPr/>
              <a:t>342</a:t>
            </a:fld>
            <a:endParaRPr lang="en-US" dirty="0"/>
          </a:p>
        </p:txBody>
      </p:sp>
    </p:spTree>
    <p:extLst>
      <p:ext uri="{BB962C8B-B14F-4D97-AF65-F5344CB8AC3E}">
        <p14:creationId xmlns:p14="http://schemas.microsoft.com/office/powerpoint/2010/main" val="2373884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670048" y="1380744"/>
            <a:ext cx="7342632" cy="923330"/>
          </a:xfrm>
          <a:prstGeom prst="rect">
            <a:avLst/>
          </a:prstGeom>
          <a:noFill/>
        </p:spPr>
        <p:txBody>
          <a:bodyPr wrap="square" rtlCol="0">
            <a:spAutoFit/>
          </a:bodyPr>
          <a:lstStyle/>
          <a:p>
            <a:r>
              <a:rPr lang="fr-FR" dirty="0"/>
              <a:t>Vous en savez maintenant assez sur jQuery pour envoyer des requêtes AJAX. Mais avant de passer à la pratique, vous allez devoir installer un serveur local, si ce n'est pas déjà fait...</a:t>
            </a:r>
          </a:p>
        </p:txBody>
      </p:sp>
      <p:sp>
        <p:nvSpPr>
          <p:cNvPr id="3" name="Espace réservé du numéro de diapositive 2">
            <a:extLst>
              <a:ext uri="{FF2B5EF4-FFF2-40B4-BE49-F238E27FC236}">
                <a16:creationId xmlns:a16="http://schemas.microsoft.com/office/drawing/2014/main" id="{FF7C3F2A-2F02-4EF0-A1BE-7CDAE7A16C27}"/>
              </a:ext>
            </a:extLst>
          </p:cNvPr>
          <p:cNvSpPr>
            <a:spLocks noGrp="1"/>
          </p:cNvSpPr>
          <p:nvPr>
            <p:ph type="sldNum" sz="quarter" idx="12"/>
          </p:nvPr>
        </p:nvSpPr>
        <p:spPr/>
        <p:txBody>
          <a:bodyPr/>
          <a:lstStyle/>
          <a:p>
            <a:fld id="{D57F1E4F-1CFF-5643-939E-217C01CDF565}" type="slidenum">
              <a:rPr lang="en-US" smtClean="0"/>
              <a:pPr/>
              <a:t>343</a:t>
            </a:fld>
            <a:endParaRPr lang="en-US" dirty="0"/>
          </a:p>
        </p:txBody>
      </p:sp>
    </p:spTree>
    <p:extLst>
      <p:ext uri="{BB962C8B-B14F-4D97-AF65-F5344CB8AC3E}">
        <p14:creationId xmlns:p14="http://schemas.microsoft.com/office/powerpoint/2010/main" val="3742976791"/>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158" y="2117766"/>
            <a:ext cx="8809075" cy="2849050"/>
          </a:xfrm>
          <a:prstGeom prst="rect">
            <a:avLst/>
          </a:prstGeom>
        </p:spPr>
        <p:txBody>
          <a:bodyPr wrap="square">
            <a:spAutoFit/>
          </a:bodyPr>
          <a:lstStyle/>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Pour tester le code serveur (en particulier le code AJAX), vous devez au préalable installer :</a:t>
            </a:r>
          </a:p>
          <a:p>
            <a:pPr marL="342900" lvl="0" indent="-342900" algn="just">
              <a:lnSpc>
                <a:spcPct val="107000"/>
              </a:lnSpc>
              <a:spcAft>
                <a:spcPts val="0"/>
              </a:spcAft>
              <a:buFont typeface="+mj-lt"/>
              <a:buAutoNum type="arabicParenR"/>
            </a:pPr>
            <a:r>
              <a:rPr lang="fr-FR" b="1" dirty="0">
                <a:latin typeface="Calibri" panose="020F0502020204030204" pitchFamily="34" charset="0"/>
                <a:ea typeface="Calibri" panose="020F0502020204030204" pitchFamily="34" charset="0"/>
                <a:cs typeface="Times New Roman" panose="02020603050405020304" pitchFamily="18" charset="0"/>
              </a:rPr>
              <a:t>Un serveur Web Apache</a:t>
            </a:r>
            <a:r>
              <a:rPr lang="fr-FR" dirty="0">
                <a:latin typeface="Calibri" panose="020F0502020204030204" pitchFamily="34" charset="0"/>
                <a:ea typeface="Calibri" panose="020F0502020204030204" pitchFamily="34" charset="0"/>
                <a:cs typeface="Times New Roman" panose="02020603050405020304" pitchFamily="18" charset="0"/>
              </a:rPr>
              <a:t>. C'est lui qui sera chargé de délivrer les pages Web aux visiteurs. Par défaut, Apache ne peut gérer que des sites statiques, constitués de pages HTML. Pour programmer en PHP, vous devez installer le support des langages PHP et MySQL dans ce serveur. </a:t>
            </a:r>
          </a:p>
          <a:p>
            <a:pPr marL="342900" lvl="0" indent="-342900" algn="just">
              <a:lnSpc>
                <a:spcPct val="107000"/>
              </a:lnSpc>
              <a:spcAft>
                <a:spcPts val="0"/>
              </a:spcAft>
              <a:buFont typeface="+mj-lt"/>
              <a:buAutoNum type="arabicParenR"/>
            </a:pPr>
            <a:r>
              <a:rPr lang="fr-FR" b="1" dirty="0">
                <a:latin typeface="Calibri" panose="020F0502020204030204" pitchFamily="34" charset="0"/>
                <a:ea typeface="Calibri" panose="020F0502020204030204" pitchFamily="34" charset="0"/>
                <a:cs typeface="Times New Roman" panose="02020603050405020304" pitchFamily="18" charset="0"/>
              </a:rPr>
              <a:t>Le plugin PHP pour Apache</a:t>
            </a:r>
            <a:r>
              <a:rPr lang="fr-FR" dirty="0">
                <a:latin typeface="Calibri" panose="020F0502020204030204" pitchFamily="34" charset="0"/>
                <a:ea typeface="Calibri" panose="020F0502020204030204" pitchFamily="34" charset="0"/>
                <a:cs typeface="Times New Roman" panose="02020603050405020304" pitchFamily="18" charset="0"/>
              </a:rPr>
              <a:t>. Ainsi, Apache sera en mesure de traiter des pages écrites en PHP.</a:t>
            </a:r>
          </a:p>
          <a:p>
            <a:pPr marL="342900" lvl="0" indent="-342900" algn="just">
              <a:lnSpc>
                <a:spcPct val="107000"/>
              </a:lnSpc>
              <a:spcAft>
                <a:spcPts val="800"/>
              </a:spcAft>
              <a:buFont typeface="+mj-lt"/>
              <a:buAutoNum type="arabicParenR"/>
            </a:pPr>
            <a:r>
              <a:rPr lang="fr-FR" b="1" dirty="0">
                <a:latin typeface="Calibri" panose="020F0502020204030204" pitchFamily="34" charset="0"/>
                <a:ea typeface="Calibri" panose="020F0502020204030204" pitchFamily="34" charset="0"/>
                <a:cs typeface="Times New Roman" panose="02020603050405020304" pitchFamily="18" charset="0"/>
              </a:rPr>
              <a:t>Le logiciel de gestion de bases de données MySQL</a:t>
            </a:r>
            <a:r>
              <a:rPr lang="fr-FR" dirty="0">
                <a:latin typeface="Calibri" panose="020F0502020204030204" pitchFamily="34" charset="0"/>
                <a:ea typeface="Calibri" panose="020F0502020204030204" pitchFamily="34" charset="0"/>
                <a:cs typeface="Times New Roman" panose="02020603050405020304" pitchFamily="18" charset="0"/>
              </a:rPr>
              <a:t>. Vous pourrez ainsi créer des bases de données et les interroger pour créer vos pages Web dynamiquement.</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ZoneTexte 2"/>
          <p:cNvSpPr txBox="1"/>
          <p:nvPr/>
        </p:nvSpPr>
        <p:spPr>
          <a:xfrm>
            <a:off x="1864566" y="-29108"/>
            <a:ext cx="9321281" cy="1938992"/>
          </a:xfrm>
          <a:prstGeom prst="rect">
            <a:avLst/>
          </a:prstGeom>
          <a:noFill/>
        </p:spPr>
        <p:txBody>
          <a:bodyPr wrap="square" rtlCol="0">
            <a:spAutoFit/>
          </a:bodyPr>
          <a:lstStyle/>
          <a:p>
            <a:r>
              <a:rPr lang="fr-FR" sz="6000" dirty="0"/>
              <a:t>Installation de </a:t>
            </a:r>
            <a:br>
              <a:rPr lang="fr-FR" sz="6000" dirty="0"/>
            </a:br>
            <a:r>
              <a:rPr lang="fr-FR" sz="6000" dirty="0"/>
              <a:t>WAMP Server</a:t>
            </a:r>
          </a:p>
        </p:txBody>
      </p:sp>
      <p:sp>
        <p:nvSpPr>
          <p:cNvPr id="4" name="Espace réservé du numéro de diapositive 3">
            <a:extLst>
              <a:ext uri="{FF2B5EF4-FFF2-40B4-BE49-F238E27FC236}">
                <a16:creationId xmlns:a16="http://schemas.microsoft.com/office/drawing/2014/main" id="{A78E153E-E99E-4A43-A898-BCA14FB4561C}"/>
              </a:ext>
            </a:extLst>
          </p:cNvPr>
          <p:cNvSpPr>
            <a:spLocks noGrp="1"/>
          </p:cNvSpPr>
          <p:nvPr>
            <p:ph type="sldNum" sz="quarter" idx="12"/>
          </p:nvPr>
        </p:nvSpPr>
        <p:spPr/>
        <p:txBody>
          <a:bodyPr/>
          <a:lstStyle/>
          <a:p>
            <a:fld id="{D57F1E4F-1CFF-5643-939E-217C01CDF565}" type="slidenum">
              <a:rPr lang="en-US" smtClean="0"/>
              <a:pPr/>
              <a:t>344</a:t>
            </a:fld>
            <a:endParaRPr lang="en-US" dirty="0"/>
          </a:p>
        </p:txBody>
      </p:sp>
    </p:spTree>
    <p:extLst>
      <p:ext uri="{BB962C8B-B14F-4D97-AF65-F5344CB8AC3E}">
        <p14:creationId xmlns:p14="http://schemas.microsoft.com/office/powerpoint/2010/main" val="1249797950"/>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B037D2B-7D7F-43C9-8316-5E344B5FAAF2}"/>
              </a:ext>
            </a:extLst>
          </p:cNvPr>
          <p:cNvSpPr txBox="1"/>
          <p:nvPr/>
        </p:nvSpPr>
        <p:spPr>
          <a:xfrm>
            <a:off x="1864566" y="-29108"/>
            <a:ext cx="9940441" cy="1015663"/>
          </a:xfrm>
          <a:prstGeom prst="rect">
            <a:avLst/>
          </a:prstGeom>
          <a:noFill/>
        </p:spPr>
        <p:txBody>
          <a:bodyPr wrap="square" rtlCol="0">
            <a:spAutoFit/>
          </a:bodyPr>
          <a:lstStyle/>
          <a:p>
            <a:r>
              <a:rPr lang="fr-FR" sz="6000" dirty="0"/>
              <a:t>Avant d'installer WAMP Server</a:t>
            </a:r>
          </a:p>
        </p:txBody>
      </p:sp>
      <p:sp>
        <p:nvSpPr>
          <p:cNvPr id="3" name="ZoneTexte 2">
            <a:extLst>
              <a:ext uri="{FF2B5EF4-FFF2-40B4-BE49-F238E27FC236}">
                <a16:creationId xmlns:a16="http://schemas.microsoft.com/office/drawing/2014/main" id="{A8C38E3A-D037-4F95-A467-8BDD9817F5BE}"/>
              </a:ext>
            </a:extLst>
          </p:cNvPr>
          <p:cNvSpPr txBox="1"/>
          <p:nvPr/>
        </p:nvSpPr>
        <p:spPr>
          <a:xfrm>
            <a:off x="2034283" y="1448656"/>
            <a:ext cx="8815227" cy="4893647"/>
          </a:xfrm>
          <a:prstGeom prst="rect">
            <a:avLst/>
          </a:prstGeom>
          <a:noFill/>
        </p:spPr>
        <p:txBody>
          <a:bodyPr wrap="square" rtlCol="0">
            <a:spAutoFit/>
          </a:bodyPr>
          <a:lstStyle/>
          <a:p>
            <a:r>
              <a:rPr lang="fr-FR" dirty="0"/>
              <a:t>Avant d'installer WAMP Server, vous devez installer plusieurs packages Visual Studio (2008 à 2017). Installez les fichiers un par un et dans l'ordre :</a:t>
            </a:r>
          </a:p>
          <a:p>
            <a:endParaRPr lang="fr-FR" dirty="0"/>
          </a:p>
          <a:p>
            <a:pPr lvl="1"/>
            <a:r>
              <a:rPr lang="fr-FR" dirty="0">
                <a:latin typeface="Courier New" panose="02070309020205020404" pitchFamily="49" charset="0"/>
                <a:cs typeface="Courier New" panose="02070309020205020404" pitchFamily="49" charset="0"/>
              </a:rPr>
              <a:t>01 - vcredist_x86.exe</a:t>
            </a:r>
          </a:p>
          <a:p>
            <a:pPr lvl="1"/>
            <a:r>
              <a:rPr lang="fr-FR" dirty="0">
                <a:latin typeface="Courier New" panose="02070309020205020404" pitchFamily="49" charset="0"/>
                <a:cs typeface="Courier New" panose="02070309020205020404" pitchFamily="49" charset="0"/>
              </a:rPr>
              <a:t>02 - vcredist_x64.exe</a:t>
            </a:r>
          </a:p>
          <a:p>
            <a:pPr lvl="1"/>
            <a:r>
              <a:rPr lang="fr-FR" dirty="0">
                <a:latin typeface="Courier New" panose="02070309020205020404" pitchFamily="49" charset="0"/>
                <a:cs typeface="Courier New" panose="02070309020205020404" pitchFamily="49" charset="0"/>
              </a:rPr>
              <a:t>03 - vcredist_x86.exe</a:t>
            </a:r>
          </a:p>
          <a:p>
            <a:pPr lvl="1"/>
            <a:r>
              <a:rPr lang="fr-FR" dirty="0">
                <a:latin typeface="Courier New" panose="02070309020205020404" pitchFamily="49" charset="0"/>
                <a:cs typeface="Courier New" panose="02070309020205020404" pitchFamily="49" charset="0"/>
              </a:rPr>
              <a:t>04 - vcredist_x64.exe</a:t>
            </a:r>
          </a:p>
          <a:p>
            <a:pPr lvl="1"/>
            <a:r>
              <a:rPr lang="fr-FR" dirty="0">
                <a:latin typeface="Courier New" panose="02070309020205020404" pitchFamily="49" charset="0"/>
                <a:cs typeface="Courier New" panose="02070309020205020404" pitchFamily="49" charset="0"/>
              </a:rPr>
              <a:t>06 - vcredist_x86.exe</a:t>
            </a:r>
          </a:p>
          <a:p>
            <a:pPr lvl="1"/>
            <a:r>
              <a:rPr lang="fr-FR" dirty="0">
                <a:latin typeface="Courier New" panose="02070309020205020404" pitchFamily="49" charset="0"/>
                <a:cs typeface="Courier New" panose="02070309020205020404" pitchFamily="49" charset="0"/>
              </a:rPr>
              <a:t>07 - vcredist_x64.exe</a:t>
            </a:r>
          </a:p>
          <a:p>
            <a:pPr lvl="1"/>
            <a:r>
              <a:rPr lang="fr-FR" dirty="0">
                <a:latin typeface="Courier New" panose="02070309020205020404" pitchFamily="49" charset="0"/>
                <a:cs typeface="Courier New" panose="02070309020205020404" pitchFamily="49" charset="0"/>
              </a:rPr>
              <a:t>08 - vcredist_x86.exe</a:t>
            </a:r>
          </a:p>
          <a:p>
            <a:pPr lvl="1"/>
            <a:r>
              <a:rPr lang="fr-FR" dirty="0">
                <a:latin typeface="Courier New" panose="02070309020205020404" pitchFamily="49" charset="0"/>
                <a:cs typeface="Courier New" panose="02070309020205020404" pitchFamily="49" charset="0"/>
              </a:rPr>
              <a:t>09 - vcredist_x64.exe</a:t>
            </a:r>
          </a:p>
          <a:p>
            <a:pPr lvl="1"/>
            <a:r>
              <a:rPr lang="fr-FR" dirty="0">
                <a:latin typeface="Courier New" panose="02070309020205020404" pitchFamily="49" charset="0"/>
                <a:cs typeface="Courier New" panose="02070309020205020404" pitchFamily="49" charset="0"/>
              </a:rPr>
              <a:t>10 - vc_redist.x86.exe</a:t>
            </a:r>
          </a:p>
          <a:p>
            <a:pPr lvl="1"/>
            <a:r>
              <a:rPr lang="fr-FR" dirty="0">
                <a:latin typeface="Courier New" panose="02070309020205020404" pitchFamily="49" charset="0"/>
                <a:cs typeface="Courier New" panose="02070309020205020404" pitchFamily="49" charset="0"/>
              </a:rPr>
              <a:t>11 - vc_redist.x64.exe</a:t>
            </a:r>
          </a:p>
          <a:p>
            <a:endParaRPr lang="fr-FR" dirty="0"/>
          </a:p>
          <a:p>
            <a:r>
              <a:rPr lang="fr-FR" dirty="0"/>
              <a:t>Ces DLL sont disponibles ici :</a:t>
            </a:r>
          </a:p>
          <a:p>
            <a:r>
              <a:rPr lang="fr-FR" dirty="0"/>
              <a:t>	</a:t>
            </a:r>
            <a:r>
              <a:rPr lang="fr-FR" sz="2400" dirty="0">
                <a:latin typeface="Courier New" panose="02070309020205020404" pitchFamily="49" charset="0"/>
                <a:cs typeface="Courier New" panose="02070309020205020404" pitchFamily="49" charset="0"/>
              </a:rPr>
              <a:t> </a:t>
            </a:r>
            <a:r>
              <a:rPr lang="fr-FR" sz="2400" dirty="0">
                <a:latin typeface="Courier New" panose="02070309020205020404" pitchFamily="49" charset="0"/>
                <a:cs typeface="Courier New" panose="02070309020205020404" pitchFamily="49" charset="0"/>
                <a:hlinkClick r:id="rId2"/>
              </a:rPr>
              <a:t>https://bit.ly/30UzbVa</a:t>
            </a:r>
            <a:r>
              <a:rPr lang="fr-FR" sz="2400" dirty="0">
                <a:latin typeface="Courier New" panose="02070309020205020404" pitchFamily="49" charset="0"/>
                <a:cs typeface="Courier New" panose="02070309020205020404" pitchFamily="49" charset="0"/>
              </a:rPr>
              <a:t> </a:t>
            </a:r>
          </a:p>
          <a:p>
            <a:endParaRPr lang="fr-FR" dirty="0"/>
          </a:p>
        </p:txBody>
      </p:sp>
      <p:sp>
        <p:nvSpPr>
          <p:cNvPr id="4" name="Espace réservé du numéro de diapositive 3">
            <a:extLst>
              <a:ext uri="{FF2B5EF4-FFF2-40B4-BE49-F238E27FC236}">
                <a16:creationId xmlns:a16="http://schemas.microsoft.com/office/drawing/2014/main" id="{F962C87B-491C-4D62-A7DF-70332FB77917}"/>
              </a:ext>
            </a:extLst>
          </p:cNvPr>
          <p:cNvSpPr>
            <a:spLocks noGrp="1"/>
          </p:cNvSpPr>
          <p:nvPr>
            <p:ph type="sldNum" sz="quarter" idx="12"/>
          </p:nvPr>
        </p:nvSpPr>
        <p:spPr/>
        <p:txBody>
          <a:bodyPr/>
          <a:lstStyle/>
          <a:p>
            <a:fld id="{D57F1E4F-1CFF-5643-939E-217C01CDF565}" type="slidenum">
              <a:rPr lang="en-US" smtClean="0"/>
              <a:pPr/>
              <a:t>345</a:t>
            </a:fld>
            <a:endParaRPr lang="en-US" dirty="0"/>
          </a:p>
        </p:txBody>
      </p:sp>
    </p:spTree>
    <p:extLst>
      <p:ext uri="{BB962C8B-B14F-4D97-AF65-F5344CB8AC3E}">
        <p14:creationId xmlns:p14="http://schemas.microsoft.com/office/powerpoint/2010/main" val="1381444694"/>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599" y="356477"/>
            <a:ext cx="9395381" cy="1380378"/>
          </a:xfrm>
          <a:prstGeom prst="rect">
            <a:avLst/>
          </a:prstGeom>
        </p:spPr>
        <p:txBody>
          <a:bodyPr wrap="square">
            <a:spAutoFit/>
          </a:bodyPr>
          <a:lstStyle/>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Plusieurs paquetages incluant Apache, PHP et MySQL sont disponibles. Par exemple :</a:t>
            </a:r>
          </a:p>
          <a:p>
            <a:pPr marL="342900" lvl="0" indent="-342900" algn="just">
              <a:lnSpc>
                <a:spcPct val="107000"/>
              </a:lnSpc>
              <a:spcAft>
                <a:spcPts val="0"/>
              </a:spcAft>
              <a:buFont typeface="Symbol" panose="05050102010706020507" pitchFamily="18"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WAMP Server sous Windows ;</a:t>
            </a:r>
          </a:p>
          <a:p>
            <a:pPr marL="342900" lvl="0" indent="-342900" algn="just">
              <a:lnSpc>
                <a:spcPct val="107000"/>
              </a:lnSpc>
              <a:spcAft>
                <a:spcPts val="0"/>
              </a:spcAft>
              <a:buFont typeface="Symbol" panose="05050102010706020507" pitchFamily="18"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MAMP sous Mac OS X ;</a:t>
            </a:r>
          </a:p>
          <a:p>
            <a:pPr marL="342900" lvl="0" indent="-342900" algn="just">
              <a:lnSpc>
                <a:spcPct val="107000"/>
              </a:lnSpc>
              <a:spcAft>
                <a:spcPts val="800"/>
              </a:spcAft>
              <a:buFont typeface="Symbol" panose="05050102010706020507" pitchFamily="18"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XAMPP sous Linux.</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74108" y="3060095"/>
            <a:ext cx="3701592" cy="246323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Avant d'installer un paquetage, vérifiez le type de votre système d'exploitation : </a:t>
            </a:r>
            <a:r>
              <a:rPr lang="fr-FR" b="1" dirty="0">
                <a:latin typeface="Calibri" panose="020F0502020204030204" pitchFamily="34" charset="0"/>
                <a:ea typeface="Calibri" panose="020F0502020204030204" pitchFamily="34" charset="0"/>
                <a:cs typeface="Times New Roman" panose="02020603050405020304" pitchFamily="18" charset="0"/>
              </a:rPr>
              <a:t>32</a:t>
            </a:r>
            <a:r>
              <a:rPr lang="fr-FR" dirty="0">
                <a:latin typeface="Calibri" panose="020F0502020204030204" pitchFamily="34" charset="0"/>
                <a:ea typeface="Calibri" panose="020F0502020204030204" pitchFamily="34" charset="0"/>
                <a:cs typeface="Times New Roman" panose="02020603050405020304" pitchFamily="18" charset="0"/>
              </a:rPr>
              <a:t> ou </a:t>
            </a:r>
            <a:r>
              <a:rPr lang="fr-FR" b="1" dirty="0">
                <a:latin typeface="Calibri" panose="020F0502020204030204" pitchFamily="34" charset="0"/>
                <a:ea typeface="Calibri" panose="020F0502020204030204" pitchFamily="34" charset="0"/>
                <a:cs typeface="Times New Roman" panose="02020603050405020304" pitchFamily="18" charset="0"/>
              </a:rPr>
              <a:t>64 bits</a:t>
            </a:r>
            <a:r>
              <a:rPr lang="fr-FR" dirty="0">
                <a:latin typeface="Calibri" panose="020F0502020204030204" pitchFamily="34" charset="0"/>
                <a:ea typeface="Calibri" panose="020F0502020204030204" pitchFamily="34" charset="0"/>
                <a:cs typeface="Times New Roman" panose="02020603050405020304" pitchFamily="18" charset="0"/>
              </a:rPr>
              <a:t>. Pour cela, appuyez simultanément sur les touches </a:t>
            </a:r>
            <a:r>
              <a:rPr lang="fr-FR" i="1" dirty="0">
                <a:latin typeface="Calibri" panose="020F0502020204030204" pitchFamily="34" charset="0"/>
                <a:ea typeface="Calibri" panose="020F0502020204030204" pitchFamily="34" charset="0"/>
                <a:cs typeface="Times New Roman" panose="02020603050405020304" pitchFamily="18" charset="0"/>
              </a:rPr>
              <a:t>Windows</a:t>
            </a:r>
            <a:r>
              <a:rPr lang="fr-FR" dirty="0">
                <a:latin typeface="Calibri" panose="020F0502020204030204" pitchFamily="34" charset="0"/>
                <a:ea typeface="Calibri" panose="020F0502020204030204" pitchFamily="34" charset="0"/>
                <a:cs typeface="Times New Roman" panose="02020603050405020304" pitchFamily="18" charset="0"/>
              </a:rPr>
              <a:t> et </a:t>
            </a:r>
            <a:r>
              <a:rPr lang="fr-FR" i="1" dirty="0">
                <a:latin typeface="Calibri" panose="020F0502020204030204" pitchFamily="34" charset="0"/>
                <a:ea typeface="Calibri" panose="020F0502020204030204" pitchFamily="34" charset="0"/>
                <a:cs typeface="Times New Roman" panose="02020603050405020304" pitchFamily="18" charset="0"/>
              </a:rPr>
              <a:t>Pause</a:t>
            </a:r>
            <a:r>
              <a:rPr lang="fr-FR" dirty="0">
                <a:latin typeface="Calibri" panose="020F0502020204030204" pitchFamily="34" charset="0"/>
                <a:ea typeface="Calibri" panose="020F0502020204030204" pitchFamily="34" charset="0"/>
                <a:cs typeface="Times New Roman" panose="02020603050405020304" pitchFamily="18" charset="0"/>
              </a:rPr>
              <a:t>. La fenêtre </a:t>
            </a:r>
            <a:r>
              <a:rPr lang="fr-FR" b="1" dirty="0">
                <a:latin typeface="Calibri" panose="020F0502020204030204" pitchFamily="34" charset="0"/>
                <a:ea typeface="Calibri" panose="020F0502020204030204" pitchFamily="34" charset="0"/>
                <a:cs typeface="Times New Roman" panose="02020603050405020304" pitchFamily="18" charset="0"/>
              </a:rPr>
              <a:t>Système</a:t>
            </a:r>
            <a:r>
              <a:rPr lang="fr-FR" dirty="0">
                <a:latin typeface="Calibri" panose="020F0502020204030204" pitchFamily="34" charset="0"/>
                <a:ea typeface="Calibri" panose="020F0502020204030204" pitchFamily="34" charset="0"/>
                <a:cs typeface="Times New Roman" panose="02020603050405020304" pitchFamily="18" charset="0"/>
              </a:rPr>
              <a:t> s'affiche. L'information apparaît en face du libellé </a:t>
            </a:r>
            <a:r>
              <a:rPr lang="fr-FR" b="1" dirty="0">
                <a:latin typeface="Calibri" panose="020F0502020204030204" pitchFamily="34" charset="0"/>
                <a:ea typeface="Calibri" panose="020F0502020204030204" pitchFamily="34" charset="0"/>
                <a:cs typeface="Times New Roman" panose="02020603050405020304" pitchFamily="18" charset="0"/>
              </a:rPr>
              <a:t>Taille du système</a:t>
            </a:r>
            <a:r>
              <a:rPr lang="fr-FR" dirty="0">
                <a:latin typeface="Calibri" panose="020F0502020204030204" pitchFamily="34" charset="0"/>
                <a:ea typeface="Calibri" panose="020F0502020204030204" pitchFamily="34" charset="0"/>
                <a:cs typeface="Times New Roman" panose="02020603050405020304" pitchFamily="18" charset="0"/>
              </a:rPr>
              <a:t>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Image 4">
            <a:extLst>
              <a:ext uri="{FF2B5EF4-FFF2-40B4-BE49-F238E27FC236}">
                <a16:creationId xmlns:a16="http://schemas.microsoft.com/office/drawing/2014/main" id="{467E4893-6F57-459D-8E14-FC4C5CEF83BD}"/>
              </a:ext>
            </a:extLst>
          </p:cNvPr>
          <p:cNvPicPr>
            <a:picLocks noChangeAspect="1"/>
          </p:cNvPicPr>
          <p:nvPr/>
        </p:nvPicPr>
        <p:blipFill>
          <a:blip r:embed="rId2"/>
          <a:stretch>
            <a:fillRect/>
          </a:stretch>
        </p:blipFill>
        <p:spPr>
          <a:xfrm>
            <a:off x="4011048" y="1656733"/>
            <a:ext cx="8180952" cy="4695238"/>
          </a:xfrm>
          <a:prstGeom prst="rect">
            <a:avLst/>
          </a:prstGeom>
        </p:spPr>
      </p:pic>
      <p:sp>
        <p:nvSpPr>
          <p:cNvPr id="4" name="Espace réservé du numéro de diapositive 3">
            <a:extLst>
              <a:ext uri="{FF2B5EF4-FFF2-40B4-BE49-F238E27FC236}">
                <a16:creationId xmlns:a16="http://schemas.microsoft.com/office/drawing/2014/main" id="{DC1873A5-14F3-471F-9FD3-76C52C0B8D85}"/>
              </a:ext>
            </a:extLst>
          </p:cNvPr>
          <p:cNvSpPr>
            <a:spLocks noGrp="1"/>
          </p:cNvSpPr>
          <p:nvPr>
            <p:ph type="sldNum" sz="quarter" idx="12"/>
          </p:nvPr>
        </p:nvSpPr>
        <p:spPr/>
        <p:txBody>
          <a:bodyPr/>
          <a:lstStyle/>
          <a:p>
            <a:fld id="{D57F1E4F-1CFF-5643-939E-217C01CDF565}" type="slidenum">
              <a:rPr lang="en-US" smtClean="0"/>
              <a:pPr/>
              <a:t>346</a:t>
            </a:fld>
            <a:endParaRPr lang="en-US" dirty="0"/>
          </a:p>
        </p:txBody>
      </p:sp>
    </p:spTree>
    <p:extLst>
      <p:ext uri="{BB962C8B-B14F-4D97-AF65-F5344CB8AC3E}">
        <p14:creationId xmlns:p14="http://schemas.microsoft.com/office/powerpoint/2010/main" val="148256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51948" y="2372890"/>
            <a:ext cx="9536784" cy="1655518"/>
          </a:xfrm>
          <a:prstGeom prst="rect">
            <a:avLst/>
          </a:prstGeom>
        </p:spPr>
        <p:txBody>
          <a:bodyPr wrap="square">
            <a:spAutoFit/>
          </a:bodyPr>
          <a:lstStyle/>
          <a:p>
            <a:pPr algn="just">
              <a:lnSpc>
                <a:spcPct val="107000"/>
              </a:lnSpc>
              <a:spcAft>
                <a:spcPts val="800"/>
              </a:spcAft>
            </a:pPr>
            <a:r>
              <a:rPr lang="fr-FR" sz="2400" dirty="0">
                <a:latin typeface="Calibri" panose="020F0502020204030204" pitchFamily="34" charset="0"/>
                <a:ea typeface="Calibri" panose="020F0502020204030204" pitchFamily="34" charset="0"/>
                <a:cs typeface="Times New Roman" panose="02020603050405020304" pitchFamily="18" charset="0"/>
              </a:rPr>
              <a:t>Rendez-vous sur la page </a:t>
            </a:r>
            <a:r>
              <a:rPr lang="fr-FR" sz="2400" dirty="0">
                <a:hlinkClick r:id="rId2"/>
              </a:rPr>
              <a:t>https://sourceforge.net/projects/wampserver/</a:t>
            </a:r>
            <a:r>
              <a:rPr lang="fr-FR" sz="2400" dirty="0"/>
              <a:t> </a:t>
            </a:r>
            <a:r>
              <a:rPr lang="fr-FR" sz="2400" dirty="0">
                <a:latin typeface="Calibri" panose="020F0502020204030204" pitchFamily="34" charset="0"/>
                <a:ea typeface="Calibri" panose="020F0502020204030204" pitchFamily="34" charset="0"/>
                <a:cs typeface="Times New Roman" panose="02020603050405020304" pitchFamily="18" charset="0"/>
              </a:rPr>
              <a:t>et téléchargez la dernière version du logiciel WAMP Server (3.2.3 alors que j'écris ces lignes), en version 32 ou 64 bits selon le type de votre système d'exploitation.</a:t>
            </a:r>
            <a:endParaRPr lang="fr-FR"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F0D71573-85DF-415A-800D-3207CBBA62B9}"/>
              </a:ext>
            </a:extLst>
          </p:cNvPr>
          <p:cNvSpPr>
            <a:spLocks noGrp="1"/>
          </p:cNvSpPr>
          <p:nvPr>
            <p:ph type="sldNum" sz="quarter" idx="12"/>
          </p:nvPr>
        </p:nvSpPr>
        <p:spPr/>
        <p:txBody>
          <a:bodyPr/>
          <a:lstStyle/>
          <a:p>
            <a:fld id="{D57F1E4F-1CFF-5643-939E-217C01CDF565}" type="slidenum">
              <a:rPr lang="en-US" smtClean="0"/>
              <a:pPr/>
              <a:t>347</a:t>
            </a:fld>
            <a:endParaRPr lang="en-US" dirty="0"/>
          </a:p>
        </p:txBody>
      </p:sp>
    </p:spTree>
    <p:extLst>
      <p:ext uri="{BB962C8B-B14F-4D97-AF65-F5344CB8AC3E}">
        <p14:creationId xmlns:p14="http://schemas.microsoft.com/office/powerpoint/2010/main" val="7542466"/>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1369" y="258430"/>
            <a:ext cx="9593344" cy="685059"/>
          </a:xfrm>
          <a:prstGeom prst="rect">
            <a:avLst/>
          </a:prstGeom>
        </p:spPr>
        <p:txBody>
          <a:bodyPr wrap="square">
            <a:spAutoFit/>
          </a:bodyPr>
          <a:lstStyle/>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Installez </a:t>
            </a:r>
            <a:r>
              <a:rPr lang="fr-FR" dirty="0" err="1">
                <a:latin typeface="Calibri" panose="020F0502020204030204" pitchFamily="34" charset="0"/>
                <a:ea typeface="Calibri" panose="020F0502020204030204" pitchFamily="34" charset="0"/>
                <a:cs typeface="Times New Roman" panose="02020603050405020304" pitchFamily="18" charset="0"/>
              </a:rPr>
              <a:t>Wamp</a:t>
            </a:r>
            <a:r>
              <a:rPr lang="fr-FR" dirty="0">
                <a:latin typeface="Calibri" panose="020F0502020204030204" pitchFamily="34" charset="0"/>
                <a:ea typeface="Calibri" panose="020F0502020204030204" pitchFamily="34" charset="0"/>
                <a:cs typeface="Times New Roman" panose="02020603050405020304" pitchFamily="18" charset="0"/>
              </a:rPr>
              <a:t> Server en conservant les options par défaut. A la fin de l'installation, le pare-feu de Windows se manifeste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 2"/>
          <p:cNvPicPr/>
          <p:nvPr/>
        </p:nvPicPr>
        <p:blipFill>
          <a:blip r:embed="rId2"/>
          <a:stretch>
            <a:fillRect/>
          </a:stretch>
        </p:blipFill>
        <p:spPr>
          <a:xfrm>
            <a:off x="3502460" y="1401815"/>
            <a:ext cx="4432935" cy="3178810"/>
          </a:xfrm>
          <a:prstGeom prst="rect">
            <a:avLst/>
          </a:prstGeom>
        </p:spPr>
      </p:pic>
      <p:sp>
        <p:nvSpPr>
          <p:cNvPr id="4" name="Rectangle 3"/>
          <p:cNvSpPr/>
          <p:nvPr/>
        </p:nvSpPr>
        <p:spPr>
          <a:xfrm>
            <a:off x="5216165" y="5038951"/>
            <a:ext cx="6096000" cy="1380378"/>
          </a:xfrm>
          <a:prstGeom prst="rect">
            <a:avLst/>
          </a:prstGeom>
        </p:spPr>
        <p:txBody>
          <a:bodyPr>
            <a:spAutoFit/>
          </a:bodyPr>
          <a:lstStyle/>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Cliquez sur </a:t>
            </a:r>
            <a:r>
              <a:rPr lang="fr-FR" b="1" dirty="0">
                <a:latin typeface="Calibri" panose="020F0502020204030204" pitchFamily="34" charset="0"/>
                <a:ea typeface="Calibri" panose="020F0502020204030204" pitchFamily="34" charset="0"/>
                <a:cs typeface="Times New Roman" panose="02020603050405020304" pitchFamily="18" charset="0"/>
              </a:rPr>
              <a:t>Autoriser l'accès</a:t>
            </a:r>
            <a:r>
              <a:rPr lang="fr-FR" dirty="0">
                <a:latin typeface="Calibri" panose="020F0502020204030204" pitchFamily="34" charset="0"/>
                <a:ea typeface="Calibri" panose="020F0502020204030204" pitchFamily="34" charset="0"/>
                <a:cs typeface="Times New Roman" panose="02020603050405020304" pitchFamily="18" charset="0"/>
              </a:rPr>
              <a:t> pour autoriser Apache à communiquer sur votre réseau.</a:t>
            </a:r>
          </a:p>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Acceptez toutes les options par défaut jusqu'à la fin de l'installation.</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24BAE710-2BBB-4D4F-A100-3B5173F97CF8}"/>
              </a:ext>
            </a:extLst>
          </p:cNvPr>
          <p:cNvSpPr>
            <a:spLocks noGrp="1"/>
          </p:cNvSpPr>
          <p:nvPr>
            <p:ph type="sldNum" sz="quarter" idx="12"/>
          </p:nvPr>
        </p:nvSpPr>
        <p:spPr/>
        <p:txBody>
          <a:bodyPr/>
          <a:lstStyle/>
          <a:p>
            <a:fld id="{D57F1E4F-1CFF-5643-939E-217C01CDF565}" type="slidenum">
              <a:rPr lang="en-US" smtClean="0"/>
              <a:pPr/>
              <a:t>348</a:t>
            </a:fld>
            <a:endParaRPr lang="en-US" dirty="0"/>
          </a:p>
        </p:txBody>
      </p:sp>
    </p:spTree>
    <p:extLst>
      <p:ext uri="{BB962C8B-B14F-4D97-AF65-F5344CB8AC3E}">
        <p14:creationId xmlns:p14="http://schemas.microsoft.com/office/powerpoint/2010/main" val="724860377"/>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7930" y="309373"/>
            <a:ext cx="9169138" cy="1561005"/>
          </a:xfrm>
          <a:prstGeom prst="rect">
            <a:avLst/>
          </a:prstGeom>
        </p:spPr>
        <p:txBody>
          <a:bodyPr wrap="square">
            <a:spAutoFit/>
          </a:bodyPr>
          <a:lstStyle/>
          <a:p>
            <a:pPr algn="just">
              <a:lnSpc>
                <a:spcPct val="107000"/>
              </a:lnSpc>
              <a:spcBef>
                <a:spcPts val="200"/>
              </a:spcBef>
              <a:spcAft>
                <a:spcPts val="0"/>
              </a:spcAft>
            </a:pPr>
            <a:r>
              <a:rPr lang="fr-FR" b="1" i="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WAMP Server s'est-il bien installé ?</a:t>
            </a:r>
          </a:p>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Une icône représentant WAMP Server devrait se trouver dans la Zone de notification. Si ce n'est pas le cas, cliquez sur </a:t>
            </a:r>
            <a:r>
              <a:rPr lang="fr-FR" b="1" dirty="0">
                <a:latin typeface="Calibri" panose="020F0502020204030204" pitchFamily="34" charset="0"/>
                <a:ea typeface="Calibri" panose="020F0502020204030204" pitchFamily="34" charset="0"/>
                <a:cs typeface="Times New Roman" panose="02020603050405020304" pitchFamily="18" charset="0"/>
              </a:rPr>
              <a:t>Démarrer</a:t>
            </a:r>
            <a:r>
              <a:rPr lang="fr-FR" dirty="0">
                <a:latin typeface="Calibri" panose="020F0502020204030204" pitchFamily="34" charset="0"/>
                <a:ea typeface="Calibri" panose="020F0502020204030204" pitchFamily="34" charset="0"/>
                <a:cs typeface="Times New Roman" panose="02020603050405020304" pitchFamily="18" charset="0"/>
              </a:rPr>
              <a:t>, tapez </a:t>
            </a:r>
            <a:r>
              <a:rPr lang="fr-FR" i="1" dirty="0" err="1">
                <a:latin typeface="Calibri" panose="020F0502020204030204" pitchFamily="34" charset="0"/>
                <a:ea typeface="Calibri" panose="020F0502020204030204" pitchFamily="34" charset="0"/>
                <a:cs typeface="Times New Roman" panose="02020603050405020304" pitchFamily="18" charset="0"/>
              </a:rPr>
              <a:t>wamp</a:t>
            </a:r>
            <a:r>
              <a:rPr lang="fr-FR" dirty="0">
                <a:latin typeface="Calibri" panose="020F0502020204030204" pitchFamily="34" charset="0"/>
                <a:ea typeface="Calibri" panose="020F0502020204030204" pitchFamily="34" charset="0"/>
                <a:cs typeface="Times New Roman" panose="02020603050405020304" pitchFamily="18" charset="0"/>
              </a:rPr>
              <a:t> et cliquez sur </a:t>
            </a:r>
            <a:r>
              <a:rPr lang="fr-FR" b="1" dirty="0">
                <a:latin typeface="Calibri" panose="020F0502020204030204" pitchFamily="34" charset="0"/>
                <a:ea typeface="Calibri" panose="020F0502020204030204" pitchFamily="34" charset="0"/>
                <a:cs typeface="Times New Roman" panose="02020603050405020304" pitchFamily="18" charset="0"/>
              </a:rPr>
              <a:t>Start WampServer</a:t>
            </a:r>
            <a:r>
              <a:rPr lang="fr-FR" dirty="0">
                <a:latin typeface="Calibri" panose="020F0502020204030204" pitchFamily="34" charset="0"/>
                <a:ea typeface="Calibri" panose="020F0502020204030204" pitchFamily="34" charset="0"/>
                <a:cs typeface="Times New Roman" panose="02020603050405020304" pitchFamily="18" charset="0"/>
              </a:rPr>
              <a:t>. Quelques secondes plus tard, une icône représentant </a:t>
            </a:r>
            <a:r>
              <a:rPr lang="fr-FR" dirty="0" err="1">
                <a:latin typeface="Calibri" panose="020F0502020204030204" pitchFamily="34" charset="0"/>
                <a:ea typeface="Calibri" panose="020F0502020204030204" pitchFamily="34" charset="0"/>
                <a:cs typeface="Times New Roman" panose="02020603050405020304" pitchFamily="18" charset="0"/>
              </a:rPr>
              <a:t>Wamp</a:t>
            </a:r>
            <a:r>
              <a:rPr lang="fr-FR" dirty="0">
                <a:latin typeface="Calibri" panose="020F0502020204030204" pitchFamily="34" charset="0"/>
                <a:ea typeface="Calibri" panose="020F0502020204030204" pitchFamily="34" charset="0"/>
                <a:cs typeface="Times New Roman" panose="02020603050405020304" pitchFamily="18" charset="0"/>
              </a:rPr>
              <a:t> Server est disponible dans la Zone de notification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Image 2"/>
          <p:cNvPicPr/>
          <p:nvPr/>
        </p:nvPicPr>
        <p:blipFill>
          <a:blip r:embed="rId2">
            <a:extLst>
              <a:ext uri="{28A0092B-C50C-407E-A947-70E740481C1C}">
                <a14:useLocalDpi xmlns:a14="http://schemas.microsoft.com/office/drawing/2010/main" val="0"/>
              </a:ext>
            </a:extLst>
          </a:blip>
          <a:srcRect/>
          <a:stretch>
            <a:fillRect/>
          </a:stretch>
        </p:blipFill>
        <p:spPr bwMode="auto">
          <a:xfrm>
            <a:off x="4671309" y="2248614"/>
            <a:ext cx="2679700" cy="1248410"/>
          </a:xfrm>
          <a:prstGeom prst="rect">
            <a:avLst/>
          </a:prstGeom>
          <a:noFill/>
          <a:ln>
            <a:noFill/>
          </a:ln>
        </p:spPr>
      </p:pic>
      <p:sp>
        <p:nvSpPr>
          <p:cNvPr id="4" name="Rectangle 3"/>
          <p:cNvSpPr/>
          <p:nvPr/>
        </p:nvSpPr>
        <p:spPr>
          <a:xfrm>
            <a:off x="1897930" y="4106845"/>
            <a:ext cx="9169138" cy="1431674"/>
          </a:xfrm>
          <a:prstGeom prst="rect">
            <a:avLst/>
          </a:prstGeom>
        </p:spPr>
        <p:txBody>
          <a:bodyPr wrap="square">
            <a:spAutoFit/>
          </a:bodyPr>
          <a:lstStyle/>
          <a:p>
            <a:pPr algn="just">
              <a:lnSpc>
                <a:spcPct val="107000"/>
              </a:lnSpc>
              <a:spcAft>
                <a:spcPts val="600"/>
              </a:spcAft>
            </a:pPr>
            <a:r>
              <a:rPr lang="fr-FR" dirty="0">
                <a:latin typeface="Calibri" panose="020F0502020204030204" pitchFamily="34" charset="0"/>
                <a:ea typeface="Calibri" panose="020F0502020204030204" pitchFamily="34" charset="0"/>
                <a:cs typeface="Times New Roman" panose="02020603050405020304" pitchFamily="18" charset="0"/>
              </a:rPr>
              <a:t>Si l'icône de WAMP Server reste orange dans la zone de notification, il se peut que le service Apache ou MySQL ne fonctionne plus. Dans ce cas :</a:t>
            </a:r>
          </a:p>
          <a:p>
            <a:pPr marL="342900" lvl="0" indent="-342900" algn="just">
              <a:lnSpc>
                <a:spcPct val="107000"/>
              </a:lnSpc>
              <a:spcAft>
                <a:spcPts val="600"/>
              </a:spcAft>
              <a:buFont typeface="Symbol" panose="05050102010706020507" pitchFamily="18"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cliquez sur l'icône de </a:t>
            </a:r>
            <a:r>
              <a:rPr lang="fr-FR" b="1" dirty="0">
                <a:latin typeface="Calibri" panose="020F0502020204030204" pitchFamily="34" charset="0"/>
                <a:ea typeface="Calibri" panose="020F0502020204030204" pitchFamily="34" charset="0"/>
                <a:cs typeface="Times New Roman" panose="02020603050405020304" pitchFamily="18" charset="0"/>
              </a:rPr>
              <a:t>WAMP Server</a:t>
            </a:r>
            <a:r>
              <a:rPr lang="fr-FR" dirty="0">
                <a:latin typeface="Calibri" panose="020F0502020204030204" pitchFamily="34" charset="0"/>
                <a:ea typeface="Calibri" panose="020F0502020204030204" pitchFamily="34" charset="0"/>
                <a:cs typeface="Times New Roman" panose="02020603050405020304" pitchFamily="18" charset="0"/>
              </a:rPr>
              <a:t>, puis sur </a:t>
            </a:r>
            <a:r>
              <a:rPr lang="fr-FR" b="1" dirty="0">
                <a:latin typeface="Calibri" panose="020F0502020204030204" pitchFamily="34" charset="0"/>
                <a:ea typeface="Calibri" panose="020F0502020204030204" pitchFamily="34" charset="0"/>
                <a:cs typeface="Times New Roman" panose="02020603050405020304" pitchFamily="18" charset="0"/>
              </a:rPr>
              <a:t>Apache</a:t>
            </a:r>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latin typeface="Calibri" panose="020F0502020204030204" pitchFamily="34" charset="0"/>
                <a:ea typeface="Calibri" panose="020F0502020204030204" pitchFamily="34" charset="0"/>
                <a:cs typeface="Times New Roman" panose="02020603050405020304" pitchFamily="18" charset="0"/>
              </a:rPr>
              <a:t>Service</a:t>
            </a:r>
            <a:r>
              <a:rPr lang="fr-FR" dirty="0">
                <a:latin typeface="Calibri" panose="020F0502020204030204" pitchFamily="34" charset="0"/>
                <a:ea typeface="Calibri" panose="020F0502020204030204" pitchFamily="34" charset="0"/>
                <a:cs typeface="Times New Roman" panose="02020603050405020304" pitchFamily="18" charset="0"/>
              </a:rPr>
              <a:t> et </a:t>
            </a:r>
            <a:r>
              <a:rPr lang="fr-FR" b="1" dirty="0">
                <a:latin typeface="Calibri" panose="020F0502020204030204" pitchFamily="34" charset="0"/>
                <a:ea typeface="Calibri" panose="020F0502020204030204" pitchFamily="34" charset="0"/>
                <a:cs typeface="Times New Roman" panose="02020603050405020304" pitchFamily="18" charset="0"/>
              </a:rPr>
              <a:t>Installer le service</a:t>
            </a:r>
            <a:r>
              <a:rPr lang="fr-FR" dirty="0">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spcAft>
                <a:spcPts val="600"/>
              </a:spcAft>
              <a:buFont typeface="Symbol" panose="05050102010706020507" pitchFamily="18"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cliquez sur l'icône de </a:t>
            </a:r>
            <a:r>
              <a:rPr lang="fr-FR" b="1" dirty="0">
                <a:latin typeface="Calibri" panose="020F0502020204030204" pitchFamily="34" charset="0"/>
                <a:ea typeface="Calibri" panose="020F0502020204030204" pitchFamily="34" charset="0"/>
                <a:cs typeface="Times New Roman" panose="02020603050405020304" pitchFamily="18" charset="0"/>
              </a:rPr>
              <a:t>WAMP Server</a:t>
            </a:r>
            <a:r>
              <a:rPr lang="fr-FR" dirty="0">
                <a:latin typeface="Calibri" panose="020F0502020204030204" pitchFamily="34" charset="0"/>
                <a:ea typeface="Calibri" panose="020F0502020204030204" pitchFamily="34" charset="0"/>
                <a:cs typeface="Times New Roman" panose="02020603050405020304" pitchFamily="18" charset="0"/>
              </a:rPr>
              <a:t>, puis sur </a:t>
            </a:r>
            <a:r>
              <a:rPr lang="fr-FR" b="1" dirty="0">
                <a:latin typeface="Calibri" panose="020F0502020204030204" pitchFamily="34" charset="0"/>
                <a:ea typeface="Calibri" panose="020F0502020204030204" pitchFamily="34" charset="0"/>
                <a:cs typeface="Times New Roman" panose="02020603050405020304" pitchFamily="18" charset="0"/>
              </a:rPr>
              <a:t>MySQL</a:t>
            </a:r>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latin typeface="Calibri" panose="020F0502020204030204" pitchFamily="34" charset="0"/>
                <a:ea typeface="Calibri" panose="020F0502020204030204" pitchFamily="34" charset="0"/>
                <a:cs typeface="Times New Roman" panose="02020603050405020304" pitchFamily="18" charset="0"/>
              </a:rPr>
              <a:t>Service</a:t>
            </a:r>
            <a:r>
              <a:rPr lang="fr-FR" dirty="0">
                <a:latin typeface="Calibri" panose="020F0502020204030204" pitchFamily="34" charset="0"/>
                <a:ea typeface="Calibri" panose="020F0502020204030204" pitchFamily="34" charset="0"/>
                <a:cs typeface="Times New Roman" panose="02020603050405020304" pitchFamily="18" charset="0"/>
              </a:rPr>
              <a:t> et </a:t>
            </a:r>
            <a:r>
              <a:rPr lang="fr-FR" b="1" dirty="0">
                <a:latin typeface="Calibri" panose="020F0502020204030204" pitchFamily="34" charset="0"/>
                <a:ea typeface="Calibri" panose="020F0502020204030204" pitchFamily="34" charset="0"/>
                <a:cs typeface="Times New Roman" panose="02020603050405020304" pitchFamily="18" charset="0"/>
              </a:rPr>
              <a:t>Installer le service</a:t>
            </a:r>
            <a:r>
              <a:rPr lang="fr-FR" dirty="0">
                <a:latin typeface="Calibri" panose="020F0502020204030204" pitchFamily="34" charset="0"/>
                <a:ea typeface="Calibri" panose="020F0502020204030204" pitchFamily="34" charset="0"/>
                <a:cs typeface="Times New Roman" panose="02020603050405020304" pitchFamily="18" charset="0"/>
              </a:rPr>
              <a:t>.</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134EFA9A-3CEE-4143-A79D-19BBAAFAED26}"/>
              </a:ext>
            </a:extLst>
          </p:cNvPr>
          <p:cNvSpPr>
            <a:spLocks noGrp="1"/>
          </p:cNvSpPr>
          <p:nvPr>
            <p:ph type="sldNum" sz="quarter" idx="12"/>
          </p:nvPr>
        </p:nvSpPr>
        <p:spPr/>
        <p:txBody>
          <a:bodyPr/>
          <a:lstStyle/>
          <a:p>
            <a:fld id="{D57F1E4F-1CFF-5643-939E-217C01CDF565}" type="slidenum">
              <a:rPr lang="en-US" smtClean="0"/>
              <a:pPr/>
              <a:t>349</a:t>
            </a:fld>
            <a:endParaRPr lang="en-US" dirty="0"/>
          </a:p>
        </p:txBody>
      </p:sp>
    </p:spTree>
    <p:extLst>
      <p:ext uri="{BB962C8B-B14F-4D97-AF65-F5344CB8AC3E}">
        <p14:creationId xmlns:p14="http://schemas.microsoft.com/office/powerpoint/2010/main" val="326416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3980" y="616106"/>
            <a:ext cx="9810160" cy="5093702"/>
          </a:xfrm>
          <a:prstGeom prst="rect">
            <a:avLst/>
          </a:prstGeom>
        </p:spPr>
        <p:txBody>
          <a:bodyPr wrap="square">
            <a:spAutoFit/>
          </a:bodyPr>
          <a:lstStyle/>
          <a:p>
            <a:pPr>
              <a:spcBef>
                <a:spcPts val="1200"/>
              </a:spcBef>
              <a:spcAft>
                <a:spcPts val="1200"/>
              </a:spcAft>
            </a:pPr>
            <a:r>
              <a:rPr lang="fr-FR" sz="2400" b="1" dirty="0">
                <a:latin typeface="Arial" panose="020B0604020202020204" pitchFamily="34" charset="0"/>
                <a:ea typeface="Times New Roman" panose="02020603050405020304" pitchFamily="18" charset="0"/>
              </a:rPr>
              <a:t>Variables et types de données</a:t>
            </a:r>
          </a:p>
          <a:p>
            <a:pPr>
              <a:spcBef>
                <a:spcPts val="300"/>
              </a:spcBef>
              <a:spcAft>
                <a:spcPts val="300"/>
              </a:spcAft>
            </a:pPr>
            <a:r>
              <a:rPr lang="fr-FR" dirty="0">
                <a:latin typeface="Times New Roman" panose="02020603050405020304" pitchFamily="18" charset="0"/>
                <a:ea typeface="Times New Roman" panose="02020603050405020304" pitchFamily="18" charset="0"/>
              </a:rPr>
              <a:t>JavaScript est en mesure de travailler avec des nombres réels ou entiers.</a:t>
            </a:r>
          </a:p>
          <a:p>
            <a:pPr>
              <a:spcBef>
                <a:spcPts val="300"/>
              </a:spcBef>
              <a:spcAft>
                <a:spcPts val="300"/>
              </a:spcAft>
            </a:pPr>
            <a:r>
              <a:rPr lang="fr-FR" dirty="0">
                <a:latin typeface="Times New Roman" panose="02020603050405020304" pitchFamily="18" charset="0"/>
                <a:ea typeface="Times New Roman" panose="02020603050405020304" pitchFamily="18" charset="0"/>
              </a:rPr>
              <a:t>Les entiers peuvent être exprimés en décimal (base 10), en octal (base 8) ou en hexadécimal (base 16). </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Un nombre octal commence toujours par un zéro, et un nombre hexadécimal par 0x ou 0X. Les éventuelles lettres d'un nombre hexadécimal peuvent indifféremment être exprimées en minuscules ou en majuscules.</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Les nombres réels sont composés d'une partie entière suivie d'un point, d'une partie décimale, de la lettre e (ou E) et d'un exposant, éventuellement précédé d'un signe + ou -. Voici quelques exemples de nombres réels :</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1.4142135</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-32E-7</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.5e12</a:t>
            </a:r>
            <a:endParaRPr lang="fr-FR" sz="1600" dirty="0">
              <a:effectLst/>
              <a:latin typeface="Courier New" panose="02070309020205020404" pitchFamily="49"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34184603-1E8A-4616-80D3-C23A87523ED5}"/>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196386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5830" y="1454134"/>
            <a:ext cx="8424422" cy="2924903"/>
          </a:xfrm>
          <a:prstGeom prst="rect">
            <a:avLst/>
          </a:prstGeom>
        </p:spPr>
        <p:txBody>
          <a:bodyPr wrap="square">
            <a:spAutoFit/>
          </a:bodyPr>
          <a:lstStyle/>
          <a:p>
            <a:pPr algn="just">
              <a:lnSpc>
                <a:spcPct val="107000"/>
              </a:lnSpc>
              <a:spcAft>
                <a:spcPts val="600"/>
              </a:spcAft>
            </a:pPr>
            <a:r>
              <a:rPr lang="fr-FR" dirty="0">
                <a:latin typeface="Calibri" panose="020F0502020204030204" pitchFamily="34" charset="0"/>
                <a:ea typeface="Calibri" panose="020F0502020204030204" pitchFamily="34" charset="0"/>
                <a:cs typeface="Times New Roman" panose="02020603050405020304" pitchFamily="18" charset="0"/>
              </a:rPr>
              <a:t>Il se peut aussi que le </a:t>
            </a:r>
            <a:r>
              <a:rPr lang="fr-FR" b="1" dirty="0">
                <a:latin typeface="Calibri" panose="020F0502020204030204" pitchFamily="34" charset="0"/>
                <a:ea typeface="Calibri" panose="020F0502020204030204" pitchFamily="34" charset="0"/>
                <a:cs typeface="Times New Roman" panose="02020603050405020304" pitchFamily="18" charset="0"/>
              </a:rPr>
              <a:t>port 80</a:t>
            </a:r>
            <a:r>
              <a:rPr lang="fr-FR" dirty="0">
                <a:latin typeface="Calibri" panose="020F0502020204030204" pitchFamily="34" charset="0"/>
                <a:ea typeface="Calibri" panose="020F0502020204030204" pitchFamily="34" charset="0"/>
                <a:cs typeface="Times New Roman" panose="02020603050405020304" pitchFamily="18" charset="0"/>
              </a:rPr>
              <a:t> soit utilisé par un autre service que Apache.</a:t>
            </a:r>
          </a:p>
          <a:p>
            <a:pPr algn="just">
              <a:lnSpc>
                <a:spcPct val="107000"/>
              </a:lnSpc>
              <a:spcAft>
                <a:spcPts val="600"/>
              </a:spcAft>
            </a:pPr>
            <a:r>
              <a:rPr lang="fr-FR" dirty="0">
                <a:latin typeface="Calibri" panose="020F0502020204030204" pitchFamily="34" charset="0"/>
                <a:ea typeface="Calibri" panose="020F0502020204030204" pitchFamily="34" charset="0"/>
                <a:cs typeface="Times New Roman" panose="02020603050405020304" pitchFamily="18" charset="0"/>
              </a:rPr>
              <a:t>Cliquez sur l'icône de </a:t>
            </a:r>
            <a:r>
              <a:rPr lang="fr-FR" b="1" dirty="0">
                <a:latin typeface="Calibri" panose="020F0502020204030204" pitchFamily="34" charset="0"/>
                <a:ea typeface="Calibri" panose="020F0502020204030204" pitchFamily="34" charset="0"/>
                <a:cs typeface="Times New Roman" panose="02020603050405020304" pitchFamily="18" charset="0"/>
              </a:rPr>
              <a:t>WAMP Server</a:t>
            </a:r>
            <a:r>
              <a:rPr lang="fr-FR" dirty="0">
                <a:latin typeface="Calibri" panose="020F0502020204030204" pitchFamily="34" charset="0"/>
                <a:ea typeface="Calibri" panose="020F0502020204030204" pitchFamily="34" charset="0"/>
                <a:cs typeface="Times New Roman" panose="02020603050405020304" pitchFamily="18" charset="0"/>
              </a:rPr>
              <a:t>, puis sur </a:t>
            </a:r>
            <a:r>
              <a:rPr lang="fr-FR" b="1" dirty="0">
                <a:latin typeface="Calibri" panose="020F0502020204030204" pitchFamily="34" charset="0"/>
                <a:ea typeface="Calibri" panose="020F0502020204030204" pitchFamily="34" charset="0"/>
                <a:cs typeface="Times New Roman" panose="02020603050405020304" pitchFamily="18" charset="0"/>
              </a:rPr>
              <a:t>Apache</a:t>
            </a:r>
            <a:r>
              <a:rPr lang="fr-FR" dirty="0">
                <a:latin typeface="Calibri" panose="020F0502020204030204" pitchFamily="34" charset="0"/>
                <a:ea typeface="Calibri" panose="020F0502020204030204" pitchFamily="34" charset="0"/>
                <a:cs typeface="Times New Roman" panose="02020603050405020304" pitchFamily="18" charset="0"/>
              </a:rPr>
              <a:t>, </a:t>
            </a:r>
            <a:r>
              <a:rPr lang="fr-FR" b="1" dirty="0">
                <a:latin typeface="Calibri" panose="020F0502020204030204" pitchFamily="34" charset="0"/>
                <a:ea typeface="Calibri" panose="020F0502020204030204" pitchFamily="34" charset="0"/>
                <a:cs typeface="Times New Roman" panose="02020603050405020304" pitchFamily="18" charset="0"/>
              </a:rPr>
              <a:t>Service</a:t>
            </a:r>
            <a:r>
              <a:rPr lang="fr-FR" dirty="0">
                <a:latin typeface="Calibri" panose="020F0502020204030204" pitchFamily="34" charset="0"/>
                <a:ea typeface="Calibri" panose="020F0502020204030204" pitchFamily="34" charset="0"/>
                <a:cs typeface="Times New Roman" panose="02020603050405020304" pitchFamily="18" charset="0"/>
              </a:rPr>
              <a:t> et </a:t>
            </a:r>
            <a:r>
              <a:rPr lang="fr-FR" b="1" dirty="0">
                <a:latin typeface="Calibri" panose="020F0502020204030204" pitchFamily="34" charset="0"/>
                <a:ea typeface="Calibri" panose="020F0502020204030204" pitchFamily="34" charset="0"/>
                <a:cs typeface="Times New Roman" panose="02020603050405020304" pitchFamily="18" charset="0"/>
              </a:rPr>
              <a:t>Tester le port 80</a:t>
            </a:r>
            <a:r>
              <a:rPr lang="fr-FR"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600"/>
              </a:spcAft>
            </a:pPr>
            <a:endParaRPr lang="fr-FR"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fr-FR" dirty="0">
                <a:latin typeface="Calibri" panose="020F0502020204030204" pitchFamily="34" charset="0"/>
                <a:ea typeface="Calibri" panose="020F0502020204030204" pitchFamily="34" charset="0"/>
                <a:cs typeface="Times New Roman" panose="02020603050405020304" pitchFamily="18" charset="0"/>
              </a:rPr>
              <a:t>Si le port 80 n'est pas utilisé par Apache :</a:t>
            </a:r>
          </a:p>
          <a:p>
            <a:pPr marL="342900" lvl="0" indent="-342900" algn="just">
              <a:lnSpc>
                <a:spcPct val="107000"/>
              </a:lnSpc>
              <a:spcAft>
                <a:spcPts val="600"/>
              </a:spcAft>
              <a:buFont typeface="Symbol" panose="05050102010706020507" pitchFamily="18"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cliquez sur l'icône de </a:t>
            </a:r>
            <a:r>
              <a:rPr lang="fr-FR" b="1" dirty="0">
                <a:latin typeface="Calibri" panose="020F0502020204030204" pitchFamily="34" charset="0"/>
                <a:ea typeface="Calibri" panose="020F0502020204030204" pitchFamily="34" charset="0"/>
                <a:cs typeface="Times New Roman" panose="02020603050405020304" pitchFamily="18" charset="0"/>
              </a:rPr>
              <a:t>WAMP Server</a:t>
            </a:r>
            <a:r>
              <a:rPr lang="fr-FR" dirty="0">
                <a:latin typeface="Calibri" panose="020F0502020204030204" pitchFamily="34" charset="0"/>
                <a:ea typeface="Calibri" panose="020F0502020204030204" pitchFamily="34" charset="0"/>
                <a:cs typeface="Times New Roman" panose="02020603050405020304" pitchFamily="18" charset="0"/>
              </a:rPr>
              <a:t>, sur </a:t>
            </a:r>
            <a:r>
              <a:rPr lang="fr-FR" b="1" dirty="0">
                <a:latin typeface="Calibri" panose="020F0502020204030204" pitchFamily="34" charset="0"/>
                <a:ea typeface="Calibri" panose="020F0502020204030204" pitchFamily="34" charset="0"/>
                <a:cs typeface="Times New Roman" panose="02020603050405020304" pitchFamily="18" charset="0"/>
              </a:rPr>
              <a:t>Apache</a:t>
            </a:r>
            <a:r>
              <a:rPr lang="fr-FR" dirty="0">
                <a:latin typeface="Calibri" panose="020F0502020204030204" pitchFamily="34" charset="0"/>
                <a:ea typeface="Calibri" panose="020F0502020204030204" pitchFamily="34" charset="0"/>
                <a:cs typeface="Times New Roman" panose="02020603050405020304" pitchFamily="18" charset="0"/>
              </a:rPr>
              <a:t> puis sur </a:t>
            </a:r>
            <a:r>
              <a:rPr lang="fr-FR" b="1" dirty="0" err="1">
                <a:latin typeface="Calibri" panose="020F0502020204030204" pitchFamily="34" charset="0"/>
                <a:ea typeface="Calibri" panose="020F0502020204030204" pitchFamily="34" charset="0"/>
                <a:cs typeface="Times New Roman" panose="02020603050405020304" pitchFamily="18" charset="0"/>
              </a:rPr>
              <a:t>httpd.conf</a:t>
            </a:r>
            <a:r>
              <a:rPr lang="fr-FR" dirty="0">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spcAft>
                <a:spcPts val="600"/>
              </a:spcAft>
              <a:buFont typeface="Symbol" panose="05050102010706020507" pitchFamily="18"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recherchez le port </a:t>
            </a:r>
            <a:r>
              <a:rPr lang="fr-FR" b="1" dirty="0">
                <a:latin typeface="Calibri" panose="020F0502020204030204" pitchFamily="34" charset="0"/>
                <a:ea typeface="Calibri" panose="020F0502020204030204" pitchFamily="34" charset="0"/>
                <a:cs typeface="Times New Roman" panose="02020603050405020304" pitchFamily="18" charset="0"/>
              </a:rPr>
              <a:t>80</a:t>
            </a:r>
            <a:r>
              <a:rPr lang="fr-FR" dirty="0">
                <a:latin typeface="Calibri" panose="020F0502020204030204" pitchFamily="34" charset="0"/>
                <a:ea typeface="Calibri" panose="020F0502020204030204" pitchFamily="34" charset="0"/>
                <a:cs typeface="Times New Roman" panose="02020603050405020304" pitchFamily="18" charset="0"/>
              </a:rPr>
              <a:t> dans ce fichier et remplacez-le par </a:t>
            </a:r>
            <a:r>
              <a:rPr lang="fr-FR" b="1" dirty="0">
                <a:latin typeface="Calibri" panose="020F0502020204030204" pitchFamily="34" charset="0"/>
                <a:ea typeface="Calibri" panose="020F0502020204030204" pitchFamily="34" charset="0"/>
                <a:cs typeface="Times New Roman" panose="02020603050405020304" pitchFamily="18" charset="0"/>
              </a:rPr>
              <a:t>81</a:t>
            </a:r>
            <a:r>
              <a:rPr lang="fr-FR" dirty="0">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spcAft>
                <a:spcPts val="600"/>
              </a:spcAft>
              <a:buFont typeface="Symbol" panose="05050102010706020507" pitchFamily="18" charset="2"/>
              <a:buChar char=""/>
            </a:pPr>
            <a:r>
              <a:rPr lang="fr-FR" dirty="0">
                <a:latin typeface="Calibri" panose="020F0502020204030204" pitchFamily="34" charset="0"/>
                <a:ea typeface="Calibri" panose="020F0502020204030204" pitchFamily="34" charset="0"/>
                <a:cs typeface="Times New Roman" panose="02020603050405020304" pitchFamily="18" charset="0"/>
              </a:rPr>
              <a:t>fermez puis redémarrez </a:t>
            </a:r>
            <a:r>
              <a:rPr lang="fr-FR" b="1" dirty="0" err="1">
                <a:latin typeface="Calibri" panose="020F0502020204030204" pitchFamily="34" charset="0"/>
                <a:ea typeface="Calibri" panose="020F0502020204030204" pitchFamily="34" charset="0"/>
                <a:cs typeface="Times New Roman" panose="02020603050405020304" pitchFamily="18" charset="0"/>
              </a:rPr>
              <a:t>Wamp</a:t>
            </a:r>
            <a:r>
              <a:rPr lang="fr-FR" b="1" dirty="0">
                <a:latin typeface="Calibri" panose="020F0502020204030204" pitchFamily="34" charset="0"/>
                <a:ea typeface="Calibri" panose="020F0502020204030204" pitchFamily="34" charset="0"/>
                <a:cs typeface="Times New Roman" panose="02020603050405020304" pitchFamily="18" charset="0"/>
              </a:rPr>
              <a:t> Server</a:t>
            </a:r>
            <a:r>
              <a:rPr lang="fr-FR" dirty="0">
                <a:latin typeface="Calibri" panose="020F0502020204030204" pitchFamily="34" charset="0"/>
                <a:ea typeface="Calibri" panose="020F0502020204030204" pitchFamily="34" charset="0"/>
                <a:cs typeface="Times New Roman" panose="02020603050405020304" pitchFamily="18" charset="0"/>
              </a:rPr>
              <a:t> pour prendre en compte la nouvelle configuration.</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8BBDFEE4-0C77-4ECA-B422-3687C60E6890}"/>
              </a:ext>
            </a:extLst>
          </p:cNvPr>
          <p:cNvSpPr>
            <a:spLocks noGrp="1"/>
          </p:cNvSpPr>
          <p:nvPr>
            <p:ph type="sldNum" sz="quarter" idx="12"/>
          </p:nvPr>
        </p:nvSpPr>
        <p:spPr/>
        <p:txBody>
          <a:bodyPr/>
          <a:lstStyle/>
          <a:p>
            <a:fld id="{D57F1E4F-1CFF-5643-939E-217C01CDF565}" type="slidenum">
              <a:rPr lang="en-US" smtClean="0"/>
              <a:pPr/>
              <a:t>350</a:t>
            </a:fld>
            <a:endParaRPr lang="en-US" dirty="0"/>
          </a:p>
        </p:txBody>
      </p:sp>
    </p:spTree>
    <p:extLst>
      <p:ext uri="{BB962C8B-B14F-4D97-AF65-F5344CB8AC3E}">
        <p14:creationId xmlns:p14="http://schemas.microsoft.com/office/powerpoint/2010/main" val="1913153151"/>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1368" y="273148"/>
            <a:ext cx="9668759" cy="981423"/>
          </a:xfrm>
          <a:prstGeom prst="rect">
            <a:avLst/>
          </a:prstGeom>
        </p:spPr>
        <p:txBody>
          <a:bodyPr wrap="square">
            <a:spAutoFit/>
          </a:bodyPr>
          <a:lstStyle/>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Pour savoir si WAMP s'est bien installé, cliquez sur son icône et choisissez </a:t>
            </a:r>
            <a:r>
              <a:rPr lang="fr-FR" b="1" dirty="0" err="1">
                <a:latin typeface="Calibri" panose="020F0502020204030204" pitchFamily="34" charset="0"/>
                <a:ea typeface="Calibri" panose="020F0502020204030204" pitchFamily="34" charset="0"/>
                <a:cs typeface="Times New Roman" panose="02020603050405020304" pitchFamily="18" charset="0"/>
              </a:rPr>
              <a:t>Localhost</a:t>
            </a:r>
            <a:r>
              <a:rPr lang="fr-FR" dirty="0">
                <a:latin typeface="Calibri" panose="020F0502020204030204" pitchFamily="34" charset="0"/>
                <a:ea typeface="Calibri" panose="020F0502020204030204" pitchFamily="34" charset="0"/>
                <a:cs typeface="Times New Roman" panose="02020603050405020304" pitchFamily="18" charset="0"/>
              </a:rPr>
              <a:t> dans le menu. Au bout de quelques instants, la page d'accueil de WAMP Server s'affiche dans votre navigateur par défaut. Apache est donc opérationnel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8364718" y="2581203"/>
            <a:ext cx="3305666" cy="25658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Si cette page refuse de s'afficher, relancez Apache. Pour cela, cliquez sur l'icône de </a:t>
            </a:r>
            <a:r>
              <a:rPr lang="fr-FR" b="1" dirty="0">
                <a:latin typeface="Calibri" panose="020F0502020204030204" pitchFamily="34" charset="0"/>
                <a:ea typeface="Calibri" panose="020F0502020204030204" pitchFamily="34" charset="0"/>
                <a:cs typeface="Times New Roman" panose="02020603050405020304" pitchFamily="18" charset="0"/>
              </a:rPr>
              <a:t>WAMP Server</a:t>
            </a:r>
            <a:r>
              <a:rPr lang="fr-FR" dirty="0">
                <a:latin typeface="Calibri" panose="020F0502020204030204" pitchFamily="34" charset="0"/>
                <a:ea typeface="Calibri" panose="020F0502020204030204" pitchFamily="34" charset="0"/>
                <a:cs typeface="Times New Roman" panose="02020603050405020304" pitchFamily="18" charset="0"/>
              </a:rPr>
              <a:t>, puis sur </a:t>
            </a:r>
            <a:r>
              <a:rPr lang="fr-FR" b="1" dirty="0">
                <a:latin typeface="Calibri" panose="020F0502020204030204" pitchFamily="34" charset="0"/>
                <a:ea typeface="Calibri" panose="020F0502020204030204" pitchFamily="34" charset="0"/>
                <a:cs typeface="Times New Roman" panose="02020603050405020304" pitchFamily="18" charset="0"/>
              </a:rPr>
              <a:t>Redémarrer les services</a:t>
            </a:r>
            <a:r>
              <a:rPr lang="fr-FR" dirty="0">
                <a:latin typeface="Calibri" panose="020F0502020204030204" pitchFamily="34" charset="0"/>
                <a:ea typeface="Calibri" panose="020F0502020204030204" pitchFamily="34" charset="0"/>
                <a:cs typeface="Times New Roman" panose="02020603050405020304" pitchFamily="18" charset="0"/>
              </a:rPr>
              <a:t>.</a:t>
            </a:r>
          </a:p>
          <a:p>
            <a:pPr algn="just">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Si cela n'a toujours aucun effet, désinstallez puis réinstallez WAMP Server.</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Image 5">
            <a:extLst>
              <a:ext uri="{FF2B5EF4-FFF2-40B4-BE49-F238E27FC236}">
                <a16:creationId xmlns:a16="http://schemas.microsoft.com/office/drawing/2014/main" id="{3034D98F-5677-4574-BB18-2783AF00DC53}"/>
              </a:ext>
            </a:extLst>
          </p:cNvPr>
          <p:cNvPicPr>
            <a:picLocks noChangeAspect="1"/>
          </p:cNvPicPr>
          <p:nvPr/>
        </p:nvPicPr>
        <p:blipFill>
          <a:blip r:embed="rId2"/>
          <a:stretch>
            <a:fillRect/>
          </a:stretch>
        </p:blipFill>
        <p:spPr>
          <a:xfrm>
            <a:off x="276765" y="1580693"/>
            <a:ext cx="6693969" cy="5004159"/>
          </a:xfrm>
          <a:prstGeom prst="rect">
            <a:avLst/>
          </a:prstGeom>
        </p:spPr>
      </p:pic>
      <p:sp>
        <p:nvSpPr>
          <p:cNvPr id="3" name="Espace réservé du numéro de diapositive 2">
            <a:extLst>
              <a:ext uri="{FF2B5EF4-FFF2-40B4-BE49-F238E27FC236}">
                <a16:creationId xmlns:a16="http://schemas.microsoft.com/office/drawing/2014/main" id="{0BC75B80-B543-40F5-90C2-C57CF02E8179}"/>
              </a:ext>
            </a:extLst>
          </p:cNvPr>
          <p:cNvSpPr>
            <a:spLocks noGrp="1"/>
          </p:cNvSpPr>
          <p:nvPr>
            <p:ph type="sldNum" sz="quarter" idx="12"/>
          </p:nvPr>
        </p:nvSpPr>
        <p:spPr/>
        <p:txBody>
          <a:bodyPr/>
          <a:lstStyle/>
          <a:p>
            <a:fld id="{D57F1E4F-1CFF-5643-939E-217C01CDF565}" type="slidenum">
              <a:rPr lang="en-US" smtClean="0"/>
              <a:pPr/>
              <a:t>351</a:t>
            </a:fld>
            <a:endParaRPr lang="en-US" dirty="0"/>
          </a:p>
        </p:txBody>
      </p:sp>
    </p:spTree>
    <p:extLst>
      <p:ext uri="{BB962C8B-B14F-4D97-AF65-F5344CB8AC3E}">
        <p14:creationId xmlns:p14="http://schemas.microsoft.com/office/powerpoint/2010/main" val="398429303"/>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732690" y="1366345"/>
            <a:ext cx="7977351" cy="707886"/>
          </a:xfrm>
          <a:prstGeom prst="rect">
            <a:avLst/>
          </a:prstGeom>
          <a:noFill/>
        </p:spPr>
        <p:txBody>
          <a:bodyPr wrap="square" rtlCol="0">
            <a:spAutoFit/>
          </a:bodyPr>
          <a:lstStyle/>
          <a:p>
            <a:r>
              <a:rPr lang="fr-FR" sz="2000" dirty="0"/>
              <a:t>Ca y est, vous allez (enfin) passer à la pratique et lancer vos premières requêtes AJAX en jQuery !</a:t>
            </a:r>
          </a:p>
        </p:txBody>
      </p:sp>
      <p:sp>
        <p:nvSpPr>
          <p:cNvPr id="3" name="ZoneTexte 2"/>
          <p:cNvSpPr txBox="1"/>
          <p:nvPr/>
        </p:nvSpPr>
        <p:spPr>
          <a:xfrm>
            <a:off x="2732690" y="2723058"/>
            <a:ext cx="5439905" cy="64633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fr-FR" dirty="0"/>
              <a:t>Attention : tous les codes développés dans la suite de la formation ne fonctionnent que sur </a:t>
            </a:r>
            <a:r>
              <a:rPr lang="fr-FR"/>
              <a:t>un serveur</a:t>
            </a:r>
            <a:endParaRPr lang="fr-FR" dirty="0"/>
          </a:p>
        </p:txBody>
      </p:sp>
      <p:sp>
        <p:nvSpPr>
          <p:cNvPr id="4" name="Espace réservé du numéro de diapositive 3">
            <a:extLst>
              <a:ext uri="{FF2B5EF4-FFF2-40B4-BE49-F238E27FC236}">
                <a16:creationId xmlns:a16="http://schemas.microsoft.com/office/drawing/2014/main" id="{7DF81534-6BAA-4CDA-98F5-BD0B5B9DD0EB}"/>
              </a:ext>
            </a:extLst>
          </p:cNvPr>
          <p:cNvSpPr>
            <a:spLocks noGrp="1"/>
          </p:cNvSpPr>
          <p:nvPr>
            <p:ph type="sldNum" sz="quarter" idx="12"/>
          </p:nvPr>
        </p:nvSpPr>
        <p:spPr/>
        <p:txBody>
          <a:bodyPr/>
          <a:lstStyle/>
          <a:p>
            <a:fld id="{D57F1E4F-1CFF-5643-939E-217C01CDF565}" type="slidenum">
              <a:rPr lang="en-US" smtClean="0"/>
              <a:pPr/>
              <a:t>352</a:t>
            </a:fld>
            <a:endParaRPr lang="en-US" dirty="0"/>
          </a:p>
        </p:txBody>
      </p:sp>
    </p:spTree>
    <p:extLst>
      <p:ext uri="{BB962C8B-B14F-4D97-AF65-F5344CB8AC3E}">
        <p14:creationId xmlns:p14="http://schemas.microsoft.com/office/powerpoint/2010/main" val="2885768212"/>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AJAX</a:t>
            </a:r>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1844350" y="1629433"/>
            <a:ext cx="9249747" cy="2887394"/>
          </a:xfrm>
          <a:prstGeom prst="rect">
            <a:avLst/>
          </a:prstGeom>
        </p:spPr>
        <p:txBody>
          <a:bodyPr wrap="square">
            <a:spAutoFit/>
          </a:bodyPr>
          <a:lstStyle/>
          <a:p>
            <a:pPr indent="-6350" algn="just">
              <a:spcBef>
                <a:spcPts val="1200"/>
              </a:spcBef>
              <a:spcAft>
                <a:spcPts val="600"/>
              </a:spcAft>
            </a:pPr>
            <a:r>
              <a:rPr lang="fr-FR" sz="3200" b="1" dirty="0">
                <a:solidFill>
                  <a:srgbClr val="5B9BD5"/>
                </a:solidFill>
                <a:latin typeface="Calibri" panose="020F0502020204030204" pitchFamily="34" charset="0"/>
                <a:ea typeface="Calibri" panose="020F0502020204030204" pitchFamily="34" charset="0"/>
                <a:cs typeface="Calibri" panose="020F0502020204030204" pitchFamily="34" charset="0"/>
              </a:rPr>
              <a:t>Charger un fichier</a:t>
            </a:r>
            <a:endParaRPr lang="fr-FR"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Pour mettre à jour un élément sur une page Web en utilisant des données stockées sur le serveur, le plus simple consiste à utiliser la méthode </a:t>
            </a:r>
            <a:r>
              <a:rPr lang="fr-FR" dirty="0" err="1">
                <a:solidFill>
                  <a:srgbClr val="000000"/>
                </a:solidFill>
                <a:latin typeface="Calibri" panose="020F0502020204030204" pitchFamily="34" charset="0"/>
                <a:ea typeface="Calibri" panose="020F0502020204030204" pitchFamily="34" charset="0"/>
                <a:cs typeface="Calibri" panose="020F0502020204030204" pitchFamily="34" charset="0"/>
              </a:rPr>
              <a:t>jQuery</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load</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0"/>
              </a:spcAft>
            </a:pPr>
            <a:r>
              <a:rPr lang="fr-FR" sz="1400" dirty="0" err="1">
                <a:solidFill>
                  <a:srgbClr val="000000"/>
                </a:solidFill>
                <a:latin typeface="Courier New" panose="02070309020205020404" pitchFamily="49" charset="0"/>
                <a:ea typeface="Calibri" panose="020F0502020204030204" pitchFamily="34" charset="0"/>
              </a:rPr>
              <a:t>load</a:t>
            </a:r>
            <a:r>
              <a:rPr lang="fr-FR" sz="1400" dirty="0">
                <a:solidFill>
                  <a:srgbClr val="000000"/>
                </a:solidFill>
                <a:latin typeface="Courier New" panose="02070309020205020404" pitchFamily="49" charset="0"/>
                <a:ea typeface="Calibri" panose="020F0502020204030204" pitchFamily="34" charset="0"/>
              </a:rPr>
              <a:t>('URL de l'élément', </a:t>
            </a:r>
            <a:r>
              <a:rPr lang="fr-FR" sz="1400" dirty="0" err="1">
                <a:solidFill>
                  <a:srgbClr val="000000"/>
                </a:solidFill>
                <a:latin typeface="Courier New" panose="02070309020205020404" pitchFamily="49" charset="0"/>
                <a:ea typeface="Calibri" panose="020F0502020204030204" pitchFamily="34" charset="0"/>
              </a:rPr>
              <a:t>function</a:t>
            </a:r>
            <a:r>
              <a:rPr lang="fr-FR" sz="1400" dirty="0">
                <a:solidFill>
                  <a:srgbClr val="000000"/>
                </a:solidFill>
                <a:latin typeface="Courier New" panose="02070309020205020404" pitchFamily="49" charset="0"/>
                <a:ea typeface="Calibri" panose="020F0502020204030204" pitchFamily="34" charset="0"/>
              </a:rPr>
              <a:t>() {</a:t>
            </a: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rPr>
              <a:t>  //une ou plusieurs instructions exécutées après le chargement des données</a:t>
            </a: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rPr>
              <a:t>});</a:t>
            </a: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La fonction de </a:t>
            </a:r>
            <a:r>
              <a:rPr lang="fr-FR" dirty="0" err="1">
                <a:solidFill>
                  <a:srgbClr val="000000"/>
                </a:solidFill>
                <a:latin typeface="Calibri" panose="020F0502020204030204" pitchFamily="34" charset="0"/>
                <a:ea typeface="Calibri" panose="020F0502020204030204" pitchFamily="34" charset="0"/>
                <a:cs typeface="Calibri" panose="020F0502020204030204" pitchFamily="34" charset="0"/>
              </a:rPr>
              <a:t>callback</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est facultative. Si elle est présente, les instructions qui la composent seront exécutées lorsque le fichier aura été entièrement rapatrié par la méthode </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load</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Rectangle 4"/>
          <p:cNvSpPr/>
          <p:nvPr/>
        </p:nvSpPr>
        <p:spPr>
          <a:xfrm>
            <a:off x="3652157" y="5054703"/>
            <a:ext cx="6096000" cy="1495218"/>
          </a:xfrm>
          <a:prstGeom prst="rect">
            <a:avLst/>
          </a:prstGeom>
        </p:spPr>
        <p:txBody>
          <a:bodyPr>
            <a:spAutoFit/>
          </a:bodyPr>
          <a:lstStyle/>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A titre d'exemple, le document de la diapo suivante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load.htm</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contient deux boutons et un élément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div</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Le premier bouton va être utilisé pour afficher un texte dans l'élément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div</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et le deuxième pour afficher une image dans ce même élément.</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Espace réservé du numéro de diapositive 5">
            <a:extLst>
              <a:ext uri="{FF2B5EF4-FFF2-40B4-BE49-F238E27FC236}">
                <a16:creationId xmlns:a16="http://schemas.microsoft.com/office/drawing/2014/main" id="{146A1F11-82CF-4140-8B72-5D8BA9EED32C}"/>
              </a:ext>
            </a:extLst>
          </p:cNvPr>
          <p:cNvSpPr>
            <a:spLocks noGrp="1"/>
          </p:cNvSpPr>
          <p:nvPr>
            <p:ph type="sldNum" sz="quarter" idx="12"/>
          </p:nvPr>
        </p:nvSpPr>
        <p:spPr/>
        <p:txBody>
          <a:bodyPr/>
          <a:lstStyle/>
          <a:p>
            <a:fld id="{D57F1E4F-1CFF-5643-939E-217C01CDF565}" type="slidenum">
              <a:rPr lang="en-US" smtClean="0"/>
              <a:pPr/>
              <a:t>353</a:t>
            </a:fld>
            <a:endParaRPr lang="en-US" dirty="0"/>
          </a:p>
        </p:txBody>
      </p:sp>
    </p:spTree>
    <p:extLst>
      <p:ext uri="{BB962C8B-B14F-4D97-AF65-F5344CB8AC3E}">
        <p14:creationId xmlns:p14="http://schemas.microsoft.com/office/powerpoint/2010/main" val="1022226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AJAX</a:t>
            </a:r>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3215952" y="1412723"/>
            <a:ext cx="6096000" cy="5114477"/>
          </a:xfrm>
          <a:prstGeom prst="rect">
            <a:avLst/>
          </a:prstGeom>
        </p:spPr>
        <p:txBody>
          <a:bodyPr>
            <a:spAutoFit/>
          </a:bodyPr>
          <a:lstStyle/>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&lt;!DOCTYPE html&gt;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&lt;html&gt;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head</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meta</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charset</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="utf-8"&gt;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title</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&gt;Chargement AJAX avec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load</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()&lt;/</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title</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&lt;style&gt;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 {</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width</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300px;</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height</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315px;</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border-style: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solid</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border-</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width</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3px;</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border-</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color</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black;</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&lt;/style&gt;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head</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&lt;body&gt;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src</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="jquery.js"&gt;&lt;/script&gt;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id="charge-texte"&gt;Charger le texte&lt;/</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id="charge-image"&gt;Charger l'image&lt;/</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&gt;&lt;</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&gt;&lt;</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&lt;div id="zone"&gt;&lt;/div&gt;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$('#charge-texte').on('click',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load</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('texte.htm');</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$('#charge-image').on('click',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load</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('image.htm');</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&lt;/body&gt;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&lt;/html&gt;</a:t>
            </a:r>
            <a:endParaRPr lang="fr-FR"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Rectangle 4"/>
          <p:cNvSpPr/>
          <p:nvPr/>
        </p:nvSpPr>
        <p:spPr>
          <a:xfrm>
            <a:off x="7865705" y="601137"/>
            <a:ext cx="3436776" cy="235243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Dans cet exemple, aucune fonction callback n'étant spécifiée dans les paramètres de la méthode </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load</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cette dernière se contente de charger les fichiers HTML correspondants et de les afficher dans l'élément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div</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Espace réservé du numéro de diapositive 5">
            <a:extLst>
              <a:ext uri="{FF2B5EF4-FFF2-40B4-BE49-F238E27FC236}">
                <a16:creationId xmlns:a16="http://schemas.microsoft.com/office/drawing/2014/main" id="{EF82C934-92CA-4CC8-BB13-378B78C80DC6}"/>
              </a:ext>
            </a:extLst>
          </p:cNvPr>
          <p:cNvSpPr>
            <a:spLocks noGrp="1"/>
          </p:cNvSpPr>
          <p:nvPr>
            <p:ph type="sldNum" sz="quarter" idx="12"/>
          </p:nvPr>
        </p:nvSpPr>
        <p:spPr/>
        <p:txBody>
          <a:bodyPr/>
          <a:lstStyle/>
          <a:p>
            <a:fld id="{D57F1E4F-1CFF-5643-939E-217C01CDF565}" type="slidenum">
              <a:rPr lang="en-US" smtClean="0"/>
              <a:pPr/>
              <a:t>354</a:t>
            </a:fld>
            <a:endParaRPr lang="en-US" dirty="0"/>
          </a:p>
        </p:txBody>
      </p:sp>
    </p:spTree>
    <p:extLst>
      <p:ext uri="{BB962C8B-B14F-4D97-AF65-F5344CB8AC3E}">
        <p14:creationId xmlns:p14="http://schemas.microsoft.com/office/powerpoint/2010/main" val="3593173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AJAX</a:t>
            </a:r>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1517780" y="1036110"/>
            <a:ext cx="6096000" cy="1801712"/>
          </a:xfrm>
          <a:prstGeom prst="rect">
            <a:avLst/>
          </a:prstGeom>
        </p:spPr>
        <p:txBody>
          <a:bodyPr>
            <a:spAutoFit/>
          </a:bodyPr>
          <a:lstStyle/>
          <a:p>
            <a:pPr marL="225425" indent="-6350" algn="just">
              <a:lnSpc>
                <a:spcPct val="102000"/>
              </a:lnSpc>
              <a:spcAft>
                <a:spcPts val="600"/>
              </a:spcAft>
            </a:pP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Voici le code du fichier </a:t>
            </a:r>
            <a:r>
              <a:rPr lang="fr-F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texte.htm </a:t>
            </a: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&lt;p&gt;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&lt;font size="3"&gt;&lt;i&gt;</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Lorem</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&lt;b&gt;</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ipsum</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&lt;/b&gt;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dolor</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sit</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amet</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consectetur</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adipiscing</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elit</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Sed non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isus</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Lectus</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tortor</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dignissim</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sit</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amet</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adipiscing</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nec,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ultricies</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sed</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dolor</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Cras</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elementum</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ultrices</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diam.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Maecenas</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ligula</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massa,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varius</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 semper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congue</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euismod</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non, mi.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Proin</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porttitor</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orci</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nec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nonummy</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molestie</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enim</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est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eleifend</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mi, non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fermentum</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diam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nisl</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sit</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amet</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erat. Duis semper.&lt;/i&gt;&lt;/font&gt;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&lt;/p&gt;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5" name="Rectangle 4"/>
          <p:cNvSpPr/>
          <p:nvPr/>
        </p:nvSpPr>
        <p:spPr>
          <a:xfrm>
            <a:off x="5203372" y="4152898"/>
            <a:ext cx="6096000" cy="1173847"/>
          </a:xfrm>
          <a:prstGeom prst="rect">
            <a:avLst/>
          </a:prstGeom>
        </p:spPr>
        <p:txBody>
          <a:bodyPr>
            <a:spAutoFit/>
          </a:bodyPr>
          <a:lstStyle/>
          <a:p>
            <a:pPr marL="225425" indent="-6350" algn="just">
              <a:lnSpc>
                <a:spcPct val="102000"/>
              </a:lnSpc>
              <a:spcAft>
                <a:spcPts val="600"/>
              </a:spcAft>
            </a:pP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Et voici le code du fichier </a:t>
            </a:r>
            <a:r>
              <a:rPr lang="fr-F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image.htm</a:t>
            </a: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&lt;style type="</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text</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css</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p {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text-align</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center; }</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&lt;/style&gt;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&lt;p&gt;&lt;</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img</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0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src</a:t>
            </a:r>
            <a:r>
              <a:rPr lang="fr-FR" sz="1000" dirty="0">
                <a:solidFill>
                  <a:srgbClr val="000000"/>
                </a:solidFill>
                <a:latin typeface="Courier New" panose="02070309020205020404" pitchFamily="49" charset="0"/>
                <a:ea typeface="Calibri" panose="020F0502020204030204" pitchFamily="34" charset="0"/>
                <a:cs typeface="Calibri" panose="020F0502020204030204" pitchFamily="34" charset="0"/>
              </a:rPr>
              <a:t>="chat.jpg"&gt;&lt;/p&gt;</a:t>
            </a:r>
            <a:endParaRPr lang="fr-FR" sz="1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Espace réservé du numéro de diapositive 5">
            <a:extLst>
              <a:ext uri="{FF2B5EF4-FFF2-40B4-BE49-F238E27FC236}">
                <a16:creationId xmlns:a16="http://schemas.microsoft.com/office/drawing/2014/main" id="{7E86ECBA-6A0B-4CAF-B6C0-699FDC6EA822}"/>
              </a:ext>
            </a:extLst>
          </p:cNvPr>
          <p:cNvSpPr>
            <a:spLocks noGrp="1"/>
          </p:cNvSpPr>
          <p:nvPr>
            <p:ph type="sldNum" sz="quarter" idx="12"/>
          </p:nvPr>
        </p:nvSpPr>
        <p:spPr/>
        <p:txBody>
          <a:bodyPr/>
          <a:lstStyle/>
          <a:p>
            <a:fld id="{D57F1E4F-1CFF-5643-939E-217C01CDF565}" type="slidenum">
              <a:rPr lang="en-US" smtClean="0"/>
              <a:pPr/>
              <a:t>355</a:t>
            </a:fld>
            <a:endParaRPr lang="en-US" dirty="0"/>
          </a:p>
        </p:txBody>
      </p:sp>
    </p:spTree>
    <p:extLst>
      <p:ext uri="{BB962C8B-B14F-4D97-AF65-F5344CB8AC3E}">
        <p14:creationId xmlns:p14="http://schemas.microsoft.com/office/powerpoint/2010/main" val="190958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AJAX</a:t>
            </a:r>
          </a:p>
        </p:txBody>
      </p:sp>
      <p:sp>
        <p:nvSpPr>
          <p:cNvPr id="4" name="Rectangle 3"/>
          <p:cNvSpPr/>
          <p:nvPr/>
        </p:nvSpPr>
        <p:spPr>
          <a:xfrm>
            <a:off x="1639077" y="2201545"/>
            <a:ext cx="9436359" cy="3107133"/>
          </a:xfrm>
          <a:prstGeom prst="rect">
            <a:avLst/>
          </a:prstGeom>
        </p:spPr>
        <p:txBody>
          <a:bodyPr wrap="square">
            <a:spAutoFit/>
          </a:bodyPr>
          <a:lstStyle/>
          <a:p>
            <a:pPr indent="-6350" algn="just">
              <a:spcBef>
                <a:spcPts val="1200"/>
              </a:spcBef>
              <a:spcAft>
                <a:spcPts val="600"/>
              </a:spcAft>
            </a:pPr>
            <a:r>
              <a:rPr lang="fr-FR" sz="3200" b="1" dirty="0">
                <a:solidFill>
                  <a:srgbClr val="5B9BD5"/>
                </a:solidFill>
                <a:latin typeface="Calibri" panose="020F0502020204030204" pitchFamily="34" charset="0"/>
                <a:ea typeface="Calibri" panose="020F0502020204030204" pitchFamily="34" charset="0"/>
                <a:cs typeface="Calibri" panose="020F0502020204030204" pitchFamily="34" charset="0"/>
              </a:rPr>
              <a:t>Charger une partie d'un fichier</a:t>
            </a:r>
            <a:endParaRPr lang="fr-FR"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En ajoutant un deuxième paramètre à la méthode </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load</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il est possible de limiter le chargement de données en utilisant un sélecteur </a:t>
            </a:r>
            <a:r>
              <a:rPr lang="fr-FR" dirty="0" err="1">
                <a:solidFill>
                  <a:srgbClr val="000000"/>
                </a:solidFill>
                <a:latin typeface="Calibri" panose="020F0502020204030204" pitchFamily="34" charset="0"/>
                <a:ea typeface="Calibri" panose="020F0502020204030204" pitchFamily="34" charset="0"/>
                <a:cs typeface="Calibri" panose="020F0502020204030204" pitchFamily="34" charset="0"/>
              </a:rPr>
              <a:t>jQuery</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0"/>
              </a:spcAft>
            </a:pPr>
            <a:endParaRPr lang="fr-FR" sz="1400" dirty="0">
              <a:solidFill>
                <a:srgbClr val="000000"/>
              </a:solidFill>
              <a:latin typeface="Courier New" panose="02070309020205020404" pitchFamily="49" charset="0"/>
              <a:ea typeface="Calibri" panose="020F0502020204030204" pitchFamily="34" charset="0"/>
            </a:endParaRPr>
          </a:p>
          <a:p>
            <a:pPr marL="225425" indent="-6350" algn="just">
              <a:lnSpc>
                <a:spcPct val="102000"/>
              </a:lnSpc>
              <a:spcAft>
                <a:spcPts val="0"/>
              </a:spcAft>
            </a:pPr>
            <a:r>
              <a:rPr lang="fr-FR" sz="1400" dirty="0" err="1">
                <a:solidFill>
                  <a:srgbClr val="000000"/>
                </a:solidFill>
                <a:latin typeface="Courier New" panose="02070309020205020404" pitchFamily="49" charset="0"/>
                <a:ea typeface="Calibri" panose="020F0502020204030204" pitchFamily="34" charset="0"/>
              </a:rPr>
              <a:t>load</a:t>
            </a:r>
            <a:r>
              <a:rPr lang="fr-FR" sz="1400" dirty="0">
                <a:solidFill>
                  <a:srgbClr val="000000"/>
                </a:solidFill>
                <a:latin typeface="Courier New" panose="02070309020205020404" pitchFamily="49" charset="0"/>
                <a:ea typeface="Calibri" panose="020F0502020204030204" pitchFamily="34" charset="0"/>
              </a:rPr>
              <a:t>('URL sélecteur', </a:t>
            </a:r>
            <a:r>
              <a:rPr lang="fr-FR" sz="1400" dirty="0" err="1">
                <a:solidFill>
                  <a:srgbClr val="000000"/>
                </a:solidFill>
                <a:latin typeface="Courier New" panose="02070309020205020404" pitchFamily="49" charset="0"/>
                <a:ea typeface="Calibri" panose="020F0502020204030204" pitchFamily="34" charset="0"/>
              </a:rPr>
              <a:t>function</a:t>
            </a:r>
            <a:r>
              <a:rPr lang="fr-FR" sz="1400" dirty="0">
                <a:solidFill>
                  <a:srgbClr val="000000"/>
                </a:solidFill>
                <a:latin typeface="Courier New" panose="02070309020205020404" pitchFamily="49" charset="0"/>
                <a:ea typeface="Calibri" panose="020F0502020204030204" pitchFamily="34" charset="0"/>
              </a:rPr>
              <a:t>() {</a:t>
            </a: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rPr>
              <a:t>  //une ou plusieurs instructions exécutées après le chargement des données</a:t>
            </a: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rPr>
              <a:t>});</a:t>
            </a:r>
          </a:p>
          <a:p>
            <a:pPr marL="225425" indent="-6350" algn="just">
              <a:lnSpc>
                <a:spcPct val="102000"/>
              </a:lnSpc>
              <a:spcAft>
                <a:spcPts val="600"/>
              </a:spcAft>
            </a:pP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Où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URL</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est l'URL de l'élément à charger et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sélecteur</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est un sélecteur jQuery sans le signe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et sans les parenthèses.</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Espace réservé du numéro de diapositive 2">
            <a:extLst>
              <a:ext uri="{FF2B5EF4-FFF2-40B4-BE49-F238E27FC236}">
                <a16:creationId xmlns:a16="http://schemas.microsoft.com/office/drawing/2014/main" id="{2F9BF3EE-10DB-4F45-8BD9-A6F955347835}"/>
              </a:ext>
            </a:extLst>
          </p:cNvPr>
          <p:cNvSpPr>
            <a:spLocks noGrp="1"/>
          </p:cNvSpPr>
          <p:nvPr>
            <p:ph type="sldNum" sz="quarter" idx="12"/>
          </p:nvPr>
        </p:nvSpPr>
        <p:spPr/>
        <p:txBody>
          <a:bodyPr/>
          <a:lstStyle/>
          <a:p>
            <a:fld id="{D57F1E4F-1CFF-5643-939E-217C01CDF565}" type="slidenum">
              <a:rPr lang="en-US" smtClean="0"/>
              <a:pPr/>
              <a:t>356</a:t>
            </a:fld>
            <a:endParaRPr lang="en-US" dirty="0"/>
          </a:p>
        </p:txBody>
      </p:sp>
    </p:spTree>
    <p:extLst>
      <p:ext uri="{BB962C8B-B14F-4D97-AF65-F5344CB8AC3E}">
        <p14:creationId xmlns:p14="http://schemas.microsoft.com/office/powerpoint/2010/main" val="163635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5" name="Rectangle 4"/>
          <p:cNvSpPr/>
          <p:nvPr/>
        </p:nvSpPr>
        <p:spPr>
          <a:xfrm>
            <a:off x="1853681" y="225795"/>
            <a:ext cx="10207691" cy="6291594"/>
          </a:xfrm>
          <a:prstGeom prst="rect">
            <a:avLst/>
          </a:prstGeom>
        </p:spPr>
        <p:txBody>
          <a:bodyPr wrap="square">
            <a:spAutoFit/>
          </a:bodyPr>
          <a:lstStyle/>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 </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En partant du code de l'exemple précédent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load.htm</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insérer trois boutons dans le corps du document et associez-leur un gestionnaire d'événement qui charge les parties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#p1</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#p2</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et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#p3</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de ce document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texte2.htm</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&lt;p id="p1"&gt;</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&lt;font size="3"&gt;&lt;i&gt;</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Lorem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&lt;b&gt;</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ipsum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&lt;/b&gt;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dolor</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sit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amet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consectetur</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adipiscing</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elit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Sed non</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risus</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Lectus</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tortor</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dignissim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sit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amet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adipiscing</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nec,</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ultricies</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sed</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dolor</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Cras</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elementum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ultrices</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diam.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Maecenas</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ligula</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massa,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varius</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 semper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congue</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euismod</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non, mi.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Proin</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porttitor</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orci</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nec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nonummy</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molestie</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enim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est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eleifend</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mi, non</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fermentum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diam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nisl</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sit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amet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erat. Duis semper.&lt;/i&gt;&lt;/font&gt;</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&lt;/p&gt;</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&lt;p id="p2"&gt;</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Sed ut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perspiciatis</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unde</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omnis</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iste</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natus</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error</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sit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voluptatem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accusantium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doloremque</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laudantium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totam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rem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aperiam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eaque</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ipsa</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quae</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ab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illo</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inventore</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veritatis</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et quasi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architecto</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beatae</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vitae </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dicta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sunt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explicabo</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Nemo</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enim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ipsam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voluptatem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quia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voluptas</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sit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aspernatur</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aut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odit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aut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fugit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sed</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quia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consequuntur</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magni</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dolores</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eos</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qui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ratione</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voluptatem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sequi</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nesciunt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&lt;/p&gt;</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&lt;p id="p3"&gt;</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Neque</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porro</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quisquam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est, qui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dolorem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ipsum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quia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dolor</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sit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amet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consectetur</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adipisci</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velit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sed</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quia non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numquam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eius</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modi</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tempora</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incidunt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ut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labore</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et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dolore</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magnam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aliquam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quaerat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voluptatem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Ut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enim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ad minima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veniam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quis</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nostrum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exercitationem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ullam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corporis</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suscipit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laboriosam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nisi</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ut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aliquid</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ex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ea</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commodi</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consequatur</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Quis</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autem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vel</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eum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iure</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reprehenderit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qui in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ea</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voluptate</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velit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esse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quam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nihil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molestiae</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consequatur</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vel</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illum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qui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dolorem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eum</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fugiat</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quo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voluptas</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nulla</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2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pariatur</a:t>
            </a: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200" dirty="0">
                <a:solidFill>
                  <a:srgbClr val="000000"/>
                </a:solidFill>
                <a:latin typeface="Courier New" panose="02070309020205020404" pitchFamily="49" charset="0"/>
                <a:ea typeface="Calibri" panose="020F0502020204030204" pitchFamily="34" charset="0"/>
                <a:cs typeface="Calibri" panose="020F0502020204030204" pitchFamily="34" charset="0"/>
              </a:rPr>
              <a:t>    &lt;/p&gt;</a:t>
            </a:r>
            <a:endParaRPr lang="fr-FR"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4" name="ZoneTexte 3"/>
          <p:cNvSpPr txBox="1"/>
          <p:nvPr/>
        </p:nvSpPr>
        <p:spPr>
          <a:xfrm>
            <a:off x="10361701" y="6148057"/>
            <a:ext cx="1422861"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dirty="0"/>
              <a:t>texte2.htm</a:t>
            </a:r>
          </a:p>
        </p:txBody>
      </p:sp>
      <p:sp>
        <p:nvSpPr>
          <p:cNvPr id="2" name="Espace réservé du numéro de diapositive 1">
            <a:extLst>
              <a:ext uri="{FF2B5EF4-FFF2-40B4-BE49-F238E27FC236}">
                <a16:creationId xmlns:a16="http://schemas.microsoft.com/office/drawing/2014/main" id="{24AD766F-63F1-46B7-BBDF-8FF12702BD89}"/>
              </a:ext>
            </a:extLst>
          </p:cNvPr>
          <p:cNvSpPr>
            <a:spLocks noGrp="1"/>
          </p:cNvSpPr>
          <p:nvPr>
            <p:ph type="sldNum" sz="quarter" idx="12"/>
          </p:nvPr>
        </p:nvSpPr>
        <p:spPr/>
        <p:txBody>
          <a:bodyPr/>
          <a:lstStyle/>
          <a:p>
            <a:fld id="{D57F1E4F-1CFF-5643-939E-217C01CDF565}" type="slidenum">
              <a:rPr lang="en-US" smtClean="0"/>
              <a:pPr/>
              <a:t>357</a:t>
            </a:fld>
            <a:endParaRPr lang="en-US" dirty="0"/>
          </a:p>
        </p:txBody>
      </p:sp>
    </p:spTree>
    <p:extLst>
      <p:ext uri="{BB962C8B-B14F-4D97-AF65-F5344CB8AC3E}">
        <p14:creationId xmlns:p14="http://schemas.microsoft.com/office/powerpoint/2010/main" val="206122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AJAX</a:t>
            </a:r>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2590800" y="1117358"/>
            <a:ext cx="6096000" cy="5631222"/>
          </a:xfrm>
          <a:prstGeom prst="rect">
            <a:avLst/>
          </a:prstGeom>
        </p:spPr>
        <p:txBody>
          <a:bodyPr>
            <a:spAutoFit/>
          </a:bodyPr>
          <a:lstStyle/>
          <a:p>
            <a:pPr marL="225425" indent="-6350" algn="just">
              <a:lnSpc>
                <a:spcPct val="102000"/>
              </a:lnSpc>
              <a:spcAft>
                <a:spcPts val="600"/>
              </a:spcAft>
            </a:pP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 Solution</a:t>
            </a: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&lt;!DOCTYPE html&gt;</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&lt;html&gt;</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head</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meta</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charset</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="utf-8"&gt;</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title</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&gt;Chargement AJAX avec </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load</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()&lt;/</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title</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&lt;style&gt;</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 {</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width</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300px;</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height</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315px;</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border-style: </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solid</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border-</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width</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3px;</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border-</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color</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black;</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&lt;/style&gt;</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head</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&lt;body&gt;</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 </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src</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="jquery.js"&gt;&lt;/script&gt;</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id="charge-texte1"&gt;Charger le texte #p1&lt;/</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id="charge-texte2"&gt;Charger le texte #p2&lt;/</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id="charge-texte3"&gt;Charger le texte #p3&lt;/</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&lt;div id="zone"&gt;&lt;/div&gt;</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&lt;script&gt;</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$('#charge-texte1'). click(</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$('#zone').load('texte2.htm #p1');</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$('#charge-texte2'). click(</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$('#zone').load('texte2.htm #p2');</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$('#charge-texte3'). click(</a:t>
            </a:r>
            <a:r>
              <a:rPr lang="fr-FR" sz="9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$('#zone').load('texte2.htm #p3');</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&lt;/script&gt;</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  &lt;/body&gt;</a:t>
            </a:r>
            <a:endParaRPr lang="fr-FR" sz="9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900" dirty="0">
                <a:solidFill>
                  <a:srgbClr val="000000"/>
                </a:solidFill>
                <a:latin typeface="Courier New" panose="02070309020205020404" pitchFamily="49" charset="0"/>
                <a:ea typeface="Calibri" panose="020F0502020204030204" pitchFamily="34" charset="0"/>
                <a:cs typeface="Calibri" panose="020F0502020204030204" pitchFamily="34" charset="0"/>
              </a:rPr>
              <a:t>&lt;/html&gt;</a:t>
            </a:r>
            <a:endParaRPr lang="fr-FR" sz="9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Espace réservé du numéro de diapositive 4">
            <a:extLst>
              <a:ext uri="{FF2B5EF4-FFF2-40B4-BE49-F238E27FC236}">
                <a16:creationId xmlns:a16="http://schemas.microsoft.com/office/drawing/2014/main" id="{4C657132-BA58-49CE-98D6-52A5AF112A1B}"/>
              </a:ext>
            </a:extLst>
          </p:cNvPr>
          <p:cNvSpPr>
            <a:spLocks noGrp="1"/>
          </p:cNvSpPr>
          <p:nvPr>
            <p:ph type="sldNum" sz="quarter" idx="12"/>
          </p:nvPr>
        </p:nvSpPr>
        <p:spPr/>
        <p:txBody>
          <a:bodyPr/>
          <a:lstStyle/>
          <a:p>
            <a:fld id="{D57F1E4F-1CFF-5643-939E-217C01CDF565}" type="slidenum">
              <a:rPr lang="en-US" smtClean="0"/>
              <a:pPr/>
              <a:t>358</a:t>
            </a:fld>
            <a:endParaRPr lang="en-US" dirty="0"/>
          </a:p>
        </p:txBody>
      </p:sp>
    </p:spTree>
    <p:extLst>
      <p:ext uri="{BB962C8B-B14F-4D97-AF65-F5344CB8AC3E}">
        <p14:creationId xmlns:p14="http://schemas.microsoft.com/office/powerpoint/2010/main" val="308278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AJAX</a:t>
            </a:r>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3048000" y="1287645"/>
            <a:ext cx="8260702" cy="4077142"/>
          </a:xfrm>
          <a:prstGeom prst="rect">
            <a:avLst/>
          </a:prstGeom>
        </p:spPr>
        <p:txBody>
          <a:bodyPr wrap="square">
            <a:spAutoFit/>
          </a:bodyPr>
          <a:lstStyle/>
          <a:p>
            <a:pPr indent="-6350" algn="just">
              <a:spcBef>
                <a:spcPts val="1200"/>
              </a:spcBef>
              <a:spcAft>
                <a:spcPts val="600"/>
              </a:spcAft>
            </a:pPr>
            <a:r>
              <a:rPr lang="fr-FR" sz="3200" b="1" dirty="0">
                <a:solidFill>
                  <a:srgbClr val="5B9BD5"/>
                </a:solidFill>
                <a:latin typeface="Calibri" panose="020F0502020204030204" pitchFamily="34" charset="0"/>
                <a:ea typeface="Calibri" panose="020F0502020204030204" pitchFamily="34" charset="0"/>
                <a:cs typeface="Calibri" panose="020F0502020204030204" pitchFamily="34" charset="0"/>
              </a:rPr>
              <a:t>Requête GET</a:t>
            </a:r>
            <a:endParaRPr lang="fr-FR"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La méthode </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load</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n'est pas la seule à pouvoir récupérer des données </a:t>
            </a:r>
            <a:r>
              <a:rPr lang="fr-FR" i="1" dirty="0">
                <a:solidFill>
                  <a:srgbClr val="000000"/>
                </a:solidFill>
                <a:latin typeface="Calibri" panose="020F0502020204030204" pitchFamily="34" charset="0"/>
                <a:ea typeface="Calibri" panose="020F0502020204030204" pitchFamily="34" charset="0"/>
                <a:cs typeface="Calibri" panose="020F0502020204030204" pitchFamily="34" charset="0"/>
              </a:rPr>
              <a:t>via</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AJAX. Vous pouvez également utiliser :</a:t>
            </a:r>
          </a:p>
          <a:p>
            <a:pPr marL="342900" lvl="0" indent="-342900" algn="just">
              <a:lnSpc>
                <a:spcPct val="102000"/>
              </a:lnSpc>
              <a:spcAft>
                <a:spcPts val="600"/>
              </a:spcAft>
              <a:buFont typeface="Symbol" panose="05050102010706020507" pitchFamily="18" charset="2"/>
              <a:buChar char=""/>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la fonction </a:t>
            </a:r>
            <a:r>
              <a:rPr lang="fr-FR" dirty="0" err="1">
                <a:solidFill>
                  <a:srgbClr val="000000"/>
                </a:solidFill>
                <a:latin typeface="Calibri" panose="020F0502020204030204" pitchFamily="34" charset="0"/>
                <a:ea typeface="Calibri" panose="020F0502020204030204" pitchFamily="34" charset="0"/>
                <a:cs typeface="Calibri" panose="020F0502020204030204" pitchFamily="34" charset="0"/>
              </a:rPr>
              <a:t>jQuery</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get</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pour obtenir des données envoyées par le serveur en utilisant une requête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HTTP GET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342900" lvl="0" indent="-342900" algn="just">
              <a:lnSpc>
                <a:spcPct val="102000"/>
              </a:lnSpc>
              <a:spcAft>
                <a:spcPts val="600"/>
              </a:spcAft>
              <a:buFont typeface="Symbol" panose="05050102010706020507" pitchFamily="18" charset="2"/>
              <a:buChar char=""/>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la fonction </a:t>
            </a:r>
            <a:r>
              <a:rPr lang="fr-FR" dirty="0" err="1">
                <a:solidFill>
                  <a:srgbClr val="000000"/>
                </a:solidFill>
                <a:latin typeface="Calibri" panose="020F0502020204030204" pitchFamily="34" charset="0"/>
                <a:ea typeface="Calibri" panose="020F0502020204030204" pitchFamily="34" charset="0"/>
                <a:cs typeface="Calibri" panose="020F0502020204030204" pitchFamily="34" charset="0"/>
              </a:rPr>
              <a:t>jQuery</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$.post()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pour obtenir des données envoyées par le serveur en utilisant une requête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HTTP POST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600"/>
              </a:spcAft>
            </a:pP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Vous utiliserez la fonction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get</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si les données envoyées au serveur sont de petite taille. Vous utiliserez la fonction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$.post()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si les données envoyées au serveur sont de grande taille ou contiennent des informations confidentielles (des mots de passe par exemple).</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Espace réservé du numéro de diapositive 4">
            <a:extLst>
              <a:ext uri="{FF2B5EF4-FFF2-40B4-BE49-F238E27FC236}">
                <a16:creationId xmlns:a16="http://schemas.microsoft.com/office/drawing/2014/main" id="{97A88211-2121-41F5-B744-B772E7D30AE1}"/>
              </a:ext>
            </a:extLst>
          </p:cNvPr>
          <p:cNvSpPr>
            <a:spLocks noGrp="1"/>
          </p:cNvSpPr>
          <p:nvPr>
            <p:ph type="sldNum" sz="quarter" idx="12"/>
          </p:nvPr>
        </p:nvSpPr>
        <p:spPr/>
        <p:txBody>
          <a:bodyPr/>
          <a:lstStyle/>
          <a:p>
            <a:fld id="{D57F1E4F-1CFF-5643-939E-217C01CDF565}" type="slidenum">
              <a:rPr lang="en-US" smtClean="0"/>
              <a:pPr/>
              <a:t>359</a:t>
            </a:fld>
            <a:endParaRPr lang="en-US" dirty="0"/>
          </a:p>
        </p:txBody>
      </p:sp>
    </p:spTree>
    <p:extLst>
      <p:ext uri="{BB962C8B-B14F-4D97-AF65-F5344CB8AC3E}">
        <p14:creationId xmlns:p14="http://schemas.microsoft.com/office/powerpoint/2010/main" val="299622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79075" y="630888"/>
            <a:ext cx="9480223" cy="2870016"/>
          </a:xfrm>
          <a:prstGeom prst="rect">
            <a:avLst/>
          </a:prstGeom>
        </p:spPr>
        <p:txBody>
          <a:bodyPr wrap="square">
            <a:spAutoFit/>
          </a:bodyPr>
          <a:lstStyle/>
          <a:p>
            <a:pPr lvl="0">
              <a:spcBef>
                <a:spcPts val="300"/>
              </a:spcBef>
              <a:spcAft>
                <a:spcPts val="300"/>
              </a:spcAft>
            </a:pPr>
            <a:r>
              <a:rPr lang="fr-FR" dirty="0">
                <a:latin typeface="Times New Roman" panose="02020603050405020304" pitchFamily="18" charset="0"/>
                <a:ea typeface="Times New Roman" panose="02020603050405020304" pitchFamily="18" charset="0"/>
              </a:rPr>
              <a:t>JavaScript peut également travailler avec des chaînes de caractères délimitées par des guillemets ou des apostrophes.</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Les affectations de chaînes ci-après sont correctes :</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var x = "essai";</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x = 'essai';</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x = "essai\concluant";</a:t>
            </a:r>
          </a:p>
        </p:txBody>
      </p:sp>
      <p:sp>
        <p:nvSpPr>
          <p:cNvPr id="3" name="Espace réservé du numéro de diapositive 2">
            <a:extLst>
              <a:ext uri="{FF2B5EF4-FFF2-40B4-BE49-F238E27FC236}">
                <a16:creationId xmlns:a16="http://schemas.microsoft.com/office/drawing/2014/main" id="{4AD580F8-ADF2-497E-8D2F-FFCC8E4D45BB}"/>
              </a:ext>
            </a:extLst>
          </p:cNvPr>
          <p:cNvSpPr>
            <a:spLocks noGrp="1"/>
          </p:cNvSpPr>
          <p:nvPr>
            <p:ph type="sldNum" sz="quarter" idx="12"/>
          </p:nvPr>
        </p:nvSpPr>
        <p:spPr/>
        <p:txBody>
          <a:bodyPr/>
          <a:lstStyle/>
          <a:p>
            <a:fld id="{D57F1E4F-1CFF-5643-939E-217C01CDF565}" type="slidenum">
              <a:rPr lang="en-US" smtClean="0"/>
              <a:pPr/>
              <a:t>36</a:t>
            </a:fld>
            <a:endParaRPr lang="en-US" dirty="0"/>
          </a:p>
        </p:txBody>
      </p:sp>
    </p:spTree>
    <p:extLst>
      <p:ext uri="{BB962C8B-B14F-4D97-AF65-F5344CB8AC3E}">
        <p14:creationId xmlns:p14="http://schemas.microsoft.com/office/powerpoint/2010/main" val="2943349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AJAX</a:t>
            </a:r>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1760375" y="1753426"/>
            <a:ext cx="8671249" cy="3273910"/>
          </a:xfrm>
          <a:prstGeom prst="rect">
            <a:avLst/>
          </a:prstGeom>
        </p:spPr>
        <p:txBody>
          <a:bodyPr wrap="square">
            <a:spAutoFit/>
          </a:bodyPr>
          <a:lstStyle/>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Voici la syntaxe de la fonction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get</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rPr>
              <a:t>$.</a:t>
            </a:r>
            <a:r>
              <a:rPr lang="fr-FR" sz="1400" dirty="0" err="1">
                <a:solidFill>
                  <a:srgbClr val="000000"/>
                </a:solidFill>
                <a:latin typeface="Courier New" panose="02070309020205020404" pitchFamily="49" charset="0"/>
                <a:ea typeface="Calibri" panose="020F0502020204030204" pitchFamily="34" charset="0"/>
              </a:rPr>
              <a:t>get</a:t>
            </a:r>
            <a:r>
              <a:rPr lang="fr-FR" sz="1400" dirty="0">
                <a:solidFill>
                  <a:srgbClr val="000000"/>
                </a:solidFill>
                <a:latin typeface="Courier New" panose="02070309020205020404" pitchFamily="49" charset="0"/>
                <a:ea typeface="Calibri" panose="020F0502020204030204" pitchFamily="34" charset="0"/>
              </a:rPr>
              <a:t>(URL, </a:t>
            </a:r>
            <a:r>
              <a:rPr lang="fr-FR" sz="1400" dirty="0" err="1">
                <a:solidFill>
                  <a:srgbClr val="000000"/>
                </a:solidFill>
                <a:latin typeface="Courier New" panose="02070309020205020404" pitchFamily="49" charset="0"/>
                <a:ea typeface="Calibri" panose="020F0502020204030204" pitchFamily="34" charset="0"/>
              </a:rPr>
              <a:t>function</a:t>
            </a:r>
            <a:r>
              <a:rPr lang="fr-FR" sz="1400" dirty="0">
                <a:solidFill>
                  <a:srgbClr val="000000"/>
                </a:solidFill>
                <a:latin typeface="Courier New" panose="02070309020205020404" pitchFamily="49" charset="0"/>
                <a:ea typeface="Calibri" panose="020F0502020204030204" pitchFamily="34" charset="0"/>
              </a:rPr>
              <a:t>() {</a:t>
            </a: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rPr>
              <a:t>  // Une ou plusieurs instructions exécutées lorsque les données ont été rapatriées</a:t>
            </a: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rPr>
              <a:t>});</a:t>
            </a: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A titre d'exemple, nous allons exécuter un fichier PHP afin d'extraire les données qui y sont stockées. Ces données correspondent aux trois lois de la robotique d'Isaac Asimov. L'URL passée sera du type suivant :</a:t>
            </a:r>
          </a:p>
          <a:p>
            <a:pPr marL="225425" indent="-6350" algn="just">
              <a:lnSpc>
                <a:spcPct val="102000"/>
              </a:lnSpc>
              <a:spcAft>
                <a:spcPts val="0"/>
              </a:spcAft>
            </a:pP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donnees.php?l</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=1 // pour obtenir la première loi</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donnees.php?l</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=2 // pour obtenir la deuxième loi</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donnees.php?l</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=3 // pour obtenir la troisième loi</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Espace réservé du numéro de diapositive 4">
            <a:extLst>
              <a:ext uri="{FF2B5EF4-FFF2-40B4-BE49-F238E27FC236}">
                <a16:creationId xmlns:a16="http://schemas.microsoft.com/office/drawing/2014/main" id="{328C2EEE-5015-4B6E-803D-5143B79AC16A}"/>
              </a:ext>
            </a:extLst>
          </p:cNvPr>
          <p:cNvSpPr>
            <a:spLocks noGrp="1"/>
          </p:cNvSpPr>
          <p:nvPr>
            <p:ph type="sldNum" sz="quarter" idx="12"/>
          </p:nvPr>
        </p:nvSpPr>
        <p:spPr/>
        <p:txBody>
          <a:bodyPr/>
          <a:lstStyle/>
          <a:p>
            <a:fld id="{D57F1E4F-1CFF-5643-939E-217C01CDF565}" type="slidenum">
              <a:rPr lang="en-US" smtClean="0"/>
              <a:pPr/>
              <a:t>360</a:t>
            </a:fld>
            <a:endParaRPr lang="en-US" dirty="0"/>
          </a:p>
        </p:txBody>
      </p:sp>
    </p:spTree>
    <p:extLst>
      <p:ext uri="{BB962C8B-B14F-4D97-AF65-F5344CB8AC3E}">
        <p14:creationId xmlns:p14="http://schemas.microsoft.com/office/powerpoint/2010/main" val="188447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AJAX</a:t>
            </a:r>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2320213" y="1425152"/>
            <a:ext cx="8288694" cy="4501169"/>
          </a:xfrm>
          <a:prstGeom prst="rect">
            <a:avLst/>
          </a:prstGeom>
        </p:spPr>
        <p:txBody>
          <a:bodyPr wrap="square">
            <a:spAutoFit/>
          </a:bodyPr>
          <a:lstStyle/>
          <a:p>
            <a:pPr marL="225425" indent="-6350" algn="just">
              <a:lnSpc>
                <a:spcPct val="102000"/>
              </a:lnSpc>
              <a:spcAft>
                <a:spcPts val="600"/>
              </a:spcAft>
            </a:pP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Voici le code du fichier PHP :</a:t>
            </a: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&lt;?</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php</a:t>
            </a:r>
            <a:endPar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$loi = </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array</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("Un robot ne peut porter atteinte à un être humain, ni, restant passif, permettre qu'un être humain soit exposé au danger.",</a:t>
            </a:r>
            <a:endPar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"Un robot doit obéir aux ordres que lui donne un être humain, sauf si de tels ordres entrent en conflit avec la Première loi.",</a:t>
            </a:r>
            <a:endPar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"Un robot doit protéger son existence tant que cette protection n'entre pas en conflit avec la Première ou la Deuxième loi.");</a:t>
            </a:r>
            <a:endPar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$l=$_GET["l"];</a:t>
            </a:r>
            <a:endPar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echo</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"&lt;u&gt;Loi de la robotique N° ".$l."&lt;/u&gt;&lt;</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&gt;&lt;</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echo</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"&lt;b&gt;".$loi[$l-1]."&lt;/b&gt;";</a:t>
            </a:r>
            <a:endPar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ZoneTexte 4"/>
          <p:cNvSpPr txBox="1"/>
          <p:nvPr/>
        </p:nvSpPr>
        <p:spPr>
          <a:xfrm>
            <a:off x="8990419" y="6078675"/>
            <a:ext cx="1618488"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dirty="0" err="1"/>
              <a:t>donnees.php</a:t>
            </a:r>
            <a:endParaRPr lang="fr-FR" dirty="0"/>
          </a:p>
        </p:txBody>
      </p:sp>
      <p:sp>
        <p:nvSpPr>
          <p:cNvPr id="6" name="Espace réservé du numéro de diapositive 5">
            <a:extLst>
              <a:ext uri="{FF2B5EF4-FFF2-40B4-BE49-F238E27FC236}">
                <a16:creationId xmlns:a16="http://schemas.microsoft.com/office/drawing/2014/main" id="{68595271-87F6-4252-ACB3-74D7042D5E7A}"/>
              </a:ext>
            </a:extLst>
          </p:cNvPr>
          <p:cNvSpPr>
            <a:spLocks noGrp="1"/>
          </p:cNvSpPr>
          <p:nvPr>
            <p:ph type="sldNum" sz="quarter" idx="12"/>
          </p:nvPr>
        </p:nvSpPr>
        <p:spPr/>
        <p:txBody>
          <a:bodyPr/>
          <a:lstStyle/>
          <a:p>
            <a:fld id="{D57F1E4F-1CFF-5643-939E-217C01CDF565}" type="slidenum">
              <a:rPr lang="en-US" smtClean="0"/>
              <a:pPr/>
              <a:t>361</a:t>
            </a:fld>
            <a:endParaRPr lang="en-US" dirty="0"/>
          </a:p>
        </p:txBody>
      </p:sp>
    </p:spTree>
    <p:extLst>
      <p:ext uri="{BB962C8B-B14F-4D97-AF65-F5344CB8AC3E}">
        <p14:creationId xmlns:p14="http://schemas.microsoft.com/office/powerpoint/2010/main" val="475287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AJAX</a:t>
            </a:r>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1293843" y="1049228"/>
            <a:ext cx="9203095" cy="374846"/>
          </a:xfrm>
          <a:prstGeom prst="rect">
            <a:avLst/>
          </a:prstGeom>
        </p:spPr>
        <p:txBody>
          <a:bodyPr wrap="square">
            <a:spAutoFit/>
          </a:bodyPr>
          <a:lstStyle/>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Voici le résultat obtenu lorsque l'utilisateur clique sur le premier bouton :</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Image 4"/>
          <p:cNvPicPr/>
          <p:nvPr/>
        </p:nvPicPr>
        <p:blipFill>
          <a:blip r:embed="rId2"/>
          <a:stretch>
            <a:fillRect/>
          </a:stretch>
        </p:blipFill>
        <p:spPr>
          <a:xfrm>
            <a:off x="2491273" y="1646845"/>
            <a:ext cx="5382208" cy="4707302"/>
          </a:xfrm>
          <a:prstGeom prst="rect">
            <a:avLst/>
          </a:prstGeom>
        </p:spPr>
      </p:pic>
      <p:sp>
        <p:nvSpPr>
          <p:cNvPr id="6" name="Espace réservé du numéro de diapositive 5">
            <a:extLst>
              <a:ext uri="{FF2B5EF4-FFF2-40B4-BE49-F238E27FC236}">
                <a16:creationId xmlns:a16="http://schemas.microsoft.com/office/drawing/2014/main" id="{255EB71F-78C9-4AA9-A1C5-28121137393C}"/>
              </a:ext>
            </a:extLst>
          </p:cNvPr>
          <p:cNvSpPr>
            <a:spLocks noGrp="1"/>
          </p:cNvSpPr>
          <p:nvPr>
            <p:ph type="sldNum" sz="quarter" idx="12"/>
          </p:nvPr>
        </p:nvSpPr>
        <p:spPr/>
        <p:txBody>
          <a:bodyPr/>
          <a:lstStyle/>
          <a:p>
            <a:fld id="{D57F1E4F-1CFF-5643-939E-217C01CDF565}" type="slidenum">
              <a:rPr lang="en-US" smtClean="0"/>
              <a:pPr/>
              <a:t>362</a:t>
            </a:fld>
            <a:endParaRPr lang="en-US" dirty="0"/>
          </a:p>
        </p:txBody>
      </p:sp>
    </p:spTree>
    <p:extLst>
      <p:ext uri="{BB962C8B-B14F-4D97-AF65-F5344CB8AC3E}">
        <p14:creationId xmlns:p14="http://schemas.microsoft.com/office/powerpoint/2010/main" val="395746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5751" y="1646845"/>
            <a:ext cx="10168812" cy="369332"/>
          </a:xfrm>
          <a:prstGeom prst="rect">
            <a:avLst/>
          </a:prstGeom>
        </p:spPr>
        <p:txBody>
          <a:bodyPr wrap="square">
            <a:spAutoFit/>
          </a:bodyPr>
          <a:lstStyle/>
          <a:p>
            <a:pPr lvl="0"/>
            <a:r>
              <a:rPr lang="fr-FR"/>
              <a:t> </a:t>
            </a:r>
            <a:endParaRPr lang="fr-FR" dirty="0"/>
          </a:p>
        </p:txBody>
      </p:sp>
      <p:sp>
        <p:nvSpPr>
          <p:cNvPr id="4" name="Rectangle 3"/>
          <p:cNvSpPr/>
          <p:nvPr/>
        </p:nvSpPr>
        <p:spPr>
          <a:xfrm>
            <a:off x="2464808" y="499999"/>
            <a:ext cx="9243716" cy="6307624"/>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square">
            <a:spAutoFit/>
          </a:bodyPr>
          <a:lstStyle/>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&lt;!DOCTYPE html&gt;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&lt;html&gt;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head</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meta</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charset</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="utf-8"&gt;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title</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&gt;Requête AJAX $.</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get</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()&lt;/</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title</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&lt;style&gt;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#zone {</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width</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300px;</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height</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315px;</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border-style: </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solid</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border-</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width</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3px;</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border-</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color</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black;</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&lt;/style&gt;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head</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&lt;body&gt;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 </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src</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="jquery.js"&gt;&lt;/script&gt;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&lt;h2&gt;Les lois de la robotique, selon Isaac Asimov&lt;/h2&gt;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id="loi1"&gt;Loi N° 1&lt;/</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id="loi2"&gt;Loi N° 2&lt;/</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id="loi3"&gt;Loi N° 3&lt;/</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&gt;&lt;</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&lt;div id="zone"&gt;&lt;/div&gt;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5" name="Rectangle 4"/>
          <p:cNvSpPr/>
          <p:nvPr/>
        </p:nvSpPr>
        <p:spPr>
          <a:xfrm>
            <a:off x="2166829" y="125153"/>
            <a:ext cx="3976601" cy="374846"/>
          </a:xfrm>
          <a:prstGeom prst="rect">
            <a:avLst/>
          </a:prstGeom>
        </p:spPr>
        <p:txBody>
          <a:bodyPr wrap="none">
            <a:spAutoFit/>
          </a:bodyPr>
          <a:lstStyle/>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Et voici le code HTML5/</a:t>
            </a:r>
            <a:r>
              <a:rPr lang="fr-FR" dirty="0" err="1">
                <a:solidFill>
                  <a:srgbClr val="000000"/>
                </a:solidFill>
                <a:latin typeface="Calibri" panose="020F0502020204030204" pitchFamily="34" charset="0"/>
                <a:ea typeface="Calibri" panose="020F0502020204030204" pitchFamily="34" charset="0"/>
                <a:cs typeface="Calibri" panose="020F0502020204030204" pitchFamily="34" charset="0"/>
              </a:rPr>
              <a:t>jQuery</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utilisé :</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Espace réservé du numéro de diapositive 1">
            <a:extLst>
              <a:ext uri="{FF2B5EF4-FFF2-40B4-BE49-F238E27FC236}">
                <a16:creationId xmlns:a16="http://schemas.microsoft.com/office/drawing/2014/main" id="{BCF3B9D6-25BF-4221-ACFC-EBF9C7CB6FC5}"/>
              </a:ext>
            </a:extLst>
          </p:cNvPr>
          <p:cNvSpPr>
            <a:spLocks noGrp="1"/>
          </p:cNvSpPr>
          <p:nvPr>
            <p:ph type="sldNum" sz="quarter" idx="12"/>
          </p:nvPr>
        </p:nvSpPr>
        <p:spPr/>
        <p:txBody>
          <a:bodyPr/>
          <a:lstStyle/>
          <a:p>
            <a:fld id="{D57F1E4F-1CFF-5643-939E-217C01CDF565}" type="slidenum">
              <a:rPr lang="en-US" smtClean="0"/>
              <a:pPr/>
              <a:t>363</a:t>
            </a:fld>
            <a:endParaRPr lang="en-US" dirty="0"/>
          </a:p>
        </p:txBody>
      </p:sp>
    </p:spTree>
    <p:extLst>
      <p:ext uri="{BB962C8B-B14F-4D97-AF65-F5344CB8AC3E}">
        <p14:creationId xmlns:p14="http://schemas.microsoft.com/office/powerpoint/2010/main" val="160276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1958" y="783778"/>
            <a:ext cx="10972800" cy="5365443"/>
          </a:xfrm>
          <a:prstGeom prst="rect">
            <a:avLst/>
          </a:prstGeom>
        </p:spPr>
        <p:txBody>
          <a:bodyPr wrap="square">
            <a:spAutoFit/>
          </a:bodyPr>
          <a:lstStyle/>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&lt;script&gt;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$('#loi1').on('click', </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get</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http://lem.korp.free.fr/jquery/donnees.php?l=1',function(data){</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$('#zone').html(data);</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$('#loi2').on('click', </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get</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('http://lem.korp.free.fr/</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jquery</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donnees.php?l</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=2',function(data){</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$('#zone').html(data);</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$('#loi3').on('click', </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get</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('http://lem.korp.free.fr/</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jquery</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donnees.php?l</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=3',function(data){</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$('#zone').html(data);</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&lt;/script&gt;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&lt;/body&gt;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&lt;/html&gt;</a:t>
            </a:r>
            <a:endParaRPr lang="fr-FR" sz="1600" dirty="0"/>
          </a:p>
        </p:txBody>
      </p:sp>
      <p:sp>
        <p:nvSpPr>
          <p:cNvPr id="5" name="ZoneTexte 4"/>
          <p:cNvSpPr txBox="1"/>
          <p:nvPr/>
        </p:nvSpPr>
        <p:spPr>
          <a:xfrm>
            <a:off x="1839311" y="105103"/>
            <a:ext cx="3689131" cy="369332"/>
          </a:xfrm>
          <a:prstGeom prst="rect">
            <a:avLst/>
          </a:prstGeom>
          <a:noFill/>
        </p:spPr>
        <p:txBody>
          <a:bodyPr wrap="square" rtlCol="0">
            <a:spAutoFit/>
          </a:bodyPr>
          <a:lstStyle/>
          <a:p>
            <a:r>
              <a:rPr lang="fr-FR" dirty="0"/>
              <a:t>Suite...</a:t>
            </a:r>
          </a:p>
        </p:txBody>
      </p:sp>
      <p:sp>
        <p:nvSpPr>
          <p:cNvPr id="2" name="Espace réservé du numéro de diapositive 1">
            <a:extLst>
              <a:ext uri="{FF2B5EF4-FFF2-40B4-BE49-F238E27FC236}">
                <a16:creationId xmlns:a16="http://schemas.microsoft.com/office/drawing/2014/main" id="{A930DA85-BF64-4FC4-85B7-F4988F2BE61F}"/>
              </a:ext>
            </a:extLst>
          </p:cNvPr>
          <p:cNvSpPr>
            <a:spLocks noGrp="1"/>
          </p:cNvSpPr>
          <p:nvPr>
            <p:ph type="sldNum" sz="quarter" idx="12"/>
          </p:nvPr>
        </p:nvSpPr>
        <p:spPr/>
        <p:txBody>
          <a:bodyPr/>
          <a:lstStyle/>
          <a:p>
            <a:fld id="{D57F1E4F-1CFF-5643-939E-217C01CDF565}" type="slidenum">
              <a:rPr lang="en-US" smtClean="0"/>
              <a:pPr/>
              <a:t>364</a:t>
            </a:fld>
            <a:endParaRPr lang="en-US" dirty="0"/>
          </a:p>
        </p:txBody>
      </p:sp>
    </p:spTree>
    <p:extLst>
      <p:ext uri="{BB962C8B-B14F-4D97-AF65-F5344CB8AC3E}">
        <p14:creationId xmlns:p14="http://schemas.microsoft.com/office/powerpoint/2010/main" val="2757013399"/>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AJAX</a:t>
            </a:r>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2114938" y="1732218"/>
            <a:ext cx="8605935" cy="4544962"/>
          </a:xfrm>
          <a:prstGeom prst="rect">
            <a:avLst/>
          </a:prstGeom>
        </p:spPr>
        <p:txBody>
          <a:bodyPr wrap="square">
            <a:spAutoFit/>
          </a:bodyPr>
          <a:lstStyle/>
          <a:p>
            <a:pPr indent="-6350" algn="just">
              <a:spcBef>
                <a:spcPts val="1200"/>
              </a:spcBef>
              <a:spcAft>
                <a:spcPts val="600"/>
              </a:spcAft>
            </a:pPr>
            <a:r>
              <a:rPr lang="fr-FR" sz="3200" b="1" dirty="0">
                <a:solidFill>
                  <a:srgbClr val="5B9BD5"/>
                </a:solidFill>
                <a:latin typeface="Calibri" panose="020F0502020204030204" pitchFamily="34" charset="0"/>
                <a:ea typeface="Calibri" panose="020F0502020204030204" pitchFamily="34" charset="0"/>
                <a:cs typeface="Calibri" panose="020F0502020204030204" pitchFamily="34" charset="0"/>
              </a:rPr>
              <a:t>Requête POST</a:t>
            </a:r>
            <a:endParaRPr lang="fr-FR"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Dans l'exemple précédent, les paramètres passés apparaissaient dans l'URL. Pour garder les paramètres secrets ou pour passer des données de taille importante, vous utiliserez une requête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POST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marL="225425" indent="-6350" algn="just">
              <a:lnSpc>
                <a:spcPct val="102000"/>
              </a:lnSpc>
              <a:spcAft>
                <a:spcPts val="600"/>
              </a:spcAft>
            </a:pP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Voici la syntaxe de la fonction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$.post()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600"/>
              </a:spcAft>
            </a:pP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rPr>
              <a:t>$.post(URL, {donnée1: 'valeur1', donnée2: 'valeur2',…}, </a:t>
            </a:r>
            <a:r>
              <a:rPr lang="fr-FR" sz="1400" dirty="0" err="1">
                <a:solidFill>
                  <a:srgbClr val="000000"/>
                </a:solidFill>
                <a:latin typeface="Courier New" panose="02070309020205020404" pitchFamily="49" charset="0"/>
                <a:ea typeface="Calibri" panose="020F0502020204030204" pitchFamily="34" charset="0"/>
              </a:rPr>
              <a:t>function</a:t>
            </a:r>
            <a:r>
              <a:rPr lang="fr-FR" sz="1400" dirty="0">
                <a:solidFill>
                  <a:srgbClr val="000000"/>
                </a:solidFill>
                <a:latin typeface="Courier New" panose="02070309020205020404" pitchFamily="49" charset="0"/>
                <a:ea typeface="Calibri" panose="020F0502020204030204" pitchFamily="34" charset="0"/>
              </a:rPr>
              <a:t>() {</a:t>
            </a: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rPr>
              <a:t>  // Une ou plusieurs instructions exécutées lorsque les données ont été rapatriées</a:t>
            </a: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rPr>
              <a:t>});</a:t>
            </a: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Ici, les données sont passées dans le deuxième paramètre de la fonction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$.post()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Espace réservé du numéro de diapositive 4">
            <a:extLst>
              <a:ext uri="{FF2B5EF4-FFF2-40B4-BE49-F238E27FC236}">
                <a16:creationId xmlns:a16="http://schemas.microsoft.com/office/drawing/2014/main" id="{F9E566FF-35CA-4333-9CE6-7C9C712FB07E}"/>
              </a:ext>
            </a:extLst>
          </p:cNvPr>
          <p:cNvSpPr>
            <a:spLocks noGrp="1"/>
          </p:cNvSpPr>
          <p:nvPr>
            <p:ph type="sldNum" sz="quarter" idx="12"/>
          </p:nvPr>
        </p:nvSpPr>
        <p:spPr/>
        <p:txBody>
          <a:bodyPr/>
          <a:lstStyle/>
          <a:p>
            <a:fld id="{D57F1E4F-1CFF-5643-939E-217C01CDF565}" type="slidenum">
              <a:rPr lang="en-US" smtClean="0"/>
              <a:pPr/>
              <a:t>365</a:t>
            </a:fld>
            <a:endParaRPr lang="en-US" dirty="0"/>
          </a:p>
        </p:txBody>
      </p:sp>
    </p:spTree>
    <p:extLst>
      <p:ext uri="{BB962C8B-B14F-4D97-AF65-F5344CB8AC3E}">
        <p14:creationId xmlns:p14="http://schemas.microsoft.com/office/powerpoint/2010/main" val="709650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AJAX</a:t>
            </a:r>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1807028" y="1396901"/>
            <a:ext cx="9144000" cy="5000536"/>
          </a:xfrm>
          <a:prstGeom prst="rect">
            <a:avLst/>
          </a:prstGeom>
        </p:spPr>
        <p:txBody>
          <a:bodyPr wrap="square">
            <a:spAutoFit/>
          </a:bodyPr>
          <a:lstStyle/>
          <a:p>
            <a:pPr marL="225425" indent="-6350" algn="just">
              <a:lnSpc>
                <a:spcPct val="102000"/>
              </a:lnSpc>
              <a:spcAft>
                <a:spcPts val="600"/>
              </a:spcAft>
            </a:pP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Nous allons modifier le code du programme précédent pour accéder aux données </a:t>
            </a:r>
            <a:r>
              <a:rPr lang="fr-FR" sz="2400" i="1" dirty="0">
                <a:solidFill>
                  <a:srgbClr val="000000"/>
                </a:solidFill>
                <a:latin typeface="Calibri" panose="020F0502020204030204" pitchFamily="34" charset="0"/>
                <a:ea typeface="Calibri" panose="020F0502020204030204" pitchFamily="34" charset="0"/>
                <a:cs typeface="Calibri" panose="020F0502020204030204" pitchFamily="34" charset="0"/>
              </a:rPr>
              <a:t>via</a:t>
            </a: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 une requête </a:t>
            </a:r>
            <a:r>
              <a:rPr lang="fr-F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POST</a:t>
            </a: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marL="225425" indent="-6350" algn="just">
              <a:lnSpc>
                <a:spcPct val="102000"/>
              </a:lnSpc>
              <a:spcAft>
                <a:spcPts val="600"/>
              </a:spcAft>
            </a:pP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L'URL interrogée aura pour nom </a:t>
            </a:r>
            <a:r>
              <a:rPr lang="fr-FR"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donneesPost.php</a:t>
            </a: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 Une seule donnée nommée "</a:t>
            </a:r>
            <a:r>
              <a:rPr lang="fr-F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l</a:t>
            </a: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 sera communiquée. Elle aura pour valeur </a:t>
            </a:r>
            <a:r>
              <a:rPr lang="fr-F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1</a:t>
            </a: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fr-F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2</a:t>
            </a: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 ou </a:t>
            </a:r>
            <a:r>
              <a:rPr lang="fr-F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3</a:t>
            </a: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 selon la loi à afficher.</a:t>
            </a:r>
          </a:p>
          <a:p>
            <a:pPr marL="225425" indent="-6350" algn="just">
              <a:lnSpc>
                <a:spcPct val="102000"/>
              </a:lnSpc>
              <a:spcAft>
                <a:spcPts val="600"/>
              </a:spcAft>
            </a:pP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Le programme PHP est légèrement différent :</a:t>
            </a: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php</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$loi =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array</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("Un robot ne peut porter atteinte à un être humain, ni, restant passif, permettre qu'un être humain soit exposé au danger.",</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"Un robot doit obéir aux ordres que lui donne un être humain, sauf si de tels ordres entrent en conflit avec la Première loi.",</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"Un robot doit protéger son existence tant que cette protection n'entre pas en conflit avec la Première ou la Deuxième loi.");</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$l=$_POST["l"];</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echo</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"&lt;u&gt;Loi de la robotique N° ".$l."&lt;/u&gt;&lt;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echo</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"&lt;b&gt;".$loi[$l-1]."&lt;/b&gt;";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ZoneTexte 4"/>
          <p:cNvSpPr txBox="1"/>
          <p:nvPr/>
        </p:nvSpPr>
        <p:spPr>
          <a:xfrm>
            <a:off x="8976079" y="6028105"/>
            <a:ext cx="1974949"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dirty="0" err="1"/>
              <a:t>donnesPost.php</a:t>
            </a:r>
            <a:endParaRPr lang="fr-FR" dirty="0"/>
          </a:p>
        </p:txBody>
      </p:sp>
      <p:sp>
        <p:nvSpPr>
          <p:cNvPr id="6" name="Espace réservé du numéro de diapositive 5">
            <a:extLst>
              <a:ext uri="{FF2B5EF4-FFF2-40B4-BE49-F238E27FC236}">
                <a16:creationId xmlns:a16="http://schemas.microsoft.com/office/drawing/2014/main" id="{2D8CE702-67F7-47F3-A696-6B579DBC9AFE}"/>
              </a:ext>
            </a:extLst>
          </p:cNvPr>
          <p:cNvSpPr>
            <a:spLocks noGrp="1"/>
          </p:cNvSpPr>
          <p:nvPr>
            <p:ph type="sldNum" sz="quarter" idx="12"/>
          </p:nvPr>
        </p:nvSpPr>
        <p:spPr/>
        <p:txBody>
          <a:bodyPr/>
          <a:lstStyle/>
          <a:p>
            <a:fld id="{D57F1E4F-1CFF-5643-939E-217C01CDF565}" type="slidenum">
              <a:rPr lang="en-US" smtClean="0"/>
              <a:pPr/>
              <a:t>366</a:t>
            </a:fld>
            <a:endParaRPr lang="en-US" dirty="0"/>
          </a:p>
        </p:txBody>
      </p:sp>
    </p:spTree>
    <p:extLst>
      <p:ext uri="{BB962C8B-B14F-4D97-AF65-F5344CB8AC3E}">
        <p14:creationId xmlns:p14="http://schemas.microsoft.com/office/powerpoint/2010/main" val="2042286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1960876" y="647887"/>
            <a:ext cx="9478562" cy="5380255"/>
          </a:xfrm>
          <a:prstGeom prst="rect">
            <a:avLst/>
          </a:prstGeom>
        </p:spPr>
        <p:txBody>
          <a:bodyPr wrap="square">
            <a:spAutoFit/>
          </a:bodyPr>
          <a:lstStyle/>
          <a:p>
            <a:pPr marL="225425" indent="-6350" algn="just">
              <a:lnSpc>
                <a:spcPct val="102000"/>
              </a:lnSpc>
              <a:spcAft>
                <a:spcPts val="600"/>
              </a:spcAft>
            </a:pP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Le code HTML5/</a:t>
            </a:r>
            <a:r>
              <a:rPr lang="fr-FR"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jQuery</a:t>
            </a: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 est également légèrement différent :</a:t>
            </a: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&lt;!DOCTYPE html&gt;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&lt;html&gt;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head</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meta</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charset</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="utf-8"&gt;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title</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&gt;Requête AJAX $.post()&lt;/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title</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&lt;style&gt;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width</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300px;</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height</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315px;</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border-style: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solid</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border-</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width</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3px;</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border-</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color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black;</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&lt;/style&gt;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head</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&lt;body&gt;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src</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="jquery.js"&gt;&lt;/script&gt;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&lt;h2&gt;Les lois de la robotique, selon Isaac Asimov&lt;/h2&gt;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id="loi1"&gt;Loi N° 1&lt;/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id="loi2"&gt;Loi N° 2&lt;/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id="loi3"&gt;Loi N° 3&lt;/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&lt;div id="zone"&gt;&lt;/div&gt;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 name="Espace réservé du numéro de diapositive 1">
            <a:extLst>
              <a:ext uri="{FF2B5EF4-FFF2-40B4-BE49-F238E27FC236}">
                <a16:creationId xmlns:a16="http://schemas.microsoft.com/office/drawing/2014/main" id="{36409A4F-6718-4068-BFAF-4A4412930E9F}"/>
              </a:ext>
            </a:extLst>
          </p:cNvPr>
          <p:cNvSpPr>
            <a:spLocks noGrp="1"/>
          </p:cNvSpPr>
          <p:nvPr>
            <p:ph type="sldNum" sz="quarter" idx="12"/>
          </p:nvPr>
        </p:nvSpPr>
        <p:spPr/>
        <p:txBody>
          <a:bodyPr/>
          <a:lstStyle/>
          <a:p>
            <a:fld id="{D57F1E4F-1CFF-5643-939E-217C01CDF565}" type="slidenum">
              <a:rPr lang="en-US" smtClean="0"/>
              <a:pPr/>
              <a:t>367</a:t>
            </a:fld>
            <a:endParaRPr lang="en-US" dirty="0"/>
          </a:p>
        </p:txBody>
      </p:sp>
    </p:spTree>
    <p:extLst>
      <p:ext uri="{BB962C8B-B14F-4D97-AF65-F5344CB8AC3E}">
        <p14:creationId xmlns:p14="http://schemas.microsoft.com/office/powerpoint/2010/main" val="2268900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4205" y="1478432"/>
            <a:ext cx="10174015" cy="4706866"/>
          </a:xfrm>
          <a:prstGeom prst="rect">
            <a:avLst/>
          </a:prstGeom>
        </p:spPr>
        <p:txBody>
          <a:bodyPr wrap="square">
            <a:spAutoFit/>
          </a:bodyPr>
          <a:lstStyle/>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$('#loi1').on('click',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$.post(' http://lem.korp.free.fr/jquery/donneesPost.php',{l:'1'},function(data){</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$('#zone').html(data);</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$('#loi2').on('click',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$.post(' http://lem.korp.free.fr/jquery/donneesPost.php',{l:'2'},function(data){</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$('#zone').html(data);</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$('#loi3').on('click',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$.post(' http://lem.korp.free.fr/jquery/donneesPost.php',{l:'3'},function(data){</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$('#zone').html(data);</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&lt;/body&gt;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&lt;/html&gt;</a:t>
            </a:r>
            <a:endParaRPr lang="fr-FR" sz="1400" dirty="0"/>
          </a:p>
        </p:txBody>
      </p:sp>
      <p:sp>
        <p:nvSpPr>
          <p:cNvPr id="3" name="ZoneTexte 2"/>
          <p:cNvSpPr txBox="1"/>
          <p:nvPr/>
        </p:nvSpPr>
        <p:spPr>
          <a:xfrm>
            <a:off x="1702676" y="493986"/>
            <a:ext cx="2711669" cy="369332"/>
          </a:xfrm>
          <a:prstGeom prst="rect">
            <a:avLst/>
          </a:prstGeom>
          <a:noFill/>
        </p:spPr>
        <p:txBody>
          <a:bodyPr wrap="square" rtlCol="0">
            <a:spAutoFit/>
          </a:bodyPr>
          <a:lstStyle/>
          <a:p>
            <a:r>
              <a:rPr lang="fr-FR" dirty="0"/>
              <a:t>Suite ...</a:t>
            </a:r>
          </a:p>
        </p:txBody>
      </p:sp>
      <p:sp>
        <p:nvSpPr>
          <p:cNvPr id="4" name="Espace réservé du numéro de diapositive 3">
            <a:extLst>
              <a:ext uri="{FF2B5EF4-FFF2-40B4-BE49-F238E27FC236}">
                <a16:creationId xmlns:a16="http://schemas.microsoft.com/office/drawing/2014/main" id="{19EDBB7A-BC91-4955-BB69-8161756E230D}"/>
              </a:ext>
            </a:extLst>
          </p:cNvPr>
          <p:cNvSpPr>
            <a:spLocks noGrp="1"/>
          </p:cNvSpPr>
          <p:nvPr>
            <p:ph type="sldNum" sz="quarter" idx="12"/>
          </p:nvPr>
        </p:nvSpPr>
        <p:spPr/>
        <p:txBody>
          <a:bodyPr/>
          <a:lstStyle/>
          <a:p>
            <a:fld id="{D57F1E4F-1CFF-5643-939E-217C01CDF565}" type="slidenum">
              <a:rPr lang="en-US" smtClean="0"/>
              <a:pPr/>
              <a:t>368</a:t>
            </a:fld>
            <a:endParaRPr lang="en-US" dirty="0"/>
          </a:p>
        </p:txBody>
      </p:sp>
    </p:spTree>
    <p:extLst>
      <p:ext uri="{BB962C8B-B14F-4D97-AF65-F5344CB8AC3E}">
        <p14:creationId xmlns:p14="http://schemas.microsoft.com/office/powerpoint/2010/main" val="511024239"/>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AJAX</a:t>
            </a:r>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3048000" y="1249140"/>
            <a:ext cx="6096000" cy="5298374"/>
          </a:xfrm>
          <a:prstGeom prst="rect">
            <a:avLst/>
          </a:prstGeom>
        </p:spPr>
        <p:txBody>
          <a:bodyPr>
            <a:spAutoFit/>
          </a:bodyPr>
          <a:lstStyle/>
          <a:p>
            <a:pPr indent="-6350" algn="just">
              <a:spcBef>
                <a:spcPts val="1200"/>
              </a:spcBef>
              <a:spcAft>
                <a:spcPts val="600"/>
              </a:spcAft>
            </a:pPr>
            <a:r>
              <a:rPr lang="fr-FR" sz="3200" b="1" dirty="0">
                <a:solidFill>
                  <a:srgbClr val="5B9BD5"/>
                </a:solidFill>
                <a:latin typeface="Calibri" panose="020F0502020204030204" pitchFamily="34" charset="0"/>
                <a:ea typeface="Calibri" panose="020F0502020204030204" pitchFamily="34" charset="0"/>
                <a:cs typeface="Calibri" panose="020F0502020204030204" pitchFamily="34" charset="0"/>
              </a:rPr>
              <a:t>Charger des données JSON</a:t>
            </a:r>
            <a:endParaRPr lang="fr-FR"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Les fichiers au format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JSON</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fr-FR" i="1" dirty="0">
                <a:solidFill>
                  <a:srgbClr val="000000"/>
                </a:solidFill>
                <a:latin typeface="Calibri" panose="020F0502020204030204" pitchFamily="34" charset="0"/>
                <a:ea typeface="Calibri" panose="020F0502020204030204" pitchFamily="34" charset="0"/>
                <a:cs typeface="Calibri" panose="020F0502020204030204" pitchFamily="34" charset="0"/>
              </a:rPr>
              <a:t>JavaScript Object Notation</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permettent de représenter des informations structurées. </a:t>
            </a: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Par exemple :</a:t>
            </a:r>
          </a:p>
          <a:p>
            <a:pPr marL="225425" indent="-6350" algn="just">
              <a:lnSpc>
                <a:spcPct val="102000"/>
              </a:lnSpc>
              <a:spcAft>
                <a:spcPts val="600"/>
              </a:spcAft>
            </a:pP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"Employés": [</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Prénom":"John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"Nom":"</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Doe</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Prénom":"Anna</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Nom":"Smith</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Prénom":"Peter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Nom":"Jones</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Ce qui équivaut à :</a:t>
            </a:r>
          </a:p>
          <a:p>
            <a:pPr marL="225425" indent="-6350" algn="just">
              <a:lnSpc>
                <a:spcPct val="102000"/>
              </a:lnSpc>
              <a:spcAft>
                <a:spcPts val="600"/>
              </a:spcAft>
            </a:pP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&lt;Employés Prénom="John" Nom="</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Doe</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&lt;Employés Prénom="Anna" Nom="Smith"&gt;</a:t>
            </a:r>
          </a:p>
          <a:p>
            <a:pPr marL="225425" indent="-6350" algn="just">
              <a:lnSpc>
                <a:spcPct val="102000"/>
              </a:lnSpc>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&lt;Employés Prénom="Peter" Nom="Jones"&gt;</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Espace réservé du numéro de diapositive 4">
            <a:extLst>
              <a:ext uri="{FF2B5EF4-FFF2-40B4-BE49-F238E27FC236}">
                <a16:creationId xmlns:a16="http://schemas.microsoft.com/office/drawing/2014/main" id="{6C9F459B-8F53-43A7-8247-862153522A41}"/>
              </a:ext>
            </a:extLst>
          </p:cNvPr>
          <p:cNvSpPr>
            <a:spLocks noGrp="1"/>
          </p:cNvSpPr>
          <p:nvPr>
            <p:ph type="sldNum" sz="quarter" idx="12"/>
          </p:nvPr>
        </p:nvSpPr>
        <p:spPr/>
        <p:txBody>
          <a:bodyPr/>
          <a:lstStyle/>
          <a:p>
            <a:fld id="{D57F1E4F-1CFF-5643-939E-217C01CDF565}" type="slidenum">
              <a:rPr lang="en-US" smtClean="0"/>
              <a:pPr/>
              <a:t>369</a:t>
            </a:fld>
            <a:endParaRPr lang="en-US" dirty="0"/>
          </a:p>
        </p:txBody>
      </p:sp>
    </p:spTree>
    <p:extLst>
      <p:ext uri="{BB962C8B-B14F-4D97-AF65-F5344CB8AC3E}">
        <p14:creationId xmlns:p14="http://schemas.microsoft.com/office/powerpoint/2010/main" val="714430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1563" y="1626458"/>
            <a:ext cx="9197418" cy="3362459"/>
          </a:xfrm>
          <a:prstGeom prst="rect">
            <a:avLst/>
          </a:prstGeom>
        </p:spPr>
        <p:txBody>
          <a:bodyPr wrap="square">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Il est également possible d'utiliser toutes les balises HTML qui affectent le style des caractères. Par exemple, l'affectation suivante est correcte :</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600"/>
              </a:spcBef>
              <a:spcAft>
                <a:spcPts val="600"/>
              </a:spcAft>
            </a:pPr>
            <a:r>
              <a:rPr lang="fr-FR" sz="1600" dirty="0">
                <a:latin typeface="Courier New" panose="02070309020205020404" pitchFamily="49" charset="0"/>
                <a:ea typeface="Times New Roman" panose="02020603050405020304" pitchFamily="18" charset="0"/>
              </a:rPr>
              <a:t>var texte = 'essai &lt;font size="5" </a:t>
            </a:r>
            <a:r>
              <a:rPr lang="fr-FR" sz="1600" dirty="0" err="1">
                <a:latin typeface="Courier New" panose="02070309020205020404" pitchFamily="49" charset="0"/>
                <a:ea typeface="Times New Roman" panose="02020603050405020304" pitchFamily="18" charset="0"/>
              </a:rPr>
              <a:t>color</a:t>
            </a:r>
            <a:r>
              <a:rPr lang="fr-FR" sz="1600" dirty="0">
                <a:latin typeface="Courier New" panose="02070309020205020404" pitchFamily="49" charset="0"/>
                <a:ea typeface="Times New Roman" panose="02020603050405020304" pitchFamily="18" charset="0"/>
              </a:rPr>
              <a:t>="#ff0000"&gt;concluant&lt;/font&gt;';</a:t>
            </a:r>
          </a:p>
          <a:p>
            <a:pPr>
              <a:spcBef>
                <a:spcPts val="600"/>
              </a:spcBef>
              <a:spcAft>
                <a:spcPts val="600"/>
              </a:spcAft>
            </a:pPr>
            <a:r>
              <a:rPr lang="fr-FR" sz="1600" dirty="0" err="1">
                <a:effectLst/>
                <a:latin typeface="Courier New" panose="02070309020205020404" pitchFamily="49" charset="0"/>
                <a:ea typeface="Times New Roman" panose="02020603050405020304" pitchFamily="18" charset="0"/>
              </a:rPr>
              <a:t>document.write</a:t>
            </a:r>
            <a:r>
              <a:rPr lang="fr-FR" sz="1600" dirty="0">
                <a:effectLst/>
                <a:latin typeface="Courier New" panose="02070309020205020404" pitchFamily="49" charset="0"/>
                <a:ea typeface="Times New Roman" panose="02020603050405020304" pitchFamily="18" charset="0"/>
              </a:rPr>
              <a:t>(texte);</a:t>
            </a:r>
          </a:p>
          <a:p>
            <a:pPr>
              <a:spcBef>
                <a:spcPts val="600"/>
              </a:spcBef>
              <a:spcAft>
                <a:spcPts val="600"/>
              </a:spcAft>
            </a:pPr>
            <a:endParaRPr lang="fr-FR" sz="1600" dirty="0">
              <a:latin typeface="Times New Roman" panose="02020603050405020304" pitchFamily="18" charset="0"/>
              <a:ea typeface="Times New Roman" panose="02020603050405020304" pitchFamily="18" charset="0"/>
            </a:endParaRPr>
          </a:p>
          <a:p>
            <a:pPr>
              <a:spcBef>
                <a:spcPts val="600"/>
              </a:spcBef>
              <a:spcAft>
                <a:spcPts val="600"/>
              </a:spcAft>
            </a:pPr>
            <a:endParaRPr lang="fr-FR" sz="1600" dirty="0">
              <a:latin typeface="Times New Roman" panose="02020603050405020304" pitchFamily="18" charset="0"/>
              <a:ea typeface="Times New Roman" panose="02020603050405020304" pitchFamily="18" charset="0"/>
            </a:endParaRPr>
          </a:p>
          <a:p>
            <a:pPr>
              <a:spcBef>
                <a:spcPts val="600"/>
              </a:spcBef>
              <a:spcAft>
                <a:spcPts val="600"/>
              </a:spcAft>
            </a:pPr>
            <a:r>
              <a:rPr lang="fr-FR" sz="1600" dirty="0">
                <a:latin typeface="Times New Roman" panose="02020603050405020304" pitchFamily="18" charset="0"/>
                <a:ea typeface="Times New Roman" panose="02020603050405020304" pitchFamily="18" charset="0"/>
              </a:rPr>
              <a:t>Essayez ce code.</a:t>
            </a:r>
          </a:p>
          <a:p>
            <a:pPr>
              <a:spcBef>
                <a:spcPts val="600"/>
              </a:spcBef>
              <a:spcAft>
                <a:spcPts val="600"/>
              </a:spcAft>
            </a:pPr>
            <a:endParaRPr lang="fr-FR" sz="1600" dirty="0">
              <a:effectLst/>
              <a:latin typeface="Courier New" panose="02070309020205020404" pitchFamily="49"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1A56B3D5-A9B9-455C-8E51-5E452C623FC3}"/>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Tree>
    <p:extLst>
      <p:ext uri="{BB962C8B-B14F-4D97-AF65-F5344CB8AC3E}">
        <p14:creationId xmlns:p14="http://schemas.microsoft.com/office/powerpoint/2010/main" val="1982689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AJAX</a:t>
            </a:r>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1555102" y="2580399"/>
            <a:ext cx="9678955" cy="2223879"/>
          </a:xfrm>
          <a:prstGeom prst="rect">
            <a:avLst/>
          </a:prstGeom>
        </p:spPr>
        <p:txBody>
          <a:bodyPr wrap="square">
            <a:spAutoFit/>
          </a:bodyPr>
          <a:lstStyle/>
          <a:p>
            <a:pPr marL="225425" indent="-6350" algn="just">
              <a:lnSpc>
                <a:spcPct val="102000"/>
              </a:lnSpc>
              <a:spcAft>
                <a:spcPts val="600"/>
              </a:spcAft>
            </a:pP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Pour accéder à des données </a:t>
            </a:r>
            <a:r>
              <a:rPr lang="fr-F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JSON</a:t>
            </a: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 vous utiliserez la fonction </a:t>
            </a:r>
            <a:r>
              <a:rPr lang="fr-F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getJSON</a:t>
            </a:r>
            <a:r>
              <a:rPr lang="fr-F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600"/>
              </a:spcAft>
            </a:pPr>
            <a:endPar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getJSON</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URL,function</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(données){</a:t>
            </a:r>
            <a:endPar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 Une ou plusieurs instructions pour traiter les données lues</a:t>
            </a:r>
            <a:endPar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fr-FR"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Espace réservé du numéro de diapositive 4">
            <a:extLst>
              <a:ext uri="{FF2B5EF4-FFF2-40B4-BE49-F238E27FC236}">
                <a16:creationId xmlns:a16="http://schemas.microsoft.com/office/drawing/2014/main" id="{145755E9-751E-47D2-9FAB-9535300C6948}"/>
              </a:ext>
            </a:extLst>
          </p:cNvPr>
          <p:cNvSpPr>
            <a:spLocks noGrp="1"/>
          </p:cNvSpPr>
          <p:nvPr>
            <p:ph type="sldNum" sz="quarter" idx="12"/>
          </p:nvPr>
        </p:nvSpPr>
        <p:spPr/>
        <p:txBody>
          <a:bodyPr/>
          <a:lstStyle/>
          <a:p>
            <a:fld id="{D57F1E4F-1CFF-5643-939E-217C01CDF565}" type="slidenum">
              <a:rPr lang="en-US" smtClean="0"/>
              <a:pPr/>
              <a:t>370</a:t>
            </a:fld>
            <a:endParaRPr lang="en-US" dirty="0"/>
          </a:p>
        </p:txBody>
      </p:sp>
    </p:spTree>
    <p:extLst>
      <p:ext uri="{BB962C8B-B14F-4D97-AF65-F5344CB8AC3E}">
        <p14:creationId xmlns:p14="http://schemas.microsoft.com/office/powerpoint/2010/main" val="3171167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AJAX</a:t>
            </a:r>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1732383" y="1108969"/>
            <a:ext cx="9343053" cy="3270832"/>
          </a:xfrm>
          <a:prstGeom prst="rect">
            <a:avLst/>
          </a:prstGeom>
        </p:spPr>
        <p:txBody>
          <a:bodyPr wrap="square">
            <a:spAutoFit/>
          </a:bodyPr>
          <a:lstStyle/>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Saisissez ces données dans </a:t>
            </a:r>
            <a:r>
              <a:rPr lang="fr-FR" dirty="0" err="1">
                <a:solidFill>
                  <a:srgbClr val="000000"/>
                </a:solidFill>
                <a:latin typeface="Calibri" panose="020F0502020204030204" pitchFamily="34" charset="0"/>
                <a:ea typeface="Calibri" panose="020F0502020204030204" pitchFamily="34" charset="0"/>
                <a:cs typeface="Calibri" panose="020F0502020204030204" pitchFamily="34" charset="0"/>
              </a:rPr>
              <a:t>NotePad</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et sauvegardez-les dans le fichier </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employes.json</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600"/>
              </a:spcAft>
            </a:pP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Prenom</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":"John",</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"Nom":"</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Doe</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"Age":"25"</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Nous allons accéder à ce fichier en </a:t>
            </a:r>
            <a:r>
              <a:rPr lang="fr-FR" dirty="0" err="1">
                <a:solidFill>
                  <a:srgbClr val="000000"/>
                </a:solidFill>
                <a:latin typeface="Calibri" panose="020F0502020204030204" pitchFamily="34" charset="0"/>
                <a:ea typeface="Calibri" panose="020F0502020204030204" pitchFamily="34" charset="0"/>
                <a:cs typeface="Calibri" panose="020F0502020204030204" pitchFamily="34" charset="0"/>
              </a:rPr>
              <a:t>jQuery</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et exploiter</a:t>
            </a: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les données qui le composent. Voici le résultat attendu :</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Image 4"/>
          <p:cNvPicPr/>
          <p:nvPr/>
        </p:nvPicPr>
        <p:blipFill>
          <a:blip r:embed="rId2"/>
          <a:stretch>
            <a:fillRect/>
          </a:stretch>
        </p:blipFill>
        <p:spPr>
          <a:xfrm>
            <a:off x="7585268" y="2291881"/>
            <a:ext cx="3606800" cy="3298190"/>
          </a:xfrm>
          <a:prstGeom prst="rect">
            <a:avLst/>
          </a:prstGeom>
        </p:spPr>
      </p:pic>
      <p:sp>
        <p:nvSpPr>
          <p:cNvPr id="6" name="ZoneTexte 5"/>
          <p:cNvSpPr txBox="1"/>
          <p:nvPr/>
        </p:nvSpPr>
        <p:spPr>
          <a:xfrm>
            <a:off x="4890799" y="2251980"/>
            <a:ext cx="1985341"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dirty="0" err="1"/>
              <a:t>employe.json</a:t>
            </a:r>
            <a:endParaRPr lang="fr-FR" dirty="0"/>
          </a:p>
        </p:txBody>
      </p:sp>
      <p:sp>
        <p:nvSpPr>
          <p:cNvPr id="7" name="Espace réservé du numéro de diapositive 6">
            <a:extLst>
              <a:ext uri="{FF2B5EF4-FFF2-40B4-BE49-F238E27FC236}">
                <a16:creationId xmlns:a16="http://schemas.microsoft.com/office/drawing/2014/main" id="{55E5EA46-36E5-4B99-BBFC-B3E34A0ABB07}"/>
              </a:ext>
            </a:extLst>
          </p:cNvPr>
          <p:cNvSpPr>
            <a:spLocks noGrp="1"/>
          </p:cNvSpPr>
          <p:nvPr>
            <p:ph type="sldNum" sz="quarter" idx="12"/>
          </p:nvPr>
        </p:nvSpPr>
        <p:spPr/>
        <p:txBody>
          <a:bodyPr/>
          <a:lstStyle/>
          <a:p>
            <a:fld id="{D57F1E4F-1CFF-5643-939E-217C01CDF565}" type="slidenum">
              <a:rPr lang="en-US" smtClean="0"/>
              <a:pPr/>
              <a:t>371</a:t>
            </a:fld>
            <a:endParaRPr lang="en-US" dirty="0"/>
          </a:p>
        </p:txBody>
      </p:sp>
    </p:spTree>
    <p:extLst>
      <p:ext uri="{BB962C8B-B14F-4D97-AF65-F5344CB8AC3E}">
        <p14:creationId xmlns:p14="http://schemas.microsoft.com/office/powerpoint/2010/main" val="2227757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AJAX</a:t>
            </a:r>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2346715" y="2478632"/>
            <a:ext cx="8174139" cy="3608167"/>
          </a:xfrm>
          <a:prstGeom prst="rect">
            <a:avLst/>
          </a:prstGeom>
        </p:spPr>
        <p:txBody>
          <a:bodyPr wrap="square">
            <a:spAutoFit/>
          </a:bodyPr>
          <a:lstStyle/>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&lt;!DOCTYPE html&gt;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&lt;html&gt;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head</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meta</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charset</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="utf-8"&gt;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title</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&gt;Lecture et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parsing</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d'un fichier JSON&lt;/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title</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&lt;style&gt;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width</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300px;</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height</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315px;</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border-style: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solid</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border-</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width</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3px;</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border-</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color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black;</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&lt;/style&gt;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head</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Rectangle 4"/>
          <p:cNvSpPr/>
          <p:nvPr/>
        </p:nvSpPr>
        <p:spPr>
          <a:xfrm>
            <a:off x="2346716" y="1370760"/>
            <a:ext cx="4113177" cy="374846"/>
          </a:xfrm>
          <a:prstGeom prst="rect">
            <a:avLst/>
          </a:prstGeom>
        </p:spPr>
        <p:txBody>
          <a:bodyPr wrap="none">
            <a:spAutoFit/>
          </a:bodyPr>
          <a:lstStyle/>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Et voici le fichier HTML5/</a:t>
            </a:r>
            <a:r>
              <a:rPr lang="fr-FR" dirty="0" err="1">
                <a:solidFill>
                  <a:srgbClr val="000000"/>
                </a:solidFill>
                <a:latin typeface="Calibri" panose="020F0502020204030204" pitchFamily="34" charset="0"/>
                <a:ea typeface="Calibri" panose="020F0502020204030204" pitchFamily="34" charset="0"/>
                <a:cs typeface="Calibri" panose="020F0502020204030204" pitchFamily="34" charset="0"/>
              </a:rPr>
              <a:t>jQuery</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utilisé :</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Espace réservé du numéro de diapositive 5">
            <a:extLst>
              <a:ext uri="{FF2B5EF4-FFF2-40B4-BE49-F238E27FC236}">
                <a16:creationId xmlns:a16="http://schemas.microsoft.com/office/drawing/2014/main" id="{FB40D003-455F-4175-90E7-124EFC1E4A99}"/>
              </a:ext>
            </a:extLst>
          </p:cNvPr>
          <p:cNvSpPr>
            <a:spLocks noGrp="1"/>
          </p:cNvSpPr>
          <p:nvPr>
            <p:ph type="sldNum" sz="quarter" idx="12"/>
          </p:nvPr>
        </p:nvSpPr>
        <p:spPr/>
        <p:txBody>
          <a:bodyPr/>
          <a:lstStyle/>
          <a:p>
            <a:fld id="{D57F1E4F-1CFF-5643-939E-217C01CDF565}" type="slidenum">
              <a:rPr lang="en-US" smtClean="0"/>
              <a:pPr/>
              <a:t>372</a:t>
            </a:fld>
            <a:endParaRPr lang="en-US" dirty="0"/>
          </a:p>
        </p:txBody>
      </p:sp>
    </p:spTree>
    <p:extLst>
      <p:ext uri="{BB962C8B-B14F-4D97-AF65-F5344CB8AC3E}">
        <p14:creationId xmlns:p14="http://schemas.microsoft.com/office/powerpoint/2010/main" val="194275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57087" y="1161521"/>
            <a:ext cx="8899796" cy="4047647"/>
          </a:xfrm>
          <a:prstGeom prst="rect">
            <a:avLst/>
          </a:prstGeom>
        </p:spPr>
        <p:txBody>
          <a:bodyPr wrap="square">
            <a:spAutoFit/>
          </a:bodyPr>
          <a:lstStyle/>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&lt;body&gt;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src</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="jquery.js"&gt;&lt;/script&gt;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&lt;h2&gt;Lecture et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parsing</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du fichier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employes.json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&lt;/h2&gt;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id="lecture"&gt;Lancer la lecture&lt;/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&lt;div id="zone"&gt;&lt;/div&gt;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$('#lecture').on('click',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getJSON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('employes.</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json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(data){</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$('#zone').append('Prénom : ' +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data.Prenom</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$('#zone').append('Nom : ' +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data.Nom</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$('#zone').append('Age : ' +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data.Age</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&lt;/body&gt;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&lt;/html&gt;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ZoneTexte 2"/>
          <p:cNvSpPr txBox="1"/>
          <p:nvPr/>
        </p:nvSpPr>
        <p:spPr>
          <a:xfrm>
            <a:off x="2112579" y="399393"/>
            <a:ext cx="2753711" cy="369332"/>
          </a:xfrm>
          <a:prstGeom prst="rect">
            <a:avLst/>
          </a:prstGeom>
          <a:noFill/>
        </p:spPr>
        <p:txBody>
          <a:bodyPr wrap="square" rtlCol="0">
            <a:spAutoFit/>
          </a:bodyPr>
          <a:lstStyle/>
          <a:p>
            <a:r>
              <a:rPr lang="fr-FR" dirty="0"/>
              <a:t>Suite ...</a:t>
            </a:r>
          </a:p>
        </p:txBody>
      </p:sp>
      <p:sp>
        <p:nvSpPr>
          <p:cNvPr id="4" name="Espace réservé du numéro de diapositive 3">
            <a:extLst>
              <a:ext uri="{FF2B5EF4-FFF2-40B4-BE49-F238E27FC236}">
                <a16:creationId xmlns:a16="http://schemas.microsoft.com/office/drawing/2014/main" id="{17ECA7F9-9B77-4051-BE86-D723CE5729F5}"/>
              </a:ext>
            </a:extLst>
          </p:cNvPr>
          <p:cNvSpPr>
            <a:spLocks noGrp="1"/>
          </p:cNvSpPr>
          <p:nvPr>
            <p:ph type="sldNum" sz="quarter" idx="12"/>
          </p:nvPr>
        </p:nvSpPr>
        <p:spPr/>
        <p:txBody>
          <a:bodyPr/>
          <a:lstStyle/>
          <a:p>
            <a:fld id="{D57F1E4F-1CFF-5643-939E-217C01CDF565}" type="slidenum">
              <a:rPr lang="en-US" smtClean="0"/>
              <a:pPr/>
              <a:t>373</a:t>
            </a:fld>
            <a:endParaRPr lang="en-US" dirty="0"/>
          </a:p>
        </p:txBody>
      </p:sp>
    </p:spTree>
    <p:extLst>
      <p:ext uri="{BB962C8B-B14F-4D97-AF65-F5344CB8AC3E}">
        <p14:creationId xmlns:p14="http://schemas.microsoft.com/office/powerpoint/2010/main" val="2333608826"/>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AJAX</a:t>
            </a:r>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1835020" y="2016177"/>
            <a:ext cx="8736563" cy="4212563"/>
          </a:xfrm>
          <a:prstGeom prst="rect">
            <a:avLst/>
          </a:prstGeom>
        </p:spPr>
        <p:txBody>
          <a:bodyPr wrap="square">
            <a:spAutoFit/>
          </a:bodyPr>
          <a:lstStyle/>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L'extraction (aussi appelée </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parsing</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des données se fait dans la fonction callback :</a:t>
            </a:r>
          </a:p>
          <a:p>
            <a:pPr marL="225425" indent="-6350" algn="just">
              <a:lnSpc>
                <a:spcPct val="102000"/>
              </a:lnSpc>
              <a:spcAft>
                <a:spcPts val="600"/>
              </a:spcAft>
            </a:pP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getJSON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('employes.</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json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(data){</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$('#zone').append('Prénom : ' +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data.Prenom</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$('#zone').append('Nom : ' +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data.Nom</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$('#zone').append('Age : ' +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data.Age</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La structure du fichier JSON pris en exemple est ultra simple. Pour accéder à ses différentes composantes, on utilise le paramètre de la fonction callback, suffixé par le nom des différents champs à accéder :</a:t>
            </a:r>
          </a:p>
          <a:p>
            <a:pPr marL="225425" indent="-6350" algn="just">
              <a:lnSpc>
                <a:spcPct val="102000"/>
              </a:lnSpc>
              <a:spcAft>
                <a:spcPts val="600"/>
              </a:spcAft>
            </a:pP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data.Prenom</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data.Nom</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data.Age</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Espace réservé du numéro de diapositive 4">
            <a:extLst>
              <a:ext uri="{FF2B5EF4-FFF2-40B4-BE49-F238E27FC236}">
                <a16:creationId xmlns:a16="http://schemas.microsoft.com/office/drawing/2014/main" id="{88009971-21F5-4E27-BC2E-14D6A682B58F}"/>
              </a:ext>
            </a:extLst>
          </p:cNvPr>
          <p:cNvSpPr>
            <a:spLocks noGrp="1"/>
          </p:cNvSpPr>
          <p:nvPr>
            <p:ph type="sldNum" sz="quarter" idx="12"/>
          </p:nvPr>
        </p:nvSpPr>
        <p:spPr/>
        <p:txBody>
          <a:bodyPr/>
          <a:lstStyle/>
          <a:p>
            <a:fld id="{D57F1E4F-1CFF-5643-939E-217C01CDF565}" type="slidenum">
              <a:rPr lang="en-US" smtClean="0"/>
              <a:pPr/>
              <a:t>374</a:t>
            </a:fld>
            <a:endParaRPr lang="en-US" dirty="0"/>
          </a:p>
        </p:txBody>
      </p:sp>
    </p:spTree>
    <p:extLst>
      <p:ext uri="{BB962C8B-B14F-4D97-AF65-F5344CB8AC3E}">
        <p14:creationId xmlns:p14="http://schemas.microsoft.com/office/powerpoint/2010/main" val="371123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1730051" y="371031"/>
            <a:ext cx="9940212" cy="6486969"/>
          </a:xfrm>
          <a:prstGeom prst="rect">
            <a:avLst/>
          </a:prstGeom>
        </p:spPr>
        <p:txBody>
          <a:bodyPr wrap="square">
            <a:spAutoFit/>
          </a:bodyPr>
          <a:lstStyle/>
          <a:p>
            <a:pPr marL="225425" indent="-6350" algn="just">
              <a:lnSpc>
                <a:spcPct val="102000"/>
              </a:lnSpc>
              <a:spcAft>
                <a:spcPts val="600"/>
              </a:spcAft>
            </a:pP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 Exercice :</a:t>
            </a:r>
          </a:p>
          <a:p>
            <a:pPr marL="225425" indent="-6350" algn="just">
              <a:lnSpc>
                <a:spcPct val="102000"/>
              </a:lnSpc>
              <a:spcAft>
                <a:spcPts val="600"/>
              </a:spcAft>
            </a:pP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Créez le fichier </a:t>
            </a:r>
            <a:r>
              <a:rPr lang="fr-F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employes2.json</a:t>
            </a: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600"/>
              </a:spcAft>
            </a:pPr>
            <a:endPar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Prenom</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":"John" , "Nom":"</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Doe</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"Age":"25" }, </a:t>
            </a:r>
            <a:endPar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Prenom</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":"Anna" , "</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Nom":"Smith</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"Age":"34" }, </a:t>
            </a:r>
            <a:endPar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Prenom</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":"Peter" , "</a:t>
            </a:r>
            <a:r>
              <a:rPr lang="fr-FR" dirty="0" err="1">
                <a:solidFill>
                  <a:srgbClr val="000000"/>
                </a:solidFill>
                <a:latin typeface="Courier New" panose="02070309020205020404" pitchFamily="49" charset="0"/>
                <a:ea typeface="Calibri" panose="020F0502020204030204" pitchFamily="34" charset="0"/>
                <a:cs typeface="Calibri" panose="020F0502020204030204" pitchFamily="34" charset="0"/>
              </a:rPr>
              <a:t>Nom":"Jones</a:t>
            </a: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 "Age":"17" }</a:t>
            </a:r>
            <a:endPar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600"/>
              </a:spcAft>
            </a:pP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Modifiez le code </a:t>
            </a:r>
            <a:r>
              <a:rPr lang="fr-FR" sz="2400" dirty="0" err="1">
                <a:solidFill>
                  <a:srgbClr val="000000"/>
                </a:solidFill>
                <a:latin typeface="Calibri" panose="020F0502020204030204" pitchFamily="34" charset="0"/>
                <a:ea typeface="Calibri" panose="020F0502020204030204" pitchFamily="34" charset="0"/>
                <a:cs typeface="Calibri" panose="020F0502020204030204" pitchFamily="34" charset="0"/>
              </a:rPr>
              <a:t>jQuery</a:t>
            </a: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 pour afficher toutes les données de ce fichier JSON. Pour cela, vous parcourrez les données retournées par la fonction </a:t>
            </a:r>
            <a:r>
              <a:rPr lang="fr-F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getJSON</a:t>
            </a:r>
            <a:r>
              <a:rPr lang="fr-F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 en utilisant la fonction </a:t>
            </a:r>
            <a:r>
              <a:rPr lang="fr-F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sz="2400" b="1" dirty="0" err="1">
                <a:solidFill>
                  <a:srgbClr val="000000"/>
                </a:solidFill>
                <a:latin typeface="Calibri" panose="020F0502020204030204" pitchFamily="34" charset="0"/>
                <a:ea typeface="Calibri" panose="020F0502020204030204" pitchFamily="34" charset="0"/>
                <a:cs typeface="Calibri" panose="020F0502020204030204" pitchFamily="34" charset="0"/>
              </a:rPr>
              <a:t>each</a:t>
            </a:r>
            <a:r>
              <a:rPr lang="fr-F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 dont voici la syntaxe :</a:t>
            </a:r>
          </a:p>
          <a:p>
            <a:pPr marL="225425" indent="-6350" algn="just">
              <a:lnSpc>
                <a:spcPct val="102000"/>
              </a:lnSpc>
              <a:spcAft>
                <a:spcPts val="600"/>
              </a:spcAft>
            </a:pPr>
            <a:endPar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rPr>
              <a:t>$.</a:t>
            </a:r>
            <a:r>
              <a:rPr lang="fr-FR" dirty="0" err="1">
                <a:solidFill>
                  <a:srgbClr val="000000"/>
                </a:solidFill>
                <a:latin typeface="Courier New" panose="02070309020205020404" pitchFamily="49" charset="0"/>
                <a:ea typeface="Calibri" panose="020F0502020204030204" pitchFamily="34" charset="0"/>
              </a:rPr>
              <a:t>each</a:t>
            </a:r>
            <a:r>
              <a:rPr lang="fr-FR" dirty="0">
                <a:solidFill>
                  <a:srgbClr val="000000"/>
                </a:solidFill>
                <a:latin typeface="Courier New" panose="02070309020205020404" pitchFamily="49" charset="0"/>
                <a:ea typeface="Calibri" panose="020F0502020204030204" pitchFamily="34" charset="0"/>
              </a:rPr>
              <a:t>(données à examiner, </a:t>
            </a:r>
            <a:r>
              <a:rPr lang="fr-FR" dirty="0" err="1">
                <a:solidFill>
                  <a:srgbClr val="000000"/>
                </a:solidFill>
                <a:latin typeface="Courier New" panose="02070309020205020404" pitchFamily="49" charset="0"/>
                <a:ea typeface="Calibri" panose="020F0502020204030204" pitchFamily="34" charset="0"/>
              </a:rPr>
              <a:t>function</a:t>
            </a:r>
            <a:r>
              <a:rPr lang="fr-FR" dirty="0">
                <a:solidFill>
                  <a:srgbClr val="000000"/>
                </a:solidFill>
                <a:latin typeface="Courier New" panose="02070309020205020404" pitchFamily="49" charset="0"/>
                <a:ea typeface="Calibri" panose="020F0502020204030204" pitchFamily="34" charset="0"/>
              </a:rPr>
              <a:t>(index, données extraites){</a:t>
            </a: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rPr>
              <a:t>  // Instructions pour examiner les données extraites</a:t>
            </a: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rPr>
              <a:t>});</a:t>
            </a:r>
          </a:p>
          <a:p>
            <a:pPr marL="225425" indent="-6350" algn="just">
              <a:lnSpc>
                <a:spcPct val="102000"/>
              </a:lnSpc>
              <a:spcAft>
                <a:spcPts val="0"/>
              </a:spcAft>
            </a:pPr>
            <a:r>
              <a:rPr lang="fr-FR" dirty="0">
                <a:solidFill>
                  <a:srgbClr val="000000"/>
                </a:solidFill>
                <a:latin typeface="Courier New" panose="02070309020205020404" pitchFamily="49" charset="0"/>
                <a:ea typeface="Calibri" panose="020F0502020204030204" pitchFamily="34" charset="0"/>
              </a:rPr>
              <a:t> </a:t>
            </a:r>
          </a:p>
          <a:p>
            <a:pPr marL="225425" indent="-6350" algn="just">
              <a:lnSpc>
                <a:spcPct val="102000"/>
              </a:lnSpc>
              <a:spcAft>
                <a:spcPts val="600"/>
              </a:spcAft>
            </a:pP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fr-FR" sz="24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ZoneTexte 4"/>
          <p:cNvSpPr txBox="1"/>
          <p:nvPr/>
        </p:nvSpPr>
        <p:spPr>
          <a:xfrm>
            <a:off x="9679777" y="2235940"/>
            <a:ext cx="1804468"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dirty="0"/>
              <a:t>employes2.json</a:t>
            </a:r>
          </a:p>
        </p:txBody>
      </p:sp>
      <p:sp>
        <p:nvSpPr>
          <p:cNvPr id="2" name="Espace réservé du numéro de diapositive 1">
            <a:extLst>
              <a:ext uri="{FF2B5EF4-FFF2-40B4-BE49-F238E27FC236}">
                <a16:creationId xmlns:a16="http://schemas.microsoft.com/office/drawing/2014/main" id="{291A94F9-4120-41D0-BF3C-EB99BD853DA3}"/>
              </a:ext>
            </a:extLst>
          </p:cNvPr>
          <p:cNvSpPr>
            <a:spLocks noGrp="1"/>
          </p:cNvSpPr>
          <p:nvPr>
            <p:ph type="sldNum" sz="quarter" idx="12"/>
          </p:nvPr>
        </p:nvSpPr>
        <p:spPr/>
        <p:txBody>
          <a:bodyPr/>
          <a:lstStyle/>
          <a:p>
            <a:fld id="{D57F1E4F-1CFF-5643-939E-217C01CDF565}" type="slidenum">
              <a:rPr lang="en-US" smtClean="0"/>
              <a:pPr/>
              <a:t>375</a:t>
            </a:fld>
            <a:endParaRPr lang="en-US" dirty="0"/>
          </a:p>
        </p:txBody>
      </p:sp>
    </p:spTree>
    <p:extLst>
      <p:ext uri="{BB962C8B-B14F-4D97-AF65-F5344CB8AC3E}">
        <p14:creationId xmlns:p14="http://schemas.microsoft.com/office/powerpoint/2010/main" val="2097188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2646783" y="1239597"/>
            <a:ext cx="8546733" cy="4295728"/>
          </a:xfrm>
          <a:prstGeom prst="rect">
            <a:avLst/>
          </a:prstGeom>
        </p:spPr>
        <p:txBody>
          <a:bodyPr wrap="square">
            <a:spAutoFit/>
          </a:bodyPr>
          <a:lstStyle/>
          <a:p>
            <a:pPr marL="561975" indent="-342900" algn="just">
              <a:lnSpc>
                <a:spcPct val="102000"/>
              </a:lnSpc>
              <a:spcAft>
                <a:spcPts val="600"/>
              </a:spcAft>
              <a:buFont typeface="Wingdings" panose="05000000000000000000" pitchFamily="2" charset="2"/>
              <a:buChar char="Ë"/>
            </a:pPr>
            <a:r>
              <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rPr>
              <a:t>Solution :</a:t>
            </a:r>
          </a:p>
          <a:p>
            <a:pPr marL="219075" algn="just">
              <a:lnSpc>
                <a:spcPct val="102000"/>
              </a:lnSpc>
              <a:spcAft>
                <a:spcPts val="600"/>
              </a:spcAft>
            </a:pPr>
            <a:endParaRPr lang="fr-F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&lt;!DOCTYPE html&gt;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&lt;html&gt;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head</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meta</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charset</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="utf-8"&gt;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title</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&gt;Lecture et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parsing</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d'un fichier JSON&lt;/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title</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&lt;style&gt;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width</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300px;</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height</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315px;</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border-style: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solid</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border-</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width</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3px;</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border-</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color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black;</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&lt;/style&gt;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head</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
        <p:nvSpPr>
          <p:cNvPr id="2" name="Espace réservé du numéro de diapositive 1">
            <a:extLst>
              <a:ext uri="{FF2B5EF4-FFF2-40B4-BE49-F238E27FC236}">
                <a16:creationId xmlns:a16="http://schemas.microsoft.com/office/drawing/2014/main" id="{EF588A8A-AB06-4162-8048-75E3CEF581FD}"/>
              </a:ext>
            </a:extLst>
          </p:cNvPr>
          <p:cNvSpPr>
            <a:spLocks noGrp="1"/>
          </p:cNvSpPr>
          <p:nvPr>
            <p:ph type="sldNum" sz="quarter" idx="12"/>
          </p:nvPr>
        </p:nvSpPr>
        <p:spPr/>
        <p:txBody>
          <a:bodyPr/>
          <a:lstStyle/>
          <a:p>
            <a:fld id="{D57F1E4F-1CFF-5643-939E-217C01CDF565}" type="slidenum">
              <a:rPr lang="en-US" smtClean="0"/>
              <a:pPr/>
              <a:t>376</a:t>
            </a:fld>
            <a:endParaRPr lang="en-US" dirty="0"/>
          </a:p>
        </p:txBody>
      </p:sp>
    </p:spTree>
    <p:extLst>
      <p:ext uri="{BB962C8B-B14F-4D97-AF65-F5344CB8AC3E}">
        <p14:creationId xmlns:p14="http://schemas.microsoft.com/office/powerpoint/2010/main" val="2351243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0027" y="1409482"/>
            <a:ext cx="9869214" cy="4487126"/>
          </a:xfrm>
          <a:prstGeom prst="rect">
            <a:avLst/>
          </a:prstGeom>
        </p:spPr>
        <p:txBody>
          <a:bodyPr wrap="square">
            <a:spAutoFit/>
          </a:bodyPr>
          <a:lstStyle/>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&lt;body&gt;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src</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="jquery.js"&gt;&lt;/script&gt;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&lt;h2&gt;Lecture et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parsing</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du fichier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employes.json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&lt;/h2&gt;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id="lecture"&gt;Lancer la lecture&lt;/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&lt;div id="zone"&gt;&lt;/div&gt;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$('#lecture').on('click',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getJSON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('employes2.json',function(data){</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each</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data,function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index,d</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$('#zone').append('Prénom : ' +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d.Prenom</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$('#zone').append('Nom : ' +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d.Nom</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$('#zone').append('Age : ' +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d.Age</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&lt;/body&gt;</a:t>
            </a:r>
            <a:endParaRPr lang="fr-FR" sz="1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&lt;/html&gt;</a:t>
            </a:r>
            <a:endParaRPr lang="fr-FR" sz="1400" dirty="0"/>
          </a:p>
        </p:txBody>
      </p:sp>
      <p:sp>
        <p:nvSpPr>
          <p:cNvPr id="3" name="ZoneTexte 2"/>
          <p:cNvSpPr txBox="1"/>
          <p:nvPr/>
        </p:nvSpPr>
        <p:spPr>
          <a:xfrm>
            <a:off x="2154621" y="662152"/>
            <a:ext cx="2596055" cy="378372"/>
          </a:xfrm>
          <a:prstGeom prst="rect">
            <a:avLst/>
          </a:prstGeom>
          <a:noFill/>
        </p:spPr>
        <p:txBody>
          <a:bodyPr wrap="square" rtlCol="0">
            <a:spAutoFit/>
          </a:bodyPr>
          <a:lstStyle/>
          <a:p>
            <a:r>
              <a:rPr lang="fr-FR" dirty="0"/>
              <a:t>Suite ...</a:t>
            </a:r>
          </a:p>
        </p:txBody>
      </p:sp>
      <p:sp>
        <p:nvSpPr>
          <p:cNvPr id="4" name="Espace réservé du numéro de diapositive 3">
            <a:extLst>
              <a:ext uri="{FF2B5EF4-FFF2-40B4-BE49-F238E27FC236}">
                <a16:creationId xmlns:a16="http://schemas.microsoft.com/office/drawing/2014/main" id="{C94C5097-8DFA-459A-A08A-BBC5D931A0DA}"/>
              </a:ext>
            </a:extLst>
          </p:cNvPr>
          <p:cNvSpPr>
            <a:spLocks noGrp="1"/>
          </p:cNvSpPr>
          <p:nvPr>
            <p:ph type="sldNum" sz="quarter" idx="12"/>
          </p:nvPr>
        </p:nvSpPr>
        <p:spPr/>
        <p:txBody>
          <a:bodyPr/>
          <a:lstStyle/>
          <a:p>
            <a:fld id="{D57F1E4F-1CFF-5643-939E-217C01CDF565}" type="slidenum">
              <a:rPr lang="en-US" smtClean="0"/>
              <a:pPr/>
              <a:t>377</a:t>
            </a:fld>
            <a:endParaRPr lang="en-US" dirty="0"/>
          </a:p>
        </p:txBody>
      </p:sp>
    </p:spTree>
    <p:extLst>
      <p:ext uri="{BB962C8B-B14F-4D97-AF65-F5344CB8AC3E}">
        <p14:creationId xmlns:p14="http://schemas.microsoft.com/office/powerpoint/2010/main" val="1896293590"/>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071945" y="93306"/>
            <a:ext cx="3162112" cy="1015663"/>
          </a:xfrm>
          <a:prstGeom prst="rect">
            <a:avLst/>
          </a:prstGeom>
          <a:noFill/>
        </p:spPr>
        <p:txBody>
          <a:bodyPr wrap="square" rtlCol="0">
            <a:spAutoFit/>
          </a:bodyPr>
          <a:lstStyle/>
          <a:p>
            <a:r>
              <a:rPr lang="fr-FR" sz="6000" dirty="0"/>
              <a:t>AJAX</a:t>
            </a:r>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1424473" y="1079603"/>
            <a:ext cx="6096000" cy="5325369"/>
          </a:xfrm>
          <a:prstGeom prst="rect">
            <a:avLst/>
          </a:prstGeom>
        </p:spPr>
        <p:txBody>
          <a:bodyPr>
            <a:spAutoFit/>
          </a:bodyPr>
          <a:lstStyle/>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La fonction callback de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getJSON</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obtient la totalité des données du fichier JSON. La boucle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each</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porte sur les données extraites par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getJSON</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Sa fonction callback va s'intéresser individuellement à chaque enregistrements, ici représentés par la lettre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d</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600"/>
              </a:spcAft>
            </a:pP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getJSON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('employes2.json',function(data){</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each</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data,function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index,d</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Pour extraire les données d'un enregistrement, il suffit de passer par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d</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et de le suffixer par le nom des champs concernés : </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Prenom</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Nom</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et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Age</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600"/>
              </a:spcAft>
            </a:pP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$('#zone').append('Prénom : ' +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d.Prenom</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$('#zone').append('Nom : ' +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d.Nom</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$('#zone').append('Age : ' +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d.Age</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 '&lt;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&gt;&lt;</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Voici le résultat :</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Image 4"/>
          <p:cNvPicPr/>
          <p:nvPr/>
        </p:nvPicPr>
        <p:blipFill>
          <a:blip r:embed="rId2"/>
          <a:stretch>
            <a:fillRect/>
          </a:stretch>
        </p:blipFill>
        <p:spPr>
          <a:xfrm>
            <a:off x="7867883" y="3159190"/>
            <a:ext cx="3916680" cy="3581400"/>
          </a:xfrm>
          <a:prstGeom prst="rect">
            <a:avLst/>
          </a:prstGeom>
        </p:spPr>
      </p:pic>
      <p:sp>
        <p:nvSpPr>
          <p:cNvPr id="6" name="Espace réservé du numéro de diapositive 5">
            <a:extLst>
              <a:ext uri="{FF2B5EF4-FFF2-40B4-BE49-F238E27FC236}">
                <a16:creationId xmlns:a16="http://schemas.microsoft.com/office/drawing/2014/main" id="{B3BBA441-1223-4E9C-AFCB-45E95138A09A}"/>
              </a:ext>
            </a:extLst>
          </p:cNvPr>
          <p:cNvSpPr>
            <a:spLocks noGrp="1"/>
          </p:cNvSpPr>
          <p:nvPr>
            <p:ph type="sldNum" sz="quarter" idx="12"/>
          </p:nvPr>
        </p:nvSpPr>
        <p:spPr/>
        <p:txBody>
          <a:bodyPr/>
          <a:lstStyle/>
          <a:p>
            <a:fld id="{D57F1E4F-1CFF-5643-939E-217C01CDF565}" type="slidenum">
              <a:rPr lang="en-US" smtClean="0"/>
              <a:pPr/>
              <a:t>378</a:t>
            </a:fld>
            <a:endParaRPr lang="en-US" dirty="0"/>
          </a:p>
        </p:txBody>
      </p:sp>
    </p:spTree>
    <p:extLst>
      <p:ext uri="{BB962C8B-B14F-4D97-AF65-F5344CB8AC3E}">
        <p14:creationId xmlns:p14="http://schemas.microsoft.com/office/powerpoint/2010/main" val="2954526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828799" y="93306"/>
            <a:ext cx="10645582" cy="1015663"/>
          </a:xfrm>
          <a:prstGeom prst="rect">
            <a:avLst/>
          </a:prstGeom>
          <a:noFill/>
        </p:spPr>
        <p:txBody>
          <a:bodyPr wrap="square" rtlCol="0">
            <a:spAutoFit/>
          </a:bodyPr>
          <a:lstStyle/>
          <a:p>
            <a:r>
              <a:rPr lang="fr-FR" sz="6000" dirty="0"/>
              <a:t>AJAX - Lecture de données XML</a:t>
            </a:r>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2084476" y="1344392"/>
            <a:ext cx="9231362" cy="5890459"/>
          </a:xfrm>
          <a:prstGeom prst="rect">
            <a:avLst/>
          </a:prstGeom>
        </p:spPr>
        <p:txBody>
          <a:bodyPr wrap="square">
            <a:spAutoFit/>
          </a:bodyPr>
          <a:lstStyle/>
          <a:p>
            <a:pPr marL="225425" indent="-6350" algn="just">
              <a:lnSpc>
                <a:spcPct val="102000"/>
              </a:lnSpc>
              <a:spcAft>
                <a:spcPts val="600"/>
              </a:spcAft>
            </a:pPr>
            <a:r>
              <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Voici un fichier XML nommé </a:t>
            </a:r>
            <a:r>
              <a:rPr lang="fr-FR"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data.xml</a:t>
            </a:r>
            <a:r>
              <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600"/>
              </a:spcAft>
            </a:pP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pPr>
            <a:r>
              <a:rPr lang="fr-FR"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&lt;sites&gt;</a:t>
            </a:r>
          </a:p>
          <a:p>
            <a:pPr marL="225425" indent="-6350" algn="just">
              <a:lnSpc>
                <a:spcPct val="102000"/>
              </a:lnSpc>
            </a:pPr>
            <a:r>
              <a:rPr lang="fr-FR"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&lt;site id="1"&gt;</a:t>
            </a:r>
          </a:p>
          <a:p>
            <a:pPr marL="225425" indent="-6350" algn="just">
              <a:lnSpc>
                <a:spcPct val="102000"/>
              </a:lnSpc>
            </a:pPr>
            <a:r>
              <a:rPr lang="fr-FR"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a:t>
            </a:r>
            <a:r>
              <a:rPr lang="fr-FR"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title</a:t>
            </a:r>
            <a:r>
              <a:rPr lang="fr-FR"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&gt;Google&lt;/</a:t>
            </a:r>
            <a:r>
              <a:rPr lang="fr-FR"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title</a:t>
            </a:r>
            <a:r>
              <a:rPr lang="fr-FR"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&gt;</a:t>
            </a:r>
          </a:p>
          <a:p>
            <a:pPr marL="225425" indent="-6350" algn="just">
              <a:lnSpc>
                <a:spcPct val="102000"/>
              </a:lnSpc>
            </a:pPr>
            <a:r>
              <a:rPr lang="fr-FR"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&lt;url&gt;http://www.google.fr&lt;/url&gt;</a:t>
            </a:r>
          </a:p>
          <a:p>
            <a:pPr marL="225425" indent="-6350" algn="just">
              <a:lnSpc>
                <a:spcPct val="102000"/>
              </a:lnSpc>
            </a:pPr>
            <a:r>
              <a:rPr lang="fr-FR"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&lt;/site&gt; </a:t>
            </a:r>
          </a:p>
          <a:p>
            <a:pPr marL="225425" indent="-6350" algn="just">
              <a:lnSpc>
                <a:spcPct val="102000"/>
              </a:lnSpc>
            </a:pPr>
            <a:r>
              <a:rPr lang="fr-FR"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&lt;site id="2"&gt;</a:t>
            </a:r>
          </a:p>
          <a:p>
            <a:pPr marL="225425" indent="-6350" algn="just">
              <a:lnSpc>
                <a:spcPct val="102000"/>
              </a:lnSpc>
            </a:pPr>
            <a:r>
              <a:rPr lang="fr-FR"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a:t>
            </a:r>
            <a:r>
              <a:rPr lang="fr-FR"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title</a:t>
            </a:r>
            <a:r>
              <a:rPr lang="fr-FR"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&gt;Microsoft&lt;/</a:t>
            </a:r>
            <a:r>
              <a:rPr lang="fr-FR"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title</a:t>
            </a:r>
            <a:r>
              <a:rPr lang="fr-FR"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&gt;</a:t>
            </a:r>
          </a:p>
          <a:p>
            <a:pPr marL="225425" indent="-6350" algn="just">
              <a:lnSpc>
                <a:spcPct val="102000"/>
              </a:lnSpc>
            </a:pPr>
            <a:r>
              <a:rPr lang="fr-FR"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&lt;url&gt;https://www.microsoft.com/fr-fr/default.aspx&lt;/url&gt;</a:t>
            </a:r>
          </a:p>
          <a:p>
            <a:pPr marL="225425" indent="-6350" algn="just">
              <a:lnSpc>
                <a:spcPct val="102000"/>
              </a:lnSpc>
            </a:pPr>
            <a:r>
              <a:rPr lang="fr-FR"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&lt;/site&gt;</a:t>
            </a:r>
          </a:p>
          <a:p>
            <a:pPr marL="225425" indent="-6350" algn="just">
              <a:lnSpc>
                <a:spcPct val="102000"/>
              </a:lnSpc>
            </a:pPr>
            <a:r>
              <a:rPr lang="fr-FR"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&lt;site id="3"&gt;</a:t>
            </a:r>
          </a:p>
          <a:p>
            <a:pPr marL="225425" indent="-6350" algn="just">
              <a:lnSpc>
                <a:spcPct val="102000"/>
              </a:lnSpc>
            </a:pPr>
            <a:r>
              <a:rPr lang="fr-FR"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a:t>
            </a:r>
            <a:r>
              <a:rPr lang="fr-FR"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title</a:t>
            </a:r>
            <a:r>
              <a:rPr lang="fr-FR"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&gt;Mediaforma&lt;/</a:t>
            </a:r>
            <a:r>
              <a:rPr lang="fr-FR" sz="14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title</a:t>
            </a:r>
            <a:r>
              <a:rPr lang="fr-FR"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&gt;</a:t>
            </a:r>
          </a:p>
          <a:p>
            <a:pPr marL="225425" indent="-6350" algn="just">
              <a:lnSpc>
                <a:spcPct val="102000"/>
              </a:lnSpc>
            </a:pPr>
            <a:r>
              <a:rPr lang="fr-FR"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&lt;url&gt;http://www.mediaforma.com&lt;/url&gt;</a:t>
            </a:r>
          </a:p>
          <a:p>
            <a:pPr marL="225425" indent="-6350" algn="just">
              <a:lnSpc>
                <a:spcPct val="102000"/>
              </a:lnSpc>
            </a:pPr>
            <a:r>
              <a:rPr lang="fr-FR"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&lt;/site&gt;</a:t>
            </a:r>
          </a:p>
          <a:p>
            <a:pPr marL="225425" indent="-6350" algn="just">
              <a:lnSpc>
                <a:spcPct val="102000"/>
              </a:lnSpc>
            </a:pPr>
            <a:r>
              <a:rPr lang="fr-FR" sz="1400" dirty="0">
                <a:solidFill>
                  <a:srgbClr val="000000"/>
                </a:solidFill>
                <a:latin typeface="Courier New" panose="02070309020205020404" pitchFamily="49" charset="0"/>
                <a:ea typeface="Calibri" panose="020F0502020204030204" pitchFamily="34" charset="0"/>
                <a:cs typeface="Courier New" panose="02070309020205020404" pitchFamily="49" charset="0"/>
              </a:rPr>
              <a:t>&lt;/sites&gt;</a:t>
            </a:r>
          </a:p>
          <a:p>
            <a:pPr marL="225425" indent="-6350" algn="just">
              <a:lnSpc>
                <a:spcPct val="102000"/>
              </a:lnSpc>
              <a:spcAft>
                <a:spcPts val="600"/>
              </a:spcAft>
            </a:pP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Nous allons extraire les données de ce fichier et les afficher dans une balise &lt;div&gt;. Pour cela, nous utiliserons :</a:t>
            </a:r>
          </a:p>
          <a:p>
            <a:pPr marL="504825" indent="-285750" algn="just">
              <a:lnSpc>
                <a:spcPct val="102000"/>
              </a:lnSpc>
              <a:spcAft>
                <a:spcPts val="600"/>
              </a:spcAft>
              <a:buFont typeface="Arial" panose="020B0604020202020204" pitchFamily="34" charset="0"/>
              <a:buChar char="•"/>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La fonction </a:t>
            </a:r>
            <a:r>
              <a:rPr lang="fr-FR" dirty="0" err="1">
                <a:solidFill>
                  <a:srgbClr val="000000"/>
                </a:solidFill>
                <a:latin typeface="Calibri" panose="020F0502020204030204" pitchFamily="34" charset="0"/>
                <a:ea typeface="Calibri" panose="020F0502020204030204" pitchFamily="34" charset="0"/>
                <a:cs typeface="Calibri" panose="020F0502020204030204" pitchFamily="34" charset="0"/>
              </a:rPr>
              <a:t>find</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pour trouver un nœud dans la structure ;</a:t>
            </a:r>
          </a:p>
          <a:p>
            <a:pPr marL="504825" indent="-285750" algn="just">
              <a:lnSpc>
                <a:spcPct val="102000"/>
              </a:lnSpc>
              <a:spcAft>
                <a:spcPts val="600"/>
              </a:spcAft>
              <a:buFont typeface="Arial" panose="020B0604020202020204" pitchFamily="34" charset="0"/>
              <a:buChar char="•"/>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La fonction </a:t>
            </a:r>
            <a:r>
              <a:rPr lang="fr-FR" dirty="0" err="1">
                <a:solidFill>
                  <a:srgbClr val="000000"/>
                </a:solidFill>
                <a:latin typeface="Calibri" panose="020F0502020204030204" pitchFamily="34" charset="0"/>
                <a:ea typeface="Calibri" panose="020F0502020204030204" pitchFamily="34" charset="0"/>
                <a:cs typeface="Calibri" panose="020F0502020204030204" pitchFamily="34" charset="0"/>
              </a:rPr>
              <a:t>each</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pour boucler sur les nœuds &lt;site&gt;.</a:t>
            </a:r>
          </a:p>
          <a:p>
            <a:pPr marL="225425" indent="-6350" algn="just">
              <a:lnSpc>
                <a:spcPct val="102000"/>
              </a:lnSpc>
              <a:spcAft>
                <a:spcPts val="600"/>
              </a:spcAft>
            </a:pP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Espace réservé du numéro de diapositive 4">
            <a:extLst>
              <a:ext uri="{FF2B5EF4-FFF2-40B4-BE49-F238E27FC236}">
                <a16:creationId xmlns:a16="http://schemas.microsoft.com/office/drawing/2014/main" id="{3873D0F5-C0B5-49AE-82FC-5F614344F7AF}"/>
              </a:ext>
            </a:extLst>
          </p:cNvPr>
          <p:cNvSpPr>
            <a:spLocks noGrp="1"/>
          </p:cNvSpPr>
          <p:nvPr>
            <p:ph type="sldNum" sz="quarter" idx="12"/>
          </p:nvPr>
        </p:nvSpPr>
        <p:spPr/>
        <p:txBody>
          <a:bodyPr/>
          <a:lstStyle/>
          <a:p>
            <a:fld id="{D57F1E4F-1CFF-5643-939E-217C01CDF565}" type="slidenum">
              <a:rPr lang="en-US" smtClean="0"/>
              <a:pPr/>
              <a:t>379</a:t>
            </a:fld>
            <a:endParaRPr lang="en-US" dirty="0"/>
          </a:p>
        </p:txBody>
      </p:sp>
    </p:spTree>
    <p:extLst>
      <p:ext uri="{BB962C8B-B14F-4D97-AF65-F5344CB8AC3E}">
        <p14:creationId xmlns:p14="http://schemas.microsoft.com/office/powerpoint/2010/main" val="4063390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7" end="17"/>
                                            </p:txEl>
                                          </p:spTgt>
                                        </p:tgtEl>
                                        <p:attrNameLst>
                                          <p:attrName>style.visibility</p:attrName>
                                        </p:attrNameLst>
                                      </p:cBhvr>
                                      <p:to>
                                        <p:strVal val="visible"/>
                                      </p:to>
                                    </p:set>
                                    <p:animEffect transition="in" filter="fade">
                                      <p:cBhvr>
                                        <p:cTn id="7" dur="500"/>
                                        <p:tgtEl>
                                          <p:spTgt spid="4">
                                            <p:txEl>
                                              <p:pRg st="17" end="1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8" end="18"/>
                                            </p:txEl>
                                          </p:spTgt>
                                        </p:tgtEl>
                                        <p:attrNameLst>
                                          <p:attrName>style.visibility</p:attrName>
                                        </p:attrNameLst>
                                      </p:cBhvr>
                                      <p:to>
                                        <p:strVal val="visible"/>
                                      </p:to>
                                    </p:set>
                                    <p:animEffect transition="in" filter="fade">
                                      <p:cBhvr>
                                        <p:cTn id="10" dur="500"/>
                                        <p:tgtEl>
                                          <p:spTgt spid="4">
                                            <p:txEl>
                                              <p:pRg st="18" end="1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9" end="19"/>
                                            </p:txEl>
                                          </p:spTgt>
                                        </p:tgtEl>
                                        <p:attrNameLst>
                                          <p:attrName>style.visibility</p:attrName>
                                        </p:attrNameLst>
                                      </p:cBhvr>
                                      <p:to>
                                        <p:strVal val="visible"/>
                                      </p:to>
                                    </p:set>
                                    <p:animEffect transition="in" filter="fade">
                                      <p:cBhvr>
                                        <p:cTn id="13" dur="500"/>
                                        <p:tgtEl>
                                          <p:spTgt spid="4">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1244" y="2132625"/>
            <a:ext cx="7981361" cy="2416046"/>
          </a:xfrm>
          <a:prstGeom prst="rect">
            <a:avLst/>
          </a:prstGeom>
        </p:spPr>
        <p:txBody>
          <a:bodyPr wrap="square">
            <a:spAutoFit/>
          </a:bodyPr>
          <a:lstStyle/>
          <a:p>
            <a:pPr lvl="0">
              <a:spcBef>
                <a:spcPts val="300"/>
              </a:spcBef>
              <a:spcAft>
                <a:spcPts val="300"/>
              </a:spcAft>
            </a:pPr>
            <a:r>
              <a:rPr lang="fr-FR" dirty="0">
                <a:latin typeface="Times New Roman" panose="02020603050405020304" pitchFamily="18" charset="0"/>
                <a:ea typeface="Times New Roman" panose="02020603050405020304" pitchFamily="18" charset="0"/>
              </a:rPr>
              <a:t>JavaScript peut également manipuler :</a:t>
            </a:r>
          </a:p>
          <a:p>
            <a:pPr lvl="0">
              <a:spcBef>
                <a:spcPts val="300"/>
              </a:spcBef>
              <a:spcAft>
                <a:spcPts val="300"/>
              </a:spcAft>
            </a:pPr>
            <a:endParaRPr lang="fr-FR" dirty="0">
              <a:latin typeface="Times New Roman" panose="02020603050405020304" pitchFamily="18" charset="0"/>
              <a:ea typeface="Times New Roman" panose="02020603050405020304" pitchFamily="18" charset="0"/>
            </a:endParaRPr>
          </a:p>
          <a:p>
            <a:pPr marL="285750" lvl="0" indent="-285750">
              <a:spcBef>
                <a:spcPts val="300"/>
              </a:spcBef>
              <a:spcAft>
                <a:spcPts val="300"/>
              </a:spcAft>
              <a:buFont typeface="Arial" panose="020B0604020202020204" pitchFamily="34" charset="0"/>
              <a:buChar char="•"/>
            </a:pPr>
            <a:r>
              <a:rPr lang="fr-FR" dirty="0">
                <a:latin typeface="Times New Roman" panose="02020603050405020304" pitchFamily="18" charset="0"/>
                <a:ea typeface="Times New Roman" panose="02020603050405020304" pitchFamily="18" charset="0"/>
              </a:rPr>
              <a:t>des booléens qui prennent la valeur </a:t>
            </a:r>
            <a:r>
              <a:rPr lang="fr-FR" b="1" dirty="0" err="1">
                <a:latin typeface="Times New Roman" panose="02020603050405020304" pitchFamily="18" charset="0"/>
                <a:ea typeface="Times New Roman" panose="02020603050405020304" pitchFamily="18" charset="0"/>
              </a:rPr>
              <a:t>true</a:t>
            </a:r>
            <a:r>
              <a:rPr lang="fr-FR" dirty="0">
                <a:latin typeface="Times New Roman" panose="02020603050405020304" pitchFamily="18" charset="0"/>
                <a:ea typeface="Times New Roman" panose="02020603050405020304" pitchFamily="18" charset="0"/>
              </a:rPr>
              <a:t> ou </a:t>
            </a:r>
            <a:r>
              <a:rPr lang="fr-FR" b="1" dirty="0">
                <a:latin typeface="Times New Roman" panose="02020603050405020304" pitchFamily="18" charset="0"/>
                <a:ea typeface="Times New Roman" panose="02020603050405020304" pitchFamily="18" charset="0"/>
              </a:rPr>
              <a:t>false</a:t>
            </a:r>
            <a:r>
              <a:rPr lang="fr-FR" dirty="0">
                <a:latin typeface="Times New Roman" panose="02020603050405020304" pitchFamily="18" charset="0"/>
                <a:ea typeface="Times New Roman" panose="02020603050405020304" pitchFamily="18" charset="0"/>
              </a:rPr>
              <a:t>.</a:t>
            </a:r>
          </a:p>
          <a:p>
            <a:pPr marL="285750" lvl="0" indent="-285750">
              <a:spcBef>
                <a:spcPts val="300"/>
              </a:spcBef>
              <a:spcAft>
                <a:spcPts val="300"/>
              </a:spcAft>
              <a:buFont typeface="Arial" panose="020B0604020202020204" pitchFamily="34" charset="0"/>
              <a:buChar char="•"/>
            </a:pPr>
            <a:r>
              <a:rPr lang="fr-FR" dirty="0">
                <a:latin typeface="Times New Roman" panose="02020603050405020304" pitchFamily="18" charset="0"/>
                <a:ea typeface="Times New Roman" panose="02020603050405020304" pitchFamily="18" charset="0"/>
              </a:rPr>
              <a:t>des tableaux monodimensionnels, accessibles par leur indice. </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Par exemple, </a:t>
            </a:r>
            <a:r>
              <a:rPr lang="fr-FR" b="1" u="dbl" dirty="0">
                <a:latin typeface="Times New Roman" panose="02020603050405020304" pitchFamily="18" charset="0"/>
                <a:ea typeface="Times New Roman" panose="02020603050405020304" pitchFamily="18" charset="0"/>
              </a:rPr>
              <a:t>memo[0]</a:t>
            </a:r>
            <a:r>
              <a:rPr lang="fr-FR" u="dbl" dirty="0">
                <a:latin typeface="Times New Roman" panose="02020603050405020304" pitchFamily="18" charset="0"/>
                <a:ea typeface="Times New Roman" panose="02020603050405020304" pitchFamily="18" charset="0"/>
              </a:rPr>
              <a:t> </a:t>
            </a:r>
            <a:r>
              <a:rPr lang="fr-FR" dirty="0">
                <a:latin typeface="Times New Roman" panose="02020603050405020304" pitchFamily="18" charset="0"/>
                <a:ea typeface="Times New Roman" panose="02020603050405020304" pitchFamily="18" charset="0"/>
              </a:rPr>
              <a:t>désigne le premier élément du tableau et </a:t>
            </a:r>
            <a:r>
              <a:rPr lang="fr-FR" b="1" u="dbl" dirty="0">
                <a:latin typeface="Times New Roman" panose="02020603050405020304" pitchFamily="18" charset="0"/>
                <a:ea typeface="Times New Roman" panose="02020603050405020304" pitchFamily="18" charset="0"/>
              </a:rPr>
              <a:t>memo[12]</a:t>
            </a:r>
            <a:r>
              <a:rPr lang="fr-FR" dirty="0">
                <a:latin typeface="Times New Roman" panose="02020603050405020304" pitchFamily="18" charset="0"/>
                <a:ea typeface="Times New Roman" panose="02020603050405020304" pitchFamily="18" charset="0"/>
              </a:rPr>
              <a:t> le treizième élément de ce même tableau.</a:t>
            </a:r>
            <a:endParaRPr lang="fr-FR" dirty="0">
              <a:effectLst/>
              <a:latin typeface="Times New Roman" panose="02020603050405020304" pitchFamily="18"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A7011087-F366-46E1-9C23-5DE95100A0AF}"/>
              </a:ext>
            </a:extLst>
          </p:cNvPr>
          <p:cNvSpPr>
            <a:spLocks noGrp="1"/>
          </p:cNvSpPr>
          <p:nvPr>
            <p:ph type="sldNum" sz="quarter" idx="12"/>
          </p:nvPr>
        </p:nvSpPr>
        <p:spPr/>
        <p:txBody>
          <a:bodyPr/>
          <a:lstStyle/>
          <a:p>
            <a:fld id="{D57F1E4F-1CFF-5643-939E-217C01CDF565}" type="slidenum">
              <a:rPr lang="en-US" smtClean="0"/>
              <a:pPr/>
              <a:t>38</a:t>
            </a:fld>
            <a:endParaRPr lang="en-US" dirty="0"/>
          </a:p>
        </p:txBody>
      </p:sp>
    </p:spTree>
    <p:extLst>
      <p:ext uri="{BB962C8B-B14F-4D97-AF65-F5344CB8AC3E}">
        <p14:creationId xmlns:p14="http://schemas.microsoft.com/office/powerpoint/2010/main" val="12478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272420" y="425513"/>
            <a:ext cx="8148119" cy="369332"/>
          </a:xfrm>
          <a:prstGeom prst="rect">
            <a:avLst/>
          </a:prstGeom>
          <a:noFill/>
        </p:spPr>
        <p:txBody>
          <a:bodyPr wrap="square" rtlCol="0">
            <a:spAutoFit/>
          </a:bodyPr>
          <a:lstStyle/>
          <a:p>
            <a:r>
              <a:rPr lang="fr-FR" dirty="0"/>
              <a:t>Voici le code utilisé :</a:t>
            </a:r>
          </a:p>
        </p:txBody>
      </p:sp>
      <p:sp>
        <p:nvSpPr>
          <p:cNvPr id="3" name="Rectangle 2"/>
          <p:cNvSpPr/>
          <p:nvPr/>
        </p:nvSpPr>
        <p:spPr>
          <a:xfrm>
            <a:off x="268586" y="1459251"/>
            <a:ext cx="5054851" cy="332398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fr-FR" sz="1400" dirty="0">
                <a:latin typeface="Courier New" panose="02070309020205020404" pitchFamily="49" charset="0"/>
                <a:cs typeface="Courier New" panose="02070309020205020404" pitchFamily="49" charset="0"/>
              </a:rPr>
              <a:t>&lt;!DOCTYPE html&gt;</a:t>
            </a:r>
          </a:p>
          <a:p>
            <a:r>
              <a:rPr lang="fr-FR" sz="1400" dirty="0">
                <a:latin typeface="Courier New" panose="02070309020205020404" pitchFamily="49" charset="0"/>
                <a:cs typeface="Courier New" panose="02070309020205020404" pitchFamily="49" charset="0"/>
              </a:rPr>
              <a:t>&lt;html&gt;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&gt;Lecture et </a:t>
            </a:r>
            <a:r>
              <a:rPr lang="fr-FR" sz="1400" dirty="0" err="1">
                <a:latin typeface="Courier New" panose="02070309020205020404" pitchFamily="49" charset="0"/>
                <a:cs typeface="Courier New" panose="02070309020205020404" pitchFamily="49" charset="0"/>
              </a:rPr>
              <a:t>parsing</a:t>
            </a:r>
            <a:r>
              <a:rPr lang="fr-FR" sz="1400" dirty="0">
                <a:latin typeface="Courier New" panose="02070309020205020404" pitchFamily="49" charset="0"/>
                <a:cs typeface="Courier New" panose="02070309020205020404" pitchFamily="49" charset="0"/>
              </a:rPr>
              <a:t> XML&lt;/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&lt;style&gt;</a:t>
            </a:r>
          </a:p>
          <a:p>
            <a:r>
              <a:rPr lang="fr-FR" sz="1400" dirty="0">
                <a:latin typeface="Courier New" panose="02070309020205020404" pitchFamily="49" charset="0"/>
                <a:cs typeface="Courier New" panose="02070309020205020404" pitchFamily="49" charset="0"/>
              </a:rPr>
              <a:t>      #zone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width</a:t>
            </a:r>
            <a:r>
              <a:rPr lang="fr-FR" sz="1400" dirty="0">
                <a:latin typeface="Courier New" panose="02070309020205020404" pitchFamily="49" charset="0"/>
                <a:cs typeface="Courier New" panose="02070309020205020404" pitchFamily="49" charset="0"/>
              </a:rPr>
              <a:t>: 500px;</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height</a:t>
            </a:r>
            <a:r>
              <a:rPr lang="fr-FR" sz="1400" dirty="0">
                <a:latin typeface="Courier New" panose="02070309020205020404" pitchFamily="49" charset="0"/>
                <a:cs typeface="Courier New" panose="02070309020205020404" pitchFamily="49" charset="0"/>
              </a:rPr>
              <a:t>: 300px;</a:t>
            </a:r>
          </a:p>
          <a:p>
            <a:r>
              <a:rPr lang="fr-FR" sz="1400" dirty="0">
                <a:latin typeface="Courier New" panose="02070309020205020404" pitchFamily="49" charset="0"/>
                <a:cs typeface="Courier New" panose="02070309020205020404" pitchFamily="49" charset="0"/>
              </a:rPr>
              <a:t>        border-style: </a:t>
            </a:r>
            <a:r>
              <a:rPr lang="fr-FR" sz="1400" dirty="0" err="1">
                <a:latin typeface="Courier New" panose="02070309020205020404" pitchFamily="49" charset="0"/>
                <a:cs typeface="Courier New" panose="02070309020205020404" pitchFamily="49" charset="0"/>
              </a:rPr>
              <a:t>solid</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border-</a:t>
            </a:r>
            <a:r>
              <a:rPr lang="fr-FR" sz="1400" dirty="0" err="1">
                <a:latin typeface="Courier New" panose="02070309020205020404" pitchFamily="49" charset="0"/>
                <a:cs typeface="Courier New" panose="02070309020205020404" pitchFamily="49" charset="0"/>
              </a:rPr>
              <a:t>width</a:t>
            </a:r>
            <a:r>
              <a:rPr lang="fr-FR" sz="1400" dirty="0">
                <a:latin typeface="Courier New" panose="02070309020205020404" pitchFamily="49" charset="0"/>
                <a:cs typeface="Courier New" panose="02070309020205020404" pitchFamily="49" charset="0"/>
              </a:rPr>
              <a:t>: 3px;</a:t>
            </a:r>
          </a:p>
          <a:p>
            <a:r>
              <a:rPr lang="fr-FR" sz="1400" dirty="0">
                <a:latin typeface="Courier New" panose="02070309020205020404" pitchFamily="49" charset="0"/>
                <a:cs typeface="Courier New" panose="02070309020205020404" pitchFamily="49" charset="0"/>
              </a:rPr>
              <a:t>        border-</a:t>
            </a:r>
            <a:r>
              <a:rPr lang="fr-FR" sz="1400" dirty="0" err="1">
                <a:latin typeface="Courier New" panose="02070309020205020404" pitchFamily="49" charset="0"/>
                <a:cs typeface="Courier New" panose="02070309020205020404" pitchFamily="49" charset="0"/>
              </a:rPr>
              <a:t>color</a:t>
            </a:r>
            <a:r>
              <a:rPr lang="fr-FR" sz="1400" dirty="0">
                <a:latin typeface="Courier New" panose="02070309020205020404" pitchFamily="49" charset="0"/>
                <a:cs typeface="Courier New" panose="02070309020205020404" pitchFamily="49" charset="0"/>
              </a:rPr>
              <a:t>: black;</a:t>
            </a:r>
          </a:p>
          <a:p>
            <a:r>
              <a:rPr lang="fr-FR" sz="1400" dirty="0">
                <a:latin typeface="Courier New" panose="02070309020205020404" pitchFamily="49" charset="0"/>
                <a:cs typeface="Courier New" panose="02070309020205020404" pitchFamily="49" charset="0"/>
              </a:rPr>
              <a:t>      }    </a:t>
            </a:r>
          </a:p>
          <a:p>
            <a:r>
              <a:rPr lang="fr-FR" sz="1400" dirty="0">
                <a:latin typeface="Courier New" panose="02070309020205020404" pitchFamily="49" charset="0"/>
                <a:cs typeface="Courier New" panose="02070309020205020404" pitchFamily="49" charset="0"/>
              </a:rPr>
              <a:t>    &lt;/style&gt;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p:txBody>
      </p:sp>
      <p:sp>
        <p:nvSpPr>
          <p:cNvPr id="4" name="Rectangle 3"/>
          <p:cNvSpPr/>
          <p:nvPr/>
        </p:nvSpPr>
        <p:spPr>
          <a:xfrm>
            <a:off x="5637291" y="638207"/>
            <a:ext cx="6096000" cy="4832092"/>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    &lt;script </a:t>
            </a:r>
            <a:r>
              <a:rPr lang="fr-FR" sz="1400" dirty="0" err="1">
                <a:latin typeface="Courier New" panose="02070309020205020404" pitchFamily="49" charset="0"/>
                <a:cs typeface="Courier New" panose="02070309020205020404" pitchFamily="49" charset="0"/>
              </a:rPr>
              <a:t>src</a:t>
            </a:r>
            <a:r>
              <a:rPr lang="fr-FR" sz="1400" dirty="0">
                <a:latin typeface="Courier New" panose="02070309020205020404" pitchFamily="49" charset="0"/>
                <a:cs typeface="Courier New" panose="02070309020205020404" pitchFamily="49" charset="0"/>
              </a:rPr>
              <a:t>="jquery.js"&gt;&lt;/script&gt;</a:t>
            </a:r>
          </a:p>
          <a:p>
            <a:r>
              <a:rPr lang="fr-FR" sz="1400" dirty="0">
                <a:latin typeface="Courier New" panose="02070309020205020404" pitchFamily="49" charset="0"/>
                <a:cs typeface="Courier New" panose="02070309020205020404" pitchFamily="49" charset="0"/>
              </a:rPr>
              <a:t>    &lt;h2&gt;Lecture et </a:t>
            </a:r>
            <a:r>
              <a:rPr lang="fr-FR" sz="1400" dirty="0" err="1">
                <a:latin typeface="Courier New" panose="02070309020205020404" pitchFamily="49" charset="0"/>
                <a:cs typeface="Courier New" panose="02070309020205020404" pitchFamily="49" charset="0"/>
              </a:rPr>
              <a:t>parsing</a:t>
            </a:r>
            <a:r>
              <a:rPr lang="fr-FR" sz="1400" dirty="0">
                <a:latin typeface="Courier New" panose="02070309020205020404" pitchFamily="49" charset="0"/>
                <a:cs typeface="Courier New" panose="02070309020205020404" pitchFamily="49" charset="0"/>
              </a:rPr>
              <a:t> du fichier data.xml&lt;/h2&gt;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 id="lecture"&gt;Lancer la lecture&lt;/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&lt;div id="zone"&gt;&lt;/div&gt;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$('#lecture').on('click',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get</a:t>
            </a:r>
            <a:r>
              <a:rPr lang="fr-FR" sz="1400" dirty="0">
                <a:latin typeface="Courier New" panose="02070309020205020404" pitchFamily="49" charset="0"/>
                <a:cs typeface="Courier New" panose="02070309020205020404" pitchFamily="49" charset="0"/>
              </a:rPr>
              <a:t>('data.xml',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donnees</a:t>
            </a:r>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donnees</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find</a:t>
            </a:r>
            <a:r>
              <a:rPr lang="fr-FR" sz="1400" dirty="0">
                <a:latin typeface="Courier New" panose="02070309020205020404" pitchFamily="49" charset="0"/>
                <a:cs typeface="Courier New" panose="02070309020205020404" pitchFamily="49" charset="0"/>
              </a:rPr>
              <a:t>('site').</a:t>
            </a:r>
            <a:r>
              <a:rPr lang="fr-FR" sz="1400" dirty="0" err="1">
                <a:latin typeface="Courier New" panose="02070309020205020404" pitchFamily="49" charset="0"/>
                <a:cs typeface="Courier New" panose="02070309020205020404" pitchFamily="49" charset="0"/>
              </a:rPr>
              <a:t>each</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var id = $(</a:t>
            </a:r>
            <a:r>
              <a:rPr lang="fr-FR" sz="1400" dirty="0" err="1">
                <a:latin typeface="Courier New" panose="02070309020205020404" pitchFamily="49" charset="0"/>
                <a:cs typeface="Courier New" panose="02070309020205020404" pitchFamily="49" charset="0"/>
              </a:rPr>
              <a:t>this</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attr</a:t>
            </a:r>
            <a:r>
              <a:rPr lang="fr-FR" sz="1400" dirty="0">
                <a:latin typeface="Courier New" panose="02070309020205020404" pitchFamily="49" charset="0"/>
                <a:cs typeface="Courier New" panose="02070309020205020404" pitchFamily="49" charset="0"/>
              </a:rPr>
              <a:t>('id');</a:t>
            </a:r>
          </a:p>
          <a:p>
            <a:r>
              <a:rPr lang="fr-FR" sz="1400" dirty="0">
                <a:latin typeface="Courier New" panose="02070309020205020404" pitchFamily="49" charset="0"/>
                <a:cs typeface="Courier New" panose="02070309020205020404" pitchFamily="49" charset="0"/>
              </a:rPr>
              <a:t>              var </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 = $(</a:t>
            </a:r>
            <a:r>
              <a:rPr lang="fr-FR" sz="1400" dirty="0" err="1">
                <a:latin typeface="Courier New" panose="02070309020205020404" pitchFamily="49" charset="0"/>
                <a:cs typeface="Courier New" panose="02070309020205020404" pitchFamily="49" charset="0"/>
              </a:rPr>
              <a:t>this</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find</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text</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var url = $(</a:t>
            </a:r>
            <a:r>
              <a:rPr lang="fr-FR" sz="1400" dirty="0" err="1">
                <a:latin typeface="Courier New" panose="02070309020205020404" pitchFamily="49" charset="0"/>
                <a:cs typeface="Courier New" panose="02070309020205020404" pitchFamily="49" charset="0"/>
              </a:rPr>
              <a:t>this</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find</a:t>
            </a:r>
            <a:r>
              <a:rPr lang="fr-FR" sz="1400" dirty="0">
                <a:latin typeface="Courier New" panose="02070309020205020404" pitchFamily="49" charset="0"/>
                <a:cs typeface="Courier New" panose="02070309020205020404" pitchFamily="49" charset="0"/>
              </a:rPr>
              <a:t>('url').</a:t>
            </a:r>
            <a:r>
              <a:rPr lang="fr-FR" sz="1400" dirty="0" err="1">
                <a:latin typeface="Courier New" panose="02070309020205020404" pitchFamily="49" charset="0"/>
                <a:cs typeface="Courier New" panose="02070309020205020404" pitchFamily="49" charset="0"/>
              </a:rPr>
              <a:t>text</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$('#zone').append(id + ' : &lt;a </a:t>
            </a:r>
            <a:r>
              <a:rPr lang="fr-FR" sz="1400" dirty="0" err="1">
                <a:latin typeface="Courier New" panose="02070309020205020404" pitchFamily="49" charset="0"/>
                <a:cs typeface="Courier New" panose="02070309020205020404" pitchFamily="49" charset="0"/>
              </a:rPr>
              <a:t>href</a:t>
            </a:r>
            <a:r>
              <a:rPr lang="fr-FR" sz="1400" dirty="0">
                <a:latin typeface="Courier New" panose="02070309020205020404" pitchFamily="49" charset="0"/>
                <a:cs typeface="Courier New" panose="02070309020205020404" pitchFamily="49" charset="0"/>
              </a:rPr>
              <a:t>="' + url + '"&gt;' + </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 + '&lt;/a&gt;&lt;</a:t>
            </a:r>
            <a:r>
              <a:rPr lang="fr-FR" sz="1400" dirty="0" err="1">
                <a:latin typeface="Courier New" panose="02070309020205020404" pitchFamily="49" charset="0"/>
                <a:cs typeface="Courier New" panose="02070309020205020404" pitchFamily="49" charset="0"/>
              </a:rPr>
              <a:t>br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&lt;/html&gt;</a:t>
            </a:r>
          </a:p>
        </p:txBody>
      </p:sp>
      <p:sp>
        <p:nvSpPr>
          <p:cNvPr id="5" name="ZoneTexte 4"/>
          <p:cNvSpPr txBox="1"/>
          <p:nvPr/>
        </p:nvSpPr>
        <p:spPr>
          <a:xfrm>
            <a:off x="2670773" y="5078312"/>
            <a:ext cx="1792586"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pPr algn="ctr"/>
            <a:r>
              <a:rPr lang="fr-FR" dirty="0"/>
              <a:t>Testez ce code</a:t>
            </a:r>
          </a:p>
        </p:txBody>
      </p:sp>
      <p:sp>
        <p:nvSpPr>
          <p:cNvPr id="6" name="Espace réservé du numéro de diapositive 5">
            <a:extLst>
              <a:ext uri="{FF2B5EF4-FFF2-40B4-BE49-F238E27FC236}">
                <a16:creationId xmlns:a16="http://schemas.microsoft.com/office/drawing/2014/main" id="{7C2325DF-8E43-4FBC-8AC6-EB5C22B61D55}"/>
              </a:ext>
            </a:extLst>
          </p:cNvPr>
          <p:cNvSpPr>
            <a:spLocks noGrp="1"/>
          </p:cNvSpPr>
          <p:nvPr>
            <p:ph type="sldNum" sz="quarter" idx="12"/>
          </p:nvPr>
        </p:nvSpPr>
        <p:spPr/>
        <p:txBody>
          <a:bodyPr/>
          <a:lstStyle/>
          <a:p>
            <a:fld id="{D57F1E4F-1CFF-5643-939E-217C01CDF565}" type="slidenum">
              <a:rPr lang="en-US" smtClean="0"/>
              <a:pPr/>
              <a:t>380</a:t>
            </a:fld>
            <a:endParaRPr lang="en-US" dirty="0"/>
          </a:p>
        </p:txBody>
      </p:sp>
    </p:spTree>
    <p:extLst>
      <p:ext uri="{BB962C8B-B14F-4D97-AF65-F5344CB8AC3E}">
        <p14:creationId xmlns:p14="http://schemas.microsoft.com/office/powerpoint/2010/main" val="3480948064"/>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AJAX</a:t>
            </a:r>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1863012" y="1673740"/>
            <a:ext cx="8102082" cy="2017091"/>
          </a:xfrm>
          <a:prstGeom prst="rect">
            <a:avLst/>
          </a:prstGeom>
        </p:spPr>
        <p:txBody>
          <a:bodyPr wrap="square">
            <a:spAutoFit/>
          </a:bodyPr>
          <a:lstStyle/>
          <a:p>
            <a:pPr indent="-6350" algn="just">
              <a:spcBef>
                <a:spcPts val="1200"/>
              </a:spcBef>
              <a:spcAft>
                <a:spcPts val="600"/>
              </a:spcAft>
            </a:pPr>
            <a:r>
              <a:rPr lang="fr-FR" sz="3200" b="1" u="sng" dirty="0">
                <a:solidFill>
                  <a:srgbClr val="5B9BD5"/>
                </a:solidFill>
                <a:latin typeface="Calibri" panose="020F0502020204030204" pitchFamily="34" charset="0"/>
                <a:ea typeface="Calibri" panose="020F0502020204030204" pitchFamily="34" charset="0"/>
                <a:cs typeface="Calibri" panose="020F0502020204030204" pitchFamily="34" charset="0"/>
              </a:rPr>
              <a:t>La fonction $.</a:t>
            </a:r>
            <a:r>
              <a:rPr lang="fr-FR" sz="3200" b="1" u="sng" dirty="0" err="1">
                <a:solidFill>
                  <a:srgbClr val="5B9BD5"/>
                </a:solidFill>
                <a:latin typeface="Calibri" panose="020F0502020204030204" pitchFamily="34" charset="0"/>
                <a:ea typeface="Calibri" panose="020F0502020204030204" pitchFamily="34" charset="0"/>
                <a:cs typeface="Calibri" panose="020F0502020204030204" pitchFamily="34" charset="0"/>
              </a:rPr>
              <a:t>ajax</a:t>
            </a:r>
            <a:r>
              <a:rPr lang="fr-FR" sz="3200" b="1" u="sng" dirty="0">
                <a:solidFill>
                  <a:srgbClr val="5B9BD5"/>
                </a:solidFill>
                <a:latin typeface="Calibri" panose="020F0502020204030204" pitchFamily="34" charset="0"/>
                <a:ea typeface="Calibri" panose="020F0502020204030204" pitchFamily="34" charset="0"/>
                <a:cs typeface="Calibri" panose="020F0502020204030204" pitchFamily="34" charset="0"/>
              </a:rPr>
              <a:t>()</a:t>
            </a:r>
          </a:p>
          <a:p>
            <a:pPr indent="-6350" algn="just">
              <a:spcBef>
                <a:spcPts val="1200"/>
              </a:spcBef>
              <a:spcAft>
                <a:spcPts val="600"/>
              </a:spcAft>
            </a:pPr>
            <a:endParaRPr lang="fr-FR" b="1"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La fonction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ajax</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permet d'émettre des requêtes AJAX. Elle admet de très nombreux paramètres. Pour avoir une description exhaustive de cette fonction, reporte-vous à la documentation en ligne : </a:t>
            </a:r>
            <a:r>
              <a:rPr lang="fr-FR" u="sng" dirty="0">
                <a:solidFill>
                  <a:srgbClr val="000000"/>
                </a:solidFill>
                <a:latin typeface="Calibri" panose="020F0502020204030204" pitchFamily="34" charset="0"/>
                <a:ea typeface="Calibri" panose="020F0502020204030204" pitchFamily="34" charset="0"/>
                <a:cs typeface="Calibri" panose="020F0502020204030204" pitchFamily="34" charset="0"/>
                <a:hlinkClick r:id="rId2"/>
              </a:rPr>
              <a:t>https://api.jquery.com/jQuery.ajax/</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Espace réservé du numéro de diapositive 4">
            <a:extLst>
              <a:ext uri="{FF2B5EF4-FFF2-40B4-BE49-F238E27FC236}">
                <a16:creationId xmlns:a16="http://schemas.microsoft.com/office/drawing/2014/main" id="{AD98D8B3-350D-46B5-BFE2-17A102531918}"/>
              </a:ext>
            </a:extLst>
          </p:cNvPr>
          <p:cNvSpPr>
            <a:spLocks noGrp="1"/>
          </p:cNvSpPr>
          <p:nvPr>
            <p:ph type="sldNum" sz="quarter" idx="12"/>
          </p:nvPr>
        </p:nvSpPr>
        <p:spPr/>
        <p:txBody>
          <a:bodyPr/>
          <a:lstStyle/>
          <a:p>
            <a:fld id="{D57F1E4F-1CFF-5643-939E-217C01CDF565}" type="slidenum">
              <a:rPr lang="en-US" smtClean="0"/>
              <a:pPr/>
              <a:t>381</a:t>
            </a:fld>
            <a:endParaRPr lang="en-US" dirty="0"/>
          </a:p>
        </p:txBody>
      </p:sp>
    </p:spTree>
    <p:extLst>
      <p:ext uri="{BB962C8B-B14F-4D97-AF65-F5344CB8AC3E}">
        <p14:creationId xmlns:p14="http://schemas.microsoft.com/office/powerpoint/2010/main" val="3944476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AJAX</a:t>
            </a:r>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1713723" y="1296802"/>
            <a:ext cx="9361714" cy="4394729"/>
          </a:xfrm>
          <a:prstGeom prst="rect">
            <a:avLst/>
          </a:prstGeom>
        </p:spPr>
        <p:txBody>
          <a:bodyPr wrap="square">
            <a:spAutoFit/>
          </a:bodyPr>
          <a:lstStyle/>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Dans cette formation, nous utiliserons l'une des syntaxes de la fonction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ajax</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rPr>
              <a:t>$.</a:t>
            </a:r>
            <a:r>
              <a:rPr lang="fr-FR" sz="1400" dirty="0" err="1">
                <a:solidFill>
                  <a:srgbClr val="000000"/>
                </a:solidFill>
                <a:latin typeface="Courier New" panose="02070309020205020404" pitchFamily="49" charset="0"/>
                <a:ea typeface="Calibri" panose="020F0502020204030204" pitchFamily="34" charset="0"/>
              </a:rPr>
              <a:t>ajax</a:t>
            </a:r>
            <a:r>
              <a:rPr lang="fr-FR" sz="1400" dirty="0">
                <a:solidFill>
                  <a:srgbClr val="000000"/>
                </a:solidFill>
                <a:latin typeface="Courier New" panose="02070309020205020404" pitchFamily="49" charset="0"/>
                <a:ea typeface="Calibri" panose="020F0502020204030204" pitchFamily="34" charset="0"/>
              </a:rPr>
              <a:t>(options);</a:t>
            </a:r>
          </a:p>
          <a:p>
            <a:pPr marL="225425" indent="-6350" algn="just">
              <a:lnSpc>
                <a:spcPct val="102000"/>
              </a:lnSpc>
              <a:spcAft>
                <a:spcPts val="600"/>
              </a:spcAft>
            </a:pP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Où options peut contenir les éléments suivants :</a:t>
            </a:r>
          </a:p>
          <a:p>
            <a:pPr marL="342900" lvl="0" indent="-342900" algn="just">
              <a:lnSpc>
                <a:spcPct val="102000"/>
              </a:lnSpc>
              <a:spcAft>
                <a:spcPts val="600"/>
              </a:spcAft>
              <a:buFont typeface="Symbol" panose="05050102010706020507" pitchFamily="18" charset="2"/>
              <a:buChar char=""/>
            </a:pP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type</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 type de la requête,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GET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ou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POST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GET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par défaut)</a:t>
            </a:r>
          </a:p>
          <a:p>
            <a:pPr marL="342900" lvl="0" indent="-342900" algn="just">
              <a:lnSpc>
                <a:spcPct val="102000"/>
              </a:lnSpc>
              <a:spcAft>
                <a:spcPts val="600"/>
              </a:spcAft>
              <a:buFont typeface="Symbol" panose="05050102010706020507" pitchFamily="18" charset="2"/>
              <a:buChar char=""/>
            </a:pP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url</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 adresse à laquelle la requête doit être envoyée</a:t>
            </a:r>
          </a:p>
          <a:p>
            <a:pPr marL="342900" lvl="0" indent="-342900" algn="just">
              <a:lnSpc>
                <a:spcPct val="102000"/>
              </a:lnSpc>
              <a:spcAft>
                <a:spcPts val="600"/>
              </a:spcAft>
              <a:buFont typeface="Symbol" panose="05050102010706020507" pitchFamily="18" charset="2"/>
              <a:buChar char=""/>
            </a:pP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data</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 données à envoyer au serveur</a:t>
            </a:r>
          </a:p>
          <a:p>
            <a:pPr marL="342900" lvl="0" indent="-342900" algn="just">
              <a:lnSpc>
                <a:spcPct val="102000"/>
              </a:lnSpc>
              <a:spcAft>
                <a:spcPts val="600"/>
              </a:spcAft>
              <a:buFont typeface="Symbol" panose="05050102010706020507" pitchFamily="18" charset="2"/>
              <a:buChar char=""/>
            </a:pP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dataType</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 type des données qui doivent être retournées par le serveur : </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xml</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html</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script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json</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text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2000"/>
              </a:lnSpc>
              <a:spcAft>
                <a:spcPts val="600"/>
              </a:spcAft>
              <a:buFont typeface="Symbol" panose="05050102010706020507" pitchFamily="18" charset="2"/>
              <a:buChar char=""/>
            </a:pP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success</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 fonction à appeler si la requête aboutit</a:t>
            </a:r>
          </a:p>
          <a:p>
            <a:pPr marL="342900" lvl="0" indent="-342900" algn="just">
              <a:lnSpc>
                <a:spcPct val="102000"/>
              </a:lnSpc>
              <a:spcAft>
                <a:spcPts val="600"/>
              </a:spcAft>
              <a:buFont typeface="Symbol" panose="05050102010706020507" pitchFamily="18" charset="2"/>
              <a:buChar char=""/>
            </a:pP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error</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 fonction à appeler si la requête n'aboutit pas</a:t>
            </a:r>
          </a:p>
          <a:p>
            <a:pPr marL="342900" lvl="0" indent="-342900" algn="just">
              <a:lnSpc>
                <a:spcPct val="102000"/>
              </a:lnSpc>
              <a:spcAft>
                <a:spcPts val="600"/>
              </a:spcAft>
              <a:buFont typeface="Symbol" panose="05050102010706020507" pitchFamily="18" charset="2"/>
              <a:buChar char=""/>
            </a:pP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timeout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 délai maximum (en millisecondes) pour que la requête soit exécutée. Si ce délai est dépassé, la fonction spécifiée dans le paramètre </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error</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sera exécutée</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Rectangle 4"/>
          <p:cNvSpPr/>
          <p:nvPr/>
        </p:nvSpPr>
        <p:spPr>
          <a:xfrm>
            <a:off x="5623249" y="5860560"/>
            <a:ext cx="6096000" cy="93987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A titre d'exemple, nous allons réécrire les programmes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get.htm</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et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post.htm</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pour utiliser la fonction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ajax</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à la place des fonctions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get</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et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$.post()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Espace réservé du numéro de diapositive 5">
            <a:extLst>
              <a:ext uri="{FF2B5EF4-FFF2-40B4-BE49-F238E27FC236}">
                <a16:creationId xmlns:a16="http://schemas.microsoft.com/office/drawing/2014/main" id="{28576270-9539-4A82-B89B-A4B19166ACED}"/>
              </a:ext>
            </a:extLst>
          </p:cNvPr>
          <p:cNvSpPr>
            <a:spLocks noGrp="1"/>
          </p:cNvSpPr>
          <p:nvPr>
            <p:ph type="sldNum" sz="quarter" idx="12"/>
          </p:nvPr>
        </p:nvSpPr>
        <p:spPr/>
        <p:txBody>
          <a:bodyPr/>
          <a:lstStyle/>
          <a:p>
            <a:fld id="{D57F1E4F-1CFF-5643-939E-217C01CDF565}" type="slidenum">
              <a:rPr lang="en-US" smtClean="0"/>
              <a:pPr/>
              <a:t>382</a:t>
            </a:fld>
            <a:endParaRPr lang="en-US" dirty="0"/>
          </a:p>
        </p:txBody>
      </p:sp>
    </p:spTree>
    <p:extLst>
      <p:ext uri="{BB962C8B-B14F-4D97-AF65-F5344CB8AC3E}">
        <p14:creationId xmlns:p14="http://schemas.microsoft.com/office/powerpoint/2010/main" val="380852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5" name="Rectangle 4"/>
          <p:cNvSpPr/>
          <p:nvPr/>
        </p:nvSpPr>
        <p:spPr>
          <a:xfrm>
            <a:off x="2004902" y="168165"/>
            <a:ext cx="8615266" cy="6511013"/>
          </a:xfrm>
          <a:prstGeom prst="rect">
            <a:avLst/>
          </a:prstGeom>
        </p:spPr>
        <p:txBody>
          <a:bodyPr wrap="square">
            <a:spAutoFit/>
          </a:bodyPr>
          <a:lstStyle/>
          <a:p>
            <a:pPr marL="226695" indent="-6985" algn="just">
              <a:lnSpc>
                <a:spcPct val="102000"/>
              </a:lnSpc>
              <a:spcBef>
                <a:spcPts val="1200"/>
              </a:spcBef>
              <a:spcAft>
                <a:spcPts val="600"/>
              </a:spcAft>
            </a:pPr>
            <a:r>
              <a:rPr lang="fr-FR" sz="36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Requête GET </a:t>
            </a:r>
            <a:r>
              <a:rPr lang="fr-FR" sz="3600" b="1" i="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via</a:t>
            </a:r>
            <a:r>
              <a:rPr lang="fr-FR" sz="36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 la fonction $.</a:t>
            </a:r>
            <a:r>
              <a:rPr lang="fr-FR" sz="3600" b="1" dirty="0" err="1">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ajax</a:t>
            </a:r>
            <a:r>
              <a:rPr lang="fr-FR" sz="36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&lt;!DOCTYPE html&gt;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&lt;html&gt;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head</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meta</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charset</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="utf-8"&gt;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title</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&gt;Requête </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get</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ajax</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()&lt;/</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title</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&lt;style&gt;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 {</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width</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300px;</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height</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315px;</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border-style: </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solid</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border-</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width</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3px;</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border-</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color</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black;</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&lt;/style&gt;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head</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&lt;body&gt;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 </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src</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="jquery.js"&gt;&lt;/script&gt;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&lt;h2&gt;Les lois de la robotique, selon Isaac Asimov&lt;/h2&gt;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id="loi1"&gt;Loi N° 1&lt;/</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id="loi2"&gt;Loi N° 2&lt;/</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&lt;</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id="loi3"&gt;Loi N° 3&lt;/</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button</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&gt;&lt;</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&gt;&lt;</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br</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&gt;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&lt;div id="zone"&gt;&lt;/div&gt;</a:t>
            </a:r>
          </a:p>
          <a:p>
            <a:pPr marL="225425" indent="-6350" algn="just">
              <a:lnSpc>
                <a:spcPct val="102000"/>
              </a:lnSpc>
              <a:spcAft>
                <a:spcPts val="0"/>
              </a:spcAft>
            </a:pPr>
            <a:endParaRPr lang="fr-FR"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Espace réservé du numéro de diapositive 1">
            <a:extLst>
              <a:ext uri="{FF2B5EF4-FFF2-40B4-BE49-F238E27FC236}">
                <a16:creationId xmlns:a16="http://schemas.microsoft.com/office/drawing/2014/main" id="{75829125-0C83-490D-82AD-CE908432FB5B}"/>
              </a:ext>
            </a:extLst>
          </p:cNvPr>
          <p:cNvSpPr>
            <a:spLocks noGrp="1"/>
          </p:cNvSpPr>
          <p:nvPr>
            <p:ph type="sldNum" sz="quarter" idx="12"/>
          </p:nvPr>
        </p:nvSpPr>
        <p:spPr/>
        <p:txBody>
          <a:bodyPr/>
          <a:lstStyle/>
          <a:p>
            <a:fld id="{D57F1E4F-1CFF-5643-939E-217C01CDF565}" type="slidenum">
              <a:rPr lang="en-US" smtClean="0"/>
              <a:pPr/>
              <a:t>383</a:t>
            </a:fld>
            <a:endParaRPr lang="en-US" dirty="0"/>
          </a:p>
        </p:txBody>
      </p:sp>
    </p:spTree>
    <p:extLst>
      <p:ext uri="{BB962C8B-B14F-4D97-AF65-F5344CB8AC3E}">
        <p14:creationId xmlns:p14="http://schemas.microsoft.com/office/powerpoint/2010/main" val="1211720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3345" y="0"/>
            <a:ext cx="8847510" cy="6986528"/>
          </a:xfrm>
          <a:prstGeom prst="rect">
            <a:avLst/>
          </a:prstGeom>
        </p:spPr>
        <p:txBody>
          <a:bodyPr wrap="square">
            <a:spAutoFit/>
          </a:bodyPr>
          <a:lstStyle/>
          <a:p>
            <a:r>
              <a:rPr lang="fr-FR" sz="1600" dirty="0">
                <a:latin typeface="Courier New" panose="02070309020205020404" pitchFamily="49" charset="0"/>
                <a:cs typeface="Courier New" panose="02070309020205020404" pitchFamily="49" charset="0"/>
              </a:rPr>
              <a:t>    &lt;script&gt;</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function</a:t>
            </a:r>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        $('#loi1').click(</a:t>
            </a:r>
            <a:r>
              <a:rPr lang="fr-FR" sz="1600" dirty="0" err="1">
                <a:latin typeface="Courier New" panose="02070309020205020404" pitchFamily="49" charset="0"/>
                <a:cs typeface="Courier New" panose="02070309020205020404" pitchFamily="49" charset="0"/>
              </a:rPr>
              <a:t>function</a:t>
            </a:r>
            <a:r>
              <a:rPr lang="fr-FR" sz="1600" dirty="0">
                <a:latin typeface="Courier New" panose="02070309020205020404" pitchFamily="49" charset="0"/>
                <a:cs typeface="Courier New" panose="02070309020205020404" pitchFamily="49" charset="0"/>
              </a:rPr>
              <a:t>(){</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ajax</a:t>
            </a:r>
            <a:r>
              <a:rPr lang="fr-FR" sz="1600" dirty="0">
                <a:latin typeface="Courier New" panose="02070309020205020404" pitchFamily="49" charset="0"/>
                <a:cs typeface="Courier New" panose="02070309020205020404" pitchFamily="49" charset="0"/>
              </a:rPr>
              <a:t>({</a:t>
            </a:r>
          </a:p>
          <a:p>
            <a:r>
              <a:rPr lang="fr-FR" sz="1600" dirty="0">
                <a:latin typeface="Courier New" panose="02070309020205020404" pitchFamily="49" charset="0"/>
                <a:cs typeface="Courier New" panose="02070309020205020404" pitchFamily="49" charset="0"/>
              </a:rPr>
              <a:t>            type: 'GET',</a:t>
            </a:r>
          </a:p>
          <a:p>
            <a:r>
              <a:rPr lang="fr-FR" sz="1600" dirty="0">
                <a:latin typeface="Courier New" panose="02070309020205020404" pitchFamily="49" charset="0"/>
                <a:cs typeface="Courier New" panose="02070309020205020404" pitchFamily="49" charset="0"/>
              </a:rPr>
              <a:t>            url: 'http://lem.korp.free.fr/jquery/donnees.php?l=1',</a:t>
            </a:r>
          </a:p>
          <a:p>
            <a:r>
              <a:rPr lang="fr-FR" sz="1600" dirty="0">
                <a:latin typeface="Courier New" panose="02070309020205020404" pitchFamily="49" charset="0"/>
                <a:cs typeface="Courier New" panose="02070309020205020404" pitchFamily="49" charset="0"/>
              </a:rPr>
              <a:t>            timeout: 3000,</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success</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function</a:t>
            </a:r>
            <a:r>
              <a:rPr lang="fr-FR" sz="1600" dirty="0">
                <a:latin typeface="Courier New" panose="02070309020205020404" pitchFamily="49" charset="0"/>
                <a:cs typeface="Courier New" panose="02070309020205020404" pitchFamily="49" charset="0"/>
              </a:rPr>
              <a:t>(data){</a:t>
            </a:r>
          </a:p>
          <a:p>
            <a:r>
              <a:rPr lang="fr-FR" sz="1600" dirty="0">
                <a:latin typeface="Courier New" panose="02070309020205020404" pitchFamily="49" charset="0"/>
                <a:cs typeface="Courier New" panose="02070309020205020404" pitchFamily="49" charset="0"/>
              </a:rPr>
              <a:t>              $('#zone').html(data);</a:t>
            </a:r>
          </a:p>
          <a:p>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error</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function</a:t>
            </a:r>
            <a:r>
              <a:rPr lang="fr-FR" sz="1600" dirty="0">
                <a:latin typeface="Courier New" panose="02070309020205020404" pitchFamily="49" charset="0"/>
                <a:cs typeface="Courier New" panose="02070309020205020404" pitchFamily="49" charset="0"/>
              </a:rPr>
              <a:t>(){</a:t>
            </a:r>
          </a:p>
          <a:p>
            <a:r>
              <a:rPr lang="fr-FR" sz="1600" dirty="0">
                <a:latin typeface="Courier New" panose="02070309020205020404" pitchFamily="49" charset="0"/>
                <a:cs typeface="Courier New" panose="02070309020205020404" pitchFamily="49" charset="0"/>
              </a:rPr>
              <a:t>              $('#zone').html('Cette requête AJAX n\'a pas abouti');</a:t>
            </a:r>
          </a:p>
          <a:p>
            <a:r>
              <a:rPr lang="fr-FR" sz="1600" dirty="0">
                <a:latin typeface="Courier New" panose="02070309020205020404" pitchFamily="49" charset="0"/>
                <a:cs typeface="Courier New" panose="02070309020205020404" pitchFamily="49" charset="0"/>
              </a:rPr>
              <a:t>            }  </a:t>
            </a:r>
          </a:p>
          <a:p>
            <a:r>
              <a:rPr lang="fr-FR" sz="1600" dirty="0">
                <a:latin typeface="Courier New" panose="02070309020205020404" pitchFamily="49" charset="0"/>
                <a:cs typeface="Courier New" panose="02070309020205020404" pitchFamily="49" charset="0"/>
              </a:rPr>
              <a:t>          });    </a:t>
            </a:r>
          </a:p>
          <a:p>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        $('#loi2').click(</a:t>
            </a:r>
            <a:r>
              <a:rPr lang="fr-FR" sz="1600" dirty="0" err="1">
                <a:latin typeface="Courier New" panose="02070309020205020404" pitchFamily="49" charset="0"/>
                <a:cs typeface="Courier New" panose="02070309020205020404" pitchFamily="49" charset="0"/>
              </a:rPr>
              <a:t>function</a:t>
            </a:r>
            <a:r>
              <a:rPr lang="fr-FR" sz="1600" dirty="0">
                <a:latin typeface="Courier New" panose="02070309020205020404" pitchFamily="49" charset="0"/>
                <a:cs typeface="Courier New" panose="02070309020205020404" pitchFamily="49" charset="0"/>
              </a:rPr>
              <a:t>(){</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ajax</a:t>
            </a:r>
            <a:r>
              <a:rPr lang="fr-FR" sz="1600" dirty="0">
                <a:latin typeface="Courier New" panose="02070309020205020404" pitchFamily="49" charset="0"/>
                <a:cs typeface="Courier New" panose="02070309020205020404" pitchFamily="49" charset="0"/>
              </a:rPr>
              <a:t>({</a:t>
            </a:r>
          </a:p>
          <a:p>
            <a:r>
              <a:rPr lang="fr-FR" sz="1600" dirty="0">
                <a:latin typeface="Courier New" panose="02070309020205020404" pitchFamily="49" charset="0"/>
                <a:cs typeface="Courier New" panose="02070309020205020404" pitchFamily="49" charset="0"/>
              </a:rPr>
              <a:t>            type: 'GET',</a:t>
            </a:r>
          </a:p>
          <a:p>
            <a:r>
              <a:rPr lang="fr-FR" sz="1600" dirty="0">
                <a:latin typeface="Courier New" panose="02070309020205020404" pitchFamily="49" charset="0"/>
                <a:cs typeface="Courier New" panose="02070309020205020404" pitchFamily="49" charset="0"/>
              </a:rPr>
              <a:t>            url: 'http://lem.korp.free.fr/jquery/donnees.php?l=2',</a:t>
            </a:r>
          </a:p>
          <a:p>
            <a:r>
              <a:rPr lang="fr-FR" sz="1600" dirty="0">
                <a:latin typeface="Courier New" panose="02070309020205020404" pitchFamily="49" charset="0"/>
                <a:cs typeface="Courier New" panose="02070309020205020404" pitchFamily="49" charset="0"/>
              </a:rPr>
              <a:t>            timeout: 3000,</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success</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function</a:t>
            </a:r>
            <a:r>
              <a:rPr lang="fr-FR" sz="1600" dirty="0">
                <a:latin typeface="Courier New" panose="02070309020205020404" pitchFamily="49" charset="0"/>
                <a:cs typeface="Courier New" panose="02070309020205020404" pitchFamily="49" charset="0"/>
              </a:rPr>
              <a:t>(data){</a:t>
            </a:r>
          </a:p>
          <a:p>
            <a:r>
              <a:rPr lang="fr-FR" sz="1600" dirty="0">
                <a:latin typeface="Courier New" panose="02070309020205020404" pitchFamily="49" charset="0"/>
                <a:cs typeface="Courier New" panose="02070309020205020404" pitchFamily="49" charset="0"/>
              </a:rPr>
              <a:t>              $('#zone').html(data);</a:t>
            </a:r>
          </a:p>
          <a:p>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error</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function</a:t>
            </a:r>
            <a:r>
              <a:rPr lang="fr-FR" sz="1600" dirty="0">
                <a:latin typeface="Courier New" panose="02070309020205020404" pitchFamily="49" charset="0"/>
                <a:cs typeface="Courier New" panose="02070309020205020404" pitchFamily="49" charset="0"/>
              </a:rPr>
              <a:t>(){</a:t>
            </a:r>
          </a:p>
          <a:p>
            <a:r>
              <a:rPr lang="fr-FR" sz="1600" dirty="0">
                <a:latin typeface="Courier New" panose="02070309020205020404" pitchFamily="49" charset="0"/>
                <a:cs typeface="Courier New" panose="02070309020205020404" pitchFamily="49" charset="0"/>
              </a:rPr>
              <a:t>              $('#zone').html('Cette requête AJAX n\'a pas abouti');</a:t>
            </a:r>
          </a:p>
          <a:p>
            <a:r>
              <a:rPr lang="fr-FR" sz="1600" dirty="0">
                <a:latin typeface="Courier New" panose="02070309020205020404" pitchFamily="49" charset="0"/>
                <a:cs typeface="Courier New" panose="02070309020205020404" pitchFamily="49" charset="0"/>
              </a:rPr>
              <a:t>            }  </a:t>
            </a:r>
          </a:p>
          <a:p>
            <a:r>
              <a:rPr lang="fr-FR" sz="1600" dirty="0">
                <a:latin typeface="Courier New" panose="02070309020205020404" pitchFamily="49" charset="0"/>
                <a:cs typeface="Courier New" panose="02070309020205020404" pitchFamily="49" charset="0"/>
              </a:rPr>
              <a:t>          });    </a:t>
            </a:r>
          </a:p>
          <a:p>
            <a:r>
              <a:rPr lang="fr-FR" sz="1600" dirty="0">
                <a:latin typeface="Courier New" panose="02070309020205020404" pitchFamily="49" charset="0"/>
                <a:cs typeface="Courier New" panose="02070309020205020404" pitchFamily="49" charset="0"/>
              </a:rPr>
              <a:t>        });</a:t>
            </a:r>
          </a:p>
        </p:txBody>
      </p:sp>
      <p:sp>
        <p:nvSpPr>
          <p:cNvPr id="3" name="ZoneTexte 2"/>
          <p:cNvSpPr txBox="1"/>
          <p:nvPr/>
        </p:nvSpPr>
        <p:spPr>
          <a:xfrm>
            <a:off x="1072056" y="3647089"/>
            <a:ext cx="2249214" cy="369332"/>
          </a:xfrm>
          <a:prstGeom prst="rect">
            <a:avLst/>
          </a:prstGeom>
          <a:noFill/>
        </p:spPr>
        <p:txBody>
          <a:bodyPr wrap="square" rtlCol="0">
            <a:spAutoFit/>
          </a:bodyPr>
          <a:lstStyle/>
          <a:p>
            <a:r>
              <a:rPr lang="fr-FR" dirty="0"/>
              <a:t>Suite ...</a:t>
            </a:r>
          </a:p>
        </p:txBody>
      </p:sp>
      <p:sp>
        <p:nvSpPr>
          <p:cNvPr id="4" name="Espace réservé du numéro de diapositive 3">
            <a:extLst>
              <a:ext uri="{FF2B5EF4-FFF2-40B4-BE49-F238E27FC236}">
                <a16:creationId xmlns:a16="http://schemas.microsoft.com/office/drawing/2014/main" id="{9DC19970-8BC1-4A77-9054-FDF0897E01CD}"/>
              </a:ext>
            </a:extLst>
          </p:cNvPr>
          <p:cNvSpPr>
            <a:spLocks noGrp="1"/>
          </p:cNvSpPr>
          <p:nvPr>
            <p:ph type="sldNum" sz="quarter" idx="12"/>
          </p:nvPr>
        </p:nvSpPr>
        <p:spPr/>
        <p:txBody>
          <a:bodyPr/>
          <a:lstStyle/>
          <a:p>
            <a:fld id="{D57F1E4F-1CFF-5643-939E-217C01CDF565}" type="slidenum">
              <a:rPr lang="en-US" smtClean="0"/>
              <a:pPr/>
              <a:t>384</a:t>
            </a:fld>
            <a:endParaRPr lang="en-US" dirty="0"/>
          </a:p>
        </p:txBody>
      </p:sp>
    </p:spTree>
    <p:extLst>
      <p:ext uri="{BB962C8B-B14F-4D97-AF65-F5344CB8AC3E}">
        <p14:creationId xmlns:p14="http://schemas.microsoft.com/office/powerpoint/2010/main" val="2028715308"/>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5" name="Rectangle 4"/>
          <p:cNvSpPr/>
          <p:nvPr/>
        </p:nvSpPr>
        <p:spPr>
          <a:xfrm>
            <a:off x="1986455" y="1811960"/>
            <a:ext cx="8615266" cy="4278094"/>
          </a:xfrm>
          <a:prstGeom prst="rect">
            <a:avLst/>
          </a:prstGeom>
        </p:spPr>
        <p:txBody>
          <a:bodyPr wrap="square">
            <a:spAutoFit/>
          </a:bodyPr>
          <a:lstStyle/>
          <a:p>
            <a:r>
              <a:rPr lang="fr-FR" sz="1600" dirty="0">
                <a:latin typeface="Courier New" panose="02070309020205020404" pitchFamily="49" charset="0"/>
                <a:cs typeface="Courier New" panose="02070309020205020404" pitchFamily="49" charset="0"/>
              </a:rPr>
              <a:t>        $('#loi3').click(</a:t>
            </a:r>
            <a:r>
              <a:rPr lang="fr-FR" sz="1600" dirty="0" err="1">
                <a:latin typeface="Courier New" panose="02070309020205020404" pitchFamily="49" charset="0"/>
                <a:cs typeface="Courier New" panose="02070309020205020404" pitchFamily="49" charset="0"/>
              </a:rPr>
              <a:t>function</a:t>
            </a:r>
            <a:r>
              <a:rPr lang="fr-FR" sz="1600" dirty="0">
                <a:latin typeface="Courier New" panose="02070309020205020404" pitchFamily="49" charset="0"/>
                <a:cs typeface="Courier New" panose="02070309020205020404" pitchFamily="49" charset="0"/>
              </a:rPr>
              <a:t>(){</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ajax</a:t>
            </a:r>
            <a:r>
              <a:rPr lang="fr-FR" sz="1600" dirty="0">
                <a:latin typeface="Courier New" panose="02070309020205020404" pitchFamily="49" charset="0"/>
                <a:cs typeface="Courier New" panose="02070309020205020404" pitchFamily="49" charset="0"/>
              </a:rPr>
              <a:t>({</a:t>
            </a:r>
          </a:p>
          <a:p>
            <a:r>
              <a:rPr lang="fr-FR" sz="1600" dirty="0">
                <a:latin typeface="Courier New" panose="02070309020205020404" pitchFamily="49" charset="0"/>
                <a:cs typeface="Courier New" panose="02070309020205020404" pitchFamily="49" charset="0"/>
              </a:rPr>
              <a:t>            type: 'GET',</a:t>
            </a:r>
          </a:p>
          <a:p>
            <a:r>
              <a:rPr lang="fr-FR" sz="1600" dirty="0">
                <a:latin typeface="Courier New" panose="02070309020205020404" pitchFamily="49" charset="0"/>
                <a:cs typeface="Courier New" panose="02070309020205020404" pitchFamily="49" charset="0"/>
              </a:rPr>
              <a:t>            url: 'http://lem.korp.free.fr/jquery/donnees.php?l=3',</a:t>
            </a:r>
          </a:p>
          <a:p>
            <a:r>
              <a:rPr lang="fr-FR" sz="1600" dirty="0">
                <a:latin typeface="Courier New" panose="02070309020205020404" pitchFamily="49" charset="0"/>
                <a:cs typeface="Courier New" panose="02070309020205020404" pitchFamily="49" charset="0"/>
              </a:rPr>
              <a:t>            timeout: 3000,</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success</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function</a:t>
            </a:r>
            <a:r>
              <a:rPr lang="fr-FR" sz="1600" dirty="0">
                <a:latin typeface="Courier New" panose="02070309020205020404" pitchFamily="49" charset="0"/>
                <a:cs typeface="Courier New" panose="02070309020205020404" pitchFamily="49" charset="0"/>
              </a:rPr>
              <a:t>(data){</a:t>
            </a:r>
          </a:p>
          <a:p>
            <a:r>
              <a:rPr lang="fr-FR" sz="1600" dirty="0">
                <a:latin typeface="Courier New" panose="02070309020205020404" pitchFamily="49" charset="0"/>
                <a:cs typeface="Courier New" panose="02070309020205020404" pitchFamily="49" charset="0"/>
              </a:rPr>
              <a:t>              $('#zone').html(data);</a:t>
            </a:r>
          </a:p>
          <a:p>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error</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function</a:t>
            </a:r>
            <a:r>
              <a:rPr lang="fr-FR" sz="1600" dirty="0">
                <a:latin typeface="Courier New" panose="02070309020205020404" pitchFamily="49" charset="0"/>
                <a:cs typeface="Courier New" panose="02070309020205020404" pitchFamily="49" charset="0"/>
              </a:rPr>
              <a:t>(){</a:t>
            </a:r>
          </a:p>
          <a:p>
            <a:r>
              <a:rPr lang="fr-FR" sz="1600" dirty="0">
                <a:latin typeface="Courier New" panose="02070309020205020404" pitchFamily="49" charset="0"/>
                <a:cs typeface="Courier New" panose="02070309020205020404" pitchFamily="49" charset="0"/>
              </a:rPr>
              <a:t>              $('#zone').html('Cette requête AJAX n\'a pas abouti');</a:t>
            </a:r>
          </a:p>
          <a:p>
            <a:r>
              <a:rPr lang="fr-FR" sz="1600" dirty="0">
                <a:latin typeface="Courier New" panose="02070309020205020404" pitchFamily="49" charset="0"/>
                <a:cs typeface="Courier New" panose="02070309020205020404" pitchFamily="49" charset="0"/>
              </a:rPr>
              <a:t>            }  </a:t>
            </a:r>
          </a:p>
          <a:p>
            <a:r>
              <a:rPr lang="fr-FR" sz="1600" dirty="0">
                <a:latin typeface="Courier New" panose="02070309020205020404" pitchFamily="49" charset="0"/>
                <a:cs typeface="Courier New" panose="02070309020205020404" pitchFamily="49" charset="0"/>
              </a:rPr>
              <a:t>          });    </a:t>
            </a:r>
          </a:p>
          <a:p>
            <a:r>
              <a:rPr lang="fr-FR" sz="1600" dirty="0">
                <a:latin typeface="Courier New" panose="02070309020205020404" pitchFamily="49" charset="0"/>
                <a:cs typeface="Courier New" panose="02070309020205020404" pitchFamily="49" charset="0"/>
              </a:rPr>
              <a:t>        });</a:t>
            </a:r>
          </a:p>
          <a:p>
            <a:r>
              <a:rPr lang="fr-FR" sz="1600" dirty="0">
                <a:latin typeface="Courier New" panose="02070309020205020404" pitchFamily="49" charset="0"/>
                <a:cs typeface="Courier New" panose="02070309020205020404" pitchFamily="49" charset="0"/>
              </a:rPr>
              <a:t>      });    </a:t>
            </a:r>
          </a:p>
          <a:p>
            <a:r>
              <a:rPr lang="fr-FR" sz="1600" dirty="0">
                <a:latin typeface="Courier New" panose="02070309020205020404" pitchFamily="49" charset="0"/>
                <a:cs typeface="Courier New" panose="02070309020205020404" pitchFamily="49" charset="0"/>
              </a:rPr>
              <a:t>    &lt;/script&gt;</a:t>
            </a:r>
          </a:p>
          <a:p>
            <a:r>
              <a:rPr lang="fr-FR" sz="1600" dirty="0">
                <a:latin typeface="Courier New" panose="02070309020205020404" pitchFamily="49" charset="0"/>
                <a:cs typeface="Courier New" panose="02070309020205020404" pitchFamily="49" charset="0"/>
              </a:rPr>
              <a:t>  &lt;/body&gt;</a:t>
            </a:r>
          </a:p>
          <a:p>
            <a:r>
              <a:rPr lang="fr-FR" sz="1600" dirty="0">
                <a:latin typeface="Courier New" panose="02070309020205020404" pitchFamily="49" charset="0"/>
                <a:cs typeface="Courier New" panose="02070309020205020404" pitchFamily="49" charset="0"/>
              </a:rPr>
              <a:t>&lt;/html&gt;</a:t>
            </a:r>
            <a:endParaRPr lang="fr-FR" sz="16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 name="ZoneTexte 1"/>
          <p:cNvSpPr txBox="1"/>
          <p:nvPr/>
        </p:nvSpPr>
        <p:spPr>
          <a:xfrm>
            <a:off x="1986455" y="283779"/>
            <a:ext cx="1734207" cy="369332"/>
          </a:xfrm>
          <a:prstGeom prst="rect">
            <a:avLst/>
          </a:prstGeom>
          <a:noFill/>
        </p:spPr>
        <p:txBody>
          <a:bodyPr wrap="square" rtlCol="0">
            <a:spAutoFit/>
          </a:bodyPr>
          <a:lstStyle/>
          <a:p>
            <a:r>
              <a:rPr lang="fr-FR" dirty="0"/>
              <a:t>Suite ...</a:t>
            </a:r>
          </a:p>
        </p:txBody>
      </p:sp>
      <p:sp>
        <p:nvSpPr>
          <p:cNvPr id="4" name="Espace réservé du numéro de diapositive 3">
            <a:extLst>
              <a:ext uri="{FF2B5EF4-FFF2-40B4-BE49-F238E27FC236}">
                <a16:creationId xmlns:a16="http://schemas.microsoft.com/office/drawing/2014/main" id="{72B8A864-A746-446E-92DE-721780F306F1}"/>
              </a:ext>
            </a:extLst>
          </p:cNvPr>
          <p:cNvSpPr>
            <a:spLocks noGrp="1"/>
          </p:cNvSpPr>
          <p:nvPr>
            <p:ph type="sldNum" sz="quarter" idx="12"/>
          </p:nvPr>
        </p:nvSpPr>
        <p:spPr/>
        <p:txBody>
          <a:bodyPr/>
          <a:lstStyle/>
          <a:p>
            <a:fld id="{D57F1E4F-1CFF-5643-939E-217C01CDF565}" type="slidenum">
              <a:rPr lang="en-US" smtClean="0"/>
              <a:pPr/>
              <a:t>385</a:t>
            </a:fld>
            <a:endParaRPr lang="en-US" dirty="0"/>
          </a:p>
        </p:txBody>
      </p:sp>
    </p:spTree>
    <p:extLst>
      <p:ext uri="{BB962C8B-B14F-4D97-AF65-F5344CB8AC3E}">
        <p14:creationId xmlns:p14="http://schemas.microsoft.com/office/powerpoint/2010/main" val="240668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91273" y="93306"/>
            <a:ext cx="8742784" cy="1015663"/>
          </a:xfrm>
          <a:prstGeom prst="rect">
            <a:avLst/>
          </a:prstGeom>
          <a:noFill/>
        </p:spPr>
        <p:txBody>
          <a:bodyPr wrap="square" rtlCol="0">
            <a:spAutoFit/>
          </a:bodyPr>
          <a:lstStyle/>
          <a:p>
            <a:r>
              <a:rPr lang="fr-FR" sz="6000" dirty="0"/>
              <a:t>AJAX</a:t>
            </a:r>
          </a:p>
        </p:txBody>
      </p:sp>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5" name="Rectangle 4"/>
          <p:cNvSpPr/>
          <p:nvPr/>
        </p:nvSpPr>
        <p:spPr>
          <a:xfrm>
            <a:off x="1816358" y="2185524"/>
            <a:ext cx="8848531" cy="2318007"/>
          </a:xfrm>
          <a:prstGeom prst="rect">
            <a:avLst/>
          </a:prstGeom>
        </p:spPr>
        <p:txBody>
          <a:bodyPr wrap="square">
            <a:spAutoFit/>
          </a:bodyPr>
          <a:lstStyle/>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Le code est bien plus "verbeux" qu'avec la fonction </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b="1" dirty="0" err="1">
                <a:solidFill>
                  <a:srgbClr val="000000"/>
                </a:solidFill>
                <a:latin typeface="Calibri" panose="020F0502020204030204" pitchFamily="34" charset="0"/>
                <a:ea typeface="Calibri" panose="020F0502020204030204" pitchFamily="34" charset="0"/>
                <a:cs typeface="Calibri" panose="020F0502020204030204" pitchFamily="34" charset="0"/>
              </a:rPr>
              <a:t>get</a:t>
            </a:r>
            <a:r>
              <a:rPr lang="fr-FR" b="1" dirty="0">
                <a:solidFill>
                  <a:srgbClr val="000000"/>
                </a:solidFill>
                <a:latin typeface="Calibri" panose="020F0502020204030204" pitchFamily="34" charset="0"/>
                <a:ea typeface="Calibri" panose="020F0502020204030204" pitchFamily="34" charset="0"/>
                <a:cs typeface="Calibri" panose="020F0502020204030204" pitchFamily="34" charset="0"/>
              </a:rPr>
              <a:t>()</a:t>
            </a: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mais il est aussi très simple à comprendre, facile à maintenir et plus complet. Ici, nous avons introduit un message d'erreur si la requête n'aboutit pas :</a:t>
            </a:r>
          </a:p>
          <a:p>
            <a:pPr marL="225425" indent="-6350" algn="just">
              <a:lnSpc>
                <a:spcPct val="102000"/>
              </a:lnSpc>
              <a:spcAft>
                <a:spcPts val="0"/>
              </a:spcAft>
            </a:pP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error</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4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$('#zone').html('Cette requête AJAX n\'a pas abouti');</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4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Ce code est accessible ici : </a:t>
            </a:r>
            <a:r>
              <a:rPr lang="fr-FR" u="sng" dirty="0">
                <a:solidFill>
                  <a:srgbClr val="000000"/>
                </a:solidFill>
                <a:latin typeface="Calibri" panose="020F0502020204030204" pitchFamily="34" charset="0"/>
                <a:ea typeface="Calibri" panose="020F0502020204030204" pitchFamily="34" charset="0"/>
                <a:cs typeface="Calibri" panose="020F0502020204030204" pitchFamily="34" charset="0"/>
                <a:hlinkClick r:id="rId2"/>
              </a:rPr>
              <a:t>http://www.mediaforma.com/encours/getAjax.htm</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Espace réservé du numéro de diapositive 3">
            <a:extLst>
              <a:ext uri="{FF2B5EF4-FFF2-40B4-BE49-F238E27FC236}">
                <a16:creationId xmlns:a16="http://schemas.microsoft.com/office/drawing/2014/main" id="{760C634E-20A0-4DC6-AC8D-616D3D9367AB}"/>
              </a:ext>
            </a:extLst>
          </p:cNvPr>
          <p:cNvSpPr>
            <a:spLocks noGrp="1"/>
          </p:cNvSpPr>
          <p:nvPr>
            <p:ph type="sldNum" sz="quarter" idx="12"/>
          </p:nvPr>
        </p:nvSpPr>
        <p:spPr/>
        <p:txBody>
          <a:bodyPr/>
          <a:lstStyle/>
          <a:p>
            <a:fld id="{D57F1E4F-1CFF-5643-939E-217C01CDF565}" type="slidenum">
              <a:rPr lang="en-US" smtClean="0"/>
              <a:pPr/>
              <a:t>386</a:t>
            </a:fld>
            <a:endParaRPr lang="en-US" dirty="0"/>
          </a:p>
        </p:txBody>
      </p:sp>
    </p:spTree>
    <p:extLst>
      <p:ext uri="{BB962C8B-B14F-4D97-AF65-F5344CB8AC3E}">
        <p14:creationId xmlns:p14="http://schemas.microsoft.com/office/powerpoint/2010/main" val="2063153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15751" y="1646845"/>
            <a:ext cx="10168812" cy="369332"/>
          </a:xfrm>
          <a:prstGeom prst="rect">
            <a:avLst/>
          </a:prstGeom>
        </p:spPr>
        <p:txBody>
          <a:bodyPr wrap="square">
            <a:spAutoFit/>
          </a:bodyPr>
          <a:lstStyle/>
          <a:p>
            <a:pPr lvl="0"/>
            <a:r>
              <a:rPr lang="fr-FR" dirty="0"/>
              <a:t> </a:t>
            </a:r>
          </a:p>
        </p:txBody>
      </p:sp>
      <p:sp>
        <p:nvSpPr>
          <p:cNvPr id="4" name="Rectangle 3"/>
          <p:cNvSpPr/>
          <p:nvPr/>
        </p:nvSpPr>
        <p:spPr>
          <a:xfrm>
            <a:off x="2002970" y="158922"/>
            <a:ext cx="8643257" cy="4752904"/>
          </a:xfrm>
          <a:prstGeom prst="rect">
            <a:avLst/>
          </a:prstGeom>
        </p:spPr>
        <p:txBody>
          <a:bodyPr wrap="square">
            <a:spAutoFit/>
          </a:bodyPr>
          <a:lstStyle/>
          <a:p>
            <a:pPr marL="226695" indent="-6985" algn="just">
              <a:lnSpc>
                <a:spcPct val="102000"/>
              </a:lnSpc>
              <a:spcBef>
                <a:spcPts val="1200"/>
              </a:spcBef>
              <a:spcAft>
                <a:spcPts val="600"/>
              </a:spcAft>
            </a:pPr>
            <a:r>
              <a:rPr lang="fr-FR" sz="36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Requête POST </a:t>
            </a:r>
            <a:r>
              <a:rPr lang="fr-FR" sz="3600" b="1" i="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via</a:t>
            </a:r>
            <a:r>
              <a:rPr lang="fr-FR" sz="36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 la fonction $.</a:t>
            </a:r>
            <a:r>
              <a:rPr lang="fr-FR" sz="3600" b="1" dirty="0" err="1">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ajax</a:t>
            </a:r>
            <a:r>
              <a:rPr lang="fr-FR" sz="3600"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rPr>
              <a: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&lt;!DOCTYPE html&gt;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&lt;html&gt;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head</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&gt;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meta</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charset</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="utf-8"&gt;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title</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&gt;Requête post $.</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ajax</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()&lt;/</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title</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&gt;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&lt;style&gt;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#zone {</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width</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300px;</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height</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315px;</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border-style: </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solid</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border-</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width</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3px;</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border-</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color</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black;</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    </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&lt;/style&gt;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head</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&gt;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endParaRPr lang="fr-FR" sz="1600" dirty="0">
              <a:solidFill>
                <a:srgbClr val="000000"/>
              </a:solidFill>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 name="Espace réservé du numéro de diapositive 1">
            <a:extLst>
              <a:ext uri="{FF2B5EF4-FFF2-40B4-BE49-F238E27FC236}">
                <a16:creationId xmlns:a16="http://schemas.microsoft.com/office/drawing/2014/main" id="{5D2E6E4C-A970-4C12-BEE8-1044932A291E}"/>
              </a:ext>
            </a:extLst>
          </p:cNvPr>
          <p:cNvSpPr>
            <a:spLocks noGrp="1"/>
          </p:cNvSpPr>
          <p:nvPr>
            <p:ph type="sldNum" sz="quarter" idx="12"/>
          </p:nvPr>
        </p:nvSpPr>
        <p:spPr/>
        <p:txBody>
          <a:bodyPr/>
          <a:lstStyle/>
          <a:p>
            <a:fld id="{D57F1E4F-1CFF-5643-939E-217C01CDF565}" type="slidenum">
              <a:rPr lang="en-US" smtClean="0"/>
              <a:pPr/>
              <a:t>387</a:t>
            </a:fld>
            <a:endParaRPr lang="en-US" dirty="0"/>
          </a:p>
        </p:txBody>
      </p:sp>
    </p:spTree>
    <p:extLst>
      <p:ext uri="{BB962C8B-B14F-4D97-AF65-F5344CB8AC3E}">
        <p14:creationId xmlns:p14="http://schemas.microsoft.com/office/powerpoint/2010/main" val="539712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2675" y="642226"/>
            <a:ext cx="10762593" cy="5868979"/>
          </a:xfrm>
          <a:prstGeom prst="rect">
            <a:avLst/>
          </a:prstGeom>
        </p:spPr>
        <p:txBody>
          <a:bodyPr wrap="square">
            <a:spAutoFit/>
          </a:bodyPr>
          <a:lstStyle/>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&lt;body&gt;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&lt;script </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src</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="jquery.js"&gt;&lt;/script&gt;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&lt;h2&gt;Les lois de la robotique, selon Isaac Asimov&lt;/h2&gt;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button</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id="loi1"&gt;Loi N° 1&lt;/</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button</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&gt;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button</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id="loi2"&gt;Loi N° 2&lt;/</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button</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&gt;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button</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id="loi3"&gt;Loi N° 3&lt;/</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button</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&gt;&lt;</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br</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&gt;&lt;</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br</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&gt;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&lt;div id="zone"&gt;&lt;/div&gt;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&lt;script&gt;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function</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$('#loi1').on('click', </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function</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ajax</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type: 'POST',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url: ' http://lem.korp.free.fr/jquery/donneesPost.php',</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data: {l:'1'},</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timeout: 3000,</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success</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function</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(data){</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$('#zone').html(data);</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error</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function</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$('#zone').html('Cette requête AJAX n\'a pas abouti');</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  </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    </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p>
        </p:txBody>
      </p:sp>
      <p:sp>
        <p:nvSpPr>
          <p:cNvPr id="3" name="Espace réservé du numéro de diapositive 2">
            <a:extLst>
              <a:ext uri="{FF2B5EF4-FFF2-40B4-BE49-F238E27FC236}">
                <a16:creationId xmlns:a16="http://schemas.microsoft.com/office/drawing/2014/main" id="{6B7BBC46-7461-4CA4-AA1B-F7DB01C818C3}"/>
              </a:ext>
            </a:extLst>
          </p:cNvPr>
          <p:cNvSpPr>
            <a:spLocks noGrp="1"/>
          </p:cNvSpPr>
          <p:nvPr>
            <p:ph type="sldNum" sz="quarter" idx="12"/>
          </p:nvPr>
        </p:nvSpPr>
        <p:spPr/>
        <p:txBody>
          <a:bodyPr/>
          <a:lstStyle/>
          <a:p>
            <a:fld id="{D57F1E4F-1CFF-5643-939E-217C01CDF565}" type="slidenum">
              <a:rPr lang="en-US" smtClean="0"/>
              <a:pPr/>
              <a:t>388</a:t>
            </a:fld>
            <a:endParaRPr lang="en-US" dirty="0"/>
          </a:p>
        </p:txBody>
      </p:sp>
    </p:spTree>
    <p:extLst>
      <p:ext uri="{BB962C8B-B14F-4D97-AF65-F5344CB8AC3E}">
        <p14:creationId xmlns:p14="http://schemas.microsoft.com/office/powerpoint/2010/main" val="1041080304"/>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6249" y="1506989"/>
            <a:ext cx="9438290" cy="3608552"/>
          </a:xfrm>
          <a:prstGeom prst="rect">
            <a:avLst/>
          </a:prstGeom>
        </p:spPr>
        <p:txBody>
          <a:bodyPr wrap="square">
            <a:spAutoFit/>
          </a:bodyPr>
          <a:lstStyle/>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$('#loi2').on('click', </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function</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ajax</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type: 'POST',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url: ' http://lem.korp.free.fr/jquery/donneesPost.php',</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data: {l:'2'},</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timeout: 3000,</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success</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function</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(data){</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$('#zone').html(data);</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error</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r>
              <a:rPr lang="fr-FR" sz="1600" dirty="0" err="1">
                <a:solidFill>
                  <a:srgbClr val="000000"/>
                </a:solidFill>
                <a:latin typeface="Courier New" panose="02070309020205020404" pitchFamily="49" charset="0"/>
                <a:ea typeface="Calibri" panose="020F0502020204030204" pitchFamily="34" charset="0"/>
                <a:cs typeface="Courier New" panose="02070309020205020404" pitchFamily="49" charset="0"/>
              </a:rPr>
              <a:t>function</a:t>
            </a: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$('#zone').html('Cette requête AJAX n\'a pas abouti');</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  </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    </a:t>
            </a: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ourier New" panose="02070309020205020404" pitchFamily="49" charset="0"/>
              </a:rPr>
              <a:t>        });</a:t>
            </a:r>
            <a:endParaRPr lang="fr-FR" sz="1600" dirty="0">
              <a:latin typeface="Courier New" panose="02070309020205020404" pitchFamily="49" charset="0"/>
              <a:cs typeface="Courier New" panose="02070309020205020404" pitchFamily="49" charset="0"/>
            </a:endParaRPr>
          </a:p>
        </p:txBody>
      </p:sp>
      <p:sp>
        <p:nvSpPr>
          <p:cNvPr id="3" name="Espace réservé du numéro de diapositive 2">
            <a:extLst>
              <a:ext uri="{FF2B5EF4-FFF2-40B4-BE49-F238E27FC236}">
                <a16:creationId xmlns:a16="http://schemas.microsoft.com/office/drawing/2014/main" id="{66A1C88C-6C89-4A4D-BEA7-3EE316F6C7F9}"/>
              </a:ext>
            </a:extLst>
          </p:cNvPr>
          <p:cNvSpPr>
            <a:spLocks noGrp="1"/>
          </p:cNvSpPr>
          <p:nvPr>
            <p:ph type="sldNum" sz="quarter" idx="12"/>
          </p:nvPr>
        </p:nvSpPr>
        <p:spPr/>
        <p:txBody>
          <a:bodyPr/>
          <a:lstStyle/>
          <a:p>
            <a:fld id="{D57F1E4F-1CFF-5643-939E-217C01CDF565}" type="slidenum">
              <a:rPr lang="en-US" smtClean="0"/>
              <a:pPr/>
              <a:t>389</a:t>
            </a:fld>
            <a:endParaRPr lang="en-US" dirty="0"/>
          </a:p>
        </p:txBody>
      </p:sp>
    </p:spTree>
    <p:extLst>
      <p:ext uri="{BB962C8B-B14F-4D97-AF65-F5344CB8AC3E}">
        <p14:creationId xmlns:p14="http://schemas.microsoft.com/office/powerpoint/2010/main" val="198776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9905" y="435105"/>
            <a:ext cx="8961748" cy="2916183"/>
          </a:xfrm>
          <a:prstGeom prst="rect">
            <a:avLst/>
          </a:prstGeom>
        </p:spPr>
        <p:txBody>
          <a:bodyPr wrap="square">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Pour définir une variable, il n'est pas nécessaire de préciser son type. Utilisez simplement le mot réservé </a:t>
            </a:r>
            <a:r>
              <a:rPr lang="fr-FR" u="dbl" dirty="0">
                <a:latin typeface="Times New Roman" panose="02020603050405020304" pitchFamily="18" charset="0"/>
                <a:ea typeface="Times New Roman" panose="02020603050405020304" pitchFamily="18" charset="0"/>
              </a:rPr>
              <a:t>var</a:t>
            </a:r>
            <a:r>
              <a:rPr lang="fr-FR" dirty="0">
                <a:latin typeface="Times New Roman" panose="02020603050405020304" pitchFamily="18" charset="0"/>
                <a:ea typeface="Times New Roman" panose="02020603050405020304" pitchFamily="18" charset="0"/>
              </a:rPr>
              <a:t>, indiquez le nom de la variable et affectez-lui une valeur.</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Exemples :</a:t>
            </a:r>
          </a:p>
          <a:p>
            <a:pPr>
              <a:spcBef>
                <a:spcPts val="600"/>
              </a:spcBef>
              <a:spcAft>
                <a:spcPts val="600"/>
              </a:spcAft>
            </a:pPr>
            <a:r>
              <a:rPr lang="fr-FR" sz="1600" dirty="0">
                <a:latin typeface="Courier New" panose="02070309020205020404" pitchFamily="49" charset="0"/>
                <a:ea typeface="Times New Roman" panose="02020603050405020304" pitchFamily="18" charset="0"/>
              </a:rPr>
              <a:t>var petit = 10;</a:t>
            </a:r>
          </a:p>
          <a:p>
            <a:pPr>
              <a:spcBef>
                <a:spcPts val="600"/>
              </a:spcBef>
              <a:spcAft>
                <a:spcPts val="600"/>
              </a:spcAft>
            </a:pPr>
            <a:r>
              <a:rPr lang="fr-FR" sz="1600" dirty="0">
                <a:latin typeface="Courier New" panose="02070309020205020404" pitchFamily="49" charset="0"/>
                <a:ea typeface="Times New Roman" panose="02020603050405020304" pitchFamily="18" charset="0"/>
              </a:rPr>
              <a:t>var grand = 100;</a:t>
            </a:r>
          </a:p>
          <a:p>
            <a:pPr>
              <a:spcBef>
                <a:spcPts val="600"/>
              </a:spcBef>
              <a:spcAft>
                <a:spcPts val="600"/>
              </a:spcAft>
            </a:pPr>
            <a:r>
              <a:rPr lang="fr-FR" sz="1600" dirty="0">
                <a:latin typeface="Courier New" panose="02070309020205020404" pitchFamily="49" charset="0"/>
                <a:ea typeface="Times New Roman" panose="02020603050405020304" pitchFamily="18" charset="0"/>
              </a:rPr>
              <a:t>var titre = 'Types de données';</a:t>
            </a:r>
          </a:p>
          <a:p>
            <a:pPr>
              <a:spcBef>
                <a:spcPts val="600"/>
              </a:spcBef>
              <a:spcAft>
                <a:spcPts val="600"/>
              </a:spcAft>
            </a:pPr>
            <a:r>
              <a:rPr lang="fr-FR" sz="1600" dirty="0">
                <a:latin typeface="Courier New" panose="02070309020205020404" pitchFamily="49" charset="0"/>
                <a:ea typeface="Times New Roman" panose="02020603050405020304" pitchFamily="18" charset="0"/>
              </a:rPr>
              <a:t>var choix = </a:t>
            </a:r>
            <a:r>
              <a:rPr lang="fr-FR" sz="1600" dirty="0" err="1">
                <a:latin typeface="Courier New" panose="02070309020205020404" pitchFamily="49" charset="0"/>
                <a:ea typeface="Times New Roman" panose="02020603050405020304" pitchFamily="18" charset="0"/>
              </a:rPr>
              <a:t>true</a:t>
            </a:r>
            <a:r>
              <a:rPr lang="fr-FR" sz="1600" dirty="0">
                <a:latin typeface="Courier New" panose="02070309020205020404" pitchFamily="49" charset="0"/>
                <a:ea typeface="Times New Roman" panose="02020603050405020304" pitchFamily="18" charset="0"/>
              </a:rPr>
              <a:t>;</a:t>
            </a:r>
            <a:endParaRPr lang="fr-FR" sz="1600" dirty="0">
              <a:effectLst/>
              <a:latin typeface="Courier New" panose="02070309020205020404" pitchFamily="49" charset="0"/>
              <a:ea typeface="Times New Roman" panose="02020603050405020304" pitchFamily="18" charset="0"/>
            </a:endParaRPr>
          </a:p>
        </p:txBody>
      </p:sp>
      <p:sp>
        <p:nvSpPr>
          <p:cNvPr id="3" name="Rectangle 2"/>
          <p:cNvSpPr/>
          <p:nvPr/>
        </p:nvSpPr>
        <p:spPr>
          <a:xfrm>
            <a:off x="2850037" y="3977423"/>
            <a:ext cx="6096000" cy="2108269"/>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Attention</a:t>
            </a:r>
          </a:p>
          <a:p>
            <a:pPr>
              <a:spcBef>
                <a:spcPts val="300"/>
              </a:spcBef>
              <a:spcAft>
                <a:spcPts val="300"/>
              </a:spcAft>
            </a:pPr>
            <a:r>
              <a:rPr lang="fr-FR" dirty="0">
                <a:latin typeface="Times New Roman" panose="02020603050405020304" pitchFamily="18" charset="0"/>
                <a:ea typeface="Times New Roman" panose="02020603050405020304" pitchFamily="18" charset="0"/>
              </a:rPr>
              <a:t>Tout comme le C++, le langage JavaScript tient compte des majuscules et des minuscules. Ainsi, par exemple, les variables choix et Choix ne seront pas, </a:t>
            </a:r>
            <a:r>
              <a:rPr lang="fr-FR" i="1" dirty="0">
                <a:latin typeface="Times New Roman" panose="02020603050405020304" pitchFamily="18" charset="0"/>
                <a:ea typeface="Times New Roman" panose="02020603050405020304" pitchFamily="18" charset="0"/>
              </a:rPr>
              <a:t>a priori</a:t>
            </a:r>
            <a:r>
              <a:rPr lang="fr-FR" dirty="0">
                <a:latin typeface="Times New Roman" panose="02020603050405020304" pitchFamily="18" charset="0"/>
                <a:ea typeface="Times New Roman" panose="02020603050405020304" pitchFamily="18" charset="0"/>
              </a:rPr>
              <a:t>, égales. De même, n'essayez pas d'affecter la valeur </a:t>
            </a:r>
            <a:r>
              <a:rPr lang="fr-FR" dirty="0" err="1">
                <a:latin typeface="Times New Roman" panose="02020603050405020304" pitchFamily="18" charset="0"/>
                <a:ea typeface="Times New Roman" panose="02020603050405020304" pitchFamily="18" charset="0"/>
              </a:rPr>
              <a:t>True</a:t>
            </a:r>
            <a:r>
              <a:rPr lang="fr-FR" dirty="0">
                <a:latin typeface="Times New Roman" panose="02020603050405020304" pitchFamily="18" charset="0"/>
                <a:ea typeface="Times New Roman" panose="02020603050405020304" pitchFamily="18" charset="0"/>
              </a:rPr>
              <a:t> à une variable booléenne. Une erreur serait générée à l'exécution. En effet, JavaScript connaît la valeur littérale </a:t>
            </a:r>
            <a:r>
              <a:rPr lang="fr-FR" u="dbl" dirty="0" err="1">
                <a:latin typeface="Times New Roman" panose="02020603050405020304" pitchFamily="18" charset="0"/>
                <a:ea typeface="Times New Roman" panose="02020603050405020304" pitchFamily="18" charset="0"/>
              </a:rPr>
              <a:t>true</a:t>
            </a:r>
            <a:r>
              <a:rPr lang="fr-FR" dirty="0">
                <a:latin typeface="Times New Roman" panose="02020603050405020304" pitchFamily="18" charset="0"/>
                <a:ea typeface="Times New Roman" panose="02020603050405020304" pitchFamily="18" charset="0"/>
              </a:rPr>
              <a:t> mais pas la valeur </a:t>
            </a:r>
            <a:r>
              <a:rPr lang="fr-FR" u="dbl" dirty="0" err="1">
                <a:latin typeface="Times New Roman" panose="02020603050405020304" pitchFamily="18" charset="0"/>
                <a:ea typeface="Times New Roman" panose="02020603050405020304" pitchFamily="18" charset="0"/>
              </a:rPr>
              <a:t>True</a:t>
            </a:r>
            <a:r>
              <a:rPr lang="fr-FR" dirty="0">
                <a:latin typeface="Times New Roman" panose="02020603050405020304" pitchFamily="18" charset="0"/>
                <a:ea typeface="Times New Roman" panose="02020603050405020304" pitchFamily="18" charset="0"/>
              </a:rPr>
              <a:t>.</a:t>
            </a:r>
            <a:endParaRPr lang="fr-FR" dirty="0">
              <a:effectLst/>
              <a:latin typeface="Times New Roman" panose="02020603050405020304" pitchFamily="18" charset="0"/>
              <a:ea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012DFAA0-B13F-49C5-9BF7-84190357382A}"/>
              </a:ext>
            </a:extLst>
          </p:cNvPr>
          <p:cNvSpPr>
            <a:spLocks noGrp="1"/>
          </p:cNvSpPr>
          <p:nvPr>
            <p:ph type="sldNum" sz="quarter" idx="12"/>
          </p:nvPr>
        </p:nvSpPr>
        <p:spPr/>
        <p:txBody>
          <a:bodyPr/>
          <a:lstStyle/>
          <a:p>
            <a:fld id="{D57F1E4F-1CFF-5643-939E-217C01CDF565}" type="slidenum">
              <a:rPr lang="en-US" smtClean="0"/>
              <a:pPr/>
              <a:t>39</a:t>
            </a:fld>
            <a:endParaRPr lang="en-US" dirty="0"/>
          </a:p>
        </p:txBody>
      </p:sp>
    </p:spTree>
    <p:extLst>
      <p:ext uri="{BB962C8B-B14F-4D97-AF65-F5344CB8AC3E}">
        <p14:creationId xmlns:p14="http://schemas.microsoft.com/office/powerpoint/2010/main" val="2546061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0840" y="351628"/>
            <a:ext cx="11128525" cy="4613186"/>
          </a:xfrm>
          <a:prstGeom prst="rect">
            <a:avLst/>
          </a:prstGeom>
        </p:spPr>
        <p:txBody>
          <a:bodyPr wrap="square">
            <a:spAutoFit/>
          </a:bodyPr>
          <a:lstStyle/>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$('#loi3').on('click', </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ajax</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type: 'POST',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url: ' http://lem.korp.free.fr/jquery/donneesPost.php',</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data: {l:'3'},</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timeout: 3000,</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success</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(data){</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$('#zone').html(data);</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error</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r>
              <a:rPr lang="fr-FR" sz="1600" dirty="0" err="1">
                <a:solidFill>
                  <a:srgbClr val="000000"/>
                </a:solidFill>
                <a:latin typeface="Courier New" panose="02070309020205020404" pitchFamily="49" charset="0"/>
                <a:ea typeface="Calibri" panose="020F0502020204030204" pitchFamily="34" charset="0"/>
                <a:cs typeface="Calibri" panose="020F0502020204030204" pitchFamily="34" charset="0"/>
              </a:rPr>
              <a:t>function</a:t>
            </a: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$('#zone').html('Cette requête AJAX n\'a pas abouti');</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    </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&lt;/script&gt;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  &lt;/body&gt;</a:t>
            </a:r>
            <a:endParaRPr lang="fr-FR"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25425" indent="-6350" algn="just">
              <a:lnSpc>
                <a:spcPct val="102000"/>
              </a:lnSpc>
              <a:spcAft>
                <a:spcPts val="0"/>
              </a:spcAft>
            </a:pPr>
            <a:r>
              <a:rPr lang="fr-FR" sz="1600" dirty="0">
                <a:solidFill>
                  <a:srgbClr val="000000"/>
                </a:solidFill>
                <a:latin typeface="Courier New" panose="02070309020205020404" pitchFamily="49" charset="0"/>
                <a:ea typeface="Calibri" panose="020F0502020204030204" pitchFamily="34" charset="0"/>
                <a:cs typeface="Calibri" panose="020F0502020204030204" pitchFamily="34" charset="0"/>
              </a:rPr>
              <a:t>&lt;/html&gt;</a:t>
            </a:r>
            <a:endParaRPr lang="fr-FR" sz="1600" dirty="0"/>
          </a:p>
        </p:txBody>
      </p:sp>
      <p:sp>
        <p:nvSpPr>
          <p:cNvPr id="5" name="Rectangle 4"/>
          <p:cNvSpPr/>
          <p:nvPr/>
        </p:nvSpPr>
        <p:spPr>
          <a:xfrm>
            <a:off x="3458547" y="5656908"/>
            <a:ext cx="6096000" cy="724622"/>
          </a:xfrm>
          <a:prstGeom prst="rect">
            <a:avLst/>
          </a:prstGeom>
        </p:spPr>
        <p:txBody>
          <a:bodyPr>
            <a:spAutoFit/>
          </a:bodyPr>
          <a:lstStyle/>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Ce code est accessible ici :</a:t>
            </a:r>
          </a:p>
          <a:p>
            <a:pPr marL="225425" indent="-6350" algn="just">
              <a:lnSpc>
                <a:spcPct val="102000"/>
              </a:lnSpc>
              <a:spcAft>
                <a:spcPts val="600"/>
              </a:spcAft>
            </a:pPr>
            <a:r>
              <a:rPr lang="fr-FR"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fr-FR" u="sng" dirty="0">
                <a:solidFill>
                  <a:srgbClr val="000000"/>
                </a:solidFill>
                <a:latin typeface="Calibri" panose="020F0502020204030204" pitchFamily="34" charset="0"/>
                <a:ea typeface="Calibri" panose="020F0502020204030204" pitchFamily="34" charset="0"/>
                <a:cs typeface="Calibri" panose="020F0502020204030204" pitchFamily="34" charset="0"/>
                <a:hlinkClick r:id="rId2"/>
              </a:rPr>
              <a:t>http://www.mediaforma.com/encours/postAjax.htm</a:t>
            </a:r>
            <a:endParaRPr lang="fr-FR"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2" name="Espace réservé du numéro de diapositive 1">
            <a:extLst>
              <a:ext uri="{FF2B5EF4-FFF2-40B4-BE49-F238E27FC236}">
                <a16:creationId xmlns:a16="http://schemas.microsoft.com/office/drawing/2014/main" id="{1B6D0789-7DFD-4B3A-A2CE-EF932BD9DB85}"/>
              </a:ext>
            </a:extLst>
          </p:cNvPr>
          <p:cNvSpPr>
            <a:spLocks noGrp="1"/>
          </p:cNvSpPr>
          <p:nvPr>
            <p:ph type="sldNum" sz="quarter" idx="12"/>
          </p:nvPr>
        </p:nvSpPr>
        <p:spPr/>
        <p:txBody>
          <a:bodyPr/>
          <a:lstStyle/>
          <a:p>
            <a:fld id="{D57F1E4F-1CFF-5643-939E-217C01CDF565}" type="slidenum">
              <a:rPr lang="en-US" smtClean="0"/>
              <a:pPr/>
              <a:t>390</a:t>
            </a:fld>
            <a:endParaRPr lang="en-US" dirty="0"/>
          </a:p>
        </p:txBody>
      </p:sp>
    </p:spTree>
    <p:extLst>
      <p:ext uri="{BB962C8B-B14F-4D97-AF65-F5344CB8AC3E}">
        <p14:creationId xmlns:p14="http://schemas.microsoft.com/office/powerpoint/2010/main" val="799092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08222" y="733331"/>
            <a:ext cx="7813140" cy="4339650"/>
          </a:xfrm>
          <a:prstGeom prst="rect">
            <a:avLst/>
          </a:prstGeom>
          <a:noFill/>
        </p:spPr>
        <p:txBody>
          <a:bodyPr wrap="square" rtlCol="0">
            <a:spAutoFit/>
          </a:bodyPr>
          <a:lstStyle/>
          <a:p>
            <a:r>
              <a:rPr lang="fr-FR" sz="2400" b="1" dirty="0"/>
              <a:t>Lecture de données dans une base de données</a:t>
            </a:r>
          </a:p>
          <a:p>
            <a:endParaRPr lang="fr-FR" dirty="0"/>
          </a:p>
          <a:p>
            <a:r>
              <a:rPr lang="fr-FR" dirty="0"/>
              <a:t>Pour être en mesure de lire des données dans une base de données serveur en utilisant une requête AJAX, vous devez utiliser du code côté serveur. Ici par exemple, nous utiliserons du code PHP.</a:t>
            </a:r>
          </a:p>
          <a:p>
            <a:endParaRPr lang="fr-FR" dirty="0"/>
          </a:p>
          <a:p>
            <a:r>
              <a:rPr lang="fr-FR" dirty="0"/>
              <a:t>Voici les étapes que nous allons suivre :</a:t>
            </a:r>
          </a:p>
          <a:p>
            <a:endParaRPr lang="fr-FR" dirty="0"/>
          </a:p>
          <a:p>
            <a:pPr marL="342900" indent="-342900">
              <a:buAutoNum type="arabicParenR"/>
            </a:pPr>
            <a:r>
              <a:rPr lang="fr-FR" dirty="0"/>
              <a:t>PHP : Création d'une base de données et d'une table puis injection des données dans la table.</a:t>
            </a:r>
          </a:p>
          <a:p>
            <a:pPr marL="342900" indent="-342900">
              <a:buAutoNum type="arabicParenR"/>
            </a:pPr>
            <a:endParaRPr lang="fr-FR" dirty="0"/>
          </a:p>
          <a:p>
            <a:pPr marL="342900" indent="-342900">
              <a:buAutoNum type="arabicParenR"/>
            </a:pPr>
            <a:r>
              <a:rPr lang="fr-FR" dirty="0"/>
              <a:t>PHP : Création d'un programme d'interrogation de la base de données.</a:t>
            </a:r>
          </a:p>
          <a:p>
            <a:pPr marL="342900" indent="-342900">
              <a:buAutoNum type="arabicParenR"/>
            </a:pPr>
            <a:endParaRPr lang="fr-FR" dirty="0"/>
          </a:p>
          <a:p>
            <a:pPr marL="342900" indent="-342900">
              <a:buAutoNum type="arabicParenR"/>
            </a:pPr>
            <a:r>
              <a:rPr lang="fr-FR" dirty="0"/>
              <a:t>jQuery : Interrogation du programme créé dans l'étape 2 pour afficher les données de la table en AJAX avec (par exemple) une requête GET.</a:t>
            </a:r>
          </a:p>
        </p:txBody>
      </p:sp>
      <p:sp>
        <p:nvSpPr>
          <p:cNvPr id="3" name="Espace réservé du numéro de diapositive 2">
            <a:extLst>
              <a:ext uri="{FF2B5EF4-FFF2-40B4-BE49-F238E27FC236}">
                <a16:creationId xmlns:a16="http://schemas.microsoft.com/office/drawing/2014/main" id="{896E9832-9068-4CA9-AEC5-A31A79D373C0}"/>
              </a:ext>
            </a:extLst>
          </p:cNvPr>
          <p:cNvSpPr>
            <a:spLocks noGrp="1"/>
          </p:cNvSpPr>
          <p:nvPr>
            <p:ph type="sldNum" sz="quarter" idx="12"/>
          </p:nvPr>
        </p:nvSpPr>
        <p:spPr/>
        <p:txBody>
          <a:bodyPr/>
          <a:lstStyle/>
          <a:p>
            <a:fld id="{D57F1E4F-1CFF-5643-939E-217C01CDF565}" type="slidenum">
              <a:rPr lang="en-US" smtClean="0"/>
              <a:pPr/>
              <a:t>391</a:t>
            </a:fld>
            <a:endParaRPr lang="en-US" dirty="0"/>
          </a:p>
        </p:txBody>
      </p:sp>
    </p:spTree>
    <p:extLst>
      <p:ext uri="{BB962C8B-B14F-4D97-AF65-F5344CB8AC3E}">
        <p14:creationId xmlns:p14="http://schemas.microsoft.com/office/powerpoint/2010/main" val="112830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fade">
                                      <p:cBhvr>
                                        <p:cTn id="10" dur="500"/>
                                        <p:tgtEl>
                                          <p:spTgt spid="2">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animEffect transition="in" filter="fade">
                                      <p:cBhvr>
                                        <p:cTn id="15" dur="500"/>
                                        <p:tgtEl>
                                          <p:spTgt spid="2">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10" end="10"/>
                                            </p:txEl>
                                          </p:spTgt>
                                        </p:tgtEl>
                                        <p:attrNameLst>
                                          <p:attrName>style.visibility</p:attrName>
                                        </p:attrNameLst>
                                      </p:cBhvr>
                                      <p:to>
                                        <p:strVal val="visible"/>
                                      </p:to>
                                    </p:set>
                                    <p:animEffect transition="in" filter="fade">
                                      <p:cBhvr>
                                        <p:cTn id="20"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629622" y="1086416"/>
            <a:ext cx="10239469" cy="4247317"/>
          </a:xfrm>
          <a:prstGeom prst="rect">
            <a:avLst/>
          </a:prstGeom>
          <a:noFill/>
        </p:spPr>
        <p:txBody>
          <a:bodyPr wrap="square" rtlCol="0">
            <a:spAutoFit/>
          </a:bodyPr>
          <a:lstStyle/>
          <a:p>
            <a:r>
              <a:rPr lang="fr-FR" sz="2400" b="1" dirty="0"/>
              <a:t>Etape 1 – Création de la base, de la table et des données</a:t>
            </a:r>
          </a:p>
          <a:p>
            <a:endParaRPr lang="fr-FR" dirty="0"/>
          </a:p>
          <a:p>
            <a:endParaRPr lang="fr-FR" sz="1200" dirty="0">
              <a:latin typeface="Courier New" panose="02070309020205020404" pitchFamily="49" charset="0"/>
              <a:cs typeface="Courier New" panose="02070309020205020404" pitchFamily="49" charset="0"/>
            </a:endParaRP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php</a:t>
            </a:r>
            <a:endParaRPr lang="fr-FR" sz="1200" dirty="0">
              <a:latin typeface="Courier New" panose="02070309020205020404" pitchFamily="49" charset="0"/>
              <a:cs typeface="Courier New" panose="02070309020205020404" pitchFamily="49" charset="0"/>
            </a:endParaRPr>
          </a:p>
          <a:p>
            <a:r>
              <a:rPr lang="fr-FR" sz="1200" dirty="0">
                <a:latin typeface="Courier New" panose="02070309020205020404" pitchFamily="49" charset="0"/>
                <a:cs typeface="Courier New" panose="02070309020205020404" pitchFamily="49" charset="0"/>
              </a:rPr>
              <a:t>      // Création de la base de données</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try</a:t>
            </a:r>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$base = new PDO('</a:t>
            </a:r>
            <a:r>
              <a:rPr lang="fr-FR" sz="1200" dirty="0" err="1">
                <a:latin typeface="Courier New" panose="02070309020205020404" pitchFamily="49" charset="0"/>
                <a:cs typeface="Courier New" panose="02070309020205020404" pitchFamily="49" charset="0"/>
              </a:rPr>
              <a:t>mysql:host</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localhost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root</a:t>
            </a:r>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    </a:t>
            </a:r>
          </a:p>
          <a:p>
            <a:r>
              <a:rPr lang="fr-FR" sz="1200" dirty="0">
                <a:latin typeface="Courier New" panose="02070309020205020404" pitchFamily="49" charset="0"/>
                <a:cs typeface="Courier New" panose="02070309020205020404" pitchFamily="49" charset="0"/>
              </a:rPr>
              <a:t>      catch(exception $e) {</a:t>
            </a:r>
          </a:p>
          <a:p>
            <a:r>
              <a:rPr lang="fr-FR" sz="1200" dirty="0">
                <a:latin typeface="Courier New" panose="02070309020205020404" pitchFamily="49" charset="0"/>
                <a:cs typeface="Courier New" panose="02070309020205020404" pitchFamily="49" charset="0"/>
              </a:rPr>
              <a:t>        die('Erreur '.$e-&gt;</a:t>
            </a:r>
            <a:r>
              <a:rPr lang="fr-FR" sz="1200" dirty="0" err="1">
                <a:latin typeface="Courier New" panose="02070309020205020404" pitchFamily="49" charset="0"/>
                <a:cs typeface="Courier New" panose="02070309020205020404" pitchFamily="49" charset="0"/>
              </a:rPr>
              <a:t>getMessage</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$base-&gt;</a:t>
            </a:r>
            <a:r>
              <a:rPr lang="fr-FR" sz="1200" dirty="0" err="1">
                <a:latin typeface="Courier New" panose="02070309020205020404" pitchFamily="49" charset="0"/>
                <a:cs typeface="Courier New" panose="02070309020205020404" pitchFamily="49" charset="0"/>
              </a:rPr>
              <a:t>exec</a:t>
            </a:r>
            <a:r>
              <a:rPr lang="fr-FR" sz="1200" dirty="0">
                <a:latin typeface="Courier New" panose="02070309020205020404" pitchFamily="49" charset="0"/>
                <a:cs typeface="Courier New" panose="02070309020205020404" pitchFamily="49" charset="0"/>
              </a:rPr>
              <a:t>("CREATE DATABASE </a:t>
            </a:r>
            <a:r>
              <a:rPr lang="fr-FR" sz="1200" dirty="0" err="1">
                <a:latin typeface="Courier New" panose="02070309020205020404" pitchFamily="49" charset="0"/>
                <a:cs typeface="Courier New" panose="02070309020205020404" pitchFamily="49" charset="0"/>
              </a:rPr>
              <a:t>basephp</a:t>
            </a:r>
            <a:r>
              <a:rPr lang="fr-FR" sz="1200" dirty="0">
                <a:latin typeface="Courier New" panose="02070309020205020404" pitchFamily="49" charset="0"/>
                <a:cs typeface="Courier New" panose="02070309020205020404" pitchFamily="49" charset="0"/>
              </a:rPr>
              <a:t> DEFAULT CHARACTER SET utf8 COLLATE utf8_general_ci");</a:t>
            </a:r>
          </a:p>
          <a:p>
            <a:r>
              <a:rPr lang="fr-FR" sz="1200" dirty="0">
                <a:latin typeface="Courier New" panose="02070309020205020404" pitchFamily="49" charset="0"/>
                <a:cs typeface="Courier New" panose="02070309020205020404" pitchFamily="49" charset="0"/>
              </a:rPr>
              <a:t>      $base = </a:t>
            </a:r>
            <a:r>
              <a:rPr lang="fr-FR" sz="1200" dirty="0" err="1">
                <a:latin typeface="Courier New" panose="02070309020205020404" pitchFamily="49" charset="0"/>
                <a:cs typeface="Courier New" panose="02070309020205020404" pitchFamily="49" charset="0"/>
              </a:rPr>
              <a:t>null</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 Création de la table</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try</a:t>
            </a:r>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$base = new PDO('</a:t>
            </a:r>
            <a:r>
              <a:rPr lang="fr-FR" sz="1200" dirty="0" err="1">
                <a:latin typeface="Courier New" panose="02070309020205020404" pitchFamily="49" charset="0"/>
                <a:cs typeface="Courier New" panose="02070309020205020404" pitchFamily="49" charset="0"/>
              </a:rPr>
              <a:t>mysql:host</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localhost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dbname</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basephp</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root</a:t>
            </a:r>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    </a:t>
            </a:r>
          </a:p>
          <a:p>
            <a:r>
              <a:rPr lang="fr-FR" sz="1200" dirty="0">
                <a:latin typeface="Courier New" panose="02070309020205020404" pitchFamily="49" charset="0"/>
                <a:cs typeface="Courier New" panose="02070309020205020404" pitchFamily="49" charset="0"/>
              </a:rPr>
              <a:t>      catch(exception $e) {</a:t>
            </a:r>
          </a:p>
          <a:p>
            <a:r>
              <a:rPr lang="fr-FR" sz="1200" dirty="0">
                <a:latin typeface="Courier New" panose="02070309020205020404" pitchFamily="49" charset="0"/>
                <a:cs typeface="Courier New" panose="02070309020205020404" pitchFamily="49" charset="0"/>
              </a:rPr>
              <a:t>        die('Erreur '.$e-&gt;</a:t>
            </a:r>
            <a:r>
              <a:rPr lang="fr-FR" sz="1200" dirty="0" err="1">
                <a:latin typeface="Courier New" panose="02070309020205020404" pitchFamily="49" charset="0"/>
                <a:cs typeface="Courier New" panose="02070309020205020404" pitchFamily="49" charset="0"/>
              </a:rPr>
              <a:t>getMessage</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p>
        </p:txBody>
      </p:sp>
      <p:sp>
        <p:nvSpPr>
          <p:cNvPr id="3" name="Espace réservé du numéro de diapositive 2">
            <a:extLst>
              <a:ext uri="{FF2B5EF4-FFF2-40B4-BE49-F238E27FC236}">
                <a16:creationId xmlns:a16="http://schemas.microsoft.com/office/drawing/2014/main" id="{B52B738A-F9D4-47F7-A643-D64D5C1C941A}"/>
              </a:ext>
            </a:extLst>
          </p:cNvPr>
          <p:cNvSpPr>
            <a:spLocks noGrp="1"/>
          </p:cNvSpPr>
          <p:nvPr>
            <p:ph type="sldNum" sz="quarter" idx="12"/>
          </p:nvPr>
        </p:nvSpPr>
        <p:spPr/>
        <p:txBody>
          <a:bodyPr/>
          <a:lstStyle/>
          <a:p>
            <a:fld id="{D57F1E4F-1CFF-5643-939E-217C01CDF565}" type="slidenum">
              <a:rPr lang="en-US" smtClean="0"/>
              <a:pPr/>
              <a:t>392</a:t>
            </a:fld>
            <a:endParaRPr lang="en-US" dirty="0"/>
          </a:p>
        </p:txBody>
      </p:sp>
    </p:spTree>
    <p:extLst>
      <p:ext uri="{BB962C8B-B14F-4D97-AF65-F5344CB8AC3E}">
        <p14:creationId xmlns:p14="http://schemas.microsoft.com/office/powerpoint/2010/main" val="3317044060"/>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6317" y="1083996"/>
            <a:ext cx="9011216" cy="4708981"/>
          </a:xfrm>
          <a:prstGeom prst="rect">
            <a:avLst/>
          </a:prstGeom>
        </p:spPr>
        <p:txBody>
          <a:bodyPr wrap="square">
            <a:spAutoFit/>
          </a:bodyPr>
          <a:lstStyle/>
          <a:p>
            <a:r>
              <a:rPr lang="fr-FR" sz="1200" dirty="0">
                <a:latin typeface="Courier New" panose="02070309020205020404" pitchFamily="49" charset="0"/>
                <a:cs typeface="Courier New" panose="02070309020205020404" pitchFamily="49" charset="0"/>
              </a:rPr>
              <a:t> $base-&gt;</a:t>
            </a:r>
            <a:r>
              <a:rPr lang="fr-FR" sz="1200" dirty="0" err="1">
                <a:latin typeface="Courier New" panose="02070309020205020404" pitchFamily="49" charset="0"/>
                <a:cs typeface="Courier New" panose="02070309020205020404" pitchFamily="49" charset="0"/>
              </a:rPr>
              <a:t>exec</a:t>
            </a:r>
            <a:r>
              <a:rPr lang="fr-FR" sz="1200" dirty="0">
                <a:latin typeface="Courier New" panose="02070309020205020404" pitchFamily="49" charset="0"/>
                <a:cs typeface="Courier New" panose="02070309020205020404" pitchFamily="49" charset="0"/>
              </a:rPr>
              <a:t>("CREATE TABLE </a:t>
            </a:r>
            <a:r>
              <a:rPr lang="fr-FR" sz="1200" dirty="0" err="1">
                <a:latin typeface="Courier New" panose="02070309020205020404" pitchFamily="49" charset="0"/>
                <a:cs typeface="Courier New" panose="02070309020205020404" pitchFamily="49" charset="0"/>
              </a:rPr>
              <a:t>tablephp</a:t>
            </a:r>
            <a:r>
              <a:rPr lang="fr-FR" sz="1200" dirty="0">
                <a:latin typeface="Courier New" panose="02070309020205020404" pitchFamily="49" charset="0"/>
                <a:cs typeface="Courier New" panose="02070309020205020404" pitchFamily="49" charset="0"/>
              </a:rPr>
              <a:t>(id INT NOT NULL AUTO_INCREMENT, PRIMARY KEY(id), </a:t>
            </a:r>
            <a:r>
              <a:rPr lang="fr-FR" sz="1200" dirty="0" err="1">
                <a:latin typeface="Courier New" panose="02070309020205020404" pitchFamily="49" charset="0"/>
                <a:cs typeface="Courier New" panose="02070309020205020404" pitchFamily="49" charset="0"/>
              </a:rPr>
              <a:t>prenom</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varchar</a:t>
            </a:r>
            <a:r>
              <a:rPr lang="fr-FR" sz="1200" dirty="0">
                <a:latin typeface="Courier New" panose="02070309020205020404" pitchFamily="49" charset="0"/>
                <a:cs typeface="Courier New" panose="02070309020205020404" pitchFamily="49" charset="0"/>
              </a:rPr>
              <a:t>(50), nom </a:t>
            </a:r>
            <a:r>
              <a:rPr lang="fr-FR" sz="1200" dirty="0" err="1">
                <a:latin typeface="Courier New" panose="02070309020205020404" pitchFamily="49" charset="0"/>
                <a:cs typeface="Courier New" panose="02070309020205020404" pitchFamily="49" charset="0"/>
              </a:rPr>
              <a:t>varchar</a:t>
            </a:r>
            <a:r>
              <a:rPr lang="fr-FR" sz="1200" dirty="0">
                <a:latin typeface="Courier New" panose="02070309020205020404" pitchFamily="49" charset="0"/>
                <a:cs typeface="Courier New" panose="02070309020205020404" pitchFamily="49" charset="0"/>
              </a:rPr>
              <a:t>(50), </a:t>
            </a:r>
            <a:r>
              <a:rPr lang="fr-FR" sz="1200" dirty="0" err="1">
                <a:latin typeface="Courier New" panose="02070309020205020404" pitchFamily="49" charset="0"/>
                <a:cs typeface="Courier New" panose="02070309020205020404" pitchFamily="49" charset="0"/>
              </a:rPr>
              <a:t>compteurvisite</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smallint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dernierevisite</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timestamp</a:t>
            </a:r>
            <a:r>
              <a:rPr lang="fr-FR" sz="1200" dirty="0">
                <a:latin typeface="Courier New" panose="02070309020205020404" pitchFamily="49" charset="0"/>
                <a:cs typeface="Courier New" panose="02070309020205020404" pitchFamily="49" charset="0"/>
              </a:rPr>
              <a:t>)");</a:t>
            </a:r>
          </a:p>
          <a:p>
            <a:endParaRPr lang="fr-FR" sz="1200" dirty="0">
              <a:latin typeface="Courier New" panose="02070309020205020404" pitchFamily="49" charset="0"/>
              <a:cs typeface="Courier New" panose="02070309020205020404" pitchFamily="49" charset="0"/>
            </a:endParaRPr>
          </a:p>
          <a:p>
            <a:r>
              <a:rPr lang="fr-FR" sz="1200" dirty="0">
                <a:latin typeface="Courier New" panose="02070309020205020404" pitchFamily="49" charset="0"/>
                <a:cs typeface="Courier New" panose="02070309020205020404" pitchFamily="49" charset="0"/>
              </a:rPr>
              <a:t>      // Ajout de données dans la table</a:t>
            </a:r>
          </a:p>
          <a:p>
            <a:r>
              <a:rPr lang="fr-FR" sz="1200" dirty="0">
                <a:latin typeface="Courier New" panose="02070309020205020404" pitchFamily="49" charset="0"/>
                <a:cs typeface="Courier New" panose="02070309020205020404" pitchFamily="49" charset="0"/>
              </a:rPr>
              <a:t>      $base-&gt;</a:t>
            </a:r>
            <a:r>
              <a:rPr lang="fr-FR" sz="1200" dirty="0" err="1">
                <a:latin typeface="Courier New" panose="02070309020205020404" pitchFamily="49" charset="0"/>
                <a:cs typeface="Courier New" panose="02070309020205020404" pitchFamily="49" charset="0"/>
              </a:rPr>
              <a:t>exec</a:t>
            </a:r>
            <a:r>
              <a:rPr lang="fr-FR" sz="1200" dirty="0">
                <a:latin typeface="Courier New" panose="02070309020205020404" pitchFamily="49" charset="0"/>
                <a:cs typeface="Courier New" panose="02070309020205020404" pitchFamily="49" charset="0"/>
              </a:rPr>
              <a:t>("INSERT INTO </a:t>
            </a:r>
            <a:r>
              <a:rPr lang="fr-FR" sz="1200" dirty="0" err="1">
                <a:latin typeface="Courier New" panose="02070309020205020404" pitchFamily="49" charset="0"/>
                <a:cs typeface="Courier New" panose="02070309020205020404" pitchFamily="49" charset="0"/>
              </a:rPr>
              <a:t>tablephp</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prenom</a:t>
            </a:r>
            <a:r>
              <a:rPr lang="fr-FR" sz="1200" dirty="0">
                <a:latin typeface="Courier New" panose="02070309020205020404" pitchFamily="49" charset="0"/>
                <a:cs typeface="Courier New" panose="02070309020205020404" pitchFamily="49" charset="0"/>
              </a:rPr>
              <a:t>, nom, </a:t>
            </a:r>
            <a:r>
              <a:rPr lang="fr-FR" sz="1200" dirty="0" err="1">
                <a:latin typeface="Courier New" panose="02070309020205020404" pitchFamily="49" charset="0"/>
                <a:cs typeface="Courier New" panose="02070309020205020404" pitchFamily="49" charset="0"/>
              </a:rPr>
              <a:t>compteurvisite</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dernierevisite</a:t>
            </a:r>
            <a:r>
              <a:rPr lang="fr-FR" sz="1200" dirty="0">
                <a:latin typeface="Courier New" panose="02070309020205020404" pitchFamily="49" charset="0"/>
                <a:cs typeface="Courier New" panose="02070309020205020404" pitchFamily="49" charset="0"/>
              </a:rPr>
              <a:t>) VALUE('Pierre', '</a:t>
            </a:r>
            <a:r>
              <a:rPr lang="fr-FR" sz="1200" dirty="0" err="1">
                <a:latin typeface="Courier New" panose="02070309020205020404" pitchFamily="49" charset="0"/>
                <a:cs typeface="Courier New" panose="02070309020205020404" pitchFamily="49" charset="0"/>
              </a:rPr>
              <a:t>Dubur</a:t>
            </a:r>
            <a:r>
              <a:rPr lang="fr-FR" sz="1200" dirty="0">
                <a:latin typeface="Courier New" panose="02070309020205020404" pitchFamily="49" charset="0"/>
                <a:cs typeface="Courier New" panose="02070309020205020404" pitchFamily="49" charset="0"/>
              </a:rPr>
              <a:t>', 34, NOW())");</a:t>
            </a:r>
          </a:p>
          <a:p>
            <a:r>
              <a:rPr lang="fr-FR" sz="1200" dirty="0">
                <a:latin typeface="Courier New" panose="02070309020205020404" pitchFamily="49" charset="0"/>
                <a:cs typeface="Courier New" panose="02070309020205020404" pitchFamily="49" charset="0"/>
              </a:rPr>
              <a:t>      $base-&gt;</a:t>
            </a:r>
            <a:r>
              <a:rPr lang="fr-FR" sz="1200" dirty="0" err="1">
                <a:latin typeface="Courier New" panose="02070309020205020404" pitchFamily="49" charset="0"/>
                <a:cs typeface="Courier New" panose="02070309020205020404" pitchFamily="49" charset="0"/>
              </a:rPr>
              <a:t>exec</a:t>
            </a:r>
            <a:r>
              <a:rPr lang="fr-FR" sz="1200" dirty="0">
                <a:latin typeface="Courier New" panose="02070309020205020404" pitchFamily="49" charset="0"/>
                <a:cs typeface="Courier New" panose="02070309020205020404" pitchFamily="49" charset="0"/>
              </a:rPr>
              <a:t>("INSERT INTO </a:t>
            </a:r>
            <a:r>
              <a:rPr lang="fr-FR" sz="1200" dirty="0" err="1">
                <a:latin typeface="Courier New" panose="02070309020205020404" pitchFamily="49" charset="0"/>
                <a:cs typeface="Courier New" panose="02070309020205020404" pitchFamily="49" charset="0"/>
              </a:rPr>
              <a:t>tablephp</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prenom</a:t>
            </a:r>
            <a:r>
              <a:rPr lang="fr-FR" sz="1200" dirty="0">
                <a:latin typeface="Courier New" panose="02070309020205020404" pitchFamily="49" charset="0"/>
                <a:cs typeface="Courier New" panose="02070309020205020404" pitchFamily="49" charset="0"/>
              </a:rPr>
              <a:t>, nom, </a:t>
            </a:r>
            <a:r>
              <a:rPr lang="fr-FR" sz="1200" dirty="0" err="1">
                <a:latin typeface="Courier New" panose="02070309020205020404" pitchFamily="49" charset="0"/>
                <a:cs typeface="Courier New" panose="02070309020205020404" pitchFamily="49" charset="0"/>
              </a:rPr>
              <a:t>compteurvisite</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dernierevisite</a:t>
            </a:r>
            <a:r>
              <a:rPr lang="fr-FR" sz="1200" dirty="0">
                <a:latin typeface="Courier New" panose="02070309020205020404" pitchFamily="49" charset="0"/>
                <a:cs typeface="Courier New" panose="02070309020205020404" pitchFamily="49" charset="0"/>
              </a:rPr>
              <a:t>) VALUE('Chantal', 'Garnier', 128, NOW())");</a:t>
            </a:r>
          </a:p>
          <a:p>
            <a:r>
              <a:rPr lang="fr-FR" sz="1200" dirty="0">
                <a:latin typeface="Courier New" panose="02070309020205020404" pitchFamily="49" charset="0"/>
                <a:cs typeface="Courier New" panose="02070309020205020404" pitchFamily="49" charset="0"/>
              </a:rPr>
              <a:t>      $base-&gt;</a:t>
            </a:r>
            <a:r>
              <a:rPr lang="fr-FR" sz="1200" dirty="0" err="1">
                <a:latin typeface="Courier New" panose="02070309020205020404" pitchFamily="49" charset="0"/>
                <a:cs typeface="Courier New" panose="02070309020205020404" pitchFamily="49" charset="0"/>
              </a:rPr>
              <a:t>exec</a:t>
            </a:r>
            <a:r>
              <a:rPr lang="fr-FR" sz="1200" dirty="0">
                <a:latin typeface="Courier New" panose="02070309020205020404" pitchFamily="49" charset="0"/>
                <a:cs typeface="Courier New" panose="02070309020205020404" pitchFamily="49" charset="0"/>
              </a:rPr>
              <a:t>("INSERT INTO </a:t>
            </a:r>
            <a:r>
              <a:rPr lang="fr-FR" sz="1200" dirty="0" err="1">
                <a:latin typeface="Courier New" panose="02070309020205020404" pitchFamily="49" charset="0"/>
                <a:cs typeface="Courier New" panose="02070309020205020404" pitchFamily="49" charset="0"/>
              </a:rPr>
              <a:t>tablephp</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prenom</a:t>
            </a:r>
            <a:r>
              <a:rPr lang="fr-FR" sz="1200" dirty="0">
                <a:latin typeface="Courier New" panose="02070309020205020404" pitchFamily="49" charset="0"/>
                <a:cs typeface="Courier New" panose="02070309020205020404" pitchFamily="49" charset="0"/>
              </a:rPr>
              <a:t>, nom, </a:t>
            </a:r>
            <a:r>
              <a:rPr lang="fr-FR" sz="1200" dirty="0" err="1">
                <a:latin typeface="Courier New" panose="02070309020205020404" pitchFamily="49" charset="0"/>
                <a:cs typeface="Courier New" panose="02070309020205020404" pitchFamily="49" charset="0"/>
              </a:rPr>
              <a:t>compteurvisite</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dernierevisite</a:t>
            </a:r>
            <a:r>
              <a:rPr lang="fr-FR" sz="1200" dirty="0">
                <a:latin typeface="Courier New" panose="02070309020205020404" pitchFamily="49" charset="0"/>
                <a:cs typeface="Courier New" panose="02070309020205020404" pitchFamily="49" charset="0"/>
              </a:rPr>
              <a:t>) VALUE('Jean', 'Dupont', 2, NOW())");</a:t>
            </a:r>
          </a:p>
          <a:p>
            <a:r>
              <a:rPr lang="fr-FR" sz="1200" dirty="0">
                <a:latin typeface="Courier New" panose="02070309020205020404" pitchFamily="49" charset="0"/>
                <a:cs typeface="Courier New" panose="02070309020205020404" pitchFamily="49" charset="0"/>
              </a:rPr>
              <a:t>      $base-&gt;</a:t>
            </a:r>
            <a:r>
              <a:rPr lang="fr-FR" sz="1200" dirty="0" err="1">
                <a:latin typeface="Courier New" panose="02070309020205020404" pitchFamily="49" charset="0"/>
                <a:cs typeface="Courier New" panose="02070309020205020404" pitchFamily="49" charset="0"/>
              </a:rPr>
              <a:t>exec</a:t>
            </a:r>
            <a:r>
              <a:rPr lang="fr-FR" sz="1200" dirty="0">
                <a:latin typeface="Courier New" panose="02070309020205020404" pitchFamily="49" charset="0"/>
                <a:cs typeface="Courier New" panose="02070309020205020404" pitchFamily="49" charset="0"/>
              </a:rPr>
              <a:t>("INSERT INTO </a:t>
            </a:r>
            <a:r>
              <a:rPr lang="fr-FR" sz="1200" dirty="0" err="1">
                <a:latin typeface="Courier New" panose="02070309020205020404" pitchFamily="49" charset="0"/>
                <a:cs typeface="Courier New" panose="02070309020205020404" pitchFamily="49" charset="0"/>
              </a:rPr>
              <a:t>tablephp</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prenom</a:t>
            </a:r>
            <a:r>
              <a:rPr lang="fr-FR" sz="1200" dirty="0">
                <a:latin typeface="Courier New" panose="02070309020205020404" pitchFamily="49" charset="0"/>
                <a:cs typeface="Courier New" panose="02070309020205020404" pitchFamily="49" charset="0"/>
              </a:rPr>
              <a:t>, nom, </a:t>
            </a:r>
            <a:r>
              <a:rPr lang="fr-FR" sz="1200" dirty="0" err="1">
                <a:latin typeface="Courier New" panose="02070309020205020404" pitchFamily="49" charset="0"/>
                <a:cs typeface="Courier New" panose="02070309020205020404" pitchFamily="49" charset="0"/>
              </a:rPr>
              <a:t>compteurvisite</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dernierevisite</a:t>
            </a:r>
            <a:r>
              <a:rPr lang="fr-FR" sz="1200" dirty="0">
                <a:latin typeface="Courier New" panose="02070309020205020404" pitchFamily="49" charset="0"/>
                <a:cs typeface="Courier New" panose="02070309020205020404" pitchFamily="49" charset="0"/>
              </a:rPr>
              <a:t>) VALUE('Belle', '</a:t>
            </a:r>
            <a:r>
              <a:rPr lang="fr-FR" sz="1200" dirty="0" err="1">
                <a:latin typeface="Courier New" panose="02070309020205020404" pitchFamily="49" charset="0"/>
                <a:cs typeface="Courier New" panose="02070309020205020404" pitchFamily="49" charset="0"/>
              </a:rPr>
              <a:t>Vercor</a:t>
            </a:r>
            <a:r>
              <a:rPr lang="fr-FR" sz="1200" dirty="0">
                <a:latin typeface="Courier New" panose="02070309020205020404" pitchFamily="49" charset="0"/>
                <a:cs typeface="Courier New" panose="02070309020205020404" pitchFamily="49" charset="0"/>
              </a:rPr>
              <a:t>', 45, NOW())");</a:t>
            </a:r>
          </a:p>
          <a:p>
            <a:endParaRPr lang="fr-FR" sz="1200" dirty="0">
              <a:latin typeface="Courier New" panose="02070309020205020404" pitchFamily="49" charset="0"/>
              <a:cs typeface="Courier New" panose="02070309020205020404" pitchFamily="49" charset="0"/>
            </a:endParaRPr>
          </a:p>
          <a:p>
            <a:r>
              <a:rPr lang="fr-FR" sz="1200" dirty="0">
                <a:latin typeface="Courier New" panose="02070309020205020404" pitchFamily="49" charset="0"/>
                <a:cs typeface="Courier New" panose="02070309020205020404" pitchFamily="49" charset="0"/>
              </a:rPr>
              <a:t>      $retour = $base-&gt;</a:t>
            </a:r>
            <a:r>
              <a:rPr lang="fr-FR" sz="1200" dirty="0" err="1">
                <a:latin typeface="Courier New" panose="02070309020205020404" pitchFamily="49" charset="0"/>
                <a:cs typeface="Courier New" panose="02070309020205020404" pitchFamily="49" charset="0"/>
              </a:rPr>
              <a:t>query</a:t>
            </a:r>
            <a:r>
              <a:rPr lang="fr-FR" sz="1200" dirty="0">
                <a:latin typeface="Courier New" panose="02070309020205020404" pitchFamily="49" charset="0"/>
                <a:cs typeface="Courier New" panose="02070309020205020404" pitchFamily="49" charset="0"/>
              </a:rPr>
              <a:t>('SELECT * FROM </a:t>
            </a:r>
            <a:r>
              <a:rPr lang="fr-FR" sz="1200" dirty="0" err="1">
                <a:latin typeface="Courier New" panose="02070309020205020404" pitchFamily="49" charset="0"/>
                <a:cs typeface="Courier New" panose="02070309020205020404" pitchFamily="49" charset="0"/>
              </a:rPr>
              <a:t>tablephp</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echo</a:t>
            </a:r>
            <a:r>
              <a:rPr lang="fr-FR" sz="1200" dirty="0">
                <a:latin typeface="Courier New" panose="02070309020205020404" pitchFamily="49" charset="0"/>
                <a:cs typeface="Courier New" panose="02070309020205020404" pitchFamily="49" charset="0"/>
              </a:rPr>
              <a:t> "&lt;table&gt;";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while</a:t>
            </a:r>
            <a:r>
              <a:rPr lang="fr-FR" sz="1200" dirty="0">
                <a:latin typeface="Courier New" panose="02070309020205020404" pitchFamily="49" charset="0"/>
                <a:cs typeface="Courier New" panose="02070309020205020404" pitchFamily="49" charset="0"/>
              </a:rPr>
              <a:t> ($data = $retour-&gt;</a:t>
            </a:r>
            <a:r>
              <a:rPr lang="fr-FR" sz="1200" dirty="0" err="1">
                <a:latin typeface="Courier New" panose="02070309020205020404" pitchFamily="49" charset="0"/>
                <a:cs typeface="Courier New" panose="02070309020205020404" pitchFamily="49" charset="0"/>
              </a:rPr>
              <a:t>fetch</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echo</a:t>
            </a:r>
            <a:r>
              <a:rPr lang="fr-FR" sz="1200" dirty="0">
                <a:latin typeface="Courier New" panose="02070309020205020404" pitchFamily="49" charset="0"/>
                <a:cs typeface="Courier New" panose="02070309020205020404" pitchFamily="49" charset="0"/>
              </a:rPr>
              <a:t> "&lt;tr&gt;&lt;td&gt;".$data['</a:t>
            </a:r>
            <a:r>
              <a:rPr lang="fr-FR" sz="1200" dirty="0" err="1">
                <a:latin typeface="Courier New" panose="02070309020205020404" pitchFamily="49" charset="0"/>
                <a:cs typeface="Courier New" panose="02070309020205020404" pitchFamily="49" charset="0"/>
              </a:rPr>
              <a:t>prenom</a:t>
            </a:r>
            <a:r>
              <a:rPr lang="fr-FR" sz="1200" dirty="0">
                <a:latin typeface="Courier New" panose="02070309020205020404" pitchFamily="49" charset="0"/>
                <a:cs typeface="Courier New" panose="02070309020205020404" pitchFamily="49" charset="0"/>
              </a:rPr>
              <a:t>']."&lt;/td&gt;";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echo</a:t>
            </a:r>
            <a:r>
              <a:rPr lang="fr-FR" sz="1200" dirty="0">
                <a:latin typeface="Courier New" panose="02070309020205020404" pitchFamily="49" charset="0"/>
                <a:cs typeface="Courier New" panose="02070309020205020404" pitchFamily="49" charset="0"/>
              </a:rPr>
              <a:t> "&lt;td&gt;".$data['nom']."&lt;/td&gt;";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echo</a:t>
            </a:r>
            <a:r>
              <a:rPr lang="fr-FR" sz="1200" dirty="0">
                <a:latin typeface="Courier New" panose="02070309020205020404" pitchFamily="49" charset="0"/>
                <a:cs typeface="Courier New" panose="02070309020205020404" pitchFamily="49" charset="0"/>
              </a:rPr>
              <a:t> "&lt;td&gt;".$data['</a:t>
            </a:r>
            <a:r>
              <a:rPr lang="fr-FR" sz="1200" dirty="0" err="1">
                <a:latin typeface="Courier New" panose="02070309020205020404" pitchFamily="49" charset="0"/>
                <a:cs typeface="Courier New" panose="02070309020205020404" pitchFamily="49" charset="0"/>
              </a:rPr>
              <a:t>compteurvisite</a:t>
            </a:r>
            <a:r>
              <a:rPr lang="fr-FR" sz="1200" dirty="0">
                <a:latin typeface="Courier New" panose="02070309020205020404" pitchFamily="49" charset="0"/>
                <a:cs typeface="Courier New" panose="02070309020205020404" pitchFamily="49" charset="0"/>
              </a:rPr>
              <a:t>']."&lt;/td&gt;";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echo</a:t>
            </a:r>
            <a:r>
              <a:rPr lang="fr-FR" sz="1200" dirty="0">
                <a:latin typeface="Courier New" panose="02070309020205020404" pitchFamily="49" charset="0"/>
                <a:cs typeface="Courier New" panose="02070309020205020404" pitchFamily="49" charset="0"/>
              </a:rPr>
              <a:t> "&lt;td&gt;".$data['</a:t>
            </a:r>
            <a:r>
              <a:rPr lang="fr-FR" sz="1200" dirty="0" err="1">
                <a:latin typeface="Courier New" panose="02070309020205020404" pitchFamily="49" charset="0"/>
                <a:cs typeface="Courier New" panose="02070309020205020404" pitchFamily="49" charset="0"/>
              </a:rPr>
              <a:t>dernierevisite</a:t>
            </a:r>
            <a:r>
              <a:rPr lang="fr-FR" sz="1200" dirty="0">
                <a:latin typeface="Courier New" panose="02070309020205020404" pitchFamily="49" charset="0"/>
                <a:cs typeface="Courier New" panose="02070309020205020404" pitchFamily="49" charset="0"/>
              </a:rPr>
              <a:t>']."&lt;/td&gt;";</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echo</a:t>
            </a:r>
            <a:r>
              <a:rPr lang="fr-FR" sz="1200" dirty="0">
                <a:latin typeface="Courier New" panose="02070309020205020404" pitchFamily="49" charset="0"/>
                <a:cs typeface="Courier New" panose="02070309020205020404" pitchFamily="49" charset="0"/>
              </a:rPr>
              <a:t> "&lt;/table&gt;";</a:t>
            </a:r>
          </a:p>
          <a:p>
            <a:r>
              <a:rPr lang="fr-FR" sz="1200" dirty="0">
                <a:latin typeface="Courier New" panose="02070309020205020404" pitchFamily="49" charset="0"/>
                <a:cs typeface="Courier New" panose="02070309020205020404" pitchFamily="49" charset="0"/>
              </a:rPr>
              <a:t>      $base = </a:t>
            </a:r>
            <a:r>
              <a:rPr lang="fr-FR" sz="1200" dirty="0" err="1">
                <a:latin typeface="Courier New" panose="02070309020205020404" pitchFamily="49" charset="0"/>
                <a:cs typeface="Courier New" panose="02070309020205020404" pitchFamily="49" charset="0"/>
              </a:rPr>
              <a:t>null</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?&gt;</a:t>
            </a:r>
          </a:p>
          <a:p>
            <a:r>
              <a:rPr lang="fr-FR" sz="1200" dirty="0">
                <a:latin typeface="Courier New" panose="02070309020205020404" pitchFamily="49" charset="0"/>
                <a:cs typeface="Courier New" panose="02070309020205020404" pitchFamily="49" charset="0"/>
              </a:rPr>
              <a:t> </a:t>
            </a:r>
            <a:endParaRPr lang="fr-FR" sz="1200" dirty="0"/>
          </a:p>
        </p:txBody>
      </p:sp>
      <p:sp>
        <p:nvSpPr>
          <p:cNvPr id="3" name="ZoneTexte 2"/>
          <p:cNvSpPr txBox="1"/>
          <p:nvPr/>
        </p:nvSpPr>
        <p:spPr>
          <a:xfrm>
            <a:off x="2661719" y="5792977"/>
            <a:ext cx="9107786"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fr-FR" dirty="0"/>
              <a:t>Co code est accessible sur </a:t>
            </a:r>
            <a:r>
              <a:rPr lang="fr-FR" dirty="0">
                <a:hlinkClick r:id="rId2"/>
              </a:rPr>
              <a:t>http://www.mediaforma.com/orsys/creation-donnees.php</a:t>
            </a:r>
            <a:endParaRPr lang="fr-FR" dirty="0"/>
          </a:p>
          <a:p>
            <a:r>
              <a:rPr lang="fr-FR" dirty="0"/>
              <a:t>Placez-le dans le dossier www de </a:t>
            </a:r>
            <a:r>
              <a:rPr lang="fr-FR" dirty="0" err="1"/>
              <a:t>Wamp</a:t>
            </a:r>
            <a:r>
              <a:rPr lang="fr-FR" dirty="0"/>
              <a:t> Server</a:t>
            </a:r>
          </a:p>
        </p:txBody>
      </p:sp>
      <p:sp>
        <p:nvSpPr>
          <p:cNvPr id="4" name="Espace réservé du numéro de diapositive 3">
            <a:extLst>
              <a:ext uri="{FF2B5EF4-FFF2-40B4-BE49-F238E27FC236}">
                <a16:creationId xmlns:a16="http://schemas.microsoft.com/office/drawing/2014/main" id="{D68D3CCE-86FD-4A4B-BE30-B5DAE54E5629}"/>
              </a:ext>
            </a:extLst>
          </p:cNvPr>
          <p:cNvSpPr>
            <a:spLocks noGrp="1"/>
          </p:cNvSpPr>
          <p:nvPr>
            <p:ph type="sldNum" sz="quarter" idx="12"/>
          </p:nvPr>
        </p:nvSpPr>
        <p:spPr/>
        <p:txBody>
          <a:bodyPr/>
          <a:lstStyle/>
          <a:p>
            <a:fld id="{D57F1E4F-1CFF-5643-939E-217C01CDF565}" type="slidenum">
              <a:rPr lang="en-US" smtClean="0"/>
              <a:pPr/>
              <a:t>393</a:t>
            </a:fld>
            <a:endParaRPr lang="en-US" dirty="0"/>
          </a:p>
        </p:txBody>
      </p:sp>
    </p:spTree>
    <p:extLst>
      <p:ext uri="{BB962C8B-B14F-4D97-AF65-F5344CB8AC3E}">
        <p14:creationId xmlns:p14="http://schemas.microsoft.com/office/powerpoint/2010/main" val="3510370039"/>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56372" y="525101"/>
            <a:ext cx="10221363" cy="6001643"/>
          </a:xfrm>
          <a:prstGeom prst="rect">
            <a:avLst/>
          </a:prstGeom>
          <a:noFill/>
        </p:spPr>
        <p:txBody>
          <a:bodyPr wrap="square" rtlCol="0">
            <a:spAutoFit/>
          </a:bodyPr>
          <a:lstStyle/>
          <a:p>
            <a:r>
              <a:rPr lang="fr-FR" sz="2400" b="1" dirty="0"/>
              <a:t>Etape 2 – Lecture des données dans la table</a:t>
            </a:r>
          </a:p>
          <a:p>
            <a:endParaRPr lang="fr-FR" dirty="0"/>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php</a:t>
            </a:r>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try</a:t>
            </a:r>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$base = new PDO('</a:t>
            </a:r>
            <a:r>
              <a:rPr lang="fr-FR" dirty="0" err="1">
                <a:latin typeface="Courier New" panose="02070309020205020404" pitchFamily="49" charset="0"/>
                <a:cs typeface="Courier New" panose="02070309020205020404" pitchFamily="49" charset="0"/>
              </a:rPr>
              <a:t>mysql:host</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localhost</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dbname</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basephp</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root</a:t>
            </a:r>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    </a:t>
            </a:r>
          </a:p>
          <a:p>
            <a:r>
              <a:rPr lang="fr-FR" dirty="0">
                <a:latin typeface="Courier New" panose="02070309020205020404" pitchFamily="49" charset="0"/>
                <a:cs typeface="Courier New" panose="02070309020205020404" pitchFamily="49" charset="0"/>
              </a:rPr>
              <a:t>  catch(exception $e) {</a:t>
            </a:r>
          </a:p>
          <a:p>
            <a:r>
              <a:rPr lang="fr-FR" dirty="0">
                <a:latin typeface="Courier New" panose="02070309020205020404" pitchFamily="49" charset="0"/>
                <a:cs typeface="Courier New" panose="02070309020205020404" pitchFamily="49" charset="0"/>
              </a:rPr>
              <a:t>    die('Erreur '.$e-&gt;</a:t>
            </a:r>
            <a:r>
              <a:rPr lang="fr-FR" dirty="0" err="1">
                <a:latin typeface="Courier New" panose="02070309020205020404" pitchFamily="49" charset="0"/>
                <a:cs typeface="Courier New" panose="02070309020205020404" pitchFamily="49" charset="0"/>
              </a:rPr>
              <a:t>getMessage</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$retour = $base-&gt;</a:t>
            </a:r>
            <a:r>
              <a:rPr lang="fr-FR" dirty="0" err="1">
                <a:latin typeface="Courier New" panose="02070309020205020404" pitchFamily="49" charset="0"/>
                <a:cs typeface="Courier New" panose="02070309020205020404" pitchFamily="49" charset="0"/>
              </a:rPr>
              <a:t>query</a:t>
            </a:r>
            <a:r>
              <a:rPr lang="fr-FR" dirty="0">
                <a:latin typeface="Courier New" panose="02070309020205020404" pitchFamily="49" charset="0"/>
                <a:cs typeface="Courier New" panose="02070309020205020404" pitchFamily="49" charset="0"/>
              </a:rPr>
              <a:t>('SELECT * FROM </a:t>
            </a:r>
            <a:r>
              <a:rPr lang="fr-FR" dirty="0" err="1">
                <a:latin typeface="Courier New" panose="02070309020205020404" pitchFamily="49" charset="0"/>
                <a:cs typeface="Courier New" panose="02070309020205020404" pitchFamily="49" charset="0"/>
              </a:rPr>
              <a:t>tablephp</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echo</a:t>
            </a:r>
            <a:r>
              <a:rPr lang="fr-FR" dirty="0">
                <a:latin typeface="Courier New" panose="02070309020205020404" pitchFamily="49" charset="0"/>
                <a:cs typeface="Courier New" panose="02070309020205020404" pitchFamily="49" charset="0"/>
              </a:rPr>
              <a:t> "&lt;table&gt;";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while</a:t>
            </a:r>
            <a:r>
              <a:rPr lang="fr-FR" dirty="0">
                <a:latin typeface="Courier New" panose="02070309020205020404" pitchFamily="49" charset="0"/>
                <a:cs typeface="Courier New" panose="02070309020205020404" pitchFamily="49" charset="0"/>
              </a:rPr>
              <a:t> ($data = $retour-&gt;</a:t>
            </a:r>
            <a:r>
              <a:rPr lang="fr-FR" dirty="0" err="1">
                <a:latin typeface="Courier New" panose="02070309020205020404" pitchFamily="49" charset="0"/>
                <a:cs typeface="Courier New" panose="02070309020205020404" pitchFamily="49" charset="0"/>
              </a:rPr>
              <a:t>fetch</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echo</a:t>
            </a:r>
            <a:r>
              <a:rPr lang="fr-FR" dirty="0">
                <a:latin typeface="Courier New" panose="02070309020205020404" pitchFamily="49" charset="0"/>
                <a:cs typeface="Courier New" panose="02070309020205020404" pitchFamily="49" charset="0"/>
              </a:rPr>
              <a:t> "&lt;tr&gt;&lt;td&gt;".$data['</a:t>
            </a:r>
            <a:r>
              <a:rPr lang="fr-FR" dirty="0" err="1">
                <a:latin typeface="Courier New" panose="02070309020205020404" pitchFamily="49" charset="0"/>
                <a:cs typeface="Courier New" panose="02070309020205020404" pitchFamily="49" charset="0"/>
              </a:rPr>
              <a:t>prenom</a:t>
            </a:r>
            <a:r>
              <a:rPr lang="fr-FR" dirty="0">
                <a:latin typeface="Courier New" panose="02070309020205020404" pitchFamily="49" charset="0"/>
                <a:cs typeface="Courier New" panose="02070309020205020404" pitchFamily="49" charset="0"/>
              </a:rPr>
              <a:t>']."&lt;/td&gt;";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echo</a:t>
            </a:r>
            <a:r>
              <a:rPr lang="fr-FR" dirty="0">
                <a:latin typeface="Courier New" panose="02070309020205020404" pitchFamily="49" charset="0"/>
                <a:cs typeface="Courier New" panose="02070309020205020404" pitchFamily="49" charset="0"/>
              </a:rPr>
              <a:t> "&lt;td&gt;".$data['nom']."&lt;/td&gt;";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echo</a:t>
            </a:r>
            <a:r>
              <a:rPr lang="fr-FR" dirty="0">
                <a:latin typeface="Courier New" panose="02070309020205020404" pitchFamily="49" charset="0"/>
                <a:cs typeface="Courier New" panose="02070309020205020404" pitchFamily="49" charset="0"/>
              </a:rPr>
              <a:t> "&lt;td&gt;".$data['</a:t>
            </a:r>
            <a:r>
              <a:rPr lang="fr-FR" dirty="0" err="1">
                <a:latin typeface="Courier New" panose="02070309020205020404" pitchFamily="49" charset="0"/>
                <a:cs typeface="Courier New" panose="02070309020205020404" pitchFamily="49" charset="0"/>
              </a:rPr>
              <a:t>compteurvisite</a:t>
            </a:r>
            <a:r>
              <a:rPr lang="fr-FR" dirty="0">
                <a:latin typeface="Courier New" panose="02070309020205020404" pitchFamily="49" charset="0"/>
                <a:cs typeface="Courier New" panose="02070309020205020404" pitchFamily="49" charset="0"/>
              </a:rPr>
              <a:t>']."&lt;/td&gt;";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echo</a:t>
            </a:r>
            <a:r>
              <a:rPr lang="fr-FR" dirty="0">
                <a:latin typeface="Courier New" panose="02070309020205020404" pitchFamily="49" charset="0"/>
                <a:cs typeface="Courier New" panose="02070309020205020404" pitchFamily="49" charset="0"/>
              </a:rPr>
              <a:t> "&lt;td&gt;".$data['</a:t>
            </a:r>
            <a:r>
              <a:rPr lang="fr-FR" dirty="0" err="1">
                <a:latin typeface="Courier New" panose="02070309020205020404" pitchFamily="49" charset="0"/>
                <a:cs typeface="Courier New" panose="02070309020205020404" pitchFamily="49" charset="0"/>
              </a:rPr>
              <a:t>dernierevisite</a:t>
            </a:r>
            <a:r>
              <a:rPr lang="fr-FR" dirty="0">
                <a:latin typeface="Courier New" panose="02070309020205020404" pitchFamily="49" charset="0"/>
                <a:cs typeface="Courier New" panose="02070309020205020404" pitchFamily="49" charset="0"/>
              </a:rPr>
              <a:t>']."&lt;/td&gt;";</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echo</a:t>
            </a:r>
            <a:r>
              <a:rPr lang="fr-FR" dirty="0">
                <a:latin typeface="Courier New" panose="02070309020205020404" pitchFamily="49" charset="0"/>
                <a:cs typeface="Courier New" panose="02070309020205020404" pitchFamily="49" charset="0"/>
              </a:rPr>
              <a:t> "&lt;/table&gt;";</a:t>
            </a:r>
          </a:p>
          <a:p>
            <a:r>
              <a:rPr lang="fr-FR" dirty="0">
                <a:latin typeface="Courier New" panose="02070309020205020404" pitchFamily="49" charset="0"/>
                <a:cs typeface="Courier New" panose="02070309020205020404" pitchFamily="49" charset="0"/>
              </a:rPr>
              <a:t>  $base = </a:t>
            </a:r>
            <a:r>
              <a:rPr lang="fr-FR" dirty="0" err="1">
                <a:latin typeface="Courier New" panose="02070309020205020404" pitchFamily="49" charset="0"/>
                <a:cs typeface="Courier New" panose="02070309020205020404" pitchFamily="49" charset="0"/>
              </a:rPr>
              <a:t>null</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a:t>
            </a:r>
          </a:p>
        </p:txBody>
      </p:sp>
      <p:sp>
        <p:nvSpPr>
          <p:cNvPr id="3" name="ZoneTexte 2"/>
          <p:cNvSpPr txBox="1"/>
          <p:nvPr/>
        </p:nvSpPr>
        <p:spPr>
          <a:xfrm>
            <a:off x="6319319" y="5603414"/>
            <a:ext cx="5160475" cy="92333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fr-FR" dirty="0"/>
              <a:t>Co code est accessible sur </a:t>
            </a:r>
            <a:r>
              <a:rPr lang="fr-FR" dirty="0">
                <a:hlinkClick r:id="rId2"/>
              </a:rPr>
              <a:t>http://www.mediaforma.com/orsys/lit-donnees.php</a:t>
            </a:r>
            <a:endParaRPr lang="fr-FR" dirty="0"/>
          </a:p>
          <a:p>
            <a:r>
              <a:rPr lang="fr-FR" dirty="0"/>
              <a:t>Placez-le dans le dossier www de </a:t>
            </a:r>
            <a:r>
              <a:rPr lang="fr-FR" dirty="0" err="1"/>
              <a:t>Wamp</a:t>
            </a:r>
            <a:r>
              <a:rPr lang="fr-FR" dirty="0"/>
              <a:t> Server</a:t>
            </a:r>
          </a:p>
        </p:txBody>
      </p:sp>
      <p:sp>
        <p:nvSpPr>
          <p:cNvPr id="4" name="Espace réservé du numéro de diapositive 3">
            <a:extLst>
              <a:ext uri="{FF2B5EF4-FFF2-40B4-BE49-F238E27FC236}">
                <a16:creationId xmlns:a16="http://schemas.microsoft.com/office/drawing/2014/main" id="{718754D2-B436-466A-A97D-D4EB224FF4AC}"/>
              </a:ext>
            </a:extLst>
          </p:cNvPr>
          <p:cNvSpPr>
            <a:spLocks noGrp="1"/>
          </p:cNvSpPr>
          <p:nvPr>
            <p:ph type="sldNum" sz="quarter" idx="12"/>
          </p:nvPr>
        </p:nvSpPr>
        <p:spPr/>
        <p:txBody>
          <a:bodyPr/>
          <a:lstStyle/>
          <a:p>
            <a:fld id="{D57F1E4F-1CFF-5643-939E-217C01CDF565}" type="slidenum">
              <a:rPr lang="en-US" smtClean="0"/>
              <a:pPr/>
              <a:t>394</a:t>
            </a:fld>
            <a:endParaRPr lang="en-US" dirty="0"/>
          </a:p>
        </p:txBody>
      </p:sp>
    </p:spTree>
    <p:extLst>
      <p:ext uri="{BB962C8B-B14F-4D97-AF65-F5344CB8AC3E}">
        <p14:creationId xmlns:p14="http://schemas.microsoft.com/office/powerpoint/2010/main" val="2013387458"/>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042781" y="108642"/>
            <a:ext cx="7215612" cy="7325082"/>
          </a:xfrm>
          <a:prstGeom prst="rect">
            <a:avLst/>
          </a:prstGeom>
          <a:noFill/>
        </p:spPr>
        <p:txBody>
          <a:bodyPr wrap="square" rtlCol="0">
            <a:spAutoFit/>
          </a:bodyPr>
          <a:lstStyle/>
          <a:p>
            <a:r>
              <a:rPr lang="fr-FR" sz="1400" dirty="0">
                <a:latin typeface="Courier New" panose="02070309020205020404" pitchFamily="49" charset="0"/>
                <a:cs typeface="Courier New" panose="02070309020205020404" pitchFamily="49" charset="0"/>
              </a:rPr>
              <a:t>&lt;!DOCTYPE html&gt;</a:t>
            </a:r>
          </a:p>
          <a:p>
            <a:r>
              <a:rPr lang="fr-FR" sz="1400" dirty="0">
                <a:latin typeface="Courier New" panose="02070309020205020404" pitchFamily="49" charset="0"/>
                <a:cs typeface="Courier New" panose="02070309020205020404" pitchFamily="49" charset="0"/>
              </a:rPr>
              <a:t>&lt;html&gt;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&gt;Requête AJAX $.</a:t>
            </a:r>
            <a:r>
              <a:rPr lang="fr-FR" sz="1400" dirty="0" err="1">
                <a:latin typeface="Courier New" panose="02070309020205020404" pitchFamily="49" charset="0"/>
                <a:cs typeface="Courier New" panose="02070309020205020404" pitchFamily="49" charset="0"/>
              </a:rPr>
              <a:t>get</a:t>
            </a:r>
            <a:r>
              <a:rPr lang="fr-FR" sz="1400" dirty="0">
                <a:latin typeface="Courier New" panose="02070309020205020404" pitchFamily="49" charset="0"/>
                <a:cs typeface="Courier New" panose="02070309020205020404" pitchFamily="49" charset="0"/>
              </a:rPr>
              <a:t>()&lt;/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&lt;style&gt;</a:t>
            </a:r>
          </a:p>
          <a:p>
            <a:r>
              <a:rPr lang="fr-FR" sz="1400" dirty="0">
                <a:latin typeface="Courier New" panose="02070309020205020404" pitchFamily="49" charset="0"/>
                <a:cs typeface="Courier New" panose="02070309020205020404" pitchFamily="49" charset="0"/>
              </a:rPr>
              <a:t>      #zone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width</a:t>
            </a:r>
            <a:r>
              <a:rPr lang="fr-FR" sz="1400" dirty="0">
                <a:latin typeface="Courier New" panose="02070309020205020404" pitchFamily="49" charset="0"/>
                <a:cs typeface="Courier New" panose="02070309020205020404" pitchFamily="49" charset="0"/>
              </a:rPr>
              <a:t>: 300px;</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height</a:t>
            </a:r>
            <a:r>
              <a:rPr lang="fr-FR" sz="1400" dirty="0">
                <a:latin typeface="Courier New" panose="02070309020205020404" pitchFamily="49" charset="0"/>
                <a:cs typeface="Courier New" panose="02070309020205020404" pitchFamily="49" charset="0"/>
              </a:rPr>
              <a:t>: 315px;</a:t>
            </a:r>
          </a:p>
          <a:p>
            <a:r>
              <a:rPr lang="fr-FR" sz="1400" dirty="0">
                <a:latin typeface="Courier New" panose="02070309020205020404" pitchFamily="49" charset="0"/>
                <a:cs typeface="Courier New" panose="02070309020205020404" pitchFamily="49" charset="0"/>
              </a:rPr>
              <a:t>        border-style: </a:t>
            </a:r>
            <a:r>
              <a:rPr lang="fr-FR" sz="1400" dirty="0" err="1">
                <a:latin typeface="Courier New" panose="02070309020205020404" pitchFamily="49" charset="0"/>
                <a:cs typeface="Courier New" panose="02070309020205020404" pitchFamily="49" charset="0"/>
              </a:rPr>
              <a:t>solid</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border-</a:t>
            </a:r>
            <a:r>
              <a:rPr lang="fr-FR" sz="1400" dirty="0" err="1">
                <a:latin typeface="Courier New" panose="02070309020205020404" pitchFamily="49" charset="0"/>
                <a:cs typeface="Courier New" panose="02070309020205020404" pitchFamily="49" charset="0"/>
              </a:rPr>
              <a:t>width</a:t>
            </a:r>
            <a:r>
              <a:rPr lang="fr-FR" sz="1400" dirty="0">
                <a:latin typeface="Courier New" panose="02070309020205020404" pitchFamily="49" charset="0"/>
                <a:cs typeface="Courier New" panose="02070309020205020404" pitchFamily="49" charset="0"/>
              </a:rPr>
              <a:t>: 3px;</a:t>
            </a:r>
          </a:p>
          <a:p>
            <a:r>
              <a:rPr lang="fr-FR" sz="1400" dirty="0">
                <a:latin typeface="Courier New" panose="02070309020205020404" pitchFamily="49" charset="0"/>
                <a:cs typeface="Courier New" panose="02070309020205020404" pitchFamily="49" charset="0"/>
              </a:rPr>
              <a:t>        border-</a:t>
            </a:r>
            <a:r>
              <a:rPr lang="fr-FR" sz="1400" dirty="0" err="1">
                <a:latin typeface="Courier New" panose="02070309020205020404" pitchFamily="49" charset="0"/>
                <a:cs typeface="Courier New" panose="02070309020205020404" pitchFamily="49" charset="0"/>
              </a:rPr>
              <a:t>color</a:t>
            </a:r>
            <a:r>
              <a:rPr lang="fr-FR" sz="1400" dirty="0">
                <a:latin typeface="Courier New" panose="02070309020205020404" pitchFamily="49" charset="0"/>
                <a:cs typeface="Courier New" panose="02070309020205020404" pitchFamily="49" charset="0"/>
              </a:rPr>
              <a:t>: black;</a:t>
            </a:r>
          </a:p>
          <a:p>
            <a:r>
              <a:rPr lang="fr-FR" sz="1400" dirty="0">
                <a:latin typeface="Courier New" panose="02070309020205020404" pitchFamily="49" charset="0"/>
                <a:cs typeface="Courier New" panose="02070309020205020404" pitchFamily="49" charset="0"/>
              </a:rPr>
              <a:t>      }    </a:t>
            </a:r>
          </a:p>
          <a:p>
            <a:r>
              <a:rPr lang="fr-FR" sz="1400" dirty="0">
                <a:latin typeface="Courier New" panose="02070309020205020404" pitchFamily="49" charset="0"/>
                <a:cs typeface="Courier New" panose="02070309020205020404" pitchFamily="49" charset="0"/>
              </a:rPr>
              <a:t>    &lt;/style&gt;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    &lt;script </a:t>
            </a:r>
            <a:r>
              <a:rPr lang="fr-FR" sz="1400" dirty="0" err="1">
                <a:latin typeface="Courier New" panose="02070309020205020404" pitchFamily="49" charset="0"/>
                <a:cs typeface="Courier New" panose="02070309020205020404" pitchFamily="49" charset="0"/>
              </a:rPr>
              <a:t>src</a:t>
            </a:r>
            <a:r>
              <a:rPr lang="fr-FR" sz="1400" dirty="0">
                <a:latin typeface="Courier New" panose="02070309020205020404" pitchFamily="49" charset="0"/>
                <a:cs typeface="Courier New" panose="02070309020205020404" pitchFamily="49" charset="0"/>
              </a:rPr>
              <a:t>="jquery.js"&gt;&lt;/script&gt;</a:t>
            </a:r>
          </a:p>
          <a:p>
            <a:r>
              <a:rPr lang="fr-FR" sz="1400" dirty="0">
                <a:latin typeface="Courier New" panose="02070309020205020404" pitchFamily="49" charset="0"/>
                <a:cs typeface="Courier New" panose="02070309020205020404" pitchFamily="49" charset="0"/>
              </a:rPr>
              <a:t>    &lt;h2&gt;Récupération de données dans une base de données&lt;/h2&gt;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 id="lecture"&gt;Lecture des données&lt;/</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&lt;div id="zone"&gt;&lt;/div&gt;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$('#lecture').on('click',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get</a:t>
            </a:r>
            <a:r>
              <a:rPr lang="fr-FR" sz="1400" dirty="0">
                <a:latin typeface="Courier New" panose="02070309020205020404" pitchFamily="49" charset="0"/>
                <a:cs typeface="Courier New" panose="02070309020205020404" pitchFamily="49" charset="0"/>
              </a:rPr>
              <a:t>('lit-donnees.</a:t>
            </a:r>
            <a:r>
              <a:rPr lang="fr-FR" sz="1400" dirty="0" err="1">
                <a:latin typeface="Courier New" panose="02070309020205020404" pitchFamily="49" charset="0"/>
                <a:cs typeface="Courier New" panose="02070309020205020404" pitchFamily="49" charset="0"/>
              </a:rPr>
              <a:t>php</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(data){</a:t>
            </a:r>
          </a:p>
          <a:p>
            <a:r>
              <a:rPr lang="fr-FR" sz="1400" dirty="0">
                <a:latin typeface="Courier New" panose="02070309020205020404" pitchFamily="49" charset="0"/>
                <a:cs typeface="Courier New" panose="02070309020205020404" pitchFamily="49" charset="0"/>
              </a:rPr>
              <a:t>            $('#zone').html(data);</a:t>
            </a:r>
          </a:p>
          <a:p>
            <a:r>
              <a:rPr lang="fr-FR" sz="1400" dirty="0">
                <a:latin typeface="Courier New" panose="02070309020205020404" pitchFamily="49" charset="0"/>
                <a:cs typeface="Courier New" panose="02070309020205020404" pitchFamily="49" charset="0"/>
              </a:rPr>
              <a:t>          });    </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    </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&lt;/html&gt;</a:t>
            </a:r>
          </a:p>
          <a:p>
            <a:endParaRPr lang="fr-FR" dirty="0"/>
          </a:p>
          <a:p>
            <a:r>
              <a:rPr lang="fr-FR" dirty="0"/>
              <a:t> </a:t>
            </a:r>
          </a:p>
        </p:txBody>
      </p:sp>
      <p:sp>
        <p:nvSpPr>
          <p:cNvPr id="3" name="Rectangle 2"/>
          <p:cNvSpPr/>
          <p:nvPr/>
        </p:nvSpPr>
        <p:spPr>
          <a:xfrm>
            <a:off x="1300681" y="2779910"/>
            <a:ext cx="3271319" cy="1200329"/>
          </a:xfrm>
          <a:prstGeom prst="rect">
            <a:avLst/>
          </a:prstGeom>
        </p:spPr>
        <p:txBody>
          <a:bodyPr wrap="square">
            <a:spAutoFit/>
          </a:bodyPr>
          <a:lstStyle/>
          <a:p>
            <a:r>
              <a:rPr lang="fr-FR" sz="2400" b="1" dirty="0"/>
              <a:t>Etape 3 – Obtention des données de la table en jQuery/AJAX</a:t>
            </a:r>
          </a:p>
        </p:txBody>
      </p:sp>
      <p:sp>
        <p:nvSpPr>
          <p:cNvPr id="4" name="Espace réservé du numéro de diapositive 3">
            <a:extLst>
              <a:ext uri="{FF2B5EF4-FFF2-40B4-BE49-F238E27FC236}">
                <a16:creationId xmlns:a16="http://schemas.microsoft.com/office/drawing/2014/main" id="{477084CD-7C8A-486D-BB9B-7DFF90721846}"/>
              </a:ext>
            </a:extLst>
          </p:cNvPr>
          <p:cNvSpPr>
            <a:spLocks noGrp="1"/>
          </p:cNvSpPr>
          <p:nvPr>
            <p:ph type="sldNum" sz="quarter" idx="12"/>
          </p:nvPr>
        </p:nvSpPr>
        <p:spPr/>
        <p:txBody>
          <a:bodyPr/>
          <a:lstStyle/>
          <a:p>
            <a:fld id="{D57F1E4F-1CFF-5643-939E-217C01CDF565}" type="slidenum">
              <a:rPr lang="en-US" smtClean="0"/>
              <a:pPr/>
              <a:t>395</a:t>
            </a:fld>
            <a:endParaRPr lang="en-US" dirty="0"/>
          </a:p>
        </p:txBody>
      </p:sp>
    </p:spTree>
    <p:extLst>
      <p:ext uri="{BB962C8B-B14F-4D97-AF65-F5344CB8AC3E}">
        <p14:creationId xmlns:p14="http://schemas.microsoft.com/office/powerpoint/2010/main" val="4200490592"/>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3167062" y="1662112"/>
            <a:ext cx="5857875" cy="3533775"/>
          </a:xfrm>
          <a:prstGeom prst="rect">
            <a:avLst/>
          </a:prstGeom>
        </p:spPr>
      </p:pic>
      <p:sp>
        <p:nvSpPr>
          <p:cNvPr id="3" name="ZoneTexte 2"/>
          <p:cNvSpPr txBox="1"/>
          <p:nvPr/>
        </p:nvSpPr>
        <p:spPr>
          <a:xfrm>
            <a:off x="2218099" y="986828"/>
            <a:ext cx="6111089" cy="369332"/>
          </a:xfrm>
          <a:prstGeom prst="rect">
            <a:avLst/>
          </a:prstGeom>
          <a:noFill/>
        </p:spPr>
        <p:txBody>
          <a:bodyPr wrap="square" rtlCol="0">
            <a:spAutoFit/>
          </a:bodyPr>
          <a:lstStyle/>
          <a:p>
            <a:r>
              <a:rPr lang="fr-FR" dirty="0"/>
              <a:t>Voici le résultat :</a:t>
            </a:r>
          </a:p>
        </p:txBody>
      </p:sp>
      <p:sp>
        <p:nvSpPr>
          <p:cNvPr id="4" name="Espace réservé du numéro de diapositive 3">
            <a:extLst>
              <a:ext uri="{FF2B5EF4-FFF2-40B4-BE49-F238E27FC236}">
                <a16:creationId xmlns:a16="http://schemas.microsoft.com/office/drawing/2014/main" id="{77FDA139-676D-4CD9-B392-203E8FFD5F86}"/>
              </a:ext>
            </a:extLst>
          </p:cNvPr>
          <p:cNvSpPr>
            <a:spLocks noGrp="1"/>
          </p:cNvSpPr>
          <p:nvPr>
            <p:ph type="sldNum" sz="quarter" idx="12"/>
          </p:nvPr>
        </p:nvSpPr>
        <p:spPr/>
        <p:txBody>
          <a:bodyPr/>
          <a:lstStyle/>
          <a:p>
            <a:fld id="{D57F1E4F-1CFF-5643-939E-217C01CDF565}" type="slidenum">
              <a:rPr lang="en-US" smtClean="0"/>
              <a:pPr/>
              <a:t>396</a:t>
            </a:fld>
            <a:endParaRPr lang="en-US" dirty="0"/>
          </a:p>
        </p:txBody>
      </p:sp>
    </p:spTree>
    <p:extLst>
      <p:ext uri="{BB962C8B-B14F-4D97-AF65-F5344CB8AC3E}">
        <p14:creationId xmlns:p14="http://schemas.microsoft.com/office/powerpoint/2010/main" val="2539743483"/>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1F61E628-AB2D-49EA-B532-D0A1F10ABEE5}"/>
              </a:ext>
            </a:extLst>
          </p:cNvPr>
          <p:cNvSpPr txBox="1"/>
          <p:nvPr/>
        </p:nvSpPr>
        <p:spPr>
          <a:xfrm>
            <a:off x="1971675" y="2581275"/>
            <a:ext cx="7839075" cy="1200329"/>
          </a:xfrm>
          <a:prstGeom prst="rect">
            <a:avLst/>
          </a:prstGeom>
          <a:noFill/>
        </p:spPr>
        <p:txBody>
          <a:bodyPr wrap="square" rtlCol="0">
            <a:spAutoFit/>
          </a:bodyPr>
          <a:lstStyle/>
          <a:p>
            <a:pPr algn="ctr"/>
            <a:r>
              <a:rPr lang="fr-FR" sz="7200" dirty="0" err="1"/>
              <a:t>ECMAScript</a:t>
            </a:r>
            <a:r>
              <a:rPr lang="fr-FR" sz="7200" dirty="0"/>
              <a:t> 6+</a:t>
            </a:r>
          </a:p>
        </p:txBody>
      </p:sp>
    </p:spTree>
    <p:extLst>
      <p:ext uri="{BB962C8B-B14F-4D97-AF65-F5344CB8AC3E}">
        <p14:creationId xmlns:p14="http://schemas.microsoft.com/office/powerpoint/2010/main" val="728628827"/>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977390" y="1257300"/>
            <a:ext cx="8949690" cy="3970318"/>
          </a:xfrm>
          <a:prstGeom prst="rect">
            <a:avLst/>
          </a:prstGeom>
          <a:noFill/>
        </p:spPr>
        <p:txBody>
          <a:bodyPr wrap="square" rtlCol="0">
            <a:spAutoFit/>
          </a:bodyPr>
          <a:lstStyle/>
          <a:p>
            <a:r>
              <a:rPr lang="fr-FR" dirty="0" err="1"/>
              <a:t>ECMAScript</a:t>
            </a:r>
            <a:r>
              <a:rPr lang="fr-FR" dirty="0"/>
              <a:t> 6 (ES6) a vu le jour en 2015. Il s'agit d'une mise à jour majeure du langage JavaScript. La dernière mise à jour majeure (ES5) datait de 2009.</a:t>
            </a:r>
          </a:p>
          <a:p>
            <a:endParaRPr lang="fr-FR" dirty="0"/>
          </a:p>
          <a:p>
            <a:endParaRPr lang="fr-FR" dirty="0"/>
          </a:p>
          <a:p>
            <a:r>
              <a:rPr lang="fr-FR" dirty="0"/>
              <a:t>ES6 n'est que partiellement supporté par les navigateurs actuels, et vous devrez utiliser un </a:t>
            </a:r>
            <a:r>
              <a:rPr lang="fr-FR" b="1" dirty="0" err="1"/>
              <a:t>transpileur</a:t>
            </a:r>
            <a:r>
              <a:rPr lang="fr-FR" dirty="0"/>
              <a:t> comme </a:t>
            </a:r>
            <a:r>
              <a:rPr lang="fr-FR" b="1" dirty="0"/>
              <a:t>Babel</a:t>
            </a:r>
            <a:r>
              <a:rPr lang="fr-FR" dirty="0"/>
              <a:t> pour coder en ES6. </a:t>
            </a:r>
          </a:p>
          <a:p>
            <a:endParaRPr lang="fr-FR" dirty="0"/>
          </a:p>
          <a:p>
            <a:endParaRPr lang="fr-FR" dirty="0"/>
          </a:p>
          <a:p>
            <a:r>
              <a:rPr lang="fr-FR" dirty="0"/>
              <a:t>Mais à terme, dans quelques années, lorsque ES6 aura été intégré dans les moteurs JavaScript des navigateurs, vous pourrez directement coder en ES6.</a:t>
            </a:r>
          </a:p>
          <a:p>
            <a:endParaRPr lang="fr-FR" dirty="0"/>
          </a:p>
          <a:p>
            <a:endParaRPr lang="fr-FR" dirty="0"/>
          </a:p>
          <a:p>
            <a:r>
              <a:rPr lang="fr-FR" dirty="0"/>
              <a:t>Les prochaines diapos vont vous montrer les principales nouveautés de JavaScript ES6 et des versions suivantes (une version par an).</a:t>
            </a:r>
          </a:p>
        </p:txBody>
      </p:sp>
    </p:spTree>
    <p:extLst>
      <p:ext uri="{BB962C8B-B14F-4D97-AF65-F5344CB8AC3E}">
        <p14:creationId xmlns:p14="http://schemas.microsoft.com/office/powerpoint/2010/main" val="1817206662"/>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83080" y="0"/>
            <a:ext cx="7669530" cy="769441"/>
          </a:xfrm>
          <a:prstGeom prst="rect">
            <a:avLst/>
          </a:prstGeom>
          <a:noFill/>
        </p:spPr>
        <p:txBody>
          <a:bodyPr wrap="square" rtlCol="0">
            <a:spAutoFit/>
          </a:bodyPr>
          <a:lstStyle/>
          <a:p>
            <a:r>
              <a:rPr lang="fr-FR" sz="4400" dirty="0"/>
              <a:t>let et </a:t>
            </a:r>
            <a:r>
              <a:rPr lang="fr-FR" sz="4400" dirty="0" err="1"/>
              <a:t>const</a:t>
            </a:r>
            <a:r>
              <a:rPr lang="fr-FR" sz="4400" dirty="0"/>
              <a:t> remplacent var</a:t>
            </a:r>
          </a:p>
        </p:txBody>
      </p:sp>
      <p:sp>
        <p:nvSpPr>
          <p:cNvPr id="3" name="ZoneTexte 2"/>
          <p:cNvSpPr txBox="1"/>
          <p:nvPr/>
        </p:nvSpPr>
        <p:spPr>
          <a:xfrm>
            <a:off x="1783080" y="1078765"/>
            <a:ext cx="9315450" cy="3693319"/>
          </a:xfrm>
          <a:prstGeom prst="rect">
            <a:avLst/>
          </a:prstGeom>
          <a:noFill/>
        </p:spPr>
        <p:txBody>
          <a:bodyPr wrap="square" rtlCol="0">
            <a:spAutoFit/>
          </a:bodyPr>
          <a:lstStyle/>
          <a:p>
            <a:r>
              <a:rPr lang="fr-FR" dirty="0"/>
              <a:t>Les mots-clés </a:t>
            </a:r>
            <a:r>
              <a:rPr lang="fr-FR" b="1" dirty="0"/>
              <a:t>let</a:t>
            </a:r>
            <a:r>
              <a:rPr lang="fr-FR" dirty="0"/>
              <a:t> et </a:t>
            </a:r>
            <a:r>
              <a:rPr lang="fr-FR" b="1" dirty="0" err="1"/>
              <a:t>const</a:t>
            </a:r>
            <a:r>
              <a:rPr lang="fr-FR" dirty="0"/>
              <a:t> remplacent le mot-clé </a:t>
            </a:r>
            <a:r>
              <a:rPr lang="fr-FR" b="1" dirty="0"/>
              <a:t>var</a:t>
            </a:r>
            <a:r>
              <a:rPr lang="fr-FR" dirty="0"/>
              <a:t> … à quelques nuances près.</a:t>
            </a:r>
          </a:p>
          <a:p>
            <a:endParaRPr lang="fr-FR" dirty="0"/>
          </a:p>
          <a:p>
            <a:r>
              <a:rPr lang="fr-FR" dirty="0"/>
              <a:t>Examinez ce code :</a:t>
            </a:r>
          </a:p>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button</a:t>
            </a:r>
            <a:r>
              <a:rPr lang="fr-FR" dirty="0">
                <a:latin typeface="Courier New" panose="02070309020205020404" pitchFamily="49" charset="0"/>
                <a:cs typeface="Courier New" panose="02070309020205020404" pitchFamily="49" charset="0"/>
              </a:rPr>
              <a:t> id="bouton" </a:t>
            </a:r>
            <a:r>
              <a:rPr lang="fr-FR" dirty="0" err="1">
                <a:latin typeface="Courier New" panose="02070309020205020404" pitchFamily="49" charset="0"/>
                <a:cs typeface="Courier New" panose="02070309020205020404" pitchFamily="49" charset="0"/>
              </a:rPr>
              <a:t>onclick</a:t>
            </a:r>
            <a:r>
              <a:rPr lang="fr-FR" dirty="0">
                <a:latin typeface="Courier New" panose="02070309020205020404" pitchFamily="49" charset="0"/>
                <a:cs typeface="Courier New" panose="02070309020205020404" pitchFamily="49" charset="0"/>
              </a:rPr>
              <a:t>="traitement();"&gt;Cliquez ici&lt;/</a:t>
            </a:r>
            <a:r>
              <a:rPr lang="fr-FR" dirty="0" err="1">
                <a:latin typeface="Courier New" panose="02070309020205020404" pitchFamily="49" charset="0"/>
                <a:cs typeface="Courier New" panose="02070309020205020404" pitchFamily="49" charset="0"/>
              </a:rPr>
              <a:t>button</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&lt;script&gt;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traitement() {</a:t>
            </a:r>
          </a:p>
          <a:p>
            <a:r>
              <a:rPr lang="fr-FR" dirty="0">
                <a:latin typeface="Courier New" panose="02070309020205020404" pitchFamily="49" charset="0"/>
                <a:cs typeface="Courier New" panose="02070309020205020404" pitchFamily="49" charset="0"/>
              </a:rPr>
              <a:t>    if (</a:t>
            </a:r>
            <a:r>
              <a:rPr lang="fr-FR" dirty="0" err="1">
                <a:latin typeface="Courier New" panose="02070309020205020404" pitchFamily="49" charset="0"/>
                <a:cs typeface="Courier New" panose="02070309020205020404" pitchFamily="49" charset="0"/>
              </a:rPr>
              <a:t>true</a:t>
            </a:r>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let </a:t>
            </a:r>
            <a:r>
              <a:rPr lang="fr-FR" dirty="0" err="1">
                <a:latin typeface="Courier New" panose="02070309020205020404" pitchFamily="49" charset="0"/>
                <a:cs typeface="Courier New" panose="02070309020205020404" pitchFamily="49" charset="0"/>
              </a:rPr>
              <a:t>uneVariable</a:t>
            </a:r>
            <a:r>
              <a:rPr lang="fr-FR" dirty="0">
                <a:latin typeface="Courier New" panose="02070309020205020404" pitchFamily="49" charset="0"/>
                <a:cs typeface="Courier New" panose="02070309020205020404" pitchFamily="49" charset="0"/>
              </a:rPr>
              <a:t> = 1;</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alert</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uneVariable</a:t>
            </a:r>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&lt;/script&gt;</a:t>
            </a:r>
          </a:p>
        </p:txBody>
      </p:sp>
      <p:sp>
        <p:nvSpPr>
          <p:cNvPr id="4" name="ZoneTexte 3"/>
          <p:cNvSpPr txBox="1"/>
          <p:nvPr/>
        </p:nvSpPr>
        <p:spPr>
          <a:xfrm>
            <a:off x="1965960" y="4775454"/>
            <a:ext cx="9281160" cy="1754326"/>
          </a:xfrm>
          <a:prstGeom prst="rect">
            <a:avLst/>
          </a:prstGeom>
          <a:noFill/>
        </p:spPr>
        <p:txBody>
          <a:bodyPr wrap="square" rtlCol="0">
            <a:spAutoFit/>
          </a:bodyPr>
          <a:lstStyle/>
          <a:p>
            <a:r>
              <a:rPr lang="fr-FR" dirty="0"/>
              <a:t>Lorsque le bouton est cliqué, une erreur se produit, car la variable </a:t>
            </a:r>
            <a:r>
              <a:rPr lang="fr-FR" b="1" dirty="0" err="1"/>
              <a:t>uneVariable</a:t>
            </a:r>
            <a:r>
              <a:rPr lang="fr-FR" dirty="0"/>
              <a:t> n'est pas définie. Si on avait utilisé </a:t>
            </a:r>
            <a:r>
              <a:rPr lang="fr-FR" b="1" dirty="0"/>
              <a:t>var</a:t>
            </a:r>
            <a:r>
              <a:rPr lang="fr-FR" dirty="0"/>
              <a:t> à la place de </a:t>
            </a:r>
            <a:r>
              <a:rPr lang="fr-FR" b="1" dirty="0"/>
              <a:t>let</a:t>
            </a:r>
            <a:r>
              <a:rPr lang="fr-FR" dirty="0"/>
              <a:t>, aucune erreur ne se serait produite.</a:t>
            </a:r>
          </a:p>
          <a:p>
            <a:endParaRPr lang="fr-FR" dirty="0"/>
          </a:p>
          <a:p>
            <a:r>
              <a:rPr lang="fr-FR" dirty="0"/>
              <a:t>La variable </a:t>
            </a:r>
            <a:r>
              <a:rPr lang="fr-FR" b="1" dirty="0" err="1"/>
              <a:t>uneVariable</a:t>
            </a:r>
            <a:r>
              <a:rPr lang="fr-FR" dirty="0"/>
              <a:t> n'a donc d'existence que dans le bloc </a:t>
            </a:r>
            <a:r>
              <a:rPr lang="fr-FR" b="1" dirty="0"/>
              <a:t>if</a:t>
            </a:r>
            <a:r>
              <a:rPr lang="fr-FR" dirty="0"/>
              <a:t> lorsqu'elle est déclarée avec le mot-clé </a:t>
            </a:r>
            <a:r>
              <a:rPr lang="fr-FR" b="1" dirty="0"/>
              <a:t>let</a:t>
            </a:r>
            <a:r>
              <a:rPr lang="fr-FR" dirty="0"/>
              <a:t>. Alors qu'une variable déclarée avec </a:t>
            </a:r>
            <a:r>
              <a:rPr lang="fr-FR" b="1" dirty="0"/>
              <a:t>var</a:t>
            </a:r>
            <a:r>
              <a:rPr lang="fr-FR" dirty="0"/>
              <a:t> a une existence dans le bloc où elle est définie : ici la fonction </a:t>
            </a:r>
            <a:r>
              <a:rPr lang="fr-FR" b="1" dirty="0"/>
              <a:t>traitement()</a:t>
            </a:r>
            <a:r>
              <a:rPr lang="fr-FR" dirty="0"/>
              <a:t> grâce au </a:t>
            </a:r>
            <a:r>
              <a:rPr lang="fr-FR" i="1" dirty="0" err="1"/>
              <a:t>hoisting</a:t>
            </a:r>
            <a:r>
              <a:rPr lang="fr-FR" dirty="0"/>
              <a:t> (hissage).</a:t>
            </a:r>
          </a:p>
        </p:txBody>
      </p:sp>
    </p:spTree>
    <p:extLst>
      <p:ext uri="{BB962C8B-B14F-4D97-AF65-F5344CB8AC3E}">
        <p14:creationId xmlns:p14="http://schemas.microsoft.com/office/powerpoint/2010/main" val="114655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35191" y="1141902"/>
            <a:ext cx="2162259" cy="388696"/>
          </a:xfrm>
          <a:prstGeom prst="rect">
            <a:avLst/>
          </a:prstGeom>
        </p:spPr>
        <p:txBody>
          <a:bodyPr wrap="none">
            <a:spAutoFit/>
          </a:bodyPr>
          <a:lstStyle/>
          <a:p>
            <a:pPr>
              <a:lnSpc>
                <a:spcPct val="107000"/>
              </a:lnSpc>
              <a:spcBef>
                <a:spcPts val="200"/>
              </a:spcBef>
              <a:spcAft>
                <a:spcPts val="0"/>
              </a:spcAft>
            </a:pPr>
            <a:r>
              <a:rPr lang="fr-FR"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rPr>
              <a:t>Les moteurs de rendu</a:t>
            </a:r>
            <a:endParaRPr lang="fr-FR"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3" name="Image 2"/>
          <p:cNvPicPr/>
          <p:nvPr/>
        </p:nvPicPr>
        <p:blipFill>
          <a:blip r:embed="rId2"/>
          <a:stretch>
            <a:fillRect/>
          </a:stretch>
        </p:blipFill>
        <p:spPr>
          <a:xfrm>
            <a:off x="1842177" y="2016229"/>
            <a:ext cx="2342515" cy="2561590"/>
          </a:xfrm>
          <a:prstGeom prst="rect">
            <a:avLst/>
          </a:prstGeom>
        </p:spPr>
      </p:pic>
      <p:sp>
        <p:nvSpPr>
          <p:cNvPr id="4" name="Rectangle 3"/>
          <p:cNvSpPr/>
          <p:nvPr/>
        </p:nvSpPr>
        <p:spPr>
          <a:xfrm>
            <a:off x="5103043" y="2065405"/>
            <a:ext cx="6096000" cy="2463238"/>
          </a:xfrm>
          <a:prstGeom prst="rect">
            <a:avLst/>
          </a:prstGeom>
        </p:spPr>
        <p:txBody>
          <a:bodyPr>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Outre leur interface, les navigateurs se distinguent par leur moteur de rendu. C'est lui qui détermine comment sont interprétées puis affichées les instructions HTML, CSS et JavaScript. Pour en savoir plus à ce sujet, consultez les pages Wikipédia relatives aux navigateurs Web classés par moteur de rendu. Ces pages sont accessibles ici : </a:t>
            </a:r>
            <a:r>
              <a:rPr lang="fr-FR" dirty="0">
                <a:hlinkClick r:id="rId3"/>
              </a:rPr>
              <a:t>https://fr.wikipedia.org/wiki/Cat%C3%A9gorie:Navigateur_web_par_moteur_de_rendu</a:t>
            </a:r>
            <a:r>
              <a:rPr lang="fr-FR" dirty="0">
                <a:latin typeface="Calibri" panose="020F0502020204030204" pitchFamily="34" charset="0"/>
                <a:ea typeface="Calibri" panose="020F0502020204030204" pitchFamily="34" charset="0"/>
                <a:cs typeface="Times New Roman" panose="02020603050405020304" pitchFamily="18" charset="0"/>
              </a:rPr>
              <a:t> (ou </a:t>
            </a:r>
            <a:r>
              <a:rPr lang="fr-FR" u="sng" dirty="0">
                <a:solidFill>
                  <a:srgbClr val="0563C1"/>
                </a:solidFill>
                <a:latin typeface="Calibri" panose="020F0502020204030204" pitchFamily="34" charset="0"/>
                <a:ea typeface="Calibri" panose="020F0502020204030204" pitchFamily="34" charset="0"/>
                <a:cs typeface="Times New Roman" panose="02020603050405020304" pitchFamily="18" charset="0"/>
                <a:hlinkClick r:id="rId4"/>
              </a:rPr>
              <a:t>http://goo.gl/octwhx</a:t>
            </a:r>
            <a:r>
              <a:rPr lang="fr-FR" dirty="0">
                <a:latin typeface="Calibri" panose="020F0502020204030204" pitchFamily="34" charset="0"/>
                <a:ea typeface="Calibri" panose="020F0502020204030204" pitchFamily="34" charset="0"/>
                <a:cs typeface="Times New Roman" panose="02020603050405020304" pitchFamily="18" charset="0"/>
              </a:rPr>
              <a:t>).</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1735191" y="368561"/>
            <a:ext cx="5245347" cy="461665"/>
          </a:xfrm>
          <a:prstGeom prst="rect">
            <a:avLst/>
          </a:prstGeom>
        </p:spPr>
        <p:txBody>
          <a:bodyPr wrap="none">
            <a:spAutoFit/>
          </a:bodyPr>
          <a:lstStyle/>
          <a:p>
            <a:r>
              <a:rPr lang="fr-FR" sz="2400" b="1" dirty="0"/>
              <a:t>Présentation des types de navigateurs</a:t>
            </a:r>
          </a:p>
        </p:txBody>
      </p:sp>
      <p:sp>
        <p:nvSpPr>
          <p:cNvPr id="6" name="Espace réservé du numéro de diapositive 5">
            <a:extLst>
              <a:ext uri="{FF2B5EF4-FFF2-40B4-BE49-F238E27FC236}">
                <a16:creationId xmlns:a16="http://schemas.microsoft.com/office/drawing/2014/main" id="{FFB88ECE-8EB2-4164-85D4-F7DA876EC36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62122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7613" y="923635"/>
            <a:ext cx="8773212" cy="4462760"/>
          </a:xfrm>
          <a:prstGeom prst="rect">
            <a:avLst/>
          </a:prstGeom>
        </p:spPr>
        <p:txBody>
          <a:bodyPr wrap="square">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Lorsqu'une valeur typée a été affectée à une variable, il n'est pas interdit de lui affecter par la suite un autre type de valeur. Par exemple, le code ci-après est tout à fait correct :</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lvl="1">
              <a:spcBef>
                <a:spcPts val="300"/>
              </a:spcBef>
              <a:spcAft>
                <a:spcPts val="300"/>
              </a:spcAft>
            </a:pPr>
            <a:r>
              <a:rPr lang="fr-FR" dirty="0">
                <a:latin typeface="Courier New" panose="02070309020205020404" pitchFamily="49" charset="0"/>
                <a:ea typeface="Times New Roman" panose="02020603050405020304" pitchFamily="18" charset="0"/>
                <a:cs typeface="Courier New" panose="02070309020205020404" pitchFamily="49" charset="0"/>
              </a:rPr>
              <a:t>var </a:t>
            </a:r>
            <a:r>
              <a:rPr lang="fr-FR" dirty="0" err="1">
                <a:latin typeface="Courier New" panose="02070309020205020404" pitchFamily="49" charset="0"/>
                <a:ea typeface="Times New Roman" panose="02020603050405020304" pitchFamily="18" charset="0"/>
                <a:cs typeface="Courier New" panose="02070309020205020404" pitchFamily="49" charset="0"/>
              </a:rPr>
              <a:t>ma_variable</a:t>
            </a:r>
            <a:r>
              <a:rPr lang="fr-FR" dirty="0">
                <a:latin typeface="Courier New" panose="02070309020205020404" pitchFamily="49" charset="0"/>
                <a:ea typeface="Times New Roman" panose="02020603050405020304" pitchFamily="18" charset="0"/>
                <a:cs typeface="Courier New" panose="02070309020205020404" pitchFamily="49" charset="0"/>
              </a:rPr>
              <a:t> = 'valeur texte';</a:t>
            </a:r>
          </a:p>
          <a:p>
            <a:pPr lvl="1">
              <a:spcBef>
                <a:spcPts val="300"/>
              </a:spcBef>
              <a:spcAft>
                <a:spcPts val="300"/>
              </a:spcAft>
            </a:pPr>
            <a:r>
              <a:rPr lang="fr-FR" dirty="0">
                <a:latin typeface="Courier New" panose="02070309020205020404" pitchFamily="49" charset="0"/>
                <a:ea typeface="Times New Roman" panose="02020603050405020304" pitchFamily="18" charset="0"/>
                <a:cs typeface="Courier New" panose="02070309020205020404" pitchFamily="49" charset="0"/>
              </a:rPr>
              <a:t>...</a:t>
            </a:r>
          </a:p>
          <a:p>
            <a:pPr lvl="1">
              <a:spcBef>
                <a:spcPts val="300"/>
              </a:spcBef>
              <a:spcAft>
                <a:spcPts val="300"/>
              </a:spcAft>
            </a:pPr>
            <a:r>
              <a:rPr lang="fr-FR" dirty="0" err="1">
                <a:latin typeface="Courier New" panose="02070309020205020404" pitchFamily="49" charset="0"/>
                <a:ea typeface="Times New Roman" panose="02020603050405020304" pitchFamily="18" charset="0"/>
                <a:cs typeface="Courier New" panose="02070309020205020404" pitchFamily="49" charset="0"/>
              </a:rPr>
              <a:t>ma_variable</a:t>
            </a:r>
            <a:r>
              <a:rPr lang="fr-FR" dirty="0">
                <a:latin typeface="Courier New" panose="02070309020205020404" pitchFamily="49" charset="0"/>
                <a:ea typeface="Times New Roman" panose="02020603050405020304" pitchFamily="18" charset="0"/>
                <a:cs typeface="Courier New" panose="02070309020205020404" pitchFamily="49" charset="0"/>
              </a:rPr>
              <a:t> = 123.456e12;</a:t>
            </a:r>
          </a:p>
          <a:p>
            <a:pPr lvl="1">
              <a:spcBef>
                <a:spcPts val="300"/>
              </a:spcBef>
              <a:spcAft>
                <a:spcPts val="300"/>
              </a:spcAft>
            </a:pPr>
            <a:r>
              <a:rPr lang="fr-FR" dirty="0">
                <a:latin typeface="Courier New" panose="02070309020205020404" pitchFamily="49" charset="0"/>
                <a:ea typeface="Times New Roman" panose="02020603050405020304" pitchFamily="18" charset="0"/>
                <a:cs typeface="Courier New" panose="02070309020205020404" pitchFamily="49" charset="0"/>
              </a:rPr>
              <a:t>...</a:t>
            </a:r>
          </a:p>
          <a:p>
            <a:pPr lvl="1">
              <a:spcBef>
                <a:spcPts val="300"/>
              </a:spcBef>
              <a:spcAft>
                <a:spcPts val="300"/>
              </a:spcAft>
            </a:pPr>
            <a:r>
              <a:rPr lang="fr-FR" dirty="0" err="1">
                <a:latin typeface="Courier New" panose="02070309020205020404" pitchFamily="49" charset="0"/>
                <a:ea typeface="Times New Roman" panose="02020603050405020304" pitchFamily="18" charset="0"/>
                <a:cs typeface="Courier New" panose="02070309020205020404" pitchFamily="49" charset="0"/>
              </a:rPr>
              <a:t>ma_variable</a:t>
            </a:r>
            <a:r>
              <a:rPr lang="fr-FR" dirty="0">
                <a:latin typeface="Courier New" panose="02070309020205020404" pitchFamily="49" charset="0"/>
                <a:ea typeface="Times New Roman" panose="02020603050405020304" pitchFamily="18" charset="0"/>
                <a:cs typeface="Courier New" panose="02070309020205020404" pitchFamily="49" charset="0"/>
              </a:rPr>
              <a:t> = </a:t>
            </a:r>
            <a:r>
              <a:rPr lang="fr-FR" dirty="0" err="1">
                <a:latin typeface="Courier New" panose="02070309020205020404" pitchFamily="49" charset="0"/>
                <a:ea typeface="Times New Roman" panose="02020603050405020304" pitchFamily="18" charset="0"/>
                <a:cs typeface="Courier New" panose="02070309020205020404" pitchFamily="49" charset="0"/>
              </a:rPr>
              <a:t>true</a:t>
            </a:r>
            <a:r>
              <a:rPr lang="fr-FR" dirty="0">
                <a:latin typeface="Courier New" panose="02070309020205020404" pitchFamily="49" charset="0"/>
                <a:ea typeface="Times New Roman" panose="02020603050405020304" pitchFamily="18" charset="0"/>
                <a:cs typeface="Courier New" panose="02070309020205020404" pitchFamily="49" charset="0"/>
              </a:rPr>
              <a:t>;</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Le signe </a:t>
            </a:r>
            <a:r>
              <a:rPr lang="fr-FR" b="1" dirty="0">
                <a:latin typeface="Times New Roman" panose="02020603050405020304" pitchFamily="18" charset="0"/>
                <a:ea typeface="Times New Roman" panose="02020603050405020304" pitchFamily="18" charset="0"/>
              </a:rPr>
              <a:t>+</a:t>
            </a:r>
            <a:r>
              <a:rPr lang="fr-FR" dirty="0">
                <a:latin typeface="Times New Roman" panose="02020603050405020304" pitchFamily="18" charset="0"/>
                <a:ea typeface="Times New Roman" panose="02020603050405020304" pitchFamily="18" charset="0"/>
              </a:rPr>
              <a:t> peut être utilisé pour concaténer deux valeurs de type différent. Par exemple, l'instruction suivante est tout à fait licite :</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lvl="1">
              <a:spcBef>
                <a:spcPts val="300"/>
              </a:spcBef>
              <a:spcAft>
                <a:spcPts val="300"/>
              </a:spcAft>
            </a:pPr>
            <a:r>
              <a:rPr lang="fr-FR" dirty="0" err="1">
                <a:latin typeface="Courier New" panose="02070309020205020404" pitchFamily="49" charset="0"/>
                <a:ea typeface="Times New Roman" panose="02020603050405020304" pitchFamily="18" charset="0"/>
                <a:cs typeface="Courier New" panose="02070309020205020404" pitchFamily="49" charset="0"/>
              </a:rPr>
              <a:t>ma_variable</a:t>
            </a:r>
            <a:r>
              <a:rPr lang="fr-FR" dirty="0">
                <a:latin typeface="Courier New" panose="02070309020205020404" pitchFamily="49" charset="0"/>
                <a:ea typeface="Times New Roman" panose="02020603050405020304" pitchFamily="18" charset="0"/>
                <a:cs typeface="Courier New" panose="02070309020205020404" pitchFamily="49" charset="0"/>
              </a:rPr>
              <a:t> = 500 + ' kilomètres';</a:t>
            </a:r>
          </a:p>
        </p:txBody>
      </p:sp>
      <p:sp>
        <p:nvSpPr>
          <p:cNvPr id="3" name="Espace réservé du numéro de diapositive 2">
            <a:extLst>
              <a:ext uri="{FF2B5EF4-FFF2-40B4-BE49-F238E27FC236}">
                <a16:creationId xmlns:a16="http://schemas.microsoft.com/office/drawing/2014/main" id="{710BC47D-145A-4D86-83AE-1562F3D81879}"/>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Tree>
    <p:extLst>
      <p:ext uri="{BB962C8B-B14F-4D97-AF65-F5344CB8AC3E}">
        <p14:creationId xmlns:p14="http://schemas.microsoft.com/office/powerpoint/2010/main" val="949188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783080" y="0"/>
            <a:ext cx="7669530" cy="769441"/>
          </a:xfrm>
          <a:prstGeom prst="rect">
            <a:avLst/>
          </a:prstGeom>
          <a:noFill/>
        </p:spPr>
        <p:txBody>
          <a:bodyPr wrap="square" rtlCol="0">
            <a:spAutoFit/>
          </a:bodyPr>
          <a:lstStyle/>
          <a:p>
            <a:r>
              <a:rPr lang="fr-FR" sz="4400" dirty="0"/>
              <a:t>let et </a:t>
            </a:r>
            <a:r>
              <a:rPr lang="fr-FR" sz="4400" dirty="0" err="1"/>
              <a:t>const</a:t>
            </a:r>
            <a:r>
              <a:rPr lang="fr-FR" sz="4400" dirty="0"/>
              <a:t> remplacent var</a:t>
            </a:r>
          </a:p>
        </p:txBody>
      </p:sp>
      <p:sp>
        <p:nvSpPr>
          <p:cNvPr id="4" name="ZoneTexte 3"/>
          <p:cNvSpPr txBox="1"/>
          <p:nvPr/>
        </p:nvSpPr>
        <p:spPr>
          <a:xfrm>
            <a:off x="1783080" y="4000500"/>
            <a:ext cx="8801100" cy="1477328"/>
          </a:xfrm>
          <a:prstGeom prst="rect">
            <a:avLst/>
          </a:prstGeom>
          <a:noFill/>
        </p:spPr>
        <p:txBody>
          <a:bodyPr wrap="square" rtlCol="0">
            <a:spAutoFit/>
          </a:bodyPr>
          <a:lstStyle/>
          <a:p>
            <a:r>
              <a:rPr lang="fr-FR" dirty="0"/>
              <a:t>Le mot-clé </a:t>
            </a:r>
            <a:r>
              <a:rPr lang="fr-FR" b="1" dirty="0" err="1"/>
              <a:t>const</a:t>
            </a:r>
            <a:r>
              <a:rPr lang="fr-FR" dirty="0"/>
              <a:t> permet de définir une constante. Impossible de modifier par la suite la valeur d'une constante. Par exemple, le code suivant produit une erreur à l'exécution :</a:t>
            </a:r>
          </a:p>
          <a:p>
            <a:endParaRPr lang="fr-FR" dirty="0"/>
          </a:p>
          <a:p>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i = 500;</a:t>
            </a:r>
          </a:p>
          <a:p>
            <a:r>
              <a:rPr lang="fr-FR" dirty="0">
                <a:latin typeface="Courier New" panose="02070309020205020404" pitchFamily="49" charset="0"/>
                <a:cs typeface="Courier New" panose="02070309020205020404" pitchFamily="49" charset="0"/>
              </a:rPr>
              <a:t>i++; // Cette instruction produit une erreur</a:t>
            </a:r>
          </a:p>
        </p:txBody>
      </p:sp>
      <p:sp>
        <p:nvSpPr>
          <p:cNvPr id="5" name="ZoneTexte 4"/>
          <p:cNvSpPr txBox="1"/>
          <p:nvPr/>
        </p:nvSpPr>
        <p:spPr>
          <a:xfrm>
            <a:off x="1783080" y="1547455"/>
            <a:ext cx="7795260" cy="1477328"/>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fr-FR" dirty="0"/>
              <a:t>Attention : les variables déclarées avec un </a:t>
            </a:r>
            <a:r>
              <a:rPr lang="fr-FR" b="1" dirty="0"/>
              <a:t>let</a:t>
            </a:r>
            <a:r>
              <a:rPr lang="fr-FR" dirty="0"/>
              <a:t> ne peuvent pas être redéclarées avec un </a:t>
            </a:r>
            <a:r>
              <a:rPr lang="fr-FR" b="1" dirty="0"/>
              <a:t>let</a:t>
            </a:r>
            <a:r>
              <a:rPr lang="fr-FR" dirty="0"/>
              <a:t> dans le même bloc.</a:t>
            </a:r>
          </a:p>
          <a:p>
            <a:endParaRPr lang="fr-FR" dirty="0"/>
          </a:p>
          <a:p>
            <a:r>
              <a:rPr lang="fr-FR" dirty="0"/>
              <a:t>D'autre part, elles n'introduisent pas les effets de hissage (</a:t>
            </a:r>
            <a:r>
              <a:rPr lang="fr-FR" i="1" dirty="0" err="1"/>
              <a:t>hoisting</a:t>
            </a:r>
            <a:r>
              <a:rPr lang="fr-FR" dirty="0"/>
              <a:t>) propres au mot-clé </a:t>
            </a:r>
            <a:r>
              <a:rPr lang="fr-FR" b="1" dirty="0"/>
              <a:t>var</a:t>
            </a:r>
            <a:r>
              <a:rPr lang="fr-FR" dirty="0"/>
              <a:t>. Elles doivent donc être déclarées avant d'être utilisées.</a:t>
            </a:r>
          </a:p>
        </p:txBody>
      </p:sp>
    </p:spTree>
    <p:extLst>
      <p:ext uri="{BB962C8B-B14F-4D97-AF65-F5344CB8AC3E}">
        <p14:creationId xmlns:p14="http://schemas.microsoft.com/office/powerpoint/2010/main" val="66538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83080" y="0"/>
            <a:ext cx="7669530" cy="769441"/>
          </a:xfrm>
          <a:prstGeom prst="rect">
            <a:avLst/>
          </a:prstGeom>
          <a:noFill/>
        </p:spPr>
        <p:txBody>
          <a:bodyPr wrap="square" rtlCol="0">
            <a:spAutoFit/>
          </a:bodyPr>
          <a:lstStyle/>
          <a:p>
            <a:r>
              <a:rPr lang="fr-FR" sz="4400" dirty="0"/>
              <a:t>let et </a:t>
            </a:r>
            <a:r>
              <a:rPr lang="fr-FR" sz="4400" dirty="0" err="1"/>
              <a:t>const</a:t>
            </a:r>
            <a:r>
              <a:rPr lang="fr-FR" sz="4400" dirty="0"/>
              <a:t> remplacent var</a:t>
            </a:r>
          </a:p>
        </p:txBody>
      </p:sp>
      <p:sp>
        <p:nvSpPr>
          <p:cNvPr id="3" name="Rectangle 2"/>
          <p:cNvSpPr/>
          <p:nvPr/>
        </p:nvSpPr>
        <p:spPr>
          <a:xfrm>
            <a:off x="2076450" y="1845856"/>
            <a:ext cx="6096000" cy="2031325"/>
          </a:xfrm>
          <a:prstGeom prst="rect">
            <a:avLst/>
          </a:prstGeom>
        </p:spPr>
        <p:txBody>
          <a:bodyPr>
            <a:spAutoFit/>
          </a:bodyPr>
          <a:lstStyle/>
          <a:p>
            <a:r>
              <a:rPr lang="fr-FR" dirty="0"/>
              <a:t>Examinez ce code :</a:t>
            </a:r>
          </a:p>
          <a:p>
            <a:pPr lvl="1"/>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chat = { nom: 'miaou' };</a:t>
            </a:r>
          </a:p>
          <a:p>
            <a:pPr lvl="1"/>
            <a:r>
              <a:rPr lang="fr-FR" dirty="0" err="1">
                <a:latin typeface="Courier New" panose="02070309020205020404" pitchFamily="49" charset="0"/>
                <a:cs typeface="Courier New" panose="02070309020205020404" pitchFamily="49" charset="0"/>
              </a:rPr>
              <a:t>chat.age</a:t>
            </a:r>
            <a:r>
              <a:rPr lang="fr-FR" dirty="0">
                <a:latin typeface="Courier New" panose="02070309020205020404" pitchFamily="49" charset="0"/>
                <a:cs typeface="Courier New" panose="02070309020205020404" pitchFamily="49" charset="0"/>
              </a:rPr>
              <a:t> = 5;</a:t>
            </a:r>
          </a:p>
          <a:p>
            <a:pPr lvl="1"/>
            <a:r>
              <a:rPr lang="fr-FR" dirty="0" err="1">
                <a:latin typeface="Courier New" panose="02070309020205020404" pitchFamily="49" charset="0"/>
                <a:cs typeface="Courier New" panose="02070309020205020404" pitchFamily="49" charset="0"/>
              </a:rPr>
              <a:t>chat.couleur</a:t>
            </a:r>
            <a:r>
              <a:rPr lang="fr-FR" dirty="0">
                <a:latin typeface="Courier New" panose="02070309020205020404" pitchFamily="49" charset="0"/>
                <a:cs typeface="Courier New" panose="02070309020205020404" pitchFamily="49" charset="0"/>
              </a:rPr>
              <a:t> = 'beige';</a:t>
            </a:r>
          </a:p>
          <a:p>
            <a:pPr lvl="1"/>
            <a:r>
              <a:rPr lang="fr-FR" dirty="0">
                <a:latin typeface="Courier New" panose="02070309020205020404" pitchFamily="49" charset="0"/>
                <a:cs typeface="Courier New" panose="02070309020205020404" pitchFamily="49" charset="0"/>
              </a:rPr>
              <a:t>chat = { nom: '</a:t>
            </a:r>
            <a:r>
              <a:rPr lang="fr-FR" dirty="0" err="1">
                <a:latin typeface="Courier New" panose="02070309020205020404" pitchFamily="49" charset="0"/>
                <a:cs typeface="Courier New" panose="02070309020205020404" pitchFamily="49" charset="0"/>
              </a:rPr>
              <a:t>lechat</a:t>
            </a:r>
            <a:r>
              <a:rPr lang="fr-FR" dirty="0">
                <a:latin typeface="Courier New" panose="02070309020205020404" pitchFamily="49" charset="0"/>
                <a:cs typeface="Courier New" panose="02070309020205020404" pitchFamily="49" charset="0"/>
              </a:rPr>
              <a:t>' };</a:t>
            </a:r>
          </a:p>
          <a:p>
            <a:endParaRPr lang="fr-FR" dirty="0"/>
          </a:p>
          <a:p>
            <a:r>
              <a:rPr lang="fr-FR" dirty="0"/>
              <a:t>D'après vous, est-ce qu'il va produire une ou des erreurs ?</a:t>
            </a:r>
          </a:p>
        </p:txBody>
      </p:sp>
      <p:sp>
        <p:nvSpPr>
          <p:cNvPr id="4" name="ZoneTexte 3"/>
          <p:cNvSpPr txBox="1"/>
          <p:nvPr/>
        </p:nvSpPr>
        <p:spPr>
          <a:xfrm>
            <a:off x="2171700" y="4549140"/>
            <a:ext cx="8458200" cy="1477328"/>
          </a:xfrm>
          <a:prstGeom prst="rect">
            <a:avLst/>
          </a:prstGeom>
          <a:noFill/>
        </p:spPr>
        <p:txBody>
          <a:bodyPr wrap="square" rtlCol="0">
            <a:spAutoFit/>
          </a:bodyPr>
          <a:lstStyle/>
          <a:p>
            <a:r>
              <a:rPr lang="fr-FR" dirty="0"/>
              <a:t>Les instructions 2 et 3 ajoutent des propriétés à l'objet </a:t>
            </a:r>
            <a:r>
              <a:rPr lang="fr-FR" b="1" dirty="0" err="1"/>
              <a:t>const</a:t>
            </a:r>
            <a:r>
              <a:rPr lang="fr-FR" b="1" dirty="0"/>
              <a:t> chat</a:t>
            </a:r>
            <a:r>
              <a:rPr lang="fr-FR" dirty="0"/>
              <a:t>. Ceci est tout à fait possible.</a:t>
            </a:r>
          </a:p>
          <a:p>
            <a:endParaRPr lang="fr-FR" dirty="0"/>
          </a:p>
          <a:p>
            <a:r>
              <a:rPr lang="fr-FR" dirty="0"/>
              <a:t>Par contre, la quatrième instruction tente de modifier l'objet </a:t>
            </a:r>
            <a:r>
              <a:rPr lang="fr-FR" b="1" dirty="0" err="1"/>
              <a:t>const</a:t>
            </a:r>
            <a:r>
              <a:rPr lang="fr-FR" b="1" dirty="0"/>
              <a:t> chat</a:t>
            </a:r>
            <a:r>
              <a:rPr lang="fr-FR" dirty="0"/>
              <a:t>, ce qui produira une erreur à l'exécution.</a:t>
            </a:r>
          </a:p>
        </p:txBody>
      </p:sp>
    </p:spTree>
    <p:extLst>
      <p:ext uri="{BB962C8B-B14F-4D97-AF65-F5344CB8AC3E}">
        <p14:creationId xmlns:p14="http://schemas.microsoft.com/office/powerpoint/2010/main" val="213779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83080" y="0"/>
            <a:ext cx="9646920" cy="769441"/>
          </a:xfrm>
          <a:prstGeom prst="rect">
            <a:avLst/>
          </a:prstGeom>
          <a:noFill/>
        </p:spPr>
        <p:txBody>
          <a:bodyPr wrap="square" rtlCol="0">
            <a:spAutoFit/>
          </a:bodyPr>
          <a:lstStyle/>
          <a:p>
            <a:r>
              <a:rPr lang="fr-FR" sz="4400" dirty="0"/>
              <a:t>Arrow </a:t>
            </a:r>
            <a:r>
              <a:rPr lang="fr-FR" sz="4400" dirty="0" err="1"/>
              <a:t>functions</a:t>
            </a:r>
            <a:r>
              <a:rPr lang="fr-FR" sz="4400" dirty="0"/>
              <a:t> (fonctions lambda)</a:t>
            </a:r>
          </a:p>
        </p:txBody>
      </p:sp>
      <p:sp>
        <p:nvSpPr>
          <p:cNvPr id="3" name="ZoneTexte 2"/>
          <p:cNvSpPr txBox="1"/>
          <p:nvPr/>
        </p:nvSpPr>
        <p:spPr>
          <a:xfrm>
            <a:off x="2034540" y="1842850"/>
            <a:ext cx="9018270" cy="1200329"/>
          </a:xfrm>
          <a:prstGeom prst="rect">
            <a:avLst/>
          </a:prstGeom>
          <a:noFill/>
        </p:spPr>
        <p:txBody>
          <a:bodyPr wrap="square" rtlCol="0">
            <a:spAutoFit/>
          </a:bodyPr>
          <a:lstStyle/>
          <a:p>
            <a:r>
              <a:rPr lang="fr-FR" dirty="0">
                <a:latin typeface="Courier New" panose="02070309020205020404" pitchFamily="49" charset="0"/>
                <a:cs typeface="Courier New" panose="02070309020205020404" pitchFamily="49" charset="0"/>
              </a:rPr>
              <a:t>var </a:t>
            </a:r>
            <a:r>
              <a:rPr lang="fr-FR" dirty="0" err="1">
                <a:latin typeface="Courier New" panose="02070309020205020404" pitchFamily="49" charset="0"/>
                <a:cs typeface="Courier New" panose="02070309020205020404" pitchFamily="49" charset="0"/>
              </a:rPr>
              <a:t>element</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document.getElementById</a:t>
            </a:r>
            <a:r>
              <a:rPr lang="fr-FR" dirty="0">
                <a:latin typeface="Courier New" panose="02070309020205020404" pitchFamily="49" charset="0"/>
                <a:cs typeface="Courier New" panose="02070309020205020404" pitchFamily="49" charset="0"/>
              </a:rPr>
              <a:t>('bouton');</a:t>
            </a:r>
            <a:endParaRPr lang="fr-FR" dirty="0"/>
          </a:p>
          <a:p>
            <a:r>
              <a:rPr lang="fr-FR" dirty="0" err="1">
                <a:latin typeface="Courier New" panose="02070309020205020404" pitchFamily="49" charset="0"/>
                <a:cs typeface="Courier New" panose="02070309020205020404" pitchFamily="49" charset="0"/>
              </a:rPr>
              <a:t>element.addEventListener</a:t>
            </a:r>
            <a:r>
              <a:rPr lang="fr-FR" dirty="0">
                <a:latin typeface="Courier New" panose="02070309020205020404" pitchFamily="49" charset="0"/>
                <a:cs typeface="Courier New" panose="02070309020205020404" pitchFamily="49" charset="0"/>
              </a:rPr>
              <a:t>('click',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(e)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alert</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e.shiftKey</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a:t>
            </a:r>
          </a:p>
        </p:txBody>
      </p:sp>
      <p:sp>
        <p:nvSpPr>
          <p:cNvPr id="4" name="ZoneTexte 3"/>
          <p:cNvSpPr txBox="1"/>
          <p:nvPr/>
        </p:nvSpPr>
        <p:spPr>
          <a:xfrm>
            <a:off x="2034540" y="982980"/>
            <a:ext cx="8892540" cy="646331"/>
          </a:xfrm>
          <a:prstGeom prst="rect">
            <a:avLst/>
          </a:prstGeom>
          <a:noFill/>
        </p:spPr>
        <p:txBody>
          <a:bodyPr wrap="square" rtlCol="0">
            <a:spAutoFit/>
          </a:bodyPr>
          <a:lstStyle/>
          <a:p>
            <a:r>
              <a:rPr lang="fr-FR" dirty="0"/>
              <a:t>Ce code </a:t>
            </a:r>
            <a:r>
              <a:rPr lang="fr-FR" b="1" dirty="0"/>
              <a:t>ES5</a:t>
            </a:r>
            <a:r>
              <a:rPr lang="fr-FR" dirty="0"/>
              <a:t> ajoute un gestionnaire événementiel à un bouton et affiche </a:t>
            </a:r>
            <a:r>
              <a:rPr lang="fr-FR" b="1" dirty="0" err="1"/>
              <a:t>true</a:t>
            </a:r>
            <a:r>
              <a:rPr lang="fr-FR" dirty="0"/>
              <a:t> ou </a:t>
            </a:r>
            <a:r>
              <a:rPr lang="fr-FR" b="1" dirty="0"/>
              <a:t>false</a:t>
            </a:r>
            <a:r>
              <a:rPr lang="fr-FR" dirty="0"/>
              <a:t> pour indiquer si la touche </a:t>
            </a:r>
            <a:r>
              <a:rPr lang="fr-FR" b="1" dirty="0"/>
              <a:t>Shift</a:t>
            </a:r>
            <a:r>
              <a:rPr lang="fr-FR" dirty="0"/>
              <a:t> était enfoncée ou non au moment du clic :</a:t>
            </a:r>
          </a:p>
        </p:txBody>
      </p:sp>
      <p:sp>
        <p:nvSpPr>
          <p:cNvPr id="5" name="ZoneTexte 4"/>
          <p:cNvSpPr txBox="1"/>
          <p:nvPr/>
        </p:nvSpPr>
        <p:spPr>
          <a:xfrm>
            <a:off x="2011736" y="4255770"/>
            <a:ext cx="8892540" cy="369332"/>
          </a:xfrm>
          <a:prstGeom prst="rect">
            <a:avLst/>
          </a:prstGeom>
          <a:noFill/>
        </p:spPr>
        <p:txBody>
          <a:bodyPr wrap="square" rtlCol="0">
            <a:spAutoFit/>
          </a:bodyPr>
          <a:lstStyle/>
          <a:p>
            <a:r>
              <a:rPr lang="fr-FR" dirty="0"/>
              <a:t>Voici l'équivalent </a:t>
            </a:r>
            <a:r>
              <a:rPr lang="fr-FR" b="1" dirty="0"/>
              <a:t>ES6</a:t>
            </a:r>
            <a:r>
              <a:rPr lang="fr-FR" dirty="0"/>
              <a:t> (et versions suivantes)</a:t>
            </a:r>
            <a:r>
              <a:rPr lang="fr-FR" b="1" dirty="0"/>
              <a:t> </a:t>
            </a:r>
            <a:r>
              <a:rPr lang="fr-FR" dirty="0"/>
              <a:t>avec une </a:t>
            </a:r>
            <a:r>
              <a:rPr lang="fr-FR" b="1" dirty="0"/>
              <a:t>fonction lambda</a:t>
            </a:r>
            <a:r>
              <a:rPr lang="fr-FR" dirty="0"/>
              <a:t> (</a:t>
            </a:r>
            <a:r>
              <a:rPr lang="fr-FR" i="1" dirty="0" err="1"/>
              <a:t>arrow</a:t>
            </a:r>
            <a:r>
              <a:rPr lang="fr-FR" i="1" dirty="0"/>
              <a:t> </a:t>
            </a:r>
            <a:r>
              <a:rPr lang="fr-FR" i="1" dirty="0" err="1"/>
              <a:t>function</a:t>
            </a:r>
            <a:r>
              <a:rPr lang="fr-FR" dirty="0"/>
              <a:t>) :</a:t>
            </a:r>
          </a:p>
        </p:txBody>
      </p:sp>
      <p:sp>
        <p:nvSpPr>
          <p:cNvPr id="7" name="Rectangle 6"/>
          <p:cNvSpPr/>
          <p:nvPr/>
        </p:nvSpPr>
        <p:spPr>
          <a:xfrm>
            <a:off x="2034540" y="4833104"/>
            <a:ext cx="6801862" cy="1200329"/>
          </a:xfrm>
          <a:prstGeom prst="rect">
            <a:avLst/>
          </a:prstGeom>
        </p:spPr>
        <p:txBody>
          <a:bodyPr wrap="none">
            <a:spAutoFit/>
          </a:bodyPr>
          <a:lstStyle/>
          <a:p>
            <a:r>
              <a:rPr lang="fr-FR" dirty="0">
                <a:latin typeface="Courier New" panose="02070309020205020404" pitchFamily="49" charset="0"/>
                <a:cs typeface="Courier New" panose="02070309020205020404" pitchFamily="49" charset="0"/>
              </a:rPr>
              <a:t>var </a:t>
            </a:r>
            <a:r>
              <a:rPr lang="fr-FR" dirty="0" err="1">
                <a:latin typeface="Courier New" panose="02070309020205020404" pitchFamily="49" charset="0"/>
                <a:cs typeface="Courier New" panose="02070309020205020404" pitchFamily="49" charset="0"/>
              </a:rPr>
              <a:t>element</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document.getElementById</a:t>
            </a:r>
            <a:r>
              <a:rPr lang="fr-FR" dirty="0">
                <a:latin typeface="Courier New" panose="02070309020205020404" pitchFamily="49" charset="0"/>
                <a:cs typeface="Courier New" panose="02070309020205020404" pitchFamily="49" charset="0"/>
              </a:rPr>
              <a:t>('bouton');</a:t>
            </a:r>
          </a:p>
          <a:p>
            <a:r>
              <a:rPr lang="fr-FR" dirty="0" err="1">
                <a:latin typeface="Courier New" panose="02070309020205020404" pitchFamily="49" charset="0"/>
                <a:cs typeface="Courier New" panose="02070309020205020404" pitchFamily="49" charset="0"/>
              </a:rPr>
              <a:t>element.addEventListener</a:t>
            </a:r>
            <a:r>
              <a:rPr lang="fr-FR" dirty="0">
                <a:latin typeface="Courier New" panose="02070309020205020404" pitchFamily="49" charset="0"/>
                <a:cs typeface="Courier New" panose="02070309020205020404" pitchFamily="49" charset="0"/>
              </a:rPr>
              <a:t>('click', e =&gt;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alert</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e.shiftKey</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3642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2A59A81-1068-490E-8759-FE3E8360BD45}"/>
              </a:ext>
            </a:extLst>
          </p:cNvPr>
          <p:cNvSpPr txBox="1"/>
          <p:nvPr/>
        </p:nvSpPr>
        <p:spPr>
          <a:xfrm>
            <a:off x="1783080" y="0"/>
            <a:ext cx="9646920" cy="769441"/>
          </a:xfrm>
          <a:prstGeom prst="rect">
            <a:avLst/>
          </a:prstGeom>
          <a:noFill/>
        </p:spPr>
        <p:txBody>
          <a:bodyPr wrap="square" rtlCol="0">
            <a:spAutoFit/>
          </a:bodyPr>
          <a:lstStyle/>
          <a:p>
            <a:r>
              <a:rPr lang="fr-FR" sz="4400" dirty="0"/>
              <a:t>Arrow </a:t>
            </a:r>
            <a:r>
              <a:rPr lang="fr-FR" sz="4400" dirty="0" err="1"/>
              <a:t>functions</a:t>
            </a:r>
            <a:r>
              <a:rPr lang="fr-FR" sz="4400" dirty="0"/>
              <a:t> (fonctions lambda)</a:t>
            </a:r>
          </a:p>
        </p:txBody>
      </p:sp>
      <p:sp>
        <p:nvSpPr>
          <p:cNvPr id="3" name="ZoneTexte 2">
            <a:extLst>
              <a:ext uri="{FF2B5EF4-FFF2-40B4-BE49-F238E27FC236}">
                <a16:creationId xmlns:a16="http://schemas.microsoft.com/office/drawing/2014/main" id="{FDE5D39E-4754-46E5-8C7C-57BC4E12EAFC}"/>
              </a:ext>
            </a:extLst>
          </p:cNvPr>
          <p:cNvSpPr txBox="1"/>
          <p:nvPr/>
        </p:nvSpPr>
        <p:spPr>
          <a:xfrm>
            <a:off x="557784" y="1490472"/>
            <a:ext cx="11082528" cy="5355312"/>
          </a:xfrm>
          <a:prstGeom prst="rect">
            <a:avLst/>
          </a:prstGeom>
          <a:noFill/>
        </p:spPr>
        <p:txBody>
          <a:bodyPr wrap="square" rtlCol="0">
            <a:spAutoFit/>
          </a:bodyPr>
          <a:lstStyle/>
          <a:p>
            <a:r>
              <a:rPr lang="fr-FR" dirty="0"/>
              <a:t>Avant d'aborder l'utilisation des </a:t>
            </a:r>
            <a:r>
              <a:rPr lang="fr-FR" i="1" dirty="0" err="1"/>
              <a:t>arrow</a:t>
            </a:r>
            <a:r>
              <a:rPr lang="fr-FR" i="1" dirty="0"/>
              <a:t> </a:t>
            </a:r>
            <a:r>
              <a:rPr lang="fr-FR" i="1" dirty="0" err="1"/>
              <a:t>functions</a:t>
            </a:r>
            <a:r>
              <a:rPr lang="fr-FR" dirty="0"/>
              <a:t> (fonctions lambda en français), un petit rappel sur la fonction JavaScript </a:t>
            </a:r>
            <a:r>
              <a:rPr lang="fr-FR" b="1" dirty="0" err="1"/>
              <a:t>filter</a:t>
            </a:r>
            <a:r>
              <a:rPr lang="fr-FR" b="1" dirty="0"/>
              <a:t>()</a:t>
            </a:r>
            <a:r>
              <a:rPr lang="fr-FR" dirty="0"/>
              <a:t>.</a:t>
            </a:r>
          </a:p>
          <a:p>
            <a:r>
              <a:rPr lang="fr-FR" dirty="0"/>
              <a:t>Cette fonction filtre un tableau. Voici sa syntaxe :</a:t>
            </a:r>
          </a:p>
          <a:p>
            <a:endParaRPr lang="fr-FR" dirty="0"/>
          </a:p>
          <a:p>
            <a:endParaRPr lang="fr-FR" dirty="0"/>
          </a:p>
          <a:p>
            <a:pPr lvl="1"/>
            <a:r>
              <a:rPr lang="fr-FR" dirty="0">
                <a:latin typeface="Courier New" panose="02070309020205020404" pitchFamily="49" charset="0"/>
                <a:cs typeface="Courier New" panose="02070309020205020404" pitchFamily="49" charset="0"/>
              </a:rPr>
              <a:t>var </a:t>
            </a:r>
            <a:r>
              <a:rPr lang="fr-FR" dirty="0" err="1">
                <a:latin typeface="Courier New" panose="02070309020205020404" pitchFamily="49" charset="0"/>
                <a:cs typeface="Courier New" panose="02070309020205020404" pitchFamily="49" charset="0"/>
              </a:rPr>
              <a:t>resultat</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tableau.filter</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element</a:t>
            </a:r>
            <a:r>
              <a:rPr lang="fr-FR" dirty="0">
                <a:latin typeface="Courier New" panose="02070309020205020404" pitchFamily="49" charset="0"/>
                <a:cs typeface="Courier New" panose="02070309020205020404" pitchFamily="49" charset="0"/>
              </a:rPr>
              <a:t>) {</a:t>
            </a:r>
          </a:p>
          <a:p>
            <a:pPr lvl="1"/>
            <a:r>
              <a:rPr lang="fr-FR" dirty="0">
                <a:latin typeface="Courier New" panose="02070309020205020404" pitchFamily="49" charset="0"/>
                <a:cs typeface="Courier New" panose="02070309020205020404" pitchFamily="49" charset="0"/>
              </a:rPr>
              <a:t>  return condition;</a:t>
            </a:r>
          </a:p>
          <a:p>
            <a:pPr lvl="1"/>
            <a:r>
              <a:rPr lang="fr-FR" dirty="0">
                <a:latin typeface="Courier New" panose="02070309020205020404" pitchFamily="49" charset="0"/>
                <a:cs typeface="Courier New" panose="02070309020205020404" pitchFamily="49" charset="0"/>
              </a:rPr>
              <a:t>});</a:t>
            </a:r>
          </a:p>
          <a:p>
            <a:endParaRPr lang="fr-FR" dirty="0"/>
          </a:p>
          <a:p>
            <a:endParaRPr lang="fr-FR" dirty="0"/>
          </a:p>
          <a:p>
            <a:r>
              <a:rPr lang="fr-FR" dirty="0"/>
              <a:t>Où :</a:t>
            </a:r>
          </a:p>
          <a:p>
            <a:endParaRPr lang="fr-FR" dirty="0"/>
          </a:p>
          <a:p>
            <a:pPr marL="285750" indent="-285750">
              <a:buFont typeface="Arial" panose="020B0604020202020204" pitchFamily="34" charset="0"/>
              <a:buChar char="•"/>
            </a:pPr>
            <a:r>
              <a:rPr lang="fr-FR" b="1" dirty="0"/>
              <a:t>tableau</a:t>
            </a:r>
            <a:r>
              <a:rPr lang="fr-FR" dirty="0"/>
              <a:t> est un tableau JavaScript.</a:t>
            </a:r>
          </a:p>
          <a:p>
            <a:pPr marL="285750" indent="-285750">
              <a:buFont typeface="Arial" panose="020B0604020202020204" pitchFamily="34" charset="0"/>
              <a:buChar char="•"/>
            </a:pPr>
            <a:r>
              <a:rPr lang="fr-FR" b="1" dirty="0" err="1"/>
              <a:t>resultat</a:t>
            </a:r>
            <a:r>
              <a:rPr lang="fr-FR" dirty="0"/>
              <a:t> est un autre tableau JavaScript créé par la fonction </a:t>
            </a:r>
            <a:r>
              <a:rPr lang="fr-FR" b="1" dirty="0" err="1"/>
              <a:t>filter</a:t>
            </a:r>
            <a:r>
              <a:rPr lang="fr-FR" b="1" dirty="0"/>
              <a:t>()</a:t>
            </a:r>
            <a:r>
              <a:rPr lang="fr-FR" dirty="0"/>
              <a:t>.</a:t>
            </a:r>
          </a:p>
          <a:p>
            <a:pPr marL="285750" indent="-285750">
              <a:buFont typeface="Arial" panose="020B0604020202020204" pitchFamily="34" charset="0"/>
              <a:buChar char="•"/>
            </a:pPr>
            <a:r>
              <a:rPr lang="fr-FR" b="1" dirty="0" err="1"/>
              <a:t>element</a:t>
            </a:r>
            <a:r>
              <a:rPr lang="fr-FR" dirty="0"/>
              <a:t> correspond à un élément du tableau sur lequel est appliqué la fonction </a:t>
            </a:r>
            <a:r>
              <a:rPr lang="fr-FR" b="1" dirty="0" err="1"/>
              <a:t>filter</a:t>
            </a:r>
            <a:r>
              <a:rPr lang="fr-FR" b="1" dirty="0"/>
              <a:t>()</a:t>
            </a:r>
            <a:r>
              <a:rPr lang="fr-FR" dirty="0"/>
              <a:t>.</a:t>
            </a:r>
          </a:p>
          <a:p>
            <a:pPr marL="285750" indent="-285750">
              <a:buFont typeface="Arial" panose="020B0604020202020204" pitchFamily="34" charset="0"/>
              <a:buChar char="•"/>
            </a:pPr>
            <a:r>
              <a:rPr lang="fr-FR" b="1" dirty="0"/>
              <a:t>condition</a:t>
            </a:r>
            <a:r>
              <a:rPr lang="fr-FR" dirty="0"/>
              <a:t> est une condition de filtrage appliquée sur </a:t>
            </a:r>
            <a:r>
              <a:rPr lang="fr-FR" b="1" dirty="0" err="1"/>
              <a:t>element</a:t>
            </a:r>
            <a:r>
              <a:rPr lang="fr-FR" dirty="0"/>
              <a:t>. Si elle est évaluée à </a:t>
            </a:r>
            <a:r>
              <a:rPr lang="fr-FR" b="1" dirty="0" err="1"/>
              <a:t>true</a:t>
            </a:r>
            <a:r>
              <a:rPr lang="fr-FR" dirty="0"/>
              <a:t>, l'élément est inséré dans le tableau </a:t>
            </a:r>
            <a:r>
              <a:rPr lang="fr-FR" b="1" dirty="0" err="1"/>
              <a:t>resultat</a:t>
            </a:r>
            <a:r>
              <a:rPr lang="fr-FR" dirty="0"/>
              <a:t>. Si elle est évaluée à </a:t>
            </a:r>
            <a:r>
              <a:rPr lang="fr-FR" b="1" dirty="0"/>
              <a:t>false</a:t>
            </a:r>
            <a:r>
              <a:rPr lang="fr-FR" dirty="0"/>
              <a:t>, l'élément n'est pas inséré dans le tableau </a:t>
            </a:r>
            <a:r>
              <a:rPr lang="fr-FR" b="1" dirty="0" err="1"/>
              <a:t>resultat</a:t>
            </a:r>
            <a:r>
              <a:rPr lang="fr-FR" dirty="0"/>
              <a:t>.</a:t>
            </a:r>
          </a:p>
          <a:p>
            <a:endParaRPr lang="fr-FR" dirty="0"/>
          </a:p>
          <a:p>
            <a:r>
              <a:rPr lang="fr-FR" dirty="0"/>
              <a:t>Tous les éléments du tableau sont automatiquement parcourus par la fonction </a:t>
            </a:r>
            <a:r>
              <a:rPr lang="fr-FR" b="1" dirty="0" err="1"/>
              <a:t>filter</a:t>
            </a:r>
            <a:r>
              <a:rPr lang="fr-FR" b="1" dirty="0"/>
              <a:t>()</a:t>
            </a:r>
            <a:r>
              <a:rPr lang="fr-FR" dirty="0"/>
              <a:t>.</a:t>
            </a:r>
          </a:p>
        </p:txBody>
      </p:sp>
    </p:spTree>
    <p:extLst>
      <p:ext uri="{BB962C8B-B14F-4D97-AF65-F5344CB8AC3E}">
        <p14:creationId xmlns:p14="http://schemas.microsoft.com/office/powerpoint/2010/main" val="288002053"/>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1432322"/>
            <a:ext cx="9056370" cy="1754326"/>
          </a:xfrm>
          <a:prstGeom prst="rect">
            <a:avLst/>
          </a:prstGeom>
        </p:spPr>
        <p:txBody>
          <a:bodyPr wrap="square">
            <a:spAutoFit/>
          </a:bodyPr>
          <a:lstStyle/>
          <a:p>
            <a:r>
              <a:rPr lang="fr-FR" dirty="0">
                <a:latin typeface="Courier New" panose="02070309020205020404" pitchFamily="49" charset="0"/>
                <a:cs typeface="Courier New" panose="02070309020205020404" pitchFamily="49" charset="0"/>
              </a:rPr>
              <a:t>var nombres = [1, 2, 3, 4, 5, 6, 7, 8, 9];</a:t>
            </a:r>
          </a:p>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var es5Impairs = </a:t>
            </a:r>
            <a:r>
              <a:rPr lang="fr-FR" dirty="0" err="1">
                <a:latin typeface="Courier New" panose="02070309020205020404" pitchFamily="49" charset="0"/>
                <a:cs typeface="Courier New" panose="02070309020205020404" pitchFamily="49" charset="0"/>
              </a:rPr>
              <a:t>nombres.filter</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(n) {</a:t>
            </a:r>
          </a:p>
          <a:p>
            <a:r>
              <a:rPr lang="fr-FR" dirty="0">
                <a:latin typeface="Courier New" panose="02070309020205020404" pitchFamily="49" charset="0"/>
                <a:cs typeface="Courier New" panose="02070309020205020404" pitchFamily="49" charset="0"/>
              </a:rPr>
              <a:t>  return n % 2;</a:t>
            </a:r>
          </a:p>
          <a:p>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console.log(es5Impairs);</a:t>
            </a:r>
          </a:p>
        </p:txBody>
      </p:sp>
      <p:sp>
        <p:nvSpPr>
          <p:cNvPr id="3" name="Rectangle 2"/>
          <p:cNvSpPr/>
          <p:nvPr/>
        </p:nvSpPr>
        <p:spPr>
          <a:xfrm>
            <a:off x="2209800" y="4502348"/>
            <a:ext cx="6276975" cy="923330"/>
          </a:xfrm>
          <a:prstGeom prst="rect">
            <a:avLst/>
          </a:prstGeom>
        </p:spPr>
        <p:txBody>
          <a:bodyPr wrap="square">
            <a:spAutoFit/>
          </a:bodyPr>
          <a:lstStyle/>
          <a:p>
            <a:r>
              <a:rPr lang="fr-FR" dirty="0">
                <a:latin typeface="Courier New" panose="02070309020205020404" pitchFamily="49" charset="0"/>
                <a:cs typeface="Courier New" panose="02070309020205020404" pitchFamily="49" charset="0"/>
              </a:rPr>
              <a:t>let nombres = [1, 2, 3, 4, 5, 6, 7, 8, 9];</a:t>
            </a:r>
          </a:p>
          <a:p>
            <a:r>
              <a:rPr lang="fr-FR" dirty="0">
                <a:latin typeface="Courier New" panose="02070309020205020404" pitchFamily="49" charset="0"/>
                <a:cs typeface="Courier New" panose="02070309020205020404" pitchFamily="49" charset="0"/>
              </a:rPr>
              <a:t>let es6Impairs = </a:t>
            </a:r>
            <a:r>
              <a:rPr lang="fr-FR" dirty="0" err="1">
                <a:latin typeface="Courier New" panose="02070309020205020404" pitchFamily="49" charset="0"/>
                <a:cs typeface="Courier New" panose="02070309020205020404" pitchFamily="49" charset="0"/>
              </a:rPr>
              <a:t>nombres.filter</a:t>
            </a:r>
            <a:r>
              <a:rPr lang="fr-FR" dirty="0">
                <a:latin typeface="Courier New" panose="02070309020205020404" pitchFamily="49" charset="0"/>
                <a:cs typeface="Courier New" panose="02070309020205020404" pitchFamily="49" charset="0"/>
              </a:rPr>
              <a:t>(n =&gt; n % 2);</a:t>
            </a:r>
          </a:p>
          <a:p>
            <a:r>
              <a:rPr lang="fr-FR" dirty="0">
                <a:latin typeface="Courier New" panose="02070309020205020404" pitchFamily="49" charset="0"/>
                <a:cs typeface="Courier New" panose="02070309020205020404" pitchFamily="49" charset="0"/>
              </a:rPr>
              <a:t>console.log(es6Impairs);</a:t>
            </a:r>
          </a:p>
        </p:txBody>
      </p:sp>
      <p:sp>
        <p:nvSpPr>
          <p:cNvPr id="4" name="ZoneTexte 3"/>
          <p:cNvSpPr txBox="1"/>
          <p:nvPr/>
        </p:nvSpPr>
        <p:spPr>
          <a:xfrm>
            <a:off x="1783080" y="0"/>
            <a:ext cx="9646920" cy="769441"/>
          </a:xfrm>
          <a:prstGeom prst="rect">
            <a:avLst/>
          </a:prstGeom>
          <a:noFill/>
        </p:spPr>
        <p:txBody>
          <a:bodyPr wrap="square" rtlCol="0">
            <a:spAutoFit/>
          </a:bodyPr>
          <a:lstStyle/>
          <a:p>
            <a:r>
              <a:rPr lang="fr-FR" sz="4400" dirty="0"/>
              <a:t>Arrow </a:t>
            </a:r>
            <a:r>
              <a:rPr lang="fr-FR" sz="4400" dirty="0" err="1"/>
              <a:t>functions</a:t>
            </a:r>
            <a:r>
              <a:rPr lang="fr-FR" sz="4400" dirty="0"/>
              <a:t> (fonctions lambda)</a:t>
            </a:r>
          </a:p>
        </p:txBody>
      </p:sp>
      <p:sp>
        <p:nvSpPr>
          <p:cNvPr id="5" name="ZoneTexte 4"/>
          <p:cNvSpPr txBox="1"/>
          <p:nvPr/>
        </p:nvSpPr>
        <p:spPr>
          <a:xfrm>
            <a:off x="1943100" y="1062990"/>
            <a:ext cx="6995160" cy="369332"/>
          </a:xfrm>
          <a:prstGeom prst="rect">
            <a:avLst/>
          </a:prstGeom>
          <a:noFill/>
        </p:spPr>
        <p:txBody>
          <a:bodyPr wrap="square" rtlCol="0">
            <a:spAutoFit/>
          </a:bodyPr>
          <a:lstStyle/>
          <a:p>
            <a:r>
              <a:rPr lang="fr-FR" dirty="0"/>
              <a:t>Voici un exemple d'utilisation. Ce code ES5 :</a:t>
            </a:r>
          </a:p>
        </p:txBody>
      </p:sp>
      <p:sp>
        <p:nvSpPr>
          <p:cNvPr id="6" name="ZoneTexte 5"/>
          <p:cNvSpPr txBox="1"/>
          <p:nvPr/>
        </p:nvSpPr>
        <p:spPr>
          <a:xfrm>
            <a:off x="1884045" y="3468529"/>
            <a:ext cx="8210551" cy="646331"/>
          </a:xfrm>
          <a:prstGeom prst="rect">
            <a:avLst/>
          </a:prstGeom>
          <a:noFill/>
        </p:spPr>
        <p:txBody>
          <a:bodyPr wrap="square" rtlCol="0">
            <a:spAutoFit/>
          </a:bodyPr>
          <a:lstStyle/>
          <a:p>
            <a:r>
              <a:rPr lang="fr-FR" dirty="0"/>
              <a:t>Peut être simplifié en ES6 (et versions suivantes) avec une fonction lambda (le return n'est pas obligatoire) :</a:t>
            </a:r>
          </a:p>
        </p:txBody>
      </p:sp>
      <p:sp>
        <p:nvSpPr>
          <p:cNvPr id="7" name="ZoneTexte 6">
            <a:extLst>
              <a:ext uri="{FF2B5EF4-FFF2-40B4-BE49-F238E27FC236}">
                <a16:creationId xmlns:a16="http://schemas.microsoft.com/office/drawing/2014/main" id="{092A0D1A-7F19-4ED3-A285-CD4844DA3FAE}"/>
              </a:ext>
            </a:extLst>
          </p:cNvPr>
          <p:cNvSpPr txBox="1"/>
          <p:nvPr/>
        </p:nvSpPr>
        <p:spPr>
          <a:xfrm>
            <a:off x="448056" y="6153912"/>
            <a:ext cx="10643616"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fr-FR" dirty="0"/>
              <a:t>L'un comme l'autre place les nombres impairs du tableau </a:t>
            </a:r>
            <a:r>
              <a:rPr lang="fr-FR" b="1" dirty="0"/>
              <a:t>nombres</a:t>
            </a:r>
            <a:r>
              <a:rPr lang="fr-FR" dirty="0"/>
              <a:t> dans le tableau </a:t>
            </a:r>
            <a:r>
              <a:rPr lang="fr-FR" b="1" dirty="0"/>
              <a:t>es5Impairs</a:t>
            </a:r>
            <a:r>
              <a:rPr lang="fr-FR" dirty="0"/>
              <a:t> ou </a:t>
            </a:r>
            <a:r>
              <a:rPr lang="fr-FR" b="1" dirty="0"/>
              <a:t>es6Impairs</a:t>
            </a:r>
            <a:r>
              <a:rPr lang="fr-FR" dirty="0"/>
              <a:t>.</a:t>
            </a:r>
          </a:p>
        </p:txBody>
      </p:sp>
      <p:sp>
        <p:nvSpPr>
          <p:cNvPr id="8" name="ZoneTexte 7">
            <a:extLst>
              <a:ext uri="{FF2B5EF4-FFF2-40B4-BE49-F238E27FC236}">
                <a16:creationId xmlns:a16="http://schemas.microsoft.com/office/drawing/2014/main" id="{AA44617D-DAAD-4540-A5A0-FDED4A2A1223}"/>
              </a:ext>
            </a:extLst>
          </p:cNvPr>
          <p:cNvSpPr txBox="1"/>
          <p:nvPr/>
        </p:nvSpPr>
        <p:spPr>
          <a:xfrm>
            <a:off x="8658225" y="3990975"/>
            <a:ext cx="2771775" cy="147732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fr-FR" dirty="0"/>
              <a:t>Cette écriture simplifiée est possible car la fonction passée en argument de </a:t>
            </a:r>
            <a:r>
              <a:rPr lang="fr-FR" b="1" dirty="0" err="1"/>
              <a:t>filter</a:t>
            </a:r>
            <a:r>
              <a:rPr lang="fr-FR" b="1" dirty="0"/>
              <a:t>()</a:t>
            </a:r>
            <a:r>
              <a:rPr lang="fr-FR" dirty="0"/>
              <a:t> se contente de retourner une valeur.</a:t>
            </a:r>
          </a:p>
        </p:txBody>
      </p:sp>
      <p:cxnSp>
        <p:nvCxnSpPr>
          <p:cNvPr id="10" name="Connecteur droit avec flèche 9">
            <a:extLst>
              <a:ext uri="{FF2B5EF4-FFF2-40B4-BE49-F238E27FC236}">
                <a16:creationId xmlns:a16="http://schemas.microsoft.com/office/drawing/2014/main" id="{0B3A9229-3E70-418D-BF88-3E9CE616994C}"/>
              </a:ext>
            </a:extLst>
          </p:cNvPr>
          <p:cNvCxnSpPr>
            <a:cxnSpLocks/>
          </p:cNvCxnSpPr>
          <p:nvPr/>
        </p:nvCxnSpPr>
        <p:spPr>
          <a:xfrm flipH="1" flipV="1">
            <a:off x="7353301" y="5143500"/>
            <a:ext cx="1304924" cy="28217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029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animBg="1"/>
    </p:bld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83080" y="0"/>
            <a:ext cx="7669530" cy="769441"/>
          </a:xfrm>
          <a:prstGeom prst="rect">
            <a:avLst/>
          </a:prstGeom>
          <a:noFill/>
        </p:spPr>
        <p:txBody>
          <a:bodyPr wrap="square" rtlCol="0">
            <a:spAutoFit/>
          </a:bodyPr>
          <a:lstStyle/>
          <a:p>
            <a:r>
              <a:rPr lang="fr-FR" sz="4400" dirty="0" err="1"/>
              <a:t>Templates</a:t>
            </a:r>
            <a:r>
              <a:rPr lang="fr-FR" sz="4400" dirty="0"/>
              <a:t> (gabarits)</a:t>
            </a:r>
          </a:p>
        </p:txBody>
      </p:sp>
      <p:sp>
        <p:nvSpPr>
          <p:cNvPr id="3" name="ZoneTexte 2"/>
          <p:cNvSpPr txBox="1"/>
          <p:nvPr/>
        </p:nvSpPr>
        <p:spPr>
          <a:xfrm>
            <a:off x="1783080" y="1200150"/>
            <a:ext cx="10408920" cy="1477328"/>
          </a:xfrm>
          <a:prstGeom prst="rect">
            <a:avLst/>
          </a:prstGeom>
          <a:noFill/>
        </p:spPr>
        <p:txBody>
          <a:bodyPr wrap="square" rtlCol="0">
            <a:spAutoFit/>
          </a:bodyPr>
          <a:lstStyle/>
          <a:p>
            <a:r>
              <a:rPr lang="fr-FR" dirty="0"/>
              <a:t>Les </a:t>
            </a:r>
            <a:r>
              <a:rPr lang="fr-FR" dirty="0" err="1"/>
              <a:t>templates</a:t>
            </a:r>
            <a:r>
              <a:rPr lang="fr-FR" dirty="0"/>
              <a:t> facilitent la manipulation des chaînes de caractères. Ils reposent sur l'utilisation de </a:t>
            </a:r>
            <a:r>
              <a:rPr lang="fr-FR" b="1" dirty="0"/>
              <a:t>simples cotes penchées </a:t>
            </a:r>
            <a:r>
              <a:rPr lang="fr-FR" dirty="0"/>
              <a:t>( ` ) accessibles sur un clavier traditionnel en appuyant simultanément sur les touches </a:t>
            </a:r>
            <a:r>
              <a:rPr lang="fr-FR" b="1" dirty="0"/>
              <a:t>Alt Gr </a:t>
            </a:r>
            <a:r>
              <a:rPr lang="fr-FR" dirty="0"/>
              <a:t>et </a:t>
            </a:r>
            <a:r>
              <a:rPr lang="fr-FR" b="1" dirty="0"/>
              <a:t>7</a:t>
            </a:r>
            <a:r>
              <a:rPr lang="fr-FR" dirty="0"/>
              <a:t>, puis sur </a:t>
            </a:r>
            <a:r>
              <a:rPr lang="fr-FR" b="1" dirty="0"/>
              <a:t>Espace</a:t>
            </a:r>
            <a:r>
              <a:rPr lang="fr-FR" dirty="0"/>
              <a:t>. Les expressions sont placées à l'intérieur des accolades dans </a:t>
            </a:r>
            <a:r>
              <a:rPr lang="fr-FR" b="1" dirty="0"/>
              <a:t>${expression}</a:t>
            </a:r>
            <a:r>
              <a:rPr lang="fr-FR" dirty="0"/>
              <a:t>.</a:t>
            </a:r>
          </a:p>
          <a:p>
            <a:endParaRPr lang="fr-FR" dirty="0"/>
          </a:p>
          <a:p>
            <a:endParaRPr lang="fr-FR" dirty="0"/>
          </a:p>
        </p:txBody>
      </p:sp>
      <p:sp>
        <p:nvSpPr>
          <p:cNvPr id="4" name="ZoneTexte 3"/>
          <p:cNvSpPr txBox="1"/>
          <p:nvPr/>
        </p:nvSpPr>
        <p:spPr>
          <a:xfrm>
            <a:off x="1783079" y="2885918"/>
            <a:ext cx="10280289" cy="2585323"/>
          </a:xfrm>
          <a:prstGeom prst="rect">
            <a:avLst/>
          </a:prstGeom>
          <a:noFill/>
        </p:spPr>
        <p:txBody>
          <a:bodyPr wrap="square" rtlCol="0">
            <a:spAutoFit/>
          </a:bodyPr>
          <a:lstStyle/>
          <a:p>
            <a:r>
              <a:rPr lang="fr-FR" dirty="0"/>
              <a:t>Examinez ce code :</a:t>
            </a:r>
          </a:p>
          <a:p>
            <a:endParaRPr lang="fr-FR" dirty="0"/>
          </a:p>
          <a:p>
            <a:r>
              <a:rPr lang="fr-FR" dirty="0">
                <a:latin typeface="Courier New" panose="02070309020205020404" pitchFamily="49" charset="0"/>
                <a:cs typeface="Courier New" panose="02070309020205020404" pitchFamily="49" charset="0"/>
              </a:rPr>
              <a:t>let chat = {nom: 'Félix', </a:t>
            </a:r>
            <a:r>
              <a:rPr lang="fr-FR" dirty="0" err="1">
                <a:latin typeface="Courier New" panose="02070309020205020404" pitchFamily="49" charset="0"/>
                <a:cs typeface="Courier New" panose="02070309020205020404" pitchFamily="49" charset="0"/>
              </a:rPr>
              <a:t>age</a:t>
            </a:r>
            <a:r>
              <a:rPr lang="fr-FR" dirty="0">
                <a:latin typeface="Courier New" panose="02070309020205020404" pitchFamily="49" charset="0"/>
                <a:cs typeface="Courier New" panose="02070309020205020404" pitchFamily="49" charset="0"/>
              </a:rPr>
              <a:t>: 5};</a:t>
            </a:r>
          </a:p>
          <a:p>
            <a:r>
              <a:rPr lang="fr-FR" dirty="0">
                <a:latin typeface="Courier New" panose="02070309020205020404" pitchFamily="49" charset="0"/>
                <a:cs typeface="Courier New" panose="02070309020205020404" pitchFamily="49" charset="0"/>
              </a:rPr>
              <a:t>console.log(</a:t>
            </a:r>
            <a:r>
              <a:rPr lang="fr-FR" dirty="0" err="1">
                <a:latin typeface="Courier New" panose="02070309020205020404" pitchFamily="49" charset="0"/>
                <a:cs typeface="Courier New" panose="02070309020205020404" pitchFamily="49" charset="0"/>
              </a:rPr>
              <a:t>`Le</a:t>
            </a:r>
            <a:r>
              <a:rPr lang="fr-FR" dirty="0">
                <a:latin typeface="Courier New" panose="02070309020205020404" pitchFamily="49" charset="0"/>
                <a:cs typeface="Courier New" panose="02070309020205020404" pitchFamily="49" charset="0"/>
              </a:rPr>
              <a:t> chat ${</a:t>
            </a:r>
            <a:r>
              <a:rPr lang="fr-FR" dirty="0" err="1">
                <a:latin typeface="Courier New" panose="02070309020205020404" pitchFamily="49" charset="0"/>
                <a:cs typeface="Courier New" panose="02070309020205020404" pitchFamily="49" charset="0"/>
              </a:rPr>
              <a:t>chat.nom</a:t>
            </a:r>
            <a:r>
              <a:rPr lang="fr-FR" dirty="0">
                <a:latin typeface="Courier New" panose="02070309020205020404" pitchFamily="49" charset="0"/>
                <a:cs typeface="Courier New" panose="02070309020205020404" pitchFamily="49" charset="0"/>
              </a:rPr>
              <a:t>} est âgé de ${</a:t>
            </a:r>
            <a:r>
              <a:rPr lang="fr-FR" dirty="0" err="1">
                <a:latin typeface="Courier New" panose="02070309020205020404" pitchFamily="49" charset="0"/>
                <a:cs typeface="Courier New" panose="02070309020205020404" pitchFamily="49" charset="0"/>
              </a:rPr>
              <a:t>chat.age</a:t>
            </a:r>
            <a:r>
              <a:rPr lang="fr-FR" dirty="0">
                <a:latin typeface="Courier New" panose="02070309020205020404" pitchFamily="49" charset="0"/>
                <a:cs typeface="Courier New" panose="02070309020205020404" pitchFamily="49" charset="0"/>
              </a:rPr>
              <a:t>} ans.`);</a:t>
            </a:r>
          </a:p>
          <a:p>
            <a:r>
              <a:rPr lang="fr-FR" dirty="0">
                <a:latin typeface="Courier New" panose="02070309020205020404" pitchFamily="49" charset="0"/>
                <a:cs typeface="Courier New" panose="02070309020205020404" pitchFamily="49" charset="0"/>
              </a:rPr>
              <a:t>console.log(</a:t>
            </a:r>
            <a:r>
              <a:rPr lang="fr-FR" dirty="0" err="1">
                <a:latin typeface="Courier New" panose="02070309020205020404" pitchFamily="49" charset="0"/>
                <a:cs typeface="Courier New" panose="02070309020205020404" pitchFamily="49" charset="0"/>
              </a:rPr>
              <a:t>'Le</a:t>
            </a:r>
            <a:r>
              <a:rPr lang="fr-FR" dirty="0">
                <a:latin typeface="Courier New" panose="02070309020205020404" pitchFamily="49" charset="0"/>
                <a:cs typeface="Courier New" panose="02070309020205020404" pitchFamily="49" charset="0"/>
              </a:rPr>
              <a:t> chat ' + </a:t>
            </a:r>
            <a:r>
              <a:rPr lang="fr-FR" dirty="0" err="1">
                <a:latin typeface="Courier New" panose="02070309020205020404" pitchFamily="49" charset="0"/>
                <a:cs typeface="Courier New" panose="02070309020205020404" pitchFamily="49" charset="0"/>
              </a:rPr>
              <a:t>chat.nom</a:t>
            </a:r>
            <a:r>
              <a:rPr lang="fr-FR" dirty="0">
                <a:latin typeface="Courier New" panose="02070309020205020404" pitchFamily="49" charset="0"/>
                <a:cs typeface="Courier New" panose="02070309020205020404" pitchFamily="49" charset="0"/>
              </a:rPr>
              <a:t> +' est âgé de ' + </a:t>
            </a:r>
            <a:r>
              <a:rPr lang="fr-FR" dirty="0" err="1">
                <a:latin typeface="Courier New" panose="02070309020205020404" pitchFamily="49" charset="0"/>
                <a:cs typeface="Courier New" panose="02070309020205020404" pitchFamily="49" charset="0"/>
              </a:rPr>
              <a:t>chat.age</a:t>
            </a:r>
            <a:r>
              <a:rPr lang="fr-FR" dirty="0">
                <a:latin typeface="Courier New" panose="02070309020205020404" pitchFamily="49" charset="0"/>
                <a:cs typeface="Courier New" panose="02070309020205020404" pitchFamily="49" charset="0"/>
              </a:rPr>
              <a:t> + ' ans.');</a:t>
            </a:r>
            <a:endParaRPr lang="fr-FR" dirty="0"/>
          </a:p>
          <a:p>
            <a:endParaRPr lang="fr-FR" dirty="0"/>
          </a:p>
          <a:p>
            <a:endParaRPr lang="fr-FR" dirty="0"/>
          </a:p>
          <a:p>
            <a:r>
              <a:rPr lang="fr-FR" dirty="0"/>
              <a:t>Les deux dernières instructions affichent le même texte :</a:t>
            </a:r>
          </a:p>
          <a:p>
            <a:pPr lvl="1"/>
            <a:r>
              <a:rPr lang="fr-FR" dirty="0">
                <a:latin typeface="Courier New" panose="02070309020205020404" pitchFamily="49" charset="0"/>
                <a:cs typeface="Courier New" panose="02070309020205020404" pitchFamily="49" charset="0"/>
              </a:rPr>
              <a:t>Le chat Félix a 5 ans.</a:t>
            </a:r>
          </a:p>
        </p:txBody>
      </p:sp>
    </p:spTree>
    <p:extLst>
      <p:ext uri="{BB962C8B-B14F-4D97-AF65-F5344CB8AC3E}">
        <p14:creationId xmlns:p14="http://schemas.microsoft.com/office/powerpoint/2010/main" val="54293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83080" y="0"/>
            <a:ext cx="7669530" cy="769441"/>
          </a:xfrm>
          <a:prstGeom prst="rect">
            <a:avLst/>
          </a:prstGeom>
          <a:noFill/>
        </p:spPr>
        <p:txBody>
          <a:bodyPr wrap="square" rtlCol="0">
            <a:spAutoFit/>
          </a:bodyPr>
          <a:lstStyle/>
          <a:p>
            <a:r>
              <a:rPr lang="fr-FR" sz="4400" dirty="0"/>
              <a:t>Objets littéraux</a:t>
            </a:r>
          </a:p>
        </p:txBody>
      </p:sp>
      <p:sp>
        <p:nvSpPr>
          <p:cNvPr id="3" name="ZoneTexte 2"/>
          <p:cNvSpPr txBox="1"/>
          <p:nvPr/>
        </p:nvSpPr>
        <p:spPr>
          <a:xfrm>
            <a:off x="1863090" y="1154430"/>
            <a:ext cx="9692640" cy="2585323"/>
          </a:xfrm>
          <a:prstGeom prst="rect">
            <a:avLst/>
          </a:prstGeom>
          <a:noFill/>
        </p:spPr>
        <p:txBody>
          <a:bodyPr wrap="square" rtlCol="0">
            <a:spAutoFit/>
          </a:bodyPr>
          <a:lstStyle/>
          <a:p>
            <a:r>
              <a:rPr lang="fr-FR" dirty="0"/>
              <a:t>Pour créer un objet en ES5, vous pouvez instancier la classe </a:t>
            </a:r>
            <a:r>
              <a:rPr lang="fr-FR" b="1" dirty="0"/>
              <a:t>Object</a:t>
            </a:r>
            <a:r>
              <a:rPr lang="fr-FR" dirty="0"/>
              <a:t> ou créer un objet littéral en utilisant une notation </a:t>
            </a:r>
            <a:r>
              <a:rPr lang="fr-FR" b="1" dirty="0"/>
              <a:t>JSON </a:t>
            </a:r>
            <a:r>
              <a:rPr lang="fr-FR" dirty="0"/>
              <a:t>:</a:t>
            </a:r>
          </a:p>
          <a:p>
            <a:pPr lvl="1"/>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var chat = { couleur: 'noir',</a:t>
            </a:r>
          </a:p>
          <a:p>
            <a:r>
              <a:rPr lang="fr-FR" dirty="0">
                <a:latin typeface="Courier New" panose="02070309020205020404" pitchFamily="49" charset="0"/>
                <a:cs typeface="Courier New" panose="02070309020205020404" pitchFamily="49" charset="0"/>
              </a:rPr>
              <a:t>             nom: 'Félix',</a:t>
            </a:r>
          </a:p>
          <a:p>
            <a:r>
              <a:rPr lang="fr-FR" dirty="0">
                <a:latin typeface="Courier New" panose="02070309020205020404" pitchFamily="49" charset="0"/>
                <a:cs typeface="Courier New" panose="02070309020205020404" pitchFamily="49" charset="0"/>
              </a:rPr>
              <a:t>             miaule: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console.log('miaou');</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a:t>
            </a:r>
          </a:p>
        </p:txBody>
      </p:sp>
      <p:sp>
        <p:nvSpPr>
          <p:cNvPr id="4" name="ZoneTexte 3"/>
          <p:cNvSpPr txBox="1"/>
          <p:nvPr/>
        </p:nvSpPr>
        <p:spPr>
          <a:xfrm>
            <a:off x="1783080" y="4274231"/>
            <a:ext cx="8435340" cy="369332"/>
          </a:xfrm>
          <a:prstGeom prst="rect">
            <a:avLst/>
          </a:prstGeom>
          <a:noFill/>
        </p:spPr>
        <p:txBody>
          <a:bodyPr wrap="square" rtlCol="0">
            <a:spAutoFit/>
          </a:bodyPr>
          <a:lstStyle/>
          <a:p>
            <a:r>
              <a:rPr lang="fr-FR" dirty="0"/>
              <a:t>ES6 accepte plusieurs nouvelles syntaxes lors de la définition d'objets littéraux.</a:t>
            </a:r>
          </a:p>
        </p:txBody>
      </p:sp>
    </p:spTree>
    <p:extLst>
      <p:ext uri="{BB962C8B-B14F-4D97-AF65-F5344CB8AC3E}">
        <p14:creationId xmlns:p14="http://schemas.microsoft.com/office/powerpoint/2010/main" val="1300595834"/>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783080" y="0"/>
            <a:ext cx="7669530" cy="769441"/>
          </a:xfrm>
          <a:prstGeom prst="rect">
            <a:avLst/>
          </a:prstGeom>
          <a:noFill/>
        </p:spPr>
        <p:txBody>
          <a:bodyPr wrap="square" rtlCol="0">
            <a:spAutoFit/>
          </a:bodyPr>
          <a:lstStyle/>
          <a:p>
            <a:r>
              <a:rPr lang="fr-FR" sz="4400" dirty="0"/>
              <a:t>Objets littéraux - méthodes</a:t>
            </a:r>
          </a:p>
        </p:txBody>
      </p:sp>
      <p:sp>
        <p:nvSpPr>
          <p:cNvPr id="4" name="Rectangle 3"/>
          <p:cNvSpPr/>
          <p:nvPr/>
        </p:nvSpPr>
        <p:spPr>
          <a:xfrm>
            <a:off x="2830830" y="2032308"/>
            <a:ext cx="6096000" cy="1754326"/>
          </a:xfrm>
          <a:prstGeom prst="rect">
            <a:avLst/>
          </a:prstGeom>
        </p:spPr>
        <p:txBody>
          <a:bodyPr>
            <a:spAutoFit/>
          </a:bodyPr>
          <a:lstStyle/>
          <a:p>
            <a:r>
              <a:rPr lang="fr-FR" dirty="0">
                <a:latin typeface="Courier New" panose="02070309020205020404" pitchFamily="49" charset="0"/>
                <a:cs typeface="Courier New" panose="02070309020205020404" pitchFamily="49" charset="0"/>
              </a:rPr>
              <a:t>var chat = { couleur: 'noir',</a:t>
            </a:r>
          </a:p>
          <a:p>
            <a:r>
              <a:rPr lang="fr-FR" dirty="0">
                <a:latin typeface="Courier New" panose="02070309020205020404" pitchFamily="49" charset="0"/>
                <a:cs typeface="Courier New" panose="02070309020205020404" pitchFamily="49" charset="0"/>
              </a:rPr>
              <a:t>             nom: 'Félix',</a:t>
            </a:r>
          </a:p>
          <a:p>
            <a:r>
              <a:rPr lang="fr-FR" dirty="0">
                <a:latin typeface="Courier New" panose="02070309020205020404" pitchFamily="49" charset="0"/>
                <a:cs typeface="Courier New" panose="02070309020205020404" pitchFamily="49" charset="0"/>
              </a:rPr>
              <a:t>             miaule: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console.log('miaou');</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a:t>
            </a:r>
            <a:endParaRPr lang="fr-FR" dirty="0"/>
          </a:p>
        </p:txBody>
      </p:sp>
      <p:sp>
        <p:nvSpPr>
          <p:cNvPr id="5" name="ZoneTexte 4"/>
          <p:cNvSpPr txBox="1"/>
          <p:nvPr/>
        </p:nvSpPr>
        <p:spPr>
          <a:xfrm>
            <a:off x="2080260" y="1383030"/>
            <a:ext cx="8103870" cy="646331"/>
          </a:xfrm>
          <a:prstGeom prst="rect">
            <a:avLst/>
          </a:prstGeom>
          <a:noFill/>
        </p:spPr>
        <p:txBody>
          <a:bodyPr wrap="square" rtlCol="0">
            <a:spAutoFit/>
          </a:bodyPr>
          <a:lstStyle/>
          <a:p>
            <a:r>
              <a:rPr lang="fr-FR" dirty="0"/>
              <a:t>En ES6, il n'est plus nécessaire de déclarer le mot-clé </a:t>
            </a:r>
            <a:r>
              <a:rPr lang="fr-FR" b="1" dirty="0" err="1"/>
              <a:t>function</a:t>
            </a:r>
            <a:r>
              <a:rPr lang="fr-FR" dirty="0"/>
              <a:t> pour définir une méthode dans un objet. Ce code ES5 : </a:t>
            </a:r>
          </a:p>
        </p:txBody>
      </p:sp>
      <p:sp>
        <p:nvSpPr>
          <p:cNvPr id="6" name="Rectangle 5"/>
          <p:cNvSpPr/>
          <p:nvPr/>
        </p:nvSpPr>
        <p:spPr>
          <a:xfrm>
            <a:off x="3048000" y="4828639"/>
            <a:ext cx="6096000" cy="1754326"/>
          </a:xfrm>
          <a:prstGeom prst="rect">
            <a:avLst/>
          </a:prstGeom>
        </p:spPr>
        <p:txBody>
          <a:bodyPr>
            <a:spAutoFit/>
          </a:bodyPr>
          <a:lstStyle/>
          <a:p>
            <a:r>
              <a:rPr lang="fr-FR" dirty="0">
                <a:latin typeface="Courier New" panose="02070309020205020404" pitchFamily="49" charset="0"/>
                <a:cs typeface="Courier New" panose="02070309020205020404" pitchFamily="49" charset="0"/>
              </a:rPr>
              <a:t>let chat = { couleur: 'noir',</a:t>
            </a:r>
          </a:p>
          <a:p>
            <a:r>
              <a:rPr lang="fr-FR" dirty="0">
                <a:latin typeface="Courier New" panose="02070309020205020404" pitchFamily="49" charset="0"/>
                <a:cs typeface="Courier New" panose="02070309020205020404" pitchFamily="49" charset="0"/>
              </a:rPr>
              <a:t>             nom: 'Félix',</a:t>
            </a:r>
          </a:p>
          <a:p>
            <a:r>
              <a:rPr lang="fr-FR" dirty="0">
                <a:latin typeface="Courier New" panose="02070309020205020404" pitchFamily="49" charset="0"/>
                <a:cs typeface="Courier New" panose="02070309020205020404" pitchFamily="49" charset="0"/>
              </a:rPr>
              <a:t>             miaule(){</a:t>
            </a:r>
          </a:p>
          <a:p>
            <a:r>
              <a:rPr lang="fr-FR" dirty="0">
                <a:latin typeface="Courier New" panose="02070309020205020404" pitchFamily="49" charset="0"/>
                <a:cs typeface="Courier New" panose="02070309020205020404" pitchFamily="49" charset="0"/>
              </a:rPr>
              <a:t>               console.log('miaou');</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a:t>
            </a:r>
            <a:endParaRPr lang="fr-FR" dirty="0"/>
          </a:p>
        </p:txBody>
      </p:sp>
      <p:sp>
        <p:nvSpPr>
          <p:cNvPr id="7" name="ZoneTexte 6"/>
          <p:cNvSpPr txBox="1"/>
          <p:nvPr/>
        </p:nvSpPr>
        <p:spPr>
          <a:xfrm>
            <a:off x="2080260" y="4331970"/>
            <a:ext cx="5383530" cy="369332"/>
          </a:xfrm>
          <a:prstGeom prst="rect">
            <a:avLst/>
          </a:prstGeom>
          <a:noFill/>
        </p:spPr>
        <p:txBody>
          <a:bodyPr wrap="square" rtlCol="0">
            <a:spAutoFit/>
          </a:bodyPr>
          <a:lstStyle/>
          <a:p>
            <a:r>
              <a:rPr lang="fr-FR" dirty="0"/>
              <a:t>Devient en ES6 :</a:t>
            </a:r>
          </a:p>
        </p:txBody>
      </p:sp>
    </p:spTree>
    <p:extLst>
      <p:ext uri="{BB962C8B-B14F-4D97-AF65-F5344CB8AC3E}">
        <p14:creationId xmlns:p14="http://schemas.microsoft.com/office/powerpoint/2010/main" val="3346130055"/>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783080" y="0"/>
            <a:ext cx="9749790" cy="769441"/>
          </a:xfrm>
          <a:prstGeom prst="rect">
            <a:avLst/>
          </a:prstGeom>
          <a:noFill/>
        </p:spPr>
        <p:txBody>
          <a:bodyPr wrap="square" rtlCol="0">
            <a:spAutoFit/>
          </a:bodyPr>
          <a:lstStyle/>
          <a:p>
            <a:r>
              <a:rPr lang="fr-FR" sz="4400" dirty="0"/>
              <a:t>Objets littéraux - valeurs implicites</a:t>
            </a:r>
          </a:p>
        </p:txBody>
      </p:sp>
      <p:sp>
        <p:nvSpPr>
          <p:cNvPr id="4" name="Rectangle 3"/>
          <p:cNvSpPr/>
          <p:nvPr/>
        </p:nvSpPr>
        <p:spPr>
          <a:xfrm>
            <a:off x="1893570" y="1055846"/>
            <a:ext cx="6096000" cy="2031325"/>
          </a:xfrm>
          <a:prstGeom prst="rect">
            <a:avLst/>
          </a:prstGeom>
        </p:spPr>
        <p:txBody>
          <a:bodyPr>
            <a:spAutoFit/>
          </a:bodyPr>
          <a:lstStyle/>
          <a:p>
            <a:r>
              <a:rPr lang="fr-FR" dirty="0"/>
              <a:t>Examinez ce code ES5 :</a:t>
            </a:r>
          </a:p>
          <a:p>
            <a:endParaRPr lang="fr-FR" dirty="0"/>
          </a:p>
          <a:p>
            <a:r>
              <a:rPr lang="fr-FR" dirty="0">
                <a:latin typeface="Courier New" panose="02070309020205020404" pitchFamily="49" charset="0"/>
                <a:cs typeface="Courier New" panose="02070309020205020404" pitchFamily="49" charset="0"/>
              </a:rPr>
              <a:t>var </a:t>
            </a:r>
            <a:r>
              <a:rPr lang="fr-FR" dirty="0" err="1">
                <a:latin typeface="Courier New" panose="02070309020205020404" pitchFamily="49" charset="0"/>
                <a:cs typeface="Courier New" panose="02070309020205020404" pitchFamily="49" charset="0"/>
              </a:rPr>
              <a:t>age</a:t>
            </a:r>
            <a:r>
              <a:rPr lang="fr-FR" dirty="0">
                <a:latin typeface="Courier New" panose="02070309020205020404" pitchFamily="49" charset="0"/>
                <a:cs typeface="Courier New" panose="02070309020205020404" pitchFamily="49" charset="0"/>
              </a:rPr>
              <a:t> = 5;</a:t>
            </a:r>
          </a:p>
          <a:p>
            <a:r>
              <a:rPr lang="fr-FR" dirty="0">
                <a:latin typeface="Courier New" panose="02070309020205020404" pitchFamily="49" charset="0"/>
                <a:cs typeface="Courier New" panose="02070309020205020404" pitchFamily="49" charset="0"/>
              </a:rPr>
              <a:t>var chat = { couleur: 'noir',</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age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age</a:t>
            </a:r>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           };</a:t>
            </a:r>
          </a:p>
          <a:p>
            <a:r>
              <a:rPr lang="fr-FR" dirty="0" err="1">
                <a:latin typeface="Courier New" panose="02070309020205020404" pitchFamily="49" charset="0"/>
                <a:cs typeface="Courier New" panose="02070309020205020404" pitchFamily="49" charset="0"/>
              </a:rPr>
              <a:t>document.write</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chat.age</a:t>
            </a:r>
            <a:r>
              <a:rPr lang="fr-FR" dirty="0">
                <a:latin typeface="Courier New" panose="02070309020205020404" pitchFamily="49" charset="0"/>
                <a:cs typeface="Courier New" panose="02070309020205020404" pitchFamily="49" charset="0"/>
              </a:rPr>
              <a:t>);</a:t>
            </a:r>
          </a:p>
        </p:txBody>
      </p:sp>
      <p:sp>
        <p:nvSpPr>
          <p:cNvPr id="5" name="ZoneTexte 4"/>
          <p:cNvSpPr txBox="1"/>
          <p:nvPr/>
        </p:nvSpPr>
        <p:spPr>
          <a:xfrm>
            <a:off x="1893570" y="3977640"/>
            <a:ext cx="8652510" cy="2585323"/>
          </a:xfrm>
          <a:prstGeom prst="rect">
            <a:avLst/>
          </a:prstGeom>
          <a:noFill/>
        </p:spPr>
        <p:txBody>
          <a:bodyPr wrap="square" rtlCol="0">
            <a:spAutoFit/>
          </a:bodyPr>
          <a:lstStyle/>
          <a:p>
            <a:r>
              <a:rPr lang="fr-FR" dirty="0"/>
              <a:t>Il peut être simplifié comme ceci en ES6 :</a:t>
            </a:r>
          </a:p>
          <a:p>
            <a:endParaRPr lang="fr-FR" dirty="0"/>
          </a:p>
          <a:p>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age</a:t>
            </a:r>
            <a:r>
              <a:rPr lang="fr-FR" dirty="0">
                <a:latin typeface="Courier New" panose="02070309020205020404" pitchFamily="49" charset="0"/>
                <a:cs typeface="Courier New" panose="02070309020205020404" pitchFamily="49" charset="0"/>
              </a:rPr>
              <a:t> = 5;</a:t>
            </a:r>
          </a:p>
          <a:p>
            <a:r>
              <a:rPr lang="fr-FR" dirty="0">
                <a:latin typeface="Courier New" panose="02070309020205020404" pitchFamily="49" charset="0"/>
                <a:cs typeface="Courier New" panose="02070309020205020404" pitchFamily="49" charset="0"/>
              </a:rPr>
              <a:t>let chat = { couleur: 'noir',</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age</a:t>
            </a:r>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           };</a:t>
            </a:r>
          </a:p>
          <a:p>
            <a:r>
              <a:rPr lang="fr-FR" dirty="0" err="1">
                <a:latin typeface="Courier New" panose="02070309020205020404" pitchFamily="49" charset="0"/>
                <a:cs typeface="Courier New" panose="02070309020205020404" pitchFamily="49" charset="0"/>
              </a:rPr>
              <a:t>document.write</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chat.age</a:t>
            </a:r>
            <a:r>
              <a:rPr lang="fr-FR" dirty="0">
                <a:latin typeface="Courier New" panose="02070309020205020404" pitchFamily="49" charset="0"/>
                <a:cs typeface="Courier New" panose="02070309020205020404" pitchFamily="49" charset="0"/>
              </a:rPr>
              <a:t>);</a:t>
            </a:r>
          </a:p>
          <a:p>
            <a:endParaRPr lang="fr-FR" dirty="0"/>
          </a:p>
          <a:p>
            <a:endParaRPr lang="fr-FR" dirty="0"/>
          </a:p>
        </p:txBody>
      </p:sp>
    </p:spTree>
    <p:extLst>
      <p:ext uri="{BB962C8B-B14F-4D97-AF65-F5344CB8AC3E}">
        <p14:creationId xmlns:p14="http://schemas.microsoft.com/office/powerpoint/2010/main" val="300951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640264" y="0"/>
            <a:ext cx="10349806"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fr-FR" sz="3600" dirty="0"/>
              <a:t>Objets littéraux</a:t>
            </a:r>
          </a:p>
          <a:p>
            <a:r>
              <a:rPr lang="fr-FR" sz="3600" dirty="0"/>
              <a:t>valeurs et noms de propriétés dynamiques</a:t>
            </a:r>
          </a:p>
        </p:txBody>
      </p:sp>
      <p:sp>
        <p:nvSpPr>
          <p:cNvPr id="5" name="ZoneTexte 4"/>
          <p:cNvSpPr txBox="1"/>
          <p:nvPr/>
        </p:nvSpPr>
        <p:spPr>
          <a:xfrm>
            <a:off x="1748790" y="1851660"/>
            <a:ext cx="9144000" cy="3693319"/>
          </a:xfrm>
          <a:prstGeom prst="rect">
            <a:avLst/>
          </a:prstGeom>
          <a:noFill/>
        </p:spPr>
        <p:txBody>
          <a:bodyPr wrap="square" rtlCol="0">
            <a:spAutoFit/>
          </a:bodyPr>
          <a:lstStyle/>
          <a:p>
            <a:r>
              <a:rPr lang="fr-FR" dirty="0"/>
              <a:t>Les valeurs et les noms de propriétés peuvent être dynamiques dans les objets littéraux. Pour cela, il suffit de les entourer de crochets.</a:t>
            </a:r>
          </a:p>
          <a:p>
            <a:endParaRPr lang="fr-FR" dirty="0"/>
          </a:p>
          <a:p>
            <a:endParaRPr lang="fr-FR" dirty="0"/>
          </a:p>
          <a:p>
            <a:r>
              <a:rPr lang="fr-FR" dirty="0"/>
              <a:t>Voici un exemple de valeur dynamique :</a:t>
            </a:r>
          </a:p>
          <a:p>
            <a:endParaRPr lang="fr-FR" dirty="0"/>
          </a:p>
          <a:p>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disMonNom</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return 'Félix'</a:t>
            </a:r>
          </a:p>
          <a:p>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var chat = { nom: [</a:t>
            </a:r>
            <a:r>
              <a:rPr lang="fr-FR" dirty="0" err="1">
                <a:latin typeface="Courier New" panose="02070309020205020404" pitchFamily="49" charset="0"/>
                <a:cs typeface="Courier New" panose="02070309020205020404" pitchFamily="49" charset="0"/>
              </a:rPr>
              <a:t>disMonNom</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toUpperCase</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couleur: 'noir'</a:t>
            </a:r>
          </a:p>
          <a:p>
            <a:r>
              <a:rPr lang="fr-FR" dirty="0">
                <a:latin typeface="Courier New" panose="02070309020205020404" pitchFamily="49" charset="0"/>
                <a:cs typeface="Courier New" panose="02070309020205020404" pitchFamily="49" charset="0"/>
              </a:rPr>
              <a:t>           };</a:t>
            </a:r>
          </a:p>
          <a:p>
            <a:r>
              <a:rPr lang="fr-FR" dirty="0" err="1">
                <a:latin typeface="Courier New" panose="02070309020205020404" pitchFamily="49" charset="0"/>
                <a:cs typeface="Courier New" panose="02070309020205020404" pitchFamily="49" charset="0"/>
              </a:rPr>
              <a:t>document.write</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chat.nom</a:t>
            </a:r>
            <a:r>
              <a:rPr lang="fr-FR" dirty="0">
                <a:latin typeface="Courier New" panose="02070309020205020404" pitchFamily="49" charset="0"/>
                <a:cs typeface="Courier New" panose="02070309020205020404" pitchFamily="49" charset="0"/>
              </a:rPr>
              <a:t>); // Affiche FÉLIX</a:t>
            </a:r>
          </a:p>
        </p:txBody>
      </p:sp>
    </p:spTree>
    <p:extLst>
      <p:ext uri="{BB962C8B-B14F-4D97-AF65-F5344CB8AC3E}">
        <p14:creationId xmlns:p14="http://schemas.microsoft.com/office/powerpoint/2010/main" val="1792818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86466" y="670571"/>
            <a:ext cx="8810920" cy="3270126"/>
          </a:xfrm>
          <a:prstGeom prst="rect">
            <a:avLst/>
          </a:prstGeom>
        </p:spPr>
        <p:txBody>
          <a:bodyPr wrap="square">
            <a:spAutoFit/>
          </a:bodyPr>
          <a:lstStyle/>
          <a:p>
            <a:pPr>
              <a:spcBef>
                <a:spcPts val="1200"/>
              </a:spcBef>
              <a:spcAft>
                <a:spcPts val="1200"/>
              </a:spcAft>
            </a:pPr>
            <a:r>
              <a:rPr lang="fr-FR" sz="2400" b="1" dirty="0">
                <a:latin typeface="Arial" panose="020B0604020202020204" pitchFamily="34" charset="0"/>
                <a:ea typeface="Times New Roman" panose="02020603050405020304" pitchFamily="18" charset="0"/>
              </a:rPr>
              <a:t>Conversions de types</a:t>
            </a:r>
          </a:p>
          <a:p>
            <a:pPr>
              <a:spcBef>
                <a:spcPts val="1200"/>
              </a:spcBef>
              <a:spcAft>
                <a:spcPts val="1200"/>
              </a:spcAft>
            </a:pPr>
            <a:endParaRPr lang="fr-FR" sz="3200" b="1" i="1" dirty="0">
              <a:latin typeface="Arial" panose="020B0604020202020204" pitchFamily="34"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JavaScript est doté de trois fonctions de conversion chaîne/numérique :</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marL="342900" lvl="0" indent="-342900">
              <a:spcBef>
                <a:spcPts val="300"/>
              </a:spcBef>
              <a:spcAft>
                <a:spcPts val="300"/>
              </a:spcAft>
              <a:buFont typeface="Arial" panose="020B0604020202020204" pitchFamily="34" charset="0"/>
              <a:buChar char="•"/>
            </a:pPr>
            <a:r>
              <a:rPr lang="fr-FR" u="dbl" dirty="0" err="1">
                <a:latin typeface="Times New Roman" panose="02020603050405020304" pitchFamily="18" charset="0"/>
                <a:ea typeface="Times New Roman" panose="02020603050405020304" pitchFamily="18" charset="0"/>
              </a:rPr>
              <a:t>eval</a:t>
            </a:r>
            <a:r>
              <a:rPr lang="fr-FR" u="dbl" dirty="0">
                <a:latin typeface="Times New Roman" panose="02020603050405020304" pitchFamily="18" charset="0"/>
                <a:ea typeface="Times New Roman" panose="02020603050405020304" pitchFamily="18" charset="0"/>
              </a:rPr>
              <a:t>()</a:t>
            </a:r>
            <a:r>
              <a:rPr lang="fr-FR" dirty="0">
                <a:latin typeface="Times New Roman" panose="02020603050405020304" pitchFamily="18" charset="0"/>
                <a:ea typeface="Times New Roman" panose="02020603050405020304" pitchFamily="18" charset="0"/>
              </a:rPr>
              <a:t> : retourne la conversion en numérique de la chaîne qui lui est passée en argument.</a:t>
            </a:r>
          </a:p>
          <a:p>
            <a:pPr marL="342900" lvl="0" indent="-342900">
              <a:spcBef>
                <a:spcPts val="300"/>
              </a:spcBef>
              <a:spcAft>
                <a:spcPts val="300"/>
              </a:spcAft>
              <a:buFont typeface="Arial" panose="020B0604020202020204" pitchFamily="34" charset="0"/>
              <a:buChar char="•"/>
            </a:pPr>
            <a:r>
              <a:rPr lang="fr-FR" u="dbl" dirty="0" err="1">
                <a:latin typeface="Times New Roman" panose="02020603050405020304" pitchFamily="18" charset="0"/>
                <a:ea typeface="Times New Roman" panose="02020603050405020304" pitchFamily="18" charset="0"/>
              </a:rPr>
              <a:t>parseInt</a:t>
            </a:r>
            <a:r>
              <a:rPr lang="fr-FR" u="dbl" dirty="0">
                <a:latin typeface="Times New Roman" panose="02020603050405020304" pitchFamily="18" charset="0"/>
                <a:ea typeface="Times New Roman" panose="02020603050405020304" pitchFamily="18" charset="0"/>
              </a:rPr>
              <a:t>()</a:t>
            </a:r>
            <a:r>
              <a:rPr lang="fr-FR" dirty="0">
                <a:latin typeface="Times New Roman" panose="02020603050405020304" pitchFamily="18" charset="0"/>
                <a:ea typeface="Times New Roman" panose="02020603050405020304" pitchFamily="18" charset="0"/>
              </a:rPr>
              <a:t> : conversion d'une chaîne en utilisant une base de numération donnée.</a:t>
            </a:r>
          </a:p>
          <a:p>
            <a:pPr marL="342900" lvl="0" indent="-342900">
              <a:spcBef>
                <a:spcPts val="300"/>
              </a:spcBef>
              <a:spcAft>
                <a:spcPts val="300"/>
              </a:spcAft>
              <a:buFont typeface="Arial" panose="020B0604020202020204" pitchFamily="34" charset="0"/>
              <a:buChar char="•"/>
            </a:pPr>
            <a:r>
              <a:rPr lang="fr-FR" u="dbl" dirty="0" err="1">
                <a:latin typeface="Times New Roman" panose="02020603050405020304" pitchFamily="18" charset="0"/>
                <a:ea typeface="Times New Roman" panose="02020603050405020304" pitchFamily="18" charset="0"/>
              </a:rPr>
              <a:t>parseFloat</a:t>
            </a:r>
            <a:r>
              <a:rPr lang="fr-FR" u="dbl" dirty="0">
                <a:latin typeface="Times New Roman" panose="02020603050405020304" pitchFamily="18" charset="0"/>
                <a:ea typeface="Times New Roman" panose="02020603050405020304" pitchFamily="18" charset="0"/>
              </a:rPr>
              <a:t>()</a:t>
            </a:r>
            <a:r>
              <a:rPr lang="fr-FR" dirty="0">
                <a:latin typeface="Times New Roman" panose="02020603050405020304" pitchFamily="18" charset="0"/>
                <a:ea typeface="Times New Roman" panose="02020603050405020304" pitchFamily="18" charset="0"/>
              </a:rPr>
              <a:t> : conversion d'une chaîne en un nombre réel.</a:t>
            </a:r>
            <a:endParaRPr lang="fr-FR" dirty="0">
              <a:effectLst/>
              <a:latin typeface="Times New Roman" panose="02020603050405020304" pitchFamily="18"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FF08E66E-0939-4D2D-83FD-60828AD14EFD}"/>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12460438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461154" y="0"/>
            <a:ext cx="10528915"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fr-FR" sz="3600" dirty="0"/>
              <a:t>Objets littéraux - noms de propriétés dynamiques</a:t>
            </a:r>
          </a:p>
        </p:txBody>
      </p:sp>
      <p:sp>
        <p:nvSpPr>
          <p:cNvPr id="4" name="Rectangle 3"/>
          <p:cNvSpPr/>
          <p:nvPr/>
        </p:nvSpPr>
        <p:spPr>
          <a:xfrm>
            <a:off x="1874552" y="1941314"/>
            <a:ext cx="8996374" cy="3970318"/>
          </a:xfrm>
          <a:prstGeom prst="rect">
            <a:avLst/>
          </a:prstGeom>
        </p:spPr>
        <p:txBody>
          <a:bodyPr wrap="none">
            <a:spAutoFit/>
          </a:bodyPr>
          <a:lstStyle/>
          <a:p>
            <a:r>
              <a:rPr lang="fr-FR" dirty="0"/>
              <a:t>Le nom d'une propriété peut également être dynamique. Ici par exemple, la propriété </a:t>
            </a:r>
            <a:r>
              <a:rPr lang="fr-FR" b="1" dirty="0" err="1"/>
              <a:t>leNom</a:t>
            </a:r>
            <a:r>
              <a:rPr lang="fr-FR" dirty="0"/>
              <a:t> </a:t>
            </a:r>
          </a:p>
          <a:p>
            <a:r>
              <a:rPr lang="fr-FR" dirty="0"/>
              <a:t>est retournée de façon dynamique par la fonction </a:t>
            </a:r>
            <a:r>
              <a:rPr lang="fr-FR" b="1" dirty="0" err="1"/>
              <a:t>renvoieLeNom</a:t>
            </a:r>
            <a:r>
              <a:rPr lang="fr-FR" b="1" dirty="0"/>
              <a:t>()</a:t>
            </a:r>
            <a:r>
              <a:rPr lang="fr-FR" dirty="0"/>
              <a:t>.</a:t>
            </a:r>
          </a:p>
          <a:p>
            <a:r>
              <a:rPr lang="fr-FR" dirty="0"/>
              <a:t>Sa valeur est également calculée dynamiquement par la valeur après le ":" </a:t>
            </a:r>
          </a:p>
          <a:p>
            <a:endParaRPr lang="fr-FR" dirty="0"/>
          </a:p>
          <a:p>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renvoieLeNom</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return '</a:t>
            </a:r>
            <a:r>
              <a:rPr lang="fr-FR" dirty="0" err="1">
                <a:latin typeface="Courier New" panose="02070309020205020404" pitchFamily="49" charset="0"/>
                <a:cs typeface="Courier New" panose="02070309020205020404" pitchFamily="49" charset="0"/>
              </a:rPr>
              <a:t>leNom</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a:t>
            </a:r>
          </a:p>
          <a:p>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disMonNom</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return 'Félix';</a:t>
            </a:r>
          </a:p>
          <a:p>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var chat = { [</a:t>
            </a:r>
            <a:r>
              <a:rPr lang="fr-FR" dirty="0" err="1">
                <a:latin typeface="Courier New" panose="02070309020205020404" pitchFamily="49" charset="0"/>
                <a:cs typeface="Courier New" panose="02070309020205020404" pitchFamily="49" charset="0"/>
              </a:rPr>
              <a:t>renvoieLeNom</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disMonNom</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toUpperCase</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couleur: 'noir'</a:t>
            </a:r>
          </a:p>
          <a:p>
            <a:r>
              <a:rPr lang="fr-FR" dirty="0">
                <a:latin typeface="Courier New" panose="02070309020205020404" pitchFamily="49" charset="0"/>
                <a:cs typeface="Courier New" panose="02070309020205020404" pitchFamily="49" charset="0"/>
              </a:rPr>
              <a:t>           };</a:t>
            </a:r>
          </a:p>
          <a:p>
            <a:r>
              <a:rPr lang="fr-FR" dirty="0" err="1">
                <a:latin typeface="Courier New" panose="02070309020205020404" pitchFamily="49" charset="0"/>
                <a:cs typeface="Courier New" panose="02070309020205020404" pitchFamily="49" charset="0"/>
              </a:rPr>
              <a:t>document.write</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chat.leNom</a:t>
            </a:r>
            <a:r>
              <a:rPr lang="fr-FR" dirty="0">
                <a:latin typeface="Courier New" panose="02070309020205020404" pitchFamily="49" charset="0"/>
                <a:cs typeface="Courier New" panose="02070309020205020404" pitchFamily="49" charset="0"/>
              </a:rPr>
              <a:t>); //Affiche FÉLIX</a:t>
            </a:r>
          </a:p>
        </p:txBody>
      </p:sp>
    </p:spTree>
    <p:extLst>
      <p:ext uri="{BB962C8B-B14F-4D97-AF65-F5344CB8AC3E}">
        <p14:creationId xmlns:p14="http://schemas.microsoft.com/office/powerpoint/2010/main" val="3467539606"/>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83080" y="0"/>
            <a:ext cx="7669530" cy="769441"/>
          </a:xfrm>
          <a:prstGeom prst="rect">
            <a:avLst/>
          </a:prstGeom>
          <a:noFill/>
        </p:spPr>
        <p:txBody>
          <a:bodyPr wrap="square" rtlCol="0">
            <a:spAutoFit/>
          </a:bodyPr>
          <a:lstStyle/>
          <a:p>
            <a:r>
              <a:rPr lang="fr-FR" sz="4400" dirty="0"/>
              <a:t>Clonage d'objets</a:t>
            </a:r>
          </a:p>
        </p:txBody>
      </p:sp>
      <p:sp>
        <p:nvSpPr>
          <p:cNvPr id="3" name="ZoneTexte 2"/>
          <p:cNvSpPr txBox="1"/>
          <p:nvPr/>
        </p:nvSpPr>
        <p:spPr>
          <a:xfrm>
            <a:off x="2160270" y="1234440"/>
            <a:ext cx="9235440" cy="2308324"/>
          </a:xfrm>
          <a:prstGeom prst="rect">
            <a:avLst/>
          </a:prstGeom>
          <a:noFill/>
        </p:spPr>
        <p:txBody>
          <a:bodyPr wrap="square" rtlCol="0">
            <a:spAutoFit/>
          </a:bodyPr>
          <a:lstStyle/>
          <a:p>
            <a:r>
              <a:rPr lang="fr-FR" dirty="0"/>
              <a:t>La méthode </a:t>
            </a:r>
            <a:r>
              <a:rPr lang="fr-FR" b="1" dirty="0" err="1"/>
              <a:t>Object.assign</a:t>
            </a:r>
            <a:r>
              <a:rPr lang="fr-FR" b="1" dirty="0"/>
              <a:t>() </a:t>
            </a:r>
            <a:r>
              <a:rPr lang="fr-FR" dirty="0"/>
              <a:t>permet de cloner un objet JavaScript, éventuellement en lui ajoutant des propriétés. Le premier paramètre de la fonction </a:t>
            </a:r>
            <a:r>
              <a:rPr lang="fr-FR" b="1" dirty="0" err="1"/>
              <a:t>assign</a:t>
            </a:r>
            <a:r>
              <a:rPr lang="fr-FR" b="1" dirty="0"/>
              <a:t>()</a:t>
            </a:r>
            <a:r>
              <a:rPr lang="fr-FR" dirty="0"/>
              <a:t> correspond à l'objet créé par le clonage :</a:t>
            </a:r>
          </a:p>
          <a:p>
            <a:endParaRPr lang="fr-FR" dirty="0"/>
          </a:p>
          <a:p>
            <a:pPr lvl="1"/>
            <a:r>
              <a:rPr lang="fr-FR" dirty="0">
                <a:latin typeface="Courier New" panose="02070309020205020404" pitchFamily="49" charset="0"/>
                <a:cs typeface="Courier New" panose="02070309020205020404" pitchFamily="49" charset="0"/>
              </a:rPr>
              <a:t>let chat = {nom: '</a:t>
            </a:r>
            <a:r>
              <a:rPr lang="fr-FR" dirty="0" err="1">
                <a:latin typeface="Courier New" panose="02070309020205020404" pitchFamily="49" charset="0"/>
                <a:cs typeface="Courier New" panose="02070309020205020404" pitchFamily="49" charset="0"/>
              </a:rPr>
              <a:t>Tesca</a:t>
            </a:r>
            <a:r>
              <a:rPr lang="fr-FR" dirty="0">
                <a:latin typeface="Courier New" panose="02070309020205020404" pitchFamily="49" charset="0"/>
                <a:cs typeface="Courier New" panose="02070309020205020404" pitchFamily="49" charset="0"/>
              </a:rPr>
              <a:t>', couleur: 'beige'}</a:t>
            </a:r>
          </a:p>
          <a:p>
            <a:pPr lvl="1"/>
            <a:r>
              <a:rPr lang="fr-FR" dirty="0">
                <a:latin typeface="Courier New" panose="02070309020205020404" pitchFamily="49" charset="0"/>
                <a:cs typeface="Courier New" panose="02070309020205020404" pitchFamily="49" charset="0"/>
              </a:rPr>
              <a:t>let clone = </a:t>
            </a:r>
            <a:r>
              <a:rPr lang="fr-FR" dirty="0" err="1">
                <a:latin typeface="Courier New" panose="02070309020205020404" pitchFamily="49" charset="0"/>
                <a:cs typeface="Courier New" panose="02070309020205020404" pitchFamily="49" charset="0"/>
              </a:rPr>
              <a:t>Object.assign</a:t>
            </a:r>
            <a:r>
              <a:rPr lang="fr-FR" dirty="0">
                <a:latin typeface="Courier New" panose="02070309020205020404" pitchFamily="49" charset="0"/>
                <a:cs typeface="Courier New" panose="02070309020205020404" pitchFamily="49" charset="0"/>
              </a:rPr>
              <a:t>({}, chat, {</a:t>
            </a:r>
            <a:r>
              <a:rPr lang="fr-FR" dirty="0" err="1">
                <a:latin typeface="Courier New" panose="02070309020205020404" pitchFamily="49" charset="0"/>
                <a:cs typeface="Courier New" panose="02070309020205020404" pitchFamily="49" charset="0"/>
              </a:rPr>
              <a:t>age</a:t>
            </a:r>
            <a:r>
              <a:rPr lang="fr-FR" dirty="0">
                <a:latin typeface="Courier New" panose="02070309020205020404" pitchFamily="49" charset="0"/>
                <a:cs typeface="Courier New" panose="02070309020205020404" pitchFamily="49" charset="0"/>
              </a:rPr>
              <a:t>: 5, poids: 3.5});</a:t>
            </a:r>
          </a:p>
          <a:p>
            <a:pPr lvl="1"/>
            <a:r>
              <a:rPr lang="fr-FR" dirty="0">
                <a:latin typeface="Courier New" panose="02070309020205020404" pitchFamily="49" charset="0"/>
                <a:cs typeface="Courier New" panose="02070309020205020404" pitchFamily="49" charset="0"/>
              </a:rPr>
              <a:t>console.log(chat);</a:t>
            </a:r>
          </a:p>
          <a:p>
            <a:pPr lvl="1"/>
            <a:r>
              <a:rPr lang="fr-FR" dirty="0">
                <a:latin typeface="Courier New" panose="02070309020205020404" pitchFamily="49" charset="0"/>
                <a:cs typeface="Courier New" panose="02070309020205020404" pitchFamily="49" charset="0"/>
              </a:rPr>
              <a:t>console.log(clone);</a:t>
            </a:r>
          </a:p>
        </p:txBody>
      </p:sp>
      <p:pic>
        <p:nvPicPr>
          <p:cNvPr id="4" name="Image 3"/>
          <p:cNvPicPr>
            <a:picLocks noChangeAspect="1"/>
          </p:cNvPicPr>
          <p:nvPr/>
        </p:nvPicPr>
        <p:blipFill>
          <a:blip r:embed="rId2"/>
          <a:stretch>
            <a:fillRect/>
          </a:stretch>
        </p:blipFill>
        <p:spPr>
          <a:xfrm>
            <a:off x="2638037" y="4272042"/>
            <a:ext cx="8279906" cy="1808717"/>
          </a:xfrm>
          <a:prstGeom prst="rect">
            <a:avLst/>
          </a:prstGeom>
        </p:spPr>
      </p:pic>
    </p:spTree>
    <p:extLst>
      <p:ext uri="{BB962C8B-B14F-4D97-AF65-F5344CB8AC3E}">
        <p14:creationId xmlns:p14="http://schemas.microsoft.com/office/powerpoint/2010/main" val="2023388569"/>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ZoneTexte 1"/>
          <p:cNvSpPr txBox="1"/>
          <p:nvPr/>
        </p:nvSpPr>
        <p:spPr>
          <a:xfrm>
            <a:off x="1783080" y="0"/>
            <a:ext cx="7669530" cy="769441"/>
          </a:xfrm>
          <a:prstGeom prst="rect">
            <a:avLst/>
          </a:prstGeom>
          <a:noFill/>
        </p:spPr>
        <p:txBody>
          <a:bodyPr wrap="square" rtlCol="0">
            <a:spAutoFit/>
          </a:bodyPr>
          <a:lstStyle/>
          <a:p>
            <a:r>
              <a:rPr lang="fr-FR" sz="4400" dirty="0"/>
              <a:t>Symboles</a:t>
            </a:r>
          </a:p>
        </p:txBody>
      </p:sp>
      <p:sp>
        <p:nvSpPr>
          <p:cNvPr id="3" name="ZoneTexte 2"/>
          <p:cNvSpPr txBox="1"/>
          <p:nvPr/>
        </p:nvSpPr>
        <p:spPr>
          <a:xfrm>
            <a:off x="2000250" y="1245870"/>
            <a:ext cx="8789670" cy="4247317"/>
          </a:xfrm>
          <a:prstGeom prst="rect">
            <a:avLst/>
          </a:prstGeom>
          <a:noFill/>
        </p:spPr>
        <p:txBody>
          <a:bodyPr wrap="square" rtlCol="0">
            <a:spAutoFit/>
          </a:bodyPr>
          <a:lstStyle/>
          <a:p>
            <a:r>
              <a:rPr lang="fr-FR" dirty="0"/>
              <a:t>La fonction </a:t>
            </a:r>
            <a:r>
              <a:rPr lang="fr-FR" b="1" dirty="0"/>
              <a:t>Symbol()</a:t>
            </a:r>
            <a:r>
              <a:rPr lang="fr-FR" dirty="0"/>
              <a:t> définir un symbole unique :</a:t>
            </a:r>
          </a:p>
          <a:p>
            <a:endParaRPr lang="fr-FR" dirty="0"/>
          </a:p>
          <a:p>
            <a:pPr lvl="1"/>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unSymbole</a:t>
            </a:r>
            <a:r>
              <a:rPr lang="fr-FR" dirty="0">
                <a:latin typeface="Courier New" panose="02070309020205020404" pitchFamily="49" charset="0"/>
                <a:cs typeface="Courier New" panose="02070309020205020404" pitchFamily="49" charset="0"/>
              </a:rPr>
              <a:t> = Symbol();</a:t>
            </a:r>
          </a:p>
          <a:p>
            <a:pPr lvl="1"/>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unAutreSymbole</a:t>
            </a:r>
            <a:r>
              <a:rPr lang="fr-FR" dirty="0">
                <a:latin typeface="Courier New" panose="02070309020205020404" pitchFamily="49" charset="0"/>
                <a:cs typeface="Courier New" panose="02070309020205020404" pitchFamily="49" charset="0"/>
              </a:rPr>
              <a:t> = Symbol();</a:t>
            </a:r>
          </a:p>
          <a:p>
            <a:pPr lvl="1"/>
            <a:r>
              <a:rPr lang="fr-FR" dirty="0">
                <a:latin typeface="Courier New" panose="02070309020205020404" pitchFamily="49" charset="0"/>
                <a:cs typeface="Courier New" panose="02070309020205020404" pitchFamily="49" charset="0"/>
              </a:rPr>
              <a:t>console.log(</a:t>
            </a:r>
            <a:r>
              <a:rPr lang="fr-FR" dirty="0" err="1">
                <a:latin typeface="Courier New" panose="02070309020205020404" pitchFamily="49" charset="0"/>
                <a:cs typeface="Courier New" panose="02070309020205020404" pitchFamily="49" charset="0"/>
              </a:rPr>
              <a:t>typeof</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unSymbole</a:t>
            </a:r>
            <a:r>
              <a:rPr lang="fr-FR" dirty="0">
                <a:latin typeface="Courier New" panose="02070309020205020404" pitchFamily="49" charset="0"/>
                <a:cs typeface="Courier New" panose="02070309020205020404" pitchFamily="49" charset="0"/>
              </a:rPr>
              <a:t>)); // Affiche </a:t>
            </a:r>
            <a:r>
              <a:rPr lang="fr-FR" dirty="0" err="1">
                <a:latin typeface="Courier New" panose="02070309020205020404" pitchFamily="49" charset="0"/>
                <a:cs typeface="Courier New" panose="02070309020205020404" pitchFamily="49" charset="0"/>
              </a:rPr>
              <a:t>symbol</a:t>
            </a:r>
            <a:endParaRPr lang="fr-FR" dirty="0">
              <a:latin typeface="Courier New" panose="02070309020205020404" pitchFamily="49" charset="0"/>
              <a:cs typeface="Courier New" panose="02070309020205020404" pitchFamily="49" charset="0"/>
            </a:endParaRPr>
          </a:p>
          <a:p>
            <a:endParaRPr lang="fr-FR" dirty="0">
              <a:latin typeface="Courier New" panose="02070309020205020404" pitchFamily="49" charset="0"/>
              <a:cs typeface="Courier New" panose="02070309020205020404" pitchFamily="49" charset="0"/>
            </a:endParaRPr>
          </a:p>
          <a:p>
            <a:r>
              <a:rPr lang="fr-FR" dirty="0"/>
              <a:t>Il est possible de passer une description dans un symbole (elle ne sert qu'à mieux comprendre le code)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s = Symbol('une description');</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t = Symbol('une description');</a:t>
            </a:r>
          </a:p>
          <a:p>
            <a:endParaRPr lang="fr-FR" dirty="0">
              <a:latin typeface="Courier New" panose="02070309020205020404" pitchFamily="49" charset="0"/>
              <a:cs typeface="Courier New" panose="02070309020205020404" pitchFamily="49" charset="0"/>
            </a:endParaRPr>
          </a:p>
          <a:p>
            <a:r>
              <a:rPr lang="fr-FR" dirty="0">
                <a:cs typeface="Courier New" panose="02070309020205020404" pitchFamily="49" charset="0"/>
              </a:rPr>
              <a:t>Ici, les deux symboles ont la même description, mais, comme ils sont uniques, cette instruction affiche </a:t>
            </a:r>
            <a:r>
              <a:rPr lang="fr-FR" b="1" dirty="0">
                <a:cs typeface="Courier New" panose="02070309020205020404" pitchFamily="49" charset="0"/>
              </a:rPr>
              <a:t>false</a:t>
            </a:r>
            <a:r>
              <a:rPr lang="fr-FR" dirty="0">
                <a:cs typeface="Courier New" panose="02070309020205020404" pitchFamily="49" charset="0"/>
              </a:rPr>
              <a:t> :</a:t>
            </a:r>
          </a:p>
          <a:p>
            <a:r>
              <a:rPr lang="fr-FR" dirty="0">
                <a:latin typeface="Courier New" panose="02070309020205020404" pitchFamily="49" charset="0"/>
                <a:cs typeface="Courier New" panose="02070309020205020404" pitchFamily="49" charset="0"/>
              </a:rPr>
              <a:t>    console.log(s ===  t); // Affiche false</a:t>
            </a:r>
          </a:p>
          <a:p>
            <a:endParaRPr lang="fr-FR" dirty="0"/>
          </a:p>
        </p:txBody>
      </p:sp>
    </p:spTree>
    <p:extLst>
      <p:ext uri="{BB962C8B-B14F-4D97-AF65-F5344CB8AC3E}">
        <p14:creationId xmlns:p14="http://schemas.microsoft.com/office/powerpoint/2010/main" val="2382157340"/>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ZoneTexte 1"/>
          <p:cNvSpPr txBox="1"/>
          <p:nvPr/>
        </p:nvSpPr>
        <p:spPr>
          <a:xfrm>
            <a:off x="1783080" y="0"/>
            <a:ext cx="7669530" cy="769441"/>
          </a:xfrm>
          <a:prstGeom prst="rect">
            <a:avLst/>
          </a:prstGeom>
          <a:noFill/>
        </p:spPr>
        <p:txBody>
          <a:bodyPr wrap="square" rtlCol="0">
            <a:spAutoFit/>
          </a:bodyPr>
          <a:lstStyle/>
          <a:p>
            <a:r>
              <a:rPr lang="fr-FR" sz="4400" dirty="0"/>
              <a:t>Symboles</a:t>
            </a:r>
          </a:p>
        </p:txBody>
      </p:sp>
      <p:sp>
        <p:nvSpPr>
          <p:cNvPr id="3" name="ZoneTexte 2"/>
          <p:cNvSpPr txBox="1"/>
          <p:nvPr/>
        </p:nvSpPr>
        <p:spPr>
          <a:xfrm>
            <a:off x="2171700" y="1017270"/>
            <a:ext cx="10020300" cy="4524315"/>
          </a:xfrm>
          <a:prstGeom prst="rect">
            <a:avLst/>
          </a:prstGeom>
          <a:noFill/>
        </p:spPr>
        <p:txBody>
          <a:bodyPr wrap="square" rtlCol="0">
            <a:spAutoFit/>
          </a:bodyPr>
          <a:lstStyle/>
          <a:p>
            <a:r>
              <a:rPr lang="fr-FR" dirty="0"/>
              <a:t>Les symboles peuvent s'utiliser dans une énumération :</a:t>
            </a:r>
          </a:p>
          <a:p>
            <a:endParaRPr lang="fr-FR" dirty="0">
              <a:latin typeface="Courier New" panose="02070309020205020404" pitchFamily="49" charset="0"/>
              <a:cs typeface="Courier New" panose="02070309020205020404" pitchFamily="49" charset="0"/>
            </a:endParaRPr>
          </a:p>
          <a:p>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homme = Symbol();</a:t>
            </a:r>
          </a:p>
          <a:p>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femme = Symbol();</a:t>
            </a:r>
          </a:p>
          <a:p>
            <a:endParaRPr lang="fr-FR" dirty="0">
              <a:latin typeface="Courier New" panose="02070309020205020404" pitchFamily="49" charset="0"/>
              <a:cs typeface="Courier New" panose="02070309020205020404" pitchFamily="49" charset="0"/>
            </a:endParaRPr>
          </a:p>
          <a:p>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description(genre) {</a:t>
            </a:r>
          </a:p>
          <a:p>
            <a:r>
              <a:rPr lang="fr-FR" dirty="0">
                <a:latin typeface="Courier New" panose="02070309020205020404" pitchFamily="49" charset="0"/>
                <a:cs typeface="Courier New" panose="02070309020205020404" pitchFamily="49" charset="0"/>
              </a:rPr>
              <a:t>  switch(genre) {</a:t>
            </a:r>
          </a:p>
          <a:p>
            <a:r>
              <a:rPr lang="fr-FR" dirty="0">
                <a:latin typeface="Courier New" panose="02070309020205020404" pitchFamily="49" charset="0"/>
                <a:cs typeface="Courier New" panose="02070309020205020404" pitchFamily="49" charset="0"/>
              </a:rPr>
              <a:t>    case homme:</a:t>
            </a:r>
          </a:p>
          <a:p>
            <a:r>
              <a:rPr lang="fr-FR" dirty="0">
                <a:latin typeface="Courier New" panose="02070309020205020404" pitchFamily="49" charset="0"/>
                <a:cs typeface="Courier New" panose="02070309020205020404" pitchFamily="49" charset="0"/>
              </a:rPr>
              <a:t>      return "vient de Mars";</a:t>
            </a:r>
          </a:p>
          <a:p>
            <a:r>
              <a:rPr lang="fr-FR" dirty="0">
                <a:latin typeface="Courier New" panose="02070309020205020404" pitchFamily="49" charset="0"/>
                <a:cs typeface="Courier New" panose="02070309020205020404" pitchFamily="49" charset="0"/>
              </a:rPr>
              <a:t>    case femme:</a:t>
            </a:r>
          </a:p>
          <a:p>
            <a:r>
              <a:rPr lang="fr-FR" dirty="0">
                <a:latin typeface="Courier New" panose="02070309020205020404" pitchFamily="49" charset="0"/>
                <a:cs typeface="Courier New" panose="02070309020205020404" pitchFamily="49" charset="0"/>
              </a:rPr>
              <a:t>      return "vient de Vénus";</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a:t>
            </a:r>
          </a:p>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console.log(description(homme)); // Affiche "vient de Mars"</a:t>
            </a:r>
          </a:p>
          <a:p>
            <a:r>
              <a:rPr lang="fr-FR" dirty="0">
                <a:latin typeface="Courier New" panose="02070309020205020404" pitchFamily="49" charset="0"/>
                <a:cs typeface="Courier New" panose="02070309020205020404" pitchFamily="49" charset="0"/>
              </a:rPr>
              <a:t>console.log(description(femme)); // Affiche "vient de Vénus"</a:t>
            </a:r>
          </a:p>
        </p:txBody>
      </p:sp>
      <p:sp>
        <p:nvSpPr>
          <p:cNvPr id="4" name="ZoneTexte 3"/>
          <p:cNvSpPr txBox="1"/>
          <p:nvPr/>
        </p:nvSpPr>
        <p:spPr>
          <a:xfrm>
            <a:off x="3040380" y="5966460"/>
            <a:ext cx="730377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fr-FR" dirty="0"/>
              <a:t>Attention : très peu de navigateurs supportent les symboles pour l'instant.</a:t>
            </a:r>
          </a:p>
        </p:txBody>
      </p:sp>
    </p:spTree>
    <p:extLst>
      <p:ext uri="{BB962C8B-B14F-4D97-AF65-F5344CB8AC3E}">
        <p14:creationId xmlns:p14="http://schemas.microsoft.com/office/powerpoint/2010/main" val="328549268"/>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ZoneTexte 1"/>
          <p:cNvSpPr txBox="1"/>
          <p:nvPr/>
        </p:nvSpPr>
        <p:spPr>
          <a:xfrm>
            <a:off x="1783080" y="0"/>
            <a:ext cx="7669530" cy="769441"/>
          </a:xfrm>
          <a:prstGeom prst="rect">
            <a:avLst/>
          </a:prstGeom>
          <a:noFill/>
        </p:spPr>
        <p:txBody>
          <a:bodyPr wrap="square" rtlCol="0">
            <a:spAutoFit/>
          </a:bodyPr>
          <a:lstStyle/>
          <a:p>
            <a:r>
              <a:rPr lang="fr-FR" sz="4400" dirty="0"/>
              <a:t>Registre des symboles</a:t>
            </a:r>
          </a:p>
        </p:txBody>
      </p:sp>
      <p:sp>
        <p:nvSpPr>
          <p:cNvPr id="3" name="ZoneTexte 2"/>
          <p:cNvSpPr txBox="1"/>
          <p:nvPr/>
        </p:nvSpPr>
        <p:spPr>
          <a:xfrm>
            <a:off x="1783080" y="769441"/>
            <a:ext cx="9978390" cy="2862322"/>
          </a:xfrm>
          <a:prstGeom prst="rect">
            <a:avLst/>
          </a:prstGeom>
          <a:noFill/>
        </p:spPr>
        <p:txBody>
          <a:bodyPr wrap="square" rtlCol="0">
            <a:spAutoFit/>
          </a:bodyPr>
          <a:lstStyle/>
          <a:p>
            <a:r>
              <a:rPr lang="fr-FR" dirty="0">
                <a:cs typeface="Courier New" panose="02070309020205020404" pitchFamily="49" charset="0"/>
              </a:rPr>
              <a:t>La fonction </a:t>
            </a:r>
            <a:r>
              <a:rPr lang="fr-FR" b="1" dirty="0" err="1">
                <a:cs typeface="Courier New" panose="02070309020205020404" pitchFamily="49" charset="0"/>
              </a:rPr>
              <a:t>Symbol.for</a:t>
            </a:r>
            <a:r>
              <a:rPr lang="fr-FR" b="1" dirty="0">
                <a:cs typeface="Courier New" panose="02070309020205020404" pitchFamily="49" charset="0"/>
              </a:rPr>
              <a:t>()</a:t>
            </a:r>
            <a:r>
              <a:rPr lang="fr-FR" dirty="0">
                <a:cs typeface="Courier New" panose="02070309020205020404" pitchFamily="49" charset="0"/>
              </a:rPr>
              <a:t> retourne le symbole passé en argument ou en crée un s'il n'existe pas.</a:t>
            </a:r>
          </a:p>
          <a:p>
            <a:endParaRPr lang="fr-FR" dirty="0">
              <a:cs typeface="Courier New" panose="02070309020205020404" pitchFamily="49" charset="0"/>
            </a:endParaRPr>
          </a:p>
          <a:p>
            <a:pPr lvl="1"/>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pierre = Symbol();</a:t>
            </a:r>
          </a:p>
          <a:p>
            <a:pPr lvl="1"/>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jean = Symbol();</a:t>
            </a:r>
          </a:p>
          <a:p>
            <a:pPr lvl="1"/>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s1 = </a:t>
            </a:r>
            <a:r>
              <a:rPr lang="fr-FR" dirty="0" err="1">
                <a:latin typeface="Courier New" panose="02070309020205020404" pitchFamily="49" charset="0"/>
                <a:cs typeface="Courier New" panose="02070309020205020404" pitchFamily="49" charset="0"/>
              </a:rPr>
              <a:t>Symbol.for</a:t>
            </a:r>
            <a:r>
              <a:rPr lang="fr-FR" dirty="0">
                <a:latin typeface="Courier New" panose="02070309020205020404" pitchFamily="49" charset="0"/>
                <a:cs typeface="Courier New" panose="02070309020205020404" pitchFamily="49" charset="0"/>
              </a:rPr>
              <a:t>('pierre');</a:t>
            </a:r>
          </a:p>
          <a:p>
            <a:pPr lvl="1"/>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s2 = </a:t>
            </a:r>
            <a:r>
              <a:rPr lang="fr-FR" dirty="0" err="1">
                <a:latin typeface="Courier New" panose="02070309020205020404" pitchFamily="49" charset="0"/>
                <a:cs typeface="Courier New" panose="02070309020205020404" pitchFamily="49" charset="0"/>
              </a:rPr>
              <a:t>Symbol.for</a:t>
            </a:r>
            <a:r>
              <a:rPr lang="fr-FR" dirty="0">
                <a:latin typeface="Courier New" panose="02070309020205020404" pitchFamily="49" charset="0"/>
                <a:cs typeface="Courier New" panose="02070309020205020404" pitchFamily="49" charset="0"/>
              </a:rPr>
              <a:t>('pierre');</a:t>
            </a:r>
          </a:p>
          <a:p>
            <a:pPr lvl="1"/>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s3 = </a:t>
            </a:r>
            <a:r>
              <a:rPr lang="fr-FR" dirty="0" err="1">
                <a:latin typeface="Courier New" panose="02070309020205020404" pitchFamily="49" charset="0"/>
                <a:cs typeface="Courier New" panose="02070309020205020404" pitchFamily="49" charset="0"/>
              </a:rPr>
              <a:t>Symbol.for</a:t>
            </a:r>
            <a:r>
              <a:rPr lang="fr-FR" dirty="0">
                <a:latin typeface="Courier New" panose="02070309020205020404" pitchFamily="49" charset="0"/>
                <a:cs typeface="Courier New" panose="02070309020205020404" pitchFamily="49" charset="0"/>
              </a:rPr>
              <a:t>('jean');</a:t>
            </a:r>
          </a:p>
          <a:p>
            <a:pPr lvl="1"/>
            <a:endParaRPr lang="fr-FR" dirty="0">
              <a:latin typeface="Courier New" panose="02070309020205020404" pitchFamily="49" charset="0"/>
              <a:cs typeface="Courier New" panose="02070309020205020404" pitchFamily="49" charset="0"/>
            </a:endParaRPr>
          </a:p>
          <a:p>
            <a:pPr lvl="1"/>
            <a:r>
              <a:rPr lang="fr-FR" dirty="0">
                <a:latin typeface="Courier New" panose="02070309020205020404" pitchFamily="49" charset="0"/>
                <a:cs typeface="Courier New" panose="02070309020205020404" pitchFamily="49" charset="0"/>
              </a:rPr>
              <a:t>console.log(s1 === s2); // Affiche </a:t>
            </a:r>
            <a:r>
              <a:rPr lang="fr-FR" dirty="0" err="1">
                <a:latin typeface="Courier New" panose="02070309020205020404" pitchFamily="49" charset="0"/>
                <a:cs typeface="Courier New" panose="02070309020205020404" pitchFamily="49" charset="0"/>
              </a:rPr>
              <a:t>true</a:t>
            </a:r>
            <a:endParaRPr lang="fr-FR" dirty="0">
              <a:latin typeface="Courier New" panose="02070309020205020404" pitchFamily="49" charset="0"/>
              <a:cs typeface="Courier New" panose="02070309020205020404" pitchFamily="49" charset="0"/>
            </a:endParaRPr>
          </a:p>
          <a:p>
            <a:pPr lvl="1"/>
            <a:r>
              <a:rPr lang="fr-FR" dirty="0">
                <a:latin typeface="Courier New" panose="02070309020205020404" pitchFamily="49" charset="0"/>
                <a:cs typeface="Courier New" panose="02070309020205020404" pitchFamily="49" charset="0"/>
              </a:rPr>
              <a:t>console.log(s1 === s3); // Affiche false</a:t>
            </a:r>
          </a:p>
        </p:txBody>
      </p:sp>
      <p:sp>
        <p:nvSpPr>
          <p:cNvPr id="4" name="ZoneTexte 3"/>
          <p:cNvSpPr txBox="1"/>
          <p:nvPr/>
        </p:nvSpPr>
        <p:spPr>
          <a:xfrm>
            <a:off x="1783080" y="4401204"/>
            <a:ext cx="10408920" cy="2031325"/>
          </a:xfrm>
          <a:prstGeom prst="rect">
            <a:avLst/>
          </a:prstGeom>
          <a:noFill/>
        </p:spPr>
        <p:txBody>
          <a:bodyPr wrap="square" rtlCol="0">
            <a:spAutoFit/>
          </a:bodyPr>
          <a:lstStyle/>
          <a:p>
            <a:r>
              <a:rPr lang="fr-FR" dirty="0">
                <a:cs typeface="Courier New" panose="02070309020205020404" pitchFamily="49" charset="0"/>
              </a:rPr>
              <a:t>La fonction </a:t>
            </a:r>
            <a:r>
              <a:rPr lang="fr-FR" b="1" dirty="0" err="1">
                <a:cs typeface="Courier New" panose="02070309020205020404" pitchFamily="49" charset="0"/>
              </a:rPr>
              <a:t>Symbol.keyFor</a:t>
            </a:r>
            <a:r>
              <a:rPr lang="fr-FR" b="1" dirty="0">
                <a:cs typeface="Courier New" panose="02070309020205020404" pitchFamily="49" charset="0"/>
              </a:rPr>
              <a:t>()</a:t>
            </a:r>
            <a:r>
              <a:rPr lang="fr-FR" dirty="0">
                <a:cs typeface="Courier New" panose="02070309020205020404" pitchFamily="49" charset="0"/>
              </a:rPr>
              <a:t> retourne le nom du symbole passé en argument ou </a:t>
            </a:r>
            <a:r>
              <a:rPr lang="fr-FR" b="1" dirty="0" err="1">
                <a:cs typeface="Courier New" panose="02070309020205020404" pitchFamily="49" charset="0"/>
              </a:rPr>
              <a:t>undefined</a:t>
            </a:r>
            <a:r>
              <a:rPr lang="fr-FR" dirty="0">
                <a:cs typeface="Courier New" panose="02070309020205020404" pitchFamily="49" charset="0"/>
              </a:rPr>
              <a:t> s'il n'existe pas.</a:t>
            </a:r>
          </a:p>
          <a:p>
            <a:endParaRPr lang="fr-FR" dirty="0">
              <a:cs typeface="Courier New" panose="02070309020205020404" pitchFamily="49" charset="0"/>
            </a:endParaRPr>
          </a:p>
          <a:p>
            <a:pPr lvl="1"/>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pierre = Symbol();</a:t>
            </a:r>
          </a:p>
          <a:p>
            <a:pPr lvl="1"/>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jean = Symbol();</a:t>
            </a:r>
          </a:p>
          <a:p>
            <a:pPr lvl="1"/>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s1 = </a:t>
            </a:r>
            <a:r>
              <a:rPr lang="fr-FR" dirty="0" err="1">
                <a:latin typeface="Courier New" panose="02070309020205020404" pitchFamily="49" charset="0"/>
                <a:cs typeface="Courier New" panose="02070309020205020404" pitchFamily="49" charset="0"/>
              </a:rPr>
              <a:t>Symbol.for</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'Pierre</a:t>
            </a:r>
            <a:r>
              <a:rPr lang="fr-FR" dirty="0">
                <a:latin typeface="Courier New" panose="02070309020205020404" pitchFamily="49" charset="0"/>
                <a:cs typeface="Courier New" panose="02070309020205020404" pitchFamily="49" charset="0"/>
              </a:rPr>
              <a:t>');</a:t>
            </a:r>
          </a:p>
          <a:p>
            <a:pPr lvl="1"/>
            <a:r>
              <a:rPr lang="fr-FR" dirty="0">
                <a:latin typeface="Courier New" panose="02070309020205020404" pitchFamily="49" charset="0"/>
                <a:cs typeface="Courier New" panose="02070309020205020404" pitchFamily="49" charset="0"/>
              </a:rPr>
              <a:t>console.log(</a:t>
            </a:r>
            <a:r>
              <a:rPr lang="fr-FR" dirty="0" err="1">
                <a:latin typeface="Courier New" panose="02070309020205020404" pitchFamily="49" charset="0"/>
                <a:cs typeface="Courier New" panose="02070309020205020404" pitchFamily="49" charset="0"/>
              </a:rPr>
              <a:t>Symbol.keyFor</a:t>
            </a:r>
            <a:r>
              <a:rPr lang="fr-FR" dirty="0">
                <a:latin typeface="Courier New" panose="02070309020205020404" pitchFamily="49" charset="0"/>
                <a:cs typeface="Courier New" panose="02070309020205020404" pitchFamily="49" charset="0"/>
              </a:rPr>
              <a:t>(s1));    // Affiche pierre</a:t>
            </a:r>
          </a:p>
          <a:p>
            <a:pPr lvl="1"/>
            <a:r>
              <a:rPr lang="fr-FR" dirty="0">
                <a:latin typeface="Courier New" panose="02070309020205020404" pitchFamily="49" charset="0"/>
                <a:cs typeface="Courier New" panose="02070309020205020404" pitchFamily="49" charset="0"/>
              </a:rPr>
              <a:t>console.log(</a:t>
            </a:r>
            <a:r>
              <a:rPr lang="fr-FR" dirty="0" err="1">
                <a:latin typeface="Courier New" panose="02070309020205020404" pitchFamily="49" charset="0"/>
                <a:cs typeface="Courier New" panose="02070309020205020404" pitchFamily="49" charset="0"/>
              </a:rPr>
              <a:t>Symbol.keyFor</a:t>
            </a:r>
            <a:r>
              <a:rPr lang="fr-FR" dirty="0">
                <a:latin typeface="Courier New" panose="02070309020205020404" pitchFamily="49" charset="0"/>
                <a:cs typeface="Courier New" panose="02070309020205020404" pitchFamily="49" charset="0"/>
              </a:rPr>
              <a:t>(jean));  //Affiche </a:t>
            </a:r>
            <a:r>
              <a:rPr lang="fr-FR" dirty="0" err="1">
                <a:latin typeface="Courier New" panose="02070309020205020404" pitchFamily="49" charset="0"/>
                <a:cs typeface="Courier New" panose="02070309020205020404" pitchFamily="49" charset="0"/>
              </a:rPr>
              <a:t>undefined</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0049188"/>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83080" y="0"/>
            <a:ext cx="7669530" cy="769441"/>
          </a:xfrm>
          <a:prstGeom prst="rect">
            <a:avLst/>
          </a:prstGeom>
          <a:noFill/>
        </p:spPr>
        <p:txBody>
          <a:bodyPr wrap="square" rtlCol="0">
            <a:spAutoFit/>
          </a:bodyPr>
          <a:lstStyle/>
          <a:p>
            <a:r>
              <a:rPr lang="fr-FR" sz="4400" dirty="0"/>
              <a:t>Collections et dictionnaires - Set</a:t>
            </a:r>
          </a:p>
        </p:txBody>
      </p:sp>
      <p:sp>
        <p:nvSpPr>
          <p:cNvPr id="3" name="ZoneTexte 2"/>
          <p:cNvSpPr txBox="1"/>
          <p:nvPr/>
        </p:nvSpPr>
        <p:spPr>
          <a:xfrm>
            <a:off x="1885950" y="1348740"/>
            <a:ext cx="9304020" cy="4801314"/>
          </a:xfrm>
          <a:prstGeom prst="rect">
            <a:avLst/>
          </a:prstGeom>
          <a:noFill/>
        </p:spPr>
        <p:txBody>
          <a:bodyPr wrap="square" rtlCol="0">
            <a:spAutoFit/>
          </a:bodyPr>
          <a:lstStyle/>
          <a:p>
            <a:r>
              <a:rPr lang="fr-FR" dirty="0"/>
              <a:t>En ES6, on dispose de deux nouveaux types d'objets : </a:t>
            </a:r>
            <a:r>
              <a:rPr lang="fr-FR" b="1" dirty="0"/>
              <a:t>Set</a:t>
            </a:r>
            <a:r>
              <a:rPr lang="fr-FR" dirty="0"/>
              <a:t> et </a:t>
            </a:r>
            <a:r>
              <a:rPr lang="fr-FR" b="1" dirty="0" err="1"/>
              <a:t>Map</a:t>
            </a:r>
            <a:r>
              <a:rPr lang="fr-FR" dirty="0"/>
              <a:t>.</a:t>
            </a:r>
          </a:p>
          <a:p>
            <a:endParaRPr lang="fr-FR" dirty="0"/>
          </a:p>
          <a:p>
            <a:r>
              <a:rPr lang="fr-FR" dirty="0"/>
              <a:t>Un </a:t>
            </a:r>
            <a:r>
              <a:rPr lang="fr-FR" b="1" dirty="0"/>
              <a:t>Set</a:t>
            </a:r>
            <a:r>
              <a:rPr lang="fr-FR" dirty="0"/>
              <a:t> consiste en un ensemble de valeurs. C'est l'équivalent d'une </a:t>
            </a:r>
            <a:r>
              <a:rPr lang="fr-FR" b="1" dirty="0"/>
              <a:t>collection</a:t>
            </a:r>
            <a:r>
              <a:rPr lang="fr-FR" dirty="0"/>
              <a:t> ou d'un </a:t>
            </a:r>
            <a:r>
              <a:rPr lang="fr-FR" b="1" dirty="0"/>
              <a:t>ensemble</a:t>
            </a:r>
            <a:r>
              <a:rPr lang="fr-FR" dirty="0"/>
              <a:t>.</a:t>
            </a:r>
          </a:p>
          <a:p>
            <a:endParaRPr lang="fr-FR" dirty="0"/>
          </a:p>
          <a:p>
            <a:r>
              <a:rPr lang="fr-FR" dirty="0"/>
              <a:t>Exemple :</a:t>
            </a:r>
          </a:p>
          <a:p>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ens</a:t>
            </a:r>
            <a:r>
              <a:rPr lang="fr-FR" dirty="0">
                <a:latin typeface="Courier New" panose="02070309020205020404" pitchFamily="49" charset="0"/>
                <a:cs typeface="Courier New" panose="02070309020205020404" pitchFamily="49" charset="0"/>
              </a:rPr>
              <a:t> = new Set();</a:t>
            </a:r>
          </a:p>
          <a:p>
            <a:r>
              <a:rPr lang="fr-FR" dirty="0" err="1">
                <a:latin typeface="Courier New" panose="02070309020205020404" pitchFamily="49" charset="0"/>
                <a:cs typeface="Courier New" panose="02070309020205020404" pitchFamily="49" charset="0"/>
              </a:rPr>
              <a:t>ens.add</a:t>
            </a:r>
            <a:r>
              <a:rPr lang="fr-FR" dirty="0">
                <a:latin typeface="Courier New" panose="02070309020205020404" pitchFamily="49" charset="0"/>
                <a:cs typeface="Courier New" panose="02070309020205020404" pitchFamily="49" charset="0"/>
              </a:rPr>
              <a:t>(10);</a:t>
            </a:r>
          </a:p>
          <a:p>
            <a:r>
              <a:rPr lang="fr-FR" dirty="0" err="1">
                <a:latin typeface="Courier New" panose="02070309020205020404" pitchFamily="49" charset="0"/>
                <a:cs typeface="Courier New" panose="02070309020205020404" pitchFamily="49" charset="0"/>
              </a:rPr>
              <a:t>ens.add</a:t>
            </a:r>
            <a:r>
              <a:rPr lang="fr-FR" dirty="0">
                <a:latin typeface="Courier New" panose="02070309020205020404" pitchFamily="49" charset="0"/>
                <a:cs typeface="Courier New" panose="02070309020205020404" pitchFamily="49" charset="0"/>
              </a:rPr>
              <a:t>('texte');</a:t>
            </a:r>
          </a:p>
          <a:p>
            <a:r>
              <a:rPr lang="fr-FR" dirty="0" err="1">
                <a:latin typeface="Courier New" panose="02070309020205020404" pitchFamily="49" charset="0"/>
                <a:cs typeface="Courier New" panose="02070309020205020404" pitchFamily="49" charset="0"/>
              </a:rPr>
              <a:t>ens.add</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true</a:t>
            </a:r>
            <a:r>
              <a:rPr lang="fr-FR" dirty="0">
                <a:latin typeface="Courier New" panose="02070309020205020404" pitchFamily="49" charset="0"/>
                <a:cs typeface="Courier New" panose="02070309020205020404" pitchFamily="49" charset="0"/>
              </a:rPr>
              <a:t>);</a:t>
            </a:r>
          </a:p>
          <a:p>
            <a:r>
              <a:rPr lang="fr-FR" dirty="0" err="1">
                <a:latin typeface="Courier New" panose="02070309020205020404" pitchFamily="49" charset="0"/>
                <a:cs typeface="Courier New" panose="02070309020205020404" pitchFamily="49" charset="0"/>
              </a:rPr>
              <a:t>ens.add</a:t>
            </a:r>
            <a:r>
              <a:rPr lang="fr-FR" dirty="0">
                <a:latin typeface="Courier New" panose="02070309020205020404" pitchFamily="49" charset="0"/>
                <a:cs typeface="Courier New" panose="02070309020205020404" pitchFamily="49" charset="0"/>
              </a:rPr>
              <a:t>({nom: </a:t>
            </a:r>
            <a:r>
              <a:rPr lang="fr-FR" dirty="0" err="1">
                <a:latin typeface="Courier New" panose="02070309020205020404" pitchFamily="49" charset="0"/>
                <a:cs typeface="Courier New" panose="02070309020205020404" pitchFamily="49" charset="0"/>
              </a:rPr>
              <a:t>'Pierre</a:t>
            </a:r>
            <a:r>
              <a:rPr lang="fr-FR" dirty="0">
                <a:latin typeface="Courier New" panose="02070309020205020404" pitchFamily="49" charset="0"/>
                <a:cs typeface="Courier New" panose="02070309020205020404" pitchFamily="49" charset="0"/>
              </a:rPr>
              <a:t>'});</a:t>
            </a:r>
          </a:p>
          <a:p>
            <a:r>
              <a:rPr lang="fr-FR" dirty="0" err="1">
                <a:latin typeface="Courier New" panose="02070309020205020404" pitchFamily="49" charset="0"/>
                <a:cs typeface="Courier New" panose="02070309020205020404" pitchFamily="49" charset="0"/>
              </a:rPr>
              <a:t>ens.add</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null</a:t>
            </a:r>
            <a:r>
              <a:rPr lang="fr-FR" dirty="0">
                <a:latin typeface="Courier New" panose="02070309020205020404" pitchFamily="49" charset="0"/>
                <a:cs typeface="Courier New" panose="02070309020205020404" pitchFamily="49" charset="0"/>
              </a:rPr>
              <a:t>);</a:t>
            </a:r>
          </a:p>
          <a:p>
            <a:r>
              <a:rPr lang="fr-FR" dirty="0" err="1">
                <a:latin typeface="Courier New" panose="02070309020205020404" pitchFamily="49" charset="0"/>
                <a:cs typeface="Courier New" panose="02070309020205020404" pitchFamily="49" charset="0"/>
              </a:rPr>
              <a:t>ens.add</a:t>
            </a:r>
            <a:r>
              <a:rPr lang="fr-FR" dirty="0">
                <a:latin typeface="Courier New" panose="02070309020205020404" pitchFamily="49" charset="0"/>
                <a:cs typeface="Courier New" panose="02070309020205020404" pitchFamily="49" charset="0"/>
              </a:rPr>
              <a:t>(NaN);</a:t>
            </a:r>
          </a:p>
          <a:p>
            <a:r>
              <a:rPr lang="fr-FR" dirty="0">
                <a:latin typeface="Courier New" panose="02070309020205020404" pitchFamily="49" charset="0"/>
                <a:cs typeface="Courier New" panose="02070309020205020404" pitchFamily="49" charset="0"/>
              </a:rPr>
              <a:t>console.log(</a:t>
            </a:r>
            <a:r>
              <a:rPr lang="fr-FR" dirty="0" err="1">
                <a:latin typeface="Courier New" panose="02070309020205020404" pitchFamily="49" charset="0"/>
                <a:cs typeface="Courier New" panose="02070309020205020404" pitchFamily="49" charset="0"/>
              </a:rPr>
              <a:t>ens</a:t>
            </a:r>
            <a:r>
              <a:rPr lang="fr-FR" dirty="0">
                <a:latin typeface="Courier New" panose="02070309020205020404" pitchFamily="49" charset="0"/>
                <a:cs typeface="Courier New" panose="02070309020205020404" pitchFamily="49" charset="0"/>
              </a:rPr>
              <a:t>);</a:t>
            </a:r>
          </a:p>
          <a:p>
            <a:endParaRPr lang="fr-FR" dirty="0">
              <a:latin typeface="Courier New" panose="02070309020205020404" pitchFamily="49" charset="0"/>
              <a:cs typeface="Courier New" panose="02070309020205020404" pitchFamily="49" charset="0"/>
            </a:endParaRPr>
          </a:p>
          <a:p>
            <a:endParaRPr lang="fr-FR" dirty="0">
              <a:latin typeface="Courier New" panose="02070309020205020404" pitchFamily="49" charset="0"/>
              <a:cs typeface="Courier New" panose="02070309020205020404" pitchFamily="49" charset="0"/>
            </a:endParaRPr>
          </a:p>
          <a:p>
            <a:endParaRPr lang="fr-FR" dirty="0">
              <a:latin typeface="Courier New" panose="02070309020205020404" pitchFamily="49" charset="0"/>
              <a:cs typeface="Courier New" panose="02070309020205020404" pitchFamily="49" charset="0"/>
            </a:endParaRPr>
          </a:p>
          <a:p>
            <a:endParaRPr lang="fr-FR" dirty="0">
              <a:latin typeface="Courier New" panose="02070309020205020404" pitchFamily="49" charset="0"/>
              <a:cs typeface="Courier New" panose="02070309020205020404" pitchFamily="49" charset="0"/>
            </a:endParaRPr>
          </a:p>
        </p:txBody>
      </p:sp>
      <p:pic>
        <p:nvPicPr>
          <p:cNvPr id="4" name="Image 3"/>
          <p:cNvPicPr>
            <a:picLocks noChangeAspect="1"/>
          </p:cNvPicPr>
          <p:nvPr/>
        </p:nvPicPr>
        <p:blipFill>
          <a:blip r:embed="rId2"/>
          <a:stretch>
            <a:fillRect/>
          </a:stretch>
        </p:blipFill>
        <p:spPr>
          <a:xfrm>
            <a:off x="5858225" y="3709195"/>
            <a:ext cx="6356211" cy="2908775"/>
          </a:xfrm>
          <a:prstGeom prst="rect">
            <a:avLst/>
          </a:prstGeom>
        </p:spPr>
      </p:pic>
    </p:spTree>
    <p:extLst>
      <p:ext uri="{BB962C8B-B14F-4D97-AF65-F5344CB8AC3E}">
        <p14:creationId xmlns:p14="http://schemas.microsoft.com/office/powerpoint/2010/main" val="2448713736"/>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783080" y="0"/>
            <a:ext cx="7669530" cy="769441"/>
          </a:xfrm>
          <a:prstGeom prst="rect">
            <a:avLst/>
          </a:prstGeom>
          <a:noFill/>
        </p:spPr>
        <p:txBody>
          <a:bodyPr wrap="square" rtlCol="0">
            <a:spAutoFit/>
          </a:bodyPr>
          <a:lstStyle/>
          <a:p>
            <a:r>
              <a:rPr lang="fr-FR" sz="4400" dirty="0"/>
              <a:t>Collections et dictionnaires - Set</a:t>
            </a:r>
          </a:p>
        </p:txBody>
      </p:sp>
      <p:sp>
        <p:nvSpPr>
          <p:cNvPr id="4" name="ZoneTexte 3"/>
          <p:cNvSpPr txBox="1"/>
          <p:nvPr/>
        </p:nvSpPr>
        <p:spPr>
          <a:xfrm>
            <a:off x="1668780" y="1348740"/>
            <a:ext cx="9692640" cy="2308324"/>
          </a:xfrm>
          <a:prstGeom prst="rect">
            <a:avLst/>
          </a:prstGeom>
          <a:noFill/>
        </p:spPr>
        <p:txBody>
          <a:bodyPr wrap="square" rtlCol="0">
            <a:spAutoFit/>
          </a:bodyPr>
          <a:lstStyle/>
          <a:p>
            <a:r>
              <a:rPr lang="fr-FR" dirty="0"/>
              <a:t>Vous pouvez appliquer les fonctions suivantes à un </a:t>
            </a:r>
            <a:r>
              <a:rPr lang="fr-FR" b="1" dirty="0"/>
              <a:t>Set</a:t>
            </a:r>
            <a:r>
              <a:rPr lang="fr-FR" dirty="0"/>
              <a:t> :</a:t>
            </a:r>
          </a:p>
          <a:p>
            <a:pPr marL="285750" indent="-285750">
              <a:buFont typeface="Arial" panose="020B0604020202020204" pitchFamily="34" charset="0"/>
              <a:buChar char="•"/>
            </a:pPr>
            <a:r>
              <a:rPr lang="fr-FR" b="1" dirty="0" err="1"/>
              <a:t>add</a:t>
            </a:r>
            <a:r>
              <a:rPr lang="fr-FR" b="1" dirty="0"/>
              <a:t>(valeur) </a:t>
            </a:r>
            <a:r>
              <a:rPr lang="fr-FR" dirty="0"/>
              <a:t>ajoute, si elle n'est pas présente, la valeur passée en argument</a:t>
            </a:r>
          </a:p>
          <a:p>
            <a:pPr marL="285750" indent="-285750">
              <a:buFont typeface="Arial" panose="020B0604020202020204" pitchFamily="34" charset="0"/>
              <a:buChar char="•"/>
            </a:pPr>
            <a:r>
              <a:rPr lang="fr-FR" b="1" dirty="0"/>
              <a:t>has(valeur)</a:t>
            </a:r>
            <a:r>
              <a:rPr lang="fr-FR" dirty="0"/>
              <a:t> retourne </a:t>
            </a:r>
            <a:r>
              <a:rPr lang="fr-FR" b="1" dirty="0" err="1"/>
              <a:t>true</a:t>
            </a:r>
            <a:r>
              <a:rPr lang="fr-FR" dirty="0"/>
              <a:t> ou </a:t>
            </a:r>
            <a:r>
              <a:rPr lang="fr-FR" b="1" dirty="0"/>
              <a:t>false</a:t>
            </a:r>
            <a:r>
              <a:rPr lang="fr-FR" dirty="0"/>
              <a:t> selon si la valeur est présente ou absente dans l'ensemble</a:t>
            </a:r>
          </a:p>
          <a:p>
            <a:pPr marL="285750" indent="-285750">
              <a:buFont typeface="Arial" panose="020B0604020202020204" pitchFamily="34" charset="0"/>
              <a:buChar char="•"/>
            </a:pPr>
            <a:r>
              <a:rPr lang="fr-FR" b="1" dirty="0" err="1"/>
              <a:t>delete</a:t>
            </a:r>
            <a:r>
              <a:rPr lang="fr-FR" b="1" dirty="0"/>
              <a:t>(valeur)</a:t>
            </a:r>
            <a:r>
              <a:rPr lang="fr-FR" dirty="0"/>
              <a:t> supprime la valeur de l'ensemble si elle est présente et retourne </a:t>
            </a:r>
            <a:r>
              <a:rPr lang="fr-FR" b="1" dirty="0" err="1"/>
              <a:t>true</a:t>
            </a:r>
            <a:r>
              <a:rPr lang="fr-FR" dirty="0"/>
              <a:t> (</a:t>
            </a:r>
            <a:r>
              <a:rPr lang="fr-FR" b="1" dirty="0"/>
              <a:t>false</a:t>
            </a:r>
            <a:r>
              <a:rPr lang="fr-FR" dirty="0"/>
              <a:t> sinon)</a:t>
            </a:r>
          </a:p>
          <a:p>
            <a:pPr marL="285750" indent="-285750">
              <a:buFont typeface="Arial" panose="020B0604020202020204" pitchFamily="34" charset="0"/>
              <a:buChar char="•"/>
            </a:pPr>
            <a:r>
              <a:rPr lang="fr-FR" b="1" dirty="0" err="1"/>
              <a:t>clear</a:t>
            </a:r>
            <a:r>
              <a:rPr lang="fr-FR" b="1" dirty="0"/>
              <a:t>()</a:t>
            </a:r>
            <a:r>
              <a:rPr lang="fr-FR" dirty="0"/>
              <a:t> supprime toutes les valeurs de l'ensemble</a:t>
            </a:r>
          </a:p>
          <a:p>
            <a:pPr marL="285750" indent="-285750">
              <a:buFont typeface="Arial" panose="020B0604020202020204" pitchFamily="34" charset="0"/>
              <a:buChar char="•"/>
            </a:pPr>
            <a:r>
              <a:rPr lang="fr-FR" b="1" dirty="0" err="1"/>
              <a:t>forEach</a:t>
            </a:r>
            <a:r>
              <a:rPr lang="fr-FR" b="1" dirty="0"/>
              <a:t>(fonction ou instruction)</a:t>
            </a:r>
            <a:r>
              <a:rPr lang="fr-FR" dirty="0"/>
              <a:t> exécute la fonction/l'instruction sur chaque valeur de l'ensemble</a:t>
            </a:r>
          </a:p>
          <a:p>
            <a:endParaRPr lang="fr-FR" dirty="0"/>
          </a:p>
          <a:p>
            <a:r>
              <a:rPr lang="fr-FR" dirty="0"/>
              <a:t>Vous pouvez également utiliser la propriété </a:t>
            </a:r>
            <a:r>
              <a:rPr lang="fr-FR" b="1" dirty="0"/>
              <a:t>size</a:t>
            </a:r>
            <a:r>
              <a:rPr lang="fr-FR" dirty="0"/>
              <a:t> pour connaitre le nombre de valeurs de l'ensemble.</a:t>
            </a:r>
          </a:p>
        </p:txBody>
      </p:sp>
      <p:sp>
        <p:nvSpPr>
          <p:cNvPr id="5" name="ZoneTexte 4"/>
          <p:cNvSpPr txBox="1"/>
          <p:nvPr/>
        </p:nvSpPr>
        <p:spPr>
          <a:xfrm>
            <a:off x="2868930" y="4526280"/>
            <a:ext cx="658368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fr-FR" dirty="0"/>
              <a:t>Exercice : entrainez-vous à utiliser ces fonctions et la propriété </a:t>
            </a:r>
            <a:r>
              <a:rPr lang="fr-FR" b="1" dirty="0"/>
              <a:t>size</a:t>
            </a:r>
          </a:p>
        </p:txBody>
      </p:sp>
    </p:spTree>
    <p:extLst>
      <p:ext uri="{BB962C8B-B14F-4D97-AF65-F5344CB8AC3E}">
        <p14:creationId xmlns:p14="http://schemas.microsoft.com/office/powerpoint/2010/main" val="1432282538"/>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783080" y="0"/>
            <a:ext cx="7669530" cy="769441"/>
          </a:xfrm>
          <a:prstGeom prst="rect">
            <a:avLst/>
          </a:prstGeom>
          <a:noFill/>
        </p:spPr>
        <p:txBody>
          <a:bodyPr wrap="square" rtlCol="0">
            <a:spAutoFit/>
          </a:bodyPr>
          <a:lstStyle/>
          <a:p>
            <a:r>
              <a:rPr lang="fr-FR" sz="4400" dirty="0"/>
              <a:t>Collections et dictionnaires - Set</a:t>
            </a:r>
          </a:p>
        </p:txBody>
      </p:sp>
      <p:pic>
        <p:nvPicPr>
          <p:cNvPr id="2" name="Image 1"/>
          <p:cNvPicPr>
            <a:picLocks noChangeAspect="1"/>
          </p:cNvPicPr>
          <p:nvPr/>
        </p:nvPicPr>
        <p:blipFill>
          <a:blip r:embed="rId2"/>
          <a:stretch>
            <a:fillRect/>
          </a:stretch>
        </p:blipFill>
        <p:spPr>
          <a:xfrm>
            <a:off x="4394250" y="1514657"/>
            <a:ext cx="7541385" cy="3728052"/>
          </a:xfrm>
          <a:prstGeom prst="rect">
            <a:avLst/>
          </a:prstGeom>
        </p:spPr>
      </p:pic>
      <p:sp>
        <p:nvSpPr>
          <p:cNvPr id="6" name="Rectangle 5"/>
          <p:cNvSpPr/>
          <p:nvPr/>
        </p:nvSpPr>
        <p:spPr>
          <a:xfrm>
            <a:off x="179070" y="1398121"/>
            <a:ext cx="4004310" cy="3970318"/>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ens</a:t>
            </a:r>
            <a:r>
              <a:rPr lang="fr-FR" dirty="0">
                <a:latin typeface="Courier New" panose="02070309020205020404" pitchFamily="49" charset="0"/>
                <a:cs typeface="Courier New" panose="02070309020205020404" pitchFamily="49" charset="0"/>
              </a:rPr>
              <a:t> = new Set();</a:t>
            </a:r>
          </a:p>
          <a:p>
            <a:r>
              <a:rPr lang="fr-FR" dirty="0" err="1">
                <a:latin typeface="Courier New" panose="02070309020205020404" pitchFamily="49" charset="0"/>
                <a:cs typeface="Courier New" panose="02070309020205020404" pitchFamily="49" charset="0"/>
              </a:rPr>
              <a:t>ens.add</a:t>
            </a:r>
            <a:r>
              <a:rPr lang="fr-FR" dirty="0">
                <a:latin typeface="Courier New" panose="02070309020205020404" pitchFamily="49" charset="0"/>
                <a:cs typeface="Courier New" panose="02070309020205020404" pitchFamily="49" charset="0"/>
              </a:rPr>
              <a:t>(10);</a:t>
            </a:r>
          </a:p>
          <a:p>
            <a:r>
              <a:rPr lang="fr-FR" dirty="0" err="1">
                <a:latin typeface="Courier New" panose="02070309020205020404" pitchFamily="49" charset="0"/>
                <a:cs typeface="Courier New" panose="02070309020205020404" pitchFamily="49" charset="0"/>
              </a:rPr>
              <a:t>ens.add</a:t>
            </a:r>
            <a:r>
              <a:rPr lang="fr-FR" dirty="0">
                <a:latin typeface="Courier New" panose="02070309020205020404" pitchFamily="49" charset="0"/>
                <a:cs typeface="Courier New" panose="02070309020205020404" pitchFamily="49" charset="0"/>
              </a:rPr>
              <a:t>('texte');</a:t>
            </a:r>
          </a:p>
          <a:p>
            <a:r>
              <a:rPr lang="fr-FR" dirty="0" err="1">
                <a:latin typeface="Courier New" panose="02070309020205020404" pitchFamily="49" charset="0"/>
                <a:cs typeface="Courier New" panose="02070309020205020404" pitchFamily="49" charset="0"/>
              </a:rPr>
              <a:t>ens.add</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true</a:t>
            </a:r>
            <a:r>
              <a:rPr lang="fr-FR" dirty="0">
                <a:latin typeface="Courier New" panose="02070309020205020404" pitchFamily="49" charset="0"/>
                <a:cs typeface="Courier New" panose="02070309020205020404" pitchFamily="49" charset="0"/>
              </a:rPr>
              <a:t>);</a:t>
            </a:r>
          </a:p>
          <a:p>
            <a:r>
              <a:rPr lang="fr-FR" dirty="0" err="1">
                <a:latin typeface="Courier New" panose="02070309020205020404" pitchFamily="49" charset="0"/>
                <a:cs typeface="Courier New" panose="02070309020205020404" pitchFamily="49" charset="0"/>
              </a:rPr>
              <a:t>ens.add</a:t>
            </a:r>
            <a:r>
              <a:rPr lang="fr-FR" dirty="0">
                <a:latin typeface="Courier New" panose="02070309020205020404" pitchFamily="49" charset="0"/>
                <a:cs typeface="Courier New" panose="02070309020205020404" pitchFamily="49" charset="0"/>
              </a:rPr>
              <a:t>({nom: </a:t>
            </a:r>
            <a:r>
              <a:rPr lang="fr-FR" dirty="0" err="1">
                <a:latin typeface="Courier New" panose="02070309020205020404" pitchFamily="49" charset="0"/>
                <a:cs typeface="Courier New" panose="02070309020205020404" pitchFamily="49" charset="0"/>
              </a:rPr>
              <a:t>'Pierre</a:t>
            </a:r>
            <a:r>
              <a:rPr lang="fr-FR" dirty="0">
                <a:latin typeface="Courier New" panose="02070309020205020404" pitchFamily="49" charset="0"/>
                <a:cs typeface="Courier New" panose="02070309020205020404" pitchFamily="49" charset="0"/>
              </a:rPr>
              <a:t>'});</a:t>
            </a:r>
          </a:p>
          <a:p>
            <a:r>
              <a:rPr lang="fr-FR" dirty="0" err="1">
                <a:latin typeface="Courier New" panose="02070309020205020404" pitchFamily="49" charset="0"/>
                <a:cs typeface="Courier New" panose="02070309020205020404" pitchFamily="49" charset="0"/>
              </a:rPr>
              <a:t>ens.add</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null</a:t>
            </a:r>
            <a:r>
              <a:rPr lang="fr-FR" dirty="0">
                <a:latin typeface="Courier New" panose="02070309020205020404" pitchFamily="49" charset="0"/>
                <a:cs typeface="Courier New" panose="02070309020205020404" pitchFamily="49" charset="0"/>
              </a:rPr>
              <a:t>);</a:t>
            </a:r>
          </a:p>
          <a:p>
            <a:r>
              <a:rPr lang="fr-FR" dirty="0" err="1">
                <a:latin typeface="Courier New" panose="02070309020205020404" pitchFamily="49" charset="0"/>
                <a:cs typeface="Courier New" panose="02070309020205020404" pitchFamily="49" charset="0"/>
              </a:rPr>
              <a:t>ens.add</a:t>
            </a:r>
            <a:r>
              <a:rPr lang="fr-FR" dirty="0">
                <a:latin typeface="Courier New" panose="02070309020205020404" pitchFamily="49" charset="0"/>
                <a:cs typeface="Courier New" panose="02070309020205020404" pitchFamily="49" charset="0"/>
              </a:rPr>
              <a:t>(NaN);</a:t>
            </a:r>
          </a:p>
          <a:p>
            <a:r>
              <a:rPr lang="fr-FR" dirty="0">
                <a:latin typeface="Courier New" panose="02070309020205020404" pitchFamily="49" charset="0"/>
                <a:cs typeface="Courier New" panose="02070309020205020404" pitchFamily="49" charset="0"/>
              </a:rPr>
              <a:t>console.log(</a:t>
            </a:r>
            <a:r>
              <a:rPr lang="fr-FR" dirty="0" err="1">
                <a:latin typeface="Courier New" panose="02070309020205020404" pitchFamily="49" charset="0"/>
                <a:cs typeface="Courier New" panose="02070309020205020404" pitchFamily="49" charset="0"/>
              </a:rPr>
              <a:t>ens</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console.log(</a:t>
            </a:r>
            <a:r>
              <a:rPr lang="fr-FR" dirty="0" err="1">
                <a:latin typeface="Courier New" panose="02070309020205020404" pitchFamily="49" charset="0"/>
                <a:cs typeface="Courier New" panose="02070309020205020404" pitchFamily="49" charset="0"/>
              </a:rPr>
              <a:t>ens.size</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console.log(</a:t>
            </a:r>
            <a:r>
              <a:rPr lang="fr-FR" dirty="0" err="1">
                <a:latin typeface="Courier New" panose="02070309020205020404" pitchFamily="49" charset="0"/>
                <a:cs typeface="Courier New" panose="02070309020205020404" pitchFamily="49" charset="0"/>
              </a:rPr>
              <a:t>ens.has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true</a:t>
            </a:r>
            <a:r>
              <a:rPr lang="fr-FR" dirty="0">
                <a:latin typeface="Courier New" panose="02070309020205020404" pitchFamily="49" charset="0"/>
                <a:cs typeface="Courier New" panose="02070309020205020404" pitchFamily="49" charset="0"/>
              </a:rPr>
              <a:t>));</a:t>
            </a:r>
          </a:p>
          <a:p>
            <a:r>
              <a:rPr lang="fr-FR" dirty="0" err="1">
                <a:latin typeface="Courier New" panose="02070309020205020404" pitchFamily="49" charset="0"/>
                <a:cs typeface="Courier New" panose="02070309020205020404" pitchFamily="49" charset="0"/>
              </a:rPr>
              <a:t>ens.delete</a:t>
            </a:r>
            <a:r>
              <a:rPr lang="fr-FR" dirty="0">
                <a:latin typeface="Courier New" panose="02070309020205020404" pitchFamily="49" charset="0"/>
                <a:cs typeface="Courier New" panose="02070309020205020404" pitchFamily="49" charset="0"/>
              </a:rPr>
              <a:t>('texte');</a:t>
            </a:r>
          </a:p>
          <a:p>
            <a:r>
              <a:rPr lang="fr-FR" dirty="0">
                <a:latin typeface="Courier New" panose="02070309020205020404" pitchFamily="49" charset="0"/>
                <a:cs typeface="Courier New" panose="02070309020205020404" pitchFamily="49" charset="0"/>
              </a:rPr>
              <a:t>console.log(</a:t>
            </a:r>
            <a:r>
              <a:rPr lang="fr-FR" dirty="0" err="1">
                <a:latin typeface="Courier New" panose="02070309020205020404" pitchFamily="49" charset="0"/>
                <a:cs typeface="Courier New" panose="02070309020205020404" pitchFamily="49" charset="0"/>
              </a:rPr>
              <a:t>ens.size</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console.log(</a:t>
            </a:r>
            <a:r>
              <a:rPr lang="fr-FR" dirty="0" err="1">
                <a:latin typeface="Courier New" panose="02070309020205020404" pitchFamily="49" charset="0"/>
                <a:cs typeface="Courier New" panose="02070309020205020404" pitchFamily="49" charset="0"/>
              </a:rPr>
              <a:t>ens</a:t>
            </a:r>
            <a:r>
              <a:rPr lang="fr-FR" dirty="0">
                <a:latin typeface="Courier New" panose="02070309020205020404" pitchFamily="49" charset="0"/>
                <a:cs typeface="Courier New" panose="02070309020205020404" pitchFamily="49" charset="0"/>
              </a:rPr>
              <a:t>);</a:t>
            </a:r>
          </a:p>
          <a:p>
            <a:r>
              <a:rPr lang="fr-FR" dirty="0" err="1">
                <a:latin typeface="Courier New" panose="02070309020205020404" pitchFamily="49" charset="0"/>
                <a:cs typeface="Courier New" panose="02070309020205020404" pitchFamily="49" charset="0"/>
              </a:rPr>
              <a:t>ens.forEach</a:t>
            </a:r>
            <a:r>
              <a:rPr lang="fr-FR" dirty="0">
                <a:latin typeface="Courier New" panose="02070309020205020404" pitchFamily="49" charset="0"/>
                <a:cs typeface="Courier New" panose="02070309020205020404" pitchFamily="49" charset="0"/>
              </a:rPr>
              <a:t>(console.log);</a:t>
            </a:r>
          </a:p>
        </p:txBody>
      </p:sp>
    </p:spTree>
    <p:extLst>
      <p:ext uri="{BB962C8B-B14F-4D97-AF65-F5344CB8AC3E}">
        <p14:creationId xmlns:p14="http://schemas.microsoft.com/office/powerpoint/2010/main" val="2983636127"/>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783080" y="0"/>
            <a:ext cx="8903970" cy="769441"/>
          </a:xfrm>
          <a:prstGeom prst="rect">
            <a:avLst/>
          </a:prstGeom>
          <a:noFill/>
        </p:spPr>
        <p:txBody>
          <a:bodyPr wrap="square" rtlCol="0">
            <a:spAutoFit/>
          </a:bodyPr>
          <a:lstStyle/>
          <a:p>
            <a:r>
              <a:rPr lang="fr-FR" sz="4400" dirty="0"/>
              <a:t>Collections et dictionnaires - </a:t>
            </a:r>
            <a:r>
              <a:rPr lang="fr-FR" sz="4400" dirty="0" err="1"/>
              <a:t>Map</a:t>
            </a:r>
            <a:endParaRPr lang="fr-FR" sz="4400" dirty="0"/>
          </a:p>
        </p:txBody>
      </p:sp>
      <p:sp>
        <p:nvSpPr>
          <p:cNvPr id="5" name="ZoneTexte 4"/>
          <p:cNvSpPr txBox="1"/>
          <p:nvPr/>
        </p:nvSpPr>
        <p:spPr>
          <a:xfrm>
            <a:off x="2388870" y="1531620"/>
            <a:ext cx="8012430" cy="646331"/>
          </a:xfrm>
          <a:prstGeom prst="rect">
            <a:avLst/>
          </a:prstGeom>
          <a:noFill/>
        </p:spPr>
        <p:txBody>
          <a:bodyPr wrap="square" rtlCol="0">
            <a:spAutoFit/>
          </a:bodyPr>
          <a:lstStyle/>
          <a:p>
            <a:r>
              <a:rPr lang="fr-FR" dirty="0"/>
              <a:t>Un </a:t>
            </a:r>
            <a:r>
              <a:rPr lang="fr-FR" b="1" dirty="0" err="1"/>
              <a:t>Map</a:t>
            </a:r>
            <a:r>
              <a:rPr lang="fr-FR" dirty="0"/>
              <a:t> est un objet dans lequel sont stockées des valeurs indexées par une clé unique. C'est l'équivalent d'un </a:t>
            </a:r>
            <a:r>
              <a:rPr lang="fr-FR" b="1" dirty="0"/>
              <a:t>dictionnaire</a:t>
            </a:r>
            <a:r>
              <a:rPr lang="fr-FR" dirty="0"/>
              <a:t>.</a:t>
            </a:r>
          </a:p>
        </p:txBody>
      </p:sp>
      <p:pic>
        <p:nvPicPr>
          <p:cNvPr id="6" name="Image 5"/>
          <p:cNvPicPr>
            <a:picLocks noChangeAspect="1"/>
          </p:cNvPicPr>
          <p:nvPr/>
        </p:nvPicPr>
        <p:blipFill>
          <a:blip r:embed="rId2"/>
          <a:stretch>
            <a:fillRect/>
          </a:stretch>
        </p:blipFill>
        <p:spPr>
          <a:xfrm>
            <a:off x="5992545" y="2768680"/>
            <a:ext cx="6199455" cy="3556900"/>
          </a:xfrm>
          <a:prstGeom prst="rect">
            <a:avLst/>
          </a:prstGeom>
        </p:spPr>
      </p:pic>
      <p:sp>
        <p:nvSpPr>
          <p:cNvPr id="7" name="Rectangle 6"/>
          <p:cNvSpPr/>
          <p:nvPr/>
        </p:nvSpPr>
        <p:spPr>
          <a:xfrm>
            <a:off x="936675" y="3730466"/>
            <a:ext cx="5055870" cy="1477328"/>
          </a:xfrm>
          <a:prstGeom prst="rect">
            <a:avLst/>
          </a:prstGeom>
        </p:spPr>
        <p:txBody>
          <a:bodyPr wrap="square">
            <a:spAutoFit/>
          </a:bodyPr>
          <a:lstStyle/>
          <a:p>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dic</a:t>
            </a:r>
            <a:r>
              <a:rPr lang="fr-FR" dirty="0">
                <a:latin typeface="Courier New" panose="02070309020205020404" pitchFamily="49" charset="0"/>
                <a:cs typeface="Courier New" panose="02070309020205020404" pitchFamily="49" charset="0"/>
              </a:rPr>
              <a:t> = new </a:t>
            </a:r>
            <a:r>
              <a:rPr lang="fr-FR" dirty="0" err="1">
                <a:latin typeface="Courier New" panose="02070309020205020404" pitchFamily="49" charset="0"/>
                <a:cs typeface="Courier New" panose="02070309020205020404" pitchFamily="49" charset="0"/>
              </a:rPr>
              <a:t>Map</a:t>
            </a:r>
            <a:r>
              <a:rPr lang="fr-FR" dirty="0">
                <a:latin typeface="Courier New" panose="02070309020205020404" pitchFamily="49" charset="0"/>
                <a:cs typeface="Courier New" panose="02070309020205020404" pitchFamily="49" charset="0"/>
              </a:rPr>
              <a:t>();</a:t>
            </a:r>
          </a:p>
          <a:p>
            <a:r>
              <a:rPr lang="fr-FR" dirty="0" err="1">
                <a:latin typeface="Courier New" panose="02070309020205020404" pitchFamily="49" charset="0"/>
                <a:cs typeface="Courier New" panose="02070309020205020404" pitchFamily="49" charset="0"/>
              </a:rPr>
              <a:t>dic.set</a:t>
            </a:r>
            <a:r>
              <a:rPr lang="fr-FR" dirty="0">
                <a:latin typeface="Courier New" panose="02070309020205020404" pitchFamily="49" charset="0"/>
                <a:cs typeface="Courier New" panose="02070309020205020404" pitchFamily="49" charset="0"/>
              </a:rPr>
              <a:t>(1,'texte');</a:t>
            </a:r>
          </a:p>
          <a:p>
            <a:r>
              <a:rPr lang="fr-FR" dirty="0" err="1">
                <a:latin typeface="Courier New" panose="02070309020205020404" pitchFamily="49" charset="0"/>
                <a:cs typeface="Courier New" panose="02070309020205020404" pitchFamily="49" charset="0"/>
              </a:rPr>
              <a:t>dic.set</a:t>
            </a:r>
            <a:r>
              <a:rPr lang="fr-FR" dirty="0">
                <a:latin typeface="Courier New" panose="02070309020205020404" pitchFamily="49" charset="0"/>
                <a:cs typeface="Courier New" panose="02070309020205020404" pitchFamily="49" charset="0"/>
              </a:rPr>
              <a:t>('uneCle',10);</a:t>
            </a:r>
          </a:p>
          <a:p>
            <a:r>
              <a:rPr lang="fr-FR" dirty="0" err="1">
                <a:latin typeface="Courier New" panose="02070309020205020404" pitchFamily="49" charset="0"/>
                <a:cs typeface="Courier New" panose="02070309020205020404" pitchFamily="49" charset="0"/>
              </a:rPr>
              <a:t>dic.set</a:t>
            </a:r>
            <a:r>
              <a:rPr lang="fr-FR" dirty="0">
                <a:latin typeface="Courier New" panose="02070309020205020404" pitchFamily="49" charset="0"/>
                <a:cs typeface="Courier New" panose="02070309020205020404" pitchFamily="49" charset="0"/>
              </a:rPr>
              <a:t>({},new Set(['</a:t>
            </a:r>
            <a:r>
              <a:rPr lang="fr-FR" dirty="0" err="1">
                <a:latin typeface="Courier New" panose="02070309020205020404" pitchFamily="49" charset="0"/>
                <a:cs typeface="Courier New" panose="02070309020205020404" pitchFamily="49" charset="0"/>
              </a:rPr>
              <a:t>a','b','c</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console.log(</a:t>
            </a:r>
            <a:r>
              <a:rPr lang="fr-FR" dirty="0" err="1">
                <a:latin typeface="Courier New" panose="02070309020205020404" pitchFamily="49" charset="0"/>
                <a:cs typeface="Courier New" panose="02070309020205020404" pitchFamily="49" charset="0"/>
              </a:rPr>
              <a:t>dic</a:t>
            </a:r>
            <a:r>
              <a:rPr lang="fr-FR"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09373309"/>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783080" y="0"/>
            <a:ext cx="9578340" cy="769441"/>
          </a:xfrm>
          <a:prstGeom prst="rect">
            <a:avLst/>
          </a:prstGeom>
          <a:noFill/>
        </p:spPr>
        <p:txBody>
          <a:bodyPr wrap="square" rtlCol="0">
            <a:spAutoFit/>
          </a:bodyPr>
          <a:lstStyle/>
          <a:p>
            <a:r>
              <a:rPr lang="fr-FR" sz="4400" dirty="0"/>
              <a:t>Collections et dictionnaires - </a:t>
            </a:r>
            <a:r>
              <a:rPr lang="fr-FR" sz="4400" dirty="0" err="1"/>
              <a:t>Map</a:t>
            </a:r>
            <a:endParaRPr lang="fr-FR" sz="4400" dirty="0"/>
          </a:p>
        </p:txBody>
      </p:sp>
      <p:sp>
        <p:nvSpPr>
          <p:cNvPr id="4" name="ZoneTexte 3"/>
          <p:cNvSpPr txBox="1"/>
          <p:nvPr/>
        </p:nvSpPr>
        <p:spPr>
          <a:xfrm>
            <a:off x="1668780" y="1348740"/>
            <a:ext cx="9692640" cy="2585323"/>
          </a:xfrm>
          <a:prstGeom prst="rect">
            <a:avLst/>
          </a:prstGeom>
          <a:noFill/>
        </p:spPr>
        <p:txBody>
          <a:bodyPr wrap="square" rtlCol="0">
            <a:spAutoFit/>
          </a:bodyPr>
          <a:lstStyle/>
          <a:p>
            <a:r>
              <a:rPr lang="fr-FR" dirty="0"/>
              <a:t>Vous pouvez appliquer les fonctions suivantes à un </a:t>
            </a:r>
            <a:r>
              <a:rPr lang="fr-FR" b="1" dirty="0" err="1"/>
              <a:t>Map</a:t>
            </a:r>
            <a:r>
              <a:rPr lang="fr-FR" dirty="0"/>
              <a:t> :</a:t>
            </a:r>
          </a:p>
          <a:p>
            <a:pPr marL="285750" indent="-285750">
              <a:buFont typeface="Arial" panose="020B0604020202020204" pitchFamily="34" charset="0"/>
              <a:buChar char="•"/>
            </a:pPr>
            <a:r>
              <a:rPr lang="fr-FR" b="1" dirty="0"/>
              <a:t>set(</a:t>
            </a:r>
            <a:r>
              <a:rPr lang="fr-FR" b="1" dirty="0" err="1"/>
              <a:t>clé,valeur</a:t>
            </a:r>
            <a:r>
              <a:rPr lang="fr-FR" b="1" dirty="0"/>
              <a:t>) </a:t>
            </a:r>
            <a:r>
              <a:rPr lang="fr-FR" dirty="0"/>
              <a:t>ajoute, s'il n'est pas présent, le couple </a:t>
            </a:r>
            <a:r>
              <a:rPr lang="fr-FR" b="1" dirty="0"/>
              <a:t>clé, valeur</a:t>
            </a:r>
            <a:r>
              <a:rPr lang="fr-FR" dirty="0"/>
              <a:t> dans le </a:t>
            </a:r>
            <a:r>
              <a:rPr lang="fr-FR" dirty="0" err="1"/>
              <a:t>Map</a:t>
            </a:r>
            <a:endParaRPr lang="fr-FR" dirty="0"/>
          </a:p>
          <a:p>
            <a:pPr marL="285750" indent="-285750">
              <a:buFont typeface="Arial" panose="020B0604020202020204" pitchFamily="34" charset="0"/>
              <a:buChar char="•"/>
            </a:pPr>
            <a:r>
              <a:rPr lang="fr-FR" b="1" dirty="0"/>
              <a:t>has(clé)</a:t>
            </a:r>
            <a:r>
              <a:rPr lang="fr-FR" dirty="0"/>
              <a:t> retourne </a:t>
            </a:r>
            <a:r>
              <a:rPr lang="fr-FR" b="1" dirty="0" err="1"/>
              <a:t>true</a:t>
            </a:r>
            <a:r>
              <a:rPr lang="fr-FR" dirty="0"/>
              <a:t> ou </a:t>
            </a:r>
            <a:r>
              <a:rPr lang="fr-FR" b="1" dirty="0"/>
              <a:t>false</a:t>
            </a:r>
            <a:r>
              <a:rPr lang="fr-FR" dirty="0"/>
              <a:t> selon si la clé est présente ou absente dans le </a:t>
            </a:r>
            <a:r>
              <a:rPr lang="fr-FR" dirty="0" err="1"/>
              <a:t>Map</a:t>
            </a:r>
            <a:endParaRPr lang="fr-FR" dirty="0"/>
          </a:p>
          <a:p>
            <a:pPr marL="285750" indent="-285750">
              <a:buFont typeface="Arial" panose="020B0604020202020204" pitchFamily="34" charset="0"/>
              <a:buChar char="•"/>
            </a:pPr>
            <a:r>
              <a:rPr lang="fr-FR" b="1" dirty="0" err="1"/>
              <a:t>delete</a:t>
            </a:r>
            <a:r>
              <a:rPr lang="fr-FR" b="1" dirty="0"/>
              <a:t>(clé)</a:t>
            </a:r>
            <a:r>
              <a:rPr lang="fr-FR" dirty="0"/>
              <a:t> supprime (s'il est présent) le couple </a:t>
            </a:r>
            <a:r>
              <a:rPr lang="fr-FR" b="1" dirty="0"/>
              <a:t>clé, valeur </a:t>
            </a:r>
            <a:r>
              <a:rPr lang="fr-FR" dirty="0"/>
              <a:t>du </a:t>
            </a:r>
            <a:r>
              <a:rPr lang="fr-FR" dirty="0" err="1"/>
              <a:t>Map</a:t>
            </a:r>
            <a:r>
              <a:rPr lang="fr-FR" dirty="0"/>
              <a:t> et retourne </a:t>
            </a:r>
            <a:r>
              <a:rPr lang="fr-FR" b="1" dirty="0" err="1"/>
              <a:t>true</a:t>
            </a:r>
            <a:r>
              <a:rPr lang="fr-FR" dirty="0"/>
              <a:t> (</a:t>
            </a:r>
            <a:r>
              <a:rPr lang="fr-FR" b="1" dirty="0"/>
              <a:t>false</a:t>
            </a:r>
            <a:r>
              <a:rPr lang="fr-FR" dirty="0"/>
              <a:t> sinon)</a:t>
            </a:r>
          </a:p>
          <a:p>
            <a:pPr marL="285750" indent="-285750">
              <a:buFont typeface="Arial" panose="020B0604020202020204" pitchFamily="34" charset="0"/>
              <a:buChar char="•"/>
            </a:pPr>
            <a:r>
              <a:rPr lang="fr-FR" b="1" dirty="0" err="1"/>
              <a:t>clear</a:t>
            </a:r>
            <a:r>
              <a:rPr lang="fr-FR" b="1" dirty="0"/>
              <a:t>()</a:t>
            </a:r>
            <a:r>
              <a:rPr lang="fr-FR" dirty="0"/>
              <a:t> supprime toutes les valeurs du </a:t>
            </a:r>
            <a:r>
              <a:rPr lang="fr-FR" dirty="0" err="1"/>
              <a:t>Map</a:t>
            </a:r>
            <a:endParaRPr lang="fr-FR" dirty="0"/>
          </a:p>
          <a:p>
            <a:pPr marL="285750" indent="-285750">
              <a:buFont typeface="Arial" panose="020B0604020202020204" pitchFamily="34" charset="0"/>
              <a:buChar char="•"/>
            </a:pPr>
            <a:r>
              <a:rPr lang="fr-FR" b="1" dirty="0" err="1"/>
              <a:t>forEach</a:t>
            </a:r>
            <a:r>
              <a:rPr lang="fr-FR" b="1" dirty="0"/>
              <a:t>(fonction ou instruction)</a:t>
            </a:r>
            <a:r>
              <a:rPr lang="fr-FR" dirty="0"/>
              <a:t> exécute la fonction/l'instruction sur chaque valeur du </a:t>
            </a:r>
            <a:r>
              <a:rPr lang="fr-FR" dirty="0" err="1"/>
              <a:t>Map</a:t>
            </a:r>
            <a:endParaRPr lang="fr-FR" dirty="0"/>
          </a:p>
          <a:p>
            <a:pPr marL="285750" indent="-285750">
              <a:buFont typeface="Arial" panose="020B0604020202020204" pitchFamily="34" charset="0"/>
              <a:buChar char="•"/>
            </a:pPr>
            <a:endParaRPr lang="fr-FR" dirty="0"/>
          </a:p>
          <a:p>
            <a:endParaRPr lang="fr-FR" dirty="0"/>
          </a:p>
          <a:p>
            <a:r>
              <a:rPr lang="fr-FR" dirty="0"/>
              <a:t>Vous pouvez également utiliser la propriété </a:t>
            </a:r>
            <a:r>
              <a:rPr lang="fr-FR" b="1" dirty="0"/>
              <a:t>size</a:t>
            </a:r>
            <a:r>
              <a:rPr lang="fr-FR" dirty="0"/>
              <a:t> pour connaitre le nombre de valeurs du </a:t>
            </a:r>
            <a:r>
              <a:rPr lang="fr-FR" dirty="0" err="1"/>
              <a:t>Map</a:t>
            </a:r>
            <a:r>
              <a:rPr lang="fr-FR" dirty="0"/>
              <a:t>.</a:t>
            </a:r>
          </a:p>
        </p:txBody>
      </p:sp>
      <p:sp>
        <p:nvSpPr>
          <p:cNvPr id="5" name="ZoneTexte 4"/>
          <p:cNvSpPr txBox="1"/>
          <p:nvPr/>
        </p:nvSpPr>
        <p:spPr>
          <a:xfrm>
            <a:off x="2868930" y="4526280"/>
            <a:ext cx="6583680"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fr-FR" dirty="0"/>
              <a:t>Exercice : entrainez-vous à utiliser ces fonctions et la propriété </a:t>
            </a:r>
            <a:r>
              <a:rPr lang="fr-FR" b="1" dirty="0"/>
              <a:t>size</a:t>
            </a:r>
          </a:p>
        </p:txBody>
      </p:sp>
    </p:spTree>
    <p:extLst>
      <p:ext uri="{BB962C8B-B14F-4D97-AF65-F5344CB8AC3E}">
        <p14:creationId xmlns:p14="http://schemas.microsoft.com/office/powerpoint/2010/main" val="23353231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31FA6EE-F914-490D-9AD2-2235B2D6F150}"/>
              </a:ext>
            </a:extLst>
          </p:cNvPr>
          <p:cNvSpPr txBox="1"/>
          <p:nvPr/>
        </p:nvSpPr>
        <p:spPr>
          <a:xfrm>
            <a:off x="2343150" y="1095375"/>
            <a:ext cx="7867650" cy="2031325"/>
          </a:xfrm>
          <a:prstGeom prst="rect">
            <a:avLst/>
          </a:prstGeom>
          <a:noFill/>
        </p:spPr>
        <p:txBody>
          <a:bodyPr wrap="square" rtlCol="0">
            <a:spAutoFit/>
          </a:bodyPr>
          <a:lstStyle/>
          <a:p>
            <a:r>
              <a:rPr lang="fr-FR" dirty="0"/>
              <a:t>Exercice</a:t>
            </a:r>
          </a:p>
          <a:p>
            <a:endParaRPr lang="fr-FR" dirty="0"/>
          </a:p>
          <a:p>
            <a:r>
              <a:rPr lang="fr-FR" dirty="0"/>
              <a:t>Créez un formulaire dans lequel l'utilisateur pourra saisir un calcul dans une zone de texte. Au clic sur un bouton, le résultat du calcul s'affichera dans une autre zone de texte.</a:t>
            </a:r>
          </a:p>
          <a:p>
            <a:endParaRPr lang="fr-FR" dirty="0"/>
          </a:p>
          <a:p>
            <a:r>
              <a:rPr lang="fr-FR" dirty="0"/>
              <a:t>Vous utiliserez pour cela la fonction </a:t>
            </a:r>
            <a:r>
              <a:rPr lang="fr-FR" dirty="0" err="1"/>
              <a:t>eval</a:t>
            </a:r>
            <a:r>
              <a:rPr lang="fr-FR" dirty="0"/>
              <a:t>().</a:t>
            </a:r>
          </a:p>
        </p:txBody>
      </p:sp>
      <p:sp>
        <p:nvSpPr>
          <p:cNvPr id="3" name="Espace réservé du numéro de diapositive 2">
            <a:extLst>
              <a:ext uri="{FF2B5EF4-FFF2-40B4-BE49-F238E27FC236}">
                <a16:creationId xmlns:a16="http://schemas.microsoft.com/office/drawing/2014/main" id="{DCFDFE8F-7E36-4824-A6DE-558374D60B43}"/>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Tree>
    <p:extLst>
      <p:ext uri="{BB962C8B-B14F-4D97-AF65-F5344CB8AC3E}">
        <p14:creationId xmlns:p14="http://schemas.microsoft.com/office/powerpoint/2010/main" val="3432124164"/>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7498080" y="356215"/>
            <a:ext cx="5189220" cy="1446550"/>
          </a:xfrm>
          <a:prstGeom prst="rect">
            <a:avLst/>
          </a:prstGeom>
          <a:noFill/>
        </p:spPr>
        <p:txBody>
          <a:bodyPr wrap="square" rtlCol="0">
            <a:spAutoFit/>
          </a:bodyPr>
          <a:lstStyle/>
          <a:p>
            <a:r>
              <a:rPr lang="fr-FR" sz="4400" dirty="0"/>
              <a:t>Collections et dictionnaires - </a:t>
            </a:r>
            <a:r>
              <a:rPr lang="fr-FR" sz="4400" dirty="0" err="1"/>
              <a:t>Map</a:t>
            </a:r>
            <a:endParaRPr lang="fr-FR" sz="4400" dirty="0"/>
          </a:p>
        </p:txBody>
      </p:sp>
      <p:sp>
        <p:nvSpPr>
          <p:cNvPr id="5" name="Rectangle 4"/>
          <p:cNvSpPr/>
          <p:nvPr/>
        </p:nvSpPr>
        <p:spPr>
          <a:xfrm>
            <a:off x="91440" y="210683"/>
            <a:ext cx="7406640" cy="452431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dic</a:t>
            </a:r>
            <a:r>
              <a:rPr lang="fr-FR" dirty="0">
                <a:latin typeface="Courier New" panose="02070309020205020404" pitchFamily="49" charset="0"/>
                <a:cs typeface="Courier New" panose="02070309020205020404" pitchFamily="49" charset="0"/>
              </a:rPr>
              <a:t> = new </a:t>
            </a:r>
            <a:r>
              <a:rPr lang="fr-FR" dirty="0" err="1">
                <a:latin typeface="Courier New" panose="02070309020205020404" pitchFamily="49" charset="0"/>
                <a:cs typeface="Courier New" panose="02070309020205020404" pitchFamily="49" charset="0"/>
              </a:rPr>
              <a:t>Map</a:t>
            </a:r>
            <a:r>
              <a:rPr lang="fr-FR" dirty="0">
                <a:latin typeface="Courier New" panose="02070309020205020404" pitchFamily="49" charset="0"/>
                <a:cs typeface="Courier New" panose="02070309020205020404" pitchFamily="49" charset="0"/>
              </a:rPr>
              <a:t>();</a:t>
            </a:r>
          </a:p>
          <a:p>
            <a:r>
              <a:rPr lang="fr-FR" dirty="0" err="1">
                <a:latin typeface="Courier New" panose="02070309020205020404" pitchFamily="49" charset="0"/>
                <a:cs typeface="Courier New" panose="02070309020205020404" pitchFamily="49" charset="0"/>
              </a:rPr>
              <a:t>dic.set</a:t>
            </a:r>
            <a:r>
              <a:rPr lang="fr-FR" dirty="0">
                <a:latin typeface="Courier New" panose="02070309020205020404" pitchFamily="49" charset="0"/>
                <a:cs typeface="Courier New" panose="02070309020205020404" pitchFamily="49" charset="0"/>
              </a:rPr>
              <a:t>(1,'texte');</a:t>
            </a:r>
          </a:p>
          <a:p>
            <a:r>
              <a:rPr lang="fr-FR" dirty="0" err="1">
                <a:latin typeface="Courier New" panose="02070309020205020404" pitchFamily="49" charset="0"/>
                <a:cs typeface="Courier New" panose="02070309020205020404" pitchFamily="49" charset="0"/>
              </a:rPr>
              <a:t>dic.set</a:t>
            </a:r>
            <a:r>
              <a:rPr lang="fr-FR" dirty="0">
                <a:latin typeface="Courier New" panose="02070309020205020404" pitchFamily="49" charset="0"/>
                <a:cs typeface="Courier New" panose="02070309020205020404" pitchFamily="49" charset="0"/>
              </a:rPr>
              <a:t>('uneCle',10);</a:t>
            </a:r>
          </a:p>
          <a:p>
            <a:r>
              <a:rPr lang="fr-FR" dirty="0" err="1">
                <a:latin typeface="Courier New" panose="02070309020205020404" pitchFamily="49" charset="0"/>
                <a:cs typeface="Courier New" panose="02070309020205020404" pitchFamily="49" charset="0"/>
              </a:rPr>
              <a:t>dic.set</a:t>
            </a:r>
            <a:r>
              <a:rPr lang="fr-FR" dirty="0">
                <a:latin typeface="Courier New" panose="02070309020205020404" pitchFamily="49" charset="0"/>
                <a:cs typeface="Courier New" panose="02070309020205020404" pitchFamily="49" charset="0"/>
              </a:rPr>
              <a:t>(10, {</a:t>
            </a:r>
            <a:r>
              <a:rPr lang="fr-FR" dirty="0" err="1">
                <a:latin typeface="Courier New" panose="02070309020205020404" pitchFamily="49" charset="0"/>
                <a:cs typeface="Courier New" panose="02070309020205020404" pitchFamily="49" charset="0"/>
              </a:rPr>
              <a:t>prenom</a:t>
            </a:r>
            <a:r>
              <a:rPr lang="fr-FR" dirty="0">
                <a:latin typeface="Courier New" panose="02070309020205020404" pitchFamily="49" charset="0"/>
                <a:cs typeface="Courier New" panose="02070309020205020404" pitchFamily="49" charset="0"/>
              </a:rPr>
              <a:t>: 'Jean', nom: 'Legrand'});</a:t>
            </a:r>
          </a:p>
          <a:p>
            <a:r>
              <a:rPr lang="fr-FR" dirty="0">
                <a:latin typeface="Courier New" panose="02070309020205020404" pitchFamily="49" charset="0"/>
                <a:cs typeface="Courier New" panose="02070309020205020404" pitchFamily="49" charset="0"/>
              </a:rPr>
              <a:t>console.log(</a:t>
            </a:r>
            <a:r>
              <a:rPr lang="fr-FR" dirty="0" err="1">
                <a:latin typeface="Courier New" panose="02070309020205020404" pitchFamily="49" charset="0"/>
                <a:cs typeface="Courier New" panose="02070309020205020404" pitchFamily="49" charset="0"/>
              </a:rPr>
              <a:t>dic</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console.log(</a:t>
            </a:r>
            <a:r>
              <a:rPr lang="fr-FR" dirty="0" err="1">
                <a:latin typeface="Courier New" panose="02070309020205020404" pitchFamily="49" charset="0"/>
                <a:cs typeface="Courier New" panose="02070309020205020404" pitchFamily="49" charset="0"/>
              </a:rPr>
              <a:t>dic.size</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console.log(</a:t>
            </a:r>
            <a:r>
              <a:rPr lang="fr-FR" dirty="0" err="1">
                <a:latin typeface="Courier New" panose="02070309020205020404" pitchFamily="49" charset="0"/>
                <a:cs typeface="Courier New" panose="02070309020205020404" pitchFamily="49" charset="0"/>
              </a:rPr>
              <a:t>dic.has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uneCle</a:t>
            </a:r>
            <a:r>
              <a:rPr lang="fr-FR" dirty="0">
                <a:latin typeface="Courier New" panose="02070309020205020404" pitchFamily="49" charset="0"/>
                <a:cs typeface="Courier New" panose="02070309020205020404" pitchFamily="49" charset="0"/>
              </a:rPr>
              <a:t>'));</a:t>
            </a:r>
          </a:p>
          <a:p>
            <a:r>
              <a:rPr lang="fr-FR" dirty="0" err="1">
                <a:latin typeface="Courier New" panose="02070309020205020404" pitchFamily="49" charset="0"/>
                <a:cs typeface="Courier New" panose="02070309020205020404" pitchFamily="49" charset="0"/>
              </a:rPr>
              <a:t>dic.delete</a:t>
            </a:r>
            <a:r>
              <a:rPr lang="fr-FR" dirty="0">
                <a:latin typeface="Courier New" panose="02070309020205020404" pitchFamily="49" charset="0"/>
                <a:cs typeface="Courier New" panose="02070309020205020404" pitchFamily="49" charset="0"/>
              </a:rPr>
              <a:t>(1);</a:t>
            </a:r>
          </a:p>
          <a:p>
            <a:r>
              <a:rPr lang="fr-FR" dirty="0">
                <a:latin typeface="Courier New" panose="02070309020205020404" pitchFamily="49" charset="0"/>
                <a:cs typeface="Courier New" panose="02070309020205020404" pitchFamily="49" charset="0"/>
              </a:rPr>
              <a:t>console.log(</a:t>
            </a:r>
            <a:r>
              <a:rPr lang="fr-FR" dirty="0" err="1">
                <a:latin typeface="Courier New" panose="02070309020205020404" pitchFamily="49" charset="0"/>
                <a:cs typeface="Courier New" panose="02070309020205020404" pitchFamily="49" charset="0"/>
              </a:rPr>
              <a:t>dic.size</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console.log(</a:t>
            </a:r>
            <a:r>
              <a:rPr lang="fr-FR" dirty="0" err="1">
                <a:latin typeface="Courier New" panose="02070309020205020404" pitchFamily="49" charset="0"/>
                <a:cs typeface="Courier New" panose="02070309020205020404" pitchFamily="49" charset="0"/>
              </a:rPr>
              <a:t>dic</a:t>
            </a:r>
            <a:r>
              <a:rPr lang="fr-FR" dirty="0">
                <a:latin typeface="Courier New" panose="02070309020205020404" pitchFamily="49" charset="0"/>
                <a:cs typeface="Courier New" panose="02070309020205020404" pitchFamily="49" charset="0"/>
              </a:rPr>
              <a:t>);</a:t>
            </a:r>
          </a:p>
          <a:p>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enumere</a:t>
            </a:r>
            <a:r>
              <a:rPr lang="fr-FR" dirty="0">
                <a:latin typeface="Courier New" panose="02070309020205020404" pitchFamily="49" charset="0"/>
                <a:cs typeface="Courier New" panose="02070309020205020404" pitchFamily="49" charset="0"/>
              </a:rPr>
              <a:t>(valeur, </a:t>
            </a:r>
            <a:r>
              <a:rPr lang="fr-FR" dirty="0" err="1">
                <a:latin typeface="Courier New" panose="02070309020205020404" pitchFamily="49" charset="0"/>
                <a:cs typeface="Courier New" panose="02070309020205020404" pitchFamily="49" charset="0"/>
              </a:rPr>
              <a:t>cle</a:t>
            </a:r>
            <a:r>
              <a:rPr lang="fr-FR" dirty="0">
                <a:latin typeface="Courier New" panose="02070309020205020404" pitchFamily="49" charset="0"/>
                <a:cs typeface="Courier New" panose="02070309020205020404" pitchFamily="49" charset="0"/>
              </a:rPr>
              <a:t>, dico){ // Les arguments sont définis automatiquement</a:t>
            </a:r>
          </a:p>
          <a:p>
            <a:r>
              <a:rPr lang="fr-FR" dirty="0">
                <a:latin typeface="Courier New" panose="02070309020205020404" pitchFamily="49" charset="0"/>
                <a:cs typeface="Courier New" panose="02070309020205020404" pitchFamily="49" charset="0"/>
              </a:rPr>
              <a:t>  console.log('</a:t>
            </a:r>
            <a:r>
              <a:rPr lang="fr-FR" dirty="0" err="1">
                <a:latin typeface="Courier New" panose="02070309020205020404" pitchFamily="49" charset="0"/>
                <a:cs typeface="Courier New" panose="02070309020205020404" pitchFamily="49" charset="0"/>
              </a:rPr>
              <a:t>dic</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cle</a:t>
            </a:r>
            <a:r>
              <a:rPr lang="fr-FR" dirty="0">
                <a:latin typeface="Courier New" panose="02070309020205020404" pitchFamily="49" charset="0"/>
                <a:cs typeface="Courier New" panose="02070309020205020404" pitchFamily="49" charset="0"/>
              </a:rPr>
              <a:t>+']='+valeur);</a:t>
            </a:r>
          </a:p>
          <a:p>
            <a:r>
              <a:rPr lang="fr-FR" dirty="0">
                <a:latin typeface="Courier New" panose="02070309020205020404" pitchFamily="49" charset="0"/>
                <a:cs typeface="Courier New" panose="02070309020205020404" pitchFamily="49" charset="0"/>
              </a:rPr>
              <a:t>  //console.log(`</a:t>
            </a:r>
            <a:r>
              <a:rPr lang="fr-FR" dirty="0" err="1">
                <a:latin typeface="Courier New" panose="02070309020205020404" pitchFamily="49" charset="0"/>
                <a:cs typeface="Courier New" panose="02070309020205020404" pitchFamily="49" charset="0"/>
              </a:rPr>
              <a:t>dic</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cle</a:t>
            </a:r>
            <a:r>
              <a:rPr lang="fr-FR" dirty="0">
                <a:latin typeface="Courier New" panose="02070309020205020404" pitchFamily="49" charset="0"/>
                <a:cs typeface="Courier New" panose="02070309020205020404" pitchFamily="49" charset="0"/>
              </a:rPr>
              <a:t>}]=${valeur}`);</a:t>
            </a:r>
          </a:p>
          <a:p>
            <a:r>
              <a:rPr lang="fr-FR" dirty="0">
                <a:latin typeface="Courier New" panose="02070309020205020404" pitchFamily="49" charset="0"/>
                <a:cs typeface="Courier New" panose="02070309020205020404" pitchFamily="49" charset="0"/>
              </a:rPr>
              <a:t>}</a:t>
            </a:r>
          </a:p>
          <a:p>
            <a:r>
              <a:rPr lang="fr-FR" dirty="0" err="1">
                <a:latin typeface="Courier New" panose="02070309020205020404" pitchFamily="49" charset="0"/>
                <a:cs typeface="Courier New" panose="02070309020205020404" pitchFamily="49" charset="0"/>
              </a:rPr>
              <a:t>dic.forEach</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enumere</a:t>
            </a:r>
            <a:r>
              <a:rPr lang="fr-FR" dirty="0">
                <a:latin typeface="Courier New" panose="02070309020205020404" pitchFamily="49" charset="0"/>
                <a:cs typeface="Courier New" panose="02070309020205020404" pitchFamily="49" charset="0"/>
              </a:rPr>
              <a:t>);</a:t>
            </a:r>
          </a:p>
        </p:txBody>
      </p:sp>
      <p:pic>
        <p:nvPicPr>
          <p:cNvPr id="6" name="Image 5"/>
          <p:cNvPicPr>
            <a:picLocks noChangeAspect="1"/>
          </p:cNvPicPr>
          <p:nvPr/>
        </p:nvPicPr>
        <p:blipFill>
          <a:blip r:embed="rId2"/>
          <a:stretch>
            <a:fillRect/>
          </a:stretch>
        </p:blipFill>
        <p:spPr>
          <a:xfrm>
            <a:off x="4701006" y="4312435"/>
            <a:ext cx="6695238" cy="2400000"/>
          </a:xfrm>
          <a:prstGeom prst="rect">
            <a:avLst/>
          </a:prstGeom>
        </p:spPr>
      </p:pic>
      <p:sp>
        <p:nvSpPr>
          <p:cNvPr id="7" name="ZoneTexte 6"/>
          <p:cNvSpPr txBox="1"/>
          <p:nvPr/>
        </p:nvSpPr>
        <p:spPr>
          <a:xfrm>
            <a:off x="7793355" y="3619500"/>
            <a:ext cx="3360420" cy="369332"/>
          </a:xfrm>
          <a:prstGeom prst="rect">
            <a:avLst/>
          </a:prstGeom>
          <a:noFill/>
        </p:spPr>
        <p:txBody>
          <a:bodyPr wrap="square" rtlCol="0">
            <a:spAutoFit/>
          </a:bodyPr>
          <a:lstStyle/>
          <a:p>
            <a:r>
              <a:rPr lang="fr-FR" dirty="0"/>
              <a:t>Ou encore avec un template</a:t>
            </a:r>
          </a:p>
        </p:txBody>
      </p:sp>
      <p:cxnSp>
        <p:nvCxnSpPr>
          <p:cNvPr id="9" name="Connecteur droit avec flèche 8"/>
          <p:cNvCxnSpPr/>
          <p:nvPr/>
        </p:nvCxnSpPr>
        <p:spPr>
          <a:xfrm flipH="1">
            <a:off x="5930265" y="3848100"/>
            <a:ext cx="1727149" cy="114300"/>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60195907"/>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83080" y="0"/>
            <a:ext cx="8903970" cy="769441"/>
          </a:xfrm>
          <a:prstGeom prst="rect">
            <a:avLst/>
          </a:prstGeom>
          <a:noFill/>
        </p:spPr>
        <p:txBody>
          <a:bodyPr wrap="square" rtlCol="0">
            <a:spAutoFit/>
          </a:bodyPr>
          <a:lstStyle/>
          <a:p>
            <a:r>
              <a:rPr lang="fr-FR" sz="4400" dirty="0"/>
              <a:t>Spread </a:t>
            </a:r>
            <a:r>
              <a:rPr lang="fr-FR" sz="4400" dirty="0" err="1"/>
              <a:t>operator</a:t>
            </a:r>
            <a:endParaRPr lang="fr-FR" sz="4400" dirty="0"/>
          </a:p>
        </p:txBody>
      </p:sp>
      <p:sp>
        <p:nvSpPr>
          <p:cNvPr id="3" name="ZoneTexte 2"/>
          <p:cNvSpPr txBox="1"/>
          <p:nvPr/>
        </p:nvSpPr>
        <p:spPr>
          <a:xfrm>
            <a:off x="2011680" y="1074420"/>
            <a:ext cx="8903970" cy="3970318"/>
          </a:xfrm>
          <a:prstGeom prst="rect">
            <a:avLst/>
          </a:prstGeom>
          <a:noFill/>
        </p:spPr>
        <p:txBody>
          <a:bodyPr wrap="square" rtlCol="0">
            <a:spAutoFit/>
          </a:bodyPr>
          <a:lstStyle/>
          <a:p>
            <a:r>
              <a:rPr lang="fr-FR" dirty="0"/>
              <a:t>L'opérateur "…" permet de rassembler plusieurs tableaux dans un seul.</a:t>
            </a:r>
          </a:p>
          <a:p>
            <a:endParaRPr lang="fr-FR" dirty="0"/>
          </a:p>
          <a:p>
            <a:r>
              <a:rPr lang="fr-FR" dirty="0"/>
              <a:t>Supposons que vous ayez les deux tableaux suivants :</a:t>
            </a:r>
          </a:p>
          <a:p>
            <a:pPr lvl="1"/>
            <a:r>
              <a:rPr lang="fr-FR" dirty="0">
                <a:latin typeface="Courier New" panose="02070309020205020404" pitchFamily="49" charset="0"/>
                <a:cs typeface="Courier New" panose="02070309020205020404" pitchFamily="49" charset="0"/>
              </a:rPr>
              <a:t>let poissons=['</a:t>
            </a:r>
            <a:r>
              <a:rPr lang="fr-FR" dirty="0" err="1">
                <a:latin typeface="Courier New" panose="02070309020205020404" pitchFamily="49" charset="0"/>
                <a:cs typeface="Courier New" panose="02070309020205020404" pitchFamily="49" charset="0"/>
              </a:rPr>
              <a:t>discus</a:t>
            </a:r>
            <a:r>
              <a:rPr lang="fr-FR" dirty="0">
                <a:latin typeface="Courier New" panose="02070309020205020404" pitchFamily="49" charset="0"/>
                <a:cs typeface="Courier New" panose="02070309020205020404" pitchFamily="49" charset="0"/>
              </a:rPr>
              <a:t>', 'scalaire', 'guppy'];</a:t>
            </a:r>
          </a:p>
          <a:p>
            <a:pPr lvl="1"/>
            <a:r>
              <a:rPr lang="fr-FR" dirty="0">
                <a:latin typeface="Courier New" panose="02070309020205020404" pitchFamily="49" charset="0"/>
                <a:cs typeface="Courier New" panose="02070309020205020404" pitchFamily="49" charset="0"/>
              </a:rPr>
              <a:t>let chiens=['basset', 'lévrier'];</a:t>
            </a:r>
          </a:p>
          <a:p>
            <a:endParaRPr lang="fr-FR" dirty="0"/>
          </a:p>
          <a:p>
            <a:r>
              <a:rPr lang="fr-FR" dirty="0"/>
              <a:t>Pour créer un tableau contenant les chaînes des deux tableaux, vous ne pouvez pas utiliser cette instruction, sinon, vous aurez un tableau de tableaux :</a:t>
            </a:r>
          </a:p>
          <a:p>
            <a:pPr lvl="1"/>
            <a:r>
              <a:rPr lang="fr-FR" dirty="0">
                <a:latin typeface="Courier New" panose="02070309020205020404" pitchFamily="49" charset="0"/>
                <a:cs typeface="Courier New" panose="02070309020205020404" pitchFamily="49" charset="0"/>
              </a:rPr>
              <a:t>let animaux = [poissons, chiens];</a:t>
            </a:r>
          </a:p>
          <a:p>
            <a:endParaRPr lang="fr-FR" dirty="0"/>
          </a:p>
          <a:p>
            <a:r>
              <a:rPr lang="fr-FR" dirty="0"/>
              <a:t>Vous utiliserez plutôt l'opérateur '…' :</a:t>
            </a:r>
          </a:p>
          <a:p>
            <a:pPr lvl="1"/>
            <a:r>
              <a:rPr lang="fr-FR" dirty="0">
                <a:latin typeface="Courier New" panose="02070309020205020404" pitchFamily="49" charset="0"/>
                <a:cs typeface="Courier New" panose="02070309020205020404" pitchFamily="49" charset="0"/>
              </a:rPr>
              <a:t>let animaux = […poissons, …chiens];</a:t>
            </a:r>
          </a:p>
          <a:p>
            <a:endParaRPr lang="fr-FR" dirty="0"/>
          </a:p>
          <a:p>
            <a:r>
              <a:rPr lang="fr-FR" dirty="0"/>
              <a:t>Essayez ces instructions et affichez le résultat dans la console.</a:t>
            </a:r>
          </a:p>
        </p:txBody>
      </p:sp>
    </p:spTree>
    <p:extLst>
      <p:ext uri="{BB962C8B-B14F-4D97-AF65-F5344CB8AC3E}">
        <p14:creationId xmlns:p14="http://schemas.microsoft.com/office/powerpoint/2010/main" val="2644521325"/>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7467821" y="293539"/>
            <a:ext cx="3542857" cy="2704762"/>
          </a:xfrm>
          <a:prstGeom prst="rect">
            <a:avLst/>
          </a:prstGeom>
        </p:spPr>
      </p:pic>
      <p:sp>
        <p:nvSpPr>
          <p:cNvPr id="3" name="Rectangle 2"/>
          <p:cNvSpPr/>
          <p:nvPr/>
        </p:nvSpPr>
        <p:spPr>
          <a:xfrm>
            <a:off x="868680" y="907256"/>
            <a:ext cx="6428232" cy="1477328"/>
          </a:xfrm>
          <a:prstGeom prst="rect">
            <a:avLst/>
          </a:prstGeom>
        </p:spPr>
        <p:txBody>
          <a:bodyPr wrap="square">
            <a:spAutoFit/>
          </a:bodyPr>
          <a:lstStyle/>
          <a:p>
            <a:r>
              <a:rPr lang="fr-FR" dirty="0">
                <a:latin typeface="Courier New" panose="02070309020205020404" pitchFamily="49" charset="0"/>
                <a:cs typeface="Courier New" panose="02070309020205020404" pitchFamily="49" charset="0"/>
              </a:rPr>
              <a:t>let poissons=['</a:t>
            </a:r>
            <a:r>
              <a:rPr lang="fr-FR" dirty="0" err="1">
                <a:latin typeface="Courier New" panose="02070309020205020404" pitchFamily="49" charset="0"/>
                <a:cs typeface="Courier New" panose="02070309020205020404" pitchFamily="49" charset="0"/>
              </a:rPr>
              <a:t>discus</a:t>
            </a:r>
            <a:r>
              <a:rPr lang="fr-FR" dirty="0">
                <a:latin typeface="Courier New" panose="02070309020205020404" pitchFamily="49" charset="0"/>
                <a:cs typeface="Courier New" panose="02070309020205020404" pitchFamily="49" charset="0"/>
              </a:rPr>
              <a:t>', 'scalaire', 'guppy'];</a:t>
            </a:r>
          </a:p>
          <a:p>
            <a:r>
              <a:rPr lang="fr-FR" dirty="0">
                <a:latin typeface="Courier New" panose="02070309020205020404" pitchFamily="49" charset="0"/>
                <a:cs typeface="Courier New" panose="02070309020205020404" pitchFamily="49" charset="0"/>
              </a:rPr>
              <a:t>let chiens=['basset', 'lévrier'];</a:t>
            </a:r>
          </a:p>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let animaux = [poissons, chiens];</a:t>
            </a:r>
          </a:p>
          <a:p>
            <a:r>
              <a:rPr lang="fr-FR" dirty="0">
                <a:latin typeface="Courier New" panose="02070309020205020404" pitchFamily="49" charset="0"/>
                <a:cs typeface="Courier New" panose="02070309020205020404" pitchFamily="49" charset="0"/>
              </a:rPr>
              <a:t>console.log(animaux);</a:t>
            </a:r>
          </a:p>
        </p:txBody>
      </p:sp>
      <p:pic>
        <p:nvPicPr>
          <p:cNvPr id="4" name="Image 3"/>
          <p:cNvPicPr>
            <a:picLocks noChangeAspect="1"/>
          </p:cNvPicPr>
          <p:nvPr/>
        </p:nvPicPr>
        <p:blipFill>
          <a:blip r:embed="rId3"/>
          <a:stretch>
            <a:fillRect/>
          </a:stretch>
        </p:blipFill>
        <p:spPr>
          <a:xfrm>
            <a:off x="5551536" y="5130235"/>
            <a:ext cx="5866667" cy="1123810"/>
          </a:xfrm>
          <a:prstGeom prst="rect">
            <a:avLst/>
          </a:prstGeom>
        </p:spPr>
      </p:pic>
      <p:sp>
        <p:nvSpPr>
          <p:cNvPr id="5" name="Rectangle 4"/>
          <p:cNvSpPr/>
          <p:nvPr/>
        </p:nvSpPr>
        <p:spPr>
          <a:xfrm>
            <a:off x="1333500" y="3649117"/>
            <a:ext cx="6518910" cy="1200329"/>
          </a:xfrm>
          <a:prstGeom prst="rect">
            <a:avLst/>
          </a:prstGeom>
        </p:spPr>
        <p:txBody>
          <a:bodyPr wrap="square">
            <a:spAutoFit/>
          </a:bodyPr>
          <a:lstStyle/>
          <a:p>
            <a:r>
              <a:rPr lang="fr-FR" dirty="0">
                <a:latin typeface="Courier New" panose="02070309020205020404" pitchFamily="49" charset="0"/>
                <a:cs typeface="Courier New" panose="02070309020205020404" pitchFamily="49" charset="0"/>
              </a:rPr>
              <a:t>let poissons=['</a:t>
            </a:r>
            <a:r>
              <a:rPr lang="fr-FR" dirty="0" err="1">
                <a:latin typeface="Courier New" panose="02070309020205020404" pitchFamily="49" charset="0"/>
                <a:cs typeface="Courier New" panose="02070309020205020404" pitchFamily="49" charset="0"/>
              </a:rPr>
              <a:t>discus</a:t>
            </a:r>
            <a:r>
              <a:rPr lang="fr-FR" dirty="0">
                <a:latin typeface="Courier New" panose="02070309020205020404" pitchFamily="49" charset="0"/>
                <a:cs typeface="Courier New" panose="02070309020205020404" pitchFamily="49" charset="0"/>
              </a:rPr>
              <a:t>', 'scalaire', 'guppy'];</a:t>
            </a:r>
          </a:p>
          <a:p>
            <a:r>
              <a:rPr lang="fr-FR" dirty="0">
                <a:latin typeface="Courier New" panose="02070309020205020404" pitchFamily="49" charset="0"/>
                <a:cs typeface="Courier New" panose="02070309020205020404" pitchFamily="49" charset="0"/>
              </a:rPr>
              <a:t>let chiens=['basset', 'lévrier'];</a:t>
            </a:r>
          </a:p>
          <a:p>
            <a:r>
              <a:rPr lang="fr-FR" dirty="0">
                <a:latin typeface="Courier New" panose="02070309020205020404" pitchFamily="49" charset="0"/>
                <a:cs typeface="Courier New" panose="02070309020205020404" pitchFamily="49" charset="0"/>
              </a:rPr>
              <a:t>let animaux = [...poissons, ...chiens];</a:t>
            </a:r>
          </a:p>
          <a:p>
            <a:r>
              <a:rPr lang="fr-FR" dirty="0">
                <a:latin typeface="Courier New" panose="02070309020205020404" pitchFamily="49" charset="0"/>
                <a:cs typeface="Courier New" panose="02070309020205020404" pitchFamily="49" charset="0"/>
              </a:rPr>
              <a:t>console.log(animaux);</a:t>
            </a:r>
          </a:p>
        </p:txBody>
      </p:sp>
    </p:spTree>
    <p:extLst>
      <p:ext uri="{BB962C8B-B14F-4D97-AF65-F5344CB8AC3E}">
        <p14:creationId xmlns:p14="http://schemas.microsoft.com/office/powerpoint/2010/main" val="2974084887"/>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783080" y="0"/>
            <a:ext cx="8903970" cy="769441"/>
          </a:xfrm>
          <a:prstGeom prst="rect">
            <a:avLst/>
          </a:prstGeom>
          <a:noFill/>
        </p:spPr>
        <p:txBody>
          <a:bodyPr wrap="square" rtlCol="0">
            <a:spAutoFit/>
          </a:bodyPr>
          <a:lstStyle/>
          <a:p>
            <a:r>
              <a:rPr lang="fr-FR" sz="4400" dirty="0"/>
              <a:t>for … of</a:t>
            </a:r>
          </a:p>
        </p:txBody>
      </p:sp>
      <p:sp>
        <p:nvSpPr>
          <p:cNvPr id="2" name="ZoneTexte 1"/>
          <p:cNvSpPr txBox="1"/>
          <p:nvPr/>
        </p:nvSpPr>
        <p:spPr>
          <a:xfrm>
            <a:off x="1897380" y="1268730"/>
            <a:ext cx="8286750" cy="646331"/>
          </a:xfrm>
          <a:prstGeom prst="rect">
            <a:avLst/>
          </a:prstGeom>
          <a:noFill/>
        </p:spPr>
        <p:txBody>
          <a:bodyPr wrap="square" rtlCol="0">
            <a:spAutoFit/>
          </a:bodyPr>
          <a:lstStyle/>
          <a:p>
            <a:r>
              <a:rPr lang="fr-FR" dirty="0"/>
              <a:t>La boucle </a:t>
            </a:r>
            <a:r>
              <a:rPr lang="fr-FR" b="1" dirty="0"/>
              <a:t>for</a:t>
            </a:r>
            <a:r>
              <a:rPr lang="fr-FR" dirty="0"/>
              <a:t> </a:t>
            </a:r>
            <a:r>
              <a:rPr lang="fr-FR" b="1" dirty="0"/>
              <a:t>of</a:t>
            </a:r>
            <a:r>
              <a:rPr lang="fr-FR" dirty="0"/>
              <a:t> permet de parcourir des objets qui peuvent être itérés (</a:t>
            </a:r>
            <a:r>
              <a:rPr lang="fr-FR" b="1" dirty="0" err="1"/>
              <a:t>array</a:t>
            </a:r>
            <a:r>
              <a:rPr lang="fr-FR" dirty="0"/>
              <a:t>, </a:t>
            </a:r>
            <a:r>
              <a:rPr lang="fr-FR" b="1" dirty="0" err="1"/>
              <a:t>map</a:t>
            </a:r>
            <a:r>
              <a:rPr lang="fr-FR" dirty="0"/>
              <a:t>, </a:t>
            </a:r>
            <a:r>
              <a:rPr lang="fr-FR" b="1" dirty="0"/>
              <a:t>dictionnaires</a:t>
            </a:r>
            <a:r>
              <a:rPr lang="fr-FR" dirty="0"/>
              <a:t>, etc.).</a:t>
            </a:r>
          </a:p>
        </p:txBody>
      </p:sp>
      <p:sp>
        <p:nvSpPr>
          <p:cNvPr id="4" name="ZoneTexte 3"/>
          <p:cNvSpPr txBox="1"/>
          <p:nvPr/>
        </p:nvSpPr>
        <p:spPr>
          <a:xfrm>
            <a:off x="1885950" y="2320290"/>
            <a:ext cx="8321040" cy="1200329"/>
          </a:xfrm>
          <a:prstGeom prst="rect">
            <a:avLst/>
          </a:prstGeom>
          <a:noFill/>
        </p:spPr>
        <p:txBody>
          <a:bodyPr wrap="square" rtlCol="0">
            <a:spAutoFit/>
          </a:bodyPr>
          <a:lstStyle/>
          <a:p>
            <a:r>
              <a:rPr lang="fr-FR" dirty="0">
                <a:latin typeface="Courier New" panose="02070309020205020404" pitchFamily="49" charset="0"/>
                <a:cs typeface="Courier New" panose="02070309020205020404" pitchFamily="49" charset="0"/>
              </a:rPr>
              <a:t>let t = ['un', 'deux', 'trois', 'quatre'];</a:t>
            </a:r>
          </a:p>
          <a:p>
            <a:r>
              <a:rPr lang="fr-FR" dirty="0">
                <a:latin typeface="Courier New" panose="02070309020205020404" pitchFamily="49" charset="0"/>
                <a:cs typeface="Courier New" panose="02070309020205020404" pitchFamily="49" charset="0"/>
              </a:rPr>
              <a:t>for (let i of t) {</a:t>
            </a:r>
          </a:p>
          <a:p>
            <a:r>
              <a:rPr lang="fr-FR" dirty="0">
                <a:latin typeface="Courier New" panose="02070309020205020404" pitchFamily="49" charset="0"/>
                <a:cs typeface="Courier New" panose="02070309020205020404" pitchFamily="49" charset="0"/>
              </a:rPr>
              <a:t>  console.log(i)</a:t>
            </a:r>
          </a:p>
          <a:p>
            <a:r>
              <a:rPr lang="fr-FR" dirty="0">
                <a:latin typeface="Courier New" panose="02070309020205020404" pitchFamily="49" charset="0"/>
                <a:cs typeface="Courier New" panose="02070309020205020404" pitchFamily="49" charset="0"/>
              </a:rPr>
              <a:t>}</a:t>
            </a:r>
          </a:p>
        </p:txBody>
      </p:sp>
      <p:pic>
        <p:nvPicPr>
          <p:cNvPr id="5" name="Image 4"/>
          <p:cNvPicPr>
            <a:picLocks noChangeAspect="1"/>
          </p:cNvPicPr>
          <p:nvPr/>
        </p:nvPicPr>
        <p:blipFill>
          <a:blip r:embed="rId2"/>
          <a:stretch>
            <a:fillRect/>
          </a:stretch>
        </p:blipFill>
        <p:spPr>
          <a:xfrm>
            <a:off x="3306493" y="3925848"/>
            <a:ext cx="8150415" cy="2703552"/>
          </a:xfrm>
          <a:prstGeom prst="rect">
            <a:avLst/>
          </a:prstGeom>
        </p:spPr>
      </p:pic>
    </p:spTree>
    <p:extLst>
      <p:ext uri="{BB962C8B-B14F-4D97-AF65-F5344CB8AC3E}">
        <p14:creationId xmlns:p14="http://schemas.microsoft.com/office/powerpoint/2010/main" val="3421263337"/>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783080" y="0"/>
            <a:ext cx="8903970" cy="769441"/>
          </a:xfrm>
          <a:prstGeom prst="rect">
            <a:avLst/>
          </a:prstGeom>
          <a:noFill/>
        </p:spPr>
        <p:txBody>
          <a:bodyPr wrap="square" rtlCol="0">
            <a:spAutoFit/>
          </a:bodyPr>
          <a:lstStyle/>
          <a:p>
            <a:r>
              <a:rPr lang="fr-FR" sz="4400" dirty="0"/>
              <a:t>Paramètres de fonctions par défaut</a:t>
            </a:r>
          </a:p>
        </p:txBody>
      </p:sp>
      <p:sp>
        <p:nvSpPr>
          <p:cNvPr id="2" name="Rectangle 1"/>
          <p:cNvSpPr/>
          <p:nvPr/>
        </p:nvSpPr>
        <p:spPr>
          <a:xfrm>
            <a:off x="2442210" y="3302199"/>
            <a:ext cx="6096000" cy="2031325"/>
          </a:xfrm>
          <a:prstGeom prst="rect">
            <a:avLst/>
          </a:prstGeom>
        </p:spPr>
        <p:txBody>
          <a:bodyPr>
            <a:spAutoFit/>
          </a:bodyPr>
          <a:lstStyle/>
          <a:p>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plus(valeur, pas = 1) {</a:t>
            </a:r>
          </a:p>
          <a:p>
            <a:r>
              <a:rPr lang="fr-FR" dirty="0">
                <a:latin typeface="Courier New" panose="02070309020205020404" pitchFamily="49" charset="0"/>
                <a:cs typeface="Courier New" panose="02070309020205020404" pitchFamily="49" charset="0"/>
              </a:rPr>
              <a:t>  return valeur + pas;</a:t>
            </a:r>
          </a:p>
          <a:p>
            <a:r>
              <a:rPr lang="fr-FR" dirty="0">
                <a:latin typeface="Courier New" panose="02070309020205020404" pitchFamily="49" charset="0"/>
                <a:cs typeface="Courier New" panose="02070309020205020404" pitchFamily="49" charset="0"/>
              </a:rPr>
              <a:t>}</a:t>
            </a:r>
          </a:p>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console.log(plus(12));            // 13</a:t>
            </a:r>
          </a:p>
          <a:p>
            <a:r>
              <a:rPr lang="fr-FR" dirty="0">
                <a:latin typeface="Courier New" panose="02070309020205020404" pitchFamily="49" charset="0"/>
                <a:cs typeface="Courier New" panose="02070309020205020404" pitchFamily="49" charset="0"/>
              </a:rPr>
              <a:t>console.log(plus(6, </a:t>
            </a:r>
            <a:r>
              <a:rPr lang="fr-FR" dirty="0" err="1">
                <a:latin typeface="Courier New" panose="02070309020205020404" pitchFamily="49" charset="0"/>
                <a:cs typeface="Courier New" panose="02070309020205020404" pitchFamily="49" charset="0"/>
              </a:rPr>
              <a:t>undefined</a:t>
            </a:r>
            <a:r>
              <a:rPr lang="fr-FR" dirty="0">
                <a:latin typeface="Courier New" panose="02070309020205020404" pitchFamily="49" charset="0"/>
                <a:cs typeface="Courier New" panose="02070309020205020404" pitchFamily="49" charset="0"/>
              </a:rPr>
              <a:t>));  //7</a:t>
            </a:r>
          </a:p>
          <a:p>
            <a:r>
              <a:rPr lang="fr-FR" dirty="0">
                <a:latin typeface="Courier New" panose="02070309020205020404" pitchFamily="49" charset="0"/>
                <a:cs typeface="Courier New" panose="02070309020205020404" pitchFamily="49" charset="0"/>
              </a:rPr>
              <a:t>console.log(plus(35, 4));         // 39</a:t>
            </a:r>
          </a:p>
        </p:txBody>
      </p:sp>
      <p:sp>
        <p:nvSpPr>
          <p:cNvPr id="4" name="ZoneTexte 3"/>
          <p:cNvSpPr txBox="1"/>
          <p:nvPr/>
        </p:nvSpPr>
        <p:spPr>
          <a:xfrm>
            <a:off x="1783080" y="1417320"/>
            <a:ext cx="7875270" cy="1477328"/>
          </a:xfrm>
          <a:prstGeom prst="rect">
            <a:avLst/>
          </a:prstGeom>
          <a:noFill/>
        </p:spPr>
        <p:txBody>
          <a:bodyPr wrap="square" rtlCol="0">
            <a:spAutoFit/>
          </a:bodyPr>
          <a:lstStyle/>
          <a:p>
            <a:r>
              <a:rPr lang="fr-FR" dirty="0"/>
              <a:t>Il est possible de définir un ou plusieurs paramètres par défaut dans une fonction. Si ces paramètres ne sont pas précisés lors de l'appel, ce sont les valeurs par défaut qui seront prises.</a:t>
            </a:r>
          </a:p>
          <a:p>
            <a:endParaRPr lang="fr-FR" dirty="0"/>
          </a:p>
          <a:p>
            <a:r>
              <a:rPr lang="fr-FR" dirty="0"/>
              <a:t>Exemple :</a:t>
            </a:r>
          </a:p>
        </p:txBody>
      </p:sp>
    </p:spTree>
    <p:extLst>
      <p:ext uri="{BB962C8B-B14F-4D97-AF65-F5344CB8AC3E}">
        <p14:creationId xmlns:p14="http://schemas.microsoft.com/office/powerpoint/2010/main" val="927441805"/>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1783080" y="0"/>
            <a:ext cx="8903970" cy="769441"/>
          </a:xfrm>
          <a:prstGeom prst="rect">
            <a:avLst/>
          </a:prstGeom>
          <a:noFill/>
        </p:spPr>
        <p:txBody>
          <a:bodyPr wrap="square" rtlCol="0">
            <a:spAutoFit/>
          </a:bodyPr>
          <a:lstStyle/>
          <a:p>
            <a:r>
              <a:rPr lang="fr-FR" sz="4400" dirty="0"/>
              <a:t>Paramètres de fonctions par défaut</a:t>
            </a:r>
          </a:p>
        </p:txBody>
      </p:sp>
      <p:sp>
        <p:nvSpPr>
          <p:cNvPr id="2" name="ZoneTexte 1"/>
          <p:cNvSpPr txBox="1"/>
          <p:nvPr/>
        </p:nvSpPr>
        <p:spPr>
          <a:xfrm>
            <a:off x="1897380" y="1325880"/>
            <a:ext cx="9498330" cy="3970318"/>
          </a:xfrm>
          <a:prstGeom prst="rect">
            <a:avLst/>
          </a:prstGeom>
          <a:noFill/>
        </p:spPr>
        <p:txBody>
          <a:bodyPr wrap="square" rtlCol="0">
            <a:spAutoFit/>
          </a:bodyPr>
          <a:lstStyle/>
          <a:p>
            <a:r>
              <a:rPr lang="fr-FR" dirty="0"/>
              <a:t>Les paramètres par défaut peuvent être dynamiques.</a:t>
            </a:r>
          </a:p>
          <a:p>
            <a:endParaRPr lang="fr-FR" dirty="0"/>
          </a:p>
          <a:p>
            <a:r>
              <a:rPr lang="fr-FR" dirty="0"/>
              <a:t>Exemple :</a:t>
            </a:r>
          </a:p>
          <a:p>
            <a:endParaRPr lang="fr-FR" dirty="0"/>
          </a:p>
          <a:p>
            <a:r>
              <a:rPr lang="fr-FR" dirty="0">
                <a:latin typeface="Courier New" panose="02070309020205020404" pitchFamily="49" charset="0"/>
                <a:cs typeface="Courier New" panose="02070309020205020404" pitchFamily="49" charset="0"/>
              </a:rPr>
              <a:t>let qui = 'inconnu';</a:t>
            </a:r>
          </a:p>
          <a:p>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bonjour(</a:t>
            </a:r>
            <a:r>
              <a:rPr lang="fr-FR" dirty="0" err="1">
                <a:latin typeface="Courier New" panose="02070309020205020404" pitchFamily="49" charset="0"/>
                <a:cs typeface="Courier New" panose="02070309020205020404" pitchFamily="49" charset="0"/>
              </a:rPr>
              <a:t>prenom</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qui.toUpperCase</a:t>
            </a:r>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return 'Bonjour ' + </a:t>
            </a:r>
            <a:r>
              <a:rPr lang="fr-FR" dirty="0" err="1">
                <a:latin typeface="Courier New" panose="02070309020205020404" pitchFamily="49" charset="0"/>
                <a:cs typeface="Courier New" panose="02070309020205020404" pitchFamily="49" charset="0"/>
              </a:rPr>
              <a:t>prenom</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a:t>
            </a:r>
          </a:p>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console.log(bonjour()); // bonjour INCONNU</a:t>
            </a:r>
          </a:p>
          <a:p>
            <a:r>
              <a:rPr lang="fr-FR" dirty="0">
                <a:latin typeface="Courier New" panose="02070309020205020404" pitchFamily="49" charset="0"/>
                <a:cs typeface="Courier New" panose="02070309020205020404" pitchFamily="49" charset="0"/>
              </a:rPr>
              <a:t>console.log(bonjour('Michel')); // Bonjour Michel</a:t>
            </a:r>
          </a:p>
          <a:p>
            <a:r>
              <a:rPr lang="fr-FR" dirty="0">
                <a:latin typeface="Courier New" panose="02070309020205020404" pitchFamily="49" charset="0"/>
                <a:cs typeface="Courier New" panose="02070309020205020404" pitchFamily="49" charset="0"/>
              </a:rPr>
              <a:t>qui='Jean';</a:t>
            </a:r>
          </a:p>
          <a:p>
            <a:r>
              <a:rPr lang="fr-FR" dirty="0">
                <a:latin typeface="Courier New" panose="02070309020205020404" pitchFamily="49" charset="0"/>
                <a:cs typeface="Courier New" panose="02070309020205020404" pitchFamily="49" charset="0"/>
              </a:rPr>
              <a:t>console.log(bonjour()); // bonjour JEAN</a:t>
            </a:r>
          </a:p>
          <a:p>
            <a:r>
              <a:rPr lang="fr-FR" dirty="0">
                <a:latin typeface="Courier New" panose="02070309020205020404" pitchFamily="49" charset="0"/>
                <a:cs typeface="Courier New" panose="02070309020205020404" pitchFamily="49" charset="0"/>
              </a:rPr>
              <a:t>console.log(bonjour(</a:t>
            </a:r>
            <a:r>
              <a:rPr lang="fr-FR" dirty="0" err="1">
                <a:latin typeface="Courier New" panose="02070309020205020404" pitchFamily="49" charset="0"/>
                <a:cs typeface="Courier New" panose="02070309020205020404" pitchFamily="49" charset="0"/>
              </a:rPr>
              <a:t>'Pierre</a:t>
            </a:r>
            <a:r>
              <a:rPr lang="fr-FR" dirty="0">
                <a:latin typeface="Courier New" panose="02070309020205020404" pitchFamily="49" charset="0"/>
                <a:cs typeface="Courier New" panose="02070309020205020404" pitchFamily="49" charset="0"/>
              </a:rPr>
              <a:t>')); // Bonjour Pierre</a:t>
            </a:r>
          </a:p>
        </p:txBody>
      </p:sp>
    </p:spTree>
    <p:extLst>
      <p:ext uri="{BB962C8B-B14F-4D97-AF65-F5344CB8AC3E}">
        <p14:creationId xmlns:p14="http://schemas.microsoft.com/office/powerpoint/2010/main" val="2033522357"/>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83080" y="0"/>
            <a:ext cx="7669530" cy="1446550"/>
          </a:xfrm>
          <a:prstGeom prst="rect">
            <a:avLst/>
          </a:prstGeom>
          <a:noFill/>
        </p:spPr>
        <p:txBody>
          <a:bodyPr wrap="square" rtlCol="0">
            <a:spAutoFit/>
          </a:bodyPr>
          <a:lstStyle/>
          <a:p>
            <a:r>
              <a:rPr lang="fr-FR" sz="4400" dirty="0" err="1"/>
              <a:t>Destructuring</a:t>
            </a:r>
            <a:r>
              <a:rPr lang="fr-FR" sz="4400" dirty="0"/>
              <a:t> - Affectation par décomposition</a:t>
            </a:r>
          </a:p>
        </p:txBody>
      </p:sp>
      <p:sp>
        <p:nvSpPr>
          <p:cNvPr id="3" name="ZoneTexte 2"/>
          <p:cNvSpPr txBox="1"/>
          <p:nvPr/>
        </p:nvSpPr>
        <p:spPr>
          <a:xfrm>
            <a:off x="2125980" y="2183130"/>
            <a:ext cx="8526780" cy="2585323"/>
          </a:xfrm>
          <a:prstGeom prst="rect">
            <a:avLst/>
          </a:prstGeom>
          <a:noFill/>
        </p:spPr>
        <p:txBody>
          <a:bodyPr wrap="square" rtlCol="0">
            <a:spAutoFit/>
          </a:bodyPr>
          <a:lstStyle/>
          <a:p>
            <a:r>
              <a:rPr lang="fr-FR" dirty="0"/>
              <a:t>Le </a:t>
            </a:r>
            <a:r>
              <a:rPr lang="fr-FR" i="1" dirty="0" err="1"/>
              <a:t>destructuring</a:t>
            </a:r>
            <a:r>
              <a:rPr lang="fr-FR" dirty="0"/>
              <a:t> permet d'extraire facilement des données d'un objet afin de les affecter à des variable indépendantes :</a:t>
            </a:r>
          </a:p>
          <a:p>
            <a:endParaRPr lang="fr-FR" dirty="0"/>
          </a:p>
          <a:p>
            <a:r>
              <a:rPr lang="fr-FR" dirty="0" err="1">
                <a:latin typeface="Courier New" panose="02070309020205020404" pitchFamily="49" charset="0"/>
                <a:cs typeface="Courier New" panose="02070309020205020404" pitchFamily="49" charset="0"/>
              </a:rPr>
              <a:t>const</a:t>
            </a:r>
            <a:r>
              <a:rPr lang="fr-FR" dirty="0">
                <a:latin typeface="Courier New" panose="02070309020205020404" pitchFamily="49" charset="0"/>
                <a:cs typeface="Courier New" panose="02070309020205020404" pitchFamily="49" charset="0"/>
              </a:rPr>
              <a:t> { a = 0, b = a - 5, c, d } = {d: 122};</a:t>
            </a:r>
          </a:p>
          <a:p>
            <a:r>
              <a:rPr lang="fr-FR" dirty="0">
                <a:latin typeface="Courier New" panose="02070309020205020404" pitchFamily="49" charset="0"/>
                <a:cs typeface="Courier New" panose="02070309020205020404" pitchFamily="49" charset="0"/>
              </a:rPr>
              <a:t>console.log(a);  // 0</a:t>
            </a:r>
          </a:p>
          <a:p>
            <a:r>
              <a:rPr lang="fr-FR" dirty="0">
                <a:latin typeface="Courier New" panose="02070309020205020404" pitchFamily="49" charset="0"/>
                <a:cs typeface="Courier New" panose="02070309020205020404" pitchFamily="49" charset="0"/>
              </a:rPr>
              <a:t>console.log(b);  // -5</a:t>
            </a:r>
          </a:p>
          <a:p>
            <a:r>
              <a:rPr lang="fr-FR" dirty="0">
                <a:latin typeface="Courier New" panose="02070309020205020404" pitchFamily="49" charset="0"/>
                <a:cs typeface="Courier New" panose="02070309020205020404" pitchFamily="49" charset="0"/>
              </a:rPr>
              <a:t>console.log(c);  // </a:t>
            </a:r>
            <a:r>
              <a:rPr lang="fr-FR" dirty="0" err="1">
                <a:latin typeface="Courier New" panose="02070309020205020404" pitchFamily="49" charset="0"/>
                <a:cs typeface="Courier New" panose="02070309020205020404" pitchFamily="49" charset="0"/>
              </a:rPr>
              <a:t>undefined</a:t>
            </a:r>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console.log(d);  // 122</a:t>
            </a:r>
          </a:p>
          <a:p>
            <a:endParaRPr lang="fr-FR" dirty="0"/>
          </a:p>
        </p:txBody>
      </p:sp>
    </p:spTree>
    <p:extLst>
      <p:ext uri="{BB962C8B-B14F-4D97-AF65-F5344CB8AC3E}">
        <p14:creationId xmlns:p14="http://schemas.microsoft.com/office/powerpoint/2010/main" val="4019001212"/>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83080" y="0"/>
            <a:ext cx="7669530" cy="1446550"/>
          </a:xfrm>
          <a:prstGeom prst="rect">
            <a:avLst/>
          </a:prstGeom>
          <a:noFill/>
        </p:spPr>
        <p:txBody>
          <a:bodyPr wrap="square" rtlCol="0">
            <a:spAutoFit/>
          </a:bodyPr>
          <a:lstStyle/>
          <a:p>
            <a:r>
              <a:rPr lang="fr-FR" sz="4400" dirty="0" err="1"/>
              <a:t>Destructuring</a:t>
            </a:r>
            <a:r>
              <a:rPr lang="fr-FR" sz="4400" dirty="0"/>
              <a:t> - Affectation par décomposition</a:t>
            </a:r>
          </a:p>
        </p:txBody>
      </p:sp>
      <p:sp>
        <p:nvSpPr>
          <p:cNvPr id="3" name="ZoneTexte 2"/>
          <p:cNvSpPr txBox="1"/>
          <p:nvPr/>
        </p:nvSpPr>
        <p:spPr>
          <a:xfrm>
            <a:off x="2125980" y="2183130"/>
            <a:ext cx="8526780" cy="2031325"/>
          </a:xfrm>
          <a:prstGeom prst="rect">
            <a:avLst/>
          </a:prstGeom>
          <a:noFill/>
        </p:spPr>
        <p:txBody>
          <a:bodyPr wrap="square" rtlCol="0">
            <a:spAutoFit/>
          </a:bodyPr>
          <a:lstStyle/>
          <a:p>
            <a:r>
              <a:rPr lang="fr-FR" dirty="0"/>
              <a:t>L'affectation par décomposition peut également s'appliquer aux tableaux :</a:t>
            </a:r>
          </a:p>
          <a:p>
            <a:endParaRPr lang="fr-FR" dirty="0"/>
          </a:p>
          <a:p>
            <a:r>
              <a:rPr lang="fr-FR" dirty="0">
                <a:latin typeface="Courier New" panose="02070309020205020404" pitchFamily="49" charset="0"/>
                <a:cs typeface="Courier New" panose="02070309020205020404" pitchFamily="49" charset="0"/>
              </a:rPr>
              <a:t>let [pommes, poires, figues] = ['2kg','5kg','3kg'];</a:t>
            </a:r>
          </a:p>
          <a:p>
            <a:r>
              <a:rPr lang="fr-FR" dirty="0">
                <a:latin typeface="Courier New" panose="02070309020205020404" pitchFamily="49" charset="0"/>
                <a:cs typeface="Courier New" panose="02070309020205020404" pitchFamily="49" charset="0"/>
              </a:rPr>
              <a:t>console.log(pommes);  // 2kg</a:t>
            </a:r>
          </a:p>
          <a:p>
            <a:r>
              <a:rPr lang="fr-FR" dirty="0">
                <a:latin typeface="Courier New" panose="02070309020205020404" pitchFamily="49" charset="0"/>
                <a:cs typeface="Courier New" panose="02070309020205020404" pitchFamily="49" charset="0"/>
              </a:rPr>
              <a:t>console.log(poires);  // 5kg</a:t>
            </a:r>
          </a:p>
          <a:p>
            <a:r>
              <a:rPr lang="fr-FR" dirty="0">
                <a:latin typeface="Courier New" panose="02070309020205020404" pitchFamily="49" charset="0"/>
                <a:cs typeface="Courier New" panose="02070309020205020404" pitchFamily="49" charset="0"/>
              </a:rPr>
              <a:t>console.log(figues);  // 3kg</a:t>
            </a:r>
          </a:p>
          <a:p>
            <a:endParaRPr lang="fr-FR" dirty="0"/>
          </a:p>
        </p:txBody>
      </p:sp>
    </p:spTree>
    <p:extLst>
      <p:ext uri="{BB962C8B-B14F-4D97-AF65-F5344CB8AC3E}">
        <p14:creationId xmlns:p14="http://schemas.microsoft.com/office/powerpoint/2010/main" val="976147351"/>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14779" y="2773015"/>
            <a:ext cx="11406433" cy="2585323"/>
          </a:xfrm>
          <a:prstGeom prst="rect">
            <a:avLst/>
          </a:prstGeom>
          <a:noFill/>
        </p:spPr>
        <p:txBody>
          <a:bodyPr wrap="square" rtlCol="0">
            <a:spAutoFit/>
          </a:bodyPr>
          <a:lstStyle/>
          <a:p>
            <a:pPr algn="ctr"/>
            <a:r>
              <a:rPr lang="fr-FR" sz="5400" dirty="0"/>
              <a:t>La formation </a:t>
            </a:r>
            <a:br>
              <a:rPr lang="fr-FR" sz="5400" dirty="0"/>
            </a:br>
            <a:r>
              <a:rPr lang="fr-FR" sz="5400" dirty="0"/>
              <a:t>JavaScript fondamentaux </a:t>
            </a:r>
          </a:p>
          <a:p>
            <a:pPr algn="ctr"/>
            <a:r>
              <a:rPr lang="fr-FR" sz="5400" dirty="0"/>
              <a:t>est terminée</a:t>
            </a:r>
          </a:p>
        </p:txBody>
      </p:sp>
      <p:sp>
        <p:nvSpPr>
          <p:cNvPr id="3" name="Rectangle 2"/>
          <p:cNvSpPr/>
          <p:nvPr/>
        </p:nvSpPr>
        <p:spPr>
          <a:xfrm>
            <a:off x="1900517" y="2449850"/>
            <a:ext cx="8677835" cy="646331"/>
          </a:xfrm>
          <a:prstGeom prst="rect">
            <a:avLst/>
          </a:prstGeom>
        </p:spPr>
        <p:txBody>
          <a:bodyPr wrap="square">
            <a:spAutoFit/>
          </a:bodyPr>
          <a:lstStyle/>
          <a:p>
            <a:endParaRPr lang="fr-FR" dirty="0"/>
          </a:p>
          <a:p>
            <a:endParaRPr lang="fr-FR" dirty="0"/>
          </a:p>
        </p:txBody>
      </p:sp>
      <p:sp>
        <p:nvSpPr>
          <p:cNvPr id="4" name="Espace réservé du numéro de diapositive 3">
            <a:extLst>
              <a:ext uri="{FF2B5EF4-FFF2-40B4-BE49-F238E27FC236}">
                <a16:creationId xmlns:a16="http://schemas.microsoft.com/office/drawing/2014/main" id="{9DFE7C5D-3153-40AE-9E78-071B323B6728}"/>
              </a:ext>
            </a:extLst>
          </p:cNvPr>
          <p:cNvSpPr>
            <a:spLocks noGrp="1"/>
          </p:cNvSpPr>
          <p:nvPr>
            <p:ph type="sldNum" sz="quarter" idx="12"/>
          </p:nvPr>
        </p:nvSpPr>
        <p:spPr/>
        <p:txBody>
          <a:bodyPr/>
          <a:lstStyle/>
          <a:p>
            <a:fld id="{D57F1E4F-1CFF-5643-939E-217C01CDF565}" type="slidenum">
              <a:rPr lang="en-US" smtClean="0"/>
              <a:pPr/>
              <a:t>428</a:t>
            </a:fld>
            <a:endParaRPr lang="en-US" dirty="0"/>
          </a:p>
        </p:txBody>
      </p:sp>
    </p:spTree>
    <p:extLst>
      <p:ext uri="{BB962C8B-B14F-4D97-AF65-F5344CB8AC3E}">
        <p14:creationId xmlns:p14="http://schemas.microsoft.com/office/powerpoint/2010/main" val="118134221"/>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4203441"/>
            <a:ext cx="9712424" cy="1752599"/>
          </a:xfrm>
        </p:spPr>
        <p:txBody>
          <a:bodyPr>
            <a:normAutofit/>
          </a:bodyPr>
          <a:lstStyle/>
          <a:p>
            <a:pPr algn="l"/>
            <a:r>
              <a:rPr lang="fr-FR" dirty="0"/>
              <a:t>Michel Martin</a:t>
            </a:r>
            <a:br>
              <a:rPr lang="fr-FR" dirty="0"/>
            </a:br>
            <a:endParaRPr lang="fr-FR" sz="3200" dirty="0"/>
          </a:p>
        </p:txBody>
      </p:sp>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311" y="685800"/>
            <a:ext cx="2482241" cy="3124200"/>
          </a:xfrm>
        </p:spPr>
      </p:pic>
      <p:sp>
        <p:nvSpPr>
          <p:cNvPr id="3" name="Espace réservé du numéro de diapositive 2">
            <a:extLst>
              <a:ext uri="{FF2B5EF4-FFF2-40B4-BE49-F238E27FC236}">
                <a16:creationId xmlns:a16="http://schemas.microsoft.com/office/drawing/2014/main" id="{286B0C2B-9AE8-4A98-8CE1-A9D69EF81A84}"/>
              </a:ext>
            </a:extLst>
          </p:cNvPr>
          <p:cNvSpPr>
            <a:spLocks noGrp="1"/>
          </p:cNvSpPr>
          <p:nvPr>
            <p:ph type="sldNum" sz="quarter" idx="12"/>
          </p:nvPr>
        </p:nvSpPr>
        <p:spPr/>
        <p:txBody>
          <a:bodyPr/>
          <a:lstStyle/>
          <a:p>
            <a:fld id="{D57F1E4F-1CFF-5643-939E-217C01CDF565}" type="slidenum">
              <a:rPr lang="en-US" smtClean="0"/>
              <a:pPr/>
              <a:t>429</a:t>
            </a:fld>
            <a:endParaRPr lang="en-US" dirty="0"/>
          </a:p>
        </p:txBody>
      </p:sp>
    </p:spTree>
    <p:extLst>
      <p:ext uri="{BB962C8B-B14F-4D97-AF65-F5344CB8AC3E}">
        <p14:creationId xmlns:p14="http://schemas.microsoft.com/office/powerpoint/2010/main" val="3743228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0749" y="428178"/>
            <a:ext cx="9020175" cy="6001643"/>
          </a:xfrm>
          <a:prstGeom prst="rect">
            <a:avLst/>
          </a:prstGeom>
        </p:spPr>
        <p:txBody>
          <a:bodyPr wrap="square">
            <a:spAutoFit/>
          </a:bodyPr>
          <a:lstStyle/>
          <a:p>
            <a:r>
              <a:rPr lang="fr-FR" sz="1200" dirty="0">
                <a:latin typeface="Courier New" panose="02070309020205020404" pitchFamily="49" charset="0"/>
                <a:cs typeface="Courier New" panose="02070309020205020404" pitchFamily="49" charset="0"/>
              </a:rPr>
              <a:t>&lt;!DOCTYPE html&gt;</a:t>
            </a:r>
          </a:p>
          <a:p>
            <a:r>
              <a:rPr lang="fr-FR" sz="1200" dirty="0">
                <a:latin typeface="Courier New" panose="02070309020205020404" pitchFamily="49" charset="0"/>
                <a:cs typeface="Courier New" panose="02070309020205020404" pitchFamily="49" charset="0"/>
              </a:rPr>
              <a:t>&lt;html&gt;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meta</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charset</a:t>
            </a:r>
            <a:r>
              <a:rPr lang="fr-FR" sz="1200" dirty="0">
                <a:latin typeface="Courier New" panose="02070309020205020404" pitchFamily="49" charset="0"/>
                <a:cs typeface="Courier New" panose="02070309020205020404" pitchFamily="49" charset="0"/>
              </a:rPr>
              <a:t>="utf-8"&gt;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&gt;HTML et JS&lt;/</a:t>
            </a:r>
            <a:r>
              <a:rPr lang="fr-FR" sz="1200" dirty="0" err="1">
                <a:latin typeface="Courier New" panose="02070309020205020404" pitchFamily="49" charset="0"/>
                <a:cs typeface="Courier New" panose="02070309020205020404" pitchFamily="49" charset="0"/>
              </a:rPr>
              <a:t>title</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&lt;style&gt;</a:t>
            </a:r>
          </a:p>
          <a:p>
            <a:r>
              <a:rPr lang="fr-FR" sz="1200" dirty="0">
                <a:latin typeface="Courier New" panose="02070309020205020404" pitchFamily="49" charset="0"/>
                <a:cs typeface="Courier New" panose="02070309020205020404" pitchFamily="49" charset="0"/>
              </a:rPr>
              <a:t>      input[type=</a:t>
            </a:r>
            <a:r>
              <a:rPr lang="fr-FR" sz="1200" dirty="0" err="1">
                <a:latin typeface="Courier New" panose="02070309020205020404" pitchFamily="49" charset="0"/>
                <a:cs typeface="Courier New" panose="02070309020205020404" pitchFamily="49" charset="0"/>
              </a:rPr>
              <a:t>text</a:t>
            </a:r>
            <a:r>
              <a:rPr lang="fr-FR" sz="1200" dirty="0">
                <a:latin typeface="Courier New" panose="02070309020205020404" pitchFamily="49" charset="0"/>
                <a:cs typeface="Courier New" panose="02070309020205020404" pitchFamily="49" charset="0"/>
              </a:rPr>
              <a:t>], input[type=</a:t>
            </a:r>
            <a:r>
              <a:rPr lang="fr-FR" sz="1200" dirty="0" err="1">
                <a:latin typeface="Courier New" panose="02070309020205020404" pitchFamily="49" charset="0"/>
                <a:cs typeface="Courier New" panose="02070309020205020404" pitchFamily="49" charset="0"/>
              </a:rPr>
              <a:t>button</a:t>
            </a:r>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margin-bottom</a:t>
            </a:r>
            <a:r>
              <a:rPr lang="fr-FR" sz="1200" dirty="0">
                <a:latin typeface="Courier New" panose="02070309020205020404" pitchFamily="49" charset="0"/>
                <a:cs typeface="Courier New" panose="02070309020205020404" pitchFamily="49" charset="0"/>
              </a:rPr>
              <a:t>: .5rem;</a:t>
            </a:r>
          </a:p>
          <a:p>
            <a:r>
              <a:rPr lang="fr-FR" sz="1200" dirty="0">
                <a:latin typeface="Courier New" panose="02070309020205020404" pitchFamily="49" charset="0"/>
                <a:cs typeface="Courier New" panose="02070309020205020404" pitchFamily="49" charset="0"/>
              </a:rPr>
              <a:t>      }  </a:t>
            </a:r>
          </a:p>
          <a:p>
            <a:r>
              <a:rPr lang="fr-FR" sz="1200" dirty="0">
                <a:latin typeface="Courier New" panose="02070309020205020404" pitchFamily="49" charset="0"/>
                <a:cs typeface="Courier New" panose="02070309020205020404" pitchFamily="49" charset="0"/>
              </a:rPr>
              <a:t>    &lt;/style&gt;</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function</a:t>
            </a:r>
            <a:r>
              <a:rPr lang="fr-FR" sz="1200" dirty="0">
                <a:latin typeface="Courier New" panose="02070309020205020404" pitchFamily="49" charset="0"/>
                <a:cs typeface="Courier New" panose="02070309020205020404" pitchFamily="49" charset="0"/>
              </a:rPr>
              <a:t> traitement()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try</a:t>
            </a:r>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f.resultat.value</a:t>
            </a:r>
            <a:r>
              <a:rPr lang="fr-FR" sz="1200" dirty="0">
                <a:latin typeface="Courier New" panose="02070309020205020404" pitchFamily="49" charset="0"/>
                <a:cs typeface="Courier New" panose="02070309020205020404" pitchFamily="49" charset="0"/>
              </a:rPr>
              <a:t> = </a:t>
            </a:r>
            <a:r>
              <a:rPr lang="fr-FR" sz="1200" dirty="0" err="1">
                <a:latin typeface="Courier New" panose="02070309020205020404" pitchFamily="49" charset="0"/>
                <a:cs typeface="Courier New" panose="02070309020205020404" pitchFamily="49" charset="0"/>
              </a:rPr>
              <a:t>eval</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f.calcul.value</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catch (</a:t>
            </a:r>
            <a:r>
              <a:rPr lang="fr-FR" sz="1200" dirty="0" err="1">
                <a:latin typeface="Courier New" panose="02070309020205020404" pitchFamily="49" charset="0"/>
                <a:cs typeface="Courier New" panose="02070309020205020404" pitchFamily="49" charset="0"/>
              </a:rPr>
              <a:t>err</a:t>
            </a:r>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f.resultat.value</a:t>
            </a:r>
            <a:r>
              <a:rPr lang="fr-FR" sz="1200" dirty="0">
                <a:latin typeface="Courier New" panose="02070309020205020404" pitchFamily="49" charset="0"/>
                <a:cs typeface="Courier New" panose="02070309020205020404" pitchFamily="49" charset="0"/>
              </a:rPr>
              <a:t> = </a:t>
            </a:r>
            <a:r>
              <a:rPr lang="fr-FR" sz="1200" dirty="0" err="1">
                <a:latin typeface="Courier New" panose="02070309020205020404" pitchFamily="49" charset="0"/>
                <a:cs typeface="Courier New" panose="02070309020205020404" pitchFamily="49" charset="0"/>
              </a:rPr>
              <a:t>err.message</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&lt;/script&gt;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head</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&lt;body&gt;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form</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name</a:t>
            </a:r>
            <a:r>
              <a:rPr lang="fr-FR" sz="1200" dirty="0">
                <a:latin typeface="Courier New" panose="02070309020205020404" pitchFamily="49" charset="0"/>
                <a:cs typeface="Courier New" panose="02070309020205020404" pitchFamily="49" charset="0"/>
              </a:rPr>
              <a:t>="f"&gt;</a:t>
            </a:r>
          </a:p>
          <a:p>
            <a:r>
              <a:rPr lang="fr-FR" sz="1200" dirty="0">
                <a:latin typeface="Courier New" panose="02070309020205020404" pitchFamily="49" charset="0"/>
                <a:cs typeface="Courier New" panose="02070309020205020404" pitchFamily="49" charset="0"/>
              </a:rPr>
              <a:t>      &lt;label&gt;Calcul&lt;/calcul&gt;</a:t>
            </a:r>
          </a:p>
          <a:p>
            <a:r>
              <a:rPr lang="fr-FR" sz="1200" dirty="0">
                <a:latin typeface="Courier New" panose="02070309020205020404" pitchFamily="49" charset="0"/>
                <a:cs typeface="Courier New" panose="02070309020205020404" pitchFamily="49" charset="0"/>
              </a:rPr>
              <a:t>      &lt;input type="</a:t>
            </a:r>
            <a:r>
              <a:rPr lang="fr-FR" sz="1200" dirty="0" err="1">
                <a:latin typeface="Courier New" panose="02070309020205020404" pitchFamily="49" charset="0"/>
                <a:cs typeface="Courier New" panose="02070309020205020404" pitchFamily="49" charset="0"/>
              </a:rPr>
              <a:t>text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name</a:t>
            </a:r>
            <a:r>
              <a:rPr lang="fr-FR" sz="1200" dirty="0">
                <a:latin typeface="Courier New" panose="02070309020205020404" pitchFamily="49" charset="0"/>
                <a:cs typeface="Courier New" panose="02070309020205020404" pitchFamily="49" charset="0"/>
              </a:rPr>
              <a:t>="calcul"&gt;&lt;</a:t>
            </a:r>
            <a:r>
              <a:rPr lang="fr-FR" sz="1200" dirty="0" err="1">
                <a:latin typeface="Courier New" panose="02070309020205020404" pitchFamily="49" charset="0"/>
                <a:cs typeface="Courier New" panose="02070309020205020404" pitchFamily="49" charset="0"/>
              </a:rPr>
              <a:t>br</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&lt;input type="</a:t>
            </a:r>
            <a:r>
              <a:rPr lang="fr-FR" sz="1200" dirty="0" err="1">
                <a:latin typeface="Courier New" panose="02070309020205020404" pitchFamily="49" charset="0"/>
                <a:cs typeface="Courier New" panose="02070309020205020404" pitchFamily="49" charset="0"/>
              </a:rPr>
              <a:t>button</a:t>
            </a:r>
            <a:r>
              <a:rPr lang="fr-FR" sz="1200" dirty="0">
                <a:latin typeface="Courier New" panose="02070309020205020404" pitchFamily="49" charset="0"/>
                <a:cs typeface="Courier New" panose="02070309020205020404" pitchFamily="49" charset="0"/>
              </a:rPr>
              <a:t>" value="Calculer" </a:t>
            </a:r>
            <a:r>
              <a:rPr lang="fr-FR" sz="1200" dirty="0" err="1">
                <a:latin typeface="Courier New" panose="02070309020205020404" pitchFamily="49" charset="0"/>
                <a:cs typeface="Courier New" panose="02070309020205020404" pitchFamily="49" charset="0"/>
              </a:rPr>
              <a:t>onclick</a:t>
            </a:r>
            <a:r>
              <a:rPr lang="fr-FR" sz="1200" dirty="0">
                <a:latin typeface="Courier New" panose="02070309020205020404" pitchFamily="49" charset="0"/>
                <a:cs typeface="Courier New" panose="02070309020205020404" pitchFamily="49" charset="0"/>
              </a:rPr>
              <a:t>="traitement();"&gt;&lt;</a:t>
            </a:r>
            <a:r>
              <a:rPr lang="fr-FR" sz="1200" dirty="0" err="1">
                <a:latin typeface="Courier New" panose="02070309020205020404" pitchFamily="49" charset="0"/>
                <a:cs typeface="Courier New" panose="02070309020205020404" pitchFamily="49" charset="0"/>
              </a:rPr>
              <a:t>br</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&lt;label&gt;Résultat&lt;/label&gt;</a:t>
            </a:r>
          </a:p>
          <a:p>
            <a:r>
              <a:rPr lang="fr-FR" sz="1200" dirty="0">
                <a:latin typeface="Courier New" panose="02070309020205020404" pitchFamily="49" charset="0"/>
                <a:cs typeface="Courier New" panose="02070309020205020404" pitchFamily="49" charset="0"/>
              </a:rPr>
              <a:t>      &lt;input type="</a:t>
            </a:r>
            <a:r>
              <a:rPr lang="fr-FR" sz="1200" dirty="0" err="1">
                <a:latin typeface="Courier New" panose="02070309020205020404" pitchFamily="49" charset="0"/>
                <a:cs typeface="Courier New" panose="02070309020205020404" pitchFamily="49" charset="0"/>
              </a:rPr>
              <a:t>text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name</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resultat</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a:t>
            </a:r>
            <a:r>
              <a:rPr lang="fr-FR" sz="1200" dirty="0" err="1">
                <a:latin typeface="Courier New" panose="02070309020205020404" pitchFamily="49" charset="0"/>
                <a:cs typeface="Courier New" panose="02070309020205020404" pitchFamily="49" charset="0"/>
              </a:rPr>
              <a:t>form</a:t>
            </a:r>
            <a:r>
              <a:rPr lang="fr-FR" sz="1200" dirty="0">
                <a:latin typeface="Courier New" panose="02070309020205020404" pitchFamily="49" charset="0"/>
                <a:cs typeface="Courier New" panose="02070309020205020404" pitchFamily="49" charset="0"/>
              </a:rPr>
              <a:t>&gt;</a:t>
            </a:r>
          </a:p>
          <a:p>
            <a:r>
              <a:rPr lang="fr-FR" sz="1200" dirty="0">
                <a:latin typeface="Courier New" panose="02070309020205020404" pitchFamily="49" charset="0"/>
                <a:cs typeface="Courier New" panose="02070309020205020404" pitchFamily="49" charset="0"/>
              </a:rPr>
              <a:t>  &lt;/body&gt;</a:t>
            </a:r>
          </a:p>
          <a:p>
            <a:r>
              <a:rPr lang="fr-FR" sz="1200" dirty="0">
                <a:latin typeface="Courier New" panose="02070309020205020404" pitchFamily="49" charset="0"/>
                <a:cs typeface="Courier New" panose="02070309020205020404" pitchFamily="49" charset="0"/>
              </a:rPr>
              <a:t>&lt;/html&gt;</a:t>
            </a:r>
          </a:p>
        </p:txBody>
      </p:sp>
      <p:sp>
        <p:nvSpPr>
          <p:cNvPr id="3" name="ZoneTexte 2">
            <a:extLst>
              <a:ext uri="{FF2B5EF4-FFF2-40B4-BE49-F238E27FC236}">
                <a16:creationId xmlns:a16="http://schemas.microsoft.com/office/drawing/2014/main" id="{ABC60BAD-92F7-46E2-AFB4-5B83FA674CA4}"/>
              </a:ext>
            </a:extLst>
          </p:cNvPr>
          <p:cNvSpPr txBox="1"/>
          <p:nvPr/>
        </p:nvSpPr>
        <p:spPr>
          <a:xfrm>
            <a:off x="8696325" y="942975"/>
            <a:ext cx="2371725" cy="369332"/>
          </a:xfrm>
          <a:prstGeom prst="rect">
            <a:avLst/>
          </a:prstGeom>
          <a:noFill/>
        </p:spPr>
        <p:txBody>
          <a:bodyPr wrap="square" rtlCol="0">
            <a:spAutoFit/>
          </a:bodyPr>
          <a:lstStyle/>
          <a:p>
            <a:r>
              <a:rPr lang="fr-FR" dirty="0"/>
              <a:t>Solution</a:t>
            </a:r>
          </a:p>
        </p:txBody>
      </p:sp>
      <p:sp>
        <p:nvSpPr>
          <p:cNvPr id="4" name="Espace réservé du numéro de diapositive 3">
            <a:extLst>
              <a:ext uri="{FF2B5EF4-FFF2-40B4-BE49-F238E27FC236}">
                <a16:creationId xmlns:a16="http://schemas.microsoft.com/office/drawing/2014/main" id="{D4D9E4A9-5080-4B78-8692-A84FF65B7D5E}"/>
              </a:ext>
            </a:extLst>
          </p:cNvPr>
          <p:cNvSpPr>
            <a:spLocks noGrp="1"/>
          </p:cNvSpPr>
          <p:nvPr>
            <p:ph type="sldNum" sz="quarter" idx="12"/>
          </p:nvPr>
        </p:nvSpPr>
        <p:spPr/>
        <p:txBody>
          <a:bodyPr/>
          <a:lstStyle/>
          <a:p>
            <a:fld id="{D57F1E4F-1CFF-5643-939E-217C01CDF565}" type="slidenum">
              <a:rPr lang="en-US" smtClean="0"/>
              <a:pPr/>
              <a:t>43</a:t>
            </a:fld>
            <a:endParaRPr lang="en-US" dirty="0"/>
          </a:p>
        </p:txBody>
      </p:sp>
    </p:spTree>
    <p:extLst>
      <p:ext uri="{BB962C8B-B14F-4D97-AF65-F5344CB8AC3E}">
        <p14:creationId xmlns:p14="http://schemas.microsoft.com/office/powerpoint/2010/main" val="1970423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0161" y="1161780"/>
            <a:ext cx="8584676" cy="4493538"/>
          </a:xfrm>
          <a:prstGeom prst="rect">
            <a:avLst/>
          </a:prstGeom>
        </p:spPr>
        <p:txBody>
          <a:bodyPr wrap="square">
            <a:spAutoFit/>
          </a:bodyPr>
          <a:lstStyle/>
          <a:p>
            <a:pPr>
              <a:spcBef>
                <a:spcPts val="1200"/>
              </a:spcBef>
              <a:spcAft>
                <a:spcPts val="300"/>
              </a:spcAft>
            </a:pPr>
            <a:r>
              <a:rPr lang="fr-FR" b="1" dirty="0">
                <a:latin typeface="Arial" panose="020B0604020202020204" pitchFamily="34" charset="0"/>
                <a:ea typeface="Times New Roman" panose="02020603050405020304" pitchFamily="18" charset="0"/>
              </a:rPr>
              <a:t>Fonction </a:t>
            </a:r>
            <a:r>
              <a:rPr lang="fr-FR" b="1" dirty="0" err="1">
                <a:latin typeface="Arial" panose="020B0604020202020204" pitchFamily="34" charset="0"/>
                <a:ea typeface="Times New Roman" panose="02020603050405020304" pitchFamily="18" charset="0"/>
              </a:rPr>
              <a:t>eval</a:t>
            </a:r>
            <a:r>
              <a:rPr lang="fr-FR" b="1" dirty="0">
                <a:latin typeface="Arial" panose="020B0604020202020204" pitchFamily="34" charset="0"/>
                <a:ea typeface="Times New Roman" panose="02020603050405020304" pitchFamily="18" charset="0"/>
              </a:rPr>
              <a:t>()</a:t>
            </a:r>
          </a:p>
          <a:p>
            <a:pPr>
              <a:spcBef>
                <a:spcPts val="1200"/>
              </a:spcBef>
              <a:spcAft>
                <a:spcPts val="300"/>
              </a:spcAft>
            </a:pPr>
            <a:endParaRPr lang="fr-FR" b="1" dirty="0">
              <a:latin typeface="Arial" panose="020B0604020202020204" pitchFamily="34" charset="0"/>
              <a:ea typeface="Times New Roman" panose="02020603050405020304" pitchFamily="18" charset="0"/>
            </a:endParaRPr>
          </a:p>
          <a:p>
            <a:pPr>
              <a:spcBef>
                <a:spcPts val="600"/>
              </a:spcBef>
              <a:spcAft>
                <a:spcPts val="600"/>
              </a:spcAft>
            </a:pPr>
            <a:r>
              <a:rPr lang="fr-FR" sz="1600" dirty="0" err="1">
                <a:latin typeface="Courier New" panose="02070309020205020404" pitchFamily="49" charset="0"/>
                <a:ea typeface="Times New Roman" panose="02020603050405020304" pitchFamily="18" charset="0"/>
              </a:rPr>
              <a:t>resultat</a:t>
            </a:r>
            <a:r>
              <a:rPr lang="fr-FR" sz="1600" dirty="0">
                <a:latin typeface="Courier New" panose="02070309020205020404" pitchFamily="49" charset="0"/>
                <a:ea typeface="Times New Roman" panose="02020603050405020304" pitchFamily="18" charset="0"/>
              </a:rPr>
              <a:t> = </a:t>
            </a:r>
            <a:r>
              <a:rPr lang="fr-FR" sz="1600" dirty="0" err="1">
                <a:latin typeface="Courier New" panose="02070309020205020404" pitchFamily="49" charset="0"/>
                <a:ea typeface="Times New Roman" panose="02020603050405020304" pitchFamily="18" charset="0"/>
              </a:rPr>
              <a:t>eval</a:t>
            </a:r>
            <a:r>
              <a:rPr lang="fr-FR" sz="1600" dirty="0">
                <a:latin typeface="Courier New" panose="02070309020205020404" pitchFamily="49" charset="0"/>
                <a:ea typeface="Times New Roman" panose="02020603050405020304" pitchFamily="18" charset="0"/>
              </a:rPr>
              <a:t>(Expression);</a:t>
            </a:r>
          </a:p>
          <a:p>
            <a:pPr>
              <a:spcBef>
                <a:spcPts val="600"/>
              </a:spcBef>
              <a:spcAft>
                <a:spcPts val="600"/>
              </a:spcAft>
            </a:pPr>
            <a:endParaRPr lang="fr-FR" sz="1600" dirty="0">
              <a:latin typeface="Courier New" panose="02070309020205020404" pitchFamily="49" charset="0"/>
              <a:ea typeface="Times New Roman" panose="02020603050405020304" pitchFamily="18" charset="0"/>
            </a:endParaRPr>
          </a:p>
          <a:p>
            <a:pPr marL="342900" lvl="0" indent="-342900">
              <a:spcBef>
                <a:spcPts val="300"/>
              </a:spcBef>
              <a:spcAft>
                <a:spcPts val="300"/>
              </a:spcAft>
              <a:buFont typeface="Arial" panose="020B0604020202020204" pitchFamily="34" charset="0"/>
              <a:buChar char="•"/>
            </a:pPr>
            <a:r>
              <a:rPr lang="fr-FR" u="dbl" dirty="0">
                <a:latin typeface="Times New Roman" panose="02020603050405020304" pitchFamily="18" charset="0"/>
                <a:ea typeface="Times New Roman" panose="02020603050405020304" pitchFamily="18" charset="0"/>
              </a:rPr>
              <a:t>expression</a:t>
            </a:r>
            <a:r>
              <a:rPr lang="fr-FR" dirty="0">
                <a:latin typeface="Times New Roman" panose="02020603050405020304" pitchFamily="18" charset="0"/>
                <a:ea typeface="Times New Roman" panose="02020603050405020304" pitchFamily="18" charset="0"/>
              </a:rPr>
              <a:t> est une chaîne de caractères contenant un nombre ou une formule dont le résultat est un nombre ;</a:t>
            </a:r>
          </a:p>
          <a:p>
            <a:pPr marL="342900" lvl="0" indent="-342900">
              <a:spcBef>
                <a:spcPts val="300"/>
              </a:spcBef>
              <a:spcAft>
                <a:spcPts val="300"/>
              </a:spcAft>
              <a:buFont typeface="Arial" panose="020B0604020202020204" pitchFamily="34" charset="0"/>
              <a:buChar char="•"/>
            </a:pPr>
            <a:r>
              <a:rPr lang="fr-FR" dirty="0">
                <a:latin typeface="Times New Roman" panose="02020603050405020304" pitchFamily="18" charset="0"/>
                <a:ea typeface="Times New Roman" panose="02020603050405020304" pitchFamily="18" charset="0"/>
              </a:rPr>
              <a:t>et </a:t>
            </a:r>
            <a:r>
              <a:rPr lang="fr-FR" u="dbl" dirty="0" err="1">
                <a:latin typeface="Times New Roman" panose="02020603050405020304" pitchFamily="18" charset="0"/>
                <a:ea typeface="Times New Roman" panose="02020603050405020304" pitchFamily="18" charset="0"/>
              </a:rPr>
              <a:t>resultat</a:t>
            </a:r>
            <a:r>
              <a:rPr lang="fr-FR" dirty="0">
                <a:latin typeface="Times New Roman" panose="02020603050405020304" pitchFamily="18" charset="0"/>
                <a:ea typeface="Times New Roman" panose="02020603050405020304" pitchFamily="18" charset="0"/>
              </a:rPr>
              <a:t> est la valeur numérique retournée par la fonction.</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Exemples :</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var a = 5;</a:t>
            </a:r>
          </a:p>
          <a:p>
            <a:pPr lvl="1">
              <a:spcBef>
                <a:spcPts val="600"/>
              </a:spcBef>
              <a:spcAft>
                <a:spcPts val="600"/>
              </a:spcAft>
            </a:pPr>
            <a:r>
              <a:rPr lang="fr-FR" sz="1600" dirty="0" err="1">
                <a:latin typeface="Courier New" panose="02070309020205020404" pitchFamily="49" charset="0"/>
                <a:ea typeface="Times New Roman" panose="02020603050405020304" pitchFamily="18" charset="0"/>
              </a:rPr>
              <a:t>eval</a:t>
            </a:r>
            <a:r>
              <a:rPr lang="fr-FR" sz="1600" dirty="0">
                <a:latin typeface="Courier New" panose="02070309020205020404" pitchFamily="49" charset="0"/>
                <a:ea typeface="Times New Roman" panose="02020603050405020304" pitchFamily="18" charset="0"/>
              </a:rPr>
              <a:t>('a*2'); // retourne la valeur numérique 10</a:t>
            </a:r>
          </a:p>
          <a:p>
            <a:pPr lvl="1">
              <a:spcBef>
                <a:spcPts val="600"/>
              </a:spcBef>
              <a:spcAft>
                <a:spcPts val="600"/>
              </a:spcAft>
            </a:pPr>
            <a:r>
              <a:rPr lang="fr-FR" sz="1600" dirty="0" err="1">
                <a:latin typeface="Courier New" panose="02070309020205020404" pitchFamily="49" charset="0"/>
                <a:ea typeface="Times New Roman" panose="02020603050405020304" pitchFamily="18" charset="0"/>
              </a:rPr>
              <a:t>eval</a:t>
            </a:r>
            <a:r>
              <a:rPr lang="fr-FR" sz="1600" dirty="0">
                <a:latin typeface="Courier New" panose="02070309020205020404" pitchFamily="49" charset="0"/>
                <a:ea typeface="Times New Roman" panose="02020603050405020304" pitchFamily="18" charset="0"/>
              </a:rPr>
              <a:t>('123.45'); // retourne la valeur numérique 123.45</a:t>
            </a:r>
            <a:endParaRPr lang="fr-FR" sz="1600" dirty="0">
              <a:effectLst/>
              <a:latin typeface="Courier New" panose="02070309020205020404" pitchFamily="49"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20FF3579-0028-4E90-A8BE-F535BB947753}"/>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32845838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2392" y="1199536"/>
            <a:ext cx="8349006" cy="4608954"/>
          </a:xfrm>
          <a:prstGeom prst="rect">
            <a:avLst/>
          </a:prstGeom>
        </p:spPr>
        <p:txBody>
          <a:bodyPr wrap="square">
            <a:spAutoFit/>
          </a:bodyPr>
          <a:lstStyle/>
          <a:p>
            <a:pPr>
              <a:spcBef>
                <a:spcPts val="1200"/>
              </a:spcBef>
              <a:spcAft>
                <a:spcPts val="300"/>
              </a:spcAft>
            </a:pPr>
            <a:endParaRPr lang="fr-FR" sz="1600" dirty="0">
              <a:latin typeface="Courier New" panose="02070309020205020404" pitchFamily="49" charset="0"/>
              <a:ea typeface="Times New Roman" panose="02020603050405020304" pitchFamily="18" charset="0"/>
            </a:endParaRPr>
          </a:p>
          <a:p>
            <a:pPr>
              <a:spcBef>
                <a:spcPts val="1200"/>
              </a:spcBef>
              <a:spcAft>
                <a:spcPts val="300"/>
              </a:spcAft>
            </a:pPr>
            <a:r>
              <a:rPr lang="fr-FR" b="1" dirty="0">
                <a:latin typeface="Arial" panose="020B0604020202020204" pitchFamily="34" charset="0"/>
                <a:ea typeface="Times New Roman" panose="02020603050405020304" pitchFamily="18" charset="0"/>
              </a:rPr>
              <a:t>Fonction </a:t>
            </a:r>
            <a:r>
              <a:rPr lang="fr-FR" b="1" dirty="0" err="1">
                <a:latin typeface="Arial" panose="020B0604020202020204" pitchFamily="34" charset="0"/>
                <a:ea typeface="Times New Roman" panose="02020603050405020304" pitchFamily="18" charset="0"/>
              </a:rPr>
              <a:t>parseInt</a:t>
            </a:r>
            <a:r>
              <a:rPr lang="fr-FR" b="1" dirty="0">
                <a:latin typeface="Arial" panose="020B0604020202020204" pitchFamily="34" charset="0"/>
                <a:ea typeface="Times New Roman" panose="02020603050405020304" pitchFamily="18" charset="0"/>
              </a:rPr>
              <a:t>()</a:t>
            </a:r>
          </a:p>
          <a:p>
            <a:pPr>
              <a:spcBef>
                <a:spcPts val="1200"/>
              </a:spcBef>
              <a:spcAft>
                <a:spcPts val="300"/>
              </a:spcAft>
            </a:pPr>
            <a:endParaRPr lang="fr-FR" b="1" dirty="0">
              <a:latin typeface="Arial" panose="020B0604020202020204" pitchFamily="34" charset="0"/>
              <a:ea typeface="Times New Roman" panose="02020603050405020304" pitchFamily="18" charset="0"/>
            </a:endParaRPr>
          </a:p>
          <a:p>
            <a:pPr>
              <a:spcBef>
                <a:spcPts val="600"/>
              </a:spcBef>
              <a:spcAft>
                <a:spcPts val="600"/>
              </a:spcAft>
            </a:pPr>
            <a:r>
              <a:rPr lang="fr-FR" sz="1600" dirty="0">
                <a:latin typeface="Courier New" panose="02070309020205020404" pitchFamily="49" charset="0"/>
                <a:ea typeface="Times New Roman" panose="02020603050405020304" pitchFamily="18" charset="0"/>
              </a:rPr>
              <a:t>	var </a:t>
            </a:r>
            <a:r>
              <a:rPr lang="fr-FR" sz="1600" dirty="0" err="1">
                <a:latin typeface="Courier New" panose="02070309020205020404" pitchFamily="49" charset="0"/>
                <a:ea typeface="Times New Roman" panose="02020603050405020304" pitchFamily="18" charset="0"/>
              </a:rPr>
              <a:t>resultat</a:t>
            </a:r>
            <a:r>
              <a:rPr lang="fr-FR" sz="1600" dirty="0">
                <a:latin typeface="Courier New" panose="02070309020205020404" pitchFamily="49" charset="0"/>
                <a:ea typeface="Times New Roman" panose="02020603050405020304" pitchFamily="18" charset="0"/>
              </a:rPr>
              <a:t> = </a:t>
            </a:r>
            <a:r>
              <a:rPr lang="fr-FR" sz="1600" dirty="0" err="1">
                <a:latin typeface="Courier New" panose="02070309020205020404" pitchFamily="49" charset="0"/>
                <a:ea typeface="Times New Roman" panose="02020603050405020304" pitchFamily="18" charset="0"/>
              </a:rPr>
              <a:t>parseInt</a:t>
            </a:r>
            <a:r>
              <a:rPr lang="fr-FR" sz="1600" dirty="0">
                <a:latin typeface="Courier New" panose="02070309020205020404" pitchFamily="49" charset="0"/>
                <a:ea typeface="Times New Roman" panose="02020603050405020304" pitchFamily="18" charset="0"/>
              </a:rPr>
              <a:t>(chaîne[,base])</a:t>
            </a:r>
          </a:p>
          <a:p>
            <a:pPr marL="342900" lvl="0" indent="-342900">
              <a:spcBef>
                <a:spcPts val="300"/>
              </a:spcBef>
              <a:spcAft>
                <a:spcPts val="300"/>
              </a:spcAft>
              <a:buFont typeface="Arial" panose="020B0604020202020204" pitchFamily="34" charset="0"/>
              <a:buChar char="•"/>
            </a:pPr>
            <a:r>
              <a:rPr lang="fr-FR" u="dbl" dirty="0">
                <a:latin typeface="Times New Roman" panose="02020603050405020304" pitchFamily="18" charset="0"/>
                <a:ea typeface="Times New Roman" panose="02020603050405020304" pitchFamily="18" charset="0"/>
              </a:rPr>
              <a:t>chaîne</a:t>
            </a:r>
            <a:r>
              <a:rPr lang="fr-FR" dirty="0">
                <a:latin typeface="Times New Roman" panose="02020603050405020304" pitchFamily="18" charset="0"/>
                <a:ea typeface="Times New Roman" panose="02020603050405020304" pitchFamily="18" charset="0"/>
              </a:rPr>
              <a:t> est la chaîne à convertir ;</a:t>
            </a:r>
          </a:p>
          <a:p>
            <a:pPr marL="342900" lvl="0" indent="-342900">
              <a:spcBef>
                <a:spcPts val="300"/>
              </a:spcBef>
              <a:spcAft>
                <a:spcPts val="300"/>
              </a:spcAft>
              <a:buFont typeface="Arial" panose="020B0604020202020204" pitchFamily="34" charset="0"/>
              <a:buChar char="•"/>
            </a:pPr>
            <a:r>
              <a:rPr lang="fr-FR" u="dbl" dirty="0">
                <a:latin typeface="Times New Roman" panose="02020603050405020304" pitchFamily="18" charset="0"/>
                <a:ea typeface="Times New Roman" panose="02020603050405020304" pitchFamily="18" charset="0"/>
              </a:rPr>
              <a:t>base</a:t>
            </a:r>
            <a:r>
              <a:rPr lang="fr-FR" dirty="0">
                <a:latin typeface="Times New Roman" panose="02020603050405020304" pitchFamily="18" charset="0"/>
                <a:ea typeface="Times New Roman" panose="02020603050405020304" pitchFamily="18" charset="0"/>
              </a:rPr>
              <a:t> est la base de numération de la chaîne ;</a:t>
            </a:r>
          </a:p>
          <a:p>
            <a:pPr marL="342900" lvl="0" indent="-342900">
              <a:spcBef>
                <a:spcPts val="300"/>
              </a:spcBef>
              <a:spcAft>
                <a:spcPts val="300"/>
              </a:spcAft>
              <a:buFont typeface="Arial" panose="020B0604020202020204" pitchFamily="34" charset="0"/>
              <a:buChar char="•"/>
            </a:pPr>
            <a:r>
              <a:rPr lang="fr-FR" u="dbl" dirty="0" err="1">
                <a:latin typeface="Times New Roman" panose="02020603050405020304" pitchFamily="18" charset="0"/>
                <a:ea typeface="Times New Roman" panose="02020603050405020304" pitchFamily="18" charset="0"/>
              </a:rPr>
              <a:t>resultat</a:t>
            </a:r>
            <a:r>
              <a:rPr lang="fr-FR" dirty="0">
                <a:latin typeface="Times New Roman" panose="02020603050405020304" pitchFamily="18" charset="0"/>
                <a:ea typeface="Times New Roman" panose="02020603050405020304" pitchFamily="18" charset="0"/>
              </a:rPr>
              <a:t> est le résultat numérique de la conversion.</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Exemples :</a:t>
            </a:r>
          </a:p>
          <a:p>
            <a:pPr>
              <a:spcBef>
                <a:spcPts val="600"/>
              </a:spcBef>
              <a:spcAft>
                <a:spcPts val="600"/>
              </a:spcAft>
            </a:pPr>
            <a:r>
              <a:rPr lang="fr-FR" sz="1600" dirty="0" err="1">
                <a:latin typeface="Courier New" panose="02070309020205020404" pitchFamily="49" charset="0"/>
                <a:ea typeface="Times New Roman" panose="02020603050405020304" pitchFamily="18" charset="0"/>
              </a:rPr>
              <a:t>parseInt</a:t>
            </a:r>
            <a:r>
              <a:rPr lang="fr-FR" sz="1600" dirty="0">
                <a:latin typeface="Courier New" panose="02070309020205020404" pitchFamily="49" charset="0"/>
                <a:ea typeface="Times New Roman" panose="02020603050405020304" pitchFamily="18" charset="0"/>
              </a:rPr>
              <a:t>('FF',16); retourne la valeur numérique 255</a:t>
            </a:r>
          </a:p>
          <a:p>
            <a:pPr>
              <a:spcBef>
                <a:spcPts val="600"/>
              </a:spcBef>
              <a:spcAft>
                <a:spcPts val="600"/>
              </a:spcAft>
            </a:pPr>
            <a:r>
              <a:rPr lang="fr-FR" sz="1600" dirty="0" err="1">
                <a:latin typeface="Courier New" panose="02070309020205020404" pitchFamily="49" charset="0"/>
                <a:ea typeface="Times New Roman" panose="02020603050405020304" pitchFamily="18" charset="0"/>
              </a:rPr>
              <a:t>parseInt</a:t>
            </a:r>
            <a:r>
              <a:rPr lang="fr-FR" sz="1600" dirty="0">
                <a:latin typeface="Courier New" panose="02070309020205020404" pitchFamily="49" charset="0"/>
                <a:ea typeface="Times New Roman" panose="02020603050405020304" pitchFamily="18" charset="0"/>
              </a:rPr>
              <a:t>('12',8); retourne la valeur numérique 10</a:t>
            </a:r>
          </a:p>
          <a:p>
            <a:pPr>
              <a:spcBef>
                <a:spcPts val="600"/>
              </a:spcBef>
              <a:spcAft>
                <a:spcPts val="600"/>
              </a:spcAft>
            </a:pPr>
            <a:r>
              <a:rPr lang="fr-FR" sz="1600" dirty="0" err="1">
                <a:latin typeface="Courier New" panose="02070309020205020404" pitchFamily="49" charset="0"/>
                <a:ea typeface="Times New Roman" panose="02020603050405020304" pitchFamily="18" charset="0"/>
              </a:rPr>
              <a:t>parseInt</a:t>
            </a:r>
            <a:r>
              <a:rPr lang="fr-FR" sz="1600" dirty="0">
                <a:latin typeface="Courier New" panose="02070309020205020404" pitchFamily="49" charset="0"/>
                <a:ea typeface="Times New Roman" panose="02020603050405020304" pitchFamily="18" charset="0"/>
              </a:rPr>
              <a:t>('essai',10); retourne la valeur numérique </a:t>
            </a:r>
            <a:r>
              <a:rPr lang="fr-FR" sz="1600" dirty="0" err="1">
                <a:latin typeface="Courier New" panose="02070309020205020404" pitchFamily="49" charset="0"/>
                <a:ea typeface="Times New Roman" panose="02020603050405020304" pitchFamily="18" charset="0"/>
              </a:rPr>
              <a:t>NaN</a:t>
            </a:r>
            <a:endParaRPr lang="fr-FR" sz="1600" dirty="0">
              <a:effectLst/>
              <a:latin typeface="Courier New" panose="02070309020205020404" pitchFamily="49"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3F6D32AB-B342-487F-B350-BB8094B1D131}"/>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3940328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5873" y="1669453"/>
            <a:ext cx="9813302" cy="3693319"/>
          </a:xfrm>
          <a:prstGeom prst="rect">
            <a:avLst/>
          </a:prstGeom>
        </p:spPr>
        <p:txBody>
          <a:bodyPr wrap="square">
            <a:spAutoFit/>
          </a:bodyPr>
          <a:lstStyle/>
          <a:p>
            <a:pPr>
              <a:spcBef>
                <a:spcPts val="1200"/>
              </a:spcBef>
              <a:spcAft>
                <a:spcPts val="300"/>
              </a:spcAft>
            </a:pPr>
            <a:r>
              <a:rPr lang="fr-FR" sz="2000" b="1" dirty="0">
                <a:latin typeface="Arial" panose="020B0604020202020204" pitchFamily="34" charset="0"/>
                <a:ea typeface="Times New Roman" panose="02020603050405020304" pitchFamily="18" charset="0"/>
              </a:rPr>
              <a:t>Fonction </a:t>
            </a:r>
            <a:r>
              <a:rPr lang="fr-FR" sz="2000" b="1" dirty="0" err="1">
                <a:latin typeface="Arial" panose="020B0604020202020204" pitchFamily="34" charset="0"/>
                <a:ea typeface="Times New Roman" panose="02020603050405020304" pitchFamily="18" charset="0"/>
              </a:rPr>
              <a:t>parseFloat</a:t>
            </a:r>
            <a:r>
              <a:rPr lang="fr-FR" sz="2000" b="1" dirty="0">
                <a:latin typeface="Arial" panose="020B0604020202020204" pitchFamily="34" charset="0"/>
                <a:ea typeface="Times New Roman" panose="02020603050405020304" pitchFamily="18" charset="0"/>
              </a:rPr>
              <a:t>()</a:t>
            </a:r>
          </a:p>
          <a:p>
            <a:pPr>
              <a:spcBef>
                <a:spcPts val="1200"/>
              </a:spcBef>
              <a:spcAft>
                <a:spcPts val="300"/>
              </a:spcAft>
            </a:pPr>
            <a:endParaRPr lang="fr-FR" sz="2000" b="1" dirty="0">
              <a:latin typeface="Arial" panose="020B0604020202020204" pitchFamily="34" charset="0"/>
              <a:ea typeface="Times New Roman" panose="02020603050405020304" pitchFamily="18" charset="0"/>
            </a:endParaRPr>
          </a:p>
          <a:p>
            <a:pPr>
              <a:spcBef>
                <a:spcPts val="600"/>
              </a:spcBef>
              <a:spcAft>
                <a:spcPts val="600"/>
              </a:spcAft>
            </a:pPr>
            <a:r>
              <a:rPr lang="fr-FR" dirty="0">
                <a:latin typeface="Courier New" panose="02070309020205020404" pitchFamily="49" charset="0"/>
                <a:ea typeface="Times New Roman" panose="02020603050405020304" pitchFamily="18" charset="0"/>
              </a:rPr>
              <a:t>	var </a:t>
            </a:r>
            <a:r>
              <a:rPr lang="fr-FR" dirty="0" err="1">
                <a:latin typeface="Courier New" panose="02070309020205020404" pitchFamily="49" charset="0"/>
                <a:ea typeface="Times New Roman" panose="02020603050405020304" pitchFamily="18" charset="0"/>
              </a:rPr>
              <a:t>resultat</a:t>
            </a:r>
            <a:r>
              <a:rPr lang="fr-FR" dirty="0">
                <a:latin typeface="Courier New" panose="02070309020205020404" pitchFamily="49" charset="0"/>
                <a:ea typeface="Times New Roman" panose="02020603050405020304" pitchFamily="18" charset="0"/>
              </a:rPr>
              <a:t> = </a:t>
            </a:r>
            <a:r>
              <a:rPr lang="fr-FR" dirty="0" err="1">
                <a:latin typeface="Courier New" panose="02070309020205020404" pitchFamily="49" charset="0"/>
                <a:ea typeface="Times New Roman" panose="02020603050405020304" pitchFamily="18" charset="0"/>
              </a:rPr>
              <a:t>parseFloat</a:t>
            </a:r>
            <a:r>
              <a:rPr lang="fr-FR" dirty="0">
                <a:latin typeface="Courier New" panose="02070309020205020404" pitchFamily="49" charset="0"/>
                <a:ea typeface="Times New Roman" panose="02020603050405020304" pitchFamily="18" charset="0"/>
              </a:rPr>
              <a:t>(chaine)</a:t>
            </a:r>
          </a:p>
          <a:p>
            <a:pPr marL="342900" lvl="0" indent="-342900">
              <a:spcBef>
                <a:spcPts val="300"/>
              </a:spcBef>
              <a:spcAft>
                <a:spcPts val="300"/>
              </a:spcAft>
              <a:buFont typeface="Arial" panose="020B0604020202020204" pitchFamily="34" charset="0"/>
              <a:buChar char="•"/>
            </a:pPr>
            <a:r>
              <a:rPr lang="fr-FR" sz="2000" u="dbl" dirty="0">
                <a:latin typeface="Times New Roman" panose="02020603050405020304" pitchFamily="18" charset="0"/>
                <a:ea typeface="Times New Roman" panose="02020603050405020304" pitchFamily="18" charset="0"/>
              </a:rPr>
              <a:t>chaine</a:t>
            </a:r>
            <a:r>
              <a:rPr lang="fr-FR" sz="2000" dirty="0">
                <a:latin typeface="Times New Roman" panose="02020603050405020304" pitchFamily="18" charset="0"/>
                <a:ea typeface="Times New Roman" panose="02020603050405020304" pitchFamily="18" charset="0"/>
              </a:rPr>
              <a:t> est la chaîne à convertir ;</a:t>
            </a:r>
          </a:p>
          <a:p>
            <a:pPr marL="342900" lvl="0" indent="-342900">
              <a:spcBef>
                <a:spcPts val="300"/>
              </a:spcBef>
              <a:spcAft>
                <a:spcPts val="300"/>
              </a:spcAft>
              <a:buFont typeface="Arial" panose="020B0604020202020204" pitchFamily="34" charset="0"/>
              <a:buChar char="•"/>
            </a:pPr>
            <a:r>
              <a:rPr lang="fr-FR" sz="2000" u="dbl" dirty="0" err="1">
                <a:latin typeface="Times New Roman" panose="02020603050405020304" pitchFamily="18" charset="0"/>
                <a:ea typeface="Times New Roman" panose="02020603050405020304" pitchFamily="18" charset="0"/>
              </a:rPr>
              <a:t>resultat</a:t>
            </a:r>
            <a:r>
              <a:rPr lang="fr-FR" sz="2000" dirty="0">
                <a:latin typeface="Times New Roman" panose="02020603050405020304" pitchFamily="18" charset="0"/>
                <a:ea typeface="Times New Roman" panose="02020603050405020304" pitchFamily="18" charset="0"/>
              </a:rPr>
              <a:t> est le résultat réel de la conversion.</a:t>
            </a:r>
          </a:p>
          <a:p>
            <a:pPr>
              <a:spcBef>
                <a:spcPts val="300"/>
              </a:spcBef>
              <a:spcAft>
                <a:spcPts val="300"/>
              </a:spcAft>
            </a:pPr>
            <a:endParaRPr lang="fr-FR" sz="2000" dirty="0">
              <a:latin typeface="Times New Roman" panose="02020603050405020304" pitchFamily="18" charset="0"/>
              <a:ea typeface="Times New Roman" panose="02020603050405020304" pitchFamily="18" charset="0"/>
            </a:endParaRPr>
          </a:p>
          <a:p>
            <a:pPr>
              <a:spcBef>
                <a:spcPts val="300"/>
              </a:spcBef>
              <a:spcAft>
                <a:spcPts val="300"/>
              </a:spcAft>
            </a:pPr>
            <a:r>
              <a:rPr lang="fr-FR" sz="2000" dirty="0">
                <a:latin typeface="Times New Roman" panose="02020603050405020304" pitchFamily="18" charset="0"/>
                <a:ea typeface="Times New Roman" panose="02020603050405020304" pitchFamily="18" charset="0"/>
              </a:rPr>
              <a:t>Exemples :</a:t>
            </a:r>
          </a:p>
          <a:p>
            <a:pPr lvl="1">
              <a:spcBef>
                <a:spcPts val="600"/>
              </a:spcBef>
              <a:spcAft>
                <a:spcPts val="600"/>
              </a:spcAft>
            </a:pPr>
            <a:r>
              <a:rPr lang="fr-FR" dirty="0" err="1">
                <a:latin typeface="Courier New" panose="02070309020205020404" pitchFamily="49" charset="0"/>
                <a:ea typeface="Times New Roman" panose="02020603050405020304" pitchFamily="18" charset="0"/>
              </a:rPr>
              <a:t>parseFloat</a:t>
            </a:r>
            <a:r>
              <a:rPr lang="fr-FR" dirty="0">
                <a:latin typeface="Courier New" panose="02070309020205020404" pitchFamily="49" charset="0"/>
                <a:ea typeface="Times New Roman" panose="02020603050405020304" pitchFamily="18" charset="0"/>
              </a:rPr>
              <a:t>('427.35E-1'); retourne la valeur numérique 42.735</a:t>
            </a:r>
          </a:p>
          <a:p>
            <a:pPr lvl="1">
              <a:spcBef>
                <a:spcPts val="600"/>
              </a:spcBef>
              <a:spcAft>
                <a:spcPts val="600"/>
              </a:spcAft>
            </a:pPr>
            <a:r>
              <a:rPr lang="fr-FR" dirty="0" err="1">
                <a:latin typeface="Courier New" panose="02070309020205020404" pitchFamily="49" charset="0"/>
                <a:ea typeface="Times New Roman" panose="02020603050405020304" pitchFamily="18" charset="0"/>
              </a:rPr>
              <a:t>parseFloat</a:t>
            </a:r>
            <a:r>
              <a:rPr lang="fr-FR" dirty="0">
                <a:latin typeface="Courier New" panose="02070309020205020404" pitchFamily="49" charset="0"/>
                <a:ea typeface="Times New Roman" panose="02020603050405020304" pitchFamily="18" charset="0"/>
              </a:rPr>
              <a:t>('X12'); retourne la valeur </a:t>
            </a:r>
            <a:r>
              <a:rPr lang="fr-FR" dirty="0" err="1">
                <a:latin typeface="Courier New" panose="02070309020205020404" pitchFamily="49" charset="0"/>
                <a:ea typeface="Times New Roman" panose="02020603050405020304" pitchFamily="18" charset="0"/>
              </a:rPr>
              <a:t>NaN</a:t>
            </a:r>
            <a:endParaRPr lang="fr-FR" dirty="0">
              <a:effectLst/>
              <a:latin typeface="Courier New" panose="02070309020205020404" pitchFamily="49"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709D8EC2-4260-45C3-A1C1-7149C0732AC8}"/>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Tree>
    <p:extLst>
      <p:ext uri="{BB962C8B-B14F-4D97-AF65-F5344CB8AC3E}">
        <p14:creationId xmlns:p14="http://schemas.microsoft.com/office/powerpoint/2010/main" val="15746780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218099" y="851026"/>
            <a:ext cx="8184333" cy="5170646"/>
          </a:xfrm>
          <a:prstGeom prst="rect">
            <a:avLst/>
          </a:prstGeom>
          <a:noFill/>
        </p:spPr>
        <p:txBody>
          <a:bodyPr wrap="square" rtlCol="0">
            <a:spAutoFit/>
          </a:bodyPr>
          <a:lstStyle/>
          <a:p>
            <a:r>
              <a:rPr lang="fr-FR" sz="2400" b="1" dirty="0"/>
              <a:t>Connaître le type d’une variable</a:t>
            </a:r>
          </a:p>
          <a:p>
            <a:endParaRPr lang="fr-FR" dirty="0"/>
          </a:p>
          <a:p>
            <a:r>
              <a:rPr lang="fr-FR" dirty="0"/>
              <a:t>Pour connaître le type d’une variable, vous utiliserez la fonction </a:t>
            </a:r>
            <a:r>
              <a:rPr lang="fr-FR" b="1" dirty="0" err="1"/>
              <a:t>typeof</a:t>
            </a:r>
            <a:r>
              <a:rPr lang="fr-FR" b="1" dirty="0"/>
              <a:t>()</a:t>
            </a:r>
            <a:r>
              <a:rPr lang="fr-FR" dirty="0"/>
              <a:t>.</a:t>
            </a:r>
          </a:p>
          <a:p>
            <a:endParaRPr lang="fr-FR" dirty="0"/>
          </a:p>
          <a:p>
            <a:endParaRPr lang="fr-FR" dirty="0"/>
          </a:p>
          <a:p>
            <a:endParaRPr lang="fr-FR" dirty="0"/>
          </a:p>
          <a:p>
            <a:r>
              <a:rPr lang="fr-FR" dirty="0"/>
              <a:t>Exercice :</a:t>
            </a:r>
          </a:p>
          <a:p>
            <a:endParaRPr lang="fr-FR" dirty="0"/>
          </a:p>
          <a:p>
            <a:r>
              <a:rPr lang="fr-FR" dirty="0"/>
              <a:t>Appliquez cette fonction sur les variables suivantes :</a:t>
            </a:r>
          </a:p>
          <a:p>
            <a:endParaRPr lang="fr-FR" dirty="0"/>
          </a:p>
          <a:p>
            <a:r>
              <a:rPr lang="fr-FR" dirty="0">
                <a:latin typeface="Courier New" panose="02070309020205020404" pitchFamily="49" charset="0"/>
                <a:cs typeface="Courier New" panose="02070309020205020404" pitchFamily="49" charset="0"/>
              </a:rPr>
              <a:t>var texte='Un simple texte';</a:t>
            </a:r>
          </a:p>
          <a:p>
            <a:r>
              <a:rPr lang="fr-FR" dirty="0">
                <a:latin typeface="Courier New" panose="02070309020205020404" pitchFamily="49" charset="0"/>
                <a:cs typeface="Courier New" panose="02070309020205020404" pitchFamily="49" charset="0"/>
              </a:rPr>
              <a:t>var nombre = 12.5;</a:t>
            </a:r>
          </a:p>
          <a:p>
            <a:r>
              <a:rPr lang="fr-FR" dirty="0">
                <a:latin typeface="Courier New" panose="02070309020205020404" pitchFamily="49" charset="0"/>
                <a:cs typeface="Courier New" panose="02070309020205020404" pitchFamily="49" charset="0"/>
              </a:rPr>
              <a:t>var b = false;</a:t>
            </a:r>
          </a:p>
          <a:p>
            <a:r>
              <a:rPr lang="fr-FR" dirty="0">
                <a:latin typeface="Courier New" panose="02070309020205020404" pitchFamily="49" charset="0"/>
                <a:cs typeface="Courier New" panose="02070309020205020404" pitchFamily="49" charset="0"/>
              </a:rPr>
              <a:t>var t = ['</a:t>
            </a:r>
            <a:r>
              <a:rPr lang="fr-FR" dirty="0" err="1">
                <a:latin typeface="Courier New" panose="02070309020205020404" pitchFamily="49" charset="0"/>
                <a:cs typeface="Courier New" panose="02070309020205020404" pitchFamily="49" charset="0"/>
              </a:rPr>
              <a:t>un','simple','tableau</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var o =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prenom</a:t>
            </a:r>
            <a:r>
              <a:rPr lang="fr-FR" dirty="0">
                <a:latin typeface="Courier New" panose="02070309020205020404" pitchFamily="49" charset="0"/>
                <a:cs typeface="Courier New" panose="02070309020205020404" pitchFamily="49" charset="0"/>
              </a:rPr>
              <a:t>: 'Pierre', </a:t>
            </a:r>
          </a:p>
          <a:p>
            <a:r>
              <a:rPr lang="fr-FR" dirty="0">
                <a:latin typeface="Courier New" panose="02070309020205020404" pitchFamily="49" charset="0"/>
                <a:cs typeface="Courier New" panose="02070309020205020404" pitchFamily="49" charset="0"/>
              </a:rPr>
              <a:t>  nom: 'Durand'</a:t>
            </a:r>
          </a:p>
          <a:p>
            <a:r>
              <a:rPr lang="fr-FR" dirty="0">
                <a:latin typeface="Courier New" panose="02070309020205020404" pitchFamily="49" charset="0"/>
                <a:cs typeface="Courier New" panose="02070309020205020404" pitchFamily="49" charset="0"/>
              </a:rPr>
              <a:t>};</a:t>
            </a:r>
          </a:p>
        </p:txBody>
      </p:sp>
      <p:sp>
        <p:nvSpPr>
          <p:cNvPr id="3" name="Espace réservé du numéro de diapositive 2">
            <a:extLst>
              <a:ext uri="{FF2B5EF4-FFF2-40B4-BE49-F238E27FC236}">
                <a16:creationId xmlns:a16="http://schemas.microsoft.com/office/drawing/2014/main" id="{77F5887B-0B45-4F8D-8F56-3E2293951B57}"/>
              </a:ext>
            </a:extLst>
          </p:cNvPr>
          <p:cNvSpPr>
            <a:spLocks noGrp="1"/>
          </p:cNvSpPr>
          <p:nvPr>
            <p:ph type="sldNum" sz="quarter" idx="12"/>
          </p:nvPr>
        </p:nvSpPr>
        <p:spPr/>
        <p:txBody>
          <a:bodyPr/>
          <a:lstStyle/>
          <a:p>
            <a:fld id="{D57F1E4F-1CFF-5643-939E-217C01CDF565}" type="slidenum">
              <a:rPr lang="en-US" smtClean="0"/>
              <a:pPr/>
              <a:t>47</a:t>
            </a:fld>
            <a:endParaRPr lang="en-US" dirty="0"/>
          </a:p>
        </p:txBody>
      </p:sp>
    </p:spTree>
    <p:extLst>
      <p:ext uri="{BB962C8B-B14F-4D97-AF65-F5344CB8AC3E}">
        <p14:creationId xmlns:p14="http://schemas.microsoft.com/office/powerpoint/2010/main" val="413500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fade">
                                      <p:cBhvr>
                                        <p:cTn id="7" dur="500"/>
                                        <p:tgtEl>
                                          <p:spTgt spid="2">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8" end="8"/>
                                            </p:txEl>
                                          </p:spTgt>
                                        </p:tgtEl>
                                        <p:attrNameLst>
                                          <p:attrName>style.visibility</p:attrName>
                                        </p:attrNameLst>
                                      </p:cBhvr>
                                      <p:to>
                                        <p:strVal val="visible"/>
                                      </p:to>
                                    </p:set>
                                    <p:animEffect transition="in" filter="fade">
                                      <p:cBhvr>
                                        <p:cTn id="10" dur="500"/>
                                        <p:tgtEl>
                                          <p:spTgt spid="2">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animEffect transition="in" filter="fade">
                                      <p:cBhvr>
                                        <p:cTn id="13" dur="500"/>
                                        <p:tgtEl>
                                          <p:spTgt spid="2">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11" end="11"/>
                                            </p:txEl>
                                          </p:spTgt>
                                        </p:tgtEl>
                                        <p:attrNameLst>
                                          <p:attrName>style.visibility</p:attrName>
                                        </p:attrNameLst>
                                      </p:cBhvr>
                                      <p:to>
                                        <p:strVal val="visible"/>
                                      </p:to>
                                    </p:set>
                                    <p:animEffect transition="in" filter="fade">
                                      <p:cBhvr>
                                        <p:cTn id="16" dur="500"/>
                                        <p:tgtEl>
                                          <p:spTgt spid="2">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animEffect transition="in" filter="fade">
                                      <p:cBhvr>
                                        <p:cTn id="19" dur="500"/>
                                        <p:tgtEl>
                                          <p:spTgt spid="2">
                                            <p:txEl>
                                              <p:pRg st="12" end="12"/>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13" end="13"/>
                                            </p:txEl>
                                          </p:spTgt>
                                        </p:tgtEl>
                                        <p:attrNameLst>
                                          <p:attrName>style.visibility</p:attrName>
                                        </p:attrNameLst>
                                      </p:cBhvr>
                                      <p:to>
                                        <p:strVal val="visible"/>
                                      </p:to>
                                    </p:set>
                                    <p:animEffect transition="in" filter="fade">
                                      <p:cBhvr>
                                        <p:cTn id="22" dur="500"/>
                                        <p:tgtEl>
                                          <p:spTgt spid="2">
                                            <p:txEl>
                                              <p:pRg st="13" end="1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14" end="14"/>
                                            </p:txEl>
                                          </p:spTgt>
                                        </p:tgtEl>
                                        <p:attrNameLst>
                                          <p:attrName>style.visibility</p:attrName>
                                        </p:attrNameLst>
                                      </p:cBhvr>
                                      <p:to>
                                        <p:strVal val="visible"/>
                                      </p:to>
                                    </p:set>
                                    <p:animEffect transition="in" filter="fade">
                                      <p:cBhvr>
                                        <p:cTn id="25" dur="500"/>
                                        <p:tgtEl>
                                          <p:spTgt spid="2">
                                            <p:txEl>
                                              <p:pRg st="14" end="1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
                                            <p:txEl>
                                              <p:pRg st="15" end="15"/>
                                            </p:txEl>
                                          </p:spTgt>
                                        </p:tgtEl>
                                        <p:attrNameLst>
                                          <p:attrName>style.visibility</p:attrName>
                                        </p:attrNameLst>
                                      </p:cBhvr>
                                      <p:to>
                                        <p:strVal val="visible"/>
                                      </p:to>
                                    </p:set>
                                    <p:animEffect transition="in" filter="fade">
                                      <p:cBhvr>
                                        <p:cTn id="28" dur="500"/>
                                        <p:tgtEl>
                                          <p:spTgt spid="2">
                                            <p:txEl>
                                              <p:pRg st="15" end="1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16" end="16"/>
                                            </p:txEl>
                                          </p:spTgt>
                                        </p:tgtEl>
                                        <p:attrNameLst>
                                          <p:attrName>style.visibility</p:attrName>
                                        </p:attrNameLst>
                                      </p:cBhvr>
                                      <p:to>
                                        <p:strVal val="visible"/>
                                      </p:to>
                                    </p:set>
                                    <p:animEffect transition="in" filter="fade">
                                      <p:cBhvr>
                                        <p:cTn id="31" dur="500"/>
                                        <p:tgtEl>
                                          <p:spTgt spid="2">
                                            <p:txEl>
                                              <p:pRg st="16" end="1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
                                            <p:txEl>
                                              <p:pRg st="17" end="17"/>
                                            </p:txEl>
                                          </p:spTgt>
                                        </p:tgtEl>
                                        <p:attrNameLst>
                                          <p:attrName>style.visibility</p:attrName>
                                        </p:attrNameLst>
                                      </p:cBhvr>
                                      <p:to>
                                        <p:strVal val="visible"/>
                                      </p:to>
                                    </p:set>
                                    <p:animEffect transition="in" filter="fade">
                                      <p:cBhvr>
                                        <p:cTn id="34" dur="500"/>
                                        <p:tgtEl>
                                          <p:spTgt spid="2">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9" y="474345"/>
            <a:ext cx="8341259" cy="5909310"/>
          </a:xfrm>
          <a:prstGeom prst="rect">
            <a:avLst/>
          </a:prstGeom>
        </p:spPr>
        <p:txBody>
          <a:bodyPr wrap="square">
            <a:spAutoFit/>
          </a:bodyPr>
          <a:lstStyle/>
          <a:p>
            <a:r>
              <a:rPr lang="fr-FR" dirty="0">
                <a:latin typeface="Courier New" panose="02070309020205020404" pitchFamily="49" charset="0"/>
                <a:cs typeface="Courier New" panose="02070309020205020404" pitchFamily="49" charset="0"/>
              </a:rPr>
              <a:t>&lt;!DOCTYPE html&gt;</a:t>
            </a:r>
          </a:p>
          <a:p>
            <a:r>
              <a:rPr lang="fr-FR" dirty="0">
                <a:latin typeface="Courier New" panose="02070309020205020404" pitchFamily="49" charset="0"/>
                <a:cs typeface="Courier New" panose="02070309020205020404" pitchFamily="49" charset="0"/>
              </a:rPr>
              <a:t>&lt;html&gt;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meta</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charset</a:t>
            </a:r>
            <a:r>
              <a:rPr lang="fr-FR" dirty="0">
                <a:latin typeface="Courier New" panose="02070309020205020404" pitchFamily="49" charset="0"/>
                <a:cs typeface="Courier New" panose="02070309020205020404" pitchFamily="49" charset="0"/>
              </a:rPr>
              <a:t>="utf-8"&gt;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a:t>
            </a:r>
            <a:r>
              <a:rPr lang="fr-FR" dirty="0" err="1">
                <a:latin typeface="Courier New" panose="02070309020205020404" pitchFamily="49" charset="0"/>
                <a:cs typeface="Courier New" panose="02070309020205020404" pitchFamily="49" charset="0"/>
              </a:rPr>
              <a:t>typeof</a:t>
            </a:r>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&lt;body&gt;</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    var texte='Un simple texte';</a:t>
            </a:r>
          </a:p>
          <a:p>
            <a:r>
              <a:rPr lang="fr-FR" dirty="0">
                <a:latin typeface="Courier New" panose="02070309020205020404" pitchFamily="49" charset="0"/>
                <a:cs typeface="Courier New" panose="02070309020205020404" pitchFamily="49" charset="0"/>
              </a:rPr>
              <a:t>    var nombre = 12.5;</a:t>
            </a:r>
          </a:p>
          <a:p>
            <a:r>
              <a:rPr lang="fr-FR" dirty="0">
                <a:latin typeface="Courier New" panose="02070309020205020404" pitchFamily="49" charset="0"/>
                <a:cs typeface="Courier New" panose="02070309020205020404" pitchFamily="49" charset="0"/>
              </a:rPr>
              <a:t>    var b = false;</a:t>
            </a:r>
          </a:p>
          <a:p>
            <a:r>
              <a:rPr lang="fr-FR" dirty="0">
                <a:latin typeface="Courier New" panose="02070309020205020404" pitchFamily="49" charset="0"/>
                <a:cs typeface="Courier New" panose="02070309020205020404" pitchFamily="49" charset="0"/>
              </a:rPr>
              <a:t>    var t = ['</a:t>
            </a:r>
            <a:r>
              <a:rPr lang="fr-FR" dirty="0" err="1">
                <a:latin typeface="Courier New" panose="02070309020205020404" pitchFamily="49" charset="0"/>
                <a:cs typeface="Courier New" panose="02070309020205020404" pitchFamily="49" charset="0"/>
              </a:rPr>
              <a:t>un','simple','tableau</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var o = {</a:t>
            </a:r>
            <a:r>
              <a:rPr lang="fr-FR" dirty="0" err="1">
                <a:latin typeface="Courier New" panose="02070309020205020404" pitchFamily="49" charset="0"/>
                <a:cs typeface="Courier New" panose="02070309020205020404" pitchFamily="49" charset="0"/>
              </a:rPr>
              <a:t>prenom</a:t>
            </a:r>
            <a:r>
              <a:rPr lang="fr-FR" dirty="0">
                <a:latin typeface="Courier New" panose="02070309020205020404" pitchFamily="49" charset="0"/>
                <a:cs typeface="Courier New" panose="02070309020205020404" pitchFamily="49" charset="0"/>
              </a:rPr>
              <a:t>: 'Pierre', nom: 'Durand'};</a:t>
            </a:r>
          </a:p>
          <a:p>
            <a:r>
              <a:rPr lang="fr-FR" dirty="0">
                <a:latin typeface="Courier New" panose="02070309020205020404" pitchFamily="49" charset="0"/>
                <a:cs typeface="Courier New" panose="02070309020205020404" pitchFamily="49" charset="0"/>
              </a:rPr>
              <a:t>    console.log(</a:t>
            </a:r>
            <a:r>
              <a:rPr lang="fr-FR" dirty="0" err="1">
                <a:latin typeface="Courier New" panose="02070309020205020404" pitchFamily="49" charset="0"/>
                <a:cs typeface="Courier New" panose="02070309020205020404" pitchFamily="49" charset="0"/>
              </a:rPr>
              <a:t>typeof</a:t>
            </a:r>
            <a:r>
              <a:rPr lang="fr-FR" dirty="0">
                <a:latin typeface="Courier New" panose="02070309020205020404" pitchFamily="49" charset="0"/>
                <a:cs typeface="Courier New" panose="02070309020205020404" pitchFamily="49" charset="0"/>
              </a:rPr>
              <a:t>(texte));</a:t>
            </a:r>
          </a:p>
          <a:p>
            <a:r>
              <a:rPr lang="fr-FR" dirty="0">
                <a:latin typeface="Courier New" panose="02070309020205020404" pitchFamily="49" charset="0"/>
                <a:cs typeface="Courier New" panose="02070309020205020404" pitchFamily="49" charset="0"/>
              </a:rPr>
              <a:t>    console.log(</a:t>
            </a:r>
            <a:r>
              <a:rPr lang="fr-FR" dirty="0" err="1">
                <a:latin typeface="Courier New" panose="02070309020205020404" pitchFamily="49" charset="0"/>
                <a:cs typeface="Courier New" panose="02070309020205020404" pitchFamily="49" charset="0"/>
              </a:rPr>
              <a:t>typeof</a:t>
            </a:r>
            <a:r>
              <a:rPr lang="fr-FR" dirty="0">
                <a:latin typeface="Courier New" panose="02070309020205020404" pitchFamily="49" charset="0"/>
                <a:cs typeface="Courier New" panose="02070309020205020404" pitchFamily="49" charset="0"/>
              </a:rPr>
              <a:t>(nombre));</a:t>
            </a:r>
          </a:p>
          <a:p>
            <a:r>
              <a:rPr lang="fr-FR" dirty="0">
                <a:latin typeface="Courier New" panose="02070309020205020404" pitchFamily="49" charset="0"/>
                <a:cs typeface="Courier New" panose="02070309020205020404" pitchFamily="49" charset="0"/>
              </a:rPr>
              <a:t>    console.log(</a:t>
            </a:r>
            <a:r>
              <a:rPr lang="fr-FR" dirty="0" err="1">
                <a:latin typeface="Courier New" panose="02070309020205020404" pitchFamily="49" charset="0"/>
                <a:cs typeface="Courier New" panose="02070309020205020404" pitchFamily="49" charset="0"/>
              </a:rPr>
              <a:t>typeof</a:t>
            </a:r>
            <a:r>
              <a:rPr lang="fr-FR" dirty="0">
                <a:latin typeface="Courier New" panose="02070309020205020404" pitchFamily="49" charset="0"/>
                <a:cs typeface="Courier New" panose="02070309020205020404" pitchFamily="49" charset="0"/>
              </a:rPr>
              <a:t>(b));</a:t>
            </a:r>
          </a:p>
          <a:p>
            <a:r>
              <a:rPr lang="fr-FR" dirty="0">
                <a:latin typeface="Courier New" panose="02070309020205020404" pitchFamily="49" charset="0"/>
                <a:cs typeface="Courier New" panose="02070309020205020404" pitchFamily="49" charset="0"/>
              </a:rPr>
              <a:t>    console.log(</a:t>
            </a:r>
            <a:r>
              <a:rPr lang="fr-FR" dirty="0" err="1">
                <a:latin typeface="Courier New" panose="02070309020205020404" pitchFamily="49" charset="0"/>
                <a:cs typeface="Courier New" panose="02070309020205020404" pitchFamily="49" charset="0"/>
              </a:rPr>
              <a:t>typeof</a:t>
            </a:r>
            <a:r>
              <a:rPr lang="fr-FR" dirty="0">
                <a:latin typeface="Courier New" panose="02070309020205020404" pitchFamily="49" charset="0"/>
                <a:cs typeface="Courier New" panose="02070309020205020404" pitchFamily="49" charset="0"/>
              </a:rPr>
              <a:t>(t));</a:t>
            </a:r>
          </a:p>
          <a:p>
            <a:r>
              <a:rPr lang="fr-FR" dirty="0">
                <a:latin typeface="Courier New" panose="02070309020205020404" pitchFamily="49" charset="0"/>
                <a:cs typeface="Courier New" panose="02070309020205020404" pitchFamily="49" charset="0"/>
              </a:rPr>
              <a:t>    console.log(</a:t>
            </a:r>
            <a:r>
              <a:rPr lang="fr-FR" dirty="0" err="1">
                <a:latin typeface="Courier New" panose="02070309020205020404" pitchFamily="49" charset="0"/>
                <a:cs typeface="Courier New" panose="02070309020205020404" pitchFamily="49" charset="0"/>
              </a:rPr>
              <a:t>typeof</a:t>
            </a:r>
            <a:r>
              <a:rPr lang="fr-FR" dirty="0">
                <a:latin typeface="Courier New" panose="02070309020205020404" pitchFamily="49" charset="0"/>
                <a:cs typeface="Courier New" panose="02070309020205020404" pitchFamily="49" charset="0"/>
              </a:rPr>
              <a:t>(o));</a:t>
            </a:r>
          </a:p>
          <a:p>
            <a:r>
              <a:rPr lang="fr-FR" dirty="0">
                <a:latin typeface="Courier New" panose="02070309020205020404" pitchFamily="49" charset="0"/>
                <a:cs typeface="Courier New" panose="02070309020205020404" pitchFamily="49" charset="0"/>
              </a:rPr>
              <a:t>  &lt;/script&gt;</a:t>
            </a:r>
          </a:p>
          <a:p>
            <a:r>
              <a:rPr lang="fr-FR" dirty="0">
                <a:latin typeface="Courier New" panose="02070309020205020404" pitchFamily="49" charset="0"/>
                <a:cs typeface="Courier New" panose="02070309020205020404" pitchFamily="49" charset="0"/>
              </a:rPr>
              <a:t>&lt;/body&gt;</a:t>
            </a:r>
          </a:p>
          <a:p>
            <a:r>
              <a:rPr lang="fr-FR" dirty="0">
                <a:latin typeface="Courier New" panose="02070309020205020404" pitchFamily="49" charset="0"/>
                <a:cs typeface="Courier New" panose="02070309020205020404" pitchFamily="49" charset="0"/>
              </a:rPr>
              <a:t>&lt;/html&gt;</a:t>
            </a:r>
          </a:p>
        </p:txBody>
      </p:sp>
      <p:sp>
        <p:nvSpPr>
          <p:cNvPr id="3" name="ZoneTexte 2"/>
          <p:cNvSpPr txBox="1"/>
          <p:nvPr/>
        </p:nvSpPr>
        <p:spPr>
          <a:xfrm>
            <a:off x="1358020" y="3385996"/>
            <a:ext cx="1358020" cy="369332"/>
          </a:xfrm>
          <a:prstGeom prst="rect">
            <a:avLst/>
          </a:prstGeom>
          <a:noFill/>
        </p:spPr>
        <p:txBody>
          <a:bodyPr wrap="square" rtlCol="0">
            <a:spAutoFit/>
          </a:bodyPr>
          <a:lstStyle/>
          <a:p>
            <a:r>
              <a:rPr lang="fr-FR" dirty="0"/>
              <a:t>Solution</a:t>
            </a:r>
          </a:p>
        </p:txBody>
      </p:sp>
      <p:sp>
        <p:nvSpPr>
          <p:cNvPr id="4" name="ZoneTexte 3"/>
          <p:cNvSpPr txBox="1"/>
          <p:nvPr/>
        </p:nvSpPr>
        <p:spPr>
          <a:xfrm>
            <a:off x="9896752" y="6014323"/>
            <a:ext cx="101498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dirty="0"/>
              <a:t>07.htm</a:t>
            </a:r>
          </a:p>
        </p:txBody>
      </p:sp>
      <p:sp>
        <p:nvSpPr>
          <p:cNvPr id="5" name="Espace réservé du numéro de diapositive 4">
            <a:extLst>
              <a:ext uri="{FF2B5EF4-FFF2-40B4-BE49-F238E27FC236}">
                <a16:creationId xmlns:a16="http://schemas.microsoft.com/office/drawing/2014/main" id="{023EF321-213B-45FC-9E23-66934B0CF5BE}"/>
              </a:ext>
            </a:extLst>
          </p:cNvPr>
          <p:cNvSpPr>
            <a:spLocks noGrp="1"/>
          </p:cNvSpPr>
          <p:nvPr>
            <p:ph type="sldNum" sz="quarter" idx="12"/>
          </p:nvPr>
        </p:nvSpPr>
        <p:spPr/>
        <p:txBody>
          <a:bodyPr/>
          <a:lstStyle/>
          <a:p>
            <a:fld id="{D57F1E4F-1CFF-5643-939E-217C01CDF565}" type="slidenum">
              <a:rPr lang="en-US" smtClean="0"/>
              <a:pPr/>
              <a:t>48</a:t>
            </a:fld>
            <a:endParaRPr lang="en-US" dirty="0"/>
          </a:p>
        </p:txBody>
      </p:sp>
    </p:spTree>
    <p:extLst>
      <p:ext uri="{BB962C8B-B14F-4D97-AF65-F5344CB8AC3E}">
        <p14:creationId xmlns:p14="http://schemas.microsoft.com/office/powerpoint/2010/main" val="40508089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7294" y="1208553"/>
            <a:ext cx="9131432" cy="3962623"/>
          </a:xfrm>
          <a:prstGeom prst="rect">
            <a:avLst/>
          </a:prstGeom>
        </p:spPr>
        <p:txBody>
          <a:bodyPr wrap="square">
            <a:spAutoFit/>
          </a:bodyPr>
          <a:lstStyle/>
          <a:p>
            <a:pPr>
              <a:spcBef>
                <a:spcPts val="1200"/>
              </a:spcBef>
              <a:spcAft>
                <a:spcPts val="1200"/>
              </a:spcAft>
            </a:pPr>
            <a:r>
              <a:rPr lang="fr-FR" sz="2400" b="1" dirty="0">
                <a:latin typeface="Arial" panose="020B0604020202020204" pitchFamily="34" charset="0"/>
                <a:ea typeface="Times New Roman" panose="02020603050405020304" pitchFamily="18" charset="0"/>
              </a:rPr>
              <a:t>Opérateurs et expressions</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JavaScript utilise la plupart des opérateurs des autres langages de programmation. Pour faciliter leur énumération, nous les répartirons en six grands groupes. Ainsi, nous distinguerons les opérateurs :</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marL="342900" lvl="0" indent="-342900">
              <a:spcBef>
                <a:spcPts val="300"/>
              </a:spcBef>
              <a:spcAft>
                <a:spcPts val="300"/>
              </a:spcAft>
              <a:buFont typeface="Arial" panose="020B0604020202020204" pitchFamily="34" charset="0"/>
              <a:buChar char="•"/>
            </a:pPr>
            <a:r>
              <a:rPr lang="fr-FR" dirty="0">
                <a:latin typeface="Times New Roman" panose="02020603050405020304" pitchFamily="18" charset="0"/>
                <a:ea typeface="Times New Roman" panose="02020603050405020304" pitchFamily="18" charset="0"/>
              </a:rPr>
              <a:t>D'affectation.</a:t>
            </a:r>
          </a:p>
          <a:p>
            <a:pPr marL="342900" lvl="0" indent="-342900">
              <a:spcBef>
                <a:spcPts val="300"/>
              </a:spcBef>
              <a:spcAft>
                <a:spcPts val="300"/>
              </a:spcAft>
              <a:buFont typeface="Arial" panose="020B0604020202020204" pitchFamily="34" charset="0"/>
              <a:buChar char="•"/>
            </a:pPr>
            <a:r>
              <a:rPr lang="fr-FR" dirty="0">
                <a:latin typeface="Times New Roman" panose="02020603050405020304" pitchFamily="18" charset="0"/>
                <a:ea typeface="Times New Roman" panose="02020603050405020304" pitchFamily="18" charset="0"/>
              </a:rPr>
              <a:t>Arithmétiques.</a:t>
            </a:r>
          </a:p>
          <a:p>
            <a:pPr marL="342900" lvl="0" indent="-342900">
              <a:spcBef>
                <a:spcPts val="300"/>
              </a:spcBef>
              <a:spcAft>
                <a:spcPts val="300"/>
              </a:spcAft>
              <a:buFont typeface="Arial" panose="020B0604020202020204" pitchFamily="34" charset="0"/>
              <a:buChar char="•"/>
            </a:pPr>
            <a:r>
              <a:rPr lang="fr-FR" dirty="0">
                <a:latin typeface="Times New Roman" panose="02020603050405020304" pitchFamily="18" charset="0"/>
                <a:ea typeface="Times New Roman" panose="02020603050405020304" pitchFamily="18" charset="0"/>
              </a:rPr>
              <a:t>Relationnels et logiques.</a:t>
            </a:r>
          </a:p>
          <a:p>
            <a:pPr marL="342900" lvl="0" indent="-342900">
              <a:spcBef>
                <a:spcPts val="300"/>
              </a:spcBef>
              <a:spcAft>
                <a:spcPts val="300"/>
              </a:spcAft>
              <a:buFont typeface="Arial" panose="020B0604020202020204" pitchFamily="34" charset="0"/>
              <a:buChar char="•"/>
            </a:pPr>
            <a:r>
              <a:rPr lang="fr-FR" dirty="0">
                <a:latin typeface="Times New Roman" panose="02020603050405020304" pitchFamily="18" charset="0"/>
                <a:ea typeface="Times New Roman" panose="02020603050405020304" pitchFamily="18" charset="0"/>
              </a:rPr>
              <a:t>Dédiés aux chaînes de caractères.</a:t>
            </a:r>
          </a:p>
          <a:p>
            <a:pPr marL="342900" lvl="0" indent="-342900">
              <a:spcBef>
                <a:spcPts val="300"/>
              </a:spcBef>
              <a:spcAft>
                <a:spcPts val="300"/>
              </a:spcAft>
              <a:buFont typeface="Arial" panose="020B0604020202020204" pitchFamily="34" charset="0"/>
              <a:buChar char="•"/>
            </a:pPr>
            <a:r>
              <a:rPr lang="fr-FR" dirty="0">
                <a:latin typeface="Times New Roman" panose="02020603050405020304" pitchFamily="18" charset="0"/>
                <a:ea typeface="Times New Roman" panose="02020603050405020304" pitchFamily="18" charset="0"/>
              </a:rPr>
              <a:t>Dédiés aux opérations binaires (qui agissent au niveau des bits).</a:t>
            </a:r>
            <a:endParaRPr lang="fr-FR" dirty="0">
              <a:effectLst/>
              <a:latin typeface="Times New Roman" panose="02020603050405020304" pitchFamily="18"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3DE48A6A-9DDD-4C42-A668-4AE6819A7DC7}"/>
              </a:ext>
            </a:extLst>
          </p:cNvPr>
          <p:cNvSpPr>
            <a:spLocks noGrp="1"/>
          </p:cNvSpPr>
          <p:nvPr>
            <p:ph type="sldNum" sz="quarter" idx="12"/>
          </p:nvPr>
        </p:nvSpPr>
        <p:spPr/>
        <p:txBody>
          <a:bodyPr/>
          <a:lstStyle/>
          <a:p>
            <a:fld id="{D57F1E4F-1CFF-5643-939E-217C01CDF565}" type="slidenum">
              <a:rPr lang="en-US" smtClean="0"/>
              <a:pPr/>
              <a:t>49</a:t>
            </a:fld>
            <a:endParaRPr lang="en-US" dirty="0"/>
          </a:p>
        </p:txBody>
      </p:sp>
    </p:spTree>
    <p:extLst>
      <p:ext uri="{BB962C8B-B14F-4D97-AF65-F5344CB8AC3E}">
        <p14:creationId xmlns:p14="http://schemas.microsoft.com/office/powerpoint/2010/main" val="7004438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4235" y="164161"/>
            <a:ext cx="9895002" cy="388696"/>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Ainsi, vous pouvez voir que les navigateurs vedettes utilisent trois moteurs de rendu différents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au 4"/>
          <p:cNvGraphicFramePr>
            <a:graphicFrameLocks noGrp="1"/>
          </p:cNvGraphicFramePr>
          <p:nvPr/>
        </p:nvGraphicFramePr>
        <p:xfrm>
          <a:off x="2895922" y="605396"/>
          <a:ext cx="7539668" cy="997204"/>
        </p:xfrm>
        <a:graphic>
          <a:graphicData uri="http://schemas.openxmlformats.org/drawingml/2006/table">
            <a:tbl>
              <a:tblPr firstRow="1" firstCol="1" bandRow="1">
                <a:tableStyleId>{5C22544A-7EE6-4342-B048-85BDC9FD1C3A}</a:tableStyleId>
              </a:tblPr>
              <a:tblGrid>
                <a:gridCol w="5456957">
                  <a:extLst>
                    <a:ext uri="{9D8B030D-6E8A-4147-A177-3AD203B41FA5}">
                      <a16:colId xmlns:a16="http://schemas.microsoft.com/office/drawing/2014/main" val="20000"/>
                    </a:ext>
                  </a:extLst>
                </a:gridCol>
                <a:gridCol w="2082711">
                  <a:extLst>
                    <a:ext uri="{9D8B030D-6E8A-4147-A177-3AD203B41FA5}">
                      <a16:colId xmlns:a16="http://schemas.microsoft.com/office/drawing/2014/main" val="20001"/>
                    </a:ext>
                  </a:extLst>
                </a:gridCol>
              </a:tblGrid>
              <a:tr h="216928">
                <a:tc>
                  <a:txBody>
                    <a:bodyPr/>
                    <a:lstStyle/>
                    <a:p>
                      <a:pPr>
                        <a:lnSpc>
                          <a:spcPct val="107000"/>
                        </a:lnSpc>
                        <a:spcAft>
                          <a:spcPts val="0"/>
                        </a:spcAft>
                      </a:pPr>
                      <a:r>
                        <a:rPr lang="fr-FR" sz="1600" dirty="0">
                          <a:effectLst/>
                        </a:rPr>
                        <a:t>Navigateur</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dirty="0">
                          <a:effectLst/>
                        </a:rPr>
                        <a:t>Moteur de rendu</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nSpc>
                          <a:spcPct val="107000"/>
                        </a:lnSpc>
                        <a:spcAft>
                          <a:spcPts val="0"/>
                        </a:spcAft>
                      </a:pPr>
                      <a:r>
                        <a:rPr lang="fr-FR" sz="1600" dirty="0">
                          <a:effectLst/>
                        </a:rPr>
                        <a:t>Mozilla Firefox</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dirty="0">
                          <a:effectLst/>
                        </a:rPr>
                        <a:t>Quantum</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07000"/>
                        </a:lnSpc>
                        <a:spcAft>
                          <a:spcPts val="0"/>
                        </a:spcAft>
                      </a:pPr>
                      <a:r>
                        <a:rPr lang="fr-FR" sz="1600" dirty="0">
                          <a:effectLst/>
                        </a:rPr>
                        <a:t>Google Chrome, Opera  et le nouveau Microsoft Edge</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dirty="0" err="1">
                          <a:effectLst/>
                        </a:rPr>
                        <a:t>Blink</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07000"/>
                        </a:lnSpc>
                        <a:spcAft>
                          <a:spcPts val="0"/>
                        </a:spcAft>
                      </a:pPr>
                      <a:r>
                        <a:rPr lang="fr-FR" sz="1600">
                          <a:effectLst/>
                        </a:rPr>
                        <a:t>Internet Explorer</a:t>
                      </a:r>
                      <a:endParaRPr lang="fr-FR"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fr-FR" sz="1600" dirty="0">
                          <a:effectLst/>
                        </a:rPr>
                        <a:t>Trident</a:t>
                      </a:r>
                      <a:endParaRPr lang="fr-FR"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bl>
          </a:graphicData>
        </a:graphic>
      </p:graphicFrame>
      <p:sp>
        <p:nvSpPr>
          <p:cNvPr id="6" name="Rectangle 5"/>
          <p:cNvSpPr/>
          <p:nvPr/>
        </p:nvSpPr>
        <p:spPr>
          <a:xfrm>
            <a:off x="1794234" y="1916062"/>
            <a:ext cx="9979843" cy="981423"/>
          </a:xfrm>
          <a:prstGeom prst="rect">
            <a:avLst/>
          </a:prstGeom>
        </p:spPr>
        <p:txBody>
          <a:bodyPr wrap="square">
            <a:spAutoFit/>
          </a:bodyPr>
          <a:lstStyle/>
          <a:p>
            <a:pPr>
              <a:lnSpc>
                <a:spcPct val="107000"/>
              </a:lnSpc>
              <a:spcAft>
                <a:spcPts val="800"/>
              </a:spcAft>
            </a:pPr>
            <a:r>
              <a:rPr lang="fr-FR" dirty="0">
                <a:latin typeface="Calibri" panose="020F0502020204030204" pitchFamily="34" charset="0"/>
                <a:ea typeface="Calibri" panose="020F0502020204030204" pitchFamily="34" charset="0"/>
                <a:cs typeface="Times New Roman" panose="02020603050405020304" pitchFamily="18" charset="0"/>
              </a:rPr>
              <a:t>Consultez la page </a:t>
            </a:r>
            <a:r>
              <a:rPr lang="fr-FR" dirty="0">
                <a:hlinkClick r:id="rId2"/>
              </a:rPr>
              <a:t>https://en.wikipedia.org/wiki/Comparison_of_JavaScript_engines</a:t>
            </a:r>
            <a:r>
              <a:rPr lang="fr-FR" dirty="0">
                <a:latin typeface="Calibri" panose="020F0502020204030204" pitchFamily="34" charset="0"/>
                <a:ea typeface="Calibri" panose="020F0502020204030204" pitchFamily="34" charset="0"/>
                <a:cs typeface="Times New Roman" panose="02020603050405020304" pitchFamily="18" charset="0"/>
              </a:rPr>
              <a:t> (soit </a:t>
            </a:r>
            <a:r>
              <a:rPr lang="fr-FR" dirty="0">
                <a:latin typeface="Calibri" panose="020F0502020204030204" pitchFamily="34" charset="0"/>
                <a:ea typeface="Calibri" panose="020F0502020204030204" pitchFamily="34" charset="0"/>
                <a:cs typeface="Times New Roman" panose="02020603050405020304" pitchFamily="18" charset="0"/>
                <a:hlinkClick r:id="rId3"/>
              </a:rPr>
              <a:t>http://goo.gl/CQ6SMi</a:t>
            </a:r>
            <a:r>
              <a:rPr lang="fr-FR" dirty="0">
                <a:latin typeface="Calibri" panose="020F0502020204030204" pitchFamily="34" charset="0"/>
                <a:ea typeface="Calibri" panose="020F0502020204030204" pitchFamily="34" charset="0"/>
                <a:cs typeface="Times New Roman" panose="02020603050405020304" pitchFamily="18" charset="0"/>
              </a:rPr>
              <a:t> en raccourci) pour prendre connaissance du niveau de compatibilité des moteurs de rendu avec la norme </a:t>
            </a:r>
            <a:r>
              <a:rPr lang="fr-FR" dirty="0" err="1">
                <a:latin typeface="Calibri" panose="020F0502020204030204" pitchFamily="34" charset="0"/>
                <a:ea typeface="Calibri" panose="020F0502020204030204" pitchFamily="34" charset="0"/>
                <a:cs typeface="Times New Roman" panose="02020603050405020304" pitchFamily="18" charset="0"/>
              </a:rPr>
              <a:t>ECMAScript</a:t>
            </a:r>
            <a:r>
              <a:rPr lang="fr-FR" dirty="0">
                <a:latin typeface="Calibri" panose="020F0502020204030204" pitchFamily="34" charset="0"/>
                <a:ea typeface="Calibri" panose="020F0502020204030204" pitchFamily="34" charset="0"/>
                <a:cs typeface="Times New Roman" panose="02020603050405020304" pitchFamily="18" charset="0"/>
              </a:rPr>
              <a:t> :</a:t>
            </a:r>
            <a:endParaRPr lang="fr-FR"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Image 6"/>
          <p:cNvPicPr/>
          <p:nvPr/>
        </p:nvPicPr>
        <p:blipFill>
          <a:blip r:embed="rId4"/>
          <a:stretch>
            <a:fillRect/>
          </a:stretch>
        </p:blipFill>
        <p:spPr>
          <a:xfrm>
            <a:off x="3281627" y="2897145"/>
            <a:ext cx="5760720" cy="3571240"/>
          </a:xfrm>
          <a:prstGeom prst="rect">
            <a:avLst/>
          </a:prstGeom>
        </p:spPr>
      </p:pic>
      <p:sp>
        <p:nvSpPr>
          <p:cNvPr id="2" name="Espace réservé du numéro de diapositive 1">
            <a:extLst>
              <a:ext uri="{FF2B5EF4-FFF2-40B4-BE49-F238E27FC236}">
                <a16:creationId xmlns:a16="http://schemas.microsoft.com/office/drawing/2014/main" id="{0CB8BC25-79B1-4087-B7EB-083AF3C8D58F}"/>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43721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extLst>
              <p:ext uri="{D42A27DB-BD31-4B8C-83A1-F6EECF244321}">
                <p14:modId xmlns:p14="http://schemas.microsoft.com/office/powerpoint/2010/main" val="1632981446"/>
              </p:ext>
            </p:extLst>
          </p:nvPr>
        </p:nvGraphicFramePr>
        <p:xfrm>
          <a:off x="1863546" y="897705"/>
          <a:ext cx="9490254" cy="5756114"/>
        </p:xfrm>
        <a:graphic>
          <a:graphicData uri="http://schemas.openxmlformats.org/drawingml/2006/table">
            <a:tbl>
              <a:tblPr firstRow="1" firstCol="1" bandRow="1">
                <a:tableStyleId>{5C22544A-7EE6-4342-B048-85BDC9FD1C3A}</a:tableStyleId>
              </a:tblPr>
              <a:tblGrid>
                <a:gridCol w="949569">
                  <a:extLst>
                    <a:ext uri="{9D8B030D-6E8A-4147-A177-3AD203B41FA5}">
                      <a16:colId xmlns:a16="http://schemas.microsoft.com/office/drawing/2014/main" val="20000"/>
                    </a:ext>
                  </a:extLst>
                </a:gridCol>
                <a:gridCol w="4411745">
                  <a:extLst>
                    <a:ext uri="{9D8B030D-6E8A-4147-A177-3AD203B41FA5}">
                      <a16:colId xmlns:a16="http://schemas.microsoft.com/office/drawing/2014/main" val="20001"/>
                    </a:ext>
                  </a:extLst>
                </a:gridCol>
                <a:gridCol w="1621410">
                  <a:extLst>
                    <a:ext uri="{9D8B030D-6E8A-4147-A177-3AD203B41FA5}">
                      <a16:colId xmlns:a16="http://schemas.microsoft.com/office/drawing/2014/main" val="20002"/>
                    </a:ext>
                  </a:extLst>
                </a:gridCol>
                <a:gridCol w="2507530">
                  <a:extLst>
                    <a:ext uri="{9D8B030D-6E8A-4147-A177-3AD203B41FA5}">
                      <a16:colId xmlns:a16="http://schemas.microsoft.com/office/drawing/2014/main" val="20003"/>
                    </a:ext>
                  </a:extLst>
                </a:gridCol>
              </a:tblGrid>
              <a:tr h="168049">
                <a:tc>
                  <a:txBody>
                    <a:bodyPr/>
                    <a:lstStyle/>
                    <a:p>
                      <a:pPr>
                        <a:spcBef>
                          <a:spcPts val="300"/>
                        </a:spcBef>
                        <a:spcAft>
                          <a:spcPts val="300"/>
                        </a:spcAft>
                      </a:pPr>
                      <a:r>
                        <a:rPr lang="fr-FR" sz="1300" dirty="0">
                          <a:effectLst/>
                        </a:rPr>
                        <a:t>Opérateur</a:t>
                      </a:r>
                      <a:endParaRPr lang="fr-FR" sz="1300" b="1" dirty="0">
                        <a:effectLst/>
                        <a:latin typeface="Times New Roman" panose="02020603050405020304" pitchFamily="18" charset="0"/>
                        <a:ea typeface="Times New Roman" panose="02020603050405020304" pitchFamily="18" charset="0"/>
                      </a:endParaRPr>
                    </a:p>
                  </a:txBody>
                  <a:tcPr marL="52070" marR="52070" marT="0" marB="0"/>
                </a:tc>
                <a:tc>
                  <a:txBody>
                    <a:bodyPr/>
                    <a:lstStyle/>
                    <a:p>
                      <a:pPr>
                        <a:spcBef>
                          <a:spcPts val="300"/>
                        </a:spcBef>
                        <a:spcAft>
                          <a:spcPts val="300"/>
                        </a:spcAft>
                      </a:pPr>
                      <a:r>
                        <a:rPr lang="fr-FR" sz="1300">
                          <a:effectLst/>
                        </a:rPr>
                        <a:t>Fonction</a:t>
                      </a:r>
                      <a:endParaRPr lang="fr-FR" sz="1300" b="1">
                        <a:effectLst/>
                        <a:latin typeface="Times New Roman" panose="02020603050405020304" pitchFamily="18" charset="0"/>
                        <a:ea typeface="Times New Roman" panose="02020603050405020304" pitchFamily="18" charset="0"/>
                      </a:endParaRPr>
                    </a:p>
                  </a:txBody>
                  <a:tcPr marL="52070" marR="52070" marT="0" marB="0"/>
                </a:tc>
                <a:tc>
                  <a:txBody>
                    <a:bodyPr/>
                    <a:lstStyle/>
                    <a:p>
                      <a:pPr>
                        <a:spcBef>
                          <a:spcPts val="300"/>
                        </a:spcBef>
                        <a:spcAft>
                          <a:spcPts val="300"/>
                        </a:spcAft>
                      </a:pPr>
                      <a:r>
                        <a:rPr lang="fr-FR" sz="1300">
                          <a:effectLst/>
                        </a:rPr>
                        <a:t>Exemple</a:t>
                      </a:r>
                      <a:endParaRPr lang="fr-FR" sz="1300" b="1">
                        <a:effectLst/>
                        <a:latin typeface="Times New Roman" panose="02020603050405020304" pitchFamily="18" charset="0"/>
                        <a:ea typeface="Times New Roman" panose="02020603050405020304" pitchFamily="18" charset="0"/>
                      </a:endParaRPr>
                    </a:p>
                  </a:txBody>
                  <a:tcPr marL="52070" marR="52070" marT="0" marB="0"/>
                </a:tc>
                <a:tc>
                  <a:txBody>
                    <a:bodyPr/>
                    <a:lstStyle/>
                    <a:p>
                      <a:pPr>
                        <a:spcBef>
                          <a:spcPts val="300"/>
                        </a:spcBef>
                        <a:spcAft>
                          <a:spcPts val="300"/>
                        </a:spcAft>
                      </a:pPr>
                      <a:r>
                        <a:rPr lang="fr-FR" sz="1300">
                          <a:effectLst/>
                        </a:rPr>
                        <a:t>Equivalent à</a:t>
                      </a:r>
                      <a:endParaRPr lang="fr-FR" sz="1300" b="1">
                        <a:effectLst/>
                        <a:latin typeface="Times New Roman" panose="02020603050405020304" pitchFamily="18" charset="0"/>
                        <a:ea typeface="Times New Roman" panose="02020603050405020304" pitchFamily="18" charset="0"/>
                      </a:endParaRPr>
                    </a:p>
                  </a:txBody>
                  <a:tcPr marL="52070" marR="52070" marT="0" marB="0"/>
                </a:tc>
                <a:extLst>
                  <a:ext uri="{0D108BD9-81ED-4DB2-BD59-A6C34878D82A}">
                    <a16:rowId xmlns:a16="http://schemas.microsoft.com/office/drawing/2014/main" val="10000"/>
                  </a:ext>
                </a:extLst>
              </a:tr>
              <a:tr h="840245">
                <a:tc>
                  <a:txBody>
                    <a:bodyPr/>
                    <a:lstStyle/>
                    <a:p>
                      <a:pPr>
                        <a:spcBef>
                          <a:spcPts val="300"/>
                        </a:spcBef>
                        <a:spcAft>
                          <a:spcPts val="300"/>
                        </a:spcAft>
                      </a:pPr>
                      <a:r>
                        <a:rPr lang="fr-FR" sz="1300">
                          <a:effectLst/>
                        </a:rPr>
                        <a:t>+ = </a:t>
                      </a:r>
                      <a:endParaRPr lang="fr-FR" sz="1300">
                        <a:effectLst/>
                        <a:latin typeface="Times New Roman" panose="02020603050405020304" pitchFamily="18" charset="0"/>
                        <a:ea typeface="Times New Roman" panose="02020603050405020304" pitchFamily="18" charset="0"/>
                      </a:endParaRPr>
                    </a:p>
                  </a:txBody>
                  <a:tcPr marL="52070" marR="52070" marT="0" marB="0"/>
                </a:tc>
                <a:tc>
                  <a:txBody>
                    <a:bodyPr/>
                    <a:lstStyle/>
                    <a:p>
                      <a:pPr>
                        <a:spcBef>
                          <a:spcPts val="300"/>
                        </a:spcBef>
                        <a:spcAft>
                          <a:spcPts val="300"/>
                        </a:spcAft>
                      </a:pPr>
                      <a:r>
                        <a:rPr lang="fr-FR" sz="1300" dirty="0">
                          <a:effectLst/>
                        </a:rPr>
                        <a:t>Addition de l’opérateur de droite à l’opérateur de gauche et affectation à l’opérateur de gauche</a:t>
                      </a:r>
                      <a:endParaRPr lang="fr-FR" sz="1300" dirty="0">
                        <a:effectLst/>
                        <a:latin typeface="Times New Roman" panose="02020603050405020304" pitchFamily="18" charset="0"/>
                        <a:ea typeface="Times New Roman" panose="02020603050405020304" pitchFamily="18" charset="0"/>
                      </a:endParaRPr>
                    </a:p>
                  </a:txBody>
                  <a:tcPr marL="52070" marR="52070" marT="0" marB="0"/>
                </a:tc>
                <a:tc>
                  <a:txBody>
                    <a:bodyPr/>
                    <a:lstStyle/>
                    <a:p>
                      <a:pPr>
                        <a:spcBef>
                          <a:spcPts val="300"/>
                        </a:spcBef>
                        <a:spcAft>
                          <a:spcPts val="300"/>
                        </a:spcAft>
                      </a:pPr>
                      <a:r>
                        <a:rPr lang="fr-FR" sz="1300">
                          <a:effectLst/>
                        </a:rPr>
                        <a:t>a + = b</a:t>
                      </a:r>
                      <a:endParaRPr lang="fr-FR" sz="1300">
                        <a:effectLst/>
                        <a:latin typeface="Times New Roman" panose="02020603050405020304" pitchFamily="18" charset="0"/>
                        <a:ea typeface="Times New Roman" panose="02020603050405020304" pitchFamily="18" charset="0"/>
                      </a:endParaRPr>
                    </a:p>
                  </a:txBody>
                  <a:tcPr marL="52070" marR="52070" marT="0" marB="0"/>
                </a:tc>
                <a:tc>
                  <a:txBody>
                    <a:bodyPr/>
                    <a:lstStyle/>
                    <a:p>
                      <a:pPr>
                        <a:spcBef>
                          <a:spcPts val="300"/>
                        </a:spcBef>
                        <a:spcAft>
                          <a:spcPts val="300"/>
                        </a:spcAft>
                      </a:pPr>
                      <a:r>
                        <a:rPr lang="fr-FR" sz="1300">
                          <a:effectLst/>
                        </a:rPr>
                        <a:t>a = a + b</a:t>
                      </a:r>
                      <a:endParaRPr lang="fr-FR" sz="1300">
                        <a:effectLst/>
                        <a:latin typeface="Times New Roman" panose="02020603050405020304" pitchFamily="18" charset="0"/>
                        <a:ea typeface="Times New Roman" panose="02020603050405020304" pitchFamily="18" charset="0"/>
                      </a:endParaRPr>
                    </a:p>
                  </a:txBody>
                  <a:tcPr marL="52070" marR="52070" marT="0" marB="0"/>
                </a:tc>
                <a:extLst>
                  <a:ext uri="{0D108BD9-81ED-4DB2-BD59-A6C34878D82A}">
                    <a16:rowId xmlns:a16="http://schemas.microsoft.com/office/drawing/2014/main" val="10001"/>
                  </a:ext>
                </a:extLst>
              </a:tr>
              <a:tr h="840245">
                <a:tc>
                  <a:txBody>
                    <a:bodyPr/>
                    <a:lstStyle/>
                    <a:p>
                      <a:pPr>
                        <a:spcBef>
                          <a:spcPts val="300"/>
                        </a:spcBef>
                        <a:spcAft>
                          <a:spcPts val="300"/>
                        </a:spcAft>
                      </a:pPr>
                      <a:r>
                        <a:rPr lang="fr-FR" sz="1300">
                          <a:effectLst/>
                        </a:rPr>
                        <a:t>- = </a:t>
                      </a:r>
                      <a:endParaRPr lang="fr-FR" sz="1300">
                        <a:effectLst/>
                        <a:latin typeface="Times New Roman" panose="02020603050405020304" pitchFamily="18" charset="0"/>
                        <a:ea typeface="Times New Roman" panose="02020603050405020304" pitchFamily="18" charset="0"/>
                      </a:endParaRPr>
                    </a:p>
                  </a:txBody>
                  <a:tcPr marL="52070" marR="52070" marT="0" marB="0"/>
                </a:tc>
                <a:tc>
                  <a:txBody>
                    <a:bodyPr/>
                    <a:lstStyle/>
                    <a:p>
                      <a:pPr>
                        <a:spcBef>
                          <a:spcPts val="300"/>
                        </a:spcBef>
                        <a:spcAft>
                          <a:spcPts val="300"/>
                        </a:spcAft>
                      </a:pPr>
                      <a:r>
                        <a:rPr lang="fr-FR" sz="1300">
                          <a:effectLst/>
                        </a:rPr>
                        <a:t>Soustraction de l’opérateur de droite à l’opérateur de gauche et affectation à l’opérateur de gauche</a:t>
                      </a:r>
                      <a:endParaRPr lang="fr-FR" sz="1300">
                        <a:effectLst/>
                        <a:latin typeface="Times New Roman" panose="02020603050405020304" pitchFamily="18" charset="0"/>
                        <a:ea typeface="Times New Roman" panose="02020603050405020304" pitchFamily="18" charset="0"/>
                      </a:endParaRPr>
                    </a:p>
                  </a:txBody>
                  <a:tcPr marL="52070" marR="52070" marT="0" marB="0"/>
                </a:tc>
                <a:tc>
                  <a:txBody>
                    <a:bodyPr/>
                    <a:lstStyle/>
                    <a:p>
                      <a:pPr>
                        <a:spcBef>
                          <a:spcPts val="300"/>
                        </a:spcBef>
                        <a:spcAft>
                          <a:spcPts val="300"/>
                        </a:spcAft>
                      </a:pPr>
                      <a:r>
                        <a:rPr lang="fr-FR" sz="1300">
                          <a:effectLst/>
                        </a:rPr>
                        <a:t>a - = b</a:t>
                      </a:r>
                      <a:endParaRPr lang="fr-FR" sz="1300">
                        <a:effectLst/>
                        <a:latin typeface="Times New Roman" panose="02020603050405020304" pitchFamily="18" charset="0"/>
                        <a:ea typeface="Times New Roman" panose="02020603050405020304" pitchFamily="18" charset="0"/>
                      </a:endParaRPr>
                    </a:p>
                  </a:txBody>
                  <a:tcPr marL="52070" marR="52070" marT="0" marB="0"/>
                </a:tc>
                <a:tc>
                  <a:txBody>
                    <a:bodyPr/>
                    <a:lstStyle/>
                    <a:p>
                      <a:pPr>
                        <a:spcBef>
                          <a:spcPts val="300"/>
                        </a:spcBef>
                        <a:spcAft>
                          <a:spcPts val="300"/>
                        </a:spcAft>
                      </a:pPr>
                      <a:r>
                        <a:rPr lang="fr-FR" sz="1300">
                          <a:effectLst/>
                        </a:rPr>
                        <a:t>a = a - b</a:t>
                      </a:r>
                      <a:endParaRPr lang="fr-FR" sz="1300">
                        <a:effectLst/>
                        <a:latin typeface="Times New Roman" panose="02020603050405020304" pitchFamily="18" charset="0"/>
                        <a:ea typeface="Times New Roman" panose="02020603050405020304" pitchFamily="18" charset="0"/>
                      </a:endParaRPr>
                    </a:p>
                  </a:txBody>
                  <a:tcPr marL="52070" marR="52070" marT="0" marB="0"/>
                </a:tc>
                <a:extLst>
                  <a:ext uri="{0D108BD9-81ED-4DB2-BD59-A6C34878D82A}">
                    <a16:rowId xmlns:a16="http://schemas.microsoft.com/office/drawing/2014/main" val="10002"/>
                  </a:ext>
                </a:extLst>
              </a:tr>
              <a:tr h="840245">
                <a:tc>
                  <a:txBody>
                    <a:bodyPr/>
                    <a:lstStyle/>
                    <a:p>
                      <a:pPr>
                        <a:spcBef>
                          <a:spcPts val="300"/>
                        </a:spcBef>
                        <a:spcAft>
                          <a:spcPts val="300"/>
                        </a:spcAft>
                      </a:pPr>
                      <a:r>
                        <a:rPr lang="fr-FR" sz="1300">
                          <a:effectLst/>
                        </a:rPr>
                        <a:t>* = </a:t>
                      </a:r>
                      <a:endParaRPr lang="fr-FR" sz="1300">
                        <a:effectLst/>
                        <a:latin typeface="Times New Roman" panose="02020603050405020304" pitchFamily="18" charset="0"/>
                        <a:ea typeface="Times New Roman" panose="02020603050405020304" pitchFamily="18" charset="0"/>
                      </a:endParaRPr>
                    </a:p>
                  </a:txBody>
                  <a:tcPr marL="52070" marR="52070" marT="0" marB="0"/>
                </a:tc>
                <a:tc>
                  <a:txBody>
                    <a:bodyPr/>
                    <a:lstStyle/>
                    <a:p>
                      <a:pPr>
                        <a:spcBef>
                          <a:spcPts val="300"/>
                        </a:spcBef>
                        <a:spcAft>
                          <a:spcPts val="300"/>
                        </a:spcAft>
                      </a:pPr>
                      <a:r>
                        <a:rPr lang="fr-FR" sz="1300">
                          <a:effectLst/>
                        </a:rPr>
                        <a:t>Multiplication de l’opérateur de droite par l’opérateur de gauche et affectation à l’opérateur de gauche</a:t>
                      </a:r>
                      <a:endParaRPr lang="fr-FR" sz="1300">
                        <a:effectLst/>
                        <a:latin typeface="Times New Roman" panose="02020603050405020304" pitchFamily="18" charset="0"/>
                        <a:ea typeface="Times New Roman" panose="02020603050405020304" pitchFamily="18" charset="0"/>
                      </a:endParaRPr>
                    </a:p>
                  </a:txBody>
                  <a:tcPr marL="52070" marR="52070" marT="0" marB="0"/>
                </a:tc>
                <a:tc>
                  <a:txBody>
                    <a:bodyPr/>
                    <a:lstStyle/>
                    <a:p>
                      <a:pPr>
                        <a:spcBef>
                          <a:spcPts val="300"/>
                        </a:spcBef>
                        <a:spcAft>
                          <a:spcPts val="300"/>
                        </a:spcAft>
                      </a:pPr>
                      <a:r>
                        <a:rPr lang="fr-FR" sz="1300">
                          <a:effectLst/>
                        </a:rPr>
                        <a:t>a * = b</a:t>
                      </a:r>
                      <a:endParaRPr lang="fr-FR" sz="1300">
                        <a:effectLst/>
                        <a:latin typeface="Times New Roman" panose="02020603050405020304" pitchFamily="18" charset="0"/>
                        <a:ea typeface="Times New Roman" panose="02020603050405020304" pitchFamily="18" charset="0"/>
                      </a:endParaRPr>
                    </a:p>
                  </a:txBody>
                  <a:tcPr marL="52070" marR="52070" marT="0" marB="0"/>
                </a:tc>
                <a:tc>
                  <a:txBody>
                    <a:bodyPr/>
                    <a:lstStyle/>
                    <a:p>
                      <a:pPr>
                        <a:spcBef>
                          <a:spcPts val="300"/>
                        </a:spcBef>
                        <a:spcAft>
                          <a:spcPts val="300"/>
                        </a:spcAft>
                      </a:pPr>
                      <a:r>
                        <a:rPr lang="fr-FR" sz="1300">
                          <a:effectLst/>
                        </a:rPr>
                        <a:t>a = a * b</a:t>
                      </a:r>
                      <a:endParaRPr lang="fr-FR" sz="1300">
                        <a:effectLst/>
                        <a:latin typeface="Times New Roman" panose="02020603050405020304" pitchFamily="18" charset="0"/>
                        <a:ea typeface="Times New Roman" panose="02020603050405020304" pitchFamily="18" charset="0"/>
                      </a:endParaRPr>
                    </a:p>
                  </a:txBody>
                  <a:tcPr marL="52070" marR="52070" marT="0" marB="0"/>
                </a:tc>
                <a:extLst>
                  <a:ext uri="{0D108BD9-81ED-4DB2-BD59-A6C34878D82A}">
                    <a16:rowId xmlns:a16="http://schemas.microsoft.com/office/drawing/2014/main" val="10003"/>
                  </a:ext>
                </a:extLst>
              </a:tr>
              <a:tr h="840245">
                <a:tc>
                  <a:txBody>
                    <a:bodyPr/>
                    <a:lstStyle/>
                    <a:p>
                      <a:pPr>
                        <a:spcBef>
                          <a:spcPts val="300"/>
                        </a:spcBef>
                        <a:spcAft>
                          <a:spcPts val="300"/>
                        </a:spcAft>
                      </a:pPr>
                      <a:r>
                        <a:rPr lang="fr-FR" sz="1300">
                          <a:effectLst/>
                        </a:rPr>
                        <a:t>/ = </a:t>
                      </a:r>
                      <a:endParaRPr lang="fr-FR" sz="1300">
                        <a:effectLst/>
                        <a:latin typeface="Times New Roman" panose="02020603050405020304" pitchFamily="18" charset="0"/>
                        <a:ea typeface="Times New Roman" panose="02020603050405020304" pitchFamily="18" charset="0"/>
                      </a:endParaRPr>
                    </a:p>
                  </a:txBody>
                  <a:tcPr marL="52070" marR="52070" marT="0" marB="0"/>
                </a:tc>
                <a:tc>
                  <a:txBody>
                    <a:bodyPr/>
                    <a:lstStyle/>
                    <a:p>
                      <a:pPr>
                        <a:spcBef>
                          <a:spcPts val="300"/>
                        </a:spcBef>
                        <a:spcAft>
                          <a:spcPts val="300"/>
                        </a:spcAft>
                      </a:pPr>
                      <a:r>
                        <a:rPr lang="fr-FR" sz="1300">
                          <a:effectLst/>
                        </a:rPr>
                        <a:t>Division de l’opérateur de gauche par l’opérateur de droite et affectation à l’opérateur de gauche</a:t>
                      </a:r>
                      <a:endParaRPr lang="fr-FR" sz="1300">
                        <a:effectLst/>
                        <a:latin typeface="Times New Roman" panose="02020603050405020304" pitchFamily="18" charset="0"/>
                        <a:ea typeface="Times New Roman" panose="02020603050405020304" pitchFamily="18" charset="0"/>
                      </a:endParaRPr>
                    </a:p>
                  </a:txBody>
                  <a:tcPr marL="52070" marR="52070" marT="0" marB="0"/>
                </a:tc>
                <a:tc>
                  <a:txBody>
                    <a:bodyPr/>
                    <a:lstStyle/>
                    <a:p>
                      <a:pPr>
                        <a:spcBef>
                          <a:spcPts val="300"/>
                        </a:spcBef>
                        <a:spcAft>
                          <a:spcPts val="300"/>
                        </a:spcAft>
                      </a:pPr>
                      <a:r>
                        <a:rPr lang="fr-FR" sz="1300">
                          <a:effectLst/>
                        </a:rPr>
                        <a:t>a / = b</a:t>
                      </a:r>
                      <a:endParaRPr lang="fr-FR" sz="1300">
                        <a:effectLst/>
                        <a:latin typeface="Times New Roman" panose="02020603050405020304" pitchFamily="18" charset="0"/>
                        <a:ea typeface="Times New Roman" panose="02020603050405020304" pitchFamily="18" charset="0"/>
                      </a:endParaRPr>
                    </a:p>
                  </a:txBody>
                  <a:tcPr marL="52070" marR="52070" marT="0" marB="0"/>
                </a:tc>
                <a:tc>
                  <a:txBody>
                    <a:bodyPr/>
                    <a:lstStyle/>
                    <a:p>
                      <a:pPr>
                        <a:spcBef>
                          <a:spcPts val="300"/>
                        </a:spcBef>
                        <a:spcAft>
                          <a:spcPts val="300"/>
                        </a:spcAft>
                      </a:pPr>
                      <a:r>
                        <a:rPr lang="fr-FR" sz="1300">
                          <a:effectLst/>
                        </a:rPr>
                        <a:t>a = a / b</a:t>
                      </a:r>
                      <a:endParaRPr lang="fr-FR" sz="1300">
                        <a:effectLst/>
                        <a:latin typeface="Times New Roman" panose="02020603050405020304" pitchFamily="18" charset="0"/>
                        <a:ea typeface="Times New Roman" panose="02020603050405020304" pitchFamily="18" charset="0"/>
                      </a:endParaRPr>
                    </a:p>
                  </a:txBody>
                  <a:tcPr marL="52070" marR="52070" marT="0" marB="0"/>
                </a:tc>
                <a:extLst>
                  <a:ext uri="{0D108BD9-81ED-4DB2-BD59-A6C34878D82A}">
                    <a16:rowId xmlns:a16="http://schemas.microsoft.com/office/drawing/2014/main" val="10004"/>
                  </a:ext>
                </a:extLst>
              </a:tr>
              <a:tr h="1008294">
                <a:tc>
                  <a:txBody>
                    <a:bodyPr/>
                    <a:lstStyle/>
                    <a:p>
                      <a:pPr>
                        <a:spcBef>
                          <a:spcPts val="300"/>
                        </a:spcBef>
                        <a:spcAft>
                          <a:spcPts val="300"/>
                        </a:spcAft>
                      </a:pPr>
                      <a:r>
                        <a:rPr lang="fr-FR" sz="1300">
                          <a:effectLst/>
                        </a:rPr>
                        <a:t>% = </a:t>
                      </a:r>
                      <a:endParaRPr lang="fr-FR" sz="1300">
                        <a:effectLst/>
                        <a:latin typeface="Times New Roman" panose="02020603050405020304" pitchFamily="18" charset="0"/>
                        <a:ea typeface="Times New Roman" panose="02020603050405020304" pitchFamily="18" charset="0"/>
                      </a:endParaRPr>
                    </a:p>
                  </a:txBody>
                  <a:tcPr marL="52070" marR="52070" marT="0" marB="0"/>
                </a:tc>
                <a:tc>
                  <a:txBody>
                    <a:bodyPr/>
                    <a:lstStyle/>
                    <a:p>
                      <a:pPr>
                        <a:spcBef>
                          <a:spcPts val="300"/>
                        </a:spcBef>
                        <a:spcAft>
                          <a:spcPts val="300"/>
                        </a:spcAft>
                      </a:pPr>
                      <a:r>
                        <a:rPr lang="fr-FR" sz="1300">
                          <a:effectLst/>
                        </a:rPr>
                        <a:t>Reste de la division entière de l’opérateur de gauche par l’opérateur de droite et affectation à l’opérateur de gauche</a:t>
                      </a:r>
                      <a:endParaRPr lang="fr-FR" sz="1300">
                        <a:effectLst/>
                        <a:latin typeface="Times New Roman" panose="02020603050405020304" pitchFamily="18" charset="0"/>
                        <a:ea typeface="Times New Roman" panose="02020603050405020304" pitchFamily="18" charset="0"/>
                      </a:endParaRPr>
                    </a:p>
                  </a:txBody>
                  <a:tcPr marL="52070" marR="52070" marT="0" marB="0"/>
                </a:tc>
                <a:tc>
                  <a:txBody>
                    <a:bodyPr/>
                    <a:lstStyle/>
                    <a:p>
                      <a:pPr>
                        <a:spcBef>
                          <a:spcPts val="300"/>
                        </a:spcBef>
                        <a:spcAft>
                          <a:spcPts val="300"/>
                        </a:spcAft>
                      </a:pPr>
                      <a:r>
                        <a:rPr lang="fr-FR" sz="1300">
                          <a:effectLst/>
                        </a:rPr>
                        <a:t>a % = b</a:t>
                      </a:r>
                      <a:endParaRPr lang="fr-FR" sz="1300">
                        <a:effectLst/>
                        <a:latin typeface="Times New Roman" panose="02020603050405020304" pitchFamily="18" charset="0"/>
                        <a:ea typeface="Times New Roman" panose="02020603050405020304" pitchFamily="18" charset="0"/>
                      </a:endParaRPr>
                    </a:p>
                  </a:txBody>
                  <a:tcPr marL="52070" marR="52070" marT="0" marB="0"/>
                </a:tc>
                <a:tc>
                  <a:txBody>
                    <a:bodyPr/>
                    <a:lstStyle/>
                    <a:p>
                      <a:pPr>
                        <a:spcBef>
                          <a:spcPts val="300"/>
                        </a:spcBef>
                        <a:spcAft>
                          <a:spcPts val="300"/>
                        </a:spcAft>
                      </a:pPr>
                      <a:r>
                        <a:rPr lang="fr-FR" sz="1300">
                          <a:effectLst/>
                        </a:rPr>
                        <a:t>a = a % b</a:t>
                      </a:r>
                      <a:endParaRPr lang="fr-FR" sz="1300">
                        <a:effectLst/>
                        <a:latin typeface="Times New Roman" panose="02020603050405020304" pitchFamily="18" charset="0"/>
                        <a:ea typeface="Times New Roman" panose="02020603050405020304" pitchFamily="18" charset="0"/>
                      </a:endParaRPr>
                    </a:p>
                  </a:txBody>
                  <a:tcPr marL="52070" marR="52070" marT="0" marB="0"/>
                </a:tc>
                <a:extLst>
                  <a:ext uri="{0D108BD9-81ED-4DB2-BD59-A6C34878D82A}">
                    <a16:rowId xmlns:a16="http://schemas.microsoft.com/office/drawing/2014/main" val="10005"/>
                  </a:ext>
                </a:extLst>
              </a:tr>
              <a:tr h="336098">
                <a:tc>
                  <a:txBody>
                    <a:bodyPr/>
                    <a:lstStyle/>
                    <a:p>
                      <a:pPr>
                        <a:spcBef>
                          <a:spcPts val="300"/>
                        </a:spcBef>
                        <a:spcAft>
                          <a:spcPts val="300"/>
                        </a:spcAft>
                      </a:pPr>
                      <a:r>
                        <a:rPr lang="en-US" sz="1300">
                          <a:effectLst/>
                        </a:rPr>
                        <a:t>? :</a:t>
                      </a:r>
                      <a:endParaRPr lang="fr-FR" sz="1300">
                        <a:effectLst/>
                        <a:latin typeface="Arial" panose="020B0604020202020204" pitchFamily="34" charset="0"/>
                        <a:ea typeface="Times New Roman" panose="02020603050405020304" pitchFamily="18" charset="0"/>
                      </a:endParaRPr>
                    </a:p>
                  </a:txBody>
                  <a:tcPr marL="52070" marR="52070" marT="0" marB="0"/>
                </a:tc>
                <a:tc>
                  <a:txBody>
                    <a:bodyPr/>
                    <a:lstStyle/>
                    <a:p>
                      <a:pPr>
                        <a:spcBef>
                          <a:spcPts val="300"/>
                        </a:spcBef>
                        <a:spcAft>
                          <a:spcPts val="300"/>
                        </a:spcAft>
                      </a:pPr>
                      <a:r>
                        <a:rPr lang="en-US" sz="1300">
                          <a:effectLst/>
                        </a:rPr>
                        <a:t>Affectation conditionnelle</a:t>
                      </a:r>
                      <a:endParaRPr lang="fr-FR" sz="1300">
                        <a:effectLst/>
                        <a:latin typeface="Arial" panose="020B0604020202020204" pitchFamily="34" charset="0"/>
                        <a:ea typeface="Times New Roman" panose="02020603050405020304" pitchFamily="18" charset="0"/>
                      </a:endParaRPr>
                    </a:p>
                  </a:txBody>
                  <a:tcPr marL="52070" marR="52070" marT="0" marB="0"/>
                </a:tc>
                <a:tc>
                  <a:txBody>
                    <a:bodyPr/>
                    <a:lstStyle/>
                    <a:p>
                      <a:pPr>
                        <a:spcBef>
                          <a:spcPts val="300"/>
                        </a:spcBef>
                        <a:spcAft>
                          <a:spcPts val="300"/>
                        </a:spcAft>
                      </a:pPr>
                      <a:r>
                        <a:rPr lang="en-US" sz="1300" dirty="0">
                          <a:effectLst/>
                        </a:rPr>
                        <a:t>a = (c &lt; d) ? e : f</a:t>
                      </a:r>
                      <a:endParaRPr lang="fr-FR" sz="1300" dirty="0">
                        <a:effectLst/>
                        <a:latin typeface="Arial" panose="020B0604020202020204" pitchFamily="34" charset="0"/>
                        <a:ea typeface="Times New Roman" panose="02020603050405020304" pitchFamily="18" charset="0"/>
                      </a:endParaRPr>
                    </a:p>
                  </a:txBody>
                  <a:tcPr marL="52070" marR="52070" marT="0" marB="0"/>
                </a:tc>
                <a:tc>
                  <a:txBody>
                    <a:bodyPr/>
                    <a:lstStyle/>
                    <a:p>
                      <a:pPr>
                        <a:spcBef>
                          <a:spcPts val="0"/>
                        </a:spcBef>
                        <a:spcAft>
                          <a:spcPts val="0"/>
                        </a:spcAft>
                      </a:pPr>
                      <a:r>
                        <a:rPr lang="en-US" sz="1300" dirty="0">
                          <a:effectLst/>
                        </a:rPr>
                        <a:t>if (c &lt; d)  {</a:t>
                      </a:r>
                    </a:p>
                    <a:p>
                      <a:pPr>
                        <a:spcBef>
                          <a:spcPts val="0"/>
                        </a:spcBef>
                        <a:spcAft>
                          <a:spcPts val="0"/>
                        </a:spcAft>
                      </a:pPr>
                      <a:r>
                        <a:rPr lang="en-US" sz="1300" dirty="0">
                          <a:effectLst/>
                        </a:rPr>
                        <a:t>  a = e;</a:t>
                      </a:r>
                    </a:p>
                    <a:p>
                      <a:pPr>
                        <a:spcBef>
                          <a:spcPts val="0"/>
                        </a:spcBef>
                        <a:spcAft>
                          <a:spcPts val="0"/>
                        </a:spcAft>
                      </a:pPr>
                      <a:r>
                        <a:rPr lang="en-US" sz="1300" dirty="0">
                          <a:effectLst/>
                        </a:rPr>
                        <a:t>} </a:t>
                      </a:r>
                    </a:p>
                    <a:p>
                      <a:pPr>
                        <a:spcBef>
                          <a:spcPts val="0"/>
                        </a:spcBef>
                        <a:spcAft>
                          <a:spcPts val="0"/>
                        </a:spcAft>
                      </a:pPr>
                      <a:r>
                        <a:rPr lang="en-US" sz="1300" dirty="0">
                          <a:effectLst/>
                        </a:rPr>
                        <a:t>else {</a:t>
                      </a:r>
                    </a:p>
                    <a:p>
                      <a:pPr>
                        <a:spcBef>
                          <a:spcPts val="0"/>
                        </a:spcBef>
                        <a:spcAft>
                          <a:spcPts val="0"/>
                        </a:spcAft>
                      </a:pPr>
                      <a:r>
                        <a:rPr lang="en-US" sz="1300" dirty="0">
                          <a:effectLst/>
                        </a:rPr>
                        <a:t>  a = f;</a:t>
                      </a:r>
                    </a:p>
                    <a:p>
                      <a:pPr>
                        <a:spcBef>
                          <a:spcPts val="0"/>
                        </a:spcBef>
                        <a:spcAft>
                          <a:spcPts val="0"/>
                        </a:spcAft>
                      </a:pPr>
                      <a:r>
                        <a:rPr lang="en-US" sz="1300" dirty="0">
                          <a:effectLst/>
                          <a:latin typeface="Arial" panose="020B0604020202020204" pitchFamily="34" charset="0"/>
                          <a:ea typeface="Times New Roman" panose="02020603050405020304" pitchFamily="18" charset="0"/>
                        </a:rPr>
                        <a:t>}</a:t>
                      </a:r>
                      <a:endParaRPr lang="fr-FR" sz="1300" dirty="0">
                        <a:effectLst/>
                        <a:latin typeface="Arial" panose="020B0604020202020204" pitchFamily="34" charset="0"/>
                        <a:ea typeface="Times New Roman" panose="02020603050405020304" pitchFamily="18" charset="0"/>
                      </a:endParaRPr>
                    </a:p>
                  </a:txBody>
                  <a:tcPr marL="52070" marR="52070" marT="0" marB="0"/>
                </a:tc>
                <a:extLst>
                  <a:ext uri="{0D108BD9-81ED-4DB2-BD59-A6C34878D82A}">
                    <a16:rowId xmlns:a16="http://schemas.microsoft.com/office/drawing/2014/main" val="10006"/>
                  </a:ext>
                </a:extLst>
              </a:tr>
            </a:tbl>
          </a:graphicData>
        </a:graphic>
      </p:graphicFrame>
      <p:sp>
        <p:nvSpPr>
          <p:cNvPr id="3" name="Rectangle 2"/>
          <p:cNvSpPr/>
          <p:nvPr/>
        </p:nvSpPr>
        <p:spPr>
          <a:xfrm>
            <a:off x="1954491" y="0"/>
            <a:ext cx="9847868" cy="723275"/>
          </a:xfrm>
          <a:prstGeom prst="rect">
            <a:avLst/>
          </a:prstGeom>
        </p:spPr>
        <p:txBody>
          <a:bodyPr wrap="square">
            <a:spAutoFit/>
          </a:bodyPr>
          <a:lstStyle/>
          <a:p>
            <a:pPr>
              <a:spcBef>
                <a:spcPts val="1200"/>
              </a:spcBef>
              <a:spcAft>
                <a:spcPts val="300"/>
              </a:spcAft>
            </a:pPr>
            <a:r>
              <a:rPr lang="fr-FR" b="1" dirty="0">
                <a:latin typeface="Arial" panose="020B0604020202020204" pitchFamily="34" charset="0"/>
                <a:ea typeface="Times New Roman" panose="02020603050405020304" pitchFamily="18" charset="0"/>
              </a:rPr>
              <a:t>Opérateurs d’affectation</a:t>
            </a:r>
          </a:p>
          <a:p>
            <a:pPr>
              <a:spcBef>
                <a:spcPts val="300"/>
              </a:spcBef>
              <a:spcAft>
                <a:spcPts val="300"/>
              </a:spcAft>
            </a:pPr>
            <a:r>
              <a:rPr lang="fr-FR" dirty="0">
                <a:latin typeface="Times New Roman" panose="02020603050405020304" pitchFamily="18" charset="0"/>
                <a:ea typeface="Times New Roman" panose="02020603050405020304" pitchFamily="18" charset="0"/>
              </a:rPr>
              <a:t>Outre l’opérateur d’affectation " = ", JavaScript dispose de six autres opérateurs qui allègent l’écriture :</a:t>
            </a:r>
            <a:endParaRPr lang="fr-FR" dirty="0">
              <a:effectLst/>
              <a:latin typeface="Times New Roman" panose="02020603050405020304" pitchFamily="18" charset="0"/>
              <a:ea typeface="Times New Roman" panose="02020603050405020304" pitchFamily="18" charset="0"/>
            </a:endParaRPr>
          </a:p>
        </p:txBody>
      </p:sp>
      <p:sp>
        <p:nvSpPr>
          <p:cNvPr id="4" name="Espace réservé du numéro de diapositive 3">
            <a:extLst>
              <a:ext uri="{FF2B5EF4-FFF2-40B4-BE49-F238E27FC236}">
                <a16:creationId xmlns:a16="http://schemas.microsoft.com/office/drawing/2014/main" id="{7391F979-9C46-4A8D-913C-5B6D4647C1E0}"/>
              </a:ext>
            </a:extLst>
          </p:cNvPr>
          <p:cNvSpPr>
            <a:spLocks noGrp="1"/>
          </p:cNvSpPr>
          <p:nvPr>
            <p:ph type="sldNum" sz="quarter" idx="12"/>
          </p:nvPr>
        </p:nvSpPr>
        <p:spPr/>
        <p:txBody>
          <a:bodyPr/>
          <a:lstStyle/>
          <a:p>
            <a:fld id="{D57F1E4F-1CFF-5643-939E-217C01CDF565}" type="slidenum">
              <a:rPr lang="en-US" smtClean="0"/>
              <a:pPr/>
              <a:t>50</a:t>
            </a:fld>
            <a:endParaRPr lang="en-US" dirty="0"/>
          </a:p>
        </p:txBody>
      </p:sp>
    </p:spTree>
    <p:extLst>
      <p:ext uri="{BB962C8B-B14F-4D97-AF65-F5344CB8AC3E}">
        <p14:creationId xmlns:p14="http://schemas.microsoft.com/office/powerpoint/2010/main" val="1981666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2356701" y="527901"/>
            <a:ext cx="8333295" cy="1200329"/>
          </a:xfrm>
          <a:prstGeom prst="rect">
            <a:avLst/>
          </a:prstGeom>
          <a:noFill/>
        </p:spPr>
        <p:txBody>
          <a:bodyPr wrap="square" rtlCol="0">
            <a:spAutoFit/>
          </a:bodyPr>
          <a:lstStyle/>
          <a:p>
            <a:r>
              <a:rPr lang="fr-FR" dirty="0"/>
              <a:t>Exercice :</a:t>
            </a:r>
          </a:p>
          <a:p>
            <a:r>
              <a:rPr lang="fr-FR" dirty="0"/>
              <a:t>Définissez un formulaire contenant deux zones de saisie, un bouton et un </a:t>
            </a:r>
            <a:r>
              <a:rPr lang="fr-FR" dirty="0" err="1"/>
              <a:t>textarea</a:t>
            </a:r>
            <a:r>
              <a:rPr lang="fr-FR" dirty="0"/>
              <a:t>. Lorsque l'utilisateur clique sur le bouton, affichez le résultat des opérateurs +=, *=, /= et %= dans le </a:t>
            </a:r>
            <a:r>
              <a:rPr lang="fr-FR" dirty="0" err="1"/>
              <a:t>textarea</a:t>
            </a:r>
            <a:r>
              <a:rPr lang="fr-FR" dirty="0"/>
              <a:t>.</a:t>
            </a:r>
          </a:p>
        </p:txBody>
      </p:sp>
      <p:sp>
        <p:nvSpPr>
          <p:cNvPr id="4" name="Espace réservé du numéro de diapositive 3">
            <a:extLst>
              <a:ext uri="{FF2B5EF4-FFF2-40B4-BE49-F238E27FC236}">
                <a16:creationId xmlns:a16="http://schemas.microsoft.com/office/drawing/2014/main" id="{B1B1DA03-B6C6-4A45-89A3-2F728F9176C8}"/>
              </a:ext>
            </a:extLst>
          </p:cNvPr>
          <p:cNvSpPr>
            <a:spLocks noGrp="1"/>
          </p:cNvSpPr>
          <p:nvPr>
            <p:ph type="sldNum" sz="quarter" idx="12"/>
          </p:nvPr>
        </p:nvSpPr>
        <p:spPr/>
        <p:txBody>
          <a:bodyPr/>
          <a:lstStyle/>
          <a:p>
            <a:fld id="{D57F1E4F-1CFF-5643-939E-217C01CDF565}" type="slidenum">
              <a:rPr lang="en-US" smtClean="0"/>
              <a:pPr/>
              <a:t>51</a:t>
            </a:fld>
            <a:endParaRPr lang="en-US" dirty="0"/>
          </a:p>
        </p:txBody>
      </p:sp>
      <p:pic>
        <p:nvPicPr>
          <p:cNvPr id="10" name="Image 9">
            <a:extLst>
              <a:ext uri="{FF2B5EF4-FFF2-40B4-BE49-F238E27FC236}">
                <a16:creationId xmlns:a16="http://schemas.microsoft.com/office/drawing/2014/main" id="{B081DC7D-5EF0-8A43-B911-CF2B43CAC4E6}"/>
              </a:ext>
            </a:extLst>
          </p:cNvPr>
          <p:cNvPicPr>
            <a:picLocks noChangeAspect="1"/>
          </p:cNvPicPr>
          <p:nvPr/>
        </p:nvPicPr>
        <p:blipFill>
          <a:blip r:embed="rId2"/>
          <a:stretch>
            <a:fillRect/>
          </a:stretch>
        </p:blipFill>
        <p:spPr>
          <a:xfrm>
            <a:off x="2356701" y="2475970"/>
            <a:ext cx="7200900" cy="2752725"/>
          </a:xfrm>
          <a:prstGeom prst="rect">
            <a:avLst/>
          </a:prstGeom>
        </p:spPr>
      </p:pic>
    </p:spTree>
    <p:extLst>
      <p:ext uri="{BB962C8B-B14F-4D97-AF65-F5344CB8AC3E}">
        <p14:creationId xmlns:p14="http://schemas.microsoft.com/office/powerpoint/2010/main" val="175970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44686" y="842017"/>
            <a:ext cx="9555636" cy="4893647"/>
          </a:xfrm>
          <a:prstGeom prst="rect">
            <a:avLst/>
          </a:prstGeom>
        </p:spPr>
        <p:txBody>
          <a:bodyPr wrap="square">
            <a:spAutoFit/>
          </a:bodyPr>
          <a:lstStyle/>
          <a:p>
            <a:r>
              <a:rPr lang="en-US" sz="1200" dirty="0">
                <a:latin typeface="Courier New" panose="02070309020205020404" pitchFamily="49" charset="0"/>
                <a:ea typeface="Times New Roman" panose="02020603050405020304" pitchFamily="18" charset="0"/>
              </a:rPr>
              <a:t>&lt;!DOCTYPE html&gt;</a:t>
            </a:r>
          </a:p>
          <a:p>
            <a:r>
              <a:rPr lang="en-US" sz="1200" dirty="0">
                <a:latin typeface="Courier New" panose="02070309020205020404" pitchFamily="49" charset="0"/>
                <a:ea typeface="Times New Roman" panose="02020603050405020304" pitchFamily="18" charset="0"/>
              </a:rPr>
              <a:t>&lt;html lang="</a:t>
            </a:r>
            <a:r>
              <a:rPr lang="en-US" sz="1200" dirty="0" err="1">
                <a:latin typeface="Courier New" panose="02070309020205020404" pitchFamily="49" charset="0"/>
                <a:ea typeface="Times New Roman" panose="02020603050405020304" pitchFamily="18" charset="0"/>
              </a:rPr>
              <a:t>fr</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&lt;head&gt;</a:t>
            </a:r>
          </a:p>
          <a:p>
            <a:r>
              <a:rPr lang="en-US" sz="1200" dirty="0">
                <a:latin typeface="Courier New" panose="02070309020205020404" pitchFamily="49" charset="0"/>
                <a:ea typeface="Times New Roman" panose="02020603050405020304" pitchFamily="18" charset="0"/>
              </a:rPr>
              <a:t>    &lt;meta charset="utf-8"&gt;</a:t>
            </a:r>
          </a:p>
          <a:p>
            <a:r>
              <a:rPr lang="en-US" sz="1200" dirty="0">
                <a:latin typeface="Courier New" panose="02070309020205020404" pitchFamily="49" charset="0"/>
                <a:ea typeface="Times New Roman" panose="02020603050405020304" pitchFamily="18" charset="0"/>
              </a:rPr>
              <a:t>    &lt;title&gt;</a:t>
            </a:r>
            <a:r>
              <a:rPr lang="en-US" sz="1200" dirty="0" err="1">
                <a:latin typeface="Courier New" panose="02070309020205020404" pitchFamily="49" charset="0"/>
                <a:ea typeface="Times New Roman" panose="02020603050405020304" pitchFamily="18" charset="0"/>
              </a:rPr>
              <a:t>Opérateurs</a:t>
            </a:r>
            <a:r>
              <a:rPr lang="en-US" sz="1200" dirty="0">
                <a:latin typeface="Courier New" panose="02070309020205020404" pitchFamily="49" charset="0"/>
                <a:ea typeface="Times New Roman" panose="02020603050405020304" pitchFamily="18" charset="0"/>
              </a:rPr>
              <a:t>&lt;/title&gt;</a:t>
            </a:r>
          </a:p>
          <a:p>
            <a:r>
              <a:rPr lang="en-US" sz="1200" dirty="0">
                <a:latin typeface="Courier New" panose="02070309020205020404" pitchFamily="49" charset="0"/>
                <a:ea typeface="Times New Roman" panose="02020603050405020304" pitchFamily="18" charset="0"/>
              </a:rPr>
              <a:t>    &lt;script&gt;</a:t>
            </a:r>
          </a:p>
          <a:p>
            <a:r>
              <a:rPr lang="en-US" sz="1200" dirty="0">
                <a:latin typeface="Courier New" panose="02070309020205020404" pitchFamily="49" charset="0"/>
                <a:ea typeface="Times New Roman" panose="02020603050405020304" pitchFamily="18" charset="0"/>
              </a:rPr>
              <a:t>      function </a:t>
            </a:r>
            <a:r>
              <a:rPr lang="en-US" sz="1200" dirty="0" err="1">
                <a:latin typeface="Courier New" panose="02070309020205020404" pitchFamily="49" charset="0"/>
                <a:ea typeface="Times New Roman" panose="02020603050405020304" pitchFamily="18" charset="0"/>
              </a:rPr>
              <a:t>calculer</a:t>
            </a:r>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var r1 = </a:t>
            </a:r>
            <a:r>
              <a:rPr lang="en-US" sz="1200" dirty="0" err="1">
                <a:latin typeface="Courier New" panose="02070309020205020404" pitchFamily="49" charset="0"/>
                <a:ea typeface="Times New Roman" panose="02020603050405020304" pitchFamily="18" charset="0"/>
              </a:rPr>
              <a:t>parseFloat</a:t>
            </a:r>
            <a:r>
              <a:rPr lang="en-US" sz="1200" dirty="0">
                <a:latin typeface="Courier New" panose="02070309020205020404" pitchFamily="49" charset="0"/>
                <a:ea typeface="Times New Roman" panose="02020603050405020304" pitchFamily="18" charset="0"/>
              </a:rPr>
              <a:t>(f.r1.value);</a:t>
            </a:r>
          </a:p>
          <a:p>
            <a:r>
              <a:rPr lang="en-US" sz="1200" dirty="0">
                <a:latin typeface="Courier New" panose="02070309020205020404" pitchFamily="49" charset="0"/>
                <a:ea typeface="Times New Roman" panose="02020603050405020304" pitchFamily="18" charset="0"/>
              </a:rPr>
              <a:t>        var r2 = </a:t>
            </a:r>
            <a:r>
              <a:rPr lang="en-US" sz="1200" dirty="0" err="1">
                <a:latin typeface="Courier New" panose="02070309020205020404" pitchFamily="49" charset="0"/>
                <a:ea typeface="Times New Roman" panose="02020603050405020304" pitchFamily="18" charset="0"/>
              </a:rPr>
              <a:t>parseFloat</a:t>
            </a:r>
            <a:r>
              <a:rPr lang="en-US" sz="1200" dirty="0">
                <a:latin typeface="Courier New" panose="02070309020205020404" pitchFamily="49" charset="0"/>
                <a:ea typeface="Times New Roman" panose="02020603050405020304" pitchFamily="18" charset="0"/>
              </a:rPr>
              <a:t>(f.r2.value);</a:t>
            </a:r>
          </a:p>
          <a:p>
            <a:r>
              <a:rPr lang="en-US" sz="1200" dirty="0">
                <a:latin typeface="Courier New" panose="02070309020205020404" pitchFamily="49" charset="0"/>
                <a:ea typeface="Times New Roman" panose="02020603050405020304" pitchFamily="18" charset="0"/>
              </a:rPr>
              <a:t>        var res = 'Après l\'</a:t>
            </a:r>
            <a:r>
              <a:rPr lang="en-US" sz="1200" dirty="0" err="1">
                <a:latin typeface="Courier New" panose="02070309020205020404" pitchFamily="49" charset="0"/>
                <a:ea typeface="Times New Roman" panose="02020603050405020304" pitchFamily="18" charset="0"/>
              </a:rPr>
              <a:t>opération</a:t>
            </a:r>
            <a:r>
              <a:rPr lang="en-US" sz="1200" dirty="0">
                <a:latin typeface="Courier New" panose="02070309020205020404" pitchFamily="49" charset="0"/>
                <a:ea typeface="Times New Roman" panose="02020603050405020304" pitchFamily="18" charset="0"/>
              </a:rPr>
              <a:t> r1 += r2, r1 a pour </a:t>
            </a:r>
            <a:r>
              <a:rPr lang="en-US" sz="1200" dirty="0" err="1">
                <a:latin typeface="Courier New" panose="02070309020205020404" pitchFamily="49" charset="0"/>
                <a:ea typeface="Times New Roman" panose="02020603050405020304" pitchFamily="18" charset="0"/>
              </a:rPr>
              <a:t>valeur</a:t>
            </a:r>
            <a:r>
              <a:rPr lang="en-US" sz="1200" dirty="0">
                <a:latin typeface="Courier New" panose="02070309020205020404" pitchFamily="49" charset="0"/>
                <a:ea typeface="Times New Roman" panose="02020603050405020304" pitchFamily="18" charset="0"/>
              </a:rPr>
              <a:t> ' + (r1+r2) + '\n'</a:t>
            </a:r>
          </a:p>
          <a:p>
            <a:r>
              <a:rPr lang="en-US" sz="1200" dirty="0">
                <a:latin typeface="Courier New" panose="02070309020205020404" pitchFamily="49" charset="0"/>
                <a:ea typeface="Times New Roman" panose="02020603050405020304" pitchFamily="18" charset="0"/>
              </a:rPr>
              <a:t>                + 'Après l\'</a:t>
            </a:r>
            <a:r>
              <a:rPr lang="en-US" sz="1200" dirty="0" err="1">
                <a:latin typeface="Courier New" panose="02070309020205020404" pitchFamily="49" charset="0"/>
                <a:ea typeface="Times New Roman" panose="02020603050405020304" pitchFamily="18" charset="0"/>
              </a:rPr>
              <a:t>opération</a:t>
            </a:r>
            <a:r>
              <a:rPr lang="en-US" sz="1200" dirty="0">
                <a:latin typeface="Courier New" panose="02070309020205020404" pitchFamily="49" charset="0"/>
                <a:ea typeface="Times New Roman" panose="02020603050405020304" pitchFamily="18" charset="0"/>
              </a:rPr>
              <a:t> r1 *= r2, r1 a pour </a:t>
            </a:r>
            <a:r>
              <a:rPr lang="en-US" sz="1200" dirty="0" err="1">
                <a:latin typeface="Courier New" panose="02070309020205020404" pitchFamily="49" charset="0"/>
                <a:ea typeface="Times New Roman" panose="02020603050405020304" pitchFamily="18" charset="0"/>
              </a:rPr>
              <a:t>valeur</a:t>
            </a:r>
            <a:r>
              <a:rPr lang="en-US" sz="1200" dirty="0">
                <a:latin typeface="Courier New" panose="02070309020205020404" pitchFamily="49" charset="0"/>
                <a:ea typeface="Times New Roman" panose="02020603050405020304" pitchFamily="18" charset="0"/>
              </a:rPr>
              <a:t> ' + r1*r2 + '\n'</a:t>
            </a:r>
          </a:p>
          <a:p>
            <a:r>
              <a:rPr lang="en-US" sz="1200" dirty="0">
                <a:latin typeface="Courier New" panose="02070309020205020404" pitchFamily="49" charset="0"/>
                <a:ea typeface="Times New Roman" panose="02020603050405020304" pitchFamily="18" charset="0"/>
              </a:rPr>
              <a:t>                + 'Après l\'</a:t>
            </a:r>
            <a:r>
              <a:rPr lang="en-US" sz="1200" dirty="0" err="1">
                <a:latin typeface="Courier New" panose="02070309020205020404" pitchFamily="49" charset="0"/>
                <a:ea typeface="Times New Roman" panose="02020603050405020304" pitchFamily="18" charset="0"/>
              </a:rPr>
              <a:t>opération</a:t>
            </a:r>
            <a:r>
              <a:rPr lang="en-US" sz="1200" dirty="0">
                <a:latin typeface="Courier New" panose="02070309020205020404" pitchFamily="49" charset="0"/>
                <a:ea typeface="Times New Roman" panose="02020603050405020304" pitchFamily="18" charset="0"/>
              </a:rPr>
              <a:t> r1 /= r2, r1 a pour </a:t>
            </a:r>
            <a:r>
              <a:rPr lang="en-US" sz="1200" dirty="0" err="1">
                <a:latin typeface="Courier New" panose="02070309020205020404" pitchFamily="49" charset="0"/>
                <a:ea typeface="Times New Roman" panose="02020603050405020304" pitchFamily="18" charset="0"/>
              </a:rPr>
              <a:t>valeur</a:t>
            </a:r>
            <a:r>
              <a:rPr lang="en-US" sz="1200" dirty="0">
                <a:latin typeface="Courier New" panose="02070309020205020404" pitchFamily="49" charset="0"/>
                <a:ea typeface="Times New Roman" panose="02020603050405020304" pitchFamily="18" charset="0"/>
              </a:rPr>
              <a:t> ' + r1/r2 + '\n'</a:t>
            </a:r>
          </a:p>
          <a:p>
            <a:r>
              <a:rPr lang="en-US" sz="1200" dirty="0">
                <a:latin typeface="Courier New" panose="02070309020205020404" pitchFamily="49" charset="0"/>
                <a:ea typeface="Times New Roman" panose="02020603050405020304" pitchFamily="18" charset="0"/>
              </a:rPr>
              <a:t>                + 'Après l\'</a:t>
            </a:r>
            <a:r>
              <a:rPr lang="en-US" sz="1200" dirty="0" err="1">
                <a:latin typeface="Courier New" panose="02070309020205020404" pitchFamily="49" charset="0"/>
                <a:ea typeface="Times New Roman" panose="02020603050405020304" pitchFamily="18" charset="0"/>
              </a:rPr>
              <a:t>opération</a:t>
            </a:r>
            <a:r>
              <a:rPr lang="en-US" sz="1200" dirty="0">
                <a:latin typeface="Courier New" panose="02070309020205020404" pitchFamily="49" charset="0"/>
                <a:ea typeface="Times New Roman" panose="02020603050405020304" pitchFamily="18" charset="0"/>
              </a:rPr>
              <a:t> r1 %= r2, r1 a pour </a:t>
            </a:r>
            <a:r>
              <a:rPr lang="en-US" sz="1200" dirty="0" err="1">
                <a:latin typeface="Courier New" panose="02070309020205020404" pitchFamily="49" charset="0"/>
                <a:ea typeface="Times New Roman" panose="02020603050405020304" pitchFamily="18" charset="0"/>
              </a:rPr>
              <a:t>valeur</a:t>
            </a:r>
            <a:r>
              <a:rPr lang="en-US" sz="1200" dirty="0">
                <a:latin typeface="Courier New" panose="02070309020205020404" pitchFamily="49" charset="0"/>
                <a:ea typeface="Times New Roman" panose="02020603050405020304" pitchFamily="18" charset="0"/>
              </a:rPr>
              <a:t> ' + r1%r2;</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f.resultat.value</a:t>
            </a:r>
            <a:r>
              <a:rPr lang="en-US" sz="1200" dirty="0">
                <a:latin typeface="Courier New" panose="02070309020205020404" pitchFamily="49" charset="0"/>
                <a:ea typeface="Times New Roman" panose="02020603050405020304" pitchFamily="18" charset="0"/>
              </a:rPr>
              <a:t> = res;        </a:t>
            </a:r>
          </a:p>
          <a:p>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&lt;/script&gt;</a:t>
            </a:r>
          </a:p>
          <a:p>
            <a:r>
              <a:rPr lang="en-US" sz="1200" dirty="0">
                <a:latin typeface="Courier New" panose="02070309020205020404" pitchFamily="49" charset="0"/>
                <a:ea typeface="Times New Roman" panose="02020603050405020304" pitchFamily="18" charset="0"/>
              </a:rPr>
              <a:t>  &lt;/head&gt;</a:t>
            </a:r>
          </a:p>
          <a:p>
            <a:r>
              <a:rPr lang="en-US" sz="1200" dirty="0">
                <a:latin typeface="Courier New" panose="02070309020205020404" pitchFamily="49" charset="0"/>
                <a:ea typeface="Times New Roman" panose="02020603050405020304" pitchFamily="18" charset="0"/>
              </a:rPr>
              <a:t>  &lt;body&gt;</a:t>
            </a:r>
          </a:p>
          <a:p>
            <a:r>
              <a:rPr lang="en-US" sz="1200" dirty="0">
                <a:latin typeface="Courier New" panose="02070309020205020404" pitchFamily="49" charset="0"/>
                <a:ea typeface="Times New Roman" panose="02020603050405020304" pitchFamily="18" charset="0"/>
              </a:rPr>
              <a:t>    &lt;form name="f"&gt;</a:t>
            </a:r>
          </a:p>
          <a:p>
            <a:r>
              <a:rPr lang="en-US" sz="1200" dirty="0">
                <a:latin typeface="Courier New" panose="02070309020205020404" pitchFamily="49" charset="0"/>
                <a:ea typeface="Times New Roman" panose="02020603050405020304" pitchFamily="18" charset="0"/>
              </a:rPr>
              <a:t>      &lt;input type="text" placeholder="Entrez le </a:t>
            </a:r>
            <a:r>
              <a:rPr lang="en-US" sz="1200" dirty="0" err="1">
                <a:latin typeface="Courier New" panose="02070309020205020404" pitchFamily="49" charset="0"/>
                <a:ea typeface="Times New Roman" panose="02020603050405020304" pitchFamily="18" charset="0"/>
              </a:rPr>
              <a:t>nombre</a:t>
            </a:r>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réel</a:t>
            </a:r>
            <a:r>
              <a:rPr lang="en-US" sz="1200" dirty="0">
                <a:latin typeface="Courier New" panose="02070309020205020404" pitchFamily="49" charset="0"/>
                <a:ea typeface="Times New Roman" panose="02020603050405020304" pitchFamily="18" charset="0"/>
              </a:rPr>
              <a:t> r1" name="r1"&gt;</a:t>
            </a:r>
          </a:p>
          <a:p>
            <a:r>
              <a:rPr lang="en-US" sz="1200" dirty="0">
                <a:latin typeface="Courier New" panose="02070309020205020404" pitchFamily="49" charset="0"/>
                <a:ea typeface="Times New Roman" panose="02020603050405020304" pitchFamily="18" charset="0"/>
              </a:rPr>
              <a:t>      &lt;input type="text" placeholder="Entrez le </a:t>
            </a:r>
            <a:r>
              <a:rPr lang="en-US" sz="1200" dirty="0" err="1">
                <a:latin typeface="Courier New" panose="02070309020205020404" pitchFamily="49" charset="0"/>
                <a:ea typeface="Times New Roman" panose="02020603050405020304" pitchFamily="18" charset="0"/>
              </a:rPr>
              <a:t>nombre</a:t>
            </a:r>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réel</a:t>
            </a:r>
            <a:r>
              <a:rPr lang="en-US" sz="1200" dirty="0">
                <a:latin typeface="Courier New" panose="02070309020205020404" pitchFamily="49" charset="0"/>
                <a:ea typeface="Times New Roman" panose="02020603050405020304" pitchFamily="18" charset="0"/>
              </a:rPr>
              <a:t> r2" name="r2"&gt;</a:t>
            </a:r>
          </a:p>
          <a:p>
            <a:r>
              <a:rPr lang="en-US" sz="1200" dirty="0">
                <a:latin typeface="Courier New" panose="02070309020205020404" pitchFamily="49" charset="0"/>
                <a:ea typeface="Times New Roman" panose="02020603050405020304" pitchFamily="18" charset="0"/>
              </a:rPr>
              <a:t>      &lt;input type="button" value="</a:t>
            </a:r>
            <a:r>
              <a:rPr lang="en-US" sz="1200" dirty="0" err="1">
                <a:latin typeface="Courier New" panose="02070309020205020404" pitchFamily="49" charset="0"/>
                <a:ea typeface="Times New Roman" panose="02020603050405020304" pitchFamily="18" charset="0"/>
              </a:rPr>
              <a:t>Calculer</a:t>
            </a:r>
            <a:r>
              <a:rPr lang="en-US" sz="1200" dirty="0">
                <a:latin typeface="Courier New" panose="02070309020205020404" pitchFamily="49" charset="0"/>
                <a:ea typeface="Times New Roman" panose="02020603050405020304" pitchFamily="18" charset="0"/>
              </a:rPr>
              <a:t>" onclick="</a:t>
            </a:r>
            <a:r>
              <a:rPr lang="en-US" sz="1200" dirty="0" err="1">
                <a:latin typeface="Courier New" panose="02070309020205020404" pitchFamily="49" charset="0"/>
                <a:ea typeface="Times New Roman" panose="02020603050405020304" pitchFamily="18" charset="0"/>
              </a:rPr>
              <a:t>calculer</a:t>
            </a:r>
            <a:r>
              <a:rPr lang="en-US" sz="1200" dirty="0">
                <a:latin typeface="Courier New" panose="02070309020205020404" pitchFamily="49" charset="0"/>
                <a:ea typeface="Times New Roman" panose="02020603050405020304" pitchFamily="18" charset="0"/>
              </a:rPr>
              <a:t>();"&gt;&lt;</a:t>
            </a:r>
            <a:r>
              <a:rPr lang="en-US" sz="1200" dirty="0" err="1">
                <a:latin typeface="Courier New" panose="02070309020205020404" pitchFamily="49" charset="0"/>
                <a:ea typeface="Times New Roman" panose="02020603050405020304" pitchFamily="18" charset="0"/>
              </a:rPr>
              <a:t>br</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a:t>
            </a:r>
            <a:r>
              <a:rPr lang="en-US" sz="1200" dirty="0" err="1">
                <a:latin typeface="Courier New" panose="02070309020205020404" pitchFamily="49" charset="0"/>
                <a:ea typeface="Times New Roman" panose="02020603050405020304" pitchFamily="18" charset="0"/>
              </a:rPr>
              <a:t>textarea</a:t>
            </a:r>
            <a:r>
              <a:rPr lang="en-US" sz="1200" dirty="0">
                <a:latin typeface="Courier New" panose="02070309020205020404" pitchFamily="49" charset="0"/>
                <a:ea typeface="Times New Roman" panose="02020603050405020304" pitchFamily="18" charset="0"/>
              </a:rPr>
              <a:t> name="</a:t>
            </a:r>
            <a:r>
              <a:rPr lang="en-US" sz="1200" dirty="0" err="1">
                <a:latin typeface="Courier New" panose="02070309020205020404" pitchFamily="49" charset="0"/>
                <a:ea typeface="Times New Roman" panose="02020603050405020304" pitchFamily="18" charset="0"/>
              </a:rPr>
              <a:t>resultat</a:t>
            </a:r>
            <a:r>
              <a:rPr lang="en-US" sz="1200" dirty="0">
                <a:latin typeface="Courier New" panose="02070309020205020404" pitchFamily="49" charset="0"/>
                <a:ea typeface="Times New Roman" panose="02020603050405020304" pitchFamily="18" charset="0"/>
              </a:rPr>
              <a:t>" cols="70" rows="4"&gt;&lt;/</a:t>
            </a:r>
            <a:r>
              <a:rPr lang="en-US" sz="1200" dirty="0" err="1">
                <a:latin typeface="Courier New" panose="02070309020205020404" pitchFamily="49" charset="0"/>
                <a:ea typeface="Times New Roman" panose="02020603050405020304" pitchFamily="18" charset="0"/>
              </a:rPr>
              <a:t>textarea</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&lt;/form&gt;  </a:t>
            </a:r>
          </a:p>
          <a:p>
            <a:r>
              <a:rPr lang="en-US" sz="1200" dirty="0">
                <a:latin typeface="Courier New" panose="02070309020205020404" pitchFamily="49" charset="0"/>
                <a:ea typeface="Times New Roman" panose="02020603050405020304" pitchFamily="18" charset="0"/>
              </a:rPr>
              <a:t>  &lt;/body&gt;</a:t>
            </a:r>
          </a:p>
          <a:p>
            <a:r>
              <a:rPr lang="en-US" sz="1200" dirty="0">
                <a:latin typeface="Courier New" panose="02070309020205020404" pitchFamily="49" charset="0"/>
                <a:ea typeface="Times New Roman" panose="02020603050405020304" pitchFamily="18" charset="0"/>
              </a:rPr>
              <a:t>&lt;/html&gt;</a:t>
            </a:r>
          </a:p>
        </p:txBody>
      </p:sp>
      <p:sp>
        <p:nvSpPr>
          <p:cNvPr id="3" name="ZoneTexte 2"/>
          <p:cNvSpPr txBox="1"/>
          <p:nvPr/>
        </p:nvSpPr>
        <p:spPr>
          <a:xfrm>
            <a:off x="2064470" y="377072"/>
            <a:ext cx="6410227" cy="377072"/>
          </a:xfrm>
          <a:prstGeom prst="rect">
            <a:avLst/>
          </a:prstGeom>
          <a:noFill/>
        </p:spPr>
        <p:txBody>
          <a:bodyPr wrap="square" rtlCol="0">
            <a:spAutoFit/>
          </a:bodyPr>
          <a:lstStyle/>
          <a:p>
            <a:r>
              <a:rPr lang="fr-FR" dirty="0"/>
              <a:t>Voici le code HTML à utiliser :</a:t>
            </a:r>
          </a:p>
        </p:txBody>
      </p:sp>
      <p:sp>
        <p:nvSpPr>
          <p:cNvPr id="6" name="Espace réservé du numéro de diapositive 5">
            <a:extLst>
              <a:ext uri="{FF2B5EF4-FFF2-40B4-BE49-F238E27FC236}">
                <a16:creationId xmlns:a16="http://schemas.microsoft.com/office/drawing/2014/main" id="{CC6A883B-3917-42B2-9313-D428571A5B45}"/>
              </a:ext>
            </a:extLst>
          </p:cNvPr>
          <p:cNvSpPr>
            <a:spLocks noGrp="1"/>
          </p:cNvSpPr>
          <p:nvPr>
            <p:ph type="sldNum" sz="quarter" idx="12"/>
          </p:nvPr>
        </p:nvSpPr>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2313754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8247" y="204516"/>
            <a:ext cx="9791307" cy="1546577"/>
          </a:xfrm>
          <a:prstGeom prst="rect">
            <a:avLst/>
          </a:prstGeom>
        </p:spPr>
        <p:txBody>
          <a:bodyPr wrap="square">
            <a:spAutoFit/>
          </a:bodyPr>
          <a:lstStyle/>
          <a:p>
            <a:pPr>
              <a:spcBef>
                <a:spcPts val="1200"/>
              </a:spcBef>
              <a:spcAft>
                <a:spcPts val="300"/>
              </a:spcAft>
            </a:pPr>
            <a:r>
              <a:rPr lang="fr-FR" b="1" dirty="0">
                <a:latin typeface="Arial" panose="020B0604020202020204" pitchFamily="34" charset="0"/>
                <a:ea typeface="Times New Roman" panose="02020603050405020304" pitchFamily="18" charset="0"/>
              </a:rPr>
              <a:t>Opérateurs arithmétiques</a:t>
            </a:r>
          </a:p>
          <a:p>
            <a:pPr>
              <a:spcBef>
                <a:spcPts val="1200"/>
              </a:spcBef>
              <a:spcAft>
                <a:spcPts val="300"/>
              </a:spcAft>
            </a:pPr>
            <a:endParaRPr lang="fr-FR" b="1" dirty="0">
              <a:latin typeface="Arial" panose="020B0604020202020204" pitchFamily="34" charset="0"/>
              <a:ea typeface="Times New Roman" panose="02020603050405020304" pitchFamily="18" charset="0"/>
            </a:endParaRP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Ces opérateurs effectuent des opérations arithmétiques sur leurs opérandes.</a:t>
            </a:r>
            <a:endParaRPr lang="fr-FR" dirty="0">
              <a:effectLst/>
              <a:latin typeface="Times New Roman" panose="02020603050405020304" pitchFamily="18" charset="0"/>
              <a:ea typeface="Times New Roman" panose="02020603050405020304" pitchFamily="18" charset="0"/>
            </a:endParaRPr>
          </a:p>
        </p:txBody>
      </p:sp>
      <p:graphicFrame>
        <p:nvGraphicFramePr>
          <p:cNvPr id="3" name="Tableau 2"/>
          <p:cNvGraphicFramePr>
            <a:graphicFrameLocks noGrp="1"/>
          </p:cNvGraphicFramePr>
          <p:nvPr/>
        </p:nvGraphicFramePr>
        <p:xfrm>
          <a:off x="1563346" y="2205478"/>
          <a:ext cx="5610452" cy="2894423"/>
        </p:xfrm>
        <a:graphic>
          <a:graphicData uri="http://schemas.openxmlformats.org/drawingml/2006/table">
            <a:tbl>
              <a:tblPr firstRow="1" firstCol="1" bandRow="1">
                <a:tableStyleId>{5C22544A-7EE6-4342-B048-85BDC9FD1C3A}</a:tableStyleId>
              </a:tblPr>
              <a:tblGrid>
                <a:gridCol w="907291">
                  <a:extLst>
                    <a:ext uri="{9D8B030D-6E8A-4147-A177-3AD203B41FA5}">
                      <a16:colId xmlns:a16="http://schemas.microsoft.com/office/drawing/2014/main" val="20000"/>
                    </a:ext>
                  </a:extLst>
                </a:gridCol>
                <a:gridCol w="2832804">
                  <a:extLst>
                    <a:ext uri="{9D8B030D-6E8A-4147-A177-3AD203B41FA5}">
                      <a16:colId xmlns:a16="http://schemas.microsoft.com/office/drawing/2014/main" val="20001"/>
                    </a:ext>
                  </a:extLst>
                </a:gridCol>
                <a:gridCol w="1870357">
                  <a:extLst>
                    <a:ext uri="{9D8B030D-6E8A-4147-A177-3AD203B41FA5}">
                      <a16:colId xmlns:a16="http://schemas.microsoft.com/office/drawing/2014/main" val="20002"/>
                    </a:ext>
                  </a:extLst>
                </a:gridCol>
              </a:tblGrid>
              <a:tr h="361803">
                <a:tc>
                  <a:txBody>
                    <a:bodyPr/>
                    <a:lstStyle/>
                    <a:p>
                      <a:pPr>
                        <a:spcBef>
                          <a:spcPts val="300"/>
                        </a:spcBef>
                        <a:spcAft>
                          <a:spcPts val="300"/>
                        </a:spcAft>
                      </a:pPr>
                      <a:r>
                        <a:rPr lang="fr-FR" sz="1200" dirty="0">
                          <a:effectLst/>
                        </a:rPr>
                        <a:t>Opérateur</a:t>
                      </a:r>
                      <a:endParaRPr lang="fr-FR"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300"/>
                        </a:spcBef>
                        <a:spcAft>
                          <a:spcPts val="300"/>
                        </a:spcAft>
                      </a:pPr>
                      <a:r>
                        <a:rPr lang="fr-FR" sz="1200" dirty="0">
                          <a:effectLst/>
                        </a:rPr>
                        <a:t>Fonction</a:t>
                      </a:r>
                      <a:endParaRPr lang="fr-FR" sz="12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300"/>
                        </a:spcBef>
                        <a:spcAft>
                          <a:spcPts val="300"/>
                        </a:spcAft>
                      </a:pPr>
                      <a:r>
                        <a:rPr lang="fr-FR" sz="1200" dirty="0">
                          <a:effectLst/>
                        </a:rPr>
                        <a:t>Exemple</a:t>
                      </a:r>
                      <a:endParaRPr lang="fr-FR" sz="12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61803">
                <a:tc>
                  <a:txBody>
                    <a:bodyPr/>
                    <a:lstStyle/>
                    <a:p>
                      <a:pPr>
                        <a:spcBef>
                          <a:spcPts val="300"/>
                        </a:spcBef>
                        <a:spcAft>
                          <a:spcPts val="300"/>
                        </a:spcAft>
                      </a:pPr>
                      <a:r>
                        <a:rPr lang="fr-FR" sz="1800">
                          <a:effectLst/>
                        </a:rPr>
                        <a:t> = </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300"/>
                        </a:spcBef>
                        <a:spcAft>
                          <a:spcPts val="300"/>
                        </a:spcAft>
                      </a:pPr>
                      <a:r>
                        <a:rPr lang="fr-FR" sz="1800">
                          <a:effectLst/>
                        </a:rPr>
                        <a:t>affectation</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300"/>
                        </a:spcBef>
                        <a:spcAft>
                          <a:spcPts val="300"/>
                        </a:spcAft>
                      </a:pPr>
                      <a:r>
                        <a:rPr lang="fr-FR" sz="1800">
                          <a:effectLst/>
                        </a:rPr>
                        <a:t>a = 65</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61803">
                <a:tc>
                  <a:txBody>
                    <a:bodyPr/>
                    <a:lstStyle/>
                    <a:p>
                      <a:pPr>
                        <a:spcBef>
                          <a:spcPts val="300"/>
                        </a:spcBef>
                        <a:spcAft>
                          <a:spcPts val="300"/>
                        </a:spcAft>
                      </a:pPr>
                      <a:r>
                        <a:rPr lang="en-US" sz="1800">
                          <a:effectLst/>
                        </a:rPr>
                        <a:t>+</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300"/>
                        </a:spcBef>
                        <a:spcAft>
                          <a:spcPts val="300"/>
                        </a:spcAft>
                      </a:pPr>
                      <a:r>
                        <a:rPr lang="en-US" sz="1800">
                          <a:effectLst/>
                        </a:rPr>
                        <a:t>addition</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300"/>
                        </a:spcBef>
                        <a:spcAft>
                          <a:spcPts val="300"/>
                        </a:spcAft>
                      </a:pPr>
                      <a:r>
                        <a:rPr lang="en-US" sz="1800">
                          <a:effectLst/>
                        </a:rPr>
                        <a:t>c = a + b</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61803">
                <a:tc>
                  <a:txBody>
                    <a:bodyPr/>
                    <a:lstStyle/>
                    <a:p>
                      <a:pPr>
                        <a:spcBef>
                          <a:spcPts val="300"/>
                        </a:spcBef>
                        <a:spcAft>
                          <a:spcPts val="300"/>
                        </a:spcAft>
                      </a:pPr>
                      <a:r>
                        <a:rPr lang="fr-FR" sz="1800">
                          <a:effectLst/>
                        </a:rPr>
                        <a:t>-</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300"/>
                        </a:spcBef>
                        <a:spcAft>
                          <a:spcPts val="300"/>
                        </a:spcAft>
                      </a:pPr>
                      <a:r>
                        <a:rPr lang="fr-FR" sz="1800">
                          <a:effectLst/>
                        </a:rPr>
                        <a:t>soustraction</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300"/>
                        </a:spcBef>
                        <a:spcAft>
                          <a:spcPts val="300"/>
                        </a:spcAft>
                      </a:pPr>
                      <a:r>
                        <a:rPr lang="fr-FR" sz="1800" dirty="0">
                          <a:effectLst/>
                        </a:rPr>
                        <a:t>d = -a</a:t>
                      </a:r>
                      <a:endParaRPr lang="fr-F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61803">
                <a:tc>
                  <a:txBody>
                    <a:bodyPr/>
                    <a:lstStyle/>
                    <a:p>
                      <a:pPr>
                        <a:spcBef>
                          <a:spcPts val="300"/>
                        </a:spcBef>
                        <a:spcAft>
                          <a:spcPts val="300"/>
                        </a:spcAft>
                      </a:pPr>
                      <a:r>
                        <a:rPr lang="fr-FR" sz="1800">
                          <a:effectLst/>
                        </a:rPr>
                        <a:t>*</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300"/>
                        </a:spcBef>
                        <a:spcAft>
                          <a:spcPts val="300"/>
                        </a:spcAft>
                      </a:pPr>
                      <a:r>
                        <a:rPr lang="fr-FR" sz="1800" dirty="0">
                          <a:effectLst/>
                        </a:rPr>
                        <a:t>multiplication</a:t>
                      </a:r>
                      <a:endParaRPr lang="fr-F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300"/>
                        </a:spcBef>
                        <a:spcAft>
                          <a:spcPts val="300"/>
                        </a:spcAft>
                      </a:pPr>
                      <a:r>
                        <a:rPr lang="fr-FR" sz="1800">
                          <a:effectLst/>
                        </a:rPr>
                        <a:t>c = c * a</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61803">
                <a:tc>
                  <a:txBody>
                    <a:bodyPr/>
                    <a:lstStyle/>
                    <a:p>
                      <a:pPr>
                        <a:spcBef>
                          <a:spcPts val="300"/>
                        </a:spcBef>
                        <a:spcAft>
                          <a:spcPts val="300"/>
                        </a:spcAft>
                      </a:pPr>
                      <a:r>
                        <a:rPr lang="fr-FR" sz="1800">
                          <a:effectLst/>
                        </a:rPr>
                        <a:t>/</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300"/>
                        </a:spcBef>
                        <a:spcAft>
                          <a:spcPts val="300"/>
                        </a:spcAft>
                      </a:pPr>
                      <a:r>
                        <a:rPr lang="fr-FR" sz="1800">
                          <a:effectLst/>
                        </a:rPr>
                        <a:t>division</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spcBef>
                          <a:spcPts val="300"/>
                        </a:spcBef>
                        <a:spcAft>
                          <a:spcPts val="300"/>
                        </a:spcAft>
                      </a:pPr>
                      <a:r>
                        <a:rPr lang="fr-FR" sz="1800">
                          <a:effectLst/>
                        </a:rPr>
                        <a:t>c = a / b</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723605">
                <a:tc>
                  <a:txBody>
                    <a:bodyPr/>
                    <a:lstStyle/>
                    <a:p>
                      <a:pPr>
                        <a:spcBef>
                          <a:spcPts val="300"/>
                        </a:spcBef>
                        <a:spcAft>
                          <a:spcPts val="300"/>
                        </a:spcAft>
                      </a:pPr>
                      <a:r>
                        <a:rPr lang="fr-FR" sz="1800" dirty="0">
                          <a:effectLst/>
                        </a:rPr>
                        <a:t>%</a:t>
                      </a:r>
                      <a:endParaRPr lang="fr-FR" sz="1800" dirty="0">
                        <a:effectLst/>
                        <a:latin typeface="Arial" panose="020B0604020202020204" pitchFamily="34" charset="0"/>
                        <a:ea typeface="Times New Roman" panose="02020603050405020304" pitchFamily="18" charset="0"/>
                      </a:endParaRPr>
                    </a:p>
                  </a:txBody>
                  <a:tcPr marL="68580" marR="68580" marT="0" marB="0"/>
                </a:tc>
                <a:tc>
                  <a:txBody>
                    <a:bodyPr/>
                    <a:lstStyle/>
                    <a:p>
                      <a:pPr>
                        <a:spcBef>
                          <a:spcPts val="300"/>
                        </a:spcBef>
                        <a:spcAft>
                          <a:spcPts val="300"/>
                        </a:spcAft>
                      </a:pPr>
                      <a:r>
                        <a:rPr lang="fr-FR" sz="1800" dirty="0">
                          <a:effectLst/>
                        </a:rPr>
                        <a:t>modulo (reste de la division entière)</a:t>
                      </a:r>
                      <a:endParaRPr lang="fr-FR" sz="1800" dirty="0">
                        <a:effectLst/>
                        <a:latin typeface="Arial" panose="020B0604020202020204" pitchFamily="34" charset="0"/>
                        <a:ea typeface="Times New Roman" panose="02020603050405020304" pitchFamily="18" charset="0"/>
                      </a:endParaRPr>
                    </a:p>
                  </a:txBody>
                  <a:tcPr marL="68580" marR="68580" marT="0" marB="0"/>
                </a:tc>
                <a:tc>
                  <a:txBody>
                    <a:bodyPr/>
                    <a:lstStyle/>
                    <a:p>
                      <a:pPr>
                        <a:spcBef>
                          <a:spcPts val="300"/>
                        </a:spcBef>
                        <a:spcAft>
                          <a:spcPts val="300"/>
                        </a:spcAft>
                      </a:pPr>
                      <a:r>
                        <a:rPr lang="fr-FR" sz="1800" dirty="0">
                          <a:effectLst/>
                        </a:rPr>
                        <a:t>c = a % b</a:t>
                      </a:r>
                      <a:endParaRPr lang="fr-FR" sz="1800"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sp>
        <p:nvSpPr>
          <p:cNvPr id="4" name="Rectangle 3"/>
          <p:cNvSpPr/>
          <p:nvPr/>
        </p:nvSpPr>
        <p:spPr>
          <a:xfrm>
            <a:off x="7582293" y="2178119"/>
            <a:ext cx="4191785" cy="34009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Les opérateurs sont exécutés selon une hiérarchie bien définie ; du plus prioritaire vers le moins prioritaire :</a:t>
            </a:r>
          </a:p>
          <a:p>
            <a:pPr lvl="1">
              <a:spcBef>
                <a:spcPts val="300"/>
              </a:spcBef>
              <a:spcAft>
                <a:spcPts val="300"/>
              </a:spcAft>
            </a:pPr>
            <a:r>
              <a:rPr lang="fr-FR" dirty="0">
                <a:latin typeface="Courier New" panose="02070309020205020404" pitchFamily="49" charset="0"/>
                <a:ea typeface="Times New Roman" panose="02020603050405020304" pitchFamily="18" charset="0"/>
                <a:cs typeface="Courier New" panose="02070309020205020404" pitchFamily="49" charset="0"/>
              </a:rPr>
              <a:t>%</a:t>
            </a:r>
          </a:p>
          <a:p>
            <a:pPr lvl="1">
              <a:spcBef>
                <a:spcPts val="300"/>
              </a:spcBef>
              <a:spcAft>
                <a:spcPts val="300"/>
              </a:spcAft>
            </a:pPr>
            <a:r>
              <a:rPr lang="fr-FR" dirty="0">
                <a:latin typeface="Courier New" panose="02070309020205020404" pitchFamily="49" charset="0"/>
                <a:ea typeface="Times New Roman" panose="02020603050405020304" pitchFamily="18" charset="0"/>
                <a:cs typeface="Courier New" panose="02070309020205020404" pitchFamily="49" charset="0"/>
              </a:rPr>
              <a:t>- de changement de signe</a:t>
            </a:r>
          </a:p>
          <a:p>
            <a:pPr lvl="1">
              <a:spcBef>
                <a:spcPts val="300"/>
              </a:spcBef>
              <a:spcAft>
                <a:spcPts val="300"/>
              </a:spcAft>
            </a:pPr>
            <a:r>
              <a:rPr lang="fr-FR" dirty="0">
                <a:latin typeface="Courier New" panose="02070309020205020404" pitchFamily="49" charset="0"/>
                <a:ea typeface="Times New Roman" panose="02020603050405020304" pitchFamily="18" charset="0"/>
                <a:cs typeface="Courier New" panose="02070309020205020404" pitchFamily="49" charset="0"/>
              </a:rPr>
              <a:t>/</a:t>
            </a:r>
          </a:p>
          <a:p>
            <a:pPr lvl="1">
              <a:spcBef>
                <a:spcPts val="300"/>
              </a:spcBef>
              <a:spcAft>
                <a:spcPts val="300"/>
              </a:spcAft>
            </a:pPr>
            <a:r>
              <a:rPr lang="fr-FR" dirty="0">
                <a:latin typeface="Courier New" panose="02070309020205020404" pitchFamily="49" charset="0"/>
                <a:ea typeface="Times New Roman" panose="02020603050405020304" pitchFamily="18" charset="0"/>
                <a:cs typeface="Courier New" panose="02070309020205020404" pitchFamily="49" charset="0"/>
              </a:rPr>
              <a:t>*</a:t>
            </a:r>
          </a:p>
          <a:p>
            <a:pPr lvl="1">
              <a:spcBef>
                <a:spcPts val="300"/>
              </a:spcBef>
              <a:spcAft>
                <a:spcPts val="300"/>
              </a:spcAft>
            </a:pPr>
            <a:r>
              <a:rPr lang="fr-FR" dirty="0">
                <a:latin typeface="Courier New" panose="02070309020205020404" pitchFamily="49" charset="0"/>
                <a:ea typeface="Times New Roman" panose="02020603050405020304" pitchFamily="18" charset="0"/>
                <a:cs typeface="Courier New" panose="02070309020205020404" pitchFamily="49" charset="0"/>
              </a:rPr>
              <a:t>-</a:t>
            </a:r>
          </a:p>
          <a:p>
            <a:pPr lvl="1">
              <a:spcBef>
                <a:spcPts val="300"/>
              </a:spcBef>
              <a:spcAft>
                <a:spcPts val="300"/>
              </a:spcAft>
            </a:pPr>
            <a:r>
              <a:rPr lang="fr-FR" dirty="0">
                <a:latin typeface="Courier New" panose="02070309020205020404" pitchFamily="49" charset="0"/>
                <a:ea typeface="Times New Roman" panose="02020603050405020304" pitchFamily="18" charset="0"/>
                <a:cs typeface="Courier New" panose="02070309020205020404" pitchFamily="49" charset="0"/>
              </a:rPr>
              <a:t>+</a:t>
            </a:r>
          </a:p>
          <a:p>
            <a:pPr lvl="1">
              <a:spcBef>
                <a:spcPts val="300"/>
              </a:spcBef>
              <a:spcAft>
                <a:spcPts val="300"/>
              </a:spcAft>
            </a:pPr>
            <a:r>
              <a:rPr lang="fr-FR" dirty="0">
                <a:latin typeface="Courier New" panose="02070309020205020404" pitchFamily="49" charset="0"/>
                <a:ea typeface="Times New Roman" panose="02020603050405020304" pitchFamily="18" charset="0"/>
                <a:cs typeface="Courier New" panose="02070309020205020404" pitchFamily="49" charset="0"/>
              </a:rPr>
              <a:t> = </a:t>
            </a:r>
            <a:endParaRPr lang="fr-FR"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5" name="Espace réservé du numéro de diapositive 4">
            <a:extLst>
              <a:ext uri="{FF2B5EF4-FFF2-40B4-BE49-F238E27FC236}">
                <a16:creationId xmlns:a16="http://schemas.microsoft.com/office/drawing/2014/main" id="{F329DF2E-7BC3-412B-AC3D-4F6DA3DB5668}"/>
              </a:ext>
            </a:extLst>
          </p:cNvPr>
          <p:cNvSpPr>
            <a:spLocks noGrp="1"/>
          </p:cNvSpPr>
          <p:nvPr>
            <p:ph type="sldNum" sz="quarter" idx="12"/>
          </p:nvPr>
        </p:nvSpPr>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752105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3282" y="1729995"/>
            <a:ext cx="7802251" cy="2823850"/>
          </a:xfrm>
          <a:prstGeom prst="rect">
            <a:avLst/>
          </a:prstGeom>
        </p:spPr>
        <p:txBody>
          <a:bodyPr wrap="square">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Il est parfois nécessaire d’utiliser des parenthèses pour forcer l’ordre d’exécution ou pour clarifier une expression de calcul.</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A titre d’exemple, l’expression :</a:t>
            </a:r>
          </a:p>
          <a:p>
            <a:pPr>
              <a:spcBef>
                <a:spcPts val="600"/>
              </a:spcBef>
              <a:spcAft>
                <a:spcPts val="600"/>
              </a:spcAft>
            </a:pPr>
            <a:r>
              <a:rPr lang="fr-FR" sz="1600" dirty="0">
                <a:latin typeface="Courier New" panose="02070309020205020404" pitchFamily="49" charset="0"/>
                <a:ea typeface="Times New Roman" panose="02020603050405020304" pitchFamily="18" charset="0"/>
              </a:rPr>
              <a:t>	z = a + b / c +4;</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N’est pas du tout équivalente à l’expression :</a:t>
            </a:r>
          </a:p>
          <a:p>
            <a:pPr>
              <a:spcBef>
                <a:spcPts val="600"/>
              </a:spcBef>
              <a:spcAft>
                <a:spcPts val="600"/>
              </a:spcAft>
            </a:pPr>
            <a:r>
              <a:rPr lang="fr-FR" sz="1600" dirty="0">
                <a:latin typeface="Courier New" panose="02070309020205020404" pitchFamily="49" charset="0"/>
                <a:ea typeface="Times New Roman" panose="02020603050405020304" pitchFamily="18" charset="0"/>
              </a:rPr>
              <a:t>	z = (a + b) / c + 4;</a:t>
            </a:r>
            <a:endParaRPr lang="fr-FR" sz="1600" dirty="0">
              <a:effectLst/>
              <a:latin typeface="Courier New" panose="02070309020205020404" pitchFamily="49"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08EF8FC1-81EE-4F8E-B4BB-47749C639685}"/>
              </a:ext>
            </a:extLst>
          </p:cNvPr>
          <p:cNvSpPr>
            <a:spLocks noGrp="1"/>
          </p:cNvSpPr>
          <p:nvPr>
            <p:ph type="sldNum" sz="quarter" idx="12"/>
          </p:nvPr>
        </p:nvSpPr>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2398638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2715607" y="2069675"/>
            <a:ext cx="6572250" cy="4019550"/>
          </a:xfrm>
          <a:prstGeom prst="rect">
            <a:avLst/>
          </a:prstGeom>
        </p:spPr>
      </p:pic>
      <p:sp>
        <p:nvSpPr>
          <p:cNvPr id="3" name="ZoneTexte 2"/>
          <p:cNvSpPr txBox="1"/>
          <p:nvPr/>
        </p:nvSpPr>
        <p:spPr>
          <a:xfrm>
            <a:off x="2592371" y="179109"/>
            <a:ext cx="6438507" cy="1200329"/>
          </a:xfrm>
          <a:prstGeom prst="rect">
            <a:avLst/>
          </a:prstGeom>
          <a:noFill/>
        </p:spPr>
        <p:txBody>
          <a:bodyPr wrap="square" rtlCol="0">
            <a:spAutoFit/>
          </a:bodyPr>
          <a:lstStyle/>
          <a:p>
            <a:r>
              <a:rPr lang="fr-FR" dirty="0"/>
              <a:t>Exercice :</a:t>
            </a:r>
          </a:p>
          <a:p>
            <a:endParaRPr lang="fr-FR" dirty="0"/>
          </a:p>
          <a:p>
            <a:r>
              <a:rPr lang="fr-FR" dirty="0"/>
              <a:t>Définissez le code JavaScript nécessaire pour obtenir le résultat suivant lorsque l'utilisateur appuie sur le bouton </a:t>
            </a:r>
            <a:r>
              <a:rPr lang="fr-FR" b="1" dirty="0"/>
              <a:t>Calcul</a:t>
            </a:r>
            <a:r>
              <a:rPr lang="fr-FR" dirty="0"/>
              <a:t> :</a:t>
            </a:r>
          </a:p>
        </p:txBody>
      </p:sp>
      <p:sp>
        <p:nvSpPr>
          <p:cNvPr id="4" name="Espace réservé du numéro de diapositive 3">
            <a:extLst>
              <a:ext uri="{FF2B5EF4-FFF2-40B4-BE49-F238E27FC236}">
                <a16:creationId xmlns:a16="http://schemas.microsoft.com/office/drawing/2014/main" id="{6E6D8137-D9BF-4F84-AEE5-A0A5B6EA49C4}"/>
              </a:ext>
            </a:extLst>
          </p:cNvPr>
          <p:cNvSpPr>
            <a:spLocks noGrp="1"/>
          </p:cNvSpPr>
          <p:nvPr>
            <p:ph type="sldNum" sz="quarter" idx="12"/>
          </p:nvPr>
        </p:nvSpPr>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11764247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2646" y="999942"/>
            <a:ext cx="8169897" cy="5078313"/>
          </a:xfrm>
          <a:prstGeom prst="rect">
            <a:avLst/>
          </a:prstGeom>
        </p:spPr>
        <p:txBody>
          <a:bodyPr wrap="square">
            <a:spAutoFit/>
          </a:bodyPr>
          <a:lstStyle/>
          <a:p>
            <a:r>
              <a:rPr lang="en-US" sz="1200" dirty="0">
                <a:latin typeface="Courier New" panose="02070309020205020404" pitchFamily="49" charset="0"/>
                <a:ea typeface="Times New Roman" panose="02020603050405020304" pitchFamily="18" charset="0"/>
              </a:rPr>
              <a:t>&lt;form name="demo"&gt;</a:t>
            </a:r>
          </a:p>
          <a:p>
            <a:r>
              <a:rPr lang="en-US" sz="1200" dirty="0">
                <a:latin typeface="Courier New" panose="02070309020205020404" pitchFamily="49" charset="0"/>
                <a:ea typeface="Times New Roman" panose="02020603050405020304" pitchFamily="18" charset="0"/>
              </a:rPr>
              <a:t>  &lt;table&gt;</a:t>
            </a:r>
          </a:p>
          <a:p>
            <a:r>
              <a:rPr lang="en-US" sz="1200" dirty="0">
                <a:latin typeface="Courier New" panose="02070309020205020404" pitchFamily="49" charset="0"/>
                <a:ea typeface="Times New Roman" panose="02020603050405020304" pitchFamily="18" charset="0"/>
              </a:rPr>
              <a:t>    &lt;</a:t>
            </a:r>
            <a:r>
              <a:rPr lang="en-US" sz="1200" dirty="0" err="1">
                <a:latin typeface="Courier New" panose="02070309020205020404" pitchFamily="49" charset="0"/>
                <a:ea typeface="Times New Roman" panose="02020603050405020304" pitchFamily="18" charset="0"/>
              </a:rPr>
              <a:t>tr</a:t>
            </a:r>
            <a:r>
              <a:rPr lang="en-US" sz="1200" dirty="0">
                <a:latin typeface="Courier New" panose="02070309020205020404" pitchFamily="49" charset="0"/>
                <a:ea typeface="Times New Roman" panose="02020603050405020304" pitchFamily="18" charset="0"/>
              </a:rPr>
              <a:t> align="center"&gt;</a:t>
            </a:r>
          </a:p>
          <a:p>
            <a:r>
              <a:rPr lang="en-US" sz="1200" dirty="0">
                <a:latin typeface="Courier New" panose="02070309020205020404" pitchFamily="49" charset="0"/>
                <a:ea typeface="Times New Roman" panose="02020603050405020304" pitchFamily="18" charset="0"/>
              </a:rPr>
              <a:t>      &lt;td </a:t>
            </a:r>
            <a:r>
              <a:rPr lang="en-US" sz="1200" dirty="0" err="1">
                <a:latin typeface="Courier New" panose="02070309020205020404" pitchFamily="49" charset="0"/>
                <a:ea typeface="Times New Roman" panose="02020603050405020304" pitchFamily="18" charset="0"/>
              </a:rPr>
              <a:t>colspan</a:t>
            </a:r>
            <a:r>
              <a:rPr lang="en-US" sz="1200" dirty="0">
                <a:latin typeface="Courier New" panose="02070309020205020404" pitchFamily="49" charset="0"/>
                <a:ea typeface="Times New Roman" panose="02020603050405020304" pitchFamily="18" charset="0"/>
              </a:rPr>
              <a:t>="3"&gt;</a:t>
            </a:r>
          </a:p>
          <a:p>
            <a:r>
              <a:rPr lang="en-US" sz="1200" dirty="0">
                <a:latin typeface="Courier New" panose="02070309020205020404" pitchFamily="49" charset="0"/>
                <a:ea typeface="Times New Roman" panose="02020603050405020304" pitchFamily="18" charset="0"/>
              </a:rPr>
              <a:t>        &lt;h1&gt;Test des </a:t>
            </a:r>
            <a:r>
              <a:rPr lang="en-US" sz="1200" dirty="0" err="1">
                <a:latin typeface="Courier New" panose="02070309020205020404" pitchFamily="49" charset="0"/>
                <a:ea typeface="Times New Roman" panose="02020603050405020304" pitchFamily="18" charset="0"/>
              </a:rPr>
              <a:t>opérateurs</a:t>
            </a:r>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arithmétiques</a:t>
            </a:r>
            <a:r>
              <a:rPr lang="en-US" sz="1200" dirty="0">
                <a:latin typeface="Courier New" panose="02070309020205020404" pitchFamily="49" charset="0"/>
                <a:ea typeface="Times New Roman" panose="02020603050405020304" pitchFamily="18" charset="0"/>
              </a:rPr>
              <a:t>&lt;/h1&gt;</a:t>
            </a:r>
          </a:p>
          <a:p>
            <a:r>
              <a:rPr lang="en-US" sz="1200" dirty="0">
                <a:latin typeface="Courier New" panose="02070309020205020404" pitchFamily="49" charset="0"/>
                <a:ea typeface="Times New Roman" panose="02020603050405020304" pitchFamily="18" charset="0"/>
              </a:rPr>
              <a:t>        &lt;</a:t>
            </a:r>
            <a:r>
              <a:rPr lang="en-US" sz="1200" dirty="0" err="1">
                <a:latin typeface="Courier New" panose="02070309020205020404" pitchFamily="49" charset="0"/>
                <a:ea typeface="Times New Roman" panose="02020603050405020304" pitchFamily="18" charset="0"/>
              </a:rPr>
              <a:t>hr</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&lt;/td&gt;</a:t>
            </a:r>
          </a:p>
          <a:p>
            <a:r>
              <a:rPr lang="en-US" sz="1200" dirty="0">
                <a:latin typeface="Courier New" panose="02070309020205020404" pitchFamily="49" charset="0"/>
                <a:ea typeface="Times New Roman" panose="02020603050405020304" pitchFamily="18" charset="0"/>
              </a:rPr>
              <a:t>    &lt;/</a:t>
            </a:r>
            <a:r>
              <a:rPr lang="en-US" sz="1200" dirty="0" err="1">
                <a:latin typeface="Courier New" panose="02070309020205020404" pitchFamily="49" charset="0"/>
                <a:ea typeface="Times New Roman" panose="02020603050405020304" pitchFamily="18" charset="0"/>
              </a:rPr>
              <a:t>tr</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a:t>
            </a:r>
            <a:r>
              <a:rPr lang="en-US" sz="1200" dirty="0" err="1">
                <a:latin typeface="Courier New" panose="02070309020205020404" pitchFamily="49" charset="0"/>
                <a:ea typeface="Times New Roman" panose="02020603050405020304" pitchFamily="18" charset="0"/>
              </a:rPr>
              <a:t>tr</a:t>
            </a:r>
            <a:r>
              <a:rPr lang="en-US" sz="1200" dirty="0">
                <a:latin typeface="Courier New" panose="02070309020205020404" pitchFamily="49" charset="0"/>
                <a:ea typeface="Times New Roman" panose="02020603050405020304" pitchFamily="18" charset="0"/>
              </a:rPr>
              <a:t> align ="center"&gt;</a:t>
            </a:r>
          </a:p>
          <a:p>
            <a:r>
              <a:rPr lang="en-US" sz="1200" dirty="0">
                <a:latin typeface="Courier New" panose="02070309020205020404" pitchFamily="49" charset="0"/>
                <a:ea typeface="Times New Roman" panose="02020603050405020304" pitchFamily="18" charset="0"/>
              </a:rPr>
              <a:t>      &lt;td&gt;</a:t>
            </a:r>
          </a:p>
          <a:p>
            <a:r>
              <a:rPr lang="en-US" sz="1200" dirty="0">
                <a:latin typeface="Courier New" panose="02070309020205020404" pitchFamily="49" charset="0"/>
                <a:ea typeface="Times New Roman" panose="02020603050405020304" pitchFamily="18" charset="0"/>
              </a:rPr>
              <a:t>        &lt;b&gt;</a:t>
            </a:r>
            <a:r>
              <a:rPr lang="en-US" sz="1200" dirty="0" err="1">
                <a:latin typeface="Courier New" panose="02070309020205020404" pitchFamily="49" charset="0"/>
                <a:ea typeface="Times New Roman" panose="02020603050405020304" pitchFamily="18" charset="0"/>
              </a:rPr>
              <a:t>entrez</a:t>
            </a:r>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vos</a:t>
            </a:r>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données</a:t>
            </a:r>
            <a:r>
              <a:rPr lang="en-US" sz="1200" dirty="0">
                <a:latin typeface="Courier New" panose="02070309020205020404" pitchFamily="49" charset="0"/>
                <a:ea typeface="Times New Roman" panose="02020603050405020304" pitchFamily="18" charset="0"/>
              </a:rPr>
              <a:t>&lt;/b&gt;&lt;</a:t>
            </a:r>
            <a:r>
              <a:rPr lang="en-US" sz="1200" dirty="0" err="1">
                <a:latin typeface="Courier New" panose="02070309020205020404" pitchFamily="49" charset="0"/>
                <a:ea typeface="Times New Roman" panose="02020603050405020304" pitchFamily="18" charset="0"/>
              </a:rPr>
              <a:t>br</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&lt;p&gt;</a:t>
            </a:r>
            <a:r>
              <a:rPr lang="en-US" sz="1200" dirty="0" err="1">
                <a:latin typeface="Courier New" panose="02070309020205020404" pitchFamily="49" charset="0"/>
                <a:ea typeface="Times New Roman" panose="02020603050405020304" pitchFamily="18" charset="0"/>
              </a:rPr>
              <a:t>entier</a:t>
            </a:r>
            <a:r>
              <a:rPr lang="en-US" sz="1200" dirty="0">
                <a:latin typeface="Courier New" panose="02070309020205020404" pitchFamily="49" charset="0"/>
                <a:ea typeface="Times New Roman" panose="02020603050405020304" pitchFamily="18" charset="0"/>
              </a:rPr>
              <a:t> 1 : &lt;input type="text" name="Entier1" size="10"&gt;&lt;/p&gt;</a:t>
            </a:r>
          </a:p>
          <a:p>
            <a:r>
              <a:rPr lang="en-US" sz="1200" dirty="0">
                <a:latin typeface="Courier New" panose="02070309020205020404" pitchFamily="49" charset="0"/>
                <a:ea typeface="Times New Roman" panose="02020603050405020304" pitchFamily="18" charset="0"/>
              </a:rPr>
              <a:t>        &lt;p&gt;</a:t>
            </a:r>
            <a:r>
              <a:rPr lang="en-US" sz="1200" dirty="0" err="1">
                <a:latin typeface="Courier New" panose="02070309020205020404" pitchFamily="49" charset="0"/>
                <a:ea typeface="Times New Roman" panose="02020603050405020304" pitchFamily="18" charset="0"/>
              </a:rPr>
              <a:t>entier</a:t>
            </a:r>
            <a:r>
              <a:rPr lang="en-US" sz="1200" dirty="0">
                <a:latin typeface="Courier New" panose="02070309020205020404" pitchFamily="49" charset="0"/>
                <a:ea typeface="Times New Roman" panose="02020603050405020304" pitchFamily="18" charset="0"/>
              </a:rPr>
              <a:t> 2 : &lt;input type = " text " name="Entier2" size="10"&gt;&lt;/p&gt;</a:t>
            </a:r>
          </a:p>
          <a:p>
            <a:r>
              <a:rPr lang="en-US" sz="1200" dirty="0">
                <a:latin typeface="Courier New" panose="02070309020205020404" pitchFamily="49" charset="0"/>
                <a:ea typeface="Times New Roman" panose="02020603050405020304" pitchFamily="18" charset="0"/>
              </a:rPr>
              <a:t>        &lt;p&gt;</a:t>
            </a:r>
            <a:r>
              <a:rPr lang="en-US" sz="1200" dirty="0" err="1">
                <a:latin typeface="Courier New" panose="02070309020205020404" pitchFamily="49" charset="0"/>
                <a:ea typeface="Times New Roman" panose="02020603050405020304" pitchFamily="18" charset="0"/>
              </a:rPr>
              <a:t>réel</a:t>
            </a:r>
            <a:r>
              <a:rPr lang="en-US" sz="1200" dirty="0">
                <a:latin typeface="Courier New" panose="02070309020205020404" pitchFamily="49" charset="0"/>
                <a:ea typeface="Times New Roman" panose="02020603050405020304" pitchFamily="18" charset="0"/>
              </a:rPr>
              <a:t> 1 : &lt;input type="text" name="Reel1" size="10"&gt;&lt;/p&gt;</a:t>
            </a:r>
          </a:p>
          <a:p>
            <a:r>
              <a:rPr lang="en-US" sz="1200" dirty="0">
                <a:latin typeface="Courier New" panose="02070309020205020404" pitchFamily="49" charset="0"/>
                <a:ea typeface="Times New Roman" panose="02020603050405020304" pitchFamily="18" charset="0"/>
              </a:rPr>
              <a:t>        &lt;p&gt;</a:t>
            </a:r>
            <a:r>
              <a:rPr lang="en-US" sz="1200" dirty="0" err="1">
                <a:latin typeface="Courier New" panose="02070309020205020404" pitchFamily="49" charset="0"/>
                <a:ea typeface="Times New Roman" panose="02020603050405020304" pitchFamily="18" charset="0"/>
              </a:rPr>
              <a:t>réel</a:t>
            </a:r>
            <a:r>
              <a:rPr lang="en-US" sz="1200" dirty="0">
                <a:latin typeface="Courier New" panose="02070309020205020404" pitchFamily="49" charset="0"/>
                <a:ea typeface="Times New Roman" panose="02020603050405020304" pitchFamily="18" charset="0"/>
              </a:rPr>
              <a:t> 2 : &lt;input type="text" name="Reel2" size="10"&gt;&lt;/p&gt;</a:t>
            </a:r>
          </a:p>
          <a:p>
            <a:r>
              <a:rPr lang="en-US" sz="1200" dirty="0">
                <a:latin typeface="Courier New" panose="02070309020205020404" pitchFamily="49" charset="0"/>
                <a:ea typeface="Times New Roman" panose="02020603050405020304" pitchFamily="18" charset="0"/>
              </a:rPr>
              <a:t>      &lt;/td&gt;</a:t>
            </a:r>
          </a:p>
          <a:p>
            <a:r>
              <a:rPr lang="en-US" sz="1200" dirty="0">
                <a:latin typeface="Courier New" panose="02070309020205020404" pitchFamily="49" charset="0"/>
                <a:ea typeface="Times New Roman" panose="02020603050405020304" pitchFamily="18" charset="0"/>
              </a:rPr>
              <a:t>      &lt;td&gt;</a:t>
            </a:r>
          </a:p>
          <a:p>
            <a:r>
              <a:rPr lang="en-US" sz="1200" dirty="0">
                <a:latin typeface="Courier New" panose="02070309020205020404" pitchFamily="49" charset="0"/>
                <a:ea typeface="Times New Roman" panose="02020603050405020304" pitchFamily="18" charset="0"/>
              </a:rPr>
              <a:t>        &lt;input type="button" value="</a:t>
            </a:r>
            <a:r>
              <a:rPr lang="en-US" sz="1200" dirty="0" err="1">
                <a:latin typeface="Courier New" panose="02070309020205020404" pitchFamily="49" charset="0"/>
                <a:ea typeface="Times New Roman" panose="02020603050405020304" pitchFamily="18" charset="0"/>
              </a:rPr>
              <a:t>calcul</a:t>
            </a:r>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onclick</a:t>
            </a:r>
            <a:r>
              <a:rPr lang="en-US" sz="1200" dirty="0">
                <a:latin typeface="Courier New" panose="02070309020205020404" pitchFamily="49" charset="0"/>
                <a:ea typeface="Times New Roman" panose="02020603050405020304" pitchFamily="18" charset="0"/>
              </a:rPr>
              <a:t>="</a:t>
            </a:r>
            <a:r>
              <a:rPr lang="en-US" sz="1200" dirty="0" err="1">
                <a:latin typeface="Courier New" panose="02070309020205020404" pitchFamily="49" charset="0"/>
                <a:ea typeface="Times New Roman" panose="02020603050405020304" pitchFamily="18" charset="0"/>
              </a:rPr>
              <a:t>calcul</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&lt;/td&gt;</a:t>
            </a:r>
          </a:p>
          <a:p>
            <a:r>
              <a:rPr lang="en-US" sz="1200" dirty="0">
                <a:latin typeface="Courier New" panose="02070309020205020404" pitchFamily="49" charset="0"/>
                <a:ea typeface="Times New Roman" panose="02020603050405020304" pitchFamily="18" charset="0"/>
              </a:rPr>
              <a:t>      &lt;td&gt;</a:t>
            </a:r>
          </a:p>
          <a:p>
            <a:r>
              <a:rPr lang="en-US" sz="1200" dirty="0">
                <a:latin typeface="Courier New" panose="02070309020205020404" pitchFamily="49" charset="0"/>
                <a:ea typeface="Times New Roman" panose="02020603050405020304" pitchFamily="18" charset="0"/>
              </a:rPr>
              <a:t>        &lt;p&gt;&lt;b&gt;</a:t>
            </a:r>
            <a:r>
              <a:rPr lang="en-US" sz="1200" dirty="0" err="1">
                <a:latin typeface="Courier New" panose="02070309020205020404" pitchFamily="49" charset="0"/>
                <a:ea typeface="Times New Roman" panose="02020603050405020304" pitchFamily="18" charset="0"/>
              </a:rPr>
              <a:t>résultats</a:t>
            </a:r>
            <a:r>
              <a:rPr lang="en-US" sz="1200" dirty="0">
                <a:latin typeface="Courier New" panose="02070309020205020404" pitchFamily="49" charset="0"/>
                <a:ea typeface="Times New Roman" panose="02020603050405020304" pitchFamily="18" charset="0"/>
              </a:rPr>
              <a:t>&lt;/b&gt;&lt;/p&gt;</a:t>
            </a:r>
          </a:p>
          <a:p>
            <a:r>
              <a:rPr lang="en-US" sz="1200" dirty="0">
                <a:latin typeface="Courier New" panose="02070309020205020404" pitchFamily="49" charset="0"/>
                <a:ea typeface="Times New Roman" panose="02020603050405020304" pitchFamily="18" charset="0"/>
              </a:rPr>
              <a:t>        &lt;</a:t>
            </a:r>
            <a:r>
              <a:rPr lang="en-US" sz="1200" dirty="0" err="1">
                <a:latin typeface="Courier New" panose="02070309020205020404" pitchFamily="49" charset="0"/>
                <a:ea typeface="Times New Roman" panose="02020603050405020304" pitchFamily="18" charset="0"/>
              </a:rPr>
              <a:t>textarea</a:t>
            </a:r>
            <a:r>
              <a:rPr lang="en-US" sz="1200" dirty="0">
                <a:latin typeface="Courier New" panose="02070309020205020404" pitchFamily="49" charset="0"/>
                <a:ea typeface="Times New Roman" panose="02020603050405020304" pitchFamily="18" charset="0"/>
              </a:rPr>
              <a:t> name="Result" rows="10" cols="26"&gt;&lt;/</a:t>
            </a:r>
            <a:r>
              <a:rPr lang="en-US" sz="1200" dirty="0" err="1">
                <a:latin typeface="Courier New" panose="02070309020205020404" pitchFamily="49" charset="0"/>
                <a:ea typeface="Times New Roman" panose="02020603050405020304" pitchFamily="18" charset="0"/>
              </a:rPr>
              <a:t>textarea</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&lt;/td&gt;</a:t>
            </a:r>
          </a:p>
          <a:p>
            <a:r>
              <a:rPr lang="en-US" sz="1200" dirty="0">
                <a:latin typeface="Courier New" panose="02070309020205020404" pitchFamily="49" charset="0"/>
                <a:ea typeface="Times New Roman" panose="02020603050405020304" pitchFamily="18" charset="0"/>
              </a:rPr>
              <a:t>    &lt;/</a:t>
            </a:r>
            <a:r>
              <a:rPr lang="en-US" sz="1200" dirty="0" err="1">
                <a:latin typeface="Courier New" panose="02070309020205020404" pitchFamily="49" charset="0"/>
                <a:ea typeface="Times New Roman" panose="02020603050405020304" pitchFamily="18" charset="0"/>
              </a:rPr>
              <a:t>tr</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&lt;/table&gt;</a:t>
            </a:r>
          </a:p>
          <a:p>
            <a:r>
              <a:rPr lang="en-US" sz="1200" dirty="0">
                <a:latin typeface="Courier New" panose="02070309020205020404" pitchFamily="49" charset="0"/>
                <a:ea typeface="Times New Roman" panose="02020603050405020304" pitchFamily="18" charset="0"/>
              </a:rPr>
              <a:t>&lt;/form&gt;</a:t>
            </a:r>
            <a:endParaRPr lang="fr-FR" sz="1200" dirty="0">
              <a:latin typeface="Courier New" panose="02070309020205020404" pitchFamily="49" charset="0"/>
              <a:ea typeface="Times New Roman" panose="02020603050405020304" pitchFamily="18" charset="0"/>
            </a:endParaRPr>
          </a:p>
        </p:txBody>
      </p:sp>
      <p:sp>
        <p:nvSpPr>
          <p:cNvPr id="3" name="ZoneTexte 2"/>
          <p:cNvSpPr txBox="1"/>
          <p:nvPr/>
        </p:nvSpPr>
        <p:spPr>
          <a:xfrm>
            <a:off x="2168165" y="216816"/>
            <a:ext cx="7833674" cy="369332"/>
          </a:xfrm>
          <a:prstGeom prst="rect">
            <a:avLst/>
          </a:prstGeom>
          <a:noFill/>
        </p:spPr>
        <p:txBody>
          <a:bodyPr wrap="square" rtlCol="0">
            <a:spAutoFit/>
          </a:bodyPr>
          <a:lstStyle/>
          <a:p>
            <a:r>
              <a:rPr lang="fr-FR" dirty="0"/>
              <a:t>Voici le code HTML à utiliser :</a:t>
            </a:r>
          </a:p>
        </p:txBody>
      </p:sp>
      <p:sp>
        <p:nvSpPr>
          <p:cNvPr id="4" name="ZoneTexte 3"/>
          <p:cNvSpPr txBox="1"/>
          <p:nvPr/>
        </p:nvSpPr>
        <p:spPr>
          <a:xfrm>
            <a:off x="10532184" y="6122717"/>
            <a:ext cx="101498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dirty="0"/>
              <a:t>10.htm</a:t>
            </a:r>
          </a:p>
        </p:txBody>
      </p:sp>
      <p:sp>
        <p:nvSpPr>
          <p:cNvPr id="5" name="Espace réservé du numéro de diapositive 4">
            <a:extLst>
              <a:ext uri="{FF2B5EF4-FFF2-40B4-BE49-F238E27FC236}">
                <a16:creationId xmlns:a16="http://schemas.microsoft.com/office/drawing/2014/main" id="{71A048AB-B005-480F-89F0-73C90136FCA2}"/>
              </a:ext>
            </a:extLst>
          </p:cNvPr>
          <p:cNvSpPr>
            <a:spLocks noGrp="1"/>
          </p:cNvSpPr>
          <p:nvPr>
            <p:ph type="sldNum" sz="quarter" idx="12"/>
          </p:nvPr>
        </p:nvSpPr>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21249783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14508" y="199021"/>
            <a:ext cx="6625220" cy="6740307"/>
          </a:xfrm>
          <a:prstGeom prst="rect">
            <a:avLst/>
          </a:prstGeom>
        </p:spPr>
        <p:txBody>
          <a:bodyPr wrap="square">
            <a:spAutoFit/>
          </a:bodyPr>
          <a:lstStyle/>
          <a:p>
            <a:r>
              <a:rPr lang="pt-BR" sz="1200" dirty="0">
                <a:latin typeface="Courier New" panose="02070309020205020404" pitchFamily="49" charset="0"/>
                <a:ea typeface="Times New Roman" panose="02020603050405020304" pitchFamily="18" charset="0"/>
              </a:rPr>
              <a:t>&lt;script&gt;</a:t>
            </a:r>
          </a:p>
          <a:p>
            <a:r>
              <a:rPr lang="pt-BR" sz="1200" dirty="0">
                <a:latin typeface="Courier New" panose="02070309020205020404" pitchFamily="49" charset="0"/>
                <a:ea typeface="Times New Roman" panose="02020603050405020304" pitchFamily="18" charset="0"/>
              </a:rPr>
              <a:t>  function calcul() {</a:t>
            </a:r>
          </a:p>
          <a:p>
            <a:r>
              <a:rPr lang="pt-BR" sz="1200" dirty="0">
                <a:latin typeface="Courier New" panose="02070309020205020404" pitchFamily="49" charset="0"/>
                <a:ea typeface="Times New Roman" panose="02020603050405020304" pitchFamily="18" charset="0"/>
              </a:rPr>
              <a:t>    var e1 = parseInt(demo.Entier1.value);</a:t>
            </a:r>
          </a:p>
          <a:p>
            <a:r>
              <a:rPr lang="pt-BR" sz="1200" dirty="0">
                <a:latin typeface="Courier New" panose="02070309020205020404" pitchFamily="49" charset="0"/>
                <a:ea typeface="Times New Roman" panose="02020603050405020304" pitchFamily="18" charset="0"/>
              </a:rPr>
              <a:t>    var e2 = parseInt(demo.Entier2.value);</a:t>
            </a:r>
          </a:p>
          <a:p>
            <a:r>
              <a:rPr lang="pt-BR" sz="1200" dirty="0">
                <a:latin typeface="Courier New" panose="02070309020205020404" pitchFamily="49" charset="0"/>
                <a:ea typeface="Times New Roman" panose="02020603050405020304" pitchFamily="18" charset="0"/>
              </a:rPr>
              <a:t>    var r1 = parseFloat(demo.Reel1.value);</a:t>
            </a:r>
          </a:p>
          <a:p>
            <a:r>
              <a:rPr lang="pt-BR" sz="1200" dirty="0">
                <a:latin typeface="Courier New" panose="02070309020205020404" pitchFamily="49" charset="0"/>
                <a:ea typeface="Times New Roman" panose="02020603050405020304" pitchFamily="18" charset="0"/>
              </a:rPr>
              <a:t>    var r2 = parseFloat(demo.Reel2.value);</a:t>
            </a:r>
          </a:p>
          <a:p>
            <a:r>
              <a:rPr lang="pt-BR" sz="1200" dirty="0">
                <a:latin typeface="Courier New" panose="02070309020205020404" pitchFamily="49" charset="0"/>
                <a:ea typeface="Times New Roman" panose="02020603050405020304" pitchFamily="18" charset="0"/>
              </a:rPr>
              <a:t>    </a:t>
            </a:r>
          </a:p>
          <a:p>
            <a:r>
              <a:rPr lang="pt-BR" sz="1200" dirty="0">
                <a:latin typeface="Courier New" panose="02070309020205020404" pitchFamily="49" charset="0"/>
                <a:ea typeface="Times New Roman" panose="02020603050405020304" pitchFamily="18" charset="0"/>
              </a:rPr>
              <a:t>    // Calculs sur les nombres entiers</a:t>
            </a:r>
          </a:p>
          <a:p>
            <a:r>
              <a:rPr lang="pt-BR" sz="1200" dirty="0">
                <a:latin typeface="Courier New" panose="02070309020205020404" pitchFamily="49" charset="0"/>
                <a:ea typeface="Times New Roman" panose="02020603050405020304" pitchFamily="18" charset="0"/>
              </a:rPr>
              <a:t>    var r = e1 + ' + ' + e2 + ' = ' + eval('e1+e2');</a:t>
            </a:r>
          </a:p>
          <a:p>
            <a:r>
              <a:rPr lang="pt-BR" sz="1200" dirty="0">
                <a:latin typeface="Courier New" panose="02070309020205020404" pitchFamily="49" charset="0"/>
                <a:ea typeface="Times New Roman" panose="02020603050405020304" pitchFamily="18" charset="0"/>
              </a:rPr>
              <a:t>    var ChRes = r + '\r\n';</a:t>
            </a:r>
          </a:p>
          <a:p>
            <a:r>
              <a:rPr lang="pt-BR" sz="1200" dirty="0">
                <a:latin typeface="Courier New" panose="02070309020205020404" pitchFamily="49" charset="0"/>
                <a:ea typeface="Times New Roman" panose="02020603050405020304" pitchFamily="18" charset="0"/>
              </a:rPr>
              <a:t>    r = e1 + ' - ' + e2 + ' = ' + eval('e1-e2');</a:t>
            </a:r>
          </a:p>
          <a:p>
            <a:r>
              <a:rPr lang="pt-BR" sz="1200" dirty="0">
                <a:latin typeface="Courier New" panose="02070309020205020404" pitchFamily="49" charset="0"/>
                <a:ea typeface="Times New Roman" panose="02020603050405020304" pitchFamily="18" charset="0"/>
              </a:rPr>
              <a:t>    ChRes = ChRes + r + '\r\n';</a:t>
            </a:r>
          </a:p>
          <a:p>
            <a:r>
              <a:rPr lang="pt-BR" sz="1200" dirty="0">
                <a:latin typeface="Courier New" panose="02070309020205020404" pitchFamily="49" charset="0"/>
                <a:ea typeface="Times New Roman" panose="02020603050405020304" pitchFamily="18" charset="0"/>
              </a:rPr>
              <a:t>    r = e1 + ' * ' + e2 + ' = '+ eval('e1*e2');</a:t>
            </a:r>
          </a:p>
          <a:p>
            <a:r>
              <a:rPr lang="pt-BR" sz="1200" dirty="0">
                <a:latin typeface="Courier New" panose="02070309020205020404" pitchFamily="49" charset="0"/>
                <a:ea typeface="Times New Roman" panose="02020603050405020304" pitchFamily="18" charset="0"/>
              </a:rPr>
              <a:t>    ChRes = ChRes + r + '\r\n';</a:t>
            </a:r>
          </a:p>
          <a:p>
            <a:r>
              <a:rPr lang="pt-BR" sz="1200" dirty="0">
                <a:latin typeface="Courier New" panose="02070309020205020404" pitchFamily="49" charset="0"/>
                <a:ea typeface="Times New Roman" panose="02020603050405020304" pitchFamily="18" charset="0"/>
              </a:rPr>
              <a:t>    r = e1 + ' / ' + e2 + ' = ' + eval('e1/e2');</a:t>
            </a:r>
          </a:p>
          <a:p>
            <a:r>
              <a:rPr lang="pt-BR" sz="1200" dirty="0">
                <a:latin typeface="Courier New" panose="02070309020205020404" pitchFamily="49" charset="0"/>
                <a:ea typeface="Times New Roman" panose="02020603050405020304" pitchFamily="18" charset="0"/>
              </a:rPr>
              <a:t>    ChRes = ChRes + r + '\r\n';</a:t>
            </a:r>
          </a:p>
          <a:p>
            <a:r>
              <a:rPr lang="pt-BR" sz="1200" dirty="0">
                <a:latin typeface="Courier New" panose="02070309020205020404" pitchFamily="49" charset="0"/>
                <a:ea typeface="Times New Roman" panose="02020603050405020304" pitchFamily="18" charset="0"/>
              </a:rPr>
              <a:t>    r = e1 + ' % ' + e2 + ' = ' + eval('e1%e2');</a:t>
            </a:r>
          </a:p>
          <a:p>
            <a:r>
              <a:rPr lang="pt-BR" sz="1200" dirty="0">
                <a:latin typeface="Courier New" panose="02070309020205020404" pitchFamily="49" charset="0"/>
                <a:ea typeface="Times New Roman" panose="02020603050405020304" pitchFamily="18" charset="0"/>
              </a:rPr>
              <a:t>    ChRes = ChRes + r + '\r\n';</a:t>
            </a:r>
          </a:p>
          <a:p>
            <a:endParaRPr lang="pt-BR" sz="1200" dirty="0">
              <a:latin typeface="Courier New" panose="02070309020205020404" pitchFamily="49" charset="0"/>
              <a:ea typeface="Times New Roman" panose="02020603050405020304" pitchFamily="18" charset="0"/>
            </a:endParaRPr>
          </a:p>
          <a:p>
            <a:r>
              <a:rPr lang="pt-BR" sz="1200" dirty="0">
                <a:latin typeface="Courier New" panose="02070309020205020404" pitchFamily="49" charset="0"/>
                <a:ea typeface="Times New Roman" panose="02020603050405020304" pitchFamily="18" charset="0"/>
              </a:rPr>
              <a:t>    // Calculs sur les nombres réels</a:t>
            </a:r>
          </a:p>
          <a:p>
            <a:r>
              <a:rPr lang="pt-BR" sz="1200" dirty="0">
                <a:latin typeface="Courier New" panose="02070309020205020404" pitchFamily="49" charset="0"/>
                <a:ea typeface="Times New Roman" panose="02020603050405020304" pitchFamily="18" charset="0"/>
              </a:rPr>
              <a:t>    r = r1 + ' + ' + r2 + ' = ' + eval('r1+r2');</a:t>
            </a:r>
          </a:p>
          <a:p>
            <a:r>
              <a:rPr lang="pt-BR" sz="1200" dirty="0">
                <a:latin typeface="Courier New" panose="02070309020205020404" pitchFamily="49" charset="0"/>
                <a:ea typeface="Times New Roman" panose="02020603050405020304" pitchFamily="18" charset="0"/>
              </a:rPr>
              <a:t>    var ChRes = ChRes + r + '\r\n';</a:t>
            </a:r>
          </a:p>
          <a:p>
            <a:r>
              <a:rPr lang="pt-BR" sz="1200" dirty="0">
                <a:latin typeface="Courier New" panose="02070309020205020404" pitchFamily="49" charset="0"/>
                <a:ea typeface="Times New Roman" panose="02020603050405020304" pitchFamily="18" charset="0"/>
              </a:rPr>
              <a:t>    r = r1 + ' - ' + r2 + ' = ' + eval('r1-r2');</a:t>
            </a:r>
          </a:p>
          <a:p>
            <a:r>
              <a:rPr lang="pt-BR" sz="1200" dirty="0">
                <a:latin typeface="Courier New" panose="02070309020205020404" pitchFamily="49" charset="0"/>
                <a:ea typeface="Times New Roman" panose="02020603050405020304" pitchFamily="18" charset="0"/>
              </a:rPr>
              <a:t>    ChRes = ChRes + r + '\r\n';</a:t>
            </a:r>
          </a:p>
          <a:p>
            <a:r>
              <a:rPr lang="pt-BR" sz="1200" dirty="0">
                <a:latin typeface="Courier New" panose="02070309020205020404" pitchFamily="49" charset="0"/>
                <a:ea typeface="Times New Roman" panose="02020603050405020304" pitchFamily="18" charset="0"/>
              </a:rPr>
              <a:t>    r = r1 + ' * ' + r2 + ' = ' + eval('r1*r2');</a:t>
            </a:r>
          </a:p>
          <a:p>
            <a:r>
              <a:rPr lang="pt-BR" sz="1200" dirty="0">
                <a:latin typeface="Courier New" panose="02070309020205020404" pitchFamily="49" charset="0"/>
                <a:ea typeface="Times New Roman" panose="02020603050405020304" pitchFamily="18" charset="0"/>
              </a:rPr>
              <a:t>    ChRes = ChRes + r + '\r\n';</a:t>
            </a:r>
          </a:p>
          <a:p>
            <a:r>
              <a:rPr lang="pt-BR" sz="1200" dirty="0">
                <a:latin typeface="Courier New" panose="02070309020205020404" pitchFamily="49" charset="0"/>
                <a:ea typeface="Times New Roman" panose="02020603050405020304" pitchFamily="18" charset="0"/>
              </a:rPr>
              <a:t>    r = r1 + ' / ' + r2 + ' = ' + eval('r1/r2');</a:t>
            </a:r>
          </a:p>
          <a:p>
            <a:r>
              <a:rPr lang="pt-BR" sz="1200" dirty="0">
                <a:latin typeface="Courier New" panose="02070309020205020404" pitchFamily="49" charset="0"/>
                <a:ea typeface="Times New Roman" panose="02020603050405020304" pitchFamily="18" charset="0"/>
              </a:rPr>
              <a:t>    ChRes = ChRes + r + '\r\n';</a:t>
            </a:r>
          </a:p>
          <a:p>
            <a:r>
              <a:rPr lang="pt-BR" sz="1200" dirty="0">
                <a:latin typeface="Courier New" panose="02070309020205020404" pitchFamily="49" charset="0"/>
                <a:ea typeface="Times New Roman" panose="02020603050405020304" pitchFamily="18" charset="0"/>
              </a:rPr>
              <a:t>    r = r1 + ' % ' + r2 + ' = '+ eval('r1%r2');</a:t>
            </a:r>
          </a:p>
          <a:p>
            <a:r>
              <a:rPr lang="pt-BR" sz="1200" dirty="0">
                <a:latin typeface="Courier New" panose="02070309020205020404" pitchFamily="49" charset="0"/>
                <a:ea typeface="Times New Roman" panose="02020603050405020304" pitchFamily="18" charset="0"/>
              </a:rPr>
              <a:t>    ChRes = ChRes + r + '\r\n';</a:t>
            </a:r>
          </a:p>
          <a:p>
            <a:r>
              <a:rPr lang="pt-BR" sz="1200" dirty="0">
                <a:latin typeface="Courier New" panose="02070309020205020404" pitchFamily="49" charset="0"/>
                <a:ea typeface="Times New Roman" panose="02020603050405020304" pitchFamily="18" charset="0"/>
              </a:rPr>
              <a:t> </a:t>
            </a:r>
          </a:p>
          <a:p>
            <a:r>
              <a:rPr lang="pt-BR" sz="1200" dirty="0">
                <a:latin typeface="Courier New" panose="02070309020205020404" pitchFamily="49" charset="0"/>
                <a:ea typeface="Times New Roman" panose="02020603050405020304" pitchFamily="18" charset="0"/>
              </a:rPr>
              <a:t>    // Affichage des résultats</a:t>
            </a:r>
          </a:p>
          <a:p>
            <a:r>
              <a:rPr lang="pt-BR" sz="1200" dirty="0">
                <a:latin typeface="Courier New" panose="02070309020205020404" pitchFamily="49" charset="0"/>
                <a:ea typeface="Times New Roman" panose="02020603050405020304" pitchFamily="18" charset="0"/>
              </a:rPr>
              <a:t>    demo.Result.value = ChRes;</a:t>
            </a:r>
          </a:p>
          <a:p>
            <a:r>
              <a:rPr lang="pt-BR" sz="1200" dirty="0">
                <a:latin typeface="Courier New" panose="02070309020205020404" pitchFamily="49" charset="0"/>
                <a:ea typeface="Times New Roman" panose="02020603050405020304" pitchFamily="18" charset="0"/>
              </a:rPr>
              <a:t>  }</a:t>
            </a:r>
          </a:p>
          <a:p>
            <a:r>
              <a:rPr lang="pt-BR" sz="1200" dirty="0">
                <a:latin typeface="Courier New" panose="02070309020205020404" pitchFamily="49" charset="0"/>
                <a:ea typeface="Times New Roman" panose="02020603050405020304" pitchFamily="18" charset="0"/>
              </a:rPr>
              <a:t>&lt;/script&gt;</a:t>
            </a:r>
          </a:p>
        </p:txBody>
      </p:sp>
      <p:sp>
        <p:nvSpPr>
          <p:cNvPr id="3" name="ZoneTexte 2"/>
          <p:cNvSpPr txBox="1"/>
          <p:nvPr/>
        </p:nvSpPr>
        <p:spPr>
          <a:xfrm>
            <a:off x="1725105" y="2450969"/>
            <a:ext cx="1894788" cy="369332"/>
          </a:xfrm>
          <a:prstGeom prst="rect">
            <a:avLst/>
          </a:prstGeom>
          <a:noFill/>
        </p:spPr>
        <p:txBody>
          <a:bodyPr wrap="square" rtlCol="0">
            <a:spAutoFit/>
          </a:bodyPr>
          <a:lstStyle/>
          <a:p>
            <a:r>
              <a:rPr lang="fr-FR" dirty="0"/>
              <a:t>Solution :</a:t>
            </a:r>
          </a:p>
        </p:txBody>
      </p:sp>
      <p:sp>
        <p:nvSpPr>
          <p:cNvPr id="4" name="ZoneTexte 3"/>
          <p:cNvSpPr txBox="1"/>
          <p:nvPr/>
        </p:nvSpPr>
        <p:spPr>
          <a:xfrm>
            <a:off x="1725105" y="3569174"/>
            <a:ext cx="101498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dirty="0"/>
              <a:t>11.htm</a:t>
            </a:r>
          </a:p>
        </p:txBody>
      </p:sp>
      <p:sp>
        <p:nvSpPr>
          <p:cNvPr id="5" name="Espace réservé du numéro de diapositive 4">
            <a:extLst>
              <a:ext uri="{FF2B5EF4-FFF2-40B4-BE49-F238E27FC236}">
                <a16:creationId xmlns:a16="http://schemas.microsoft.com/office/drawing/2014/main" id="{330D6993-DDB0-4CFD-95C8-A37D1BF2A121}"/>
              </a:ext>
            </a:extLst>
          </p:cNvPr>
          <p:cNvSpPr>
            <a:spLocks noGrp="1"/>
          </p:cNvSpPr>
          <p:nvPr>
            <p:ph type="sldNum" sz="quarter" idx="12"/>
          </p:nvPr>
        </p:nvSpPr>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266207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9904" y="398858"/>
            <a:ext cx="9555637" cy="1746632"/>
          </a:xfrm>
          <a:prstGeom prst="rect">
            <a:avLst/>
          </a:prstGeom>
        </p:spPr>
        <p:txBody>
          <a:bodyPr wrap="square">
            <a:spAutoFit/>
          </a:bodyPr>
          <a:lstStyle/>
          <a:p>
            <a:pPr>
              <a:spcBef>
                <a:spcPts val="1200"/>
              </a:spcBef>
              <a:spcAft>
                <a:spcPts val="300"/>
              </a:spcAft>
            </a:pPr>
            <a:r>
              <a:rPr lang="fr-FR" b="1" dirty="0">
                <a:latin typeface="Arial" panose="020B0604020202020204" pitchFamily="34" charset="0"/>
                <a:ea typeface="Times New Roman" panose="02020603050405020304" pitchFamily="18" charset="0"/>
              </a:rPr>
              <a:t>Opérateurs relationnels et logiques </a:t>
            </a:r>
          </a:p>
          <a:p>
            <a:pPr>
              <a:spcBef>
                <a:spcPts val="1200"/>
              </a:spcBef>
              <a:spcAft>
                <a:spcPts val="300"/>
              </a:spcAft>
            </a:pPr>
            <a:endParaRPr lang="fr-FR" b="1" dirty="0">
              <a:latin typeface="Arial" panose="020B0604020202020204" pitchFamily="34"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Ces opérateurs effectuent des comparaisons sur leurs opérandes qui peuvent être numériques, chaînes ou logiques. Le résultat renvoyé est 0 si la condition n’est pas vérifiée. Il est différent de 0 dans le cas contraire.</a:t>
            </a:r>
            <a:endParaRPr lang="fr-FR" dirty="0">
              <a:effectLst/>
              <a:latin typeface="Times New Roman" panose="02020603050405020304" pitchFamily="18" charset="0"/>
              <a:ea typeface="Times New Roman" panose="02020603050405020304" pitchFamily="18" charset="0"/>
            </a:endParaRPr>
          </a:p>
        </p:txBody>
      </p:sp>
      <p:graphicFrame>
        <p:nvGraphicFramePr>
          <p:cNvPr id="3" name="Tableau 2"/>
          <p:cNvGraphicFramePr>
            <a:graphicFrameLocks noGrp="1"/>
          </p:cNvGraphicFramePr>
          <p:nvPr/>
        </p:nvGraphicFramePr>
        <p:xfrm>
          <a:off x="2675708" y="2788366"/>
          <a:ext cx="8410213" cy="3178800"/>
        </p:xfrm>
        <a:graphic>
          <a:graphicData uri="http://schemas.openxmlformats.org/drawingml/2006/table">
            <a:tbl>
              <a:tblPr firstRow="1" firstCol="1" bandRow="1">
                <a:tableStyleId>{5C22544A-7EE6-4342-B048-85BDC9FD1C3A}</a:tableStyleId>
              </a:tblPr>
              <a:tblGrid>
                <a:gridCol w="2802785">
                  <a:extLst>
                    <a:ext uri="{9D8B030D-6E8A-4147-A177-3AD203B41FA5}">
                      <a16:colId xmlns:a16="http://schemas.microsoft.com/office/drawing/2014/main" val="20000"/>
                    </a:ext>
                  </a:extLst>
                </a:gridCol>
                <a:gridCol w="2803714">
                  <a:extLst>
                    <a:ext uri="{9D8B030D-6E8A-4147-A177-3AD203B41FA5}">
                      <a16:colId xmlns:a16="http://schemas.microsoft.com/office/drawing/2014/main" val="20001"/>
                    </a:ext>
                  </a:extLst>
                </a:gridCol>
                <a:gridCol w="2803714">
                  <a:extLst>
                    <a:ext uri="{9D8B030D-6E8A-4147-A177-3AD203B41FA5}">
                      <a16:colId xmlns:a16="http://schemas.microsoft.com/office/drawing/2014/main" val="20002"/>
                    </a:ext>
                  </a:extLst>
                </a:gridCol>
              </a:tblGrid>
              <a:tr h="317880">
                <a:tc>
                  <a:txBody>
                    <a:bodyPr/>
                    <a:lstStyle/>
                    <a:p>
                      <a:pPr algn="ctr">
                        <a:spcBef>
                          <a:spcPts val="300"/>
                        </a:spcBef>
                        <a:spcAft>
                          <a:spcPts val="300"/>
                        </a:spcAft>
                      </a:pPr>
                      <a:r>
                        <a:rPr lang="fr-FR" sz="1800" dirty="0">
                          <a:effectLst/>
                        </a:rPr>
                        <a:t>Opérateur</a:t>
                      </a:r>
                      <a:endParaRPr lang="fr-FR" sz="18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Fonction</a:t>
                      </a:r>
                      <a:endParaRPr lang="fr-FR" sz="18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Exemple</a:t>
                      </a:r>
                      <a:endParaRPr lang="fr-FR" sz="1800" b="1">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17880">
                <a:tc>
                  <a:txBody>
                    <a:bodyPr/>
                    <a:lstStyle/>
                    <a:p>
                      <a:pPr algn="ctr">
                        <a:spcBef>
                          <a:spcPts val="300"/>
                        </a:spcBef>
                        <a:spcAft>
                          <a:spcPts val="300"/>
                        </a:spcAft>
                      </a:pPr>
                      <a:r>
                        <a:rPr lang="fr-FR" sz="1800" dirty="0">
                          <a:effectLst/>
                        </a:rPr>
                        <a:t>!</a:t>
                      </a:r>
                      <a:endParaRPr lang="fr-F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NON logique</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dirty="0">
                          <a:effectLst/>
                        </a:rPr>
                        <a:t>!(a == b)</a:t>
                      </a:r>
                      <a:endParaRPr lang="fr-F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17880">
                <a:tc>
                  <a:txBody>
                    <a:bodyPr/>
                    <a:lstStyle/>
                    <a:p>
                      <a:pPr algn="ctr">
                        <a:spcBef>
                          <a:spcPts val="300"/>
                        </a:spcBef>
                        <a:spcAft>
                          <a:spcPts val="300"/>
                        </a:spcAft>
                      </a:pPr>
                      <a:r>
                        <a:rPr lang="fr-FR" sz="1800">
                          <a:effectLst/>
                        </a:rPr>
                        <a:t>&lt; </a:t>
                      </a:r>
                      <a:endParaRPr lang="fr-F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Inférieur à</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a &lt; b</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317880">
                <a:tc>
                  <a:txBody>
                    <a:bodyPr/>
                    <a:lstStyle/>
                    <a:p>
                      <a:pPr algn="ctr">
                        <a:spcBef>
                          <a:spcPts val="300"/>
                        </a:spcBef>
                        <a:spcAft>
                          <a:spcPts val="300"/>
                        </a:spcAft>
                      </a:pPr>
                      <a:r>
                        <a:rPr lang="fr-FR" sz="1800">
                          <a:effectLst/>
                        </a:rPr>
                        <a:t>&gt; </a:t>
                      </a:r>
                      <a:endParaRPr lang="fr-F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Supérieur à </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a &gt; b</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317880">
                <a:tc>
                  <a:txBody>
                    <a:bodyPr/>
                    <a:lstStyle/>
                    <a:p>
                      <a:pPr algn="ctr">
                        <a:spcBef>
                          <a:spcPts val="300"/>
                        </a:spcBef>
                        <a:spcAft>
                          <a:spcPts val="300"/>
                        </a:spcAft>
                      </a:pPr>
                      <a:r>
                        <a:rPr lang="fr-FR" sz="1800">
                          <a:effectLst/>
                        </a:rPr>
                        <a:t>&lt;= </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Inférieur ou égal à</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a &lt;= b</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317880">
                <a:tc>
                  <a:txBody>
                    <a:bodyPr/>
                    <a:lstStyle/>
                    <a:p>
                      <a:pPr algn="ctr">
                        <a:spcBef>
                          <a:spcPts val="300"/>
                        </a:spcBef>
                        <a:spcAft>
                          <a:spcPts val="300"/>
                        </a:spcAft>
                      </a:pPr>
                      <a:r>
                        <a:rPr lang="fr-FR" sz="1800">
                          <a:effectLst/>
                        </a:rPr>
                        <a:t>&gt;= </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Supérieur ou égal à</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a &gt;= b</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317880">
                <a:tc>
                  <a:txBody>
                    <a:bodyPr/>
                    <a:lstStyle/>
                    <a:p>
                      <a:pPr algn="ctr">
                        <a:spcBef>
                          <a:spcPts val="300"/>
                        </a:spcBef>
                        <a:spcAft>
                          <a:spcPts val="300"/>
                        </a:spcAft>
                      </a:pPr>
                      <a:r>
                        <a:rPr lang="fr-FR" sz="1800">
                          <a:effectLst/>
                        </a:rPr>
                        <a:t>! = </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Différent de</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a ! </a:t>
                      </a:r>
                      <a:r>
                        <a:rPr lang="fr-FR" sz="1800" dirty="0">
                          <a:effectLst/>
                        </a:rPr>
                        <a:t>= b</a:t>
                      </a:r>
                      <a:endParaRPr lang="fr-F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17880">
                <a:tc>
                  <a:txBody>
                    <a:bodyPr/>
                    <a:lstStyle/>
                    <a:p>
                      <a:pPr algn="ctr">
                        <a:spcBef>
                          <a:spcPts val="300"/>
                        </a:spcBef>
                        <a:spcAft>
                          <a:spcPts val="300"/>
                        </a:spcAft>
                      </a:pPr>
                      <a:r>
                        <a:rPr lang="fr-FR" sz="1800">
                          <a:effectLst/>
                        </a:rPr>
                        <a:t> == </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Egal à</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a == b</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317880">
                <a:tc>
                  <a:txBody>
                    <a:bodyPr/>
                    <a:lstStyle/>
                    <a:p>
                      <a:pPr algn="ctr">
                        <a:spcBef>
                          <a:spcPts val="300"/>
                        </a:spcBef>
                        <a:spcAft>
                          <a:spcPts val="300"/>
                        </a:spcAft>
                      </a:pPr>
                      <a:r>
                        <a:rPr lang="fr-FR" sz="1800">
                          <a:effectLst/>
                        </a:rPr>
                        <a:t>&amp;&amp;</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ET logique</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(a == b) &amp;&amp; (c &gt; d)</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317880">
                <a:tc>
                  <a:txBody>
                    <a:bodyPr/>
                    <a:lstStyle/>
                    <a:p>
                      <a:pPr algn="ctr">
                        <a:spcBef>
                          <a:spcPts val="300"/>
                        </a:spcBef>
                        <a:spcAft>
                          <a:spcPts val="300"/>
                        </a:spcAft>
                      </a:pPr>
                      <a:r>
                        <a:rPr lang="fr-FR" sz="1800">
                          <a:effectLst/>
                        </a:rPr>
                        <a:t>||</a:t>
                      </a:r>
                      <a:endParaRPr lang="fr-FR" sz="1800">
                        <a:effectLst/>
                        <a:latin typeface="Arial" panose="020B0604020202020204" pitchFamily="34"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OU logique</a:t>
                      </a:r>
                      <a:endParaRPr lang="fr-FR" sz="1800">
                        <a:effectLst/>
                        <a:latin typeface="Arial" panose="020B0604020202020204" pitchFamily="34"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dirty="0">
                          <a:effectLst/>
                        </a:rPr>
                        <a:t>(a == b) || (c &gt; d)</a:t>
                      </a:r>
                      <a:endParaRPr lang="fr-FR" sz="1800"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0009"/>
                  </a:ext>
                </a:extLst>
              </a:tr>
            </a:tbl>
          </a:graphicData>
        </a:graphic>
      </p:graphicFrame>
      <p:sp>
        <p:nvSpPr>
          <p:cNvPr id="4" name="Espace réservé du numéro de diapositive 3">
            <a:extLst>
              <a:ext uri="{FF2B5EF4-FFF2-40B4-BE49-F238E27FC236}">
                <a16:creationId xmlns:a16="http://schemas.microsoft.com/office/drawing/2014/main" id="{8E3430AA-3CFB-43F2-95D6-9D402D3B04EA}"/>
              </a:ext>
            </a:extLst>
          </p:cNvPr>
          <p:cNvSpPr>
            <a:spLocks noGrp="1"/>
          </p:cNvSpPr>
          <p:nvPr>
            <p:ph type="sldNum" sz="quarter" idx="12"/>
          </p:nvPr>
        </p:nvSpPr>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1330669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0" y="1014976"/>
            <a:ext cx="8047348" cy="3731791"/>
          </a:xfrm>
          <a:prstGeom prst="rect">
            <a:avLst/>
          </a:prstGeom>
        </p:spPr>
        <p:txBody>
          <a:bodyPr wrap="square">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Attention</a:t>
            </a:r>
          </a:p>
          <a:p>
            <a:pPr>
              <a:spcBef>
                <a:spcPts val="300"/>
              </a:spcBef>
              <a:spcAft>
                <a:spcPts val="300"/>
              </a:spcAft>
            </a:pPr>
            <a:r>
              <a:rPr lang="fr-FR" dirty="0">
                <a:latin typeface="Times New Roman" panose="02020603050405020304" pitchFamily="18" charset="0"/>
                <a:ea typeface="Times New Roman" panose="02020603050405020304" pitchFamily="18" charset="0"/>
              </a:rPr>
              <a:t>Une des erreurs les plus fréquentes en JavaScript consiste à utiliser l’opérateur </a:t>
            </a:r>
            <a:r>
              <a:rPr lang="fr-FR" u="dbl" dirty="0">
                <a:latin typeface="Times New Roman" panose="02020603050405020304" pitchFamily="18" charset="0"/>
                <a:ea typeface="Times New Roman" panose="02020603050405020304" pitchFamily="18" charset="0"/>
              </a:rPr>
              <a:t>=</a:t>
            </a:r>
            <a:r>
              <a:rPr lang="fr-FR" dirty="0">
                <a:latin typeface="Times New Roman" panose="02020603050405020304" pitchFamily="18" charset="0"/>
                <a:ea typeface="Times New Roman" panose="02020603050405020304" pitchFamily="18" charset="0"/>
              </a:rPr>
              <a:t> à la place de l’opérateur == dans une comparaison logique. </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Par exemple, l’instruction :</a:t>
            </a:r>
          </a:p>
          <a:p>
            <a:pPr>
              <a:spcBef>
                <a:spcPts val="600"/>
              </a:spcBef>
              <a:spcAft>
                <a:spcPts val="600"/>
              </a:spcAft>
            </a:pPr>
            <a:r>
              <a:rPr lang="fr-FR" sz="1600" dirty="0">
                <a:latin typeface="Courier New" panose="02070309020205020404" pitchFamily="49" charset="0"/>
                <a:ea typeface="Times New Roman" panose="02020603050405020304" pitchFamily="18" charset="0"/>
              </a:rPr>
              <a:t>  if (couleur = 3) </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Ne compare pas le contenu de la variable couleur avec la valeur 3. Elle affecte au contraire la valeur 3 à la variable couleur ! L’instruction permettant d’effectuer la comparaison est :</a:t>
            </a:r>
          </a:p>
          <a:p>
            <a:pPr>
              <a:spcBef>
                <a:spcPts val="600"/>
              </a:spcBef>
              <a:spcAft>
                <a:spcPts val="600"/>
              </a:spcAft>
            </a:pPr>
            <a:r>
              <a:rPr lang="fr-FR" sz="1600" dirty="0">
                <a:latin typeface="Courier New" panose="02070309020205020404" pitchFamily="49" charset="0"/>
                <a:ea typeface="Times New Roman" panose="02020603050405020304" pitchFamily="18" charset="0"/>
              </a:rPr>
              <a:t>  if (couleur == 3) </a:t>
            </a:r>
            <a:endParaRPr lang="fr-FR" sz="1600" dirty="0">
              <a:effectLst/>
              <a:latin typeface="Courier New" panose="02070309020205020404" pitchFamily="49"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0DCB37B2-DCDC-43A5-8676-859CB924228D}"/>
              </a:ext>
            </a:extLst>
          </p:cNvPr>
          <p:cNvSpPr>
            <a:spLocks noGrp="1"/>
          </p:cNvSpPr>
          <p:nvPr>
            <p:ph type="sldNum" sz="quarter" idx="12"/>
          </p:nvPr>
        </p:nvSpPr>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3710534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8350" y="1047393"/>
            <a:ext cx="9277350" cy="4616648"/>
          </a:xfrm>
          <a:prstGeom prst="rect">
            <a:avLst/>
          </a:prstGeom>
        </p:spPr>
        <p:txBody>
          <a:bodyPr wrap="square">
            <a:spAutoFit/>
          </a:bodyPr>
          <a:lstStyle/>
          <a:p>
            <a:r>
              <a:rPr lang="fr-FR" sz="2400" b="1" dirty="0">
                <a:latin typeface="Calibri" panose="020F0502020204030204" pitchFamily="34" charset="0"/>
              </a:rPr>
              <a:t>Les versions de JavaScript</a:t>
            </a:r>
          </a:p>
          <a:p>
            <a:endParaRPr lang="fr-FR" b="1" dirty="0">
              <a:latin typeface="Calibri" panose="020F0502020204030204" pitchFamily="34" charset="0"/>
            </a:endParaRPr>
          </a:p>
          <a:p>
            <a:r>
              <a:rPr lang="fr-FR" dirty="0">
                <a:latin typeface="Calibri" panose="020F0502020204030204" pitchFamily="34" charset="0"/>
              </a:rPr>
              <a:t>Les versions du JavaScript sont basées sur celles de ECMAScript (ES en abrégé). </a:t>
            </a:r>
          </a:p>
          <a:p>
            <a:endParaRPr lang="fr-FR" dirty="0">
              <a:latin typeface="Calibri" panose="020F0502020204030204" pitchFamily="34" charset="0"/>
            </a:endParaRPr>
          </a:p>
          <a:p>
            <a:r>
              <a:rPr lang="fr-FR" dirty="0">
                <a:latin typeface="Calibri" panose="020F0502020204030204" pitchFamily="34" charset="0"/>
              </a:rPr>
              <a:t>Voici les différentes versions d’ES :</a:t>
            </a:r>
          </a:p>
          <a:p>
            <a:pPr marL="285750" indent="-285750">
              <a:buFont typeface="Arial" panose="020B0604020202020204" pitchFamily="34" charset="0"/>
              <a:buChar char="•"/>
            </a:pPr>
            <a:r>
              <a:rPr lang="fr-FR" dirty="0">
                <a:latin typeface="Calibri" panose="020F0502020204030204" pitchFamily="34" charset="0"/>
              </a:rPr>
              <a:t>ES 1 et ES 2, qui sont les prémices du langage JavaScript ;</a:t>
            </a:r>
          </a:p>
          <a:p>
            <a:pPr marL="285750" indent="-285750">
              <a:buFont typeface="Arial" panose="020B0604020202020204" pitchFamily="34" charset="0"/>
              <a:buChar char="•"/>
            </a:pPr>
            <a:r>
              <a:rPr lang="fr-FR" dirty="0">
                <a:latin typeface="Calibri" panose="020F0502020204030204" pitchFamily="34" charset="0"/>
              </a:rPr>
              <a:t>ES 3 (sorti en décembre 1999), qui est fonctionnel sur tous les navigateurs, sauf les vieilles versions d'Internet Explorer ;</a:t>
            </a:r>
          </a:p>
          <a:p>
            <a:pPr marL="285750" indent="-285750">
              <a:buFont typeface="Arial" panose="020B0604020202020204" pitchFamily="34" charset="0"/>
              <a:buChar char="•"/>
            </a:pPr>
            <a:r>
              <a:rPr lang="fr-FR" dirty="0">
                <a:latin typeface="Calibri" panose="020F0502020204030204" pitchFamily="34" charset="0"/>
              </a:rPr>
              <a:t>ES 4, qui a été abandonné en raison de modifications peu appréciées des développeurs ;</a:t>
            </a:r>
          </a:p>
          <a:p>
            <a:pPr marL="285750" indent="-285750">
              <a:buFont typeface="Arial" panose="020B0604020202020204" pitchFamily="34" charset="0"/>
              <a:buChar char="•"/>
            </a:pPr>
            <a:r>
              <a:rPr lang="fr-FR" dirty="0">
                <a:latin typeface="Calibri" panose="020F0502020204030204" pitchFamily="34" charset="0"/>
              </a:rPr>
              <a:t>ES 5 (sorti en décembre 2009), qui est la version la plus utilisée ;</a:t>
            </a:r>
          </a:p>
          <a:p>
            <a:pPr marL="285750" indent="-285750">
              <a:buFont typeface="Arial" panose="020B0604020202020204" pitchFamily="34" charset="0"/>
              <a:buChar char="•"/>
            </a:pPr>
            <a:r>
              <a:rPr lang="fr-FR" dirty="0">
                <a:latin typeface="Calibri" panose="020F0502020204030204" pitchFamily="34" charset="0"/>
              </a:rPr>
              <a:t>ES 6 (sortie en Juin 2015), qui apporte des fonctionnalités complémentaires demandées par les développeurs (</a:t>
            </a:r>
            <a:r>
              <a:rPr lang="fr-FR" dirty="0"/>
              <a:t>classes, modules, boucles for/of, générateurs, etc.)</a:t>
            </a:r>
            <a:endParaRPr lang="fr-FR" dirty="0">
              <a:latin typeface="Calibri" panose="020F0502020204030204" pitchFamily="34" charset="0"/>
            </a:endParaRPr>
          </a:p>
          <a:p>
            <a:pPr marL="285750" indent="-285750">
              <a:buFont typeface="Arial" panose="020B0604020202020204" pitchFamily="34" charset="0"/>
              <a:buChar char="•"/>
            </a:pPr>
            <a:r>
              <a:rPr lang="fr-FR" dirty="0">
                <a:latin typeface="Calibri" panose="020F0502020204030204" pitchFamily="34" charset="0"/>
              </a:rPr>
              <a:t>ES 7, ES 8, ES 9, etc.. à raison d'une par an à partir de 2015.</a:t>
            </a:r>
          </a:p>
          <a:p>
            <a:pPr marL="285750" indent="-285750">
              <a:buFont typeface="Arial" panose="020B0604020202020204" pitchFamily="34" charset="0"/>
              <a:buChar char="•"/>
            </a:pPr>
            <a:endParaRPr lang="fr-FR" dirty="0">
              <a:latin typeface="Calibri" panose="020F0502020204030204" pitchFamily="34" charset="0"/>
            </a:endParaRPr>
          </a:p>
          <a:p>
            <a:r>
              <a:rPr lang="fr-FR" dirty="0">
                <a:latin typeface="Calibri" panose="020F0502020204030204" pitchFamily="34" charset="0"/>
              </a:rPr>
              <a:t>Cette formation portera sur la </a:t>
            </a:r>
            <a:r>
              <a:rPr lang="fr-FR" u="sng" dirty="0">
                <a:latin typeface="Calibri" panose="020F0502020204030204" pitchFamily="34" charset="0"/>
              </a:rPr>
              <a:t>version 5 d’</a:t>
            </a:r>
            <a:r>
              <a:rPr lang="fr-FR" u="sng" dirty="0" err="1">
                <a:latin typeface="Calibri" panose="020F0502020204030204" pitchFamily="34" charset="0"/>
              </a:rPr>
              <a:t>ECMAScript</a:t>
            </a:r>
            <a:r>
              <a:rPr lang="fr-FR" dirty="0">
                <a:latin typeface="Calibri" panose="020F0502020204030204" pitchFamily="34" charset="0"/>
              </a:rPr>
              <a:t> et les nouveautés des versions 6 et supérieures seront évoquées en fin de formation.</a:t>
            </a:r>
          </a:p>
        </p:txBody>
      </p:sp>
      <p:sp>
        <p:nvSpPr>
          <p:cNvPr id="3" name="Espace réservé du numéro de diapositive 2">
            <a:extLst>
              <a:ext uri="{FF2B5EF4-FFF2-40B4-BE49-F238E27FC236}">
                <a16:creationId xmlns:a16="http://schemas.microsoft.com/office/drawing/2014/main" id="{5EB9CFF3-E843-431D-A70D-C30B9F417CD0}"/>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6346136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2659046" y="2096531"/>
            <a:ext cx="6572250" cy="3381375"/>
          </a:xfrm>
          <a:prstGeom prst="rect">
            <a:avLst/>
          </a:prstGeom>
        </p:spPr>
      </p:pic>
      <p:sp>
        <p:nvSpPr>
          <p:cNvPr id="3" name="ZoneTexte 2"/>
          <p:cNvSpPr txBox="1"/>
          <p:nvPr/>
        </p:nvSpPr>
        <p:spPr>
          <a:xfrm>
            <a:off x="2073897" y="405353"/>
            <a:ext cx="7371761" cy="923330"/>
          </a:xfrm>
          <a:prstGeom prst="rect">
            <a:avLst/>
          </a:prstGeom>
          <a:noFill/>
        </p:spPr>
        <p:txBody>
          <a:bodyPr wrap="square" rtlCol="0">
            <a:spAutoFit/>
          </a:bodyPr>
          <a:lstStyle/>
          <a:p>
            <a:r>
              <a:rPr lang="fr-FR" dirty="0"/>
              <a:t>Exercice :</a:t>
            </a:r>
          </a:p>
          <a:p>
            <a:r>
              <a:rPr lang="fr-FR" dirty="0"/>
              <a:t>Définissez le code JavaScript nécessaire pour obtenir le résultat suivant lorsque l'utilisateur clique sur le bouton </a:t>
            </a:r>
            <a:r>
              <a:rPr lang="fr-FR" b="1" dirty="0"/>
              <a:t>Estimation</a:t>
            </a:r>
            <a:r>
              <a:rPr lang="fr-FR" dirty="0"/>
              <a:t> :</a:t>
            </a:r>
          </a:p>
        </p:txBody>
      </p:sp>
      <p:sp>
        <p:nvSpPr>
          <p:cNvPr id="4" name="Espace réservé du numéro de diapositive 3">
            <a:extLst>
              <a:ext uri="{FF2B5EF4-FFF2-40B4-BE49-F238E27FC236}">
                <a16:creationId xmlns:a16="http://schemas.microsoft.com/office/drawing/2014/main" id="{36EDE8DB-AD9E-444A-8DE1-727C7F8A8BC6}"/>
              </a:ext>
            </a:extLst>
          </p:cNvPr>
          <p:cNvSpPr>
            <a:spLocks noGrp="1"/>
          </p:cNvSpPr>
          <p:nvPr>
            <p:ph type="sldNum" sz="quarter" idx="12"/>
          </p:nvPr>
        </p:nvSpPr>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1725734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5513" y="1090043"/>
            <a:ext cx="9065444" cy="4524315"/>
          </a:xfrm>
          <a:prstGeom prst="rect">
            <a:avLst/>
          </a:prstGeom>
        </p:spPr>
        <p:txBody>
          <a:bodyPr wrap="square">
            <a:spAutoFit/>
          </a:bodyPr>
          <a:lstStyle/>
          <a:p>
            <a:r>
              <a:rPr lang="en-US" sz="1200" dirty="0">
                <a:latin typeface="Courier New" panose="02070309020205020404" pitchFamily="49" charset="0"/>
                <a:ea typeface="Times New Roman" panose="02020603050405020304" pitchFamily="18" charset="0"/>
              </a:rPr>
              <a:t>&lt;form name="demo"&gt;</a:t>
            </a:r>
          </a:p>
          <a:p>
            <a:r>
              <a:rPr lang="en-US" sz="1200" dirty="0">
                <a:latin typeface="Courier New" panose="02070309020205020404" pitchFamily="49" charset="0"/>
                <a:ea typeface="Times New Roman" panose="02020603050405020304" pitchFamily="18" charset="0"/>
              </a:rPr>
              <a:t>  &lt;table&gt;</a:t>
            </a:r>
          </a:p>
          <a:p>
            <a:r>
              <a:rPr lang="en-US" sz="1200" dirty="0">
                <a:latin typeface="Courier New" panose="02070309020205020404" pitchFamily="49" charset="0"/>
                <a:ea typeface="Times New Roman" panose="02020603050405020304" pitchFamily="18" charset="0"/>
              </a:rPr>
              <a:t>    &lt;</a:t>
            </a:r>
            <a:r>
              <a:rPr lang="en-US" sz="1200" dirty="0" err="1">
                <a:latin typeface="Courier New" panose="02070309020205020404" pitchFamily="49" charset="0"/>
                <a:ea typeface="Times New Roman" panose="02020603050405020304" pitchFamily="18" charset="0"/>
              </a:rPr>
              <a:t>tr</a:t>
            </a:r>
            <a:r>
              <a:rPr lang="en-US" sz="1200" dirty="0">
                <a:latin typeface="Courier New" panose="02070309020205020404" pitchFamily="49" charset="0"/>
                <a:ea typeface="Times New Roman" panose="02020603050405020304" pitchFamily="18" charset="0"/>
              </a:rPr>
              <a:t> align="center"&gt;</a:t>
            </a:r>
          </a:p>
          <a:p>
            <a:r>
              <a:rPr lang="en-US" sz="1200" dirty="0">
                <a:latin typeface="Courier New" panose="02070309020205020404" pitchFamily="49" charset="0"/>
                <a:ea typeface="Times New Roman" panose="02020603050405020304" pitchFamily="18" charset="0"/>
              </a:rPr>
              <a:t>      &lt;td </a:t>
            </a:r>
            <a:r>
              <a:rPr lang="en-US" sz="1200" dirty="0" err="1">
                <a:latin typeface="Courier New" panose="02070309020205020404" pitchFamily="49" charset="0"/>
                <a:ea typeface="Times New Roman" panose="02020603050405020304" pitchFamily="18" charset="0"/>
              </a:rPr>
              <a:t>colspan</a:t>
            </a:r>
            <a:r>
              <a:rPr lang="en-US" sz="1200" dirty="0">
                <a:latin typeface="Courier New" panose="02070309020205020404" pitchFamily="49" charset="0"/>
                <a:ea typeface="Times New Roman" panose="02020603050405020304" pitchFamily="18" charset="0"/>
              </a:rPr>
              <a:t>="3"&gt;</a:t>
            </a:r>
          </a:p>
          <a:p>
            <a:r>
              <a:rPr lang="en-US" sz="1200" dirty="0">
                <a:latin typeface="Courier New" panose="02070309020205020404" pitchFamily="49" charset="0"/>
                <a:ea typeface="Times New Roman" panose="02020603050405020304" pitchFamily="18" charset="0"/>
              </a:rPr>
              <a:t>        &lt;h1&gt;Test des </a:t>
            </a:r>
            <a:r>
              <a:rPr lang="en-US" sz="1200" dirty="0" err="1">
                <a:latin typeface="Courier New" panose="02070309020205020404" pitchFamily="49" charset="0"/>
                <a:ea typeface="Times New Roman" panose="02020603050405020304" pitchFamily="18" charset="0"/>
              </a:rPr>
              <a:t>opérateurs</a:t>
            </a:r>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relationnels</a:t>
            </a:r>
            <a:r>
              <a:rPr lang="en-US" sz="1200" dirty="0">
                <a:latin typeface="Courier New" panose="02070309020205020404" pitchFamily="49" charset="0"/>
                <a:ea typeface="Times New Roman" panose="02020603050405020304" pitchFamily="18" charset="0"/>
              </a:rPr>
              <a:t> et </a:t>
            </a:r>
            <a:r>
              <a:rPr lang="en-US" sz="1200" dirty="0" err="1">
                <a:latin typeface="Courier New" panose="02070309020205020404" pitchFamily="49" charset="0"/>
                <a:ea typeface="Times New Roman" panose="02020603050405020304" pitchFamily="18" charset="0"/>
              </a:rPr>
              <a:t>logiques</a:t>
            </a:r>
            <a:r>
              <a:rPr lang="en-US" sz="1200" dirty="0">
                <a:latin typeface="Courier New" panose="02070309020205020404" pitchFamily="49" charset="0"/>
                <a:ea typeface="Times New Roman" panose="02020603050405020304" pitchFamily="18" charset="0"/>
              </a:rPr>
              <a:t>&lt;/h1&gt;</a:t>
            </a:r>
          </a:p>
          <a:p>
            <a:r>
              <a:rPr lang="en-US" sz="1200" dirty="0">
                <a:latin typeface="Courier New" panose="02070309020205020404" pitchFamily="49" charset="0"/>
                <a:ea typeface="Times New Roman" panose="02020603050405020304" pitchFamily="18" charset="0"/>
              </a:rPr>
              <a:t>        &lt;</a:t>
            </a:r>
            <a:r>
              <a:rPr lang="en-US" sz="1200" dirty="0" err="1">
                <a:latin typeface="Courier New" panose="02070309020205020404" pitchFamily="49" charset="0"/>
                <a:ea typeface="Times New Roman" panose="02020603050405020304" pitchFamily="18" charset="0"/>
              </a:rPr>
              <a:t>hr</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&lt;/td&gt;</a:t>
            </a:r>
          </a:p>
          <a:p>
            <a:r>
              <a:rPr lang="en-US" sz="1200" dirty="0">
                <a:latin typeface="Courier New" panose="02070309020205020404" pitchFamily="49" charset="0"/>
                <a:ea typeface="Times New Roman" panose="02020603050405020304" pitchFamily="18" charset="0"/>
              </a:rPr>
              <a:t>    &lt;/</a:t>
            </a:r>
            <a:r>
              <a:rPr lang="en-US" sz="1200" dirty="0" err="1">
                <a:latin typeface="Courier New" panose="02070309020205020404" pitchFamily="49" charset="0"/>
                <a:ea typeface="Times New Roman" panose="02020603050405020304" pitchFamily="18" charset="0"/>
              </a:rPr>
              <a:t>tr</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a:t>
            </a:r>
            <a:r>
              <a:rPr lang="en-US" sz="1200" dirty="0" err="1">
                <a:latin typeface="Courier New" panose="02070309020205020404" pitchFamily="49" charset="0"/>
                <a:ea typeface="Times New Roman" panose="02020603050405020304" pitchFamily="18" charset="0"/>
              </a:rPr>
              <a:t>tr</a:t>
            </a:r>
            <a:r>
              <a:rPr lang="en-US" sz="1200" dirty="0">
                <a:latin typeface="Courier New" panose="02070309020205020404" pitchFamily="49" charset="0"/>
                <a:ea typeface="Times New Roman" panose="02020603050405020304" pitchFamily="18" charset="0"/>
              </a:rPr>
              <a:t> align="center"&gt;</a:t>
            </a:r>
          </a:p>
          <a:p>
            <a:r>
              <a:rPr lang="en-US" sz="1200" dirty="0">
                <a:latin typeface="Courier New" panose="02070309020205020404" pitchFamily="49" charset="0"/>
                <a:ea typeface="Times New Roman" panose="02020603050405020304" pitchFamily="18" charset="0"/>
              </a:rPr>
              <a:t>      &lt;td&gt;</a:t>
            </a:r>
          </a:p>
          <a:p>
            <a:r>
              <a:rPr lang="en-US" sz="1200" dirty="0">
                <a:latin typeface="Courier New" panose="02070309020205020404" pitchFamily="49" charset="0"/>
                <a:ea typeface="Times New Roman" panose="02020603050405020304" pitchFamily="18" charset="0"/>
              </a:rPr>
              <a:t>        &lt;b&gt;</a:t>
            </a:r>
            <a:r>
              <a:rPr lang="en-US" sz="1200" dirty="0" err="1">
                <a:latin typeface="Courier New" panose="02070309020205020404" pitchFamily="49" charset="0"/>
                <a:ea typeface="Times New Roman" panose="02020603050405020304" pitchFamily="18" charset="0"/>
              </a:rPr>
              <a:t>Entrez</a:t>
            </a:r>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vos</a:t>
            </a:r>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données</a:t>
            </a:r>
            <a:r>
              <a:rPr lang="en-US" sz="1200" dirty="0">
                <a:latin typeface="Courier New" panose="02070309020205020404" pitchFamily="49" charset="0"/>
                <a:ea typeface="Times New Roman" panose="02020603050405020304" pitchFamily="18" charset="0"/>
              </a:rPr>
              <a:t> &lt;/b&gt;&lt;/p&gt;</a:t>
            </a:r>
          </a:p>
          <a:p>
            <a:r>
              <a:rPr lang="en-US" sz="1200" dirty="0">
                <a:latin typeface="Courier New" panose="02070309020205020404" pitchFamily="49" charset="0"/>
                <a:ea typeface="Times New Roman" panose="02020603050405020304" pitchFamily="18" charset="0"/>
              </a:rPr>
              <a:t>        Premier </a:t>
            </a:r>
            <a:r>
              <a:rPr lang="en-US" sz="1200" dirty="0" err="1">
                <a:latin typeface="Courier New" panose="02070309020205020404" pitchFamily="49" charset="0"/>
                <a:ea typeface="Times New Roman" panose="02020603050405020304" pitchFamily="18" charset="0"/>
              </a:rPr>
              <a:t>nombre</a:t>
            </a:r>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réel</a:t>
            </a:r>
            <a:r>
              <a:rPr lang="en-US" sz="1200" dirty="0">
                <a:latin typeface="Courier New" panose="02070309020205020404" pitchFamily="49" charset="0"/>
                <a:ea typeface="Times New Roman" panose="02020603050405020304" pitchFamily="18" charset="0"/>
              </a:rPr>
              <a:t> r1 = &lt;input type="text" name="Reel1" size="10"&gt;&lt;</a:t>
            </a:r>
            <a:r>
              <a:rPr lang="en-US" sz="1200" dirty="0" err="1">
                <a:latin typeface="Courier New" panose="02070309020205020404" pitchFamily="49" charset="0"/>
                <a:ea typeface="Times New Roman" panose="02020603050405020304" pitchFamily="18" charset="0"/>
              </a:rPr>
              <a:t>br</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Deuxième</a:t>
            </a:r>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nombre</a:t>
            </a:r>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réel</a:t>
            </a:r>
            <a:r>
              <a:rPr lang="en-US" sz="1200" dirty="0">
                <a:latin typeface="Courier New" panose="02070309020205020404" pitchFamily="49" charset="0"/>
                <a:ea typeface="Times New Roman" panose="02020603050405020304" pitchFamily="18" charset="0"/>
              </a:rPr>
              <a:t> r2 = &lt;input type="text" name="Reel2" size="10"&gt;&lt;</a:t>
            </a:r>
            <a:r>
              <a:rPr lang="en-US" sz="1200" dirty="0" err="1">
                <a:latin typeface="Courier New" panose="02070309020205020404" pitchFamily="49" charset="0"/>
                <a:ea typeface="Times New Roman" panose="02020603050405020304" pitchFamily="18" charset="0"/>
              </a:rPr>
              <a:t>br</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&lt;/td&gt;</a:t>
            </a:r>
          </a:p>
          <a:p>
            <a:r>
              <a:rPr lang="en-US" sz="1200" dirty="0">
                <a:latin typeface="Courier New" panose="02070309020205020404" pitchFamily="49" charset="0"/>
                <a:ea typeface="Times New Roman" panose="02020603050405020304" pitchFamily="18" charset="0"/>
              </a:rPr>
              <a:t>      &lt;td&gt;</a:t>
            </a:r>
          </a:p>
          <a:p>
            <a:r>
              <a:rPr lang="en-US" sz="1200" dirty="0">
                <a:latin typeface="Courier New" panose="02070309020205020404" pitchFamily="49" charset="0"/>
                <a:ea typeface="Times New Roman" panose="02020603050405020304" pitchFamily="18" charset="0"/>
              </a:rPr>
              <a:t>        &lt;input type="button" value="Estimation" </a:t>
            </a:r>
            <a:r>
              <a:rPr lang="en-US" sz="1200" dirty="0" err="1">
                <a:latin typeface="Courier New" panose="02070309020205020404" pitchFamily="49" charset="0"/>
                <a:ea typeface="Times New Roman" panose="02020603050405020304" pitchFamily="18" charset="0"/>
              </a:rPr>
              <a:t>onclick</a:t>
            </a:r>
            <a:r>
              <a:rPr lang="en-US" sz="1200" dirty="0">
                <a:latin typeface="Courier New" panose="02070309020205020404" pitchFamily="49" charset="0"/>
                <a:ea typeface="Times New Roman" panose="02020603050405020304" pitchFamily="18" charset="0"/>
              </a:rPr>
              <a:t>="Estimation();"&gt;</a:t>
            </a:r>
          </a:p>
          <a:p>
            <a:r>
              <a:rPr lang="en-US" sz="1200" dirty="0">
                <a:latin typeface="Courier New" panose="02070309020205020404" pitchFamily="49" charset="0"/>
                <a:ea typeface="Times New Roman" panose="02020603050405020304" pitchFamily="18" charset="0"/>
              </a:rPr>
              <a:t>      &lt;/td&gt;</a:t>
            </a:r>
          </a:p>
          <a:p>
            <a:r>
              <a:rPr lang="en-US" sz="1200" dirty="0">
                <a:latin typeface="Courier New" panose="02070309020205020404" pitchFamily="49" charset="0"/>
                <a:ea typeface="Times New Roman" panose="02020603050405020304" pitchFamily="18" charset="0"/>
              </a:rPr>
              <a:t>      &lt;td&gt;</a:t>
            </a:r>
          </a:p>
          <a:p>
            <a:r>
              <a:rPr lang="en-US" sz="1200" dirty="0">
                <a:latin typeface="Courier New" panose="02070309020205020404" pitchFamily="49" charset="0"/>
                <a:ea typeface="Times New Roman" panose="02020603050405020304" pitchFamily="18" charset="0"/>
              </a:rPr>
              <a:t>        &lt;b&gt;</a:t>
            </a:r>
            <a:r>
              <a:rPr lang="en-US" sz="1200" dirty="0" err="1">
                <a:latin typeface="Courier New" panose="02070309020205020404" pitchFamily="49" charset="0"/>
                <a:ea typeface="Times New Roman" panose="02020603050405020304" pitchFamily="18" charset="0"/>
              </a:rPr>
              <a:t>Résultats</a:t>
            </a:r>
            <a:r>
              <a:rPr lang="en-US" sz="1200" dirty="0">
                <a:latin typeface="Courier New" panose="02070309020205020404" pitchFamily="49" charset="0"/>
                <a:ea typeface="Times New Roman" panose="02020603050405020304" pitchFamily="18" charset="0"/>
              </a:rPr>
              <a:t>&lt;/b&gt;&lt;</a:t>
            </a:r>
            <a:r>
              <a:rPr lang="en-US" sz="1200" dirty="0" err="1">
                <a:latin typeface="Courier New" panose="02070309020205020404" pitchFamily="49" charset="0"/>
                <a:ea typeface="Times New Roman" panose="02020603050405020304" pitchFamily="18" charset="0"/>
              </a:rPr>
              <a:t>br</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a:t>
            </a:r>
            <a:r>
              <a:rPr lang="en-US" sz="1200" dirty="0" err="1">
                <a:latin typeface="Courier New" panose="02070309020205020404" pitchFamily="49" charset="0"/>
                <a:ea typeface="Times New Roman" panose="02020603050405020304" pitchFamily="18" charset="0"/>
              </a:rPr>
              <a:t>textarea</a:t>
            </a:r>
            <a:r>
              <a:rPr lang="en-US" sz="1200" dirty="0">
                <a:latin typeface="Courier New" panose="02070309020205020404" pitchFamily="49" charset="0"/>
                <a:ea typeface="Times New Roman" panose="02020603050405020304" pitchFamily="18" charset="0"/>
              </a:rPr>
              <a:t> name="Result" rows="4" cols="20"&gt;&lt;/</a:t>
            </a:r>
            <a:r>
              <a:rPr lang="en-US" sz="1200" dirty="0" err="1">
                <a:latin typeface="Courier New" panose="02070309020205020404" pitchFamily="49" charset="0"/>
                <a:ea typeface="Times New Roman" panose="02020603050405020304" pitchFamily="18" charset="0"/>
              </a:rPr>
              <a:t>textarea</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&lt;/td&gt;</a:t>
            </a:r>
          </a:p>
          <a:p>
            <a:r>
              <a:rPr lang="en-US" sz="1200" dirty="0">
                <a:latin typeface="Courier New" panose="02070309020205020404" pitchFamily="49" charset="0"/>
                <a:ea typeface="Times New Roman" panose="02020603050405020304" pitchFamily="18" charset="0"/>
              </a:rPr>
              <a:t>    &lt;/</a:t>
            </a:r>
            <a:r>
              <a:rPr lang="en-US" sz="1200" dirty="0" err="1">
                <a:latin typeface="Courier New" panose="02070309020205020404" pitchFamily="49" charset="0"/>
                <a:ea typeface="Times New Roman" panose="02020603050405020304" pitchFamily="18" charset="0"/>
              </a:rPr>
              <a:t>tr</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&lt;/table&gt;</a:t>
            </a:r>
          </a:p>
          <a:p>
            <a:r>
              <a:rPr lang="en-US" sz="1200" dirty="0">
                <a:latin typeface="Courier New" panose="02070309020205020404" pitchFamily="49" charset="0"/>
                <a:ea typeface="Times New Roman" panose="02020603050405020304" pitchFamily="18" charset="0"/>
              </a:rPr>
              <a:t>&lt;/form&gt;</a:t>
            </a:r>
            <a:endParaRPr lang="fr-FR" sz="1200" dirty="0">
              <a:latin typeface="Courier New" panose="02070309020205020404" pitchFamily="49" charset="0"/>
              <a:ea typeface="Times New Roman" panose="02020603050405020304" pitchFamily="18" charset="0"/>
            </a:endParaRPr>
          </a:p>
        </p:txBody>
      </p:sp>
      <p:sp>
        <p:nvSpPr>
          <p:cNvPr id="3" name="ZoneTexte 2"/>
          <p:cNvSpPr txBox="1"/>
          <p:nvPr/>
        </p:nvSpPr>
        <p:spPr>
          <a:xfrm>
            <a:off x="3120272" y="386499"/>
            <a:ext cx="4440025" cy="369332"/>
          </a:xfrm>
          <a:prstGeom prst="rect">
            <a:avLst/>
          </a:prstGeom>
          <a:noFill/>
        </p:spPr>
        <p:txBody>
          <a:bodyPr wrap="square" rtlCol="0">
            <a:spAutoFit/>
          </a:bodyPr>
          <a:lstStyle/>
          <a:p>
            <a:r>
              <a:rPr lang="fr-FR" dirty="0"/>
              <a:t>Voici le code HTML :</a:t>
            </a:r>
          </a:p>
        </p:txBody>
      </p:sp>
      <p:sp>
        <p:nvSpPr>
          <p:cNvPr id="4" name="ZoneTexte 3"/>
          <p:cNvSpPr txBox="1"/>
          <p:nvPr/>
        </p:nvSpPr>
        <p:spPr>
          <a:xfrm>
            <a:off x="9974244" y="5763904"/>
            <a:ext cx="1014984"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fr-FR" dirty="0"/>
              <a:t>12.htm</a:t>
            </a:r>
          </a:p>
        </p:txBody>
      </p:sp>
      <p:sp>
        <p:nvSpPr>
          <p:cNvPr id="5" name="Espace réservé du numéro de diapositive 4">
            <a:extLst>
              <a:ext uri="{FF2B5EF4-FFF2-40B4-BE49-F238E27FC236}">
                <a16:creationId xmlns:a16="http://schemas.microsoft.com/office/drawing/2014/main" id="{D4945827-BCA8-42AD-9FB0-07F75474D9CA}"/>
              </a:ext>
            </a:extLst>
          </p:cNvPr>
          <p:cNvSpPr>
            <a:spLocks noGrp="1"/>
          </p:cNvSpPr>
          <p:nvPr>
            <p:ph type="sldNum" sz="quarter" idx="12"/>
          </p:nvPr>
        </p:nvSpPr>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14531311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54597" y="0"/>
            <a:ext cx="6096000" cy="6924973"/>
          </a:xfrm>
          <a:prstGeom prst="rect">
            <a:avLst/>
          </a:prstGeom>
        </p:spPr>
        <p:txBody>
          <a:bodyPr>
            <a:spAutoFit/>
          </a:bodyPr>
          <a:lstStyle/>
          <a:p>
            <a:r>
              <a:rPr lang="en-US" sz="1200" dirty="0">
                <a:latin typeface="Courier New" panose="02070309020205020404" pitchFamily="49" charset="0"/>
                <a:ea typeface="Times New Roman" panose="02020603050405020304" pitchFamily="18" charset="0"/>
              </a:rPr>
              <a:t>&lt;script&gt;</a:t>
            </a:r>
          </a:p>
          <a:p>
            <a:r>
              <a:rPr lang="en-US" sz="1200" dirty="0">
                <a:latin typeface="Courier New" panose="02070309020205020404" pitchFamily="49" charset="0"/>
                <a:ea typeface="Times New Roman" panose="02020603050405020304" pitchFamily="18" charset="0"/>
              </a:rPr>
              <a:t>  function Estimation() {</a:t>
            </a:r>
          </a:p>
          <a:p>
            <a:r>
              <a:rPr lang="en-US" sz="1200" dirty="0">
                <a:latin typeface="Courier New" panose="02070309020205020404" pitchFamily="49" charset="0"/>
                <a:ea typeface="Times New Roman" panose="02020603050405020304" pitchFamily="18" charset="0"/>
              </a:rPr>
              <a:t>    // </a:t>
            </a:r>
            <a:r>
              <a:rPr lang="en-US" sz="1200" dirty="0" err="1">
                <a:latin typeface="Courier New" panose="02070309020205020404" pitchFamily="49" charset="0"/>
                <a:ea typeface="Times New Roman" panose="02020603050405020304" pitchFamily="18" charset="0"/>
              </a:rPr>
              <a:t>Récupération</a:t>
            </a:r>
            <a:r>
              <a:rPr lang="en-US" sz="1200" dirty="0">
                <a:latin typeface="Courier New" panose="02070309020205020404" pitchFamily="49" charset="0"/>
                <a:ea typeface="Times New Roman" panose="02020603050405020304" pitchFamily="18" charset="0"/>
              </a:rPr>
              <a:t> des </a:t>
            </a:r>
            <a:r>
              <a:rPr lang="en-US" sz="1200" dirty="0" err="1">
                <a:latin typeface="Courier New" panose="02070309020205020404" pitchFamily="49" charset="0"/>
                <a:ea typeface="Times New Roman" panose="02020603050405020304" pitchFamily="18" charset="0"/>
              </a:rPr>
              <a:t>données</a:t>
            </a:r>
            <a:r>
              <a:rPr lang="en-US" sz="1200" dirty="0">
                <a:latin typeface="Courier New" panose="02070309020205020404" pitchFamily="49" charset="0"/>
                <a:ea typeface="Times New Roman" panose="02020603050405020304" pitchFamily="18" charset="0"/>
              </a:rPr>
              <a:t> entrées</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var</a:t>
            </a:r>
            <a:r>
              <a:rPr lang="en-US" sz="1200" dirty="0">
                <a:latin typeface="Courier New" panose="02070309020205020404" pitchFamily="49" charset="0"/>
                <a:ea typeface="Times New Roman" panose="02020603050405020304" pitchFamily="18" charset="0"/>
              </a:rPr>
              <a:t> r1 = </a:t>
            </a:r>
            <a:r>
              <a:rPr lang="en-US" sz="1200" dirty="0" err="1">
                <a:latin typeface="Courier New" panose="02070309020205020404" pitchFamily="49" charset="0"/>
                <a:ea typeface="Times New Roman" panose="02020603050405020304" pitchFamily="18" charset="0"/>
              </a:rPr>
              <a:t>parseFloat</a:t>
            </a:r>
            <a:r>
              <a:rPr lang="en-US" sz="1200" dirty="0">
                <a:latin typeface="Courier New" panose="02070309020205020404" pitchFamily="49" charset="0"/>
                <a:ea typeface="Times New Roman" panose="02020603050405020304" pitchFamily="18" charset="0"/>
              </a:rPr>
              <a:t>(demo.Reel1.value);</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var</a:t>
            </a:r>
            <a:r>
              <a:rPr lang="en-US" sz="1200" dirty="0">
                <a:latin typeface="Courier New" panose="02070309020205020404" pitchFamily="49" charset="0"/>
                <a:ea typeface="Times New Roman" panose="02020603050405020304" pitchFamily="18" charset="0"/>
              </a:rPr>
              <a:t> r2 = </a:t>
            </a:r>
            <a:r>
              <a:rPr lang="en-US" sz="1200" dirty="0" err="1">
                <a:latin typeface="Courier New" panose="02070309020205020404" pitchFamily="49" charset="0"/>
                <a:ea typeface="Times New Roman" panose="02020603050405020304" pitchFamily="18" charset="0"/>
              </a:rPr>
              <a:t>parseFloat</a:t>
            </a:r>
            <a:r>
              <a:rPr lang="en-US" sz="1200" dirty="0">
                <a:latin typeface="Courier New" panose="02070309020205020404" pitchFamily="49" charset="0"/>
                <a:ea typeface="Times New Roman" panose="02020603050405020304" pitchFamily="18" charset="0"/>
              </a:rPr>
              <a:t>(demo.Reel2.value);</a:t>
            </a:r>
          </a:p>
          <a:p>
            <a:r>
              <a:rPr lang="en-US" sz="1200" dirty="0">
                <a:latin typeface="Courier New" panose="02070309020205020404" pitchFamily="49" charset="0"/>
                <a:ea typeface="Times New Roman" panose="02020603050405020304" pitchFamily="18" charset="0"/>
              </a:rPr>
              <a:t>    // Estimation des </a:t>
            </a:r>
            <a:r>
              <a:rPr lang="en-US" sz="1200" dirty="0" err="1">
                <a:latin typeface="Courier New" panose="02070309020205020404" pitchFamily="49" charset="0"/>
                <a:ea typeface="Times New Roman" panose="02020603050405020304" pitchFamily="18" charset="0"/>
              </a:rPr>
              <a:t>données</a:t>
            </a:r>
            <a:endParaRPr lang="en-US" sz="1200" dirty="0">
              <a:latin typeface="Courier New" panose="02070309020205020404" pitchFamily="49" charset="0"/>
              <a:ea typeface="Times New Roman" panose="02020603050405020304" pitchFamily="18" charset="0"/>
            </a:endParaRP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var</a:t>
            </a:r>
            <a:r>
              <a:rPr lang="en-US" sz="1200" dirty="0">
                <a:latin typeface="Courier New" panose="02070309020205020404" pitchFamily="49" charset="0"/>
                <a:ea typeface="Times New Roman" panose="02020603050405020304" pitchFamily="18" charset="0"/>
              </a:rPr>
              <a:t> r = '';</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var</a:t>
            </a:r>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ChRes</a:t>
            </a:r>
            <a:r>
              <a:rPr lang="en-US" sz="1200" dirty="0">
                <a:latin typeface="Courier New" panose="02070309020205020404" pitchFamily="49" charset="0"/>
                <a:ea typeface="Times New Roman" panose="02020603050405020304" pitchFamily="18" charset="0"/>
              </a:rPr>
              <a:t> = '';</a:t>
            </a:r>
          </a:p>
          <a:p>
            <a:r>
              <a:rPr lang="en-US" sz="1200" dirty="0">
                <a:latin typeface="Courier New" panose="02070309020205020404" pitchFamily="49" charset="0"/>
                <a:ea typeface="Times New Roman" panose="02020603050405020304" pitchFamily="18" charset="0"/>
              </a:rPr>
              <a:t>    if (r1 &lt; r2){</a:t>
            </a:r>
          </a:p>
          <a:p>
            <a:r>
              <a:rPr lang="en-US" sz="1200" dirty="0">
                <a:latin typeface="Courier New" panose="02070309020205020404" pitchFamily="49" charset="0"/>
                <a:ea typeface="Times New Roman" panose="02020603050405020304" pitchFamily="18" charset="0"/>
              </a:rPr>
              <a:t>      r = 'r1 &lt; r2';</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ChRes</a:t>
            </a:r>
            <a:r>
              <a:rPr lang="en-US" sz="1200" dirty="0">
                <a:latin typeface="Courier New" panose="02070309020205020404" pitchFamily="49" charset="0"/>
                <a:ea typeface="Times New Roman" panose="02020603050405020304" pitchFamily="18" charset="0"/>
              </a:rPr>
              <a:t> = </a:t>
            </a:r>
            <a:r>
              <a:rPr lang="en-US" sz="1200" dirty="0" err="1">
                <a:latin typeface="Courier New" panose="02070309020205020404" pitchFamily="49" charset="0"/>
                <a:ea typeface="Times New Roman" panose="02020603050405020304" pitchFamily="18" charset="0"/>
              </a:rPr>
              <a:t>ChRes</a:t>
            </a:r>
            <a:r>
              <a:rPr lang="en-US" sz="1200" dirty="0">
                <a:latin typeface="Courier New" panose="02070309020205020404" pitchFamily="49" charset="0"/>
                <a:ea typeface="Times New Roman" panose="02020603050405020304" pitchFamily="18" charset="0"/>
              </a:rPr>
              <a:t> + r + '\r\n';</a:t>
            </a:r>
          </a:p>
          <a:p>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if (r1 &gt; r2){</a:t>
            </a:r>
          </a:p>
          <a:p>
            <a:r>
              <a:rPr lang="en-US" sz="1200" dirty="0">
                <a:latin typeface="Courier New" panose="02070309020205020404" pitchFamily="49" charset="0"/>
                <a:ea typeface="Times New Roman" panose="02020603050405020304" pitchFamily="18" charset="0"/>
              </a:rPr>
              <a:t>      r = 'r1 &gt; r2';</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ChRes</a:t>
            </a:r>
            <a:r>
              <a:rPr lang="en-US" sz="1200" dirty="0">
                <a:latin typeface="Courier New" panose="02070309020205020404" pitchFamily="49" charset="0"/>
                <a:ea typeface="Times New Roman" panose="02020603050405020304" pitchFamily="18" charset="0"/>
              </a:rPr>
              <a:t> = </a:t>
            </a:r>
            <a:r>
              <a:rPr lang="en-US" sz="1200" dirty="0" err="1">
                <a:latin typeface="Courier New" panose="02070309020205020404" pitchFamily="49" charset="0"/>
                <a:ea typeface="Times New Roman" panose="02020603050405020304" pitchFamily="18" charset="0"/>
              </a:rPr>
              <a:t>ChRes</a:t>
            </a:r>
            <a:r>
              <a:rPr lang="en-US" sz="1200" dirty="0">
                <a:latin typeface="Courier New" panose="02070309020205020404" pitchFamily="49" charset="0"/>
                <a:ea typeface="Times New Roman" panose="02020603050405020304" pitchFamily="18" charset="0"/>
              </a:rPr>
              <a:t> + r + '\r\n';</a:t>
            </a:r>
          </a:p>
          <a:p>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if (r1 &lt;=  r2){</a:t>
            </a:r>
          </a:p>
          <a:p>
            <a:r>
              <a:rPr lang="en-US" sz="1200" dirty="0">
                <a:latin typeface="Courier New" panose="02070309020205020404" pitchFamily="49" charset="0"/>
                <a:ea typeface="Times New Roman" panose="02020603050405020304" pitchFamily="18" charset="0"/>
              </a:rPr>
              <a:t>      r = 'r1 &lt;=  r2';</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ChRes</a:t>
            </a:r>
            <a:r>
              <a:rPr lang="en-US" sz="1200" dirty="0">
                <a:latin typeface="Courier New" panose="02070309020205020404" pitchFamily="49" charset="0"/>
                <a:ea typeface="Times New Roman" panose="02020603050405020304" pitchFamily="18" charset="0"/>
              </a:rPr>
              <a:t> = </a:t>
            </a:r>
            <a:r>
              <a:rPr lang="en-US" sz="1200" dirty="0" err="1">
                <a:latin typeface="Courier New" panose="02070309020205020404" pitchFamily="49" charset="0"/>
                <a:ea typeface="Times New Roman" panose="02020603050405020304" pitchFamily="18" charset="0"/>
              </a:rPr>
              <a:t>ChRes</a:t>
            </a:r>
            <a:r>
              <a:rPr lang="en-US" sz="1200" dirty="0">
                <a:latin typeface="Courier New" panose="02070309020205020404" pitchFamily="49" charset="0"/>
                <a:ea typeface="Times New Roman" panose="02020603050405020304" pitchFamily="18" charset="0"/>
              </a:rPr>
              <a:t> + r + '\r\n';</a:t>
            </a:r>
          </a:p>
          <a:p>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if (r1 &gt;=  r2){</a:t>
            </a:r>
          </a:p>
          <a:p>
            <a:r>
              <a:rPr lang="en-US" sz="1200" dirty="0">
                <a:latin typeface="Courier New" panose="02070309020205020404" pitchFamily="49" charset="0"/>
                <a:ea typeface="Times New Roman" panose="02020603050405020304" pitchFamily="18" charset="0"/>
              </a:rPr>
              <a:t>      r = 'r1 &gt;=  r2';</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ChRes</a:t>
            </a:r>
            <a:r>
              <a:rPr lang="en-US" sz="1200" dirty="0">
                <a:latin typeface="Courier New" panose="02070309020205020404" pitchFamily="49" charset="0"/>
                <a:ea typeface="Times New Roman" panose="02020603050405020304" pitchFamily="18" charset="0"/>
              </a:rPr>
              <a:t> = </a:t>
            </a:r>
            <a:r>
              <a:rPr lang="en-US" sz="1200" dirty="0" err="1">
                <a:latin typeface="Courier New" panose="02070309020205020404" pitchFamily="49" charset="0"/>
                <a:ea typeface="Times New Roman" panose="02020603050405020304" pitchFamily="18" charset="0"/>
              </a:rPr>
              <a:t>ChRes</a:t>
            </a:r>
            <a:r>
              <a:rPr lang="en-US" sz="1200" dirty="0">
                <a:latin typeface="Courier New" panose="02070309020205020404" pitchFamily="49" charset="0"/>
                <a:ea typeface="Times New Roman" panose="02020603050405020304" pitchFamily="18" charset="0"/>
              </a:rPr>
              <a:t> + r + '\r\n';</a:t>
            </a:r>
          </a:p>
          <a:p>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if (r1 == r2){</a:t>
            </a:r>
          </a:p>
          <a:p>
            <a:r>
              <a:rPr lang="en-US" sz="1200" dirty="0">
                <a:latin typeface="Courier New" panose="02070309020205020404" pitchFamily="49" charset="0"/>
                <a:ea typeface="Times New Roman" panose="02020603050405020304" pitchFamily="18" charset="0"/>
              </a:rPr>
              <a:t>      r = 'r1 = r2';</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ChRes</a:t>
            </a:r>
            <a:r>
              <a:rPr lang="en-US" sz="1200" dirty="0">
                <a:latin typeface="Courier New" panose="02070309020205020404" pitchFamily="49" charset="0"/>
                <a:ea typeface="Times New Roman" panose="02020603050405020304" pitchFamily="18" charset="0"/>
              </a:rPr>
              <a:t> = </a:t>
            </a:r>
            <a:r>
              <a:rPr lang="en-US" sz="1200" dirty="0" err="1">
                <a:latin typeface="Courier New" panose="02070309020205020404" pitchFamily="49" charset="0"/>
                <a:ea typeface="Times New Roman" panose="02020603050405020304" pitchFamily="18" charset="0"/>
              </a:rPr>
              <a:t>ChRes</a:t>
            </a:r>
            <a:r>
              <a:rPr lang="en-US" sz="1200" dirty="0">
                <a:latin typeface="Courier New" panose="02070309020205020404" pitchFamily="49" charset="0"/>
                <a:ea typeface="Times New Roman" panose="02020603050405020304" pitchFamily="18" charset="0"/>
              </a:rPr>
              <a:t> + r + '\r\n';</a:t>
            </a:r>
          </a:p>
          <a:p>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if (r1 != r2){</a:t>
            </a:r>
          </a:p>
          <a:p>
            <a:r>
              <a:rPr lang="en-US" sz="1200" dirty="0">
                <a:latin typeface="Courier New" panose="02070309020205020404" pitchFamily="49" charset="0"/>
                <a:ea typeface="Times New Roman" panose="02020603050405020304" pitchFamily="18" charset="0"/>
              </a:rPr>
              <a:t>      r = 'r1 &lt;&gt; r2';</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ChRes</a:t>
            </a:r>
            <a:r>
              <a:rPr lang="en-US" sz="1200" dirty="0">
                <a:latin typeface="Courier New" panose="02070309020205020404" pitchFamily="49" charset="0"/>
                <a:ea typeface="Times New Roman" panose="02020603050405020304" pitchFamily="18" charset="0"/>
              </a:rPr>
              <a:t> = </a:t>
            </a:r>
            <a:r>
              <a:rPr lang="en-US" sz="1200" dirty="0" err="1">
                <a:latin typeface="Courier New" panose="02070309020205020404" pitchFamily="49" charset="0"/>
                <a:ea typeface="Times New Roman" panose="02020603050405020304" pitchFamily="18" charset="0"/>
              </a:rPr>
              <a:t>ChRes</a:t>
            </a:r>
            <a:r>
              <a:rPr lang="en-US" sz="1200" dirty="0">
                <a:latin typeface="Courier New" panose="02070309020205020404" pitchFamily="49" charset="0"/>
                <a:ea typeface="Times New Roman" panose="02020603050405020304" pitchFamily="18" charset="0"/>
              </a:rPr>
              <a:t> + r + '\r\n';</a:t>
            </a:r>
          </a:p>
          <a:p>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 </a:t>
            </a:r>
            <a:r>
              <a:rPr lang="en-US" sz="1200" dirty="0" err="1">
                <a:latin typeface="Courier New" panose="02070309020205020404" pitchFamily="49" charset="0"/>
                <a:ea typeface="Times New Roman" panose="02020603050405020304" pitchFamily="18" charset="0"/>
              </a:rPr>
              <a:t>Affichage</a:t>
            </a:r>
            <a:r>
              <a:rPr lang="en-US" sz="1200" dirty="0">
                <a:latin typeface="Courier New" panose="02070309020205020404" pitchFamily="49" charset="0"/>
                <a:ea typeface="Times New Roman" panose="02020603050405020304" pitchFamily="18" charset="0"/>
              </a:rPr>
              <a:t> du </a:t>
            </a:r>
            <a:r>
              <a:rPr lang="en-US" sz="1200" dirty="0" err="1">
                <a:latin typeface="Courier New" panose="02070309020205020404" pitchFamily="49" charset="0"/>
                <a:ea typeface="Times New Roman" panose="02020603050405020304" pitchFamily="18" charset="0"/>
              </a:rPr>
              <a:t>résultat</a:t>
            </a:r>
            <a:endParaRPr lang="en-US" sz="1200" dirty="0">
              <a:latin typeface="Courier New" panose="02070309020205020404" pitchFamily="49" charset="0"/>
              <a:ea typeface="Times New Roman" panose="02020603050405020304" pitchFamily="18" charset="0"/>
            </a:endParaRP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demo.Result.value</a:t>
            </a:r>
            <a:r>
              <a:rPr lang="en-US" sz="1200" dirty="0">
                <a:latin typeface="Courier New" panose="02070309020205020404" pitchFamily="49" charset="0"/>
                <a:ea typeface="Times New Roman" panose="02020603050405020304" pitchFamily="18" charset="0"/>
              </a:rPr>
              <a:t> = </a:t>
            </a:r>
            <a:r>
              <a:rPr lang="en-US" sz="1200" dirty="0" err="1">
                <a:latin typeface="Courier New" panose="02070309020205020404" pitchFamily="49" charset="0"/>
                <a:ea typeface="Times New Roman" panose="02020603050405020304" pitchFamily="18" charset="0"/>
              </a:rPr>
              <a:t>ChRes</a:t>
            </a:r>
            <a:r>
              <a:rPr lang="en-US" sz="1200" dirty="0">
                <a:latin typeface="Courier New" panose="02070309020205020404" pitchFamily="49" charset="0"/>
                <a:ea typeface="Times New Roman" panose="02020603050405020304" pitchFamily="18" charset="0"/>
              </a:rPr>
              <a:t>;</a:t>
            </a:r>
          </a:p>
          <a:p>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&lt;/script&gt;</a:t>
            </a:r>
          </a:p>
        </p:txBody>
      </p:sp>
      <p:sp>
        <p:nvSpPr>
          <p:cNvPr id="4" name="ZoneTexte 3"/>
          <p:cNvSpPr txBox="1"/>
          <p:nvPr/>
        </p:nvSpPr>
        <p:spPr>
          <a:xfrm>
            <a:off x="1659117" y="1395167"/>
            <a:ext cx="3129699" cy="369332"/>
          </a:xfrm>
          <a:prstGeom prst="rect">
            <a:avLst/>
          </a:prstGeom>
          <a:noFill/>
        </p:spPr>
        <p:txBody>
          <a:bodyPr wrap="square" rtlCol="0">
            <a:spAutoFit/>
          </a:bodyPr>
          <a:lstStyle/>
          <a:p>
            <a:r>
              <a:rPr lang="fr-FR" dirty="0"/>
              <a:t>Solution :</a:t>
            </a:r>
          </a:p>
        </p:txBody>
      </p:sp>
      <p:sp>
        <p:nvSpPr>
          <p:cNvPr id="2" name="Espace réservé du numéro de diapositive 1">
            <a:extLst>
              <a:ext uri="{FF2B5EF4-FFF2-40B4-BE49-F238E27FC236}">
                <a16:creationId xmlns:a16="http://schemas.microsoft.com/office/drawing/2014/main" id="{5757DA10-F157-4E52-9067-9664C44A5EC0}"/>
              </a:ext>
            </a:extLst>
          </p:cNvPr>
          <p:cNvSpPr>
            <a:spLocks noGrp="1"/>
          </p:cNvSpPr>
          <p:nvPr>
            <p:ph type="sldNum" sz="quarter" idx="12"/>
          </p:nvPr>
        </p:nvSpPr>
        <p:spPr/>
        <p:txBody>
          <a:bodyPr/>
          <a:lstStyle/>
          <a:p>
            <a:fld id="{D57F1E4F-1CFF-5643-939E-217C01CDF565}" type="slidenum">
              <a:rPr lang="en-US" smtClean="0"/>
              <a:pPr/>
              <a:t>62</a:t>
            </a:fld>
            <a:endParaRPr lang="en-US" dirty="0"/>
          </a:p>
        </p:txBody>
      </p:sp>
    </p:spTree>
    <p:extLst>
      <p:ext uri="{BB962C8B-B14F-4D97-AF65-F5344CB8AC3E}">
        <p14:creationId xmlns:p14="http://schemas.microsoft.com/office/powerpoint/2010/main" val="2146121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4429" y="833619"/>
            <a:ext cx="7717410" cy="4555093"/>
          </a:xfrm>
          <a:prstGeom prst="rect">
            <a:avLst/>
          </a:prstGeom>
        </p:spPr>
        <p:txBody>
          <a:bodyPr wrap="square">
            <a:spAutoFit/>
          </a:bodyPr>
          <a:lstStyle/>
          <a:p>
            <a:pPr>
              <a:spcBef>
                <a:spcPts val="1200"/>
              </a:spcBef>
              <a:spcAft>
                <a:spcPts val="300"/>
              </a:spcAft>
            </a:pPr>
            <a:r>
              <a:rPr lang="fr-FR" b="1" dirty="0">
                <a:latin typeface="Arial" panose="020B0604020202020204" pitchFamily="34" charset="0"/>
                <a:ea typeface="Times New Roman" panose="02020603050405020304" pitchFamily="18" charset="0"/>
              </a:rPr>
              <a:t>Opérateurs dédiés aux chaînes de caractères</a:t>
            </a:r>
          </a:p>
          <a:p>
            <a:pPr>
              <a:spcBef>
                <a:spcPts val="1200"/>
              </a:spcBef>
              <a:spcAft>
                <a:spcPts val="300"/>
              </a:spcAft>
            </a:pPr>
            <a:endParaRPr lang="fr-FR" b="1" dirty="0">
              <a:latin typeface="Arial" panose="020B0604020202020204" pitchFamily="34"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En plus des opérateurs de comparaison dont nous venons de parler, vous pouvez utiliser les opérateurs + et += pour (respectivement) concaténer deux chaînes et stocker une chaîne à la suite d'une autre.</a:t>
            </a:r>
          </a:p>
          <a:p>
            <a:pPr>
              <a:spcBef>
                <a:spcPts val="300"/>
              </a:spcBef>
              <a:spcAft>
                <a:spcPts val="300"/>
              </a:spcAft>
            </a:pPr>
            <a:r>
              <a:rPr lang="fr-FR" dirty="0">
                <a:latin typeface="Times New Roman" panose="02020603050405020304" pitchFamily="18" charset="0"/>
                <a:ea typeface="Times New Roman" panose="02020603050405020304" pitchFamily="18" charset="0"/>
              </a:rPr>
              <a:t>Exemples :</a:t>
            </a:r>
          </a:p>
          <a:p>
            <a:pPr>
              <a:spcBef>
                <a:spcPts val="300"/>
              </a:spcBef>
              <a:spcAft>
                <a:spcPts val="300"/>
              </a:spcAft>
            </a:pPr>
            <a:r>
              <a:rPr lang="fr-FR" dirty="0">
                <a:latin typeface="Times New Roman" panose="02020603050405020304" pitchFamily="18" charset="0"/>
                <a:ea typeface="Times New Roman" panose="02020603050405020304" pitchFamily="18" charset="0"/>
              </a:rPr>
              <a:t>L'instruction ci-après :</a:t>
            </a:r>
          </a:p>
          <a:p>
            <a:pPr>
              <a:spcBef>
                <a:spcPts val="600"/>
              </a:spcBef>
              <a:spcAft>
                <a:spcPts val="600"/>
              </a:spcAft>
            </a:pPr>
            <a:r>
              <a:rPr lang="fr-FR" sz="1600" dirty="0">
                <a:latin typeface="Courier New" panose="02070309020205020404" pitchFamily="49" charset="0"/>
                <a:ea typeface="Times New Roman" panose="02020603050405020304" pitchFamily="18" charset="0"/>
              </a:rPr>
              <a:t>	a = 'gauche ' + 'droite';</a:t>
            </a:r>
          </a:p>
          <a:p>
            <a:pPr>
              <a:spcBef>
                <a:spcPts val="300"/>
              </a:spcBef>
              <a:spcAft>
                <a:spcPts val="300"/>
              </a:spcAft>
            </a:pPr>
            <a:r>
              <a:rPr lang="fr-FR" dirty="0">
                <a:latin typeface="Times New Roman" panose="02020603050405020304" pitchFamily="18" charset="0"/>
                <a:ea typeface="Times New Roman" panose="02020603050405020304" pitchFamily="18" charset="0"/>
              </a:rPr>
              <a:t>stocke la valeur "gauche droite" dans la variable </a:t>
            </a:r>
            <a:r>
              <a:rPr lang="fr-FR" u="dbl" dirty="0">
                <a:latin typeface="Times New Roman" panose="02020603050405020304" pitchFamily="18" charset="0"/>
                <a:ea typeface="Times New Roman" panose="02020603050405020304" pitchFamily="18" charset="0"/>
              </a:rPr>
              <a:t>a</a:t>
            </a:r>
            <a:r>
              <a:rPr lang="fr-FR" dirty="0">
                <a:latin typeface="Times New Roman" panose="02020603050405020304" pitchFamily="18" charset="0"/>
                <a:ea typeface="Times New Roman" panose="02020603050405020304" pitchFamily="18" charset="0"/>
              </a:rPr>
              <a:t>.</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Supposons maintenant que la variable a contienne la valeur "gauche". En utilisant l'instruction suivante, la variable a contiendra la valeur "gauche droite" :</a:t>
            </a:r>
          </a:p>
          <a:p>
            <a:pPr>
              <a:spcBef>
                <a:spcPts val="600"/>
              </a:spcBef>
              <a:spcAft>
                <a:spcPts val="600"/>
              </a:spcAft>
            </a:pPr>
            <a:r>
              <a:rPr lang="fr-FR" sz="1600" dirty="0">
                <a:latin typeface="Courier New" panose="02070309020205020404" pitchFamily="49" charset="0"/>
                <a:ea typeface="Times New Roman" panose="02020603050405020304" pitchFamily="18" charset="0"/>
              </a:rPr>
              <a:t>	a += 'droite';</a:t>
            </a:r>
            <a:endParaRPr lang="fr-FR" sz="1600" dirty="0">
              <a:effectLst/>
              <a:latin typeface="Courier New" panose="02070309020205020404" pitchFamily="49"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37BDBBB5-6CB3-404A-93A0-C140AEA03603}"/>
              </a:ext>
            </a:extLst>
          </p:cNvPr>
          <p:cNvSpPr>
            <a:spLocks noGrp="1"/>
          </p:cNvSpPr>
          <p:nvPr>
            <p:ph type="sldNum" sz="quarter" idx="12"/>
          </p:nvPr>
        </p:nvSpPr>
        <p:spPr/>
        <p:txBody>
          <a:bodyPr/>
          <a:lstStyle/>
          <a:p>
            <a:fld id="{D57F1E4F-1CFF-5643-939E-217C01CDF565}" type="slidenum">
              <a:rPr lang="en-US" smtClean="0"/>
              <a:pPr/>
              <a:t>63</a:t>
            </a:fld>
            <a:endParaRPr lang="en-US" dirty="0"/>
          </a:p>
        </p:txBody>
      </p:sp>
    </p:spTree>
    <p:extLst>
      <p:ext uri="{BB962C8B-B14F-4D97-AF65-F5344CB8AC3E}">
        <p14:creationId xmlns:p14="http://schemas.microsoft.com/office/powerpoint/2010/main" val="269215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0539" y="375617"/>
            <a:ext cx="9244553" cy="2100575"/>
          </a:xfrm>
          <a:prstGeom prst="rect">
            <a:avLst/>
          </a:prstGeom>
        </p:spPr>
        <p:txBody>
          <a:bodyPr wrap="square">
            <a:spAutoFit/>
          </a:bodyPr>
          <a:lstStyle/>
          <a:p>
            <a:pPr>
              <a:spcBef>
                <a:spcPts val="1200"/>
              </a:spcBef>
              <a:spcAft>
                <a:spcPts val="300"/>
              </a:spcAft>
            </a:pPr>
            <a:r>
              <a:rPr lang="fr-FR" b="1" dirty="0">
                <a:latin typeface="Arial" panose="020B0604020202020204" pitchFamily="34" charset="0"/>
                <a:ea typeface="Times New Roman" panose="02020603050405020304" pitchFamily="18" charset="0"/>
              </a:rPr>
              <a:t>Opérateurs d’incrémentation</a:t>
            </a:r>
          </a:p>
          <a:p>
            <a:pPr>
              <a:spcBef>
                <a:spcPts val="1200"/>
              </a:spcBef>
              <a:spcAft>
                <a:spcPts val="300"/>
              </a:spcAft>
            </a:pPr>
            <a:endParaRPr lang="fr-FR" b="1" dirty="0">
              <a:latin typeface="Arial" panose="020B0604020202020204" pitchFamily="34"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Les opérateurs d’incrémentation (++) et de décrémentation (--) sont utilisés, respectivement pour augmenter et pour diminuer de 1 la valeur stockée dans une variable.</a:t>
            </a:r>
          </a:p>
          <a:p>
            <a:pPr>
              <a:spcBef>
                <a:spcPts val="300"/>
              </a:spcBef>
              <a:spcAft>
                <a:spcPts val="300"/>
              </a:spcAft>
            </a:pPr>
            <a:r>
              <a:rPr lang="fr-FR" dirty="0">
                <a:latin typeface="Times New Roman" panose="02020603050405020304" pitchFamily="18" charset="0"/>
                <a:ea typeface="Times New Roman" panose="02020603050405020304" pitchFamily="18" charset="0"/>
              </a:rPr>
              <a:t>Selon la position de l’opérateur, on parle de post incrémentation, de pré incrémentation, de post décrémentation et de pré décrémentation :</a:t>
            </a:r>
            <a:endParaRPr lang="fr-FR" dirty="0">
              <a:effectLst/>
              <a:latin typeface="Times New Roman" panose="02020603050405020304" pitchFamily="18" charset="0"/>
              <a:ea typeface="Times New Roman" panose="02020603050405020304" pitchFamily="18" charset="0"/>
            </a:endParaRPr>
          </a:p>
        </p:txBody>
      </p:sp>
      <p:graphicFrame>
        <p:nvGraphicFramePr>
          <p:cNvPr id="3" name="Tableau 2"/>
          <p:cNvGraphicFramePr>
            <a:graphicFrameLocks noGrp="1"/>
          </p:cNvGraphicFramePr>
          <p:nvPr/>
        </p:nvGraphicFramePr>
        <p:xfrm>
          <a:off x="2336344" y="2773444"/>
          <a:ext cx="7363836" cy="2599835"/>
        </p:xfrm>
        <a:graphic>
          <a:graphicData uri="http://schemas.openxmlformats.org/drawingml/2006/table">
            <a:tbl>
              <a:tblPr firstRow="1" firstCol="1" bandRow="1">
                <a:tableStyleId>{5C22544A-7EE6-4342-B048-85BDC9FD1C3A}</a:tableStyleId>
              </a:tblPr>
              <a:tblGrid>
                <a:gridCol w="2454070">
                  <a:extLst>
                    <a:ext uri="{9D8B030D-6E8A-4147-A177-3AD203B41FA5}">
                      <a16:colId xmlns:a16="http://schemas.microsoft.com/office/drawing/2014/main" val="20000"/>
                    </a:ext>
                  </a:extLst>
                </a:gridCol>
                <a:gridCol w="2454883">
                  <a:extLst>
                    <a:ext uri="{9D8B030D-6E8A-4147-A177-3AD203B41FA5}">
                      <a16:colId xmlns:a16="http://schemas.microsoft.com/office/drawing/2014/main" val="20001"/>
                    </a:ext>
                  </a:extLst>
                </a:gridCol>
                <a:gridCol w="2454883">
                  <a:extLst>
                    <a:ext uri="{9D8B030D-6E8A-4147-A177-3AD203B41FA5}">
                      <a16:colId xmlns:a16="http://schemas.microsoft.com/office/drawing/2014/main" val="20002"/>
                    </a:ext>
                  </a:extLst>
                </a:gridCol>
              </a:tblGrid>
              <a:tr h="519967">
                <a:tc>
                  <a:txBody>
                    <a:bodyPr/>
                    <a:lstStyle/>
                    <a:p>
                      <a:pPr algn="ctr">
                        <a:spcBef>
                          <a:spcPts val="300"/>
                        </a:spcBef>
                        <a:spcAft>
                          <a:spcPts val="300"/>
                        </a:spcAft>
                      </a:pPr>
                      <a:r>
                        <a:rPr lang="fr-FR" sz="1800" dirty="0">
                          <a:effectLst/>
                        </a:rPr>
                        <a:t>Opérateur</a:t>
                      </a:r>
                      <a:endParaRPr lang="fr-FR" sz="1800" b="1"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Fonction</a:t>
                      </a:r>
                      <a:endParaRPr lang="fr-FR" sz="1800" b="1">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Exemple</a:t>
                      </a:r>
                      <a:endParaRPr lang="fr-FR" sz="1800" b="1">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19967">
                <a:tc>
                  <a:txBody>
                    <a:bodyPr/>
                    <a:lstStyle/>
                    <a:p>
                      <a:pPr algn="ctr">
                        <a:spcBef>
                          <a:spcPts val="300"/>
                        </a:spcBef>
                        <a:spcAft>
                          <a:spcPts val="300"/>
                        </a:spcAft>
                      </a:pPr>
                      <a:r>
                        <a:rPr lang="fr-FR" sz="1800">
                          <a:effectLst/>
                        </a:rPr>
                        <a:t>++</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post incrémentation</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a++</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19967">
                <a:tc>
                  <a:txBody>
                    <a:bodyPr/>
                    <a:lstStyle/>
                    <a:p>
                      <a:pPr algn="ctr">
                        <a:spcBef>
                          <a:spcPts val="300"/>
                        </a:spcBef>
                        <a:spcAft>
                          <a:spcPts val="300"/>
                        </a:spcAft>
                      </a:pPr>
                      <a:r>
                        <a:rPr lang="fr-FR" sz="1800">
                          <a:effectLst/>
                        </a:rPr>
                        <a:t>++</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pré incrémentation</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++a</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19967">
                <a:tc>
                  <a:txBody>
                    <a:bodyPr/>
                    <a:lstStyle/>
                    <a:p>
                      <a:pPr algn="ctr">
                        <a:spcBef>
                          <a:spcPts val="300"/>
                        </a:spcBef>
                        <a:spcAft>
                          <a:spcPts val="300"/>
                        </a:spcAft>
                      </a:pPr>
                      <a:r>
                        <a:rPr lang="fr-FR" sz="1800">
                          <a:effectLst/>
                        </a:rPr>
                        <a:t>--</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post décrémentation</a:t>
                      </a:r>
                      <a:endParaRPr lang="fr-F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a--</a:t>
                      </a:r>
                      <a:endParaRPr lang="fr-F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19967">
                <a:tc>
                  <a:txBody>
                    <a:bodyPr/>
                    <a:lstStyle/>
                    <a:p>
                      <a:pPr algn="ctr">
                        <a:spcBef>
                          <a:spcPts val="300"/>
                        </a:spcBef>
                        <a:spcAft>
                          <a:spcPts val="300"/>
                        </a:spcAft>
                      </a:pPr>
                      <a:r>
                        <a:rPr lang="fr-FR" sz="1800">
                          <a:effectLst/>
                        </a:rPr>
                        <a:t>--</a:t>
                      </a:r>
                      <a:endParaRPr lang="fr-FR" sz="1800">
                        <a:effectLst/>
                        <a:latin typeface="Arial" panose="020B0604020202020204" pitchFamily="34"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a:effectLst/>
                        </a:rPr>
                        <a:t>pré décrémentation</a:t>
                      </a:r>
                      <a:endParaRPr lang="fr-FR" sz="1800">
                        <a:effectLst/>
                        <a:latin typeface="Arial" panose="020B0604020202020204" pitchFamily="34" charset="0"/>
                        <a:ea typeface="Times New Roman" panose="02020603050405020304" pitchFamily="18" charset="0"/>
                      </a:endParaRPr>
                    </a:p>
                  </a:txBody>
                  <a:tcPr marL="68580" marR="68580" marT="0" marB="0"/>
                </a:tc>
                <a:tc>
                  <a:txBody>
                    <a:bodyPr/>
                    <a:lstStyle/>
                    <a:p>
                      <a:pPr algn="ctr">
                        <a:spcBef>
                          <a:spcPts val="300"/>
                        </a:spcBef>
                        <a:spcAft>
                          <a:spcPts val="300"/>
                        </a:spcAft>
                      </a:pPr>
                      <a:r>
                        <a:rPr lang="fr-FR" sz="1800" dirty="0">
                          <a:effectLst/>
                        </a:rPr>
                        <a:t>--a</a:t>
                      </a:r>
                      <a:endParaRPr lang="fr-FR" sz="1800" dirty="0">
                        <a:effectLst/>
                        <a:latin typeface="Arial" panose="020B060402020202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4" name="Espace réservé du numéro de diapositive 3">
            <a:extLst>
              <a:ext uri="{FF2B5EF4-FFF2-40B4-BE49-F238E27FC236}">
                <a16:creationId xmlns:a16="http://schemas.microsoft.com/office/drawing/2014/main" id="{5B365006-DC26-40D5-8C9D-5C95260E96D9}"/>
              </a:ext>
            </a:extLst>
          </p:cNvPr>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29424567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8184" y="1365953"/>
            <a:ext cx="9159711" cy="3931846"/>
          </a:xfrm>
          <a:prstGeom prst="rect">
            <a:avLst/>
          </a:prstGeom>
        </p:spPr>
        <p:txBody>
          <a:bodyPr wrap="square">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Dans une expression comportant un opérateur de pré incrémentation ou de pré décrémentation, l’incrémentation (la décrémentation) se déroule avant l’évaluation de l’expression.</a:t>
            </a:r>
          </a:p>
          <a:p>
            <a:pPr>
              <a:spcBef>
                <a:spcPts val="300"/>
              </a:spcBef>
              <a:spcAft>
                <a:spcPts val="300"/>
              </a:spcAft>
            </a:pPr>
            <a:r>
              <a:rPr lang="fr-FR" dirty="0">
                <a:latin typeface="Times New Roman" panose="02020603050405020304" pitchFamily="18" charset="0"/>
                <a:ea typeface="Times New Roman" panose="02020603050405020304" pitchFamily="18" charset="0"/>
              </a:rPr>
              <a:t>Inversement, dans une expression comportant un opérateur de post incrémentation ou de post décrémentation, l’incrémentation (la décrémentation) se déroule après l’évaluation de l’expression.</a:t>
            </a:r>
          </a:p>
          <a:p>
            <a:pPr>
              <a:spcBef>
                <a:spcPts val="300"/>
              </a:spcBef>
              <a:spcAft>
                <a:spcPts val="300"/>
              </a:spcAft>
            </a:pPr>
            <a:r>
              <a:rPr lang="fr-FR" dirty="0">
                <a:latin typeface="Times New Roman" panose="02020603050405020304" pitchFamily="18" charset="0"/>
                <a:ea typeface="Times New Roman" panose="02020603050405020304" pitchFamily="18" charset="0"/>
              </a:rPr>
              <a:t>La position (post ou pré) des opérateurs d’incrémentation et de décrémentation n’a aucune importance dans une expression ne comportant qu’un facteur. Par exemple, les expressions suivantes sont équivalentes :</a:t>
            </a:r>
          </a:p>
          <a:p>
            <a:pPr>
              <a:spcBef>
                <a:spcPts val="600"/>
              </a:spcBef>
              <a:spcAft>
                <a:spcPts val="600"/>
              </a:spcAft>
            </a:pPr>
            <a:r>
              <a:rPr lang="fr-FR" sz="1600" dirty="0">
                <a:latin typeface="Courier New" panose="02070309020205020404" pitchFamily="49" charset="0"/>
                <a:ea typeface="Times New Roman" panose="02020603050405020304" pitchFamily="18" charset="0"/>
              </a:rPr>
              <a:t>	a++;</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est équivalent à :</a:t>
            </a:r>
          </a:p>
          <a:p>
            <a:pPr>
              <a:spcBef>
                <a:spcPts val="600"/>
              </a:spcBef>
              <a:spcAft>
                <a:spcPts val="600"/>
              </a:spcAft>
            </a:pPr>
            <a:r>
              <a:rPr lang="fr-FR" sz="1600" dirty="0">
                <a:latin typeface="Courier New" panose="02070309020205020404" pitchFamily="49" charset="0"/>
                <a:ea typeface="Times New Roman" panose="02020603050405020304" pitchFamily="18" charset="0"/>
              </a:rPr>
              <a:t>	++a;</a:t>
            </a:r>
            <a:endParaRPr lang="fr-FR" sz="1600" dirty="0">
              <a:effectLst/>
              <a:latin typeface="Courier New" panose="02070309020205020404" pitchFamily="49"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3576892F-9A4D-42DF-98DD-D01D7FBF3DC1}"/>
              </a:ext>
            </a:extLst>
          </p:cNvPr>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3433402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660689" y="263950"/>
            <a:ext cx="8380429" cy="1200329"/>
          </a:xfrm>
          <a:prstGeom prst="rect">
            <a:avLst/>
          </a:prstGeom>
          <a:noFill/>
        </p:spPr>
        <p:txBody>
          <a:bodyPr wrap="square" rtlCol="0">
            <a:spAutoFit/>
          </a:bodyPr>
          <a:lstStyle/>
          <a:p>
            <a:r>
              <a:rPr lang="fr-FR" dirty="0"/>
              <a:t>Exercice :</a:t>
            </a:r>
          </a:p>
          <a:p>
            <a:r>
              <a:rPr lang="fr-FR" dirty="0"/>
              <a:t>Ecrivez du code HTML/JavaScript qui met en évidence l'importance de la post/pré incrémentation en appliquant les opérations </a:t>
            </a:r>
            <a:r>
              <a:rPr lang="fr-FR" b="1" dirty="0"/>
              <a:t>E1 * ++ E2 </a:t>
            </a:r>
            <a:r>
              <a:rPr lang="fr-FR" dirty="0"/>
              <a:t>et </a:t>
            </a:r>
            <a:r>
              <a:rPr lang="fr-FR" b="1" dirty="0"/>
              <a:t>E1 * E2++ </a:t>
            </a:r>
            <a:r>
              <a:rPr lang="fr-FR" dirty="0"/>
              <a:t>à deux données saisies par l'utilisateur :</a:t>
            </a:r>
          </a:p>
        </p:txBody>
      </p:sp>
      <p:pic>
        <p:nvPicPr>
          <p:cNvPr id="3" name="Image 2"/>
          <p:cNvPicPr>
            <a:picLocks noChangeAspect="1"/>
          </p:cNvPicPr>
          <p:nvPr/>
        </p:nvPicPr>
        <p:blipFill>
          <a:blip r:embed="rId2"/>
          <a:stretch>
            <a:fillRect/>
          </a:stretch>
        </p:blipFill>
        <p:spPr>
          <a:xfrm>
            <a:off x="2564779" y="2146906"/>
            <a:ext cx="6572250" cy="4581525"/>
          </a:xfrm>
          <a:prstGeom prst="rect">
            <a:avLst/>
          </a:prstGeom>
        </p:spPr>
      </p:pic>
      <p:sp>
        <p:nvSpPr>
          <p:cNvPr id="4" name="Espace réservé du numéro de diapositive 3">
            <a:extLst>
              <a:ext uri="{FF2B5EF4-FFF2-40B4-BE49-F238E27FC236}">
                <a16:creationId xmlns:a16="http://schemas.microsoft.com/office/drawing/2014/main" id="{75E65890-5EB9-4794-A848-A7C5F863E43C}"/>
              </a:ext>
            </a:extLst>
          </p:cNvPr>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3890895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68031" y="615373"/>
            <a:ext cx="8272413" cy="5262979"/>
          </a:xfrm>
          <a:prstGeom prst="rect">
            <a:avLst/>
          </a:prstGeom>
        </p:spPr>
        <p:txBody>
          <a:bodyPr wrap="square">
            <a:spAutoFit/>
          </a:bodyPr>
          <a:lstStyle/>
          <a:p>
            <a:r>
              <a:rPr lang="fr-FR" sz="1200" dirty="0">
                <a:latin typeface="Courier New" panose="02070309020205020404" pitchFamily="49" charset="0"/>
                <a:cs typeface="Courier New" panose="02070309020205020404" pitchFamily="49" charset="0"/>
              </a:rPr>
              <a:t>&lt;script&gt;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function</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IncDec</a:t>
            </a:r>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    // Récupération des données entrées</a:t>
            </a:r>
          </a:p>
          <a:p>
            <a:r>
              <a:rPr lang="fr-FR" sz="1200" dirty="0">
                <a:latin typeface="Courier New" panose="02070309020205020404" pitchFamily="49" charset="0"/>
                <a:cs typeface="Courier New" panose="02070309020205020404" pitchFamily="49" charset="0"/>
              </a:rPr>
              <a:t>    var e1 = </a:t>
            </a:r>
            <a:r>
              <a:rPr lang="fr-FR" sz="1200" dirty="0" err="1">
                <a:latin typeface="Courier New" panose="02070309020205020404" pitchFamily="49" charset="0"/>
                <a:cs typeface="Courier New" panose="02070309020205020404" pitchFamily="49" charset="0"/>
              </a:rPr>
              <a:t>parseInt</a:t>
            </a:r>
            <a:r>
              <a:rPr lang="fr-FR" sz="1200" dirty="0">
                <a:latin typeface="Courier New" panose="02070309020205020404" pitchFamily="49" charset="0"/>
                <a:cs typeface="Courier New" panose="02070309020205020404" pitchFamily="49" charset="0"/>
              </a:rPr>
              <a:t>(demo.Entier1.value);</a:t>
            </a:r>
          </a:p>
          <a:p>
            <a:r>
              <a:rPr lang="fr-FR" sz="1200" dirty="0">
                <a:latin typeface="Courier New" panose="02070309020205020404" pitchFamily="49" charset="0"/>
                <a:cs typeface="Courier New" panose="02070309020205020404" pitchFamily="49" charset="0"/>
              </a:rPr>
              <a:t>    var e2 = </a:t>
            </a:r>
            <a:r>
              <a:rPr lang="fr-FR" sz="1200" dirty="0" err="1">
                <a:latin typeface="Courier New" panose="02070309020205020404" pitchFamily="49" charset="0"/>
                <a:cs typeface="Courier New" panose="02070309020205020404" pitchFamily="49" charset="0"/>
              </a:rPr>
              <a:t>parseInt</a:t>
            </a:r>
            <a:r>
              <a:rPr lang="fr-FR" sz="1200" dirty="0">
                <a:latin typeface="Courier New" panose="02070309020205020404" pitchFamily="49" charset="0"/>
                <a:cs typeface="Courier New" panose="02070309020205020404" pitchFamily="49" charset="0"/>
              </a:rPr>
              <a:t>(demo.Entier2.value);</a:t>
            </a:r>
          </a:p>
          <a:p>
            <a:endParaRPr lang="fr-FR" sz="1200" dirty="0">
              <a:latin typeface="Courier New" panose="02070309020205020404" pitchFamily="49" charset="0"/>
              <a:cs typeface="Courier New" panose="02070309020205020404" pitchFamily="49" charset="0"/>
            </a:endParaRPr>
          </a:p>
          <a:p>
            <a:r>
              <a:rPr lang="fr-FR" sz="1200" dirty="0">
                <a:latin typeface="Courier New" panose="02070309020205020404" pitchFamily="49" charset="0"/>
                <a:cs typeface="Courier New" panose="02070309020205020404" pitchFamily="49" charset="0"/>
              </a:rPr>
              <a:t>    // Sauvegarde de ces données</a:t>
            </a:r>
          </a:p>
          <a:p>
            <a:r>
              <a:rPr lang="fr-FR" sz="1200" dirty="0">
                <a:latin typeface="Courier New" panose="02070309020205020404" pitchFamily="49" charset="0"/>
                <a:cs typeface="Courier New" panose="02070309020205020404" pitchFamily="49" charset="0"/>
              </a:rPr>
              <a:t>    var s1 = e1;</a:t>
            </a:r>
          </a:p>
          <a:p>
            <a:r>
              <a:rPr lang="fr-FR" sz="1200" dirty="0">
                <a:latin typeface="Courier New" panose="02070309020205020404" pitchFamily="49" charset="0"/>
                <a:cs typeface="Courier New" panose="02070309020205020404" pitchFamily="49" charset="0"/>
              </a:rPr>
              <a:t>    var s2 = e2;</a:t>
            </a:r>
          </a:p>
          <a:p>
            <a:endParaRPr lang="fr-FR" sz="1200" dirty="0">
              <a:latin typeface="Courier New" panose="02070309020205020404" pitchFamily="49" charset="0"/>
              <a:cs typeface="Courier New" panose="02070309020205020404" pitchFamily="49" charset="0"/>
            </a:endParaRPr>
          </a:p>
          <a:p>
            <a:r>
              <a:rPr lang="fr-FR" sz="1200" dirty="0">
                <a:latin typeface="Courier New" panose="02070309020205020404" pitchFamily="49" charset="0"/>
                <a:cs typeface="Courier New" panose="02070309020205020404" pitchFamily="49" charset="0"/>
              </a:rPr>
              <a:t>    // Premier calcul</a:t>
            </a:r>
          </a:p>
          <a:p>
            <a:r>
              <a:rPr lang="fr-FR" sz="1200" dirty="0">
                <a:latin typeface="Courier New" panose="02070309020205020404" pitchFamily="49" charset="0"/>
                <a:cs typeface="Courier New" panose="02070309020205020404" pitchFamily="49" charset="0"/>
              </a:rPr>
              <a:t>    var r = 'Soit E3 = E1 * ++E2 avec E1 = ' + e1 + ' et E2 = ' + e2 + '\r\n';</a:t>
            </a:r>
          </a:p>
          <a:p>
            <a:r>
              <a:rPr lang="fr-FR" sz="1200" dirty="0">
                <a:latin typeface="Courier New" panose="02070309020205020404" pitchFamily="49" charset="0"/>
                <a:cs typeface="Courier New" panose="02070309020205020404" pitchFamily="49" charset="0"/>
              </a:rPr>
              <a:t>    var e3 = e1 * ++e2;</a:t>
            </a:r>
          </a:p>
          <a:p>
            <a:r>
              <a:rPr lang="fr-FR" sz="1200" dirty="0">
                <a:latin typeface="Courier New" panose="02070309020205020404" pitchFamily="49" charset="0"/>
                <a:cs typeface="Courier New" panose="02070309020205020404" pitchFamily="49" charset="0"/>
              </a:rPr>
              <a:t>    r = r + '  Après le calcul, on obtient E2 = ' + e2 + ' et E3 = ' + e3 + '\r\n\r\n';</a:t>
            </a:r>
          </a:p>
          <a:p>
            <a:r>
              <a:rPr lang="fr-FR" sz="1200" dirty="0">
                <a:latin typeface="Courier New" panose="02070309020205020404" pitchFamily="49" charset="0"/>
                <a:cs typeface="Courier New" panose="02070309020205020404" pitchFamily="49" charset="0"/>
              </a:rPr>
              <a:t>    var </a:t>
            </a:r>
            <a:r>
              <a:rPr lang="fr-FR" sz="1200" dirty="0" err="1">
                <a:latin typeface="Courier New" panose="02070309020205020404" pitchFamily="49" charset="0"/>
                <a:cs typeface="Courier New" panose="02070309020205020404" pitchFamily="49" charset="0"/>
              </a:rPr>
              <a:t>ChRes</a:t>
            </a:r>
            <a:r>
              <a:rPr lang="fr-FR" sz="1200" dirty="0">
                <a:latin typeface="Courier New" panose="02070309020205020404" pitchFamily="49" charset="0"/>
                <a:cs typeface="Courier New" panose="02070309020205020404" pitchFamily="49" charset="0"/>
              </a:rPr>
              <a:t> = r;</a:t>
            </a:r>
          </a:p>
          <a:p>
            <a:endParaRPr lang="fr-FR" sz="1200" dirty="0">
              <a:latin typeface="Courier New" panose="02070309020205020404" pitchFamily="49" charset="0"/>
              <a:cs typeface="Courier New" panose="02070309020205020404" pitchFamily="49" charset="0"/>
            </a:endParaRPr>
          </a:p>
          <a:p>
            <a:r>
              <a:rPr lang="fr-FR" sz="1200" dirty="0">
                <a:latin typeface="Courier New" panose="02070309020205020404" pitchFamily="49" charset="0"/>
                <a:cs typeface="Courier New" panose="02070309020205020404" pitchFamily="49" charset="0"/>
              </a:rPr>
              <a:t>    //Restitution des valeurs et deuxième calcul</a:t>
            </a:r>
          </a:p>
          <a:p>
            <a:r>
              <a:rPr lang="fr-FR" sz="1200" dirty="0">
                <a:latin typeface="Courier New" panose="02070309020205020404" pitchFamily="49" charset="0"/>
                <a:cs typeface="Courier New" panose="02070309020205020404" pitchFamily="49" charset="0"/>
              </a:rPr>
              <a:t>    e1 = s1;</a:t>
            </a:r>
          </a:p>
          <a:p>
            <a:r>
              <a:rPr lang="fr-FR" sz="1200" dirty="0">
                <a:latin typeface="Courier New" panose="02070309020205020404" pitchFamily="49" charset="0"/>
                <a:cs typeface="Courier New" panose="02070309020205020404" pitchFamily="49" charset="0"/>
              </a:rPr>
              <a:t>    e2 = s2;</a:t>
            </a:r>
          </a:p>
          <a:p>
            <a:r>
              <a:rPr lang="fr-FR" sz="1200" dirty="0">
                <a:latin typeface="Courier New" panose="02070309020205020404" pitchFamily="49" charset="0"/>
                <a:cs typeface="Courier New" panose="02070309020205020404" pitchFamily="49" charset="0"/>
              </a:rPr>
              <a:t>    r = 'Soit E3 = E1 * E2++ avec E1 = ' + e1 + ' et E2 = ' + e2 + '\r\n';</a:t>
            </a:r>
          </a:p>
          <a:p>
            <a:r>
              <a:rPr lang="fr-FR" sz="1200" dirty="0">
                <a:latin typeface="Courier New" panose="02070309020205020404" pitchFamily="49" charset="0"/>
                <a:cs typeface="Courier New" panose="02070309020205020404" pitchFamily="49" charset="0"/>
              </a:rPr>
              <a:t>    e3 = e1 * e2++;</a:t>
            </a:r>
          </a:p>
          <a:p>
            <a:r>
              <a:rPr lang="fr-FR" sz="1200" dirty="0">
                <a:latin typeface="Courier New" panose="02070309020205020404" pitchFamily="49" charset="0"/>
                <a:cs typeface="Courier New" panose="02070309020205020404" pitchFamily="49" charset="0"/>
              </a:rPr>
              <a:t>    r = r + '  Après le calcul, on obtient E2 = ' + e2 + ' et E3 = ' + e3;</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ChRes</a:t>
            </a:r>
            <a:r>
              <a:rPr lang="fr-FR" sz="1200" dirty="0">
                <a:latin typeface="Courier New" panose="02070309020205020404" pitchFamily="49" charset="0"/>
                <a:cs typeface="Courier New" panose="02070309020205020404" pitchFamily="49" charset="0"/>
              </a:rPr>
              <a:t> = </a:t>
            </a:r>
            <a:r>
              <a:rPr lang="fr-FR" sz="1200" dirty="0" err="1">
                <a:latin typeface="Courier New" panose="02070309020205020404" pitchFamily="49" charset="0"/>
                <a:cs typeface="Courier New" panose="02070309020205020404" pitchFamily="49" charset="0"/>
              </a:rPr>
              <a:t>ChRes</a:t>
            </a:r>
            <a:r>
              <a:rPr lang="fr-FR" sz="1200" dirty="0">
                <a:latin typeface="Courier New" panose="02070309020205020404" pitchFamily="49" charset="0"/>
                <a:cs typeface="Courier New" panose="02070309020205020404" pitchFamily="49" charset="0"/>
              </a:rPr>
              <a:t> + r;</a:t>
            </a:r>
          </a:p>
          <a:p>
            <a:endParaRPr lang="fr-FR" sz="1200" dirty="0">
              <a:latin typeface="Courier New" panose="02070309020205020404" pitchFamily="49" charset="0"/>
              <a:cs typeface="Courier New" panose="02070309020205020404" pitchFamily="49" charset="0"/>
            </a:endParaRPr>
          </a:p>
          <a:p>
            <a:r>
              <a:rPr lang="fr-FR" sz="1200" dirty="0">
                <a:latin typeface="Courier New" panose="02070309020205020404" pitchFamily="49" charset="0"/>
                <a:cs typeface="Courier New" panose="02070309020205020404" pitchFamily="49" charset="0"/>
              </a:rPr>
              <a:t>    // Affichage du résultat</a:t>
            </a:r>
          </a:p>
          <a:p>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demo.Result.value</a:t>
            </a:r>
            <a:r>
              <a:rPr lang="fr-FR" sz="1200" dirty="0">
                <a:latin typeface="Courier New" panose="02070309020205020404" pitchFamily="49" charset="0"/>
                <a:cs typeface="Courier New" panose="02070309020205020404" pitchFamily="49" charset="0"/>
              </a:rPr>
              <a:t> = </a:t>
            </a:r>
            <a:r>
              <a:rPr lang="fr-FR" sz="1200" dirty="0" err="1">
                <a:latin typeface="Courier New" panose="02070309020205020404" pitchFamily="49" charset="0"/>
                <a:cs typeface="Courier New" panose="02070309020205020404" pitchFamily="49" charset="0"/>
              </a:rPr>
              <a:t>ChRes</a:t>
            </a:r>
            <a:r>
              <a:rPr lang="fr-FR" sz="1200" dirty="0">
                <a:latin typeface="Courier New" panose="02070309020205020404" pitchFamily="49" charset="0"/>
                <a:cs typeface="Courier New" panose="02070309020205020404" pitchFamily="49" charset="0"/>
              </a:rPr>
              <a:t>;</a:t>
            </a:r>
          </a:p>
          <a:p>
            <a:r>
              <a:rPr lang="fr-FR" sz="1200" dirty="0">
                <a:latin typeface="Courier New" panose="02070309020205020404" pitchFamily="49" charset="0"/>
                <a:cs typeface="Courier New" panose="02070309020205020404" pitchFamily="49" charset="0"/>
              </a:rPr>
              <a:t>  }</a:t>
            </a:r>
          </a:p>
          <a:p>
            <a:r>
              <a:rPr lang="fr-FR" sz="1200" dirty="0">
                <a:latin typeface="Courier New" panose="02070309020205020404" pitchFamily="49" charset="0"/>
                <a:cs typeface="Courier New" panose="02070309020205020404" pitchFamily="49" charset="0"/>
              </a:rPr>
              <a:t>&lt;/script&gt;</a:t>
            </a:r>
          </a:p>
        </p:txBody>
      </p:sp>
      <p:sp>
        <p:nvSpPr>
          <p:cNvPr id="4" name="ZoneTexte 3"/>
          <p:cNvSpPr txBox="1"/>
          <p:nvPr/>
        </p:nvSpPr>
        <p:spPr>
          <a:xfrm>
            <a:off x="2196445" y="207390"/>
            <a:ext cx="4817097" cy="369332"/>
          </a:xfrm>
          <a:prstGeom prst="rect">
            <a:avLst/>
          </a:prstGeom>
          <a:noFill/>
        </p:spPr>
        <p:txBody>
          <a:bodyPr wrap="square" rtlCol="0">
            <a:spAutoFit/>
          </a:bodyPr>
          <a:lstStyle/>
          <a:p>
            <a:r>
              <a:rPr lang="fr-FR" dirty="0"/>
              <a:t>Voici la partie JavaScript du code :</a:t>
            </a:r>
          </a:p>
        </p:txBody>
      </p:sp>
      <p:sp>
        <p:nvSpPr>
          <p:cNvPr id="2" name="Espace réservé du numéro de diapositive 1">
            <a:extLst>
              <a:ext uri="{FF2B5EF4-FFF2-40B4-BE49-F238E27FC236}">
                <a16:creationId xmlns:a16="http://schemas.microsoft.com/office/drawing/2014/main" id="{93ED9C99-1D60-4225-A4EB-10E44A69B4F3}"/>
              </a:ext>
            </a:extLst>
          </p:cNvPr>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767504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5133" y="635914"/>
            <a:ext cx="9729836" cy="5078313"/>
          </a:xfrm>
          <a:prstGeom prst="rect">
            <a:avLst/>
          </a:prstGeom>
        </p:spPr>
        <p:txBody>
          <a:bodyPr wrap="square">
            <a:spAutoFit/>
          </a:bodyPr>
          <a:lstStyle/>
          <a:p>
            <a:r>
              <a:rPr lang="fr-FR" sz="1200" dirty="0">
                <a:latin typeface="Courier New" panose="02070309020205020404" pitchFamily="49" charset="0"/>
                <a:ea typeface="Times New Roman" panose="02020603050405020304" pitchFamily="18" charset="0"/>
                <a:cs typeface="Courier New" panose="02070309020205020404" pitchFamily="49" charset="0"/>
              </a:rPr>
              <a:t>&lt;</a:t>
            </a:r>
            <a:r>
              <a:rPr lang="fr-FR" sz="1200" dirty="0" err="1">
                <a:latin typeface="Courier New" panose="02070309020205020404" pitchFamily="49" charset="0"/>
                <a:ea typeface="Times New Roman" panose="02020603050405020304" pitchFamily="18" charset="0"/>
                <a:cs typeface="Courier New" panose="02070309020205020404" pitchFamily="49" charset="0"/>
              </a:rPr>
              <a:t>form</a:t>
            </a:r>
            <a:r>
              <a:rPr lang="fr-FR" sz="1200" dirty="0">
                <a:latin typeface="Courier New" panose="02070309020205020404" pitchFamily="49" charset="0"/>
                <a:ea typeface="Times New Roman" panose="02020603050405020304" pitchFamily="18" charset="0"/>
                <a:cs typeface="Courier New" panose="02070309020205020404" pitchFamily="49" charset="0"/>
              </a:rPr>
              <a:t> </a:t>
            </a:r>
            <a:r>
              <a:rPr lang="fr-FR" sz="1200" dirty="0" err="1">
                <a:latin typeface="Courier New" panose="02070309020205020404" pitchFamily="49" charset="0"/>
                <a:ea typeface="Times New Roman" panose="02020603050405020304" pitchFamily="18" charset="0"/>
                <a:cs typeface="Courier New" panose="02070309020205020404" pitchFamily="49" charset="0"/>
              </a:rPr>
              <a:t>name</a:t>
            </a:r>
            <a:r>
              <a:rPr lang="fr-FR" sz="1200" dirty="0">
                <a:latin typeface="Courier New" panose="02070309020205020404" pitchFamily="49" charset="0"/>
                <a:ea typeface="Times New Roman" panose="02020603050405020304" pitchFamily="18" charset="0"/>
                <a:cs typeface="Courier New" panose="02070309020205020404" pitchFamily="49" charset="0"/>
              </a:rPr>
              <a:t>="</a:t>
            </a:r>
            <a:r>
              <a:rPr lang="fr-FR" sz="1200" dirty="0" err="1">
                <a:latin typeface="Courier New" panose="02070309020205020404" pitchFamily="49" charset="0"/>
                <a:ea typeface="Times New Roman" panose="02020603050405020304" pitchFamily="18" charset="0"/>
                <a:cs typeface="Courier New" panose="02070309020205020404" pitchFamily="49" charset="0"/>
              </a:rPr>
              <a:t>demo</a:t>
            </a:r>
            <a:r>
              <a:rPr lang="fr-FR" sz="1200" dirty="0">
                <a:latin typeface="Courier New" panose="02070309020205020404" pitchFamily="49" charset="0"/>
                <a:ea typeface="Times New Roman" panose="02020603050405020304" pitchFamily="18" charset="0"/>
                <a:cs typeface="Courier New" panose="02070309020205020404" pitchFamily="49" charset="0"/>
              </a:rPr>
              <a:t>"&gt;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&lt;table&gt;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&lt;tr </a:t>
            </a:r>
            <a:r>
              <a:rPr lang="fr-FR" sz="1200" dirty="0" err="1">
                <a:latin typeface="Courier New" panose="02070309020205020404" pitchFamily="49" charset="0"/>
                <a:ea typeface="Times New Roman" panose="02020603050405020304" pitchFamily="18" charset="0"/>
                <a:cs typeface="Courier New" panose="02070309020205020404" pitchFamily="49" charset="0"/>
              </a:rPr>
              <a:t>align</a:t>
            </a:r>
            <a:r>
              <a:rPr lang="fr-FR" sz="1200" dirty="0">
                <a:latin typeface="Courier New" panose="02070309020205020404" pitchFamily="49" charset="0"/>
                <a:ea typeface="Times New Roman" panose="02020603050405020304" pitchFamily="18" charset="0"/>
                <a:cs typeface="Courier New" panose="02070309020205020404" pitchFamily="49" charset="0"/>
              </a:rPr>
              <a:t>="center"&gt;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&lt;td </a:t>
            </a:r>
            <a:r>
              <a:rPr lang="fr-FR" sz="1200" dirty="0" err="1">
                <a:latin typeface="Courier New" panose="02070309020205020404" pitchFamily="49" charset="0"/>
                <a:ea typeface="Times New Roman" panose="02020603050405020304" pitchFamily="18" charset="0"/>
                <a:cs typeface="Courier New" panose="02070309020205020404" pitchFamily="49" charset="0"/>
              </a:rPr>
              <a:t>colspan</a:t>
            </a:r>
            <a:r>
              <a:rPr lang="fr-FR" sz="1200" dirty="0">
                <a:latin typeface="Courier New" panose="02070309020205020404" pitchFamily="49" charset="0"/>
                <a:ea typeface="Times New Roman" panose="02020603050405020304" pitchFamily="18" charset="0"/>
                <a:cs typeface="Courier New" panose="02070309020205020404" pitchFamily="49" charset="0"/>
              </a:rPr>
              <a:t>="2"&gt;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&lt;h1&gt;Test des opérateurs d'incrémentation/décrémentation&lt;/h1&gt;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a:t>
            </a:r>
            <a:r>
              <a:rPr lang="fr-FR" sz="1200" dirty="0" err="1">
                <a:latin typeface="Courier New" panose="02070309020205020404" pitchFamily="49" charset="0"/>
                <a:ea typeface="Times New Roman" panose="02020603050405020304" pitchFamily="18" charset="0"/>
                <a:cs typeface="Courier New" panose="02070309020205020404" pitchFamily="49" charset="0"/>
              </a:rPr>
              <a:t>hr</a:t>
            </a:r>
            <a:r>
              <a:rPr lang="fr-FR" sz="1200" dirty="0">
                <a:latin typeface="Courier New" panose="02070309020205020404" pitchFamily="49" charset="0"/>
                <a:ea typeface="Times New Roman" panose="02020603050405020304" pitchFamily="18" charset="0"/>
                <a:cs typeface="Courier New" panose="02070309020205020404" pitchFamily="49" charset="0"/>
              </a:rPr>
              <a:t>&gt;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&lt;/td&gt;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&lt;/tr&gt;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&lt;tr </a:t>
            </a:r>
            <a:r>
              <a:rPr lang="fr-FR" sz="1200" dirty="0" err="1">
                <a:latin typeface="Courier New" panose="02070309020205020404" pitchFamily="49" charset="0"/>
                <a:ea typeface="Times New Roman" panose="02020603050405020304" pitchFamily="18" charset="0"/>
                <a:cs typeface="Courier New" panose="02070309020205020404" pitchFamily="49" charset="0"/>
              </a:rPr>
              <a:t>align</a:t>
            </a:r>
            <a:r>
              <a:rPr lang="fr-FR" sz="1200" dirty="0">
                <a:latin typeface="Courier New" panose="02070309020205020404" pitchFamily="49" charset="0"/>
                <a:ea typeface="Times New Roman" panose="02020603050405020304" pitchFamily="18" charset="0"/>
                <a:cs typeface="Courier New" panose="02070309020205020404" pitchFamily="49" charset="0"/>
              </a:rPr>
              <a:t>="center"&gt;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&lt;td&gt;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&lt;b&gt;Entrez vos données &lt;/b&gt;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&lt;p&gt;Premier nombre entier e1 = &lt;input type="</a:t>
            </a:r>
            <a:r>
              <a:rPr lang="fr-FR" sz="1200" dirty="0" err="1">
                <a:latin typeface="Courier New" panose="02070309020205020404" pitchFamily="49" charset="0"/>
                <a:ea typeface="Times New Roman" panose="02020603050405020304" pitchFamily="18" charset="0"/>
                <a:cs typeface="Courier New" panose="02070309020205020404" pitchFamily="49" charset="0"/>
              </a:rPr>
              <a:t>text</a:t>
            </a:r>
            <a:r>
              <a:rPr lang="fr-FR" sz="1200" dirty="0">
                <a:latin typeface="Courier New" panose="02070309020205020404" pitchFamily="49" charset="0"/>
                <a:ea typeface="Times New Roman" panose="02020603050405020304" pitchFamily="18" charset="0"/>
                <a:cs typeface="Courier New" panose="02070309020205020404" pitchFamily="49" charset="0"/>
              </a:rPr>
              <a:t>" </a:t>
            </a:r>
            <a:r>
              <a:rPr lang="fr-FR" sz="1200" dirty="0" err="1">
                <a:latin typeface="Courier New" panose="02070309020205020404" pitchFamily="49" charset="0"/>
                <a:ea typeface="Times New Roman" panose="02020603050405020304" pitchFamily="18" charset="0"/>
                <a:cs typeface="Courier New" panose="02070309020205020404" pitchFamily="49" charset="0"/>
              </a:rPr>
              <a:t>name</a:t>
            </a:r>
            <a:r>
              <a:rPr lang="fr-FR" sz="1200" dirty="0">
                <a:latin typeface="Courier New" panose="02070309020205020404" pitchFamily="49" charset="0"/>
                <a:ea typeface="Times New Roman" panose="02020603050405020304" pitchFamily="18" charset="0"/>
                <a:cs typeface="Courier New" panose="02070309020205020404" pitchFamily="49" charset="0"/>
              </a:rPr>
              <a:t>="Entier1" size="10"&gt;&lt;/p&gt;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&lt;p&gt;Deuxième nombre entier e2 = &lt;input type="</a:t>
            </a:r>
            <a:r>
              <a:rPr lang="fr-FR" sz="1200" dirty="0" err="1">
                <a:latin typeface="Courier New" panose="02070309020205020404" pitchFamily="49" charset="0"/>
                <a:ea typeface="Times New Roman" panose="02020603050405020304" pitchFamily="18" charset="0"/>
                <a:cs typeface="Courier New" panose="02070309020205020404" pitchFamily="49" charset="0"/>
              </a:rPr>
              <a:t>text</a:t>
            </a:r>
            <a:r>
              <a:rPr lang="fr-FR" sz="1200" dirty="0">
                <a:latin typeface="Courier New" panose="02070309020205020404" pitchFamily="49" charset="0"/>
                <a:ea typeface="Times New Roman" panose="02020603050405020304" pitchFamily="18" charset="0"/>
                <a:cs typeface="Courier New" panose="02070309020205020404" pitchFamily="49" charset="0"/>
              </a:rPr>
              <a:t>" </a:t>
            </a:r>
            <a:r>
              <a:rPr lang="fr-FR" sz="1200" dirty="0" err="1">
                <a:latin typeface="Courier New" panose="02070309020205020404" pitchFamily="49" charset="0"/>
                <a:ea typeface="Times New Roman" panose="02020603050405020304" pitchFamily="18" charset="0"/>
                <a:cs typeface="Courier New" panose="02070309020205020404" pitchFamily="49" charset="0"/>
              </a:rPr>
              <a:t>name</a:t>
            </a:r>
            <a:r>
              <a:rPr lang="fr-FR" sz="1200" dirty="0">
                <a:latin typeface="Courier New" panose="02070309020205020404" pitchFamily="49" charset="0"/>
                <a:ea typeface="Times New Roman" panose="02020603050405020304" pitchFamily="18" charset="0"/>
                <a:cs typeface="Courier New" panose="02070309020205020404" pitchFamily="49" charset="0"/>
              </a:rPr>
              <a:t>="Entier2" size="10"&gt;&lt;/p&gt;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&lt;/td&gt;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&lt;td&gt;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&lt;input type="</a:t>
            </a:r>
            <a:r>
              <a:rPr lang="fr-FR" sz="1200" dirty="0" err="1">
                <a:latin typeface="Courier New" panose="02070309020205020404" pitchFamily="49" charset="0"/>
                <a:ea typeface="Times New Roman" panose="02020603050405020304" pitchFamily="18" charset="0"/>
                <a:cs typeface="Courier New" panose="02070309020205020404" pitchFamily="49" charset="0"/>
              </a:rPr>
              <a:t>button</a:t>
            </a:r>
            <a:r>
              <a:rPr lang="fr-FR" sz="1200" dirty="0">
                <a:latin typeface="Courier New" panose="02070309020205020404" pitchFamily="49" charset="0"/>
                <a:ea typeface="Times New Roman" panose="02020603050405020304" pitchFamily="18" charset="0"/>
                <a:cs typeface="Courier New" panose="02070309020205020404" pitchFamily="49" charset="0"/>
              </a:rPr>
              <a:t>" value="</a:t>
            </a:r>
            <a:r>
              <a:rPr lang="fr-FR" sz="1200" dirty="0" err="1">
                <a:latin typeface="Courier New" panose="02070309020205020404" pitchFamily="49" charset="0"/>
                <a:ea typeface="Times New Roman" panose="02020603050405020304" pitchFamily="18" charset="0"/>
                <a:cs typeface="Courier New" panose="02070309020205020404" pitchFamily="49" charset="0"/>
              </a:rPr>
              <a:t>Inc</a:t>
            </a:r>
            <a:r>
              <a:rPr lang="fr-FR" sz="1200" dirty="0">
                <a:latin typeface="Courier New" panose="02070309020205020404" pitchFamily="49" charset="0"/>
                <a:ea typeface="Times New Roman" panose="02020603050405020304" pitchFamily="18" charset="0"/>
                <a:cs typeface="Courier New" panose="02070309020205020404" pitchFamily="49" charset="0"/>
              </a:rPr>
              <a:t>/Déc" </a:t>
            </a:r>
            <a:r>
              <a:rPr lang="fr-FR" sz="1200" dirty="0" err="1">
                <a:latin typeface="Courier New" panose="02070309020205020404" pitchFamily="49" charset="0"/>
                <a:ea typeface="Times New Roman" panose="02020603050405020304" pitchFamily="18" charset="0"/>
                <a:cs typeface="Courier New" panose="02070309020205020404" pitchFamily="49" charset="0"/>
              </a:rPr>
              <a:t>onclick</a:t>
            </a:r>
            <a:r>
              <a:rPr lang="fr-FR" sz="1200" dirty="0">
                <a:latin typeface="Courier New" panose="02070309020205020404" pitchFamily="49" charset="0"/>
                <a:ea typeface="Times New Roman" panose="02020603050405020304" pitchFamily="18" charset="0"/>
                <a:cs typeface="Courier New" panose="02070309020205020404" pitchFamily="49" charset="0"/>
              </a:rPr>
              <a:t>="</a:t>
            </a:r>
            <a:r>
              <a:rPr lang="fr-FR" sz="1200" dirty="0" err="1">
                <a:latin typeface="Courier New" panose="02070309020205020404" pitchFamily="49" charset="0"/>
                <a:ea typeface="Times New Roman" panose="02020603050405020304" pitchFamily="18" charset="0"/>
                <a:cs typeface="Courier New" panose="02070309020205020404" pitchFamily="49" charset="0"/>
              </a:rPr>
              <a:t>IncDec</a:t>
            </a:r>
            <a:r>
              <a:rPr lang="fr-FR" sz="1200" dirty="0">
                <a:latin typeface="Courier New" panose="02070309020205020404" pitchFamily="49" charset="0"/>
                <a:ea typeface="Times New Roman" panose="02020603050405020304" pitchFamily="18" charset="0"/>
                <a:cs typeface="Courier New" panose="02070309020205020404" pitchFamily="49" charset="0"/>
              </a:rPr>
              <a:t>();"&gt;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&lt;/td&gt;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&lt;/tr&gt;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&lt;tr </a:t>
            </a:r>
            <a:r>
              <a:rPr lang="fr-FR" sz="1200" dirty="0" err="1">
                <a:latin typeface="Courier New" panose="02070309020205020404" pitchFamily="49" charset="0"/>
                <a:ea typeface="Times New Roman" panose="02020603050405020304" pitchFamily="18" charset="0"/>
                <a:cs typeface="Courier New" panose="02070309020205020404" pitchFamily="49" charset="0"/>
              </a:rPr>
              <a:t>align</a:t>
            </a:r>
            <a:r>
              <a:rPr lang="fr-FR" sz="1200" dirty="0">
                <a:latin typeface="Courier New" panose="02070309020205020404" pitchFamily="49" charset="0"/>
                <a:ea typeface="Times New Roman" panose="02020603050405020304" pitchFamily="18" charset="0"/>
                <a:cs typeface="Courier New" panose="02070309020205020404" pitchFamily="49" charset="0"/>
              </a:rPr>
              <a:t>="center"&gt;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&lt;td </a:t>
            </a:r>
            <a:r>
              <a:rPr lang="fr-FR" sz="1200" dirty="0" err="1">
                <a:latin typeface="Courier New" panose="02070309020205020404" pitchFamily="49" charset="0"/>
                <a:ea typeface="Times New Roman" panose="02020603050405020304" pitchFamily="18" charset="0"/>
                <a:cs typeface="Courier New" panose="02070309020205020404" pitchFamily="49" charset="0"/>
              </a:rPr>
              <a:t>colspan</a:t>
            </a:r>
            <a:r>
              <a:rPr lang="fr-FR" sz="1200" dirty="0">
                <a:latin typeface="Courier New" panose="02070309020205020404" pitchFamily="49" charset="0"/>
                <a:ea typeface="Times New Roman" panose="02020603050405020304" pitchFamily="18" charset="0"/>
                <a:cs typeface="Courier New" panose="02070309020205020404" pitchFamily="49" charset="0"/>
              </a:rPr>
              <a:t>="2"&gt;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&lt;b&gt;Résultats&lt;/b&gt;&lt;</a:t>
            </a:r>
            <a:r>
              <a:rPr lang="fr-FR" sz="1200" dirty="0" err="1">
                <a:latin typeface="Courier New" panose="02070309020205020404" pitchFamily="49" charset="0"/>
                <a:ea typeface="Times New Roman" panose="02020603050405020304" pitchFamily="18" charset="0"/>
                <a:cs typeface="Courier New" panose="02070309020205020404" pitchFamily="49" charset="0"/>
              </a:rPr>
              <a:t>br</a:t>
            </a:r>
            <a:r>
              <a:rPr lang="fr-FR" sz="1200" dirty="0">
                <a:latin typeface="Courier New" panose="02070309020205020404" pitchFamily="49" charset="0"/>
                <a:ea typeface="Times New Roman" panose="02020603050405020304" pitchFamily="18" charset="0"/>
                <a:cs typeface="Courier New" panose="02070309020205020404" pitchFamily="49" charset="0"/>
              </a:rPr>
              <a:t>&gt;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a:t>
            </a:r>
            <a:r>
              <a:rPr lang="fr-FR" sz="1200" dirty="0" err="1">
                <a:latin typeface="Courier New" panose="02070309020205020404" pitchFamily="49" charset="0"/>
                <a:ea typeface="Times New Roman" panose="02020603050405020304" pitchFamily="18" charset="0"/>
                <a:cs typeface="Courier New" panose="02070309020205020404" pitchFamily="49" charset="0"/>
              </a:rPr>
              <a:t>textarea</a:t>
            </a:r>
            <a:r>
              <a:rPr lang="fr-FR" sz="1200" dirty="0">
                <a:latin typeface="Courier New" panose="02070309020205020404" pitchFamily="49" charset="0"/>
                <a:ea typeface="Times New Roman" panose="02020603050405020304" pitchFamily="18" charset="0"/>
                <a:cs typeface="Courier New" panose="02070309020205020404" pitchFamily="49" charset="0"/>
              </a:rPr>
              <a:t> </a:t>
            </a:r>
            <a:r>
              <a:rPr lang="fr-FR" sz="1200" dirty="0" err="1">
                <a:latin typeface="Courier New" panose="02070309020205020404" pitchFamily="49" charset="0"/>
                <a:ea typeface="Times New Roman" panose="02020603050405020304" pitchFamily="18" charset="0"/>
                <a:cs typeface="Courier New" panose="02070309020205020404" pitchFamily="49" charset="0"/>
              </a:rPr>
              <a:t>name</a:t>
            </a:r>
            <a:r>
              <a:rPr lang="fr-FR" sz="1200" dirty="0">
                <a:latin typeface="Courier New" panose="02070309020205020404" pitchFamily="49" charset="0"/>
                <a:ea typeface="Times New Roman" panose="02020603050405020304" pitchFamily="18" charset="0"/>
                <a:cs typeface="Courier New" panose="02070309020205020404" pitchFamily="49" charset="0"/>
              </a:rPr>
              <a:t>="</a:t>
            </a:r>
            <a:r>
              <a:rPr lang="fr-FR" sz="1200" dirty="0" err="1">
                <a:latin typeface="Courier New" panose="02070309020205020404" pitchFamily="49" charset="0"/>
                <a:ea typeface="Times New Roman" panose="02020603050405020304" pitchFamily="18" charset="0"/>
                <a:cs typeface="Courier New" panose="02070309020205020404" pitchFamily="49" charset="0"/>
              </a:rPr>
              <a:t>Result</a:t>
            </a:r>
            <a:r>
              <a:rPr lang="fr-FR" sz="1200" dirty="0">
                <a:latin typeface="Courier New" panose="02070309020205020404" pitchFamily="49" charset="0"/>
                <a:ea typeface="Times New Roman" panose="02020603050405020304" pitchFamily="18" charset="0"/>
                <a:cs typeface="Courier New" panose="02070309020205020404" pitchFamily="49" charset="0"/>
              </a:rPr>
              <a:t>" </a:t>
            </a:r>
            <a:r>
              <a:rPr lang="fr-FR" sz="1200" dirty="0" err="1">
                <a:latin typeface="Courier New" panose="02070309020205020404" pitchFamily="49" charset="0"/>
                <a:ea typeface="Times New Roman" panose="02020603050405020304" pitchFamily="18" charset="0"/>
                <a:cs typeface="Courier New" panose="02070309020205020404" pitchFamily="49" charset="0"/>
              </a:rPr>
              <a:t>rows</a:t>
            </a:r>
            <a:r>
              <a:rPr lang="fr-FR" sz="1200" dirty="0">
                <a:latin typeface="Courier New" panose="02070309020205020404" pitchFamily="49" charset="0"/>
                <a:ea typeface="Times New Roman" panose="02020603050405020304" pitchFamily="18" charset="0"/>
                <a:cs typeface="Courier New" panose="02070309020205020404" pitchFamily="49" charset="0"/>
              </a:rPr>
              <a:t>="5" cols="60"&gt;&lt;/</a:t>
            </a:r>
            <a:r>
              <a:rPr lang="fr-FR" sz="1200" dirty="0" err="1">
                <a:latin typeface="Courier New" panose="02070309020205020404" pitchFamily="49" charset="0"/>
                <a:ea typeface="Times New Roman" panose="02020603050405020304" pitchFamily="18" charset="0"/>
                <a:cs typeface="Courier New" panose="02070309020205020404" pitchFamily="49" charset="0"/>
              </a:rPr>
              <a:t>textarea</a:t>
            </a:r>
            <a:r>
              <a:rPr lang="fr-FR" sz="1200" dirty="0">
                <a:latin typeface="Courier New" panose="02070309020205020404" pitchFamily="49" charset="0"/>
                <a:ea typeface="Times New Roman" panose="02020603050405020304" pitchFamily="18" charset="0"/>
                <a:cs typeface="Courier New" panose="02070309020205020404" pitchFamily="49" charset="0"/>
              </a:rPr>
              <a:t>&gt;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&lt;/td&gt;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&lt;/tr&gt;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  &lt;/table&gt;</a:t>
            </a:r>
          </a:p>
          <a:p>
            <a:r>
              <a:rPr lang="fr-FR" sz="1200" dirty="0">
                <a:latin typeface="Courier New" panose="02070309020205020404" pitchFamily="49" charset="0"/>
                <a:ea typeface="Times New Roman" panose="02020603050405020304" pitchFamily="18" charset="0"/>
                <a:cs typeface="Courier New" panose="02070309020205020404" pitchFamily="49" charset="0"/>
              </a:rPr>
              <a:t>&lt;/</a:t>
            </a:r>
            <a:r>
              <a:rPr lang="fr-FR" sz="1200" dirty="0" err="1">
                <a:latin typeface="Courier New" panose="02070309020205020404" pitchFamily="49" charset="0"/>
                <a:ea typeface="Times New Roman" panose="02020603050405020304" pitchFamily="18" charset="0"/>
                <a:cs typeface="Courier New" panose="02070309020205020404" pitchFamily="49" charset="0"/>
              </a:rPr>
              <a:t>form</a:t>
            </a:r>
            <a:r>
              <a:rPr lang="fr-FR" sz="1200" dirty="0">
                <a:latin typeface="Courier New" panose="02070309020205020404" pitchFamily="49" charset="0"/>
                <a:ea typeface="Times New Roman" panose="02020603050405020304" pitchFamily="18" charset="0"/>
                <a:cs typeface="Courier New" panose="02070309020205020404" pitchFamily="49" charset="0"/>
              </a:rPr>
              <a:t>&gt;</a:t>
            </a:r>
          </a:p>
        </p:txBody>
      </p:sp>
      <p:sp>
        <p:nvSpPr>
          <p:cNvPr id="3" name="ZoneTexte 2"/>
          <p:cNvSpPr txBox="1"/>
          <p:nvPr/>
        </p:nvSpPr>
        <p:spPr>
          <a:xfrm>
            <a:off x="1564850" y="179109"/>
            <a:ext cx="5731497" cy="369332"/>
          </a:xfrm>
          <a:prstGeom prst="rect">
            <a:avLst/>
          </a:prstGeom>
          <a:noFill/>
        </p:spPr>
        <p:txBody>
          <a:bodyPr wrap="square" rtlCol="0">
            <a:spAutoFit/>
          </a:bodyPr>
          <a:lstStyle/>
          <a:p>
            <a:r>
              <a:rPr lang="fr-FR" dirty="0"/>
              <a:t>Suite :</a:t>
            </a:r>
          </a:p>
        </p:txBody>
      </p:sp>
      <p:sp>
        <p:nvSpPr>
          <p:cNvPr id="4" name="Espace réservé du numéro de diapositive 3">
            <a:extLst>
              <a:ext uri="{FF2B5EF4-FFF2-40B4-BE49-F238E27FC236}">
                <a16:creationId xmlns:a16="http://schemas.microsoft.com/office/drawing/2014/main" id="{AA31E061-C160-426C-8818-F9129FCB15FE}"/>
              </a:ext>
            </a:extLst>
          </p:cNvPr>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979847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2725" y="2042636"/>
            <a:ext cx="6096000" cy="1477328"/>
          </a:xfrm>
          <a:prstGeom prst="rect">
            <a:avLst/>
          </a:prstGeom>
        </p:spPr>
        <p:txBody>
          <a:bodyPr>
            <a:spAutoFit/>
          </a:bodyPr>
          <a:lstStyle/>
          <a:p>
            <a:r>
              <a:rPr lang="fr-FR" dirty="0">
                <a:latin typeface="Courier New" panose="02070309020205020404" pitchFamily="49" charset="0"/>
                <a:cs typeface="Courier New" panose="02070309020205020404" pitchFamily="49" charset="0"/>
              </a:rPr>
              <a:t>var a = 5;</a:t>
            </a:r>
          </a:p>
          <a:p>
            <a:r>
              <a:rPr lang="fr-FR" dirty="0">
                <a:latin typeface="Courier New" panose="02070309020205020404" pitchFamily="49" charset="0"/>
                <a:cs typeface="Courier New" panose="02070309020205020404" pitchFamily="49" charset="0"/>
              </a:rPr>
              <a:t>var b = 6;</a:t>
            </a:r>
          </a:p>
          <a:p>
            <a:r>
              <a:rPr lang="fr-FR" dirty="0">
                <a:latin typeface="Courier New" panose="02070309020205020404" pitchFamily="49" charset="0"/>
                <a:cs typeface="Courier New" panose="02070309020205020404" pitchFamily="49" charset="0"/>
              </a:rPr>
              <a:t>var c = a++;</a:t>
            </a:r>
          </a:p>
          <a:p>
            <a:r>
              <a:rPr lang="fr-FR" dirty="0">
                <a:latin typeface="Courier New" panose="02070309020205020404" pitchFamily="49" charset="0"/>
                <a:cs typeface="Courier New" panose="02070309020205020404" pitchFamily="49" charset="0"/>
              </a:rPr>
              <a:t>var d = ++b;</a:t>
            </a:r>
          </a:p>
          <a:p>
            <a:r>
              <a:rPr lang="fr-FR" dirty="0" err="1">
                <a:latin typeface="Courier New" panose="02070309020205020404" pitchFamily="49" charset="0"/>
                <a:cs typeface="Courier New" panose="02070309020205020404" pitchFamily="49" charset="0"/>
              </a:rPr>
              <a:t>document.write</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a,b,c,d</a:t>
            </a:r>
            <a:r>
              <a:rPr lang="fr-FR" dirty="0">
                <a:latin typeface="Courier New" panose="02070309020205020404" pitchFamily="49" charset="0"/>
                <a:cs typeface="Courier New" panose="02070309020205020404" pitchFamily="49" charset="0"/>
              </a:rPr>
              <a:t>);</a:t>
            </a:r>
          </a:p>
        </p:txBody>
      </p:sp>
      <p:sp>
        <p:nvSpPr>
          <p:cNvPr id="3" name="ZoneTexte 2">
            <a:extLst>
              <a:ext uri="{FF2B5EF4-FFF2-40B4-BE49-F238E27FC236}">
                <a16:creationId xmlns:a16="http://schemas.microsoft.com/office/drawing/2014/main" id="{79B5676B-AA53-4C63-881F-18635729A881}"/>
              </a:ext>
            </a:extLst>
          </p:cNvPr>
          <p:cNvSpPr txBox="1"/>
          <p:nvPr/>
        </p:nvSpPr>
        <p:spPr>
          <a:xfrm>
            <a:off x="2133600" y="342900"/>
            <a:ext cx="7105650" cy="584775"/>
          </a:xfrm>
          <a:prstGeom prst="rect">
            <a:avLst/>
          </a:prstGeom>
          <a:noFill/>
        </p:spPr>
        <p:txBody>
          <a:bodyPr wrap="square" rtlCol="0">
            <a:spAutoFit/>
          </a:bodyPr>
          <a:lstStyle/>
          <a:p>
            <a:r>
              <a:rPr lang="fr-FR" sz="3200" dirty="0"/>
              <a:t>Danger des post et pré incrémentations</a:t>
            </a:r>
          </a:p>
        </p:txBody>
      </p:sp>
      <p:sp>
        <p:nvSpPr>
          <p:cNvPr id="4" name="ZoneTexte 3">
            <a:extLst>
              <a:ext uri="{FF2B5EF4-FFF2-40B4-BE49-F238E27FC236}">
                <a16:creationId xmlns:a16="http://schemas.microsoft.com/office/drawing/2014/main" id="{705C9834-1551-4C9C-9E0D-E99FF12D81A0}"/>
              </a:ext>
            </a:extLst>
          </p:cNvPr>
          <p:cNvSpPr txBox="1"/>
          <p:nvPr/>
        </p:nvSpPr>
        <p:spPr>
          <a:xfrm>
            <a:off x="2457450" y="1409700"/>
            <a:ext cx="6610350" cy="369332"/>
          </a:xfrm>
          <a:prstGeom prst="rect">
            <a:avLst/>
          </a:prstGeom>
          <a:noFill/>
        </p:spPr>
        <p:txBody>
          <a:bodyPr wrap="square" rtlCol="0">
            <a:spAutoFit/>
          </a:bodyPr>
          <a:lstStyle/>
          <a:p>
            <a:r>
              <a:rPr lang="fr-FR" dirty="0"/>
              <a:t>D'après vous, que va afficher la fonction </a:t>
            </a:r>
            <a:r>
              <a:rPr lang="fr-FR" dirty="0" err="1"/>
              <a:t>document.write</a:t>
            </a:r>
            <a:r>
              <a:rPr lang="fr-FR" dirty="0"/>
              <a:t>() ?</a:t>
            </a:r>
          </a:p>
        </p:txBody>
      </p:sp>
      <p:sp>
        <p:nvSpPr>
          <p:cNvPr id="5" name="Espace réservé du numéro de diapositive 4">
            <a:extLst>
              <a:ext uri="{FF2B5EF4-FFF2-40B4-BE49-F238E27FC236}">
                <a16:creationId xmlns:a16="http://schemas.microsoft.com/office/drawing/2014/main" id="{040BA03F-FB93-49F6-BBC0-191E6B27BC0F}"/>
              </a:ext>
            </a:extLst>
          </p:cNvPr>
          <p:cNvSpPr>
            <a:spLocks noGrp="1"/>
          </p:cNvSpPr>
          <p:nvPr>
            <p:ph type="sldNum" sz="quarter" idx="12"/>
          </p:nvPr>
        </p:nvSpPr>
        <p:spPr/>
        <p:txBody>
          <a:bodyPr/>
          <a:lstStyle/>
          <a:p>
            <a:fld id="{D57F1E4F-1CFF-5643-939E-217C01CDF565}" type="slidenum">
              <a:rPr lang="en-US" smtClean="0"/>
              <a:pPr/>
              <a:t>69</a:t>
            </a:fld>
            <a:endParaRPr lang="en-US" dirty="0"/>
          </a:p>
        </p:txBody>
      </p:sp>
      <p:pic>
        <p:nvPicPr>
          <p:cNvPr id="7" name="Image 6">
            <a:extLst>
              <a:ext uri="{FF2B5EF4-FFF2-40B4-BE49-F238E27FC236}">
                <a16:creationId xmlns:a16="http://schemas.microsoft.com/office/drawing/2014/main" id="{E4644F82-42DD-4F3C-95BA-073F4BEC5A8D}"/>
              </a:ext>
            </a:extLst>
          </p:cNvPr>
          <p:cNvPicPr>
            <a:picLocks noChangeAspect="1"/>
          </p:cNvPicPr>
          <p:nvPr/>
        </p:nvPicPr>
        <p:blipFill>
          <a:blip r:embed="rId2"/>
          <a:stretch>
            <a:fillRect/>
          </a:stretch>
        </p:blipFill>
        <p:spPr>
          <a:xfrm>
            <a:off x="4310784" y="4469119"/>
            <a:ext cx="2314286" cy="952381"/>
          </a:xfrm>
          <a:prstGeom prst="rect">
            <a:avLst/>
          </a:prstGeom>
        </p:spPr>
      </p:pic>
    </p:spTree>
    <p:extLst>
      <p:ext uri="{BB962C8B-B14F-4D97-AF65-F5344CB8AC3E}">
        <p14:creationId xmlns:p14="http://schemas.microsoft.com/office/powerpoint/2010/main" val="28822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2222596" y="914787"/>
            <a:ext cx="9969404" cy="5832366"/>
          </a:xfrm>
          <a:prstGeom prst="rect">
            <a:avLst/>
          </a:prstGeom>
          <a:noFill/>
        </p:spPr>
        <p:txBody>
          <a:bodyPr wrap="square" rtlCol="0">
            <a:spAutoFit/>
          </a:bodyPr>
          <a:lstStyle/>
          <a:p>
            <a:r>
              <a:rPr lang="fr-FR" sz="2800" dirty="0"/>
              <a:t>HTML, XHTML et CSS</a:t>
            </a:r>
          </a:p>
          <a:p>
            <a:pPr hangingPunct="0"/>
            <a:r>
              <a:rPr lang="fr-FR" dirty="0"/>
              <a:t>HTML est le langage de base permettant de définir des pages Web. Il est composé de balises (aussi appelées marqueurs ou tags) qui décrivent et mettent en forme des contenus. </a:t>
            </a:r>
          </a:p>
          <a:p>
            <a:pPr hangingPunct="0"/>
            <a:endParaRPr lang="fr-FR" dirty="0"/>
          </a:p>
          <a:p>
            <a:pPr hangingPunct="0"/>
            <a:r>
              <a:rPr lang="fr-FR" dirty="0"/>
              <a:t>XHTML (</a:t>
            </a:r>
            <a:r>
              <a:rPr lang="fr-FR" i="1" dirty="0" err="1"/>
              <a:t>e</a:t>
            </a:r>
            <a:r>
              <a:rPr lang="fr-FR" i="1" u="sng" dirty="0" err="1"/>
              <a:t>X</a:t>
            </a:r>
            <a:r>
              <a:rPr lang="fr-FR" i="1" dirty="0" err="1"/>
              <a:t>tensible</a:t>
            </a:r>
            <a:r>
              <a:rPr lang="fr-FR" i="1" dirty="0"/>
              <a:t> </a:t>
            </a:r>
            <a:r>
              <a:rPr lang="fr-FR" i="1" u="sng" dirty="0"/>
              <a:t>H</a:t>
            </a:r>
            <a:r>
              <a:rPr lang="fr-FR" i="1" dirty="0"/>
              <a:t>yper</a:t>
            </a:r>
            <a:r>
              <a:rPr lang="fr-FR" i="1" u="sng" dirty="0"/>
              <a:t>T</a:t>
            </a:r>
            <a:r>
              <a:rPr lang="fr-FR" i="1" dirty="0"/>
              <a:t>ext </a:t>
            </a:r>
            <a:r>
              <a:rPr lang="fr-FR" i="1" u="sng" dirty="0" err="1"/>
              <a:t>M</a:t>
            </a:r>
            <a:r>
              <a:rPr lang="fr-FR" i="1" dirty="0" err="1"/>
              <a:t>arkup</a:t>
            </a:r>
            <a:r>
              <a:rPr lang="fr-FR" i="1" dirty="0"/>
              <a:t> </a:t>
            </a:r>
            <a:r>
              <a:rPr lang="fr-FR" i="1" u="sng" dirty="0" err="1"/>
              <a:t>L</a:t>
            </a:r>
            <a:r>
              <a:rPr lang="fr-FR" i="1" dirty="0" err="1"/>
              <a:t>anguage</a:t>
            </a:r>
            <a:r>
              <a:rPr lang="fr-FR" dirty="0"/>
              <a:t>) est un langage assez proche d'HTML, à quelques nuances près :</a:t>
            </a:r>
          </a:p>
          <a:p>
            <a:pPr marL="285750" lvl="0" indent="-285750" hangingPunct="0">
              <a:buFont typeface="Arial" panose="020B0604020202020204" pitchFamily="34" charset="0"/>
              <a:buChar char="•"/>
            </a:pPr>
            <a:r>
              <a:rPr lang="fr-FR" dirty="0"/>
              <a:t>la balise &lt;!DOCTYPE&gt; est obligatoire</a:t>
            </a:r>
          </a:p>
          <a:p>
            <a:pPr marL="285750" lvl="0" indent="-285750" hangingPunct="0">
              <a:buFont typeface="Arial" panose="020B0604020202020204" pitchFamily="34" charset="0"/>
              <a:buChar char="•"/>
            </a:pPr>
            <a:r>
              <a:rPr lang="fr-FR" dirty="0"/>
              <a:t>l'attribut </a:t>
            </a:r>
            <a:r>
              <a:rPr lang="fr-FR" dirty="0" err="1"/>
              <a:t>xmlns</a:t>
            </a:r>
            <a:r>
              <a:rPr lang="fr-FR" dirty="0"/>
              <a:t> dans la balise &lt;html&gt; n’est plus obligatoire </a:t>
            </a:r>
          </a:p>
          <a:p>
            <a:pPr marL="285750" lvl="0" indent="-285750" hangingPunct="0">
              <a:buFont typeface="Arial" panose="020B0604020202020204" pitchFamily="34" charset="0"/>
              <a:buChar char="•"/>
            </a:pPr>
            <a:r>
              <a:rPr lang="fr-FR" dirty="0"/>
              <a:t>toutes les balises doivent avoir un parent</a:t>
            </a:r>
          </a:p>
          <a:p>
            <a:pPr marL="285750" lvl="0" indent="-285750" hangingPunct="0">
              <a:buFont typeface="Arial" panose="020B0604020202020204" pitchFamily="34" charset="0"/>
              <a:buChar char="•"/>
            </a:pPr>
            <a:r>
              <a:rPr lang="fr-FR" dirty="0"/>
              <a:t>le parent de tous les parents est </a:t>
            </a:r>
            <a:r>
              <a:rPr lang="fr-FR" u="dbl" dirty="0"/>
              <a:t>&lt;html&gt;</a:t>
            </a:r>
            <a:endParaRPr lang="fr-FR" dirty="0"/>
          </a:p>
          <a:p>
            <a:pPr marL="285750" lvl="0" indent="-285750" hangingPunct="0">
              <a:buFont typeface="Arial" panose="020B0604020202020204" pitchFamily="34" charset="0"/>
              <a:buChar char="•"/>
            </a:pPr>
            <a:r>
              <a:rPr lang="fr-FR" dirty="0"/>
              <a:t>les balises &lt;</a:t>
            </a:r>
            <a:r>
              <a:rPr lang="fr-FR" dirty="0" err="1"/>
              <a:t>head</a:t>
            </a:r>
            <a:r>
              <a:rPr lang="fr-FR" dirty="0"/>
              <a:t>&gt;, &lt;</a:t>
            </a:r>
            <a:r>
              <a:rPr lang="fr-FR" dirty="0" err="1"/>
              <a:t>title</a:t>
            </a:r>
            <a:r>
              <a:rPr lang="fr-FR" dirty="0"/>
              <a:t>&gt; et &lt;body&gt; sont obligatoires</a:t>
            </a:r>
          </a:p>
          <a:p>
            <a:pPr marL="285750" lvl="0" indent="-285750" hangingPunct="0">
              <a:buFont typeface="Arial" panose="020B0604020202020204" pitchFamily="34" charset="0"/>
              <a:buChar char="•"/>
            </a:pPr>
            <a:r>
              <a:rPr lang="fr-FR" dirty="0"/>
              <a:t>toutes les balises doivent être fermées et écrites en caractères minuscules</a:t>
            </a:r>
          </a:p>
          <a:p>
            <a:pPr marL="285750" lvl="0" indent="-285750" hangingPunct="0">
              <a:buFont typeface="Arial" panose="020B0604020202020204" pitchFamily="34" charset="0"/>
              <a:buChar char="•"/>
            </a:pPr>
            <a:r>
              <a:rPr lang="fr-FR" dirty="0"/>
              <a:t>tous les attributs doivent être écrits en caractères minuscules (y compris les attributs événementiels comme </a:t>
            </a:r>
            <a:r>
              <a:rPr lang="fr-FR" dirty="0" err="1"/>
              <a:t>onclick</a:t>
            </a:r>
            <a:r>
              <a:rPr lang="fr-FR" dirty="0"/>
              <a:t>, </a:t>
            </a:r>
            <a:r>
              <a:rPr lang="fr-FR" dirty="0" err="1"/>
              <a:t>onfocus</a:t>
            </a:r>
            <a:r>
              <a:rPr lang="fr-FR" dirty="0"/>
              <a:t>, </a:t>
            </a:r>
            <a:r>
              <a:rPr lang="fr-FR" dirty="0" err="1"/>
              <a:t>onmouseup</a:t>
            </a:r>
            <a:r>
              <a:rPr lang="fr-FR" dirty="0"/>
              <a:t>, etc.) </a:t>
            </a:r>
          </a:p>
          <a:p>
            <a:pPr marL="285750" lvl="0" indent="-285750" hangingPunct="0">
              <a:buFont typeface="Arial" panose="020B0604020202020204" pitchFamily="34" charset="0"/>
              <a:buChar char="•"/>
            </a:pPr>
            <a:r>
              <a:rPr lang="fr-FR" dirty="0"/>
              <a:t>les valeurs affectées aux attributs doivent être délimitées par des guillemets</a:t>
            </a:r>
          </a:p>
          <a:p>
            <a:pPr marL="285750" lvl="0" indent="-285750" hangingPunct="0">
              <a:spcBef>
                <a:spcPts val="300"/>
              </a:spcBef>
              <a:spcAft>
                <a:spcPts val="300"/>
              </a:spcAft>
              <a:buFont typeface="Arial" panose="020B0604020202020204" pitchFamily="34" charset="0"/>
              <a:buChar char="•"/>
              <a:tabLst>
                <a:tab pos="540385" algn="l"/>
                <a:tab pos="817245" algn="l"/>
              </a:tabLst>
            </a:pPr>
            <a:r>
              <a:rPr lang="fr-FR" dirty="0">
                <a:latin typeface="Times New Roman" panose="02020603050405020304" pitchFamily="18" charset="0"/>
                <a:ea typeface="Times New Roman" panose="02020603050405020304" pitchFamily="18" charset="0"/>
              </a:rPr>
              <a:t>les balises doivent être correctement imbriquées. A titre d'exemple, seule la seconde ligne de code est correcte en XHTML :</a:t>
            </a:r>
          </a:p>
          <a:p>
            <a:pPr hangingPunct="0">
              <a:spcBef>
                <a:spcPts val="600"/>
              </a:spcBef>
              <a:spcAft>
                <a:spcPts val="1200"/>
              </a:spcAft>
            </a:pPr>
            <a:r>
              <a:rPr lang="fr-FR" sz="1600" dirty="0">
                <a:latin typeface="Courier New" panose="02070309020205020404" pitchFamily="49" charset="0"/>
                <a:ea typeface="Times New Roman" panose="02020603050405020304" pitchFamily="18" charset="0"/>
                <a:cs typeface="Times New Roman" panose="02020603050405020304" pitchFamily="18" charset="0"/>
              </a:rPr>
              <a:t>&lt;b&gt;&lt;i&gt;Ce texte est gras et italique&lt;/b&gt;&lt;/i&gt;</a:t>
            </a:r>
          </a:p>
          <a:p>
            <a:pPr hangingPunct="0">
              <a:spcBef>
                <a:spcPts val="600"/>
              </a:spcBef>
              <a:spcAft>
                <a:spcPts val="1200"/>
              </a:spcAft>
            </a:pPr>
            <a:r>
              <a:rPr lang="fr-FR" sz="1600" dirty="0">
                <a:latin typeface="Courier New" panose="02070309020205020404" pitchFamily="49" charset="0"/>
                <a:ea typeface="Times New Roman" panose="02020603050405020304" pitchFamily="18" charset="0"/>
                <a:cs typeface="Times New Roman" panose="02020603050405020304" pitchFamily="18" charset="0"/>
              </a:rPr>
              <a:t>&lt;b&gt;&lt;i&gt;Ce texte est gras et italique&lt;/i&gt;&lt;/b&gt;</a:t>
            </a:r>
            <a:endParaRPr lang="fr-FR" dirty="0"/>
          </a:p>
        </p:txBody>
      </p:sp>
      <p:sp>
        <p:nvSpPr>
          <p:cNvPr id="2" name="Rectangle 1"/>
          <p:cNvSpPr/>
          <p:nvPr/>
        </p:nvSpPr>
        <p:spPr>
          <a:xfrm>
            <a:off x="1685544" y="133082"/>
            <a:ext cx="6096000" cy="461665"/>
          </a:xfrm>
          <a:prstGeom prst="rect">
            <a:avLst/>
          </a:prstGeom>
        </p:spPr>
        <p:txBody>
          <a:bodyPr>
            <a:spAutoFit/>
          </a:bodyPr>
          <a:lstStyle/>
          <a:p>
            <a:r>
              <a:rPr lang="fr-FR" sz="2400" b="1" dirty="0"/>
              <a:t>Composantes Web</a:t>
            </a:r>
          </a:p>
        </p:txBody>
      </p:sp>
      <p:sp>
        <p:nvSpPr>
          <p:cNvPr id="3" name="Espace réservé du numéro de diapositive 2">
            <a:extLst>
              <a:ext uri="{FF2B5EF4-FFF2-40B4-BE49-F238E27FC236}">
                <a16:creationId xmlns:a16="http://schemas.microsoft.com/office/drawing/2014/main" id="{4157610C-6393-4E69-BAA2-1C4AB08ABE2A}"/>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44545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5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fade">
                                      <p:cBhvr>
                                        <p:cTn id="42" dur="5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fade">
                                      <p:cBhvr>
                                        <p:cTn id="47" dur="500"/>
                                        <p:tgtEl>
                                          <p:spTgt spid="4">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2" end="12"/>
                                            </p:txEl>
                                          </p:spTgt>
                                        </p:tgtEl>
                                        <p:attrNameLst>
                                          <p:attrName>style.visibility</p:attrName>
                                        </p:attrNameLst>
                                      </p:cBhvr>
                                      <p:to>
                                        <p:strVal val="visible"/>
                                      </p:to>
                                    </p:set>
                                    <p:animEffect transition="in" filter="fade">
                                      <p:cBhvr>
                                        <p:cTn id="52" dur="500"/>
                                        <p:tgtEl>
                                          <p:spTgt spid="4">
                                            <p:txEl>
                                              <p:pRg st="12" end="12"/>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animEffect transition="in" filter="fade">
                                      <p:cBhvr>
                                        <p:cTn id="55" dur="500"/>
                                        <p:tgtEl>
                                          <p:spTgt spid="4">
                                            <p:txEl>
                                              <p:pRg st="13" end="1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14" end="14"/>
                                            </p:txEl>
                                          </p:spTgt>
                                        </p:tgtEl>
                                        <p:attrNameLst>
                                          <p:attrName>style.visibility</p:attrName>
                                        </p:attrNameLst>
                                      </p:cBhvr>
                                      <p:to>
                                        <p:strVal val="visible"/>
                                      </p:to>
                                    </p:set>
                                    <p:animEffect transition="in" filter="fade">
                                      <p:cBhvr>
                                        <p:cTn id="58"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203704" y="822960"/>
            <a:ext cx="8823960" cy="5786199"/>
          </a:xfrm>
          <a:prstGeom prst="rect">
            <a:avLst/>
          </a:prstGeom>
          <a:noFill/>
        </p:spPr>
        <p:txBody>
          <a:bodyPr wrap="square" rtlCol="0">
            <a:spAutoFit/>
          </a:bodyPr>
          <a:lstStyle/>
          <a:p>
            <a:r>
              <a:rPr lang="fr-FR" sz="2800" dirty="0"/>
              <a:t>Les objets par défaut de JavaScript</a:t>
            </a:r>
          </a:p>
          <a:p>
            <a:endParaRPr lang="fr-FR" dirty="0"/>
          </a:p>
          <a:p>
            <a:r>
              <a:rPr lang="fr-FR" dirty="0"/>
              <a:t>JavaScript peut manipuler :</a:t>
            </a:r>
          </a:p>
          <a:p>
            <a:pPr marL="285750" indent="-285750">
              <a:buFont typeface="Arial" panose="020B0604020202020204" pitchFamily="34" charset="0"/>
              <a:buChar char="•"/>
            </a:pPr>
            <a:r>
              <a:rPr lang="fr-FR" dirty="0"/>
              <a:t>des variables non typées;</a:t>
            </a:r>
          </a:p>
          <a:p>
            <a:pPr marL="285750" indent="-285750">
              <a:buFont typeface="Arial" panose="020B0604020202020204" pitchFamily="34" charset="0"/>
              <a:buChar char="•"/>
            </a:pPr>
            <a:r>
              <a:rPr lang="fr-FR" dirty="0"/>
              <a:t>des objets.</a:t>
            </a:r>
          </a:p>
          <a:p>
            <a:endParaRPr lang="fr-FR" dirty="0"/>
          </a:p>
          <a:p>
            <a:r>
              <a:rPr lang="fr-FR" dirty="0"/>
              <a:t>Plusieurs classes prédéfinies sont disponibles :</a:t>
            </a:r>
          </a:p>
          <a:p>
            <a:r>
              <a:rPr lang="fr-FR" dirty="0" err="1">
                <a:latin typeface="Courier New" panose="02070309020205020404" pitchFamily="49" charset="0"/>
                <a:cs typeface="Courier New" panose="02070309020205020404" pitchFamily="49" charset="0"/>
              </a:rPr>
              <a:t>Number</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Boolean</a:t>
            </a:r>
            <a:r>
              <a:rPr lang="fr-FR" dirty="0">
                <a:latin typeface="Courier New" panose="02070309020205020404" pitchFamily="49" charset="0"/>
                <a:cs typeface="Courier New" panose="02070309020205020404" pitchFamily="49" charset="0"/>
              </a:rPr>
              <a:t>, Date, Math, String </a:t>
            </a:r>
            <a:r>
              <a:rPr lang="fr-FR" dirty="0">
                <a:latin typeface="Calibri" panose="020F0502020204030204" pitchFamily="34" charset="0"/>
                <a:cs typeface="Courier New" panose="02070309020205020404" pitchFamily="49" charset="0"/>
              </a:rPr>
              <a:t>et</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Array</a:t>
            </a:r>
            <a:endParaRPr lang="fr-FR" dirty="0">
              <a:latin typeface="Courier New" panose="02070309020205020404" pitchFamily="49" charset="0"/>
              <a:cs typeface="Courier New" panose="02070309020205020404" pitchFamily="49" charset="0"/>
            </a:endParaRPr>
          </a:p>
          <a:p>
            <a:endParaRPr lang="fr-FR" dirty="0"/>
          </a:p>
          <a:p>
            <a:r>
              <a:rPr lang="fr-FR" dirty="0"/>
              <a:t>Chacun possède des méthodes dédiées. Pour en savoir plus sur les méthodes disponibles, connectez-vous sur le site </a:t>
            </a:r>
            <a:r>
              <a:rPr lang="fr-FR" dirty="0">
                <a:hlinkClick r:id="rId2"/>
              </a:rPr>
              <a:t>https://www.w3schools.com/js/default.asp</a:t>
            </a:r>
            <a:r>
              <a:rPr lang="fr-FR" dirty="0"/>
              <a:t> et cliquez sur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JS </a:t>
            </a:r>
            <a:r>
              <a:rPr lang="fr-FR" dirty="0" err="1"/>
              <a:t>Number</a:t>
            </a:r>
            <a:r>
              <a:rPr lang="fr-FR" dirty="0"/>
              <a:t> </a:t>
            </a:r>
            <a:r>
              <a:rPr lang="fr-FR" dirty="0" err="1"/>
              <a:t>Methods</a:t>
            </a:r>
            <a:endParaRPr lang="fr-FR" dirty="0"/>
          </a:p>
          <a:p>
            <a:pPr marL="285750" indent="-285750">
              <a:buFont typeface="Arial" panose="020B0604020202020204" pitchFamily="34" charset="0"/>
              <a:buChar char="•"/>
            </a:pPr>
            <a:r>
              <a:rPr lang="fr-FR" dirty="0"/>
              <a:t>JS </a:t>
            </a:r>
            <a:r>
              <a:rPr lang="fr-FR" dirty="0" err="1"/>
              <a:t>Booleans</a:t>
            </a:r>
            <a:endParaRPr lang="fr-FR" dirty="0"/>
          </a:p>
          <a:p>
            <a:pPr marL="285750" indent="-285750">
              <a:buFont typeface="Arial" panose="020B0604020202020204" pitchFamily="34" charset="0"/>
              <a:buChar char="•"/>
            </a:pPr>
            <a:r>
              <a:rPr lang="fr-FR" dirty="0"/>
              <a:t>JS Date </a:t>
            </a:r>
            <a:r>
              <a:rPr lang="fr-FR" dirty="0" err="1"/>
              <a:t>Methods</a:t>
            </a:r>
            <a:endParaRPr lang="fr-FR" dirty="0"/>
          </a:p>
          <a:p>
            <a:pPr marL="285750" indent="-285750">
              <a:buFont typeface="Arial" panose="020B0604020202020204" pitchFamily="34" charset="0"/>
              <a:buChar char="•"/>
            </a:pPr>
            <a:r>
              <a:rPr lang="fr-FR" dirty="0"/>
              <a:t>JS Math</a:t>
            </a:r>
          </a:p>
          <a:p>
            <a:pPr marL="285750" indent="-285750">
              <a:buFont typeface="Arial" panose="020B0604020202020204" pitchFamily="34" charset="0"/>
              <a:buChar char="•"/>
            </a:pPr>
            <a:r>
              <a:rPr lang="fr-FR" dirty="0"/>
              <a:t>JS String </a:t>
            </a:r>
            <a:r>
              <a:rPr lang="fr-FR" dirty="0" err="1"/>
              <a:t>Methods</a:t>
            </a:r>
            <a:endParaRPr lang="fr-FR" dirty="0"/>
          </a:p>
          <a:p>
            <a:pPr marL="285750" indent="-285750">
              <a:buFont typeface="Arial" panose="020B0604020202020204" pitchFamily="34" charset="0"/>
              <a:buChar char="•"/>
            </a:pPr>
            <a:r>
              <a:rPr lang="fr-FR" dirty="0"/>
              <a:t>JS </a:t>
            </a:r>
            <a:r>
              <a:rPr lang="fr-FR" dirty="0" err="1"/>
              <a:t>Array</a:t>
            </a:r>
            <a:r>
              <a:rPr lang="fr-FR" dirty="0"/>
              <a:t> </a:t>
            </a:r>
            <a:r>
              <a:rPr lang="fr-FR" dirty="0" err="1"/>
              <a:t>Methods</a:t>
            </a:r>
            <a:endParaRPr lang="fr-FR" dirty="0"/>
          </a:p>
          <a:p>
            <a:endParaRPr lang="fr-FR" dirty="0"/>
          </a:p>
          <a:p>
            <a:r>
              <a:rPr lang="fr-FR" dirty="0"/>
              <a:t>dans le volet gauche.</a:t>
            </a:r>
          </a:p>
        </p:txBody>
      </p:sp>
      <p:sp>
        <p:nvSpPr>
          <p:cNvPr id="3" name="Espace réservé du numéro de diapositive 2">
            <a:extLst>
              <a:ext uri="{FF2B5EF4-FFF2-40B4-BE49-F238E27FC236}">
                <a16:creationId xmlns:a16="http://schemas.microsoft.com/office/drawing/2014/main" id="{43F69C78-67E6-4856-8A3C-DD64D878EFAA}"/>
              </a:ext>
            </a:extLst>
          </p:cNvPr>
          <p:cNvSpPr>
            <a:spLocks noGrp="1"/>
          </p:cNvSpPr>
          <p:nvPr>
            <p:ph type="sldNum" sz="quarter" idx="12"/>
          </p:nvPr>
        </p:nvSpPr>
        <p:spPr/>
        <p:txBody>
          <a:bodyPr/>
          <a:lstStyle/>
          <a:p>
            <a:fld id="{D57F1E4F-1CFF-5643-939E-217C01CDF565}" type="slidenum">
              <a:rPr lang="en-US" smtClean="0"/>
              <a:pPr/>
              <a:t>70</a:t>
            </a:fld>
            <a:endParaRPr lang="en-US" dirty="0"/>
          </a:p>
        </p:txBody>
      </p:sp>
    </p:spTree>
    <p:extLst>
      <p:ext uri="{BB962C8B-B14F-4D97-AF65-F5344CB8AC3E}">
        <p14:creationId xmlns:p14="http://schemas.microsoft.com/office/powerpoint/2010/main" val="30344883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2862777" y="1725402"/>
            <a:ext cx="7672808" cy="4620534"/>
          </a:xfrm>
          <a:prstGeom prst="rect">
            <a:avLst/>
          </a:prstGeom>
        </p:spPr>
      </p:pic>
      <p:sp>
        <p:nvSpPr>
          <p:cNvPr id="3" name="ZoneTexte 2"/>
          <p:cNvSpPr txBox="1"/>
          <p:nvPr/>
        </p:nvSpPr>
        <p:spPr>
          <a:xfrm>
            <a:off x="2651760" y="530352"/>
            <a:ext cx="6803136" cy="369332"/>
          </a:xfrm>
          <a:prstGeom prst="rect">
            <a:avLst/>
          </a:prstGeom>
          <a:noFill/>
        </p:spPr>
        <p:txBody>
          <a:bodyPr wrap="square" rtlCol="0">
            <a:spAutoFit/>
          </a:bodyPr>
          <a:lstStyle/>
          <a:p>
            <a:r>
              <a:rPr lang="fr-FR" dirty="0"/>
              <a:t>Voici un extrait des méthodes de l'objet </a:t>
            </a:r>
            <a:r>
              <a:rPr lang="fr-FR" b="1" dirty="0" err="1"/>
              <a:t>Number</a:t>
            </a:r>
            <a:r>
              <a:rPr lang="fr-FR" dirty="0"/>
              <a:t> :</a:t>
            </a:r>
          </a:p>
        </p:txBody>
      </p:sp>
      <p:sp>
        <p:nvSpPr>
          <p:cNvPr id="4" name="Espace réservé du numéro de diapositive 3">
            <a:extLst>
              <a:ext uri="{FF2B5EF4-FFF2-40B4-BE49-F238E27FC236}">
                <a16:creationId xmlns:a16="http://schemas.microsoft.com/office/drawing/2014/main" id="{79AEBD16-58FE-4DB3-9AE1-8F2CEAE151E0}"/>
              </a:ext>
            </a:extLst>
          </p:cNvPr>
          <p:cNvSpPr>
            <a:spLocks noGrp="1"/>
          </p:cNvSpPr>
          <p:nvPr>
            <p:ph type="sldNum" sz="quarter" idx="12"/>
          </p:nvPr>
        </p:nvSpPr>
        <p:spPr/>
        <p:txBody>
          <a:bodyPr/>
          <a:lstStyle/>
          <a:p>
            <a:fld id="{D57F1E4F-1CFF-5643-939E-217C01CDF565}" type="slidenum">
              <a:rPr lang="en-US" smtClean="0"/>
              <a:pPr/>
              <a:t>71</a:t>
            </a:fld>
            <a:endParaRPr lang="en-US" dirty="0"/>
          </a:p>
        </p:txBody>
      </p:sp>
    </p:spTree>
    <p:extLst>
      <p:ext uri="{BB962C8B-B14F-4D97-AF65-F5344CB8AC3E}">
        <p14:creationId xmlns:p14="http://schemas.microsoft.com/office/powerpoint/2010/main" val="314533127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898648" y="667512"/>
            <a:ext cx="7662672" cy="5386090"/>
          </a:xfrm>
          <a:prstGeom prst="rect">
            <a:avLst/>
          </a:prstGeom>
          <a:noFill/>
        </p:spPr>
        <p:txBody>
          <a:bodyPr wrap="square" rtlCol="0">
            <a:spAutoFit/>
          </a:bodyPr>
          <a:lstStyle/>
          <a:p>
            <a:r>
              <a:rPr lang="fr-FR" sz="2800" dirty="0"/>
              <a:t>Extension des objets prédéfinis</a:t>
            </a:r>
          </a:p>
          <a:p>
            <a:endParaRPr lang="fr-FR" sz="2800" dirty="0"/>
          </a:p>
          <a:p>
            <a:r>
              <a:rPr lang="fr-FR" dirty="0"/>
              <a:t>Pour étendre une classe, vous passerez par son prototype.</a:t>
            </a:r>
          </a:p>
          <a:p>
            <a:endParaRPr lang="fr-FR" dirty="0"/>
          </a:p>
          <a:p>
            <a:r>
              <a:rPr lang="fr-FR" dirty="0"/>
              <a:t>Par exemple, pour ajouter la fonction </a:t>
            </a:r>
            <a:r>
              <a:rPr lang="fr-FR" b="1" dirty="0" err="1"/>
              <a:t>even</a:t>
            </a:r>
            <a:r>
              <a:rPr lang="fr-FR" b="1" dirty="0"/>
              <a:t>()</a:t>
            </a:r>
            <a:r>
              <a:rPr lang="fr-FR" dirty="0"/>
              <a:t> à la classe </a:t>
            </a:r>
            <a:r>
              <a:rPr lang="fr-FR" b="1" dirty="0" err="1"/>
              <a:t>Number</a:t>
            </a:r>
            <a:r>
              <a:rPr lang="fr-FR" dirty="0"/>
              <a:t>, vous utiliserez la syntaxe suivante :</a:t>
            </a:r>
          </a:p>
          <a:p>
            <a:endParaRPr lang="fr-FR" dirty="0"/>
          </a:p>
          <a:p>
            <a:r>
              <a:rPr lang="en-US" dirty="0" err="1">
                <a:latin typeface="Courier New" panose="02070309020205020404" pitchFamily="49" charset="0"/>
                <a:cs typeface="Courier New" panose="02070309020205020404" pitchFamily="49" charset="0"/>
              </a:rPr>
              <a:t>Number.prototype.even</a:t>
            </a:r>
            <a:r>
              <a:rPr lang="en-US" dirty="0">
                <a:latin typeface="Courier New" panose="02070309020205020404" pitchFamily="49" charset="0"/>
                <a:cs typeface="Courier New" panose="02070309020205020404" pitchFamily="49" charset="0"/>
              </a:rPr>
              <a:t> = function(){    </a:t>
            </a:r>
          </a:p>
          <a:p>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this.valueOf</a:t>
            </a:r>
            <a:r>
              <a:rPr lang="en-US" dirty="0">
                <a:latin typeface="Courier New" panose="02070309020205020404" pitchFamily="49" charset="0"/>
                <a:cs typeface="Courier New" panose="02070309020205020404" pitchFamily="49" charset="0"/>
              </a:rPr>
              <a:t>() % 2 === 0;</a:t>
            </a:r>
          </a:p>
          <a:p>
            <a:r>
              <a:rPr lang="en-US" dirty="0">
                <a:latin typeface="Courier New" panose="02070309020205020404" pitchFamily="49" charset="0"/>
                <a:cs typeface="Courier New" panose="02070309020205020404" pitchFamily="49" charset="0"/>
              </a:rPr>
              <a:t>}</a:t>
            </a:r>
          </a:p>
          <a:p>
            <a:endParaRPr lang="en-US" dirty="0"/>
          </a:p>
          <a:p>
            <a:endParaRPr lang="en-US" dirty="0"/>
          </a:p>
          <a:p>
            <a:r>
              <a:rPr lang="en-US" dirty="0"/>
              <a:t>Et pour </a:t>
            </a:r>
            <a:r>
              <a:rPr lang="en-US" dirty="0" err="1"/>
              <a:t>utiliser</a:t>
            </a:r>
            <a:r>
              <a:rPr lang="en-US" dirty="0"/>
              <a:t> la function </a:t>
            </a:r>
            <a:r>
              <a:rPr lang="en-US" b="1" dirty="0"/>
              <a:t>even()</a:t>
            </a:r>
            <a:r>
              <a:rPr lang="en-US" dirty="0"/>
              <a:t>, </a:t>
            </a:r>
            <a:r>
              <a:rPr lang="en-US" dirty="0" err="1"/>
              <a:t>vous</a:t>
            </a:r>
            <a:r>
              <a:rPr lang="en-US" dirty="0"/>
              <a:t> </a:t>
            </a:r>
            <a:r>
              <a:rPr lang="en-US" dirty="0" err="1"/>
              <a:t>ferez</a:t>
            </a:r>
            <a:r>
              <a:rPr lang="en-US" dirty="0"/>
              <a:t> </a:t>
            </a:r>
            <a:r>
              <a:rPr lang="en-US" dirty="0" err="1"/>
              <a:t>ceci</a:t>
            </a:r>
            <a:r>
              <a:rPr lang="en-US" dirty="0"/>
              <a:t> :</a:t>
            </a:r>
          </a:p>
          <a:p>
            <a:endParaRPr lang="en-US" dirty="0"/>
          </a:p>
          <a:p>
            <a:r>
              <a:rPr lang="fr-FR" dirty="0">
                <a:latin typeface="Courier New" panose="02070309020205020404" pitchFamily="49" charset="0"/>
                <a:cs typeface="Courier New" panose="02070309020205020404" pitchFamily="49" charset="0"/>
              </a:rPr>
              <a:t>var a = 10;</a:t>
            </a:r>
          </a:p>
          <a:p>
            <a:r>
              <a:rPr lang="fr-FR" dirty="0" err="1">
                <a:latin typeface="Courier New" panose="02070309020205020404" pitchFamily="49" charset="0"/>
                <a:cs typeface="Courier New" panose="02070309020205020404" pitchFamily="49" charset="0"/>
              </a:rPr>
              <a:t>alert</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a.even</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true</a:t>
            </a:r>
            <a:r>
              <a:rPr lang="fr-FR" dirty="0">
                <a:latin typeface="Courier New" panose="02070309020205020404" pitchFamily="49" charset="0"/>
                <a:cs typeface="Courier New" panose="02070309020205020404" pitchFamily="49" charset="0"/>
              </a:rPr>
              <a:t> car 10 est pair</a:t>
            </a:r>
          </a:p>
          <a:p>
            <a:r>
              <a:rPr lang="fr-FR" dirty="0">
                <a:latin typeface="Courier New" panose="02070309020205020404" pitchFamily="49" charset="0"/>
                <a:cs typeface="Courier New" panose="02070309020205020404" pitchFamily="49" charset="0"/>
              </a:rPr>
              <a:t>a = 11;</a:t>
            </a:r>
          </a:p>
          <a:p>
            <a:r>
              <a:rPr lang="fr-FR" dirty="0" err="1">
                <a:latin typeface="Courier New" panose="02070309020205020404" pitchFamily="49" charset="0"/>
                <a:cs typeface="Courier New" panose="02070309020205020404" pitchFamily="49" charset="0"/>
              </a:rPr>
              <a:t>alert</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a.even</a:t>
            </a:r>
            <a:r>
              <a:rPr lang="fr-FR" dirty="0">
                <a:latin typeface="Courier New" panose="02070309020205020404" pitchFamily="49" charset="0"/>
                <a:cs typeface="Courier New" panose="02070309020205020404" pitchFamily="49" charset="0"/>
              </a:rPr>
              <a:t>()); //false car 11 est impair</a:t>
            </a:r>
          </a:p>
        </p:txBody>
      </p:sp>
      <p:sp>
        <p:nvSpPr>
          <p:cNvPr id="3" name="Espace réservé du numéro de diapositive 2">
            <a:extLst>
              <a:ext uri="{FF2B5EF4-FFF2-40B4-BE49-F238E27FC236}">
                <a16:creationId xmlns:a16="http://schemas.microsoft.com/office/drawing/2014/main" id="{C5435E1C-7813-4618-842D-1070EB614219}"/>
              </a:ext>
            </a:extLst>
          </p:cNvPr>
          <p:cNvSpPr>
            <a:spLocks noGrp="1"/>
          </p:cNvSpPr>
          <p:nvPr>
            <p:ph type="sldNum" sz="quarter" idx="12"/>
          </p:nvPr>
        </p:nvSpPr>
        <p:spPr/>
        <p:txBody>
          <a:bodyPr/>
          <a:lstStyle/>
          <a:p>
            <a:fld id="{D57F1E4F-1CFF-5643-939E-217C01CDF565}" type="slidenum">
              <a:rPr lang="en-US" smtClean="0"/>
              <a:pPr/>
              <a:t>72</a:t>
            </a:fld>
            <a:endParaRPr lang="en-US" dirty="0"/>
          </a:p>
        </p:txBody>
      </p:sp>
    </p:spTree>
    <p:extLst>
      <p:ext uri="{BB962C8B-B14F-4D97-AF65-F5344CB8AC3E}">
        <p14:creationId xmlns:p14="http://schemas.microsoft.com/office/powerpoint/2010/main" val="38063454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4680" y="1225689"/>
            <a:ext cx="8122920" cy="5078313"/>
          </a:xfrm>
          <a:prstGeom prst="rect">
            <a:avLst/>
          </a:prstGeom>
        </p:spPr>
        <p:txBody>
          <a:bodyPr wrap="square">
            <a:spAutoFit/>
          </a:bodyPr>
          <a:lstStyle/>
          <a:p>
            <a:r>
              <a:rPr lang="fr-FR" dirty="0">
                <a:latin typeface="Courier New" pitchFamily="49" charset="0"/>
                <a:cs typeface="Courier New" pitchFamily="49" charset="0"/>
              </a:rPr>
              <a:t>&lt;!DOCTYPE html&gt;</a:t>
            </a:r>
          </a:p>
          <a:p>
            <a:r>
              <a:rPr lang="fr-FR" dirty="0">
                <a:latin typeface="Courier New" pitchFamily="49" charset="0"/>
                <a:cs typeface="Courier New" pitchFamily="49" charset="0"/>
              </a:rPr>
              <a:t>&lt;html&gt;</a:t>
            </a:r>
          </a:p>
          <a:p>
            <a:r>
              <a:rPr lang="fr-FR" dirty="0">
                <a:latin typeface="Courier New" pitchFamily="49" charset="0"/>
                <a:cs typeface="Courier New" pitchFamily="49" charset="0"/>
              </a:rPr>
              <a:t>  &lt;</a:t>
            </a:r>
            <a:r>
              <a:rPr lang="fr-FR" dirty="0" err="1">
                <a:latin typeface="Courier New" pitchFamily="49" charset="0"/>
                <a:cs typeface="Courier New" pitchFamily="49" charset="0"/>
              </a:rPr>
              <a:t>head</a:t>
            </a:r>
            <a:r>
              <a:rPr lang="fr-FR" dirty="0">
                <a:latin typeface="Courier New" pitchFamily="49" charset="0"/>
                <a:cs typeface="Courier New" pitchFamily="49" charset="0"/>
              </a:rPr>
              <a:t>&gt;</a:t>
            </a:r>
          </a:p>
          <a:p>
            <a:r>
              <a:rPr lang="fr-FR" dirty="0">
                <a:latin typeface="Courier New" pitchFamily="49" charset="0"/>
                <a:cs typeface="Courier New" pitchFamily="49" charset="0"/>
              </a:rPr>
              <a:t>    &lt;</a:t>
            </a:r>
            <a:r>
              <a:rPr lang="fr-FR" dirty="0" err="1">
                <a:latin typeface="Courier New" pitchFamily="49" charset="0"/>
                <a:cs typeface="Courier New" pitchFamily="49" charset="0"/>
              </a:rPr>
              <a:t>meta</a:t>
            </a:r>
            <a:r>
              <a:rPr lang="fr-FR" dirty="0">
                <a:latin typeface="Courier New" pitchFamily="49" charset="0"/>
                <a:cs typeface="Courier New" pitchFamily="49" charset="0"/>
              </a:rPr>
              <a:t> </a:t>
            </a:r>
            <a:r>
              <a:rPr lang="fr-FR" dirty="0" err="1">
                <a:latin typeface="Courier New" pitchFamily="49" charset="0"/>
                <a:cs typeface="Courier New" pitchFamily="49" charset="0"/>
              </a:rPr>
              <a:t>charset</a:t>
            </a:r>
            <a:r>
              <a:rPr lang="fr-FR" dirty="0">
                <a:latin typeface="Courier New" pitchFamily="49" charset="0"/>
                <a:cs typeface="Courier New" pitchFamily="49" charset="0"/>
              </a:rPr>
              <a:t>="utf-8"&gt;</a:t>
            </a:r>
          </a:p>
          <a:p>
            <a:r>
              <a:rPr lang="fr-FR" dirty="0">
                <a:latin typeface="Courier New" pitchFamily="49" charset="0"/>
                <a:cs typeface="Courier New" pitchFamily="49" charset="0"/>
              </a:rPr>
              <a:t>    &lt;</a:t>
            </a:r>
            <a:r>
              <a:rPr lang="fr-FR" dirty="0" err="1">
                <a:latin typeface="Courier New" pitchFamily="49" charset="0"/>
                <a:cs typeface="Courier New" pitchFamily="49" charset="0"/>
              </a:rPr>
              <a:t>title</a:t>
            </a:r>
            <a:r>
              <a:rPr lang="fr-FR" dirty="0">
                <a:latin typeface="Courier New" pitchFamily="49" charset="0"/>
                <a:cs typeface="Courier New" pitchFamily="49" charset="0"/>
              </a:rPr>
              <a:t>&gt;Formulaire&lt;/</a:t>
            </a:r>
            <a:r>
              <a:rPr lang="fr-FR" dirty="0" err="1">
                <a:latin typeface="Courier New" pitchFamily="49" charset="0"/>
                <a:cs typeface="Courier New" pitchFamily="49" charset="0"/>
              </a:rPr>
              <a:t>title</a:t>
            </a:r>
            <a:r>
              <a:rPr lang="fr-FR" dirty="0">
                <a:latin typeface="Courier New" pitchFamily="49" charset="0"/>
                <a:cs typeface="Courier New" pitchFamily="49" charset="0"/>
              </a:rPr>
              <a:t>&gt;</a:t>
            </a:r>
          </a:p>
          <a:p>
            <a:r>
              <a:rPr lang="fr-FR" dirty="0">
                <a:latin typeface="Courier New" pitchFamily="49" charset="0"/>
                <a:cs typeface="Courier New" pitchFamily="49" charset="0"/>
              </a:rPr>
              <a:t>    &lt;script&gt;</a:t>
            </a:r>
          </a:p>
          <a:p>
            <a:r>
              <a:rPr lang="fr-FR" dirty="0">
                <a:latin typeface="Courier New" pitchFamily="49" charset="0"/>
                <a:cs typeface="Courier New" pitchFamily="49" charset="0"/>
              </a:rPr>
              <a:t>      </a:t>
            </a:r>
            <a:r>
              <a:rPr lang="fr-FR" dirty="0" err="1">
                <a:latin typeface="Courier New" pitchFamily="49" charset="0"/>
                <a:cs typeface="Courier New" pitchFamily="49" charset="0"/>
              </a:rPr>
              <a:t>String.prototype.enMajuscules</a:t>
            </a:r>
            <a:r>
              <a:rPr lang="fr-FR" dirty="0">
                <a:latin typeface="Courier New" pitchFamily="49" charset="0"/>
                <a:cs typeface="Courier New" pitchFamily="49" charset="0"/>
              </a:rPr>
              <a:t> = </a:t>
            </a:r>
            <a:r>
              <a:rPr lang="fr-FR" dirty="0" err="1">
                <a:latin typeface="Courier New" pitchFamily="49" charset="0"/>
                <a:cs typeface="Courier New" pitchFamily="49" charset="0"/>
              </a:rPr>
              <a:t>function</a:t>
            </a:r>
            <a:r>
              <a:rPr lang="fr-FR" dirty="0">
                <a:latin typeface="Courier New" pitchFamily="49" charset="0"/>
                <a:cs typeface="Courier New" pitchFamily="49" charset="0"/>
              </a:rPr>
              <a:t>(){    </a:t>
            </a:r>
          </a:p>
          <a:p>
            <a:r>
              <a:rPr lang="fr-FR" dirty="0">
                <a:latin typeface="Courier New" pitchFamily="49" charset="0"/>
                <a:cs typeface="Courier New" pitchFamily="49" charset="0"/>
              </a:rPr>
              <a:t>        return </a:t>
            </a:r>
            <a:r>
              <a:rPr lang="fr-FR" dirty="0" err="1">
                <a:latin typeface="Courier New" pitchFamily="49" charset="0"/>
                <a:cs typeface="Courier New" pitchFamily="49" charset="0"/>
              </a:rPr>
              <a:t>this.valueOf</a:t>
            </a:r>
            <a:r>
              <a:rPr lang="fr-FR" dirty="0">
                <a:latin typeface="Courier New" pitchFamily="49" charset="0"/>
                <a:cs typeface="Courier New" pitchFamily="49" charset="0"/>
              </a:rPr>
              <a:t>().</a:t>
            </a:r>
            <a:r>
              <a:rPr lang="fr-FR" dirty="0" err="1">
                <a:latin typeface="Courier New" pitchFamily="49" charset="0"/>
                <a:cs typeface="Courier New" pitchFamily="49" charset="0"/>
              </a:rPr>
              <a:t>toUpperCase</a:t>
            </a:r>
            <a:r>
              <a:rPr lang="fr-FR" dirty="0">
                <a:latin typeface="Courier New" pitchFamily="49" charset="0"/>
                <a:cs typeface="Courier New" pitchFamily="49" charset="0"/>
              </a:rPr>
              <a:t>();</a:t>
            </a:r>
          </a:p>
          <a:p>
            <a:r>
              <a:rPr lang="fr-FR" dirty="0">
                <a:latin typeface="Courier New" pitchFamily="49" charset="0"/>
                <a:cs typeface="Courier New" pitchFamily="49" charset="0"/>
              </a:rPr>
              <a:t>      }</a:t>
            </a:r>
          </a:p>
          <a:p>
            <a:r>
              <a:rPr lang="fr-FR" dirty="0">
                <a:latin typeface="Courier New" pitchFamily="49" charset="0"/>
                <a:cs typeface="Courier New" pitchFamily="49" charset="0"/>
              </a:rPr>
              <a:t>    &lt;/script&gt;  </a:t>
            </a:r>
          </a:p>
          <a:p>
            <a:r>
              <a:rPr lang="fr-FR" dirty="0">
                <a:latin typeface="Courier New" pitchFamily="49" charset="0"/>
                <a:cs typeface="Courier New" pitchFamily="49" charset="0"/>
              </a:rPr>
              <a:t>  &lt;/</a:t>
            </a:r>
            <a:r>
              <a:rPr lang="fr-FR" dirty="0" err="1">
                <a:latin typeface="Courier New" pitchFamily="49" charset="0"/>
                <a:cs typeface="Courier New" pitchFamily="49" charset="0"/>
              </a:rPr>
              <a:t>head</a:t>
            </a:r>
            <a:r>
              <a:rPr lang="fr-FR" dirty="0">
                <a:latin typeface="Courier New" pitchFamily="49" charset="0"/>
                <a:cs typeface="Courier New" pitchFamily="49" charset="0"/>
              </a:rPr>
              <a:t>&gt;</a:t>
            </a:r>
          </a:p>
          <a:p>
            <a:r>
              <a:rPr lang="fr-FR" dirty="0">
                <a:latin typeface="Courier New" pitchFamily="49" charset="0"/>
                <a:cs typeface="Courier New" pitchFamily="49" charset="0"/>
              </a:rPr>
              <a:t>  &lt;body&gt;</a:t>
            </a:r>
          </a:p>
          <a:p>
            <a:r>
              <a:rPr lang="fr-FR" dirty="0">
                <a:latin typeface="Courier New" pitchFamily="49" charset="0"/>
                <a:cs typeface="Courier New" pitchFamily="49" charset="0"/>
              </a:rPr>
              <a:t>    &lt;script&gt;</a:t>
            </a:r>
          </a:p>
          <a:p>
            <a:r>
              <a:rPr lang="fr-FR" dirty="0">
                <a:latin typeface="Courier New" pitchFamily="49" charset="0"/>
                <a:cs typeface="Courier New" pitchFamily="49" charset="0"/>
              </a:rPr>
              <a:t>	  var s='bonjour';</a:t>
            </a:r>
          </a:p>
          <a:p>
            <a:r>
              <a:rPr lang="fr-FR" dirty="0">
                <a:latin typeface="Courier New" pitchFamily="49" charset="0"/>
                <a:cs typeface="Courier New" pitchFamily="49" charset="0"/>
              </a:rPr>
              <a:t>	  </a:t>
            </a:r>
            <a:r>
              <a:rPr lang="fr-FR" dirty="0" err="1">
                <a:latin typeface="Courier New" pitchFamily="49" charset="0"/>
                <a:cs typeface="Courier New" pitchFamily="49" charset="0"/>
              </a:rPr>
              <a:t>document.write</a:t>
            </a:r>
            <a:r>
              <a:rPr lang="fr-FR" dirty="0">
                <a:latin typeface="Courier New" pitchFamily="49" charset="0"/>
                <a:cs typeface="Courier New" pitchFamily="49" charset="0"/>
              </a:rPr>
              <a:t>(</a:t>
            </a:r>
            <a:r>
              <a:rPr lang="fr-FR" dirty="0" err="1">
                <a:latin typeface="Courier New" pitchFamily="49" charset="0"/>
                <a:cs typeface="Courier New" pitchFamily="49" charset="0"/>
              </a:rPr>
              <a:t>s.enMajuscules</a:t>
            </a:r>
            <a:r>
              <a:rPr lang="fr-FR" dirty="0">
                <a:latin typeface="Courier New" pitchFamily="49" charset="0"/>
                <a:cs typeface="Courier New" pitchFamily="49" charset="0"/>
              </a:rPr>
              <a:t>());</a:t>
            </a:r>
          </a:p>
          <a:p>
            <a:r>
              <a:rPr lang="fr-FR" dirty="0">
                <a:latin typeface="Courier New" pitchFamily="49" charset="0"/>
                <a:cs typeface="Courier New" pitchFamily="49" charset="0"/>
              </a:rPr>
              <a:t>	&lt;/script&gt;</a:t>
            </a:r>
          </a:p>
          <a:p>
            <a:r>
              <a:rPr lang="fr-FR" dirty="0">
                <a:latin typeface="Courier New" pitchFamily="49" charset="0"/>
                <a:cs typeface="Courier New" pitchFamily="49" charset="0"/>
              </a:rPr>
              <a:t>  &lt;/body&gt;</a:t>
            </a:r>
          </a:p>
          <a:p>
            <a:r>
              <a:rPr lang="fr-FR" dirty="0">
                <a:latin typeface="Courier New" pitchFamily="49" charset="0"/>
                <a:cs typeface="Courier New" pitchFamily="49" charset="0"/>
              </a:rPr>
              <a:t>&lt;/html&gt;</a:t>
            </a:r>
          </a:p>
        </p:txBody>
      </p:sp>
      <p:sp>
        <p:nvSpPr>
          <p:cNvPr id="3" name="ZoneTexte 2"/>
          <p:cNvSpPr txBox="1"/>
          <p:nvPr/>
        </p:nvSpPr>
        <p:spPr>
          <a:xfrm>
            <a:off x="1950720" y="167640"/>
            <a:ext cx="8839200" cy="923330"/>
          </a:xfrm>
          <a:prstGeom prst="rect">
            <a:avLst/>
          </a:prstGeom>
          <a:noFill/>
        </p:spPr>
        <p:txBody>
          <a:bodyPr wrap="square" rtlCol="0">
            <a:spAutoFit/>
          </a:bodyPr>
          <a:lstStyle/>
          <a:p>
            <a:r>
              <a:rPr lang="fr-FR" dirty="0"/>
              <a:t>Un autre exemple</a:t>
            </a:r>
          </a:p>
          <a:p>
            <a:r>
              <a:rPr lang="fr-FR" dirty="0"/>
              <a:t>Définition de la méthode </a:t>
            </a:r>
            <a:r>
              <a:rPr lang="fr-FR" b="1" dirty="0" err="1"/>
              <a:t>enMajuscules</a:t>
            </a:r>
            <a:r>
              <a:rPr lang="fr-FR" b="1" dirty="0"/>
              <a:t>()</a:t>
            </a:r>
            <a:r>
              <a:rPr lang="fr-FR" dirty="0"/>
              <a:t> qui met en majuscules le texte sur lequel elle est appliquée.</a:t>
            </a:r>
          </a:p>
        </p:txBody>
      </p:sp>
      <p:sp>
        <p:nvSpPr>
          <p:cNvPr id="4" name="Espace réservé du numéro de diapositive 3">
            <a:extLst>
              <a:ext uri="{FF2B5EF4-FFF2-40B4-BE49-F238E27FC236}">
                <a16:creationId xmlns:a16="http://schemas.microsoft.com/office/drawing/2014/main" id="{50B624CB-E323-4F1E-B52A-EDFE0B6A7BDE}"/>
              </a:ext>
            </a:extLst>
          </p:cNvPr>
          <p:cNvSpPr>
            <a:spLocks noGrp="1"/>
          </p:cNvSpPr>
          <p:nvPr>
            <p:ph type="sldNum" sz="quarter" idx="12"/>
          </p:nvPr>
        </p:nvSpPr>
        <p:spPr/>
        <p:txBody>
          <a:bodyPr/>
          <a:lstStyle/>
          <a:p>
            <a:fld id="{D57F1E4F-1CFF-5643-939E-217C01CDF565}" type="slidenum">
              <a:rPr lang="en-US" smtClean="0"/>
              <a:pPr/>
              <a:t>73</a:t>
            </a:fld>
            <a:endParaRPr lang="en-US" dirty="0"/>
          </a:p>
        </p:txBody>
      </p:sp>
    </p:spTree>
    <p:extLst>
      <p:ext uri="{BB962C8B-B14F-4D97-AF65-F5344CB8AC3E}">
        <p14:creationId xmlns:p14="http://schemas.microsoft.com/office/powerpoint/2010/main" val="20238673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838325" y="300990"/>
            <a:ext cx="8336280" cy="1754326"/>
          </a:xfrm>
          <a:prstGeom prst="rect">
            <a:avLst/>
          </a:prstGeom>
          <a:noFill/>
        </p:spPr>
        <p:txBody>
          <a:bodyPr wrap="square" rtlCol="0">
            <a:spAutoFit/>
          </a:bodyPr>
          <a:lstStyle/>
          <a:p>
            <a:r>
              <a:rPr lang="fr-FR" dirty="0"/>
              <a:t>Exercice :</a:t>
            </a:r>
          </a:p>
          <a:p>
            <a:endParaRPr lang="fr-FR" dirty="0"/>
          </a:p>
          <a:p>
            <a:r>
              <a:rPr lang="fr-FR" dirty="0"/>
              <a:t>Prototypez la classe </a:t>
            </a:r>
            <a:r>
              <a:rPr lang="fr-FR" b="1" dirty="0"/>
              <a:t>String</a:t>
            </a:r>
            <a:r>
              <a:rPr lang="fr-FR" dirty="0"/>
              <a:t> avec la méthode </a:t>
            </a:r>
            <a:r>
              <a:rPr lang="fr-FR" b="1" dirty="0" err="1"/>
              <a:t>toCapitalize</a:t>
            </a:r>
            <a:r>
              <a:rPr lang="fr-FR" b="1" dirty="0"/>
              <a:t>()</a:t>
            </a:r>
            <a:r>
              <a:rPr lang="fr-FR" dirty="0"/>
              <a:t>.</a:t>
            </a:r>
          </a:p>
          <a:p>
            <a:endParaRPr lang="fr-FR" dirty="0"/>
          </a:p>
          <a:p>
            <a:r>
              <a:rPr lang="fr-FR" dirty="0"/>
              <a:t>Appliquée à une chaîne, cette méthode retourne la chaîne en mettant une majuscule sur la première lettre de chaque mot de la chaîne.</a:t>
            </a:r>
          </a:p>
        </p:txBody>
      </p:sp>
      <p:sp>
        <p:nvSpPr>
          <p:cNvPr id="3" name="Rectangle 2">
            <a:extLst>
              <a:ext uri="{FF2B5EF4-FFF2-40B4-BE49-F238E27FC236}">
                <a16:creationId xmlns:a16="http://schemas.microsoft.com/office/drawing/2014/main" id="{E8FAE686-01F8-4D21-9A84-CBDFC4A80C37}"/>
              </a:ext>
            </a:extLst>
          </p:cNvPr>
          <p:cNvSpPr/>
          <p:nvPr/>
        </p:nvSpPr>
        <p:spPr>
          <a:xfrm>
            <a:off x="1962149" y="3179519"/>
            <a:ext cx="9763125" cy="2308324"/>
          </a:xfrm>
          <a:prstGeom prst="rect">
            <a:avLst/>
          </a:prstGeom>
        </p:spPr>
        <p:txBody>
          <a:bodyPr wrap="square">
            <a:spAutoFit/>
          </a:bodyPr>
          <a:lstStyle/>
          <a:p>
            <a:r>
              <a:rPr lang="fr-FR" dirty="0" err="1">
                <a:latin typeface="Courier New" panose="02070309020205020404" pitchFamily="49" charset="0"/>
                <a:cs typeface="Courier New" panose="02070309020205020404" pitchFamily="49" charset="0"/>
              </a:rPr>
              <a:t>String.prototype.toCapitalize</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var phrase = </a:t>
            </a:r>
            <a:r>
              <a:rPr lang="fr-FR" dirty="0" err="1">
                <a:latin typeface="Courier New" panose="02070309020205020404" pitchFamily="49" charset="0"/>
                <a:cs typeface="Courier New" panose="02070309020205020404" pitchFamily="49" charset="0"/>
              </a:rPr>
              <a:t>this.valueOf</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var mots = </a:t>
            </a:r>
            <a:r>
              <a:rPr lang="fr-FR" dirty="0" err="1">
                <a:latin typeface="Courier New" panose="02070309020205020404" pitchFamily="49" charset="0"/>
                <a:cs typeface="Courier New" panose="02070309020205020404" pitchFamily="49" charset="0"/>
              </a:rPr>
              <a:t>phrase.split</a:t>
            </a:r>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for (var i=0; i&lt;</a:t>
            </a:r>
            <a:r>
              <a:rPr lang="fr-FR" dirty="0" err="1">
                <a:latin typeface="Courier New" panose="02070309020205020404" pitchFamily="49" charset="0"/>
                <a:cs typeface="Courier New" panose="02070309020205020404" pitchFamily="49" charset="0"/>
              </a:rPr>
              <a:t>mots.length</a:t>
            </a:r>
            <a:r>
              <a:rPr lang="fr-FR" dirty="0">
                <a:latin typeface="Courier New" panose="02070309020205020404" pitchFamily="49" charset="0"/>
                <a:cs typeface="Courier New" panose="02070309020205020404" pitchFamily="49" charset="0"/>
              </a:rPr>
              <a:t>; i++) {</a:t>
            </a:r>
          </a:p>
          <a:p>
            <a:r>
              <a:rPr lang="fr-FR" dirty="0">
                <a:latin typeface="Courier New" panose="02070309020205020404" pitchFamily="49" charset="0"/>
                <a:cs typeface="Courier New" panose="02070309020205020404" pitchFamily="49" charset="0"/>
              </a:rPr>
              <a:t>    mots[i] = mots[i].slice(0,1).</a:t>
            </a:r>
            <a:r>
              <a:rPr lang="fr-FR" dirty="0" err="1">
                <a:latin typeface="Courier New" panose="02070309020205020404" pitchFamily="49" charset="0"/>
                <a:cs typeface="Courier New" panose="02070309020205020404" pitchFamily="49" charset="0"/>
              </a:rPr>
              <a:t>toUpperCase</a:t>
            </a:r>
            <a:r>
              <a:rPr lang="fr-FR" dirty="0">
                <a:latin typeface="Courier New" panose="02070309020205020404" pitchFamily="49" charset="0"/>
                <a:cs typeface="Courier New" panose="02070309020205020404" pitchFamily="49" charset="0"/>
              </a:rPr>
              <a:t>() + mots[i].slice(1);</a:t>
            </a:r>
          </a:p>
          <a:p>
            <a:r>
              <a:rPr lang="fr-FR" dirty="0">
                <a:latin typeface="Courier New" panose="02070309020205020404" pitchFamily="49" charset="0"/>
                <a:cs typeface="Courier New" panose="02070309020205020404" pitchFamily="49" charset="0"/>
              </a:rPr>
              <a:t>  }    </a:t>
            </a:r>
          </a:p>
          <a:p>
            <a:r>
              <a:rPr lang="fr-FR" dirty="0">
                <a:latin typeface="Courier New" panose="02070309020205020404" pitchFamily="49" charset="0"/>
                <a:cs typeface="Courier New" panose="02070309020205020404" pitchFamily="49" charset="0"/>
              </a:rPr>
              <a:t>  return </a:t>
            </a:r>
            <a:r>
              <a:rPr lang="fr-FR" dirty="0" err="1">
                <a:latin typeface="Courier New" panose="02070309020205020404" pitchFamily="49" charset="0"/>
                <a:cs typeface="Courier New" panose="02070309020205020404" pitchFamily="49" charset="0"/>
              </a:rPr>
              <a:t>mots.join</a:t>
            </a:r>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a:t>
            </a:r>
          </a:p>
        </p:txBody>
      </p:sp>
      <p:sp>
        <p:nvSpPr>
          <p:cNvPr id="4" name="ZoneTexte 3">
            <a:extLst>
              <a:ext uri="{FF2B5EF4-FFF2-40B4-BE49-F238E27FC236}">
                <a16:creationId xmlns:a16="http://schemas.microsoft.com/office/drawing/2014/main" id="{89CB10CF-DEE7-4B0B-BC7C-60F2496ECCA4}"/>
              </a:ext>
            </a:extLst>
          </p:cNvPr>
          <p:cNvSpPr txBox="1"/>
          <p:nvPr/>
        </p:nvSpPr>
        <p:spPr>
          <a:xfrm>
            <a:off x="1981200" y="2457450"/>
            <a:ext cx="3619500" cy="369332"/>
          </a:xfrm>
          <a:prstGeom prst="rect">
            <a:avLst/>
          </a:prstGeom>
          <a:noFill/>
        </p:spPr>
        <p:txBody>
          <a:bodyPr wrap="square" rtlCol="0">
            <a:spAutoFit/>
          </a:bodyPr>
          <a:lstStyle/>
          <a:p>
            <a:r>
              <a:rPr lang="fr-FR" dirty="0"/>
              <a:t>Solution</a:t>
            </a:r>
          </a:p>
        </p:txBody>
      </p:sp>
      <p:sp>
        <p:nvSpPr>
          <p:cNvPr id="5" name="Espace réservé du numéro de diapositive 4">
            <a:extLst>
              <a:ext uri="{FF2B5EF4-FFF2-40B4-BE49-F238E27FC236}">
                <a16:creationId xmlns:a16="http://schemas.microsoft.com/office/drawing/2014/main" id="{3A491663-3187-40F9-8A82-94227D7FFA85}"/>
              </a:ext>
            </a:extLst>
          </p:cNvPr>
          <p:cNvSpPr>
            <a:spLocks noGrp="1"/>
          </p:cNvSpPr>
          <p:nvPr>
            <p:ph type="sldNum" sz="quarter" idx="12"/>
          </p:nvPr>
        </p:nvSpPr>
        <p:spPr/>
        <p:txBody>
          <a:bodyPr/>
          <a:lstStyle/>
          <a:p>
            <a:fld id="{D57F1E4F-1CFF-5643-939E-217C01CDF565}" type="slidenum">
              <a:rPr lang="en-US" smtClean="0"/>
              <a:pPr/>
              <a:t>74</a:t>
            </a:fld>
            <a:endParaRPr lang="en-US" dirty="0"/>
          </a:p>
        </p:txBody>
      </p:sp>
    </p:spTree>
    <p:extLst>
      <p:ext uri="{BB962C8B-B14F-4D97-AF65-F5344CB8AC3E}">
        <p14:creationId xmlns:p14="http://schemas.microsoft.com/office/powerpoint/2010/main" val="19554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255520" y="1036320"/>
            <a:ext cx="8778240" cy="1754326"/>
          </a:xfrm>
          <a:prstGeom prst="rect">
            <a:avLst/>
          </a:prstGeom>
          <a:noFill/>
        </p:spPr>
        <p:txBody>
          <a:bodyPr wrap="square" rtlCol="0">
            <a:spAutoFit/>
          </a:bodyPr>
          <a:lstStyle/>
          <a:p>
            <a:r>
              <a:rPr lang="fr-FR" dirty="0"/>
              <a:t>Exercice :</a:t>
            </a:r>
          </a:p>
          <a:p>
            <a:endParaRPr lang="fr-FR" dirty="0"/>
          </a:p>
          <a:p>
            <a:r>
              <a:rPr lang="fr-FR" dirty="0"/>
              <a:t>Prototypez la classe </a:t>
            </a:r>
            <a:r>
              <a:rPr lang="fr-FR" b="1" dirty="0"/>
              <a:t>Date</a:t>
            </a:r>
            <a:r>
              <a:rPr lang="fr-FR" dirty="0"/>
              <a:t> pour définir la méthode </a:t>
            </a:r>
            <a:r>
              <a:rPr lang="fr-FR" b="1" dirty="0" err="1"/>
              <a:t>dateEnFrancais</a:t>
            </a:r>
            <a:r>
              <a:rPr lang="fr-FR" b="1" dirty="0"/>
              <a:t>()</a:t>
            </a:r>
            <a:r>
              <a:rPr lang="fr-FR" dirty="0"/>
              <a:t> qui retourne la date à ce format :</a:t>
            </a:r>
          </a:p>
          <a:p>
            <a:endParaRPr lang="fr-FR" dirty="0"/>
          </a:p>
          <a:p>
            <a:r>
              <a:rPr lang="fr-FR" dirty="0"/>
              <a:t>	Lundi 23 Juin 2025</a:t>
            </a:r>
          </a:p>
        </p:txBody>
      </p:sp>
      <p:sp>
        <p:nvSpPr>
          <p:cNvPr id="3" name="Espace réservé du numéro de diapositive 2">
            <a:extLst>
              <a:ext uri="{FF2B5EF4-FFF2-40B4-BE49-F238E27FC236}">
                <a16:creationId xmlns:a16="http://schemas.microsoft.com/office/drawing/2014/main" id="{DA1DA0DA-1B36-41EF-8163-1414720E77A1}"/>
              </a:ext>
            </a:extLst>
          </p:cNvPr>
          <p:cNvSpPr>
            <a:spLocks noGrp="1"/>
          </p:cNvSpPr>
          <p:nvPr>
            <p:ph type="sldNum" sz="quarter" idx="12"/>
          </p:nvPr>
        </p:nvSpPr>
        <p:spPr/>
        <p:txBody>
          <a:bodyPr/>
          <a:lstStyle/>
          <a:p>
            <a:fld id="{D57F1E4F-1CFF-5643-939E-217C01CDF565}" type="slidenum">
              <a:rPr lang="en-US" smtClean="0"/>
              <a:pPr/>
              <a:t>75</a:t>
            </a:fld>
            <a:endParaRPr lang="en-US" dirty="0"/>
          </a:p>
        </p:txBody>
      </p:sp>
    </p:spTree>
    <p:extLst>
      <p:ext uri="{BB962C8B-B14F-4D97-AF65-F5344CB8AC3E}">
        <p14:creationId xmlns:p14="http://schemas.microsoft.com/office/powerpoint/2010/main" val="6687244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8395" y="1349931"/>
            <a:ext cx="8961120" cy="369331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dirty="0" err="1">
                <a:latin typeface="Courier New" panose="02070309020205020404" pitchFamily="49" charset="0"/>
                <a:cs typeface="Courier New" panose="02070309020205020404" pitchFamily="49" charset="0"/>
              </a:rPr>
              <a:t>Date.prototype.dateEnFrancais</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laDate</a:t>
            </a:r>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var d = </a:t>
            </a:r>
            <a:r>
              <a:rPr lang="fr-FR" dirty="0" err="1">
                <a:latin typeface="Courier New" panose="02070309020205020404" pitchFamily="49" charset="0"/>
                <a:cs typeface="Courier New" panose="02070309020205020404" pitchFamily="49" charset="0"/>
              </a:rPr>
              <a:t>laDate</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var jour = ['Dimanche', 'Lundi', 'Mardi', </a:t>
            </a:r>
          </a:p>
          <a:p>
            <a:r>
              <a:rPr lang="fr-FR" dirty="0">
                <a:latin typeface="Courier New" panose="02070309020205020404" pitchFamily="49" charset="0"/>
                <a:cs typeface="Courier New" panose="02070309020205020404" pitchFamily="49" charset="0"/>
              </a:rPr>
              <a:t>              'Mercredi', 'Jeudi', 'Vendredi', 'Samedi'];</a:t>
            </a:r>
          </a:p>
          <a:p>
            <a:r>
              <a:rPr lang="fr-FR" dirty="0">
                <a:latin typeface="Courier New" panose="02070309020205020404" pitchFamily="49" charset="0"/>
                <a:cs typeface="Courier New" panose="02070309020205020404" pitchFamily="49" charset="0"/>
              </a:rPr>
              <a:t>  var mois = ['Janvier', 'Février', 'Mars', 'Avril',</a:t>
            </a:r>
          </a:p>
          <a:p>
            <a:r>
              <a:rPr lang="fr-FR" dirty="0">
                <a:latin typeface="Courier New" panose="02070309020205020404" pitchFamily="49" charset="0"/>
                <a:cs typeface="Courier New" panose="02070309020205020404" pitchFamily="49" charset="0"/>
              </a:rPr>
              <a:t>              'Mai', 'Juin', 'Juillet', 'Août', 'Septembre',</a:t>
            </a:r>
          </a:p>
          <a:p>
            <a:r>
              <a:rPr lang="fr-FR" dirty="0">
                <a:latin typeface="Courier New" panose="02070309020205020404" pitchFamily="49" charset="0"/>
                <a:cs typeface="Courier New" panose="02070309020205020404" pitchFamily="49" charset="0"/>
              </a:rPr>
              <a:t>              'Octobre', 'Novembre', 'Décembre'];              </a:t>
            </a:r>
          </a:p>
          <a:p>
            <a:r>
              <a:rPr lang="fr-FR" dirty="0">
                <a:latin typeface="Courier New" panose="02070309020205020404" pitchFamily="49" charset="0"/>
                <a:cs typeface="Courier New" panose="02070309020205020404" pitchFamily="49" charset="0"/>
              </a:rPr>
              <a:t>  var </a:t>
            </a:r>
            <a:r>
              <a:rPr lang="fr-FR" dirty="0" err="1">
                <a:latin typeface="Courier New" panose="02070309020205020404" pitchFamily="49" charset="0"/>
                <a:cs typeface="Courier New" panose="02070309020205020404" pitchFamily="49" charset="0"/>
              </a:rPr>
              <a:t>resultat</a:t>
            </a:r>
            <a:r>
              <a:rPr lang="fr-FR" dirty="0">
                <a:latin typeface="Courier New" panose="02070309020205020404" pitchFamily="49" charset="0"/>
                <a:cs typeface="Courier New" panose="02070309020205020404" pitchFamily="49" charset="0"/>
              </a:rPr>
              <a:t> = jour[</a:t>
            </a:r>
            <a:r>
              <a:rPr lang="fr-FR" dirty="0" err="1">
                <a:latin typeface="Courier New" panose="02070309020205020404" pitchFamily="49" charset="0"/>
                <a:cs typeface="Courier New" panose="02070309020205020404" pitchFamily="49" charset="0"/>
              </a:rPr>
              <a:t>d.getDay</a:t>
            </a:r>
            <a:r>
              <a:rPr lang="fr-FR" dirty="0">
                <a:latin typeface="Courier New" panose="02070309020205020404" pitchFamily="49" charset="0"/>
                <a:cs typeface="Courier New" panose="02070309020205020404" pitchFamily="49" charset="0"/>
              </a:rPr>
              <a:t>()] + ' '</a:t>
            </a:r>
          </a:p>
          <a:p>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d.getDate</a:t>
            </a:r>
            <a:r>
              <a:rPr lang="fr-FR" dirty="0">
                <a:latin typeface="Courier New" panose="02070309020205020404" pitchFamily="49" charset="0"/>
                <a:cs typeface="Courier New" panose="02070309020205020404" pitchFamily="49" charset="0"/>
              </a:rPr>
              <a:t>() + ' '</a:t>
            </a:r>
          </a:p>
          <a:p>
            <a:r>
              <a:rPr lang="fr-FR" dirty="0">
                <a:latin typeface="Courier New" panose="02070309020205020404" pitchFamily="49" charset="0"/>
                <a:cs typeface="Courier New" panose="02070309020205020404" pitchFamily="49" charset="0"/>
              </a:rPr>
              <a:t>               + mois[</a:t>
            </a:r>
            <a:r>
              <a:rPr lang="fr-FR" dirty="0" err="1">
                <a:latin typeface="Courier New" panose="02070309020205020404" pitchFamily="49" charset="0"/>
                <a:cs typeface="Courier New" panose="02070309020205020404" pitchFamily="49" charset="0"/>
              </a:rPr>
              <a:t>d.getMonth</a:t>
            </a:r>
            <a:r>
              <a:rPr lang="fr-FR" dirty="0">
                <a:latin typeface="Courier New" panose="02070309020205020404" pitchFamily="49" charset="0"/>
                <a:cs typeface="Courier New" panose="02070309020205020404" pitchFamily="49" charset="0"/>
              </a:rPr>
              <a:t>()] + ' '</a:t>
            </a:r>
          </a:p>
          <a:p>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d.getFullYear</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return </a:t>
            </a:r>
            <a:r>
              <a:rPr lang="fr-FR" dirty="0" err="1">
                <a:latin typeface="Courier New" panose="02070309020205020404" pitchFamily="49" charset="0"/>
                <a:cs typeface="Courier New" panose="02070309020205020404" pitchFamily="49" charset="0"/>
              </a:rPr>
              <a:t>resultat</a:t>
            </a:r>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a:t>
            </a:r>
          </a:p>
        </p:txBody>
      </p:sp>
      <p:sp>
        <p:nvSpPr>
          <p:cNvPr id="3" name="Rectangle 2"/>
          <p:cNvSpPr/>
          <p:nvPr/>
        </p:nvSpPr>
        <p:spPr>
          <a:xfrm>
            <a:off x="4684395" y="5824270"/>
            <a:ext cx="6096000" cy="64633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r>
              <a:rPr lang="fr-FR" dirty="0">
                <a:latin typeface="Courier New" panose="02070309020205020404" pitchFamily="49" charset="0"/>
                <a:cs typeface="Courier New" panose="02070309020205020404" pitchFamily="49" charset="0"/>
              </a:rPr>
              <a:t>var d = new Date();</a:t>
            </a:r>
          </a:p>
          <a:p>
            <a:r>
              <a:rPr lang="fr-FR" dirty="0" err="1">
                <a:latin typeface="Courier New" panose="02070309020205020404" pitchFamily="49" charset="0"/>
                <a:cs typeface="Courier New" panose="02070309020205020404" pitchFamily="49" charset="0"/>
              </a:rPr>
              <a:t>document.write</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d.dateEnFrancais</a:t>
            </a:r>
            <a:r>
              <a:rPr lang="fr-FR" dirty="0">
                <a:latin typeface="Courier New" panose="02070309020205020404" pitchFamily="49" charset="0"/>
                <a:cs typeface="Courier New" panose="02070309020205020404" pitchFamily="49" charset="0"/>
              </a:rPr>
              <a:t>(d));</a:t>
            </a:r>
          </a:p>
        </p:txBody>
      </p:sp>
      <p:sp>
        <p:nvSpPr>
          <p:cNvPr id="4" name="ZoneTexte 3">
            <a:extLst>
              <a:ext uri="{FF2B5EF4-FFF2-40B4-BE49-F238E27FC236}">
                <a16:creationId xmlns:a16="http://schemas.microsoft.com/office/drawing/2014/main" id="{F3C8E36F-EAE3-4578-9496-38A268807A18}"/>
              </a:ext>
            </a:extLst>
          </p:cNvPr>
          <p:cNvSpPr txBox="1"/>
          <p:nvPr/>
        </p:nvSpPr>
        <p:spPr>
          <a:xfrm>
            <a:off x="2457450" y="476250"/>
            <a:ext cx="2457450" cy="369332"/>
          </a:xfrm>
          <a:prstGeom prst="rect">
            <a:avLst/>
          </a:prstGeom>
          <a:noFill/>
        </p:spPr>
        <p:txBody>
          <a:bodyPr wrap="square" rtlCol="0">
            <a:spAutoFit/>
          </a:bodyPr>
          <a:lstStyle/>
          <a:p>
            <a:r>
              <a:rPr lang="fr-FR" dirty="0"/>
              <a:t>Solution</a:t>
            </a:r>
          </a:p>
        </p:txBody>
      </p:sp>
      <p:sp>
        <p:nvSpPr>
          <p:cNvPr id="5" name="Espace réservé du numéro de diapositive 4">
            <a:extLst>
              <a:ext uri="{FF2B5EF4-FFF2-40B4-BE49-F238E27FC236}">
                <a16:creationId xmlns:a16="http://schemas.microsoft.com/office/drawing/2014/main" id="{CB6AA205-59C6-45E5-8697-09ADA14743A7}"/>
              </a:ext>
            </a:extLst>
          </p:cNvPr>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56200713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338CFA8-7091-4C71-E68F-76EAFDE77511}"/>
              </a:ext>
            </a:extLst>
          </p:cNvPr>
          <p:cNvSpPr>
            <a:spLocks noGrp="1"/>
          </p:cNvSpPr>
          <p:nvPr>
            <p:ph type="sldNum" sz="quarter" idx="12"/>
          </p:nvPr>
        </p:nvSpPr>
        <p:spPr/>
        <p:txBody>
          <a:bodyPr/>
          <a:lstStyle/>
          <a:p>
            <a:fld id="{D57F1E4F-1CFF-5643-939E-217C01CDF565}" type="slidenum">
              <a:rPr lang="en-US" smtClean="0"/>
              <a:pPr/>
              <a:t>77</a:t>
            </a:fld>
            <a:endParaRPr lang="en-US" dirty="0"/>
          </a:p>
        </p:txBody>
      </p:sp>
      <p:sp>
        <p:nvSpPr>
          <p:cNvPr id="4" name="ZoneTexte 3">
            <a:extLst>
              <a:ext uri="{FF2B5EF4-FFF2-40B4-BE49-F238E27FC236}">
                <a16:creationId xmlns:a16="http://schemas.microsoft.com/office/drawing/2014/main" id="{7DBA36F5-259A-99EA-8026-54CFD6074A2D}"/>
              </a:ext>
            </a:extLst>
          </p:cNvPr>
          <p:cNvSpPr txBox="1"/>
          <p:nvPr/>
        </p:nvSpPr>
        <p:spPr>
          <a:xfrm>
            <a:off x="1210733" y="319088"/>
            <a:ext cx="10143067" cy="954107"/>
          </a:xfrm>
          <a:prstGeom prst="rect">
            <a:avLst/>
          </a:prstGeom>
          <a:noFill/>
        </p:spPr>
        <p:txBody>
          <a:bodyPr wrap="square">
            <a:spAutoFit/>
          </a:bodyPr>
          <a:lstStyle/>
          <a:p>
            <a:r>
              <a:rPr lang="fr-FR" sz="1400" dirty="0">
                <a:latin typeface="Courier New" panose="02070309020205020404" pitchFamily="49" charset="0"/>
                <a:cs typeface="Courier New" panose="02070309020205020404" pitchFamily="49" charset="0"/>
              </a:rPr>
              <a:t>Date.prototype.dateEnFrancaisV2 =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var options = { </a:t>
            </a:r>
            <a:r>
              <a:rPr lang="fr-FR" sz="1400" dirty="0" err="1">
                <a:latin typeface="Courier New" panose="02070309020205020404" pitchFamily="49" charset="0"/>
                <a:cs typeface="Courier New" panose="02070309020205020404" pitchFamily="49" charset="0"/>
              </a:rPr>
              <a:t>weekday</a:t>
            </a:r>
            <a:r>
              <a:rPr lang="fr-FR" sz="1400" dirty="0">
                <a:latin typeface="Courier New" panose="02070309020205020404" pitchFamily="49" charset="0"/>
                <a:cs typeface="Courier New" panose="02070309020205020404" pitchFamily="49" charset="0"/>
              </a:rPr>
              <a:t>: 'long', </a:t>
            </a:r>
            <a:r>
              <a:rPr lang="fr-FR" sz="1400" dirty="0" err="1">
                <a:latin typeface="Courier New" panose="02070309020205020404" pitchFamily="49" charset="0"/>
                <a:cs typeface="Courier New" panose="02070309020205020404" pitchFamily="49" charset="0"/>
              </a:rPr>
              <a:t>year</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numeric</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month</a:t>
            </a:r>
            <a:r>
              <a:rPr lang="fr-FR" sz="1400" dirty="0">
                <a:latin typeface="Courier New" panose="02070309020205020404" pitchFamily="49" charset="0"/>
                <a:cs typeface="Courier New" panose="02070309020205020404" pitchFamily="49" charset="0"/>
              </a:rPr>
              <a:t>: 'long', </a:t>
            </a:r>
            <a:r>
              <a:rPr lang="fr-FR" sz="1400" dirty="0" err="1">
                <a:latin typeface="Courier New" panose="02070309020205020404" pitchFamily="49" charset="0"/>
                <a:cs typeface="Courier New" panose="02070309020205020404" pitchFamily="49" charset="0"/>
              </a:rPr>
              <a:t>day</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numeric</a:t>
            </a:r>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return </a:t>
            </a:r>
            <a:r>
              <a:rPr lang="fr-FR" sz="1400" dirty="0" err="1">
                <a:latin typeface="Courier New" panose="02070309020205020404" pitchFamily="49" charset="0"/>
                <a:cs typeface="Courier New" panose="02070309020205020404" pitchFamily="49" charset="0"/>
              </a:rPr>
              <a:t>this.toLocaleDateString</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fr-FR</a:t>
            </a:r>
            <a:r>
              <a:rPr lang="fr-FR" sz="1400" dirty="0">
                <a:latin typeface="Courier New" panose="02070309020205020404" pitchFamily="49" charset="0"/>
                <a:cs typeface="Courier New" panose="02070309020205020404" pitchFamily="49" charset="0"/>
              </a:rPr>
              <a:t>", options).</a:t>
            </a:r>
            <a:r>
              <a:rPr lang="fr-FR" sz="1400" dirty="0" err="1">
                <a:latin typeface="Courier New" panose="02070309020205020404" pitchFamily="49" charset="0"/>
                <a:cs typeface="Courier New" panose="02070309020205020404" pitchFamily="49" charset="0"/>
              </a:rPr>
              <a:t>toCapitalize</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a:t>
            </a:r>
          </a:p>
        </p:txBody>
      </p:sp>
      <p:sp>
        <p:nvSpPr>
          <p:cNvPr id="6" name="ZoneTexte 5">
            <a:extLst>
              <a:ext uri="{FF2B5EF4-FFF2-40B4-BE49-F238E27FC236}">
                <a16:creationId xmlns:a16="http://schemas.microsoft.com/office/drawing/2014/main" id="{499C3EF6-A231-6B28-EC58-6C9AF3D28158}"/>
              </a:ext>
            </a:extLst>
          </p:cNvPr>
          <p:cNvSpPr txBox="1"/>
          <p:nvPr/>
        </p:nvSpPr>
        <p:spPr>
          <a:xfrm>
            <a:off x="5122333" y="2014597"/>
            <a:ext cx="6096000" cy="3539430"/>
          </a:xfrm>
          <a:prstGeom prst="rect">
            <a:avLst/>
          </a:prstGeom>
          <a:noFill/>
        </p:spPr>
        <p:txBody>
          <a:bodyPr wrap="square">
            <a:spAutoFit/>
          </a:bodyPr>
          <a:lstStyle/>
          <a:p>
            <a:r>
              <a:rPr lang="fr-FR" sz="1400" dirty="0">
                <a:latin typeface="Courier New" panose="02070309020205020404" pitchFamily="49" charset="0"/>
                <a:cs typeface="Courier New" panose="02070309020205020404" pitchFamily="49" charset="0"/>
              </a:rPr>
              <a:t>&lt;!DOCTYPE html&gt;</a:t>
            </a:r>
          </a:p>
          <a:p>
            <a:r>
              <a:rPr lang="fr-FR" sz="1400" dirty="0">
                <a:latin typeface="Courier New" panose="02070309020205020404" pitchFamily="49" charset="0"/>
                <a:cs typeface="Courier New" panose="02070309020205020404" pitchFamily="49" charset="0"/>
              </a:rPr>
              <a:t>&lt;html </a:t>
            </a:r>
            <a:r>
              <a:rPr lang="fr-FR" sz="1400" dirty="0" err="1">
                <a:latin typeface="Courier New" panose="02070309020205020404" pitchFamily="49" charset="0"/>
                <a:cs typeface="Courier New" panose="02070309020205020404" pitchFamily="49" charset="0"/>
              </a:rPr>
              <a:t>lang</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fr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&gt;Date en français&lt;/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&lt;script src="</a:t>
            </a:r>
            <a:r>
              <a:rPr lang="fr-FR" sz="1400" dirty="0" err="1">
                <a:latin typeface="Courier New" panose="02070309020205020404" pitchFamily="49" charset="0"/>
                <a:cs typeface="Courier New" panose="02070309020205020404" pitchFamily="49" charset="0"/>
              </a:rPr>
              <a:t>js</a:t>
            </a:r>
            <a:r>
              <a:rPr lang="fr-FR" sz="1400" dirty="0">
                <a:latin typeface="Courier New" panose="02070309020205020404" pitchFamily="49" charset="0"/>
                <a:cs typeface="Courier New" panose="02070309020205020404" pitchFamily="49" charset="0"/>
              </a:rPr>
              <a:t>/proto.js"&gt;&lt;/script&gt;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var d = new Date();</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document.write</a:t>
            </a:r>
            <a:r>
              <a:rPr lang="fr-FR" sz="1400" dirty="0">
                <a:latin typeface="Courier New" panose="02070309020205020404" pitchFamily="49" charset="0"/>
                <a:cs typeface="Courier New" panose="02070309020205020404" pitchFamily="49" charset="0"/>
              </a:rPr>
              <a:t>(d.dateEnFrancaisV2());     </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&lt;/html&gt;</a:t>
            </a:r>
          </a:p>
        </p:txBody>
      </p:sp>
      <p:sp>
        <p:nvSpPr>
          <p:cNvPr id="7" name="ZoneTexte 6">
            <a:extLst>
              <a:ext uri="{FF2B5EF4-FFF2-40B4-BE49-F238E27FC236}">
                <a16:creationId xmlns:a16="http://schemas.microsoft.com/office/drawing/2014/main" id="{5BB8E5B8-8A19-7B23-1B29-96E4148377BE}"/>
              </a:ext>
            </a:extLst>
          </p:cNvPr>
          <p:cNvSpPr txBox="1"/>
          <p:nvPr/>
        </p:nvSpPr>
        <p:spPr>
          <a:xfrm>
            <a:off x="778933" y="3039533"/>
            <a:ext cx="3183467" cy="923330"/>
          </a:xfrm>
          <a:prstGeom prst="rect">
            <a:avLst/>
          </a:prstGeom>
          <a:noFill/>
        </p:spPr>
        <p:txBody>
          <a:bodyPr wrap="square" rtlCol="0">
            <a:spAutoFit/>
          </a:bodyPr>
          <a:lstStyle/>
          <a:p>
            <a:r>
              <a:rPr lang="fr-FR" dirty="0"/>
              <a:t>Une deuxième solution, plus élégante, basée sur la méthode </a:t>
            </a:r>
            <a:r>
              <a:rPr lang="fr-FR" b="1" dirty="0" err="1"/>
              <a:t>toLocaleDateString</a:t>
            </a:r>
            <a:r>
              <a:rPr lang="fr-FR" b="1" dirty="0"/>
              <a:t>()</a:t>
            </a:r>
            <a:r>
              <a:rPr lang="fr-FR" dirty="0"/>
              <a:t> :</a:t>
            </a:r>
          </a:p>
        </p:txBody>
      </p:sp>
    </p:spTree>
    <p:extLst>
      <p:ext uri="{BB962C8B-B14F-4D97-AF65-F5344CB8AC3E}">
        <p14:creationId xmlns:p14="http://schemas.microsoft.com/office/powerpoint/2010/main" val="21804001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2770" y="1228532"/>
            <a:ext cx="9131431" cy="5039841"/>
          </a:xfrm>
          <a:prstGeom prst="rect">
            <a:avLst/>
          </a:prstGeom>
        </p:spPr>
        <p:txBody>
          <a:bodyPr wrap="square">
            <a:spAutoFit/>
          </a:bodyPr>
          <a:lstStyle/>
          <a:p>
            <a:pPr>
              <a:spcBef>
                <a:spcPts val="1800"/>
              </a:spcBef>
              <a:spcAft>
                <a:spcPts val="1200"/>
              </a:spcAft>
            </a:pPr>
            <a:r>
              <a:rPr lang="fr-FR" sz="3200" b="1" i="1" dirty="0">
                <a:latin typeface="Arial" panose="020B0604020202020204" pitchFamily="34" charset="0"/>
                <a:ea typeface="Times New Roman" panose="02020603050405020304" pitchFamily="18" charset="0"/>
              </a:rPr>
              <a:t>Définition d'un nouveau type d'objet</a:t>
            </a:r>
          </a:p>
          <a:p>
            <a:pPr>
              <a:spcBef>
                <a:spcPts val="1800"/>
              </a:spcBef>
              <a:spcAft>
                <a:spcPts val="1200"/>
              </a:spcAft>
            </a:pPr>
            <a:endParaRPr lang="fr-FR" sz="3200" b="1" i="1" dirty="0">
              <a:latin typeface="Arial" panose="020B0604020202020204" pitchFamily="34"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JavaScript implémente de nombreux types d'objets à caractère général. En utilisant une syntaxe particulière, il est possible de définir de nouveaux objets parfaitement adaptés à chaque situation.</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Pour créer un nouvel objet, vous pouvez :</a:t>
            </a:r>
          </a:p>
          <a:p>
            <a:pPr marL="342900" indent="-342900">
              <a:spcBef>
                <a:spcPts val="300"/>
              </a:spcBef>
              <a:spcAft>
                <a:spcPts val="300"/>
              </a:spcAft>
              <a:buAutoNum type="arabicParenR"/>
            </a:pPr>
            <a:r>
              <a:rPr lang="fr-FR" dirty="0">
                <a:effectLst/>
                <a:latin typeface="Times New Roman" panose="02020603050405020304" pitchFamily="18" charset="0"/>
                <a:ea typeface="Times New Roman" panose="02020603050405020304" pitchFamily="18" charset="0"/>
              </a:rPr>
              <a:t>instancier </a:t>
            </a:r>
            <a:r>
              <a:rPr lang="fr-FR" dirty="0">
                <a:latin typeface="Times New Roman" panose="02020603050405020304" pitchFamily="18" charset="0"/>
                <a:ea typeface="Times New Roman" panose="02020603050405020304" pitchFamily="18" charset="0"/>
              </a:rPr>
              <a:t>la classe</a:t>
            </a:r>
            <a:r>
              <a:rPr lang="fr-FR" dirty="0">
                <a:effectLst/>
                <a:latin typeface="Times New Roman" panose="02020603050405020304" pitchFamily="18" charset="0"/>
                <a:ea typeface="Times New Roman" panose="02020603050405020304" pitchFamily="18" charset="0"/>
              </a:rPr>
              <a:t> </a:t>
            </a:r>
            <a:r>
              <a:rPr lang="fr-FR" b="1" dirty="0">
                <a:effectLst/>
                <a:latin typeface="Times New Roman" panose="02020603050405020304" pitchFamily="18" charset="0"/>
                <a:ea typeface="Times New Roman" panose="02020603050405020304" pitchFamily="18" charset="0"/>
              </a:rPr>
              <a:t>Object</a:t>
            </a:r>
            <a:r>
              <a:rPr lang="fr-FR" dirty="0">
                <a:effectLst/>
                <a:latin typeface="Times New Roman" panose="02020603050405020304" pitchFamily="18" charset="0"/>
                <a:ea typeface="Times New Roman" panose="02020603050405020304" pitchFamily="18" charset="0"/>
              </a:rPr>
              <a:t> :</a:t>
            </a:r>
          </a:p>
          <a:p>
            <a:pPr>
              <a:spcBef>
                <a:spcPts val="300"/>
              </a:spcBef>
              <a:spcAft>
                <a:spcPts val="300"/>
              </a:spcAft>
            </a:pPr>
            <a:r>
              <a:rPr lang="fr-FR" dirty="0">
                <a:latin typeface="Courier New" panose="02070309020205020404" pitchFamily="49" charset="0"/>
                <a:ea typeface="Times New Roman" panose="02020603050405020304" pitchFamily="18" charset="0"/>
                <a:cs typeface="Courier New" panose="02070309020205020404" pitchFamily="49" charset="0"/>
              </a:rPr>
              <a:t>var objet1 = new Object();</a:t>
            </a:r>
          </a:p>
          <a:p>
            <a:pPr>
              <a:spcBef>
                <a:spcPts val="300"/>
              </a:spcBef>
              <a:spcAft>
                <a:spcPts val="300"/>
              </a:spcAft>
            </a:pPr>
            <a:r>
              <a:rPr lang="fr-FR" dirty="0">
                <a:latin typeface="Courier New" panose="02070309020205020404" pitchFamily="49" charset="0"/>
                <a:ea typeface="Times New Roman" panose="02020603050405020304" pitchFamily="18" charset="0"/>
                <a:cs typeface="Courier New" panose="02070309020205020404" pitchFamily="49" charset="0"/>
              </a:rPr>
              <a:t>//Description de l'objet</a:t>
            </a:r>
          </a:p>
          <a:p>
            <a:pPr marL="342900" indent="-342900">
              <a:spcBef>
                <a:spcPts val="300"/>
              </a:spcBef>
              <a:spcAft>
                <a:spcPts val="300"/>
              </a:spcAft>
              <a:buAutoNum type="arabicParenR"/>
            </a:pPr>
            <a:endParaRPr lang="fr-FR" dirty="0">
              <a:effectLst/>
              <a:latin typeface="Times New Roman" panose="02020603050405020304" pitchFamily="18" charset="0"/>
              <a:ea typeface="Times New Roman" panose="02020603050405020304" pitchFamily="18" charset="0"/>
            </a:endParaRPr>
          </a:p>
          <a:p>
            <a:pPr marL="342900" indent="-342900">
              <a:spcBef>
                <a:spcPts val="300"/>
              </a:spcBef>
              <a:spcAft>
                <a:spcPts val="300"/>
              </a:spcAft>
              <a:buFont typeface="+mj-lt"/>
              <a:buAutoNum type="arabicParenR" startAt="2"/>
            </a:pPr>
            <a:r>
              <a:rPr lang="fr-FR" dirty="0">
                <a:latin typeface="Times New Roman" panose="02020603050405020304" pitchFamily="18" charset="0"/>
                <a:ea typeface="Times New Roman" panose="02020603050405020304" pitchFamily="18" charset="0"/>
              </a:rPr>
              <a:t>utiliser la notation JSON :</a:t>
            </a:r>
          </a:p>
          <a:p>
            <a:pPr>
              <a:spcBef>
                <a:spcPts val="300"/>
              </a:spcBef>
              <a:spcAft>
                <a:spcPts val="300"/>
              </a:spcAft>
            </a:pPr>
            <a:r>
              <a:rPr lang="fr-FR" dirty="0">
                <a:effectLst/>
                <a:latin typeface="Courier New" panose="02070309020205020404" pitchFamily="49" charset="0"/>
                <a:ea typeface="Times New Roman" panose="02020603050405020304" pitchFamily="18" charset="0"/>
                <a:cs typeface="Courier New" panose="02070309020205020404" pitchFamily="49" charset="0"/>
              </a:rPr>
              <a:t>var objet2 = { // Description de l'objet};</a:t>
            </a:r>
          </a:p>
        </p:txBody>
      </p:sp>
      <p:sp>
        <p:nvSpPr>
          <p:cNvPr id="3" name="Espace réservé du numéro de diapositive 2">
            <a:extLst>
              <a:ext uri="{FF2B5EF4-FFF2-40B4-BE49-F238E27FC236}">
                <a16:creationId xmlns:a16="http://schemas.microsoft.com/office/drawing/2014/main" id="{5D95F698-F93D-4872-AC48-4F475F48382E}"/>
              </a:ext>
            </a:extLst>
          </p:cNvPr>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2815054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7296" y="1440287"/>
            <a:ext cx="8866632" cy="4031873"/>
          </a:xfrm>
          <a:prstGeom prst="rect">
            <a:avLst/>
          </a:prstGeom>
        </p:spPr>
        <p:txBody>
          <a:bodyPr wrap="square">
            <a:spAutoFit/>
          </a:bodyPr>
          <a:lstStyle/>
          <a:p>
            <a:pPr>
              <a:spcBef>
                <a:spcPts val="300"/>
              </a:spcBef>
              <a:spcAft>
                <a:spcPts val="300"/>
              </a:spcAft>
            </a:pPr>
            <a:r>
              <a:rPr lang="fr-FR" sz="3200" dirty="0"/>
              <a:t>Création d'un nouvel objet en instanciant </a:t>
            </a:r>
            <a:br>
              <a:rPr lang="fr-FR" sz="3200" dirty="0"/>
            </a:br>
            <a:r>
              <a:rPr lang="fr-FR" sz="3200" dirty="0"/>
              <a:t>la classe Object()</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Supposons qu'un commerçant souhaite créer un objet </a:t>
            </a:r>
            <a:r>
              <a:rPr lang="fr-FR" b="1" dirty="0" err="1">
                <a:latin typeface="Times New Roman" panose="02020603050405020304" pitchFamily="18" charset="0"/>
                <a:ea typeface="Times New Roman" panose="02020603050405020304" pitchFamily="18" charset="0"/>
              </a:rPr>
              <a:t>reference</a:t>
            </a:r>
            <a:r>
              <a:rPr lang="fr-FR" dirty="0">
                <a:latin typeface="Times New Roman" panose="02020603050405020304" pitchFamily="18" charset="0"/>
                <a:ea typeface="Times New Roman" panose="02020603050405020304" pitchFamily="18" charset="0"/>
              </a:rPr>
              <a:t> pour mémoriser le nom, le prix, la quantité en stock et la remise possible sur un des produits de son catalogue. </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Pour cela, il définira l'objet </a:t>
            </a:r>
            <a:r>
              <a:rPr lang="fr-FR" b="1" dirty="0" err="1">
                <a:latin typeface="Times New Roman" panose="02020603050405020304" pitchFamily="18" charset="0"/>
                <a:ea typeface="Times New Roman" panose="02020603050405020304" pitchFamily="18" charset="0"/>
              </a:rPr>
              <a:t>reference</a:t>
            </a:r>
            <a:r>
              <a:rPr lang="fr-FR" dirty="0">
                <a:latin typeface="Times New Roman" panose="02020603050405020304" pitchFamily="18" charset="0"/>
                <a:ea typeface="Times New Roman" panose="02020603050405020304" pitchFamily="18" charset="0"/>
              </a:rPr>
              <a:t> qui possède les propriétés </a:t>
            </a:r>
            <a:r>
              <a:rPr lang="fr-FR" b="1" dirty="0">
                <a:latin typeface="Times New Roman" panose="02020603050405020304" pitchFamily="18" charset="0"/>
                <a:ea typeface="Times New Roman" panose="02020603050405020304" pitchFamily="18" charset="0"/>
              </a:rPr>
              <a:t>nom</a:t>
            </a:r>
            <a:r>
              <a:rPr lang="fr-FR" dirty="0">
                <a:latin typeface="Times New Roman" panose="02020603050405020304" pitchFamily="18" charset="0"/>
                <a:ea typeface="Times New Roman" panose="02020603050405020304" pitchFamily="18" charset="0"/>
              </a:rPr>
              <a:t>, </a:t>
            </a:r>
            <a:r>
              <a:rPr lang="fr-FR" b="1" dirty="0">
                <a:latin typeface="Times New Roman" panose="02020603050405020304" pitchFamily="18" charset="0"/>
                <a:ea typeface="Times New Roman" panose="02020603050405020304" pitchFamily="18" charset="0"/>
              </a:rPr>
              <a:t>pu</a:t>
            </a:r>
            <a:r>
              <a:rPr lang="fr-FR" dirty="0">
                <a:latin typeface="Times New Roman" panose="02020603050405020304" pitchFamily="18" charset="0"/>
                <a:ea typeface="Times New Roman" panose="02020603050405020304" pitchFamily="18" charset="0"/>
              </a:rPr>
              <a:t>, </a:t>
            </a:r>
            <a:r>
              <a:rPr lang="fr-FR" b="1" dirty="0" err="1">
                <a:latin typeface="Times New Roman" panose="02020603050405020304" pitchFamily="18" charset="0"/>
                <a:ea typeface="Times New Roman" panose="02020603050405020304" pitchFamily="18" charset="0"/>
              </a:rPr>
              <a:t>quantite</a:t>
            </a:r>
            <a:r>
              <a:rPr lang="fr-FR" dirty="0">
                <a:latin typeface="Times New Roman" panose="02020603050405020304" pitchFamily="18" charset="0"/>
                <a:ea typeface="Times New Roman" panose="02020603050405020304" pitchFamily="18" charset="0"/>
              </a:rPr>
              <a:t> et </a:t>
            </a:r>
            <a:r>
              <a:rPr lang="fr-FR" b="1" dirty="0">
                <a:latin typeface="Times New Roman" panose="02020603050405020304" pitchFamily="18" charset="0"/>
                <a:ea typeface="Times New Roman" panose="02020603050405020304" pitchFamily="18" charset="0"/>
              </a:rPr>
              <a:t>remise</a:t>
            </a:r>
            <a:r>
              <a:rPr lang="fr-FR" dirty="0">
                <a:latin typeface="Times New Roman" panose="02020603050405020304" pitchFamily="18" charset="0"/>
                <a:ea typeface="Times New Roman" panose="02020603050405020304" pitchFamily="18" charset="0"/>
              </a:rPr>
              <a:t>.</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Supposons maintenant qu'il réapprovisionne de temps en temps le stock de ce produit à raison de 10 produits à chaque fois. Il pourra définir la méthode ajoute10() pour réapprovisionner son stock.</a:t>
            </a:r>
          </a:p>
        </p:txBody>
      </p:sp>
      <p:sp>
        <p:nvSpPr>
          <p:cNvPr id="3" name="Espace réservé du numéro de diapositive 2">
            <a:extLst>
              <a:ext uri="{FF2B5EF4-FFF2-40B4-BE49-F238E27FC236}">
                <a16:creationId xmlns:a16="http://schemas.microsoft.com/office/drawing/2014/main" id="{ED70445E-E71D-4B21-B7A5-73E01B8DAE15}"/>
              </a:ext>
            </a:extLst>
          </p:cNvPr>
          <p:cNvSpPr>
            <a:spLocks noGrp="1"/>
          </p:cNvSpPr>
          <p:nvPr>
            <p:ph type="sldNum" sz="quarter" idx="12"/>
          </p:nvPr>
        </p:nvSpPr>
        <p:spPr/>
        <p:txBody>
          <a:bodyPr/>
          <a:lstStyle/>
          <a:p>
            <a:fld id="{D57F1E4F-1CFF-5643-939E-217C01CDF565}" type="slidenum">
              <a:rPr lang="en-US" smtClean="0"/>
              <a:pPr/>
              <a:t>79</a:t>
            </a:fld>
            <a:endParaRPr lang="en-US" dirty="0"/>
          </a:p>
        </p:txBody>
      </p:sp>
    </p:spTree>
    <p:extLst>
      <p:ext uri="{BB962C8B-B14F-4D97-AF65-F5344CB8AC3E}">
        <p14:creationId xmlns:p14="http://schemas.microsoft.com/office/powerpoint/2010/main" val="3896024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91968" y="1539300"/>
            <a:ext cx="6096000" cy="3693319"/>
          </a:xfrm>
          <a:prstGeom prst="rect">
            <a:avLst/>
          </a:prstGeom>
        </p:spPr>
        <p:txBody>
          <a:bodyPr>
            <a:spAutoFit/>
          </a:bodyPr>
          <a:lstStyle/>
          <a:p>
            <a:pPr lvl="0" hangingPunct="0"/>
            <a:r>
              <a:rPr lang="fr-FR" dirty="0"/>
              <a:t>Voici la structure minimale d'une page XHTML5 :</a:t>
            </a:r>
          </a:p>
          <a:p>
            <a:pPr lvl="0" hangingPunct="0"/>
            <a:endParaRPr lang="fr-FR" dirty="0"/>
          </a:p>
          <a:p>
            <a:pPr lvl="0" hangingPunct="0"/>
            <a:endParaRPr lang="fr-FR" dirty="0"/>
          </a:p>
          <a:p>
            <a:pPr hangingPunct="0"/>
            <a:r>
              <a:rPr lang="en-US" dirty="0">
                <a:latin typeface="Courier New" panose="02070309020205020404" pitchFamily="49" charset="0"/>
                <a:cs typeface="Courier New" panose="02070309020205020404" pitchFamily="49" charset="0"/>
              </a:rPr>
              <a:t>&lt;!DOCTYPE html&gt;</a:t>
            </a:r>
          </a:p>
          <a:p>
            <a:pPr hangingPunct="0"/>
            <a:r>
              <a:rPr lang="en-US" dirty="0">
                <a:latin typeface="Courier New" panose="02070309020205020404" pitchFamily="49" charset="0"/>
                <a:cs typeface="Courier New" panose="02070309020205020404" pitchFamily="49" charset="0"/>
              </a:rPr>
              <a:t>&lt;html&gt;</a:t>
            </a:r>
          </a:p>
          <a:p>
            <a:pPr hangingPunct="0"/>
            <a:r>
              <a:rPr lang="en-US" dirty="0">
                <a:latin typeface="Courier New" panose="02070309020205020404" pitchFamily="49" charset="0"/>
                <a:cs typeface="Courier New" panose="02070309020205020404" pitchFamily="49" charset="0"/>
              </a:rPr>
              <a:t>  &lt;head&gt;</a:t>
            </a:r>
          </a:p>
          <a:p>
            <a:pPr hangingPunct="0"/>
            <a:r>
              <a:rPr lang="en-US" dirty="0">
                <a:latin typeface="Courier New" panose="02070309020205020404" pitchFamily="49" charset="0"/>
                <a:cs typeface="Courier New" panose="02070309020205020404" pitchFamily="49" charset="0"/>
              </a:rPr>
              <a:t>    &lt;meta charset= "utf-8"&gt;</a:t>
            </a:r>
          </a:p>
          <a:p>
            <a:pPr hangingPunct="0"/>
            <a:r>
              <a:rPr lang="en-US" dirty="0">
                <a:latin typeface="Courier New" panose="02070309020205020404" pitchFamily="49" charset="0"/>
                <a:cs typeface="Courier New" panose="02070309020205020404" pitchFamily="49" charset="0"/>
              </a:rPr>
              <a:t>    &lt;title&gt;</a:t>
            </a:r>
            <a:r>
              <a:rPr lang="en-US" dirty="0" err="1">
                <a:latin typeface="Courier New" panose="02070309020205020404" pitchFamily="49" charset="0"/>
                <a:cs typeface="Courier New" panose="02070309020205020404" pitchFamily="49" charset="0"/>
              </a:rPr>
              <a:t>Titre</a:t>
            </a:r>
            <a:r>
              <a:rPr lang="en-US" dirty="0">
                <a:latin typeface="Courier New" panose="02070309020205020404" pitchFamily="49" charset="0"/>
                <a:cs typeface="Courier New" panose="02070309020205020404" pitchFamily="49" charset="0"/>
              </a:rPr>
              <a:t> du document&lt;/title&gt;</a:t>
            </a:r>
          </a:p>
          <a:p>
            <a:pPr hangingPunct="0"/>
            <a:r>
              <a:rPr lang="en-US" dirty="0">
                <a:latin typeface="Courier New" panose="02070309020205020404" pitchFamily="49" charset="0"/>
                <a:cs typeface="Courier New" panose="02070309020205020404" pitchFamily="49" charset="0"/>
              </a:rPr>
              <a:t>  &lt;/head&gt;</a:t>
            </a:r>
          </a:p>
          <a:p>
            <a:pPr hangingPunct="0"/>
            <a:r>
              <a:rPr lang="en-US" dirty="0">
                <a:latin typeface="Courier New" panose="02070309020205020404" pitchFamily="49" charset="0"/>
                <a:cs typeface="Courier New" panose="02070309020205020404" pitchFamily="49" charset="0"/>
              </a:rPr>
              <a:t>  &lt;body&gt;</a:t>
            </a:r>
          </a:p>
          <a:p>
            <a:pPr hangingPunct="0"/>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Contenu</a:t>
            </a:r>
            <a:endParaRPr lang="en-US" dirty="0">
              <a:latin typeface="Courier New" panose="02070309020205020404" pitchFamily="49" charset="0"/>
              <a:cs typeface="Courier New" panose="02070309020205020404" pitchFamily="49" charset="0"/>
            </a:endParaRPr>
          </a:p>
          <a:p>
            <a:pPr hangingPunct="0"/>
            <a:r>
              <a:rPr lang="en-US" dirty="0">
                <a:latin typeface="Courier New" panose="02070309020205020404" pitchFamily="49" charset="0"/>
                <a:cs typeface="Courier New" panose="02070309020205020404" pitchFamily="49" charset="0"/>
              </a:rPr>
              <a:t>  &lt;/body&gt;</a:t>
            </a:r>
          </a:p>
          <a:p>
            <a:pPr hangingPunct="0"/>
            <a:r>
              <a:rPr lang="en-US" dirty="0">
                <a:latin typeface="Courier New" panose="02070309020205020404" pitchFamily="49" charset="0"/>
                <a:cs typeface="Courier New" panose="02070309020205020404" pitchFamily="49" charset="0"/>
              </a:rPr>
              <a:t>&lt;/html&gt;</a:t>
            </a:r>
            <a:endParaRPr lang="fr-FR" dirty="0"/>
          </a:p>
        </p:txBody>
      </p:sp>
      <p:sp>
        <p:nvSpPr>
          <p:cNvPr id="3" name="Espace réservé du numéro de diapositive 2">
            <a:extLst>
              <a:ext uri="{FF2B5EF4-FFF2-40B4-BE49-F238E27FC236}">
                <a16:creationId xmlns:a16="http://schemas.microsoft.com/office/drawing/2014/main" id="{05BD7105-6110-41DF-86DC-64C1658B9103}"/>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6105171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258568" y="356616"/>
            <a:ext cx="8513064" cy="6001643"/>
          </a:xfrm>
          <a:prstGeom prst="rect">
            <a:avLst/>
          </a:prstGeom>
          <a:noFill/>
        </p:spPr>
        <p:txBody>
          <a:bodyPr wrap="square" rtlCol="0">
            <a:spAutoFit/>
          </a:bodyPr>
          <a:lstStyle/>
          <a:p>
            <a:r>
              <a:rPr lang="fr-FR" dirty="0"/>
              <a:t>Voici le code à  utiliser :</a:t>
            </a:r>
          </a:p>
          <a:p>
            <a:endParaRPr lang="fr-FR" dirty="0"/>
          </a:p>
          <a:p>
            <a:pPr lvl="1"/>
            <a:r>
              <a:rPr lang="fr-FR" sz="1600" dirty="0">
                <a:latin typeface="Courier New" panose="02070309020205020404" pitchFamily="49" charset="0"/>
                <a:ea typeface="Times New Roman" panose="02020603050405020304" pitchFamily="18" charset="0"/>
              </a:rPr>
              <a:t>var </a:t>
            </a:r>
            <a:r>
              <a:rPr lang="fr-FR" sz="1600" dirty="0" err="1">
                <a:latin typeface="Courier New" panose="02070309020205020404" pitchFamily="49" charset="0"/>
                <a:ea typeface="Times New Roman" panose="02020603050405020304" pitchFamily="18" charset="0"/>
              </a:rPr>
              <a:t>reference</a:t>
            </a:r>
            <a:r>
              <a:rPr lang="fr-FR" sz="1600" dirty="0">
                <a:latin typeface="Courier New" panose="02070309020205020404" pitchFamily="49" charset="0"/>
                <a:ea typeface="Times New Roman" panose="02020603050405020304" pitchFamily="18" charset="0"/>
              </a:rPr>
              <a:t> = new Object();</a:t>
            </a:r>
          </a:p>
          <a:p>
            <a:pPr lvl="1"/>
            <a:endParaRPr lang="fr-FR" sz="1600" dirty="0">
              <a:latin typeface="Courier New" panose="02070309020205020404" pitchFamily="49" charset="0"/>
              <a:ea typeface="Times New Roman" panose="02020603050405020304" pitchFamily="18" charset="0"/>
            </a:endParaRPr>
          </a:p>
          <a:p>
            <a:pPr lvl="1"/>
            <a:r>
              <a:rPr lang="fr-FR" sz="1600" dirty="0" err="1">
                <a:latin typeface="Courier New" panose="02070309020205020404" pitchFamily="49" charset="0"/>
                <a:ea typeface="Times New Roman" panose="02020603050405020304" pitchFamily="18" charset="0"/>
              </a:rPr>
              <a:t>reference.nom</a:t>
            </a:r>
            <a:r>
              <a:rPr lang="fr-FR" sz="1600" dirty="0">
                <a:latin typeface="Courier New" panose="02070309020205020404" pitchFamily="49" charset="0"/>
                <a:ea typeface="Times New Roman" panose="02020603050405020304" pitchFamily="18" charset="0"/>
              </a:rPr>
              <a:t> = 'HD';</a:t>
            </a:r>
          </a:p>
          <a:p>
            <a:pPr lvl="1"/>
            <a:r>
              <a:rPr lang="fr-FR" sz="1600" dirty="0" err="1">
                <a:latin typeface="Courier New" panose="02070309020205020404" pitchFamily="49" charset="0"/>
                <a:ea typeface="Times New Roman" panose="02020603050405020304" pitchFamily="18" charset="0"/>
              </a:rPr>
              <a:t>reference.pu</a:t>
            </a:r>
            <a:r>
              <a:rPr lang="fr-FR" sz="1600" dirty="0">
                <a:latin typeface="Courier New" panose="02070309020205020404" pitchFamily="49" charset="0"/>
                <a:ea typeface="Times New Roman" panose="02020603050405020304" pitchFamily="18" charset="0"/>
              </a:rPr>
              <a:t> = 2.2;</a:t>
            </a:r>
          </a:p>
          <a:p>
            <a:pPr lvl="1"/>
            <a:r>
              <a:rPr lang="fr-FR" sz="1600" dirty="0" err="1">
                <a:latin typeface="Courier New" panose="02070309020205020404" pitchFamily="49" charset="0"/>
                <a:ea typeface="Times New Roman" panose="02020603050405020304" pitchFamily="18" charset="0"/>
              </a:rPr>
              <a:t>reference.quantite</a:t>
            </a:r>
            <a:r>
              <a:rPr lang="fr-FR" sz="1600" dirty="0">
                <a:latin typeface="Courier New" panose="02070309020205020404" pitchFamily="49" charset="0"/>
                <a:ea typeface="Times New Roman" panose="02020603050405020304" pitchFamily="18" charset="0"/>
              </a:rPr>
              <a:t> = 10;</a:t>
            </a:r>
          </a:p>
          <a:p>
            <a:pPr lvl="1"/>
            <a:r>
              <a:rPr lang="fr-FR" sz="1600" dirty="0" err="1">
                <a:latin typeface="Courier New" panose="02070309020205020404" pitchFamily="49" charset="0"/>
                <a:ea typeface="Times New Roman" panose="02020603050405020304" pitchFamily="18" charset="0"/>
              </a:rPr>
              <a:t>reference.remise</a:t>
            </a:r>
            <a:r>
              <a:rPr lang="fr-FR" sz="1600" dirty="0">
                <a:latin typeface="Courier New" panose="02070309020205020404" pitchFamily="49" charset="0"/>
                <a:ea typeface="Times New Roman" panose="02020603050405020304" pitchFamily="18" charset="0"/>
              </a:rPr>
              <a:t> = 5;</a:t>
            </a:r>
          </a:p>
          <a:p>
            <a:pPr lvl="1"/>
            <a:endParaRPr lang="fr-FR" sz="1600" dirty="0">
              <a:latin typeface="Courier New" panose="02070309020205020404" pitchFamily="49" charset="0"/>
              <a:ea typeface="Times New Roman" panose="02020603050405020304" pitchFamily="18" charset="0"/>
            </a:endParaRPr>
          </a:p>
          <a:p>
            <a:pPr lvl="1"/>
            <a:r>
              <a:rPr lang="fr-FR" sz="1600" dirty="0">
                <a:latin typeface="Courier New" panose="02070309020205020404" pitchFamily="49" charset="0"/>
                <a:ea typeface="Times New Roman" panose="02020603050405020304" pitchFamily="18" charset="0"/>
              </a:rPr>
              <a:t>reference.ajoute10 = </a:t>
            </a:r>
            <a:r>
              <a:rPr lang="fr-FR" sz="1600" dirty="0" err="1">
                <a:latin typeface="Courier New" panose="02070309020205020404" pitchFamily="49" charset="0"/>
                <a:ea typeface="Times New Roman" panose="02020603050405020304" pitchFamily="18" charset="0"/>
              </a:rPr>
              <a:t>function</a:t>
            </a:r>
            <a:r>
              <a:rPr lang="fr-FR" sz="1600" dirty="0">
                <a:latin typeface="Courier New" panose="02070309020205020404" pitchFamily="49" charset="0"/>
                <a:ea typeface="Times New Roman" panose="02020603050405020304" pitchFamily="18" charset="0"/>
              </a:rPr>
              <a:t>(){</a:t>
            </a:r>
          </a:p>
          <a:p>
            <a:pPr lvl="1"/>
            <a:r>
              <a:rPr lang="fr-FR" sz="1600" dirty="0">
                <a:latin typeface="Courier New" panose="02070309020205020404" pitchFamily="49" charset="0"/>
                <a:ea typeface="Times New Roman" panose="02020603050405020304" pitchFamily="18" charset="0"/>
              </a:rPr>
              <a:t>  </a:t>
            </a:r>
            <a:r>
              <a:rPr lang="fr-FR" sz="1600" dirty="0" err="1">
                <a:latin typeface="Courier New" panose="02070309020205020404" pitchFamily="49" charset="0"/>
                <a:ea typeface="Times New Roman" panose="02020603050405020304" pitchFamily="18" charset="0"/>
              </a:rPr>
              <a:t>reference.quantite</a:t>
            </a:r>
            <a:r>
              <a:rPr lang="fr-FR" sz="1600" dirty="0">
                <a:latin typeface="Courier New" panose="02070309020205020404" pitchFamily="49" charset="0"/>
                <a:ea typeface="Times New Roman" panose="02020603050405020304" pitchFamily="18" charset="0"/>
              </a:rPr>
              <a:t> = </a:t>
            </a:r>
            <a:r>
              <a:rPr lang="fr-FR" sz="1600" dirty="0" err="1">
                <a:latin typeface="Courier New" panose="02070309020205020404" pitchFamily="49" charset="0"/>
                <a:ea typeface="Times New Roman" panose="02020603050405020304" pitchFamily="18" charset="0"/>
              </a:rPr>
              <a:t>reference.quantite</a:t>
            </a:r>
            <a:r>
              <a:rPr lang="fr-FR" sz="1600" dirty="0">
                <a:latin typeface="Courier New" panose="02070309020205020404" pitchFamily="49" charset="0"/>
                <a:ea typeface="Times New Roman" panose="02020603050405020304" pitchFamily="18" charset="0"/>
              </a:rPr>
              <a:t> + 10;</a:t>
            </a:r>
          </a:p>
          <a:p>
            <a:pPr lvl="1"/>
            <a:r>
              <a:rPr lang="fr-FR" sz="1600" dirty="0">
                <a:latin typeface="Courier New" panose="02070309020205020404" pitchFamily="49" charset="0"/>
                <a:ea typeface="Times New Roman" panose="02020603050405020304" pitchFamily="18" charset="0"/>
              </a:rPr>
              <a:t>}</a:t>
            </a:r>
          </a:p>
          <a:p>
            <a:pPr lvl="1"/>
            <a:endParaRPr lang="fr-FR" sz="1600" dirty="0">
              <a:latin typeface="Courier New" panose="02070309020205020404" pitchFamily="49" charset="0"/>
              <a:ea typeface="Times New Roman" panose="02020603050405020304" pitchFamily="18" charset="0"/>
            </a:endParaRPr>
          </a:p>
          <a:p>
            <a:pPr lvl="1"/>
            <a:r>
              <a:rPr lang="fr-FR" sz="1600" dirty="0">
                <a:latin typeface="Courier New" panose="02070309020205020404" pitchFamily="49" charset="0"/>
                <a:ea typeface="Times New Roman" panose="02020603050405020304" pitchFamily="18" charset="0"/>
              </a:rPr>
              <a:t>reference.ajoute10();</a:t>
            </a:r>
          </a:p>
          <a:p>
            <a:pPr lvl="1"/>
            <a:r>
              <a:rPr lang="fr-FR" sz="1600" dirty="0">
                <a:latin typeface="Courier New" panose="02070309020205020404" pitchFamily="49" charset="0"/>
                <a:ea typeface="Times New Roman" panose="02020603050405020304" pitchFamily="18" charset="0"/>
              </a:rPr>
              <a:t>console.log(</a:t>
            </a:r>
            <a:r>
              <a:rPr lang="fr-FR" sz="1600" dirty="0" err="1">
                <a:latin typeface="Courier New" panose="02070309020205020404" pitchFamily="49" charset="0"/>
                <a:ea typeface="Times New Roman" panose="02020603050405020304" pitchFamily="18" charset="0"/>
              </a:rPr>
              <a:t>reference.quantite</a:t>
            </a:r>
            <a:r>
              <a:rPr lang="fr-FR" sz="1600" dirty="0">
                <a:latin typeface="Courier New" panose="02070309020205020404" pitchFamily="49" charset="0"/>
                <a:ea typeface="Times New Roman" panose="02020603050405020304" pitchFamily="18" charset="0"/>
              </a:rPr>
              <a:t>);</a:t>
            </a:r>
          </a:p>
          <a:p>
            <a:pPr lvl="1"/>
            <a:endParaRPr lang="fr-FR" sz="1600" dirty="0">
              <a:latin typeface="Courier New" panose="02070309020205020404" pitchFamily="49" charset="0"/>
            </a:endParaRPr>
          </a:p>
          <a:p>
            <a:pPr lvl="1"/>
            <a:r>
              <a:rPr lang="fr-FR" sz="1600" dirty="0">
                <a:latin typeface="Calibri" panose="020F0502020204030204" pitchFamily="34" charset="0"/>
              </a:rPr>
              <a:t>La première instruction crée l'objet </a:t>
            </a:r>
            <a:r>
              <a:rPr lang="fr-FR" sz="1600" b="1" dirty="0" err="1">
                <a:latin typeface="Calibri" panose="020F0502020204030204" pitchFamily="34" charset="0"/>
              </a:rPr>
              <a:t>reference</a:t>
            </a:r>
            <a:r>
              <a:rPr lang="fr-FR" sz="1600" dirty="0">
                <a:latin typeface="Calibri" panose="020F0502020204030204" pitchFamily="34" charset="0"/>
              </a:rPr>
              <a:t>.</a:t>
            </a:r>
          </a:p>
          <a:p>
            <a:pPr lvl="1"/>
            <a:r>
              <a:rPr lang="fr-FR" sz="1600" dirty="0">
                <a:latin typeface="Calibri" panose="020F0502020204030204" pitchFamily="34" charset="0"/>
              </a:rPr>
              <a:t>Les quatre instructions suivantes définissent les propriétés de l'objet </a:t>
            </a:r>
            <a:r>
              <a:rPr lang="fr-FR" sz="1600" b="1" dirty="0" err="1">
                <a:latin typeface="Calibri" panose="020F0502020204030204" pitchFamily="34" charset="0"/>
              </a:rPr>
              <a:t>reference</a:t>
            </a:r>
            <a:r>
              <a:rPr lang="fr-FR" sz="1600" dirty="0">
                <a:latin typeface="Calibri" panose="020F0502020204030204" pitchFamily="34" charset="0"/>
              </a:rPr>
              <a:t>.</a:t>
            </a:r>
          </a:p>
          <a:p>
            <a:pPr lvl="1"/>
            <a:r>
              <a:rPr lang="fr-FR" sz="1600" dirty="0">
                <a:latin typeface="Calibri" panose="020F0502020204030204" pitchFamily="34" charset="0"/>
              </a:rPr>
              <a:t>Le bloc d'instructions suivant définit la méthode </a:t>
            </a:r>
            <a:r>
              <a:rPr lang="fr-FR" sz="1600" b="1" dirty="0">
                <a:latin typeface="Calibri" panose="020F0502020204030204" pitchFamily="34" charset="0"/>
              </a:rPr>
              <a:t>ajoute10()</a:t>
            </a:r>
            <a:r>
              <a:rPr lang="fr-FR" sz="1600" dirty="0">
                <a:latin typeface="Calibri" panose="020F0502020204030204" pitchFamily="34" charset="0"/>
              </a:rPr>
              <a:t> de l'objet </a:t>
            </a:r>
            <a:r>
              <a:rPr lang="fr-FR" sz="1600" b="1" dirty="0" err="1">
                <a:latin typeface="Calibri" panose="020F0502020204030204" pitchFamily="34" charset="0"/>
              </a:rPr>
              <a:t>reference</a:t>
            </a:r>
            <a:r>
              <a:rPr lang="fr-FR" sz="1600" dirty="0">
                <a:latin typeface="Calibri" panose="020F0502020204030204" pitchFamily="34" charset="0"/>
              </a:rPr>
              <a:t> et ajoute 10 à la propriété </a:t>
            </a:r>
            <a:r>
              <a:rPr lang="fr-FR" sz="1600" b="1" dirty="0" err="1">
                <a:latin typeface="Calibri" panose="020F0502020204030204" pitchFamily="34" charset="0"/>
              </a:rPr>
              <a:t>quantite</a:t>
            </a:r>
            <a:r>
              <a:rPr lang="fr-FR" sz="1600" dirty="0">
                <a:latin typeface="Calibri" panose="020F0502020204030204" pitchFamily="34" charset="0"/>
              </a:rPr>
              <a:t> de cet objet.</a:t>
            </a:r>
          </a:p>
          <a:p>
            <a:pPr lvl="1"/>
            <a:r>
              <a:rPr lang="fr-FR" sz="1600" dirty="0">
                <a:latin typeface="Calibri" panose="020F0502020204030204" pitchFamily="34" charset="0"/>
              </a:rPr>
              <a:t>Le bloc d'instructions suivant appelle la fonction </a:t>
            </a:r>
            <a:r>
              <a:rPr lang="fr-FR" sz="1600" b="1" dirty="0">
                <a:latin typeface="Calibri" panose="020F0502020204030204" pitchFamily="34" charset="0"/>
              </a:rPr>
              <a:t>ajoute10() </a:t>
            </a:r>
            <a:r>
              <a:rPr lang="fr-FR" sz="1600" dirty="0">
                <a:latin typeface="Calibri" panose="020F0502020204030204" pitchFamily="34" charset="0"/>
              </a:rPr>
              <a:t>et affiche la valeur de la propriété quantité de l'objet </a:t>
            </a:r>
            <a:r>
              <a:rPr lang="fr-FR" sz="1600" b="1" dirty="0" err="1">
                <a:latin typeface="Calibri" panose="020F0502020204030204" pitchFamily="34" charset="0"/>
              </a:rPr>
              <a:t>reference</a:t>
            </a:r>
            <a:r>
              <a:rPr lang="fr-FR" sz="1600" dirty="0">
                <a:latin typeface="Calibri" panose="020F0502020204030204" pitchFamily="34" charset="0"/>
              </a:rPr>
              <a:t>.</a:t>
            </a:r>
            <a:endParaRPr lang="fr-FR" dirty="0">
              <a:latin typeface="Calibri" panose="020F0502020204030204" pitchFamily="34" charset="0"/>
            </a:endParaRPr>
          </a:p>
          <a:p>
            <a:endParaRPr lang="fr-FR" dirty="0"/>
          </a:p>
        </p:txBody>
      </p:sp>
      <p:sp>
        <p:nvSpPr>
          <p:cNvPr id="3" name="Espace réservé du numéro de diapositive 2">
            <a:extLst>
              <a:ext uri="{FF2B5EF4-FFF2-40B4-BE49-F238E27FC236}">
                <a16:creationId xmlns:a16="http://schemas.microsoft.com/office/drawing/2014/main" id="{A3C2D16E-002B-4197-ABC6-9E0DD2B07CAA}"/>
              </a:ext>
            </a:extLst>
          </p:cNvPr>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336974650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2770" y="1228532"/>
            <a:ext cx="9131431" cy="1354217"/>
          </a:xfrm>
          <a:prstGeom prst="rect">
            <a:avLst/>
          </a:prstGeom>
        </p:spPr>
        <p:txBody>
          <a:bodyPr wrap="square">
            <a:spAutoFit/>
          </a:bodyPr>
          <a:lstStyle/>
          <a:p>
            <a:pPr>
              <a:spcBef>
                <a:spcPts val="300"/>
              </a:spcBef>
              <a:spcAft>
                <a:spcPts val="300"/>
              </a:spcAft>
            </a:pPr>
            <a:r>
              <a:rPr lang="fr-FR" dirty="0">
                <a:latin typeface="Times New Roman" panose="02020603050405020304" pitchFamily="18" charset="0"/>
                <a:ea typeface="Times New Roman" panose="02020603050405020304" pitchFamily="18" charset="0"/>
              </a:rPr>
              <a:t>Supposons maintenant que le commerçant veuille référencer plusieurs produits.</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Le plus simple consiste à créer une fonction </a:t>
            </a:r>
            <a:r>
              <a:rPr lang="fr-FR" b="1" dirty="0">
                <a:latin typeface="Times New Roman" panose="02020603050405020304" pitchFamily="18" charset="0"/>
                <a:ea typeface="Times New Roman" panose="02020603050405020304" pitchFamily="18" charset="0"/>
              </a:rPr>
              <a:t>Reference</a:t>
            </a:r>
            <a:r>
              <a:rPr lang="fr-FR" dirty="0">
                <a:latin typeface="Times New Roman" panose="02020603050405020304" pitchFamily="18" charset="0"/>
                <a:ea typeface="Times New Roman" panose="02020603050405020304" pitchFamily="18" charset="0"/>
              </a:rPr>
              <a:t> qui définit les propriétés et la méthode </a:t>
            </a:r>
            <a:r>
              <a:rPr lang="fr-FR" b="1" dirty="0">
                <a:latin typeface="Times New Roman" panose="02020603050405020304" pitchFamily="18" charset="0"/>
                <a:ea typeface="Times New Roman" panose="02020603050405020304" pitchFamily="18" charset="0"/>
              </a:rPr>
              <a:t>ajoute10()</a:t>
            </a:r>
            <a:r>
              <a:rPr lang="fr-FR" dirty="0">
                <a:latin typeface="Times New Roman" panose="02020603050405020304" pitchFamily="18" charset="0"/>
                <a:ea typeface="Times New Roman" panose="02020603050405020304" pitchFamily="18" charset="0"/>
              </a:rPr>
              <a:t> du produit, et de créer autant d'objets que nécessaire en utilisant l'opérateur </a:t>
            </a:r>
            <a:r>
              <a:rPr lang="fr-FR" b="1" dirty="0">
                <a:latin typeface="Times New Roman" panose="02020603050405020304" pitchFamily="18" charset="0"/>
                <a:ea typeface="Times New Roman" panose="02020603050405020304" pitchFamily="18" charset="0"/>
              </a:rPr>
              <a:t>new</a:t>
            </a:r>
            <a:r>
              <a:rPr lang="fr-FR" dirty="0">
                <a:latin typeface="Times New Roman" panose="02020603050405020304" pitchFamily="18" charset="0"/>
                <a:ea typeface="Times New Roman" panose="02020603050405020304" pitchFamily="18" charset="0"/>
              </a:rPr>
              <a:t>.</a:t>
            </a:r>
          </a:p>
        </p:txBody>
      </p:sp>
      <p:sp>
        <p:nvSpPr>
          <p:cNvPr id="3" name="Espace réservé du numéro de diapositive 2">
            <a:extLst>
              <a:ext uri="{FF2B5EF4-FFF2-40B4-BE49-F238E27FC236}">
                <a16:creationId xmlns:a16="http://schemas.microsoft.com/office/drawing/2014/main" id="{68D60BE1-2645-4C5F-B3B5-99A100D6328E}"/>
              </a:ext>
            </a:extLst>
          </p:cNvPr>
          <p:cNvSpPr>
            <a:spLocks noGrp="1"/>
          </p:cNvSpPr>
          <p:nvPr>
            <p:ph type="sldNum" sz="quarter" idx="12"/>
          </p:nvPr>
        </p:nvSpPr>
        <p:spPr/>
        <p:txBody>
          <a:bodyPr/>
          <a:lstStyle/>
          <a:p>
            <a:fld id="{D57F1E4F-1CFF-5643-939E-217C01CDF565}" type="slidenum">
              <a:rPr lang="en-US" smtClean="0"/>
              <a:pPr/>
              <a:t>81</a:t>
            </a:fld>
            <a:endParaRPr lang="en-US" dirty="0"/>
          </a:p>
        </p:txBody>
      </p:sp>
    </p:spTree>
    <p:extLst>
      <p:ext uri="{BB962C8B-B14F-4D97-AF65-F5344CB8AC3E}">
        <p14:creationId xmlns:p14="http://schemas.microsoft.com/office/powerpoint/2010/main" val="6837565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5352" y="933349"/>
            <a:ext cx="8043672" cy="4247317"/>
          </a:xfrm>
          <a:prstGeom prst="rect">
            <a:avLst/>
          </a:prstGeom>
        </p:spPr>
        <p:txBody>
          <a:bodyPr wrap="square">
            <a:spAutoFit/>
          </a:bodyPr>
          <a:lstStyle/>
          <a:p>
            <a:r>
              <a:rPr lang="fr-FR" dirty="0">
                <a:latin typeface="Calibri" panose="020F0502020204030204" pitchFamily="34" charset="0"/>
                <a:cs typeface="Courier New" panose="02070309020205020404" pitchFamily="49" charset="0"/>
              </a:rPr>
              <a:t>Voici le code à utiliser :</a:t>
            </a:r>
          </a:p>
          <a:p>
            <a:endParaRPr lang="fr-FR" dirty="0">
              <a:latin typeface="Calibri" panose="020F0502020204030204" pitchFamily="34" charset="0"/>
              <a:cs typeface="Courier New" panose="02070309020205020404" pitchFamily="49" charset="0"/>
            </a:endParaRPr>
          </a:p>
          <a:p>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Reference(a, b, c, d){</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this.nom</a:t>
            </a:r>
            <a:r>
              <a:rPr lang="fr-FR" dirty="0">
                <a:latin typeface="Courier New" panose="02070309020205020404" pitchFamily="49" charset="0"/>
                <a:cs typeface="Courier New" panose="02070309020205020404" pitchFamily="49" charset="0"/>
              </a:rPr>
              <a:t> = a;</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this.pu</a:t>
            </a:r>
            <a:r>
              <a:rPr lang="fr-FR" dirty="0">
                <a:latin typeface="Courier New" panose="02070309020205020404" pitchFamily="49" charset="0"/>
                <a:cs typeface="Courier New" panose="02070309020205020404" pitchFamily="49" charset="0"/>
              </a:rPr>
              <a:t> = b;</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this.quantite</a:t>
            </a:r>
            <a:r>
              <a:rPr lang="fr-FR" dirty="0">
                <a:latin typeface="Courier New" panose="02070309020205020404" pitchFamily="49" charset="0"/>
                <a:cs typeface="Courier New" panose="02070309020205020404" pitchFamily="49" charset="0"/>
              </a:rPr>
              <a:t> = c;</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this.remise</a:t>
            </a:r>
            <a:r>
              <a:rPr lang="fr-FR" dirty="0">
                <a:latin typeface="Courier New" panose="02070309020205020404" pitchFamily="49" charset="0"/>
                <a:cs typeface="Courier New" panose="02070309020205020404" pitchFamily="49" charset="0"/>
              </a:rPr>
              <a:t> = d;</a:t>
            </a:r>
          </a:p>
          <a:p>
            <a:r>
              <a:rPr lang="fr-FR" dirty="0">
                <a:latin typeface="Courier New" panose="02070309020205020404" pitchFamily="49" charset="0"/>
                <a:cs typeface="Courier New" panose="02070309020205020404" pitchFamily="49" charset="0"/>
              </a:rPr>
              <a:t>  this.ajoute10 =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this.quantite</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this.quantite</a:t>
            </a:r>
            <a:r>
              <a:rPr lang="fr-FR" dirty="0">
                <a:latin typeface="Courier New" panose="02070309020205020404" pitchFamily="49" charset="0"/>
                <a:cs typeface="Courier New" panose="02070309020205020404" pitchFamily="49" charset="0"/>
              </a:rPr>
              <a:t> + 10;</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var E54V67 = new Reference("HD",2.2,10,5); </a:t>
            </a:r>
          </a:p>
          <a:p>
            <a:r>
              <a:rPr lang="fr-FR" dirty="0">
                <a:latin typeface="Courier New" panose="02070309020205020404" pitchFamily="49" charset="0"/>
                <a:cs typeface="Courier New" panose="02070309020205020404" pitchFamily="49" charset="0"/>
              </a:rPr>
              <a:t>E54V67.ajoute10();</a:t>
            </a:r>
          </a:p>
          <a:p>
            <a:r>
              <a:rPr lang="fr-FR" dirty="0">
                <a:latin typeface="Courier New" panose="02070309020205020404" pitchFamily="49" charset="0"/>
                <a:cs typeface="Courier New" panose="02070309020205020404" pitchFamily="49" charset="0"/>
              </a:rPr>
              <a:t>console.log(E54V67.quantite);</a:t>
            </a:r>
          </a:p>
        </p:txBody>
      </p:sp>
      <p:sp>
        <p:nvSpPr>
          <p:cNvPr id="3" name="Espace réservé du numéro de diapositive 2">
            <a:extLst>
              <a:ext uri="{FF2B5EF4-FFF2-40B4-BE49-F238E27FC236}">
                <a16:creationId xmlns:a16="http://schemas.microsoft.com/office/drawing/2014/main" id="{F3F3E377-4D99-42D3-AD2C-49E66DDE433B}"/>
              </a:ext>
            </a:extLst>
          </p:cNvPr>
          <p:cNvSpPr>
            <a:spLocks noGrp="1"/>
          </p:cNvSpPr>
          <p:nvPr>
            <p:ph type="sldNum" sz="quarter" idx="12"/>
          </p:nvPr>
        </p:nvSpPr>
        <p:spPr/>
        <p:txBody>
          <a:bodyPr/>
          <a:lstStyle/>
          <a:p>
            <a:fld id="{D57F1E4F-1CFF-5643-939E-217C01CDF565}" type="slidenum">
              <a:rPr lang="en-US" smtClean="0"/>
              <a:pPr/>
              <a:t>82</a:t>
            </a:fld>
            <a:endParaRPr lang="en-US" dirty="0"/>
          </a:p>
        </p:txBody>
      </p:sp>
    </p:spTree>
    <p:extLst>
      <p:ext uri="{BB962C8B-B14F-4D97-AF65-F5344CB8AC3E}">
        <p14:creationId xmlns:p14="http://schemas.microsoft.com/office/powerpoint/2010/main" val="18915267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70632" y="1868115"/>
            <a:ext cx="7184136" cy="4524315"/>
          </a:xfrm>
          <a:prstGeom prst="rect">
            <a:avLst/>
          </a:prstGeom>
        </p:spPr>
        <p:txBody>
          <a:bodyPr wrap="square">
            <a:spAutoFit/>
          </a:bodyPr>
          <a:lstStyle/>
          <a:p>
            <a:r>
              <a:rPr lang="fr-FR" dirty="0"/>
              <a:t>Nous allons créer un objet </a:t>
            </a:r>
            <a:r>
              <a:rPr lang="fr-FR" b="1" dirty="0"/>
              <a:t>chat</a:t>
            </a:r>
            <a:r>
              <a:rPr lang="fr-FR" dirty="0"/>
              <a:t> de couleur noire et de nom Tosca :</a:t>
            </a:r>
          </a:p>
          <a:p>
            <a:r>
              <a:rPr lang="fr-FR" dirty="0">
                <a:latin typeface="Courier New" panose="02070309020205020404" pitchFamily="49" charset="0"/>
                <a:cs typeface="Courier New" panose="02070309020205020404" pitchFamily="49" charset="0"/>
              </a:rPr>
              <a:t>var chat = {couleur: 'noir', nom: 'Félix'};</a:t>
            </a:r>
          </a:p>
          <a:p>
            <a:endParaRPr lang="fr-FR" dirty="0">
              <a:cs typeface="Consolas" pitchFamily="49" charset="0"/>
            </a:endParaRPr>
          </a:p>
          <a:p>
            <a:r>
              <a:rPr lang="fr-FR" dirty="0">
                <a:cs typeface="Consolas" pitchFamily="49" charset="0"/>
              </a:rPr>
              <a:t>Si nécessaire, vous pouvez ajouter des propriétés à l'objet </a:t>
            </a:r>
            <a:r>
              <a:rPr lang="fr-FR" b="1" dirty="0">
                <a:cs typeface="Consolas" pitchFamily="49" charset="0"/>
              </a:rPr>
              <a:t>chat</a:t>
            </a:r>
            <a:r>
              <a:rPr lang="fr-FR" dirty="0">
                <a:cs typeface="Consolas" pitchFamily="49" charset="0"/>
              </a:rPr>
              <a:t> :</a:t>
            </a:r>
          </a:p>
          <a:p>
            <a:r>
              <a:rPr lang="fr-FR" dirty="0" err="1">
                <a:latin typeface="Courier New" panose="02070309020205020404" pitchFamily="49" charset="0"/>
                <a:cs typeface="Courier New" panose="02070309020205020404" pitchFamily="49" charset="0"/>
              </a:rPr>
              <a:t>chat.age</a:t>
            </a:r>
            <a:r>
              <a:rPr lang="fr-FR" dirty="0">
                <a:latin typeface="Courier New" panose="02070309020205020404" pitchFamily="49" charset="0"/>
                <a:cs typeface="Courier New" panose="02070309020205020404" pitchFamily="49" charset="0"/>
              </a:rPr>
              <a:t> = 12;</a:t>
            </a:r>
          </a:p>
          <a:p>
            <a:endParaRPr lang="fr-FR" dirty="0">
              <a:cs typeface="Consolas" pitchFamily="49" charset="0"/>
            </a:endParaRPr>
          </a:p>
          <a:p>
            <a:r>
              <a:rPr lang="fr-FR" dirty="0">
                <a:cs typeface="Consolas" pitchFamily="49" charset="0"/>
              </a:rPr>
              <a:t>Vous pouvez modifier une propriété existante :</a:t>
            </a:r>
          </a:p>
          <a:p>
            <a:r>
              <a:rPr lang="fr-FR" dirty="0" err="1">
                <a:latin typeface="Courier New" panose="02070309020205020404" pitchFamily="49" charset="0"/>
                <a:cs typeface="Courier New" panose="02070309020205020404" pitchFamily="49" charset="0"/>
              </a:rPr>
              <a:t>chat.couleur</a:t>
            </a:r>
            <a:r>
              <a:rPr lang="fr-FR" dirty="0">
                <a:latin typeface="Courier New" panose="02070309020205020404" pitchFamily="49" charset="0"/>
                <a:cs typeface="Courier New" panose="02070309020205020404" pitchFamily="49" charset="0"/>
              </a:rPr>
              <a:t> = 'beige';</a:t>
            </a:r>
          </a:p>
          <a:p>
            <a:endParaRPr lang="fr-FR" dirty="0">
              <a:cs typeface="Consolas" pitchFamily="49" charset="0"/>
            </a:endParaRPr>
          </a:p>
          <a:p>
            <a:r>
              <a:rPr lang="fr-FR" dirty="0">
                <a:cs typeface="Consolas" pitchFamily="49" charset="0"/>
              </a:rPr>
              <a:t>Voire même supprimer une propriété :</a:t>
            </a:r>
          </a:p>
          <a:p>
            <a:r>
              <a:rPr lang="fr-FR" dirty="0" err="1">
                <a:latin typeface="Courier New" panose="02070309020205020404" pitchFamily="49" charset="0"/>
                <a:cs typeface="Courier New" panose="02070309020205020404" pitchFamily="49" charset="0"/>
              </a:rPr>
              <a:t>delete</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chat.age</a:t>
            </a:r>
            <a:r>
              <a:rPr lang="fr-FR" dirty="0">
                <a:latin typeface="Courier New" panose="02070309020205020404" pitchFamily="49" charset="0"/>
                <a:cs typeface="Courier New" panose="02070309020205020404" pitchFamily="49" charset="0"/>
              </a:rPr>
              <a:t>;</a:t>
            </a:r>
          </a:p>
          <a:p>
            <a:endParaRPr lang="fr-FR" dirty="0"/>
          </a:p>
          <a:p>
            <a:r>
              <a:rPr lang="fr-FR" dirty="0"/>
              <a:t>L’operateur </a:t>
            </a:r>
            <a:r>
              <a:rPr lang="fr-FR" b="1" dirty="0">
                <a:latin typeface="Consolas" pitchFamily="49" charset="0"/>
                <a:cs typeface="Consolas" pitchFamily="49" charset="0"/>
              </a:rPr>
              <a:t>in</a:t>
            </a:r>
            <a:r>
              <a:rPr lang="fr-FR" dirty="0">
                <a:latin typeface="Consolas" pitchFamily="49" charset="0"/>
                <a:cs typeface="Consolas" pitchFamily="49" charset="0"/>
              </a:rPr>
              <a:t> </a:t>
            </a:r>
            <a:r>
              <a:rPr lang="fr-FR" dirty="0">
                <a:cs typeface="Consolas" pitchFamily="49" charset="0"/>
              </a:rPr>
              <a:t>permet de tester si un objet possède ou non une certaine propriété. Par exemple pour tester si la propriété </a:t>
            </a:r>
            <a:r>
              <a:rPr lang="fr-FR" b="1" dirty="0" err="1">
                <a:cs typeface="Consolas" pitchFamily="49" charset="0"/>
              </a:rPr>
              <a:t>age</a:t>
            </a:r>
            <a:r>
              <a:rPr lang="fr-FR" dirty="0">
                <a:cs typeface="Consolas" pitchFamily="49" charset="0"/>
              </a:rPr>
              <a:t> fait partie de l'objet </a:t>
            </a:r>
            <a:r>
              <a:rPr lang="fr-FR" b="1" dirty="0">
                <a:cs typeface="Consolas" pitchFamily="49" charset="0"/>
              </a:rPr>
              <a:t>chat</a:t>
            </a:r>
            <a:r>
              <a:rPr lang="fr-FR" dirty="0">
                <a:cs typeface="Consolas" pitchFamily="49" charset="0"/>
              </a:rPr>
              <a:t>, on utilisera cette syntaxe :</a:t>
            </a:r>
          </a:p>
          <a:p>
            <a:r>
              <a:rPr lang="fr-FR" dirty="0">
                <a:latin typeface="Courier New" panose="02070309020205020404" pitchFamily="49" charset="0"/>
                <a:cs typeface="Courier New" panose="02070309020205020404" pitchFamily="49" charset="0"/>
              </a:rPr>
              <a:t>if ('</a:t>
            </a:r>
            <a:r>
              <a:rPr lang="fr-FR" dirty="0" err="1">
                <a:latin typeface="Courier New" panose="02070309020205020404" pitchFamily="49" charset="0"/>
                <a:cs typeface="Courier New" panose="02070309020205020404" pitchFamily="49" charset="0"/>
              </a:rPr>
              <a:t>age</a:t>
            </a:r>
            <a:r>
              <a:rPr lang="fr-FR" dirty="0">
                <a:latin typeface="Courier New" panose="02070309020205020404" pitchFamily="49" charset="0"/>
                <a:cs typeface="Courier New" panose="02070309020205020404" pitchFamily="49" charset="0"/>
              </a:rPr>
              <a:t>' in chat)</a:t>
            </a:r>
          </a:p>
        </p:txBody>
      </p:sp>
      <p:sp>
        <p:nvSpPr>
          <p:cNvPr id="5" name="ZoneTexte 4"/>
          <p:cNvSpPr txBox="1"/>
          <p:nvPr/>
        </p:nvSpPr>
        <p:spPr>
          <a:xfrm>
            <a:off x="2322576" y="960120"/>
            <a:ext cx="7708392" cy="523220"/>
          </a:xfrm>
          <a:prstGeom prst="rect">
            <a:avLst/>
          </a:prstGeom>
          <a:noFill/>
        </p:spPr>
        <p:txBody>
          <a:bodyPr wrap="square" rtlCol="0">
            <a:spAutoFit/>
          </a:bodyPr>
          <a:lstStyle/>
          <a:p>
            <a:r>
              <a:rPr lang="fr-FR" sz="2800" dirty="0"/>
              <a:t>Définition d'un objet avec la notation JSON</a:t>
            </a:r>
            <a:endParaRPr lang="fr-FR" dirty="0"/>
          </a:p>
        </p:txBody>
      </p:sp>
      <p:sp>
        <p:nvSpPr>
          <p:cNvPr id="2" name="Espace réservé du numéro de diapositive 1">
            <a:extLst>
              <a:ext uri="{FF2B5EF4-FFF2-40B4-BE49-F238E27FC236}">
                <a16:creationId xmlns:a16="http://schemas.microsoft.com/office/drawing/2014/main" id="{90E58E82-8ABD-4898-92A4-D5CE8A55661D}"/>
              </a:ext>
            </a:extLst>
          </p:cNvPr>
          <p:cNvSpPr>
            <a:spLocks noGrp="1"/>
          </p:cNvSpPr>
          <p:nvPr>
            <p:ph type="sldNum" sz="quarter" idx="12"/>
          </p:nvPr>
        </p:nvSpPr>
        <p:spPr/>
        <p:txBody>
          <a:bodyPr/>
          <a:lstStyle/>
          <a:p>
            <a:fld id="{D57F1E4F-1CFF-5643-939E-217C01CDF565}" type="slidenum">
              <a:rPr lang="en-US" smtClean="0"/>
              <a:pPr/>
              <a:t>83</a:t>
            </a:fld>
            <a:endParaRPr lang="en-US" dirty="0"/>
          </a:p>
        </p:txBody>
      </p:sp>
    </p:spTree>
    <p:extLst>
      <p:ext uri="{BB962C8B-B14F-4D97-AF65-F5344CB8AC3E}">
        <p14:creationId xmlns:p14="http://schemas.microsoft.com/office/powerpoint/2010/main" val="389690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2" end="12"/>
                                            </p:txEl>
                                          </p:spTgt>
                                        </p:tgtEl>
                                        <p:attrNameLst>
                                          <p:attrName>style.visibility</p:attrName>
                                        </p:attrNameLst>
                                      </p:cBhvr>
                                      <p:to>
                                        <p:strVal val="visible"/>
                                      </p:to>
                                    </p:set>
                                    <p:animEffect transition="in" filter="fade">
                                      <p:cBhvr>
                                        <p:cTn id="7" dur="500"/>
                                        <p:tgtEl>
                                          <p:spTgt spid="4">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3" end="13"/>
                                            </p:txEl>
                                          </p:spTgt>
                                        </p:tgtEl>
                                        <p:attrNameLst>
                                          <p:attrName>style.visibility</p:attrName>
                                        </p:attrNameLst>
                                      </p:cBhvr>
                                      <p:to>
                                        <p:strVal val="visible"/>
                                      </p:to>
                                    </p:set>
                                    <p:animEffect transition="in" filter="fade">
                                      <p:cBhvr>
                                        <p:cTn id="10"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42254" y="1291132"/>
            <a:ext cx="7970426" cy="2031325"/>
          </a:xfrm>
          <a:prstGeom prst="rect">
            <a:avLst/>
          </a:prstGeom>
        </p:spPr>
        <p:txBody>
          <a:bodyPr wrap="square">
            <a:spAutoFit/>
          </a:bodyPr>
          <a:lstStyle/>
          <a:p>
            <a:r>
              <a:rPr lang="fr-FR" dirty="0"/>
              <a:t>Il est possible d'ajouter des méthodes dans l'objet </a:t>
            </a:r>
            <a:r>
              <a:rPr lang="fr-FR" b="1" dirty="0"/>
              <a:t>chat</a:t>
            </a:r>
            <a:r>
              <a:rPr lang="fr-FR" dirty="0"/>
              <a:t> :</a:t>
            </a:r>
          </a:p>
          <a:p>
            <a:r>
              <a:rPr lang="fr-FR" dirty="0">
                <a:latin typeface="Courier New" panose="02070309020205020404" pitchFamily="49" charset="0"/>
                <a:cs typeface="Courier New" panose="02070309020205020404" pitchFamily="49" charset="0"/>
              </a:rPr>
              <a:t>var chat = { couleur: 'noir',</a:t>
            </a:r>
          </a:p>
          <a:p>
            <a:r>
              <a:rPr lang="fr-FR" dirty="0">
                <a:latin typeface="Courier New" panose="02070309020205020404" pitchFamily="49" charset="0"/>
                <a:cs typeface="Courier New" panose="02070309020205020404" pitchFamily="49" charset="0"/>
              </a:rPr>
              <a:t>             nom: '</a:t>
            </a:r>
            <a:r>
              <a:rPr lang="fr-FR" dirty="0" err="1">
                <a:latin typeface="Courier New" panose="02070309020205020404" pitchFamily="49" charset="0"/>
                <a:cs typeface="Courier New" panose="02070309020205020404" pitchFamily="49" charset="0"/>
              </a:rPr>
              <a:t>tosca</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miaule: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console.log('miaou');</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a:t>
            </a:r>
          </a:p>
        </p:txBody>
      </p:sp>
      <p:sp>
        <p:nvSpPr>
          <p:cNvPr id="6" name="ZoneTexte 5"/>
          <p:cNvSpPr txBox="1"/>
          <p:nvPr/>
        </p:nvSpPr>
        <p:spPr>
          <a:xfrm>
            <a:off x="2042254" y="4228601"/>
            <a:ext cx="6070862" cy="923330"/>
          </a:xfrm>
          <a:prstGeom prst="rect">
            <a:avLst/>
          </a:prstGeom>
          <a:noFill/>
        </p:spPr>
        <p:txBody>
          <a:bodyPr wrap="square" rtlCol="0">
            <a:spAutoFit/>
          </a:bodyPr>
          <a:lstStyle/>
          <a:p>
            <a:r>
              <a:rPr lang="fr-FR" dirty="0"/>
              <a:t>Pour faire miauler le chat, il suffit d'écrire :</a:t>
            </a:r>
          </a:p>
          <a:p>
            <a:endParaRPr lang="fr-FR" dirty="0">
              <a:latin typeface="Courier New" panose="02070309020205020404" pitchFamily="49" charset="0"/>
              <a:cs typeface="Courier New" panose="02070309020205020404" pitchFamily="49" charset="0"/>
            </a:endParaRPr>
          </a:p>
          <a:p>
            <a:r>
              <a:rPr lang="fr-FR" dirty="0" err="1">
                <a:latin typeface="Courier New" panose="02070309020205020404" pitchFamily="49" charset="0"/>
                <a:cs typeface="Courier New" panose="02070309020205020404" pitchFamily="49" charset="0"/>
              </a:rPr>
              <a:t>chat.miaule</a:t>
            </a:r>
            <a:r>
              <a:rPr lang="fr-FR" dirty="0">
                <a:latin typeface="Courier New" panose="02070309020205020404" pitchFamily="49" charset="0"/>
                <a:cs typeface="Courier New" panose="02070309020205020404" pitchFamily="49" charset="0"/>
              </a:rPr>
              <a:t>();</a:t>
            </a:r>
          </a:p>
        </p:txBody>
      </p:sp>
      <p:sp>
        <p:nvSpPr>
          <p:cNvPr id="7" name="ZoneTexte 6"/>
          <p:cNvSpPr txBox="1"/>
          <p:nvPr/>
        </p:nvSpPr>
        <p:spPr>
          <a:xfrm>
            <a:off x="1940146" y="423510"/>
            <a:ext cx="7708392" cy="523220"/>
          </a:xfrm>
          <a:prstGeom prst="rect">
            <a:avLst/>
          </a:prstGeom>
          <a:noFill/>
        </p:spPr>
        <p:txBody>
          <a:bodyPr wrap="square" rtlCol="0">
            <a:spAutoFit/>
          </a:bodyPr>
          <a:lstStyle/>
          <a:p>
            <a:r>
              <a:rPr lang="fr-FR" sz="2800" dirty="0"/>
              <a:t>Définition d'un objet avec la notation JSON</a:t>
            </a:r>
            <a:endParaRPr lang="fr-FR" dirty="0"/>
          </a:p>
        </p:txBody>
      </p:sp>
      <p:sp>
        <p:nvSpPr>
          <p:cNvPr id="2" name="Espace réservé du numéro de diapositive 1">
            <a:extLst>
              <a:ext uri="{FF2B5EF4-FFF2-40B4-BE49-F238E27FC236}">
                <a16:creationId xmlns:a16="http://schemas.microsoft.com/office/drawing/2014/main" id="{EDB135A6-03BC-48FA-9BF3-43ED919773FA}"/>
              </a:ext>
            </a:extLst>
          </p:cNvPr>
          <p:cNvSpPr>
            <a:spLocks noGrp="1"/>
          </p:cNvSpPr>
          <p:nvPr>
            <p:ph type="sldNum" sz="quarter" idx="12"/>
          </p:nvPr>
        </p:nvSpPr>
        <p:spPr/>
        <p:txBody>
          <a:bodyPr/>
          <a:lstStyle/>
          <a:p>
            <a:fld id="{D57F1E4F-1CFF-5643-939E-217C01CDF565}" type="slidenum">
              <a:rPr lang="en-US" smtClean="0"/>
              <a:pPr/>
              <a:t>84</a:t>
            </a:fld>
            <a:endParaRPr lang="en-US" dirty="0"/>
          </a:p>
        </p:txBody>
      </p:sp>
    </p:spTree>
    <p:extLst>
      <p:ext uri="{BB962C8B-B14F-4D97-AF65-F5344CB8AC3E}">
        <p14:creationId xmlns:p14="http://schemas.microsoft.com/office/powerpoint/2010/main" val="200152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14744" y="81820"/>
            <a:ext cx="9857297" cy="6186309"/>
          </a:xfrm>
          <a:prstGeom prst="rect">
            <a:avLst/>
          </a:prstGeom>
        </p:spPr>
        <p:txBody>
          <a:bodyPr wrap="square">
            <a:spAutoFit/>
          </a:bodyPr>
          <a:lstStyle/>
          <a:p>
            <a:pPr>
              <a:spcBef>
                <a:spcPts val="1800"/>
              </a:spcBef>
              <a:spcAft>
                <a:spcPts val="1200"/>
              </a:spcAft>
            </a:pPr>
            <a:r>
              <a:rPr lang="fr-FR" sz="3200" b="1" i="1" dirty="0">
                <a:latin typeface="Arial" panose="020B0604020202020204" pitchFamily="34" charset="0"/>
                <a:ea typeface="Times New Roman" panose="02020603050405020304" pitchFamily="18" charset="0"/>
              </a:rPr>
              <a:t>Utilisation d'un objet par défaut</a:t>
            </a:r>
          </a:p>
          <a:p>
            <a:pPr>
              <a:spcBef>
                <a:spcPts val="1800"/>
              </a:spcBef>
              <a:spcAft>
                <a:spcPts val="1200"/>
              </a:spcAft>
            </a:pPr>
            <a:endParaRPr lang="fr-FR" sz="3200" b="1" i="1" dirty="0">
              <a:latin typeface="Arial" panose="020B0604020202020204" pitchFamily="34"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JavaScript implémente plusieurs types d'objets. Lorsqu'un programme utilise fréquemment des propriétés et/ou des méthodes relatives à un même type d'objet, il est possible de simplifier la syntaxe en utilisant l'instruction </a:t>
            </a:r>
            <a:r>
              <a:rPr lang="fr-FR" u="dbl" dirty="0" err="1">
                <a:latin typeface="Times New Roman" panose="02020603050405020304" pitchFamily="18" charset="0"/>
                <a:ea typeface="Times New Roman" panose="02020603050405020304" pitchFamily="18" charset="0"/>
              </a:rPr>
              <a:t>with</a:t>
            </a:r>
            <a:r>
              <a:rPr lang="fr-FR" dirty="0">
                <a:latin typeface="Times New Roman" panose="02020603050405020304" pitchFamily="18" charset="0"/>
                <a:ea typeface="Times New Roman" panose="02020603050405020304" pitchFamily="18" charset="0"/>
              </a:rPr>
              <a:t>. Cette dernière définit un objet par défaut à l'intérieur de ses délimiteurs. Il n'est alors plus nécessaire de le spécifier comme préfixe des propriétés et méthodes.</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Exemple :</a:t>
            </a:r>
          </a:p>
          <a:p>
            <a:pPr>
              <a:spcBef>
                <a:spcPts val="300"/>
              </a:spcBef>
              <a:spcAft>
                <a:spcPts val="300"/>
              </a:spcAft>
            </a:pPr>
            <a:r>
              <a:rPr lang="fr-FR" dirty="0">
                <a:latin typeface="Times New Roman" panose="02020603050405020304" pitchFamily="18" charset="0"/>
                <a:ea typeface="Times New Roman" panose="02020603050405020304" pitchFamily="18" charset="0"/>
              </a:rPr>
              <a:t>Les instruction ci-après utilisent plusieurs méthodes relatives à l'objet </a:t>
            </a:r>
            <a:r>
              <a:rPr lang="fr-FR" u="dbl" dirty="0">
                <a:latin typeface="Times New Roman" panose="02020603050405020304" pitchFamily="18" charset="0"/>
                <a:ea typeface="Times New Roman" panose="02020603050405020304" pitchFamily="18" charset="0"/>
              </a:rPr>
              <a:t>Math</a:t>
            </a:r>
            <a:r>
              <a:rPr lang="fr-FR" dirty="0">
                <a:latin typeface="Times New Roman" panose="02020603050405020304" pitchFamily="18" charset="0"/>
                <a:ea typeface="Times New Roman" panose="02020603050405020304" pitchFamily="18" charset="0"/>
              </a:rPr>
              <a:t> :</a:t>
            </a:r>
          </a:p>
          <a:p>
            <a:pPr>
              <a:spcBef>
                <a:spcPts val="600"/>
              </a:spcBef>
              <a:spcAft>
                <a:spcPts val="600"/>
              </a:spcAft>
            </a:pPr>
            <a:r>
              <a:rPr lang="fr-FR" sz="1600" dirty="0" err="1">
                <a:latin typeface="Courier New" panose="02070309020205020404" pitchFamily="49" charset="0"/>
                <a:ea typeface="Times New Roman" panose="02020603050405020304" pitchFamily="18" charset="0"/>
              </a:rPr>
              <a:t>document.write</a:t>
            </a:r>
            <a:r>
              <a:rPr lang="fr-FR" sz="1600" dirty="0">
                <a:latin typeface="Courier New" panose="02070309020205020404" pitchFamily="49" charset="0"/>
                <a:ea typeface="Times New Roman" panose="02020603050405020304" pitchFamily="18" charset="0"/>
              </a:rPr>
              <a:t>(</a:t>
            </a:r>
            <a:r>
              <a:rPr lang="fr-FR" sz="1600" dirty="0" err="1">
                <a:latin typeface="Courier New" panose="02070309020205020404" pitchFamily="49" charset="0"/>
                <a:ea typeface="Times New Roman" panose="02020603050405020304" pitchFamily="18" charset="0"/>
              </a:rPr>
              <a:t>'Le</a:t>
            </a:r>
            <a:r>
              <a:rPr lang="fr-FR" sz="1600" dirty="0">
                <a:latin typeface="Courier New" panose="02070309020205020404" pitchFamily="49" charset="0"/>
                <a:ea typeface="Times New Roman" panose="02020603050405020304" pitchFamily="18" charset="0"/>
              </a:rPr>
              <a:t> sinus de ' + x + ' est ' + </a:t>
            </a:r>
            <a:r>
              <a:rPr lang="fr-FR" sz="1600" dirty="0" err="1">
                <a:latin typeface="Courier New" panose="02070309020205020404" pitchFamily="49" charset="0"/>
                <a:ea typeface="Times New Roman" panose="02020603050405020304" pitchFamily="18" charset="0"/>
              </a:rPr>
              <a:t>Math.sin</a:t>
            </a:r>
            <a:r>
              <a:rPr lang="fr-FR" sz="1600" dirty="0">
                <a:latin typeface="Courier New" panose="02070309020205020404" pitchFamily="49" charset="0"/>
                <a:ea typeface="Times New Roman" panose="02020603050405020304" pitchFamily="18" charset="0"/>
              </a:rPr>
              <a:t>(x) + '.&lt;</a:t>
            </a:r>
            <a:r>
              <a:rPr lang="fr-FR" sz="1600" dirty="0" err="1">
                <a:latin typeface="Courier New" panose="02070309020205020404" pitchFamily="49" charset="0"/>
                <a:ea typeface="Times New Roman" panose="02020603050405020304" pitchFamily="18" charset="0"/>
              </a:rPr>
              <a:t>br</a:t>
            </a:r>
            <a:r>
              <a:rPr lang="fr-FR" sz="1600" dirty="0">
                <a:latin typeface="Courier New" panose="02070309020205020404" pitchFamily="49" charset="0"/>
                <a:ea typeface="Times New Roman" panose="02020603050405020304" pitchFamily="18" charset="0"/>
              </a:rPr>
              <a:t>&gt;');</a:t>
            </a:r>
          </a:p>
          <a:p>
            <a:pPr>
              <a:spcBef>
                <a:spcPts val="600"/>
              </a:spcBef>
              <a:spcAft>
                <a:spcPts val="600"/>
              </a:spcAft>
            </a:pPr>
            <a:r>
              <a:rPr lang="fr-FR" sz="1600" dirty="0" err="1">
                <a:latin typeface="Courier New" panose="02070309020205020404" pitchFamily="49" charset="0"/>
                <a:ea typeface="Times New Roman" panose="02020603050405020304" pitchFamily="18" charset="0"/>
              </a:rPr>
              <a:t>document.write</a:t>
            </a:r>
            <a:r>
              <a:rPr lang="fr-FR" sz="1600" dirty="0">
                <a:latin typeface="Courier New" panose="02070309020205020404" pitchFamily="49" charset="0"/>
                <a:ea typeface="Times New Roman" panose="02020603050405020304" pitchFamily="18" charset="0"/>
              </a:rPr>
              <a:t>(</a:t>
            </a:r>
            <a:r>
              <a:rPr lang="fr-FR" sz="1600" dirty="0" err="1">
                <a:latin typeface="Courier New" panose="02070309020205020404" pitchFamily="49" charset="0"/>
                <a:ea typeface="Times New Roman" panose="02020603050405020304" pitchFamily="18" charset="0"/>
              </a:rPr>
              <a:t>'Le</a:t>
            </a:r>
            <a:r>
              <a:rPr lang="fr-FR" sz="1600" dirty="0">
                <a:latin typeface="Courier New" panose="02070309020205020404" pitchFamily="49" charset="0"/>
                <a:ea typeface="Times New Roman" panose="02020603050405020304" pitchFamily="18" charset="0"/>
              </a:rPr>
              <a:t> cosinus de ' + x + ' est ' + </a:t>
            </a:r>
            <a:r>
              <a:rPr lang="fr-FR" sz="1600" dirty="0" err="1">
                <a:latin typeface="Courier New" panose="02070309020205020404" pitchFamily="49" charset="0"/>
                <a:ea typeface="Times New Roman" panose="02020603050405020304" pitchFamily="18" charset="0"/>
              </a:rPr>
              <a:t>Math.cos</a:t>
            </a:r>
            <a:r>
              <a:rPr lang="fr-FR" sz="1600" dirty="0">
                <a:latin typeface="Courier New" panose="02070309020205020404" pitchFamily="49" charset="0"/>
                <a:ea typeface="Times New Roman" panose="02020603050405020304" pitchFamily="18" charset="0"/>
              </a:rPr>
              <a:t>(x) + '.&lt;</a:t>
            </a:r>
            <a:r>
              <a:rPr lang="fr-FR" sz="1600" dirty="0" err="1">
                <a:latin typeface="Courier New" panose="02070309020205020404" pitchFamily="49" charset="0"/>
                <a:ea typeface="Times New Roman" panose="02020603050405020304" pitchFamily="18" charset="0"/>
              </a:rPr>
              <a:t>br</a:t>
            </a:r>
            <a:r>
              <a:rPr lang="fr-FR" sz="1600" dirty="0">
                <a:latin typeface="Courier New" panose="02070309020205020404" pitchFamily="49" charset="0"/>
                <a:ea typeface="Times New Roman" panose="02020603050405020304" pitchFamily="18" charset="0"/>
              </a:rPr>
              <a:t>&gt;');</a:t>
            </a:r>
          </a:p>
          <a:p>
            <a:pPr>
              <a:spcBef>
                <a:spcPts val="600"/>
              </a:spcBef>
              <a:spcAft>
                <a:spcPts val="600"/>
              </a:spcAft>
            </a:pPr>
            <a:r>
              <a:rPr lang="fr-FR" sz="1600" dirty="0" err="1">
                <a:latin typeface="Courier New" panose="02070309020205020404" pitchFamily="49" charset="0"/>
                <a:ea typeface="Times New Roman" panose="02020603050405020304" pitchFamily="18" charset="0"/>
              </a:rPr>
              <a:t>document.write</a:t>
            </a:r>
            <a:r>
              <a:rPr lang="fr-FR" sz="1600" dirty="0">
                <a:latin typeface="Courier New" panose="02070309020205020404" pitchFamily="49" charset="0"/>
                <a:ea typeface="Times New Roman" panose="02020603050405020304" pitchFamily="18" charset="0"/>
              </a:rPr>
              <a:t>('La tangente de ' + x + ' est ' + </a:t>
            </a:r>
            <a:r>
              <a:rPr lang="fr-FR" sz="1600" dirty="0" err="1">
                <a:latin typeface="Courier New" panose="02070309020205020404" pitchFamily="49" charset="0"/>
                <a:ea typeface="Times New Roman" panose="02020603050405020304" pitchFamily="18" charset="0"/>
              </a:rPr>
              <a:t>Math.tan</a:t>
            </a:r>
            <a:r>
              <a:rPr lang="fr-FR" sz="1600" dirty="0">
                <a:latin typeface="Courier New" panose="02070309020205020404" pitchFamily="49" charset="0"/>
                <a:ea typeface="Times New Roman" panose="02020603050405020304" pitchFamily="18" charset="0"/>
              </a:rPr>
              <a:t>(x) + '.&lt;</a:t>
            </a:r>
            <a:r>
              <a:rPr lang="fr-FR" sz="1600" dirty="0" err="1">
                <a:latin typeface="Courier New" panose="02070309020205020404" pitchFamily="49" charset="0"/>
                <a:ea typeface="Times New Roman" panose="02020603050405020304" pitchFamily="18" charset="0"/>
              </a:rPr>
              <a:t>br</a:t>
            </a:r>
            <a:r>
              <a:rPr lang="fr-FR" sz="1600" dirty="0">
                <a:latin typeface="Courier New" panose="02070309020205020404" pitchFamily="49" charset="0"/>
                <a:ea typeface="Times New Roman" panose="02020603050405020304" pitchFamily="18" charset="0"/>
              </a:rPr>
              <a:t>&gt;');</a:t>
            </a:r>
          </a:p>
          <a:p>
            <a:pPr>
              <a:spcBef>
                <a:spcPts val="600"/>
              </a:spcBef>
              <a:spcAft>
                <a:spcPts val="600"/>
              </a:spcAft>
            </a:pPr>
            <a:r>
              <a:rPr lang="fr-FR" sz="1600" dirty="0" err="1">
                <a:latin typeface="Courier New" panose="02070309020205020404" pitchFamily="49" charset="0"/>
                <a:ea typeface="Times New Roman" panose="02020603050405020304" pitchFamily="18" charset="0"/>
              </a:rPr>
              <a:t>document.write</a:t>
            </a:r>
            <a:r>
              <a:rPr lang="fr-FR" sz="1600" dirty="0">
                <a:latin typeface="Courier New" panose="02070309020205020404" pitchFamily="49" charset="0"/>
                <a:ea typeface="Times New Roman" panose="02020603050405020304" pitchFamily="18" charset="0"/>
              </a:rPr>
              <a:t>('L\'arc sinus de ' + x + ' est ' + </a:t>
            </a:r>
            <a:r>
              <a:rPr lang="fr-FR" sz="1600" dirty="0" err="1">
                <a:latin typeface="Courier New" panose="02070309020205020404" pitchFamily="49" charset="0"/>
                <a:ea typeface="Times New Roman" panose="02020603050405020304" pitchFamily="18" charset="0"/>
              </a:rPr>
              <a:t>Math.asin</a:t>
            </a:r>
            <a:r>
              <a:rPr lang="fr-FR" sz="1600" dirty="0">
                <a:latin typeface="Courier New" panose="02070309020205020404" pitchFamily="49" charset="0"/>
                <a:ea typeface="Times New Roman" panose="02020603050405020304" pitchFamily="18" charset="0"/>
              </a:rPr>
              <a:t>(x) + '.&lt;</a:t>
            </a:r>
            <a:r>
              <a:rPr lang="fr-FR" sz="1600" dirty="0" err="1">
                <a:latin typeface="Courier New" panose="02070309020205020404" pitchFamily="49" charset="0"/>
                <a:ea typeface="Times New Roman" panose="02020603050405020304" pitchFamily="18" charset="0"/>
              </a:rPr>
              <a:t>br</a:t>
            </a:r>
            <a:r>
              <a:rPr lang="fr-FR" sz="1600" dirty="0">
                <a:latin typeface="Courier New" panose="02070309020205020404" pitchFamily="49" charset="0"/>
                <a:ea typeface="Times New Roman" panose="02020603050405020304" pitchFamily="18" charset="0"/>
              </a:rPr>
              <a:t>&gt;');</a:t>
            </a:r>
          </a:p>
          <a:p>
            <a:pPr>
              <a:spcBef>
                <a:spcPts val="600"/>
              </a:spcBef>
              <a:spcAft>
                <a:spcPts val="600"/>
              </a:spcAft>
            </a:pPr>
            <a:r>
              <a:rPr lang="fr-FR" sz="1600" dirty="0" err="1">
                <a:latin typeface="Courier New" panose="02070309020205020404" pitchFamily="49" charset="0"/>
                <a:ea typeface="Times New Roman" panose="02020603050405020304" pitchFamily="18" charset="0"/>
              </a:rPr>
              <a:t>document.write</a:t>
            </a:r>
            <a:r>
              <a:rPr lang="fr-FR" sz="1600" dirty="0">
                <a:latin typeface="Courier New" panose="02070309020205020404" pitchFamily="49" charset="0"/>
                <a:ea typeface="Times New Roman" panose="02020603050405020304" pitchFamily="18" charset="0"/>
              </a:rPr>
              <a:t>('L\'arc cosinus de ' + x + ' est ' + </a:t>
            </a:r>
            <a:r>
              <a:rPr lang="fr-FR" sz="1600" dirty="0" err="1">
                <a:latin typeface="Courier New" panose="02070309020205020404" pitchFamily="49" charset="0"/>
                <a:ea typeface="Times New Roman" panose="02020603050405020304" pitchFamily="18" charset="0"/>
              </a:rPr>
              <a:t>Math.acos</a:t>
            </a:r>
            <a:r>
              <a:rPr lang="fr-FR" sz="1600" dirty="0">
                <a:latin typeface="Courier New" panose="02070309020205020404" pitchFamily="49" charset="0"/>
                <a:ea typeface="Times New Roman" panose="02020603050405020304" pitchFamily="18" charset="0"/>
              </a:rPr>
              <a:t>(x) + '.&lt;</a:t>
            </a:r>
            <a:r>
              <a:rPr lang="fr-FR" sz="1600" dirty="0" err="1">
                <a:latin typeface="Courier New" panose="02070309020205020404" pitchFamily="49" charset="0"/>
                <a:ea typeface="Times New Roman" panose="02020603050405020304" pitchFamily="18" charset="0"/>
              </a:rPr>
              <a:t>br</a:t>
            </a:r>
            <a:r>
              <a:rPr lang="fr-FR" sz="1600" dirty="0">
                <a:latin typeface="Courier New" panose="02070309020205020404" pitchFamily="49" charset="0"/>
                <a:ea typeface="Times New Roman" panose="02020603050405020304" pitchFamily="18" charset="0"/>
              </a:rPr>
              <a:t>&gt;');</a:t>
            </a:r>
          </a:p>
          <a:p>
            <a:pPr>
              <a:spcBef>
                <a:spcPts val="600"/>
              </a:spcBef>
              <a:spcAft>
                <a:spcPts val="600"/>
              </a:spcAft>
            </a:pPr>
            <a:r>
              <a:rPr lang="fr-FR" sz="1600" dirty="0" err="1">
                <a:latin typeface="Courier New" panose="02070309020205020404" pitchFamily="49" charset="0"/>
                <a:ea typeface="Times New Roman" panose="02020603050405020304" pitchFamily="18" charset="0"/>
              </a:rPr>
              <a:t>document.write</a:t>
            </a:r>
            <a:r>
              <a:rPr lang="fr-FR" sz="1600" dirty="0">
                <a:latin typeface="Courier New" panose="02070309020205020404" pitchFamily="49" charset="0"/>
                <a:ea typeface="Times New Roman" panose="02020603050405020304" pitchFamily="18" charset="0"/>
              </a:rPr>
              <a:t>('L\'arc tangente de ' + x + ' est ' + </a:t>
            </a:r>
            <a:r>
              <a:rPr lang="fr-FR" sz="1600" dirty="0" err="1">
                <a:latin typeface="Courier New" panose="02070309020205020404" pitchFamily="49" charset="0"/>
                <a:ea typeface="Times New Roman" panose="02020603050405020304" pitchFamily="18" charset="0"/>
              </a:rPr>
              <a:t>Math.atan</a:t>
            </a:r>
            <a:r>
              <a:rPr lang="fr-FR" sz="1600" dirty="0">
                <a:latin typeface="Courier New" panose="02070309020205020404" pitchFamily="49" charset="0"/>
                <a:ea typeface="Times New Roman" panose="02020603050405020304" pitchFamily="18" charset="0"/>
              </a:rPr>
              <a:t>(x) + '.&lt;</a:t>
            </a:r>
            <a:r>
              <a:rPr lang="fr-FR" sz="1600" dirty="0" err="1">
                <a:latin typeface="Courier New" panose="02070309020205020404" pitchFamily="49" charset="0"/>
                <a:ea typeface="Times New Roman" panose="02020603050405020304" pitchFamily="18" charset="0"/>
              </a:rPr>
              <a:t>br</a:t>
            </a:r>
            <a:r>
              <a:rPr lang="fr-FR" sz="1600" dirty="0">
                <a:latin typeface="Courier New" panose="02070309020205020404" pitchFamily="49" charset="0"/>
                <a:ea typeface="Times New Roman" panose="02020603050405020304" pitchFamily="18" charset="0"/>
              </a:rPr>
              <a:t>&gt;');</a:t>
            </a:r>
          </a:p>
        </p:txBody>
      </p:sp>
      <p:sp>
        <p:nvSpPr>
          <p:cNvPr id="3" name="ZoneTexte 2"/>
          <p:cNvSpPr txBox="1"/>
          <p:nvPr/>
        </p:nvSpPr>
        <p:spPr>
          <a:xfrm>
            <a:off x="1178351" y="3214540"/>
            <a:ext cx="461665" cy="1791092"/>
          </a:xfrm>
          <a:prstGeom prst="rect">
            <a:avLst/>
          </a:prstGeom>
        </p:spPr>
        <p:style>
          <a:lnRef idx="2">
            <a:schemeClr val="accent4"/>
          </a:lnRef>
          <a:fillRef idx="1">
            <a:schemeClr val="lt1"/>
          </a:fillRef>
          <a:effectRef idx="0">
            <a:schemeClr val="accent4"/>
          </a:effectRef>
          <a:fontRef idx="minor">
            <a:schemeClr val="dk1"/>
          </a:fontRef>
        </p:style>
        <p:txBody>
          <a:bodyPr vert="vert270" wrap="square" rtlCol="0">
            <a:spAutoFit/>
          </a:bodyPr>
          <a:lstStyle/>
          <a:p>
            <a:r>
              <a:rPr lang="fr-FR" dirty="0"/>
              <a:t>Essayez ce code</a:t>
            </a:r>
          </a:p>
        </p:txBody>
      </p:sp>
      <p:sp>
        <p:nvSpPr>
          <p:cNvPr id="4" name="Espace réservé du numéro de diapositive 3">
            <a:extLst>
              <a:ext uri="{FF2B5EF4-FFF2-40B4-BE49-F238E27FC236}">
                <a16:creationId xmlns:a16="http://schemas.microsoft.com/office/drawing/2014/main" id="{34CF2E4B-382F-46B6-9C44-AE9A9BA66FF0}"/>
              </a:ext>
            </a:extLst>
          </p:cNvPr>
          <p:cNvSpPr>
            <a:spLocks noGrp="1"/>
          </p:cNvSpPr>
          <p:nvPr>
            <p:ph type="sldNum" sz="quarter" idx="12"/>
          </p:nvPr>
        </p:nvSpPr>
        <p:spPr/>
        <p:txBody>
          <a:bodyPr/>
          <a:lstStyle/>
          <a:p>
            <a:fld id="{D57F1E4F-1CFF-5643-939E-217C01CDF565}" type="slidenum">
              <a:rPr lang="en-US" smtClean="0"/>
              <a:pPr/>
              <a:t>85</a:t>
            </a:fld>
            <a:endParaRPr lang="en-US" dirty="0"/>
          </a:p>
        </p:txBody>
      </p:sp>
    </p:spTree>
    <p:extLst>
      <p:ext uri="{BB962C8B-B14F-4D97-AF65-F5344CB8AC3E}">
        <p14:creationId xmlns:p14="http://schemas.microsoft.com/office/powerpoint/2010/main" val="29444408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1052" y="1002135"/>
            <a:ext cx="10180948" cy="4678204"/>
          </a:xfrm>
          <a:prstGeom prst="rect">
            <a:avLst/>
          </a:prstGeom>
        </p:spPr>
        <p:txBody>
          <a:bodyPr wrap="square">
            <a:spAutoFit/>
          </a:bodyPr>
          <a:lstStyle/>
          <a:p>
            <a:pPr>
              <a:spcBef>
                <a:spcPts val="300"/>
              </a:spcBef>
              <a:spcAft>
                <a:spcPts val="300"/>
              </a:spcAft>
            </a:pPr>
            <a:r>
              <a:rPr lang="fr-FR" sz="2000" dirty="0">
                <a:latin typeface="Times New Roman" panose="02020603050405020304" pitchFamily="18" charset="0"/>
                <a:ea typeface="Times New Roman" panose="02020603050405020304" pitchFamily="18" charset="0"/>
              </a:rPr>
              <a:t>Pour soulager l'écriture, il est possible d'utiliser une instruction </a:t>
            </a:r>
            <a:r>
              <a:rPr lang="fr-FR" sz="2000" u="dbl" dirty="0" err="1">
                <a:latin typeface="Times New Roman" panose="02020603050405020304" pitchFamily="18" charset="0"/>
                <a:ea typeface="Times New Roman" panose="02020603050405020304" pitchFamily="18" charset="0"/>
              </a:rPr>
              <a:t>with</a:t>
            </a:r>
            <a:r>
              <a:rPr lang="fr-FR" sz="2000" dirty="0">
                <a:latin typeface="Times New Roman" panose="02020603050405020304" pitchFamily="18" charset="0"/>
                <a:ea typeface="Times New Roman" panose="02020603050405020304" pitchFamily="18" charset="0"/>
              </a:rPr>
              <a:t> :</a:t>
            </a:r>
          </a:p>
          <a:p>
            <a:pPr>
              <a:spcBef>
                <a:spcPts val="600"/>
              </a:spcBef>
              <a:spcAft>
                <a:spcPts val="600"/>
              </a:spcAft>
            </a:pPr>
            <a:r>
              <a:rPr lang="fr-FR" sz="1600" dirty="0" err="1">
                <a:latin typeface="Courier New" panose="02070309020205020404" pitchFamily="49" charset="0"/>
                <a:ea typeface="Times New Roman" panose="02020603050405020304" pitchFamily="18" charset="0"/>
              </a:rPr>
              <a:t>with</a:t>
            </a:r>
            <a:r>
              <a:rPr lang="fr-FR" sz="1600" dirty="0">
                <a:latin typeface="Courier New" panose="02070309020205020404" pitchFamily="49" charset="0"/>
                <a:ea typeface="Times New Roman" panose="02020603050405020304" pitchFamily="18" charset="0"/>
              </a:rPr>
              <a:t> (Math) {</a:t>
            </a:r>
          </a:p>
          <a:p>
            <a:pPr>
              <a:spcBef>
                <a:spcPts val="600"/>
              </a:spcBef>
              <a:spcAft>
                <a:spcPts val="600"/>
              </a:spcAft>
            </a:pPr>
            <a:r>
              <a:rPr lang="fr-FR" sz="1600" dirty="0">
                <a:latin typeface="Courier New" panose="02070309020205020404" pitchFamily="49" charset="0"/>
                <a:ea typeface="Times New Roman" panose="02020603050405020304" pitchFamily="18" charset="0"/>
              </a:rPr>
              <a:t>  </a:t>
            </a:r>
            <a:r>
              <a:rPr lang="fr-FR" sz="1600" dirty="0" err="1">
                <a:latin typeface="Courier New" panose="02070309020205020404" pitchFamily="49" charset="0"/>
                <a:ea typeface="Times New Roman" panose="02020603050405020304" pitchFamily="18" charset="0"/>
              </a:rPr>
              <a:t>document.write</a:t>
            </a:r>
            <a:r>
              <a:rPr lang="fr-FR" sz="1600" dirty="0">
                <a:latin typeface="Courier New" panose="02070309020205020404" pitchFamily="49" charset="0"/>
                <a:ea typeface="Times New Roman" panose="02020603050405020304" pitchFamily="18" charset="0"/>
              </a:rPr>
              <a:t>("Le sinus de " + x + " est " + sin(x) + ".&lt;</a:t>
            </a:r>
            <a:r>
              <a:rPr lang="fr-FR" sz="1600" dirty="0" err="1">
                <a:latin typeface="Courier New" panose="02070309020205020404" pitchFamily="49" charset="0"/>
                <a:ea typeface="Times New Roman" panose="02020603050405020304" pitchFamily="18" charset="0"/>
              </a:rPr>
              <a:t>br</a:t>
            </a:r>
            <a:r>
              <a:rPr lang="fr-FR" sz="1600" dirty="0">
                <a:latin typeface="Courier New" panose="02070309020205020404" pitchFamily="49" charset="0"/>
                <a:ea typeface="Times New Roman" panose="02020603050405020304" pitchFamily="18" charset="0"/>
              </a:rPr>
              <a:t>&gt;");</a:t>
            </a:r>
          </a:p>
          <a:p>
            <a:pPr>
              <a:spcBef>
                <a:spcPts val="600"/>
              </a:spcBef>
              <a:spcAft>
                <a:spcPts val="600"/>
              </a:spcAft>
            </a:pPr>
            <a:r>
              <a:rPr lang="fr-FR" sz="1600" dirty="0">
                <a:latin typeface="Courier New" panose="02070309020205020404" pitchFamily="49" charset="0"/>
                <a:ea typeface="Times New Roman" panose="02020603050405020304" pitchFamily="18" charset="0"/>
              </a:rPr>
              <a:t>  </a:t>
            </a:r>
            <a:r>
              <a:rPr lang="fr-FR" sz="1600" dirty="0" err="1">
                <a:latin typeface="Courier New" panose="02070309020205020404" pitchFamily="49" charset="0"/>
                <a:ea typeface="Times New Roman" panose="02020603050405020304" pitchFamily="18" charset="0"/>
              </a:rPr>
              <a:t>document.write</a:t>
            </a:r>
            <a:r>
              <a:rPr lang="fr-FR" sz="1600" dirty="0">
                <a:latin typeface="Courier New" panose="02070309020205020404" pitchFamily="49" charset="0"/>
                <a:ea typeface="Times New Roman" panose="02020603050405020304" pitchFamily="18" charset="0"/>
              </a:rPr>
              <a:t>("Le cosinus de " + x + " est " + cos(x) + ".&lt;</a:t>
            </a:r>
            <a:r>
              <a:rPr lang="fr-FR" sz="1600" dirty="0" err="1">
                <a:latin typeface="Courier New" panose="02070309020205020404" pitchFamily="49" charset="0"/>
                <a:ea typeface="Times New Roman" panose="02020603050405020304" pitchFamily="18" charset="0"/>
              </a:rPr>
              <a:t>br</a:t>
            </a:r>
            <a:r>
              <a:rPr lang="fr-FR" sz="1600" dirty="0">
                <a:latin typeface="Courier New" panose="02070309020205020404" pitchFamily="49" charset="0"/>
                <a:ea typeface="Times New Roman" panose="02020603050405020304" pitchFamily="18" charset="0"/>
              </a:rPr>
              <a:t>&gt;");</a:t>
            </a:r>
          </a:p>
          <a:p>
            <a:pPr>
              <a:spcBef>
                <a:spcPts val="600"/>
              </a:spcBef>
              <a:spcAft>
                <a:spcPts val="600"/>
              </a:spcAft>
            </a:pPr>
            <a:r>
              <a:rPr lang="fr-FR" sz="1600" dirty="0">
                <a:latin typeface="Courier New" panose="02070309020205020404" pitchFamily="49" charset="0"/>
                <a:ea typeface="Times New Roman" panose="02020603050405020304" pitchFamily="18" charset="0"/>
              </a:rPr>
              <a:t>  </a:t>
            </a:r>
            <a:r>
              <a:rPr lang="fr-FR" sz="1600" dirty="0" err="1">
                <a:latin typeface="Courier New" panose="02070309020205020404" pitchFamily="49" charset="0"/>
                <a:ea typeface="Times New Roman" panose="02020603050405020304" pitchFamily="18" charset="0"/>
              </a:rPr>
              <a:t>document.write</a:t>
            </a:r>
            <a:r>
              <a:rPr lang="fr-FR" sz="1600" dirty="0">
                <a:latin typeface="Courier New" panose="02070309020205020404" pitchFamily="49" charset="0"/>
                <a:ea typeface="Times New Roman" panose="02020603050405020304" pitchFamily="18" charset="0"/>
              </a:rPr>
              <a:t>("La tangente de " + x + " est " + tan(x) + ".&lt;</a:t>
            </a:r>
            <a:r>
              <a:rPr lang="fr-FR" sz="1600" dirty="0" err="1">
                <a:latin typeface="Courier New" panose="02070309020205020404" pitchFamily="49" charset="0"/>
                <a:ea typeface="Times New Roman" panose="02020603050405020304" pitchFamily="18" charset="0"/>
              </a:rPr>
              <a:t>br</a:t>
            </a:r>
            <a:r>
              <a:rPr lang="fr-FR" sz="1600" dirty="0">
                <a:latin typeface="Courier New" panose="02070309020205020404" pitchFamily="49" charset="0"/>
                <a:ea typeface="Times New Roman" panose="02020603050405020304" pitchFamily="18" charset="0"/>
              </a:rPr>
              <a:t>&gt;");</a:t>
            </a:r>
          </a:p>
          <a:p>
            <a:pPr>
              <a:spcBef>
                <a:spcPts val="600"/>
              </a:spcBef>
              <a:spcAft>
                <a:spcPts val="600"/>
              </a:spcAft>
            </a:pPr>
            <a:r>
              <a:rPr lang="fr-FR" sz="1600" dirty="0">
                <a:latin typeface="Courier New" panose="02070309020205020404" pitchFamily="49" charset="0"/>
                <a:ea typeface="Times New Roman" panose="02020603050405020304" pitchFamily="18" charset="0"/>
              </a:rPr>
              <a:t>  </a:t>
            </a:r>
            <a:r>
              <a:rPr lang="fr-FR" sz="1600" dirty="0" err="1">
                <a:latin typeface="Courier New" panose="02070309020205020404" pitchFamily="49" charset="0"/>
                <a:ea typeface="Times New Roman" panose="02020603050405020304" pitchFamily="18" charset="0"/>
              </a:rPr>
              <a:t>document.write</a:t>
            </a:r>
            <a:r>
              <a:rPr lang="fr-FR" sz="1600" dirty="0">
                <a:latin typeface="Courier New" panose="02070309020205020404" pitchFamily="49" charset="0"/>
                <a:ea typeface="Times New Roman" panose="02020603050405020304" pitchFamily="18" charset="0"/>
              </a:rPr>
              <a:t>("L'arc sinus de " + x + " est " + </a:t>
            </a:r>
            <a:r>
              <a:rPr lang="fr-FR" sz="1600" dirty="0" err="1">
                <a:latin typeface="Courier New" panose="02070309020205020404" pitchFamily="49" charset="0"/>
                <a:ea typeface="Times New Roman" panose="02020603050405020304" pitchFamily="18" charset="0"/>
              </a:rPr>
              <a:t>asin</a:t>
            </a:r>
            <a:r>
              <a:rPr lang="fr-FR" sz="1600" dirty="0">
                <a:latin typeface="Courier New" panose="02070309020205020404" pitchFamily="49" charset="0"/>
                <a:ea typeface="Times New Roman" panose="02020603050405020304" pitchFamily="18" charset="0"/>
              </a:rPr>
              <a:t>(x) + ".&lt;</a:t>
            </a:r>
            <a:r>
              <a:rPr lang="fr-FR" sz="1600" dirty="0" err="1">
                <a:latin typeface="Courier New" panose="02070309020205020404" pitchFamily="49" charset="0"/>
                <a:ea typeface="Times New Roman" panose="02020603050405020304" pitchFamily="18" charset="0"/>
              </a:rPr>
              <a:t>br</a:t>
            </a:r>
            <a:r>
              <a:rPr lang="fr-FR" sz="1600" dirty="0">
                <a:latin typeface="Courier New" panose="02070309020205020404" pitchFamily="49" charset="0"/>
                <a:ea typeface="Times New Roman" panose="02020603050405020304" pitchFamily="18" charset="0"/>
              </a:rPr>
              <a:t>&gt;");</a:t>
            </a:r>
          </a:p>
          <a:p>
            <a:pPr>
              <a:spcBef>
                <a:spcPts val="600"/>
              </a:spcBef>
              <a:spcAft>
                <a:spcPts val="600"/>
              </a:spcAft>
            </a:pPr>
            <a:r>
              <a:rPr lang="fr-FR" sz="1600" dirty="0">
                <a:latin typeface="Courier New" panose="02070309020205020404" pitchFamily="49" charset="0"/>
                <a:ea typeface="Times New Roman" panose="02020603050405020304" pitchFamily="18" charset="0"/>
              </a:rPr>
              <a:t>  </a:t>
            </a:r>
            <a:r>
              <a:rPr lang="fr-FR" sz="1600" dirty="0" err="1">
                <a:latin typeface="Courier New" panose="02070309020205020404" pitchFamily="49" charset="0"/>
                <a:ea typeface="Times New Roman" panose="02020603050405020304" pitchFamily="18" charset="0"/>
              </a:rPr>
              <a:t>document.write</a:t>
            </a:r>
            <a:r>
              <a:rPr lang="fr-FR" sz="1600" dirty="0">
                <a:latin typeface="Courier New" panose="02070309020205020404" pitchFamily="49" charset="0"/>
                <a:ea typeface="Times New Roman" panose="02020603050405020304" pitchFamily="18" charset="0"/>
              </a:rPr>
              <a:t>("L'arc cosinus de " + x + " est " + </a:t>
            </a:r>
            <a:r>
              <a:rPr lang="fr-FR" sz="1600" dirty="0" err="1">
                <a:latin typeface="Courier New" panose="02070309020205020404" pitchFamily="49" charset="0"/>
                <a:ea typeface="Times New Roman" panose="02020603050405020304" pitchFamily="18" charset="0"/>
              </a:rPr>
              <a:t>acos</a:t>
            </a:r>
            <a:r>
              <a:rPr lang="fr-FR" sz="1600" dirty="0">
                <a:latin typeface="Courier New" panose="02070309020205020404" pitchFamily="49" charset="0"/>
                <a:ea typeface="Times New Roman" panose="02020603050405020304" pitchFamily="18" charset="0"/>
              </a:rPr>
              <a:t>(x) + ".&lt;</a:t>
            </a:r>
            <a:r>
              <a:rPr lang="fr-FR" sz="1600" dirty="0" err="1">
                <a:latin typeface="Courier New" panose="02070309020205020404" pitchFamily="49" charset="0"/>
                <a:ea typeface="Times New Roman" panose="02020603050405020304" pitchFamily="18" charset="0"/>
              </a:rPr>
              <a:t>br</a:t>
            </a:r>
            <a:r>
              <a:rPr lang="fr-FR" sz="1600" dirty="0">
                <a:latin typeface="Courier New" panose="02070309020205020404" pitchFamily="49" charset="0"/>
                <a:ea typeface="Times New Roman" panose="02020603050405020304" pitchFamily="18" charset="0"/>
              </a:rPr>
              <a:t>&gt;");</a:t>
            </a:r>
          </a:p>
          <a:p>
            <a:pPr>
              <a:spcBef>
                <a:spcPts val="600"/>
              </a:spcBef>
              <a:spcAft>
                <a:spcPts val="600"/>
              </a:spcAft>
            </a:pPr>
            <a:r>
              <a:rPr lang="fr-FR" sz="1600" dirty="0">
                <a:latin typeface="Courier New" panose="02070309020205020404" pitchFamily="49" charset="0"/>
                <a:ea typeface="Times New Roman" panose="02020603050405020304" pitchFamily="18" charset="0"/>
              </a:rPr>
              <a:t>  </a:t>
            </a:r>
            <a:r>
              <a:rPr lang="fr-FR" sz="1600" dirty="0" err="1">
                <a:latin typeface="Courier New" panose="02070309020205020404" pitchFamily="49" charset="0"/>
                <a:ea typeface="Times New Roman" panose="02020603050405020304" pitchFamily="18" charset="0"/>
              </a:rPr>
              <a:t>document.write</a:t>
            </a:r>
            <a:r>
              <a:rPr lang="fr-FR" sz="1600" dirty="0">
                <a:latin typeface="Courier New" panose="02070309020205020404" pitchFamily="49" charset="0"/>
                <a:ea typeface="Times New Roman" panose="02020603050405020304" pitchFamily="18" charset="0"/>
              </a:rPr>
              <a:t>("L'arc tangente de " + x + " est " + </a:t>
            </a:r>
            <a:r>
              <a:rPr lang="fr-FR" sz="1600" dirty="0" err="1">
                <a:latin typeface="Courier New" panose="02070309020205020404" pitchFamily="49" charset="0"/>
                <a:ea typeface="Times New Roman" panose="02020603050405020304" pitchFamily="18" charset="0"/>
              </a:rPr>
              <a:t>atan</a:t>
            </a:r>
            <a:r>
              <a:rPr lang="fr-FR" sz="1600" dirty="0">
                <a:latin typeface="Courier New" panose="02070309020205020404" pitchFamily="49" charset="0"/>
                <a:ea typeface="Times New Roman" panose="02020603050405020304" pitchFamily="18" charset="0"/>
              </a:rPr>
              <a:t>(x) + ".&lt;</a:t>
            </a:r>
            <a:r>
              <a:rPr lang="fr-FR" sz="1600" dirty="0" err="1">
                <a:latin typeface="Courier New" panose="02070309020205020404" pitchFamily="49" charset="0"/>
                <a:ea typeface="Times New Roman" panose="02020603050405020304" pitchFamily="18" charset="0"/>
              </a:rPr>
              <a:t>br</a:t>
            </a:r>
            <a:r>
              <a:rPr lang="fr-FR" sz="1600" dirty="0">
                <a:latin typeface="Courier New" panose="02070309020205020404" pitchFamily="49" charset="0"/>
                <a:ea typeface="Times New Roman" panose="02020603050405020304" pitchFamily="18" charset="0"/>
              </a:rPr>
              <a:t>&gt;");</a:t>
            </a:r>
          </a:p>
          <a:p>
            <a:pPr>
              <a:spcBef>
                <a:spcPts val="600"/>
              </a:spcBef>
              <a:spcAft>
                <a:spcPts val="600"/>
              </a:spcAft>
            </a:pPr>
            <a:r>
              <a:rPr lang="fr-FR" sz="1600" dirty="0">
                <a:latin typeface="Courier New" panose="02070309020205020404" pitchFamily="49" charset="0"/>
                <a:ea typeface="Times New Roman" panose="02020603050405020304" pitchFamily="18" charset="0"/>
              </a:rPr>
              <a:t>}</a:t>
            </a:r>
          </a:p>
          <a:p>
            <a:pPr>
              <a:spcBef>
                <a:spcPts val="300"/>
              </a:spcBef>
              <a:spcAft>
                <a:spcPts val="300"/>
              </a:spcAft>
            </a:pPr>
            <a:endParaRPr lang="fr-FR" sz="2000" dirty="0">
              <a:latin typeface="Times New Roman" panose="02020603050405020304" pitchFamily="18" charset="0"/>
              <a:ea typeface="Times New Roman" panose="02020603050405020304" pitchFamily="18" charset="0"/>
            </a:endParaRPr>
          </a:p>
          <a:p>
            <a:pPr>
              <a:spcBef>
                <a:spcPts val="300"/>
              </a:spcBef>
              <a:spcAft>
                <a:spcPts val="300"/>
              </a:spcAft>
            </a:pPr>
            <a:r>
              <a:rPr lang="fr-FR" sz="2000" dirty="0">
                <a:latin typeface="Times New Roman" panose="02020603050405020304" pitchFamily="18" charset="0"/>
                <a:ea typeface="Times New Roman" panose="02020603050405020304" pitchFamily="18" charset="0"/>
              </a:rPr>
              <a:t>Comme vous le voyez, il n'est plus nécessaire de préciser l'objet </a:t>
            </a:r>
            <a:r>
              <a:rPr lang="fr-FR" sz="2000" u="dbl" dirty="0">
                <a:latin typeface="Times New Roman" panose="02020603050405020304" pitchFamily="18" charset="0"/>
                <a:ea typeface="Times New Roman" panose="02020603050405020304" pitchFamily="18" charset="0"/>
              </a:rPr>
              <a:t>Math</a:t>
            </a:r>
            <a:r>
              <a:rPr lang="fr-FR" sz="2000" dirty="0">
                <a:latin typeface="Times New Roman" panose="02020603050405020304" pitchFamily="18" charset="0"/>
                <a:ea typeface="Times New Roman" panose="02020603050405020304" pitchFamily="18" charset="0"/>
              </a:rPr>
              <a:t> devant les méthodes, puisqu'il est utilisé par défaut sur toute l'étendue de l'instruction </a:t>
            </a:r>
            <a:r>
              <a:rPr lang="fr-FR" sz="2000" u="dbl" dirty="0" err="1">
                <a:latin typeface="Times New Roman" panose="02020603050405020304" pitchFamily="18" charset="0"/>
                <a:ea typeface="Times New Roman" panose="02020603050405020304" pitchFamily="18" charset="0"/>
              </a:rPr>
              <a:t>with</a:t>
            </a:r>
            <a:r>
              <a:rPr lang="fr-FR" sz="2000" dirty="0">
                <a:latin typeface="Times New Roman" panose="02020603050405020304" pitchFamily="18" charset="0"/>
                <a:ea typeface="Times New Roman" panose="02020603050405020304" pitchFamily="18" charset="0"/>
              </a:rPr>
              <a:t>.</a:t>
            </a:r>
            <a:endParaRPr lang="fr-FR" sz="2000" dirty="0">
              <a:effectLst/>
              <a:latin typeface="Times New Roman" panose="02020603050405020304" pitchFamily="18" charset="0"/>
              <a:ea typeface="Times New Roman" panose="02020603050405020304" pitchFamily="18" charset="0"/>
            </a:endParaRPr>
          </a:p>
        </p:txBody>
      </p:sp>
      <p:sp>
        <p:nvSpPr>
          <p:cNvPr id="3" name="ZoneTexte 2"/>
          <p:cNvSpPr txBox="1"/>
          <p:nvPr/>
        </p:nvSpPr>
        <p:spPr>
          <a:xfrm>
            <a:off x="1178351" y="3214540"/>
            <a:ext cx="461665" cy="1791092"/>
          </a:xfrm>
          <a:prstGeom prst="rect">
            <a:avLst/>
          </a:prstGeom>
        </p:spPr>
        <p:style>
          <a:lnRef idx="2">
            <a:schemeClr val="accent4"/>
          </a:lnRef>
          <a:fillRef idx="1">
            <a:schemeClr val="lt1"/>
          </a:fillRef>
          <a:effectRef idx="0">
            <a:schemeClr val="accent4"/>
          </a:effectRef>
          <a:fontRef idx="minor">
            <a:schemeClr val="dk1"/>
          </a:fontRef>
        </p:style>
        <p:txBody>
          <a:bodyPr vert="vert270" wrap="square" rtlCol="0">
            <a:spAutoFit/>
          </a:bodyPr>
          <a:lstStyle/>
          <a:p>
            <a:r>
              <a:rPr lang="fr-FR" dirty="0"/>
              <a:t>Essayez ce code</a:t>
            </a:r>
          </a:p>
        </p:txBody>
      </p:sp>
      <p:sp>
        <p:nvSpPr>
          <p:cNvPr id="4" name="Espace réservé du numéro de diapositive 3">
            <a:extLst>
              <a:ext uri="{FF2B5EF4-FFF2-40B4-BE49-F238E27FC236}">
                <a16:creationId xmlns:a16="http://schemas.microsoft.com/office/drawing/2014/main" id="{C2E39BDC-6D3C-4001-94A3-0835B0FB720D}"/>
              </a:ext>
            </a:extLst>
          </p:cNvPr>
          <p:cNvSpPr>
            <a:spLocks noGrp="1"/>
          </p:cNvSpPr>
          <p:nvPr>
            <p:ph type="sldNum" sz="quarter" idx="12"/>
          </p:nvPr>
        </p:nvSpPr>
        <p:spPr/>
        <p:txBody>
          <a:bodyPr/>
          <a:lstStyle/>
          <a:p>
            <a:fld id="{D57F1E4F-1CFF-5643-939E-217C01CDF565}" type="slidenum">
              <a:rPr lang="en-US" smtClean="0"/>
              <a:pPr/>
              <a:t>86</a:t>
            </a:fld>
            <a:endParaRPr lang="en-US" dirty="0"/>
          </a:p>
        </p:txBody>
      </p:sp>
    </p:spTree>
    <p:extLst>
      <p:ext uri="{BB962C8B-B14F-4D97-AF65-F5344CB8AC3E}">
        <p14:creationId xmlns:p14="http://schemas.microsoft.com/office/powerpoint/2010/main" val="30043445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30458" y="2617107"/>
            <a:ext cx="9385955" cy="3970318"/>
          </a:xfrm>
          <a:prstGeom prst="rect">
            <a:avLst/>
          </a:prstGeom>
        </p:spPr>
        <p:txBody>
          <a:bodyPr wrap="square">
            <a:spAutoFit/>
          </a:bodyPr>
          <a:lstStyle/>
          <a:p>
            <a:r>
              <a:rPr lang="fr-FR" dirty="0">
                <a:cs typeface="Courier New" panose="02070309020205020404" pitchFamily="49" charset="0"/>
              </a:rPr>
              <a:t>Solution</a:t>
            </a:r>
          </a:p>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&lt;script&gt;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radians(</a:t>
            </a:r>
            <a:r>
              <a:rPr lang="fr-FR" dirty="0" err="1">
                <a:latin typeface="Courier New" panose="02070309020205020404" pitchFamily="49" charset="0"/>
                <a:cs typeface="Courier New" panose="02070309020205020404" pitchFamily="49" charset="0"/>
              </a:rPr>
              <a:t>degres</a:t>
            </a:r>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return </a:t>
            </a:r>
            <a:r>
              <a:rPr lang="fr-FR" dirty="0" err="1">
                <a:latin typeface="Courier New" panose="02070309020205020404" pitchFamily="49" charset="0"/>
                <a:cs typeface="Courier New" panose="02070309020205020404" pitchFamily="49" charset="0"/>
              </a:rPr>
              <a:t>degres</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Math.PI</a:t>
            </a:r>
            <a:r>
              <a:rPr lang="fr-FR" dirty="0">
                <a:latin typeface="Courier New" panose="02070309020205020404" pitchFamily="49" charset="0"/>
                <a:cs typeface="Courier New" panose="02070309020205020404" pitchFamily="49" charset="0"/>
              </a:rPr>
              <a:t> / 180;</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function</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degres</a:t>
            </a:r>
            <a:r>
              <a:rPr lang="fr-FR" dirty="0">
                <a:latin typeface="Courier New" panose="02070309020205020404" pitchFamily="49" charset="0"/>
                <a:cs typeface="Courier New" panose="02070309020205020404" pitchFamily="49" charset="0"/>
              </a:rPr>
              <a:t>(radians) {</a:t>
            </a:r>
          </a:p>
          <a:p>
            <a:r>
              <a:rPr lang="fr-FR" dirty="0">
                <a:latin typeface="Courier New" panose="02070309020205020404" pitchFamily="49" charset="0"/>
                <a:cs typeface="Courier New" panose="02070309020205020404" pitchFamily="49" charset="0"/>
              </a:rPr>
              <a:t>    return radians * 180 / </a:t>
            </a:r>
            <a:r>
              <a:rPr lang="fr-FR" dirty="0" err="1">
                <a:latin typeface="Courier New" panose="02070309020205020404" pitchFamily="49" charset="0"/>
                <a:cs typeface="Courier New" panose="02070309020205020404" pitchFamily="49" charset="0"/>
              </a:rPr>
              <a:t>Math.PI</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a:t>
            </a:r>
          </a:p>
          <a:p>
            <a:endParaRPr lang="fr-FR" dirty="0">
              <a:latin typeface="Courier New" panose="02070309020205020404" pitchFamily="49" charset="0"/>
              <a:cs typeface="Courier New" panose="02070309020205020404" pitchFamily="49" charset="0"/>
            </a:endParaRPr>
          </a:p>
          <a:p>
            <a:r>
              <a:rPr lang="fr-FR" dirty="0">
                <a:latin typeface="Courier New" panose="02070309020205020404" pitchFamily="49" charset="0"/>
                <a:cs typeface="Courier New" panose="02070309020205020404" pitchFamily="49" charset="0"/>
              </a:rPr>
              <a:t>  var x=radians(90);</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document.write</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'Le</a:t>
            </a:r>
            <a:r>
              <a:rPr lang="fr-FR" dirty="0">
                <a:latin typeface="Courier New" panose="02070309020205020404" pitchFamily="49" charset="0"/>
                <a:cs typeface="Courier New" panose="02070309020205020404" pitchFamily="49" charset="0"/>
              </a:rPr>
              <a:t> sinus de 90° est ' + </a:t>
            </a:r>
            <a:r>
              <a:rPr lang="fr-FR" dirty="0" err="1">
                <a:latin typeface="Courier New" panose="02070309020205020404" pitchFamily="49" charset="0"/>
                <a:cs typeface="Courier New" panose="02070309020205020404" pitchFamily="49" charset="0"/>
              </a:rPr>
              <a:t>Math.sin</a:t>
            </a:r>
            <a:r>
              <a:rPr lang="fr-FR" dirty="0">
                <a:latin typeface="Courier New" panose="02070309020205020404" pitchFamily="49" charset="0"/>
                <a:cs typeface="Courier New" panose="02070309020205020404" pitchFamily="49" charset="0"/>
              </a:rPr>
              <a:t>(x) + '.&lt;</a:t>
            </a:r>
            <a:r>
              <a:rPr lang="fr-FR" dirty="0" err="1">
                <a:latin typeface="Courier New" panose="02070309020205020404" pitchFamily="49" charset="0"/>
                <a:cs typeface="Courier New" panose="02070309020205020404" pitchFamily="49" charset="0"/>
              </a:rPr>
              <a:t>br</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&lt;/script&gt;</a:t>
            </a:r>
          </a:p>
        </p:txBody>
      </p:sp>
      <p:sp>
        <p:nvSpPr>
          <p:cNvPr id="6" name="ZoneTexte 5"/>
          <p:cNvSpPr txBox="1"/>
          <p:nvPr/>
        </p:nvSpPr>
        <p:spPr>
          <a:xfrm>
            <a:off x="2130458" y="424206"/>
            <a:ext cx="9370243" cy="1477328"/>
          </a:xfrm>
          <a:prstGeom prst="rect">
            <a:avLst/>
          </a:prstGeom>
          <a:noFill/>
        </p:spPr>
        <p:txBody>
          <a:bodyPr wrap="square" rtlCol="0">
            <a:spAutoFit/>
          </a:bodyPr>
          <a:lstStyle/>
          <a:p>
            <a:r>
              <a:rPr lang="fr-FR" dirty="0"/>
              <a:t>Les fonctions mathématiques sin(), cos(), tan(), etc. demandent des arguments en radians.</a:t>
            </a:r>
          </a:p>
          <a:p>
            <a:r>
              <a:rPr lang="fr-FR" dirty="0"/>
              <a:t>Si vous voulez travailler avec des degrés, vous devez effectuer une conversion degrés -&gt; radians. </a:t>
            </a:r>
          </a:p>
          <a:p>
            <a:endParaRPr lang="fr-FR" dirty="0"/>
          </a:p>
          <a:p>
            <a:r>
              <a:rPr lang="fr-FR" dirty="0"/>
              <a:t>Exercice :</a:t>
            </a:r>
          </a:p>
          <a:p>
            <a:r>
              <a:rPr lang="fr-FR" dirty="0"/>
              <a:t>Trouvez comment effectuer cette conversion et affichez le sinus de 90°.</a:t>
            </a:r>
          </a:p>
        </p:txBody>
      </p:sp>
      <p:sp>
        <p:nvSpPr>
          <p:cNvPr id="2" name="Espace réservé du numéro de diapositive 1">
            <a:extLst>
              <a:ext uri="{FF2B5EF4-FFF2-40B4-BE49-F238E27FC236}">
                <a16:creationId xmlns:a16="http://schemas.microsoft.com/office/drawing/2014/main" id="{22E383C7-E756-43D1-8DE0-54AD5FADDD6B}"/>
              </a:ext>
            </a:extLst>
          </p:cNvPr>
          <p:cNvSpPr>
            <a:spLocks noGrp="1"/>
          </p:cNvSpPr>
          <p:nvPr>
            <p:ph type="sldNum" sz="quarter" idx="12"/>
          </p:nvPr>
        </p:nvSpPr>
        <p:spPr/>
        <p:txBody>
          <a:bodyPr/>
          <a:lstStyle/>
          <a:p>
            <a:fld id="{D57F1E4F-1CFF-5643-939E-217C01CDF565}" type="slidenum">
              <a:rPr lang="en-US" smtClean="0"/>
              <a:pPr/>
              <a:t>87</a:t>
            </a:fld>
            <a:endParaRPr lang="en-US" dirty="0"/>
          </a:p>
        </p:txBody>
      </p:sp>
    </p:spTree>
    <p:extLst>
      <p:ext uri="{BB962C8B-B14F-4D97-AF65-F5344CB8AC3E}">
        <p14:creationId xmlns:p14="http://schemas.microsoft.com/office/powerpoint/2010/main" val="327626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4F9DB72-E0E8-593B-63CA-C8E38C23705F}"/>
              </a:ext>
            </a:extLst>
          </p:cNvPr>
          <p:cNvSpPr>
            <a:spLocks noGrp="1"/>
          </p:cNvSpPr>
          <p:nvPr>
            <p:ph type="sldNum" sz="quarter" idx="12"/>
          </p:nvPr>
        </p:nvSpPr>
        <p:spPr/>
        <p:txBody>
          <a:bodyPr/>
          <a:lstStyle/>
          <a:p>
            <a:fld id="{D57F1E4F-1CFF-5643-939E-217C01CDF565}" type="slidenum">
              <a:rPr lang="en-US" smtClean="0"/>
              <a:pPr/>
              <a:t>88</a:t>
            </a:fld>
            <a:endParaRPr lang="en-US" dirty="0"/>
          </a:p>
        </p:txBody>
      </p:sp>
      <p:sp>
        <p:nvSpPr>
          <p:cNvPr id="4" name="ZoneTexte 3">
            <a:extLst>
              <a:ext uri="{FF2B5EF4-FFF2-40B4-BE49-F238E27FC236}">
                <a16:creationId xmlns:a16="http://schemas.microsoft.com/office/drawing/2014/main" id="{8373AE52-3942-9C16-6916-E46F34B3579E}"/>
              </a:ext>
            </a:extLst>
          </p:cNvPr>
          <p:cNvSpPr txBox="1"/>
          <p:nvPr/>
        </p:nvSpPr>
        <p:spPr>
          <a:xfrm>
            <a:off x="5101512" y="165834"/>
            <a:ext cx="6097554" cy="6555641"/>
          </a:xfrm>
          <a:prstGeom prst="rect">
            <a:avLst/>
          </a:prstGeom>
          <a:noFill/>
        </p:spPr>
        <p:txBody>
          <a:bodyPr wrap="square">
            <a:spAutoFit/>
          </a:bodyPr>
          <a:lstStyle/>
          <a:p>
            <a:r>
              <a:rPr lang="fr-FR" sz="1400" dirty="0">
                <a:latin typeface="Courier New" panose="02070309020205020404" pitchFamily="49" charset="0"/>
                <a:cs typeface="Courier New" panose="02070309020205020404" pitchFamily="49" charset="0"/>
              </a:rPr>
              <a:t>&lt;!DOCTYPE html&gt;</a:t>
            </a:r>
          </a:p>
          <a:p>
            <a:r>
              <a:rPr lang="fr-FR" sz="1400" dirty="0">
                <a:latin typeface="Courier New" panose="02070309020205020404" pitchFamily="49" charset="0"/>
                <a:cs typeface="Courier New" panose="02070309020205020404" pitchFamily="49" charset="0"/>
              </a:rPr>
              <a:t>&lt;html </a:t>
            </a:r>
            <a:r>
              <a:rPr lang="fr-FR" sz="1400" dirty="0" err="1">
                <a:latin typeface="Courier New" panose="02070309020205020404" pitchFamily="49" charset="0"/>
                <a:cs typeface="Courier New" panose="02070309020205020404" pitchFamily="49" charset="0"/>
              </a:rPr>
              <a:t>lang</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fr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&gt;squelette&lt;/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init() {</a:t>
            </a:r>
          </a:p>
          <a:p>
            <a:r>
              <a:rPr lang="fr-FR" sz="1400" dirty="0">
                <a:latin typeface="Courier New" panose="02070309020205020404" pitchFamily="49" charset="0"/>
                <a:cs typeface="Courier New" panose="02070309020205020404" pitchFamily="49" charset="0"/>
              </a:rPr>
              <a:t>        var </a:t>
            </a:r>
            <a:r>
              <a:rPr lang="fr-FR" sz="1400" dirty="0" err="1">
                <a:latin typeface="Courier New" panose="02070309020205020404" pitchFamily="49" charset="0"/>
                <a:cs typeface="Courier New" panose="02070309020205020404" pitchFamily="49" charset="0"/>
              </a:rPr>
              <a:t>reference</a:t>
            </a:r>
            <a:r>
              <a:rPr lang="fr-FR" sz="1400" dirty="0">
                <a:latin typeface="Courier New" panose="02070309020205020404" pitchFamily="49" charset="0"/>
                <a:cs typeface="Courier New" panose="02070309020205020404" pitchFamily="49" charset="0"/>
              </a:rPr>
              <a:t> = new Object();</a:t>
            </a:r>
          </a:p>
          <a:p>
            <a:endParaRPr lang="fr-FR" sz="1400" dirty="0">
              <a:latin typeface="Courier New" panose="02070309020205020404" pitchFamily="49" charset="0"/>
              <a:cs typeface="Courier New" panose="02070309020205020404" pitchFamily="49" charset="0"/>
            </a:endParaRP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reference.nom</a:t>
            </a:r>
            <a:r>
              <a:rPr lang="fr-FR" sz="1400" dirty="0">
                <a:latin typeface="Courier New" panose="02070309020205020404" pitchFamily="49" charset="0"/>
                <a:cs typeface="Courier New" panose="02070309020205020404" pitchFamily="49" charset="0"/>
              </a:rPr>
              <a:t> = 'HD';</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reference.pu</a:t>
            </a:r>
            <a:r>
              <a:rPr lang="fr-FR" sz="1400" dirty="0">
                <a:latin typeface="Courier New" panose="02070309020205020404" pitchFamily="49" charset="0"/>
                <a:cs typeface="Courier New" panose="02070309020205020404" pitchFamily="49" charset="0"/>
              </a:rPr>
              <a:t> = 2.2;</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reference.quantite</a:t>
            </a:r>
            <a:r>
              <a:rPr lang="fr-FR" sz="1400" dirty="0">
                <a:latin typeface="Courier New" panose="02070309020205020404" pitchFamily="49" charset="0"/>
                <a:cs typeface="Courier New" panose="02070309020205020404" pitchFamily="49" charset="0"/>
              </a:rPr>
              <a:t> = 10;</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reference.remise</a:t>
            </a:r>
            <a:r>
              <a:rPr lang="fr-FR" sz="1400" dirty="0">
                <a:latin typeface="Courier New" panose="02070309020205020404" pitchFamily="49" charset="0"/>
                <a:cs typeface="Courier New" panose="02070309020205020404" pitchFamily="49" charset="0"/>
              </a:rPr>
              <a:t> = 5;</a:t>
            </a:r>
          </a:p>
          <a:p>
            <a:endParaRPr lang="fr-FR" sz="1400" dirty="0">
              <a:latin typeface="Courier New" panose="02070309020205020404" pitchFamily="49" charset="0"/>
              <a:cs typeface="Courier New" panose="02070309020205020404" pitchFamily="49" charset="0"/>
            </a:endParaRPr>
          </a:p>
          <a:p>
            <a:r>
              <a:rPr lang="fr-FR" sz="1400" dirty="0">
                <a:latin typeface="Courier New" panose="02070309020205020404" pitchFamily="49" charset="0"/>
                <a:cs typeface="Courier New" panose="02070309020205020404" pitchFamily="49" charset="0"/>
              </a:rPr>
              <a:t>        reference.ajoute10 =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reference.quantite</a:t>
            </a:r>
            <a:r>
              <a:rPr lang="fr-FR" sz="1400" dirty="0">
                <a:latin typeface="Courier New" panose="02070309020205020404" pitchFamily="49" charset="0"/>
                <a:cs typeface="Courier New" panose="02070309020205020404" pitchFamily="49" charset="0"/>
              </a:rPr>
              <a:t> = </a:t>
            </a:r>
            <a:r>
              <a:rPr lang="fr-FR" sz="1400" dirty="0" err="1">
                <a:latin typeface="Courier New" panose="02070309020205020404" pitchFamily="49" charset="0"/>
                <a:cs typeface="Courier New" panose="02070309020205020404" pitchFamily="49" charset="0"/>
              </a:rPr>
              <a:t>reference.quantite</a:t>
            </a:r>
            <a:r>
              <a:rPr lang="fr-FR" sz="1400" dirty="0">
                <a:latin typeface="Courier New" panose="02070309020205020404" pitchFamily="49" charset="0"/>
                <a:cs typeface="Courier New" panose="02070309020205020404" pitchFamily="49" charset="0"/>
              </a:rPr>
              <a:t> + 10;</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console.log(</a:t>
            </a:r>
            <a:r>
              <a:rPr lang="fr-FR" sz="1400" dirty="0" err="1">
                <a:latin typeface="Courier New" panose="02070309020205020404" pitchFamily="49" charset="0"/>
                <a:cs typeface="Courier New" panose="02070309020205020404" pitchFamily="49" charset="0"/>
              </a:rPr>
              <a:t>reference</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for (var nom in </a:t>
            </a:r>
            <a:r>
              <a:rPr lang="fr-FR" sz="1400" dirty="0" err="1">
                <a:latin typeface="Courier New" panose="02070309020205020404" pitchFamily="49" charset="0"/>
                <a:cs typeface="Courier New" panose="02070309020205020404" pitchFamily="49" charset="0"/>
              </a:rPr>
              <a:t>reference</a:t>
            </a:r>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console.log(nom);</a:t>
            </a:r>
          </a:p>
          <a:p>
            <a:r>
              <a:rPr lang="fr-FR" sz="1400" dirty="0">
                <a:latin typeface="Courier New" panose="02070309020205020404" pitchFamily="49" charset="0"/>
                <a:cs typeface="Courier New" panose="02070309020205020404" pitchFamily="49" charset="0"/>
              </a:rPr>
              <a:t>          console.log(</a:t>
            </a:r>
            <a:r>
              <a:rPr lang="fr-FR" sz="1400" dirty="0" err="1">
                <a:latin typeface="Courier New" panose="02070309020205020404" pitchFamily="49" charset="0"/>
                <a:cs typeface="Courier New" panose="02070309020205020404" pitchFamily="49" charset="0"/>
              </a:rPr>
              <a:t>reference</a:t>
            </a:r>
            <a:r>
              <a:rPr lang="fr-FR" sz="1400" dirty="0">
                <a:latin typeface="Courier New" panose="02070309020205020404" pitchFamily="49" charset="0"/>
                <a:cs typeface="Courier New" panose="02070309020205020404" pitchFamily="49" charset="0"/>
              </a:rPr>
              <a:t>[nom]);</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 </a:t>
            </a:r>
            <a:r>
              <a:rPr lang="fr-FR" sz="1400" dirty="0" err="1">
                <a:latin typeface="Courier New" panose="02070309020205020404" pitchFamily="49" charset="0"/>
                <a:cs typeface="Courier New" panose="02070309020205020404" pitchFamily="49" charset="0"/>
              </a:rPr>
              <a:t>onload</a:t>
            </a:r>
            <a:r>
              <a:rPr lang="fr-FR" sz="1400" dirty="0">
                <a:latin typeface="Courier New" panose="02070309020205020404" pitchFamily="49" charset="0"/>
                <a:cs typeface="Courier New" panose="02070309020205020404" pitchFamily="49" charset="0"/>
              </a:rPr>
              <a:t>="init();"&gt;</a:t>
            </a:r>
          </a:p>
          <a:p>
            <a:endParaRPr lang="fr-FR" sz="1400" dirty="0">
              <a:latin typeface="Courier New" panose="02070309020205020404" pitchFamily="49" charset="0"/>
              <a:cs typeface="Courier New" panose="02070309020205020404" pitchFamily="49" charset="0"/>
            </a:endParaRP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&lt;/html&gt;</a:t>
            </a:r>
          </a:p>
        </p:txBody>
      </p:sp>
      <p:sp>
        <p:nvSpPr>
          <p:cNvPr id="5" name="ZoneTexte 4">
            <a:extLst>
              <a:ext uri="{FF2B5EF4-FFF2-40B4-BE49-F238E27FC236}">
                <a16:creationId xmlns:a16="http://schemas.microsoft.com/office/drawing/2014/main" id="{4855A50E-D6D4-4D7B-AD07-08C16AC9C3AA}"/>
              </a:ext>
            </a:extLst>
          </p:cNvPr>
          <p:cNvSpPr txBox="1"/>
          <p:nvPr/>
        </p:nvSpPr>
        <p:spPr>
          <a:xfrm>
            <a:off x="130629" y="690465"/>
            <a:ext cx="4114800" cy="1477328"/>
          </a:xfrm>
          <a:prstGeom prst="rect">
            <a:avLst/>
          </a:prstGeom>
          <a:noFill/>
        </p:spPr>
        <p:txBody>
          <a:bodyPr wrap="square" rtlCol="0">
            <a:spAutoFit/>
          </a:bodyPr>
          <a:lstStyle/>
          <a:p>
            <a:r>
              <a:rPr lang="fr-FR" dirty="0"/>
              <a:t>En utilisant une boucle </a:t>
            </a:r>
            <a:r>
              <a:rPr lang="fr-FR" b="1" dirty="0"/>
              <a:t>for in</a:t>
            </a:r>
            <a:r>
              <a:rPr lang="fr-FR" dirty="0"/>
              <a:t>, vous pouvez parcourir les propriétés et les méthodes d’un objet.</a:t>
            </a:r>
          </a:p>
          <a:p>
            <a:endParaRPr lang="fr-FR" dirty="0"/>
          </a:p>
          <a:p>
            <a:r>
              <a:rPr lang="fr-FR" dirty="0"/>
              <a:t>Voici un exemple de code :</a:t>
            </a:r>
          </a:p>
        </p:txBody>
      </p:sp>
    </p:spTree>
    <p:extLst>
      <p:ext uri="{BB962C8B-B14F-4D97-AF65-F5344CB8AC3E}">
        <p14:creationId xmlns:p14="http://schemas.microsoft.com/office/powerpoint/2010/main" val="34452921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4808" y="1436881"/>
            <a:ext cx="7924800" cy="2316019"/>
          </a:xfrm>
          <a:prstGeom prst="rect">
            <a:avLst/>
          </a:prstGeom>
        </p:spPr>
        <p:txBody>
          <a:bodyPr wrap="square">
            <a:spAutoFit/>
          </a:bodyPr>
          <a:lstStyle/>
          <a:p>
            <a:pPr>
              <a:spcBef>
                <a:spcPts val="1800"/>
              </a:spcBef>
              <a:spcAft>
                <a:spcPts val="1200"/>
              </a:spcAft>
            </a:pPr>
            <a:r>
              <a:rPr lang="fr-FR" sz="3200" b="1" i="1" dirty="0">
                <a:latin typeface="Arial" panose="020B0604020202020204" pitchFamily="34" charset="0"/>
                <a:ea typeface="Times New Roman" panose="02020603050405020304" pitchFamily="18" charset="0"/>
              </a:rPr>
              <a:t>Tour d'horizon du langage JavaScript</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Dans les diapositives qui suivent, vous allez faire connaissance avec les instructions du langage JavaScript et avec les divers objets qui peuvent être accédés par son intermédiaire. </a:t>
            </a:r>
            <a:endParaRPr lang="fr-FR" dirty="0">
              <a:effectLst/>
              <a:latin typeface="Times New Roman" panose="02020603050405020304" pitchFamily="18"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9E41FEE9-592A-44C6-9090-9E93419E2660}"/>
              </a:ext>
            </a:extLst>
          </p:cNvPr>
          <p:cNvSpPr>
            <a:spLocks noGrp="1"/>
          </p:cNvSpPr>
          <p:nvPr>
            <p:ph type="sldNum" sz="quarter" idx="12"/>
          </p:nvPr>
        </p:nvSpPr>
        <p:spPr/>
        <p:txBody>
          <a:bodyPr/>
          <a:lstStyle/>
          <a:p>
            <a:fld id="{D57F1E4F-1CFF-5643-939E-217C01CDF565}" type="slidenum">
              <a:rPr lang="en-US" smtClean="0"/>
              <a:pPr/>
              <a:t>89</a:t>
            </a:fld>
            <a:endParaRPr lang="en-US" dirty="0"/>
          </a:p>
        </p:txBody>
      </p:sp>
    </p:spTree>
    <p:extLst>
      <p:ext uri="{BB962C8B-B14F-4D97-AF65-F5344CB8AC3E}">
        <p14:creationId xmlns:p14="http://schemas.microsoft.com/office/powerpoint/2010/main" val="508064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417275" y="932507"/>
            <a:ext cx="8021371" cy="2031325"/>
          </a:xfrm>
          <a:prstGeom prst="rect">
            <a:avLst/>
          </a:prstGeom>
          <a:noFill/>
        </p:spPr>
        <p:txBody>
          <a:bodyPr wrap="square" rtlCol="0">
            <a:spAutoFit/>
          </a:bodyPr>
          <a:lstStyle/>
          <a:p>
            <a:r>
              <a:rPr lang="fr-FR" dirty="0"/>
              <a:t>Le langage HTML ou XHTML est utilisé pour définir le contenu des pages Web.</a:t>
            </a:r>
          </a:p>
          <a:p>
            <a:endParaRPr lang="fr-FR" dirty="0"/>
          </a:p>
          <a:p>
            <a:endParaRPr lang="fr-FR" dirty="0"/>
          </a:p>
          <a:p>
            <a:endParaRPr lang="fr-FR" dirty="0"/>
          </a:p>
          <a:p>
            <a:r>
              <a:rPr lang="fr-FR" dirty="0"/>
              <a:t>Le langage CSS est utilisé pour définir la mise en forme et la mise en page des contenus HTML. Il peut être utilisé directement dans les balises HTML/XHTML, dans l'en-tête des pages ou dans un fichier externe appelé "feuille de styles".</a:t>
            </a:r>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6382" y="3762092"/>
            <a:ext cx="2857500" cy="1905000"/>
          </a:xfrm>
          <a:prstGeom prst="rect">
            <a:avLst/>
          </a:prstGeom>
        </p:spPr>
      </p:pic>
      <p:sp>
        <p:nvSpPr>
          <p:cNvPr id="4" name="Espace réservé du numéro de diapositive 3">
            <a:extLst>
              <a:ext uri="{FF2B5EF4-FFF2-40B4-BE49-F238E27FC236}">
                <a16:creationId xmlns:a16="http://schemas.microsoft.com/office/drawing/2014/main" id="{1CCF9DB6-3C0B-4D8A-A824-881D2B8995C0}"/>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6945367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1941" y="157035"/>
            <a:ext cx="9819589" cy="6170920"/>
          </a:xfrm>
          <a:prstGeom prst="rect">
            <a:avLst/>
          </a:prstGeom>
        </p:spPr>
        <p:txBody>
          <a:bodyPr wrap="square">
            <a:spAutoFit/>
          </a:bodyPr>
          <a:lstStyle/>
          <a:p>
            <a:pPr>
              <a:spcBef>
                <a:spcPts val="1200"/>
              </a:spcBef>
              <a:spcAft>
                <a:spcPts val="1200"/>
              </a:spcAft>
            </a:pPr>
            <a:r>
              <a:rPr lang="fr-FR" sz="3200" b="1" i="1" dirty="0">
                <a:latin typeface="Arial" panose="020B0604020202020204" pitchFamily="34" charset="0"/>
                <a:ea typeface="Times New Roman" panose="02020603050405020304" pitchFamily="18" charset="0"/>
              </a:rPr>
              <a:t>L'instruction de contrôle if... </a:t>
            </a:r>
            <a:r>
              <a:rPr lang="fr-FR" sz="3200" b="1" i="1" dirty="0" err="1">
                <a:latin typeface="Arial" panose="020B0604020202020204" pitchFamily="34" charset="0"/>
                <a:ea typeface="Times New Roman" panose="02020603050405020304" pitchFamily="18" charset="0"/>
              </a:rPr>
              <a:t>else</a:t>
            </a:r>
            <a:r>
              <a:rPr lang="fr-FR" sz="3200" b="1" i="1" dirty="0">
                <a:latin typeface="Arial" panose="020B0604020202020204" pitchFamily="34" charset="0"/>
                <a:ea typeface="Times New Roman" panose="02020603050405020304" pitchFamily="18" charset="0"/>
              </a:rPr>
              <a:t> [.. </a:t>
            </a:r>
            <a:r>
              <a:rPr lang="fr-FR" sz="3200" b="1" i="1" dirty="0" err="1">
                <a:latin typeface="Arial" panose="020B0604020202020204" pitchFamily="34" charset="0"/>
                <a:ea typeface="Times New Roman" panose="02020603050405020304" pitchFamily="18" charset="0"/>
              </a:rPr>
              <a:t>else</a:t>
            </a:r>
            <a:r>
              <a:rPr lang="fr-FR" sz="3200" b="1" i="1" dirty="0">
                <a:latin typeface="Arial" panose="020B0604020202020204" pitchFamily="34" charset="0"/>
                <a:ea typeface="Times New Roman" panose="02020603050405020304" pitchFamily="18" charset="0"/>
              </a:rPr>
              <a:t>]</a:t>
            </a:r>
          </a:p>
          <a:p>
            <a:pPr>
              <a:spcBef>
                <a:spcPts val="1200"/>
              </a:spcBef>
              <a:spcAft>
                <a:spcPts val="1200"/>
              </a:spcAft>
            </a:pPr>
            <a:endParaRPr lang="fr-FR" sz="3200" b="1" i="1" dirty="0">
              <a:latin typeface="Arial" panose="020B0604020202020204" pitchFamily="34"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Dans une fonction JavaScript ou entre les marqueurs </a:t>
            </a:r>
            <a:r>
              <a:rPr lang="fr-FR" u="dbl" dirty="0">
                <a:latin typeface="Times New Roman" panose="02020603050405020304" pitchFamily="18" charset="0"/>
                <a:ea typeface="Times New Roman" panose="02020603050405020304" pitchFamily="18" charset="0"/>
              </a:rPr>
              <a:t>&lt;script&gt;</a:t>
            </a:r>
            <a:r>
              <a:rPr lang="fr-FR" dirty="0">
                <a:latin typeface="Times New Roman" panose="02020603050405020304" pitchFamily="18" charset="0"/>
                <a:ea typeface="Times New Roman" panose="02020603050405020304" pitchFamily="18" charset="0"/>
              </a:rPr>
              <a:t> et </a:t>
            </a:r>
            <a:r>
              <a:rPr lang="fr-FR" u="dbl" dirty="0">
                <a:latin typeface="Times New Roman" panose="02020603050405020304" pitchFamily="18" charset="0"/>
                <a:ea typeface="Times New Roman" panose="02020603050405020304" pitchFamily="18" charset="0"/>
              </a:rPr>
              <a:t>&lt;/script&gt;</a:t>
            </a:r>
            <a:r>
              <a:rPr lang="fr-FR" dirty="0">
                <a:latin typeface="Times New Roman" panose="02020603050405020304" pitchFamily="18" charset="0"/>
                <a:ea typeface="Times New Roman" panose="02020603050405020304" pitchFamily="18" charset="0"/>
              </a:rPr>
              <a:t>, les instructions s'exécutent séquentiellement. Il peut s'agir d'instructions provenant du langage de programmation lui-même ou d'appels de fonctions. Dans le second cas, les instructions appelées peuvent comporter une ou plusieurs instructions simples et/ou appels de fonctions.</a:t>
            </a:r>
          </a:p>
          <a:p>
            <a:pPr>
              <a:spcBef>
                <a:spcPts val="300"/>
              </a:spcBef>
              <a:spcAft>
                <a:spcPts val="300"/>
              </a:spcAft>
            </a:pPr>
            <a:r>
              <a:rPr lang="fr-FR" dirty="0">
                <a:latin typeface="Times New Roman" panose="02020603050405020304" pitchFamily="18" charset="0"/>
                <a:ea typeface="Times New Roman" panose="02020603050405020304" pitchFamily="18" charset="0"/>
              </a:rPr>
              <a:t>Il est souvent nécessaire d'exécuter une portion de code, à la condition qu'une expression logique soit vérifiée. Pour cela, il faut utiliser l'instruction </a:t>
            </a:r>
            <a:r>
              <a:rPr lang="fr-FR" u="dbl" dirty="0">
                <a:latin typeface="Times New Roman" panose="02020603050405020304" pitchFamily="18" charset="0"/>
                <a:ea typeface="Times New Roman" panose="02020603050405020304" pitchFamily="18" charset="0"/>
              </a:rPr>
              <a:t>if </a:t>
            </a:r>
            <a:r>
              <a:rPr lang="fr-FR" u="dbl" dirty="0" err="1">
                <a:latin typeface="Times New Roman" panose="02020603050405020304" pitchFamily="18" charset="0"/>
                <a:ea typeface="Times New Roman" panose="02020603050405020304" pitchFamily="18" charset="0"/>
              </a:rPr>
              <a:t>else</a:t>
            </a:r>
            <a:r>
              <a:rPr lang="fr-FR" dirty="0">
                <a:latin typeface="Times New Roman" panose="02020603050405020304" pitchFamily="18" charset="0"/>
                <a:ea typeface="Times New Roman" panose="02020603050405020304" pitchFamily="18" charset="0"/>
              </a:rPr>
              <a:t> dont voici la syntaxe :</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lvl="1"/>
            <a:r>
              <a:rPr lang="en-US" sz="1600" dirty="0">
                <a:latin typeface="Courier New" panose="02070309020205020404" pitchFamily="49" charset="0"/>
                <a:ea typeface="Times New Roman" panose="02020603050405020304" pitchFamily="18" charset="0"/>
              </a:rPr>
              <a:t>if (condition){</a:t>
            </a:r>
            <a:endParaRPr lang="fr-FR" sz="1600" dirty="0">
              <a:latin typeface="Courier New" panose="02070309020205020404" pitchFamily="49" charset="0"/>
              <a:ea typeface="Times New Roman" panose="02020603050405020304" pitchFamily="18" charset="0"/>
            </a:endParaRPr>
          </a:p>
          <a:p>
            <a:pPr lvl="1"/>
            <a:r>
              <a:rPr lang="en-US" sz="1600" dirty="0">
                <a:latin typeface="Courier New" panose="02070309020205020404" pitchFamily="49" charset="0"/>
                <a:ea typeface="Times New Roman" panose="02020603050405020304" pitchFamily="18" charset="0"/>
              </a:rPr>
              <a:t>  instruction 1;</a:t>
            </a:r>
            <a:endParaRPr lang="fr-FR" sz="1600" dirty="0">
              <a:latin typeface="Courier New" panose="02070309020205020404" pitchFamily="49" charset="0"/>
              <a:ea typeface="Times New Roman" panose="02020603050405020304" pitchFamily="18" charset="0"/>
            </a:endParaRPr>
          </a:p>
          <a:p>
            <a:pPr lvl="1"/>
            <a:r>
              <a:rPr lang="en-US" sz="1600" dirty="0">
                <a:latin typeface="Courier New" panose="02070309020205020404" pitchFamily="49" charset="0"/>
                <a:ea typeface="Times New Roman" panose="02020603050405020304" pitchFamily="18" charset="0"/>
              </a:rPr>
              <a:t>  ...</a:t>
            </a:r>
            <a:endParaRPr lang="fr-FR" sz="1600" dirty="0">
              <a:latin typeface="Courier New" panose="02070309020205020404" pitchFamily="49" charset="0"/>
              <a:ea typeface="Times New Roman" panose="02020603050405020304" pitchFamily="18" charset="0"/>
            </a:endParaRPr>
          </a:p>
          <a:p>
            <a:pPr lvl="1"/>
            <a:r>
              <a:rPr lang="en-US" sz="1600" dirty="0">
                <a:latin typeface="Courier New" panose="02070309020205020404" pitchFamily="49" charset="0"/>
                <a:ea typeface="Times New Roman" panose="02020603050405020304" pitchFamily="18" charset="0"/>
              </a:rPr>
              <a:t>  instruction N;</a:t>
            </a:r>
            <a:endParaRPr lang="fr-FR" sz="1600" dirty="0">
              <a:latin typeface="Courier New" panose="02070309020205020404" pitchFamily="49" charset="0"/>
              <a:ea typeface="Times New Roman" panose="02020603050405020304" pitchFamily="18" charset="0"/>
            </a:endParaRPr>
          </a:p>
          <a:p>
            <a:pPr lvl="1"/>
            <a:r>
              <a:rPr lang="en-US" sz="1600" dirty="0">
                <a:latin typeface="Courier New" panose="02070309020205020404" pitchFamily="49" charset="0"/>
                <a:ea typeface="Times New Roman" panose="02020603050405020304" pitchFamily="18" charset="0"/>
              </a:rPr>
              <a:t>}</a:t>
            </a:r>
            <a:endParaRPr lang="fr-FR" sz="1600" dirty="0">
              <a:latin typeface="Courier New" panose="02070309020205020404" pitchFamily="49" charset="0"/>
              <a:ea typeface="Times New Roman" panose="02020603050405020304" pitchFamily="18" charset="0"/>
            </a:endParaRPr>
          </a:p>
          <a:p>
            <a:pPr lvl="1"/>
            <a:r>
              <a:rPr lang="en-US" sz="1600" dirty="0">
                <a:latin typeface="Courier New" panose="02070309020205020404" pitchFamily="49" charset="0"/>
                <a:ea typeface="Times New Roman" panose="02020603050405020304" pitchFamily="18" charset="0"/>
              </a:rPr>
              <a:t>else</a:t>
            </a:r>
            <a:r>
              <a:rPr lang="fr-FR" sz="1600" dirty="0">
                <a:latin typeface="Courier New" panose="02070309020205020404" pitchFamily="49" charset="0"/>
                <a:ea typeface="Times New Roman" panose="02020603050405020304" pitchFamily="18" charset="0"/>
              </a:rPr>
              <a:t>{</a:t>
            </a:r>
          </a:p>
          <a:p>
            <a:pPr lvl="1"/>
            <a:r>
              <a:rPr lang="fr-FR" sz="1600" dirty="0">
                <a:latin typeface="Courier New" panose="02070309020205020404" pitchFamily="49" charset="0"/>
                <a:ea typeface="Times New Roman" panose="02020603050405020304" pitchFamily="18" charset="0"/>
              </a:rPr>
              <a:t>  Instruction 1;</a:t>
            </a:r>
          </a:p>
          <a:p>
            <a:pPr lvl="1"/>
            <a:r>
              <a:rPr lang="fr-FR" sz="1600" dirty="0">
                <a:latin typeface="Courier New" panose="02070309020205020404" pitchFamily="49" charset="0"/>
                <a:ea typeface="Times New Roman" panose="02020603050405020304" pitchFamily="18" charset="0"/>
              </a:rPr>
              <a:t> ...</a:t>
            </a:r>
          </a:p>
          <a:p>
            <a:pPr lvl="1"/>
            <a:r>
              <a:rPr lang="fr-FR" sz="1600" dirty="0">
                <a:latin typeface="Courier New" panose="02070309020205020404" pitchFamily="49" charset="0"/>
                <a:ea typeface="Times New Roman" panose="02020603050405020304" pitchFamily="18" charset="0"/>
              </a:rPr>
              <a:t>  Instruction P;</a:t>
            </a:r>
          </a:p>
          <a:p>
            <a:pPr lvl="1"/>
            <a:r>
              <a:rPr lang="fr-FR" sz="1600" dirty="0">
                <a:latin typeface="Courier New" panose="02070309020205020404" pitchFamily="49" charset="0"/>
                <a:ea typeface="Times New Roman" panose="02020603050405020304" pitchFamily="18" charset="0"/>
              </a:rPr>
              <a:t>}</a:t>
            </a:r>
          </a:p>
        </p:txBody>
      </p:sp>
      <p:sp>
        <p:nvSpPr>
          <p:cNvPr id="3" name="Rectangle 2"/>
          <p:cNvSpPr/>
          <p:nvPr/>
        </p:nvSpPr>
        <p:spPr>
          <a:xfrm>
            <a:off x="5329287" y="3781597"/>
            <a:ext cx="6096000" cy="2092881"/>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marL="342900" lvl="0" indent="-342900">
              <a:spcBef>
                <a:spcPts val="300"/>
              </a:spcBef>
              <a:spcAft>
                <a:spcPts val="300"/>
              </a:spcAft>
              <a:buFont typeface="Arial" panose="020B0604020202020204" pitchFamily="34" charset="0"/>
              <a:buChar char="•"/>
            </a:pPr>
            <a:r>
              <a:rPr lang="fr-FR" sz="1500" u="dbl" dirty="0">
                <a:latin typeface="Times New Roman" panose="02020603050405020304" pitchFamily="18" charset="0"/>
                <a:ea typeface="Times New Roman" panose="02020603050405020304" pitchFamily="18" charset="0"/>
              </a:rPr>
              <a:t>condition</a:t>
            </a:r>
            <a:r>
              <a:rPr lang="fr-FR" sz="1500" dirty="0">
                <a:latin typeface="Times New Roman" panose="02020603050405020304" pitchFamily="18" charset="0"/>
                <a:ea typeface="Times New Roman" panose="02020603050405020304" pitchFamily="18" charset="0"/>
              </a:rPr>
              <a:t> est une condition logique. Elle sera vérifiée si son évaluation est différente de 0. Elle ne sera pas vérifiée si son évaluation est égale à 0. Par exemple, la condition </a:t>
            </a:r>
            <a:r>
              <a:rPr lang="fr-FR" sz="1500" u="dbl" dirty="0">
                <a:latin typeface="Times New Roman" panose="02020603050405020304" pitchFamily="18" charset="0"/>
                <a:ea typeface="Times New Roman" panose="02020603050405020304" pitchFamily="18" charset="0"/>
              </a:rPr>
              <a:t>if (3)</a:t>
            </a:r>
            <a:r>
              <a:rPr lang="fr-FR" sz="1500" dirty="0">
                <a:latin typeface="Times New Roman" panose="02020603050405020304" pitchFamily="18" charset="0"/>
                <a:ea typeface="Times New Roman" panose="02020603050405020304" pitchFamily="18" charset="0"/>
              </a:rPr>
              <a:t> est toujours vérifiée, et la condition </a:t>
            </a:r>
            <a:r>
              <a:rPr lang="fr-FR" sz="1500" u="dbl" dirty="0">
                <a:latin typeface="Times New Roman" panose="02020603050405020304" pitchFamily="18" charset="0"/>
                <a:ea typeface="Times New Roman" panose="02020603050405020304" pitchFamily="18" charset="0"/>
              </a:rPr>
              <a:t>if (0)</a:t>
            </a:r>
            <a:r>
              <a:rPr lang="fr-FR" sz="1500" dirty="0">
                <a:latin typeface="Times New Roman" panose="02020603050405020304" pitchFamily="18" charset="0"/>
                <a:ea typeface="Times New Roman" panose="02020603050405020304" pitchFamily="18" charset="0"/>
              </a:rPr>
              <a:t> n'est jamais vérifiée.</a:t>
            </a:r>
          </a:p>
          <a:p>
            <a:pPr marL="342900" lvl="0" indent="-342900">
              <a:spcBef>
                <a:spcPts val="300"/>
              </a:spcBef>
              <a:spcAft>
                <a:spcPts val="300"/>
              </a:spcAft>
              <a:buFont typeface="Arial" panose="020B0604020202020204" pitchFamily="34" charset="0"/>
              <a:buChar char="•"/>
            </a:pPr>
            <a:r>
              <a:rPr lang="fr-FR" sz="1500" u="dbl" dirty="0">
                <a:latin typeface="Times New Roman" panose="02020603050405020304" pitchFamily="18" charset="0"/>
                <a:ea typeface="Times New Roman" panose="02020603050405020304" pitchFamily="18" charset="0"/>
              </a:rPr>
              <a:t>instruction 1</a:t>
            </a:r>
            <a:r>
              <a:rPr lang="fr-FR" sz="1500" dirty="0">
                <a:latin typeface="Times New Roman" panose="02020603050405020304" pitchFamily="18" charset="0"/>
                <a:ea typeface="Times New Roman" panose="02020603050405020304" pitchFamily="18" charset="0"/>
              </a:rPr>
              <a:t> à </a:t>
            </a:r>
            <a:r>
              <a:rPr lang="fr-FR" sz="1500" u="dbl" dirty="0">
                <a:latin typeface="Times New Roman" panose="02020603050405020304" pitchFamily="18" charset="0"/>
                <a:ea typeface="Times New Roman" panose="02020603050405020304" pitchFamily="18" charset="0"/>
              </a:rPr>
              <a:t>instruction N</a:t>
            </a:r>
            <a:r>
              <a:rPr lang="fr-FR" sz="1500" dirty="0">
                <a:latin typeface="Times New Roman" panose="02020603050405020304" pitchFamily="18" charset="0"/>
                <a:ea typeface="Times New Roman" panose="02020603050405020304" pitchFamily="18" charset="0"/>
              </a:rPr>
              <a:t> sont les instructions exécutées dans le cas où la condition logique est vérifiée.</a:t>
            </a:r>
          </a:p>
          <a:p>
            <a:pPr marL="342900" lvl="0" indent="-342900">
              <a:spcBef>
                <a:spcPts val="300"/>
              </a:spcBef>
              <a:spcAft>
                <a:spcPts val="300"/>
              </a:spcAft>
              <a:buFont typeface="Arial" panose="020B0604020202020204" pitchFamily="34" charset="0"/>
              <a:buChar char="•"/>
            </a:pPr>
            <a:r>
              <a:rPr lang="fr-FR" sz="1500" u="dbl" dirty="0">
                <a:latin typeface="Times New Roman" panose="02020603050405020304" pitchFamily="18" charset="0"/>
                <a:ea typeface="Times New Roman" panose="02020603050405020304" pitchFamily="18" charset="0"/>
              </a:rPr>
              <a:t>instruction 1</a:t>
            </a:r>
            <a:r>
              <a:rPr lang="fr-FR" sz="1500" dirty="0">
                <a:latin typeface="Times New Roman" panose="02020603050405020304" pitchFamily="18" charset="0"/>
                <a:ea typeface="Times New Roman" panose="02020603050405020304" pitchFamily="18" charset="0"/>
              </a:rPr>
              <a:t> à </a:t>
            </a:r>
            <a:r>
              <a:rPr lang="fr-FR" sz="1500" u="dbl" dirty="0">
                <a:latin typeface="Times New Roman" panose="02020603050405020304" pitchFamily="18" charset="0"/>
                <a:ea typeface="Times New Roman" panose="02020603050405020304" pitchFamily="18" charset="0"/>
              </a:rPr>
              <a:t>instruction P</a:t>
            </a:r>
            <a:r>
              <a:rPr lang="fr-FR" sz="1500" dirty="0">
                <a:latin typeface="Times New Roman" panose="02020603050405020304" pitchFamily="18" charset="0"/>
                <a:ea typeface="Times New Roman" panose="02020603050405020304" pitchFamily="18" charset="0"/>
              </a:rPr>
              <a:t> sont les instructions exécutées dans le cas contraire.</a:t>
            </a:r>
          </a:p>
        </p:txBody>
      </p:sp>
      <p:sp>
        <p:nvSpPr>
          <p:cNvPr id="4" name="Espace réservé du numéro de diapositive 3">
            <a:extLst>
              <a:ext uri="{FF2B5EF4-FFF2-40B4-BE49-F238E27FC236}">
                <a16:creationId xmlns:a16="http://schemas.microsoft.com/office/drawing/2014/main" id="{14706157-9585-4AF6-823D-2C97E62E1323}"/>
              </a:ext>
            </a:extLst>
          </p:cNvPr>
          <p:cNvSpPr>
            <a:spLocks noGrp="1"/>
          </p:cNvSpPr>
          <p:nvPr>
            <p:ph type="sldNum" sz="quarter" idx="12"/>
          </p:nvPr>
        </p:nvSpPr>
        <p:spPr/>
        <p:txBody>
          <a:bodyPr/>
          <a:lstStyle/>
          <a:p>
            <a:fld id="{D57F1E4F-1CFF-5643-939E-217C01CDF565}" type="slidenum">
              <a:rPr lang="en-US" smtClean="0"/>
              <a:pPr/>
              <a:t>90</a:t>
            </a:fld>
            <a:endParaRPr lang="en-US" dirty="0"/>
          </a:p>
        </p:txBody>
      </p:sp>
    </p:spTree>
    <p:extLst>
      <p:ext uri="{BB962C8B-B14F-4D97-AF65-F5344CB8AC3E}">
        <p14:creationId xmlns:p14="http://schemas.microsoft.com/office/powerpoint/2010/main" val="11515117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2243579" y="1697017"/>
            <a:ext cx="8955464" cy="2862322"/>
          </a:xfrm>
          <a:prstGeom prst="rect">
            <a:avLst/>
          </a:prstGeom>
          <a:noFill/>
        </p:spPr>
        <p:txBody>
          <a:bodyPr wrap="square" rtlCol="0">
            <a:spAutoFit/>
          </a:bodyPr>
          <a:lstStyle/>
          <a:p>
            <a:r>
              <a:rPr lang="fr-FR" dirty="0"/>
              <a:t>Exercice :</a:t>
            </a:r>
          </a:p>
          <a:p>
            <a:endParaRPr lang="fr-FR" dirty="0"/>
          </a:p>
          <a:p>
            <a:r>
              <a:rPr lang="fr-FR" dirty="0"/>
              <a:t>Ecrivez du code HTML/JavaScript pour :</a:t>
            </a:r>
          </a:p>
          <a:p>
            <a:pPr marL="285750" indent="-285750">
              <a:buFont typeface="Arial" panose="020B0604020202020204" pitchFamily="34" charset="0"/>
              <a:buChar char="•"/>
            </a:pPr>
            <a:r>
              <a:rPr lang="fr-FR" dirty="0"/>
              <a:t>Demander à l'utilisateur d'entrer un caractère au clavier. </a:t>
            </a:r>
          </a:p>
          <a:p>
            <a:pPr marL="285750" indent="-285750">
              <a:buFont typeface="Arial" panose="020B0604020202020204" pitchFamily="34" charset="0"/>
              <a:buChar char="•"/>
            </a:pPr>
            <a:r>
              <a:rPr lang="fr-FR" dirty="0"/>
              <a:t>Afficher un des trois messages suivants en fonction du caractère entré :</a:t>
            </a:r>
          </a:p>
          <a:p>
            <a:endParaRPr lang="fr-FR" dirty="0"/>
          </a:p>
          <a:p>
            <a:pPr lvl="1"/>
            <a:r>
              <a:rPr lang="fr-FR" dirty="0"/>
              <a:t>Lettre majuscule	</a:t>
            </a:r>
            <a:r>
              <a:rPr lang="fr-FR" dirty="0">
                <a:sym typeface="Wingdings" panose="05000000000000000000" pitchFamily="2" charset="2"/>
              </a:rPr>
              <a:t> 	</a:t>
            </a:r>
            <a:r>
              <a:rPr lang="fr-FR" dirty="0"/>
              <a:t>Vous avez entré une lettre majuscule.</a:t>
            </a:r>
          </a:p>
          <a:p>
            <a:pPr lvl="1"/>
            <a:r>
              <a:rPr lang="fr-FR" dirty="0"/>
              <a:t>Lettre minuscule	</a:t>
            </a:r>
            <a:r>
              <a:rPr lang="fr-FR" dirty="0">
                <a:sym typeface="Wingdings" panose="05000000000000000000" pitchFamily="2" charset="2"/>
              </a:rPr>
              <a:t> 	</a:t>
            </a:r>
            <a:r>
              <a:rPr lang="fr-FR" dirty="0"/>
              <a:t>Vous avez entré une lettre minuscule.</a:t>
            </a:r>
          </a:p>
          <a:p>
            <a:pPr lvl="1"/>
            <a:r>
              <a:rPr lang="fr-FR" dirty="0"/>
              <a:t>Autre caractère	</a:t>
            </a:r>
            <a:r>
              <a:rPr lang="fr-FR" dirty="0">
                <a:sym typeface="Wingdings" panose="05000000000000000000" pitchFamily="2" charset="2"/>
              </a:rPr>
              <a:t> 	</a:t>
            </a:r>
            <a:r>
              <a:rPr lang="fr-FR" dirty="0"/>
              <a:t>Le caractère entré n'est pas une lettre.</a:t>
            </a:r>
          </a:p>
          <a:p>
            <a:endParaRPr lang="fr-FR" dirty="0"/>
          </a:p>
        </p:txBody>
      </p:sp>
      <p:sp>
        <p:nvSpPr>
          <p:cNvPr id="3" name="Espace réservé du numéro de diapositive 2">
            <a:extLst>
              <a:ext uri="{FF2B5EF4-FFF2-40B4-BE49-F238E27FC236}">
                <a16:creationId xmlns:a16="http://schemas.microsoft.com/office/drawing/2014/main" id="{9E19861F-BB26-4D5F-9683-0A22B835E3A3}"/>
              </a:ext>
            </a:extLst>
          </p:cNvPr>
          <p:cNvSpPr>
            <a:spLocks noGrp="1"/>
          </p:cNvSpPr>
          <p:nvPr>
            <p:ph type="sldNum" sz="quarter" idx="12"/>
          </p:nvPr>
        </p:nvSpPr>
        <p:spPr/>
        <p:txBody>
          <a:bodyPr/>
          <a:lstStyle/>
          <a:p>
            <a:fld id="{D57F1E4F-1CFF-5643-939E-217C01CDF565}" type="slidenum">
              <a:rPr lang="en-US" smtClean="0"/>
              <a:pPr/>
              <a:t>91</a:t>
            </a:fld>
            <a:endParaRPr lang="en-US" dirty="0"/>
          </a:p>
        </p:txBody>
      </p:sp>
    </p:spTree>
    <p:extLst>
      <p:ext uri="{BB962C8B-B14F-4D97-AF65-F5344CB8AC3E}">
        <p14:creationId xmlns:p14="http://schemas.microsoft.com/office/powerpoint/2010/main" val="128681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91643" y="381278"/>
            <a:ext cx="8848725" cy="6340197"/>
          </a:xfrm>
          <a:prstGeom prst="rect">
            <a:avLst/>
          </a:prstGeom>
        </p:spPr>
        <p:txBody>
          <a:bodyPr wrap="square">
            <a:spAutoFit/>
          </a:bodyPr>
          <a:lstStyle/>
          <a:p>
            <a:r>
              <a:rPr lang="fr-FR" sz="1400" dirty="0">
                <a:latin typeface="Courier New" panose="02070309020205020404" pitchFamily="49" charset="0"/>
                <a:cs typeface="Courier New" panose="02070309020205020404" pitchFamily="49" charset="0"/>
              </a:rPr>
              <a:t>&lt;!DOCTYPE html&gt;</a:t>
            </a:r>
          </a:p>
          <a:p>
            <a:r>
              <a:rPr lang="fr-FR" sz="1400" dirty="0">
                <a:latin typeface="Courier New" panose="02070309020205020404" pitchFamily="49" charset="0"/>
                <a:cs typeface="Courier New" panose="02070309020205020404" pitchFamily="49" charset="0"/>
              </a:rPr>
              <a:t>&lt;html </a:t>
            </a:r>
            <a:r>
              <a:rPr lang="fr-FR" sz="1400" dirty="0" err="1">
                <a:latin typeface="Courier New" panose="02070309020205020404" pitchFamily="49" charset="0"/>
                <a:cs typeface="Courier New" panose="02070309020205020404" pitchFamily="49" charset="0"/>
              </a:rPr>
              <a:t>lang</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fr</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meta</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charset</a:t>
            </a:r>
            <a:r>
              <a:rPr lang="fr-FR" sz="1400" dirty="0">
                <a:latin typeface="Courier New" panose="02070309020205020404" pitchFamily="49" charset="0"/>
                <a:cs typeface="Courier New" panose="02070309020205020404" pitchFamily="49" charset="0"/>
              </a:rPr>
              <a:t>="utf-8"&gt;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&gt;if </a:t>
            </a:r>
            <a:r>
              <a:rPr lang="fr-FR" sz="1400" dirty="0" err="1">
                <a:latin typeface="Courier New" panose="02070309020205020404" pitchFamily="49" charset="0"/>
                <a:cs typeface="Courier New" panose="02070309020205020404" pitchFamily="49" charset="0"/>
              </a:rPr>
              <a:t>else</a:t>
            </a:r>
            <a:r>
              <a:rPr lang="fr-FR" sz="1400" dirty="0">
                <a:latin typeface="Courier New" panose="02070309020205020404" pitchFamily="49" charset="0"/>
                <a:cs typeface="Courier New" panose="02070309020205020404" pitchFamily="49" charset="0"/>
              </a:rPr>
              <a:t> if </a:t>
            </a:r>
            <a:r>
              <a:rPr lang="fr-FR" sz="1400" dirty="0" err="1">
                <a:latin typeface="Courier New" panose="02070309020205020404" pitchFamily="49" charset="0"/>
                <a:cs typeface="Courier New" panose="02070309020205020404" pitchFamily="49" charset="0"/>
              </a:rPr>
              <a:t>else</a:t>
            </a:r>
            <a:r>
              <a:rPr lang="fr-FR" sz="1400" dirty="0">
                <a:latin typeface="Courier New" panose="02070309020205020404" pitchFamily="49" charset="0"/>
                <a:cs typeface="Courier New" panose="02070309020205020404" pitchFamily="49" charset="0"/>
              </a:rPr>
              <a:t>&lt;/</a:t>
            </a:r>
            <a:r>
              <a:rPr lang="fr-FR" sz="1400" dirty="0" err="1">
                <a:latin typeface="Courier New" panose="02070309020205020404" pitchFamily="49" charset="0"/>
                <a:cs typeface="Courier New" panose="02070309020205020404" pitchFamily="49" charset="0"/>
              </a:rPr>
              <a:t>title</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function</a:t>
            </a:r>
            <a:r>
              <a:rPr lang="fr-FR" sz="1400" dirty="0">
                <a:latin typeface="Courier New" panose="02070309020205020404" pitchFamily="49" charset="0"/>
                <a:cs typeface="Courier New" panose="02070309020205020404" pitchFamily="49" charset="0"/>
              </a:rPr>
              <a:t> tester() {</a:t>
            </a:r>
          </a:p>
          <a:p>
            <a:r>
              <a:rPr lang="fr-FR" sz="1400" dirty="0">
                <a:latin typeface="Courier New" panose="02070309020205020404" pitchFamily="49" charset="0"/>
                <a:cs typeface="Courier New" panose="02070309020205020404" pitchFamily="49" charset="0"/>
              </a:rPr>
              <a:t>        var c = </a:t>
            </a:r>
            <a:r>
              <a:rPr lang="fr-FR" sz="1400" dirty="0" err="1">
                <a:latin typeface="Courier New" panose="02070309020205020404" pitchFamily="49" charset="0"/>
                <a:cs typeface="Courier New" panose="02070309020205020404" pitchFamily="49" charset="0"/>
              </a:rPr>
              <a:t>f.caract.value</a:t>
            </a:r>
            <a:r>
              <a:rPr lang="fr-FR" sz="1400" dirty="0">
                <a:latin typeface="Courier New" panose="02070309020205020404" pitchFamily="49" charset="0"/>
                <a:cs typeface="Courier New" panose="02070309020205020404" pitchFamily="49" charset="0"/>
              </a:rPr>
              <a:t>;</a:t>
            </a:r>
          </a:p>
          <a:p>
            <a:r>
              <a:rPr lang="fr-FR" sz="1400" dirty="0">
                <a:latin typeface="Courier New" panose="02070309020205020404" pitchFamily="49" charset="0"/>
                <a:cs typeface="Courier New" panose="02070309020205020404" pitchFamily="49" charset="0"/>
              </a:rPr>
              <a:t>        if (c&gt;='A' &amp;&amp; c&lt;='Z') {</a:t>
            </a:r>
          </a:p>
          <a:p>
            <a:r>
              <a:rPr lang="fr-FR" sz="1400" dirty="0">
                <a:latin typeface="Courier New" panose="02070309020205020404" pitchFamily="49" charset="0"/>
                <a:cs typeface="Courier New" panose="02070309020205020404" pitchFamily="49" charset="0"/>
              </a:rPr>
              <a:t>          console.log('Vous avez entré une lettre majuscule');</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else</a:t>
            </a:r>
            <a:r>
              <a:rPr lang="fr-FR" sz="1400" dirty="0">
                <a:latin typeface="Courier New" panose="02070309020205020404" pitchFamily="49" charset="0"/>
                <a:cs typeface="Courier New" panose="02070309020205020404" pitchFamily="49" charset="0"/>
              </a:rPr>
              <a:t> if (c&gt;=</a:t>
            </a:r>
            <a:r>
              <a:rPr lang="fr-FR" sz="1400" dirty="0" err="1">
                <a:latin typeface="Courier New" panose="02070309020205020404" pitchFamily="49" charset="0"/>
                <a:cs typeface="Courier New" panose="02070309020205020404" pitchFamily="49" charset="0"/>
              </a:rPr>
              <a:t>'a</a:t>
            </a:r>
            <a:r>
              <a:rPr lang="fr-FR" sz="1400" dirty="0">
                <a:latin typeface="Courier New" panose="02070309020205020404" pitchFamily="49" charset="0"/>
                <a:cs typeface="Courier New" panose="02070309020205020404" pitchFamily="49" charset="0"/>
              </a:rPr>
              <a:t>' &amp;&amp; c&lt;='z') {</a:t>
            </a:r>
          </a:p>
          <a:p>
            <a:r>
              <a:rPr lang="fr-FR" sz="1400" dirty="0">
                <a:latin typeface="Courier New" panose="02070309020205020404" pitchFamily="49" charset="0"/>
                <a:cs typeface="Courier New" panose="02070309020205020404" pitchFamily="49" charset="0"/>
              </a:rPr>
              <a:t>          console.log('Vous avez entré une lettre minuscule');</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else</a:t>
            </a:r>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console.log(</a:t>
            </a:r>
            <a:r>
              <a:rPr lang="fr-FR" sz="1400" dirty="0" err="1">
                <a:latin typeface="Courier New" panose="02070309020205020404" pitchFamily="49" charset="0"/>
                <a:cs typeface="Courier New" panose="02070309020205020404" pitchFamily="49" charset="0"/>
              </a:rPr>
              <a:t>'Le</a:t>
            </a:r>
            <a:r>
              <a:rPr lang="fr-FR" sz="1400" dirty="0">
                <a:latin typeface="Courier New" panose="02070309020205020404" pitchFamily="49" charset="0"/>
                <a:cs typeface="Courier New" panose="02070309020205020404" pitchFamily="49" charset="0"/>
              </a:rPr>
              <a:t> caractère entré n\'est pas une lettre');</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head</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form</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name</a:t>
            </a:r>
            <a:r>
              <a:rPr lang="fr-FR" sz="1400" dirty="0">
                <a:latin typeface="Courier New" panose="02070309020205020404" pitchFamily="49" charset="0"/>
                <a:cs typeface="Courier New" panose="02070309020205020404" pitchFamily="49" charset="0"/>
              </a:rPr>
              <a:t>="f"&gt;</a:t>
            </a:r>
          </a:p>
          <a:p>
            <a:r>
              <a:rPr lang="fr-FR" sz="1400" dirty="0">
                <a:latin typeface="Courier New" panose="02070309020205020404" pitchFamily="49" charset="0"/>
                <a:cs typeface="Courier New" panose="02070309020205020404" pitchFamily="49" charset="0"/>
              </a:rPr>
              <a:t>      &lt;input type="</a:t>
            </a:r>
            <a:r>
              <a:rPr lang="fr-FR" sz="1400" dirty="0" err="1">
                <a:latin typeface="Courier New" panose="02070309020205020404" pitchFamily="49" charset="0"/>
                <a:cs typeface="Courier New" panose="02070309020205020404" pitchFamily="49" charset="0"/>
              </a:rPr>
              <a:t>text</a:t>
            </a:r>
            <a:r>
              <a:rPr lang="fr-FR" sz="1400" dirty="0">
                <a:latin typeface="Courier New" panose="02070309020205020404" pitchFamily="49" charset="0"/>
                <a:cs typeface="Courier New" panose="02070309020205020404" pitchFamily="49" charset="0"/>
              </a:rPr>
              <a:t>" </a:t>
            </a:r>
            <a:r>
              <a:rPr lang="fr-FR" sz="1400" dirty="0" err="1">
                <a:latin typeface="Courier New" panose="02070309020205020404" pitchFamily="49" charset="0"/>
                <a:cs typeface="Courier New" panose="02070309020205020404" pitchFamily="49" charset="0"/>
              </a:rPr>
              <a:t>name</a:t>
            </a:r>
            <a:r>
              <a:rPr lang="fr-FR" sz="1400" dirty="0">
                <a:latin typeface="Courier New" panose="02070309020205020404" pitchFamily="49" charset="0"/>
                <a:cs typeface="Courier New" panose="02070309020205020404" pitchFamily="49" charset="0"/>
              </a:rPr>
              <a:t>="</a:t>
            </a:r>
            <a:r>
              <a:rPr lang="fr-FR" sz="1400" dirty="0" err="1">
                <a:latin typeface="Courier New" panose="02070309020205020404" pitchFamily="49" charset="0"/>
                <a:cs typeface="Courier New" panose="02070309020205020404" pitchFamily="49" charset="0"/>
              </a:rPr>
              <a:t>caract</a:t>
            </a:r>
            <a:r>
              <a:rPr lang="fr-FR" sz="1400" dirty="0">
                <a:latin typeface="Courier New" panose="02070309020205020404" pitchFamily="49" charset="0"/>
                <a:cs typeface="Courier New" panose="02070309020205020404" pitchFamily="49" charset="0"/>
              </a:rPr>
              <a:t>" size="1" </a:t>
            </a:r>
            <a:r>
              <a:rPr lang="fr-FR" sz="1400" dirty="0" err="1">
                <a:latin typeface="Courier New" panose="02070309020205020404" pitchFamily="49" charset="0"/>
                <a:cs typeface="Courier New" panose="02070309020205020404" pitchFamily="49" charset="0"/>
              </a:rPr>
              <a:t>maxlength</a:t>
            </a:r>
            <a:r>
              <a:rPr lang="fr-FR" sz="1400" dirty="0">
                <a:latin typeface="Courier New" panose="02070309020205020404" pitchFamily="49" charset="0"/>
                <a:cs typeface="Courier New" panose="02070309020205020404" pitchFamily="49" charset="0"/>
              </a:rPr>
              <a:t>="1" autofocus&gt;</a:t>
            </a:r>
          </a:p>
          <a:p>
            <a:r>
              <a:rPr lang="fr-FR" sz="1400" dirty="0">
                <a:latin typeface="Courier New" panose="02070309020205020404" pitchFamily="49" charset="0"/>
                <a:cs typeface="Courier New" panose="02070309020205020404" pitchFamily="49" charset="0"/>
              </a:rPr>
              <a:t>      &lt;input type="</a:t>
            </a:r>
            <a:r>
              <a:rPr lang="fr-FR" sz="1400" dirty="0" err="1">
                <a:latin typeface="Courier New" panose="02070309020205020404" pitchFamily="49" charset="0"/>
                <a:cs typeface="Courier New" panose="02070309020205020404" pitchFamily="49" charset="0"/>
              </a:rPr>
              <a:t>button</a:t>
            </a:r>
            <a:r>
              <a:rPr lang="fr-FR" sz="1400" dirty="0">
                <a:latin typeface="Courier New" panose="02070309020205020404" pitchFamily="49" charset="0"/>
                <a:cs typeface="Courier New" panose="02070309020205020404" pitchFamily="49" charset="0"/>
              </a:rPr>
              <a:t>" value="Tester" </a:t>
            </a:r>
            <a:r>
              <a:rPr lang="fr-FR" sz="1400" dirty="0" err="1">
                <a:latin typeface="Courier New" panose="02070309020205020404" pitchFamily="49" charset="0"/>
                <a:cs typeface="Courier New" panose="02070309020205020404" pitchFamily="49" charset="0"/>
              </a:rPr>
              <a:t>onclick</a:t>
            </a:r>
            <a:r>
              <a:rPr lang="fr-FR" sz="1400" dirty="0">
                <a:latin typeface="Courier New" panose="02070309020205020404" pitchFamily="49" charset="0"/>
                <a:cs typeface="Courier New" panose="02070309020205020404" pitchFamily="49" charset="0"/>
              </a:rPr>
              <a:t>="tester();"&gt;</a:t>
            </a:r>
          </a:p>
          <a:p>
            <a:r>
              <a:rPr lang="fr-FR" sz="1400" dirty="0">
                <a:latin typeface="Courier New" panose="02070309020205020404" pitchFamily="49" charset="0"/>
                <a:cs typeface="Courier New" panose="02070309020205020404" pitchFamily="49" charset="0"/>
              </a:rPr>
              <a:t>    &lt;/</a:t>
            </a:r>
            <a:r>
              <a:rPr lang="fr-FR" sz="1400" dirty="0" err="1">
                <a:latin typeface="Courier New" panose="02070309020205020404" pitchFamily="49" charset="0"/>
                <a:cs typeface="Courier New" panose="02070309020205020404" pitchFamily="49" charset="0"/>
              </a:rPr>
              <a:t>form</a:t>
            </a:r>
            <a:r>
              <a:rPr lang="fr-FR" sz="1400" dirty="0">
                <a:latin typeface="Courier New" panose="02070309020205020404" pitchFamily="49" charset="0"/>
                <a:cs typeface="Courier New" panose="02070309020205020404" pitchFamily="49" charset="0"/>
              </a:rPr>
              <a:t>&gt;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&lt;/script&gt;</a:t>
            </a:r>
          </a:p>
          <a:p>
            <a:r>
              <a:rPr lang="fr-FR" sz="1400" dirty="0">
                <a:latin typeface="Courier New" panose="02070309020205020404" pitchFamily="49" charset="0"/>
                <a:cs typeface="Courier New" panose="02070309020205020404" pitchFamily="49" charset="0"/>
              </a:rPr>
              <a:t>  &lt;/body&gt;</a:t>
            </a:r>
          </a:p>
          <a:p>
            <a:r>
              <a:rPr lang="fr-FR" sz="1400" dirty="0">
                <a:latin typeface="Courier New" panose="02070309020205020404" pitchFamily="49" charset="0"/>
                <a:cs typeface="Courier New" panose="02070309020205020404" pitchFamily="49" charset="0"/>
              </a:rPr>
              <a:t>&lt;/html&gt;</a:t>
            </a:r>
          </a:p>
        </p:txBody>
      </p:sp>
      <p:sp>
        <p:nvSpPr>
          <p:cNvPr id="3" name="ZoneTexte 2">
            <a:extLst>
              <a:ext uri="{FF2B5EF4-FFF2-40B4-BE49-F238E27FC236}">
                <a16:creationId xmlns:a16="http://schemas.microsoft.com/office/drawing/2014/main" id="{9C487659-3ECB-43C0-8279-6A71405F110D}"/>
              </a:ext>
            </a:extLst>
          </p:cNvPr>
          <p:cNvSpPr txBox="1"/>
          <p:nvPr/>
        </p:nvSpPr>
        <p:spPr>
          <a:xfrm>
            <a:off x="1050710" y="3925186"/>
            <a:ext cx="3563332" cy="369332"/>
          </a:xfrm>
          <a:prstGeom prst="rect">
            <a:avLst/>
          </a:prstGeom>
          <a:noFill/>
        </p:spPr>
        <p:txBody>
          <a:bodyPr wrap="square" rtlCol="0">
            <a:spAutoFit/>
          </a:bodyPr>
          <a:lstStyle/>
          <a:p>
            <a:r>
              <a:rPr lang="fr-FR" dirty="0"/>
              <a:t>Solution :</a:t>
            </a:r>
          </a:p>
        </p:txBody>
      </p:sp>
      <p:sp>
        <p:nvSpPr>
          <p:cNvPr id="4" name="Espace réservé du numéro de diapositive 3">
            <a:extLst>
              <a:ext uri="{FF2B5EF4-FFF2-40B4-BE49-F238E27FC236}">
                <a16:creationId xmlns:a16="http://schemas.microsoft.com/office/drawing/2014/main" id="{5B9D9341-9F73-49AD-806E-1122E1835D36}"/>
              </a:ext>
            </a:extLst>
          </p:cNvPr>
          <p:cNvSpPr>
            <a:spLocks noGrp="1"/>
          </p:cNvSpPr>
          <p:nvPr>
            <p:ph type="sldNum" sz="quarter" idx="12"/>
          </p:nvPr>
        </p:nvSpPr>
        <p:spPr/>
        <p:txBody>
          <a:bodyPr/>
          <a:lstStyle/>
          <a:p>
            <a:fld id="{D57F1E4F-1CFF-5643-939E-217C01CDF565}" type="slidenum">
              <a:rPr lang="en-US" smtClean="0"/>
              <a:pPr/>
              <a:t>92</a:t>
            </a:fld>
            <a:endParaRPr lang="en-US" dirty="0"/>
          </a:p>
        </p:txBody>
      </p:sp>
    </p:spTree>
    <p:extLst>
      <p:ext uri="{BB962C8B-B14F-4D97-AF65-F5344CB8AC3E}">
        <p14:creationId xmlns:p14="http://schemas.microsoft.com/office/powerpoint/2010/main" val="20439698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EBFB238-9AF2-4E54-73EF-3D58BF848DEA}"/>
              </a:ext>
            </a:extLst>
          </p:cNvPr>
          <p:cNvSpPr>
            <a:spLocks noGrp="1"/>
          </p:cNvSpPr>
          <p:nvPr>
            <p:ph type="sldNum" sz="quarter" idx="12"/>
          </p:nvPr>
        </p:nvSpPr>
        <p:spPr/>
        <p:txBody>
          <a:bodyPr/>
          <a:lstStyle/>
          <a:p>
            <a:fld id="{D57F1E4F-1CFF-5643-939E-217C01CDF565}" type="slidenum">
              <a:rPr lang="en-US" smtClean="0"/>
              <a:pPr/>
              <a:t>93</a:t>
            </a:fld>
            <a:endParaRPr lang="en-US" dirty="0"/>
          </a:p>
        </p:txBody>
      </p:sp>
      <p:sp>
        <p:nvSpPr>
          <p:cNvPr id="4" name="ZoneTexte 3">
            <a:extLst>
              <a:ext uri="{FF2B5EF4-FFF2-40B4-BE49-F238E27FC236}">
                <a16:creationId xmlns:a16="http://schemas.microsoft.com/office/drawing/2014/main" id="{B6D498F9-64F5-B0FF-E003-A6D49AC1B4C1}"/>
              </a:ext>
            </a:extLst>
          </p:cNvPr>
          <p:cNvSpPr txBox="1"/>
          <p:nvPr/>
        </p:nvSpPr>
        <p:spPr>
          <a:xfrm>
            <a:off x="821268" y="2441014"/>
            <a:ext cx="10896599" cy="2585323"/>
          </a:xfrm>
          <a:prstGeom prst="rect">
            <a:avLst/>
          </a:prstGeom>
          <a:noFill/>
        </p:spPr>
        <p:txBody>
          <a:bodyPr wrap="square">
            <a:spAutoFit/>
          </a:bodyPr>
          <a:lstStyle/>
          <a:p>
            <a:r>
              <a:rPr lang="fr-FR" b="0" i="0" dirty="0">
                <a:effectLst/>
                <a:latin typeface="Courier New" panose="02070309020205020404" pitchFamily="49" charset="0"/>
                <a:cs typeface="Courier New" panose="02070309020205020404" pitchFamily="49" charset="0"/>
              </a:rPr>
              <a:t>    </a:t>
            </a:r>
            <a:r>
              <a:rPr lang="fr-FR" b="0" i="0" dirty="0" err="1">
                <a:effectLst/>
                <a:latin typeface="Courier New" panose="02070309020205020404" pitchFamily="49" charset="0"/>
                <a:cs typeface="Courier New" panose="02070309020205020404" pitchFamily="49" charset="0"/>
              </a:rPr>
              <a:t>function</a:t>
            </a:r>
            <a:r>
              <a:rPr lang="fr-FR" b="0" i="0" dirty="0">
                <a:effectLst/>
                <a:latin typeface="Courier New" panose="02070309020205020404" pitchFamily="49" charset="0"/>
                <a:cs typeface="Courier New" panose="02070309020205020404" pitchFamily="49" charset="0"/>
              </a:rPr>
              <a:t> </a:t>
            </a:r>
            <a:r>
              <a:rPr lang="fr-FR" b="0" i="0" dirty="0" err="1">
                <a:effectLst/>
                <a:latin typeface="Courier New" panose="02070309020205020404" pitchFamily="49" charset="0"/>
                <a:cs typeface="Courier New" panose="02070309020205020404" pitchFamily="49" charset="0"/>
              </a:rPr>
              <a:t>detectionMaj</a:t>
            </a:r>
            <a:r>
              <a:rPr lang="fr-FR" b="0" i="0" dirty="0">
                <a:effectLst/>
                <a:latin typeface="Courier New" panose="02070309020205020404" pitchFamily="49" charset="0"/>
                <a:cs typeface="Courier New" panose="02070309020205020404" pitchFamily="49" charset="0"/>
              </a:rPr>
              <a:t>(){</a:t>
            </a:r>
            <a:br>
              <a:rPr lang="fr-FR" dirty="0">
                <a:latin typeface="Courier New" panose="02070309020205020404" pitchFamily="49" charset="0"/>
                <a:cs typeface="Courier New" panose="02070309020205020404" pitchFamily="49" charset="0"/>
              </a:rPr>
            </a:br>
            <a:r>
              <a:rPr lang="fr-FR" b="0" i="0" dirty="0">
                <a:effectLst/>
                <a:latin typeface="Courier New" panose="02070309020205020404" pitchFamily="49" charset="0"/>
                <a:cs typeface="Courier New" panose="02070309020205020404" pitchFamily="49" charset="0"/>
              </a:rPr>
              <a:t>      var lettre = f1.lettre.value;</a:t>
            </a:r>
            <a:br>
              <a:rPr lang="fr-FR" dirty="0">
                <a:latin typeface="Courier New" panose="02070309020205020404" pitchFamily="49" charset="0"/>
                <a:cs typeface="Courier New" panose="02070309020205020404" pitchFamily="49" charset="0"/>
              </a:rPr>
            </a:br>
            <a:r>
              <a:rPr lang="fr-FR" b="0" i="0" dirty="0">
                <a:effectLst/>
                <a:latin typeface="Courier New" panose="02070309020205020404" pitchFamily="49" charset="0"/>
                <a:cs typeface="Courier New" panose="02070309020205020404" pitchFamily="49" charset="0"/>
              </a:rPr>
              <a:t>      if( </a:t>
            </a:r>
            <a:r>
              <a:rPr lang="fr-FR" b="0" i="0" dirty="0" err="1">
                <a:effectLst/>
                <a:latin typeface="Courier New" panose="02070309020205020404" pitchFamily="49" charset="0"/>
                <a:cs typeface="Courier New" panose="02070309020205020404" pitchFamily="49" charset="0"/>
              </a:rPr>
              <a:t>lettre.toLowerCase</a:t>
            </a:r>
            <a:r>
              <a:rPr lang="fr-FR" b="0" i="0" dirty="0">
                <a:effectLst/>
                <a:latin typeface="Courier New" panose="02070309020205020404" pitchFamily="49" charset="0"/>
                <a:cs typeface="Courier New" panose="02070309020205020404" pitchFamily="49" charset="0"/>
              </a:rPr>
              <a:t>() == </a:t>
            </a:r>
            <a:r>
              <a:rPr lang="fr-FR" b="0" i="0" dirty="0" err="1">
                <a:effectLst/>
                <a:latin typeface="Courier New" panose="02070309020205020404" pitchFamily="49" charset="0"/>
                <a:cs typeface="Courier New" panose="02070309020205020404" pitchFamily="49" charset="0"/>
              </a:rPr>
              <a:t>lettre.toUpperCase</a:t>
            </a:r>
            <a:r>
              <a:rPr lang="fr-FR" b="0" i="0" dirty="0">
                <a:effectLst/>
                <a:latin typeface="Courier New" panose="02070309020205020404" pitchFamily="49" charset="0"/>
                <a:cs typeface="Courier New" panose="02070309020205020404" pitchFamily="49" charset="0"/>
              </a:rPr>
              <a:t>())        </a:t>
            </a:r>
            <a:br>
              <a:rPr lang="fr-FR" dirty="0">
                <a:latin typeface="Courier New" panose="02070309020205020404" pitchFamily="49" charset="0"/>
                <a:cs typeface="Courier New" panose="02070309020205020404" pitchFamily="49" charset="0"/>
              </a:rPr>
            </a:br>
            <a:r>
              <a:rPr lang="fr-FR" b="0" i="0" dirty="0">
                <a:effectLst/>
                <a:latin typeface="Courier New" panose="02070309020205020404" pitchFamily="49" charset="0"/>
                <a:cs typeface="Courier New" panose="02070309020205020404" pitchFamily="49" charset="0"/>
              </a:rPr>
              <a:t>        f1.resultat.value = </a:t>
            </a:r>
            <a:r>
              <a:rPr lang="fr-FR" b="0" i="0" dirty="0" err="1">
                <a:effectLst/>
                <a:latin typeface="Courier New" panose="02070309020205020404" pitchFamily="49" charset="0"/>
                <a:cs typeface="Courier New" panose="02070309020205020404" pitchFamily="49" charset="0"/>
              </a:rPr>
              <a:t>'Le</a:t>
            </a:r>
            <a:r>
              <a:rPr lang="fr-FR" b="0" i="0" dirty="0">
                <a:effectLst/>
                <a:latin typeface="Courier New" panose="02070309020205020404" pitchFamily="49" charset="0"/>
                <a:cs typeface="Courier New" panose="02070309020205020404" pitchFamily="49" charset="0"/>
              </a:rPr>
              <a:t> caractère entré n\'est pas une lettre';</a:t>
            </a:r>
            <a:br>
              <a:rPr lang="fr-FR" dirty="0">
                <a:latin typeface="Courier New" panose="02070309020205020404" pitchFamily="49" charset="0"/>
                <a:cs typeface="Courier New" panose="02070309020205020404" pitchFamily="49" charset="0"/>
              </a:rPr>
            </a:br>
            <a:r>
              <a:rPr lang="fr-FR" b="0" i="0" dirty="0">
                <a:effectLst/>
                <a:latin typeface="Courier New" panose="02070309020205020404" pitchFamily="49" charset="0"/>
                <a:cs typeface="Courier New" panose="02070309020205020404" pitchFamily="49" charset="0"/>
              </a:rPr>
              <a:t>      </a:t>
            </a:r>
            <a:r>
              <a:rPr lang="fr-FR" b="0" i="0" dirty="0" err="1">
                <a:effectLst/>
                <a:latin typeface="Courier New" panose="02070309020205020404" pitchFamily="49" charset="0"/>
                <a:cs typeface="Courier New" panose="02070309020205020404" pitchFamily="49" charset="0"/>
              </a:rPr>
              <a:t>else</a:t>
            </a:r>
            <a:r>
              <a:rPr lang="fr-FR" b="0" i="0" dirty="0">
                <a:effectLst/>
                <a:latin typeface="Courier New" panose="02070309020205020404" pitchFamily="49" charset="0"/>
                <a:cs typeface="Courier New" panose="02070309020205020404" pitchFamily="49" charset="0"/>
              </a:rPr>
              <a:t> if(lettre == </a:t>
            </a:r>
            <a:r>
              <a:rPr lang="fr-FR" b="0" i="0" dirty="0" err="1">
                <a:effectLst/>
                <a:latin typeface="Courier New" panose="02070309020205020404" pitchFamily="49" charset="0"/>
                <a:cs typeface="Courier New" panose="02070309020205020404" pitchFamily="49" charset="0"/>
              </a:rPr>
              <a:t>lettre.toLowerCase</a:t>
            </a:r>
            <a:r>
              <a:rPr lang="fr-FR" b="0" i="0" dirty="0">
                <a:effectLst/>
                <a:latin typeface="Courier New" panose="02070309020205020404" pitchFamily="49" charset="0"/>
                <a:cs typeface="Courier New" panose="02070309020205020404" pitchFamily="49" charset="0"/>
              </a:rPr>
              <a:t>())</a:t>
            </a:r>
            <a:br>
              <a:rPr lang="fr-FR" dirty="0">
                <a:latin typeface="Courier New" panose="02070309020205020404" pitchFamily="49" charset="0"/>
                <a:cs typeface="Courier New" panose="02070309020205020404" pitchFamily="49" charset="0"/>
              </a:rPr>
            </a:br>
            <a:r>
              <a:rPr lang="fr-FR" b="0" i="0" dirty="0">
                <a:effectLst/>
                <a:latin typeface="Courier New" panose="02070309020205020404" pitchFamily="49" charset="0"/>
                <a:cs typeface="Courier New" panose="02070309020205020404" pitchFamily="49" charset="0"/>
              </a:rPr>
              <a:t>        f1.resultat.value = 'Vous avez entré une lettre minuscule';</a:t>
            </a:r>
            <a:br>
              <a:rPr lang="fr-FR" dirty="0">
                <a:latin typeface="Courier New" panose="02070309020205020404" pitchFamily="49" charset="0"/>
                <a:cs typeface="Courier New" panose="02070309020205020404" pitchFamily="49" charset="0"/>
              </a:rPr>
            </a:br>
            <a:r>
              <a:rPr lang="fr-FR" b="0" i="0" dirty="0">
                <a:effectLst/>
                <a:latin typeface="Courier New" panose="02070309020205020404" pitchFamily="49" charset="0"/>
                <a:cs typeface="Courier New" panose="02070309020205020404" pitchFamily="49" charset="0"/>
              </a:rPr>
              <a:t>      </a:t>
            </a:r>
            <a:r>
              <a:rPr lang="fr-FR" b="0" i="0" dirty="0" err="1">
                <a:effectLst/>
                <a:latin typeface="Courier New" panose="02070309020205020404" pitchFamily="49" charset="0"/>
                <a:cs typeface="Courier New" panose="02070309020205020404" pitchFamily="49" charset="0"/>
              </a:rPr>
              <a:t>else</a:t>
            </a:r>
            <a:r>
              <a:rPr lang="fr-FR" b="0" i="0" dirty="0">
                <a:effectLst/>
                <a:latin typeface="Courier New" panose="02070309020205020404" pitchFamily="49" charset="0"/>
                <a:cs typeface="Courier New" panose="02070309020205020404" pitchFamily="49" charset="0"/>
              </a:rPr>
              <a:t> if( lettre == </a:t>
            </a:r>
            <a:r>
              <a:rPr lang="fr-FR" b="0" i="0" dirty="0" err="1">
                <a:effectLst/>
                <a:latin typeface="Courier New" panose="02070309020205020404" pitchFamily="49" charset="0"/>
                <a:cs typeface="Courier New" panose="02070309020205020404" pitchFamily="49" charset="0"/>
              </a:rPr>
              <a:t>lettre.toUpperCase</a:t>
            </a:r>
            <a:r>
              <a:rPr lang="fr-FR" b="0" i="0" dirty="0">
                <a:effectLst/>
                <a:latin typeface="Courier New" panose="02070309020205020404" pitchFamily="49" charset="0"/>
                <a:cs typeface="Courier New" panose="02070309020205020404" pitchFamily="49" charset="0"/>
              </a:rPr>
              <a:t>())</a:t>
            </a:r>
            <a:br>
              <a:rPr lang="fr-FR" dirty="0">
                <a:latin typeface="Courier New" panose="02070309020205020404" pitchFamily="49" charset="0"/>
                <a:cs typeface="Courier New" panose="02070309020205020404" pitchFamily="49" charset="0"/>
              </a:rPr>
            </a:br>
            <a:r>
              <a:rPr lang="fr-FR" b="0" i="0" dirty="0">
                <a:effectLst/>
                <a:latin typeface="Courier New" panose="02070309020205020404" pitchFamily="49" charset="0"/>
                <a:cs typeface="Courier New" panose="02070309020205020404" pitchFamily="49" charset="0"/>
              </a:rPr>
              <a:t>        f1.resultat.value = 'Vous avez entré une lettre majuscule';</a:t>
            </a:r>
            <a:br>
              <a:rPr lang="fr-FR" dirty="0">
                <a:latin typeface="Courier New" panose="02070309020205020404" pitchFamily="49" charset="0"/>
                <a:cs typeface="Courier New" panose="02070309020205020404" pitchFamily="49" charset="0"/>
              </a:rPr>
            </a:br>
            <a:r>
              <a:rPr lang="fr-FR" b="0" i="0" dirty="0">
                <a:effectLst/>
                <a:latin typeface="Courier New" panose="02070309020205020404" pitchFamily="49" charset="0"/>
                <a:cs typeface="Courier New" panose="02070309020205020404" pitchFamily="49" charset="0"/>
              </a:rPr>
              <a:t>    }</a:t>
            </a:r>
            <a:endParaRPr lang="fr-FR" dirty="0">
              <a:latin typeface="Courier New" panose="02070309020205020404" pitchFamily="49" charset="0"/>
              <a:cs typeface="Courier New" panose="02070309020205020404" pitchFamily="49" charset="0"/>
            </a:endParaRPr>
          </a:p>
        </p:txBody>
      </p:sp>
      <p:sp>
        <p:nvSpPr>
          <p:cNvPr id="5" name="ZoneTexte 4">
            <a:extLst>
              <a:ext uri="{FF2B5EF4-FFF2-40B4-BE49-F238E27FC236}">
                <a16:creationId xmlns:a16="http://schemas.microsoft.com/office/drawing/2014/main" id="{ADDABD5B-F8A1-69AC-3101-7D18668C67BF}"/>
              </a:ext>
            </a:extLst>
          </p:cNvPr>
          <p:cNvSpPr txBox="1"/>
          <p:nvPr/>
        </p:nvSpPr>
        <p:spPr>
          <a:xfrm>
            <a:off x="1143000" y="1185333"/>
            <a:ext cx="9474200" cy="646331"/>
          </a:xfrm>
          <a:prstGeom prst="rect">
            <a:avLst/>
          </a:prstGeom>
          <a:noFill/>
        </p:spPr>
        <p:txBody>
          <a:bodyPr wrap="square" rtlCol="0">
            <a:spAutoFit/>
          </a:bodyPr>
          <a:lstStyle/>
          <a:p>
            <a:r>
              <a:rPr lang="fr-FR" dirty="0"/>
              <a:t>Une autre solution. Ici, on regarde en premier si le caractère n'est pas une lettre. Dans un deuxième temps, on regarde s'ils s'agit d'une minuscule, puis d'une lettre majuscule :</a:t>
            </a:r>
          </a:p>
        </p:txBody>
      </p:sp>
    </p:spTree>
    <p:extLst>
      <p:ext uri="{BB962C8B-B14F-4D97-AF65-F5344CB8AC3E}">
        <p14:creationId xmlns:p14="http://schemas.microsoft.com/office/powerpoint/2010/main" val="101836283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2515" y="352356"/>
            <a:ext cx="9140857" cy="2685351"/>
          </a:xfrm>
          <a:prstGeom prst="rect">
            <a:avLst/>
          </a:prstGeom>
        </p:spPr>
        <p:txBody>
          <a:bodyPr wrap="square">
            <a:spAutoFit/>
          </a:bodyPr>
          <a:lstStyle/>
          <a:p>
            <a:pPr>
              <a:spcBef>
                <a:spcPts val="1200"/>
              </a:spcBef>
              <a:spcAft>
                <a:spcPts val="1200"/>
              </a:spcAft>
            </a:pPr>
            <a:r>
              <a:rPr lang="fr-FR" sz="3200" b="1" i="1" dirty="0">
                <a:latin typeface="Arial" panose="020B0604020202020204" pitchFamily="34" charset="0"/>
                <a:ea typeface="Times New Roman" panose="02020603050405020304" pitchFamily="18" charset="0"/>
              </a:rPr>
              <a:t>Instructions répétitives</a:t>
            </a:r>
          </a:p>
          <a:p>
            <a:pPr>
              <a:spcBef>
                <a:spcPts val="1200"/>
              </a:spcBef>
              <a:spcAft>
                <a:spcPts val="1200"/>
              </a:spcAft>
            </a:pPr>
            <a:endParaRPr lang="fr-FR" sz="3200" b="1" i="1" dirty="0">
              <a:latin typeface="Arial" panose="020B0604020202020204" pitchFamily="34"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Dans un programme, il est souvent nécessaire de faire exécuter plusieurs fois un même bloc d'instructions. Plutôt que de réécrire plusieurs fois ce bloc, il est plus judicieux d'utiliser une instruction de répétition. JavaScript dispose de deux instructions de ce type : </a:t>
            </a:r>
            <a:r>
              <a:rPr lang="fr-FR" u="dbl" dirty="0">
                <a:latin typeface="Times New Roman" panose="02020603050405020304" pitchFamily="18" charset="0"/>
                <a:ea typeface="Times New Roman" panose="02020603050405020304" pitchFamily="18" charset="0"/>
              </a:rPr>
              <a:t>for</a:t>
            </a:r>
            <a:r>
              <a:rPr lang="fr-FR" dirty="0">
                <a:latin typeface="Times New Roman" panose="02020603050405020304" pitchFamily="18" charset="0"/>
                <a:ea typeface="Times New Roman" panose="02020603050405020304" pitchFamily="18" charset="0"/>
              </a:rPr>
              <a:t> et </a:t>
            </a:r>
            <a:r>
              <a:rPr lang="fr-FR" u="dbl" dirty="0" err="1">
                <a:latin typeface="Times New Roman" panose="02020603050405020304" pitchFamily="18" charset="0"/>
                <a:ea typeface="Times New Roman" panose="02020603050405020304" pitchFamily="18" charset="0"/>
              </a:rPr>
              <a:t>while</a:t>
            </a:r>
            <a:r>
              <a:rPr lang="fr-FR" dirty="0">
                <a:latin typeface="Times New Roman" panose="02020603050405020304" pitchFamily="18" charset="0"/>
                <a:ea typeface="Times New Roman" panose="02020603050405020304" pitchFamily="18" charset="0"/>
              </a:rPr>
              <a:t>. Nous allons examiner leur fonctionnement dans les diapositives suivantes.</a:t>
            </a:r>
            <a:endParaRPr lang="fr-FR" dirty="0">
              <a:effectLst/>
              <a:latin typeface="Times New Roman" panose="02020603050405020304" pitchFamily="18"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D98883E7-4BDE-4612-8886-166714C7D425}"/>
              </a:ext>
            </a:extLst>
          </p:cNvPr>
          <p:cNvSpPr>
            <a:spLocks noGrp="1"/>
          </p:cNvSpPr>
          <p:nvPr>
            <p:ph type="sldNum" sz="quarter" idx="12"/>
          </p:nvPr>
        </p:nvSpPr>
        <p:spPr/>
        <p:txBody>
          <a:bodyPr/>
          <a:lstStyle/>
          <a:p>
            <a:fld id="{D57F1E4F-1CFF-5643-939E-217C01CDF565}" type="slidenum">
              <a:rPr lang="en-US" smtClean="0"/>
              <a:pPr/>
              <a:t>94</a:t>
            </a:fld>
            <a:endParaRPr lang="en-US" dirty="0"/>
          </a:p>
        </p:txBody>
      </p:sp>
    </p:spTree>
    <p:extLst>
      <p:ext uri="{BB962C8B-B14F-4D97-AF65-F5344CB8AC3E}">
        <p14:creationId xmlns:p14="http://schemas.microsoft.com/office/powerpoint/2010/main" val="20644784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9885" y="189652"/>
            <a:ext cx="9719035" cy="6194003"/>
          </a:xfrm>
          <a:prstGeom prst="rect">
            <a:avLst/>
          </a:prstGeom>
        </p:spPr>
        <p:txBody>
          <a:bodyPr wrap="square">
            <a:spAutoFit/>
          </a:bodyPr>
          <a:lstStyle/>
          <a:p>
            <a:pPr>
              <a:spcBef>
                <a:spcPts val="1200"/>
              </a:spcBef>
              <a:spcAft>
                <a:spcPts val="300"/>
              </a:spcAft>
            </a:pPr>
            <a:r>
              <a:rPr lang="fr-FR" b="1" dirty="0">
                <a:latin typeface="Arial" panose="020B0604020202020204" pitchFamily="34" charset="0"/>
                <a:ea typeface="Times New Roman" panose="02020603050405020304" pitchFamily="18" charset="0"/>
              </a:rPr>
              <a:t>L'instruction for</a:t>
            </a:r>
          </a:p>
          <a:p>
            <a:pPr>
              <a:spcBef>
                <a:spcPts val="1200"/>
              </a:spcBef>
              <a:spcAft>
                <a:spcPts val="300"/>
              </a:spcAft>
            </a:pPr>
            <a:endParaRPr lang="fr-FR" b="1" dirty="0">
              <a:latin typeface="Arial" panose="020B0604020202020204" pitchFamily="34"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L'instruction for exécute de façon répétitive un bloc d'instructions tant qu'une condition est vérifiée. Cette condition est basée sur la valeur d'une variable incrémentée par l'instruction. Voici la syntaxe de l'instruction </a:t>
            </a:r>
            <a:r>
              <a:rPr lang="fr-FR" u="dbl" dirty="0">
                <a:latin typeface="Times New Roman" panose="02020603050405020304" pitchFamily="18" charset="0"/>
                <a:ea typeface="Times New Roman" panose="02020603050405020304" pitchFamily="18" charset="0"/>
              </a:rPr>
              <a:t>for</a:t>
            </a:r>
            <a:r>
              <a:rPr lang="fr-FR" dirty="0">
                <a:latin typeface="Times New Roman" panose="02020603050405020304" pitchFamily="18" charset="0"/>
                <a:ea typeface="Times New Roman" panose="02020603050405020304" pitchFamily="18" charset="0"/>
              </a:rPr>
              <a:t> :</a:t>
            </a:r>
          </a:p>
          <a:p>
            <a:pPr>
              <a:spcBef>
                <a:spcPts val="300"/>
              </a:spcBef>
              <a:spcAft>
                <a:spcPts val="300"/>
              </a:spcAft>
            </a:pPr>
            <a:endParaRPr lang="fr-FR" dirty="0">
              <a:latin typeface="Times New Roman" panose="02020603050405020304" pitchFamily="18" charset="0"/>
              <a:ea typeface="Times New Roman" panose="02020603050405020304" pitchFamily="18" charset="0"/>
            </a:endParaRPr>
          </a:p>
          <a:p>
            <a:pPr lvl="1">
              <a:spcBef>
                <a:spcPts val="600"/>
              </a:spcBef>
              <a:spcAft>
                <a:spcPts val="600"/>
              </a:spcAft>
            </a:pPr>
            <a:r>
              <a:rPr lang="fr-FR" sz="1600" dirty="0">
                <a:latin typeface="Courier New" panose="02070309020205020404" pitchFamily="49" charset="0"/>
                <a:ea typeface="Times New Roman" panose="02020603050405020304" pitchFamily="18" charset="0"/>
              </a:rPr>
              <a:t>for (expression 1; expression 2; expression 3){</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  instruction 1;</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  ...</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  instruction N;</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a:t>
            </a:r>
          </a:p>
          <a:p>
            <a:pPr lvl="1">
              <a:spcBef>
                <a:spcPts val="600"/>
              </a:spcBef>
              <a:spcAft>
                <a:spcPts val="600"/>
              </a:spcAft>
            </a:pPr>
            <a:endParaRPr lang="fr-FR" sz="1600" dirty="0">
              <a:latin typeface="Courier New" panose="02070309020205020404" pitchFamily="49" charset="0"/>
              <a:ea typeface="Times New Roman" panose="02020603050405020304" pitchFamily="18" charset="0"/>
            </a:endParaRPr>
          </a:p>
          <a:p>
            <a:pPr marL="342900" lvl="0" indent="-342900">
              <a:spcBef>
                <a:spcPts val="300"/>
              </a:spcBef>
              <a:spcAft>
                <a:spcPts val="300"/>
              </a:spcAft>
              <a:buFont typeface="Arial" panose="020B0604020202020204" pitchFamily="34" charset="0"/>
              <a:buChar char="•"/>
            </a:pPr>
            <a:r>
              <a:rPr lang="fr-FR" u="dbl" dirty="0">
                <a:latin typeface="Times New Roman" panose="02020603050405020304" pitchFamily="18" charset="0"/>
                <a:ea typeface="Times New Roman" panose="02020603050405020304" pitchFamily="18" charset="0"/>
              </a:rPr>
              <a:t>expression 1</a:t>
            </a:r>
            <a:r>
              <a:rPr lang="fr-FR" dirty="0">
                <a:latin typeface="Times New Roman" panose="02020603050405020304" pitchFamily="18" charset="0"/>
                <a:ea typeface="Times New Roman" panose="02020603050405020304" pitchFamily="18" charset="0"/>
              </a:rPr>
              <a:t> initialise la variable compteur utilisée dans la boucle ;</a:t>
            </a:r>
          </a:p>
          <a:p>
            <a:pPr marL="342900" lvl="0" indent="-342900">
              <a:spcBef>
                <a:spcPts val="300"/>
              </a:spcBef>
              <a:spcAft>
                <a:spcPts val="300"/>
              </a:spcAft>
              <a:buFont typeface="Arial" panose="020B0604020202020204" pitchFamily="34" charset="0"/>
              <a:buChar char="•"/>
            </a:pPr>
            <a:r>
              <a:rPr lang="fr-FR" u="dbl" dirty="0">
                <a:latin typeface="Times New Roman" panose="02020603050405020304" pitchFamily="18" charset="0"/>
                <a:ea typeface="Times New Roman" panose="02020603050405020304" pitchFamily="18" charset="0"/>
              </a:rPr>
              <a:t>expression 2</a:t>
            </a:r>
            <a:r>
              <a:rPr lang="fr-FR" dirty="0">
                <a:latin typeface="Times New Roman" panose="02020603050405020304" pitchFamily="18" charset="0"/>
                <a:ea typeface="Times New Roman" panose="02020603050405020304" pitchFamily="18" charset="0"/>
              </a:rPr>
              <a:t> définit la condition qui doit être vérifiée pour que la boucle se poursuive ;</a:t>
            </a:r>
          </a:p>
          <a:p>
            <a:pPr marL="342900" lvl="0" indent="-342900">
              <a:spcBef>
                <a:spcPts val="300"/>
              </a:spcBef>
              <a:spcAft>
                <a:spcPts val="300"/>
              </a:spcAft>
              <a:buFont typeface="Arial" panose="020B0604020202020204" pitchFamily="34" charset="0"/>
              <a:buChar char="•"/>
            </a:pPr>
            <a:r>
              <a:rPr lang="fr-FR" u="dbl" dirty="0">
                <a:latin typeface="Times New Roman" panose="02020603050405020304" pitchFamily="18" charset="0"/>
                <a:ea typeface="Times New Roman" panose="02020603050405020304" pitchFamily="18" charset="0"/>
              </a:rPr>
              <a:t>expression 3</a:t>
            </a:r>
            <a:r>
              <a:rPr lang="fr-FR" dirty="0">
                <a:latin typeface="Times New Roman" panose="02020603050405020304" pitchFamily="18" charset="0"/>
                <a:ea typeface="Times New Roman" panose="02020603050405020304" pitchFamily="18" charset="0"/>
              </a:rPr>
              <a:t> indique comment faire varier la variable compteur utilisée dans expression 2 ;</a:t>
            </a:r>
          </a:p>
          <a:p>
            <a:pPr marL="342900" lvl="0" indent="-342900">
              <a:spcBef>
                <a:spcPts val="300"/>
              </a:spcBef>
              <a:spcAft>
                <a:spcPts val="300"/>
              </a:spcAft>
              <a:buFont typeface="Arial" panose="020B0604020202020204" pitchFamily="34" charset="0"/>
              <a:buChar char="•"/>
            </a:pPr>
            <a:r>
              <a:rPr lang="fr-FR" u="dbl" dirty="0">
                <a:latin typeface="Times New Roman" panose="02020603050405020304" pitchFamily="18" charset="0"/>
                <a:ea typeface="Times New Roman" panose="02020603050405020304" pitchFamily="18" charset="0"/>
              </a:rPr>
              <a:t>instruction 1</a:t>
            </a:r>
            <a:r>
              <a:rPr lang="fr-FR" dirty="0">
                <a:latin typeface="Times New Roman" panose="02020603050405020304" pitchFamily="18" charset="0"/>
                <a:ea typeface="Times New Roman" panose="02020603050405020304" pitchFamily="18" charset="0"/>
              </a:rPr>
              <a:t> à </a:t>
            </a:r>
            <a:r>
              <a:rPr lang="fr-FR" u="dbl" dirty="0">
                <a:latin typeface="Times New Roman" panose="02020603050405020304" pitchFamily="18" charset="0"/>
                <a:ea typeface="Times New Roman" panose="02020603050405020304" pitchFamily="18" charset="0"/>
              </a:rPr>
              <a:t>instruction N</a:t>
            </a:r>
            <a:r>
              <a:rPr lang="fr-FR" dirty="0">
                <a:latin typeface="Times New Roman" panose="02020603050405020304" pitchFamily="18" charset="0"/>
                <a:ea typeface="Times New Roman" panose="02020603050405020304" pitchFamily="18" charset="0"/>
              </a:rPr>
              <a:t> sont les instructions ou appels de fonctions exécutés tant que l'expression 2 est vérifiée.</a:t>
            </a:r>
            <a:endParaRPr lang="fr-FR" dirty="0">
              <a:effectLst/>
              <a:latin typeface="Times New Roman" panose="02020603050405020304" pitchFamily="18"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4FE9AC73-698E-4C83-B6DC-EE1D9E401073}"/>
              </a:ext>
            </a:extLst>
          </p:cNvPr>
          <p:cNvSpPr>
            <a:spLocks noGrp="1"/>
          </p:cNvSpPr>
          <p:nvPr>
            <p:ph type="sldNum" sz="quarter" idx="12"/>
          </p:nvPr>
        </p:nvSpPr>
        <p:spPr/>
        <p:txBody>
          <a:bodyPr/>
          <a:lstStyle/>
          <a:p>
            <a:fld id="{D57F1E4F-1CFF-5643-939E-217C01CDF565}" type="slidenum">
              <a:rPr lang="en-US" smtClean="0"/>
              <a:pPr/>
              <a:t>95</a:t>
            </a:fld>
            <a:endParaRPr lang="en-US" dirty="0"/>
          </a:p>
        </p:txBody>
      </p:sp>
    </p:spTree>
    <p:extLst>
      <p:ext uri="{BB962C8B-B14F-4D97-AF65-F5344CB8AC3E}">
        <p14:creationId xmlns:p14="http://schemas.microsoft.com/office/powerpoint/2010/main" val="1483211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p:cNvPicPr>
            <a:picLocks noChangeAspect="1"/>
          </p:cNvPicPr>
          <p:nvPr/>
        </p:nvPicPr>
        <p:blipFill>
          <a:blip r:embed="rId2"/>
          <a:stretch>
            <a:fillRect/>
          </a:stretch>
        </p:blipFill>
        <p:spPr>
          <a:xfrm>
            <a:off x="7693891" y="551370"/>
            <a:ext cx="3648075" cy="5962650"/>
          </a:xfrm>
          <a:prstGeom prst="rect">
            <a:avLst/>
          </a:prstGeom>
        </p:spPr>
      </p:pic>
      <p:sp>
        <p:nvSpPr>
          <p:cNvPr id="3" name="ZoneTexte 2"/>
          <p:cNvSpPr txBox="1"/>
          <p:nvPr/>
        </p:nvSpPr>
        <p:spPr>
          <a:xfrm>
            <a:off x="2356701" y="1989055"/>
            <a:ext cx="2969444" cy="2031325"/>
          </a:xfrm>
          <a:prstGeom prst="rect">
            <a:avLst/>
          </a:prstGeom>
          <a:noFill/>
        </p:spPr>
        <p:txBody>
          <a:bodyPr wrap="square" rtlCol="0">
            <a:spAutoFit/>
          </a:bodyPr>
          <a:lstStyle/>
          <a:p>
            <a:r>
              <a:rPr lang="fr-FR" dirty="0"/>
              <a:t>Exercice :</a:t>
            </a:r>
          </a:p>
          <a:p>
            <a:endParaRPr lang="fr-FR" dirty="0"/>
          </a:p>
          <a:p>
            <a:r>
              <a:rPr lang="fr-FR" dirty="0"/>
              <a:t>Utilisez une boucle for pour afficher les caractères de code ASCII 32 à 255, comme dans la copie d'écran ci-contre :</a:t>
            </a:r>
          </a:p>
        </p:txBody>
      </p:sp>
      <p:sp>
        <p:nvSpPr>
          <p:cNvPr id="4" name="Espace réservé du numéro de diapositive 3">
            <a:extLst>
              <a:ext uri="{FF2B5EF4-FFF2-40B4-BE49-F238E27FC236}">
                <a16:creationId xmlns:a16="http://schemas.microsoft.com/office/drawing/2014/main" id="{48E0FFFF-FAC8-415E-990C-A307351577E1}"/>
              </a:ext>
            </a:extLst>
          </p:cNvPr>
          <p:cNvSpPr>
            <a:spLocks noGrp="1"/>
          </p:cNvSpPr>
          <p:nvPr>
            <p:ph type="sldNum" sz="quarter" idx="12"/>
          </p:nvPr>
        </p:nvSpPr>
        <p:spPr/>
        <p:txBody>
          <a:bodyPr/>
          <a:lstStyle/>
          <a:p>
            <a:fld id="{D57F1E4F-1CFF-5643-939E-217C01CDF565}" type="slidenum">
              <a:rPr lang="en-US" smtClean="0"/>
              <a:pPr/>
              <a:t>96</a:t>
            </a:fld>
            <a:endParaRPr lang="en-US" dirty="0"/>
          </a:p>
        </p:txBody>
      </p:sp>
    </p:spTree>
    <p:extLst>
      <p:ext uri="{BB962C8B-B14F-4D97-AF65-F5344CB8AC3E}">
        <p14:creationId xmlns:p14="http://schemas.microsoft.com/office/powerpoint/2010/main" val="443317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0354" y="907351"/>
            <a:ext cx="6096000" cy="2492990"/>
          </a:xfrm>
          <a:prstGeom prst="rect">
            <a:avLst/>
          </a:prstGeom>
        </p:spPr>
        <p:txBody>
          <a:bodyPr>
            <a:spAutoFit/>
          </a:bodyPr>
          <a:lstStyle/>
          <a:p>
            <a:r>
              <a:rPr lang="en-US" sz="1200" dirty="0">
                <a:latin typeface="Courier New" panose="02070309020205020404" pitchFamily="49" charset="0"/>
                <a:ea typeface="Times New Roman" panose="02020603050405020304" pitchFamily="18" charset="0"/>
              </a:rPr>
              <a:t>&lt;script&gt;</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var</a:t>
            </a:r>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i</a:t>
            </a:r>
            <a:r>
              <a:rPr lang="en-US" sz="1200" dirty="0">
                <a:latin typeface="Courier New" panose="02070309020205020404" pitchFamily="49" charset="0"/>
                <a:ea typeface="Times New Roman" panose="02020603050405020304" pitchFamily="18" charset="0"/>
              </a:rPr>
              <a:t>;</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document.write</a:t>
            </a:r>
            <a:r>
              <a:rPr lang="en-US" sz="1200" dirty="0">
                <a:latin typeface="Courier New" panose="02070309020205020404" pitchFamily="49" charset="0"/>
                <a:ea typeface="Times New Roman" panose="02020603050405020304" pitchFamily="18" charset="0"/>
              </a:rPr>
              <a:t>('&lt;h1&gt;L\'instruction for &lt;/h1&gt;&lt;</a:t>
            </a:r>
            <a:r>
              <a:rPr lang="en-US" sz="1200" dirty="0" err="1">
                <a:latin typeface="Courier New" panose="02070309020205020404" pitchFamily="49" charset="0"/>
                <a:ea typeface="Times New Roman" panose="02020603050405020304" pitchFamily="18" charset="0"/>
              </a:rPr>
              <a:t>hr</a:t>
            </a:r>
            <a:r>
              <a:rPr lang="en-US" sz="1200" dirty="0">
                <a:latin typeface="Courier New" panose="02070309020205020404" pitchFamily="49" charset="0"/>
                <a:ea typeface="Times New Roman" panose="02020603050405020304" pitchFamily="18" charset="0"/>
              </a:rPr>
              <a:t>&gt;');</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document.write</a:t>
            </a:r>
            <a:r>
              <a:rPr lang="en-US" sz="1200" dirty="0">
                <a:latin typeface="Courier New" panose="02070309020205020404" pitchFamily="49" charset="0"/>
                <a:ea typeface="Times New Roman" panose="02020603050405020304" pitchFamily="18" charset="0"/>
              </a:rPr>
              <a:t>('Les </a:t>
            </a:r>
            <a:r>
              <a:rPr lang="en-US" sz="1200" dirty="0" err="1">
                <a:latin typeface="Courier New" panose="02070309020205020404" pitchFamily="49" charset="0"/>
                <a:ea typeface="Times New Roman" panose="02020603050405020304" pitchFamily="18" charset="0"/>
              </a:rPr>
              <a:t>caractères</a:t>
            </a:r>
            <a:r>
              <a:rPr lang="en-US" sz="1200" dirty="0">
                <a:latin typeface="Courier New" panose="02070309020205020404" pitchFamily="49" charset="0"/>
                <a:ea typeface="Times New Roman" panose="02020603050405020304" pitchFamily="18" charset="0"/>
              </a:rPr>
              <a:t> de code 32 à 255 \n\n');</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document.write</a:t>
            </a:r>
            <a:r>
              <a:rPr lang="en-US" sz="1200" dirty="0">
                <a:latin typeface="Courier New" panose="02070309020205020404" pitchFamily="49" charset="0"/>
                <a:ea typeface="Times New Roman" panose="02020603050405020304" pitchFamily="18" charset="0"/>
              </a:rPr>
              <a:t>('&lt;pre&gt;');</a:t>
            </a:r>
          </a:p>
          <a:p>
            <a:r>
              <a:rPr lang="en-US" sz="1200" dirty="0">
                <a:latin typeface="Courier New" panose="02070309020205020404" pitchFamily="49" charset="0"/>
                <a:ea typeface="Times New Roman" panose="02020603050405020304" pitchFamily="18" charset="0"/>
              </a:rPr>
              <a:t>  for (</a:t>
            </a:r>
            <a:r>
              <a:rPr lang="en-US" sz="1200" dirty="0" err="1">
                <a:latin typeface="Courier New" panose="02070309020205020404" pitchFamily="49" charset="0"/>
                <a:ea typeface="Times New Roman" panose="02020603050405020304" pitchFamily="18" charset="0"/>
              </a:rPr>
              <a:t>i</a:t>
            </a:r>
            <a:r>
              <a:rPr lang="en-US" sz="1200" dirty="0">
                <a:latin typeface="Courier New" panose="02070309020205020404" pitchFamily="49" charset="0"/>
                <a:ea typeface="Times New Roman" panose="02020603050405020304" pitchFamily="18" charset="0"/>
              </a:rPr>
              <a:t>=32; </a:t>
            </a:r>
            <a:r>
              <a:rPr lang="en-US" sz="1200" dirty="0" err="1">
                <a:latin typeface="Courier New" panose="02070309020205020404" pitchFamily="49" charset="0"/>
                <a:ea typeface="Times New Roman" panose="02020603050405020304" pitchFamily="18" charset="0"/>
              </a:rPr>
              <a:t>i</a:t>
            </a:r>
            <a:r>
              <a:rPr lang="en-US" sz="1200" dirty="0">
                <a:latin typeface="Courier New" panose="02070309020205020404" pitchFamily="49" charset="0"/>
                <a:ea typeface="Times New Roman" panose="02020603050405020304" pitchFamily="18" charset="0"/>
              </a:rPr>
              <a:t>&lt;256; </a:t>
            </a:r>
            <a:r>
              <a:rPr lang="en-US" sz="1200" dirty="0" err="1">
                <a:latin typeface="Courier New" panose="02070309020205020404" pitchFamily="49" charset="0"/>
                <a:ea typeface="Times New Roman" panose="02020603050405020304" pitchFamily="18" charset="0"/>
              </a:rPr>
              <a:t>i</a:t>
            </a:r>
            <a:r>
              <a:rPr lang="en-US" sz="1200" dirty="0">
                <a:latin typeface="Courier New" panose="02070309020205020404" pitchFamily="49" charset="0"/>
                <a:ea typeface="Times New Roman" panose="02020603050405020304" pitchFamily="18" charset="0"/>
              </a:rPr>
              <a:t>++){</a:t>
            </a:r>
          </a:p>
          <a:p>
            <a:r>
              <a:rPr lang="en-US" sz="1200" dirty="0">
                <a:latin typeface="Courier New" panose="02070309020205020404" pitchFamily="49" charset="0"/>
                <a:ea typeface="Times New Roman" panose="02020603050405020304" pitchFamily="18" charset="0"/>
              </a:rPr>
              <a:t>    if ((</a:t>
            </a:r>
            <a:r>
              <a:rPr lang="en-US" sz="1200" dirty="0" err="1">
                <a:latin typeface="Courier New" panose="02070309020205020404" pitchFamily="49" charset="0"/>
                <a:ea typeface="Times New Roman" panose="02020603050405020304" pitchFamily="18" charset="0"/>
              </a:rPr>
              <a:t>i</a:t>
            </a:r>
            <a:r>
              <a:rPr lang="en-US" sz="1200" dirty="0">
                <a:latin typeface="Courier New" panose="02070309020205020404" pitchFamily="49" charset="0"/>
                <a:ea typeface="Times New Roman" panose="02020603050405020304" pitchFamily="18" charset="0"/>
              </a:rPr>
              <a:t> % 16) == 0) {</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document.write</a:t>
            </a:r>
            <a:r>
              <a:rPr lang="en-US" sz="1200" dirty="0">
                <a:latin typeface="Courier New" panose="02070309020205020404" pitchFamily="49" charset="0"/>
                <a:ea typeface="Times New Roman" panose="02020603050405020304" pitchFamily="18" charset="0"/>
              </a:rPr>
              <a:t>('&lt;</a:t>
            </a:r>
            <a:r>
              <a:rPr lang="en-US" sz="1200" dirty="0" err="1">
                <a:latin typeface="Courier New" panose="02070309020205020404" pitchFamily="49" charset="0"/>
                <a:ea typeface="Times New Roman" panose="02020603050405020304" pitchFamily="18" charset="0"/>
              </a:rPr>
              <a:t>br</a:t>
            </a:r>
            <a:r>
              <a:rPr lang="en-US" sz="1200" dirty="0">
                <a:latin typeface="Courier New" panose="02070309020205020404" pitchFamily="49" charset="0"/>
                <a:ea typeface="Times New Roman" panose="02020603050405020304" pitchFamily="18" charset="0"/>
              </a:rPr>
              <a:t>&gt;’);</a:t>
            </a:r>
          </a:p>
          <a:p>
            <a:r>
              <a:rPr lang="en-US" sz="120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document.write</a:t>
            </a:r>
            <a:r>
              <a:rPr lang="en-US" sz="1200" dirty="0">
                <a:latin typeface="Courier New" panose="02070309020205020404" pitchFamily="49" charset="0"/>
                <a:ea typeface="Times New Roman" panose="02020603050405020304" pitchFamily="18" charset="0"/>
              </a:rPr>
              <a:t>('&amp;#' + i + ‘; ');</a:t>
            </a:r>
          </a:p>
          <a:p>
            <a:r>
              <a:rPr lang="en-US" sz="1200" dirty="0">
                <a:latin typeface="Courier New" panose="02070309020205020404" pitchFamily="49" charset="0"/>
                <a:ea typeface="Times New Roman" panose="02020603050405020304" pitchFamily="18" charset="0"/>
              </a:rPr>
              <a:t>  }</a:t>
            </a:r>
          </a:p>
          <a:p>
            <a:r>
              <a:rPr lang="en-US" sz="1200" dirty="0">
                <a:latin typeface="Courier New" panose="02070309020205020404" pitchFamily="49" charset="0"/>
                <a:ea typeface="Times New Roman" panose="02020603050405020304" pitchFamily="18" charset="0"/>
              </a:rPr>
              <a:t>  </a:t>
            </a:r>
            <a:r>
              <a:rPr lang="en-US" sz="1200" dirty="0" err="1">
                <a:latin typeface="Courier New" panose="02070309020205020404" pitchFamily="49" charset="0"/>
                <a:ea typeface="Times New Roman" panose="02020603050405020304" pitchFamily="18" charset="0"/>
              </a:rPr>
              <a:t>document.write</a:t>
            </a:r>
            <a:r>
              <a:rPr lang="en-US" sz="1200" dirty="0">
                <a:latin typeface="Courier New" panose="02070309020205020404" pitchFamily="49" charset="0"/>
                <a:ea typeface="Times New Roman" panose="02020603050405020304" pitchFamily="18" charset="0"/>
              </a:rPr>
              <a:t>('&lt;/pre&gt;');</a:t>
            </a:r>
          </a:p>
          <a:p>
            <a:r>
              <a:rPr lang="en-US" sz="1200" dirty="0">
                <a:latin typeface="Courier New" panose="02070309020205020404" pitchFamily="49" charset="0"/>
                <a:ea typeface="Times New Roman" panose="02020603050405020304" pitchFamily="18" charset="0"/>
              </a:rPr>
              <a:t>&lt;/script&gt;</a:t>
            </a:r>
          </a:p>
        </p:txBody>
      </p:sp>
      <p:sp>
        <p:nvSpPr>
          <p:cNvPr id="3" name="ZoneTexte 2"/>
          <p:cNvSpPr txBox="1"/>
          <p:nvPr/>
        </p:nvSpPr>
        <p:spPr>
          <a:xfrm>
            <a:off x="1960775" y="254524"/>
            <a:ext cx="4062953" cy="369332"/>
          </a:xfrm>
          <a:prstGeom prst="rect">
            <a:avLst/>
          </a:prstGeom>
          <a:noFill/>
        </p:spPr>
        <p:txBody>
          <a:bodyPr wrap="square" rtlCol="0">
            <a:spAutoFit/>
          </a:bodyPr>
          <a:lstStyle/>
          <a:p>
            <a:r>
              <a:rPr lang="fr-FR" dirty="0"/>
              <a:t>Solution :</a:t>
            </a:r>
          </a:p>
        </p:txBody>
      </p:sp>
      <p:sp>
        <p:nvSpPr>
          <p:cNvPr id="4" name="ZoneTexte 3"/>
          <p:cNvSpPr txBox="1"/>
          <p:nvPr/>
        </p:nvSpPr>
        <p:spPr>
          <a:xfrm>
            <a:off x="4873658" y="4732255"/>
            <a:ext cx="6410226"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fr-FR" dirty="0"/>
              <a:t>Remarque :</a:t>
            </a:r>
          </a:p>
          <a:p>
            <a:r>
              <a:rPr lang="fr-FR" dirty="0"/>
              <a:t>La balise &lt;</a:t>
            </a:r>
            <a:r>
              <a:rPr lang="fr-FR" dirty="0" err="1"/>
              <a:t>pre</a:t>
            </a:r>
            <a:r>
              <a:rPr lang="fr-FR" dirty="0"/>
              <a:t>&gt;&lt;/</a:t>
            </a:r>
            <a:r>
              <a:rPr lang="fr-FR" dirty="0" err="1"/>
              <a:t>pre</a:t>
            </a:r>
            <a:r>
              <a:rPr lang="fr-FR" dirty="0"/>
              <a:t>&gt; permet d'afficher des caractères de largeur fixe, et donc d'aligner verticalement les caractères affichés sur l'écran.</a:t>
            </a:r>
          </a:p>
        </p:txBody>
      </p:sp>
      <p:sp>
        <p:nvSpPr>
          <p:cNvPr id="5" name="Espace réservé du numéro de diapositive 4">
            <a:extLst>
              <a:ext uri="{FF2B5EF4-FFF2-40B4-BE49-F238E27FC236}">
                <a16:creationId xmlns:a16="http://schemas.microsoft.com/office/drawing/2014/main" id="{11395AB8-A54D-4BDB-A865-3CAA6CD93B6D}"/>
              </a:ext>
            </a:extLst>
          </p:cNvPr>
          <p:cNvSpPr>
            <a:spLocks noGrp="1"/>
          </p:cNvSpPr>
          <p:nvPr>
            <p:ph type="sldNum" sz="quarter" idx="12"/>
          </p:nvPr>
        </p:nvSpPr>
        <p:spPr/>
        <p:txBody>
          <a:bodyPr/>
          <a:lstStyle/>
          <a:p>
            <a:fld id="{D57F1E4F-1CFF-5643-939E-217C01CDF565}" type="slidenum">
              <a:rPr lang="en-US" smtClean="0"/>
              <a:pPr/>
              <a:t>97</a:t>
            </a:fld>
            <a:endParaRPr lang="en-US" dirty="0"/>
          </a:p>
        </p:txBody>
      </p:sp>
    </p:spTree>
    <p:extLst>
      <p:ext uri="{BB962C8B-B14F-4D97-AF65-F5344CB8AC3E}">
        <p14:creationId xmlns:p14="http://schemas.microsoft.com/office/powerpoint/2010/main" val="1885711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61853544-2F63-4941-A2D7-52965B693653}"/>
              </a:ext>
            </a:extLst>
          </p:cNvPr>
          <p:cNvSpPr>
            <a:spLocks noGrp="1"/>
          </p:cNvSpPr>
          <p:nvPr>
            <p:ph type="sldNum" sz="quarter" idx="12"/>
          </p:nvPr>
        </p:nvSpPr>
        <p:spPr/>
        <p:txBody>
          <a:bodyPr/>
          <a:lstStyle/>
          <a:p>
            <a:fld id="{D57F1E4F-1CFF-5643-939E-217C01CDF565}" type="slidenum">
              <a:rPr lang="en-US" smtClean="0"/>
              <a:pPr/>
              <a:t>98</a:t>
            </a:fld>
            <a:endParaRPr lang="en-US" dirty="0"/>
          </a:p>
        </p:txBody>
      </p:sp>
      <p:sp>
        <p:nvSpPr>
          <p:cNvPr id="4" name="ZoneTexte 3">
            <a:extLst>
              <a:ext uri="{FF2B5EF4-FFF2-40B4-BE49-F238E27FC236}">
                <a16:creationId xmlns:a16="http://schemas.microsoft.com/office/drawing/2014/main" id="{43DEFB44-4880-4BE6-979D-AD08DA1994C3}"/>
              </a:ext>
            </a:extLst>
          </p:cNvPr>
          <p:cNvSpPr txBox="1"/>
          <p:nvPr/>
        </p:nvSpPr>
        <p:spPr>
          <a:xfrm>
            <a:off x="2351015" y="564445"/>
            <a:ext cx="8455722" cy="6186309"/>
          </a:xfrm>
          <a:prstGeom prst="rect">
            <a:avLst/>
          </a:prstGeom>
          <a:noFill/>
        </p:spPr>
        <p:txBody>
          <a:bodyPr wrap="square">
            <a:spAutoFit/>
          </a:bodyPr>
          <a:lstStyle/>
          <a:p>
            <a:r>
              <a:rPr lang="fr-FR" dirty="0">
                <a:latin typeface="Courier New" panose="02070309020205020404" pitchFamily="49" charset="0"/>
                <a:cs typeface="Courier New" panose="02070309020205020404" pitchFamily="49" charset="0"/>
              </a:rPr>
              <a:t>&lt;!DOCTYPE html&gt;</a:t>
            </a:r>
          </a:p>
          <a:p>
            <a:r>
              <a:rPr lang="fr-FR" dirty="0">
                <a:latin typeface="Courier New" panose="02070309020205020404" pitchFamily="49" charset="0"/>
                <a:cs typeface="Courier New" panose="02070309020205020404" pitchFamily="49" charset="0"/>
              </a:rPr>
              <a:t>&lt;html </a:t>
            </a:r>
            <a:r>
              <a:rPr lang="fr-FR" dirty="0" err="1">
                <a:latin typeface="Courier New" panose="02070309020205020404" pitchFamily="49" charset="0"/>
                <a:cs typeface="Courier New" panose="02070309020205020404" pitchFamily="49" charset="0"/>
              </a:rPr>
              <a:t>lang</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fr</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meta</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charset</a:t>
            </a:r>
            <a:r>
              <a:rPr lang="fr-FR" dirty="0">
                <a:latin typeface="Courier New" panose="02070309020205020404" pitchFamily="49" charset="0"/>
                <a:cs typeface="Courier New" panose="02070309020205020404" pitchFamily="49" charset="0"/>
              </a:rPr>
              <a:t>="utf-8"&gt;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&gt;Codes ASCII&lt;/</a:t>
            </a:r>
            <a:r>
              <a:rPr lang="fr-FR" dirty="0" err="1">
                <a:latin typeface="Courier New" panose="02070309020205020404" pitchFamily="49" charset="0"/>
                <a:cs typeface="Courier New" panose="02070309020205020404" pitchFamily="49" charset="0"/>
              </a:rPr>
              <a:t>title</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a:t>
            </a:r>
            <a:r>
              <a:rPr lang="fr-FR" dirty="0" err="1">
                <a:latin typeface="Courier New" panose="02070309020205020404" pitchFamily="49" charset="0"/>
                <a:cs typeface="Courier New" panose="02070309020205020404" pitchFamily="49" charset="0"/>
              </a:rPr>
              <a:t>head</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&lt;body&gt;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pre</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&lt;script&gt;</a:t>
            </a:r>
          </a:p>
          <a:p>
            <a:r>
              <a:rPr lang="fr-FR" dirty="0">
                <a:latin typeface="Courier New" panose="02070309020205020404" pitchFamily="49" charset="0"/>
                <a:cs typeface="Courier New" panose="02070309020205020404" pitchFamily="49" charset="0"/>
              </a:rPr>
              <a:t>  for (var i=0; i&lt;14; i++) {</a:t>
            </a:r>
          </a:p>
          <a:p>
            <a:r>
              <a:rPr lang="fr-FR" dirty="0">
                <a:latin typeface="Courier New" panose="02070309020205020404" pitchFamily="49" charset="0"/>
                <a:cs typeface="Courier New" panose="02070309020205020404" pitchFamily="49" charset="0"/>
              </a:rPr>
              <a:t>	for (var j=0; j&lt;=15; j++) {</a:t>
            </a:r>
          </a:p>
          <a:p>
            <a:r>
              <a:rPr lang="fr-FR" dirty="0">
                <a:latin typeface="Courier New" panose="02070309020205020404" pitchFamily="49" charset="0"/>
                <a:cs typeface="Courier New" panose="02070309020205020404" pitchFamily="49" charset="0"/>
              </a:rPr>
              <a:t>		console.log(j+32+i*16);</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document.write</a:t>
            </a:r>
            <a:r>
              <a:rPr lang="fr-FR" dirty="0">
                <a:latin typeface="Courier New" panose="02070309020205020404" pitchFamily="49" charset="0"/>
                <a:cs typeface="Courier New" panose="02070309020205020404" pitchFamily="49" charset="0"/>
              </a:rPr>
              <a:t>('&amp;#'+ (j+32+i*16)+'; ');</a:t>
            </a:r>
          </a:p>
          <a:p>
            <a:r>
              <a:rPr lang="fr-FR" dirty="0">
                <a:latin typeface="Courier New" panose="02070309020205020404" pitchFamily="49" charset="0"/>
                <a:cs typeface="Courier New" panose="02070309020205020404" pitchFamily="49" charset="0"/>
              </a:rPr>
              <a:t>		if (j==15) {</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document.write</a:t>
            </a:r>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br</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	}	</a:t>
            </a:r>
          </a:p>
          <a:p>
            <a:r>
              <a:rPr lang="fr-FR" dirty="0">
                <a:latin typeface="Courier New" panose="02070309020205020404" pitchFamily="49" charset="0"/>
                <a:cs typeface="Courier New" panose="02070309020205020404" pitchFamily="49" charset="0"/>
              </a:rPr>
              <a:t>  }</a:t>
            </a:r>
          </a:p>
          <a:p>
            <a:r>
              <a:rPr lang="fr-FR" dirty="0">
                <a:latin typeface="Courier New" panose="02070309020205020404" pitchFamily="49" charset="0"/>
                <a:cs typeface="Courier New" panose="02070309020205020404" pitchFamily="49" charset="0"/>
              </a:rPr>
              <a:t>&lt;/script&gt;</a:t>
            </a:r>
          </a:p>
          <a:p>
            <a:r>
              <a:rPr lang="fr-FR" dirty="0">
                <a:latin typeface="Courier New" panose="02070309020205020404" pitchFamily="49" charset="0"/>
                <a:cs typeface="Courier New" panose="02070309020205020404" pitchFamily="49" charset="0"/>
              </a:rPr>
              <a:t>&lt;/</a:t>
            </a:r>
            <a:r>
              <a:rPr lang="fr-FR" dirty="0" err="1">
                <a:latin typeface="Courier New" panose="02070309020205020404" pitchFamily="49" charset="0"/>
                <a:cs typeface="Courier New" panose="02070309020205020404" pitchFamily="49" charset="0"/>
              </a:rPr>
              <a:t>pre</a:t>
            </a:r>
            <a:r>
              <a:rPr lang="fr-FR" dirty="0">
                <a:latin typeface="Courier New" panose="02070309020205020404" pitchFamily="49" charset="0"/>
                <a:cs typeface="Courier New" panose="02070309020205020404" pitchFamily="49" charset="0"/>
              </a:rPr>
              <a:t>&gt;</a:t>
            </a:r>
          </a:p>
          <a:p>
            <a:r>
              <a:rPr lang="fr-FR" dirty="0">
                <a:latin typeface="Courier New" panose="02070309020205020404" pitchFamily="49" charset="0"/>
                <a:cs typeface="Courier New" panose="02070309020205020404" pitchFamily="49" charset="0"/>
              </a:rPr>
              <a:t>  &lt;/body&gt;</a:t>
            </a:r>
          </a:p>
          <a:p>
            <a:r>
              <a:rPr lang="fr-FR" dirty="0">
                <a:latin typeface="Courier New" panose="02070309020205020404" pitchFamily="49" charset="0"/>
                <a:cs typeface="Courier New" panose="02070309020205020404" pitchFamily="49" charset="0"/>
              </a:rPr>
              <a:t>&lt;/html&gt;</a:t>
            </a:r>
          </a:p>
        </p:txBody>
      </p:sp>
      <p:sp>
        <p:nvSpPr>
          <p:cNvPr id="5" name="ZoneTexte 4">
            <a:extLst>
              <a:ext uri="{FF2B5EF4-FFF2-40B4-BE49-F238E27FC236}">
                <a16:creationId xmlns:a16="http://schemas.microsoft.com/office/drawing/2014/main" id="{B927F228-39F3-4011-9D70-774BC62845F8}"/>
              </a:ext>
            </a:extLst>
          </p:cNvPr>
          <p:cNvSpPr txBox="1"/>
          <p:nvPr/>
        </p:nvSpPr>
        <p:spPr>
          <a:xfrm>
            <a:off x="2332139" y="58723"/>
            <a:ext cx="9170884" cy="369332"/>
          </a:xfrm>
          <a:prstGeom prst="rect">
            <a:avLst/>
          </a:prstGeom>
          <a:noFill/>
        </p:spPr>
        <p:txBody>
          <a:bodyPr wrap="square" rtlCol="0">
            <a:spAutoFit/>
          </a:bodyPr>
          <a:lstStyle/>
          <a:p>
            <a:r>
              <a:rPr lang="fr-FR" dirty="0"/>
              <a:t>Voici une version alternative avec deux </a:t>
            </a:r>
            <a:r>
              <a:rPr lang="fr-FR"/>
              <a:t>boucles imbriquées :</a:t>
            </a:r>
          </a:p>
        </p:txBody>
      </p:sp>
    </p:spTree>
    <p:extLst>
      <p:ext uri="{BB962C8B-B14F-4D97-AF65-F5344CB8AC3E}">
        <p14:creationId xmlns:p14="http://schemas.microsoft.com/office/powerpoint/2010/main" val="39393764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0795" y="854633"/>
            <a:ext cx="8895761" cy="5209118"/>
          </a:xfrm>
          <a:prstGeom prst="rect">
            <a:avLst/>
          </a:prstGeom>
        </p:spPr>
        <p:txBody>
          <a:bodyPr wrap="square">
            <a:spAutoFit/>
          </a:bodyPr>
          <a:lstStyle/>
          <a:p>
            <a:pPr>
              <a:spcBef>
                <a:spcPts val="1200"/>
              </a:spcBef>
              <a:spcAft>
                <a:spcPts val="300"/>
              </a:spcAft>
            </a:pPr>
            <a:r>
              <a:rPr lang="fr-FR" b="1" dirty="0">
                <a:latin typeface="Arial" panose="020B0604020202020204" pitchFamily="34" charset="0"/>
                <a:ea typeface="Times New Roman" panose="02020603050405020304" pitchFamily="18" charset="0"/>
              </a:rPr>
              <a:t>Un cas particulier de l'instruction for</a:t>
            </a:r>
          </a:p>
          <a:p>
            <a:pPr>
              <a:spcBef>
                <a:spcPts val="1200"/>
              </a:spcBef>
              <a:spcAft>
                <a:spcPts val="300"/>
              </a:spcAft>
            </a:pPr>
            <a:endParaRPr lang="fr-FR" b="1" dirty="0">
              <a:latin typeface="Arial" panose="020B0604020202020204" pitchFamily="34" charset="0"/>
              <a:ea typeface="Times New Roman" panose="02020603050405020304" pitchFamily="18" charset="0"/>
            </a:endParaRPr>
          </a:p>
          <a:p>
            <a:pPr>
              <a:spcBef>
                <a:spcPts val="300"/>
              </a:spcBef>
              <a:spcAft>
                <a:spcPts val="300"/>
              </a:spcAft>
            </a:pPr>
            <a:r>
              <a:rPr lang="fr-FR" dirty="0">
                <a:latin typeface="Times New Roman" panose="02020603050405020304" pitchFamily="18" charset="0"/>
                <a:ea typeface="Times New Roman" panose="02020603050405020304" pitchFamily="18" charset="0"/>
              </a:rPr>
              <a:t>L'instruction </a:t>
            </a:r>
            <a:r>
              <a:rPr lang="fr-FR" u="dbl" dirty="0">
                <a:latin typeface="Times New Roman" panose="02020603050405020304" pitchFamily="18" charset="0"/>
                <a:ea typeface="Times New Roman" panose="02020603050405020304" pitchFamily="18" charset="0"/>
              </a:rPr>
              <a:t>for ... in</a:t>
            </a:r>
            <a:r>
              <a:rPr lang="fr-FR" dirty="0">
                <a:latin typeface="Times New Roman" panose="02020603050405020304" pitchFamily="18" charset="0"/>
                <a:ea typeface="Times New Roman" panose="02020603050405020304" pitchFamily="18" charset="0"/>
              </a:rPr>
              <a:t> accède séquentiellement aux propriétés d'un objet. Sa syntaxe est la suivante :</a:t>
            </a:r>
          </a:p>
          <a:p>
            <a:pPr lvl="1">
              <a:spcBef>
                <a:spcPts val="600"/>
              </a:spcBef>
              <a:spcAft>
                <a:spcPts val="600"/>
              </a:spcAft>
            </a:pPr>
            <a:r>
              <a:rPr lang="en-US" sz="1600" dirty="0">
                <a:latin typeface="Courier New" panose="02070309020205020404" pitchFamily="49" charset="0"/>
                <a:ea typeface="Times New Roman" panose="02020603050405020304" pitchFamily="18" charset="0"/>
              </a:rPr>
              <a:t>for (</a:t>
            </a:r>
            <a:r>
              <a:rPr lang="en-US" sz="1600" dirty="0" err="1">
                <a:latin typeface="Courier New" panose="02070309020205020404" pitchFamily="49" charset="0"/>
                <a:ea typeface="Times New Roman" panose="02020603050405020304" pitchFamily="18" charset="0"/>
              </a:rPr>
              <a:t>var</a:t>
            </a:r>
            <a:r>
              <a:rPr lang="en-US" sz="1600" dirty="0">
                <a:latin typeface="Courier New" panose="02070309020205020404" pitchFamily="49" charset="0"/>
                <a:ea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rPr>
              <a:t>i</a:t>
            </a:r>
            <a:r>
              <a:rPr lang="en-US" sz="1600" dirty="0">
                <a:latin typeface="Courier New" panose="02070309020205020404" pitchFamily="49" charset="0"/>
                <a:ea typeface="Times New Roman" panose="02020603050405020304" pitchFamily="18" charset="0"/>
              </a:rPr>
              <a:t> in objet)</a:t>
            </a:r>
            <a:r>
              <a:rPr lang="fr-FR" sz="1600" dirty="0">
                <a:latin typeface="Courier New" panose="02070309020205020404" pitchFamily="49" charset="0"/>
                <a:ea typeface="Times New Roman" panose="02020603050405020304" pitchFamily="18" charset="0"/>
              </a:rPr>
              <a:t>{</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  instruction 1;</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  ...</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  instruction N;</a:t>
            </a:r>
          </a:p>
          <a:p>
            <a:pPr lvl="1">
              <a:spcBef>
                <a:spcPts val="600"/>
              </a:spcBef>
              <a:spcAft>
                <a:spcPts val="600"/>
              </a:spcAft>
            </a:pPr>
            <a:r>
              <a:rPr lang="fr-FR" sz="1600" dirty="0">
                <a:latin typeface="Courier New" panose="02070309020205020404" pitchFamily="49" charset="0"/>
                <a:ea typeface="Times New Roman" panose="02020603050405020304" pitchFamily="18" charset="0"/>
              </a:rPr>
              <a:t>}</a:t>
            </a:r>
          </a:p>
          <a:p>
            <a:pPr lvl="1">
              <a:spcBef>
                <a:spcPts val="600"/>
              </a:spcBef>
              <a:spcAft>
                <a:spcPts val="600"/>
              </a:spcAft>
            </a:pPr>
            <a:endParaRPr lang="fr-FR" sz="1600" dirty="0">
              <a:latin typeface="Courier New" panose="02070309020205020404" pitchFamily="49" charset="0"/>
              <a:ea typeface="Times New Roman" panose="02020603050405020304" pitchFamily="18" charset="0"/>
            </a:endParaRPr>
          </a:p>
          <a:p>
            <a:pPr marL="342900" lvl="0" indent="-342900">
              <a:spcBef>
                <a:spcPts val="300"/>
              </a:spcBef>
              <a:spcAft>
                <a:spcPts val="300"/>
              </a:spcAft>
              <a:buFont typeface="Arial" panose="020B0604020202020204" pitchFamily="34" charset="0"/>
              <a:buChar char="•"/>
            </a:pPr>
            <a:r>
              <a:rPr lang="fr-FR" u="dbl" dirty="0">
                <a:latin typeface="Times New Roman" panose="02020603050405020304" pitchFamily="18" charset="0"/>
                <a:ea typeface="Times New Roman" panose="02020603050405020304" pitchFamily="18" charset="0"/>
              </a:rPr>
              <a:t>i</a:t>
            </a:r>
            <a:r>
              <a:rPr lang="fr-FR" dirty="0">
                <a:latin typeface="Times New Roman" panose="02020603050405020304" pitchFamily="18" charset="0"/>
                <a:ea typeface="Times New Roman" panose="02020603050405020304" pitchFamily="18" charset="0"/>
              </a:rPr>
              <a:t> est la variable compteur utilisée pour décrire l'objet ;</a:t>
            </a:r>
          </a:p>
          <a:p>
            <a:pPr marL="342900" lvl="0" indent="-342900">
              <a:spcBef>
                <a:spcPts val="300"/>
              </a:spcBef>
              <a:spcAft>
                <a:spcPts val="300"/>
              </a:spcAft>
              <a:buFont typeface="Arial" panose="020B0604020202020204" pitchFamily="34" charset="0"/>
              <a:buChar char="•"/>
            </a:pPr>
            <a:r>
              <a:rPr lang="fr-FR" u="dbl" dirty="0">
                <a:latin typeface="Times New Roman" panose="02020603050405020304" pitchFamily="18" charset="0"/>
                <a:ea typeface="Times New Roman" panose="02020603050405020304" pitchFamily="18" charset="0"/>
              </a:rPr>
              <a:t>objet</a:t>
            </a:r>
            <a:r>
              <a:rPr lang="fr-FR" dirty="0">
                <a:latin typeface="Times New Roman" panose="02020603050405020304" pitchFamily="18" charset="0"/>
                <a:ea typeface="Times New Roman" panose="02020603050405020304" pitchFamily="18" charset="0"/>
              </a:rPr>
              <a:t> est un objet quelconque dont on désire connaître les propriétés ;</a:t>
            </a:r>
          </a:p>
          <a:p>
            <a:pPr marL="342900" lvl="0" indent="-342900">
              <a:spcBef>
                <a:spcPts val="300"/>
              </a:spcBef>
              <a:spcAft>
                <a:spcPts val="300"/>
              </a:spcAft>
              <a:buFont typeface="Arial" panose="020B0604020202020204" pitchFamily="34" charset="0"/>
              <a:buChar char="•"/>
            </a:pPr>
            <a:r>
              <a:rPr lang="fr-FR" u="dbl" dirty="0">
                <a:latin typeface="Times New Roman" panose="02020603050405020304" pitchFamily="18" charset="0"/>
                <a:ea typeface="Times New Roman" panose="02020603050405020304" pitchFamily="18" charset="0"/>
              </a:rPr>
              <a:t>instruction 1</a:t>
            </a:r>
            <a:r>
              <a:rPr lang="fr-FR" dirty="0">
                <a:latin typeface="Times New Roman" panose="02020603050405020304" pitchFamily="18" charset="0"/>
                <a:ea typeface="Times New Roman" panose="02020603050405020304" pitchFamily="18" charset="0"/>
              </a:rPr>
              <a:t> à </a:t>
            </a:r>
            <a:r>
              <a:rPr lang="fr-FR" u="dbl" dirty="0">
                <a:latin typeface="Times New Roman" panose="02020603050405020304" pitchFamily="18" charset="0"/>
                <a:ea typeface="Times New Roman" panose="02020603050405020304" pitchFamily="18" charset="0"/>
              </a:rPr>
              <a:t>instruction N</a:t>
            </a:r>
            <a:r>
              <a:rPr lang="fr-FR" dirty="0">
                <a:latin typeface="Times New Roman" panose="02020603050405020304" pitchFamily="18" charset="0"/>
                <a:ea typeface="Times New Roman" panose="02020603050405020304" pitchFamily="18" charset="0"/>
              </a:rPr>
              <a:t> sont les instructions ou appels de fonctions exécutés pour chaque propriété de l'objet.</a:t>
            </a:r>
            <a:endParaRPr lang="fr-FR" dirty="0">
              <a:effectLst/>
              <a:latin typeface="Times New Roman" panose="02020603050405020304" pitchFamily="18" charset="0"/>
              <a:ea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7E0ED251-E974-4715-979D-C3FA204E6B6F}"/>
              </a:ext>
            </a:extLst>
          </p:cNvPr>
          <p:cNvSpPr>
            <a:spLocks noGrp="1"/>
          </p:cNvSpPr>
          <p:nvPr>
            <p:ph type="sldNum" sz="quarter" idx="12"/>
          </p:nvPr>
        </p:nvSpPr>
        <p:spPr/>
        <p:txBody>
          <a:bodyPr/>
          <a:lstStyle/>
          <a:p>
            <a:fld id="{D57F1E4F-1CFF-5643-939E-217C01CDF565}" type="slidenum">
              <a:rPr lang="en-US" smtClean="0"/>
              <a:pPr/>
              <a:t>99</a:t>
            </a:fld>
            <a:endParaRPr lang="en-US" dirty="0"/>
          </a:p>
        </p:txBody>
      </p:sp>
    </p:spTree>
    <p:extLst>
      <p:ext uri="{BB962C8B-B14F-4D97-AF65-F5344CB8AC3E}">
        <p14:creationId xmlns:p14="http://schemas.microsoft.com/office/powerpoint/2010/main" val="26747629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34879</TotalTime>
  <Words>50080</Words>
  <Application>Microsoft Office PowerPoint</Application>
  <PresentationFormat>Grand écran</PresentationFormat>
  <Paragraphs>6516</Paragraphs>
  <Slides>429</Slides>
  <Notes>1</Notes>
  <HiddenSlides>23</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429</vt:i4>
      </vt:variant>
    </vt:vector>
  </HeadingPairs>
  <TitlesOfParts>
    <vt:vector size="438" baseType="lpstr">
      <vt:lpstr>Arial</vt:lpstr>
      <vt:lpstr>Calibri</vt:lpstr>
      <vt:lpstr>Calibri Light</vt:lpstr>
      <vt:lpstr>Consolas</vt:lpstr>
      <vt:lpstr>Courier New</vt:lpstr>
      <vt:lpstr>Symbol</vt:lpstr>
      <vt:lpstr>Times New Roman</vt:lpstr>
      <vt:lpstr>Wingdings</vt:lpstr>
      <vt:lpstr>Thème Office</vt:lpstr>
      <vt:lpstr>M2I –JavaScript fondamentaux</vt:lpstr>
      <vt:lpstr>Michel Martin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Validation des données dans un formulaire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Michel Martin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Formation HTML5 CSS3 JavaScript et jQuery</dc:title>
  <dc:creator>Michel MARTIN</dc:creator>
  <cp:lastModifiedBy>Administrateur</cp:lastModifiedBy>
  <cp:revision>1427</cp:revision>
  <cp:lastPrinted>2021-12-02T08:03:35Z</cp:lastPrinted>
  <dcterms:created xsi:type="dcterms:W3CDTF">2013-05-27T07:51:19Z</dcterms:created>
  <dcterms:modified xsi:type="dcterms:W3CDTF">2025-06-25T11:38:49Z</dcterms:modified>
</cp:coreProperties>
</file>