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4" r:id="rId4"/>
    <p:sldId id="275" r:id="rId5"/>
    <p:sldId id="276" r:id="rId6"/>
    <p:sldId id="265" r:id="rId7"/>
    <p:sldId id="278" r:id="rId8"/>
    <p:sldId id="277" r:id="rId9"/>
    <p:sldId id="266" r:id="rId10"/>
    <p:sldId id="279" r:id="rId11"/>
    <p:sldId id="281" r:id="rId12"/>
    <p:sldId id="268" r:id="rId13"/>
    <p:sldId id="280" r:id="rId14"/>
    <p:sldId id="282"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C02"/>
    <a:srgbClr val="FFBF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2C113B-0C69-40A6-AAE5-55A289F6A6AD}" type="datetimeFigureOut">
              <a:rPr lang="en-GB" smtClean="0"/>
              <a:t>13/03/2022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3414134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C113B-0C69-40A6-AAE5-55A289F6A6AD}" type="datetimeFigureOut">
              <a:rPr lang="en-GB" smtClean="0"/>
              <a:t>13/03/2022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37310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C113B-0C69-40A6-AAE5-55A289F6A6AD}" type="datetimeFigureOut">
              <a:rPr lang="en-GB" smtClean="0"/>
              <a:t>13/03/2022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36556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C113B-0C69-40A6-AAE5-55A289F6A6AD}" type="datetimeFigureOut">
              <a:rPr lang="en-GB" smtClean="0"/>
              <a:t>13/03/2022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411825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2C113B-0C69-40A6-AAE5-55A289F6A6AD}" type="datetimeFigureOut">
              <a:rPr lang="en-GB" smtClean="0"/>
              <a:t>13/03/2022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01043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C113B-0C69-40A6-AAE5-55A289F6A6AD}" type="datetimeFigureOut">
              <a:rPr lang="en-GB" smtClean="0"/>
              <a:t>13/03/2022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94719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C113B-0C69-40A6-AAE5-55A289F6A6AD}" type="datetimeFigureOut">
              <a:rPr lang="en-GB" smtClean="0"/>
              <a:t>13/03/2022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356240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C113B-0C69-40A6-AAE5-55A289F6A6AD}" type="datetimeFigureOut">
              <a:rPr lang="en-GB" smtClean="0"/>
              <a:t>13/03/2022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25142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C113B-0C69-40A6-AAE5-55A289F6A6AD}" type="datetimeFigureOut">
              <a:rPr lang="en-GB" smtClean="0"/>
              <a:t>13/03/2022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271080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2C113B-0C69-40A6-AAE5-55A289F6A6AD}" type="datetimeFigureOut">
              <a:rPr lang="en-GB" smtClean="0"/>
              <a:t>13/03/2022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68448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2C113B-0C69-40A6-AAE5-55A289F6A6AD}" type="datetimeFigureOut">
              <a:rPr lang="en-GB" smtClean="0"/>
              <a:t>13/03/2022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78951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C113B-0C69-40A6-AAE5-55A289F6A6AD}" type="datetimeFigureOut">
              <a:rPr lang="en-GB" smtClean="0"/>
              <a:t>13/03/2022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01685-25EF-4163-AF3B-644CF0A97A39}" type="slidenum">
              <a:rPr lang="en-GB" smtClean="0"/>
              <a:t>‹#›</a:t>
            </a:fld>
            <a:endParaRPr lang="en-GB"/>
          </a:p>
        </p:txBody>
      </p:sp>
    </p:spTree>
    <p:extLst>
      <p:ext uri="{BB962C8B-B14F-4D97-AF65-F5344CB8AC3E}">
        <p14:creationId xmlns:p14="http://schemas.microsoft.com/office/powerpoint/2010/main" val="28014287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1E12-0979-42DE-BDF8-D2371FA33418}"/>
              </a:ext>
            </a:extLst>
          </p:cNvPr>
          <p:cNvSpPr>
            <a:spLocks noGrp="1"/>
          </p:cNvSpPr>
          <p:nvPr>
            <p:ph type="ctrTitle"/>
          </p:nvPr>
        </p:nvSpPr>
        <p:spPr>
          <a:xfrm>
            <a:off x="1524000" y="1442395"/>
            <a:ext cx="9144000" cy="2387600"/>
          </a:xfrm>
        </p:spPr>
        <p:txBody>
          <a:bodyPr>
            <a:normAutofit fontScale="90000"/>
          </a:bodyPr>
          <a:lstStyle/>
          <a:p>
            <a:r>
              <a:rPr lang="en-GB" dirty="0">
                <a:solidFill>
                  <a:srgbClr val="FF6600"/>
                </a:solidFill>
                <a:latin typeface="Calibri" panose="020F0502020204030204" pitchFamily="34" charset="0"/>
                <a:ea typeface="Calibri" panose="020F0502020204030204" pitchFamily="34" charset="0"/>
              </a:rPr>
              <a:t>Data Glacier Internship: Presentation &amp; Report for the Final Project</a:t>
            </a:r>
            <a:endParaRPr lang="en-GB" b="1" dirty="0">
              <a:ln w="0"/>
              <a:solidFill>
                <a:schemeClr val="accent2">
                  <a:lumMod val="60000"/>
                  <a:lumOff val="40000"/>
                </a:schemeClr>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76EE6AF1-8C45-4F29-93C0-362F0242F4F7}"/>
              </a:ext>
            </a:extLst>
          </p:cNvPr>
          <p:cNvSpPr txBox="1"/>
          <p:nvPr/>
        </p:nvSpPr>
        <p:spPr>
          <a:xfrm>
            <a:off x="4815192" y="4221805"/>
            <a:ext cx="1780162" cy="646331"/>
          </a:xfrm>
          <a:prstGeom prst="rect">
            <a:avLst/>
          </a:prstGeom>
          <a:noFill/>
        </p:spPr>
        <p:txBody>
          <a:bodyPr wrap="square" rtlCol="0">
            <a:spAutoFit/>
          </a:bodyPr>
          <a:lstStyle/>
          <a:p>
            <a:r>
              <a:rPr lang="en-GB" dirty="0"/>
              <a:t> </a:t>
            </a:r>
            <a:r>
              <a:rPr lang="en-GB" dirty="0" err="1">
                <a:solidFill>
                  <a:srgbClr val="FF6600"/>
                </a:solidFill>
                <a:latin typeface="Calibri" panose="020F0502020204030204" pitchFamily="34" charset="0"/>
              </a:rPr>
              <a:t>Obiri</a:t>
            </a:r>
            <a:r>
              <a:rPr lang="en-GB" dirty="0">
                <a:solidFill>
                  <a:srgbClr val="FF6600"/>
                </a:solidFill>
                <a:latin typeface="Calibri" panose="020F0502020204030204" pitchFamily="34" charset="0"/>
              </a:rPr>
              <a:t> Vincent</a:t>
            </a:r>
          </a:p>
          <a:p>
            <a:r>
              <a:rPr lang="en-GB" dirty="0">
                <a:solidFill>
                  <a:srgbClr val="FF6600"/>
                </a:solidFill>
                <a:latin typeface="Calibri" panose="020F0502020204030204" pitchFamily="34" charset="0"/>
              </a:rPr>
              <a:t>18</a:t>
            </a:r>
            <a:r>
              <a:rPr lang="en-GB" baseline="30000" dirty="0">
                <a:solidFill>
                  <a:srgbClr val="FF6600"/>
                </a:solidFill>
                <a:latin typeface="Calibri" panose="020F0502020204030204" pitchFamily="34" charset="0"/>
              </a:rPr>
              <a:t>th</a:t>
            </a:r>
            <a:r>
              <a:rPr lang="en-GB" dirty="0">
                <a:solidFill>
                  <a:srgbClr val="FF6600"/>
                </a:solidFill>
                <a:latin typeface="Calibri" panose="020F0502020204030204" pitchFamily="34" charset="0"/>
              </a:rPr>
              <a:t> March 2022</a:t>
            </a:r>
            <a:endParaRPr lang="en-GB" dirty="0"/>
          </a:p>
        </p:txBody>
      </p:sp>
      <p:pic>
        <p:nvPicPr>
          <p:cNvPr id="6" name="Picture 5" descr="Data Glacier | LinkedIn">
            <a:extLst>
              <a:ext uri="{FF2B5EF4-FFF2-40B4-BE49-F238E27FC236}">
                <a16:creationId xmlns:a16="http://schemas.microsoft.com/office/drawing/2014/main" id="{61DA205F-30C0-4804-858A-DDF5BD8F55FC}"/>
              </a:ext>
            </a:extLst>
          </p:cNvPr>
          <p:cNvPicPr/>
          <p:nvPr/>
        </p:nvPicPr>
        <p:blipFill rotWithShape="1">
          <a:blip r:embed="rId2" cstate="print">
            <a:extLst>
              <a:ext uri="{28A0092B-C50C-407E-A947-70E740481C1C}">
                <a14:useLocalDpi xmlns:a14="http://schemas.microsoft.com/office/drawing/2010/main" val="0"/>
              </a:ext>
            </a:extLst>
          </a:blip>
          <a:srcRect t="34058" b="30073"/>
          <a:stretch/>
        </p:blipFill>
        <p:spPr bwMode="auto">
          <a:xfrm>
            <a:off x="460037" y="173473"/>
            <a:ext cx="2400300" cy="111057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351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1831207"/>
          </a:xfrm>
          <a:prstGeom prst="rect">
            <a:avLst/>
          </a:prstGeom>
          <a:solidFill>
            <a:schemeClr val="bg1"/>
          </a:solidFill>
          <a:ln w="66675">
            <a:solidFill>
              <a:schemeClr val="accent1"/>
            </a:solidFill>
          </a:ln>
        </p:spPr>
        <p:txBody>
          <a:bodyPr wrap="square" lIns="91440" tIns="45720" rIns="91440" bIns="45720">
            <a:spAutoFit/>
          </a:bodyPr>
          <a:lstStyle/>
          <a:p>
            <a:pPr algn="ct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12-13 (modelling, evaluation and deployment) </a:t>
            </a:r>
            <a:endParaRPr lang="en-GB" sz="900" dirty="0">
              <a:solidFill>
                <a:srgbClr val="000000"/>
              </a:solidFill>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DAA90636-A80A-4B57-940D-04156AE43341}"/>
              </a:ext>
            </a:extLst>
          </p:cNvPr>
          <p:cNvSpPr/>
          <p:nvPr/>
        </p:nvSpPr>
        <p:spPr>
          <a:xfrm>
            <a:off x="1035698" y="1956616"/>
            <a:ext cx="9881118" cy="4801314"/>
          </a:xfrm>
          <a:prstGeom prst="rect">
            <a:avLst/>
          </a:prstGeom>
        </p:spPr>
        <p:txBody>
          <a:bodyPr wrap="square">
            <a:spAutoFit/>
          </a:bodyPr>
          <a:lstStyle/>
          <a:p>
            <a:pPr algn="ctr"/>
            <a:r>
              <a:rPr lang="en-GB" dirty="0">
                <a:solidFill>
                  <a:schemeClr val="bg1"/>
                </a:solidFill>
              </a:rPr>
              <a:t> </a:t>
            </a:r>
          </a:p>
          <a:p>
            <a:r>
              <a:rPr lang="en-GB" dirty="0">
                <a:solidFill>
                  <a:schemeClr val="bg1"/>
                </a:solidFill>
              </a:rPr>
              <a:t>Weeks 12-13 involved:</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Importing, splitting and manipulating data</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Defining and training appropriate classifiers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Deciding on the best dataset / data frame to use</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Evaluating the performance of the  classifiers and using grid search to find optimal parameters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Comparing the models and choosing the best one for deployment</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Deploying the model</a:t>
            </a:r>
          </a:p>
          <a:p>
            <a:pPr marL="285750" indent="-285750">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340115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12-13 (cont.)</a:t>
            </a:r>
            <a:endParaRPr lang="en-GB" sz="900" dirty="0">
              <a:solidFill>
                <a:srgbClr val="000000"/>
              </a:solidFill>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DAA90636-A80A-4B57-940D-04156AE43341}"/>
              </a:ext>
            </a:extLst>
          </p:cNvPr>
          <p:cNvSpPr/>
          <p:nvPr/>
        </p:nvSpPr>
        <p:spPr>
          <a:xfrm>
            <a:off x="1362269" y="1586965"/>
            <a:ext cx="9731829" cy="4801314"/>
          </a:xfrm>
          <a:prstGeom prst="rect">
            <a:avLst/>
          </a:prstGeom>
        </p:spPr>
        <p:txBody>
          <a:bodyPr wrap="square">
            <a:spAutoFit/>
          </a:bodyPr>
          <a:lstStyle/>
          <a:p>
            <a:r>
              <a:rPr lang="en-GB" dirty="0">
                <a:solidFill>
                  <a:schemeClr val="bg1"/>
                </a:solidFill>
              </a:rPr>
              <a:t> Challenges / problems: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main challenges were with syntax errors and various errors when compiling. These were resolved with stack overflow and  by reading relevant documentation. I also needed to refamiliarize myself with various libraries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There was great difficulty with getting Heroku to work due to package incompatibilities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Choosing which modified dataset / data frame to use was challenging, since there were a few good options. Eventually we decided to use the </a:t>
            </a:r>
            <a:r>
              <a:rPr lang="en-GB" dirty="0" err="1">
                <a:solidFill>
                  <a:schemeClr val="bg1"/>
                </a:solidFill>
              </a:rPr>
              <a:t>dataframe</a:t>
            </a:r>
            <a:r>
              <a:rPr lang="en-GB" dirty="0">
                <a:solidFill>
                  <a:schemeClr val="bg1"/>
                </a:solidFill>
              </a:rPr>
              <a:t> with the best 6 predictors and outliers removed, due to good evaluation scores and computational efficiency.</a:t>
            </a: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33663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23330"/>
          </a:xfrm>
          <a:prstGeom prst="rect">
            <a:avLst/>
          </a:prstGeom>
          <a:solidFill>
            <a:schemeClr val="bg1"/>
          </a:solidFill>
          <a:ln w="66675">
            <a:solidFill>
              <a:schemeClr val="accent1"/>
            </a:solidFill>
          </a:ln>
        </p:spPr>
        <p:txBody>
          <a:bodyPr wrap="square" lIns="91440" tIns="45720" rIns="91440" bIns="45720">
            <a:spAutoFit/>
          </a:bodyPr>
          <a:lstStyle/>
          <a:p>
            <a:pPr algn="ctr"/>
            <a:r>
              <a:rPr lang="en-GB" sz="5400" dirty="0">
                <a:solidFill>
                  <a:srgbClr val="FF6600"/>
                </a:solidFill>
                <a:latin typeface="Calibri" panose="020F0502020204030204" pitchFamily="34" charset="0"/>
                <a:ea typeface="Calibri" panose="020F0502020204030204" pitchFamily="34" charset="0"/>
              </a:rPr>
              <a:t>Weeks 12-13 (cont.)</a:t>
            </a:r>
            <a:endParaRPr lang="en-US" sz="5400" b="0" cap="none" spc="0" dirty="0">
              <a:ln w="0"/>
              <a:solidFill>
                <a:schemeClr val="accent2">
                  <a:lumMod val="60000"/>
                  <a:lumOff val="40000"/>
                </a:schemeClr>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F5E3D2AA-A86E-4ED0-86AD-4EAC221C387F}"/>
              </a:ext>
            </a:extLst>
          </p:cNvPr>
          <p:cNvSpPr/>
          <p:nvPr/>
        </p:nvSpPr>
        <p:spPr>
          <a:xfrm>
            <a:off x="1007706" y="1859340"/>
            <a:ext cx="10207690" cy="5078313"/>
          </a:xfrm>
          <a:prstGeom prst="rect">
            <a:avLst/>
          </a:prstGeom>
        </p:spPr>
        <p:txBody>
          <a:bodyPr wrap="square">
            <a:spAutoFit/>
          </a:bodyPr>
          <a:lstStyle/>
          <a:p>
            <a:r>
              <a:rPr lang="en-GB" dirty="0">
                <a:solidFill>
                  <a:schemeClr val="bg1"/>
                </a:solidFill>
              </a:rPr>
              <a:t>Model selection:</a:t>
            </a:r>
          </a:p>
          <a:p>
            <a:endParaRPr lang="en-GB" dirty="0">
              <a:solidFill>
                <a:schemeClr val="bg1"/>
              </a:solidFill>
            </a:endParaRPr>
          </a:p>
          <a:p>
            <a:r>
              <a:rPr lang="en-GB" dirty="0">
                <a:solidFill>
                  <a:schemeClr val="bg1"/>
                </a:solidFill>
              </a:rPr>
              <a:t>We used grid search to find optimal parameters for various classifiers.  The neural network was chosen for deployment due to its outstanding evaluation scores relative to the other models. An XGB classifier also performed very well.   </a:t>
            </a:r>
          </a:p>
          <a:p>
            <a:endParaRPr lang="en-GB" dirty="0">
              <a:solidFill>
                <a:schemeClr val="bg1"/>
              </a:solidFill>
            </a:endParaRPr>
          </a:p>
          <a:p>
            <a:r>
              <a:rPr lang="en-GB" dirty="0">
                <a:solidFill>
                  <a:schemeClr val="bg1"/>
                </a:solidFill>
              </a:rPr>
              <a:t>Evaluation scores for the  neural network (with macro averaging due to class imbalance):</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Precision:0.848</a:t>
            </a:r>
          </a:p>
          <a:p>
            <a:pPr marL="285750" indent="-285750">
              <a:buFont typeface="Arial" panose="020B0604020202020204" pitchFamily="34" charset="0"/>
              <a:buChar char="•"/>
            </a:pPr>
            <a:r>
              <a:rPr lang="en-GB" dirty="0">
                <a:solidFill>
                  <a:schemeClr val="bg1"/>
                </a:solidFill>
              </a:rPr>
              <a:t>Recall:0.809</a:t>
            </a:r>
          </a:p>
          <a:p>
            <a:pPr marL="285750" indent="-285750">
              <a:buFont typeface="Arial" panose="020B0604020202020204" pitchFamily="34" charset="0"/>
              <a:buChar char="•"/>
            </a:pPr>
            <a:r>
              <a:rPr lang="en-GB" dirty="0">
                <a:solidFill>
                  <a:schemeClr val="bg1"/>
                </a:solidFill>
              </a:rPr>
              <a:t>F1:0.824</a:t>
            </a:r>
          </a:p>
          <a:p>
            <a:pPr marL="285750" indent="-285750">
              <a:buFont typeface="Arial" panose="020B0604020202020204" pitchFamily="34" charset="0"/>
              <a:buChar char="•"/>
            </a:pPr>
            <a:r>
              <a:rPr lang="en-GB" dirty="0">
                <a:solidFill>
                  <a:schemeClr val="bg1"/>
                </a:solidFill>
              </a:rPr>
              <a:t>Accuracy:0.858</a:t>
            </a:r>
          </a:p>
          <a:p>
            <a:pPr marL="285750" indent="-285750">
              <a:buFont typeface="Arial" panose="020B0604020202020204" pitchFamily="34" charset="0"/>
              <a:buChar char="•"/>
            </a:pPr>
            <a:r>
              <a:rPr lang="en-GB" dirty="0">
                <a:solidFill>
                  <a:schemeClr val="bg1"/>
                </a:solidFill>
              </a:rPr>
              <a:t>ROC-AUC:0.809</a:t>
            </a:r>
          </a:p>
          <a:p>
            <a:pPr marL="285750" indent="-285750" algn="ctr">
              <a:buFont typeface="Arial" panose="020B0604020202020204" pitchFamily="34" charset="0"/>
              <a:buChar char="•"/>
            </a:pP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406298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23330"/>
          </a:xfrm>
          <a:prstGeom prst="rect">
            <a:avLst/>
          </a:prstGeom>
          <a:solidFill>
            <a:schemeClr val="bg1"/>
          </a:solidFill>
          <a:ln w="66675">
            <a:solidFill>
              <a:schemeClr val="accent1"/>
            </a:solidFill>
          </a:ln>
        </p:spPr>
        <p:txBody>
          <a:bodyPr wrap="square" lIns="91440" tIns="45720" rIns="91440" bIns="45720">
            <a:spAutoFit/>
          </a:bodyPr>
          <a:lstStyle/>
          <a:p>
            <a:pPr algn="ctr"/>
            <a:r>
              <a:rPr lang="en-GB" sz="5400" dirty="0">
                <a:solidFill>
                  <a:srgbClr val="FF6600"/>
                </a:solidFill>
                <a:latin typeface="Calibri" panose="020F0502020204030204" pitchFamily="34" charset="0"/>
                <a:ea typeface="Calibri" panose="020F0502020204030204" pitchFamily="34" charset="0"/>
              </a:rPr>
              <a:t>Weeks 12-13 (cont.)</a:t>
            </a:r>
            <a:endParaRPr lang="en-US" sz="5400" b="0" cap="none" spc="0" dirty="0">
              <a:ln w="0"/>
              <a:solidFill>
                <a:schemeClr val="accent2">
                  <a:lumMod val="60000"/>
                  <a:lumOff val="40000"/>
                </a:schemeClr>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F5E3D2AA-A86E-4ED0-86AD-4EAC221C387F}"/>
              </a:ext>
            </a:extLst>
          </p:cNvPr>
          <p:cNvSpPr/>
          <p:nvPr/>
        </p:nvSpPr>
        <p:spPr>
          <a:xfrm>
            <a:off x="3232825" y="1898249"/>
            <a:ext cx="6096000" cy="1754326"/>
          </a:xfrm>
          <a:prstGeom prst="rect">
            <a:avLst/>
          </a:prstGeom>
        </p:spPr>
        <p:txBody>
          <a:bodyPr>
            <a:spAutoFit/>
          </a:bodyPr>
          <a:lstStyle/>
          <a:p>
            <a:pPr algn="ctr"/>
            <a:r>
              <a:rPr lang="en-GB" dirty="0">
                <a:solidFill>
                  <a:schemeClr val="bg1"/>
                </a:solidFill>
              </a:rPr>
              <a:t>The model was deployed successfully:</a:t>
            </a: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p:txBody>
      </p:sp>
      <p:pic>
        <p:nvPicPr>
          <p:cNvPr id="3" name="Picture 2">
            <a:extLst>
              <a:ext uri="{FF2B5EF4-FFF2-40B4-BE49-F238E27FC236}">
                <a16:creationId xmlns:a16="http://schemas.microsoft.com/office/drawing/2014/main" id="{5A99F1C9-F87E-443F-AC94-CB7E46BE8F1F}"/>
              </a:ext>
            </a:extLst>
          </p:cNvPr>
          <p:cNvPicPr>
            <a:picLocks noChangeAspect="1"/>
          </p:cNvPicPr>
          <p:nvPr/>
        </p:nvPicPr>
        <p:blipFill>
          <a:blip r:embed="rId2"/>
          <a:stretch>
            <a:fillRect/>
          </a:stretch>
        </p:blipFill>
        <p:spPr>
          <a:xfrm>
            <a:off x="591122" y="2407290"/>
            <a:ext cx="11134346" cy="3918866"/>
          </a:xfrm>
          <a:prstGeom prst="rect">
            <a:avLst/>
          </a:prstGeom>
        </p:spPr>
      </p:pic>
    </p:spTree>
    <p:extLst>
      <p:ext uri="{BB962C8B-B14F-4D97-AF65-F5344CB8AC3E}">
        <p14:creationId xmlns:p14="http://schemas.microsoft.com/office/powerpoint/2010/main" val="3854901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23330"/>
          </a:xfrm>
          <a:prstGeom prst="rect">
            <a:avLst/>
          </a:prstGeom>
          <a:solidFill>
            <a:schemeClr val="bg1"/>
          </a:solidFill>
          <a:ln w="66675">
            <a:solidFill>
              <a:schemeClr val="accent1"/>
            </a:solidFill>
          </a:ln>
        </p:spPr>
        <p:txBody>
          <a:bodyPr wrap="square" lIns="91440" tIns="45720" rIns="91440" bIns="45720">
            <a:spAutoFit/>
          </a:bodyPr>
          <a:lstStyle/>
          <a:p>
            <a:pPr algn="ctr"/>
            <a:r>
              <a:rPr lang="en-GB" sz="5400" dirty="0">
                <a:solidFill>
                  <a:srgbClr val="FF6600"/>
                </a:solidFill>
                <a:latin typeface="Calibri" panose="020F0502020204030204" pitchFamily="34" charset="0"/>
                <a:ea typeface="Calibri" panose="020F0502020204030204" pitchFamily="34" charset="0"/>
              </a:rPr>
              <a:t>Weeks 12-13 (cont.)</a:t>
            </a:r>
            <a:endParaRPr lang="en-US" sz="5400" b="0" cap="none" spc="0" dirty="0">
              <a:ln w="0"/>
              <a:solidFill>
                <a:schemeClr val="accent2">
                  <a:lumMod val="60000"/>
                  <a:lumOff val="40000"/>
                </a:schemeClr>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0B9D49BD-A96A-41C2-B808-214DCF7951EA}"/>
              </a:ext>
            </a:extLst>
          </p:cNvPr>
          <p:cNvPicPr>
            <a:picLocks noChangeAspect="1"/>
          </p:cNvPicPr>
          <p:nvPr/>
        </p:nvPicPr>
        <p:blipFill>
          <a:blip r:embed="rId2"/>
          <a:stretch>
            <a:fillRect/>
          </a:stretch>
        </p:blipFill>
        <p:spPr>
          <a:xfrm>
            <a:off x="634482" y="1856792"/>
            <a:ext cx="10687984" cy="4516016"/>
          </a:xfrm>
          <a:prstGeom prst="rect">
            <a:avLst/>
          </a:prstGeom>
        </p:spPr>
      </p:pic>
    </p:spTree>
    <p:extLst>
      <p:ext uri="{BB962C8B-B14F-4D97-AF65-F5344CB8AC3E}">
        <p14:creationId xmlns:p14="http://schemas.microsoft.com/office/powerpoint/2010/main" val="200030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Box 13">
            <a:extLst>
              <a:ext uri="{FF2B5EF4-FFF2-40B4-BE49-F238E27FC236}">
                <a16:creationId xmlns:a16="http://schemas.microsoft.com/office/drawing/2014/main" id="{5DF71D68-CD0C-403A-81D9-B8806A65F67A}"/>
              </a:ext>
            </a:extLst>
          </p:cNvPr>
          <p:cNvSpPr txBox="1"/>
          <p:nvPr/>
        </p:nvSpPr>
        <p:spPr>
          <a:xfrm>
            <a:off x="7027200" y="2010168"/>
            <a:ext cx="4396740" cy="33629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7200" dirty="0">
                <a:solidFill>
                  <a:srgbClr val="FF6600"/>
                </a:solidFill>
                <a:effectLst/>
                <a:latin typeface="Calibri" panose="020F0502020204030204" pitchFamily="34" charset="0"/>
                <a:ea typeface="Calibri" panose="020F0502020204030204" pitchFamily="34" charset="0"/>
              </a:rPr>
              <a:t>Thank you</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B59F98A1-307A-4301-A6C5-EB0EB8CC802D}"/>
              </a:ext>
            </a:extLst>
          </p:cNvPr>
          <p:cNvSpPr txBox="1"/>
          <p:nvPr/>
        </p:nvSpPr>
        <p:spPr>
          <a:xfrm>
            <a:off x="-1" y="0"/>
            <a:ext cx="6206247" cy="6858000"/>
          </a:xfrm>
          <a:prstGeom prst="rect">
            <a:avLst/>
          </a:prstGeom>
          <a:solidFill>
            <a:schemeClr val="bg1"/>
          </a:solidFill>
        </p:spPr>
        <p:txBody>
          <a:bodyPr wrap="square" rtlCol="0">
            <a:spAutoFit/>
          </a:bodyPr>
          <a:lstStyle/>
          <a:p>
            <a:endParaRPr lang="en-GB" dirty="0"/>
          </a:p>
        </p:txBody>
      </p:sp>
    </p:spTree>
    <p:extLst>
      <p:ext uri="{BB962C8B-B14F-4D97-AF65-F5344CB8AC3E}">
        <p14:creationId xmlns:p14="http://schemas.microsoft.com/office/powerpoint/2010/main" val="183567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Business Problem</a:t>
            </a:r>
            <a:endParaRPr lang="en-GB" sz="900" dirty="0">
              <a:solidFill>
                <a:srgbClr val="000000"/>
              </a:solidFill>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609FE86D-9593-4F4A-8139-5795CB3F29DE}"/>
              </a:ext>
            </a:extLst>
          </p:cNvPr>
          <p:cNvSpPr txBox="1"/>
          <p:nvPr/>
        </p:nvSpPr>
        <p:spPr>
          <a:xfrm>
            <a:off x="849087" y="2344366"/>
            <a:ext cx="9927770" cy="203132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One of the challenges faced by Pharmaceutical companies is to understand the persistency of drug use as prescribed by the physician.</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To solve this problem ABC Pharma company approached us to automate this process of identification.</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We were required to gather insights into the factors that influence persistency and build a classifier to help automate the process of identifying each patient’s persistency.</a:t>
            </a:r>
          </a:p>
        </p:txBody>
      </p:sp>
    </p:spTree>
    <p:extLst>
      <p:ext uri="{BB962C8B-B14F-4D97-AF65-F5344CB8AC3E}">
        <p14:creationId xmlns:p14="http://schemas.microsoft.com/office/powerpoint/2010/main" val="143452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8-9 </a:t>
            </a:r>
            <a:endParaRPr lang="en-GB" sz="900" dirty="0">
              <a:solidFill>
                <a:srgbClr val="000000"/>
              </a:solidFill>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7ECF5DFB-DB6D-4530-A21A-2F6CC91A8555}"/>
              </a:ext>
            </a:extLst>
          </p:cNvPr>
          <p:cNvSpPr txBox="1"/>
          <p:nvPr/>
        </p:nvSpPr>
        <p:spPr>
          <a:xfrm>
            <a:off x="1039238" y="2583468"/>
            <a:ext cx="9612550" cy="2585323"/>
          </a:xfrm>
          <a:prstGeom prst="rect">
            <a:avLst/>
          </a:prstGeom>
          <a:noFill/>
        </p:spPr>
        <p:txBody>
          <a:bodyPr wrap="square" rtlCol="0">
            <a:spAutoFit/>
          </a:bodyPr>
          <a:lstStyle/>
          <a:p>
            <a:r>
              <a:rPr lang="en-GB" dirty="0">
                <a:solidFill>
                  <a:schemeClr val="bg1"/>
                </a:solidFill>
              </a:rPr>
              <a:t>      Weeks 8-9 involved:</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Understanding the dataset</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Identifying any outliers, duplicates and NA / nan values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Transforming the data such that it can be used effectively for modelling</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Identifying the K best features (we used K=6) and some brief experimentation on a simple model</a:t>
            </a:r>
          </a:p>
        </p:txBody>
      </p:sp>
    </p:spTree>
    <p:extLst>
      <p:ext uri="{BB962C8B-B14F-4D97-AF65-F5344CB8AC3E}">
        <p14:creationId xmlns:p14="http://schemas.microsoft.com/office/powerpoint/2010/main" val="386180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8-9 (cont.) </a:t>
            </a:r>
            <a:endParaRPr lang="en-GB" sz="900" dirty="0">
              <a:solidFill>
                <a:srgbClr val="000000"/>
              </a:solidFill>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7ECF5DFB-DB6D-4530-A21A-2F6CC91A8555}"/>
              </a:ext>
            </a:extLst>
          </p:cNvPr>
          <p:cNvSpPr txBox="1"/>
          <p:nvPr/>
        </p:nvSpPr>
        <p:spPr>
          <a:xfrm>
            <a:off x="980872" y="1908577"/>
            <a:ext cx="9612550" cy="646331"/>
          </a:xfrm>
          <a:prstGeom prst="rect">
            <a:avLst/>
          </a:prstGeom>
          <a:noFill/>
        </p:spPr>
        <p:txBody>
          <a:bodyPr wrap="square" rtlCol="0">
            <a:spAutoFit/>
          </a:bodyPr>
          <a:lstStyle/>
          <a:p>
            <a:pPr algn="ctr"/>
            <a:r>
              <a:rPr lang="en-GB" dirty="0">
                <a:solidFill>
                  <a:schemeClr val="bg1"/>
                </a:solidFill>
              </a:rPr>
              <a:t>Below we see a small sample of our work: boxplots for the numerical variables, grouped by persistency flag. The dots represent outliers.</a:t>
            </a:r>
          </a:p>
        </p:txBody>
      </p:sp>
      <p:pic>
        <p:nvPicPr>
          <p:cNvPr id="9" name="Picture 8" descr="C:\Users\Natha\AppData\Local\Microsoft\Windows\INetCache\Content.MSO\B12DC6AD.tmp">
            <a:extLst>
              <a:ext uri="{FF2B5EF4-FFF2-40B4-BE49-F238E27FC236}">
                <a16:creationId xmlns:a16="http://schemas.microsoft.com/office/drawing/2014/main" id="{FA55633C-62FE-4B18-95F3-056F7FF482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7010" y="2840496"/>
            <a:ext cx="5128990" cy="3598513"/>
          </a:xfrm>
          <a:prstGeom prst="rect">
            <a:avLst/>
          </a:prstGeom>
          <a:noFill/>
          <a:ln>
            <a:noFill/>
          </a:ln>
        </p:spPr>
      </p:pic>
      <p:pic>
        <p:nvPicPr>
          <p:cNvPr id="10" name="Picture 9" descr="C:\Users\Natha\AppData\Local\Microsoft\Windows\INetCache\Content.MSO\6C937049.tmp">
            <a:extLst>
              <a:ext uri="{FF2B5EF4-FFF2-40B4-BE49-F238E27FC236}">
                <a16:creationId xmlns:a16="http://schemas.microsoft.com/office/drawing/2014/main" id="{17FF8D57-7883-42FD-A824-6913BE5544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8674" y="2850204"/>
            <a:ext cx="4843644" cy="3598513"/>
          </a:xfrm>
          <a:prstGeom prst="rect">
            <a:avLst/>
          </a:prstGeom>
          <a:noFill/>
          <a:ln>
            <a:noFill/>
          </a:ln>
        </p:spPr>
      </p:pic>
    </p:spTree>
    <p:extLst>
      <p:ext uri="{BB962C8B-B14F-4D97-AF65-F5344CB8AC3E}">
        <p14:creationId xmlns:p14="http://schemas.microsoft.com/office/powerpoint/2010/main" val="348249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8-9 (cont.)</a:t>
            </a:r>
            <a:endParaRPr lang="en-GB" sz="900" dirty="0">
              <a:solidFill>
                <a:srgbClr val="000000"/>
              </a:solidFill>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7ECF5DFB-DB6D-4530-A21A-2F6CC91A8555}"/>
              </a:ext>
            </a:extLst>
          </p:cNvPr>
          <p:cNvSpPr txBox="1"/>
          <p:nvPr/>
        </p:nvSpPr>
        <p:spPr>
          <a:xfrm>
            <a:off x="1352939" y="2540875"/>
            <a:ext cx="9647853" cy="2031325"/>
          </a:xfrm>
          <a:prstGeom prst="rect">
            <a:avLst/>
          </a:prstGeom>
          <a:noFill/>
        </p:spPr>
        <p:txBody>
          <a:bodyPr wrap="square" rtlCol="0">
            <a:spAutoFit/>
          </a:bodyPr>
          <a:lstStyle/>
          <a:p>
            <a:r>
              <a:rPr lang="en-GB" dirty="0">
                <a:solidFill>
                  <a:schemeClr val="bg1"/>
                </a:solidFill>
              </a:rPr>
              <a:t>The 6 best features found in weeks 8-9 were:</a:t>
            </a:r>
          </a:p>
          <a:p>
            <a:pPr marL="285750" indent="-285750">
              <a:buFont typeface="Arial" panose="020B0604020202020204" pitchFamily="34" charset="0"/>
              <a:buChar char="•"/>
            </a:pPr>
            <a:r>
              <a:rPr lang="en-GB" dirty="0" err="1">
                <a:solidFill>
                  <a:schemeClr val="bg1"/>
                </a:solidFill>
              </a:rPr>
              <a:t>Dexa_During_Rx_Y</a:t>
            </a:r>
            <a:r>
              <a:rPr lang="en-GB" dirty="0">
                <a:solidFill>
                  <a:schemeClr val="bg1"/>
                </a:solidFill>
              </a:rPr>
              <a:t>" , </a:t>
            </a:r>
          </a:p>
          <a:p>
            <a:pPr marL="285750" indent="-285750">
              <a:buFont typeface="Arial" panose="020B0604020202020204" pitchFamily="34" charset="0"/>
              <a:buChar char="•"/>
            </a:pPr>
            <a:r>
              <a:rPr lang="en-GB" dirty="0">
                <a:solidFill>
                  <a:schemeClr val="bg1"/>
                </a:solidFill>
              </a:rPr>
              <a:t>"</a:t>
            </a:r>
            <a:r>
              <a:rPr lang="en-GB" dirty="0" err="1">
                <a:solidFill>
                  <a:schemeClr val="bg1"/>
                </a:solidFill>
              </a:rPr>
              <a:t>Comorb_Encounter_For_Screening_For_Malignant_Neoplasms_Y</a:t>
            </a:r>
            <a:r>
              <a:rPr lang="en-GB" dirty="0">
                <a:solidFill>
                  <a:schemeClr val="bg1"/>
                </a:solidFill>
              </a:rPr>
              <a:t>",</a:t>
            </a:r>
          </a:p>
          <a:p>
            <a:pPr marL="285750" indent="-285750">
              <a:buFont typeface="Arial" panose="020B0604020202020204" pitchFamily="34" charset="0"/>
              <a:buChar char="•"/>
            </a:pPr>
            <a:r>
              <a:rPr lang="en-GB" dirty="0">
                <a:solidFill>
                  <a:schemeClr val="bg1"/>
                </a:solidFill>
              </a:rPr>
              <a:t>"</a:t>
            </a:r>
            <a:r>
              <a:rPr lang="en-GB" dirty="0" err="1">
                <a:solidFill>
                  <a:schemeClr val="bg1"/>
                </a:solidFill>
              </a:rPr>
              <a:t>Comorb_Encounter_For_Immunization_Y</a:t>
            </a:r>
            <a:r>
              <a:rPr lang="en-GB" dirty="0">
                <a:solidFill>
                  <a:schemeClr val="bg1"/>
                </a:solidFill>
              </a:rPr>
              <a:t>“</a:t>
            </a:r>
          </a:p>
          <a:p>
            <a:pPr marL="285750" indent="-285750">
              <a:buFont typeface="Arial" panose="020B0604020202020204" pitchFamily="34" charset="0"/>
              <a:buChar char="•"/>
            </a:pPr>
            <a:r>
              <a:rPr lang="en-GB" dirty="0">
                <a:solidFill>
                  <a:schemeClr val="bg1"/>
                </a:solidFill>
              </a:rPr>
              <a:t> "Comorb_Encntr_For_General_Exam_W_O_Complaint,_Susp_Or_Reprtd_Dx_Y" ,</a:t>
            </a:r>
          </a:p>
          <a:p>
            <a:pPr marL="285750" indent="-285750">
              <a:buFont typeface="Arial" panose="020B0604020202020204" pitchFamily="34" charset="0"/>
              <a:buChar char="•"/>
            </a:pPr>
            <a:r>
              <a:rPr lang="en-GB" dirty="0">
                <a:solidFill>
                  <a:schemeClr val="bg1"/>
                </a:solidFill>
              </a:rPr>
              <a:t> "</a:t>
            </a:r>
            <a:r>
              <a:rPr lang="en-GB" dirty="0" err="1">
                <a:solidFill>
                  <a:schemeClr val="bg1"/>
                </a:solidFill>
              </a:rPr>
              <a:t>Comorb_Long_Term_Current_Drug_Therapy_Y</a:t>
            </a:r>
            <a:r>
              <a:rPr lang="en-GB" dirty="0">
                <a:solidFill>
                  <a:schemeClr val="bg1"/>
                </a:solidFill>
              </a:rPr>
              <a:t>" , </a:t>
            </a:r>
          </a:p>
          <a:p>
            <a:pPr marL="285750" indent="-285750">
              <a:buFont typeface="Arial" panose="020B0604020202020204" pitchFamily="34" charset="0"/>
              <a:buChar char="•"/>
            </a:pPr>
            <a:r>
              <a:rPr lang="en-GB" dirty="0">
                <a:solidFill>
                  <a:schemeClr val="bg1"/>
                </a:solidFill>
              </a:rPr>
              <a:t>"</a:t>
            </a:r>
            <a:r>
              <a:rPr lang="en-GB" dirty="0" err="1">
                <a:solidFill>
                  <a:schemeClr val="bg1"/>
                </a:solidFill>
              </a:rPr>
              <a:t>Concom_Viral_Vaccines_Y</a:t>
            </a:r>
            <a:r>
              <a:rPr lang="en-GB" dirty="0">
                <a:solidFill>
                  <a:schemeClr val="bg1"/>
                </a:solidFill>
              </a:rPr>
              <a:t>",</a:t>
            </a:r>
          </a:p>
        </p:txBody>
      </p:sp>
    </p:spTree>
    <p:extLst>
      <p:ext uri="{BB962C8B-B14F-4D97-AF65-F5344CB8AC3E}">
        <p14:creationId xmlns:p14="http://schemas.microsoft.com/office/powerpoint/2010/main" val="116499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10-11 (EDA) </a:t>
            </a:r>
            <a:endParaRPr lang="en-GB" sz="900" dirty="0">
              <a:solidFill>
                <a:srgbClr val="000000"/>
              </a:solidFill>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4EBDB6CF-D6D7-4D60-AAB6-0EF32E35AC7A}"/>
              </a:ext>
            </a:extLst>
          </p:cNvPr>
          <p:cNvSpPr/>
          <p:nvPr/>
        </p:nvSpPr>
        <p:spPr>
          <a:xfrm>
            <a:off x="1371600" y="1859340"/>
            <a:ext cx="8929396" cy="2862322"/>
          </a:xfrm>
          <a:prstGeom prst="rect">
            <a:avLst/>
          </a:prstGeom>
        </p:spPr>
        <p:txBody>
          <a:bodyPr wrap="square">
            <a:spAutoFit/>
          </a:bodyPr>
          <a:lstStyle/>
          <a:p>
            <a:r>
              <a:rPr lang="en-GB" dirty="0">
                <a:solidFill>
                  <a:schemeClr val="bg1"/>
                </a:solidFill>
              </a:rPr>
              <a:t> Weeks 10-11 involved:</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Understanding the dataset</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Investigating patient demographics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Identifying relationships between the numerical variables and persistency flag</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Some comparisons of the data before and after transformation</a:t>
            </a:r>
          </a:p>
          <a:p>
            <a:pPr marL="285750" indent="-285750">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86620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10-11 (EDA) (cont.)</a:t>
            </a:r>
            <a:endParaRPr lang="en-GB" sz="900" dirty="0">
              <a:solidFill>
                <a:srgbClr val="000000"/>
              </a:solidFill>
              <a:latin typeface="Calibri" panose="020F0502020204030204" pitchFamily="34" charset="0"/>
              <a:ea typeface="Calibri" panose="020F0502020204030204" pitchFamily="34" charset="0"/>
            </a:endParaRPr>
          </a:p>
        </p:txBody>
      </p:sp>
      <p:pic>
        <p:nvPicPr>
          <p:cNvPr id="4" name="Picture 3" descr="C:\Users\Natha\AppData\Local\Microsoft\Windows\INetCache\Content.MSO\DDFFDCFA.tmp">
            <a:extLst>
              <a:ext uri="{FF2B5EF4-FFF2-40B4-BE49-F238E27FC236}">
                <a16:creationId xmlns:a16="http://schemas.microsoft.com/office/drawing/2014/main" id="{2AC25498-0F40-44AF-A733-FDA14BEDCA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15029" y="2970989"/>
            <a:ext cx="9050655" cy="3581400"/>
          </a:xfrm>
          <a:prstGeom prst="rect">
            <a:avLst/>
          </a:prstGeom>
          <a:noFill/>
          <a:ln>
            <a:noFill/>
          </a:ln>
        </p:spPr>
      </p:pic>
      <p:sp>
        <p:nvSpPr>
          <p:cNvPr id="3" name="TextBox 2">
            <a:extLst>
              <a:ext uri="{FF2B5EF4-FFF2-40B4-BE49-F238E27FC236}">
                <a16:creationId xmlns:a16="http://schemas.microsoft.com/office/drawing/2014/main" id="{9D186002-9A43-4E50-9F20-465DF0C5FD38}"/>
              </a:ext>
            </a:extLst>
          </p:cNvPr>
          <p:cNvSpPr txBox="1"/>
          <p:nvPr/>
        </p:nvSpPr>
        <p:spPr>
          <a:xfrm>
            <a:off x="5311302" y="2003898"/>
            <a:ext cx="184731" cy="369332"/>
          </a:xfrm>
          <a:prstGeom prst="rect">
            <a:avLst/>
          </a:prstGeom>
          <a:noFill/>
        </p:spPr>
        <p:txBody>
          <a:bodyPr wrap="none" rtlCol="0">
            <a:spAutoFit/>
          </a:bodyPr>
          <a:lstStyle/>
          <a:p>
            <a:endParaRPr lang="en-GB" dirty="0"/>
          </a:p>
        </p:txBody>
      </p:sp>
      <p:sp>
        <p:nvSpPr>
          <p:cNvPr id="6" name="TextBox 5">
            <a:extLst>
              <a:ext uri="{FF2B5EF4-FFF2-40B4-BE49-F238E27FC236}">
                <a16:creationId xmlns:a16="http://schemas.microsoft.com/office/drawing/2014/main" id="{739D96B3-FC26-4D8D-BAD6-8E1E4B4B4C37}"/>
              </a:ext>
            </a:extLst>
          </p:cNvPr>
          <p:cNvSpPr txBox="1"/>
          <p:nvPr/>
        </p:nvSpPr>
        <p:spPr>
          <a:xfrm>
            <a:off x="2829471" y="1471780"/>
            <a:ext cx="7957226" cy="1200329"/>
          </a:xfrm>
          <a:prstGeom prst="rect">
            <a:avLst/>
          </a:prstGeom>
          <a:noFill/>
        </p:spPr>
        <p:txBody>
          <a:bodyPr wrap="square" rtlCol="0">
            <a:spAutoFit/>
          </a:bodyPr>
          <a:lstStyle/>
          <a:p>
            <a:r>
              <a:rPr lang="en-GB" dirty="0">
                <a:solidFill>
                  <a:schemeClr val="bg1"/>
                </a:solidFill>
              </a:rPr>
              <a:t>The two sets of plots for persistent / non-persistent patients have similar forms which implies that age isn’t a useful indicator of</a:t>
            </a:r>
          </a:p>
          <a:p>
            <a:r>
              <a:rPr lang="en-GB" dirty="0">
                <a:solidFill>
                  <a:schemeClr val="bg1"/>
                </a:solidFill>
              </a:rPr>
              <a:t>whether or not a patient is persistent, and also some age ranges are heavily underrepresented (namely &lt;55)</a:t>
            </a:r>
          </a:p>
        </p:txBody>
      </p:sp>
    </p:spTree>
    <p:extLst>
      <p:ext uri="{BB962C8B-B14F-4D97-AF65-F5344CB8AC3E}">
        <p14:creationId xmlns:p14="http://schemas.microsoft.com/office/powerpoint/2010/main" val="50478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10-11 (EDA) (cont.)</a:t>
            </a:r>
            <a:endParaRPr lang="en-GB" sz="900" dirty="0">
              <a:solidFill>
                <a:srgbClr val="000000"/>
              </a:solidFill>
              <a:latin typeface="Calibri" panose="020F0502020204030204" pitchFamily="34" charset="0"/>
              <a:ea typeface="Calibri" panose="020F0502020204030204" pitchFamily="34" charset="0"/>
            </a:endParaRPr>
          </a:p>
        </p:txBody>
      </p:sp>
      <p:pic>
        <p:nvPicPr>
          <p:cNvPr id="4" name="Picture 3" descr="C:\Users\Natha\AppData\Local\Microsoft\Windows\INetCache\Content.MSO\794A9D1C.tmp">
            <a:extLst>
              <a:ext uri="{FF2B5EF4-FFF2-40B4-BE49-F238E27FC236}">
                <a16:creationId xmlns:a16="http://schemas.microsoft.com/office/drawing/2014/main" id="{93CEF8DF-E965-408E-9387-1787A753FF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7463" y="2635906"/>
            <a:ext cx="9338553" cy="4222094"/>
          </a:xfrm>
          <a:prstGeom prst="rect">
            <a:avLst/>
          </a:prstGeom>
          <a:noFill/>
          <a:ln>
            <a:noFill/>
          </a:ln>
        </p:spPr>
      </p:pic>
      <p:sp>
        <p:nvSpPr>
          <p:cNvPr id="3" name="TextBox 2">
            <a:extLst>
              <a:ext uri="{FF2B5EF4-FFF2-40B4-BE49-F238E27FC236}">
                <a16:creationId xmlns:a16="http://schemas.microsoft.com/office/drawing/2014/main" id="{5E0B99A0-8F8F-47D0-82FD-FA8C65A54F5F}"/>
              </a:ext>
            </a:extLst>
          </p:cNvPr>
          <p:cNvSpPr txBox="1"/>
          <p:nvPr/>
        </p:nvSpPr>
        <p:spPr>
          <a:xfrm>
            <a:off x="1315616" y="1298131"/>
            <a:ext cx="9694505" cy="923330"/>
          </a:xfrm>
          <a:prstGeom prst="rect">
            <a:avLst/>
          </a:prstGeom>
          <a:noFill/>
        </p:spPr>
        <p:txBody>
          <a:bodyPr wrap="square" rtlCol="0">
            <a:spAutoFit/>
          </a:bodyPr>
          <a:lstStyle/>
          <a:p>
            <a:r>
              <a:rPr lang="en-GB" dirty="0">
                <a:solidFill>
                  <a:schemeClr val="bg1"/>
                </a:solidFill>
              </a:rPr>
              <a:t>The following sample of our work corresponds to the 6 best features (some feature names are abbreviated).  </a:t>
            </a:r>
            <a:r>
              <a:rPr lang="en-GB" dirty="0" err="1">
                <a:solidFill>
                  <a:schemeClr val="bg1"/>
                </a:solidFill>
              </a:rPr>
              <a:t>Dexa_During_Rx</a:t>
            </a:r>
            <a:r>
              <a:rPr lang="en-GB" dirty="0">
                <a:solidFill>
                  <a:schemeClr val="bg1"/>
                </a:solidFill>
              </a:rPr>
              <a:t> (DDR) was found to be a strong predictor from </a:t>
            </a:r>
            <a:r>
              <a:rPr lang="en-GB" dirty="0" err="1">
                <a:solidFill>
                  <a:schemeClr val="bg1"/>
                </a:solidFill>
              </a:rPr>
              <a:t>SelectKBest</a:t>
            </a:r>
            <a:r>
              <a:rPr lang="en-GB" dirty="0">
                <a:solidFill>
                  <a:schemeClr val="bg1"/>
                </a:solidFill>
              </a:rPr>
              <a:t>, and it does look good here also (many patients with DDR=1 were persistent):</a:t>
            </a:r>
          </a:p>
        </p:txBody>
      </p:sp>
    </p:spTree>
    <p:extLst>
      <p:ext uri="{BB962C8B-B14F-4D97-AF65-F5344CB8AC3E}">
        <p14:creationId xmlns:p14="http://schemas.microsoft.com/office/powerpoint/2010/main" val="256308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10-11 (EDA) (cont.)</a:t>
            </a:r>
            <a:endParaRPr lang="en-GB" sz="900" dirty="0">
              <a:solidFill>
                <a:srgbClr val="000000"/>
              </a:solidFill>
              <a:latin typeface="Calibri" panose="020F0502020204030204" pitchFamily="34" charset="0"/>
              <a:ea typeface="Calibri" panose="020F0502020204030204" pitchFamily="34" charset="0"/>
            </a:endParaRPr>
          </a:p>
        </p:txBody>
      </p:sp>
      <p:pic>
        <p:nvPicPr>
          <p:cNvPr id="5" name="Picture 4" descr="C:\Users\Natha\AppData\Local\Microsoft\Windows\INetCache\Content.MSO\752E146B.tmp">
            <a:extLst>
              <a:ext uri="{FF2B5EF4-FFF2-40B4-BE49-F238E27FC236}">
                <a16:creationId xmlns:a16="http://schemas.microsoft.com/office/drawing/2014/main" id="{59357F79-EE18-4D6C-9BAC-F83C543293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45837" y="2463282"/>
            <a:ext cx="6108392" cy="4090199"/>
          </a:xfrm>
          <a:prstGeom prst="rect">
            <a:avLst/>
          </a:prstGeom>
          <a:noFill/>
          <a:ln>
            <a:noFill/>
          </a:ln>
        </p:spPr>
      </p:pic>
      <p:sp>
        <p:nvSpPr>
          <p:cNvPr id="6" name="TextBox 5">
            <a:extLst>
              <a:ext uri="{FF2B5EF4-FFF2-40B4-BE49-F238E27FC236}">
                <a16:creationId xmlns:a16="http://schemas.microsoft.com/office/drawing/2014/main" id="{9CB18D62-0B6F-4FCD-922F-E52CFB43334F}"/>
              </a:ext>
            </a:extLst>
          </p:cNvPr>
          <p:cNvSpPr txBox="1"/>
          <p:nvPr/>
        </p:nvSpPr>
        <p:spPr>
          <a:xfrm>
            <a:off x="1418254" y="1619144"/>
            <a:ext cx="8824972" cy="1200329"/>
          </a:xfrm>
          <a:prstGeom prst="rect">
            <a:avLst/>
          </a:prstGeom>
          <a:noFill/>
        </p:spPr>
        <p:txBody>
          <a:bodyPr wrap="square" rtlCol="0">
            <a:spAutoFit/>
          </a:bodyPr>
          <a:lstStyle/>
          <a:p>
            <a:r>
              <a:rPr lang="en-GB" dirty="0">
                <a:solidFill>
                  <a:schemeClr val="bg1"/>
                </a:solidFill>
              </a:rPr>
              <a:t>We clearly see that as the </a:t>
            </a:r>
            <a:r>
              <a:rPr lang="en-GB" dirty="0" err="1">
                <a:solidFill>
                  <a:schemeClr val="bg1"/>
                </a:solidFill>
              </a:rPr>
              <a:t>Count_Of_Risks</a:t>
            </a:r>
            <a:r>
              <a:rPr lang="en-GB" dirty="0">
                <a:solidFill>
                  <a:schemeClr val="bg1"/>
                </a:solidFill>
              </a:rPr>
              <a:t> increases, </a:t>
            </a:r>
            <a:r>
              <a:rPr lang="en-GB" dirty="0" err="1">
                <a:solidFill>
                  <a:schemeClr val="bg1"/>
                </a:solidFill>
              </a:rPr>
              <a:t>Dexa_Freq_During_Rx</a:t>
            </a:r>
            <a:r>
              <a:rPr lang="en-GB" dirty="0">
                <a:solidFill>
                  <a:schemeClr val="bg1"/>
                </a:solidFill>
              </a:rPr>
              <a:t> tends to decrease (negative correlation):</a:t>
            </a:r>
          </a:p>
          <a:p>
            <a:r>
              <a:rPr lang="en-GB" dirty="0">
                <a:solidFill>
                  <a:schemeClr val="bg1"/>
                </a:solidFill>
              </a:rPr>
              <a:t> </a:t>
            </a:r>
          </a:p>
          <a:p>
            <a:endParaRPr lang="en-GB" dirty="0">
              <a:solidFill>
                <a:schemeClr val="bg1"/>
              </a:solidFill>
            </a:endParaRPr>
          </a:p>
        </p:txBody>
      </p:sp>
    </p:spTree>
    <p:extLst>
      <p:ext uri="{BB962C8B-B14F-4D97-AF65-F5344CB8AC3E}">
        <p14:creationId xmlns:p14="http://schemas.microsoft.com/office/powerpoint/2010/main" val="3591404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2383</TotalTime>
  <Words>724</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Glacier Internship: Presentation &amp; Report for the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nathan adam</dc:creator>
  <cp:lastModifiedBy>Mr. Obiri Vincent</cp:lastModifiedBy>
  <cp:revision>18</cp:revision>
  <dcterms:created xsi:type="dcterms:W3CDTF">2021-08-15T06:32:58Z</dcterms:created>
  <dcterms:modified xsi:type="dcterms:W3CDTF">2022-03-15T02:24:43Z</dcterms:modified>
</cp:coreProperties>
</file>