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83" r:id="rId4"/>
    <p:sldId id="257" r:id="rId5"/>
    <p:sldId id="284" r:id="rId6"/>
    <p:sldId id="259" r:id="rId7"/>
    <p:sldId id="285" r:id="rId8"/>
    <p:sldId id="286" r:id="rId9"/>
    <p:sldId id="287" r:id="rId10"/>
    <p:sldId id="288" r:id="rId11"/>
    <p:sldId id="289" r:id="rId12"/>
    <p:sldId id="290" r:id="rId13"/>
    <p:sldId id="291" r:id="rId14"/>
    <p:sldId id="292" r:id="rId15"/>
    <p:sldId id="293" r:id="rId16"/>
    <p:sldId id="296" r:id="rId17"/>
    <p:sldId id="294" r:id="rId18"/>
    <p:sldId id="299" r:id="rId19"/>
    <p:sldId id="297" r:id="rId20"/>
    <p:sldId id="298" r:id="rId21"/>
    <p:sldId id="30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25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1/13/2022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1/13/2022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26215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2500" dirty="0">
                <a:solidFill>
                  <a:srgbClr val="FF6600"/>
                </a:solidFill>
              </a:rPr>
              <a:t>Vincent </a:t>
            </a:r>
            <a:r>
              <a:rPr lang="en-US" sz="2500" dirty="0" err="1">
                <a:solidFill>
                  <a:srgbClr val="FF6600"/>
                </a:solidFill>
              </a:rPr>
              <a:t>Machoka</a:t>
            </a:r>
            <a:r>
              <a:rPr lang="en-US" sz="2500" dirty="0">
                <a:solidFill>
                  <a:srgbClr val="FF6600"/>
                </a:solidFill>
              </a:rPr>
              <a:t> </a:t>
            </a:r>
            <a:r>
              <a:rPr lang="en-US" sz="2500" dirty="0" err="1">
                <a:solidFill>
                  <a:srgbClr val="FF6600"/>
                </a:solidFill>
              </a:rPr>
              <a:t>Obiri</a:t>
            </a:r>
            <a:endParaRPr lang="en-US" sz="2500" dirty="0">
              <a:solidFill>
                <a:srgbClr val="FF6600"/>
              </a:solidFill>
            </a:endParaRPr>
          </a:p>
          <a:p>
            <a:r>
              <a:rPr lang="en-US" sz="2500" dirty="0">
                <a:solidFill>
                  <a:srgbClr val="FF6600"/>
                </a:solidFill>
              </a:rPr>
              <a:t>08-Jan-2022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the day of the week</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Analyzing Profit by the day of the week during 2016-2018 also suggests Yellow Cab performed much better than Pink Cab.</a:t>
            </a:r>
          </a:p>
          <a:p>
            <a:pPr>
              <a:buFontTx/>
              <a:buChar char="-"/>
            </a:pPr>
            <a:r>
              <a:rPr lang="en-US" dirty="0"/>
              <a:t>On Friday, Yellow Cab generated 10.5 million profit compared to 1.3M by Pink Cab, and similar trends follow for Saturday and Sunday.</a:t>
            </a:r>
          </a:p>
        </p:txBody>
      </p:sp>
      <p:pic>
        <p:nvPicPr>
          <p:cNvPr id="9" name="Picture 8">
            <a:extLst>
              <a:ext uri="{FF2B5EF4-FFF2-40B4-BE49-F238E27FC236}">
                <a16:creationId xmlns:a16="http://schemas.microsoft.com/office/drawing/2014/main" id="{5254CF2B-86C6-4118-8913-E7BED7EC3F14}"/>
              </a:ext>
            </a:extLst>
          </p:cNvPr>
          <p:cNvPicPr>
            <a:picLocks noChangeAspect="1"/>
          </p:cNvPicPr>
          <p:nvPr/>
        </p:nvPicPr>
        <p:blipFill>
          <a:blip r:embed="rId2"/>
          <a:stretch>
            <a:fillRect/>
          </a:stretch>
        </p:blipFill>
        <p:spPr>
          <a:xfrm>
            <a:off x="447739" y="1576843"/>
            <a:ext cx="5115639" cy="4848902"/>
          </a:xfrm>
          <a:prstGeom prst="rect">
            <a:avLst/>
          </a:prstGeom>
        </p:spPr>
      </p:pic>
      <p:sp>
        <p:nvSpPr>
          <p:cNvPr id="22" name="TextBox 21">
            <a:extLst>
              <a:ext uri="{FF2B5EF4-FFF2-40B4-BE49-F238E27FC236}">
                <a16:creationId xmlns:a16="http://schemas.microsoft.com/office/drawing/2014/main" id="{A98BD6CF-EAC3-408A-95DD-EDC545CE6C70}"/>
              </a:ext>
            </a:extLst>
          </p:cNvPr>
          <p:cNvSpPr txBox="1"/>
          <p:nvPr/>
        </p:nvSpPr>
        <p:spPr>
          <a:xfrm>
            <a:off x="1138205" y="1822849"/>
            <a:ext cx="736891" cy="323165"/>
          </a:xfrm>
          <a:prstGeom prst="rect">
            <a:avLst/>
          </a:prstGeom>
          <a:noFill/>
        </p:spPr>
        <p:txBody>
          <a:bodyPr wrap="square" rtlCol="0">
            <a:spAutoFit/>
          </a:bodyPr>
          <a:lstStyle/>
          <a:p>
            <a:r>
              <a:rPr lang="en-US" sz="1500" b="1" dirty="0">
                <a:solidFill>
                  <a:srgbClr val="C00000"/>
                </a:solidFill>
              </a:rPr>
              <a:t>10.5 M</a:t>
            </a:r>
          </a:p>
        </p:txBody>
      </p:sp>
      <p:sp>
        <p:nvSpPr>
          <p:cNvPr id="23" name="TextBox 22">
            <a:extLst>
              <a:ext uri="{FF2B5EF4-FFF2-40B4-BE49-F238E27FC236}">
                <a16:creationId xmlns:a16="http://schemas.microsoft.com/office/drawing/2014/main" id="{AE0258F0-AEAD-4AD9-AC9C-DB6555DD5532}"/>
              </a:ext>
            </a:extLst>
          </p:cNvPr>
          <p:cNvSpPr txBox="1"/>
          <p:nvPr/>
        </p:nvSpPr>
        <p:spPr>
          <a:xfrm>
            <a:off x="1138206" y="5268735"/>
            <a:ext cx="736891" cy="323165"/>
          </a:xfrm>
          <a:prstGeom prst="rect">
            <a:avLst/>
          </a:prstGeom>
          <a:noFill/>
        </p:spPr>
        <p:txBody>
          <a:bodyPr wrap="square" rtlCol="0">
            <a:spAutoFit/>
          </a:bodyPr>
          <a:lstStyle/>
          <a:p>
            <a:r>
              <a:rPr lang="en-US" sz="1500" b="1" dirty="0">
                <a:solidFill>
                  <a:srgbClr val="C00000"/>
                </a:solidFill>
              </a:rPr>
              <a:t>1.3 M</a:t>
            </a:r>
          </a:p>
        </p:txBody>
      </p:sp>
      <p:sp>
        <p:nvSpPr>
          <p:cNvPr id="24" name="TextBox 23">
            <a:extLst>
              <a:ext uri="{FF2B5EF4-FFF2-40B4-BE49-F238E27FC236}">
                <a16:creationId xmlns:a16="http://schemas.microsoft.com/office/drawing/2014/main" id="{E4B8A0AC-8E94-4368-8868-DC4DA980CC31}"/>
              </a:ext>
            </a:extLst>
          </p:cNvPr>
          <p:cNvSpPr txBox="1"/>
          <p:nvPr/>
        </p:nvSpPr>
        <p:spPr>
          <a:xfrm>
            <a:off x="2197116" y="1984431"/>
            <a:ext cx="847026" cy="323165"/>
          </a:xfrm>
          <a:prstGeom prst="rect">
            <a:avLst/>
          </a:prstGeom>
          <a:noFill/>
        </p:spPr>
        <p:txBody>
          <a:bodyPr wrap="square" rtlCol="0">
            <a:spAutoFit/>
          </a:bodyPr>
          <a:lstStyle/>
          <a:p>
            <a:r>
              <a:rPr lang="en-US" sz="1500" b="1" dirty="0">
                <a:solidFill>
                  <a:srgbClr val="C00000"/>
                </a:solidFill>
              </a:rPr>
              <a:t>10.0 M</a:t>
            </a:r>
          </a:p>
        </p:txBody>
      </p:sp>
      <p:sp>
        <p:nvSpPr>
          <p:cNvPr id="25" name="TextBox 24">
            <a:extLst>
              <a:ext uri="{FF2B5EF4-FFF2-40B4-BE49-F238E27FC236}">
                <a16:creationId xmlns:a16="http://schemas.microsoft.com/office/drawing/2014/main" id="{2B4F289C-D324-4A91-A5DE-20D011A9282B}"/>
              </a:ext>
            </a:extLst>
          </p:cNvPr>
          <p:cNvSpPr txBox="1"/>
          <p:nvPr/>
        </p:nvSpPr>
        <p:spPr>
          <a:xfrm>
            <a:off x="2197118" y="5307642"/>
            <a:ext cx="736891" cy="323165"/>
          </a:xfrm>
          <a:prstGeom prst="rect">
            <a:avLst/>
          </a:prstGeom>
          <a:noFill/>
        </p:spPr>
        <p:txBody>
          <a:bodyPr wrap="square" rtlCol="0">
            <a:spAutoFit/>
          </a:bodyPr>
          <a:lstStyle/>
          <a:p>
            <a:r>
              <a:rPr lang="en-US" sz="1500" b="1" dirty="0">
                <a:solidFill>
                  <a:srgbClr val="C00000"/>
                </a:solidFill>
              </a:rPr>
              <a:t>1.3 M</a:t>
            </a:r>
          </a:p>
        </p:txBody>
      </p:sp>
      <p:sp>
        <p:nvSpPr>
          <p:cNvPr id="26" name="TextBox 25">
            <a:extLst>
              <a:ext uri="{FF2B5EF4-FFF2-40B4-BE49-F238E27FC236}">
                <a16:creationId xmlns:a16="http://schemas.microsoft.com/office/drawing/2014/main" id="{F12B0DA9-B8AE-4ECD-B5D6-2A10C9B0928E}"/>
              </a:ext>
            </a:extLst>
          </p:cNvPr>
          <p:cNvSpPr txBox="1"/>
          <p:nvPr/>
        </p:nvSpPr>
        <p:spPr>
          <a:xfrm>
            <a:off x="2803520" y="5281157"/>
            <a:ext cx="736891" cy="323165"/>
          </a:xfrm>
          <a:prstGeom prst="rect">
            <a:avLst/>
          </a:prstGeom>
          <a:noFill/>
        </p:spPr>
        <p:txBody>
          <a:bodyPr wrap="square" rtlCol="0">
            <a:spAutoFit/>
          </a:bodyPr>
          <a:lstStyle/>
          <a:p>
            <a:r>
              <a:rPr lang="en-US" sz="1500" b="1" dirty="0">
                <a:solidFill>
                  <a:srgbClr val="C00000"/>
                </a:solidFill>
              </a:rPr>
              <a:t>1.28 M</a:t>
            </a:r>
          </a:p>
        </p:txBody>
      </p:sp>
      <p:sp>
        <p:nvSpPr>
          <p:cNvPr id="27" name="TextBox 26">
            <a:extLst>
              <a:ext uri="{FF2B5EF4-FFF2-40B4-BE49-F238E27FC236}">
                <a16:creationId xmlns:a16="http://schemas.microsoft.com/office/drawing/2014/main" id="{05B998ED-C5DF-4F1A-AA8B-78012BF03332}"/>
              </a:ext>
            </a:extLst>
          </p:cNvPr>
          <p:cNvSpPr txBox="1"/>
          <p:nvPr/>
        </p:nvSpPr>
        <p:spPr>
          <a:xfrm>
            <a:off x="2997716" y="1997673"/>
            <a:ext cx="736891" cy="323165"/>
          </a:xfrm>
          <a:prstGeom prst="rect">
            <a:avLst/>
          </a:prstGeom>
          <a:noFill/>
        </p:spPr>
        <p:txBody>
          <a:bodyPr wrap="square" rtlCol="0">
            <a:spAutoFit/>
          </a:bodyPr>
          <a:lstStyle/>
          <a:p>
            <a:r>
              <a:rPr lang="en-US" sz="1500" b="1" dirty="0">
                <a:solidFill>
                  <a:srgbClr val="C00000"/>
                </a:solidFill>
              </a:rPr>
              <a:t>9.7 M</a:t>
            </a:r>
          </a:p>
        </p:txBody>
      </p:sp>
    </p:spTree>
    <p:extLst>
      <p:ext uri="{BB962C8B-B14F-4D97-AF65-F5344CB8AC3E}">
        <p14:creationId xmlns:p14="http://schemas.microsoft.com/office/powerpoint/2010/main" val="275046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City for each Company</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pPr>
              <a:buFontTx/>
              <a:buChar char="-"/>
            </a:pPr>
            <a:r>
              <a:rPr lang="en-US" dirty="0"/>
              <a:t>In  every city across, Yellow Cab performed better than Pink Cab.  </a:t>
            </a:r>
          </a:p>
          <a:p>
            <a:pPr>
              <a:buFontTx/>
              <a:buChar char="-"/>
            </a:pPr>
            <a:r>
              <a:rPr lang="en-US" dirty="0"/>
              <a:t>New York has more business for both companies.  Yellow Cab brought in 2.8 M profit here compared to 1.5 M for Pink Cab approx.</a:t>
            </a:r>
          </a:p>
        </p:txBody>
      </p:sp>
      <p:pic>
        <p:nvPicPr>
          <p:cNvPr id="3" name="Picture 2">
            <a:extLst>
              <a:ext uri="{FF2B5EF4-FFF2-40B4-BE49-F238E27FC236}">
                <a16:creationId xmlns:a16="http://schemas.microsoft.com/office/drawing/2014/main" id="{5D59EF32-9D8F-4FBE-8A69-B80229684221}"/>
              </a:ext>
            </a:extLst>
          </p:cNvPr>
          <p:cNvPicPr>
            <a:picLocks noChangeAspect="1"/>
          </p:cNvPicPr>
          <p:nvPr/>
        </p:nvPicPr>
        <p:blipFill>
          <a:blip r:embed="rId2"/>
          <a:stretch>
            <a:fillRect/>
          </a:stretch>
        </p:blipFill>
        <p:spPr>
          <a:xfrm>
            <a:off x="634610" y="2004431"/>
            <a:ext cx="6154009" cy="4172532"/>
          </a:xfrm>
          <a:prstGeom prst="rect">
            <a:avLst/>
          </a:prstGeom>
        </p:spPr>
      </p:pic>
      <p:sp>
        <p:nvSpPr>
          <p:cNvPr id="14" name="TextBox 13">
            <a:extLst>
              <a:ext uri="{FF2B5EF4-FFF2-40B4-BE49-F238E27FC236}">
                <a16:creationId xmlns:a16="http://schemas.microsoft.com/office/drawing/2014/main" id="{3F699AA8-46FB-4C54-BAC1-5017DFE67D7E}"/>
              </a:ext>
            </a:extLst>
          </p:cNvPr>
          <p:cNvSpPr txBox="1"/>
          <p:nvPr/>
        </p:nvSpPr>
        <p:spPr>
          <a:xfrm>
            <a:off x="3597653" y="2158978"/>
            <a:ext cx="847026" cy="323165"/>
          </a:xfrm>
          <a:prstGeom prst="rect">
            <a:avLst/>
          </a:prstGeom>
          <a:noFill/>
        </p:spPr>
        <p:txBody>
          <a:bodyPr wrap="square" rtlCol="0">
            <a:spAutoFit/>
          </a:bodyPr>
          <a:lstStyle/>
          <a:p>
            <a:r>
              <a:rPr lang="en-US" sz="1500" dirty="0">
                <a:solidFill>
                  <a:srgbClr val="C00000"/>
                </a:solidFill>
              </a:rPr>
              <a:t>2.8 M</a:t>
            </a:r>
          </a:p>
        </p:txBody>
      </p:sp>
      <p:sp>
        <p:nvSpPr>
          <p:cNvPr id="15" name="TextBox 14">
            <a:extLst>
              <a:ext uri="{FF2B5EF4-FFF2-40B4-BE49-F238E27FC236}">
                <a16:creationId xmlns:a16="http://schemas.microsoft.com/office/drawing/2014/main" id="{0927FBFB-15FB-48D8-9413-C9BE9F9D6ED8}"/>
              </a:ext>
            </a:extLst>
          </p:cNvPr>
          <p:cNvSpPr txBox="1"/>
          <p:nvPr/>
        </p:nvSpPr>
        <p:spPr>
          <a:xfrm>
            <a:off x="3564860" y="4487419"/>
            <a:ext cx="847026" cy="323165"/>
          </a:xfrm>
          <a:prstGeom prst="rect">
            <a:avLst/>
          </a:prstGeom>
          <a:noFill/>
        </p:spPr>
        <p:txBody>
          <a:bodyPr wrap="square" rtlCol="0">
            <a:spAutoFit/>
          </a:bodyPr>
          <a:lstStyle/>
          <a:p>
            <a:r>
              <a:rPr lang="en-US" sz="1500" dirty="0">
                <a:solidFill>
                  <a:srgbClr val="C00000"/>
                </a:solidFill>
              </a:rPr>
              <a:t>1.5 M</a:t>
            </a:r>
          </a:p>
        </p:txBody>
      </p:sp>
    </p:spTree>
    <p:extLst>
      <p:ext uri="{BB962C8B-B14F-4D97-AF65-F5344CB8AC3E}">
        <p14:creationId xmlns:p14="http://schemas.microsoft.com/office/powerpoint/2010/main" val="424733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Quarterly Profit 2016-2018</a:t>
            </a:r>
          </a:p>
        </p:txBody>
      </p:sp>
      <p:pic>
        <p:nvPicPr>
          <p:cNvPr id="7" name="Picture 6">
            <a:extLst>
              <a:ext uri="{FF2B5EF4-FFF2-40B4-BE49-F238E27FC236}">
                <a16:creationId xmlns:a16="http://schemas.microsoft.com/office/drawing/2014/main" id="{A01FE3D9-2B4D-42FD-B6D5-EA318B7EAA34}"/>
              </a:ext>
            </a:extLst>
          </p:cNvPr>
          <p:cNvPicPr>
            <a:picLocks noChangeAspect="1"/>
          </p:cNvPicPr>
          <p:nvPr/>
        </p:nvPicPr>
        <p:blipFill>
          <a:blip r:embed="rId2"/>
          <a:stretch>
            <a:fillRect/>
          </a:stretch>
        </p:blipFill>
        <p:spPr>
          <a:xfrm>
            <a:off x="272597" y="1632031"/>
            <a:ext cx="7401418" cy="4544932"/>
          </a:xfrm>
          <a:prstGeom prst="rect">
            <a:avLst/>
          </a:prstGeom>
        </p:spPr>
      </p:pic>
      <p:sp>
        <p:nvSpPr>
          <p:cNvPr id="10" name="TextBox 9">
            <a:extLst>
              <a:ext uri="{FF2B5EF4-FFF2-40B4-BE49-F238E27FC236}">
                <a16:creationId xmlns:a16="http://schemas.microsoft.com/office/drawing/2014/main" id="{3241E91A-66DD-4145-8627-4BE19310C2A6}"/>
              </a:ext>
            </a:extLst>
          </p:cNvPr>
          <p:cNvSpPr txBox="1"/>
          <p:nvPr/>
        </p:nvSpPr>
        <p:spPr>
          <a:xfrm>
            <a:off x="1597298" y="4950460"/>
            <a:ext cx="590312" cy="261610"/>
          </a:xfrm>
          <a:prstGeom prst="rect">
            <a:avLst/>
          </a:prstGeom>
          <a:noFill/>
        </p:spPr>
        <p:txBody>
          <a:bodyPr wrap="square" rtlCol="0">
            <a:spAutoFit/>
          </a:bodyPr>
          <a:lstStyle/>
          <a:p>
            <a:r>
              <a:rPr lang="en-US" sz="1100" b="1" dirty="0">
                <a:solidFill>
                  <a:srgbClr val="FF0000"/>
                </a:solidFill>
              </a:rPr>
              <a:t>0.93 M</a:t>
            </a:r>
          </a:p>
        </p:txBody>
      </p:sp>
      <p:sp>
        <p:nvSpPr>
          <p:cNvPr id="11" name="TextBox 10">
            <a:extLst>
              <a:ext uri="{FF2B5EF4-FFF2-40B4-BE49-F238E27FC236}">
                <a16:creationId xmlns:a16="http://schemas.microsoft.com/office/drawing/2014/main" id="{658B9F85-07AC-4E73-A466-C8C66E60B707}"/>
              </a:ext>
            </a:extLst>
          </p:cNvPr>
          <p:cNvSpPr txBox="1"/>
          <p:nvPr/>
        </p:nvSpPr>
        <p:spPr>
          <a:xfrm>
            <a:off x="2102733" y="4979749"/>
            <a:ext cx="590312" cy="261610"/>
          </a:xfrm>
          <a:prstGeom prst="rect">
            <a:avLst/>
          </a:prstGeom>
          <a:noFill/>
        </p:spPr>
        <p:txBody>
          <a:bodyPr wrap="square" rtlCol="0">
            <a:spAutoFit/>
          </a:bodyPr>
          <a:lstStyle/>
          <a:p>
            <a:r>
              <a:rPr lang="en-US" sz="1100" b="1" dirty="0">
                <a:solidFill>
                  <a:srgbClr val="FF0000"/>
                </a:solidFill>
              </a:rPr>
              <a:t>0.65 M</a:t>
            </a:r>
          </a:p>
        </p:txBody>
      </p:sp>
      <p:sp>
        <p:nvSpPr>
          <p:cNvPr id="12" name="TextBox 11">
            <a:extLst>
              <a:ext uri="{FF2B5EF4-FFF2-40B4-BE49-F238E27FC236}">
                <a16:creationId xmlns:a16="http://schemas.microsoft.com/office/drawing/2014/main" id="{42F30E8A-CA5E-45AD-899A-545748F5C6E4}"/>
              </a:ext>
            </a:extLst>
          </p:cNvPr>
          <p:cNvSpPr txBox="1"/>
          <p:nvPr/>
        </p:nvSpPr>
        <p:spPr>
          <a:xfrm>
            <a:off x="2509109" y="4885926"/>
            <a:ext cx="590311" cy="261610"/>
          </a:xfrm>
          <a:prstGeom prst="rect">
            <a:avLst/>
          </a:prstGeom>
          <a:noFill/>
        </p:spPr>
        <p:txBody>
          <a:bodyPr wrap="square" rtlCol="0">
            <a:spAutoFit/>
          </a:bodyPr>
          <a:lstStyle/>
          <a:p>
            <a:r>
              <a:rPr lang="en-US" sz="1100" b="1" dirty="0">
                <a:solidFill>
                  <a:srgbClr val="FF0000"/>
                </a:solidFill>
              </a:rPr>
              <a:t>1.18 M</a:t>
            </a:r>
          </a:p>
        </p:txBody>
      </p:sp>
      <p:sp>
        <p:nvSpPr>
          <p:cNvPr id="13" name="TextBox 12">
            <a:extLst>
              <a:ext uri="{FF2B5EF4-FFF2-40B4-BE49-F238E27FC236}">
                <a16:creationId xmlns:a16="http://schemas.microsoft.com/office/drawing/2014/main" id="{7940DE51-9E77-4186-A9C7-AC22D7F93479}"/>
              </a:ext>
            </a:extLst>
          </p:cNvPr>
          <p:cNvSpPr txBox="1"/>
          <p:nvPr/>
        </p:nvSpPr>
        <p:spPr>
          <a:xfrm>
            <a:off x="2928987" y="4733527"/>
            <a:ext cx="590311" cy="261610"/>
          </a:xfrm>
          <a:prstGeom prst="rect">
            <a:avLst/>
          </a:prstGeom>
          <a:noFill/>
        </p:spPr>
        <p:txBody>
          <a:bodyPr wrap="square" rtlCol="0">
            <a:spAutoFit/>
          </a:bodyPr>
          <a:lstStyle/>
          <a:p>
            <a:r>
              <a:rPr lang="en-US" sz="1100" b="1" dirty="0">
                <a:solidFill>
                  <a:srgbClr val="FF0000"/>
                </a:solidFill>
              </a:rPr>
              <a:t>1.94 M</a:t>
            </a:r>
          </a:p>
        </p:txBody>
      </p:sp>
      <p:sp>
        <p:nvSpPr>
          <p:cNvPr id="16" name="TextBox 15">
            <a:extLst>
              <a:ext uri="{FF2B5EF4-FFF2-40B4-BE49-F238E27FC236}">
                <a16:creationId xmlns:a16="http://schemas.microsoft.com/office/drawing/2014/main" id="{AEA806D0-EC2E-4EFD-AE2D-707F2A001D9B}"/>
              </a:ext>
            </a:extLst>
          </p:cNvPr>
          <p:cNvSpPr txBox="1"/>
          <p:nvPr/>
        </p:nvSpPr>
        <p:spPr>
          <a:xfrm>
            <a:off x="4690306" y="2672177"/>
            <a:ext cx="590312" cy="261610"/>
          </a:xfrm>
          <a:prstGeom prst="rect">
            <a:avLst/>
          </a:prstGeom>
          <a:noFill/>
        </p:spPr>
        <p:txBody>
          <a:bodyPr wrap="square" rtlCol="0">
            <a:spAutoFit/>
          </a:bodyPr>
          <a:lstStyle/>
          <a:p>
            <a:r>
              <a:rPr lang="en-US" sz="1100" b="1" dirty="0">
                <a:solidFill>
                  <a:srgbClr val="FF0000"/>
                </a:solidFill>
              </a:rPr>
              <a:t>9.48 M</a:t>
            </a:r>
          </a:p>
        </p:txBody>
      </p:sp>
      <p:sp>
        <p:nvSpPr>
          <p:cNvPr id="17" name="TextBox 16">
            <a:extLst>
              <a:ext uri="{FF2B5EF4-FFF2-40B4-BE49-F238E27FC236}">
                <a16:creationId xmlns:a16="http://schemas.microsoft.com/office/drawing/2014/main" id="{02915DB6-0A55-4B04-B3FD-B8A3668DD211}"/>
              </a:ext>
            </a:extLst>
          </p:cNvPr>
          <p:cNvSpPr txBox="1"/>
          <p:nvPr/>
        </p:nvSpPr>
        <p:spPr>
          <a:xfrm>
            <a:off x="5103432" y="2398277"/>
            <a:ext cx="590312" cy="261610"/>
          </a:xfrm>
          <a:prstGeom prst="rect">
            <a:avLst/>
          </a:prstGeom>
          <a:noFill/>
        </p:spPr>
        <p:txBody>
          <a:bodyPr wrap="square" rtlCol="0">
            <a:spAutoFit/>
          </a:bodyPr>
          <a:lstStyle/>
          <a:p>
            <a:r>
              <a:rPr lang="en-US" sz="1100" b="1" dirty="0">
                <a:solidFill>
                  <a:srgbClr val="FF0000"/>
                </a:solidFill>
              </a:rPr>
              <a:t>10.6 M</a:t>
            </a:r>
          </a:p>
        </p:txBody>
      </p:sp>
      <p:sp>
        <p:nvSpPr>
          <p:cNvPr id="18" name="TextBox 17">
            <a:extLst>
              <a:ext uri="{FF2B5EF4-FFF2-40B4-BE49-F238E27FC236}">
                <a16:creationId xmlns:a16="http://schemas.microsoft.com/office/drawing/2014/main" id="{337C9782-1243-43FD-B948-52C4070E083E}"/>
              </a:ext>
            </a:extLst>
          </p:cNvPr>
          <p:cNvSpPr txBox="1"/>
          <p:nvPr/>
        </p:nvSpPr>
        <p:spPr>
          <a:xfrm>
            <a:off x="5600343" y="2541372"/>
            <a:ext cx="590312" cy="261610"/>
          </a:xfrm>
          <a:prstGeom prst="rect">
            <a:avLst/>
          </a:prstGeom>
          <a:noFill/>
        </p:spPr>
        <p:txBody>
          <a:bodyPr wrap="square" rtlCol="0">
            <a:spAutoFit/>
          </a:bodyPr>
          <a:lstStyle/>
          <a:p>
            <a:r>
              <a:rPr lang="en-US" sz="1100" b="1" dirty="0">
                <a:solidFill>
                  <a:srgbClr val="FF0000"/>
                </a:solidFill>
              </a:rPr>
              <a:t>9.8 M</a:t>
            </a:r>
          </a:p>
        </p:txBody>
      </p:sp>
      <p:sp>
        <p:nvSpPr>
          <p:cNvPr id="19" name="TextBox 18">
            <a:extLst>
              <a:ext uri="{FF2B5EF4-FFF2-40B4-BE49-F238E27FC236}">
                <a16:creationId xmlns:a16="http://schemas.microsoft.com/office/drawing/2014/main" id="{22FB2C8B-5148-4CCF-9D6A-96131D971CF3}"/>
              </a:ext>
            </a:extLst>
          </p:cNvPr>
          <p:cNvSpPr txBox="1"/>
          <p:nvPr/>
        </p:nvSpPr>
        <p:spPr>
          <a:xfrm>
            <a:off x="6343055" y="1999291"/>
            <a:ext cx="590312" cy="261610"/>
          </a:xfrm>
          <a:prstGeom prst="rect">
            <a:avLst/>
          </a:prstGeom>
          <a:noFill/>
        </p:spPr>
        <p:txBody>
          <a:bodyPr wrap="square" rtlCol="0">
            <a:spAutoFit/>
          </a:bodyPr>
          <a:lstStyle/>
          <a:p>
            <a:r>
              <a:rPr lang="en-US" sz="1100" b="1" dirty="0">
                <a:solidFill>
                  <a:srgbClr val="FF0000"/>
                </a:solidFill>
              </a:rPr>
              <a:t>12.3 M</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Quarter data at each year (2016 thru 2018) calculated and combined.</a:t>
            </a:r>
          </a:p>
          <a:p>
            <a:pPr>
              <a:buFontTx/>
              <a:buChar char="-"/>
            </a:pPr>
            <a:r>
              <a:rPr lang="en-US" dirty="0"/>
              <a:t>Yellow Cab company clearly outperforms Pink Cab in all quarters.</a:t>
            </a:r>
          </a:p>
          <a:p>
            <a:pPr>
              <a:buFontTx/>
              <a:buChar char="-"/>
            </a:pPr>
            <a:r>
              <a:rPr lang="en-US" dirty="0"/>
              <a:t>Ex: Yellow Cab in Q4 brought in 12.3 million dollars compared to just 1.94 million by Pink Cab.</a:t>
            </a:r>
          </a:p>
        </p:txBody>
      </p:sp>
    </p:spTree>
    <p:extLst>
      <p:ext uri="{BB962C8B-B14F-4D97-AF65-F5344CB8AC3E}">
        <p14:creationId xmlns:p14="http://schemas.microsoft.com/office/powerpoint/2010/main" val="73430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KM Travelled average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KM Travelled was also higher for Yellow Cab than Pink, as shown by a table to the left in each year.  Yellow Cab is a clear choice again!</a:t>
            </a:r>
          </a:p>
        </p:txBody>
      </p:sp>
      <p:pic>
        <p:nvPicPr>
          <p:cNvPr id="3" name="Picture 2">
            <a:extLst>
              <a:ext uri="{FF2B5EF4-FFF2-40B4-BE49-F238E27FC236}">
                <a16:creationId xmlns:a16="http://schemas.microsoft.com/office/drawing/2014/main" id="{CEDFDF43-DB7D-4294-866A-EE8A8FB46CFB}"/>
              </a:ext>
            </a:extLst>
          </p:cNvPr>
          <p:cNvPicPr>
            <a:picLocks noChangeAspect="1"/>
          </p:cNvPicPr>
          <p:nvPr/>
        </p:nvPicPr>
        <p:blipFill>
          <a:blip r:embed="rId2"/>
          <a:stretch>
            <a:fillRect/>
          </a:stretch>
        </p:blipFill>
        <p:spPr>
          <a:xfrm>
            <a:off x="1090712" y="1914735"/>
            <a:ext cx="5005288" cy="3753967"/>
          </a:xfrm>
          <a:prstGeom prst="rect">
            <a:avLst/>
          </a:prstGeom>
        </p:spPr>
      </p:pic>
    </p:spTree>
    <p:extLst>
      <p:ext uri="{BB962C8B-B14F-4D97-AF65-F5344CB8AC3E}">
        <p14:creationId xmlns:p14="http://schemas.microsoft.com/office/powerpoint/2010/main" val="233802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Average Income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income was also higher for Yellow Cab than Pink, as shown by a table to the left in each year.  Yellow Cab is a clear choice again!</a:t>
            </a:r>
          </a:p>
        </p:txBody>
      </p:sp>
      <p:pic>
        <p:nvPicPr>
          <p:cNvPr id="5" name="Picture 4">
            <a:extLst>
              <a:ext uri="{FF2B5EF4-FFF2-40B4-BE49-F238E27FC236}">
                <a16:creationId xmlns:a16="http://schemas.microsoft.com/office/drawing/2014/main" id="{12A5AFAE-EB6B-4915-8714-2DBD8259106D}"/>
              </a:ext>
            </a:extLst>
          </p:cNvPr>
          <p:cNvPicPr>
            <a:picLocks noChangeAspect="1"/>
          </p:cNvPicPr>
          <p:nvPr/>
        </p:nvPicPr>
        <p:blipFill>
          <a:blip r:embed="rId2"/>
          <a:stretch>
            <a:fillRect/>
          </a:stretch>
        </p:blipFill>
        <p:spPr>
          <a:xfrm>
            <a:off x="1240424" y="2042722"/>
            <a:ext cx="5438168" cy="3406492"/>
          </a:xfrm>
          <a:prstGeom prst="rect">
            <a:avLst/>
          </a:prstGeom>
        </p:spPr>
      </p:pic>
    </p:spTree>
    <p:extLst>
      <p:ext uri="{BB962C8B-B14F-4D97-AF65-F5344CB8AC3E}">
        <p14:creationId xmlns:p14="http://schemas.microsoft.com/office/powerpoint/2010/main" val="334354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Summary/Recommendations</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923377" y="1810875"/>
            <a:ext cx="8880380" cy="4351338"/>
          </a:xfrm>
        </p:spPr>
        <p:txBody>
          <a:bodyPr>
            <a:normAutofit lnSpcReduction="10000"/>
          </a:bodyPr>
          <a:lstStyle/>
          <a:p>
            <a:pPr>
              <a:buFontTx/>
              <a:buChar char="-"/>
            </a:pPr>
            <a:r>
              <a:rPr lang="en-US" dirty="0"/>
              <a:t>Data analysis such as overall Profit distribution,  Yearly Profit, Profit at the day of the week, Profit by City, Quarterly Profit,  KM Travelled average against Profit Average and Average Income against Profit Average all show Yellow Cab company is far more profitable than Pink Cab!</a:t>
            </a:r>
          </a:p>
          <a:p>
            <a:pPr>
              <a:buFontTx/>
              <a:buChar char="-"/>
            </a:pPr>
            <a:r>
              <a:rPr lang="en-US" dirty="0"/>
              <a:t>Based on this assessment, I recommend XYZ firm to invest in Yellow Cab.</a:t>
            </a:r>
          </a:p>
          <a:p>
            <a:pPr>
              <a:buFontTx/>
              <a:buChar char="-"/>
            </a:pPr>
            <a:r>
              <a:rPr lang="en-US" dirty="0"/>
              <a:t>To assist XYZ firm further, Machine learning model was developed for Yellow Cab data, which is presented in next slides.</a:t>
            </a:r>
          </a:p>
        </p:txBody>
      </p:sp>
    </p:spTree>
    <p:extLst>
      <p:ext uri="{BB962C8B-B14F-4D97-AF65-F5344CB8AC3E}">
        <p14:creationId xmlns:p14="http://schemas.microsoft.com/office/powerpoint/2010/main" val="366572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Machine Learning (ML) Model-Feature selection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fontScale="92500" lnSpcReduction="10000"/>
          </a:bodyPr>
          <a:lstStyle/>
          <a:p>
            <a:r>
              <a:rPr lang="en-US" dirty="0"/>
              <a:t>2016 Yellow Cab data that are pre-processed prior to EDA.</a:t>
            </a:r>
          </a:p>
          <a:p>
            <a:r>
              <a:rPr lang="en-US" dirty="0"/>
              <a:t>Feature selection performed based on Pearson correlation since we are predicting numerical variable from numerical features.</a:t>
            </a:r>
          </a:p>
          <a:p>
            <a:r>
              <a:rPr lang="en-US" dirty="0"/>
              <a:t>Number of features considered based on Pearson correlation value closer to 0.5 or higher.  Initially, features selected are KM Travelled, Price Charged, Cost of Trip, Population and Users.  Correlation table is presented as an Appendix.</a:t>
            </a:r>
          </a:p>
          <a:p>
            <a:r>
              <a:rPr lang="en-US" dirty="0"/>
              <a:t>Population and Users have a correlation factor of 0.92.  Including Population has a feature in ML model actually made the model worse- hence dropped. More importantly profit is being generated by actual number of cab users.  </a:t>
            </a:r>
          </a:p>
          <a:p>
            <a:r>
              <a:rPr lang="en-US" dirty="0"/>
              <a:t>The final features are: KM Travelled, Price Charged, Cost of Trip and Users, to predict target variable Profit.</a:t>
            </a:r>
          </a:p>
          <a:p>
            <a:pPr marL="0" indent="0">
              <a:buNone/>
            </a:pPr>
            <a:endParaRPr lang="en-US" dirty="0"/>
          </a:p>
        </p:txBody>
      </p:sp>
    </p:spTree>
    <p:extLst>
      <p:ext uri="{BB962C8B-B14F-4D97-AF65-F5344CB8AC3E}">
        <p14:creationId xmlns:p14="http://schemas.microsoft.com/office/powerpoint/2010/main" val="390246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Data Distribution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a:bodyPr>
          <a:lstStyle/>
          <a:p>
            <a:r>
              <a:rPr lang="en-US" dirty="0"/>
              <a:t>Training set: 80% of dataset</a:t>
            </a:r>
          </a:p>
          <a:p>
            <a:r>
              <a:rPr lang="en-US" dirty="0"/>
              <a:t>Test set: 20% of dataset</a:t>
            </a:r>
          </a:p>
          <a:p>
            <a:r>
              <a:rPr lang="en-US" dirty="0"/>
              <a:t>ML Framework used: Scikit-Learn, TensorFlow.</a:t>
            </a:r>
          </a:p>
          <a:p>
            <a:pPr lvl="1"/>
            <a:r>
              <a:rPr lang="en-US" dirty="0"/>
              <a:t>Scikit-learn used to split the data</a:t>
            </a:r>
          </a:p>
          <a:p>
            <a:pPr lvl="1"/>
            <a:r>
              <a:rPr lang="en-US" dirty="0"/>
              <a:t>TensorFlow used to actually build the ML model</a:t>
            </a:r>
          </a:p>
          <a:p>
            <a:r>
              <a:rPr lang="en-US" dirty="0"/>
              <a:t>Features: KM Travelled, Cost of Trip, Price Charged, Users</a:t>
            </a:r>
          </a:p>
          <a:p>
            <a:r>
              <a:rPr lang="en-US" dirty="0"/>
              <a:t>Target Variable: Profit</a:t>
            </a:r>
          </a:p>
          <a:p>
            <a:endParaRPr lang="en-US" dirty="0"/>
          </a:p>
          <a:p>
            <a:endParaRPr lang="en-US" dirty="0"/>
          </a:p>
        </p:txBody>
      </p:sp>
    </p:spTree>
    <p:extLst>
      <p:ext uri="{BB962C8B-B14F-4D97-AF65-F5344CB8AC3E}">
        <p14:creationId xmlns:p14="http://schemas.microsoft.com/office/powerpoint/2010/main" val="11146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Loss(MAE) over iterations</a:t>
            </a:r>
          </a:p>
        </p:txBody>
      </p:sp>
      <p:sp>
        <p:nvSpPr>
          <p:cNvPr id="3" name="Content Placeholder 2">
            <a:extLst>
              <a:ext uri="{FF2B5EF4-FFF2-40B4-BE49-F238E27FC236}">
                <a16:creationId xmlns:a16="http://schemas.microsoft.com/office/drawing/2014/main" id="{A9057C32-F31D-47D1-9BE2-470D1FA7EDB1}"/>
              </a:ext>
            </a:extLst>
          </p:cNvPr>
          <p:cNvSpPr>
            <a:spLocks noGrp="1"/>
          </p:cNvSpPr>
          <p:nvPr>
            <p:ph idx="1"/>
          </p:nvPr>
        </p:nvSpPr>
        <p:spPr>
          <a:xfrm>
            <a:off x="7707086" y="1825625"/>
            <a:ext cx="3646714" cy="4351338"/>
          </a:xfrm>
        </p:spPr>
        <p:txBody>
          <a:bodyPr/>
          <a:lstStyle/>
          <a:p>
            <a:r>
              <a:rPr lang="en-US" dirty="0"/>
              <a:t>Loss and MAE are the  same for the model.</a:t>
            </a:r>
          </a:p>
          <a:p>
            <a:r>
              <a:rPr lang="en-US" dirty="0"/>
              <a:t>MAE starts to flattens after 125 epochs(iterations) and achieve a constant MAE after 175 iterations.</a:t>
            </a:r>
          </a:p>
        </p:txBody>
      </p:sp>
      <p:pic>
        <p:nvPicPr>
          <p:cNvPr id="7" name="Picture 6">
            <a:extLst>
              <a:ext uri="{FF2B5EF4-FFF2-40B4-BE49-F238E27FC236}">
                <a16:creationId xmlns:a16="http://schemas.microsoft.com/office/drawing/2014/main" id="{2674CE28-7573-4573-B694-9637985A8D4E}"/>
              </a:ext>
            </a:extLst>
          </p:cNvPr>
          <p:cNvPicPr>
            <a:picLocks noChangeAspect="1"/>
          </p:cNvPicPr>
          <p:nvPr/>
        </p:nvPicPr>
        <p:blipFill>
          <a:blip r:embed="rId2"/>
          <a:stretch>
            <a:fillRect/>
          </a:stretch>
        </p:blipFill>
        <p:spPr>
          <a:xfrm>
            <a:off x="838201" y="1825625"/>
            <a:ext cx="5870510" cy="3924848"/>
          </a:xfrm>
          <a:prstGeom prst="rect">
            <a:avLst/>
          </a:prstGeom>
        </p:spPr>
      </p:pic>
    </p:spTree>
    <p:extLst>
      <p:ext uri="{BB962C8B-B14F-4D97-AF65-F5344CB8AC3E}">
        <p14:creationId xmlns:p14="http://schemas.microsoft.com/office/powerpoint/2010/main" val="251805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Structure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309118" y="1810875"/>
            <a:ext cx="6774026" cy="4351338"/>
          </a:xfrm>
        </p:spPr>
        <p:txBody>
          <a:bodyPr>
            <a:normAutofit fontScale="70000" lnSpcReduction="20000"/>
          </a:bodyPr>
          <a:lstStyle/>
          <a:p>
            <a:r>
              <a:rPr lang="en-US" dirty="0"/>
              <a:t>Sequential Deep Neuro Network (DNN) Linear Regression from TensorFlow utilized.</a:t>
            </a:r>
          </a:p>
          <a:p>
            <a:r>
              <a:rPr lang="en-US" dirty="0"/>
              <a:t>Model Creation:</a:t>
            </a:r>
          </a:p>
          <a:p>
            <a:pPr lvl="1"/>
            <a:r>
              <a:rPr lang="en-US" dirty="0"/>
              <a:t>3 Hidden Layers- each with 5 neurons with rectifier </a:t>
            </a:r>
            <a:r>
              <a:rPr lang="en-US" dirty="0" err="1"/>
              <a:t>ReLU</a:t>
            </a:r>
            <a:r>
              <a:rPr lang="en-US" dirty="0"/>
              <a:t> activation function.</a:t>
            </a:r>
          </a:p>
          <a:p>
            <a:pPr lvl="1"/>
            <a:r>
              <a:rPr lang="en-US" dirty="0"/>
              <a:t>1 layer is the output with 1 neuron since we are predicting one Profit value each time.</a:t>
            </a:r>
          </a:p>
          <a:p>
            <a:r>
              <a:rPr lang="en-US" dirty="0"/>
              <a:t>Model Compilation</a:t>
            </a:r>
          </a:p>
          <a:p>
            <a:pPr lvl="1"/>
            <a:r>
              <a:rPr lang="en-US" dirty="0"/>
              <a:t>Loss function of mean absolute error (MAE)- typical for linear regression</a:t>
            </a:r>
          </a:p>
          <a:p>
            <a:pPr lvl="1"/>
            <a:r>
              <a:rPr lang="en-US" dirty="0"/>
              <a:t>Optimizer:  Adam optimizer with learning rate of 0.01031 for the best performance.</a:t>
            </a:r>
          </a:p>
          <a:p>
            <a:pPr lvl="1"/>
            <a:r>
              <a:rPr lang="en-US" dirty="0"/>
              <a:t>Metrics kept as MAE.</a:t>
            </a:r>
          </a:p>
          <a:p>
            <a:r>
              <a:rPr lang="en-US" dirty="0"/>
              <a:t>Model Fit</a:t>
            </a:r>
          </a:p>
          <a:p>
            <a:pPr marL="457200" lvl="1" indent="0">
              <a:buNone/>
            </a:pPr>
            <a:r>
              <a:rPr lang="en-US" dirty="0"/>
              <a:t>-80% training set, with epochs of 200.</a:t>
            </a:r>
          </a:p>
          <a:p>
            <a:r>
              <a:rPr lang="en-US" dirty="0"/>
              <a:t>Model test</a:t>
            </a:r>
          </a:p>
          <a:p>
            <a:pPr marL="457200" lvl="1" indent="0">
              <a:buNone/>
            </a:pPr>
            <a:r>
              <a:rPr lang="en-US" dirty="0"/>
              <a:t>-20% training set, resulted in MAE of 2.07</a:t>
            </a:r>
          </a:p>
          <a:p>
            <a:endParaRPr lang="en-US" dirty="0"/>
          </a:p>
          <a:p>
            <a:endParaRPr lang="en-US" dirty="0"/>
          </a:p>
        </p:txBody>
      </p:sp>
      <p:pic>
        <p:nvPicPr>
          <p:cNvPr id="9" name="Picture 8">
            <a:extLst>
              <a:ext uri="{FF2B5EF4-FFF2-40B4-BE49-F238E27FC236}">
                <a16:creationId xmlns:a16="http://schemas.microsoft.com/office/drawing/2014/main" id="{A5EE096C-DF36-4FA6-B17B-5B18E19FF4C9}"/>
              </a:ext>
            </a:extLst>
          </p:cNvPr>
          <p:cNvPicPr>
            <a:picLocks noChangeAspect="1"/>
          </p:cNvPicPr>
          <p:nvPr/>
        </p:nvPicPr>
        <p:blipFill>
          <a:blip r:embed="rId2"/>
          <a:stretch>
            <a:fillRect/>
          </a:stretch>
        </p:blipFill>
        <p:spPr>
          <a:xfrm>
            <a:off x="466530" y="2126503"/>
            <a:ext cx="4764868" cy="3135963"/>
          </a:xfrm>
          <a:prstGeom prst="rect">
            <a:avLst/>
          </a:prstGeom>
        </p:spPr>
      </p:pic>
    </p:spTree>
    <p:extLst>
      <p:ext uri="{BB962C8B-B14F-4D97-AF65-F5344CB8AC3E}">
        <p14:creationId xmlns:p14="http://schemas.microsoft.com/office/powerpoint/2010/main" val="61103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Data Exploration</a:t>
            </a:r>
          </a:p>
          <a:p>
            <a:pPr algn="just"/>
            <a:r>
              <a:rPr lang="en-US" sz="2800" dirty="0">
                <a:solidFill>
                  <a:srgbClr val="FF6600"/>
                </a:solidFill>
              </a:rPr>
              <a:t>         EDA</a:t>
            </a:r>
          </a:p>
          <a:p>
            <a:pPr algn="just"/>
            <a:r>
              <a:rPr lang="en-US" sz="2800" dirty="0">
                <a:solidFill>
                  <a:srgbClr val="FF6600"/>
                </a:solidFill>
              </a:rPr>
              <a:t>         EDA Summary/Recommendations</a:t>
            </a:r>
          </a:p>
          <a:p>
            <a:pPr algn="just"/>
            <a:r>
              <a:rPr lang="en-US" sz="2800" dirty="0">
                <a:solidFill>
                  <a:srgbClr val="FF6600"/>
                </a:solidFill>
              </a:rPr>
              <a:t>         Machine Learning</a:t>
            </a:r>
          </a:p>
          <a:p>
            <a:pPr algn="just"/>
            <a:r>
              <a:rPr lang="en-US" sz="2800" dirty="0">
                <a:solidFill>
                  <a:srgbClr val="FF6600"/>
                </a:solidFill>
              </a:rPr>
              <a:t>         Appendix</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Validation</a:t>
            </a:r>
          </a:p>
        </p:txBody>
      </p:sp>
      <p:pic>
        <p:nvPicPr>
          <p:cNvPr id="13" name="Picture 12">
            <a:extLst>
              <a:ext uri="{FF2B5EF4-FFF2-40B4-BE49-F238E27FC236}">
                <a16:creationId xmlns:a16="http://schemas.microsoft.com/office/drawing/2014/main" id="{53357FE2-E56A-4EE7-A247-1EA2804F3337}"/>
              </a:ext>
            </a:extLst>
          </p:cNvPr>
          <p:cNvPicPr>
            <a:picLocks noChangeAspect="1"/>
          </p:cNvPicPr>
          <p:nvPr/>
        </p:nvPicPr>
        <p:blipFill>
          <a:blip r:embed="rId2"/>
          <a:stretch>
            <a:fillRect/>
          </a:stretch>
        </p:blipFill>
        <p:spPr>
          <a:xfrm>
            <a:off x="1037519" y="2158668"/>
            <a:ext cx="10116962" cy="1676213"/>
          </a:xfrm>
          <a:prstGeom prst="rect">
            <a:avLst/>
          </a:prstGeom>
        </p:spPr>
      </p:pic>
      <p:sp>
        <p:nvSpPr>
          <p:cNvPr id="15" name="Content Placeholder 4">
            <a:extLst>
              <a:ext uri="{FF2B5EF4-FFF2-40B4-BE49-F238E27FC236}">
                <a16:creationId xmlns:a16="http://schemas.microsoft.com/office/drawing/2014/main" id="{86D3354C-6E2A-4768-9482-DFAC69EDCDF2}"/>
              </a:ext>
            </a:extLst>
          </p:cNvPr>
          <p:cNvSpPr>
            <a:spLocks noGrp="1"/>
          </p:cNvSpPr>
          <p:nvPr>
            <p:ph idx="1"/>
          </p:nvPr>
        </p:nvSpPr>
        <p:spPr>
          <a:xfrm>
            <a:off x="587830" y="3937517"/>
            <a:ext cx="11495314" cy="2224695"/>
          </a:xfrm>
        </p:spPr>
        <p:txBody>
          <a:bodyPr>
            <a:normAutofit fontScale="92500"/>
          </a:bodyPr>
          <a:lstStyle/>
          <a:p>
            <a:r>
              <a:rPr lang="en-US" dirty="0"/>
              <a:t>The table shows predicted profit from ML model next to real Profit data.</a:t>
            </a:r>
          </a:p>
          <a:p>
            <a:r>
              <a:rPr lang="en-US" dirty="0"/>
              <a:t>The profit variation as shown in the table ranges from 0.39% to 1.72% for these randomly picked data from Q1 2017 data, which suggest ML model is really good.  </a:t>
            </a:r>
          </a:p>
          <a:p>
            <a:r>
              <a:rPr lang="en-US" dirty="0"/>
              <a:t>I recommend XYZ firm to start using this ML and optimize more if it chooses to.</a:t>
            </a:r>
          </a:p>
          <a:p>
            <a:endParaRPr lang="en-US" dirty="0"/>
          </a:p>
        </p:txBody>
      </p:sp>
    </p:spTree>
    <p:extLst>
      <p:ext uri="{BB962C8B-B14F-4D97-AF65-F5344CB8AC3E}">
        <p14:creationId xmlns:p14="http://schemas.microsoft.com/office/powerpoint/2010/main" val="4001632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Appendix</a:t>
            </a:r>
          </a:p>
        </p:txBody>
      </p:sp>
      <p:pic>
        <p:nvPicPr>
          <p:cNvPr id="7" name="Picture 6">
            <a:extLst>
              <a:ext uri="{FF2B5EF4-FFF2-40B4-BE49-F238E27FC236}">
                <a16:creationId xmlns:a16="http://schemas.microsoft.com/office/drawing/2014/main" id="{FA0B0469-0DE1-427A-A01C-A1D24EF2AFE1}"/>
              </a:ext>
            </a:extLst>
          </p:cNvPr>
          <p:cNvPicPr>
            <a:picLocks noChangeAspect="1"/>
          </p:cNvPicPr>
          <p:nvPr/>
        </p:nvPicPr>
        <p:blipFill>
          <a:blip r:embed="rId2"/>
          <a:stretch>
            <a:fillRect/>
          </a:stretch>
        </p:blipFill>
        <p:spPr>
          <a:xfrm>
            <a:off x="279919" y="1771511"/>
            <a:ext cx="11784564" cy="3762848"/>
          </a:xfrm>
          <a:prstGeom prst="rect">
            <a:avLst/>
          </a:prstGeom>
        </p:spPr>
      </p:pic>
    </p:spTree>
    <p:extLst>
      <p:ext uri="{BB962C8B-B14F-4D97-AF65-F5344CB8AC3E}">
        <p14:creationId xmlns:p14="http://schemas.microsoft.com/office/powerpoint/2010/main" val="1138522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Investing in any company necessitates a thoughtful, thorough and transparent business analysis to make an informed decision.  XYZ, a private firm in the US, wants to invest in a Cab Industry that has seen exponential growth for the last few years.  Particularly, the firm is interested in one of the two Cab companies- Yellow Cab or Pink Cab.</a:t>
            </a:r>
          </a:p>
          <a:p>
            <a:r>
              <a:rPr lang="en-US" sz="1800" dirty="0"/>
              <a:t>Analysis such as Exploratory Data Analysis (EDA), feature engineering, statistics, and plots were performed on various cases on historical data from 2016 through 2018 for two companies.</a:t>
            </a:r>
          </a:p>
          <a:p>
            <a:r>
              <a:rPr lang="en-US" sz="1800" dirty="0"/>
              <a:t>Based on results from these analysis, it is my recommendation to XYZ firm to invest in Yellow Cab company.  Every analysis performed showed Yellow Cab company always performed better than Pink Cab.</a:t>
            </a:r>
          </a:p>
          <a:p>
            <a:r>
              <a:rPr lang="en-US" sz="1800" dirty="0"/>
              <a:t>To further assist XYZ, a machine learning model was developed for Yellow Cab Company from 2016 data.  The model prediction was validated using first quarter of 2017 data, which Model had never seen.  The prediction accuracy range between 0.4% to 1.7%, which suggests a good model that can be deployed in production.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159903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rmAutofit/>
          </a:bodyPr>
          <a:lstStyle/>
          <a:p>
            <a:pPr algn="just"/>
            <a:r>
              <a:rPr lang="en-US" sz="3000" dirty="0"/>
              <a:t>XYZ, a private firm in US needs to make a data driven decision to invest in a Cab company based on available datasets from two companies- Yellow Cab and Pink Cab. </a:t>
            </a:r>
          </a:p>
          <a:p>
            <a:endParaRPr lang="en-US" sz="3000" dirty="0"/>
          </a:p>
          <a:p>
            <a:pPr algn="just"/>
            <a:r>
              <a:rPr lang="en-US" sz="3000" dirty="0"/>
              <a:t>The objective is to pick one company over another based on various data analysis.</a:t>
            </a:r>
          </a:p>
          <a:p>
            <a:endParaRPr lang="en-US" sz="3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Autofit/>
          </a:bodyPr>
          <a:lstStyle/>
          <a:p>
            <a:r>
              <a:rPr lang="en-US" dirty="0"/>
              <a:t>Historical Data collection from 2016 and 2018.</a:t>
            </a:r>
          </a:p>
          <a:p>
            <a:r>
              <a:rPr lang="en-US" dirty="0"/>
              <a:t>Weather Data collection relative to Historical Data collection from climate.gov.</a:t>
            </a:r>
          </a:p>
          <a:p>
            <a:r>
              <a:rPr lang="en-US" dirty="0"/>
              <a:t>Final Dataset created by combining Historical Data and Weather Data.</a:t>
            </a:r>
          </a:p>
          <a:p>
            <a:r>
              <a:rPr lang="en-US" dirty="0"/>
              <a:t>Various Exploratory Data Analysis performed.</a:t>
            </a:r>
          </a:p>
          <a:p>
            <a:r>
              <a:rPr lang="en-US" dirty="0"/>
              <a:t>Analyzed which Cab company performed better profit-wise.</a:t>
            </a:r>
          </a:p>
          <a:p>
            <a:r>
              <a:rPr lang="en-US" dirty="0"/>
              <a:t>Built a machine learning model to help XYZ firm predict future profits.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61511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 359,392</a:t>
            </a:r>
          </a:p>
          <a:p>
            <a:endParaRPr lang="en-US" dirty="0"/>
          </a:p>
          <a:p>
            <a:endParaRPr lang="en-US" dirty="0"/>
          </a:p>
          <a:p>
            <a:r>
              <a:rPr lang="en-US" b="1" dirty="0"/>
              <a:t>Assumptions:</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Outliers are present in </a:t>
            </a:r>
            <a:r>
              <a:rPr lang="en-US" dirty="0" err="1"/>
              <a:t>Price_Charged</a:t>
            </a:r>
            <a:r>
              <a:rPr lang="en-US" dirty="0"/>
              <a:t>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5959628" y="1537723"/>
            <a:ext cx="5787184" cy="2730646"/>
            <a:chOff x="5536376" y="1858363"/>
            <a:chExt cx="6190788" cy="3627390"/>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627390"/>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11931" y="4455645"/>
                <a:ext cx="782456" cy="12564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71319"/>
                <a:ext cx="0" cy="11678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3"/>
                <a:ext cx="1221829" cy="832101"/>
              </a:xfrm>
              <a:prstGeom prst="rect">
                <a:avLst/>
              </a:prstGeom>
              <a:noFill/>
            </p:spPr>
            <p:txBody>
              <a:bodyPr wrap="none" rtlCol="0">
                <a:spAutoFit/>
              </a:bodyPr>
              <a:lstStyle/>
              <a:p>
                <a:r>
                  <a:rPr lang="en-US" sz="1200" dirty="0"/>
                  <a:t>Master Dataset</a:t>
                </a:r>
              </a:p>
              <a:p>
                <a:endParaRPr lang="en-US" dirty="0"/>
              </a:p>
            </p:txBody>
          </p:sp>
        </p:grpSp>
        <p:sp>
          <p:nvSpPr>
            <p:cNvPr id="39" name="Freeform 86">
              <a:extLst>
                <a:ext uri="{FF2B5EF4-FFF2-40B4-BE49-F238E27FC236}">
                  <a16:creationId xmlns:a16="http://schemas.microsoft.com/office/drawing/2014/main" id="{1B25A797-CEF4-004B-A34A-0B12A2C9F170}"/>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TextBox 39">
              <a:extLst>
                <a:ext uri="{FF2B5EF4-FFF2-40B4-BE49-F238E27FC236}">
                  <a16:creationId xmlns:a16="http://schemas.microsoft.com/office/drawing/2014/main" id="{D91ACCB9-E39C-BD40-B428-6A71DF137BDF}"/>
                </a:ext>
              </a:extLst>
            </p:cNvPr>
            <p:cNvSpPr txBox="1"/>
            <p:nvPr/>
          </p:nvSpPr>
          <p:spPr>
            <a:xfrm>
              <a:off x="10915652" y="2887013"/>
              <a:ext cx="811512" cy="367965"/>
            </a:xfrm>
            <a:prstGeom prst="rect">
              <a:avLst/>
            </a:prstGeom>
            <a:noFill/>
          </p:spPr>
          <p:txBody>
            <a:bodyPr wrap="none" rtlCol="0">
              <a:spAutoFit/>
            </a:bodyPr>
            <a:lstStyle/>
            <a:p>
              <a:r>
                <a:rPr lang="en-US" sz="1200" dirty="0"/>
                <a:t>Temp.csv</a:t>
              </a:r>
            </a:p>
          </p:txBody>
        </p:sp>
        <p:cxnSp>
          <p:nvCxnSpPr>
            <p:cNvPr id="47" name="Straight Arrow Connector 46">
              <a:extLst>
                <a:ext uri="{FF2B5EF4-FFF2-40B4-BE49-F238E27FC236}">
                  <a16:creationId xmlns:a16="http://schemas.microsoft.com/office/drawing/2014/main" id="{EB5BEC63-E17B-CB43-89A7-6F8377D71E6A}"/>
                </a:ext>
              </a:extLst>
            </p:cNvPr>
            <p:cNvCxnSpPr>
              <a:cxnSpLocks/>
              <a:stCxn id="39" idx="21"/>
            </p:cNvCxnSpPr>
            <p:nvPr/>
          </p:nvCxnSpPr>
          <p:spPr>
            <a:xfrm flipH="1">
              <a:off x="9253669" y="2641586"/>
              <a:ext cx="1768702" cy="13280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p:txBody>
          <a:bodyPr/>
          <a:lstStyle/>
          <a:p>
            <a:r>
              <a:rPr lang="en-US" dirty="0"/>
              <a:t>Five datasets Cab Data, Customer ID Data, Transaction ID Data, City Data and Temp_2016_2018 data were combined.</a:t>
            </a:r>
          </a:p>
          <a:p>
            <a:r>
              <a:rPr lang="en-US" dirty="0"/>
              <a:t>Total of 16 features were present in final data set, and with 359,392 observations. </a:t>
            </a:r>
          </a:p>
          <a:p>
            <a:r>
              <a:rPr lang="en-US" dirty="0"/>
              <a:t>One important feature target Profit was derived from Price Charged and Cost of Trip.</a:t>
            </a:r>
          </a:p>
          <a:p>
            <a:r>
              <a:rPr lang="en-US" dirty="0"/>
              <a:t>All the Exploratory Data Analysis was performed with feature target Profit in mind.</a:t>
            </a:r>
            <a:br>
              <a:rPr lang="en-US" dirty="0"/>
            </a:br>
            <a:endParaRPr lang="en-US" dirty="0"/>
          </a:p>
        </p:txBody>
      </p:sp>
    </p:spTree>
    <p:extLst>
      <p:ext uri="{BB962C8B-B14F-4D97-AF65-F5344CB8AC3E}">
        <p14:creationId xmlns:p14="http://schemas.microsoft.com/office/powerpoint/2010/main" val="31221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Box Plot Profit Distribution</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r>
              <a:rPr lang="en-US" dirty="0"/>
              <a:t>From the plot to the left, Yellow Cab did bring in more profit than Yellow.</a:t>
            </a:r>
          </a:p>
          <a:p>
            <a:pPr marL="0" indent="0">
              <a:buNone/>
            </a:pPr>
            <a:endParaRPr lang="en-US" dirty="0"/>
          </a:p>
          <a:p>
            <a:r>
              <a:rPr lang="en-US" dirty="0"/>
              <a:t>Median for Yellow Cab is 102.0 and for Pink Cab it is 41.5.</a:t>
            </a:r>
            <a:br>
              <a:rPr lang="en-US" dirty="0"/>
            </a:br>
            <a:endParaRPr lang="en-US" dirty="0"/>
          </a:p>
        </p:txBody>
      </p:sp>
      <p:pic>
        <p:nvPicPr>
          <p:cNvPr id="3" name="Picture 2">
            <a:extLst>
              <a:ext uri="{FF2B5EF4-FFF2-40B4-BE49-F238E27FC236}">
                <a16:creationId xmlns:a16="http://schemas.microsoft.com/office/drawing/2014/main" id="{3F14D2E8-BD8D-44B8-8F9B-F632515BE067}"/>
              </a:ext>
            </a:extLst>
          </p:cNvPr>
          <p:cNvPicPr>
            <a:picLocks noChangeAspect="1"/>
          </p:cNvPicPr>
          <p:nvPr/>
        </p:nvPicPr>
        <p:blipFill>
          <a:blip r:embed="rId2"/>
          <a:stretch>
            <a:fillRect/>
          </a:stretch>
        </p:blipFill>
        <p:spPr>
          <a:xfrm>
            <a:off x="838200" y="2085787"/>
            <a:ext cx="6052508" cy="3288646"/>
          </a:xfrm>
          <a:prstGeom prst="rect">
            <a:avLst/>
          </a:prstGeom>
        </p:spPr>
      </p:pic>
      <p:cxnSp>
        <p:nvCxnSpPr>
          <p:cNvPr id="8" name="Straight Arrow Connector 7">
            <a:extLst>
              <a:ext uri="{FF2B5EF4-FFF2-40B4-BE49-F238E27FC236}">
                <a16:creationId xmlns:a16="http://schemas.microsoft.com/office/drawing/2014/main" id="{BE0D5847-3533-46C5-AFB1-DCBB1438FD1D}"/>
              </a:ext>
            </a:extLst>
          </p:cNvPr>
          <p:cNvCxnSpPr/>
          <p:nvPr/>
        </p:nvCxnSpPr>
        <p:spPr>
          <a:xfrm flipH="1" flipV="1">
            <a:off x="3396343" y="4348065"/>
            <a:ext cx="205273" cy="326572"/>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7C8FE0-F606-4592-ACEF-167601280879}"/>
              </a:ext>
            </a:extLst>
          </p:cNvPr>
          <p:cNvCxnSpPr>
            <a:cxnSpLocks/>
          </p:cNvCxnSpPr>
          <p:nvPr/>
        </p:nvCxnSpPr>
        <p:spPr>
          <a:xfrm flipH="1" flipV="1">
            <a:off x="5143525" y="4413381"/>
            <a:ext cx="286891" cy="261256"/>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9C7E5B9-530C-4BD8-8E70-D31374B5B1F8}"/>
              </a:ext>
            </a:extLst>
          </p:cNvPr>
          <p:cNvSpPr txBox="1"/>
          <p:nvPr/>
        </p:nvSpPr>
        <p:spPr>
          <a:xfrm>
            <a:off x="3545742" y="4511351"/>
            <a:ext cx="551219" cy="323165"/>
          </a:xfrm>
          <a:prstGeom prst="rect">
            <a:avLst/>
          </a:prstGeom>
          <a:noFill/>
        </p:spPr>
        <p:txBody>
          <a:bodyPr wrap="square" rtlCol="0">
            <a:spAutoFit/>
          </a:bodyPr>
          <a:lstStyle/>
          <a:p>
            <a:r>
              <a:rPr lang="en-US" sz="1500" dirty="0">
                <a:solidFill>
                  <a:srgbClr val="FF0000"/>
                </a:solidFill>
              </a:rPr>
              <a:t>102</a:t>
            </a:r>
          </a:p>
        </p:txBody>
      </p:sp>
      <p:sp>
        <p:nvSpPr>
          <p:cNvPr id="14" name="TextBox 13">
            <a:extLst>
              <a:ext uri="{FF2B5EF4-FFF2-40B4-BE49-F238E27FC236}">
                <a16:creationId xmlns:a16="http://schemas.microsoft.com/office/drawing/2014/main" id="{3B8F6A00-C9BE-479E-A793-6035622730D3}"/>
              </a:ext>
            </a:extLst>
          </p:cNvPr>
          <p:cNvSpPr txBox="1"/>
          <p:nvPr/>
        </p:nvSpPr>
        <p:spPr>
          <a:xfrm>
            <a:off x="5363260" y="4502168"/>
            <a:ext cx="551219" cy="323165"/>
          </a:xfrm>
          <a:prstGeom prst="rect">
            <a:avLst/>
          </a:prstGeom>
          <a:noFill/>
        </p:spPr>
        <p:txBody>
          <a:bodyPr wrap="square" rtlCol="0">
            <a:spAutoFit/>
          </a:bodyPr>
          <a:lstStyle/>
          <a:p>
            <a:r>
              <a:rPr lang="en-US" sz="1500" dirty="0">
                <a:solidFill>
                  <a:srgbClr val="FF0000"/>
                </a:solidFill>
              </a:rPr>
              <a:t>41.5</a:t>
            </a:r>
          </a:p>
        </p:txBody>
      </p:sp>
      <p:sp>
        <p:nvSpPr>
          <p:cNvPr id="15" name="Content Placeholder 4">
            <a:extLst>
              <a:ext uri="{FF2B5EF4-FFF2-40B4-BE49-F238E27FC236}">
                <a16:creationId xmlns:a16="http://schemas.microsoft.com/office/drawing/2014/main" id="{B0326DDD-030F-4B12-8465-E00D72692947}"/>
              </a:ext>
            </a:extLst>
          </p:cNvPr>
          <p:cNvSpPr txBox="1">
            <a:spLocks/>
          </p:cNvSpPr>
          <p:nvPr/>
        </p:nvSpPr>
        <p:spPr>
          <a:xfrm>
            <a:off x="857195" y="5648446"/>
            <a:ext cx="10840656" cy="775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Note:  Machine learning model was fed all the above data including outliers that are seen here.  The model however did not have any major issue, which tells these may be valid data! </a:t>
            </a:r>
            <a:br>
              <a:rPr lang="en-US" sz="1600"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252813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Yearly Profit</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r>
              <a:rPr lang="en-US" dirty="0"/>
              <a:t>Looking at Yearly Profit also, Yellow Cab brought in relatively higher profits than Pink Cab.</a:t>
            </a:r>
          </a:p>
          <a:p>
            <a:r>
              <a:rPr lang="en-US" dirty="0"/>
              <a:t>In 2016, Yellow Cab brought 14 million whereas Pink Cab brough in only 1.7 million, and the same trend for 2017 and 2018 from the plot to the left.</a:t>
            </a:r>
          </a:p>
          <a:p>
            <a:pPr marL="0" indent="0">
              <a:buNone/>
            </a:pPr>
            <a:endParaRPr lang="en-US" dirty="0"/>
          </a:p>
        </p:txBody>
      </p:sp>
      <p:pic>
        <p:nvPicPr>
          <p:cNvPr id="7" name="Picture 6">
            <a:extLst>
              <a:ext uri="{FF2B5EF4-FFF2-40B4-BE49-F238E27FC236}">
                <a16:creationId xmlns:a16="http://schemas.microsoft.com/office/drawing/2014/main" id="{B914EA33-806A-4E4D-8520-DB61D7FFE1A4}"/>
              </a:ext>
            </a:extLst>
          </p:cNvPr>
          <p:cNvPicPr>
            <a:picLocks noChangeAspect="1"/>
          </p:cNvPicPr>
          <p:nvPr/>
        </p:nvPicPr>
        <p:blipFill>
          <a:blip r:embed="rId2"/>
          <a:stretch>
            <a:fillRect/>
          </a:stretch>
        </p:blipFill>
        <p:spPr>
          <a:xfrm>
            <a:off x="838200" y="1825625"/>
            <a:ext cx="5828818" cy="3791479"/>
          </a:xfrm>
          <a:prstGeom prst="rect">
            <a:avLst/>
          </a:prstGeom>
        </p:spPr>
      </p:pic>
      <p:sp>
        <p:nvSpPr>
          <p:cNvPr id="16" name="TextBox 15">
            <a:extLst>
              <a:ext uri="{FF2B5EF4-FFF2-40B4-BE49-F238E27FC236}">
                <a16:creationId xmlns:a16="http://schemas.microsoft.com/office/drawing/2014/main" id="{299AE00A-8FDD-4076-A015-FA3EC3050F64}"/>
              </a:ext>
            </a:extLst>
          </p:cNvPr>
          <p:cNvSpPr txBox="1"/>
          <p:nvPr/>
        </p:nvSpPr>
        <p:spPr>
          <a:xfrm>
            <a:off x="1589620" y="2370035"/>
            <a:ext cx="632719" cy="323165"/>
          </a:xfrm>
          <a:prstGeom prst="rect">
            <a:avLst/>
          </a:prstGeom>
          <a:noFill/>
        </p:spPr>
        <p:txBody>
          <a:bodyPr wrap="square" rtlCol="0">
            <a:spAutoFit/>
          </a:bodyPr>
          <a:lstStyle/>
          <a:p>
            <a:r>
              <a:rPr lang="en-US" sz="1500" dirty="0">
                <a:solidFill>
                  <a:srgbClr val="FF0000"/>
                </a:solidFill>
              </a:rPr>
              <a:t>14 M</a:t>
            </a:r>
          </a:p>
        </p:txBody>
      </p:sp>
      <p:sp>
        <p:nvSpPr>
          <p:cNvPr id="17" name="TextBox 16">
            <a:extLst>
              <a:ext uri="{FF2B5EF4-FFF2-40B4-BE49-F238E27FC236}">
                <a16:creationId xmlns:a16="http://schemas.microsoft.com/office/drawing/2014/main" id="{CBEB2284-C9B3-468E-B48E-6D5B2DAE0151}"/>
              </a:ext>
            </a:extLst>
          </p:cNvPr>
          <p:cNvSpPr txBox="1"/>
          <p:nvPr/>
        </p:nvSpPr>
        <p:spPr>
          <a:xfrm>
            <a:off x="2222339" y="4520150"/>
            <a:ext cx="632719" cy="323165"/>
          </a:xfrm>
          <a:prstGeom prst="rect">
            <a:avLst/>
          </a:prstGeom>
          <a:noFill/>
        </p:spPr>
        <p:txBody>
          <a:bodyPr wrap="square" rtlCol="0">
            <a:spAutoFit/>
          </a:bodyPr>
          <a:lstStyle/>
          <a:p>
            <a:r>
              <a:rPr lang="en-US" sz="1500" dirty="0">
                <a:solidFill>
                  <a:srgbClr val="FF0000"/>
                </a:solidFill>
              </a:rPr>
              <a:t>1.7 M</a:t>
            </a:r>
          </a:p>
        </p:txBody>
      </p:sp>
      <p:sp>
        <p:nvSpPr>
          <p:cNvPr id="18" name="TextBox 17">
            <a:extLst>
              <a:ext uri="{FF2B5EF4-FFF2-40B4-BE49-F238E27FC236}">
                <a16:creationId xmlns:a16="http://schemas.microsoft.com/office/drawing/2014/main" id="{96E19428-BB54-4C75-88A4-2A6BF91FC650}"/>
              </a:ext>
            </a:extLst>
          </p:cNvPr>
          <p:cNvSpPr txBox="1"/>
          <p:nvPr/>
        </p:nvSpPr>
        <p:spPr>
          <a:xfrm>
            <a:off x="3752609" y="2045021"/>
            <a:ext cx="796242" cy="307777"/>
          </a:xfrm>
          <a:prstGeom prst="rect">
            <a:avLst/>
          </a:prstGeom>
          <a:noFill/>
        </p:spPr>
        <p:txBody>
          <a:bodyPr wrap="square" rtlCol="0">
            <a:spAutoFit/>
          </a:bodyPr>
          <a:lstStyle/>
          <a:p>
            <a:r>
              <a:rPr lang="en-US" sz="1400" dirty="0">
                <a:solidFill>
                  <a:srgbClr val="FF0000"/>
                </a:solidFill>
              </a:rPr>
              <a:t>16.5 M</a:t>
            </a:r>
          </a:p>
        </p:txBody>
      </p:sp>
      <p:sp>
        <p:nvSpPr>
          <p:cNvPr id="19" name="TextBox 18">
            <a:extLst>
              <a:ext uri="{FF2B5EF4-FFF2-40B4-BE49-F238E27FC236}">
                <a16:creationId xmlns:a16="http://schemas.microsoft.com/office/drawing/2014/main" id="{8991688A-DDBB-4BAF-9602-3A45784B45E5}"/>
              </a:ext>
            </a:extLst>
          </p:cNvPr>
          <p:cNvSpPr txBox="1"/>
          <p:nvPr/>
        </p:nvSpPr>
        <p:spPr>
          <a:xfrm>
            <a:off x="3912243" y="4528103"/>
            <a:ext cx="632719" cy="323165"/>
          </a:xfrm>
          <a:prstGeom prst="rect">
            <a:avLst/>
          </a:prstGeom>
          <a:noFill/>
        </p:spPr>
        <p:txBody>
          <a:bodyPr wrap="square" rtlCol="0">
            <a:spAutoFit/>
          </a:bodyPr>
          <a:lstStyle/>
          <a:p>
            <a:r>
              <a:rPr lang="en-US" sz="1500" dirty="0">
                <a:solidFill>
                  <a:srgbClr val="FF0000"/>
                </a:solidFill>
              </a:rPr>
              <a:t>2 M</a:t>
            </a:r>
          </a:p>
        </p:txBody>
      </p:sp>
      <p:sp>
        <p:nvSpPr>
          <p:cNvPr id="20" name="TextBox 19">
            <a:extLst>
              <a:ext uri="{FF2B5EF4-FFF2-40B4-BE49-F238E27FC236}">
                <a16:creationId xmlns:a16="http://schemas.microsoft.com/office/drawing/2014/main" id="{FBFD9688-7902-4618-A3BD-6328DB8372ED}"/>
              </a:ext>
            </a:extLst>
          </p:cNvPr>
          <p:cNvSpPr txBox="1"/>
          <p:nvPr/>
        </p:nvSpPr>
        <p:spPr>
          <a:xfrm>
            <a:off x="4720512" y="2505198"/>
            <a:ext cx="796242" cy="307777"/>
          </a:xfrm>
          <a:prstGeom prst="rect">
            <a:avLst/>
          </a:prstGeom>
          <a:noFill/>
        </p:spPr>
        <p:txBody>
          <a:bodyPr wrap="square" rtlCol="0">
            <a:spAutoFit/>
          </a:bodyPr>
          <a:lstStyle/>
          <a:p>
            <a:r>
              <a:rPr lang="en-US" sz="1400" dirty="0">
                <a:solidFill>
                  <a:srgbClr val="FF0000"/>
                </a:solidFill>
              </a:rPr>
              <a:t>13.5 M</a:t>
            </a:r>
          </a:p>
        </p:txBody>
      </p:sp>
      <p:sp>
        <p:nvSpPr>
          <p:cNvPr id="21" name="TextBox 20">
            <a:extLst>
              <a:ext uri="{FF2B5EF4-FFF2-40B4-BE49-F238E27FC236}">
                <a16:creationId xmlns:a16="http://schemas.microsoft.com/office/drawing/2014/main" id="{488F63DC-B221-4440-A52F-9DB99D514B6A}"/>
              </a:ext>
            </a:extLst>
          </p:cNvPr>
          <p:cNvSpPr txBox="1"/>
          <p:nvPr/>
        </p:nvSpPr>
        <p:spPr>
          <a:xfrm>
            <a:off x="5696673" y="4528103"/>
            <a:ext cx="632719" cy="323165"/>
          </a:xfrm>
          <a:prstGeom prst="rect">
            <a:avLst/>
          </a:prstGeom>
          <a:noFill/>
        </p:spPr>
        <p:txBody>
          <a:bodyPr wrap="square" rtlCol="0">
            <a:spAutoFit/>
          </a:bodyPr>
          <a:lstStyle/>
          <a:p>
            <a:r>
              <a:rPr lang="en-US" sz="1500" dirty="0">
                <a:solidFill>
                  <a:srgbClr val="FF0000"/>
                </a:solidFill>
              </a:rPr>
              <a:t>1.5 M</a:t>
            </a:r>
          </a:p>
        </p:txBody>
      </p:sp>
    </p:spTree>
    <p:extLst>
      <p:ext uri="{BB962C8B-B14F-4D97-AF65-F5344CB8AC3E}">
        <p14:creationId xmlns:p14="http://schemas.microsoft.com/office/powerpoint/2010/main" val="3932526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2867</TotalTime>
  <Words>1445</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   Agenda</vt:lpstr>
      <vt:lpstr>Executive Summary</vt:lpstr>
      <vt:lpstr>Problem Statement</vt:lpstr>
      <vt:lpstr>Approach</vt:lpstr>
      <vt:lpstr>Data Exploration</vt:lpstr>
      <vt:lpstr>Exploratory Data Analysis</vt:lpstr>
      <vt:lpstr>Box Plot Profit Distribution</vt:lpstr>
      <vt:lpstr>Yearly Profit</vt:lpstr>
      <vt:lpstr>Profit by the day of the week</vt:lpstr>
      <vt:lpstr>Profit by City for each Company</vt:lpstr>
      <vt:lpstr>Quarterly Profit 2016-2018</vt:lpstr>
      <vt:lpstr>KM Travelled average vs Profit Average</vt:lpstr>
      <vt:lpstr>Average Income vs Profit Average</vt:lpstr>
      <vt:lpstr>EDA Summary/Recommendations</vt:lpstr>
      <vt:lpstr>Machine Learning (ML) Model-Feature selection</vt:lpstr>
      <vt:lpstr>ML Model Data Distribution</vt:lpstr>
      <vt:lpstr>ML Model Loss(MAE) over iterations</vt:lpstr>
      <vt:lpstr>ML Model Structure</vt:lpstr>
      <vt:lpstr>ML Model Validation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Mr. Obiri Vincent</cp:lastModifiedBy>
  <cp:revision>163</cp:revision>
  <cp:lastPrinted>2019-08-24T08:13:50Z</cp:lastPrinted>
  <dcterms:created xsi:type="dcterms:W3CDTF">2019-08-19T15:39:24Z</dcterms:created>
  <dcterms:modified xsi:type="dcterms:W3CDTF">2022-01-13T02:26:49Z</dcterms:modified>
</cp:coreProperties>
</file>