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5" r:id="rId9"/>
    <p:sldId id="266" r:id="rId10"/>
    <p:sldId id="267" r:id="rId11"/>
    <p:sldId id="269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31" d="100"/>
          <a:sy n="31" d="100"/>
        </p:scale>
        <p:origin x="736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2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9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2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6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4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4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9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0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3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78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3" r:id="rId6"/>
    <p:sldLayoutId id="2147483768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Cloudy oil paint art">
            <a:extLst>
              <a:ext uri="{FF2B5EF4-FFF2-40B4-BE49-F238E27FC236}">
                <a16:creationId xmlns:a16="http://schemas.microsoft.com/office/drawing/2014/main" id="{169A2726-7826-0D7E-6673-E8C3A17670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55" b="2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Working Title 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john </a:t>
            </a:r>
            <a:r>
              <a:rPr lang="en-US" dirty="0" err="1"/>
              <a:t>durso</a:t>
            </a:r>
            <a:r>
              <a:rPr lang="en-US" dirty="0"/>
              <a:t> and </a:t>
            </a:r>
            <a:r>
              <a:rPr lang="en-US" dirty="0" err="1"/>
              <a:t>jacob</a:t>
            </a:r>
            <a:r>
              <a:rPr lang="en-US" dirty="0"/>
              <a:t> </a:t>
            </a:r>
            <a:r>
              <a:rPr lang="en-US" dirty="0" err="1"/>
              <a:t>stephens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D0E1-C8BC-5FF9-668E-788803AA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319D7-7B5C-5A8D-1B25-8A19E7947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3184788" cy="376089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VGG:</a:t>
            </a:r>
          </a:p>
          <a:p>
            <a:r>
              <a:rPr lang="en-US" dirty="0"/>
              <a:t>              precision    recall  f1-score   support</a:t>
            </a:r>
          </a:p>
          <a:p>
            <a:endParaRPr lang="en-US" dirty="0"/>
          </a:p>
          <a:p>
            <a:r>
              <a:rPr lang="en-US" dirty="0"/>
              <a:t>           0       0.76      0.74      0.75        50</a:t>
            </a:r>
          </a:p>
          <a:p>
            <a:r>
              <a:rPr lang="en-US" dirty="0"/>
              <a:t>           1       0.63      0.64      0.64        53</a:t>
            </a:r>
          </a:p>
          <a:p>
            <a:r>
              <a:rPr lang="en-US" dirty="0"/>
              <a:t>           2       0.76      0.71      0.73        58</a:t>
            </a:r>
          </a:p>
          <a:p>
            <a:r>
              <a:rPr lang="en-US" dirty="0"/>
              <a:t>           3       0.63      0.68      0.65        47</a:t>
            </a:r>
          </a:p>
          <a:p>
            <a:endParaRPr lang="en-US" dirty="0"/>
          </a:p>
          <a:p>
            <a:r>
              <a:rPr lang="en-US" dirty="0"/>
              <a:t>    accuracy                           0.69       208</a:t>
            </a:r>
          </a:p>
          <a:p>
            <a:r>
              <a:rPr lang="en-US" dirty="0"/>
              <a:t>   macro avg       0.69      0.69      0.69       208</a:t>
            </a:r>
          </a:p>
          <a:p>
            <a:r>
              <a:rPr lang="en-US" dirty="0"/>
              <a:t>weighted avg       0.70      0.69      0.69       208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E287C1-CC43-03C0-4036-ECD1CCAB7A34}"/>
              </a:ext>
            </a:extLst>
          </p:cNvPr>
          <p:cNvSpPr txBox="1">
            <a:spLocks/>
          </p:cNvSpPr>
          <p:nvPr/>
        </p:nvSpPr>
        <p:spPr>
          <a:xfrm>
            <a:off x="4383173" y="2108201"/>
            <a:ext cx="3184788" cy="3760891"/>
          </a:xfrm>
          <a:prstGeom prst="rect">
            <a:avLst/>
          </a:prstGeom>
        </p:spPr>
        <p:txBody>
          <a:bodyPr vert="horz" lIns="0" tIns="45720" rIns="0" bIns="45720" rtlCol="0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Resnet:</a:t>
            </a:r>
          </a:p>
          <a:p>
            <a:r>
              <a:rPr lang="en-US" dirty="0"/>
              <a:t>              precision    recall  f1-score   support</a:t>
            </a:r>
          </a:p>
          <a:p>
            <a:endParaRPr lang="en-US" dirty="0"/>
          </a:p>
          <a:p>
            <a:r>
              <a:rPr lang="en-US" dirty="0"/>
              <a:t>           0       0.91      0.80      0.85        50</a:t>
            </a:r>
          </a:p>
          <a:p>
            <a:r>
              <a:rPr lang="en-US" dirty="0"/>
              <a:t>           1       0.73      0.70      0.71        53</a:t>
            </a:r>
          </a:p>
          <a:p>
            <a:r>
              <a:rPr lang="en-US" dirty="0"/>
              <a:t>           2       0.80      0.90      0.85        58</a:t>
            </a:r>
          </a:p>
          <a:p>
            <a:r>
              <a:rPr lang="en-US" dirty="0"/>
              <a:t>           3       0.69      0.70      0.69        47</a:t>
            </a:r>
          </a:p>
          <a:p>
            <a:endParaRPr lang="en-US" dirty="0"/>
          </a:p>
          <a:p>
            <a:r>
              <a:rPr lang="en-US" dirty="0"/>
              <a:t>    accuracy                           0.78       208</a:t>
            </a:r>
          </a:p>
          <a:p>
            <a:r>
              <a:rPr lang="en-US" dirty="0"/>
              <a:t>   macro avg       0.78      0.77      0.78       208</a:t>
            </a:r>
          </a:p>
          <a:p>
            <a:r>
              <a:rPr lang="en-US" dirty="0"/>
              <a:t>weighted avg       0.78      0.78      0.78       208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941C7F-09F6-8376-1E20-0873BD00784E}"/>
              </a:ext>
            </a:extLst>
          </p:cNvPr>
          <p:cNvSpPr txBox="1">
            <a:spLocks/>
          </p:cNvSpPr>
          <p:nvPr/>
        </p:nvSpPr>
        <p:spPr>
          <a:xfrm>
            <a:off x="7970892" y="2108201"/>
            <a:ext cx="3184788" cy="3760891"/>
          </a:xfrm>
          <a:prstGeom prst="rect">
            <a:avLst/>
          </a:prstGeom>
        </p:spPr>
        <p:txBody>
          <a:bodyPr vert="horz" lIns="0" tIns="45720" rIns="0" bIns="45720" rtlCol="0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Efficientnet</a:t>
            </a:r>
            <a:r>
              <a:rPr lang="en-US" dirty="0"/>
              <a:t>:</a:t>
            </a:r>
          </a:p>
          <a:p>
            <a:r>
              <a:rPr lang="en-US" dirty="0"/>
              <a:t>              precision    recall  f1-score   support</a:t>
            </a:r>
          </a:p>
          <a:p>
            <a:endParaRPr lang="en-US" dirty="0"/>
          </a:p>
          <a:p>
            <a:r>
              <a:rPr lang="en-US" dirty="0"/>
              <a:t>           0       0.60      0.74      0.66        50</a:t>
            </a:r>
          </a:p>
          <a:p>
            <a:r>
              <a:rPr lang="en-US" dirty="0"/>
              <a:t>           1       0.59      0.38      0.46        53</a:t>
            </a:r>
          </a:p>
          <a:p>
            <a:r>
              <a:rPr lang="en-US" dirty="0"/>
              <a:t>           2       0.76      0.64      0.69        58</a:t>
            </a:r>
          </a:p>
          <a:p>
            <a:r>
              <a:rPr lang="en-US" dirty="0"/>
              <a:t>           3       0.52      0.70      0.60        47</a:t>
            </a:r>
          </a:p>
          <a:p>
            <a:endParaRPr lang="en-US" dirty="0"/>
          </a:p>
          <a:p>
            <a:r>
              <a:rPr lang="en-US" dirty="0"/>
              <a:t>    accuracy                              0.61       208</a:t>
            </a:r>
          </a:p>
          <a:p>
            <a:r>
              <a:rPr lang="en-US" dirty="0"/>
              <a:t>   macro avg       0.62      0.61      0.60       208</a:t>
            </a:r>
          </a:p>
          <a:p>
            <a:r>
              <a:rPr lang="en-US" dirty="0"/>
              <a:t>weighted avg       0.62      0.61      0.60       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DB148D-CDCC-0FDB-9902-EADB32645F02}"/>
              </a:ext>
            </a:extLst>
          </p:cNvPr>
          <p:cNvSpPr txBox="1"/>
          <p:nvPr/>
        </p:nvSpPr>
        <p:spPr>
          <a:xfrm>
            <a:off x="5779120" y="1368028"/>
            <a:ext cx="3967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['Action', 'Comedy', 'Horror', 'Romance']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BF1A10-3C2E-192A-D758-3F4B6D25E22E}"/>
              </a:ext>
            </a:extLst>
          </p:cNvPr>
          <p:cNvCxnSpPr/>
          <p:nvPr/>
        </p:nvCxnSpPr>
        <p:spPr>
          <a:xfrm>
            <a:off x="4383173" y="2542478"/>
            <a:ext cx="0" cy="3077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C65C67-48ED-5780-2449-605958378DD7}"/>
              </a:ext>
            </a:extLst>
          </p:cNvPr>
          <p:cNvCxnSpPr/>
          <p:nvPr/>
        </p:nvCxnSpPr>
        <p:spPr>
          <a:xfrm>
            <a:off x="7762643" y="2542477"/>
            <a:ext cx="0" cy="3077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892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5" name="Rectangle 616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6166" name="Straight Connector 616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67" name="Rectangle 6166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8" name="Rectangle 6167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0E1E8-B7A8-1E76-7F82-A65945C5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Test Results</a:t>
            </a:r>
          </a:p>
        </p:txBody>
      </p:sp>
      <p:pic>
        <p:nvPicPr>
          <p:cNvPr id="6150" name="Picture 6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8DE94806-77DB-5663-6E38-D971B6B13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6740" y="854883"/>
            <a:ext cx="3419082" cy="358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19151EA5-8DF3-3809-03D4-AABFED2126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178" y="694843"/>
            <a:ext cx="3419046" cy="358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25AE562E-7C54-484B-26C3-92A2FB4B3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9831" y="692462"/>
            <a:ext cx="3421321" cy="358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69" name="Straight Connector 6168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F21F513-F3EB-C32E-1772-3B0DCD42491F}"/>
              </a:ext>
            </a:extLst>
          </p:cNvPr>
          <p:cNvSpPr txBox="1"/>
          <p:nvPr/>
        </p:nvSpPr>
        <p:spPr>
          <a:xfrm>
            <a:off x="9566739" y="337573"/>
            <a:ext cx="1349298" cy="369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Efficientnet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6D843-9793-B89D-95A6-483830999655}"/>
              </a:ext>
            </a:extLst>
          </p:cNvPr>
          <p:cNvSpPr txBox="1"/>
          <p:nvPr/>
        </p:nvSpPr>
        <p:spPr>
          <a:xfrm>
            <a:off x="6145418" y="337573"/>
            <a:ext cx="917727" cy="369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D100E-56DB-80E6-5299-BC2E3A3667AE}"/>
              </a:ext>
            </a:extLst>
          </p:cNvPr>
          <p:cNvSpPr txBox="1"/>
          <p:nvPr/>
        </p:nvSpPr>
        <p:spPr>
          <a:xfrm>
            <a:off x="2460149" y="323130"/>
            <a:ext cx="74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VGG</a:t>
            </a:r>
          </a:p>
        </p:txBody>
      </p:sp>
    </p:spTree>
    <p:extLst>
      <p:ext uri="{BB962C8B-B14F-4D97-AF65-F5344CB8AC3E}">
        <p14:creationId xmlns:p14="http://schemas.microsoft.com/office/powerpoint/2010/main" val="3934251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0890-2019-0649-D791-6405ED31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7F7-5965-C039-0C9F-E12F5D438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/>
              <a:t>Final Thoughts</a:t>
            </a:r>
          </a:p>
          <a:p>
            <a:r>
              <a:rPr lang="en-US" dirty="0"/>
              <a:t>All models consistently mistake Romance for Comedy and vice versa.</a:t>
            </a:r>
          </a:p>
          <a:p>
            <a:r>
              <a:rPr lang="en-US" dirty="0"/>
              <a:t>Both VGG and Resnet tended to severely overfit, so inclusion of regularization was paramount. </a:t>
            </a:r>
          </a:p>
          <a:p>
            <a:r>
              <a:rPr lang="en-US" dirty="0"/>
              <a:t>No statistical stabilization was implemented here so these results are not reflective of overall performance!</a:t>
            </a:r>
          </a:p>
          <a:p>
            <a:r>
              <a:rPr lang="en-US" dirty="0"/>
              <a:t>Effectively regularizing while maintaining high levels of accuracy was difficult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Further Improvements</a:t>
            </a:r>
          </a:p>
          <a:p>
            <a:r>
              <a:rPr lang="en-US" dirty="0"/>
              <a:t>Using more data and further tuning</a:t>
            </a:r>
          </a:p>
          <a:p>
            <a:r>
              <a:rPr lang="en-US" dirty="0"/>
              <a:t>Implementing cross fold validation</a:t>
            </a:r>
          </a:p>
          <a:p>
            <a:r>
              <a:rPr lang="en-US" dirty="0"/>
              <a:t>Inclusion of user data to build a recommendation system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29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1ECD-6DB2-FF66-8926-9F0C10D8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21AE-E8B9-07A9-1852-93A8EB1CA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 err="1"/>
              <a:t>jacob</a:t>
            </a:r>
          </a:p>
        </p:txBody>
      </p:sp>
    </p:spTree>
    <p:extLst>
      <p:ext uri="{BB962C8B-B14F-4D97-AF65-F5344CB8AC3E}">
        <p14:creationId xmlns:p14="http://schemas.microsoft.com/office/powerpoint/2010/main" val="408521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55BBC-7535-6662-9D1A-1D44D277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dirty="0"/>
              <a:t>Objective and Problem Statement</a:t>
            </a:r>
          </a:p>
        </p:txBody>
      </p:sp>
      <p:pic>
        <p:nvPicPr>
          <p:cNvPr id="4" name="Picture 3" descr="What Is An Objective In Company Objectives And Key Results?">
            <a:extLst>
              <a:ext uri="{FF2B5EF4-FFF2-40B4-BE49-F238E27FC236}">
                <a16:creationId xmlns:a16="http://schemas.microsoft.com/office/drawing/2014/main" id="{6C2B873F-1786-3523-AD83-01934CED20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62" r="21460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1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9EE0C-1D08-7F42-D7F3-5674DAA92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2800" dirty="0"/>
              <a:t> Given a movie poster, classify the genre it belongs to.</a:t>
            </a:r>
          </a:p>
          <a:p>
            <a:pPr>
              <a:buFont typeface="Arial" panose="020F0502020204030204" pitchFamily="34" charset="0"/>
              <a:buChar char="•"/>
            </a:pPr>
            <a:endParaRPr lang="en-US" sz="2800" dirty="0"/>
          </a:p>
          <a:p>
            <a:pPr>
              <a:buFont typeface="Arial" panose="020F0502020204030204" pitchFamily="34" charset="0"/>
              <a:buChar char="•"/>
            </a:pPr>
            <a:r>
              <a:rPr lang="en-US" sz="2800" dirty="0"/>
              <a:t> Our goal to achieve the highest performance by experimenting with and comparing several different models 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A6A5-E3D4-9D31-50A7-4C546ACD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8093-3DA8-FF62-6E28-56BC665C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 err="1"/>
              <a:t>jacob</a:t>
            </a:r>
          </a:p>
        </p:txBody>
      </p:sp>
    </p:spTree>
    <p:extLst>
      <p:ext uri="{BB962C8B-B14F-4D97-AF65-F5344CB8AC3E}">
        <p14:creationId xmlns:p14="http://schemas.microsoft.com/office/powerpoint/2010/main" val="112237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ovie poster with a couple of men&#10;&#10;Description automatically generated">
            <a:extLst>
              <a:ext uri="{FF2B5EF4-FFF2-40B4-BE49-F238E27FC236}">
                <a16:creationId xmlns:a16="http://schemas.microsoft.com/office/drawing/2014/main" id="{D4ACB908-17F4-BC74-F1B0-193816C5B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529394"/>
            <a:ext cx="2560320" cy="379306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erson and person looking at each other&#10;&#10;Description automatically generated">
            <a:extLst>
              <a:ext uri="{FF2B5EF4-FFF2-40B4-BE49-F238E27FC236}">
                <a16:creationId xmlns:a16="http://schemas.microsoft.com/office/drawing/2014/main" id="{3FAB6044-9E63-C170-A5B7-A57AD62075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21" b="8545"/>
          <a:stretch/>
        </p:blipFill>
        <p:spPr>
          <a:xfrm>
            <a:off x="3267546" y="1520302"/>
            <a:ext cx="2647405" cy="380036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erson holding a bow and arrow&#10;&#10;Description automatically generated">
            <a:extLst>
              <a:ext uri="{FF2B5EF4-FFF2-40B4-BE49-F238E27FC236}">
                <a16:creationId xmlns:a16="http://schemas.microsoft.com/office/drawing/2014/main" id="{B5A4C449-BC13-69B2-E6BD-DDA1A9C8D3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2" r="-372" b="5512"/>
          <a:stretch/>
        </p:blipFill>
        <p:spPr>
          <a:xfrm>
            <a:off x="6235726" y="1516122"/>
            <a:ext cx="2560320" cy="379783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and person with a camera&#10;&#10;Description automatically generated">
            <a:extLst>
              <a:ext uri="{FF2B5EF4-FFF2-40B4-BE49-F238E27FC236}">
                <a16:creationId xmlns:a16="http://schemas.microsoft.com/office/drawing/2014/main" id="{50340520-37AD-1421-14B5-E15405097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0662" y="1529394"/>
            <a:ext cx="2560320" cy="3793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5290A7-8AEE-0A51-29E2-206F711F0C9B}"/>
              </a:ext>
            </a:extLst>
          </p:cNvPr>
          <p:cNvSpPr txBox="1"/>
          <p:nvPr/>
        </p:nvSpPr>
        <p:spPr>
          <a:xfrm>
            <a:off x="571499" y="5314876"/>
            <a:ext cx="23948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latin typeface="Franklin Gothic Heavy"/>
              </a:rPr>
              <a:t>Horror</a:t>
            </a:r>
            <a:endParaRPr lang="en-US" b="1">
              <a:latin typeface="Franklin Gothic Heavy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32BDE7-3360-A918-F7F0-A46734005E44}"/>
              </a:ext>
            </a:extLst>
          </p:cNvPr>
          <p:cNvSpPr txBox="1"/>
          <p:nvPr/>
        </p:nvSpPr>
        <p:spPr>
          <a:xfrm>
            <a:off x="3392958" y="5314876"/>
            <a:ext cx="23948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latin typeface="Franklin Gothic Heavy"/>
              </a:rPr>
              <a:t>Romance</a:t>
            </a:r>
            <a:endParaRPr lang="en-US" b="1" dirty="0">
              <a:latin typeface="Franklin Gothic Heavy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5DB325-897B-1A97-DC13-550B81EB084D}"/>
              </a:ext>
            </a:extLst>
          </p:cNvPr>
          <p:cNvSpPr txBox="1"/>
          <p:nvPr/>
        </p:nvSpPr>
        <p:spPr>
          <a:xfrm>
            <a:off x="6317390" y="5314876"/>
            <a:ext cx="23948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latin typeface="Franklin Gothic Heavy"/>
              </a:rPr>
              <a:t>Action</a:t>
            </a:r>
            <a:endParaRPr lang="en-US" b="1" dirty="0">
              <a:latin typeface="Franklin Gothic Heavy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B49850-0C77-D4BF-7F22-076C7B9FA266}"/>
              </a:ext>
            </a:extLst>
          </p:cNvPr>
          <p:cNvSpPr txBox="1"/>
          <p:nvPr/>
        </p:nvSpPr>
        <p:spPr>
          <a:xfrm>
            <a:off x="9200633" y="5314876"/>
            <a:ext cx="23948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latin typeface="Franklin Gothic Heavy"/>
              </a:rPr>
              <a:t>Comedy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33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Rectangle 4107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ED355-CCD6-B396-2EFA-E4CB2B648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/>
              <a:t>Preprocessing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E2171F5-6739-4B19-14C0-08D0ABA5F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645725"/>
            <a:ext cx="5115347" cy="524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9" name="Straight Connector 4108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BA80C-8591-D609-10DA-8D084D9F6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Resizing to 224x224</a:t>
            </a:r>
          </a:p>
          <a:p>
            <a:pPr lvl="1"/>
            <a:r>
              <a:rPr lang="en-US" dirty="0"/>
              <a:t>Splitting the data into train, validation, and test sets (60/20/20)</a:t>
            </a:r>
          </a:p>
          <a:p>
            <a:pPr lvl="1"/>
            <a:r>
              <a:rPr lang="en-US" dirty="0"/>
              <a:t>Data Augmentation – rotation, zooming, flipping</a:t>
            </a:r>
          </a:p>
          <a:p>
            <a:pPr lvl="1"/>
            <a:r>
              <a:rPr lang="en-US" dirty="0"/>
              <a:t>Pixel normalization from </a:t>
            </a:r>
            <a:r>
              <a:rPr lang="en-US" dirty="0" err="1"/>
              <a:t>imagenet_stats</a:t>
            </a:r>
            <a:endParaRPr lang="en-US" dirty="0"/>
          </a:p>
          <a:p>
            <a:pPr lvl="1"/>
            <a:r>
              <a:rPr lang="en-US" dirty="0"/>
              <a:t>Create separate data loaders for train/valid , test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22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FDDA-412D-00CA-16A0-940DFD6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 Up -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9868A-DB0E-F199-C9B3-0C208AC51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243667"/>
            <a:ext cx="2678853" cy="1583266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/>
              <a:t>Baseline MLP</a:t>
            </a:r>
          </a:p>
          <a:p>
            <a:pPr marL="0" indent="0">
              <a:buNone/>
            </a:pPr>
            <a:r>
              <a:rPr lang="en-US" dirty="0"/>
              <a:t>2 dense layers</a:t>
            </a:r>
          </a:p>
          <a:p>
            <a:pPr marL="0" indent="0">
              <a:buNone/>
            </a:pPr>
            <a:r>
              <a:rPr lang="en-US" dirty="0" err="1"/>
              <a:t>ReLu</a:t>
            </a:r>
            <a:r>
              <a:rPr lang="en-US" dirty="0"/>
              <a:t> activation</a:t>
            </a:r>
          </a:p>
          <a:p>
            <a:pPr marL="0" indent="0">
              <a:buNone/>
            </a:pPr>
            <a:r>
              <a:rPr lang="en-US" dirty="0"/>
              <a:t>224x224x3</a:t>
            </a:r>
            <a:r>
              <a:rPr lang="en-US" dirty="0">
                <a:sym typeface="Wingdings" panose="05000000000000000000" pitchFamily="2" charset="2"/>
              </a:rPr>
              <a:t>5124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FA5240D-EF78-2E63-D12C-8B240ED7F4B8}"/>
              </a:ext>
            </a:extLst>
          </p:cNvPr>
          <p:cNvSpPr txBox="1">
            <a:spLocks/>
          </p:cNvSpPr>
          <p:nvPr/>
        </p:nvSpPr>
        <p:spPr>
          <a:xfrm>
            <a:off x="3928533" y="2108201"/>
            <a:ext cx="7586134" cy="36321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Candidates</a:t>
            </a:r>
          </a:p>
          <a:p>
            <a:r>
              <a:rPr lang="en-US" dirty="0"/>
              <a:t>VGG-16</a:t>
            </a:r>
          </a:p>
        </p:txBody>
      </p:sp>
      <p:pic>
        <p:nvPicPr>
          <p:cNvPr id="1028" name="Picture 4" descr="VGG-16 neural network architecture. | Download Scientific Diagram">
            <a:extLst>
              <a:ext uri="{FF2B5EF4-FFF2-40B4-BE49-F238E27FC236}">
                <a16:creationId xmlns:a16="http://schemas.microsoft.com/office/drawing/2014/main" id="{6E6A2C4C-BBC6-7F30-239A-2EE5E6E5F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383" y="3015184"/>
            <a:ext cx="2646218" cy="225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4: EfficientnetB0 Model Architecture | Download Scientific Diagram">
            <a:extLst>
              <a:ext uri="{FF2B5EF4-FFF2-40B4-BE49-F238E27FC236}">
                <a16:creationId xmlns:a16="http://schemas.microsoft.com/office/drawing/2014/main" id="{49CF35DB-054A-FDED-8227-FFBD0225A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396" y="4289585"/>
            <a:ext cx="3586385" cy="182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30A950-A8BC-C823-4B44-E2ABCA1D1077}"/>
              </a:ext>
            </a:extLst>
          </p:cNvPr>
          <p:cNvSpPr txBox="1"/>
          <p:nvPr/>
        </p:nvSpPr>
        <p:spPr>
          <a:xfrm>
            <a:off x="7328396" y="2114470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Resnet50</a:t>
            </a:r>
          </a:p>
        </p:txBody>
      </p:sp>
      <p:pic>
        <p:nvPicPr>
          <p:cNvPr id="1034" name="Picture 10" descr="The Annotated ResNet-50. Explaining how ResNet-50 works and why… | by  Suvaditya Mukherjee | Towards Data Science">
            <a:extLst>
              <a:ext uri="{FF2B5EF4-FFF2-40B4-BE49-F238E27FC236}">
                <a16:creationId xmlns:a16="http://schemas.microsoft.com/office/drawing/2014/main" id="{75468716-68D1-FCBE-2358-AF3E2C43F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183" y="2523938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D5777B-5878-3AC5-960B-FF90CADD71B4}"/>
              </a:ext>
            </a:extLst>
          </p:cNvPr>
          <p:cNvSpPr txBox="1"/>
          <p:nvPr/>
        </p:nvSpPr>
        <p:spPr>
          <a:xfrm>
            <a:off x="7430347" y="4013199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EfficientNet</a:t>
            </a:r>
            <a:r>
              <a:rPr lang="en-US" u="sng" dirty="0"/>
              <a:t> b0</a:t>
            </a:r>
          </a:p>
        </p:txBody>
      </p:sp>
    </p:spTree>
    <p:extLst>
      <p:ext uri="{BB962C8B-B14F-4D97-AF65-F5344CB8AC3E}">
        <p14:creationId xmlns:p14="http://schemas.microsoft.com/office/powerpoint/2010/main" val="305179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0890-2019-0649-D791-6405ED31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 - Hyperparameters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F82502-7B1D-5285-8522-56E66FE4AB6C}"/>
              </a:ext>
            </a:extLst>
          </p:cNvPr>
          <p:cNvSpPr txBox="1"/>
          <p:nvPr/>
        </p:nvSpPr>
        <p:spPr>
          <a:xfrm>
            <a:off x="1097280" y="2189018"/>
            <a:ext cx="1005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Batch sizes of 32, 64, and 100 were evaluated with varying augmentation settings, including rotation, zooming, and flipping.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Patience levels of 5-10 were used for early stopping during model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Models were trained with varying numbers of epochs 5-30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rates were tuned with </a:t>
            </a:r>
            <a:r>
              <a:rPr lang="en-US" dirty="0" err="1"/>
              <a:t>lr_find</a:t>
            </a:r>
            <a:r>
              <a:rPr lang="en-US" dirty="0"/>
              <a:t>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5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DC0E-2C96-4B8A-F02C-831863DF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Training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D1338-A0A7-9B41-C012-F4F8BD02D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946" y="2717801"/>
            <a:ext cx="2650375" cy="2055090"/>
          </a:xfrm>
        </p:spPr>
        <p:txBody>
          <a:bodyPr/>
          <a:lstStyle/>
          <a:p>
            <a:r>
              <a:rPr lang="en-US" u="sng" dirty="0"/>
              <a:t>Resnet50 </a:t>
            </a:r>
          </a:p>
          <a:p>
            <a:r>
              <a:rPr lang="en-US" dirty="0"/>
              <a:t>Accuracy: 0.755,</a:t>
            </a:r>
          </a:p>
          <a:p>
            <a:r>
              <a:rPr lang="en-US" dirty="0"/>
              <a:t> F1: 0.754, </a:t>
            </a:r>
          </a:p>
          <a:p>
            <a:r>
              <a:rPr lang="en-US" dirty="0"/>
              <a:t>Validation Loss: 0.696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FC4DD9-CDD2-5C99-9941-722DD2F4793E}"/>
              </a:ext>
            </a:extLst>
          </p:cNvPr>
          <p:cNvSpPr txBox="1">
            <a:spLocks/>
          </p:cNvSpPr>
          <p:nvPr/>
        </p:nvSpPr>
        <p:spPr>
          <a:xfrm>
            <a:off x="3363885" y="2717801"/>
            <a:ext cx="2650375" cy="22144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VGG16 </a:t>
            </a:r>
          </a:p>
          <a:p>
            <a:r>
              <a:rPr lang="en-US" dirty="0"/>
              <a:t>Accuracy: 0.692,</a:t>
            </a:r>
          </a:p>
          <a:p>
            <a:r>
              <a:rPr lang="en-US" dirty="0"/>
              <a:t> F1: 0.693, </a:t>
            </a:r>
          </a:p>
          <a:p>
            <a:r>
              <a:rPr lang="en-US" dirty="0"/>
              <a:t>Validation Loss: 0.799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AE27D8-6419-B46D-9A84-B23992459015}"/>
              </a:ext>
            </a:extLst>
          </p:cNvPr>
          <p:cNvSpPr txBox="1">
            <a:spLocks/>
          </p:cNvSpPr>
          <p:nvPr/>
        </p:nvSpPr>
        <p:spPr>
          <a:xfrm>
            <a:off x="6285807" y="2717801"/>
            <a:ext cx="2650375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err="1"/>
              <a:t>Efficientnet</a:t>
            </a:r>
            <a:r>
              <a:rPr lang="en-US" u="sng" dirty="0"/>
              <a:t> b0</a:t>
            </a:r>
          </a:p>
          <a:p>
            <a:r>
              <a:rPr lang="en-US" dirty="0"/>
              <a:t>Accuracy: 0.611,</a:t>
            </a:r>
          </a:p>
          <a:p>
            <a:r>
              <a:rPr lang="en-US" dirty="0"/>
              <a:t> F1: 0.604, </a:t>
            </a:r>
          </a:p>
          <a:p>
            <a:r>
              <a:rPr lang="en-US" dirty="0"/>
              <a:t>Validation Loss: 0.886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5C11AB-F4E8-B9DB-1210-8824DEDA2DE8}"/>
              </a:ext>
            </a:extLst>
          </p:cNvPr>
          <p:cNvSpPr txBox="1">
            <a:spLocks/>
          </p:cNvSpPr>
          <p:nvPr/>
        </p:nvSpPr>
        <p:spPr>
          <a:xfrm>
            <a:off x="8977746" y="2717802"/>
            <a:ext cx="2650375" cy="22144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Baseline </a:t>
            </a:r>
          </a:p>
          <a:p>
            <a:r>
              <a:rPr lang="en-US" dirty="0"/>
              <a:t>Accuracy: 0.442,</a:t>
            </a:r>
          </a:p>
          <a:p>
            <a:r>
              <a:rPr lang="en-US" dirty="0"/>
              <a:t>Validation Loss: 487.5</a:t>
            </a:r>
          </a:p>
        </p:txBody>
      </p:sp>
    </p:spTree>
    <p:extLst>
      <p:ext uri="{BB962C8B-B14F-4D97-AF65-F5344CB8AC3E}">
        <p14:creationId xmlns:p14="http://schemas.microsoft.com/office/powerpoint/2010/main" val="61375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63349-D5F9-8D52-7BA5-2A9533C8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Curves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6167B-51B1-4775-68AF-F9FE69D8F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8477" y="2882901"/>
            <a:ext cx="745375" cy="434108"/>
          </a:xfrm>
        </p:spPr>
        <p:txBody>
          <a:bodyPr/>
          <a:lstStyle/>
          <a:p>
            <a:r>
              <a:rPr lang="en-US" u="sng" dirty="0"/>
              <a:t>VGG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7D93D7-1DD5-985A-7F07-A88B0DFF837A}"/>
              </a:ext>
            </a:extLst>
          </p:cNvPr>
          <p:cNvSpPr txBox="1">
            <a:spLocks/>
          </p:cNvSpPr>
          <p:nvPr/>
        </p:nvSpPr>
        <p:spPr>
          <a:xfrm>
            <a:off x="5787916" y="2882901"/>
            <a:ext cx="1188720" cy="4964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Resnet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A4004F-D807-2ECF-3159-AF51526C5A64}"/>
              </a:ext>
            </a:extLst>
          </p:cNvPr>
          <p:cNvSpPr txBox="1">
            <a:spLocks/>
          </p:cNvSpPr>
          <p:nvPr/>
        </p:nvSpPr>
        <p:spPr>
          <a:xfrm>
            <a:off x="9282913" y="2914073"/>
            <a:ext cx="1384070" cy="4341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err="1"/>
              <a:t>EfficientNet</a:t>
            </a:r>
            <a:endParaRPr lang="en-US" u="sng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4EBD03F-F7F9-4F16-BD05-5A2A57657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33" y="3318957"/>
            <a:ext cx="3435083" cy="233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848505E-83FA-74EE-7A31-13D1E45D9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7" y="3318956"/>
            <a:ext cx="3494997" cy="233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83AC428D-7764-8E43-14FC-F436119B3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986" y="3318956"/>
            <a:ext cx="3182390" cy="233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1034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550</TotalTime>
  <Words>474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Franklin Gothic Heavy</vt:lpstr>
      <vt:lpstr>Georgia Pro Cond Light</vt:lpstr>
      <vt:lpstr>Speak Pro</vt:lpstr>
      <vt:lpstr>Wingdings</vt:lpstr>
      <vt:lpstr>RetrospectVTI</vt:lpstr>
      <vt:lpstr>Working Title </vt:lpstr>
      <vt:lpstr>Objective and Problem Statement</vt:lpstr>
      <vt:lpstr>Data</vt:lpstr>
      <vt:lpstr>PowerPoint Presentation</vt:lpstr>
      <vt:lpstr>Preprocessing</vt:lpstr>
      <vt:lpstr>Experiment Set Up - Models</vt:lpstr>
      <vt:lpstr>Experiment Setup - Hyperparameters </vt:lpstr>
      <vt:lpstr>Best Training Results</vt:lpstr>
      <vt:lpstr>Loss Curves </vt:lpstr>
      <vt:lpstr>Test Results</vt:lpstr>
      <vt:lpstr>Test Results</vt:lpstr>
      <vt:lpstr>Conclusions and Discussion</vt:lpstr>
      <vt:lpstr>Dataset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Durso, John</cp:lastModifiedBy>
  <cp:revision>129</cp:revision>
  <dcterms:created xsi:type="dcterms:W3CDTF">2024-04-26T17:59:40Z</dcterms:created>
  <dcterms:modified xsi:type="dcterms:W3CDTF">2024-05-08T03:32:14Z</dcterms:modified>
</cp:coreProperties>
</file>