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3" r:id="rId6"/>
    <p:sldId id="270" r:id="rId7"/>
    <p:sldId id="259" r:id="rId8"/>
    <p:sldId id="260" r:id="rId9"/>
    <p:sldId id="261" r:id="rId10"/>
    <p:sldId id="264" r:id="rId11"/>
    <p:sldId id="27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4660"/>
  </p:normalViewPr>
  <p:slideViewPr>
    <p:cSldViewPr snapToGrid="0">
      <p:cViewPr>
        <p:scale>
          <a:sx n="44" d="100"/>
          <a:sy n="44" d="100"/>
        </p:scale>
        <p:origin x="56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4B66-F3A4-8BE5-360C-10C3BE53E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B5815-68D3-C52D-E1B5-42B28E74A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AC26-7E8E-1D1D-8419-08D9402E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F86B-CADB-DEC2-3076-9C8585EE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1C1C-99B0-828C-30B6-140CEA97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8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C0F6-4955-6B7B-829E-B53DF440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ACA09-C63C-25D5-F278-D667211F3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3924-1946-28EB-A6EE-E881768D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8A59-80E7-DE27-E037-3C49CB3A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CEA6-40DE-A2CB-3F49-2558F5FC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3C454-E0DB-4944-BA35-F22171668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5E50-7252-03B9-09E9-8F2C3D11A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DF7F-DFB8-1102-887D-091FA771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A0DC-4DC3-995F-5405-2422CBAC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4235-4C14-272B-84C1-44931B27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2556-F32B-0A46-E26F-CD0ED0FC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87DB-1509-FD88-3D3A-F93D7FD0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C14E-4A37-43C8-01C7-A9052EB5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AF6F-4B8A-886B-F685-3D9E53D1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8438-CBF9-9976-1607-688A7F7C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2FF-C04C-4901-6883-1AEF0458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77B6-941A-A9A4-1413-659EA7E5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C204-1661-5944-270D-714B4DC4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D35D-75E6-B7B5-ACBE-7D5CCC0A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90D4-9CBD-358E-C39D-D1692489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8BF3-F28B-5564-263F-64548D5B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9011-A39B-948D-ECE3-EB28E6700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D76DC-CBB7-B0B9-283C-084A02D7A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5106-18B4-2DE7-DD79-2702A4F5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EF7F-0B26-F5B2-207E-1D0BF29A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63317-B411-C164-F70B-564D93FE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2D92-0A76-8225-8BB6-DDFD8A68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8D5E3-DFD4-1600-FF7F-D83536E9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B32EA-F132-7F45-8541-B772E9FDB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688C1-CE47-EC20-6F39-129398089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3CC89-826B-8B5C-DF92-1C9C84130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551A3-1AEA-4ACC-5BA4-EA2B7139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FE782-5562-3F46-797C-28D8567E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0F8EC-7B3B-7E19-0871-65AB856B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E2DD-C5F7-3571-F676-56DC7B65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82DF1-67F8-DBF5-89A6-E435AC19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28C4-054B-5FA5-75D8-9B68A9F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19E72-02BC-6205-87EC-B455EE45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3FE6C-2888-8668-233C-E505927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E09E9-11A3-230B-657D-BB924F36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A7AF-589C-ECFC-DD1D-75D6F52F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A1BA-0C21-C66C-BF76-9ED106BF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72D-63C7-32EE-9FE0-A49D63F0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E79C-B183-46BB-FD2D-FE87F7D31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3203F-6693-53B0-1F94-1F7055BB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59F2A-5429-DE4D-8F28-0DFC448A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66A84-FED2-40A9-971A-45D69E0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FB7D-B8FF-6F53-6B5A-F4E66598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76850-8E1C-9262-F350-0C08B14D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DF802-054E-7ADA-C67A-702803551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B7E79-F1D3-685E-3498-9D8DB70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EFD47-8FAB-B1D5-CB30-ECAC4607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7621-C9A6-1DE0-375F-BE3CB3CE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BBA1A-61EE-740B-E8A7-2B297C0C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DD820-B49F-4B6D-1299-40758925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FE40-B059-6F15-DED1-ADFE8A9E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6B881-E693-47AE-917B-6D16661C12E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CBB4-02BB-62CF-B322-B6B2BA0DD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5205-A65F-E872-2EDD-3D5F51696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11B45-EE2C-4E7C-8B43-1693B8E6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CF91-5669-9F04-3172-3E993A28C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Predicting Music Popularity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59846-FACB-0A6A-DF24-216845958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John Durso</a:t>
            </a:r>
          </a:p>
          <a:p>
            <a:r>
              <a:rPr lang="en-US" dirty="0"/>
              <a:t> Diamon </a:t>
            </a:r>
            <a:r>
              <a:rPr lang="en-US" dirty="0" err="1"/>
              <a:t>Goffe</a:t>
            </a:r>
            <a:r>
              <a:rPr lang="en-US" dirty="0"/>
              <a:t> </a:t>
            </a:r>
          </a:p>
          <a:p>
            <a:r>
              <a:rPr lang="en-US" dirty="0"/>
              <a:t>Nicholas Oswald </a:t>
            </a:r>
          </a:p>
        </p:txBody>
      </p:sp>
    </p:spTree>
    <p:extLst>
      <p:ext uri="{BB962C8B-B14F-4D97-AF65-F5344CB8AC3E}">
        <p14:creationId xmlns:p14="http://schemas.microsoft.com/office/powerpoint/2010/main" val="299150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89F7-B33B-A250-E3E7-EEEE74B9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Tabular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527-2E1B-F046-E673-770E5023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Metrics (Epoch-wise):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Loss, Valid Loss, MSE, R2 Score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Loss function: L1LossFlat (MAE)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Promising results indicating considerable improvement.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Best Result:</a:t>
            </a:r>
          </a:p>
          <a:p>
            <a:pPr lvl="1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Loss: 2.86</a:t>
            </a: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Validation Loss: 7.36</a:t>
            </a:r>
          </a:p>
          <a:p>
            <a:pPr lvl="1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MSE: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112.31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2: 0.667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571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047A-3342-349A-6480-8B1EB05F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Metrics Over Epochs – MLP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F64800-F6E7-1AB7-8A02-A1AB5E6F9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70" y="1600695"/>
            <a:ext cx="5474465" cy="530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epoch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train_loss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valid_loss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r2_score    time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    10.947739    10.533143    184.771774    0.452409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    9.089035    9.224443    148.586929    0.559647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    6.998212    9.120266    145.200745    0.569682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3    6.585295    9.313548    158.148453    0.531311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4    6.108523    8.938370    141.522217    0.580584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5    6.207332    9.840893    165.634064    0.509126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6    5.651221    8.803113    137.602936    0.592199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7    5.413588    9.584910    167.325150    0.504115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8    5.378374    8.468724    131.435059    0.610478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9    4.980009    8.320586    130.549164    0.613104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10    4.698735    8.488416    126.521553    0.625040    00:17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11    4.863050    8.235067    126.221085    0.625931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12    4.625796    8.401166    136.623764    0.595101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13    4.560423    8.520554    145.414566    0.569049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14    4.246871    7.986291    122.761795    0.636182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15    4.031298    7.978594    121.516869    0.639872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16    4.310482    7.760572    118.897614    0.647635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17    3.785820    8.121045    123.804291    0.633093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18    3.861109    7.711392    117.122223    0.652896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19    3.810237    7.760774    120.427963    0.643099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20    3.262500    7.570906    115.787186    0.656853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21    3.245260    7.589879    115.504417    0.657691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22    3.472243    7.719013    118.398361    0.649114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23    3.309793    8.375313    130.790680    0.612388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24    2.823447    7.437298    114.275291    0.661333    00:16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25    2.856570    7.362502    112.306358    0.667168    00:16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41590-F35C-0613-85B2-4EF76154C201}"/>
              </a:ext>
            </a:extLst>
          </p:cNvPr>
          <p:cNvSpPr/>
          <p:nvPr/>
        </p:nvSpPr>
        <p:spPr>
          <a:xfrm>
            <a:off x="6233249" y="1753081"/>
            <a:ext cx="4461831" cy="12307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Layers (x10)(size 1000)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5B86A2-34A6-8E46-FB6B-A3FB5C08CDBC}"/>
              </a:ext>
            </a:extLst>
          </p:cNvPr>
          <p:cNvSpPr/>
          <p:nvPr/>
        </p:nvSpPr>
        <p:spPr>
          <a:xfrm>
            <a:off x="6233249" y="3040631"/>
            <a:ext cx="4461832" cy="4798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7D3D5-5125-209D-7141-DADEF7F93996}"/>
              </a:ext>
            </a:extLst>
          </p:cNvPr>
          <p:cNvSpPr/>
          <p:nvPr/>
        </p:nvSpPr>
        <p:spPr>
          <a:xfrm>
            <a:off x="6962854" y="4044530"/>
            <a:ext cx="3203217" cy="22734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BC9B2-9DF4-0FEE-D348-D22752F2E05F}"/>
              </a:ext>
            </a:extLst>
          </p:cNvPr>
          <p:cNvSpPr/>
          <p:nvPr/>
        </p:nvSpPr>
        <p:spPr>
          <a:xfrm>
            <a:off x="6962854" y="4368019"/>
            <a:ext cx="3203217" cy="227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CE47E-790F-E63A-80EC-612DF0A6A12A}"/>
              </a:ext>
            </a:extLst>
          </p:cNvPr>
          <p:cNvSpPr/>
          <p:nvPr/>
        </p:nvSpPr>
        <p:spPr>
          <a:xfrm>
            <a:off x="6706976" y="3577274"/>
            <a:ext cx="3714979" cy="36137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Layer – 200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564B33-97CA-8BE9-6A57-2E7F6E113688}"/>
              </a:ext>
            </a:extLst>
          </p:cNvPr>
          <p:cNvSpPr/>
          <p:nvPr/>
        </p:nvSpPr>
        <p:spPr>
          <a:xfrm>
            <a:off x="6962854" y="4691508"/>
            <a:ext cx="3203216" cy="2108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 (0.1)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8FFE-2466-AE4A-5E1C-1352DC8EF161}"/>
              </a:ext>
            </a:extLst>
          </p:cNvPr>
          <p:cNvSpPr/>
          <p:nvPr/>
        </p:nvSpPr>
        <p:spPr>
          <a:xfrm>
            <a:off x="6962853" y="5515250"/>
            <a:ext cx="3203217" cy="22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550810-B164-6B7B-82B5-341197BD5CAB}"/>
              </a:ext>
            </a:extLst>
          </p:cNvPr>
          <p:cNvSpPr/>
          <p:nvPr/>
        </p:nvSpPr>
        <p:spPr>
          <a:xfrm>
            <a:off x="6962853" y="5860068"/>
            <a:ext cx="3203217" cy="227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DE345-2BA2-74D7-D2D0-5E8C25D330C2}"/>
              </a:ext>
            </a:extLst>
          </p:cNvPr>
          <p:cNvSpPr/>
          <p:nvPr/>
        </p:nvSpPr>
        <p:spPr>
          <a:xfrm>
            <a:off x="6706976" y="5052864"/>
            <a:ext cx="3714979" cy="36137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Layer – 100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0EFA1B-2FC1-2DAE-E0AD-D11F5AA954F7}"/>
              </a:ext>
            </a:extLst>
          </p:cNvPr>
          <p:cNvSpPr/>
          <p:nvPr/>
        </p:nvSpPr>
        <p:spPr>
          <a:xfrm>
            <a:off x="6706974" y="6236900"/>
            <a:ext cx="3714979" cy="36137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Layer – 1 out</a:t>
            </a:r>
          </a:p>
        </p:txBody>
      </p:sp>
    </p:spTree>
    <p:extLst>
      <p:ext uri="{BB962C8B-B14F-4D97-AF65-F5344CB8AC3E}">
        <p14:creationId xmlns:p14="http://schemas.microsoft.com/office/powerpoint/2010/main" val="374527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54533-690F-AB92-1320-441DEC20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Figures</a:t>
            </a:r>
          </a:p>
        </p:txBody>
      </p:sp>
      <p:pic>
        <p:nvPicPr>
          <p:cNvPr id="2054" name="Picture 6" descr="A diagram of a distribution of residuals&#10;&#10;Description automatically generated">
            <a:extLst>
              <a:ext uri="{FF2B5EF4-FFF2-40B4-BE49-F238E27FC236}">
                <a16:creationId xmlns:a16="http://schemas.microsoft.com/office/drawing/2014/main" id="{7A4551B8-2635-DE8F-388E-3B2840B4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99" y="3048097"/>
            <a:ext cx="3797536" cy="29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F59282C0-A48F-80A0-A3F0-4073E2DF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048097"/>
            <a:ext cx="3797536" cy="29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ECDF2AF-E752-68C5-71A9-489A738B0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673" y="3241683"/>
            <a:ext cx="3797536" cy="26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4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F2D1-FB30-2B37-F451-7072E8F0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Reflections and Future 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5EB3-4AA9-094E-ADCA-3775D027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Observations: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Difficulty in predicting socially curated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Influence of cultural factors and song characteristics on popularity.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Potential Directions: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Further model tuning and feature engineering.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Consideration of a larger and more date relevant dataset from Spotify's API.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Exploration of specific genres or additional features for better prediction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B33C-9695-22BA-3F65-AB5A7EF0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93D7-AEDA-1EE2-B602-BE4D8FB1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Comprehensive approach to predicting music popularity using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Promising results obtained with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TabularModel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embeddings.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Future directions for improving prediction accuracy and addressing 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BD39-E6D8-1ACF-D562-79F74E10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AFF2-55C0-CB15-8F72-2EFF3AD0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John Durso: Data preprocessing, feature engineering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Nicholas Oswald: Model training, hyperparameter tuning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Diamon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Goffe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Experimentation, results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4D93-C7A8-434C-A4ED-0BCDD1CF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 Aims/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C005-8DDE-9A25-292F-CE05763E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unpredictability of music success poses a significant challenge for stakeholders in the music industry.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Develop a machine learning model capable of predicting the popularity of music tracks or artists.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Motivation: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Growing demand for data-driven insights in the music industry.</a:t>
            </a:r>
          </a:p>
        </p:txBody>
      </p:sp>
    </p:spTree>
    <p:extLst>
      <p:ext uri="{BB962C8B-B14F-4D97-AF65-F5344CB8AC3E}">
        <p14:creationId xmlns:p14="http://schemas.microsoft.com/office/powerpoint/2010/main" val="255471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4626-B2E4-67A8-00F3-A8023453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590C-482E-DCDF-8A8F-0F827C6B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Source: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Kaggle dataset with approximately 30,000 rows, each representing a track.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Format: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CSV format, features include metadata and audio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Preprocessing: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Handling missing values, scaling numerical features, using embeddings for feature encoding.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FFE3-1ACD-9476-5C1B-7833E047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E484F9-DEF9-DD35-AF62-9CB296C97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61270"/>
              </p:ext>
            </p:extLst>
          </p:nvPr>
        </p:nvGraphicFramePr>
        <p:xfrm>
          <a:off x="440875" y="2228369"/>
          <a:ext cx="10912925" cy="4058020"/>
        </p:xfrm>
        <a:graphic>
          <a:graphicData uri="http://schemas.openxmlformats.org/drawingml/2006/table">
            <a:tbl>
              <a:tblPr/>
              <a:tblGrid>
                <a:gridCol w="474475">
                  <a:extLst>
                    <a:ext uri="{9D8B030D-6E8A-4147-A177-3AD203B41FA5}">
                      <a16:colId xmlns:a16="http://schemas.microsoft.com/office/drawing/2014/main" val="291187561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3020375394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2529719549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2125404578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3516672448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1456988423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2860428275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3676179311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2044765285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1395401081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1733155648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4097675198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1435930207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2659712289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3248781193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334322286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2971536569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2763249415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3859309198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883311556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756397326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1399441526"/>
                    </a:ext>
                  </a:extLst>
                </a:gridCol>
                <a:gridCol w="474475">
                  <a:extLst>
                    <a:ext uri="{9D8B030D-6E8A-4147-A177-3AD203B41FA5}">
                      <a16:colId xmlns:a16="http://schemas.microsoft.com/office/drawing/2014/main" val="1106749812"/>
                    </a:ext>
                  </a:extLst>
                </a:gridCol>
              </a:tblGrid>
              <a:tr h="436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track_id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track_name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track_artist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track_popularity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track_album_id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track_album_name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track_album_release_date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playlist_name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playlist_id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playlist_genre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playlist_subgenre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danceability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energy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key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loudness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speechiness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acousticness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instrumentalness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liveness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valence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tempo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duration_ms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15973"/>
                  </a:ext>
                </a:extLst>
              </a:tr>
              <a:tr h="1011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6f807x0ima9a1j3VPbc7VN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 Don't Care (with Justin Bieber) - Loud Luxury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 Sheeran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2oCs0DGTsRO98Gh5ZSl2Cx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 Don't Care (with Justin Bieber) [Loud Luxury Remix]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37i9dQZF1DXcZDD7cfEKhW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dance 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-2.634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0.0583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0.0653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122.036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194754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822538"/>
                  </a:ext>
                </a:extLst>
              </a:tr>
              <a:tr h="58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0r7CVbZTWZgbTCYdfa2P31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Memories - Dillon Francis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Maroon 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63rPSO264uRjW1X5E6cWv6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Memories (Dillon Francis Remix)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37i9dQZF1DXcZDD7cfEKhW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dance 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0.815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-4.969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0.0373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0.0724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0.00421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0.693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99.972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162600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48322"/>
                  </a:ext>
                </a:extLst>
              </a:tr>
              <a:tr h="58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1z1Hg7Vb0AhHDiEmnDE79l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 the Time - Don Diablo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Zara Larsson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1HoSmj2eLcsrR0vE9gThr4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 the Time (Don Diablo Remix)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7/5/2019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37i9dQZF1DXcZDD7cfEKhW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dance 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-3.432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0.0742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0.0794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2.33E-05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124.008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176616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20343"/>
                  </a:ext>
                </a:extLst>
              </a:tr>
              <a:tr h="724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75FpbthrwQmzHlBJLuGdC7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Call You Mine - Keanu Silva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Chainsmokers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1nqYsOef1yKKuGOVchbsk6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Call You Mine - The Remixes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37i9dQZF1DXcZDD7cfEKhW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dance 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0.718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-3.778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0.0287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9.43E-06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121.956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169093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94425"/>
                  </a:ext>
                </a:extLst>
              </a:tr>
              <a:tr h="724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1e8PAfcKUYoKkxPhrHqw4x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Someone You Loved - Future Humans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Lewis Capaldi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7m7vv9wlQ4i0LFuJiE2zsQ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Someone You Loved (Future Humans Remix)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3/5/2019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 Remix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37i9dQZF1DXcZDD7cfEKhW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dance pop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-4.672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0.0359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0.0803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0.0833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123.976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189052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412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15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D1C2C-8335-8346-0854-4EF61B0D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Data Distribution</a:t>
            </a: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3402A3-A1A2-95A5-C66C-213E58AEB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416" y="2642616"/>
            <a:ext cx="4637663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FCB67F2-8CB9-3B79-B158-0CA4FCB85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4573" b="2"/>
          <a:stretch/>
        </p:blipFill>
        <p:spPr bwMode="auto">
          <a:xfrm>
            <a:off x="6372308" y="2642616"/>
            <a:ext cx="5378791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3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C79C-9087-27D7-E079-3FB5EB4D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8DD9-F95D-F478-AA83-6C66C5DC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Metadata Features: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Track ID, name, artist, popularity, album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name, ID, genre, subgenre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Audio Characteristics: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Danceability, energy, key, loudness, mode,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speechiness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acousticness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instrumentalness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liveness, valence, tempo, duration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5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B028-30CD-2F8F-7705-490A6C58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9256-38E0-DAA0-2560-4C759B8B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 Preprocessing: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null values, train-test split (80-20).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Selection: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Recursive Feature Elimination (RFE).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 Tuning: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Grid search CV for initial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Experimentation: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Random Forest, Gradient Boosting, SVM, linear models, tree-based models, neural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Tabular Model: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Utilizing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astAI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with embeddings for better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4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A219-1251-B2E0-3DB8-9AA65178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FEBB-3066-AA2B-79C8-EFBA626F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 Metrics: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 Forest: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MSE: 572.52, R2: 0.067, MAE: 19.40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Gradient Boosting: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MSE: 591.28, R2: 0.036, MAE: 20.09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SVM: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MSE: 612.57, R2: 0.002, MAE: 19.89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Challenges: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Difficulty predicting socially curated values, similar results across different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2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939</Words>
  <Application>Microsoft Office PowerPoint</Application>
  <PresentationFormat>Widescreen</PresentationFormat>
  <Paragraphs>227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Arial Unicode MS</vt:lpstr>
      <vt:lpstr>Söhne</vt:lpstr>
      <vt:lpstr>Office Theme</vt:lpstr>
      <vt:lpstr>Predicting Music Popularity using Machine Learning</vt:lpstr>
      <vt:lpstr>Team Members</vt:lpstr>
      <vt:lpstr>Specific Aims/ Overview</vt:lpstr>
      <vt:lpstr>Data</vt:lpstr>
      <vt:lpstr>Data sample</vt:lpstr>
      <vt:lpstr>Data Distribution</vt:lpstr>
      <vt:lpstr>Features</vt:lpstr>
      <vt:lpstr>Methodology</vt:lpstr>
      <vt:lpstr>Initial Results</vt:lpstr>
      <vt:lpstr>Tabular Model Performance</vt:lpstr>
      <vt:lpstr>Metrics Over Epochs – MLP Architecture</vt:lpstr>
      <vt:lpstr>Figures</vt:lpstr>
      <vt:lpstr>Reflections and 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Music Popularity using Machine Learning</dc:title>
  <dc:creator>John Durso</dc:creator>
  <cp:lastModifiedBy>John Durso</cp:lastModifiedBy>
  <cp:revision>5</cp:revision>
  <dcterms:created xsi:type="dcterms:W3CDTF">2024-04-22T14:19:32Z</dcterms:created>
  <dcterms:modified xsi:type="dcterms:W3CDTF">2024-04-24T18:09:44Z</dcterms:modified>
</cp:coreProperties>
</file>