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261" r:id="rId3"/>
    <p:sldId id="307" r:id="rId4"/>
    <p:sldId id="308" r:id="rId5"/>
    <p:sldId id="309" r:id="rId6"/>
    <p:sldId id="310" r:id="rId7"/>
    <p:sldId id="311" r:id="rId8"/>
    <p:sldId id="29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12.sv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bg2">
                <a:lumMod val="90000"/>
              </a:schemeClr>
            </a:gs>
            <a:gs pos="88000">
              <a:srgbClr val="00B050"/>
            </a:gs>
            <a:gs pos="100000">
              <a:srgbClr val="00823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4E3031-77F0-2D1E-1C37-0FEE9977C74F}"/>
              </a:ext>
            </a:extLst>
          </p:cNvPr>
          <p:cNvSpPr txBox="1"/>
          <p:nvPr/>
        </p:nvSpPr>
        <p:spPr>
          <a:xfrm>
            <a:off x="3112416" y="2262433"/>
            <a:ext cx="59671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QWENTA</a:t>
            </a:r>
            <a:endParaRPr lang="en-US" sz="4800" dirty="0">
              <a:solidFill>
                <a:srgbClr val="0082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Chef cuisinier">
            <a:extLst>
              <a:ext uri="{FF2B5EF4-FFF2-40B4-BE49-F238E27FC236}">
                <a16:creationId xmlns:a16="http://schemas.microsoft.com/office/drawing/2014/main" id="{0A651FFD-DBF6-82CF-9B02-14F2C3DE1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447" y="3818197"/>
            <a:ext cx="914400" cy="914400"/>
          </a:xfrm>
          <a:prstGeom prst="rect">
            <a:avLst/>
          </a:prstGeom>
        </p:spPr>
      </p:pic>
      <p:pic>
        <p:nvPicPr>
          <p:cNvPr id="8" name="Graphique 7" descr="Homme">
            <a:extLst>
              <a:ext uri="{FF2B5EF4-FFF2-40B4-BE49-F238E27FC236}">
                <a16:creationId xmlns:a16="http://schemas.microsoft.com/office/drawing/2014/main" id="{C1E74C7F-054F-C840-13CE-300A51BEE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695" y="138217"/>
            <a:ext cx="914400" cy="914400"/>
          </a:xfrm>
          <a:prstGeom prst="rect">
            <a:avLst/>
          </a:prstGeom>
        </p:spPr>
      </p:pic>
      <p:pic>
        <p:nvPicPr>
          <p:cNvPr id="20" name="Graphique 19" descr="Flèche : courbe légère">
            <a:extLst>
              <a:ext uri="{FF2B5EF4-FFF2-40B4-BE49-F238E27FC236}">
                <a16:creationId xmlns:a16="http://schemas.microsoft.com/office/drawing/2014/main" id="{975E2788-2CF4-7033-6623-BCC72E145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8095" y="138217"/>
            <a:ext cx="914400" cy="914400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CA2F65FD-0D44-84C0-74D2-2C98431C2D01}"/>
              </a:ext>
            </a:extLst>
          </p:cNvPr>
          <p:cNvSpPr/>
          <p:nvPr/>
        </p:nvSpPr>
        <p:spPr>
          <a:xfrm>
            <a:off x="2557871" y="138217"/>
            <a:ext cx="1850883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A07332B-B532-8FE4-D277-3B0B6747CF8E}"/>
              </a:ext>
            </a:extLst>
          </p:cNvPr>
          <p:cNvSpPr txBox="1"/>
          <p:nvPr/>
        </p:nvSpPr>
        <p:spPr>
          <a:xfrm>
            <a:off x="2816015" y="410751"/>
            <a:ext cx="133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Inscription</a:t>
            </a:r>
          </a:p>
        </p:txBody>
      </p:sp>
      <p:pic>
        <p:nvPicPr>
          <p:cNvPr id="23" name="Graphique 22" descr="Flèche : courbe légère">
            <a:extLst>
              <a:ext uri="{FF2B5EF4-FFF2-40B4-BE49-F238E27FC236}">
                <a16:creationId xmlns:a16="http://schemas.microsoft.com/office/drawing/2014/main" id="{FB1CA5F8-162A-389E-A1AD-FCDF802A6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3358" y="138217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F1D8DE5-1DEE-BD45-5D51-E7BBEF53DEE1}"/>
              </a:ext>
            </a:extLst>
          </p:cNvPr>
          <p:cNvSpPr txBox="1"/>
          <p:nvPr/>
        </p:nvSpPr>
        <p:spPr>
          <a:xfrm>
            <a:off x="354880" y="1052617"/>
            <a:ext cx="123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Internaute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FB1A1C-C115-72FA-8614-70FB9A8C4069}"/>
              </a:ext>
            </a:extLst>
          </p:cNvPr>
          <p:cNvSpPr txBox="1"/>
          <p:nvPr/>
        </p:nvSpPr>
        <p:spPr>
          <a:xfrm>
            <a:off x="5449111" y="4586536"/>
            <a:ext cx="143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Restaurateur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74A1D7B-3B43-74EF-8ED3-119B958998E6}"/>
              </a:ext>
            </a:extLst>
          </p:cNvPr>
          <p:cNvSpPr/>
          <p:nvPr/>
        </p:nvSpPr>
        <p:spPr>
          <a:xfrm>
            <a:off x="5263161" y="5779522"/>
            <a:ext cx="1850883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A9D56F1-234E-FDAE-FB85-2B20134E07CD}"/>
              </a:ext>
            </a:extLst>
          </p:cNvPr>
          <p:cNvSpPr txBox="1"/>
          <p:nvPr/>
        </p:nvSpPr>
        <p:spPr>
          <a:xfrm>
            <a:off x="5366357" y="5913556"/>
            <a:ext cx="159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Accès à Menu Maker</a:t>
            </a:r>
          </a:p>
        </p:txBody>
      </p:sp>
      <p:pic>
        <p:nvPicPr>
          <p:cNvPr id="34" name="Graphique 33" descr="Homme">
            <a:extLst>
              <a:ext uri="{FF2B5EF4-FFF2-40B4-BE49-F238E27FC236}">
                <a16:creationId xmlns:a16="http://schemas.microsoft.com/office/drawing/2014/main" id="{EE13EB69-7E42-6CB6-737C-BEC6E2A6F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1447" y="138217"/>
            <a:ext cx="914400" cy="914400"/>
          </a:xfrm>
          <a:prstGeom prst="rect">
            <a:avLst/>
          </a:prstGeom>
        </p:spPr>
      </p:pic>
      <p:sp>
        <p:nvSpPr>
          <p:cNvPr id="36" name="Ellipse 35">
            <a:extLst>
              <a:ext uri="{FF2B5EF4-FFF2-40B4-BE49-F238E27FC236}">
                <a16:creationId xmlns:a16="http://schemas.microsoft.com/office/drawing/2014/main" id="{5378966C-95E8-A3C9-5EF3-DE773034234E}"/>
              </a:ext>
            </a:extLst>
          </p:cNvPr>
          <p:cNvSpPr/>
          <p:nvPr/>
        </p:nvSpPr>
        <p:spPr>
          <a:xfrm>
            <a:off x="5330048" y="2116655"/>
            <a:ext cx="1665359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4332F7D-09E3-51EC-C60E-FBECC03D68EF}"/>
              </a:ext>
            </a:extLst>
          </p:cNvPr>
          <p:cNvSpPr txBox="1"/>
          <p:nvPr/>
        </p:nvSpPr>
        <p:spPr>
          <a:xfrm>
            <a:off x="5588193" y="2389189"/>
            <a:ext cx="120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</a:t>
            </a:r>
          </a:p>
        </p:txBody>
      </p:sp>
      <p:pic>
        <p:nvPicPr>
          <p:cNvPr id="38" name="Graphique 37" descr="Flèche : courbe légère">
            <a:extLst>
              <a:ext uri="{FF2B5EF4-FFF2-40B4-BE49-F238E27FC236}">
                <a16:creationId xmlns:a16="http://schemas.microsoft.com/office/drawing/2014/main" id="{EA2E4574-EB7C-CF0B-8B6A-23FB710CF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816329" y="1447810"/>
            <a:ext cx="623622" cy="62362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F1A30D15-EC11-A748-0457-2F92182329CD}"/>
              </a:ext>
            </a:extLst>
          </p:cNvPr>
          <p:cNvSpPr txBox="1"/>
          <p:nvPr/>
        </p:nvSpPr>
        <p:spPr>
          <a:xfrm>
            <a:off x="5512125" y="1078478"/>
            <a:ext cx="123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Utilisateur</a:t>
            </a:r>
          </a:p>
        </p:txBody>
      </p:sp>
      <p:pic>
        <p:nvPicPr>
          <p:cNvPr id="40" name="Graphique 39" descr="Flèche : courbe légère">
            <a:extLst>
              <a:ext uri="{FF2B5EF4-FFF2-40B4-BE49-F238E27FC236}">
                <a16:creationId xmlns:a16="http://schemas.microsoft.com/office/drawing/2014/main" id="{15BACF62-18C3-FD6A-2867-1D56EE84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798130" y="3078746"/>
            <a:ext cx="660020" cy="660020"/>
          </a:xfrm>
          <a:prstGeom prst="rect">
            <a:avLst/>
          </a:prstGeom>
        </p:spPr>
      </p:pic>
      <p:pic>
        <p:nvPicPr>
          <p:cNvPr id="41" name="Graphique 40" descr="Flèche : courbe légère">
            <a:extLst>
              <a:ext uri="{FF2B5EF4-FFF2-40B4-BE49-F238E27FC236}">
                <a16:creationId xmlns:a16="http://schemas.microsoft.com/office/drawing/2014/main" id="{D7ABE1D3-B108-E803-1C1E-2E2DAB380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832717" y="4996278"/>
            <a:ext cx="660020" cy="66002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AE35EFA1-A501-E1DD-BFBB-BE6A7A294E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9795" y="410751"/>
            <a:ext cx="3724795" cy="595395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22C51200-1FD0-C6F8-EDFF-35F5923EDB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999" y="2303511"/>
            <a:ext cx="4115374" cy="3029373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84EF9F67-A8C4-F9FD-633F-2D44A5A35DD0}"/>
              </a:ext>
            </a:extLst>
          </p:cNvPr>
          <p:cNvSpPr txBox="1"/>
          <p:nvPr/>
        </p:nvSpPr>
        <p:spPr>
          <a:xfrm>
            <a:off x="3287350" y="2271487"/>
            <a:ext cx="5617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fonctionnement du site de A à Z</a:t>
            </a:r>
          </a:p>
        </p:txBody>
      </p:sp>
    </p:spTree>
    <p:extLst>
      <p:ext uri="{BB962C8B-B14F-4D97-AF65-F5344CB8AC3E}">
        <p14:creationId xmlns:p14="http://schemas.microsoft.com/office/powerpoint/2010/main" val="6496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/>
      <p:bldP spid="26" grpId="0"/>
      <p:bldP spid="29" grpId="0" animBg="1"/>
      <p:bldP spid="30" grpId="0"/>
      <p:bldP spid="36" grpId="0" animBg="1"/>
      <p:bldP spid="37" grpId="0"/>
      <p:bldP spid="39" grpId="0"/>
      <p:bldP spid="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C84E7D1-D2C2-1E9D-3956-673F1604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80" y="73663"/>
            <a:ext cx="4287440" cy="1548466"/>
          </a:xfrm>
          <a:prstGeom prst="rect">
            <a:avLst/>
          </a:prstGeom>
        </p:spPr>
      </p:pic>
      <p:pic>
        <p:nvPicPr>
          <p:cNvPr id="6" name="Graphique 5" descr="Chef cuisinier">
            <a:extLst>
              <a:ext uri="{FF2B5EF4-FFF2-40B4-BE49-F238E27FC236}">
                <a16:creationId xmlns:a16="http://schemas.microsoft.com/office/drawing/2014/main" id="{49BE4970-306A-8372-8C36-A2380DED0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9" y="1668478"/>
            <a:ext cx="914400" cy="9144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1B5EEF8-3E20-EAD9-DB5D-861F6C5B5C79}"/>
              </a:ext>
            </a:extLst>
          </p:cNvPr>
          <p:cNvSpPr txBox="1"/>
          <p:nvPr/>
        </p:nvSpPr>
        <p:spPr>
          <a:xfrm>
            <a:off x="5376464" y="2418644"/>
            <a:ext cx="143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Restaurateur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CB69A3B-67BD-10D7-36D1-5C43134D9AC2}"/>
              </a:ext>
            </a:extLst>
          </p:cNvPr>
          <p:cNvSpPr/>
          <p:nvPr/>
        </p:nvSpPr>
        <p:spPr>
          <a:xfrm>
            <a:off x="2764035" y="1777714"/>
            <a:ext cx="1665359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981A56-C126-2DFB-A357-5F177CA3F6D9}"/>
              </a:ext>
            </a:extLst>
          </p:cNvPr>
          <p:cNvSpPr txBox="1"/>
          <p:nvPr/>
        </p:nvSpPr>
        <p:spPr>
          <a:xfrm>
            <a:off x="3022180" y="2050248"/>
            <a:ext cx="120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</a:t>
            </a:r>
          </a:p>
        </p:txBody>
      </p:sp>
      <p:pic>
        <p:nvPicPr>
          <p:cNvPr id="10" name="Graphique 9" descr="Flèche : courbe légère">
            <a:extLst>
              <a:ext uri="{FF2B5EF4-FFF2-40B4-BE49-F238E27FC236}">
                <a16:creationId xmlns:a16="http://schemas.microsoft.com/office/drawing/2014/main" id="{869E6B40-D3F9-0412-FD01-64C23F7CC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733298">
            <a:off x="4704087" y="1728232"/>
            <a:ext cx="660020" cy="66002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397FCCD5-5100-9F42-281F-E09749CAA726}"/>
              </a:ext>
            </a:extLst>
          </p:cNvPr>
          <p:cNvSpPr/>
          <p:nvPr/>
        </p:nvSpPr>
        <p:spPr>
          <a:xfrm>
            <a:off x="7799749" y="1720717"/>
            <a:ext cx="1665359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DD0177-AB0B-6B73-E3D1-67FE12D81FC1}"/>
              </a:ext>
            </a:extLst>
          </p:cNvPr>
          <p:cNvSpPr txBox="1"/>
          <p:nvPr/>
        </p:nvSpPr>
        <p:spPr>
          <a:xfrm>
            <a:off x="7947392" y="1993251"/>
            <a:ext cx="137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Impression</a:t>
            </a:r>
          </a:p>
        </p:txBody>
      </p:sp>
      <p:pic>
        <p:nvPicPr>
          <p:cNvPr id="17" name="Graphique 16" descr="Flèche : courbe dans le sens des aiguilles d’une montre">
            <a:extLst>
              <a:ext uri="{FF2B5EF4-FFF2-40B4-BE49-F238E27FC236}">
                <a16:creationId xmlns:a16="http://schemas.microsoft.com/office/drawing/2014/main" id="{442BE706-F925-F335-B404-09FF7E6AF3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812414">
            <a:off x="6847045" y="1747383"/>
            <a:ext cx="658859" cy="658859"/>
          </a:xfrm>
          <a:prstGeom prst="rect">
            <a:avLst/>
          </a:prstGeom>
        </p:spPr>
      </p:pic>
      <p:pic>
        <p:nvPicPr>
          <p:cNvPr id="18" name="Graphique 17" descr="Flèche : courbe légère">
            <a:extLst>
              <a:ext uri="{FF2B5EF4-FFF2-40B4-BE49-F238E27FC236}">
                <a16:creationId xmlns:a16="http://schemas.microsoft.com/office/drawing/2014/main" id="{AD8717DB-9BD7-6D05-0643-BCC09A0EF6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5765989" y="2819497"/>
            <a:ext cx="660020" cy="660020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C551EF6-EBB5-B3CA-9AE8-2B326CAE27F5}"/>
              </a:ext>
            </a:extLst>
          </p:cNvPr>
          <p:cNvSpPr/>
          <p:nvPr/>
        </p:nvSpPr>
        <p:spPr>
          <a:xfrm>
            <a:off x="5376464" y="3670558"/>
            <a:ext cx="1665359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E409A64-8C37-118C-6490-4C00281B7EE5}"/>
              </a:ext>
            </a:extLst>
          </p:cNvPr>
          <p:cNvSpPr txBox="1"/>
          <p:nvPr/>
        </p:nvSpPr>
        <p:spPr>
          <a:xfrm>
            <a:off x="5634609" y="3943092"/>
            <a:ext cx="120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Création</a:t>
            </a:r>
          </a:p>
        </p:txBody>
      </p:sp>
      <p:pic>
        <p:nvPicPr>
          <p:cNvPr id="24" name="Graphique 23" descr="Flèche : courbe légère">
            <a:extLst>
              <a:ext uri="{FF2B5EF4-FFF2-40B4-BE49-F238E27FC236}">
                <a16:creationId xmlns:a16="http://schemas.microsoft.com/office/drawing/2014/main" id="{7BC387DD-74BF-1439-D4D2-FBC5BCAC0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5711448" y="1245519"/>
            <a:ext cx="914400" cy="9144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39310CD-BC3F-97DE-9A3E-07B7CD26E085}"/>
              </a:ext>
            </a:extLst>
          </p:cNvPr>
          <p:cNvSpPr txBox="1"/>
          <p:nvPr/>
        </p:nvSpPr>
        <p:spPr>
          <a:xfrm>
            <a:off x="4368321" y="5256958"/>
            <a:ext cx="3733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Preview du menu disponible après chaque modification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EF8C03A-DCFC-2479-B6B9-6894A62DC1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590" y="1643226"/>
            <a:ext cx="2253930" cy="253764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097B872-F139-E916-0074-658FDC7092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1112" y="1702719"/>
            <a:ext cx="1844382" cy="260970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93A8B841-7199-9C09-BFE8-5C092B8C81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6097" y="2627757"/>
            <a:ext cx="1545365" cy="2335314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B0E1701B-65E9-66A4-1757-E57C187B3347}"/>
              </a:ext>
            </a:extLst>
          </p:cNvPr>
          <p:cNvSpPr txBox="1"/>
          <p:nvPr/>
        </p:nvSpPr>
        <p:spPr>
          <a:xfrm>
            <a:off x="1199861" y="4467111"/>
            <a:ext cx="2752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Personnalisation des aliments avec noms, prix, image et description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EF686D3-0642-60D4-4D0F-02D78A1BF861}"/>
              </a:ext>
            </a:extLst>
          </p:cNvPr>
          <p:cNvSpPr txBox="1"/>
          <p:nvPr/>
        </p:nvSpPr>
        <p:spPr>
          <a:xfrm>
            <a:off x="8239720" y="4446566"/>
            <a:ext cx="2705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Personnalisation de la typographie et de la couleur du menu</a:t>
            </a:r>
          </a:p>
        </p:txBody>
      </p:sp>
      <p:pic>
        <p:nvPicPr>
          <p:cNvPr id="41" name="Graphique 40" descr="Flèche : courbe dans le sens inverse des aiguilles d’une montre">
            <a:extLst>
              <a:ext uri="{FF2B5EF4-FFF2-40B4-BE49-F238E27FC236}">
                <a16:creationId xmlns:a16="http://schemas.microsoft.com/office/drawing/2014/main" id="{B11B3BBE-E6C5-E74D-97AE-43CB4BA9B3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043871">
            <a:off x="3825024" y="823710"/>
            <a:ext cx="914400" cy="914400"/>
          </a:xfrm>
          <a:prstGeom prst="rect">
            <a:avLst/>
          </a:prstGeom>
        </p:spPr>
      </p:pic>
      <p:pic>
        <p:nvPicPr>
          <p:cNvPr id="43" name="Graphique 42" descr="Retour (droite à gauche)">
            <a:extLst>
              <a:ext uri="{FF2B5EF4-FFF2-40B4-BE49-F238E27FC236}">
                <a16:creationId xmlns:a16="http://schemas.microsoft.com/office/drawing/2014/main" id="{322EA817-272F-E641-11ED-6F903763CA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385858">
            <a:off x="7818844" y="782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0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-0.00222 -0.5275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2638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-0.00013 -0.5222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611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9" grpId="0"/>
      <p:bldP spid="9" grpId="1"/>
      <p:bldP spid="12" grpId="0" animBg="1"/>
      <p:bldP spid="12" grpId="1" animBg="1"/>
      <p:bldP spid="13" grpId="0"/>
      <p:bldP spid="13" grpId="1"/>
      <p:bldP spid="19" grpId="0" animBg="1"/>
      <p:bldP spid="19" grpId="1" animBg="1"/>
      <p:bldP spid="20" grpId="0"/>
      <p:bldP spid="20" grpId="1"/>
      <p:bldP spid="2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C310A10-C1E8-6786-4603-CBD639A0212E}"/>
              </a:ext>
            </a:extLst>
          </p:cNvPr>
          <p:cNvSpPr/>
          <p:nvPr/>
        </p:nvSpPr>
        <p:spPr>
          <a:xfrm>
            <a:off x="4949571" y="354581"/>
            <a:ext cx="1665359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FB864D-37B2-429C-709E-416087E1C1C4}"/>
              </a:ext>
            </a:extLst>
          </p:cNvPr>
          <p:cNvSpPr txBox="1"/>
          <p:nvPr/>
        </p:nvSpPr>
        <p:spPr>
          <a:xfrm>
            <a:off x="5181840" y="627115"/>
            <a:ext cx="120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</a:t>
            </a:r>
          </a:p>
        </p:txBody>
      </p:sp>
      <p:pic>
        <p:nvPicPr>
          <p:cNvPr id="6" name="Graphique 5" descr="Flèche : courbe dans le sens inverse des aiguilles d’une montre">
            <a:extLst>
              <a:ext uri="{FF2B5EF4-FFF2-40B4-BE49-F238E27FC236}">
                <a16:creationId xmlns:a16="http://schemas.microsoft.com/office/drawing/2014/main" id="{DAB866DD-AFA0-1688-0C8C-3CA7FA5A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918416">
            <a:off x="5414389" y="1341639"/>
            <a:ext cx="735729" cy="7357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5739D3-162F-C9E1-0561-DE1199041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52" y="2285436"/>
            <a:ext cx="1781424" cy="3015084"/>
          </a:xfrm>
          <a:prstGeom prst="rect">
            <a:avLst/>
          </a:prstGeom>
        </p:spPr>
      </p:pic>
      <p:pic>
        <p:nvPicPr>
          <p:cNvPr id="9" name="Graphique 8" descr="Flèche : courbe dans le sens inverse des aiguilles d’une montre">
            <a:extLst>
              <a:ext uri="{FF2B5EF4-FFF2-40B4-BE49-F238E27FC236}">
                <a16:creationId xmlns:a16="http://schemas.microsoft.com/office/drawing/2014/main" id="{A3CCF61C-36E5-1C86-F0E6-D801B765D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335123">
            <a:off x="3753205" y="3423036"/>
            <a:ext cx="914400" cy="914400"/>
          </a:xfrm>
          <a:prstGeom prst="rect">
            <a:avLst/>
          </a:prstGeom>
        </p:spPr>
      </p:pic>
      <p:pic>
        <p:nvPicPr>
          <p:cNvPr id="11" name="Graphique 10" descr="Retour (droite à gauche)">
            <a:extLst>
              <a:ext uri="{FF2B5EF4-FFF2-40B4-BE49-F238E27FC236}">
                <a16:creationId xmlns:a16="http://schemas.microsoft.com/office/drawing/2014/main" id="{C8D0C991-53AA-A32A-EDED-C46DADE3F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85858">
            <a:off x="7103183" y="3335778"/>
            <a:ext cx="914400" cy="914400"/>
          </a:xfrm>
          <a:prstGeom prst="rect">
            <a:avLst/>
          </a:prstGeom>
        </p:spPr>
      </p:pic>
      <p:sp>
        <p:nvSpPr>
          <p:cNvPr id="14" name="AutoShape 6" descr="Instagram — Wikipédia">
            <a:extLst>
              <a:ext uri="{FF2B5EF4-FFF2-40B4-BE49-F238E27FC236}">
                <a16:creationId xmlns:a16="http://schemas.microsoft.com/office/drawing/2014/main" id="{13E24B14-C219-C51B-6A56-781293736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E-commerce : pourquoi faut-il être présent sur Instagram ? - Webdrop">
            <a:extLst>
              <a:ext uri="{FF2B5EF4-FFF2-40B4-BE49-F238E27FC236}">
                <a16:creationId xmlns:a16="http://schemas.microsoft.com/office/drawing/2014/main" id="{BE27DB2E-A803-86AE-CBF9-EF8DF062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289" y="4141177"/>
            <a:ext cx="1569890" cy="152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☎ Contact, appelez Deliveroo par téléphone">
            <a:extLst>
              <a:ext uri="{FF2B5EF4-FFF2-40B4-BE49-F238E27FC236}">
                <a16:creationId xmlns:a16="http://schemas.microsoft.com/office/drawing/2014/main" id="{6B232133-BC45-1725-81BB-458818541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53" y="4141177"/>
            <a:ext cx="2111037" cy="152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que 14" descr="Flèche : courbe dans le sens inverse des aiguilles d’une montre">
            <a:extLst>
              <a:ext uri="{FF2B5EF4-FFF2-40B4-BE49-F238E27FC236}">
                <a16:creationId xmlns:a16="http://schemas.microsoft.com/office/drawing/2014/main" id="{0D1680B9-BB90-DCBD-0E6A-9852F97E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918416">
            <a:off x="5470233" y="5316109"/>
            <a:ext cx="624039" cy="624039"/>
          </a:xfrm>
          <a:prstGeom prst="rect">
            <a:avLst/>
          </a:prstGeom>
        </p:spPr>
      </p:pic>
      <p:pic>
        <p:nvPicPr>
          <p:cNvPr id="1036" name="Picture 12" descr="Adobe Acrobat Reader: Edit PDF – Applications sur Google Play">
            <a:extLst>
              <a:ext uri="{FF2B5EF4-FFF2-40B4-BE49-F238E27FC236}">
                <a16:creationId xmlns:a16="http://schemas.microsoft.com/office/drawing/2014/main" id="{6648F92D-3299-0557-6B43-32E1943C3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69" y="6023510"/>
            <a:ext cx="790765" cy="79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2C14B3DF-4AC5-71C2-D7F9-CA08D4A0CF3E}"/>
              </a:ext>
            </a:extLst>
          </p:cNvPr>
          <p:cNvSpPr/>
          <p:nvPr/>
        </p:nvSpPr>
        <p:spPr>
          <a:xfrm>
            <a:off x="4949571" y="354581"/>
            <a:ext cx="1665359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88BD9A-9C8E-1DC8-2CE6-5007F95D4968}"/>
              </a:ext>
            </a:extLst>
          </p:cNvPr>
          <p:cNvSpPr txBox="1"/>
          <p:nvPr/>
        </p:nvSpPr>
        <p:spPr>
          <a:xfrm>
            <a:off x="5181839" y="627115"/>
            <a:ext cx="127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Impression</a:t>
            </a:r>
          </a:p>
        </p:txBody>
      </p:sp>
      <p:pic>
        <p:nvPicPr>
          <p:cNvPr id="18" name="Graphique 17" descr="Flèche : courbe dans le sens inverse des aiguilles d’une montre">
            <a:extLst>
              <a:ext uri="{FF2B5EF4-FFF2-40B4-BE49-F238E27FC236}">
                <a16:creationId xmlns:a16="http://schemas.microsoft.com/office/drawing/2014/main" id="{41C6344C-6241-181A-F269-DE3E5BABB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918416">
            <a:off x="5414389" y="1341639"/>
            <a:ext cx="735729" cy="735729"/>
          </a:xfrm>
          <a:prstGeom prst="rect">
            <a:avLst/>
          </a:prstGeom>
        </p:spPr>
      </p:pic>
      <p:sp>
        <p:nvSpPr>
          <p:cNvPr id="19" name="AutoShape 6" descr="Instagram — Wikipédia">
            <a:extLst>
              <a:ext uri="{FF2B5EF4-FFF2-40B4-BE49-F238E27FC236}">
                <a16:creationId xmlns:a16="http://schemas.microsoft.com/office/drawing/2014/main" id="{EA076301-B7DF-4D5B-548E-E8FD4F1F32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" name="Graphique 19" descr="Flèche : courbe dans le sens inverse des aiguilles d’une montre">
            <a:extLst>
              <a:ext uri="{FF2B5EF4-FFF2-40B4-BE49-F238E27FC236}">
                <a16:creationId xmlns:a16="http://schemas.microsoft.com/office/drawing/2014/main" id="{79D4975B-58A8-C569-C41A-3CBFB908A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918416">
            <a:off x="5321647" y="4229259"/>
            <a:ext cx="921205" cy="921205"/>
          </a:xfrm>
          <a:prstGeom prst="rect">
            <a:avLst/>
          </a:prstGeom>
        </p:spPr>
      </p:pic>
      <p:pic>
        <p:nvPicPr>
          <p:cNvPr id="21" name="Picture 12" descr="Adobe Acrobat Reader: Edit PDF – Applications sur Google Play">
            <a:extLst>
              <a:ext uri="{FF2B5EF4-FFF2-40B4-BE49-F238E27FC236}">
                <a16:creationId xmlns:a16="http://schemas.microsoft.com/office/drawing/2014/main" id="{9FB562D5-B62F-0544-62A6-E62539FE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67" y="5396141"/>
            <a:ext cx="790765" cy="79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1E21D74-2EAB-6350-CD16-7D839B11B8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0464" y="2287920"/>
            <a:ext cx="4058269" cy="182020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A72EBB5-0F25-76A3-298A-757A27D163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76471" y="1109552"/>
            <a:ext cx="3639058" cy="369621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3FF80C1-00A5-0C4B-1BE1-E9F1F8BFA3DD}"/>
              </a:ext>
            </a:extLst>
          </p:cNvPr>
          <p:cNvSpPr txBox="1"/>
          <p:nvPr/>
        </p:nvSpPr>
        <p:spPr>
          <a:xfrm>
            <a:off x="4139938" y="5084917"/>
            <a:ext cx="39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Ecran de gestion de menus</a:t>
            </a:r>
          </a:p>
        </p:txBody>
      </p:sp>
    </p:spTree>
    <p:extLst>
      <p:ext uri="{BB962C8B-B14F-4D97-AF65-F5344CB8AC3E}">
        <p14:creationId xmlns:p14="http://schemas.microsoft.com/office/powerpoint/2010/main" val="35593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/>
      <p:bldP spid="14" grpId="1"/>
      <p:bldP spid="16" grpId="0" animBg="1"/>
      <p:bldP spid="16" grpId="1" animBg="1"/>
      <p:bldP spid="17" grpId="0"/>
      <p:bldP spid="17" grpId="1"/>
      <p:bldP spid="19" grpId="0"/>
      <p:bldP spid="19" grpId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098CAC-8A77-11DB-B56A-DF46B28CEE8E}"/>
              </a:ext>
            </a:extLst>
          </p:cNvPr>
          <p:cNvSpPr txBox="1"/>
          <p:nvPr/>
        </p:nvSpPr>
        <p:spPr>
          <a:xfrm>
            <a:off x="1522698" y="2271487"/>
            <a:ext cx="9146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0082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déroulement du développement du site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EB9BBD-DEED-6CCB-14AD-9628B18A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77" y="2086335"/>
            <a:ext cx="7930241" cy="326340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45185A3-6372-946F-FF2D-3C5B1B1223D0}"/>
              </a:ext>
            </a:extLst>
          </p:cNvPr>
          <p:cNvSpPr txBox="1"/>
          <p:nvPr/>
        </p:nvSpPr>
        <p:spPr>
          <a:xfrm>
            <a:off x="3310378" y="5416829"/>
            <a:ext cx="557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L’outil de gestion Notion qui va nous permettre de nous organiser au mieux</a:t>
            </a:r>
          </a:p>
        </p:txBody>
      </p:sp>
      <p:pic>
        <p:nvPicPr>
          <p:cNvPr id="2050" name="Picture 2" descr="Notion (logiciel) — Wikipédia">
            <a:extLst>
              <a:ext uri="{FF2B5EF4-FFF2-40B4-BE49-F238E27FC236}">
                <a16:creationId xmlns:a16="http://schemas.microsoft.com/office/drawing/2014/main" id="{8489FDDA-85C5-0A6F-09D3-5E0A26A75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70" y="263951"/>
            <a:ext cx="1412410" cy="141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8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1EDA119-C79B-BA93-0B0A-6AB11CB1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43" y="2392266"/>
            <a:ext cx="7140113" cy="3224199"/>
          </a:xfrm>
          <a:prstGeom prst="rect">
            <a:avLst/>
          </a:prstGeom>
        </p:spPr>
      </p:pic>
      <p:pic>
        <p:nvPicPr>
          <p:cNvPr id="4098" name="Picture 2" descr="Tutoriels Wakelet : Sauvegarder et partager des liens – L'atelier du  formateur">
            <a:extLst>
              <a:ext uri="{FF2B5EF4-FFF2-40B4-BE49-F238E27FC236}">
                <a16:creationId xmlns:a16="http://schemas.microsoft.com/office/drawing/2014/main" id="{CDAEB6A5-6D0B-1D92-CCB7-F4471F10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4" y="593103"/>
            <a:ext cx="41719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22114F-FC8D-B87C-5B0B-6FE59A958B8E}"/>
              </a:ext>
            </a:extLst>
          </p:cNvPr>
          <p:cNvSpPr txBox="1"/>
          <p:nvPr/>
        </p:nvSpPr>
        <p:spPr>
          <a:xfrm>
            <a:off x="4053526" y="1338606"/>
            <a:ext cx="552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de domaine, mail, </a:t>
            </a:r>
            <a:r>
              <a:rPr lang="fr-FR"/>
              <a:t>securité</a:t>
            </a:r>
          </a:p>
        </p:txBody>
      </p:sp>
    </p:spTree>
    <p:extLst>
      <p:ext uri="{BB962C8B-B14F-4D97-AF65-F5344CB8AC3E}">
        <p14:creationId xmlns:p14="http://schemas.microsoft.com/office/powerpoint/2010/main" val="341776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éunion du bureau du CRGE - Comité Régional Grand Est de Boxe">
            <a:extLst>
              <a:ext uri="{FF2B5EF4-FFF2-40B4-BE49-F238E27FC236}">
                <a16:creationId xmlns:a16="http://schemas.microsoft.com/office/drawing/2014/main" id="{C5822C80-66EA-C681-B4AF-AF95ECF2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5" y="109587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79C5BF6-7A68-2F7C-60DC-099C50C525F7}"/>
              </a:ext>
            </a:extLst>
          </p:cNvPr>
          <p:cNvSpPr txBox="1"/>
          <p:nvPr/>
        </p:nvSpPr>
        <p:spPr>
          <a:xfrm>
            <a:off x="7107810" y="744718"/>
            <a:ext cx="416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lundi une visio-conférence sera organisé entre Webgencia et Qwenta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7CD35-BFF5-1A69-D1D7-C21D9AD9DA06}"/>
              </a:ext>
            </a:extLst>
          </p:cNvPr>
          <p:cNvSpPr txBox="1"/>
          <p:nvPr/>
        </p:nvSpPr>
        <p:spPr>
          <a:xfrm>
            <a:off x="7107810" y="205268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rendez-vous permettra de faire le point sur les avancés du site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05BB1C-F4CF-81EE-BAF8-44C69A637F2C}"/>
              </a:ext>
            </a:extLst>
          </p:cNvPr>
          <p:cNvSpPr txBox="1"/>
          <p:nvPr/>
        </p:nvSpPr>
        <p:spPr>
          <a:xfrm>
            <a:off x="322081" y="4193750"/>
            <a:ext cx="555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représentant de Qwenta pourra alors  nous informer s’il a d’autres idées en tête à rajouter au projet ou s’il a des remarques à faire concernant l’état actuel du site</a:t>
            </a:r>
          </a:p>
        </p:txBody>
      </p:sp>
    </p:spTree>
    <p:extLst>
      <p:ext uri="{BB962C8B-B14F-4D97-AF65-F5344CB8AC3E}">
        <p14:creationId xmlns:p14="http://schemas.microsoft.com/office/powerpoint/2010/main" val="193986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135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85</cp:revision>
  <dcterms:created xsi:type="dcterms:W3CDTF">2023-01-31T23:21:09Z</dcterms:created>
  <dcterms:modified xsi:type="dcterms:W3CDTF">2023-04-04T22:42:45Z</dcterms:modified>
</cp:coreProperties>
</file>