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261" r:id="rId3"/>
    <p:sldId id="298" r:id="rId4"/>
    <p:sldId id="299" r:id="rId5"/>
    <p:sldId id="287" r:id="rId6"/>
    <p:sldId id="279" r:id="rId7"/>
    <p:sldId id="288" r:id="rId8"/>
    <p:sldId id="290" r:id="rId9"/>
    <p:sldId id="289" r:id="rId10"/>
    <p:sldId id="291" r:id="rId11"/>
    <p:sldId id="292" r:id="rId12"/>
    <p:sldId id="293" r:id="rId13"/>
    <p:sldId id="294" r:id="rId14"/>
    <p:sldId id="295" r:id="rId15"/>
    <p:sldId id="300" r:id="rId16"/>
    <p:sldId id="29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ubspot.fr/website/hebergement-we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ws.fr/hebergement_web.php?refa=594912179&amp;refsta=1621503318-254649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lubic.com/telecharger-fiche257658-google-chro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globalsign.com/fr/blog/la-difference-entre-http-et-http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feedly.com/i/m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ur.com/blog/top-langages-de-programmation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c.com.tn/sql-vs-nosql-quelles-differences/#:~:text=Premi%C3%A8re%20diff%C3%A9rence%20de%20taille.,%C3%A0%20des%20collections%20d'objets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ppourlesnuls.com/12-regles-sur-comment-choisir-le-bon-nom-de-domain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bg1">
                <a:lumMod val="85000"/>
              </a:schemeClr>
            </a:gs>
            <a:gs pos="88000">
              <a:srgbClr val="92D050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4E3031-77F0-2D1E-1C37-0FEE9977C74F}"/>
              </a:ext>
            </a:extLst>
          </p:cNvPr>
          <p:cNvSpPr txBox="1"/>
          <p:nvPr/>
        </p:nvSpPr>
        <p:spPr>
          <a:xfrm>
            <a:off x="3112416" y="2262433"/>
            <a:ext cx="59671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QWENTA</a:t>
            </a:r>
            <a:endParaRPr lang="en-US" sz="4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VI/ Le choix de l’hébergement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09419B-CA5A-B747-6F00-11873E7DF0C1}"/>
              </a:ext>
            </a:extLst>
          </p:cNvPr>
          <p:cNvSpPr txBox="1"/>
          <p:nvPr/>
        </p:nvSpPr>
        <p:spPr>
          <a:xfrm>
            <a:off x="4178429" y="2262433"/>
            <a:ext cx="3101419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critères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14D26D-8606-31E5-80FC-85CA382BEF65}"/>
              </a:ext>
            </a:extLst>
          </p:cNvPr>
          <p:cNvSpPr txBox="1"/>
          <p:nvPr/>
        </p:nvSpPr>
        <p:spPr>
          <a:xfrm>
            <a:off x="7279847" y="4111050"/>
            <a:ext cx="231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Sécurité</a:t>
            </a:r>
          </a:p>
        </p:txBody>
      </p:sp>
      <p:sp>
        <p:nvSpPr>
          <p:cNvPr id="6" name="Bouton d'action : Aide 5">
            <a:hlinkClick r:id="rId2" highlightClick="1"/>
            <a:extLst>
              <a:ext uri="{FF2B5EF4-FFF2-40B4-BE49-F238E27FC236}">
                <a16:creationId xmlns:a16="http://schemas.microsoft.com/office/drawing/2014/main" id="{6FF83680-5055-5AD3-66AD-3B2AF0382FF4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1D6D7B-BE08-CC71-6B3D-A44471A1C7EC}"/>
              </a:ext>
            </a:extLst>
          </p:cNvPr>
          <p:cNvSpPr txBox="1"/>
          <p:nvPr/>
        </p:nvSpPr>
        <p:spPr>
          <a:xfrm>
            <a:off x="4570034" y="4111050"/>
            <a:ext cx="231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Prix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C703BF-DCA8-BEF6-3D74-1732800A7477}"/>
              </a:ext>
            </a:extLst>
          </p:cNvPr>
          <p:cNvSpPr txBox="1"/>
          <p:nvPr/>
        </p:nvSpPr>
        <p:spPr>
          <a:xfrm>
            <a:off x="2077432" y="4111050"/>
            <a:ext cx="231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Type de site</a:t>
            </a:r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6E5D3BF0-63FE-11E8-7A13-EBCF6531751F}"/>
              </a:ext>
            </a:extLst>
          </p:cNvPr>
          <p:cNvSpPr/>
          <p:nvPr/>
        </p:nvSpPr>
        <p:spPr>
          <a:xfrm>
            <a:off x="5580668" y="2922157"/>
            <a:ext cx="291051" cy="864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4A03C50B-7917-420B-D5FB-6FDA9DC5BBB9}"/>
              </a:ext>
            </a:extLst>
          </p:cNvPr>
          <p:cNvSpPr/>
          <p:nvPr/>
        </p:nvSpPr>
        <p:spPr>
          <a:xfrm rot="18795935">
            <a:off x="6719934" y="2996903"/>
            <a:ext cx="291051" cy="864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C63838AD-3BE4-3240-74AE-645E359450BD}"/>
              </a:ext>
            </a:extLst>
          </p:cNvPr>
          <p:cNvSpPr/>
          <p:nvPr/>
        </p:nvSpPr>
        <p:spPr>
          <a:xfrm rot="3061871">
            <a:off x="4424508" y="2964203"/>
            <a:ext cx="291051" cy="864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VI/ Le choix de l’hébergement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6" name="Bouton d'action : Aide 5">
            <a:hlinkClick r:id="rId2" highlightClick="1"/>
            <a:extLst>
              <a:ext uri="{FF2B5EF4-FFF2-40B4-BE49-F238E27FC236}">
                <a16:creationId xmlns:a16="http://schemas.microsoft.com/office/drawing/2014/main" id="{6FF83680-5055-5AD3-66AD-3B2AF0382FF4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BEB0F3C-6B42-433E-8270-F726118F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36" y="2239376"/>
            <a:ext cx="5246515" cy="31770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2FF784-1908-002C-9AFB-014B429AB088}"/>
              </a:ext>
            </a:extLst>
          </p:cNvPr>
          <p:cNvSpPr txBox="1"/>
          <p:nvPr/>
        </p:nvSpPr>
        <p:spPr>
          <a:xfrm>
            <a:off x="4309083" y="5812681"/>
            <a:ext cx="310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Tarif différents selon les besoins, datacenter en France, sauvegardes gratuites</a:t>
            </a:r>
          </a:p>
        </p:txBody>
      </p:sp>
    </p:spTree>
    <p:extLst>
      <p:ext uri="{BB962C8B-B14F-4D97-AF65-F5344CB8AC3E}">
        <p14:creationId xmlns:p14="http://schemas.microsoft.com/office/powerpoint/2010/main" val="350029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VII/ Le choix du mail de l’entreprise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7BF18-FB19-1BD3-1061-36C6100AE173}"/>
              </a:ext>
            </a:extLst>
          </p:cNvPr>
          <p:cNvSpPr txBox="1"/>
          <p:nvPr/>
        </p:nvSpPr>
        <p:spPr>
          <a:xfrm>
            <a:off x="2669356" y="3242820"/>
            <a:ext cx="6078718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contact@qwenta.fr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864B0136-76ED-8DB1-8D11-A1CE91444D23}"/>
              </a:ext>
            </a:extLst>
          </p:cNvPr>
          <p:cNvSpPr/>
          <p:nvPr/>
        </p:nvSpPr>
        <p:spPr>
          <a:xfrm rot="5400000">
            <a:off x="3854693" y="3227784"/>
            <a:ext cx="696966" cy="19332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F0DACC-4D8E-B627-3B3F-D81CCA90CD03}"/>
              </a:ext>
            </a:extLst>
          </p:cNvPr>
          <p:cNvSpPr txBox="1"/>
          <p:nvPr/>
        </p:nvSpPr>
        <p:spPr>
          <a:xfrm>
            <a:off x="2816650" y="4787595"/>
            <a:ext cx="246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simple a se rappeler lorsque l’on veut contacter l’entreprise</a:t>
            </a:r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C804400E-B19D-B3E6-EDEF-FAB87557158B}"/>
              </a:ext>
            </a:extLst>
          </p:cNvPr>
          <p:cNvSpPr/>
          <p:nvPr/>
        </p:nvSpPr>
        <p:spPr>
          <a:xfrm rot="5400000">
            <a:off x="7401274" y="3896052"/>
            <a:ext cx="729277" cy="564436"/>
          </a:xfrm>
          <a:prstGeom prst="rightBrace">
            <a:avLst>
              <a:gd name="adj1" fmla="val 8333"/>
              <a:gd name="adj2" fmla="val 320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711D51-92AD-2261-BFB2-989927AD5D50}"/>
              </a:ext>
            </a:extLst>
          </p:cNvPr>
          <p:cNvSpPr txBox="1"/>
          <p:nvPr/>
        </p:nvSpPr>
        <p:spPr>
          <a:xfrm>
            <a:off x="7279452" y="4762709"/>
            <a:ext cx="225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1"/>
              <a:t>Extension de domaine rappelant le</a:t>
            </a:r>
            <a:r>
              <a:rPr lang="fr-FR" dirty="0"/>
              <a:t> pays du site</a:t>
            </a:r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A1027260-E4B7-BFB0-F983-9739D0AC020F}"/>
              </a:ext>
            </a:extLst>
          </p:cNvPr>
          <p:cNvSpPr/>
          <p:nvPr/>
        </p:nvSpPr>
        <p:spPr>
          <a:xfrm rot="5400000">
            <a:off x="6260492" y="3361617"/>
            <a:ext cx="696965" cy="1743960"/>
          </a:xfrm>
          <a:prstGeom prst="rightBrace">
            <a:avLst>
              <a:gd name="adj1" fmla="val 8333"/>
              <a:gd name="adj2" fmla="val 605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EC5F05-DDE7-E336-F93D-FF9D131F232C}"/>
              </a:ext>
            </a:extLst>
          </p:cNvPr>
          <p:cNvSpPr txBox="1"/>
          <p:nvPr/>
        </p:nvSpPr>
        <p:spPr>
          <a:xfrm>
            <a:off x="5015845" y="4787595"/>
            <a:ext cx="24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de domaine du site</a:t>
            </a:r>
          </a:p>
        </p:txBody>
      </p:sp>
    </p:spTree>
    <p:extLst>
      <p:ext uri="{BB962C8B-B14F-4D97-AF65-F5344CB8AC3E}">
        <p14:creationId xmlns:p14="http://schemas.microsoft.com/office/powerpoint/2010/main" val="28173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VIII/ L’accessibilité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B58EF4-1DEB-74AB-8574-C986567365C4}"/>
              </a:ext>
            </a:extLst>
          </p:cNvPr>
          <p:cNvSpPr txBox="1"/>
          <p:nvPr/>
        </p:nvSpPr>
        <p:spPr>
          <a:xfrm>
            <a:off x="3497343" y="2427507"/>
            <a:ext cx="475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site doit être accessible au dernières version des navigateurs les plus utilisés</a:t>
            </a:r>
          </a:p>
        </p:txBody>
      </p:sp>
      <p:sp>
        <p:nvSpPr>
          <p:cNvPr id="4" name="Bouton d'action : Aide 3">
            <a:hlinkClick r:id="rId2" highlightClick="1"/>
            <a:extLst>
              <a:ext uri="{FF2B5EF4-FFF2-40B4-BE49-F238E27FC236}">
                <a16:creationId xmlns:a16="http://schemas.microsoft.com/office/drawing/2014/main" id="{40442D20-88E4-26A8-B6C5-F896E589F369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utoShape 2" descr="Google Chrome — Wikipédia">
            <a:extLst>
              <a:ext uri="{FF2B5EF4-FFF2-40B4-BE49-F238E27FC236}">
                <a16:creationId xmlns:a16="http://schemas.microsoft.com/office/drawing/2014/main" id="{483AA521-FC1F-D626-45AD-565F9954F4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63944"/>
            <a:ext cx="617456" cy="6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Google Chrome — Wikipédia">
            <a:extLst>
              <a:ext uri="{FF2B5EF4-FFF2-40B4-BE49-F238E27FC236}">
                <a16:creationId xmlns:a16="http://schemas.microsoft.com/office/drawing/2014/main" id="{A14203AD-CD9C-156A-823A-9C0CEBCAD5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4553" y="39654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6" name="Picture 6" descr="Chrome Logo et symbole, sens, histoire, PNG, marque">
            <a:extLst>
              <a:ext uri="{FF2B5EF4-FFF2-40B4-BE49-F238E27FC236}">
                <a16:creationId xmlns:a16="http://schemas.microsoft.com/office/drawing/2014/main" id="{8700DB2E-E529-B6CF-0BCF-6392AF3C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48" y="3527876"/>
            <a:ext cx="2626789" cy="148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7A2982-DB13-7275-3E40-984F467D6123}"/>
              </a:ext>
            </a:extLst>
          </p:cNvPr>
          <p:cNvSpPr txBox="1"/>
          <p:nvPr/>
        </p:nvSpPr>
        <p:spPr>
          <a:xfrm>
            <a:off x="2658356" y="5151748"/>
            <a:ext cx="16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Google chrome </a:t>
            </a:r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Version 111.0.5563.65</a:t>
            </a:r>
            <a:endParaRPr lang="fr-FR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237803E6-3E39-9EF1-42C5-BFE2C72A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092" y="3636156"/>
            <a:ext cx="1315610" cy="139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D2C57F1-52AF-3926-3C53-AC2B6D1D9BC7}"/>
              </a:ext>
            </a:extLst>
          </p:cNvPr>
          <p:cNvSpPr txBox="1"/>
          <p:nvPr/>
        </p:nvSpPr>
        <p:spPr>
          <a:xfrm>
            <a:off x="5033911" y="5151748"/>
            <a:ext cx="16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Firefox</a:t>
            </a:r>
          </a:p>
          <a:p>
            <a:pPr algn="ctr"/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Version </a:t>
            </a:r>
          </a:p>
          <a:p>
            <a:pPr algn="ctr"/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110.0.1</a:t>
            </a:r>
            <a:endParaRPr lang="fr-FR" dirty="0"/>
          </a:p>
        </p:txBody>
      </p:sp>
      <p:pic>
        <p:nvPicPr>
          <p:cNvPr id="5130" name="Picture 10" descr="Voici le logo du nouveau Microsoft Edge">
            <a:extLst>
              <a:ext uri="{FF2B5EF4-FFF2-40B4-BE49-F238E27FC236}">
                <a16:creationId xmlns:a16="http://schemas.microsoft.com/office/drawing/2014/main" id="{80B7D299-3781-6816-67D4-EC6D26DE3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65" y="3487812"/>
            <a:ext cx="2781954" cy="156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566CCC5-BE23-DA0B-B75D-D8A054390EAA}"/>
              </a:ext>
            </a:extLst>
          </p:cNvPr>
          <p:cNvSpPr txBox="1"/>
          <p:nvPr/>
        </p:nvSpPr>
        <p:spPr>
          <a:xfrm>
            <a:off x="7933256" y="5137608"/>
            <a:ext cx="16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Microsoft Edge</a:t>
            </a:r>
          </a:p>
          <a:p>
            <a:pPr algn="ctr"/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Version </a:t>
            </a:r>
            <a:r>
              <a:rPr lang="en-US" b="0" i="0" dirty="0">
                <a:effectLst/>
              </a:rPr>
              <a:t>111.0.1661.41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IX/ Les mesures de sécurités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Bouton d'action : Aide 3">
            <a:hlinkClick r:id="rId2" highlightClick="1"/>
            <a:extLst>
              <a:ext uri="{FF2B5EF4-FFF2-40B4-BE49-F238E27FC236}">
                <a16:creationId xmlns:a16="http://schemas.microsoft.com/office/drawing/2014/main" id="{40442D20-88E4-26A8-B6C5-F896E589F369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BD47286-EBF4-401F-DEF0-E0FE2C282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23106"/>
            <a:ext cx="2824393" cy="16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A2E35B7-3ACC-EF66-2F09-468C242E02BA}"/>
              </a:ext>
            </a:extLst>
          </p:cNvPr>
          <p:cNvSpPr txBox="1"/>
          <p:nvPr/>
        </p:nvSpPr>
        <p:spPr>
          <a:xfrm>
            <a:off x="990600" y="4550715"/>
            <a:ext cx="282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Utiliser ‘https’ afin de chiffrer le trafic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4B2271-D5BF-87CD-ACF0-41A7CC7661F5}"/>
              </a:ext>
            </a:extLst>
          </p:cNvPr>
          <p:cNvSpPr txBox="1"/>
          <p:nvPr/>
        </p:nvSpPr>
        <p:spPr>
          <a:xfrm>
            <a:off x="8239027" y="4456447"/>
            <a:ext cx="3089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Mises à jour régulières des librairies(de tout les langages)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EE0127-42E0-C0B2-36FF-91669E651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552" y="2951112"/>
            <a:ext cx="1939965" cy="9557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FC247AF-2FC8-ADD6-D0C1-4924DC09017E}"/>
              </a:ext>
            </a:extLst>
          </p:cNvPr>
          <p:cNvSpPr txBox="1"/>
          <p:nvPr/>
        </p:nvSpPr>
        <p:spPr>
          <a:xfrm>
            <a:off x="4586392" y="4550715"/>
            <a:ext cx="2719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Chiffrer le mail et le mot de passe lors de l’inscription</a:t>
            </a:r>
          </a:p>
          <a:p>
            <a:pPr algn="ctr"/>
            <a:endParaRPr lang="fr-FR" dirty="0"/>
          </a:p>
        </p:txBody>
      </p:sp>
      <p:pic>
        <p:nvPicPr>
          <p:cNvPr id="5122" name="Picture 2" descr="Mises à jour de sécurité informatique : pourquoi faut-il absolument les  faire ?">
            <a:extLst>
              <a:ext uri="{FF2B5EF4-FFF2-40B4-BE49-F238E27FC236}">
                <a16:creationId xmlns:a16="http://schemas.microsoft.com/office/drawing/2014/main" id="{E95F8086-3FB0-F22F-3B91-5836CC4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234" y="2623106"/>
            <a:ext cx="3007151" cy="16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X/ Les outils pour le code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098" name="Picture 2" descr="File, type, vscode Icon in vscode">
            <a:extLst>
              <a:ext uri="{FF2B5EF4-FFF2-40B4-BE49-F238E27FC236}">
                <a16:creationId xmlns:a16="http://schemas.microsoft.com/office/drawing/2014/main" id="{E9A765E3-1D01-380B-F286-78DD40AB1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42" y="2474786"/>
            <a:ext cx="1715678" cy="171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Beaver PRO | One tool for all data sources">
            <a:extLst>
              <a:ext uri="{FF2B5EF4-FFF2-40B4-BE49-F238E27FC236}">
                <a16:creationId xmlns:a16="http://schemas.microsoft.com/office/drawing/2014/main" id="{1B1B12D5-BE78-970A-0BA0-FF4C4A1C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6006"/>
            <a:ext cx="33528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ogo github - Icônes des médias sociaux gratuites">
            <a:extLst>
              <a:ext uri="{FF2B5EF4-FFF2-40B4-BE49-F238E27FC236}">
                <a16:creationId xmlns:a16="http://schemas.microsoft.com/office/drawing/2014/main" id="{006F9937-70DD-EEF8-A2F0-76AF33E5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527" y="2470071"/>
            <a:ext cx="1875935" cy="18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4B40CF4-A951-FB28-BD70-2302797EFB61}"/>
              </a:ext>
            </a:extLst>
          </p:cNvPr>
          <p:cNvSpPr txBox="1"/>
          <p:nvPr/>
        </p:nvSpPr>
        <p:spPr>
          <a:xfrm>
            <a:off x="1913642" y="4346006"/>
            <a:ext cx="188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Ecriture du code, extensions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A850AA-C841-DDDD-C9A1-9F921B8C0BC1}"/>
              </a:ext>
            </a:extLst>
          </p:cNvPr>
          <p:cNvSpPr txBox="1"/>
          <p:nvPr/>
        </p:nvSpPr>
        <p:spPr>
          <a:xfrm>
            <a:off x="4751109" y="5920033"/>
            <a:ext cx="279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Communiquer avec la base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289820-792B-4FCD-48F7-D507D5AAC221}"/>
              </a:ext>
            </a:extLst>
          </p:cNvPr>
          <p:cNvSpPr txBox="1"/>
          <p:nvPr/>
        </p:nvSpPr>
        <p:spPr>
          <a:xfrm>
            <a:off x="8220173" y="4553146"/>
            <a:ext cx="196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Sauvegarder le travail</a:t>
            </a:r>
          </a:p>
        </p:txBody>
      </p:sp>
    </p:spTree>
    <p:extLst>
      <p:ext uri="{BB962C8B-B14F-4D97-AF65-F5344CB8AC3E}">
        <p14:creationId xmlns:p14="http://schemas.microsoft.com/office/powerpoint/2010/main" val="22967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L’OUTIL DE VEILLE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Bouton d'action : Aide 3">
            <a:hlinkClick r:id="rId2" highlightClick="1"/>
            <a:extLst>
              <a:ext uri="{FF2B5EF4-FFF2-40B4-BE49-F238E27FC236}">
                <a16:creationId xmlns:a16="http://schemas.microsoft.com/office/drawing/2014/main" id="{40442D20-88E4-26A8-B6C5-F896E589F369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266" name="Picture 2" descr="Feedly : un outil efficace pour mettre en place sa veille">
            <a:extLst>
              <a:ext uri="{FF2B5EF4-FFF2-40B4-BE49-F238E27FC236}">
                <a16:creationId xmlns:a16="http://schemas.microsoft.com/office/drawing/2014/main" id="{A2F3639C-38A2-B043-5828-39643AF6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50" y="2406486"/>
            <a:ext cx="3635604" cy="204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fr-FR" dirty="0"/>
              <a:t>Qu’est</a:t>
            </a:r>
            <a:r>
              <a:rPr lang="en-US" dirty="0"/>
              <a:t> ce que la </a:t>
            </a:r>
            <a:r>
              <a:rPr lang="fr-FR" dirty="0"/>
              <a:t>veille</a:t>
            </a:r>
            <a:r>
              <a:rPr lang="en-US" dirty="0"/>
              <a:t>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59289"/>
            <a:ext cx="12256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Comment la faire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Pourquoi</a:t>
            </a:r>
            <a:r>
              <a:rPr lang="en-US" sz="2800" dirty="0"/>
              <a:t> </a:t>
            </a:r>
            <a:r>
              <a:rPr lang="fr-FR" sz="2800" dirty="0"/>
              <a:t>l’utiliser</a:t>
            </a:r>
            <a:r>
              <a:rPr lang="en-US" sz="2800" dirty="0"/>
              <a:t> 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496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I/ Le choix du front-end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D0B3FF7-3B5A-7326-3CD4-BA7EB2BA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29" y="2599654"/>
            <a:ext cx="1561707" cy="15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CEF9CD0-3303-1B22-2D26-14A004D1A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769" y="2599654"/>
            <a:ext cx="1107294" cy="15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JavaScript Logo et symbole, sens, histoire, PNG, marque">
            <a:extLst>
              <a:ext uri="{FF2B5EF4-FFF2-40B4-BE49-F238E27FC236}">
                <a16:creationId xmlns:a16="http://schemas.microsoft.com/office/drawing/2014/main" id="{EDFD3A00-47C0-5D01-64BC-2DC89985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107" y="4517841"/>
            <a:ext cx="2761186" cy="15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7839C6-7EAA-D41A-E3B4-A8FD1F0A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718" y="2116232"/>
            <a:ext cx="1795964" cy="156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I/ Le choix du front-end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078" name="Picture 6" descr="Logo Bootstrap - Angélique Deshayes">
            <a:extLst>
              <a:ext uri="{FF2B5EF4-FFF2-40B4-BE49-F238E27FC236}">
                <a16:creationId xmlns:a16="http://schemas.microsoft.com/office/drawing/2014/main" id="{8982ADB3-9B4A-36A0-2123-095D1E94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35" y="2583182"/>
            <a:ext cx="3628730" cy="29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EE69ED9-114F-99AE-9C21-E32FA7C6EC69}"/>
              </a:ext>
            </a:extLst>
          </p:cNvPr>
          <p:cNvSpPr txBox="1"/>
          <p:nvPr/>
        </p:nvSpPr>
        <p:spPr>
          <a:xfrm>
            <a:off x="4647414" y="5788058"/>
            <a:ext cx="296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Librairie CSS</a:t>
            </a:r>
          </a:p>
        </p:txBody>
      </p:sp>
    </p:spTree>
    <p:extLst>
      <p:ext uri="{BB962C8B-B14F-4D97-AF65-F5344CB8AC3E}">
        <p14:creationId xmlns:p14="http://schemas.microsoft.com/office/powerpoint/2010/main" val="21319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II/ Le choix du back-end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Langage Python : c'est quoi ? Que peut-on faire avec en 2023 ?">
            <a:extLst>
              <a:ext uri="{FF2B5EF4-FFF2-40B4-BE49-F238E27FC236}">
                <a16:creationId xmlns:a16="http://schemas.microsoft.com/office/drawing/2014/main" id="{227324CA-376D-C79B-BD5B-44D10BB0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63" y="2646575"/>
            <a:ext cx="2781954" cy="156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— Wikipédia">
            <a:extLst>
              <a:ext uri="{FF2B5EF4-FFF2-40B4-BE49-F238E27FC236}">
                <a16:creationId xmlns:a16="http://schemas.microsoft.com/office/drawing/2014/main" id="{56236D4D-FD3C-9A49-61B0-C850FD667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38" y="4037990"/>
            <a:ext cx="2899528" cy="156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vs C++: Core language differences explained">
            <a:extLst>
              <a:ext uri="{FF2B5EF4-FFF2-40B4-BE49-F238E27FC236}">
                <a16:creationId xmlns:a16="http://schemas.microsoft.com/office/drawing/2014/main" id="{897ECD6A-C8E2-DB40-D60E-86CA486AC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687" y="252351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9ACD364-B377-3925-74F5-4C2EE5BA2B3A}"/>
              </a:ext>
            </a:extLst>
          </p:cNvPr>
          <p:cNvSpPr txBox="1"/>
          <p:nvPr/>
        </p:nvSpPr>
        <p:spPr>
          <a:xfrm>
            <a:off x="1432874" y="4572000"/>
            <a:ext cx="21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Simple populaire et complet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C60EFF-3276-B4CF-DE53-A1F8D4577223}"/>
              </a:ext>
            </a:extLst>
          </p:cNvPr>
          <p:cNvSpPr txBox="1"/>
          <p:nvPr/>
        </p:nvSpPr>
        <p:spPr>
          <a:xfrm>
            <a:off x="4878992" y="5808483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Simple et populaire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621E5E-0512-A6C4-760F-4E1D4CB3A694}"/>
              </a:ext>
            </a:extLst>
          </p:cNvPr>
          <p:cNvSpPr txBox="1"/>
          <p:nvPr/>
        </p:nvSpPr>
        <p:spPr>
          <a:xfrm>
            <a:off x="8471652" y="4551815"/>
            <a:ext cx="21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Compliqué mais populaire</a:t>
            </a:r>
          </a:p>
        </p:txBody>
      </p:sp>
      <p:sp>
        <p:nvSpPr>
          <p:cNvPr id="11" name="Bouton d'action : Aide 10">
            <a:hlinkClick r:id="rId5" highlightClick="1"/>
            <a:extLst>
              <a:ext uri="{FF2B5EF4-FFF2-40B4-BE49-F238E27FC236}">
                <a16:creationId xmlns:a16="http://schemas.microsoft.com/office/drawing/2014/main" id="{89AB122B-A0DA-2A37-340B-B567DE2178BA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III/ Utilisation d’une API ?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054" name="Picture 6" descr="Advanced API (ENS) - ONDA DIAS">
            <a:extLst>
              <a:ext uri="{FF2B5EF4-FFF2-40B4-BE49-F238E27FC236}">
                <a16:creationId xmlns:a16="http://schemas.microsoft.com/office/drawing/2014/main" id="{D26C082A-1ED0-E447-4A7D-3DE1B84B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36" y="2304363"/>
            <a:ext cx="3079128" cy="307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3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IV/ Le choix de la base de données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82A74D-34F7-3A79-9B8C-60058D36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68" y="3429000"/>
            <a:ext cx="3358299" cy="156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SQL Databases - Nonrelational Databases Explained">
            <a:extLst>
              <a:ext uri="{FF2B5EF4-FFF2-40B4-BE49-F238E27FC236}">
                <a16:creationId xmlns:a16="http://schemas.microsoft.com/office/drawing/2014/main" id="{766AB6B1-33C8-80B5-E364-3BE3BEA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24" y="3429000"/>
            <a:ext cx="3308808" cy="17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109419B-CA5A-B747-6F00-11873E7DF0C1}"/>
              </a:ext>
            </a:extLst>
          </p:cNvPr>
          <p:cNvSpPr txBox="1"/>
          <p:nvPr/>
        </p:nvSpPr>
        <p:spPr>
          <a:xfrm>
            <a:off x="1793448" y="5552388"/>
            <a:ext cx="3101419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fixe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14D26D-8606-31E5-80FC-85CA382BEF65}"/>
              </a:ext>
            </a:extLst>
          </p:cNvPr>
          <p:cNvSpPr txBox="1"/>
          <p:nvPr/>
        </p:nvSpPr>
        <p:spPr>
          <a:xfrm>
            <a:off x="7450318" y="5552388"/>
            <a:ext cx="3101419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dynamique</a:t>
            </a:r>
          </a:p>
        </p:txBody>
      </p:sp>
      <p:sp>
        <p:nvSpPr>
          <p:cNvPr id="6" name="Bouton d'action : Aide 5">
            <a:hlinkClick r:id="rId4" highlightClick="1"/>
            <a:extLst>
              <a:ext uri="{FF2B5EF4-FFF2-40B4-BE49-F238E27FC236}">
                <a16:creationId xmlns:a16="http://schemas.microsoft.com/office/drawing/2014/main" id="{6FF83680-5055-5AD3-66AD-3B2AF0382FF4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V/ Le choix du nom de domaine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F93A55-249D-01A0-D055-1250B179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36288"/>
            <a:ext cx="5546235" cy="16951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3B82126-75AC-06AE-D3F6-4C6A5D34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731" y="2581421"/>
            <a:ext cx="4505079" cy="3004892"/>
          </a:xfrm>
          <a:prstGeom prst="rect">
            <a:avLst/>
          </a:prstGeom>
        </p:spPr>
      </p:pic>
      <p:sp>
        <p:nvSpPr>
          <p:cNvPr id="15" name="Bouton d'action : Aide 14">
            <a:hlinkClick r:id="rId4" highlightClick="1"/>
            <a:extLst>
              <a:ext uri="{FF2B5EF4-FFF2-40B4-BE49-F238E27FC236}">
                <a16:creationId xmlns:a16="http://schemas.microsoft.com/office/drawing/2014/main" id="{410C6C31-FD0B-F6CA-6FA8-CDE9577ADBB8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V/ Le choix du nom de domaine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7BF18-FB19-1BD3-1061-36C6100AE173}"/>
              </a:ext>
            </a:extLst>
          </p:cNvPr>
          <p:cNvSpPr txBox="1"/>
          <p:nvPr/>
        </p:nvSpPr>
        <p:spPr>
          <a:xfrm>
            <a:off x="2669356" y="3242820"/>
            <a:ext cx="5967167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QWENTA.FR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864B0136-76ED-8DB1-8D11-A1CE91444D23}"/>
              </a:ext>
            </a:extLst>
          </p:cNvPr>
          <p:cNvSpPr/>
          <p:nvPr/>
        </p:nvSpPr>
        <p:spPr>
          <a:xfrm rot="5400000">
            <a:off x="4914030" y="3072527"/>
            <a:ext cx="696964" cy="24651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F0DACC-4D8E-B627-3B3F-D81CCA90CD03}"/>
              </a:ext>
            </a:extLst>
          </p:cNvPr>
          <p:cNvSpPr txBox="1"/>
          <p:nvPr/>
        </p:nvSpPr>
        <p:spPr>
          <a:xfrm>
            <a:off x="4029957" y="4827218"/>
            <a:ext cx="24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clair, concis et unique</a:t>
            </a:r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C804400E-B19D-B3E6-EDEF-FAB87557158B}"/>
              </a:ext>
            </a:extLst>
          </p:cNvPr>
          <p:cNvSpPr/>
          <p:nvPr/>
        </p:nvSpPr>
        <p:spPr>
          <a:xfrm rot="5400000">
            <a:off x="6636777" y="3843168"/>
            <a:ext cx="696965" cy="9238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711D51-92AD-2261-BFB2-989927AD5D50}"/>
              </a:ext>
            </a:extLst>
          </p:cNvPr>
          <p:cNvSpPr txBox="1"/>
          <p:nvPr/>
        </p:nvSpPr>
        <p:spPr>
          <a:xfrm>
            <a:off x="6096000" y="4827218"/>
            <a:ext cx="225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1"/>
              <a:t>Top-Level</a:t>
            </a:r>
            <a:r>
              <a:rPr lang="fr-FR" dirty="0"/>
              <a:t> Domain avec géolocalisation du pays du site</a:t>
            </a:r>
          </a:p>
        </p:txBody>
      </p:sp>
    </p:spTree>
    <p:extLst>
      <p:ext uri="{BB962C8B-B14F-4D97-AF65-F5344CB8AC3E}">
        <p14:creationId xmlns:p14="http://schemas.microsoft.com/office/powerpoint/2010/main" val="9545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868</TotalTime>
  <Words>299</Words>
  <Application>Microsoft Office PowerPoint</Application>
  <PresentationFormat>Grand écran</PresentationFormat>
  <Paragraphs>65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Copperplate Gothic Bold</vt:lpstr>
      <vt:lpstr>Times New Roman</vt:lpstr>
      <vt:lpstr>Wingdings</vt:lpstr>
      <vt:lpstr>Thème Office</vt:lpstr>
      <vt:lpstr>Présentation PowerPoint</vt:lpstr>
      <vt:lpstr>LA VEILLE TECHNIQUE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55</cp:revision>
  <dcterms:created xsi:type="dcterms:W3CDTF">2023-01-31T23:21:09Z</dcterms:created>
  <dcterms:modified xsi:type="dcterms:W3CDTF">2023-03-21T21:12:09Z</dcterms:modified>
</cp:coreProperties>
</file>