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313" r:id="rId3"/>
    <p:sldId id="315" r:id="rId4"/>
    <p:sldId id="322" r:id="rId5"/>
    <p:sldId id="307" r:id="rId6"/>
    <p:sldId id="323" r:id="rId7"/>
    <p:sldId id="316" r:id="rId8"/>
    <p:sldId id="317" r:id="rId9"/>
    <p:sldId id="324" r:id="rId10"/>
    <p:sldId id="318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40000"/>
                <a:lumOff val="60000"/>
              </a:schemeClr>
            </a:gs>
            <a:gs pos="88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 Carducci</a:t>
            </a:r>
            <a:endParaRPr lang="en-US" sz="4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Rich Snippet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048C40-EFAB-9CD3-F7B3-3E09BE4B3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4" y="2168165"/>
            <a:ext cx="6855590" cy="36371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F7404D-F378-7AEE-BA5F-4B1DD8ECE890}"/>
              </a:ext>
            </a:extLst>
          </p:cNvPr>
          <p:cNvSpPr txBox="1"/>
          <p:nvPr/>
        </p:nvSpPr>
        <p:spPr>
          <a:xfrm>
            <a:off x="7946795" y="2743200"/>
            <a:ext cx="349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référencement local du site testé et validé par Google Rich Snippet</a:t>
            </a:r>
          </a:p>
        </p:txBody>
      </p:sp>
    </p:spTree>
    <p:extLst>
      <p:ext uri="{BB962C8B-B14F-4D97-AF65-F5344CB8AC3E}">
        <p14:creationId xmlns:p14="http://schemas.microsoft.com/office/powerpoint/2010/main" val="103025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corrections de bug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13A719-8B9A-B07C-ACA4-82CC91F0CB5D}"/>
              </a:ext>
            </a:extLst>
          </p:cNvPr>
          <p:cNvSpPr txBox="1"/>
          <p:nvPr/>
        </p:nvSpPr>
        <p:spPr>
          <a:xfrm>
            <a:off x="970961" y="1828800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Boutons de filtre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EEA5DA-3A98-1BF5-2FDD-3A393D53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31" y="3407790"/>
            <a:ext cx="4020111" cy="10669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4C6B88-31B2-003A-095E-5392030CEA67}"/>
              </a:ext>
            </a:extLst>
          </p:cNvPr>
          <p:cNvSpPr txBox="1"/>
          <p:nvPr/>
        </p:nvSpPr>
        <p:spPr>
          <a:xfrm>
            <a:off x="6513922" y="2884602"/>
            <a:ext cx="468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script fonctionnait bien mais la class ‘active-tag’ n’était pas présente dans le fichier CSS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C4142B-EB6A-6E05-2190-A262E8CEA388}"/>
              </a:ext>
            </a:extLst>
          </p:cNvPr>
          <p:cNvSpPr txBox="1"/>
          <p:nvPr/>
        </p:nvSpPr>
        <p:spPr>
          <a:xfrm>
            <a:off x="6513922" y="4066732"/>
            <a:ext cx="481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donc rajouter cette class avec le changement de la couleur du fond au moment du click</a:t>
            </a:r>
          </a:p>
        </p:txBody>
      </p:sp>
    </p:spTree>
    <p:extLst>
      <p:ext uri="{BB962C8B-B14F-4D97-AF65-F5344CB8AC3E}">
        <p14:creationId xmlns:p14="http://schemas.microsoft.com/office/powerpoint/2010/main" val="275606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corrections de bug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13A719-8B9A-B07C-ACA4-82CC91F0CB5D}"/>
              </a:ext>
            </a:extLst>
          </p:cNvPr>
          <p:cNvSpPr txBox="1"/>
          <p:nvPr/>
        </p:nvSpPr>
        <p:spPr>
          <a:xfrm>
            <a:off x="970961" y="1828800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II/ Navigation modale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263DEC-B0DF-D8A7-7A3D-AF3B3951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1" y="4590428"/>
            <a:ext cx="5525271" cy="10860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5FC426-8480-C48D-6916-101AD399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1" y="2897931"/>
            <a:ext cx="5620534" cy="105742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E497B69-017A-F2AC-5D21-EB1DFAC41550}"/>
              </a:ext>
            </a:extLst>
          </p:cNvPr>
          <p:cNvSpPr/>
          <p:nvPr/>
        </p:nvSpPr>
        <p:spPr>
          <a:xfrm>
            <a:off x="2337846" y="3280528"/>
            <a:ext cx="480767" cy="292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AD95BF1-BF67-E2DE-7A44-690C8FD78CFB}"/>
              </a:ext>
            </a:extLst>
          </p:cNvPr>
          <p:cNvSpPr/>
          <p:nvPr/>
        </p:nvSpPr>
        <p:spPr>
          <a:xfrm>
            <a:off x="2238866" y="4987313"/>
            <a:ext cx="480767" cy="292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332950-7B48-C355-31C1-BB6DA81A772F}"/>
              </a:ext>
            </a:extLst>
          </p:cNvPr>
          <p:cNvSpPr txBox="1"/>
          <p:nvPr/>
        </p:nvSpPr>
        <p:spPr>
          <a:xfrm>
            <a:off x="6909847" y="2957362"/>
            <a:ext cx="518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 lors de la navigation de la modale les images précédentes et suivantes ne s’affichaient pas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BFF65-AB34-0274-21E0-373D21541F22}"/>
              </a:ext>
            </a:extLst>
          </p:cNvPr>
          <p:cNvSpPr txBox="1"/>
          <p:nvPr/>
        </p:nvSpPr>
        <p:spPr>
          <a:xfrm>
            <a:off x="6909847" y="4124138"/>
            <a:ext cx="41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Cela était du au fait qu’il manquait des ‘+1’ et ‘-1’ : le script, lors du click, affichait l’image déjà présente encore une fois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A5627-F466-12EA-9D77-D5130D3382DF}"/>
              </a:ext>
            </a:extLst>
          </p:cNvPr>
          <p:cNvSpPr txBox="1"/>
          <p:nvPr/>
        </p:nvSpPr>
        <p:spPr>
          <a:xfrm>
            <a:off x="6909847" y="5344997"/>
            <a:ext cx="462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Maintenant le script affiche bien l’image suivante ou précédente au choix comme prévu</a:t>
            </a:r>
          </a:p>
        </p:txBody>
      </p:sp>
    </p:spTree>
    <p:extLst>
      <p:ext uri="{BB962C8B-B14F-4D97-AF65-F5344CB8AC3E}">
        <p14:creationId xmlns:p14="http://schemas.microsoft.com/office/powerpoint/2010/main" val="7946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Rapport lightouse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61CB480-66CC-5D33-AB22-2A8749E5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" y="2394444"/>
            <a:ext cx="4817331" cy="392626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F249E04-023E-81E8-ADED-4856E88D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38" y="2394444"/>
            <a:ext cx="4569781" cy="390723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BF07096-FB7A-FCE7-5208-25DCD9FF96F2}"/>
              </a:ext>
            </a:extLst>
          </p:cNvPr>
          <p:cNvSpPr txBox="1"/>
          <p:nvPr/>
        </p:nvSpPr>
        <p:spPr>
          <a:xfrm>
            <a:off x="1300899" y="164026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6313E5-3F64-8713-2E5A-94AA48B79333}"/>
              </a:ext>
            </a:extLst>
          </p:cNvPr>
          <p:cNvSpPr txBox="1"/>
          <p:nvPr/>
        </p:nvSpPr>
        <p:spPr>
          <a:xfrm>
            <a:off x="8107051" y="1665922"/>
            <a:ext cx="298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</a:t>
            </a:r>
          </a:p>
        </p:txBody>
      </p:sp>
    </p:spTree>
    <p:extLst>
      <p:ext uri="{BB962C8B-B14F-4D97-AF65-F5344CB8AC3E}">
        <p14:creationId xmlns:p14="http://schemas.microsoft.com/office/powerpoint/2010/main" val="230822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87109-1D83-23D7-9FA6-C000520BD4B5}"/>
              </a:ext>
            </a:extLst>
          </p:cNvPr>
          <p:cNvSpPr txBox="1"/>
          <p:nvPr/>
        </p:nvSpPr>
        <p:spPr>
          <a:xfrm>
            <a:off x="669303" y="1932495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Performance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9CEB0A-7371-3ADF-148E-AC98EE3D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7" y="3666253"/>
            <a:ext cx="5090067" cy="23278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F7410B-5746-92C9-209C-8F5A22BFBD92}"/>
              </a:ext>
            </a:extLst>
          </p:cNvPr>
          <p:cNvSpPr txBox="1"/>
          <p:nvPr/>
        </p:nvSpPr>
        <p:spPr>
          <a:xfrm>
            <a:off x="7795968" y="2948158"/>
            <a:ext cx="135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PNG/JPG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8037A3-B622-ED5E-71EF-6EFB32BFB803}"/>
              </a:ext>
            </a:extLst>
          </p:cNvPr>
          <p:cNvSpPr/>
          <p:nvPr/>
        </p:nvSpPr>
        <p:spPr>
          <a:xfrm>
            <a:off x="9153679" y="3040491"/>
            <a:ext cx="1168672" cy="18466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ADDE57-D686-FDC3-6280-AB4A8D0EC685}"/>
              </a:ext>
            </a:extLst>
          </p:cNvPr>
          <p:cNvSpPr txBox="1"/>
          <p:nvPr/>
        </p:nvSpPr>
        <p:spPr>
          <a:xfrm>
            <a:off x="10708850" y="294815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B0581FA-12A1-444E-39F1-552621BA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80" y="4035585"/>
            <a:ext cx="2562583" cy="19719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1802F60-7D7F-2657-746A-8A3EE5189FA4}"/>
              </a:ext>
            </a:extLst>
          </p:cNvPr>
          <p:cNvSpPr txBox="1"/>
          <p:nvPr/>
        </p:nvSpPr>
        <p:spPr>
          <a:xfrm>
            <a:off x="9098566" y="2486493"/>
            <a:ext cx="11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format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35159A-D1BF-4FC9-8BB8-BC377C256AA3}"/>
              </a:ext>
            </a:extLst>
          </p:cNvPr>
          <p:cNvSpPr txBox="1"/>
          <p:nvPr/>
        </p:nvSpPr>
        <p:spPr>
          <a:xfrm>
            <a:off x="9513844" y="3448178"/>
            <a:ext cx="10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taille</a:t>
            </a:r>
          </a:p>
        </p:txBody>
      </p:sp>
    </p:spTree>
    <p:extLst>
      <p:ext uri="{BB962C8B-B14F-4D97-AF65-F5344CB8AC3E}">
        <p14:creationId xmlns:p14="http://schemas.microsoft.com/office/powerpoint/2010/main" val="141778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87109-1D83-23D7-9FA6-C000520BD4B5}"/>
              </a:ext>
            </a:extLst>
          </p:cNvPr>
          <p:cNvSpPr txBox="1"/>
          <p:nvPr/>
        </p:nvSpPr>
        <p:spPr>
          <a:xfrm>
            <a:off x="669303" y="1932495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79106B-B50E-1630-AF04-65CA3A597A4B}"/>
              </a:ext>
            </a:extLst>
          </p:cNvPr>
          <p:cNvSpPr txBox="1"/>
          <p:nvPr/>
        </p:nvSpPr>
        <p:spPr>
          <a:xfrm>
            <a:off x="7437749" y="4014496"/>
            <a:ext cx="402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Fichiers de code trop rempli pouvant être minifié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65F9CC-30DB-9523-B87A-A7D5144C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38" y="2785967"/>
            <a:ext cx="5387879" cy="3277445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92FD11-FC96-6A1D-92A3-FB733C58ABEE}"/>
              </a:ext>
            </a:extLst>
          </p:cNvPr>
          <p:cNvSpPr/>
          <p:nvPr/>
        </p:nvSpPr>
        <p:spPr>
          <a:xfrm>
            <a:off x="6297105" y="4892512"/>
            <a:ext cx="1074656" cy="2639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E159492-0F0D-87CB-B02B-A897A891765C}"/>
              </a:ext>
            </a:extLst>
          </p:cNvPr>
          <p:cNvSpPr/>
          <p:nvPr/>
        </p:nvSpPr>
        <p:spPr>
          <a:xfrm>
            <a:off x="6297105" y="5572813"/>
            <a:ext cx="1074656" cy="2639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57CFF2-A154-19C3-8BDC-74E2D6E36331}"/>
              </a:ext>
            </a:extLst>
          </p:cNvPr>
          <p:cNvSpPr txBox="1"/>
          <p:nvPr/>
        </p:nvSpPr>
        <p:spPr>
          <a:xfrm>
            <a:off x="7437749" y="4701321"/>
            <a:ext cx="475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Fichiers de police inutile ralentissant le chargement de la page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6C6D932-2DAE-AB52-57B2-6FE2CFCB1C44}"/>
              </a:ext>
            </a:extLst>
          </p:cNvPr>
          <p:cNvSpPr txBox="1"/>
          <p:nvPr/>
        </p:nvSpPr>
        <p:spPr>
          <a:xfrm>
            <a:off x="7437749" y="5439985"/>
            <a:ext cx="396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 à un site jQuery au lieu d’un fichier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9A27237-94E5-376A-6BBE-2D0F9619E4F0}"/>
              </a:ext>
            </a:extLst>
          </p:cNvPr>
          <p:cNvSpPr/>
          <p:nvPr/>
        </p:nvSpPr>
        <p:spPr>
          <a:xfrm>
            <a:off x="6297105" y="4212211"/>
            <a:ext cx="1074656" cy="2639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97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450D3E-91D3-E0AB-A978-6AAABA56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43" y="2762054"/>
            <a:ext cx="6798833" cy="321445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838C303-4D78-56DB-1D26-0A84B6F9E56A}"/>
              </a:ext>
            </a:extLst>
          </p:cNvPr>
          <p:cNvSpPr txBox="1"/>
          <p:nvPr/>
        </p:nvSpPr>
        <p:spPr>
          <a:xfrm>
            <a:off x="-890047" y="1803561"/>
            <a:ext cx="491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cs typeface="Times New Roman" panose="02020603050405020304" pitchFamily="18" charset="0"/>
              </a:rPr>
              <a:t>II/ L ’accessibilité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B1B3BC-C47A-4056-F6EE-2D96E8ED44B9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0EF426-2059-37F4-625B-7B15F6BD1D86}"/>
              </a:ext>
            </a:extLst>
          </p:cNvPr>
          <p:cNvSpPr txBox="1"/>
          <p:nvPr/>
        </p:nvSpPr>
        <p:spPr>
          <a:xfrm>
            <a:off x="556181" y="3115447"/>
            <a:ext cx="2347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Ajustement des couleurs des différents boutons afin d’avoir un contraste suffisant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3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838C303-4D78-56DB-1D26-0A84B6F9E56A}"/>
              </a:ext>
            </a:extLst>
          </p:cNvPr>
          <p:cNvSpPr txBox="1"/>
          <p:nvPr/>
        </p:nvSpPr>
        <p:spPr>
          <a:xfrm>
            <a:off x="-890047" y="1803561"/>
            <a:ext cx="491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cs typeface="Times New Roman" panose="02020603050405020304" pitchFamily="18" charset="0"/>
              </a:rPr>
              <a:t>II/ L ’accessibilité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B1B3BC-C47A-4056-F6EE-2D96E8ED44B9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75612A-1A44-7938-20F5-6C07BD4F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8" y="2874181"/>
            <a:ext cx="5783691" cy="32465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F21049-E070-F827-3398-D70F94A5CF4F}"/>
              </a:ext>
            </a:extLst>
          </p:cNvPr>
          <p:cNvSpPr txBox="1"/>
          <p:nvPr/>
        </p:nvSpPr>
        <p:spPr>
          <a:xfrm>
            <a:off x="6462304" y="3025193"/>
            <a:ext cx="526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une balise &lt;alt&gt; afin d’afficher une description en cas de souci d’affichage de l’image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C3A308-C831-3006-96CC-06B3C6188E2B}"/>
              </a:ext>
            </a:extLst>
          </p:cNvPr>
          <p:cNvSpPr txBox="1"/>
          <p:nvPr/>
        </p:nvSpPr>
        <p:spPr>
          <a:xfrm>
            <a:off x="6462303" y="3869565"/>
            <a:ext cx="5133125" cy="37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titre au site avec la balise &lt;title&gt;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D396B4-CA68-7FCE-DE24-DDD28B80DAC2}"/>
              </a:ext>
            </a:extLst>
          </p:cNvPr>
          <p:cNvSpPr txBox="1"/>
          <p:nvPr/>
        </p:nvSpPr>
        <p:spPr>
          <a:xfrm>
            <a:off x="6462304" y="4497434"/>
            <a:ext cx="526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attribut ‘Lang’ au fichier HTML pour les lecteurs d’écran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F8A072-AB88-BE81-E660-716231B351EE}"/>
              </a:ext>
            </a:extLst>
          </p:cNvPr>
          <p:cNvSpPr txBox="1"/>
          <p:nvPr/>
        </p:nvSpPr>
        <p:spPr>
          <a:xfrm>
            <a:off x="6462303" y="5295351"/>
            <a:ext cx="514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d’attribut ‘aria-label’ pour les lecteurs d’écrans et les robots web</a:t>
            </a:r>
          </a:p>
        </p:txBody>
      </p:sp>
    </p:spTree>
    <p:extLst>
      <p:ext uri="{BB962C8B-B14F-4D97-AF65-F5344CB8AC3E}">
        <p14:creationId xmlns:p14="http://schemas.microsoft.com/office/powerpoint/2010/main" val="40985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87109-1D83-23D7-9FA6-C000520BD4B5}"/>
              </a:ext>
            </a:extLst>
          </p:cNvPr>
          <p:cNvSpPr txBox="1"/>
          <p:nvPr/>
        </p:nvSpPr>
        <p:spPr>
          <a:xfrm>
            <a:off x="669303" y="1857080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III/ SEO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20D3F4-E31A-B40B-1840-18DE69404AC0}"/>
              </a:ext>
            </a:extLst>
          </p:cNvPr>
          <p:cNvSpPr txBox="1"/>
          <p:nvPr/>
        </p:nvSpPr>
        <p:spPr>
          <a:xfrm>
            <a:off x="6561053" y="4869210"/>
            <a:ext cx="552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la balise &lt;meta&gt; avec un attribut ‘description’  afin de rajouter une description au site avec des mots clés pour le référencement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18758F-260D-8BCA-6FF7-F9A6282E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37" y="2927589"/>
            <a:ext cx="5409120" cy="30230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7B0D70-F622-6FD1-44C4-4CE2DAF26443}"/>
              </a:ext>
            </a:extLst>
          </p:cNvPr>
          <p:cNvSpPr txBox="1"/>
          <p:nvPr/>
        </p:nvSpPr>
        <p:spPr>
          <a:xfrm>
            <a:off x="6561055" y="2927589"/>
            <a:ext cx="4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Ajustement des niveaux de titres de façon cohérente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93CBE0-FDF6-9973-56A0-97F9B23C8607}"/>
              </a:ext>
            </a:extLst>
          </p:cNvPr>
          <p:cNvSpPr txBox="1"/>
          <p:nvPr/>
        </p:nvSpPr>
        <p:spPr>
          <a:xfrm>
            <a:off x="6561054" y="3724749"/>
            <a:ext cx="44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sémantique dans le fichier HTML avec plusieurs balises tel que &lt;nav&gt;, &lt;main&gt;, &lt;article&gt;, &lt;section&gt; et &lt;footer&gt;</a:t>
            </a:r>
          </a:p>
        </p:txBody>
      </p:sp>
    </p:spTree>
    <p:extLst>
      <p:ext uri="{BB962C8B-B14F-4D97-AF65-F5344CB8AC3E}">
        <p14:creationId xmlns:p14="http://schemas.microsoft.com/office/powerpoint/2010/main" val="307897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Balise meta réseaux sociaux et référencement local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4A4D43-2FAC-1ED0-575D-DEDA370D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4" y="2827792"/>
            <a:ext cx="7258851" cy="27912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49D001-776D-1C4D-EC22-108CC9435395}"/>
              </a:ext>
            </a:extLst>
          </p:cNvPr>
          <p:cNvSpPr txBox="1"/>
          <p:nvPr/>
        </p:nvSpPr>
        <p:spPr>
          <a:xfrm>
            <a:off x="8097624" y="2827792"/>
            <a:ext cx="322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balise &lt;meta&gt; pour le partage du site sur les réseaux sociaux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25DEE4-C3D1-0D66-7F20-85A57CBDF771}"/>
              </a:ext>
            </a:extLst>
          </p:cNvPr>
          <p:cNvSpPr txBox="1"/>
          <p:nvPr/>
        </p:nvSpPr>
        <p:spPr>
          <a:xfrm>
            <a:off x="8003355" y="4418761"/>
            <a:ext cx="3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Grâce à ces balises nous pouvons contrôler comment sera partagé le site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fr-FR" dirty="0"/>
              <a:t>l’image, le titre…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5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Balise meta réseaux sociaux et référencement local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9D001-776D-1C4D-EC22-108CC9435395}"/>
              </a:ext>
            </a:extLst>
          </p:cNvPr>
          <p:cNvSpPr txBox="1"/>
          <p:nvPr/>
        </p:nvSpPr>
        <p:spPr>
          <a:xfrm>
            <a:off x="8125904" y="3429000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référencement local à l’aide de schema.org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25DEE4-C3D1-0D66-7F20-85A57CBDF771}"/>
              </a:ext>
            </a:extLst>
          </p:cNvPr>
          <p:cNvSpPr txBox="1"/>
          <p:nvPr/>
        </p:nvSpPr>
        <p:spPr>
          <a:xfrm>
            <a:off x="8125904" y="4412494"/>
            <a:ext cx="3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ajoute la localisation ainsi que les «horaires d’ouverture» et un numéro de contact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D0A6DA-A269-DD03-997B-3FDF3AF6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3217003"/>
            <a:ext cx="764011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1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390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129</cp:revision>
  <dcterms:created xsi:type="dcterms:W3CDTF">2023-01-31T23:21:09Z</dcterms:created>
  <dcterms:modified xsi:type="dcterms:W3CDTF">2023-05-09T19:22:25Z</dcterms:modified>
</cp:coreProperties>
</file>