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3" r:id="rId8"/>
    <p:sldId id="262" r:id="rId9"/>
    <p:sldId id="264" r:id="rId10"/>
    <p:sldId id="266" r:id="rId11"/>
    <p:sldId id="267" r:id="rId12"/>
    <p:sldId id="268" r:id="rId13"/>
    <p:sldId id="269" r:id="rId14"/>
    <p:sldId id="270" r:id="rId15"/>
    <p:sldId id="271" r:id="rId16"/>
    <p:sldId id="286" r:id="rId17"/>
    <p:sldId id="285"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7" r:id="rId32"/>
    <p:sldId id="288" r:id="rId33"/>
    <p:sldId id="289" r:id="rId3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24" y="-6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2"/>
      </p:bgRef>
    </p:bg>
    <p:spTree>
      <p:nvGrpSpPr>
        <p:cNvPr id="1" name=""/>
        <p:cNvGrpSpPr/>
        <p:nvPr/>
      </p:nvGrpSpPr>
      <p:grpSpPr>
        <a:xfrm>
          <a:off x="0" y="0"/>
          <a:ext cx="0" cy="0"/>
          <a:chOff x="0" y="0"/>
          <a:chExt cx="0" cy="0"/>
        </a:xfrm>
      </p:grpSpPr>
      <p:sp>
        <p:nvSpPr>
          <p:cNvPr id="7" name="矩形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2362200" y="4038600"/>
            <a:ext cx="6477000" cy="1828800"/>
          </a:xfrm>
        </p:spPr>
        <p:txBody>
          <a:bodyPr anchor="b"/>
          <a:lstStyle>
            <a:lvl1pPr>
              <a:defRPr cap="all" baseline="0"/>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DD6F82CD-C0E1-4EDB-8789-AC801FEB6EE8}" type="datetimeFigureOut">
              <a:rPr lang="zh-CN" altLang="en-US" smtClean="0"/>
              <a:t>2017/6/2</a:t>
            </a:fld>
            <a:endParaRPr lang="zh-CN" altLang="en-US"/>
          </a:p>
        </p:txBody>
      </p:sp>
      <p:sp>
        <p:nvSpPr>
          <p:cNvPr id="17" name="页脚占位符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zh-CN" altLang="en-US"/>
          </a:p>
        </p:txBody>
      </p:sp>
      <p:sp>
        <p:nvSpPr>
          <p:cNvPr id="29" name="灯片编号占位符 28"/>
          <p:cNvSpPr>
            <a:spLocks noGrp="1"/>
          </p:cNvSpPr>
          <p:nvPr>
            <p:ph type="sldNum" sz="quarter" idx="12"/>
          </p:nvPr>
        </p:nvSpPr>
        <p:spPr>
          <a:xfrm>
            <a:off x="8001000" y="228600"/>
            <a:ext cx="838200" cy="381000"/>
          </a:xfrm>
        </p:spPr>
        <p:txBody>
          <a:bodyPr/>
          <a:lstStyle>
            <a:lvl1pPr>
              <a:defRPr>
                <a:solidFill>
                  <a:schemeClr val="tx2"/>
                </a:solidFill>
              </a:defRPr>
            </a:lvl1pPr>
          </a:lstStyle>
          <a:p>
            <a:fld id="{343BA8D6-813B-4C77-B123-F1786D27C495}"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DD6F82CD-C0E1-4EDB-8789-AC801FEB6EE8}" type="datetimeFigureOut">
              <a:rPr lang="zh-CN" altLang="en-US" smtClean="0"/>
              <a:t>2017/6/2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3BA8D6-813B-4C77-B123-F1786D27C495}"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bg>
      <p:bgRef idx="1001">
        <a:schemeClr val="bg1"/>
      </p:bgRef>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609600"/>
            <a:ext cx="2057400" cy="5516563"/>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609600"/>
            <a:ext cx="5562600" cy="5516564"/>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6553200" y="6248402"/>
            <a:ext cx="2209800" cy="365125"/>
          </a:xfrm>
        </p:spPr>
        <p:txBody>
          <a:bodyPr/>
          <a:lstStyle/>
          <a:p>
            <a:fld id="{DD6F82CD-C0E1-4EDB-8789-AC801FEB6EE8}" type="datetimeFigureOut">
              <a:rPr lang="zh-CN" altLang="en-US" smtClean="0"/>
              <a:t>2017/6/2</a:t>
            </a:fld>
            <a:endParaRPr lang="zh-CN" altLang="en-US"/>
          </a:p>
        </p:txBody>
      </p:sp>
      <p:sp>
        <p:nvSpPr>
          <p:cNvPr id="5" name="页脚占位符 4"/>
          <p:cNvSpPr>
            <a:spLocks noGrp="1"/>
          </p:cNvSpPr>
          <p:nvPr>
            <p:ph type="ftr" sz="quarter" idx="11"/>
          </p:nvPr>
        </p:nvSpPr>
        <p:spPr>
          <a:xfrm>
            <a:off x="457201" y="6248207"/>
            <a:ext cx="5573483" cy="365125"/>
          </a:xfrm>
        </p:spPr>
        <p:txBody>
          <a:bodyPr/>
          <a:lstStyle/>
          <a:p>
            <a:endParaRPr lang="zh-CN" altLang="en-US"/>
          </a:p>
        </p:txBody>
      </p:sp>
      <p:sp>
        <p:nvSpPr>
          <p:cNvPr id="7" name="矩形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矩形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矩形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灯片编号占位符 5"/>
          <p:cNvSpPr>
            <a:spLocks noGrp="1"/>
          </p:cNvSpPr>
          <p:nvPr>
            <p:ph type="sldNum" sz="quarter" idx="12"/>
          </p:nvPr>
        </p:nvSpPr>
        <p:spPr>
          <a:xfrm rot="5400000">
            <a:off x="5989638" y="144462"/>
            <a:ext cx="533400" cy="244476"/>
          </a:xfrm>
        </p:spPr>
        <p:txBody>
          <a:bodyPr/>
          <a:lstStyle/>
          <a:p>
            <a:fld id="{343BA8D6-813B-4C77-B123-F1786D27C495}"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12648" y="228600"/>
            <a:ext cx="8153400" cy="990600"/>
          </a:xfrm>
        </p:spPr>
        <p:txBody>
          <a:bodyPr/>
          <a:lstStyle/>
          <a:p>
            <a:r>
              <a:rPr kumimoji="0" lang="zh-CN" altLang="en-US" smtClean="0"/>
              <a:t>单击此处编辑母版标题样式</a:t>
            </a:r>
            <a:endParaRPr kumimoji="0" lang="en-US"/>
          </a:p>
        </p:txBody>
      </p:sp>
      <p:sp>
        <p:nvSpPr>
          <p:cNvPr id="4" name="日期占位符 3"/>
          <p:cNvSpPr>
            <a:spLocks noGrp="1"/>
          </p:cNvSpPr>
          <p:nvPr>
            <p:ph type="dt" sz="half" idx="10"/>
          </p:nvPr>
        </p:nvSpPr>
        <p:spPr/>
        <p:txBody>
          <a:bodyPr/>
          <a:lstStyle/>
          <a:p>
            <a:fld id="{DD6F82CD-C0E1-4EDB-8789-AC801FEB6EE8}" type="datetimeFigureOut">
              <a:rPr lang="zh-CN" altLang="en-US" smtClean="0"/>
              <a:t>2017/6/2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lvl1pPr>
              <a:defRPr>
                <a:solidFill>
                  <a:srgbClr val="FFFFFF"/>
                </a:solidFill>
              </a:defRPr>
            </a:lvl1pPr>
          </a:lstStyle>
          <a:p>
            <a:fld id="{343BA8D6-813B-4C77-B123-F1786D27C495}" type="slidenum">
              <a:rPr lang="zh-CN" altLang="en-US" smtClean="0"/>
              <a:t>‹#›</a:t>
            </a:fld>
            <a:endParaRPr lang="zh-CN" altLang="en-US"/>
          </a:p>
        </p:txBody>
      </p:sp>
      <p:sp>
        <p:nvSpPr>
          <p:cNvPr id="8" name="内容占位符 7"/>
          <p:cNvSpPr>
            <a:spLocks noGrp="1"/>
          </p:cNvSpPr>
          <p:nvPr>
            <p:ph sz="quarter" idx="1"/>
          </p:nvPr>
        </p:nvSpPr>
        <p:spPr>
          <a:xfrm>
            <a:off x="612648" y="1600200"/>
            <a:ext cx="8153400" cy="44958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7" name="矩形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zh-CN" altLang="en-US" smtClean="0"/>
              <a:t>单击此处编辑母版标题样式</a:t>
            </a:r>
            <a:endParaRPr kumimoji="0" lang="en-US"/>
          </a:p>
        </p:txBody>
      </p:sp>
      <p:sp>
        <p:nvSpPr>
          <p:cNvPr id="12" name="日期占位符 11"/>
          <p:cNvSpPr>
            <a:spLocks noGrp="1"/>
          </p:cNvSpPr>
          <p:nvPr>
            <p:ph type="dt" sz="half" idx="10"/>
          </p:nvPr>
        </p:nvSpPr>
        <p:spPr/>
        <p:txBody>
          <a:bodyPr/>
          <a:lstStyle/>
          <a:p>
            <a:fld id="{DD6F82CD-C0E1-4EDB-8789-AC801FEB6EE8}" type="datetimeFigureOut">
              <a:rPr lang="zh-CN" altLang="en-US" smtClean="0"/>
              <a:t>2017/6/2</a:t>
            </a:fld>
            <a:endParaRPr lang="zh-CN" altLang="en-US"/>
          </a:p>
        </p:txBody>
      </p:sp>
      <p:sp>
        <p:nvSpPr>
          <p:cNvPr id="13" name="灯片编号占位符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343BA8D6-813B-4C77-B123-F1786D27C495}" type="slidenum">
              <a:rPr lang="zh-CN" altLang="en-US" smtClean="0"/>
              <a:t>‹#›</a:t>
            </a:fld>
            <a:endParaRPr lang="zh-CN" altLang="en-US"/>
          </a:p>
        </p:txBody>
      </p:sp>
      <p:sp>
        <p:nvSpPr>
          <p:cNvPr id="14" name="页脚占位符 13"/>
          <p:cNvSpPr>
            <a:spLocks noGrp="1"/>
          </p:cNvSpPr>
          <p:nvPr>
            <p:ph type="ftr" sz="quarter" idx="12"/>
          </p:nvPr>
        </p:nvSpPr>
        <p:spPr/>
        <p:txBody>
          <a:bodyPr/>
          <a:lstStyle/>
          <a:p>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9" name="内容占位符 8"/>
          <p:cNvSpPr>
            <a:spLocks noGrp="1"/>
          </p:cNvSpPr>
          <p:nvPr>
            <p:ph sz="quarter" idx="1"/>
          </p:nvPr>
        </p:nvSpPr>
        <p:spPr>
          <a:xfrm>
            <a:off x="609600" y="1589567"/>
            <a:ext cx="38862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844901" y="1589567"/>
            <a:ext cx="38862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8" name="日期占位符 7"/>
          <p:cNvSpPr>
            <a:spLocks noGrp="1"/>
          </p:cNvSpPr>
          <p:nvPr>
            <p:ph type="dt" sz="half" idx="15"/>
          </p:nvPr>
        </p:nvSpPr>
        <p:spPr/>
        <p:txBody>
          <a:bodyPr rtlCol="0"/>
          <a:lstStyle/>
          <a:p>
            <a:fld id="{DD6F82CD-C0E1-4EDB-8789-AC801FEB6EE8}" type="datetimeFigureOut">
              <a:rPr lang="zh-CN" altLang="en-US" smtClean="0"/>
              <a:t>2017/6/2</a:t>
            </a:fld>
            <a:endParaRPr lang="zh-CN" altLang="en-US"/>
          </a:p>
        </p:txBody>
      </p:sp>
      <p:sp>
        <p:nvSpPr>
          <p:cNvPr id="10" name="灯片编号占位符 9"/>
          <p:cNvSpPr>
            <a:spLocks noGrp="1"/>
          </p:cNvSpPr>
          <p:nvPr>
            <p:ph type="sldNum" sz="quarter" idx="16"/>
          </p:nvPr>
        </p:nvSpPr>
        <p:spPr/>
        <p:txBody>
          <a:bodyPr rtlCol="0"/>
          <a:lstStyle/>
          <a:p>
            <a:fld id="{343BA8D6-813B-4C77-B123-F1786D27C495}" type="slidenum">
              <a:rPr lang="zh-CN" altLang="en-US" smtClean="0"/>
              <a:t>‹#›</a:t>
            </a:fld>
            <a:endParaRPr lang="zh-CN" altLang="en-US"/>
          </a:p>
        </p:txBody>
      </p:sp>
      <p:sp>
        <p:nvSpPr>
          <p:cNvPr id="12" name="页脚占位符 11"/>
          <p:cNvSpPr>
            <a:spLocks noGrp="1"/>
          </p:cNvSpPr>
          <p:nvPr>
            <p:ph type="ftr" sz="quarter" idx="17"/>
          </p:nvPr>
        </p:nvSpPr>
        <p:spPr/>
        <p:txBody>
          <a:bodyPr rtlCol="0"/>
          <a:lstStyle/>
          <a:p>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33400" y="273050"/>
            <a:ext cx="8153400" cy="869950"/>
          </a:xfrm>
        </p:spPr>
        <p:txBody>
          <a:bodyPr anchor="ctr"/>
          <a:lstStyle>
            <a:lvl1pPr>
              <a:defRPr/>
            </a:lvl1pPr>
          </a:lstStyle>
          <a:p>
            <a:r>
              <a:rPr kumimoji="0" lang="zh-CN" altLang="en-US" smtClean="0"/>
              <a:t>单击此处编辑母版标题样式</a:t>
            </a:r>
            <a:endParaRPr kumimoji="0" lang="en-US"/>
          </a:p>
        </p:txBody>
      </p:sp>
      <p:sp>
        <p:nvSpPr>
          <p:cNvPr id="11" name="内容占位符 10"/>
          <p:cNvSpPr>
            <a:spLocks noGrp="1"/>
          </p:cNvSpPr>
          <p:nvPr>
            <p:ph sz="quarter" idx="2"/>
          </p:nvPr>
        </p:nvSpPr>
        <p:spPr>
          <a:xfrm>
            <a:off x="609600" y="2438400"/>
            <a:ext cx="3886200" cy="35814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quarter" idx="4"/>
          </p:nvPr>
        </p:nvSpPr>
        <p:spPr>
          <a:xfrm>
            <a:off x="4800600" y="2438400"/>
            <a:ext cx="3886200" cy="35814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0" name="日期占位符 9"/>
          <p:cNvSpPr>
            <a:spLocks noGrp="1"/>
          </p:cNvSpPr>
          <p:nvPr>
            <p:ph type="dt" sz="half" idx="15"/>
          </p:nvPr>
        </p:nvSpPr>
        <p:spPr/>
        <p:txBody>
          <a:bodyPr rtlCol="0"/>
          <a:lstStyle/>
          <a:p>
            <a:fld id="{DD6F82CD-C0E1-4EDB-8789-AC801FEB6EE8}" type="datetimeFigureOut">
              <a:rPr lang="zh-CN" altLang="en-US" smtClean="0"/>
              <a:t>2017/6/2</a:t>
            </a:fld>
            <a:endParaRPr lang="zh-CN" altLang="en-US"/>
          </a:p>
        </p:txBody>
      </p:sp>
      <p:sp>
        <p:nvSpPr>
          <p:cNvPr id="12" name="灯片编号占位符 11"/>
          <p:cNvSpPr>
            <a:spLocks noGrp="1"/>
          </p:cNvSpPr>
          <p:nvPr>
            <p:ph type="sldNum" sz="quarter" idx="16"/>
          </p:nvPr>
        </p:nvSpPr>
        <p:spPr/>
        <p:txBody>
          <a:bodyPr rtlCol="0"/>
          <a:lstStyle/>
          <a:p>
            <a:fld id="{343BA8D6-813B-4C77-B123-F1786D27C495}" type="slidenum">
              <a:rPr lang="zh-CN" altLang="en-US" smtClean="0"/>
              <a:t>‹#›</a:t>
            </a:fld>
            <a:endParaRPr lang="zh-CN" altLang="en-US"/>
          </a:p>
        </p:txBody>
      </p:sp>
      <p:sp>
        <p:nvSpPr>
          <p:cNvPr id="14" name="页脚占位符 13"/>
          <p:cNvSpPr>
            <a:spLocks noGrp="1"/>
          </p:cNvSpPr>
          <p:nvPr>
            <p:ph type="ftr" sz="quarter" idx="17"/>
          </p:nvPr>
        </p:nvSpPr>
        <p:spPr/>
        <p:txBody>
          <a:bodyPr rtlCol="0"/>
          <a:lstStyle/>
          <a:p>
            <a:endParaRPr lang="zh-CN" altLang="en-US"/>
          </a:p>
        </p:txBody>
      </p:sp>
      <p:sp>
        <p:nvSpPr>
          <p:cNvPr id="16" name="文本占位符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
        <p:nvSpPr>
          <p:cNvPr id="15" name="文本占位符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DD6F82CD-C0E1-4EDB-8789-AC801FEB6EE8}" type="datetimeFigureOut">
              <a:rPr lang="zh-CN" altLang="en-US" smtClean="0"/>
              <a:t>2017/6/2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lvl1pPr>
              <a:defRPr>
                <a:solidFill>
                  <a:srgbClr val="FFFFFF"/>
                </a:solidFill>
              </a:defRPr>
            </a:lvl1pPr>
          </a:lstStyle>
          <a:p>
            <a:fld id="{343BA8D6-813B-4C77-B123-F1786D27C495}"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D6F82CD-C0E1-4EDB-8789-AC801FEB6EE8}" type="datetimeFigureOut">
              <a:rPr lang="zh-CN" altLang="en-US" smtClean="0"/>
              <a:t>2017/6/2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a:xfrm>
            <a:off x="0" y="6248400"/>
            <a:ext cx="533400" cy="381000"/>
          </a:xfrm>
        </p:spPr>
        <p:txBody>
          <a:bodyPr/>
          <a:lstStyle>
            <a:lvl1pPr>
              <a:defRPr>
                <a:solidFill>
                  <a:schemeClr val="tx2"/>
                </a:solidFill>
              </a:defRPr>
            </a:lvl1pPr>
          </a:lstStyle>
          <a:p>
            <a:fld id="{343BA8D6-813B-4C77-B123-F1786D27C495}"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8077200" cy="869950"/>
          </a:xfrm>
        </p:spPr>
        <p:txBody>
          <a:bodyPr anchor="ctr"/>
          <a:lstStyle>
            <a:lvl1pPr algn="l">
              <a:buNone/>
              <a:defRPr sz="4400" b="0"/>
            </a:lvl1p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DD6F82CD-C0E1-4EDB-8789-AC801FEB6EE8}" type="datetimeFigureOut">
              <a:rPr lang="zh-CN" altLang="en-US" smtClean="0"/>
              <a:t>2017/6/2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lvl1pPr>
              <a:defRPr>
                <a:solidFill>
                  <a:srgbClr val="FFFFFF"/>
                </a:solidFill>
              </a:defRPr>
            </a:lvl1pPr>
          </a:lstStyle>
          <a:p>
            <a:fld id="{343BA8D6-813B-4C77-B123-F1786D27C495}" type="slidenum">
              <a:rPr lang="zh-CN" altLang="en-US" smtClean="0"/>
              <a:t>‹#›</a:t>
            </a:fld>
            <a:endParaRPr lang="zh-CN" altLang="en-US"/>
          </a:p>
        </p:txBody>
      </p:sp>
      <p:sp>
        <p:nvSpPr>
          <p:cNvPr id="3" name="文本占位符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9" name="内容占位符 8"/>
          <p:cNvSpPr>
            <a:spLocks noGrp="1"/>
          </p:cNvSpPr>
          <p:nvPr>
            <p:ph sz="quarter" idx="1"/>
          </p:nvPr>
        </p:nvSpPr>
        <p:spPr>
          <a:xfrm>
            <a:off x="2362200" y="1752600"/>
            <a:ext cx="6400800" cy="44196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3">
        <a:schemeClr val="bg2"/>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CN" altLang="en-US" smtClean="0"/>
              <a:t>单击此处编辑母版文本样式</a:t>
            </a:r>
          </a:p>
        </p:txBody>
      </p:sp>
      <p:sp>
        <p:nvSpPr>
          <p:cNvPr id="8" name="矩形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zh-CN" altLang="en-US" smtClean="0"/>
              <a:t>单击此处编辑母版标题样式</a:t>
            </a:r>
            <a:endParaRPr kumimoji="0" lang="en-US"/>
          </a:p>
        </p:txBody>
      </p:sp>
      <p:sp>
        <p:nvSpPr>
          <p:cNvPr id="11" name="矩形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日期占位符 11"/>
          <p:cNvSpPr>
            <a:spLocks noGrp="1"/>
          </p:cNvSpPr>
          <p:nvPr>
            <p:ph type="dt" sz="half" idx="10"/>
          </p:nvPr>
        </p:nvSpPr>
        <p:spPr>
          <a:xfrm>
            <a:off x="6248400" y="6248400"/>
            <a:ext cx="2667000" cy="365125"/>
          </a:xfrm>
        </p:spPr>
        <p:txBody>
          <a:bodyPr rtlCol="0"/>
          <a:lstStyle/>
          <a:p>
            <a:fld id="{DD6F82CD-C0E1-4EDB-8789-AC801FEB6EE8}" type="datetimeFigureOut">
              <a:rPr lang="zh-CN" altLang="en-US" smtClean="0"/>
              <a:t>2017/6/2</a:t>
            </a:fld>
            <a:endParaRPr lang="zh-CN" altLang="en-US"/>
          </a:p>
        </p:txBody>
      </p:sp>
      <p:sp>
        <p:nvSpPr>
          <p:cNvPr id="13" name="灯片编号占位符 12"/>
          <p:cNvSpPr>
            <a:spLocks noGrp="1"/>
          </p:cNvSpPr>
          <p:nvPr>
            <p:ph type="sldNum" sz="quarter" idx="11"/>
          </p:nvPr>
        </p:nvSpPr>
        <p:spPr>
          <a:xfrm>
            <a:off x="0" y="4667249"/>
            <a:ext cx="1447800" cy="663578"/>
          </a:xfrm>
        </p:spPr>
        <p:txBody>
          <a:bodyPr rtlCol="0"/>
          <a:lstStyle>
            <a:lvl1pPr>
              <a:defRPr sz="2800"/>
            </a:lvl1pPr>
          </a:lstStyle>
          <a:p>
            <a:fld id="{343BA8D6-813B-4C77-B123-F1786D27C495}" type="slidenum">
              <a:rPr lang="zh-CN" altLang="en-US" smtClean="0"/>
              <a:t>‹#›</a:t>
            </a:fld>
            <a:endParaRPr lang="zh-CN" altLang="en-US"/>
          </a:p>
        </p:txBody>
      </p:sp>
      <p:sp>
        <p:nvSpPr>
          <p:cNvPr id="14" name="页脚占位符 13"/>
          <p:cNvSpPr>
            <a:spLocks noGrp="1"/>
          </p:cNvSpPr>
          <p:nvPr>
            <p:ph type="ftr" sz="quarter" idx="12"/>
          </p:nvPr>
        </p:nvSpPr>
        <p:spPr>
          <a:xfrm>
            <a:off x="1600200" y="6248206"/>
            <a:ext cx="4572000" cy="365125"/>
          </a:xfrm>
        </p:spPr>
        <p:txBody>
          <a:bodyPr rtlCol="0"/>
          <a:lstStyle/>
          <a:p>
            <a:endParaRPr lang="zh-CN" altLang="en-US"/>
          </a:p>
        </p:txBody>
      </p:sp>
      <p:sp>
        <p:nvSpPr>
          <p:cNvPr id="3" name="图片占位符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zh-CN" altLang="en-US" smtClean="0"/>
              <a:t>单击图标添加图片</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609600" y="228600"/>
            <a:ext cx="8153400" cy="9906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DD6F82CD-C0E1-4EDB-8789-AC801FEB6EE8}" type="datetimeFigureOut">
              <a:rPr lang="zh-CN" altLang="en-US" smtClean="0"/>
              <a:t>2017/6/2</a:t>
            </a:fld>
            <a:endParaRPr lang="zh-CN" altLang="en-US"/>
          </a:p>
        </p:txBody>
      </p:sp>
      <p:sp>
        <p:nvSpPr>
          <p:cNvPr id="3" name="页脚占位符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zh-CN" altLang="en-US"/>
          </a:p>
        </p:txBody>
      </p:sp>
      <p:sp>
        <p:nvSpPr>
          <p:cNvPr id="7" name="矩形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灯片编号占位符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343BA8D6-813B-4C77-B123-F1786D27C495}"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03648" y="692696"/>
            <a:ext cx="6477000" cy="1828800"/>
          </a:xfrm>
        </p:spPr>
        <p:txBody>
          <a:bodyPr>
            <a:normAutofit/>
          </a:bodyPr>
          <a:lstStyle/>
          <a:p>
            <a:r>
              <a:rPr lang="zh-CN" altLang="en-US" b="1" dirty="0" smtClean="0"/>
              <a:t>持有加转售模型收益法</a:t>
            </a:r>
            <a:r>
              <a:rPr lang="en-US" altLang="zh-CN" b="1" dirty="0" smtClean="0"/>
              <a:t/>
            </a:r>
            <a:br>
              <a:rPr lang="en-US" altLang="zh-CN" b="1" dirty="0" smtClean="0"/>
            </a:br>
            <a:r>
              <a:rPr lang="zh-CN" altLang="en-US" sz="2700" b="1" dirty="0" smtClean="0"/>
              <a:t>原理、运用及与报告撰写软件的配合使用</a:t>
            </a:r>
            <a:endParaRPr lang="zh-CN" altLang="en-US" sz="2700" b="1" dirty="0"/>
          </a:p>
        </p:txBody>
      </p:sp>
      <p:sp>
        <p:nvSpPr>
          <p:cNvPr id="3" name="副标题 2"/>
          <p:cNvSpPr>
            <a:spLocks noGrp="1"/>
          </p:cNvSpPr>
          <p:nvPr>
            <p:ph type="subTitle" idx="1"/>
          </p:nvPr>
        </p:nvSpPr>
        <p:spPr>
          <a:xfrm>
            <a:off x="2423593" y="6021288"/>
            <a:ext cx="6705600" cy="685800"/>
          </a:xfrm>
        </p:spPr>
        <p:txBody>
          <a:bodyPr>
            <a:normAutofit/>
          </a:bodyPr>
          <a:lstStyle/>
          <a:p>
            <a:r>
              <a:rPr lang="zh-CN" altLang="en-US" dirty="0" smtClean="0"/>
              <a:t>厦门诚德行资产与房地产土地评估有限公司</a:t>
            </a:r>
            <a:endParaRPr lang="en-US" altLang="zh-CN" dirty="0" smtClean="0"/>
          </a:p>
        </p:txBody>
      </p:sp>
      <p:sp>
        <p:nvSpPr>
          <p:cNvPr id="4" name="矩形 3"/>
          <p:cNvSpPr/>
          <p:nvPr/>
        </p:nvSpPr>
        <p:spPr>
          <a:xfrm>
            <a:off x="3851920" y="3861048"/>
            <a:ext cx="851515" cy="492443"/>
          </a:xfrm>
          <a:prstGeom prst="rect">
            <a:avLst/>
          </a:prstGeom>
        </p:spPr>
        <p:txBody>
          <a:bodyPr wrap="none">
            <a:spAutoFit/>
          </a:bodyPr>
          <a:lstStyle/>
          <a:p>
            <a:pPr lvl="0">
              <a:spcBef>
                <a:spcPts val="700"/>
              </a:spcBef>
              <a:buClr>
                <a:srgbClr val="DD8047"/>
              </a:buClr>
              <a:buSzPct val="60000"/>
            </a:pPr>
            <a:r>
              <a:rPr lang="zh-CN" altLang="en-US" sz="2600" dirty="0">
                <a:solidFill>
                  <a:srgbClr val="FFFFFF"/>
                </a:solidFill>
              </a:rPr>
              <a:t>林晓</a:t>
            </a:r>
          </a:p>
        </p:txBody>
      </p:sp>
    </p:spTree>
    <p:extLst>
      <p:ext uri="{BB962C8B-B14F-4D97-AF65-F5344CB8AC3E}">
        <p14:creationId xmlns:p14="http://schemas.microsoft.com/office/powerpoint/2010/main" val="18880204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r>
              <a:rPr lang="en-US" altLang="zh-CN" dirty="0" smtClean="0"/>
              <a:t>Excel</a:t>
            </a:r>
            <a:r>
              <a:rPr lang="zh-CN" altLang="en-US" dirty="0" smtClean="0"/>
              <a:t>表格</a:t>
            </a:r>
            <a:r>
              <a:rPr lang="en-US" altLang="zh-CN" dirty="0" smtClean="0"/>
              <a:t>+</a:t>
            </a:r>
            <a:r>
              <a:rPr lang="zh-CN" altLang="en-US" dirty="0" smtClean="0"/>
              <a:t>撰稿软件来完成</a:t>
            </a:r>
            <a:endParaRPr lang="zh-CN" altLang="en-US" dirty="0"/>
          </a:p>
        </p:txBody>
      </p:sp>
      <p:sp>
        <p:nvSpPr>
          <p:cNvPr id="3" name="标题 2"/>
          <p:cNvSpPr>
            <a:spLocks noGrp="1"/>
          </p:cNvSpPr>
          <p:nvPr>
            <p:ph type="title"/>
          </p:nvPr>
        </p:nvSpPr>
        <p:spPr/>
        <p:txBody>
          <a:bodyPr/>
          <a:lstStyle/>
          <a:p>
            <a:r>
              <a:rPr lang="zh-CN" altLang="en-US" b="1" dirty="0" smtClean="0"/>
              <a:t>使用“新标准版”</a:t>
            </a:r>
            <a:endParaRPr lang="zh-CN" altLang="en-US" b="1" dirty="0"/>
          </a:p>
        </p:txBody>
      </p:sp>
    </p:spTree>
    <p:extLst>
      <p:ext uri="{BB962C8B-B14F-4D97-AF65-F5344CB8AC3E}">
        <p14:creationId xmlns:p14="http://schemas.microsoft.com/office/powerpoint/2010/main" val="16899297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主要区别</a:t>
            </a:r>
            <a:endParaRPr lang="zh-CN" altLang="en-US" b="1" dirty="0"/>
          </a:p>
        </p:txBody>
      </p:sp>
      <p:sp>
        <p:nvSpPr>
          <p:cNvPr id="3" name="内容占位符 2"/>
          <p:cNvSpPr>
            <a:spLocks noGrp="1"/>
          </p:cNvSpPr>
          <p:nvPr>
            <p:ph sz="quarter" idx="1"/>
          </p:nvPr>
        </p:nvSpPr>
        <p:spPr/>
        <p:txBody>
          <a:bodyPr>
            <a:normAutofit lnSpcReduction="10000"/>
          </a:bodyPr>
          <a:lstStyle/>
          <a:p>
            <a:pPr>
              <a:spcAft>
                <a:spcPts val="2400"/>
              </a:spcAft>
            </a:pPr>
            <a:r>
              <a:rPr lang="zh-CN" altLang="en-US" dirty="0" smtClean="0"/>
              <a:t>新标准版里取消了收益法的内容（你做了也没用）</a:t>
            </a:r>
            <a:endParaRPr lang="en-US" altLang="zh-CN" dirty="0" smtClean="0"/>
          </a:p>
          <a:p>
            <a:pPr>
              <a:spcAft>
                <a:spcPts val="2400"/>
              </a:spcAft>
            </a:pPr>
            <a:r>
              <a:rPr lang="zh-CN" altLang="en-US" dirty="0"/>
              <a:t>使</a:t>
            </a:r>
            <a:r>
              <a:rPr lang="zh-CN" altLang="en-US" dirty="0" smtClean="0"/>
              <a:t>用</a:t>
            </a:r>
            <a:r>
              <a:rPr lang="en-US" altLang="zh-CN" dirty="0" smtClean="0"/>
              <a:t>Excel</a:t>
            </a:r>
            <a:r>
              <a:rPr lang="zh-CN" altLang="en-US" dirty="0" smtClean="0"/>
              <a:t>表格计算持有转售收益法</a:t>
            </a:r>
            <a:endParaRPr lang="en-US" altLang="zh-CN" dirty="0" smtClean="0"/>
          </a:p>
          <a:p>
            <a:pPr>
              <a:spcAft>
                <a:spcPts val="2400"/>
              </a:spcAft>
            </a:pPr>
            <a:r>
              <a:rPr lang="en-US" altLang="zh-CN" dirty="0" smtClean="0"/>
              <a:t>Excel</a:t>
            </a:r>
            <a:r>
              <a:rPr lang="zh-CN" altLang="en-US" dirty="0" smtClean="0"/>
              <a:t>表格链接</a:t>
            </a:r>
            <a:r>
              <a:rPr lang="en-US" altLang="zh-CN" dirty="0" smtClean="0"/>
              <a:t>Word</a:t>
            </a:r>
            <a:r>
              <a:rPr lang="zh-CN" altLang="en-US" dirty="0" smtClean="0"/>
              <a:t>模板，会生成一份只有收益法的</a:t>
            </a:r>
            <a:r>
              <a:rPr lang="en-US" altLang="zh-CN" dirty="0" smtClean="0"/>
              <a:t>Word</a:t>
            </a:r>
            <a:r>
              <a:rPr lang="zh-CN" altLang="en-US" dirty="0" smtClean="0"/>
              <a:t>报告</a:t>
            </a:r>
            <a:endParaRPr lang="en-US" altLang="zh-CN" dirty="0" smtClean="0"/>
          </a:p>
          <a:p>
            <a:pPr>
              <a:spcAft>
                <a:spcPts val="2400"/>
              </a:spcAft>
            </a:pPr>
            <a:r>
              <a:rPr lang="zh-CN" altLang="en-US" dirty="0" smtClean="0"/>
              <a:t>把收益法</a:t>
            </a:r>
            <a:r>
              <a:rPr lang="en-US" altLang="zh-CN" dirty="0" smtClean="0"/>
              <a:t>Word</a:t>
            </a:r>
            <a:r>
              <a:rPr lang="zh-CN" altLang="en-US" dirty="0" smtClean="0"/>
              <a:t>内容插入由撰稿软件生成的报告里即可。</a:t>
            </a:r>
            <a:endParaRPr lang="en-US" altLang="zh-CN" dirty="0" smtClean="0"/>
          </a:p>
          <a:p>
            <a:endParaRPr lang="zh-CN" altLang="en-US" dirty="0"/>
          </a:p>
        </p:txBody>
      </p:sp>
    </p:spTree>
    <p:extLst>
      <p:ext uri="{BB962C8B-B14F-4D97-AF65-F5344CB8AC3E}">
        <p14:creationId xmlns:p14="http://schemas.microsoft.com/office/powerpoint/2010/main" val="42139359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具体步骤</a:t>
            </a:r>
            <a:endParaRPr lang="zh-CN" altLang="en-US" b="1" dirty="0"/>
          </a:p>
        </p:txBody>
      </p:sp>
      <p:sp>
        <p:nvSpPr>
          <p:cNvPr id="3" name="内容占位符 2"/>
          <p:cNvSpPr>
            <a:spLocks noGrp="1"/>
          </p:cNvSpPr>
          <p:nvPr>
            <p:ph sz="quarter" idx="1"/>
          </p:nvPr>
        </p:nvSpPr>
        <p:spPr/>
        <p:txBody>
          <a:bodyPr/>
          <a:lstStyle/>
          <a:p>
            <a:pPr marL="514350" indent="-514350">
              <a:buSzPct val="100000"/>
              <a:buFont typeface="+mj-lt"/>
              <a:buAutoNum type="arabicPeriod"/>
            </a:pPr>
            <a:r>
              <a:rPr lang="zh-CN" altLang="en-US" dirty="0" smtClean="0"/>
              <a:t>用撰稿软件做报告，计算出比较法结果。</a:t>
            </a:r>
            <a:endParaRPr lang="en-US" altLang="zh-CN" dirty="0" smtClean="0"/>
          </a:p>
          <a:p>
            <a:pPr marL="514350" indent="-514350">
              <a:buSzPct val="100000"/>
              <a:buFont typeface="+mj-lt"/>
              <a:buAutoNum type="arabicPeriod"/>
            </a:pPr>
            <a:r>
              <a:rPr lang="zh-CN" altLang="en-US" dirty="0" smtClean="0"/>
              <a:t>把比较法计算结果填入</a:t>
            </a:r>
            <a:r>
              <a:rPr lang="en-US" altLang="zh-CN" dirty="0" smtClean="0"/>
              <a:t>Excel</a:t>
            </a:r>
            <a:r>
              <a:rPr lang="zh-CN" altLang="en-US" dirty="0" smtClean="0"/>
              <a:t>表格，计算收益法价值。</a:t>
            </a:r>
            <a:endParaRPr lang="en-US" altLang="zh-CN" dirty="0" smtClean="0"/>
          </a:p>
          <a:p>
            <a:pPr marL="514350" indent="-514350">
              <a:buSzPct val="100000"/>
              <a:buFont typeface="+mj-lt"/>
              <a:buAutoNum type="arabicPeriod"/>
            </a:pPr>
            <a:r>
              <a:rPr lang="zh-CN" altLang="en-US" dirty="0" smtClean="0"/>
              <a:t>得出收益法价值后，回到撰稿软件，在收益法模块不断修正，使收益法价值与原来一样</a:t>
            </a:r>
            <a:endParaRPr lang="en-US" altLang="zh-CN" dirty="0" smtClean="0"/>
          </a:p>
          <a:p>
            <a:pPr marL="514350" indent="-514350">
              <a:buSzPct val="100000"/>
              <a:buFont typeface="+mj-lt"/>
              <a:buAutoNum type="arabicPeriod"/>
            </a:pPr>
            <a:r>
              <a:rPr lang="zh-CN" altLang="en-US" dirty="0" smtClean="0"/>
              <a:t>生成报告</a:t>
            </a:r>
            <a:endParaRPr lang="en-US" altLang="zh-CN" dirty="0" smtClean="0"/>
          </a:p>
          <a:p>
            <a:pPr marL="514350" indent="-514350">
              <a:buSzPct val="100000"/>
              <a:buFont typeface="+mj-lt"/>
              <a:buAutoNum type="arabicPeriod"/>
            </a:pPr>
            <a:r>
              <a:rPr lang="zh-CN" altLang="en-US" dirty="0" smtClean="0"/>
              <a:t>把收益法</a:t>
            </a:r>
            <a:r>
              <a:rPr lang="en-US" altLang="zh-CN" dirty="0" smtClean="0"/>
              <a:t>Word</a:t>
            </a:r>
            <a:r>
              <a:rPr lang="zh-CN" altLang="en-US" dirty="0" smtClean="0"/>
              <a:t>插入生成的报告</a:t>
            </a:r>
            <a:endParaRPr lang="en-US" altLang="zh-CN" dirty="0" smtClean="0"/>
          </a:p>
          <a:p>
            <a:pPr marL="514350" indent="-514350">
              <a:buFont typeface="+mj-lt"/>
              <a:buAutoNum type="arabicPeriod"/>
            </a:pPr>
            <a:endParaRPr lang="zh-CN" altLang="en-US" dirty="0"/>
          </a:p>
        </p:txBody>
      </p:sp>
    </p:spTree>
    <p:extLst>
      <p:ext uri="{BB962C8B-B14F-4D97-AF65-F5344CB8AC3E}">
        <p14:creationId xmlns:p14="http://schemas.microsoft.com/office/powerpoint/2010/main" val="30535401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一、用撰稿软件出比较价值</a:t>
            </a:r>
            <a:endParaRPr lang="zh-CN" altLang="en-US" dirty="0"/>
          </a:p>
        </p:txBody>
      </p:sp>
      <p:sp>
        <p:nvSpPr>
          <p:cNvPr id="3" name="内容占位符 2"/>
          <p:cNvSpPr>
            <a:spLocks noGrp="1"/>
          </p:cNvSpPr>
          <p:nvPr>
            <p:ph sz="quarter" idx="1"/>
          </p:nvPr>
        </p:nvSpPr>
        <p:spPr/>
        <p:txBody>
          <a:bodyPr/>
          <a:lstStyle/>
          <a:p>
            <a:pPr>
              <a:spcAft>
                <a:spcPts val="2400"/>
              </a:spcAft>
            </a:pPr>
            <a:r>
              <a:rPr lang="zh-CN" altLang="en-US" dirty="0" smtClean="0"/>
              <a:t>接下去持有加转售收益法里需要用到这个比较价值</a:t>
            </a:r>
            <a:endParaRPr lang="en-US" altLang="zh-CN" dirty="0" smtClean="0"/>
          </a:p>
          <a:p>
            <a:r>
              <a:rPr lang="zh-CN" altLang="en-US" dirty="0" smtClean="0"/>
              <a:t>注意：如果审核时，比较法出错，收益法也需要调整</a:t>
            </a:r>
            <a:endParaRPr lang="zh-CN" altLang="en-US" dirty="0"/>
          </a:p>
        </p:txBody>
      </p:sp>
    </p:spTree>
    <p:extLst>
      <p:ext uri="{BB962C8B-B14F-4D97-AF65-F5344CB8AC3E}">
        <p14:creationId xmlns:p14="http://schemas.microsoft.com/office/powerpoint/2010/main" val="25261692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049" y="604837"/>
            <a:ext cx="8791575" cy="564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46641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二、用</a:t>
            </a:r>
            <a:r>
              <a:rPr lang="en-US" altLang="zh-CN" dirty="0" smtClean="0"/>
              <a:t>Excel</a:t>
            </a:r>
            <a:r>
              <a:rPr lang="zh-CN" altLang="en-US" dirty="0" smtClean="0"/>
              <a:t>计算收益价值</a:t>
            </a:r>
            <a:endParaRPr lang="zh-CN" altLang="en-US" dirty="0"/>
          </a:p>
        </p:txBody>
      </p:sp>
      <p:pic>
        <p:nvPicPr>
          <p:cNvPr id="4" name="内容占位符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187624" y="3501008"/>
            <a:ext cx="7202360" cy="1728192"/>
          </a:xfrm>
        </p:spPr>
      </p:pic>
      <p:sp>
        <p:nvSpPr>
          <p:cNvPr id="5" name="TextBox 4"/>
          <p:cNvSpPr txBox="1"/>
          <p:nvPr/>
        </p:nvSpPr>
        <p:spPr>
          <a:xfrm>
            <a:off x="1331640" y="1700808"/>
            <a:ext cx="6336704" cy="523220"/>
          </a:xfrm>
          <a:prstGeom prst="rect">
            <a:avLst/>
          </a:prstGeom>
          <a:noFill/>
        </p:spPr>
        <p:txBody>
          <a:bodyPr wrap="square" rtlCol="0">
            <a:spAutoFit/>
          </a:bodyPr>
          <a:lstStyle/>
          <a:p>
            <a:r>
              <a:rPr lang="zh-CN" altLang="en-US" sz="2800" dirty="0" smtClean="0"/>
              <a:t>先把“持有转售”文件夹考入你的电脑。</a:t>
            </a:r>
            <a:endParaRPr lang="en-US" altLang="zh-CN" sz="2800" dirty="0" smtClean="0"/>
          </a:p>
        </p:txBody>
      </p:sp>
    </p:spTree>
    <p:extLst>
      <p:ext uri="{BB962C8B-B14F-4D97-AF65-F5344CB8AC3E}">
        <p14:creationId xmlns:p14="http://schemas.microsoft.com/office/powerpoint/2010/main" val="271337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二、用</a:t>
            </a:r>
            <a:r>
              <a:rPr lang="en-US" altLang="zh-CN" dirty="0" smtClean="0"/>
              <a:t>Excel</a:t>
            </a:r>
            <a:r>
              <a:rPr lang="zh-CN" altLang="en-US" dirty="0" smtClean="0"/>
              <a:t>计算收益价值</a:t>
            </a:r>
            <a:endParaRPr lang="zh-CN" altLang="en-US" dirty="0"/>
          </a:p>
        </p:txBody>
      </p:sp>
      <p:sp>
        <p:nvSpPr>
          <p:cNvPr id="5" name="TextBox 4"/>
          <p:cNvSpPr txBox="1"/>
          <p:nvPr/>
        </p:nvSpPr>
        <p:spPr>
          <a:xfrm>
            <a:off x="1115616" y="1556792"/>
            <a:ext cx="7200800" cy="2246769"/>
          </a:xfrm>
          <a:prstGeom prst="rect">
            <a:avLst/>
          </a:prstGeom>
          <a:noFill/>
        </p:spPr>
        <p:txBody>
          <a:bodyPr wrap="square" rtlCol="0">
            <a:spAutoFit/>
          </a:bodyPr>
          <a:lstStyle/>
          <a:p>
            <a:pPr indent="457200"/>
            <a:r>
              <a:rPr lang="zh-CN" altLang="en-US" sz="2800" dirty="0" smtClean="0"/>
              <a:t>建议：每份报告单独建一个文件夹，然后把下面两个文件一起考到这个文件夹里。注意：</a:t>
            </a:r>
            <a:r>
              <a:rPr lang="zh-CN" altLang="en-US" sz="2800" b="1" dirty="0" smtClean="0">
                <a:solidFill>
                  <a:srgbClr val="FF0000"/>
                </a:solidFill>
              </a:rPr>
              <a:t>不能更改文件名。</a:t>
            </a:r>
            <a:endParaRPr lang="en-US" altLang="zh-CN" sz="2800" b="1" dirty="0" smtClean="0">
              <a:solidFill>
                <a:srgbClr val="FF0000"/>
              </a:solidFill>
            </a:endParaRPr>
          </a:p>
          <a:p>
            <a:pPr indent="457200"/>
            <a:r>
              <a:rPr lang="zh-CN" altLang="en-US" sz="2800" dirty="0" smtClean="0"/>
              <a:t>打开“我的测算表格”就可以开始计算了。</a:t>
            </a:r>
            <a:endParaRPr lang="en-US" altLang="zh-CN" sz="2800" dirty="0" smtClean="0"/>
          </a:p>
          <a:p>
            <a:endParaRPr lang="zh-CN" altLang="en-US" sz="2800" b="1" dirty="0">
              <a:solidFill>
                <a:srgbClr val="FF0000"/>
              </a:solidFill>
            </a:endParaRPr>
          </a:p>
        </p:txBody>
      </p:sp>
      <p:pic>
        <p:nvPicPr>
          <p:cNvPr id="6" name="内容占位符 5"/>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043608" y="4005064"/>
            <a:ext cx="7512614" cy="2164944"/>
          </a:xfrm>
        </p:spPr>
      </p:pic>
    </p:spTree>
    <p:extLst>
      <p:ext uri="{BB962C8B-B14F-4D97-AF65-F5344CB8AC3E}">
        <p14:creationId xmlns:p14="http://schemas.microsoft.com/office/powerpoint/2010/main" val="15005666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二、用</a:t>
            </a:r>
            <a:r>
              <a:rPr lang="en-US" altLang="zh-CN" dirty="0" smtClean="0"/>
              <a:t>Excel</a:t>
            </a:r>
            <a:r>
              <a:rPr lang="zh-CN" altLang="en-US" dirty="0" smtClean="0"/>
              <a:t>计算收益价值</a:t>
            </a:r>
            <a:endParaRPr lang="zh-CN" altLang="en-US" dirty="0"/>
          </a:p>
        </p:txBody>
      </p:sp>
      <p:sp>
        <p:nvSpPr>
          <p:cNvPr id="3" name="内容占位符 2"/>
          <p:cNvSpPr>
            <a:spLocks noGrp="1"/>
          </p:cNvSpPr>
          <p:nvPr>
            <p:ph sz="quarter" idx="1"/>
          </p:nvPr>
        </p:nvSpPr>
        <p:spPr/>
        <p:txBody>
          <a:bodyPr/>
          <a:lstStyle/>
          <a:p>
            <a:pPr>
              <a:spcBef>
                <a:spcPts val="2400"/>
              </a:spcBef>
            </a:pPr>
            <a:r>
              <a:rPr lang="en-US" altLang="zh-CN" dirty="0" smtClean="0"/>
              <a:t>Excel</a:t>
            </a:r>
            <a:r>
              <a:rPr lang="zh-CN" altLang="en-US" dirty="0"/>
              <a:t>表格</a:t>
            </a:r>
            <a:r>
              <a:rPr lang="zh-CN" altLang="en-US" dirty="0" smtClean="0"/>
              <a:t>红字部</a:t>
            </a:r>
            <a:r>
              <a:rPr lang="zh-CN" altLang="en-US" dirty="0"/>
              <a:t>分允许修改，但只有绿底部分是经常需要修</a:t>
            </a:r>
            <a:r>
              <a:rPr lang="zh-CN" altLang="en-US" dirty="0" smtClean="0"/>
              <a:t>改。</a:t>
            </a:r>
            <a:endParaRPr lang="en-US" altLang="zh-CN" dirty="0" smtClean="0"/>
          </a:p>
          <a:p>
            <a:pPr>
              <a:spcBef>
                <a:spcPts val="2400"/>
              </a:spcBef>
            </a:pPr>
            <a:r>
              <a:rPr lang="zh-CN" altLang="en-US" b="1" dirty="0" smtClean="0">
                <a:solidFill>
                  <a:srgbClr val="FF0000"/>
                </a:solidFill>
              </a:rPr>
              <a:t>不允许删除、插入单元格。</a:t>
            </a:r>
            <a:r>
              <a:rPr lang="zh-CN" altLang="en-US" dirty="0" smtClean="0"/>
              <a:t>每个位置是固定死的，否则无法链接</a:t>
            </a:r>
            <a:r>
              <a:rPr lang="en-US" altLang="zh-CN" dirty="0" smtClean="0"/>
              <a:t>Word</a:t>
            </a:r>
            <a:r>
              <a:rPr lang="zh-CN" altLang="en-US" dirty="0" smtClean="0"/>
              <a:t>文档</a:t>
            </a:r>
            <a:endParaRPr lang="zh-CN" altLang="en-US" dirty="0"/>
          </a:p>
        </p:txBody>
      </p:sp>
    </p:spTree>
    <p:extLst>
      <p:ext uri="{BB962C8B-B14F-4D97-AF65-F5344CB8AC3E}">
        <p14:creationId xmlns:p14="http://schemas.microsoft.com/office/powerpoint/2010/main" val="30303910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2795740842"/>
              </p:ext>
            </p:extLst>
          </p:nvPr>
        </p:nvGraphicFramePr>
        <p:xfrm>
          <a:off x="755576" y="260648"/>
          <a:ext cx="7992889" cy="6048674"/>
        </p:xfrm>
        <a:graphic>
          <a:graphicData uri="http://schemas.openxmlformats.org/drawingml/2006/table">
            <a:tbl>
              <a:tblPr/>
              <a:tblGrid>
                <a:gridCol w="390091"/>
                <a:gridCol w="581157"/>
                <a:gridCol w="557273"/>
                <a:gridCol w="573196"/>
                <a:gridCol w="493585"/>
                <a:gridCol w="1727546"/>
                <a:gridCol w="398052"/>
                <a:gridCol w="589118"/>
                <a:gridCol w="573196"/>
                <a:gridCol w="302519"/>
                <a:gridCol w="644845"/>
                <a:gridCol w="326402"/>
                <a:gridCol w="509507"/>
                <a:gridCol w="326402"/>
              </a:tblGrid>
              <a:tr h="157560">
                <a:tc gridSpan="7">
                  <a:txBody>
                    <a:bodyPr/>
                    <a:lstStyle/>
                    <a:p>
                      <a:pPr algn="ctr" fontAlgn="b"/>
                      <a:r>
                        <a:rPr lang="zh-CN" altLang="en-US" sz="400" b="0" i="0" u="none" strike="noStrike" dirty="0">
                          <a:solidFill>
                            <a:srgbClr val="FF0000"/>
                          </a:solidFill>
                          <a:effectLst/>
                          <a:latin typeface="宋体"/>
                        </a:rPr>
                        <a:t>红色部分允许修改，但只有绿底部分是经常需要修改，因为是持有</a:t>
                      </a:r>
                      <a:r>
                        <a:rPr lang="en-US" altLang="zh-CN" sz="400" b="0" i="0" u="none" strike="noStrike" dirty="0">
                          <a:solidFill>
                            <a:srgbClr val="FF0000"/>
                          </a:solidFill>
                          <a:effectLst/>
                          <a:latin typeface="宋体"/>
                        </a:rPr>
                        <a:t>5</a:t>
                      </a:r>
                      <a:r>
                        <a:rPr lang="zh-CN" altLang="en-US" sz="400" b="0" i="0" u="none" strike="noStrike" dirty="0">
                          <a:solidFill>
                            <a:srgbClr val="FF0000"/>
                          </a:solidFill>
                          <a:effectLst/>
                          <a:latin typeface="宋体"/>
                        </a:rPr>
                        <a:t>年以上再转售，“是否满</a:t>
                      </a:r>
                      <a:r>
                        <a:rPr lang="en-US" altLang="zh-CN" sz="400" b="0" i="0" u="none" strike="noStrike" dirty="0">
                          <a:solidFill>
                            <a:srgbClr val="FF0000"/>
                          </a:solidFill>
                          <a:effectLst/>
                          <a:latin typeface="宋体"/>
                        </a:rPr>
                        <a:t>2</a:t>
                      </a:r>
                      <a:r>
                        <a:rPr lang="zh-CN" altLang="en-US" sz="400" b="0" i="0" u="none" strike="noStrike" dirty="0">
                          <a:solidFill>
                            <a:srgbClr val="FF0000"/>
                          </a:solidFill>
                          <a:effectLst/>
                          <a:latin typeface="宋体"/>
                        </a:rPr>
                        <a:t>年”一般固定选“是”</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l" fontAlgn="b"/>
                      <a:r>
                        <a:rPr lang="zh-CN" altLang="en-US" sz="400" b="0" i="0" u="none" strike="noStrike">
                          <a:solidFill>
                            <a:srgbClr val="000000"/>
                          </a:solidFill>
                          <a:effectLst/>
                          <a:latin typeface="宋体"/>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2DCDB"/>
                    </a:solidFill>
                  </a:tcPr>
                </a:tc>
                <a:tc>
                  <a:txBody>
                    <a:bodyPr/>
                    <a:lstStyle/>
                    <a:p>
                      <a:pPr algn="l" fontAlgn="b"/>
                      <a:r>
                        <a:rPr lang="zh-CN" altLang="en-US" sz="400" b="0" i="0" u="none" strike="noStrike">
                          <a:solidFill>
                            <a:srgbClr val="000000"/>
                          </a:solidFill>
                          <a:effectLst/>
                          <a:latin typeface="宋体"/>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2DCDB"/>
                    </a:solidFill>
                  </a:tcPr>
                </a:tc>
                <a:tc>
                  <a:txBody>
                    <a:bodyPr/>
                    <a:lstStyle/>
                    <a:p>
                      <a:pPr algn="r" fontAlgn="b"/>
                      <a:r>
                        <a:rPr lang="en-US" altLang="zh-CN" sz="400" b="0" i="0" u="none" strike="noStrike">
                          <a:solidFill>
                            <a:srgbClr val="FF0000"/>
                          </a:solidFill>
                          <a:effectLst/>
                          <a:latin typeface="宋体"/>
                        </a:rPr>
                        <a:t>30189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2DCDB"/>
                    </a:solidFill>
                  </a:tcPr>
                </a:tc>
                <a:tc>
                  <a:txBody>
                    <a:bodyPr/>
                    <a:lstStyle/>
                    <a:p>
                      <a:pPr algn="l" fontAlgn="b"/>
                      <a:endParaRPr lang="zh-CN" altLang="en-US" sz="400" b="0" i="0" u="none" strike="noStrike">
                        <a:solidFill>
                          <a:srgbClr val="000000"/>
                        </a:solidFill>
                        <a:effectLst/>
                        <a:latin typeface="宋体"/>
                      </a:endParaRPr>
                    </a:p>
                  </a:txBody>
                  <a:tcPr marL="0" marR="0" marT="0" marB="0" anchor="b">
                    <a:lnL w="6350" cap="flat" cmpd="sng" algn="ctr">
                      <a:solidFill>
                        <a:srgbClr val="000000"/>
                      </a:solidFill>
                      <a:prstDash val="solid"/>
                      <a:round/>
                      <a:headEnd type="none" w="med" len="med"/>
                      <a:tailEnd type="none" w="med" len="med"/>
                    </a:lnL>
                    <a:lnR>
                      <a:noFill/>
                    </a:lnR>
                    <a:lnT>
                      <a:noFill/>
                    </a:lnT>
                    <a:lnB w="25400" cap="flat" cmpd="dbl" algn="ctr">
                      <a:solidFill>
                        <a:srgbClr val="000000"/>
                      </a:solidFill>
                      <a:prstDash val="solid"/>
                      <a:round/>
                      <a:headEnd type="none" w="med" len="med"/>
                      <a:tailEnd type="none" w="med" len="med"/>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w="25400" cap="flat" cmpd="dbl" algn="ctr">
                      <a:solidFill>
                        <a:srgbClr val="000000"/>
                      </a:solidFill>
                      <a:prstDash val="solid"/>
                      <a:round/>
                      <a:headEnd type="none" w="med" len="med"/>
                      <a:tailEnd type="none" w="med" len="med"/>
                    </a:lnB>
                  </a:tcPr>
                </a:tc>
              </a:tr>
              <a:tr h="144430">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w="25400" cap="flat" cmpd="dbl"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gridSpan="8">
                  <a:txBody>
                    <a:bodyPr/>
                    <a:lstStyle/>
                    <a:p>
                      <a:pPr algn="ctr" fontAlgn="b"/>
                      <a:r>
                        <a:rPr lang="zh-CN" altLang="en-US" sz="600" b="0" i="0" u="none" strike="noStrike">
                          <a:solidFill>
                            <a:srgbClr val="000000"/>
                          </a:solidFill>
                          <a:effectLst/>
                          <a:latin typeface="宋体"/>
                        </a:rPr>
                        <a:t>租金计算</a:t>
                      </a:r>
                    </a:p>
                  </a:txBody>
                  <a:tcPr marL="0" marR="0" marT="0"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111605">
                <a:tc>
                  <a:txBody>
                    <a:bodyPr/>
                    <a:lstStyle/>
                    <a:p>
                      <a:pPr algn="ctr" fontAlgn="ctr"/>
                      <a:r>
                        <a:rPr lang="zh-CN" altLang="en-US" sz="400" b="1" i="0" u="none" strike="noStrike">
                          <a:solidFill>
                            <a:srgbClr val="000000"/>
                          </a:solidFill>
                          <a:effectLst/>
                          <a:latin typeface="仿宋"/>
                        </a:rPr>
                        <a:t>序号</a:t>
                      </a:r>
                    </a:p>
                  </a:txBody>
                  <a:tcPr marL="0" marR="0" marT="0" marB="0" anchor="ctr">
                    <a:lnL>
                      <a:noFill/>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1" i="0" u="none" strike="noStrike">
                          <a:solidFill>
                            <a:srgbClr val="000000"/>
                          </a:solidFill>
                          <a:effectLst/>
                          <a:latin typeface="仿宋"/>
                        </a:rPr>
                        <a:t>项目名称</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1" i="0" u="none" strike="noStrike">
                          <a:solidFill>
                            <a:srgbClr val="000000"/>
                          </a:solidFill>
                          <a:effectLst/>
                          <a:latin typeface="仿宋"/>
                        </a:rPr>
                        <a:t>单价</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1" i="0" u="none" strike="noStrike">
                          <a:solidFill>
                            <a:srgbClr val="000000"/>
                          </a:solidFill>
                          <a:effectLst/>
                          <a:latin typeface="仿宋"/>
                        </a:rPr>
                        <a:t>参数名称</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1" i="0" u="none" strike="noStrike">
                          <a:solidFill>
                            <a:srgbClr val="000000"/>
                          </a:solidFill>
                          <a:effectLst/>
                          <a:latin typeface="仿宋"/>
                        </a:rPr>
                        <a:t>参数</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1" i="0" u="none" strike="noStrike">
                          <a:solidFill>
                            <a:srgbClr val="000000"/>
                          </a:solidFill>
                          <a:effectLst/>
                          <a:latin typeface="仿宋"/>
                        </a:rPr>
                        <a:t>备    注</a:t>
                      </a:r>
                    </a:p>
                  </a:txBody>
                  <a:tcPr marL="0" marR="0" marT="0"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宋体"/>
                        </a:rPr>
                        <a:t>项目名称</a:t>
                      </a:r>
                    </a:p>
                  </a:txBody>
                  <a:tcPr marL="0" marR="0" marT="0"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宋体"/>
                        </a:rPr>
                        <a:t>估价对象</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宋体"/>
                        </a:rPr>
                        <a:t>可比实例</a:t>
                      </a:r>
                      <a:r>
                        <a:rPr lang="en-US" sz="400" b="0" i="0" u="none" strike="noStrike">
                          <a:solidFill>
                            <a:srgbClr val="000000"/>
                          </a:solidFill>
                          <a:effectLst/>
                          <a:latin typeface="宋体"/>
                        </a:rPr>
                        <a:t>A</a:t>
                      </a:r>
                      <a:r>
                        <a:rPr lang="en-US" sz="400" b="0" i="0" u="none" strike="noStrike" baseline="-25000">
                          <a:solidFill>
                            <a:srgbClr val="000000"/>
                          </a:solidFill>
                          <a:effectLst/>
                          <a:latin typeface="宋体"/>
                        </a:rPr>
                        <a:t>2</a:t>
                      </a:r>
                      <a:endParaRPr lang="en-US" sz="400" b="0" i="0" u="none" strike="noStrike">
                        <a:solidFill>
                          <a:srgbClr val="000000"/>
                        </a:solidFill>
                        <a:effectLst/>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宋体"/>
                        </a:rPr>
                        <a:t>可比实例</a:t>
                      </a:r>
                      <a:r>
                        <a:rPr lang="en-US" sz="400" b="0" i="0" u="none" strike="noStrike">
                          <a:solidFill>
                            <a:srgbClr val="000000"/>
                          </a:solidFill>
                          <a:effectLst/>
                          <a:latin typeface="宋体"/>
                        </a:rPr>
                        <a:t>B</a:t>
                      </a:r>
                      <a:r>
                        <a:rPr lang="en-US" sz="400" b="0" i="0" u="none" strike="noStrike" baseline="-25000">
                          <a:solidFill>
                            <a:srgbClr val="000000"/>
                          </a:solidFill>
                          <a:effectLst/>
                          <a:latin typeface="宋体"/>
                        </a:rPr>
                        <a:t>2</a:t>
                      </a:r>
                      <a:endParaRPr lang="en-US" sz="400" b="0" i="0" u="none" strike="noStrike">
                        <a:solidFill>
                          <a:srgbClr val="000000"/>
                        </a:solidFill>
                        <a:effectLst/>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宋体"/>
                        </a:rPr>
                        <a:t>可比实例</a:t>
                      </a:r>
                      <a:r>
                        <a:rPr lang="en-US" sz="400" b="0" i="0" u="none" strike="noStrike">
                          <a:solidFill>
                            <a:srgbClr val="000000"/>
                          </a:solidFill>
                          <a:effectLst/>
                          <a:latin typeface="宋体"/>
                        </a:rPr>
                        <a:t>C</a:t>
                      </a:r>
                      <a:r>
                        <a:rPr lang="en-US" sz="400" b="0" i="0" u="none" strike="noStrike" baseline="-25000">
                          <a:solidFill>
                            <a:srgbClr val="000000"/>
                          </a:solidFill>
                          <a:effectLst/>
                          <a:latin typeface="宋体"/>
                        </a:rPr>
                        <a:t>2</a:t>
                      </a:r>
                      <a:endParaRPr lang="en-US" sz="400" b="0" i="0" u="none" strike="noStrike">
                        <a:solidFill>
                          <a:srgbClr val="000000"/>
                        </a:solidFill>
                        <a:effectLst/>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宋体"/>
                        </a:rPr>
                        <a:t>　</a:t>
                      </a:r>
                    </a:p>
                  </a:txBody>
                  <a:tcPr marL="0" marR="0" marT="0"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2940">
                <a:tc>
                  <a:txBody>
                    <a:bodyPr/>
                    <a:lstStyle/>
                    <a:p>
                      <a:pPr algn="ctr" fontAlgn="ctr"/>
                      <a:r>
                        <a:rPr lang="zh-CN" altLang="en-US" sz="400" b="0" i="0" u="none" strike="noStrike">
                          <a:solidFill>
                            <a:srgbClr val="000000"/>
                          </a:solidFill>
                          <a:effectLst/>
                          <a:latin typeface="仿宋"/>
                        </a:rPr>
                        <a:t>（一）</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年有效毛收入</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000000"/>
                          </a:solidFill>
                          <a:effectLst/>
                          <a:latin typeface="仿宋"/>
                        </a:rPr>
                        <a:t>3047.50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月租金</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000000"/>
                          </a:solidFill>
                          <a:effectLst/>
                          <a:latin typeface="仿宋"/>
                        </a:rPr>
                        <a:t>265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月租金*</a:t>
                      </a:r>
                      <a:r>
                        <a:rPr lang="en-US" altLang="zh-CN" sz="400" b="0" i="0" u="none" strike="noStrike">
                          <a:solidFill>
                            <a:srgbClr val="000000"/>
                          </a:solidFill>
                          <a:effectLst/>
                          <a:latin typeface="仿宋"/>
                        </a:rPr>
                        <a:t>12*</a:t>
                      </a:r>
                      <a:r>
                        <a:rPr lang="zh-CN" altLang="en-US" sz="400" b="0" i="0" u="none" strike="noStrike">
                          <a:solidFill>
                            <a:srgbClr val="000000"/>
                          </a:solidFill>
                          <a:effectLst/>
                          <a:latin typeface="仿宋"/>
                        </a:rPr>
                        <a:t>（</a:t>
                      </a:r>
                      <a:r>
                        <a:rPr lang="en-US" altLang="zh-CN" sz="400" b="0" i="0" u="none" strike="noStrike">
                          <a:solidFill>
                            <a:srgbClr val="000000"/>
                          </a:solidFill>
                          <a:effectLst/>
                          <a:latin typeface="仿宋"/>
                        </a:rPr>
                        <a:t>1-</a:t>
                      </a:r>
                      <a:r>
                        <a:rPr lang="zh-CN" altLang="en-US" sz="400" b="0" i="0" u="none" strike="noStrike">
                          <a:solidFill>
                            <a:srgbClr val="000000"/>
                          </a:solidFill>
                          <a:effectLst/>
                          <a:latin typeface="仿宋"/>
                        </a:rPr>
                        <a:t>空置率）</a:t>
                      </a:r>
                    </a:p>
                  </a:txBody>
                  <a:tcPr marL="0" marR="0" marT="0"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宋体"/>
                        </a:rPr>
                        <a:t>　</a:t>
                      </a:r>
                    </a:p>
                  </a:txBody>
                  <a:tcPr marL="0" marR="0" marT="0"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小区</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ctr" fontAlgn="ctr"/>
                      <a:r>
                        <a:rPr lang="zh-CN" altLang="en-US" sz="400" b="0" i="0" u="none" strike="noStrike">
                          <a:solidFill>
                            <a:srgbClr val="000000"/>
                          </a:solidFill>
                          <a:effectLst/>
                          <a:latin typeface="仿宋"/>
                        </a:rPr>
                        <a:t>银行家园</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zh-CN" altLang="en-US" sz="400" b="0" i="0" u="none" strike="noStrike">
                          <a:solidFill>
                            <a:srgbClr val="000000"/>
                          </a:solidFill>
                          <a:effectLst/>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银行家园</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zh-CN" altLang="en-US" sz="400" b="0" i="0" u="none" strike="noStrike">
                          <a:solidFill>
                            <a:srgbClr val="000000"/>
                          </a:solidFill>
                          <a:effectLst/>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银行家园</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zh-CN" altLang="en-US" sz="400" b="0" i="0" u="none" strike="noStrike">
                          <a:solidFill>
                            <a:srgbClr val="000000"/>
                          </a:solidFill>
                          <a:effectLst/>
                          <a:latin typeface="宋体"/>
                        </a:rPr>
                        <a:t>　</a:t>
                      </a:r>
                    </a:p>
                  </a:txBody>
                  <a:tcPr marL="0" marR="0" marT="0"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1910">
                <a:tc>
                  <a:txBody>
                    <a:bodyPr/>
                    <a:lstStyle/>
                    <a:p>
                      <a:pPr algn="ctr" fontAlgn="ctr"/>
                      <a:r>
                        <a:rPr lang="zh-CN" altLang="en-US" sz="400" b="0" i="0" u="none" strike="noStrike">
                          <a:solidFill>
                            <a:srgbClr val="000000"/>
                          </a:solidFill>
                          <a:effectLst/>
                          <a:latin typeface="仿宋"/>
                        </a:rPr>
                        <a:t>　</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空置率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FF0000"/>
                          </a:solidFill>
                          <a:effectLst/>
                          <a:latin typeface="仿宋"/>
                        </a:rPr>
                        <a:t>0.5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altLang="zh-CN" sz="400" b="0" i="0" u="none" strike="noStrike">
                          <a:solidFill>
                            <a:srgbClr val="000000"/>
                          </a:solidFill>
                          <a:effectLst/>
                          <a:latin typeface="仿宋"/>
                        </a:rPr>
                        <a:t>4.17%</a:t>
                      </a:r>
                    </a:p>
                  </a:txBody>
                  <a:tcPr marL="0" marR="0" marT="0"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400" b="0" i="0" u="none" strike="noStrike">
                          <a:solidFill>
                            <a:srgbClr val="000000"/>
                          </a:solidFill>
                          <a:effectLst/>
                          <a:latin typeface="宋体"/>
                        </a:rPr>
                        <a:t>租金单价</a:t>
                      </a:r>
                    </a:p>
                  </a:txBody>
                  <a:tcPr marL="0" marR="0" marT="0"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000000"/>
                          </a:solidFill>
                          <a:effectLst/>
                          <a:latin typeface="仿宋"/>
                        </a:rPr>
                        <a:t>726.00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zh-CN" altLang="en-US" sz="400" b="0" i="0" u="none" strike="noStrike">
                          <a:solidFill>
                            <a:srgbClr val="000000"/>
                          </a:solidFill>
                          <a:effectLst/>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000000"/>
                          </a:solidFill>
                          <a:effectLst/>
                          <a:latin typeface="仿宋"/>
                        </a:rPr>
                        <a:t>75.00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zh-CN" altLang="en-US" sz="400" b="0" i="0" u="none" strike="noStrike">
                          <a:solidFill>
                            <a:srgbClr val="000000"/>
                          </a:solidFill>
                          <a:effectLst/>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000000"/>
                          </a:solidFill>
                          <a:effectLst/>
                          <a:latin typeface="仿宋"/>
                        </a:rPr>
                        <a:t>76.00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zh-CN" altLang="en-US" sz="400" b="0" i="0" u="none" strike="noStrike">
                          <a:solidFill>
                            <a:srgbClr val="000000"/>
                          </a:solidFill>
                          <a:effectLst/>
                          <a:latin typeface="宋体"/>
                        </a:rPr>
                        <a:t>　</a:t>
                      </a:r>
                    </a:p>
                  </a:txBody>
                  <a:tcPr marL="0" marR="0" marT="0"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8017">
                <a:tc>
                  <a:txBody>
                    <a:bodyPr/>
                    <a:lstStyle/>
                    <a:p>
                      <a:pPr algn="ctr" fontAlgn="ctr"/>
                      <a:r>
                        <a:rPr lang="zh-CN" altLang="en-US" sz="400" b="0" i="0" u="none" strike="noStrike">
                          <a:solidFill>
                            <a:srgbClr val="000000"/>
                          </a:solidFill>
                          <a:effectLst/>
                          <a:latin typeface="仿宋"/>
                        </a:rPr>
                        <a:t>（二）</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其他收入</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000000"/>
                          </a:solidFill>
                          <a:effectLst/>
                          <a:latin typeface="仿宋"/>
                        </a:rPr>
                        <a:t>3.81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一年存款利率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FF0000"/>
                          </a:solidFill>
                          <a:effectLst/>
                          <a:latin typeface="仿宋"/>
                        </a:rPr>
                        <a:t>1.50%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l" fontAlgn="b"/>
                      <a:endParaRPr lang="zh-CN" altLang="en-US" sz="400" b="0" i="0" u="none" strike="noStrike">
                        <a:solidFill>
                          <a:srgbClr val="000000"/>
                        </a:solidFill>
                        <a:effectLst/>
                        <a:latin typeface="宋体"/>
                      </a:endParaRPr>
                    </a:p>
                  </a:txBody>
                  <a:tcPr marL="0" marR="0" marT="0"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宋体"/>
                        </a:rPr>
                        <a:t>用途</a:t>
                      </a:r>
                    </a:p>
                  </a:txBody>
                  <a:tcPr marL="0" marR="0" marT="0"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住宅</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zh-CN" altLang="en-US" sz="400" b="0" i="0" u="none" strike="noStrike">
                          <a:solidFill>
                            <a:srgbClr val="000000"/>
                          </a:solidFill>
                          <a:effectLst/>
                          <a:latin typeface="仿宋"/>
                        </a:rPr>
                        <a:t>住宅</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ctr" fontAlgn="ctr"/>
                      <a:r>
                        <a:rPr lang="en-US" altLang="zh-CN" sz="400" b="0" i="0" u="none" strike="noStrike">
                          <a:solidFill>
                            <a:srgbClr val="000000"/>
                          </a:solidFill>
                          <a:effectLst/>
                          <a:latin typeface="仿宋"/>
                        </a:rPr>
                        <a:t>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ctr" fontAlgn="ctr"/>
                      <a:r>
                        <a:rPr lang="zh-CN" altLang="en-US" sz="400" b="0" i="0" u="none" strike="noStrike">
                          <a:solidFill>
                            <a:srgbClr val="000000"/>
                          </a:solidFill>
                          <a:effectLst/>
                          <a:latin typeface="仿宋"/>
                        </a:rPr>
                        <a:t>住宅</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ctr" fontAlgn="ctr"/>
                      <a:r>
                        <a:rPr lang="en-US" altLang="zh-CN" sz="400" b="0" i="0" u="none" strike="noStrike">
                          <a:solidFill>
                            <a:srgbClr val="000000"/>
                          </a:solidFill>
                          <a:effectLst/>
                          <a:latin typeface="仿宋"/>
                        </a:rPr>
                        <a:t>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ctr" fontAlgn="ctr"/>
                      <a:r>
                        <a:rPr lang="zh-CN" altLang="en-US" sz="400" b="0" i="0" u="none" strike="noStrike">
                          <a:solidFill>
                            <a:srgbClr val="000000"/>
                          </a:solidFill>
                          <a:effectLst/>
                          <a:latin typeface="仿宋"/>
                        </a:rPr>
                        <a:t>住宅</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ctr" fontAlgn="ctr"/>
                      <a:r>
                        <a:rPr lang="en-US" altLang="zh-CN" sz="400" b="0" i="0" u="none" strike="noStrike">
                          <a:solidFill>
                            <a:srgbClr val="000000"/>
                          </a:solidFill>
                          <a:effectLst/>
                          <a:latin typeface="仿宋"/>
                        </a:rPr>
                        <a:t>0 </a:t>
                      </a:r>
                    </a:p>
                  </a:txBody>
                  <a:tcPr marL="0" marR="0" marT="0"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r>
              <a:tr h="91910">
                <a:tc>
                  <a:txBody>
                    <a:bodyPr/>
                    <a:lstStyle/>
                    <a:p>
                      <a:pPr algn="ctr" fontAlgn="ctr"/>
                      <a:r>
                        <a:rPr lang="zh-CN" altLang="en-US" sz="400" b="0" i="0" u="none" strike="noStrike">
                          <a:solidFill>
                            <a:srgbClr val="000000"/>
                          </a:solidFill>
                          <a:effectLst/>
                          <a:latin typeface="仿宋"/>
                        </a:rPr>
                        <a:t>（三）</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年运营费用</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000000"/>
                          </a:solidFill>
                          <a:effectLst/>
                          <a:latin typeface="仿宋"/>
                        </a:rPr>
                        <a:t>199.15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　</a:t>
                      </a:r>
                    </a:p>
                  </a:txBody>
                  <a:tcPr marL="0" marR="0" marT="0"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宋体"/>
                        </a:rPr>
                        <a:t>建筑结构</a:t>
                      </a:r>
                    </a:p>
                  </a:txBody>
                  <a:tcPr marL="0" marR="0" marT="0"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钢混结构</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ctr" fontAlgn="ctr"/>
                      <a:r>
                        <a:rPr lang="zh-CN" altLang="en-US" sz="400" b="0" i="0" u="none" strike="noStrike">
                          <a:solidFill>
                            <a:srgbClr val="000000"/>
                          </a:solidFill>
                          <a:effectLst/>
                          <a:latin typeface="仿宋"/>
                        </a:rPr>
                        <a:t>钢混结构</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ctr" fontAlgn="ctr"/>
                      <a:r>
                        <a:rPr lang="en-US" altLang="zh-CN" sz="400" b="0" i="0" u="none" strike="noStrike">
                          <a:solidFill>
                            <a:srgbClr val="000000"/>
                          </a:solidFill>
                          <a:effectLst/>
                          <a:latin typeface="仿宋"/>
                        </a:rPr>
                        <a:t>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ctr" fontAlgn="ctr"/>
                      <a:r>
                        <a:rPr lang="zh-CN" altLang="en-US" sz="400" b="0" i="0" u="none" strike="noStrike">
                          <a:solidFill>
                            <a:srgbClr val="000000"/>
                          </a:solidFill>
                          <a:effectLst/>
                          <a:latin typeface="仿宋"/>
                        </a:rPr>
                        <a:t>钢混结构</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ctr" fontAlgn="ctr"/>
                      <a:r>
                        <a:rPr lang="en-US" altLang="zh-CN" sz="400" b="0" i="0" u="none" strike="noStrike">
                          <a:solidFill>
                            <a:srgbClr val="000000"/>
                          </a:solidFill>
                          <a:effectLst/>
                          <a:latin typeface="仿宋"/>
                        </a:rPr>
                        <a:t>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ctr" fontAlgn="ctr"/>
                      <a:r>
                        <a:rPr lang="zh-CN" altLang="en-US" sz="400" b="0" i="0" u="none" strike="noStrike">
                          <a:solidFill>
                            <a:srgbClr val="000000"/>
                          </a:solidFill>
                          <a:effectLst/>
                          <a:latin typeface="仿宋"/>
                        </a:rPr>
                        <a:t>钢混结构</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ctr" fontAlgn="ctr"/>
                      <a:r>
                        <a:rPr lang="en-US" altLang="zh-CN" sz="400" b="0" i="0" u="none" strike="noStrike">
                          <a:solidFill>
                            <a:srgbClr val="000000"/>
                          </a:solidFill>
                          <a:effectLst/>
                          <a:latin typeface="仿宋"/>
                        </a:rPr>
                        <a:t>0 </a:t>
                      </a:r>
                    </a:p>
                  </a:txBody>
                  <a:tcPr marL="0" marR="0" marT="0"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r>
              <a:tr h="201873">
                <a:tc>
                  <a:txBody>
                    <a:bodyPr/>
                    <a:lstStyle/>
                    <a:p>
                      <a:pPr algn="ctr" fontAlgn="ctr"/>
                      <a:r>
                        <a:rPr lang="zh-CN" altLang="en-US" sz="400" b="0" i="0" u="none" strike="noStrike">
                          <a:solidFill>
                            <a:srgbClr val="000000"/>
                          </a:solidFill>
                          <a:effectLst/>
                          <a:latin typeface="仿宋"/>
                        </a:rPr>
                        <a:t>①</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增值税及附加</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000000"/>
                          </a:solidFill>
                          <a:effectLst/>
                          <a:latin typeface="仿宋"/>
                        </a:rPr>
                        <a:t>0.00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租赁增值税征收率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000000"/>
                          </a:solidFill>
                          <a:effectLst/>
                          <a:latin typeface="仿宋"/>
                        </a:rPr>
                        <a:t>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（一）</a:t>
                      </a:r>
                      <a:r>
                        <a:rPr lang="en-US" altLang="zh-CN" sz="400" b="0" i="0" u="none" strike="noStrike">
                          <a:solidFill>
                            <a:srgbClr val="000000"/>
                          </a:solidFill>
                          <a:effectLst/>
                          <a:latin typeface="仿宋"/>
                        </a:rPr>
                        <a:t>÷</a:t>
                      </a:r>
                      <a:r>
                        <a:rPr lang="zh-CN" altLang="en-US" sz="400" b="0" i="0" u="none" strike="noStrike">
                          <a:solidFill>
                            <a:srgbClr val="000000"/>
                          </a:solidFill>
                          <a:effectLst/>
                          <a:latin typeface="仿宋"/>
                        </a:rPr>
                        <a:t>（</a:t>
                      </a:r>
                      <a:r>
                        <a:rPr lang="en-US" altLang="zh-CN" sz="400" b="0" i="0" u="none" strike="noStrike">
                          <a:solidFill>
                            <a:srgbClr val="000000"/>
                          </a:solidFill>
                          <a:effectLst/>
                          <a:latin typeface="仿宋"/>
                        </a:rPr>
                        <a:t>1+5%</a:t>
                      </a:r>
                      <a:r>
                        <a:rPr lang="zh-CN" altLang="en-US" sz="400" b="0" i="0" u="none" strike="noStrike">
                          <a:solidFill>
                            <a:srgbClr val="000000"/>
                          </a:solidFill>
                          <a:effectLst/>
                          <a:latin typeface="仿宋"/>
                        </a:rPr>
                        <a:t>）</a:t>
                      </a:r>
                      <a:r>
                        <a:rPr lang="en-US" altLang="zh-CN" sz="400" b="0" i="0" u="none" strike="noStrike">
                          <a:solidFill>
                            <a:srgbClr val="000000"/>
                          </a:solidFill>
                          <a:effectLst/>
                          <a:latin typeface="仿宋"/>
                        </a:rPr>
                        <a:t>×</a:t>
                      </a:r>
                      <a:r>
                        <a:rPr lang="zh-CN" altLang="en-US" sz="400" b="0" i="0" u="none" strike="noStrike">
                          <a:solidFill>
                            <a:srgbClr val="000000"/>
                          </a:solidFill>
                          <a:effectLst/>
                          <a:latin typeface="仿宋"/>
                        </a:rPr>
                        <a:t>增值税率</a:t>
                      </a:r>
                      <a:r>
                        <a:rPr lang="en-US" altLang="zh-CN" sz="400" b="0" i="0" u="none" strike="noStrike">
                          <a:solidFill>
                            <a:srgbClr val="000000"/>
                          </a:solidFill>
                          <a:effectLst/>
                          <a:latin typeface="仿宋"/>
                        </a:rPr>
                        <a:t>×</a:t>
                      </a:r>
                      <a:r>
                        <a:rPr lang="zh-CN" altLang="en-US" sz="400" b="0" i="0" u="none" strike="noStrike">
                          <a:solidFill>
                            <a:srgbClr val="000000"/>
                          </a:solidFill>
                          <a:effectLst/>
                          <a:latin typeface="仿宋"/>
                        </a:rPr>
                        <a:t>（</a:t>
                      </a:r>
                      <a:r>
                        <a:rPr lang="en-US" altLang="zh-CN" sz="400" b="0" i="0" u="none" strike="noStrike">
                          <a:solidFill>
                            <a:srgbClr val="000000"/>
                          </a:solidFill>
                          <a:effectLst/>
                          <a:latin typeface="仿宋"/>
                        </a:rPr>
                        <a:t>1+</a:t>
                      </a:r>
                      <a:r>
                        <a:rPr lang="zh-CN" altLang="en-US" sz="400" b="0" i="0" u="none" strike="noStrike">
                          <a:solidFill>
                            <a:srgbClr val="000000"/>
                          </a:solidFill>
                          <a:effectLst/>
                          <a:latin typeface="仿宋"/>
                        </a:rPr>
                        <a:t>附加税率）</a:t>
                      </a:r>
                    </a:p>
                  </a:txBody>
                  <a:tcPr marL="0" marR="0" marT="0"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宋体"/>
                        </a:rPr>
                        <a:t>朝向</a:t>
                      </a:r>
                    </a:p>
                  </a:txBody>
                  <a:tcPr marL="0" marR="0" marT="0"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西南</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zh-CN" altLang="en-US" sz="400" b="0" i="0" u="none" strike="noStrike">
                          <a:solidFill>
                            <a:srgbClr val="000000"/>
                          </a:solidFill>
                          <a:effectLst/>
                          <a:latin typeface="仿宋"/>
                        </a:rPr>
                        <a:t>南北不通透的朝南套</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altLang="zh-CN" sz="400" b="0" i="0" u="none" strike="noStrike" dirty="0">
                          <a:solidFill>
                            <a:srgbClr val="000000"/>
                          </a:solidFill>
                          <a:effectLst/>
                          <a:latin typeface="仿宋"/>
                        </a:rPr>
                        <a:t>2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zh-CN" altLang="en-US" sz="400" b="0" i="0" u="none" strike="noStrike">
                          <a:solidFill>
                            <a:srgbClr val="000000"/>
                          </a:solidFill>
                          <a:effectLst/>
                          <a:latin typeface="仿宋"/>
                        </a:rPr>
                        <a:t>南北不通透的朝西套</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altLang="zh-CN" sz="400" b="0" i="0" u="none" strike="noStrike">
                          <a:solidFill>
                            <a:srgbClr val="000000"/>
                          </a:solidFill>
                          <a:effectLst/>
                          <a:latin typeface="仿宋"/>
                        </a:rPr>
                        <a:t>2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zh-CN" altLang="en-US" sz="400" b="0" i="0" u="none" strike="noStrike">
                          <a:solidFill>
                            <a:srgbClr val="000000"/>
                          </a:solidFill>
                          <a:effectLst/>
                          <a:latin typeface="仿宋"/>
                        </a:rPr>
                        <a:t>南北不通透的朝南套</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altLang="zh-CN" sz="400" b="0" i="0" u="none" strike="noStrike">
                          <a:solidFill>
                            <a:srgbClr val="000000"/>
                          </a:solidFill>
                          <a:effectLst/>
                          <a:latin typeface="仿宋"/>
                        </a:rPr>
                        <a:t>2 </a:t>
                      </a:r>
                    </a:p>
                  </a:txBody>
                  <a:tcPr marL="0" marR="0" marT="0"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91910">
                <a:tc>
                  <a:txBody>
                    <a:bodyPr/>
                    <a:lstStyle/>
                    <a:p>
                      <a:pPr algn="ctr" fontAlgn="ctr"/>
                      <a:r>
                        <a:rPr lang="zh-CN" altLang="en-US" sz="400" b="0" i="0" u="none" strike="noStrike">
                          <a:solidFill>
                            <a:srgbClr val="000000"/>
                          </a:solidFill>
                          <a:effectLst/>
                          <a:latin typeface="仿宋"/>
                        </a:rPr>
                        <a:t>　</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附加税率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000000"/>
                          </a:solidFill>
                          <a:effectLst/>
                          <a:latin typeface="仿宋"/>
                        </a:rPr>
                        <a:t>12.00%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　</a:t>
                      </a:r>
                    </a:p>
                  </a:txBody>
                  <a:tcPr marL="0" marR="0" marT="0"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宋体"/>
                        </a:rPr>
                        <a:t>空间布局</a:t>
                      </a:r>
                    </a:p>
                  </a:txBody>
                  <a:tcPr marL="0" marR="0" marT="0"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夹层</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zh-CN" altLang="en-US" sz="400" b="0" i="0" u="none" strike="noStrike">
                          <a:solidFill>
                            <a:srgbClr val="000000"/>
                          </a:solidFill>
                          <a:effectLst/>
                          <a:latin typeface="仿宋"/>
                        </a:rPr>
                        <a:t>平层</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ctr" fontAlgn="ctr"/>
                      <a:r>
                        <a:rPr lang="en-US" altLang="zh-CN" sz="400" b="0" i="0" u="none" strike="noStrike">
                          <a:solidFill>
                            <a:srgbClr val="000000"/>
                          </a:solidFill>
                          <a:effectLst/>
                          <a:latin typeface="仿宋"/>
                        </a:rPr>
                        <a:t>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ctr" fontAlgn="ctr"/>
                      <a:r>
                        <a:rPr lang="zh-CN" altLang="en-US" sz="400" b="0" i="0" u="none" strike="noStrike">
                          <a:solidFill>
                            <a:srgbClr val="000000"/>
                          </a:solidFill>
                          <a:effectLst/>
                          <a:latin typeface="仿宋"/>
                        </a:rPr>
                        <a:t>平层</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ctr" fontAlgn="ctr"/>
                      <a:r>
                        <a:rPr lang="en-US" altLang="zh-CN" sz="400" b="0" i="0" u="none" strike="noStrike">
                          <a:solidFill>
                            <a:srgbClr val="000000"/>
                          </a:solidFill>
                          <a:effectLst/>
                          <a:latin typeface="仿宋"/>
                        </a:rPr>
                        <a:t>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ctr" fontAlgn="ctr"/>
                      <a:r>
                        <a:rPr lang="zh-CN" altLang="en-US" sz="400" b="0" i="0" u="none" strike="noStrike">
                          <a:solidFill>
                            <a:srgbClr val="000000"/>
                          </a:solidFill>
                          <a:effectLst/>
                          <a:latin typeface="仿宋"/>
                        </a:rPr>
                        <a:t>平层</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ctr" fontAlgn="ctr"/>
                      <a:r>
                        <a:rPr lang="en-US" altLang="zh-CN" sz="400" b="0" i="0" u="none" strike="noStrike">
                          <a:solidFill>
                            <a:srgbClr val="000000"/>
                          </a:solidFill>
                          <a:effectLst/>
                          <a:latin typeface="仿宋"/>
                        </a:rPr>
                        <a:t>0 </a:t>
                      </a:r>
                    </a:p>
                  </a:txBody>
                  <a:tcPr marL="0" marR="0" marT="0"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r>
              <a:tr h="165438">
                <a:tc>
                  <a:txBody>
                    <a:bodyPr/>
                    <a:lstStyle/>
                    <a:p>
                      <a:pPr algn="ctr" fontAlgn="ctr"/>
                      <a:r>
                        <a:rPr lang="zh-CN" altLang="en-US" sz="400" b="0" i="0" u="none" strike="noStrike">
                          <a:solidFill>
                            <a:srgbClr val="000000"/>
                          </a:solidFill>
                          <a:effectLst/>
                          <a:latin typeface="宋体"/>
                        </a:rPr>
                        <a:t>　</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房产税</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000000"/>
                          </a:solidFill>
                          <a:effectLst/>
                          <a:latin typeface="仿宋"/>
                        </a:rPr>
                        <a:t>116.1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房产税率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000000"/>
                          </a:solidFill>
                          <a:effectLst/>
                          <a:latin typeface="仿宋"/>
                        </a:rPr>
                        <a:t>4.00%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400" b="0" i="0" u="none" strike="noStrike">
                        <a:solidFill>
                          <a:srgbClr val="000000"/>
                        </a:solidFill>
                        <a:effectLst/>
                        <a:latin typeface="宋体"/>
                      </a:endParaRPr>
                    </a:p>
                  </a:txBody>
                  <a:tcPr marL="0" marR="0" marT="0"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宋体"/>
                        </a:rPr>
                        <a:t>层次</a:t>
                      </a:r>
                      <a:r>
                        <a:rPr lang="en-US" altLang="zh-CN" sz="400" b="0" i="0" u="none" strike="noStrike">
                          <a:solidFill>
                            <a:srgbClr val="000000"/>
                          </a:solidFill>
                          <a:effectLst/>
                          <a:latin typeface="宋体"/>
                        </a:rPr>
                        <a:t>/</a:t>
                      </a:r>
                      <a:r>
                        <a:rPr lang="zh-CN" altLang="en-US" sz="400" b="0" i="0" u="none" strike="noStrike">
                          <a:solidFill>
                            <a:srgbClr val="000000"/>
                          </a:solidFill>
                          <a:effectLst/>
                          <a:latin typeface="宋体"/>
                        </a:rPr>
                        <a:t>总层数</a:t>
                      </a:r>
                    </a:p>
                  </a:txBody>
                  <a:tcPr marL="0" marR="0" marT="0"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第</a:t>
                      </a:r>
                      <a:r>
                        <a:rPr lang="en-US" altLang="zh-CN" sz="400" b="0" i="0" u="none" strike="noStrike">
                          <a:solidFill>
                            <a:srgbClr val="000000"/>
                          </a:solidFill>
                          <a:effectLst/>
                          <a:latin typeface="仿宋"/>
                        </a:rPr>
                        <a:t>2</a:t>
                      </a:r>
                      <a:r>
                        <a:rPr lang="zh-CN" altLang="en-US" sz="400" b="0" i="0" u="none" strike="noStrike">
                          <a:solidFill>
                            <a:srgbClr val="000000"/>
                          </a:solidFill>
                          <a:effectLst/>
                          <a:latin typeface="仿宋"/>
                        </a:rPr>
                        <a:t>层</a:t>
                      </a:r>
                      <a:r>
                        <a:rPr lang="en-US" altLang="zh-CN" sz="400" b="0" i="0" u="none" strike="noStrike">
                          <a:solidFill>
                            <a:srgbClr val="000000"/>
                          </a:solidFill>
                          <a:effectLst/>
                          <a:latin typeface="仿宋"/>
                        </a:rPr>
                        <a:t>/7</a:t>
                      </a:r>
                      <a:r>
                        <a:rPr lang="zh-CN" altLang="en-US" sz="400" b="0" i="0" u="none" strike="noStrike">
                          <a:solidFill>
                            <a:srgbClr val="000000"/>
                          </a:solidFill>
                          <a:effectLst/>
                          <a:latin typeface="仿宋"/>
                        </a:rPr>
                        <a:t>层（含跃层）</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zh-CN" altLang="en-US" sz="400" b="0" i="0" u="none" strike="noStrike">
                          <a:solidFill>
                            <a:srgbClr val="000000"/>
                          </a:solidFill>
                          <a:effectLst/>
                          <a:latin typeface="仿宋"/>
                        </a:rPr>
                        <a:t>第</a:t>
                      </a:r>
                      <a:r>
                        <a:rPr lang="en-US" altLang="zh-CN" sz="400" b="0" i="0" u="none" strike="noStrike">
                          <a:solidFill>
                            <a:srgbClr val="000000"/>
                          </a:solidFill>
                          <a:effectLst/>
                          <a:latin typeface="仿宋"/>
                        </a:rPr>
                        <a:t>9</a:t>
                      </a:r>
                      <a:r>
                        <a:rPr lang="zh-CN" altLang="en-US" sz="400" b="0" i="0" u="none" strike="noStrike">
                          <a:solidFill>
                            <a:srgbClr val="000000"/>
                          </a:solidFill>
                          <a:effectLst/>
                          <a:latin typeface="仿宋"/>
                        </a:rPr>
                        <a:t>层</a:t>
                      </a:r>
                      <a:r>
                        <a:rPr lang="en-US" altLang="zh-CN" sz="400" b="0" i="0" u="none" strike="noStrike">
                          <a:solidFill>
                            <a:srgbClr val="000000"/>
                          </a:solidFill>
                          <a:effectLst/>
                          <a:latin typeface="仿宋"/>
                        </a:rPr>
                        <a:t>/19</a:t>
                      </a:r>
                      <a:r>
                        <a:rPr lang="zh-CN" altLang="en-US" sz="400" b="0" i="0" u="none" strike="noStrike">
                          <a:solidFill>
                            <a:srgbClr val="000000"/>
                          </a:solidFill>
                          <a:effectLst/>
                          <a:latin typeface="仿宋"/>
                        </a:rPr>
                        <a:t>层（含地下</a:t>
                      </a:r>
                      <a:r>
                        <a:rPr lang="en-US" altLang="zh-CN" sz="400" b="0" i="0" u="none" strike="noStrike">
                          <a:solidFill>
                            <a:srgbClr val="000000"/>
                          </a:solidFill>
                          <a:effectLst/>
                          <a:latin typeface="仿宋"/>
                        </a:rPr>
                        <a:t>1</a:t>
                      </a:r>
                      <a:r>
                        <a:rPr lang="zh-CN" altLang="en-US" sz="400" b="0" i="0" u="none" strike="noStrike">
                          <a:solidFill>
                            <a:srgbClr val="000000"/>
                          </a:solidFill>
                          <a:effectLst/>
                          <a:latin typeface="仿宋"/>
                        </a:rPr>
                        <a:t>层）</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altLang="zh-CN" sz="400" b="0" i="0" u="none" strike="noStrike">
                          <a:solidFill>
                            <a:srgbClr val="000000"/>
                          </a:solidFill>
                          <a:effectLst/>
                          <a:latin typeface="仿宋"/>
                        </a:rPr>
                        <a:t>2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zh-CN" altLang="en-US" sz="400" b="0" i="0" u="none" strike="noStrike">
                          <a:solidFill>
                            <a:srgbClr val="000000"/>
                          </a:solidFill>
                          <a:effectLst/>
                          <a:latin typeface="仿宋"/>
                        </a:rPr>
                        <a:t>第</a:t>
                      </a:r>
                      <a:r>
                        <a:rPr lang="en-US" altLang="zh-CN" sz="400" b="0" i="0" u="none" strike="noStrike">
                          <a:solidFill>
                            <a:srgbClr val="000000"/>
                          </a:solidFill>
                          <a:effectLst/>
                          <a:latin typeface="仿宋"/>
                        </a:rPr>
                        <a:t>12</a:t>
                      </a:r>
                      <a:r>
                        <a:rPr lang="zh-CN" altLang="en-US" sz="400" b="0" i="0" u="none" strike="noStrike">
                          <a:solidFill>
                            <a:srgbClr val="000000"/>
                          </a:solidFill>
                          <a:effectLst/>
                          <a:latin typeface="仿宋"/>
                        </a:rPr>
                        <a:t>层</a:t>
                      </a:r>
                      <a:r>
                        <a:rPr lang="en-US" altLang="zh-CN" sz="400" b="0" i="0" u="none" strike="noStrike">
                          <a:solidFill>
                            <a:srgbClr val="000000"/>
                          </a:solidFill>
                          <a:effectLst/>
                          <a:latin typeface="仿宋"/>
                        </a:rPr>
                        <a:t>/19</a:t>
                      </a:r>
                      <a:r>
                        <a:rPr lang="zh-CN" altLang="en-US" sz="400" b="0" i="0" u="none" strike="noStrike">
                          <a:solidFill>
                            <a:srgbClr val="000000"/>
                          </a:solidFill>
                          <a:effectLst/>
                          <a:latin typeface="仿宋"/>
                        </a:rPr>
                        <a:t>层（含地下</a:t>
                      </a:r>
                      <a:r>
                        <a:rPr lang="en-US" altLang="zh-CN" sz="400" b="0" i="0" u="none" strike="noStrike">
                          <a:solidFill>
                            <a:srgbClr val="000000"/>
                          </a:solidFill>
                          <a:effectLst/>
                          <a:latin typeface="仿宋"/>
                        </a:rPr>
                        <a:t>1</a:t>
                      </a:r>
                      <a:r>
                        <a:rPr lang="zh-CN" altLang="en-US" sz="400" b="0" i="0" u="none" strike="noStrike">
                          <a:solidFill>
                            <a:srgbClr val="000000"/>
                          </a:solidFill>
                          <a:effectLst/>
                          <a:latin typeface="仿宋"/>
                        </a:rPr>
                        <a:t>层）</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altLang="zh-CN" sz="400" b="0" i="0" u="none" strike="noStrike">
                          <a:solidFill>
                            <a:srgbClr val="000000"/>
                          </a:solidFill>
                          <a:effectLst/>
                          <a:latin typeface="仿宋"/>
                        </a:rPr>
                        <a:t>3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zh-CN" altLang="en-US" sz="400" b="0" i="0" u="none" strike="noStrike">
                          <a:solidFill>
                            <a:srgbClr val="000000"/>
                          </a:solidFill>
                          <a:effectLst/>
                          <a:latin typeface="仿宋"/>
                        </a:rPr>
                        <a:t>第</a:t>
                      </a:r>
                      <a:r>
                        <a:rPr lang="en-US" altLang="zh-CN" sz="400" b="0" i="0" u="none" strike="noStrike">
                          <a:solidFill>
                            <a:srgbClr val="000000"/>
                          </a:solidFill>
                          <a:effectLst/>
                          <a:latin typeface="仿宋"/>
                        </a:rPr>
                        <a:t>16</a:t>
                      </a:r>
                      <a:r>
                        <a:rPr lang="zh-CN" altLang="en-US" sz="400" b="0" i="0" u="none" strike="noStrike">
                          <a:solidFill>
                            <a:srgbClr val="000000"/>
                          </a:solidFill>
                          <a:effectLst/>
                          <a:latin typeface="仿宋"/>
                        </a:rPr>
                        <a:t>层</a:t>
                      </a:r>
                      <a:r>
                        <a:rPr lang="en-US" altLang="zh-CN" sz="400" b="0" i="0" u="none" strike="noStrike">
                          <a:solidFill>
                            <a:srgbClr val="000000"/>
                          </a:solidFill>
                          <a:effectLst/>
                          <a:latin typeface="仿宋"/>
                        </a:rPr>
                        <a:t>/19</a:t>
                      </a:r>
                      <a:r>
                        <a:rPr lang="zh-CN" altLang="en-US" sz="400" b="0" i="0" u="none" strike="noStrike">
                          <a:solidFill>
                            <a:srgbClr val="000000"/>
                          </a:solidFill>
                          <a:effectLst/>
                          <a:latin typeface="仿宋"/>
                        </a:rPr>
                        <a:t>层（含地下</a:t>
                      </a:r>
                      <a:r>
                        <a:rPr lang="en-US" altLang="zh-CN" sz="400" b="0" i="0" u="none" strike="noStrike">
                          <a:solidFill>
                            <a:srgbClr val="000000"/>
                          </a:solidFill>
                          <a:effectLst/>
                          <a:latin typeface="仿宋"/>
                        </a:rPr>
                        <a:t>1</a:t>
                      </a:r>
                      <a:r>
                        <a:rPr lang="zh-CN" altLang="en-US" sz="400" b="0" i="0" u="none" strike="noStrike">
                          <a:solidFill>
                            <a:srgbClr val="000000"/>
                          </a:solidFill>
                          <a:effectLst/>
                          <a:latin typeface="仿宋"/>
                        </a:rPr>
                        <a:t>层）</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altLang="zh-CN" sz="400" b="0" i="0" u="none" strike="noStrike">
                          <a:solidFill>
                            <a:srgbClr val="000000"/>
                          </a:solidFill>
                          <a:effectLst/>
                          <a:latin typeface="仿宋"/>
                        </a:rPr>
                        <a:t>4 </a:t>
                      </a:r>
                    </a:p>
                  </a:txBody>
                  <a:tcPr marL="0" marR="0" marT="0"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91910">
                <a:tc>
                  <a:txBody>
                    <a:bodyPr/>
                    <a:lstStyle/>
                    <a:p>
                      <a:pPr algn="ctr" fontAlgn="ctr"/>
                      <a:r>
                        <a:rPr lang="zh-CN" altLang="en-US" sz="400" b="0" i="0" u="none" strike="noStrike">
                          <a:solidFill>
                            <a:srgbClr val="000000"/>
                          </a:solidFill>
                          <a:effectLst/>
                          <a:latin typeface="仿宋"/>
                        </a:rPr>
                        <a:t>②</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房屋保险费</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000000"/>
                          </a:solidFill>
                          <a:effectLst/>
                          <a:latin typeface="仿宋"/>
                        </a:rPr>
                        <a:t>2.60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保险费率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FF0000"/>
                          </a:solidFill>
                          <a:effectLst/>
                          <a:latin typeface="仿宋"/>
                        </a:rPr>
                        <a:t>0.20%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ctr" fontAlgn="ctr"/>
                      <a:r>
                        <a:rPr lang="zh-CN" altLang="en-US" sz="400" b="0" i="0" u="none" strike="noStrike">
                          <a:solidFill>
                            <a:srgbClr val="000000"/>
                          </a:solidFill>
                          <a:effectLst/>
                          <a:latin typeface="仿宋"/>
                        </a:rPr>
                        <a:t>重置价</a:t>
                      </a:r>
                      <a:r>
                        <a:rPr lang="en-US" altLang="zh-CN" sz="400" b="0" i="0" u="none" strike="noStrike">
                          <a:solidFill>
                            <a:srgbClr val="000000"/>
                          </a:solidFill>
                          <a:effectLst/>
                          <a:latin typeface="仿宋"/>
                        </a:rPr>
                        <a:t>×</a:t>
                      </a:r>
                      <a:r>
                        <a:rPr lang="zh-CN" altLang="en-US" sz="400" b="0" i="0" u="none" strike="noStrike">
                          <a:solidFill>
                            <a:srgbClr val="000000"/>
                          </a:solidFill>
                          <a:effectLst/>
                          <a:latin typeface="仿宋"/>
                        </a:rPr>
                        <a:t>保险费率</a:t>
                      </a:r>
                    </a:p>
                  </a:txBody>
                  <a:tcPr marL="0" marR="0" marT="0"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宋体"/>
                        </a:rPr>
                        <a:t>规模</a:t>
                      </a:r>
                    </a:p>
                  </a:txBody>
                  <a:tcPr marL="0" marR="0" marT="0"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000000"/>
                          </a:solidFill>
                          <a:effectLst/>
                          <a:latin typeface="仿宋"/>
                        </a:rPr>
                        <a:t>73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altLang="zh-CN" sz="400" b="0" i="0" u="none" strike="noStrike">
                          <a:solidFill>
                            <a:srgbClr val="000000"/>
                          </a:solidFill>
                          <a:effectLst/>
                          <a:latin typeface="仿宋"/>
                        </a:rPr>
                        <a:t>134.36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altLang="zh-CN" sz="400" b="0" i="0" u="none" strike="noStrike">
                          <a:solidFill>
                            <a:srgbClr val="000000"/>
                          </a:solidFill>
                          <a:effectLst/>
                          <a:latin typeface="仿宋"/>
                        </a:rPr>
                        <a:t>-2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altLang="zh-CN" sz="400" b="0" i="0" u="none" strike="noStrike">
                          <a:solidFill>
                            <a:srgbClr val="000000"/>
                          </a:solidFill>
                          <a:effectLst/>
                          <a:latin typeface="仿宋"/>
                        </a:rPr>
                        <a:t>129.63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altLang="zh-CN" sz="400" b="0" i="0" u="none" strike="noStrike">
                          <a:solidFill>
                            <a:srgbClr val="000000"/>
                          </a:solidFill>
                          <a:effectLst/>
                          <a:latin typeface="仿宋"/>
                        </a:rPr>
                        <a:t>-2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altLang="zh-CN" sz="400" b="0" i="0" u="none" strike="noStrike">
                          <a:solidFill>
                            <a:srgbClr val="000000"/>
                          </a:solidFill>
                          <a:effectLst/>
                          <a:latin typeface="仿宋"/>
                        </a:rPr>
                        <a:t>133.24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altLang="zh-CN" sz="400" b="0" i="0" u="none" strike="noStrike">
                          <a:solidFill>
                            <a:srgbClr val="000000"/>
                          </a:solidFill>
                          <a:effectLst/>
                          <a:latin typeface="仿宋"/>
                        </a:rPr>
                        <a:t>-2 </a:t>
                      </a:r>
                    </a:p>
                  </a:txBody>
                  <a:tcPr marL="0" marR="0" marT="0"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91910">
                <a:tc>
                  <a:txBody>
                    <a:bodyPr/>
                    <a:lstStyle/>
                    <a:p>
                      <a:pPr algn="ctr" fontAlgn="ctr"/>
                      <a:r>
                        <a:rPr lang="zh-CN" altLang="en-US" sz="400" b="0" i="0" u="none" strike="noStrike">
                          <a:solidFill>
                            <a:srgbClr val="000000"/>
                          </a:solidFill>
                          <a:effectLst/>
                          <a:latin typeface="宋体"/>
                        </a:rPr>
                        <a:t>　</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重置价</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FF0000"/>
                          </a:solidFill>
                          <a:effectLst/>
                          <a:latin typeface="仿宋"/>
                        </a:rPr>
                        <a:t>1300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altLang="zh-CN" sz="400" b="0" i="0" u="none" strike="noStrike">
                          <a:solidFill>
                            <a:srgbClr val="000000"/>
                          </a:solidFill>
                          <a:effectLst/>
                          <a:latin typeface="仿宋"/>
                        </a:rPr>
                        <a:t>1200</a:t>
                      </a:r>
                      <a:r>
                        <a:rPr lang="zh-CN" altLang="en-US" sz="400" b="0" i="0" u="none" strike="noStrike">
                          <a:solidFill>
                            <a:srgbClr val="000000"/>
                          </a:solidFill>
                          <a:effectLst/>
                          <a:latin typeface="仿宋"/>
                        </a:rPr>
                        <a:t>～</a:t>
                      </a:r>
                      <a:r>
                        <a:rPr lang="en-US" altLang="zh-CN" sz="400" b="0" i="0" u="none" strike="noStrike">
                          <a:solidFill>
                            <a:srgbClr val="000000"/>
                          </a:solidFill>
                          <a:effectLst/>
                          <a:latin typeface="仿宋"/>
                        </a:rPr>
                        <a:t>1500</a:t>
                      </a:r>
                    </a:p>
                  </a:txBody>
                  <a:tcPr marL="0" marR="0" marT="0"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宋体"/>
                        </a:rPr>
                        <a:t>室内装修</a:t>
                      </a:r>
                    </a:p>
                  </a:txBody>
                  <a:tcPr marL="0" marR="0" marT="0"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不计装修</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ctr" fontAlgn="ctr"/>
                      <a:r>
                        <a:rPr lang="zh-CN" altLang="en-US" sz="400" b="0" i="0" u="none" strike="noStrike">
                          <a:solidFill>
                            <a:srgbClr val="000000"/>
                          </a:solidFill>
                          <a:effectLst/>
                          <a:latin typeface="仿宋"/>
                        </a:rPr>
                        <a:t>普通装修</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altLang="zh-CN" sz="400" b="0" i="0" u="none" strike="noStrike">
                          <a:solidFill>
                            <a:srgbClr val="000000"/>
                          </a:solidFill>
                          <a:effectLst/>
                          <a:latin typeface="仿宋"/>
                        </a:rPr>
                        <a:t>2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zh-CN" altLang="en-US" sz="400" b="0" i="0" u="none" strike="noStrike">
                          <a:solidFill>
                            <a:srgbClr val="000000"/>
                          </a:solidFill>
                          <a:effectLst/>
                          <a:latin typeface="仿宋"/>
                        </a:rPr>
                        <a:t>普通装修</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altLang="zh-CN" sz="400" b="0" i="0" u="none" strike="noStrike">
                          <a:solidFill>
                            <a:srgbClr val="000000"/>
                          </a:solidFill>
                          <a:effectLst/>
                          <a:latin typeface="仿宋"/>
                        </a:rPr>
                        <a:t>2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zh-CN" altLang="en-US" sz="400" b="0" i="0" u="none" strike="noStrike">
                          <a:solidFill>
                            <a:srgbClr val="000000"/>
                          </a:solidFill>
                          <a:effectLst/>
                          <a:latin typeface="仿宋"/>
                        </a:rPr>
                        <a:t>普通装修</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altLang="zh-CN" sz="400" b="0" i="0" u="none" strike="noStrike">
                          <a:solidFill>
                            <a:srgbClr val="000000"/>
                          </a:solidFill>
                          <a:effectLst/>
                          <a:latin typeface="仿宋"/>
                        </a:rPr>
                        <a:t>2 </a:t>
                      </a:r>
                    </a:p>
                  </a:txBody>
                  <a:tcPr marL="0" marR="0" marT="0"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165438">
                <a:tc>
                  <a:txBody>
                    <a:bodyPr/>
                    <a:lstStyle/>
                    <a:p>
                      <a:pPr algn="ctr" fontAlgn="ctr"/>
                      <a:r>
                        <a:rPr lang="zh-CN" altLang="en-US" sz="400" b="0" i="0" u="none" strike="noStrike">
                          <a:solidFill>
                            <a:srgbClr val="000000"/>
                          </a:solidFill>
                          <a:effectLst/>
                          <a:latin typeface="仿宋"/>
                        </a:rPr>
                        <a:t>③</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物业服务及管理费</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000000"/>
                          </a:solidFill>
                          <a:effectLst/>
                          <a:latin typeface="仿宋"/>
                        </a:rPr>
                        <a:t>60.95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管理费率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FF0000"/>
                          </a:solidFill>
                          <a:effectLst/>
                          <a:latin typeface="仿宋"/>
                        </a:rPr>
                        <a:t>2.00%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ctr" fontAlgn="ctr"/>
                      <a:r>
                        <a:rPr lang="zh-CN" altLang="en-US" sz="400" b="0" i="0" u="none" strike="noStrike">
                          <a:solidFill>
                            <a:srgbClr val="000000"/>
                          </a:solidFill>
                          <a:effectLst/>
                          <a:latin typeface="仿宋"/>
                        </a:rPr>
                        <a:t>年有效毛收入</a:t>
                      </a:r>
                      <a:r>
                        <a:rPr lang="en-US" altLang="zh-CN" sz="400" b="0" i="0" u="none" strike="noStrike">
                          <a:solidFill>
                            <a:srgbClr val="000000"/>
                          </a:solidFill>
                          <a:effectLst/>
                          <a:latin typeface="仿宋"/>
                        </a:rPr>
                        <a:t>(</a:t>
                      </a:r>
                      <a:r>
                        <a:rPr lang="zh-CN" altLang="en-US" sz="400" b="0" i="0" u="none" strike="noStrike">
                          <a:solidFill>
                            <a:srgbClr val="000000"/>
                          </a:solidFill>
                          <a:effectLst/>
                          <a:latin typeface="仿宋"/>
                        </a:rPr>
                        <a:t>含税）</a:t>
                      </a:r>
                      <a:r>
                        <a:rPr lang="en-US" altLang="zh-CN" sz="400" b="0" i="0" u="none" strike="noStrike">
                          <a:solidFill>
                            <a:srgbClr val="000000"/>
                          </a:solidFill>
                          <a:effectLst/>
                          <a:latin typeface="仿宋"/>
                        </a:rPr>
                        <a:t>×</a:t>
                      </a:r>
                      <a:r>
                        <a:rPr lang="zh-CN" altLang="en-US" sz="400" b="0" i="0" u="none" strike="noStrike">
                          <a:solidFill>
                            <a:srgbClr val="000000"/>
                          </a:solidFill>
                          <a:effectLst/>
                          <a:latin typeface="仿宋"/>
                        </a:rPr>
                        <a:t>管理费率</a:t>
                      </a:r>
                    </a:p>
                  </a:txBody>
                  <a:tcPr marL="0" marR="0" marT="0"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宋体"/>
                        </a:rPr>
                        <a:t>室内设备</a:t>
                      </a:r>
                    </a:p>
                  </a:txBody>
                  <a:tcPr marL="0" marR="0" marT="0"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不计</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ctr" fontAlgn="ctr"/>
                      <a:r>
                        <a:rPr lang="zh-CN" altLang="en-US" sz="400" b="0" i="0" u="none" strike="noStrike">
                          <a:solidFill>
                            <a:srgbClr val="000000"/>
                          </a:solidFill>
                          <a:effectLst/>
                          <a:latin typeface="仿宋"/>
                        </a:rPr>
                        <a:t>齐全</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ctr" fontAlgn="ctr"/>
                      <a:r>
                        <a:rPr lang="en-US" altLang="zh-CN" sz="400" b="0" i="0" u="none" strike="noStrike">
                          <a:solidFill>
                            <a:srgbClr val="000000"/>
                          </a:solidFill>
                          <a:effectLst/>
                          <a:latin typeface="仿宋"/>
                        </a:rPr>
                        <a:t>2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ctr" fontAlgn="ctr"/>
                      <a:r>
                        <a:rPr lang="zh-CN" altLang="en-US" sz="400" b="0" i="0" u="none" strike="noStrike">
                          <a:solidFill>
                            <a:srgbClr val="000000"/>
                          </a:solidFill>
                          <a:effectLst/>
                          <a:latin typeface="仿宋"/>
                        </a:rPr>
                        <a:t>齐全</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ctr" fontAlgn="ctr"/>
                      <a:r>
                        <a:rPr lang="en-US" altLang="zh-CN" sz="400" b="0" i="0" u="none" strike="noStrike">
                          <a:solidFill>
                            <a:srgbClr val="000000"/>
                          </a:solidFill>
                          <a:effectLst/>
                          <a:latin typeface="仿宋"/>
                        </a:rPr>
                        <a:t>2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ctr" fontAlgn="ctr"/>
                      <a:r>
                        <a:rPr lang="zh-CN" altLang="en-US" sz="400" b="0" i="0" u="none" strike="noStrike">
                          <a:solidFill>
                            <a:srgbClr val="000000"/>
                          </a:solidFill>
                          <a:effectLst/>
                          <a:latin typeface="仿宋"/>
                        </a:rPr>
                        <a:t>齐全</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ctr" fontAlgn="ctr"/>
                      <a:r>
                        <a:rPr lang="en-US" altLang="zh-CN" sz="400" b="0" i="0" u="none" strike="noStrike">
                          <a:solidFill>
                            <a:srgbClr val="000000"/>
                          </a:solidFill>
                          <a:effectLst/>
                          <a:latin typeface="仿宋"/>
                        </a:rPr>
                        <a:t>2 </a:t>
                      </a:r>
                    </a:p>
                  </a:txBody>
                  <a:tcPr marL="0" marR="0" marT="0"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r>
              <a:tr h="157560">
                <a:tc>
                  <a:txBody>
                    <a:bodyPr/>
                    <a:lstStyle/>
                    <a:p>
                      <a:pPr algn="ctr" fontAlgn="ctr"/>
                      <a:r>
                        <a:rPr lang="zh-CN" altLang="en-US" sz="400" b="0" i="0" u="none" strike="noStrike">
                          <a:solidFill>
                            <a:srgbClr val="000000"/>
                          </a:solidFill>
                          <a:effectLst/>
                          <a:latin typeface="仿宋"/>
                        </a:rPr>
                        <a:t>④</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维修及水电费</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000000"/>
                          </a:solidFill>
                          <a:effectLst/>
                          <a:latin typeface="仿宋"/>
                        </a:rPr>
                        <a:t>19.50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维修费率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FF0000"/>
                          </a:solidFill>
                          <a:effectLst/>
                          <a:latin typeface="仿宋"/>
                        </a:rPr>
                        <a:t>1.50%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ctr" fontAlgn="ctr"/>
                      <a:r>
                        <a:rPr lang="zh-CN" altLang="en-US" sz="400" b="0" i="0" u="none" strike="noStrike">
                          <a:solidFill>
                            <a:srgbClr val="000000"/>
                          </a:solidFill>
                          <a:effectLst/>
                          <a:latin typeface="仿宋"/>
                        </a:rPr>
                        <a:t>重置价格</a:t>
                      </a:r>
                      <a:r>
                        <a:rPr lang="en-US" altLang="zh-CN" sz="400" b="0" i="0" u="none" strike="noStrike">
                          <a:solidFill>
                            <a:srgbClr val="000000"/>
                          </a:solidFill>
                          <a:effectLst/>
                          <a:latin typeface="仿宋"/>
                        </a:rPr>
                        <a:t>×</a:t>
                      </a:r>
                      <a:r>
                        <a:rPr lang="zh-CN" altLang="en-US" sz="400" b="0" i="0" u="none" strike="noStrike">
                          <a:solidFill>
                            <a:srgbClr val="000000"/>
                          </a:solidFill>
                          <a:effectLst/>
                          <a:latin typeface="仿宋"/>
                        </a:rPr>
                        <a:t>维修费率</a:t>
                      </a:r>
                    </a:p>
                  </a:txBody>
                  <a:tcPr marL="0" marR="0" marT="0"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宋体"/>
                        </a:rPr>
                        <a:t>建成年份</a:t>
                      </a:r>
                    </a:p>
                  </a:txBody>
                  <a:tcPr marL="0" marR="0" marT="0"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000000"/>
                          </a:solidFill>
                          <a:effectLst/>
                          <a:latin typeface="仿宋"/>
                        </a:rPr>
                        <a:t>1992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altLang="zh-CN" sz="400" b="0" i="0" u="none" strike="noStrike">
                          <a:solidFill>
                            <a:srgbClr val="000000"/>
                          </a:solidFill>
                          <a:effectLst/>
                          <a:latin typeface="仿宋"/>
                        </a:rPr>
                        <a:t>2002</a:t>
                      </a:r>
                      <a:r>
                        <a:rPr lang="zh-CN" altLang="en-US" sz="400" b="0" i="0" u="none" strike="noStrike">
                          <a:solidFill>
                            <a:srgbClr val="000000"/>
                          </a:solidFill>
                          <a:effectLst/>
                          <a:latin typeface="仿宋"/>
                        </a:rPr>
                        <a:t>年</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altLang="zh-CN" sz="400" b="0" i="0" u="none" strike="noStrike">
                          <a:solidFill>
                            <a:srgbClr val="000000"/>
                          </a:solidFill>
                          <a:effectLst/>
                          <a:latin typeface="仿宋"/>
                        </a:rPr>
                        <a:t>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altLang="zh-CN" sz="400" b="0" i="0" u="none" strike="noStrike">
                          <a:solidFill>
                            <a:srgbClr val="000000"/>
                          </a:solidFill>
                          <a:effectLst/>
                          <a:latin typeface="仿宋"/>
                        </a:rPr>
                        <a:t>2002</a:t>
                      </a:r>
                      <a:r>
                        <a:rPr lang="zh-CN" altLang="en-US" sz="400" b="0" i="0" u="none" strike="noStrike">
                          <a:solidFill>
                            <a:srgbClr val="000000"/>
                          </a:solidFill>
                          <a:effectLst/>
                          <a:latin typeface="仿宋"/>
                        </a:rPr>
                        <a:t>年</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altLang="zh-CN" sz="400" b="0" i="0" u="none" strike="noStrike">
                          <a:solidFill>
                            <a:srgbClr val="000000"/>
                          </a:solidFill>
                          <a:effectLst/>
                          <a:latin typeface="仿宋"/>
                        </a:rPr>
                        <a:t>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altLang="zh-CN" sz="400" b="0" i="0" u="none" strike="noStrike">
                          <a:solidFill>
                            <a:srgbClr val="000000"/>
                          </a:solidFill>
                          <a:effectLst/>
                          <a:latin typeface="仿宋"/>
                        </a:rPr>
                        <a:t>2002</a:t>
                      </a:r>
                      <a:r>
                        <a:rPr lang="zh-CN" altLang="en-US" sz="400" b="0" i="0" u="none" strike="noStrike">
                          <a:solidFill>
                            <a:srgbClr val="000000"/>
                          </a:solidFill>
                          <a:effectLst/>
                          <a:latin typeface="仿宋"/>
                        </a:rPr>
                        <a:t>年</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altLang="zh-CN" sz="400" b="0" i="0" u="none" strike="noStrike">
                          <a:solidFill>
                            <a:srgbClr val="000000"/>
                          </a:solidFill>
                          <a:effectLst/>
                          <a:latin typeface="仿宋"/>
                        </a:rPr>
                        <a:t>4 </a:t>
                      </a:r>
                    </a:p>
                  </a:txBody>
                  <a:tcPr marL="0" marR="0" marT="0"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137865">
                <a:tc>
                  <a:txBody>
                    <a:bodyPr/>
                    <a:lstStyle/>
                    <a:p>
                      <a:pPr algn="ctr" fontAlgn="ctr"/>
                      <a:r>
                        <a:rPr lang="zh-CN" altLang="en-US" sz="400" b="0" i="0" u="none" strike="noStrike">
                          <a:solidFill>
                            <a:srgbClr val="000000"/>
                          </a:solidFill>
                          <a:effectLst/>
                          <a:latin typeface="仿宋"/>
                        </a:rPr>
                        <a:t>（四）</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年净收益（</a:t>
                      </a:r>
                      <a:r>
                        <a:rPr lang="en-US" altLang="zh-CN" sz="400" b="0" i="0" u="none" strike="noStrike">
                          <a:solidFill>
                            <a:srgbClr val="000000"/>
                          </a:solidFill>
                          <a:effectLst/>
                          <a:latin typeface="仿宋"/>
                        </a:rPr>
                        <a:t>A</a:t>
                      </a:r>
                      <a:r>
                        <a:rPr lang="zh-CN" altLang="en-US" sz="400" b="0" i="0" u="none" strike="noStrike">
                          <a:solidFill>
                            <a:srgbClr val="000000"/>
                          </a:solidFill>
                          <a:effectLst/>
                          <a:latin typeface="仿宋"/>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000000"/>
                          </a:solidFill>
                          <a:effectLst/>
                          <a:latin typeface="仿宋"/>
                        </a:rPr>
                        <a:t>2852.16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（一）</a:t>
                      </a:r>
                      <a:r>
                        <a:rPr lang="en-US" altLang="zh-CN" sz="400" b="0" i="0" u="none" strike="noStrike">
                          <a:solidFill>
                            <a:srgbClr val="000000"/>
                          </a:solidFill>
                          <a:effectLst/>
                          <a:latin typeface="仿宋"/>
                        </a:rPr>
                        <a:t>+</a:t>
                      </a:r>
                      <a:r>
                        <a:rPr lang="zh-CN" altLang="en-US" sz="400" b="0" i="0" u="none" strike="noStrike">
                          <a:solidFill>
                            <a:srgbClr val="000000"/>
                          </a:solidFill>
                          <a:effectLst/>
                          <a:latin typeface="仿宋"/>
                        </a:rPr>
                        <a:t>（二）</a:t>
                      </a:r>
                      <a:r>
                        <a:rPr lang="en-US" altLang="zh-CN" sz="400" b="0" i="0" u="none" strike="noStrike">
                          <a:solidFill>
                            <a:srgbClr val="000000"/>
                          </a:solidFill>
                          <a:effectLst/>
                          <a:latin typeface="仿宋"/>
                        </a:rPr>
                        <a:t>-</a:t>
                      </a:r>
                      <a:r>
                        <a:rPr lang="zh-CN" altLang="en-US" sz="400" b="0" i="0" u="none" strike="noStrike">
                          <a:solidFill>
                            <a:srgbClr val="000000"/>
                          </a:solidFill>
                          <a:effectLst/>
                          <a:latin typeface="仿宋"/>
                        </a:rPr>
                        <a:t>（三）</a:t>
                      </a:r>
                    </a:p>
                  </a:txBody>
                  <a:tcPr marL="0" marR="0" marT="0"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宋体"/>
                        </a:rPr>
                        <a:t>小计</a:t>
                      </a:r>
                    </a:p>
                  </a:txBody>
                  <a:tcPr marL="0" marR="0" marT="0"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000000"/>
                          </a:solidFill>
                          <a:effectLst/>
                          <a:latin typeface="宋体"/>
                        </a:rPr>
                        <a:t>110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000000"/>
                          </a:solidFill>
                          <a:effectLst/>
                          <a:latin typeface="宋体"/>
                        </a:rPr>
                        <a:t>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000000"/>
                          </a:solidFill>
                          <a:effectLst/>
                          <a:latin typeface="宋体"/>
                        </a:rPr>
                        <a:t>111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000000"/>
                          </a:solidFill>
                          <a:effectLst/>
                          <a:latin typeface="宋体"/>
                        </a:rPr>
                        <a:t>11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000000"/>
                          </a:solidFill>
                          <a:effectLst/>
                          <a:latin typeface="宋体"/>
                        </a:rPr>
                        <a:t>112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000000"/>
                          </a:solidFill>
                          <a:effectLst/>
                          <a:latin typeface="宋体"/>
                        </a:rPr>
                        <a:t>12</a:t>
                      </a:r>
                    </a:p>
                  </a:txBody>
                  <a:tcPr marL="0" marR="0" marT="0"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2940">
                <a:tc>
                  <a:txBody>
                    <a:bodyPr/>
                    <a:lstStyle/>
                    <a:p>
                      <a:pPr algn="ctr" fontAlgn="ctr"/>
                      <a:r>
                        <a:rPr lang="zh-CN" altLang="en-US" sz="400" b="0" i="0" u="none" strike="noStrike">
                          <a:solidFill>
                            <a:srgbClr val="000000"/>
                          </a:solidFill>
                          <a:effectLst/>
                          <a:latin typeface="仿宋"/>
                        </a:rPr>
                        <a:t>（五）</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持有期收益</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000000"/>
                          </a:solidFill>
                          <a:effectLst/>
                          <a:latin typeface="仿宋"/>
                        </a:rPr>
                        <a:t>12348.36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持有期</a:t>
                      </a:r>
                      <a:r>
                        <a:rPr lang="en-US" sz="400" b="0" i="0" u="none" strike="noStrike">
                          <a:solidFill>
                            <a:srgbClr val="000000"/>
                          </a:solidFill>
                          <a:effectLst/>
                          <a:latin typeface="仿宋"/>
                        </a:rPr>
                        <a:t>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FF0000"/>
                          </a:solidFill>
                          <a:effectLst/>
                          <a:latin typeface="仿宋"/>
                        </a:rPr>
                        <a:t>5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ctr" fontAlgn="ctr"/>
                      <a:r>
                        <a:rPr lang="en-US" sz="400" b="0" i="0" u="none" strike="noStrike">
                          <a:solidFill>
                            <a:srgbClr val="000000"/>
                          </a:solidFill>
                          <a:effectLst/>
                          <a:latin typeface="仿宋"/>
                        </a:rPr>
                        <a:t>A/Y*[1-1/(1+Y)^t]</a:t>
                      </a:r>
                    </a:p>
                  </a:txBody>
                  <a:tcPr marL="0" marR="0" marT="0"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宋体"/>
                        </a:rPr>
                        <a:t>调整系数</a:t>
                      </a:r>
                    </a:p>
                  </a:txBody>
                  <a:tcPr marL="0" marR="0" marT="0"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zh-CN" altLang="en-US" sz="400" b="0" i="0" u="none" strike="noStrike">
                          <a:solidFill>
                            <a:srgbClr val="000000"/>
                          </a:solidFill>
                          <a:effectLst/>
                          <a:latin typeface="宋体"/>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000000"/>
                          </a:solidFill>
                          <a:effectLst/>
                          <a:latin typeface="宋体"/>
                        </a:rPr>
                        <a:t>660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000000"/>
                          </a:solidFill>
                          <a:effectLst/>
                          <a:latin typeface="宋体"/>
                        </a:rPr>
                        <a:t>68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000000"/>
                          </a:solidFill>
                          <a:effectLst/>
                          <a:latin typeface="宋体"/>
                        </a:rPr>
                        <a:t>68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宋体"/>
                        </a:rPr>
                        <a:t>　</a:t>
                      </a:r>
                    </a:p>
                  </a:txBody>
                  <a:tcPr marL="0" marR="0" marT="0"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r>
              <a:tr h="132940">
                <a:tc>
                  <a:txBody>
                    <a:bodyPr/>
                    <a:lstStyle/>
                    <a:p>
                      <a:pPr algn="ctr" fontAlgn="ctr"/>
                      <a:r>
                        <a:rPr lang="zh-CN" altLang="en-US" sz="400" b="0" i="0" u="none" strike="noStrike">
                          <a:solidFill>
                            <a:srgbClr val="000000"/>
                          </a:solidFill>
                          <a:effectLst/>
                          <a:latin typeface="宋体"/>
                        </a:rPr>
                        <a:t>　</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报酬率</a:t>
                      </a:r>
                      <a:r>
                        <a:rPr lang="en-US" altLang="zh-CN" sz="400" b="0" i="0" u="none" strike="noStrike">
                          <a:solidFill>
                            <a:srgbClr val="000000"/>
                          </a:solidFill>
                          <a:effectLst/>
                          <a:latin typeface="仿宋"/>
                        </a:rPr>
                        <a:t>(</a:t>
                      </a:r>
                      <a:r>
                        <a:rPr lang="en-US" sz="400" b="0" i="0" u="none" strike="noStrike">
                          <a:solidFill>
                            <a:srgbClr val="000000"/>
                          </a:solidFill>
                          <a:effectLst/>
                          <a:latin typeface="仿宋"/>
                        </a:rPr>
                        <a:t>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000000"/>
                          </a:solidFill>
                          <a:effectLst/>
                          <a:latin typeface="仿宋"/>
                        </a:rPr>
                        <a:t>5.00%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宋体"/>
                        </a:rPr>
                        <a:t>　</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zh-CN" altLang="en-US" sz="400" b="0" i="0" u="none" strike="noStrike">
                        <a:solidFill>
                          <a:srgbClr val="000000"/>
                        </a:solidFill>
                        <a:effectLst/>
                        <a:latin typeface="宋体"/>
                      </a:endParaRPr>
                    </a:p>
                  </a:txBody>
                  <a:tcPr marL="0" marR="0"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fontAlgn="ctr"/>
                      <a:endParaRPr lang="zh-CN" altLang="en-US" sz="400" b="0" i="0" u="none" strike="noStrike">
                        <a:solidFill>
                          <a:srgbClr val="000000"/>
                        </a:solidFill>
                        <a:effectLst/>
                        <a:latin typeface="宋体"/>
                      </a:endParaRPr>
                    </a:p>
                  </a:txBody>
                  <a:tcPr marL="0" marR="0"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fontAlgn="ctr"/>
                      <a:endParaRPr lang="zh-CN" altLang="en-US" sz="400" b="0" i="0" u="none" strike="noStrike">
                        <a:solidFill>
                          <a:srgbClr val="000000"/>
                        </a:solidFill>
                        <a:effectLst/>
                        <a:latin typeface="宋体"/>
                      </a:endParaRPr>
                    </a:p>
                  </a:txBody>
                  <a:tcPr marL="0" marR="0"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fontAlgn="ctr"/>
                      <a:endParaRPr lang="zh-CN" altLang="en-US" sz="400" b="0" i="0" u="none" strike="noStrike">
                        <a:solidFill>
                          <a:srgbClr val="000000"/>
                        </a:solidFill>
                        <a:effectLst/>
                        <a:latin typeface="宋体"/>
                      </a:endParaRPr>
                    </a:p>
                  </a:txBody>
                  <a:tcPr marL="0" marR="0"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fontAlgn="ctr"/>
                      <a:endParaRPr lang="zh-CN" altLang="en-US" sz="400" b="0" i="0" u="none" strike="noStrike">
                        <a:solidFill>
                          <a:srgbClr val="000000"/>
                        </a:solidFill>
                        <a:effectLst/>
                        <a:latin typeface="宋体"/>
                      </a:endParaRPr>
                    </a:p>
                  </a:txBody>
                  <a:tcPr marL="0" marR="0"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fontAlgn="ctr"/>
                      <a:endParaRPr lang="zh-CN" altLang="en-US" sz="400" b="0" i="0" u="none" strike="noStrike">
                        <a:solidFill>
                          <a:srgbClr val="000000"/>
                        </a:solidFill>
                        <a:effectLst/>
                        <a:latin typeface="宋体"/>
                      </a:endParaRPr>
                    </a:p>
                  </a:txBody>
                  <a:tcPr marL="0" marR="0"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fontAlgn="ctr"/>
                      <a:endParaRPr lang="zh-CN" altLang="en-US" sz="400" b="0" i="0" u="none" strike="noStrike">
                        <a:solidFill>
                          <a:srgbClr val="000000"/>
                        </a:solidFill>
                        <a:effectLst/>
                        <a:latin typeface="宋体"/>
                      </a:endParaRPr>
                    </a:p>
                  </a:txBody>
                  <a:tcPr marL="0" marR="0"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fontAlgn="ctr"/>
                      <a:endParaRPr lang="zh-CN" altLang="en-US" sz="400" b="0" i="0" u="none" strike="noStrike">
                        <a:solidFill>
                          <a:srgbClr val="000000"/>
                        </a:solidFill>
                        <a:effectLst/>
                        <a:latin typeface="宋体"/>
                      </a:endParaRPr>
                    </a:p>
                  </a:txBody>
                  <a:tcPr marL="0" marR="0" marT="0" marB="0" anchor="ctr">
                    <a:lnL>
                      <a:noFill/>
                    </a:lnL>
                    <a:lnR>
                      <a:noFill/>
                    </a:lnR>
                    <a:lnT w="25400" cap="flat" cmpd="dbl" algn="ctr">
                      <a:solidFill>
                        <a:srgbClr val="000000"/>
                      </a:solidFill>
                      <a:prstDash val="solid"/>
                      <a:round/>
                      <a:headEnd type="none" w="med" len="med"/>
                      <a:tailEnd type="none" w="med" len="med"/>
                    </a:lnT>
                    <a:lnB>
                      <a:noFill/>
                    </a:lnB>
                  </a:tcPr>
                </a:tc>
              </a:tr>
              <a:tr h="265882">
                <a:tc>
                  <a:txBody>
                    <a:bodyPr/>
                    <a:lstStyle/>
                    <a:p>
                      <a:pPr algn="ctr" fontAlgn="ctr"/>
                      <a:r>
                        <a:rPr lang="zh-CN" altLang="en-US" sz="400" b="0" i="0" u="none" strike="noStrike">
                          <a:solidFill>
                            <a:srgbClr val="000000"/>
                          </a:solidFill>
                          <a:effectLst/>
                          <a:latin typeface="仿宋"/>
                        </a:rPr>
                        <a:t>（六）</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期末转售收益</a:t>
                      </a:r>
                      <a:r>
                        <a:rPr lang="en-US" altLang="zh-CN" sz="400" b="0" i="0" u="none" strike="noStrike">
                          <a:solidFill>
                            <a:srgbClr val="000000"/>
                          </a:solidFill>
                          <a:effectLst/>
                          <a:latin typeface="仿宋"/>
                        </a:rPr>
                        <a:t>Vt(</a:t>
                      </a:r>
                      <a:r>
                        <a:rPr lang="zh-CN" altLang="en-US" sz="400" b="0" i="0" u="none" strike="noStrike">
                          <a:solidFill>
                            <a:srgbClr val="000000"/>
                          </a:solidFill>
                          <a:effectLst/>
                          <a:latin typeface="仿宋"/>
                        </a:rPr>
                        <a:t>元</a:t>
                      </a:r>
                      <a:r>
                        <a:rPr lang="en-US" altLang="zh-CN" sz="400" b="0" i="0" u="none" strike="noStrike">
                          <a:solidFill>
                            <a:srgbClr val="000000"/>
                          </a:solidFill>
                          <a:effectLst/>
                          <a:latin typeface="仿宋"/>
                        </a:rPr>
                        <a:t>/</a:t>
                      </a:r>
                      <a:r>
                        <a:rPr lang="zh-CN" altLang="en-US" sz="400" b="0" i="0" u="none" strike="noStrike">
                          <a:solidFill>
                            <a:srgbClr val="000000"/>
                          </a:solidFill>
                          <a:effectLst/>
                          <a:latin typeface="仿宋"/>
                        </a:rPr>
                        <a:t>平方米</a:t>
                      </a:r>
                      <a:r>
                        <a:rPr lang="en-US" altLang="zh-CN" sz="400" b="0" i="0" u="none" strike="noStrike">
                          <a:solidFill>
                            <a:srgbClr val="000000"/>
                          </a:solidFill>
                          <a:effectLst/>
                          <a:latin typeface="仿宋"/>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000000"/>
                          </a:solidFill>
                          <a:effectLst/>
                          <a:latin typeface="仿宋"/>
                        </a:rPr>
                        <a:t>22769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未来价格每年上涨率</a:t>
                      </a:r>
                      <a:r>
                        <a:rPr lang="en-US" altLang="zh-CN" sz="400" b="0" i="0" u="none" strike="noStrike">
                          <a:solidFill>
                            <a:srgbClr val="000000"/>
                          </a:solidFill>
                          <a:effectLst/>
                          <a:latin typeface="仿宋"/>
                        </a:rPr>
                        <a:t>b</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FF0000"/>
                          </a:solidFill>
                          <a:effectLst/>
                          <a:latin typeface="仿宋"/>
                        </a:rPr>
                        <a:t>2.00%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ctr" fontAlgn="ctr"/>
                      <a:r>
                        <a:rPr lang="zh-CN" altLang="en-US" sz="400" b="0" i="0" u="none" strike="noStrike">
                          <a:solidFill>
                            <a:srgbClr val="000000"/>
                          </a:solidFill>
                          <a:effectLst/>
                          <a:latin typeface="仿宋"/>
                        </a:rPr>
                        <a:t>期末转售价格</a:t>
                      </a:r>
                      <a:r>
                        <a:rPr lang="en-US" altLang="zh-CN" sz="400" b="0" i="0" u="none" strike="noStrike">
                          <a:solidFill>
                            <a:srgbClr val="000000"/>
                          </a:solidFill>
                          <a:effectLst/>
                          <a:latin typeface="仿宋"/>
                        </a:rPr>
                        <a:t>-</a:t>
                      </a:r>
                      <a:r>
                        <a:rPr lang="zh-CN" altLang="en-US" sz="400" b="0" i="0" u="none" strike="noStrike">
                          <a:solidFill>
                            <a:srgbClr val="000000"/>
                          </a:solidFill>
                          <a:effectLst/>
                          <a:latin typeface="仿宋"/>
                        </a:rPr>
                        <a:t>转售成本</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zh-CN" altLang="en-US" sz="400" b="0" i="0" u="none" strike="noStrike">
                        <a:solidFill>
                          <a:srgbClr val="000000"/>
                        </a:solidFill>
                        <a:effectLst/>
                        <a:latin typeface="宋体"/>
                      </a:endParaRPr>
                    </a:p>
                  </a:txBody>
                  <a:tcPr marL="0" marR="0" marT="0" marB="0" anchor="ctr">
                    <a:lnL>
                      <a:noFill/>
                    </a:lnL>
                    <a:lnR>
                      <a:noFill/>
                    </a:lnR>
                    <a:lnT>
                      <a:noFill/>
                    </a:lnT>
                    <a:lnB>
                      <a:noFill/>
                    </a:lnB>
                  </a:tcPr>
                </a:tc>
                <a:tc>
                  <a:txBody>
                    <a:bodyPr/>
                    <a:lstStyle/>
                    <a:p>
                      <a:pPr algn="ctr" fontAlgn="ctr"/>
                      <a:r>
                        <a:rPr lang="zh-CN" altLang="en-US" sz="400" b="0" i="0" u="none" strike="noStrike">
                          <a:solidFill>
                            <a:srgbClr val="000000"/>
                          </a:solidFill>
                          <a:effectLst/>
                          <a:latin typeface="宋体"/>
                        </a:rPr>
                        <a:t>年收入</a:t>
                      </a:r>
                    </a:p>
                  </a:txBody>
                  <a:tcPr marL="0" marR="0" marT="0" marB="0" anchor="ctr">
                    <a:lnL>
                      <a:noFill/>
                    </a:lnL>
                    <a:lnR>
                      <a:noFill/>
                    </a:lnR>
                    <a:lnT>
                      <a:noFill/>
                    </a:lnT>
                    <a:lnB>
                      <a:noFill/>
                    </a:lnB>
                  </a:tcPr>
                </a:tc>
                <a:tc>
                  <a:txBody>
                    <a:bodyPr/>
                    <a:lstStyle/>
                    <a:p>
                      <a:pPr algn="ctr" fontAlgn="ctr"/>
                      <a:r>
                        <a:rPr lang="en-US" altLang="zh-CN" sz="400" b="0" i="0" u="none" strike="noStrike">
                          <a:solidFill>
                            <a:srgbClr val="000000"/>
                          </a:solidFill>
                          <a:effectLst/>
                          <a:latin typeface="宋体"/>
                        </a:rPr>
                        <a:t>3051.31 </a:t>
                      </a:r>
                    </a:p>
                  </a:txBody>
                  <a:tcPr marL="0" marR="0" marT="0" marB="0" anchor="ctr">
                    <a:lnL>
                      <a:noFill/>
                    </a:lnL>
                    <a:lnR>
                      <a:noFill/>
                    </a:lnR>
                    <a:lnT>
                      <a:noFill/>
                    </a:lnT>
                    <a:lnB>
                      <a:noFill/>
                    </a:lnB>
                  </a:tcPr>
                </a:tc>
                <a:tc>
                  <a:txBody>
                    <a:bodyPr/>
                    <a:lstStyle/>
                    <a:p>
                      <a:pPr algn="ctr" fontAlgn="ctr"/>
                      <a:endParaRPr lang="zh-CN" altLang="en-US" sz="400" b="0" i="0" u="none" strike="noStrike">
                        <a:solidFill>
                          <a:srgbClr val="000000"/>
                        </a:solidFill>
                        <a:effectLst/>
                        <a:latin typeface="仿宋"/>
                      </a:endParaRPr>
                    </a:p>
                  </a:txBody>
                  <a:tcPr marL="0" marR="0" marT="0" marB="0" anchor="ctr">
                    <a:lnL>
                      <a:noFill/>
                    </a:lnL>
                    <a:lnR>
                      <a:noFill/>
                    </a:lnR>
                    <a:lnT>
                      <a:noFill/>
                    </a:lnT>
                    <a:lnB>
                      <a:noFill/>
                    </a:lnB>
                  </a:tcPr>
                </a:tc>
                <a:tc>
                  <a:txBody>
                    <a:bodyPr/>
                    <a:lstStyle/>
                    <a:p>
                      <a:pPr algn="ctr" fontAlgn="ctr"/>
                      <a:endParaRPr lang="zh-CN" altLang="en-US" sz="400" b="0" i="0" u="none" strike="noStrike">
                        <a:solidFill>
                          <a:srgbClr val="000000"/>
                        </a:solidFill>
                        <a:effectLst/>
                        <a:latin typeface="宋体"/>
                      </a:endParaRPr>
                    </a:p>
                  </a:txBody>
                  <a:tcPr marL="0" marR="0" marT="0" marB="0" anchor="ctr">
                    <a:lnL>
                      <a:noFill/>
                    </a:lnL>
                    <a:lnR>
                      <a:noFill/>
                    </a:lnR>
                    <a:lnT>
                      <a:noFill/>
                    </a:lnT>
                    <a:lnB>
                      <a:noFill/>
                    </a:lnB>
                  </a:tcPr>
                </a:tc>
                <a:tc>
                  <a:txBody>
                    <a:bodyPr/>
                    <a:lstStyle/>
                    <a:p>
                      <a:pPr algn="ctr" fontAlgn="ctr"/>
                      <a:endParaRPr lang="zh-CN" altLang="en-US" sz="400" b="0" i="0" u="none" strike="noStrike">
                        <a:solidFill>
                          <a:srgbClr val="000000"/>
                        </a:solidFill>
                        <a:effectLst/>
                        <a:latin typeface="宋体"/>
                      </a:endParaRPr>
                    </a:p>
                  </a:txBody>
                  <a:tcPr marL="0" marR="0" marT="0" marB="0" anchor="ctr">
                    <a:lnL>
                      <a:noFill/>
                    </a:lnL>
                    <a:lnR>
                      <a:noFill/>
                    </a:lnR>
                    <a:lnT>
                      <a:noFill/>
                    </a:lnT>
                    <a:lnB>
                      <a:noFill/>
                    </a:lnB>
                  </a:tcPr>
                </a:tc>
                <a:tc>
                  <a:txBody>
                    <a:bodyPr/>
                    <a:lstStyle/>
                    <a:p>
                      <a:pPr algn="ctr" fontAlgn="ctr"/>
                      <a:endParaRPr lang="zh-CN" altLang="en-US" sz="400" b="0" i="0" u="none" strike="noStrike">
                        <a:solidFill>
                          <a:srgbClr val="000000"/>
                        </a:solidFill>
                        <a:effectLst/>
                        <a:latin typeface="宋体"/>
                      </a:endParaRPr>
                    </a:p>
                  </a:txBody>
                  <a:tcPr marL="0" marR="0" marT="0" marB="0" anchor="ctr">
                    <a:lnL>
                      <a:noFill/>
                    </a:lnL>
                    <a:lnR>
                      <a:noFill/>
                    </a:lnR>
                    <a:lnT>
                      <a:noFill/>
                    </a:lnT>
                    <a:lnB>
                      <a:noFill/>
                    </a:lnB>
                  </a:tcPr>
                </a:tc>
                <a:tc>
                  <a:txBody>
                    <a:bodyPr/>
                    <a:lstStyle/>
                    <a:p>
                      <a:pPr algn="ctr" fontAlgn="ctr"/>
                      <a:endParaRPr lang="zh-CN" altLang="en-US" sz="400" b="0" i="0" u="none" strike="noStrike">
                        <a:solidFill>
                          <a:srgbClr val="000000"/>
                        </a:solidFill>
                        <a:effectLst/>
                        <a:latin typeface="宋体"/>
                      </a:endParaRPr>
                    </a:p>
                  </a:txBody>
                  <a:tcPr marL="0" marR="0" marT="0" marB="0" anchor="ctr">
                    <a:lnL>
                      <a:noFill/>
                    </a:lnL>
                    <a:lnR>
                      <a:noFill/>
                    </a:lnR>
                    <a:lnT>
                      <a:noFill/>
                    </a:lnT>
                    <a:lnB>
                      <a:noFill/>
                    </a:lnB>
                  </a:tcPr>
                </a:tc>
              </a:tr>
              <a:tr h="165438">
                <a:tc>
                  <a:txBody>
                    <a:bodyPr/>
                    <a:lstStyle/>
                    <a:p>
                      <a:pPr algn="ctr" fontAlgn="ctr"/>
                      <a:r>
                        <a:rPr lang="zh-CN" altLang="en-US" sz="400" b="0" i="0" u="none" strike="noStrike">
                          <a:solidFill>
                            <a:srgbClr val="000000"/>
                          </a:solidFill>
                          <a:effectLst/>
                          <a:latin typeface="仿宋"/>
                        </a:rPr>
                        <a:t>　</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（比较法计算结果）</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1" i="0" u="none" strike="noStrike">
                          <a:solidFill>
                            <a:srgbClr val="FF0000"/>
                          </a:solidFill>
                          <a:effectLst/>
                          <a:latin typeface="仿宋"/>
                        </a:rPr>
                        <a:t>20939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zh-CN" altLang="en-US" sz="400" b="0" i="0" u="none" strike="noStrike">
                          <a:solidFill>
                            <a:srgbClr val="000000"/>
                          </a:solidFill>
                          <a:effectLst/>
                          <a:latin typeface="仿宋"/>
                        </a:rPr>
                        <a:t>期末转售价格</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000000"/>
                          </a:solidFill>
                          <a:effectLst/>
                          <a:latin typeface="仿宋"/>
                        </a:rPr>
                        <a:t>23118.3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仿宋"/>
                        </a:rPr>
                        <a:t>V*(1+b)^t</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zh-CN" altLang="en-US" sz="400" b="0" i="0" u="none" strike="noStrike">
                        <a:solidFill>
                          <a:srgbClr val="000000"/>
                        </a:solidFill>
                        <a:effectLst/>
                        <a:latin typeface="宋体"/>
                      </a:endParaRPr>
                    </a:p>
                  </a:txBody>
                  <a:tcPr marL="0" marR="0" marT="0" marB="0" anchor="ctr">
                    <a:lnL>
                      <a:noFill/>
                    </a:lnL>
                    <a:lnR>
                      <a:noFill/>
                    </a:lnR>
                    <a:lnT>
                      <a:noFill/>
                    </a:lnT>
                    <a:lnB>
                      <a:noFill/>
                    </a:lnB>
                  </a:tcPr>
                </a:tc>
                <a:tc>
                  <a:txBody>
                    <a:bodyPr/>
                    <a:lstStyle/>
                    <a:p>
                      <a:pPr algn="ctr" fontAlgn="ctr"/>
                      <a:endParaRPr lang="zh-CN" altLang="en-US" sz="400" b="0" i="0" u="none" strike="noStrike">
                        <a:solidFill>
                          <a:srgbClr val="000000"/>
                        </a:solidFill>
                        <a:effectLst/>
                        <a:latin typeface="宋体"/>
                      </a:endParaRPr>
                    </a:p>
                  </a:txBody>
                  <a:tcPr marL="0" marR="0" marT="0" marB="0" anchor="ctr">
                    <a:lnL>
                      <a:noFill/>
                    </a:lnL>
                    <a:lnR>
                      <a:noFill/>
                    </a:lnR>
                    <a:lnT>
                      <a:noFill/>
                    </a:lnT>
                    <a:lnB>
                      <a:noFill/>
                    </a:lnB>
                  </a:tcPr>
                </a:tc>
                <a:tc>
                  <a:txBody>
                    <a:bodyPr/>
                    <a:lstStyle/>
                    <a:p>
                      <a:pPr algn="ctr" fontAlgn="ctr"/>
                      <a:endParaRPr lang="zh-CN" altLang="en-US" sz="400" b="0" i="0" u="none" strike="noStrike">
                        <a:solidFill>
                          <a:srgbClr val="000000"/>
                        </a:solidFill>
                        <a:effectLst/>
                        <a:latin typeface="宋体"/>
                      </a:endParaRPr>
                    </a:p>
                  </a:txBody>
                  <a:tcPr marL="0" marR="0" marT="0" marB="0" anchor="ctr">
                    <a:lnL>
                      <a:noFill/>
                    </a:lnL>
                    <a:lnR>
                      <a:noFill/>
                    </a:lnR>
                    <a:lnT>
                      <a:noFill/>
                    </a:lnT>
                    <a:lnB>
                      <a:noFill/>
                    </a:lnB>
                  </a:tcPr>
                </a:tc>
                <a:tc>
                  <a:txBody>
                    <a:bodyPr/>
                    <a:lstStyle/>
                    <a:p>
                      <a:pPr algn="ctr" fontAlgn="ctr"/>
                      <a:endParaRPr lang="zh-CN" altLang="en-US" sz="400" b="0" i="0" u="none" strike="noStrike">
                        <a:solidFill>
                          <a:srgbClr val="000000"/>
                        </a:solidFill>
                        <a:effectLst/>
                        <a:latin typeface="仿宋"/>
                      </a:endParaRPr>
                    </a:p>
                  </a:txBody>
                  <a:tcPr marL="0" marR="0" marT="0" marB="0" anchor="ctr">
                    <a:lnL>
                      <a:noFill/>
                    </a:lnL>
                    <a:lnR>
                      <a:noFill/>
                    </a:lnR>
                    <a:lnT>
                      <a:noFill/>
                    </a:lnT>
                    <a:lnB>
                      <a:noFill/>
                    </a:lnB>
                  </a:tcPr>
                </a:tc>
                <a:tc>
                  <a:txBody>
                    <a:bodyPr/>
                    <a:lstStyle/>
                    <a:p>
                      <a:pPr algn="ctr" fontAlgn="ctr"/>
                      <a:endParaRPr lang="zh-CN" altLang="en-US" sz="400" b="0" i="0" u="none" strike="noStrike">
                        <a:solidFill>
                          <a:srgbClr val="000000"/>
                        </a:solidFill>
                        <a:effectLst/>
                        <a:latin typeface="宋体"/>
                      </a:endParaRPr>
                    </a:p>
                  </a:txBody>
                  <a:tcPr marL="0" marR="0" marT="0" marB="0" anchor="ctr">
                    <a:lnL>
                      <a:noFill/>
                    </a:lnL>
                    <a:lnR>
                      <a:noFill/>
                    </a:lnR>
                    <a:lnT>
                      <a:noFill/>
                    </a:lnT>
                    <a:lnB>
                      <a:noFill/>
                    </a:lnB>
                  </a:tcPr>
                </a:tc>
                <a:tc>
                  <a:txBody>
                    <a:bodyPr/>
                    <a:lstStyle/>
                    <a:p>
                      <a:pPr algn="ctr" fontAlgn="ctr"/>
                      <a:endParaRPr lang="zh-CN" altLang="en-US" sz="400" b="0" i="0" u="none" strike="noStrike">
                        <a:solidFill>
                          <a:srgbClr val="000000"/>
                        </a:solidFill>
                        <a:effectLst/>
                        <a:latin typeface="宋体"/>
                      </a:endParaRPr>
                    </a:p>
                  </a:txBody>
                  <a:tcPr marL="0" marR="0" marT="0" marB="0" anchor="ctr">
                    <a:lnL>
                      <a:noFill/>
                    </a:lnL>
                    <a:lnR>
                      <a:noFill/>
                    </a:lnR>
                    <a:lnT>
                      <a:noFill/>
                    </a:lnT>
                    <a:lnB>
                      <a:noFill/>
                    </a:lnB>
                  </a:tcPr>
                </a:tc>
                <a:tc>
                  <a:txBody>
                    <a:bodyPr/>
                    <a:lstStyle/>
                    <a:p>
                      <a:pPr algn="ctr" fontAlgn="ctr"/>
                      <a:endParaRPr lang="zh-CN" altLang="en-US" sz="400" b="0" i="0" u="none" strike="noStrike">
                        <a:solidFill>
                          <a:srgbClr val="000000"/>
                        </a:solidFill>
                        <a:effectLst/>
                        <a:latin typeface="宋体"/>
                      </a:endParaRPr>
                    </a:p>
                  </a:txBody>
                  <a:tcPr marL="0" marR="0" marT="0" marB="0" anchor="ctr">
                    <a:lnL>
                      <a:noFill/>
                    </a:lnL>
                    <a:lnR>
                      <a:noFill/>
                    </a:lnR>
                    <a:lnT>
                      <a:noFill/>
                    </a:lnT>
                    <a:lnB>
                      <a:noFill/>
                    </a:lnB>
                  </a:tcPr>
                </a:tc>
                <a:tc>
                  <a:txBody>
                    <a:bodyPr/>
                    <a:lstStyle/>
                    <a:p>
                      <a:pPr algn="ctr" fontAlgn="ctr"/>
                      <a:endParaRPr lang="zh-CN" altLang="en-US" sz="400" b="0" i="0" u="none" strike="noStrike">
                        <a:solidFill>
                          <a:srgbClr val="000000"/>
                        </a:solidFill>
                        <a:effectLst/>
                        <a:latin typeface="宋体"/>
                      </a:endParaRPr>
                    </a:p>
                  </a:txBody>
                  <a:tcPr marL="0" marR="0" marT="0" marB="0" anchor="ctr">
                    <a:lnL>
                      <a:noFill/>
                    </a:lnL>
                    <a:lnR>
                      <a:noFill/>
                    </a:lnR>
                    <a:lnT>
                      <a:noFill/>
                    </a:lnT>
                    <a:lnB>
                      <a:noFill/>
                    </a:lnB>
                  </a:tcPr>
                </a:tc>
              </a:tr>
              <a:tr h="91910">
                <a:tc>
                  <a:txBody>
                    <a:bodyPr/>
                    <a:lstStyle/>
                    <a:p>
                      <a:pPr algn="ctr" fontAlgn="ctr"/>
                      <a:r>
                        <a:rPr lang="zh-CN" altLang="en-US" sz="400" b="0" i="0" u="none" strike="noStrike">
                          <a:solidFill>
                            <a:srgbClr val="000000"/>
                          </a:solidFill>
                          <a:effectLst/>
                          <a:latin typeface="宋体"/>
                        </a:rPr>
                        <a:t>　</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转售成本</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000000"/>
                          </a:solidFill>
                          <a:effectLst/>
                          <a:latin typeface="仿宋"/>
                        </a:rPr>
                        <a:t>349.0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　</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zh-CN" altLang="en-US" sz="400" b="0" i="0" u="none" strike="noStrike">
                        <a:solidFill>
                          <a:srgbClr val="000000"/>
                        </a:solidFill>
                        <a:effectLst/>
                        <a:latin typeface="宋体"/>
                      </a:endParaRPr>
                    </a:p>
                  </a:txBody>
                  <a:tcPr marL="0" marR="0" marT="0" marB="0" anchor="ctr">
                    <a:lnL>
                      <a:noFill/>
                    </a:lnL>
                    <a:lnR>
                      <a:noFill/>
                    </a:lnR>
                    <a:lnT>
                      <a:noFill/>
                    </a:lnT>
                    <a:lnB>
                      <a:noFill/>
                    </a:lnB>
                  </a:tcPr>
                </a:tc>
                <a:tc>
                  <a:txBody>
                    <a:bodyPr/>
                    <a:lstStyle/>
                    <a:p>
                      <a:pPr algn="ctr" fontAlgn="ctr"/>
                      <a:endParaRPr lang="zh-CN" altLang="en-US" sz="400" b="0" i="0" u="none" strike="noStrike">
                        <a:solidFill>
                          <a:srgbClr val="000000"/>
                        </a:solidFill>
                        <a:effectLst/>
                        <a:latin typeface="宋体"/>
                      </a:endParaRPr>
                    </a:p>
                  </a:txBody>
                  <a:tcPr marL="0" marR="0" marT="0" marB="0" anchor="ctr">
                    <a:lnL>
                      <a:noFill/>
                    </a:lnL>
                    <a:lnR>
                      <a:noFill/>
                    </a:lnR>
                    <a:lnT>
                      <a:noFill/>
                    </a:lnT>
                    <a:lnB>
                      <a:noFill/>
                    </a:lnB>
                  </a:tcPr>
                </a:tc>
                <a:tc>
                  <a:txBody>
                    <a:bodyPr/>
                    <a:lstStyle/>
                    <a:p>
                      <a:pPr algn="ctr" fontAlgn="ctr"/>
                      <a:endParaRPr lang="zh-CN" altLang="en-US" sz="400" b="0" i="0" u="none" strike="noStrike">
                        <a:solidFill>
                          <a:srgbClr val="000000"/>
                        </a:solidFill>
                        <a:effectLst/>
                        <a:latin typeface="宋体"/>
                      </a:endParaRPr>
                    </a:p>
                  </a:txBody>
                  <a:tcPr marL="0" marR="0" marT="0" marB="0" anchor="ctr">
                    <a:lnL>
                      <a:noFill/>
                    </a:lnL>
                    <a:lnR>
                      <a:noFill/>
                    </a:lnR>
                    <a:lnT>
                      <a:noFill/>
                    </a:lnT>
                    <a:lnB>
                      <a:noFill/>
                    </a:lnB>
                  </a:tcPr>
                </a:tc>
                <a:tc>
                  <a:txBody>
                    <a:bodyPr/>
                    <a:lstStyle/>
                    <a:p>
                      <a:pPr algn="ctr" fontAlgn="ctr"/>
                      <a:endParaRPr lang="zh-CN" altLang="en-US" sz="400" b="0" i="0" u="none" strike="noStrike">
                        <a:solidFill>
                          <a:srgbClr val="000000"/>
                        </a:solidFill>
                        <a:effectLst/>
                        <a:latin typeface="宋体"/>
                      </a:endParaRPr>
                    </a:p>
                  </a:txBody>
                  <a:tcPr marL="0" marR="0" marT="0" marB="0" anchor="ctr">
                    <a:lnL>
                      <a:noFill/>
                    </a:lnL>
                    <a:lnR>
                      <a:noFill/>
                    </a:lnR>
                    <a:lnT>
                      <a:noFill/>
                    </a:lnT>
                    <a:lnB>
                      <a:noFill/>
                    </a:lnB>
                  </a:tcPr>
                </a:tc>
                <a:tc>
                  <a:txBody>
                    <a:bodyPr/>
                    <a:lstStyle/>
                    <a:p>
                      <a:pPr algn="ctr" fontAlgn="ctr"/>
                      <a:endParaRPr lang="zh-CN" altLang="en-US" sz="400" b="0" i="0" u="none" strike="noStrike">
                        <a:solidFill>
                          <a:srgbClr val="000000"/>
                        </a:solidFill>
                        <a:effectLst/>
                        <a:latin typeface="宋体"/>
                      </a:endParaRPr>
                    </a:p>
                  </a:txBody>
                  <a:tcPr marL="0" marR="0" marT="0" marB="0" anchor="ctr">
                    <a:lnL>
                      <a:noFill/>
                    </a:lnL>
                    <a:lnR>
                      <a:noFill/>
                    </a:lnR>
                    <a:lnT>
                      <a:noFill/>
                    </a:lnT>
                    <a:lnB>
                      <a:noFill/>
                    </a:lnB>
                  </a:tcPr>
                </a:tc>
                <a:tc>
                  <a:txBody>
                    <a:bodyPr/>
                    <a:lstStyle/>
                    <a:p>
                      <a:pPr algn="ctr" fontAlgn="ctr"/>
                      <a:endParaRPr lang="zh-CN" altLang="en-US" sz="400" b="0" i="0" u="none" strike="noStrike">
                        <a:solidFill>
                          <a:srgbClr val="000000"/>
                        </a:solidFill>
                        <a:effectLst/>
                        <a:latin typeface="宋体"/>
                      </a:endParaRPr>
                    </a:p>
                  </a:txBody>
                  <a:tcPr marL="0" marR="0" marT="0" marB="0" anchor="ctr">
                    <a:lnL>
                      <a:noFill/>
                    </a:lnL>
                    <a:lnR>
                      <a:noFill/>
                    </a:lnR>
                    <a:lnT>
                      <a:noFill/>
                    </a:lnT>
                    <a:lnB>
                      <a:noFill/>
                    </a:lnB>
                  </a:tcPr>
                </a:tc>
                <a:tc>
                  <a:txBody>
                    <a:bodyPr/>
                    <a:lstStyle/>
                    <a:p>
                      <a:pPr algn="ctr" fontAlgn="ctr"/>
                      <a:endParaRPr lang="zh-CN" altLang="en-US" sz="400" b="0" i="0" u="none" strike="noStrike">
                        <a:solidFill>
                          <a:srgbClr val="000000"/>
                        </a:solidFill>
                        <a:effectLst/>
                        <a:latin typeface="宋体"/>
                      </a:endParaRPr>
                    </a:p>
                  </a:txBody>
                  <a:tcPr marL="0" marR="0" marT="0" marB="0" anchor="ctr">
                    <a:lnL>
                      <a:noFill/>
                    </a:lnL>
                    <a:lnR>
                      <a:noFill/>
                    </a:lnR>
                    <a:lnT>
                      <a:noFill/>
                    </a:lnT>
                    <a:lnB>
                      <a:noFill/>
                    </a:lnB>
                  </a:tcPr>
                </a:tc>
                <a:tc>
                  <a:txBody>
                    <a:bodyPr/>
                    <a:lstStyle/>
                    <a:p>
                      <a:pPr algn="ctr" fontAlgn="ctr"/>
                      <a:endParaRPr lang="zh-CN" altLang="en-US" sz="400" b="0" i="0" u="none" strike="noStrike">
                        <a:solidFill>
                          <a:srgbClr val="000000"/>
                        </a:solidFill>
                        <a:effectLst/>
                        <a:latin typeface="宋体"/>
                      </a:endParaRPr>
                    </a:p>
                  </a:txBody>
                  <a:tcPr marL="0" marR="0" marT="0" marB="0" anchor="ctr">
                    <a:lnL>
                      <a:noFill/>
                    </a:lnL>
                    <a:lnR>
                      <a:noFill/>
                    </a:lnR>
                    <a:lnT>
                      <a:noFill/>
                    </a:lnT>
                    <a:lnB>
                      <a:noFill/>
                    </a:lnB>
                  </a:tcPr>
                </a:tc>
              </a:tr>
              <a:tr h="180537">
                <a:tc>
                  <a:txBody>
                    <a:bodyPr/>
                    <a:lstStyle/>
                    <a:p>
                      <a:pPr algn="ctr" fontAlgn="ctr"/>
                      <a:r>
                        <a:rPr lang="zh-CN" altLang="en-US" sz="400" b="0" i="0" u="none" strike="noStrike">
                          <a:solidFill>
                            <a:srgbClr val="000000"/>
                          </a:solidFill>
                          <a:effectLst/>
                          <a:latin typeface="仿宋"/>
                        </a:rPr>
                        <a:t>（七）</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收益价值</a:t>
                      </a:r>
                      <a:r>
                        <a:rPr lang="en-US" sz="400" b="0" i="0" u="none" strike="noStrike">
                          <a:solidFill>
                            <a:srgbClr val="000000"/>
                          </a:solidFill>
                          <a:effectLst/>
                          <a:latin typeface="仿宋"/>
                        </a:rPr>
                        <a:t>V</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000000"/>
                          </a:solidFill>
                          <a:effectLst/>
                          <a:latin typeface="仿宋"/>
                        </a:rPr>
                        <a:t>30189.0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仿宋"/>
                        </a:rPr>
                        <a:t>V=A/Y*[1-1/(1+Y)^t]+</a:t>
                      </a:r>
                      <a:r>
                        <a:rPr lang="zh-CN" altLang="en-US" sz="400" b="0" i="0" u="none" strike="noStrike">
                          <a:solidFill>
                            <a:srgbClr val="000000"/>
                          </a:solidFill>
                          <a:effectLst/>
                          <a:latin typeface="仿宋"/>
                        </a:rPr>
                        <a:t>期末转售收益</a:t>
                      </a:r>
                      <a:r>
                        <a:rPr lang="en-US" altLang="zh-CN" sz="400" b="0" i="0" u="none" strike="noStrike">
                          <a:solidFill>
                            <a:srgbClr val="000000"/>
                          </a:solidFill>
                          <a:effectLst/>
                          <a:latin typeface="仿宋"/>
                        </a:rPr>
                        <a:t>/(1+</a:t>
                      </a:r>
                      <a:r>
                        <a:rPr lang="en-US" sz="400" b="0" i="0" u="none" strike="noStrike">
                          <a:solidFill>
                            <a:srgbClr val="000000"/>
                          </a:solidFill>
                          <a:effectLst/>
                          <a:latin typeface="仿宋"/>
                        </a:rPr>
                        <a:t>Y)^t</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endParaRPr lang="zh-CN" altLang="en-US" sz="400" b="0" i="0" u="none" strike="noStrike">
                        <a:solidFill>
                          <a:srgbClr val="000000"/>
                        </a:solidFill>
                        <a:effectLst/>
                        <a:latin typeface="宋体"/>
                      </a:endParaRPr>
                    </a:p>
                  </a:txBody>
                  <a:tcPr marL="0" marR="0" marT="0" marB="0" anchor="ctr">
                    <a:lnL>
                      <a:noFill/>
                    </a:lnL>
                    <a:lnR>
                      <a:noFill/>
                    </a:lnR>
                    <a:lnT>
                      <a:noFill/>
                    </a:lnT>
                    <a:lnB>
                      <a:noFill/>
                    </a:lnB>
                  </a:tcPr>
                </a:tc>
                <a:tc>
                  <a:txBody>
                    <a:bodyPr/>
                    <a:lstStyle/>
                    <a:p>
                      <a:pPr algn="ctr" fontAlgn="ctr"/>
                      <a:endParaRPr lang="zh-CN" altLang="en-US" sz="400" b="0" i="0" u="none" strike="noStrike">
                        <a:solidFill>
                          <a:srgbClr val="000000"/>
                        </a:solidFill>
                        <a:effectLst/>
                        <a:latin typeface="宋体"/>
                      </a:endParaRPr>
                    </a:p>
                  </a:txBody>
                  <a:tcPr marL="0" marR="0" marT="0" marB="0" anchor="ctr">
                    <a:lnL>
                      <a:noFill/>
                    </a:lnL>
                    <a:lnR>
                      <a:noFill/>
                    </a:lnR>
                    <a:lnT>
                      <a:noFill/>
                    </a:lnT>
                    <a:lnB>
                      <a:noFill/>
                    </a:lnB>
                  </a:tcPr>
                </a:tc>
                <a:tc>
                  <a:txBody>
                    <a:bodyPr/>
                    <a:lstStyle/>
                    <a:p>
                      <a:pPr algn="ctr" fontAlgn="ctr"/>
                      <a:endParaRPr lang="zh-CN" altLang="en-US" sz="400" b="0" i="0" u="none" strike="noStrike">
                        <a:solidFill>
                          <a:srgbClr val="000000"/>
                        </a:solidFill>
                        <a:effectLst/>
                        <a:latin typeface="宋体"/>
                      </a:endParaRPr>
                    </a:p>
                  </a:txBody>
                  <a:tcPr marL="0" marR="0" marT="0" marB="0" anchor="ctr">
                    <a:lnL>
                      <a:noFill/>
                    </a:lnL>
                    <a:lnR>
                      <a:noFill/>
                    </a:lnR>
                    <a:lnT>
                      <a:noFill/>
                    </a:lnT>
                    <a:lnB>
                      <a:noFill/>
                    </a:lnB>
                  </a:tcPr>
                </a:tc>
                <a:tc>
                  <a:txBody>
                    <a:bodyPr/>
                    <a:lstStyle/>
                    <a:p>
                      <a:pPr algn="ctr" fontAlgn="ctr"/>
                      <a:endParaRPr lang="zh-CN" altLang="en-US" sz="400" b="0" i="0" u="none" strike="noStrike">
                        <a:solidFill>
                          <a:srgbClr val="000000"/>
                        </a:solidFill>
                        <a:effectLst/>
                        <a:latin typeface="宋体"/>
                      </a:endParaRPr>
                    </a:p>
                  </a:txBody>
                  <a:tcPr marL="0" marR="0" marT="0" marB="0" anchor="ctr">
                    <a:lnL>
                      <a:noFill/>
                    </a:lnL>
                    <a:lnR>
                      <a:noFill/>
                    </a:lnR>
                    <a:lnT>
                      <a:noFill/>
                    </a:lnT>
                    <a:lnB>
                      <a:noFill/>
                    </a:lnB>
                  </a:tcPr>
                </a:tc>
                <a:tc>
                  <a:txBody>
                    <a:bodyPr/>
                    <a:lstStyle/>
                    <a:p>
                      <a:pPr algn="ctr" fontAlgn="ctr"/>
                      <a:endParaRPr lang="zh-CN" altLang="en-US" sz="400" b="0" i="0" u="none" strike="noStrike">
                        <a:solidFill>
                          <a:srgbClr val="000000"/>
                        </a:solidFill>
                        <a:effectLst/>
                        <a:latin typeface="宋体"/>
                      </a:endParaRPr>
                    </a:p>
                  </a:txBody>
                  <a:tcPr marL="0" marR="0" marT="0" marB="0" anchor="ctr">
                    <a:lnL>
                      <a:noFill/>
                    </a:lnL>
                    <a:lnR>
                      <a:noFill/>
                    </a:lnR>
                    <a:lnT>
                      <a:noFill/>
                    </a:lnT>
                    <a:lnB>
                      <a:noFill/>
                    </a:lnB>
                  </a:tcPr>
                </a:tc>
                <a:tc>
                  <a:txBody>
                    <a:bodyPr/>
                    <a:lstStyle/>
                    <a:p>
                      <a:pPr algn="ctr" fontAlgn="ctr"/>
                      <a:endParaRPr lang="zh-CN" altLang="en-US" sz="400" b="0" i="0" u="none" strike="noStrike">
                        <a:solidFill>
                          <a:srgbClr val="000000"/>
                        </a:solidFill>
                        <a:effectLst/>
                        <a:latin typeface="宋体"/>
                      </a:endParaRPr>
                    </a:p>
                  </a:txBody>
                  <a:tcPr marL="0" marR="0" marT="0" marB="0" anchor="ctr">
                    <a:lnL>
                      <a:noFill/>
                    </a:lnL>
                    <a:lnR>
                      <a:noFill/>
                    </a:lnR>
                    <a:lnT>
                      <a:noFill/>
                    </a:lnT>
                    <a:lnB>
                      <a:noFill/>
                    </a:lnB>
                  </a:tcPr>
                </a:tc>
                <a:tc>
                  <a:txBody>
                    <a:bodyPr/>
                    <a:lstStyle/>
                    <a:p>
                      <a:pPr algn="ctr" fontAlgn="ctr"/>
                      <a:endParaRPr lang="zh-CN" altLang="en-US" sz="400" b="0" i="0" u="none" strike="noStrike">
                        <a:solidFill>
                          <a:srgbClr val="000000"/>
                        </a:solidFill>
                        <a:effectLst/>
                        <a:latin typeface="宋体"/>
                      </a:endParaRPr>
                    </a:p>
                  </a:txBody>
                  <a:tcPr marL="0" marR="0" marT="0" marB="0" anchor="ctr">
                    <a:lnL>
                      <a:noFill/>
                    </a:lnL>
                    <a:lnR>
                      <a:noFill/>
                    </a:lnR>
                    <a:lnT>
                      <a:noFill/>
                    </a:lnT>
                    <a:lnB>
                      <a:noFill/>
                    </a:lnB>
                  </a:tcPr>
                </a:tc>
                <a:tc>
                  <a:txBody>
                    <a:bodyPr/>
                    <a:lstStyle/>
                    <a:p>
                      <a:pPr algn="ctr" fontAlgn="ctr"/>
                      <a:endParaRPr lang="zh-CN" altLang="en-US" sz="400" b="0" i="0" u="none" strike="noStrike">
                        <a:solidFill>
                          <a:srgbClr val="000000"/>
                        </a:solidFill>
                        <a:effectLst/>
                        <a:latin typeface="宋体"/>
                      </a:endParaRPr>
                    </a:p>
                  </a:txBody>
                  <a:tcPr marL="0" marR="0" marT="0" marB="0" anchor="ctr">
                    <a:lnL>
                      <a:noFill/>
                    </a:lnL>
                    <a:lnR>
                      <a:noFill/>
                    </a:lnR>
                    <a:lnT>
                      <a:noFill/>
                    </a:lnT>
                    <a:lnB>
                      <a:noFill/>
                    </a:lnB>
                  </a:tcPr>
                </a:tc>
              </a:tr>
              <a:tr h="95192">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r>
              <a:tr h="95192">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w="6350" cap="flat" cmpd="sng" algn="ctr">
                      <a:solidFill>
                        <a:srgbClr val="808080"/>
                      </a:solidFill>
                      <a:prstDash val="solid"/>
                      <a:round/>
                      <a:headEnd type="none" w="med" len="med"/>
                      <a:tailEnd type="none" w="med" len="med"/>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w="6350" cap="flat" cmpd="sng" algn="ctr">
                      <a:solidFill>
                        <a:srgbClr val="808080"/>
                      </a:solidFill>
                      <a:prstDash val="solid"/>
                      <a:round/>
                      <a:headEnd type="none" w="med" len="med"/>
                      <a:tailEnd type="none" w="med" len="med"/>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r>
              <a:tr h="180537">
                <a:tc>
                  <a:txBody>
                    <a:bodyPr/>
                    <a:lstStyle/>
                    <a:p>
                      <a:pPr algn="ctr" fontAlgn="ctr"/>
                      <a:r>
                        <a:rPr lang="zh-CN" altLang="en-US" sz="400" b="0" i="0" u="none" strike="noStrike">
                          <a:solidFill>
                            <a:srgbClr val="000000"/>
                          </a:solidFill>
                          <a:effectLst/>
                          <a:latin typeface="仿宋"/>
                        </a:rPr>
                        <a:t>增值税起征点</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FF0000"/>
                          </a:solidFill>
                          <a:effectLst/>
                          <a:latin typeface="仿宋"/>
                        </a:rPr>
                        <a:t>30000</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c>
                  <a:txBody>
                    <a:bodyPr/>
                    <a:lstStyle/>
                    <a:p>
                      <a:pPr algn="ctr" fontAlgn="ctr"/>
                      <a:r>
                        <a:rPr lang="zh-CN" altLang="en-US" sz="400" b="1" i="0" u="none" strike="noStrike">
                          <a:solidFill>
                            <a:srgbClr val="000000"/>
                          </a:solidFill>
                          <a:effectLst/>
                          <a:latin typeface="仿宋"/>
                        </a:rPr>
                        <a:t>税种</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1" i="0" u="none" strike="noStrike">
                          <a:solidFill>
                            <a:srgbClr val="000000"/>
                          </a:solidFill>
                          <a:effectLst/>
                          <a:latin typeface="仿宋"/>
                        </a:rPr>
                        <a:t>税率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1" i="0" u="none" strike="noStrike">
                          <a:solidFill>
                            <a:srgbClr val="000000"/>
                          </a:solidFill>
                          <a:effectLst/>
                          <a:latin typeface="仿宋"/>
                        </a:rPr>
                        <a:t>金额</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1" i="0" u="none" strike="noStrike">
                          <a:solidFill>
                            <a:srgbClr val="000000"/>
                          </a:solidFill>
                          <a:effectLst/>
                          <a:latin typeface="仿宋"/>
                        </a:rPr>
                        <a:t>说明</a:t>
                      </a:r>
                    </a:p>
                  </a:txBody>
                  <a:tcPr marL="0" marR="0" marT="0" marB="0" anchor="ctr">
                    <a:lnL w="6350" cap="flat" cmpd="sng"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ctr" fontAlgn="ctr"/>
                      <a:endParaRPr lang="zh-CN" altLang="en-US" sz="400" b="1" i="0" u="none" strike="noStrike">
                        <a:solidFill>
                          <a:srgbClr val="000000"/>
                        </a:solidFill>
                        <a:effectLst/>
                        <a:latin typeface="仿宋"/>
                      </a:endParaRPr>
                    </a:p>
                  </a:txBody>
                  <a:tcPr marL="0" marR="0" marT="0" marB="0" anchor="ctr">
                    <a:lnL>
                      <a:noFill/>
                    </a:lnL>
                    <a:lnR>
                      <a:noFill/>
                    </a:lnR>
                    <a:lnT>
                      <a:noFill/>
                    </a:lnT>
                    <a:lnB>
                      <a:noFill/>
                    </a:lnB>
                  </a:tcPr>
                </a:tc>
                <a:tc>
                  <a:txBody>
                    <a:bodyPr/>
                    <a:lstStyle/>
                    <a:p>
                      <a:pPr algn="ctr" fontAlgn="ctr"/>
                      <a:endParaRPr lang="zh-CN" altLang="en-US" sz="400" b="0" i="0" u="none" strike="noStrike">
                        <a:solidFill>
                          <a:srgbClr val="000000"/>
                        </a:solidFill>
                        <a:effectLst/>
                        <a:latin typeface="宋体"/>
                      </a:endParaRPr>
                    </a:p>
                  </a:txBody>
                  <a:tcPr marL="0" marR="0" marT="0" marB="0" anchor="ctr">
                    <a:lnL>
                      <a:noFill/>
                    </a:lnL>
                    <a:lnR>
                      <a:noFill/>
                    </a:lnR>
                    <a:lnT>
                      <a:noFill/>
                    </a:lnT>
                    <a:lnB>
                      <a:noFill/>
                    </a:lnB>
                  </a:tcPr>
                </a:tc>
                <a:tc>
                  <a:txBody>
                    <a:bodyPr/>
                    <a:lstStyle/>
                    <a:p>
                      <a:pPr algn="ctr" fontAlgn="ctr"/>
                      <a:endParaRPr lang="zh-CN" altLang="en-US" sz="400" b="1" i="0" u="none" strike="noStrike">
                        <a:solidFill>
                          <a:srgbClr val="000000"/>
                        </a:solidFill>
                        <a:effectLst/>
                        <a:latin typeface="仿宋"/>
                      </a:endParaRPr>
                    </a:p>
                  </a:txBody>
                  <a:tcPr marL="0" marR="0" marT="0" marB="0" anchor="ctr">
                    <a:lnL>
                      <a:noFill/>
                    </a:lnL>
                    <a:lnR>
                      <a:noFill/>
                    </a:lnR>
                    <a:lnT>
                      <a:noFill/>
                    </a:lnT>
                    <a:lnB>
                      <a:noFill/>
                    </a:lnB>
                  </a:tcPr>
                </a:tc>
                <a:tc>
                  <a:txBody>
                    <a:bodyPr/>
                    <a:lstStyle/>
                    <a:p>
                      <a:pPr algn="ctr" fontAlgn="ctr"/>
                      <a:endParaRPr lang="zh-CN" altLang="en-US" sz="400" b="1" i="0" u="none" strike="noStrike">
                        <a:solidFill>
                          <a:srgbClr val="000000"/>
                        </a:solidFill>
                        <a:effectLst/>
                        <a:latin typeface="仿宋"/>
                      </a:endParaRPr>
                    </a:p>
                  </a:txBody>
                  <a:tcPr marL="0" marR="0" marT="0" marB="0" anchor="ctr">
                    <a:lnL>
                      <a:noFill/>
                    </a:lnL>
                    <a:lnR>
                      <a:noFill/>
                    </a:lnR>
                    <a:lnT>
                      <a:noFill/>
                    </a:lnT>
                    <a:lnB>
                      <a:noFill/>
                    </a:lnB>
                  </a:tcPr>
                </a:tc>
              </a:tr>
              <a:tr h="183820">
                <a:tc>
                  <a:txBody>
                    <a:bodyPr/>
                    <a:lstStyle/>
                    <a:p>
                      <a:pPr algn="ctr" fontAlgn="ctr"/>
                      <a:r>
                        <a:rPr lang="zh-CN" altLang="en-US" sz="400" b="0" i="0" u="none" strike="noStrike">
                          <a:solidFill>
                            <a:srgbClr val="000000"/>
                          </a:solidFill>
                          <a:effectLst/>
                          <a:latin typeface="仿宋"/>
                        </a:rPr>
                        <a:t>建筑面积</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1" i="0" u="none" strike="noStrike">
                          <a:solidFill>
                            <a:srgbClr val="FF0000"/>
                          </a:solidFill>
                          <a:effectLst/>
                          <a:latin typeface="仿宋"/>
                        </a:rPr>
                        <a:t>73 </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ABF8F"/>
                    </a:solidFill>
                  </a:tcPr>
                </a:tc>
                <a:tc>
                  <a:txBody>
                    <a:bodyPr/>
                    <a:lstStyle/>
                    <a:p>
                      <a:pPr algn="ctr" fontAlgn="ctr"/>
                      <a:r>
                        <a:rPr lang="zh-CN" altLang="en-US" sz="400" b="0" i="0" u="none" strike="noStrike">
                          <a:solidFill>
                            <a:srgbClr val="000000"/>
                          </a:solidFill>
                          <a:effectLst/>
                          <a:latin typeface="楷体"/>
                        </a:rPr>
                        <a:t>增值税</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000000"/>
                          </a:solidFill>
                          <a:effectLst/>
                          <a:latin typeface="楷体"/>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000000"/>
                          </a:solidFill>
                          <a:effectLst/>
                          <a:latin typeface="楷体"/>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400" b="0" i="0" u="none" strike="noStrike">
                          <a:solidFill>
                            <a:srgbClr val="000000"/>
                          </a:solidFill>
                          <a:effectLst/>
                          <a:latin typeface="楷体"/>
                        </a:rPr>
                        <a:t>个人将购买</a:t>
                      </a:r>
                      <a:r>
                        <a:rPr lang="en-US" altLang="zh-CN" sz="400" b="0" i="0" u="none" strike="noStrike">
                          <a:solidFill>
                            <a:srgbClr val="000000"/>
                          </a:solidFill>
                          <a:effectLst/>
                          <a:latin typeface="楷体"/>
                        </a:rPr>
                        <a:t>2</a:t>
                      </a:r>
                      <a:r>
                        <a:rPr lang="zh-CN" altLang="en-US" sz="400" b="0" i="0" u="none" strike="noStrike">
                          <a:solidFill>
                            <a:srgbClr val="000000"/>
                          </a:solidFill>
                          <a:effectLst/>
                          <a:latin typeface="楷体"/>
                        </a:rPr>
                        <a:t>年以上（含</a:t>
                      </a:r>
                      <a:r>
                        <a:rPr lang="en-US" altLang="zh-CN" sz="400" b="0" i="0" u="none" strike="noStrike">
                          <a:solidFill>
                            <a:srgbClr val="000000"/>
                          </a:solidFill>
                          <a:effectLst/>
                          <a:latin typeface="楷体"/>
                        </a:rPr>
                        <a:t>2</a:t>
                      </a:r>
                      <a:r>
                        <a:rPr lang="zh-CN" altLang="en-US" sz="400" b="0" i="0" u="none" strike="noStrike">
                          <a:solidFill>
                            <a:srgbClr val="000000"/>
                          </a:solidFill>
                          <a:effectLst/>
                          <a:latin typeface="楷体"/>
                        </a:rPr>
                        <a:t>年）的住房对外销售的，免征增值税</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ctr" fontAlgn="ctr"/>
                      <a:endParaRPr lang="zh-CN" altLang="en-US" sz="400" b="1" i="0" u="none" strike="noStrike">
                        <a:solidFill>
                          <a:srgbClr val="000000"/>
                        </a:solidFill>
                        <a:effectLst/>
                        <a:latin typeface="仿宋"/>
                      </a:endParaRPr>
                    </a:p>
                  </a:txBody>
                  <a:tcPr marL="0" marR="0" marT="0" marB="0" anchor="ctr">
                    <a:lnL>
                      <a:noFill/>
                    </a:lnL>
                    <a:lnR>
                      <a:noFill/>
                    </a:lnR>
                    <a:lnT>
                      <a:noFill/>
                    </a:lnT>
                    <a:lnB>
                      <a:noFill/>
                    </a:lnB>
                  </a:tcPr>
                </a:tc>
                <a:tc>
                  <a:txBody>
                    <a:bodyPr/>
                    <a:lstStyle/>
                    <a:p>
                      <a:pPr algn="ctr" fontAlgn="ctr"/>
                      <a:endParaRPr lang="zh-CN" altLang="en-US" sz="400" b="0" i="0" u="none" strike="noStrike">
                        <a:solidFill>
                          <a:srgbClr val="000000"/>
                        </a:solidFill>
                        <a:effectLst/>
                        <a:latin typeface="宋体"/>
                      </a:endParaRPr>
                    </a:p>
                  </a:txBody>
                  <a:tcPr marL="0" marR="0" marT="0" marB="0" anchor="ctr">
                    <a:lnL>
                      <a:noFill/>
                    </a:lnL>
                    <a:lnR>
                      <a:noFill/>
                    </a:lnR>
                    <a:lnT>
                      <a:noFill/>
                    </a:lnT>
                    <a:lnB>
                      <a:noFill/>
                    </a:lnB>
                  </a:tcPr>
                </a:tc>
                <a:tc>
                  <a:txBody>
                    <a:bodyPr/>
                    <a:lstStyle/>
                    <a:p>
                      <a:pPr algn="ctr" fontAlgn="ctr"/>
                      <a:endParaRPr lang="zh-CN" altLang="en-US" sz="400" b="1" i="0" u="none" strike="noStrike">
                        <a:solidFill>
                          <a:srgbClr val="000000"/>
                        </a:solidFill>
                        <a:effectLst/>
                        <a:latin typeface="仿宋"/>
                      </a:endParaRPr>
                    </a:p>
                  </a:txBody>
                  <a:tcPr marL="0" marR="0" marT="0" marB="0" anchor="ctr">
                    <a:lnL>
                      <a:noFill/>
                    </a:lnL>
                    <a:lnR>
                      <a:noFill/>
                    </a:lnR>
                    <a:lnT>
                      <a:noFill/>
                    </a:lnT>
                    <a:lnB>
                      <a:noFill/>
                    </a:lnB>
                  </a:tcPr>
                </a:tc>
                <a:tc>
                  <a:txBody>
                    <a:bodyPr/>
                    <a:lstStyle/>
                    <a:p>
                      <a:pPr algn="ctr" fontAlgn="ctr"/>
                      <a:endParaRPr lang="zh-CN" altLang="en-US" sz="400" b="1" i="0" u="none" strike="noStrike">
                        <a:solidFill>
                          <a:srgbClr val="000000"/>
                        </a:solidFill>
                        <a:effectLst/>
                        <a:latin typeface="仿宋"/>
                      </a:endParaRPr>
                    </a:p>
                  </a:txBody>
                  <a:tcPr marL="0" marR="0" marT="0" marB="0" anchor="ctr">
                    <a:lnL>
                      <a:noFill/>
                    </a:lnL>
                    <a:lnR>
                      <a:noFill/>
                    </a:lnR>
                    <a:lnT>
                      <a:noFill/>
                    </a:lnT>
                    <a:lnB>
                      <a:noFill/>
                    </a:lnB>
                  </a:tcPr>
                </a:tc>
              </a:tr>
              <a:tr h="433288">
                <a:tc>
                  <a:txBody>
                    <a:bodyPr/>
                    <a:lstStyle/>
                    <a:p>
                      <a:pPr algn="ctr" fontAlgn="ctr"/>
                      <a:r>
                        <a:rPr lang="zh-CN" altLang="en-US" sz="400" b="0" i="0" u="none" strike="noStrike">
                          <a:solidFill>
                            <a:srgbClr val="000000"/>
                          </a:solidFill>
                          <a:effectLst/>
                          <a:latin typeface="仿宋"/>
                        </a:rPr>
                        <a:t>物业类型</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ctr" fontAlgn="ctr"/>
                      <a:r>
                        <a:rPr lang="zh-CN" altLang="en-US" sz="400" b="0" i="0" u="none" strike="noStrike">
                          <a:solidFill>
                            <a:srgbClr val="FF0000"/>
                          </a:solidFill>
                          <a:effectLst/>
                          <a:latin typeface="仿宋"/>
                        </a:rPr>
                        <a:t>住宅</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BFBFBF"/>
                    </a:solidFill>
                  </a:tcPr>
                </a:tc>
                <a:tc>
                  <a:txBody>
                    <a:bodyPr/>
                    <a:lstStyle/>
                    <a:p>
                      <a:pPr algn="ctr" fontAlgn="ctr"/>
                      <a:r>
                        <a:rPr lang="zh-CN" altLang="en-US" sz="400" b="0" i="0" u="none" strike="noStrike">
                          <a:solidFill>
                            <a:srgbClr val="000000"/>
                          </a:solidFill>
                          <a:effectLst/>
                          <a:latin typeface="楷体"/>
                        </a:rPr>
                        <a:t>附加税费</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000000"/>
                          </a:solidFill>
                          <a:effectLst/>
                          <a:latin typeface="楷体"/>
                        </a:rPr>
                        <a:t>12%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000000"/>
                          </a:solidFill>
                          <a:effectLst/>
                          <a:latin typeface="楷体"/>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400" b="0" i="0" u="none" strike="noStrike" dirty="0">
                          <a:solidFill>
                            <a:srgbClr val="000000"/>
                          </a:solidFill>
                          <a:effectLst/>
                          <a:latin typeface="楷体"/>
                        </a:rPr>
                        <a:t>以应纳增值税额为计税（费）依据，城市维护建设税按市区</a:t>
                      </a:r>
                      <a:r>
                        <a:rPr lang="en-US" altLang="zh-CN" sz="400" b="0" i="0" u="none" strike="noStrike" dirty="0">
                          <a:solidFill>
                            <a:srgbClr val="000000"/>
                          </a:solidFill>
                          <a:effectLst/>
                          <a:latin typeface="楷体"/>
                        </a:rPr>
                        <a:t>7%</a:t>
                      </a:r>
                      <a:r>
                        <a:rPr lang="zh-CN" altLang="en-US" sz="400" b="0" i="0" u="none" strike="noStrike" dirty="0">
                          <a:solidFill>
                            <a:srgbClr val="000000"/>
                          </a:solidFill>
                          <a:effectLst/>
                          <a:latin typeface="楷体"/>
                        </a:rPr>
                        <a:t>，县城、镇</a:t>
                      </a:r>
                      <a:r>
                        <a:rPr lang="en-US" altLang="zh-CN" sz="400" b="0" i="0" u="none" strike="noStrike" dirty="0">
                          <a:solidFill>
                            <a:srgbClr val="000000"/>
                          </a:solidFill>
                          <a:effectLst/>
                          <a:latin typeface="楷体"/>
                        </a:rPr>
                        <a:t>5%</a:t>
                      </a:r>
                      <a:r>
                        <a:rPr lang="zh-CN" altLang="en-US" sz="400" b="0" i="0" u="none" strike="noStrike" dirty="0">
                          <a:solidFill>
                            <a:srgbClr val="000000"/>
                          </a:solidFill>
                          <a:effectLst/>
                          <a:latin typeface="楷体"/>
                        </a:rPr>
                        <a:t>，不在市区、县城或镇的，税率为</a:t>
                      </a:r>
                      <a:r>
                        <a:rPr lang="en-US" altLang="zh-CN" sz="400" b="0" i="0" u="none" strike="noStrike" dirty="0">
                          <a:solidFill>
                            <a:srgbClr val="000000"/>
                          </a:solidFill>
                          <a:effectLst/>
                          <a:latin typeface="楷体"/>
                        </a:rPr>
                        <a:t>1%</a:t>
                      </a:r>
                      <a:r>
                        <a:rPr lang="zh-CN" altLang="en-US" sz="400" b="0" i="0" u="none" strike="noStrike" dirty="0">
                          <a:solidFill>
                            <a:srgbClr val="000000"/>
                          </a:solidFill>
                          <a:effectLst/>
                          <a:latin typeface="楷体"/>
                        </a:rPr>
                        <a:t>计征。教育费附加按</a:t>
                      </a:r>
                      <a:r>
                        <a:rPr lang="en-US" altLang="zh-CN" sz="400" b="0" i="0" u="none" strike="noStrike" dirty="0">
                          <a:solidFill>
                            <a:srgbClr val="000000"/>
                          </a:solidFill>
                          <a:effectLst/>
                          <a:latin typeface="楷体"/>
                        </a:rPr>
                        <a:t>3%</a:t>
                      </a:r>
                      <a:r>
                        <a:rPr lang="zh-CN" altLang="en-US" sz="400" b="0" i="0" u="none" strike="noStrike" dirty="0">
                          <a:solidFill>
                            <a:srgbClr val="000000"/>
                          </a:solidFill>
                          <a:effectLst/>
                          <a:latin typeface="楷体"/>
                        </a:rPr>
                        <a:t>的征收率计征。地方教育附加按</a:t>
                      </a:r>
                      <a:r>
                        <a:rPr lang="en-US" altLang="zh-CN" sz="400" b="0" i="0" u="none" strike="noStrike" dirty="0">
                          <a:solidFill>
                            <a:srgbClr val="000000"/>
                          </a:solidFill>
                          <a:effectLst/>
                          <a:latin typeface="楷体"/>
                        </a:rPr>
                        <a:t>2%</a:t>
                      </a:r>
                      <a:r>
                        <a:rPr lang="zh-CN" altLang="en-US" sz="400" b="0" i="0" u="none" strike="noStrike" dirty="0">
                          <a:solidFill>
                            <a:srgbClr val="000000"/>
                          </a:solidFill>
                          <a:effectLst/>
                          <a:latin typeface="楷体"/>
                        </a:rPr>
                        <a:t>的征收率计征</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ctr" fontAlgn="ctr"/>
                      <a:endParaRPr lang="zh-CN" altLang="en-US" sz="400" b="1" i="0" u="none" strike="noStrike">
                        <a:solidFill>
                          <a:srgbClr val="000000"/>
                        </a:solidFill>
                        <a:effectLst/>
                        <a:latin typeface="仿宋"/>
                      </a:endParaRPr>
                    </a:p>
                  </a:txBody>
                  <a:tcPr marL="0" marR="0" marT="0" marB="0" anchor="ctr">
                    <a:lnL>
                      <a:noFill/>
                    </a:lnL>
                    <a:lnR>
                      <a:noFill/>
                    </a:lnR>
                    <a:lnT>
                      <a:noFill/>
                    </a:lnT>
                    <a:lnB>
                      <a:noFill/>
                    </a:lnB>
                  </a:tcPr>
                </a:tc>
                <a:tc>
                  <a:txBody>
                    <a:bodyPr/>
                    <a:lstStyle/>
                    <a:p>
                      <a:pPr algn="ctr" fontAlgn="ctr"/>
                      <a:endParaRPr lang="zh-CN" altLang="en-US" sz="400" b="0" i="0" u="none" strike="noStrike">
                        <a:solidFill>
                          <a:srgbClr val="000000"/>
                        </a:solidFill>
                        <a:effectLst/>
                        <a:latin typeface="宋体"/>
                      </a:endParaRPr>
                    </a:p>
                  </a:txBody>
                  <a:tcPr marL="0" marR="0" marT="0" marB="0" anchor="ctr">
                    <a:lnL>
                      <a:noFill/>
                    </a:lnL>
                    <a:lnR>
                      <a:noFill/>
                    </a:lnR>
                    <a:lnT>
                      <a:noFill/>
                    </a:lnT>
                    <a:lnB>
                      <a:noFill/>
                    </a:lnB>
                  </a:tcPr>
                </a:tc>
                <a:tc>
                  <a:txBody>
                    <a:bodyPr/>
                    <a:lstStyle/>
                    <a:p>
                      <a:pPr algn="ctr" fontAlgn="ctr"/>
                      <a:endParaRPr lang="zh-CN" altLang="en-US" sz="400" b="1" i="0" u="none" strike="noStrike">
                        <a:solidFill>
                          <a:srgbClr val="000000"/>
                        </a:solidFill>
                        <a:effectLst/>
                        <a:latin typeface="仿宋"/>
                      </a:endParaRPr>
                    </a:p>
                  </a:txBody>
                  <a:tcPr marL="0" marR="0" marT="0" marB="0" anchor="ctr">
                    <a:lnL>
                      <a:noFill/>
                    </a:lnL>
                    <a:lnR>
                      <a:noFill/>
                    </a:lnR>
                    <a:lnT>
                      <a:noFill/>
                    </a:lnT>
                    <a:lnB>
                      <a:noFill/>
                    </a:lnB>
                  </a:tcPr>
                </a:tc>
                <a:tc>
                  <a:txBody>
                    <a:bodyPr/>
                    <a:lstStyle/>
                    <a:p>
                      <a:pPr algn="ctr" fontAlgn="ctr"/>
                      <a:endParaRPr lang="zh-CN" altLang="en-US" sz="400" b="1" i="0" u="none" strike="noStrike">
                        <a:solidFill>
                          <a:srgbClr val="000000"/>
                        </a:solidFill>
                        <a:effectLst/>
                        <a:latin typeface="仿宋"/>
                      </a:endParaRPr>
                    </a:p>
                  </a:txBody>
                  <a:tcPr marL="0" marR="0" marT="0" marB="0" anchor="ctr">
                    <a:lnL>
                      <a:noFill/>
                    </a:lnL>
                    <a:lnR>
                      <a:noFill/>
                    </a:lnR>
                    <a:lnT>
                      <a:noFill/>
                    </a:lnT>
                    <a:lnB>
                      <a:noFill/>
                    </a:lnB>
                  </a:tcPr>
                </a:tc>
              </a:tr>
              <a:tr h="183820">
                <a:tc>
                  <a:txBody>
                    <a:bodyPr/>
                    <a:lstStyle/>
                    <a:p>
                      <a:pPr algn="ctr" fontAlgn="ctr"/>
                      <a:r>
                        <a:rPr lang="zh-CN" altLang="en-US" sz="400" b="0" i="0" u="none" strike="noStrike">
                          <a:solidFill>
                            <a:srgbClr val="000000"/>
                          </a:solidFill>
                          <a:effectLst/>
                          <a:latin typeface="仿宋"/>
                        </a:rPr>
                        <a:t>是否满</a:t>
                      </a:r>
                      <a:r>
                        <a:rPr lang="en-US" altLang="zh-CN" sz="400" b="0" i="0" u="none" strike="noStrike">
                          <a:solidFill>
                            <a:srgbClr val="000000"/>
                          </a:solidFill>
                          <a:effectLst/>
                          <a:latin typeface="仿宋"/>
                        </a:rPr>
                        <a:t>2</a:t>
                      </a:r>
                      <a:r>
                        <a:rPr lang="zh-CN" altLang="en-US" sz="400" b="0" i="0" u="none" strike="noStrike">
                          <a:solidFill>
                            <a:srgbClr val="000000"/>
                          </a:solidFill>
                          <a:effectLst/>
                          <a:latin typeface="仿宋"/>
                        </a:rPr>
                        <a:t>年</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1" i="0" u="none" strike="noStrike">
                          <a:solidFill>
                            <a:srgbClr val="FF0000"/>
                          </a:solidFill>
                          <a:effectLst/>
                          <a:latin typeface="仿宋"/>
                        </a:rPr>
                        <a:t>是</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ABF8F"/>
                    </a:solidFill>
                  </a:tcPr>
                </a:tc>
                <a:tc>
                  <a:txBody>
                    <a:bodyPr/>
                    <a:lstStyle/>
                    <a:p>
                      <a:pPr algn="ctr" fontAlgn="ctr"/>
                      <a:r>
                        <a:rPr lang="zh-CN" altLang="en-US" sz="400" b="0" i="0" u="none" strike="noStrike">
                          <a:solidFill>
                            <a:srgbClr val="000000"/>
                          </a:solidFill>
                          <a:effectLst/>
                          <a:latin typeface="楷体"/>
                        </a:rPr>
                        <a:t>所得税</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000000"/>
                          </a:solidFill>
                          <a:effectLst/>
                          <a:latin typeface="楷体"/>
                        </a:rPr>
                        <a:t>1.5%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000000"/>
                          </a:solidFill>
                          <a:effectLst/>
                          <a:latin typeface="楷体"/>
                        </a:rPr>
                        <a:t>347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400" b="0" i="0" u="none" strike="noStrike">
                          <a:solidFill>
                            <a:srgbClr val="000000"/>
                          </a:solidFill>
                          <a:effectLst/>
                          <a:latin typeface="楷体"/>
                        </a:rPr>
                        <a:t>个人销售二手房不能核实原值的，按交易总额</a:t>
                      </a:r>
                      <a:r>
                        <a:rPr lang="en-US" altLang="zh-CN" sz="400" b="0" i="0" u="none" strike="noStrike">
                          <a:solidFill>
                            <a:srgbClr val="000000"/>
                          </a:solidFill>
                          <a:effectLst/>
                          <a:latin typeface="楷体"/>
                        </a:rPr>
                        <a:t>(</a:t>
                      </a:r>
                      <a:r>
                        <a:rPr lang="zh-CN" altLang="en-US" sz="400" b="0" i="0" u="none" strike="noStrike">
                          <a:solidFill>
                            <a:srgbClr val="000000"/>
                          </a:solidFill>
                          <a:effectLst/>
                          <a:latin typeface="楷体"/>
                        </a:rPr>
                        <a:t>增值税不含税收入</a:t>
                      </a:r>
                      <a:r>
                        <a:rPr lang="en-US" altLang="zh-CN" sz="400" b="0" i="0" u="none" strike="noStrike">
                          <a:solidFill>
                            <a:srgbClr val="000000"/>
                          </a:solidFill>
                          <a:effectLst/>
                          <a:latin typeface="楷体"/>
                        </a:rPr>
                        <a:t>)</a:t>
                      </a:r>
                      <a:r>
                        <a:rPr lang="zh-CN" altLang="en-US" sz="400" b="0" i="0" u="none" strike="noStrike">
                          <a:solidFill>
                            <a:srgbClr val="000000"/>
                          </a:solidFill>
                          <a:effectLst/>
                          <a:latin typeface="楷体"/>
                        </a:rPr>
                        <a:t>的</a:t>
                      </a:r>
                      <a:r>
                        <a:rPr lang="en-US" altLang="zh-CN" sz="400" b="0" i="0" u="none" strike="noStrike">
                          <a:solidFill>
                            <a:srgbClr val="000000"/>
                          </a:solidFill>
                          <a:effectLst/>
                          <a:latin typeface="楷体"/>
                        </a:rPr>
                        <a:t>1.5</a:t>
                      </a:r>
                      <a:r>
                        <a:rPr lang="zh-CN" altLang="en-US" sz="400" b="0" i="0" u="none" strike="noStrike">
                          <a:solidFill>
                            <a:srgbClr val="000000"/>
                          </a:solidFill>
                          <a:effectLst/>
                          <a:latin typeface="楷体"/>
                        </a:rPr>
                        <a:t>％计征。</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ctr" fontAlgn="ctr"/>
                      <a:endParaRPr lang="zh-CN" altLang="en-US" sz="400" b="1" i="0" u="none" strike="noStrike">
                        <a:solidFill>
                          <a:srgbClr val="000000"/>
                        </a:solidFill>
                        <a:effectLst/>
                        <a:latin typeface="仿宋"/>
                      </a:endParaRPr>
                    </a:p>
                  </a:txBody>
                  <a:tcPr marL="0" marR="0" marT="0" marB="0" anchor="ctr">
                    <a:lnL>
                      <a:noFill/>
                    </a:lnL>
                    <a:lnR>
                      <a:noFill/>
                    </a:lnR>
                    <a:lnT>
                      <a:noFill/>
                    </a:lnT>
                    <a:lnB>
                      <a:noFill/>
                    </a:lnB>
                  </a:tcPr>
                </a:tc>
                <a:tc>
                  <a:txBody>
                    <a:bodyPr/>
                    <a:lstStyle/>
                    <a:p>
                      <a:pPr algn="ctr" fontAlgn="ctr"/>
                      <a:endParaRPr lang="zh-CN" altLang="en-US" sz="400" b="0" i="0" u="none" strike="noStrike">
                        <a:solidFill>
                          <a:srgbClr val="000000"/>
                        </a:solidFill>
                        <a:effectLst/>
                        <a:latin typeface="宋体"/>
                      </a:endParaRPr>
                    </a:p>
                  </a:txBody>
                  <a:tcPr marL="0" marR="0" marT="0" marB="0" anchor="ctr">
                    <a:lnL>
                      <a:noFill/>
                    </a:lnL>
                    <a:lnR>
                      <a:noFill/>
                    </a:lnR>
                    <a:lnT>
                      <a:noFill/>
                    </a:lnT>
                    <a:lnB>
                      <a:noFill/>
                    </a:lnB>
                  </a:tcPr>
                </a:tc>
                <a:tc>
                  <a:txBody>
                    <a:bodyPr/>
                    <a:lstStyle/>
                    <a:p>
                      <a:pPr algn="ctr" fontAlgn="ctr"/>
                      <a:endParaRPr lang="zh-CN" altLang="en-US" sz="400" b="1" i="0" u="none" strike="noStrike">
                        <a:solidFill>
                          <a:srgbClr val="000000"/>
                        </a:solidFill>
                        <a:effectLst/>
                        <a:latin typeface="仿宋"/>
                      </a:endParaRPr>
                    </a:p>
                  </a:txBody>
                  <a:tcPr marL="0" marR="0" marT="0" marB="0" anchor="ctr">
                    <a:lnL>
                      <a:noFill/>
                    </a:lnL>
                    <a:lnR>
                      <a:noFill/>
                    </a:lnR>
                    <a:lnT>
                      <a:noFill/>
                    </a:lnT>
                    <a:lnB>
                      <a:noFill/>
                    </a:lnB>
                  </a:tcPr>
                </a:tc>
                <a:tc>
                  <a:txBody>
                    <a:bodyPr/>
                    <a:lstStyle/>
                    <a:p>
                      <a:pPr algn="ctr" fontAlgn="ctr"/>
                      <a:endParaRPr lang="zh-CN" altLang="en-US" sz="400" b="1" i="0" u="none" strike="noStrike">
                        <a:solidFill>
                          <a:srgbClr val="000000"/>
                        </a:solidFill>
                        <a:effectLst/>
                        <a:latin typeface="仿宋"/>
                      </a:endParaRPr>
                    </a:p>
                  </a:txBody>
                  <a:tcPr marL="0" marR="0" marT="0" marB="0" anchor="ctr">
                    <a:lnL>
                      <a:noFill/>
                    </a:lnL>
                    <a:lnR>
                      <a:noFill/>
                    </a:lnR>
                    <a:lnT>
                      <a:noFill/>
                    </a:lnT>
                    <a:lnB>
                      <a:noFill/>
                    </a:lnB>
                  </a:tcPr>
                </a:tc>
              </a:tr>
              <a:tr h="183820">
                <a:tc>
                  <a:txBody>
                    <a:bodyPr/>
                    <a:lstStyle/>
                    <a:p>
                      <a:pPr algn="ctr" fontAlgn="ctr"/>
                      <a:r>
                        <a:rPr lang="zh-CN" altLang="en-US" sz="400" b="0" i="0" u="none" strike="noStrike">
                          <a:solidFill>
                            <a:srgbClr val="000000"/>
                          </a:solidFill>
                          <a:effectLst/>
                          <a:latin typeface="仿宋"/>
                        </a:rPr>
                        <a:t>权属人</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FF0000"/>
                          </a:solidFill>
                          <a:effectLst/>
                          <a:latin typeface="仿宋"/>
                        </a:rPr>
                        <a:t>个人</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BFBFBF"/>
                    </a:solidFill>
                  </a:tcPr>
                </a:tc>
                <a:tc>
                  <a:txBody>
                    <a:bodyPr/>
                    <a:lstStyle/>
                    <a:p>
                      <a:pPr algn="ctr" fontAlgn="ctr"/>
                      <a:r>
                        <a:rPr lang="zh-CN" altLang="en-US" sz="400" b="0" i="0" u="none" strike="noStrike">
                          <a:solidFill>
                            <a:srgbClr val="000000"/>
                          </a:solidFill>
                          <a:effectLst/>
                          <a:latin typeface="楷体"/>
                        </a:rPr>
                        <a:t>印花税</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000000"/>
                          </a:solidFill>
                          <a:effectLst/>
                          <a:latin typeface="楷体"/>
                        </a:rPr>
                        <a:t>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000000"/>
                          </a:solidFill>
                          <a:effectLst/>
                          <a:latin typeface="楷体"/>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400" b="0" i="0" u="none" strike="noStrike">
                          <a:solidFill>
                            <a:srgbClr val="000000"/>
                          </a:solidFill>
                          <a:effectLst/>
                          <a:latin typeface="楷体"/>
                        </a:rPr>
                        <a:t>自</a:t>
                      </a:r>
                      <a:r>
                        <a:rPr lang="en-US" altLang="zh-CN" sz="400" b="0" i="0" u="none" strike="noStrike">
                          <a:solidFill>
                            <a:srgbClr val="000000"/>
                          </a:solidFill>
                          <a:effectLst/>
                          <a:latin typeface="楷体"/>
                        </a:rPr>
                        <a:t>2008</a:t>
                      </a:r>
                      <a:r>
                        <a:rPr lang="zh-CN" altLang="en-US" sz="400" b="0" i="0" u="none" strike="noStrike">
                          <a:solidFill>
                            <a:srgbClr val="000000"/>
                          </a:solidFill>
                          <a:effectLst/>
                          <a:latin typeface="楷体"/>
                        </a:rPr>
                        <a:t>年</a:t>
                      </a:r>
                      <a:r>
                        <a:rPr lang="en-US" altLang="zh-CN" sz="400" b="0" i="0" u="none" strike="noStrike">
                          <a:solidFill>
                            <a:srgbClr val="000000"/>
                          </a:solidFill>
                          <a:effectLst/>
                          <a:latin typeface="楷体"/>
                        </a:rPr>
                        <a:t>11</a:t>
                      </a:r>
                      <a:r>
                        <a:rPr lang="zh-CN" altLang="en-US" sz="400" b="0" i="0" u="none" strike="noStrike">
                          <a:solidFill>
                            <a:srgbClr val="000000"/>
                          </a:solidFill>
                          <a:effectLst/>
                          <a:latin typeface="楷体"/>
                        </a:rPr>
                        <a:t>月</a:t>
                      </a:r>
                      <a:r>
                        <a:rPr lang="en-US" altLang="zh-CN" sz="400" b="0" i="0" u="none" strike="noStrike">
                          <a:solidFill>
                            <a:srgbClr val="000000"/>
                          </a:solidFill>
                          <a:effectLst/>
                          <a:latin typeface="楷体"/>
                        </a:rPr>
                        <a:t>1</a:t>
                      </a:r>
                      <a:r>
                        <a:rPr lang="zh-CN" altLang="en-US" sz="400" b="0" i="0" u="none" strike="noStrike">
                          <a:solidFill>
                            <a:srgbClr val="000000"/>
                          </a:solidFill>
                          <a:effectLst/>
                          <a:latin typeface="楷体"/>
                        </a:rPr>
                        <a:t>日起，对个人销售或购买住房暂免征收印花税。</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ctr" fontAlgn="ctr"/>
                      <a:endParaRPr lang="zh-CN" altLang="en-US" sz="400" b="1" i="0" u="none" strike="noStrike">
                        <a:solidFill>
                          <a:srgbClr val="000000"/>
                        </a:solidFill>
                        <a:effectLst/>
                        <a:latin typeface="仿宋"/>
                      </a:endParaRPr>
                    </a:p>
                  </a:txBody>
                  <a:tcPr marL="0" marR="0" marT="0" marB="0" anchor="ctr">
                    <a:lnL>
                      <a:noFill/>
                    </a:lnL>
                    <a:lnR>
                      <a:noFill/>
                    </a:lnR>
                    <a:lnT>
                      <a:noFill/>
                    </a:lnT>
                    <a:lnB>
                      <a:noFill/>
                    </a:lnB>
                  </a:tcPr>
                </a:tc>
                <a:tc>
                  <a:txBody>
                    <a:bodyPr/>
                    <a:lstStyle/>
                    <a:p>
                      <a:pPr algn="ctr" fontAlgn="ctr"/>
                      <a:endParaRPr lang="zh-CN" altLang="en-US" sz="400" b="0" i="0" u="none" strike="noStrike">
                        <a:solidFill>
                          <a:srgbClr val="000000"/>
                        </a:solidFill>
                        <a:effectLst/>
                        <a:latin typeface="宋体"/>
                      </a:endParaRPr>
                    </a:p>
                  </a:txBody>
                  <a:tcPr marL="0" marR="0" marT="0" marB="0" anchor="ctr">
                    <a:lnL>
                      <a:noFill/>
                    </a:lnL>
                    <a:lnR>
                      <a:noFill/>
                    </a:lnR>
                    <a:lnT>
                      <a:noFill/>
                    </a:lnT>
                    <a:lnB>
                      <a:noFill/>
                    </a:lnB>
                  </a:tcPr>
                </a:tc>
                <a:tc>
                  <a:txBody>
                    <a:bodyPr/>
                    <a:lstStyle/>
                    <a:p>
                      <a:pPr algn="ctr" fontAlgn="ctr"/>
                      <a:endParaRPr lang="zh-CN" altLang="en-US" sz="400" b="1" i="0" u="none" strike="noStrike">
                        <a:solidFill>
                          <a:srgbClr val="000000"/>
                        </a:solidFill>
                        <a:effectLst/>
                        <a:latin typeface="仿宋"/>
                      </a:endParaRPr>
                    </a:p>
                  </a:txBody>
                  <a:tcPr marL="0" marR="0" marT="0" marB="0" anchor="ctr">
                    <a:lnL>
                      <a:noFill/>
                    </a:lnL>
                    <a:lnR>
                      <a:noFill/>
                    </a:lnR>
                    <a:lnT>
                      <a:noFill/>
                    </a:lnT>
                    <a:lnB>
                      <a:noFill/>
                    </a:lnB>
                  </a:tcPr>
                </a:tc>
                <a:tc>
                  <a:txBody>
                    <a:bodyPr/>
                    <a:lstStyle/>
                    <a:p>
                      <a:pPr algn="ctr" fontAlgn="ctr"/>
                      <a:endParaRPr lang="zh-CN" altLang="en-US" sz="400" b="1" i="0" u="none" strike="noStrike">
                        <a:solidFill>
                          <a:srgbClr val="000000"/>
                        </a:solidFill>
                        <a:effectLst/>
                        <a:latin typeface="仿宋"/>
                      </a:endParaRPr>
                    </a:p>
                  </a:txBody>
                  <a:tcPr marL="0" marR="0" marT="0" marB="0" anchor="ctr">
                    <a:lnL>
                      <a:noFill/>
                    </a:lnL>
                    <a:lnR>
                      <a:noFill/>
                    </a:lnR>
                    <a:lnT>
                      <a:noFill/>
                    </a:lnT>
                    <a:lnB>
                      <a:noFill/>
                    </a:lnB>
                  </a:tcPr>
                </a:tc>
              </a:tr>
              <a:tr h="183820">
                <a:tc>
                  <a:txBody>
                    <a:bodyPr/>
                    <a:lstStyle/>
                    <a:p>
                      <a:pPr algn="ctr" fontAlgn="ctr"/>
                      <a:r>
                        <a:rPr lang="zh-CN" altLang="en-US" sz="400" b="0" i="0" u="none" strike="noStrike">
                          <a:solidFill>
                            <a:srgbClr val="000000"/>
                          </a:solidFill>
                          <a:effectLst/>
                          <a:latin typeface="仿宋"/>
                        </a:rPr>
                        <a:t>所在区域</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ctr" fontAlgn="ctr"/>
                      <a:r>
                        <a:rPr lang="zh-CN" altLang="en-US" sz="400" b="0" i="0" u="none" strike="noStrike">
                          <a:solidFill>
                            <a:srgbClr val="FF0000"/>
                          </a:solidFill>
                          <a:effectLst/>
                          <a:latin typeface="仿宋"/>
                        </a:rPr>
                        <a:t>市区</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ABF8F"/>
                    </a:solidFill>
                  </a:tcPr>
                </a:tc>
                <a:tc>
                  <a:txBody>
                    <a:bodyPr/>
                    <a:lstStyle/>
                    <a:p>
                      <a:pPr algn="ctr" fontAlgn="ctr"/>
                      <a:r>
                        <a:rPr lang="zh-CN" altLang="en-US" sz="400" b="0" i="0" u="none" strike="noStrike">
                          <a:solidFill>
                            <a:srgbClr val="000000"/>
                          </a:solidFill>
                          <a:effectLst/>
                          <a:latin typeface="楷体"/>
                        </a:rPr>
                        <a:t>土地增值税</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000000"/>
                          </a:solidFill>
                          <a:effectLst/>
                          <a:latin typeface="楷体"/>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000000"/>
                          </a:solidFill>
                          <a:effectLst/>
                          <a:latin typeface="楷体"/>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400" b="0" i="0" u="none" strike="noStrike">
                          <a:solidFill>
                            <a:srgbClr val="000000"/>
                          </a:solidFill>
                          <a:effectLst/>
                          <a:latin typeface="楷体"/>
                        </a:rPr>
                        <a:t>自</a:t>
                      </a:r>
                      <a:r>
                        <a:rPr lang="en-US" altLang="zh-CN" sz="400" b="0" i="0" u="none" strike="noStrike">
                          <a:solidFill>
                            <a:srgbClr val="000000"/>
                          </a:solidFill>
                          <a:effectLst/>
                          <a:latin typeface="楷体"/>
                        </a:rPr>
                        <a:t>2008</a:t>
                      </a:r>
                      <a:r>
                        <a:rPr lang="zh-CN" altLang="en-US" sz="400" b="0" i="0" u="none" strike="noStrike">
                          <a:solidFill>
                            <a:srgbClr val="000000"/>
                          </a:solidFill>
                          <a:effectLst/>
                          <a:latin typeface="楷体"/>
                        </a:rPr>
                        <a:t>年</a:t>
                      </a:r>
                      <a:r>
                        <a:rPr lang="en-US" altLang="zh-CN" sz="400" b="0" i="0" u="none" strike="noStrike">
                          <a:solidFill>
                            <a:srgbClr val="000000"/>
                          </a:solidFill>
                          <a:effectLst/>
                          <a:latin typeface="楷体"/>
                        </a:rPr>
                        <a:t>11</a:t>
                      </a:r>
                      <a:r>
                        <a:rPr lang="zh-CN" altLang="en-US" sz="400" b="0" i="0" u="none" strike="noStrike">
                          <a:solidFill>
                            <a:srgbClr val="000000"/>
                          </a:solidFill>
                          <a:effectLst/>
                          <a:latin typeface="楷体"/>
                        </a:rPr>
                        <a:t>月</a:t>
                      </a:r>
                      <a:r>
                        <a:rPr lang="en-US" altLang="zh-CN" sz="400" b="0" i="0" u="none" strike="noStrike">
                          <a:solidFill>
                            <a:srgbClr val="000000"/>
                          </a:solidFill>
                          <a:effectLst/>
                          <a:latin typeface="楷体"/>
                        </a:rPr>
                        <a:t>1</a:t>
                      </a:r>
                      <a:r>
                        <a:rPr lang="zh-CN" altLang="en-US" sz="400" b="0" i="0" u="none" strike="noStrike">
                          <a:solidFill>
                            <a:srgbClr val="000000"/>
                          </a:solidFill>
                          <a:effectLst/>
                          <a:latin typeface="楷体"/>
                        </a:rPr>
                        <a:t>日起，个人销售住房暂免征收土地增值税。  </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ctr" fontAlgn="ctr"/>
                      <a:endParaRPr lang="zh-CN" altLang="en-US" sz="400" b="1" i="0" u="none" strike="noStrike">
                        <a:solidFill>
                          <a:srgbClr val="000000"/>
                        </a:solidFill>
                        <a:effectLst/>
                        <a:latin typeface="仿宋"/>
                      </a:endParaRPr>
                    </a:p>
                  </a:txBody>
                  <a:tcPr marL="0" marR="0" marT="0" marB="0" anchor="ctr">
                    <a:lnL>
                      <a:noFill/>
                    </a:lnL>
                    <a:lnR>
                      <a:noFill/>
                    </a:lnR>
                    <a:lnT>
                      <a:noFill/>
                    </a:lnT>
                    <a:lnB>
                      <a:noFill/>
                    </a:lnB>
                  </a:tcPr>
                </a:tc>
                <a:tc>
                  <a:txBody>
                    <a:bodyPr/>
                    <a:lstStyle/>
                    <a:p>
                      <a:pPr algn="ctr" fontAlgn="ctr"/>
                      <a:endParaRPr lang="zh-CN" altLang="en-US" sz="400" b="0" i="0" u="none" strike="noStrike">
                        <a:solidFill>
                          <a:srgbClr val="000000"/>
                        </a:solidFill>
                        <a:effectLst/>
                        <a:latin typeface="宋体"/>
                      </a:endParaRPr>
                    </a:p>
                  </a:txBody>
                  <a:tcPr marL="0" marR="0" marT="0" marB="0" anchor="ctr">
                    <a:lnL>
                      <a:noFill/>
                    </a:lnL>
                    <a:lnR>
                      <a:noFill/>
                    </a:lnR>
                    <a:lnT>
                      <a:noFill/>
                    </a:lnT>
                    <a:lnB>
                      <a:noFill/>
                    </a:lnB>
                  </a:tcPr>
                </a:tc>
                <a:tc>
                  <a:txBody>
                    <a:bodyPr/>
                    <a:lstStyle/>
                    <a:p>
                      <a:pPr algn="ctr" fontAlgn="ctr"/>
                      <a:endParaRPr lang="zh-CN" altLang="en-US" sz="400" b="1" i="0" u="none" strike="noStrike">
                        <a:solidFill>
                          <a:srgbClr val="000000"/>
                        </a:solidFill>
                        <a:effectLst/>
                        <a:latin typeface="仿宋"/>
                      </a:endParaRPr>
                    </a:p>
                  </a:txBody>
                  <a:tcPr marL="0" marR="0" marT="0" marB="0" anchor="ctr">
                    <a:lnL>
                      <a:noFill/>
                    </a:lnL>
                    <a:lnR>
                      <a:noFill/>
                    </a:lnR>
                    <a:lnT>
                      <a:noFill/>
                    </a:lnT>
                    <a:lnB>
                      <a:noFill/>
                    </a:lnB>
                  </a:tcPr>
                </a:tc>
                <a:tc>
                  <a:txBody>
                    <a:bodyPr/>
                    <a:lstStyle/>
                    <a:p>
                      <a:pPr algn="ctr" fontAlgn="ctr"/>
                      <a:endParaRPr lang="zh-CN" altLang="en-US" sz="400" b="1" i="0" u="none" strike="noStrike">
                        <a:solidFill>
                          <a:srgbClr val="000000"/>
                        </a:solidFill>
                        <a:effectLst/>
                        <a:latin typeface="仿宋"/>
                      </a:endParaRPr>
                    </a:p>
                  </a:txBody>
                  <a:tcPr marL="0" marR="0" marT="0" marB="0" anchor="ctr">
                    <a:lnL>
                      <a:noFill/>
                    </a:lnL>
                    <a:lnR>
                      <a:noFill/>
                    </a:lnR>
                    <a:lnT>
                      <a:noFill/>
                    </a:lnT>
                    <a:lnB>
                      <a:noFill/>
                    </a:lnB>
                  </a:tcPr>
                </a:tc>
              </a:tr>
              <a:tr h="275729">
                <a:tc>
                  <a:txBody>
                    <a:bodyPr/>
                    <a:lstStyle/>
                    <a:p>
                      <a:pPr algn="ctr" fontAlgn="ctr"/>
                      <a:r>
                        <a:rPr lang="zh-CN" altLang="en-US" sz="400" b="0" i="0" u="none" strike="noStrike">
                          <a:solidFill>
                            <a:srgbClr val="000000"/>
                          </a:solidFill>
                          <a:effectLst/>
                          <a:latin typeface="仿宋"/>
                        </a:rPr>
                        <a:t>出租增值税率</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ctr" fontAlgn="ctr"/>
                      <a:r>
                        <a:rPr lang="en-US" altLang="zh-CN" sz="400" b="0" i="0" u="none" strike="noStrike">
                          <a:solidFill>
                            <a:srgbClr val="FF0000"/>
                          </a:solidFill>
                          <a:effectLst/>
                          <a:latin typeface="仿宋"/>
                        </a:rPr>
                        <a:t>5%</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楷体"/>
                        </a:rPr>
                        <a:t>交易手续费</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000000"/>
                          </a:solidFill>
                          <a:effectLst/>
                          <a:latin typeface="楷体"/>
                        </a:rPr>
                        <a:t>2.0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000000"/>
                          </a:solidFill>
                          <a:effectLst/>
                          <a:latin typeface="楷体"/>
                        </a:rPr>
                        <a:t>2.0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400" b="0" i="0" u="none" strike="noStrike">
                          <a:solidFill>
                            <a:srgbClr val="000000"/>
                          </a:solidFill>
                          <a:effectLst/>
                          <a:latin typeface="楷体"/>
                        </a:rPr>
                        <a:t>交易手续费按建筑面积计取，</a:t>
                      </a:r>
                      <a:r>
                        <a:rPr lang="en-US" altLang="zh-CN" sz="400" b="0" i="0" u="none" strike="noStrike">
                          <a:solidFill>
                            <a:srgbClr val="000000"/>
                          </a:solidFill>
                          <a:effectLst/>
                          <a:latin typeface="楷体"/>
                        </a:rPr>
                        <a:t>2015</a:t>
                      </a:r>
                      <a:r>
                        <a:rPr lang="zh-CN" altLang="en-US" sz="400" b="0" i="0" u="none" strike="noStrike">
                          <a:solidFill>
                            <a:srgbClr val="000000"/>
                          </a:solidFill>
                          <a:effectLst/>
                          <a:latin typeface="楷体"/>
                        </a:rPr>
                        <a:t>年</a:t>
                      </a:r>
                      <a:r>
                        <a:rPr lang="en-US" altLang="zh-CN" sz="400" b="0" i="0" u="none" strike="noStrike">
                          <a:solidFill>
                            <a:srgbClr val="000000"/>
                          </a:solidFill>
                          <a:effectLst/>
                          <a:latin typeface="楷体"/>
                        </a:rPr>
                        <a:t>10</a:t>
                      </a:r>
                      <a:r>
                        <a:rPr lang="zh-CN" altLang="en-US" sz="400" b="0" i="0" u="none" strike="noStrike">
                          <a:solidFill>
                            <a:srgbClr val="000000"/>
                          </a:solidFill>
                          <a:effectLst/>
                          <a:latin typeface="楷体"/>
                        </a:rPr>
                        <a:t>月</a:t>
                      </a:r>
                      <a:r>
                        <a:rPr lang="en-US" altLang="zh-CN" sz="400" b="0" i="0" u="none" strike="noStrike">
                          <a:solidFill>
                            <a:srgbClr val="000000"/>
                          </a:solidFill>
                          <a:effectLst/>
                          <a:latin typeface="楷体"/>
                        </a:rPr>
                        <a:t>15</a:t>
                      </a:r>
                      <a:r>
                        <a:rPr lang="zh-CN" altLang="en-US" sz="400" b="0" i="0" u="none" strike="noStrike">
                          <a:solidFill>
                            <a:srgbClr val="000000"/>
                          </a:solidFill>
                          <a:effectLst/>
                          <a:latin typeface="楷体"/>
                        </a:rPr>
                        <a:t>日起，存量住房交易手续费由现行每平方米</a:t>
                      </a:r>
                      <a:r>
                        <a:rPr lang="en-US" altLang="zh-CN" sz="400" b="0" i="0" u="none" strike="noStrike">
                          <a:solidFill>
                            <a:srgbClr val="000000"/>
                          </a:solidFill>
                          <a:effectLst/>
                          <a:latin typeface="楷体"/>
                        </a:rPr>
                        <a:t>6</a:t>
                      </a:r>
                      <a:r>
                        <a:rPr lang="zh-CN" altLang="en-US" sz="400" b="0" i="0" u="none" strike="noStrike">
                          <a:solidFill>
                            <a:srgbClr val="000000"/>
                          </a:solidFill>
                          <a:effectLst/>
                          <a:latin typeface="楷体"/>
                        </a:rPr>
                        <a:t>元降为每平方米</a:t>
                      </a:r>
                      <a:r>
                        <a:rPr lang="en-US" altLang="zh-CN" sz="400" b="0" i="0" u="none" strike="noStrike">
                          <a:solidFill>
                            <a:srgbClr val="000000"/>
                          </a:solidFill>
                          <a:effectLst/>
                          <a:latin typeface="楷体"/>
                        </a:rPr>
                        <a:t>4</a:t>
                      </a:r>
                      <a:r>
                        <a:rPr lang="zh-CN" altLang="en-US" sz="400" b="0" i="0" u="none" strike="noStrike">
                          <a:solidFill>
                            <a:srgbClr val="000000"/>
                          </a:solidFill>
                          <a:effectLst/>
                          <a:latin typeface="楷体"/>
                        </a:rPr>
                        <a:t>元，双方各承担</a:t>
                      </a:r>
                      <a:r>
                        <a:rPr lang="en-US" altLang="zh-CN" sz="400" b="0" i="0" u="none" strike="noStrike">
                          <a:solidFill>
                            <a:srgbClr val="000000"/>
                          </a:solidFill>
                          <a:effectLst/>
                          <a:latin typeface="楷体"/>
                        </a:rPr>
                        <a:t>50%</a:t>
                      </a:r>
                      <a:r>
                        <a:rPr lang="zh-CN" altLang="en-US" sz="400" b="0" i="0" u="none" strike="noStrike">
                          <a:solidFill>
                            <a:srgbClr val="000000"/>
                          </a:solidFill>
                          <a:effectLst/>
                          <a:latin typeface="楷体"/>
                        </a:rPr>
                        <a:t>。</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ctr" fontAlgn="ctr"/>
                      <a:endParaRPr lang="zh-CN" altLang="en-US" sz="400" b="0" i="0" u="none" strike="noStrike">
                        <a:solidFill>
                          <a:srgbClr val="000000"/>
                        </a:solidFill>
                        <a:effectLst/>
                        <a:latin typeface="宋体"/>
                      </a:endParaRPr>
                    </a:p>
                  </a:txBody>
                  <a:tcPr marL="0" marR="0" marT="0" marB="0" anchor="ctr">
                    <a:lnL>
                      <a:noFill/>
                    </a:lnL>
                    <a:lnR>
                      <a:noFill/>
                    </a:lnR>
                    <a:lnT>
                      <a:noFill/>
                    </a:lnT>
                    <a:lnB>
                      <a:noFill/>
                    </a:lnB>
                  </a:tcPr>
                </a:tc>
                <a:tc>
                  <a:txBody>
                    <a:bodyPr/>
                    <a:lstStyle/>
                    <a:p>
                      <a:pPr algn="ctr" fontAlgn="ctr"/>
                      <a:endParaRPr lang="zh-CN" altLang="en-US" sz="400" b="0" i="0" u="none" strike="noStrike">
                        <a:solidFill>
                          <a:srgbClr val="000000"/>
                        </a:solidFill>
                        <a:effectLst/>
                        <a:latin typeface="宋体"/>
                      </a:endParaRPr>
                    </a:p>
                  </a:txBody>
                  <a:tcPr marL="0" marR="0" marT="0" marB="0" anchor="ctr">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r>
              <a:tr h="180537">
                <a:tc>
                  <a:txBody>
                    <a:bodyPr/>
                    <a:lstStyle/>
                    <a:p>
                      <a:pPr algn="ctr" fontAlgn="ctr"/>
                      <a:r>
                        <a:rPr lang="zh-CN" altLang="en-US" sz="400" b="0" i="0" u="none" strike="noStrike">
                          <a:solidFill>
                            <a:srgbClr val="000000"/>
                          </a:solidFill>
                          <a:effectLst/>
                          <a:latin typeface="仿宋"/>
                        </a:rPr>
                        <a:t>个人是否免征</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ctr" fontAlgn="ctr"/>
                      <a:r>
                        <a:rPr lang="en-US" sz="400" b="0" i="0" u="none" strike="noStrike">
                          <a:solidFill>
                            <a:srgbClr val="FF0000"/>
                          </a:solidFill>
                          <a:effectLst/>
                          <a:latin typeface="仿宋"/>
                        </a:rPr>
                        <a:t>TRUE</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c>
                  <a:txBody>
                    <a:bodyPr/>
                    <a:lstStyle/>
                    <a:p>
                      <a:pPr algn="ctr" fontAlgn="ctr"/>
                      <a:r>
                        <a:rPr lang="zh-CN" altLang="en-US" sz="400" b="1" i="0" u="none" strike="noStrike">
                          <a:solidFill>
                            <a:srgbClr val="000000"/>
                          </a:solidFill>
                          <a:effectLst/>
                          <a:latin typeface="仿宋"/>
                        </a:rPr>
                        <a:t>合计</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altLang="zh-CN" sz="400" b="1" i="0" u="none" strike="noStrike">
                          <a:solidFill>
                            <a:srgbClr val="000000"/>
                          </a:solidFill>
                          <a:effectLst/>
                          <a:latin typeface="仿宋"/>
                        </a:rPr>
                        <a:t>349</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zh-CN" altLang="en-US" sz="400" b="1" i="0" u="none" strike="noStrike">
                          <a:solidFill>
                            <a:srgbClr val="000000"/>
                          </a:solidFill>
                          <a:effectLst/>
                          <a:latin typeface="仿宋"/>
                        </a:rPr>
                        <a:t>　</a:t>
                      </a:r>
                    </a:p>
                  </a:txBody>
                  <a:tcPr marL="0" marR="0" marT="0"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ctr" fontAlgn="ctr"/>
                      <a:endParaRPr lang="zh-CN" altLang="en-US" sz="400" b="0" i="0" u="none" strike="noStrike">
                        <a:solidFill>
                          <a:srgbClr val="000000"/>
                        </a:solidFill>
                        <a:effectLst/>
                        <a:latin typeface="宋体"/>
                      </a:endParaRPr>
                    </a:p>
                  </a:txBody>
                  <a:tcPr marL="0" marR="0" marT="0" marB="0" anchor="ctr">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r>
              <a:tr h="98475">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w="6350" cap="flat" cmpd="sng" algn="ctr">
                      <a:solidFill>
                        <a:srgbClr val="808080"/>
                      </a:solidFill>
                      <a:prstDash val="solid"/>
                      <a:round/>
                      <a:headEnd type="none" w="med" len="med"/>
                      <a:tailEnd type="none" w="med" len="med"/>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w="6350" cap="flat" cmpd="sng" algn="ctr">
                      <a:solidFill>
                        <a:srgbClr val="808080"/>
                      </a:solidFill>
                      <a:prstDash val="solid"/>
                      <a:round/>
                      <a:headEnd type="none" w="med" len="med"/>
                      <a:tailEnd type="none" w="med" len="med"/>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r>
              <a:tr h="182178">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gridSpan="3">
                  <a:txBody>
                    <a:bodyPr/>
                    <a:lstStyle/>
                    <a:p>
                      <a:pPr algn="ctr" fontAlgn="b"/>
                      <a:r>
                        <a:rPr lang="zh-CN" altLang="en-US" sz="400" b="0" i="0" u="none" strike="noStrike">
                          <a:solidFill>
                            <a:srgbClr val="000000"/>
                          </a:solidFill>
                          <a:effectLst/>
                          <a:latin typeface="宋体"/>
                        </a:rPr>
                        <a:t>报酬率求取表</a:t>
                      </a:r>
                    </a:p>
                  </a:txBody>
                  <a:tcPr marL="0" marR="0" marT="0"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r>
              <a:tr h="183820">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ctr" fontAlgn="b"/>
                      <a:r>
                        <a:rPr lang="zh-CN" altLang="en-US" sz="400" b="0" i="0" u="none" strike="noStrike">
                          <a:solidFill>
                            <a:srgbClr val="000000"/>
                          </a:solidFill>
                          <a:effectLst/>
                          <a:latin typeface="楷体"/>
                        </a:rPr>
                        <a:t>序号</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CN" altLang="en-US" sz="400" b="0" i="0" u="none" strike="noStrike">
                          <a:solidFill>
                            <a:srgbClr val="000000"/>
                          </a:solidFill>
                          <a:effectLst/>
                          <a:latin typeface="楷体"/>
                        </a:rPr>
                        <a:t>项目</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CN" altLang="en-US" sz="400" b="0" i="0" u="none" strike="noStrike">
                          <a:solidFill>
                            <a:srgbClr val="000000"/>
                          </a:solidFill>
                          <a:effectLst/>
                          <a:latin typeface="楷体"/>
                        </a:rPr>
                        <a:t>估价对象取值</a:t>
                      </a: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r>
              <a:tr h="101781">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ctr" fontAlgn="b"/>
                      <a:r>
                        <a:rPr lang="en-US" altLang="zh-CN" sz="400" b="0" i="0" u="none" strike="noStrike">
                          <a:solidFill>
                            <a:srgbClr val="000000"/>
                          </a:solidFill>
                          <a:effectLst/>
                          <a:latin typeface="楷体"/>
                        </a:rPr>
                        <a:t>1</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CN" altLang="en-US" sz="500" b="0" i="0" u="none" strike="noStrike">
                          <a:solidFill>
                            <a:srgbClr val="000000"/>
                          </a:solidFill>
                          <a:effectLst/>
                          <a:latin typeface="楷体"/>
                        </a:rPr>
                        <a:t>无风险报酬率</a:t>
                      </a:r>
                      <a:r>
                        <a:rPr lang="en-US" altLang="zh-CN" sz="500" b="0" i="0" u="none" strike="noStrike">
                          <a:solidFill>
                            <a:srgbClr val="000000"/>
                          </a:solidFill>
                          <a:effectLst/>
                          <a:latin typeface="楷体"/>
                        </a:rPr>
                        <a:t>(</a:t>
                      </a:r>
                      <a:r>
                        <a:rPr lang="zh-CN" altLang="en-US" sz="500" b="0" i="0" u="none" strike="noStrike">
                          <a:solidFill>
                            <a:srgbClr val="000000"/>
                          </a:solidFill>
                          <a:effectLst/>
                          <a:latin typeface="楷体"/>
                        </a:rPr>
                        <a:t>一年期存款基准利率</a:t>
                      </a:r>
                      <a:r>
                        <a:rPr lang="en-US" altLang="zh-CN" sz="500" b="0" i="0" u="none" strike="noStrike">
                          <a:solidFill>
                            <a:srgbClr val="000000"/>
                          </a:solidFill>
                          <a:effectLst/>
                          <a:latin typeface="楷体"/>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400" b="0" i="0" u="none" strike="noStrike">
                          <a:solidFill>
                            <a:srgbClr val="000000"/>
                          </a:solidFill>
                          <a:effectLst/>
                          <a:latin typeface="楷体"/>
                        </a:rPr>
                        <a:t>1.50%</a:t>
                      </a: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r>
              <a:tr h="91910">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ctr" fontAlgn="b"/>
                      <a:r>
                        <a:rPr lang="en-US" altLang="zh-CN" sz="400" b="0" i="0" u="none" strike="noStrike">
                          <a:solidFill>
                            <a:srgbClr val="000000"/>
                          </a:solidFill>
                          <a:effectLst/>
                          <a:latin typeface="楷体"/>
                        </a:rPr>
                        <a:t>2</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CN" altLang="en-US" sz="400" b="0" i="0" u="none" strike="noStrike">
                          <a:solidFill>
                            <a:srgbClr val="000000"/>
                          </a:solidFill>
                          <a:effectLst/>
                          <a:latin typeface="楷体"/>
                        </a:rPr>
                        <a:t>投资风险补偿率</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FF0000"/>
                          </a:solidFill>
                          <a:effectLst/>
                          <a:latin typeface="仿宋"/>
                        </a:rPr>
                        <a:t>1.75%</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BFBFBF"/>
                    </a:solidFill>
                  </a:tcPr>
                </a:tc>
                <a:tc>
                  <a:txBody>
                    <a:bodyPr/>
                    <a:lstStyle/>
                    <a:p>
                      <a:pPr algn="l" fontAlgn="b"/>
                      <a:endParaRPr lang="zh-CN" altLang="en-US" sz="400" b="0" i="0" u="none" strike="noStrike">
                        <a:solidFill>
                          <a:srgbClr val="000000"/>
                        </a:solidFill>
                        <a:effectLst/>
                        <a:latin typeface="宋体"/>
                      </a:endParaRPr>
                    </a:p>
                  </a:txBody>
                  <a:tcPr marL="0" marR="0" marT="0" marB="0" anchor="b">
                    <a:lnL w="6350" cap="flat" cmpd="sng" algn="ctr">
                      <a:solidFill>
                        <a:srgbClr val="808080"/>
                      </a:solidFill>
                      <a:prstDash val="solid"/>
                      <a:round/>
                      <a:headEnd type="none" w="med" len="med"/>
                      <a:tailEnd type="none" w="med" len="med"/>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r>
              <a:tr h="91910">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ctr" fontAlgn="b"/>
                      <a:r>
                        <a:rPr lang="en-US" altLang="zh-CN" sz="400" b="0" i="0" u="none" strike="noStrike">
                          <a:solidFill>
                            <a:srgbClr val="000000"/>
                          </a:solidFill>
                          <a:effectLst/>
                          <a:latin typeface="楷体"/>
                        </a:rPr>
                        <a:t>3</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CN" altLang="en-US" sz="400" b="0" i="0" u="none" strike="noStrike">
                          <a:solidFill>
                            <a:srgbClr val="000000"/>
                          </a:solidFill>
                          <a:effectLst/>
                          <a:latin typeface="楷体"/>
                        </a:rPr>
                        <a:t>管理负担补偿率</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FF0000"/>
                          </a:solidFill>
                          <a:effectLst/>
                          <a:latin typeface="仿宋"/>
                        </a:rPr>
                        <a:t>1.50%</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BFBFBF"/>
                    </a:solidFill>
                  </a:tcPr>
                </a:tc>
                <a:tc>
                  <a:txBody>
                    <a:bodyPr/>
                    <a:lstStyle/>
                    <a:p>
                      <a:pPr algn="l" fontAlgn="b"/>
                      <a:endParaRPr lang="zh-CN" altLang="en-US" sz="400" b="0" i="0" u="none" strike="noStrike">
                        <a:solidFill>
                          <a:srgbClr val="000000"/>
                        </a:solidFill>
                        <a:effectLst/>
                        <a:latin typeface="宋体"/>
                      </a:endParaRPr>
                    </a:p>
                  </a:txBody>
                  <a:tcPr marL="0" marR="0" marT="0" marB="0" anchor="b">
                    <a:lnL w="6350" cap="flat" cmpd="sng" algn="ctr">
                      <a:solidFill>
                        <a:srgbClr val="808080"/>
                      </a:solidFill>
                      <a:prstDash val="solid"/>
                      <a:round/>
                      <a:headEnd type="none" w="med" len="med"/>
                      <a:tailEnd type="none" w="med" len="med"/>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r>
              <a:tr h="91910">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ctr" fontAlgn="b"/>
                      <a:r>
                        <a:rPr lang="en-US" altLang="zh-CN" sz="400" b="0" i="0" u="none" strike="noStrike">
                          <a:solidFill>
                            <a:srgbClr val="000000"/>
                          </a:solidFill>
                          <a:effectLst/>
                          <a:latin typeface="楷体"/>
                        </a:rPr>
                        <a:t>4</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CN" altLang="en-US" sz="400" b="0" i="0" u="none" strike="noStrike">
                          <a:solidFill>
                            <a:srgbClr val="000000"/>
                          </a:solidFill>
                          <a:effectLst/>
                          <a:latin typeface="楷体"/>
                        </a:rPr>
                        <a:t>缺乏流动性补偿率</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FF0000"/>
                          </a:solidFill>
                          <a:effectLst/>
                          <a:latin typeface="仿宋"/>
                        </a:rPr>
                        <a:t>2.00%</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BFBFBF"/>
                    </a:solidFill>
                  </a:tcPr>
                </a:tc>
                <a:tc>
                  <a:txBody>
                    <a:bodyPr/>
                    <a:lstStyle/>
                    <a:p>
                      <a:pPr algn="l" fontAlgn="b"/>
                      <a:endParaRPr lang="zh-CN" altLang="en-US" sz="400" b="0" i="0" u="none" strike="noStrike">
                        <a:solidFill>
                          <a:srgbClr val="000000"/>
                        </a:solidFill>
                        <a:effectLst/>
                        <a:latin typeface="宋体"/>
                      </a:endParaRPr>
                    </a:p>
                  </a:txBody>
                  <a:tcPr marL="0" marR="0" marT="0" marB="0" anchor="b">
                    <a:lnL w="6350" cap="flat" cmpd="sng" algn="ctr">
                      <a:solidFill>
                        <a:srgbClr val="808080"/>
                      </a:solidFill>
                      <a:prstDash val="solid"/>
                      <a:round/>
                      <a:headEnd type="none" w="med" len="med"/>
                      <a:tailEnd type="none" w="med" len="med"/>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r>
              <a:tr h="91910">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ctr" fontAlgn="b"/>
                      <a:r>
                        <a:rPr lang="en-US" altLang="zh-CN" sz="400" b="0" i="0" u="none" strike="noStrike">
                          <a:solidFill>
                            <a:srgbClr val="000000"/>
                          </a:solidFill>
                          <a:effectLst/>
                          <a:latin typeface="楷体"/>
                        </a:rPr>
                        <a:t>5</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CN" altLang="en-US" sz="400" b="0" i="0" u="none" strike="noStrike">
                          <a:solidFill>
                            <a:srgbClr val="000000"/>
                          </a:solidFill>
                          <a:effectLst/>
                          <a:latin typeface="楷体"/>
                        </a:rPr>
                        <a:t>易于获得融资的优惠率</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FF0000"/>
                          </a:solidFill>
                          <a:effectLst/>
                          <a:latin typeface="仿宋"/>
                        </a:rPr>
                        <a:t>-1.00%</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BFBFBF"/>
                    </a:solidFill>
                  </a:tcPr>
                </a:tc>
                <a:tc>
                  <a:txBody>
                    <a:bodyPr/>
                    <a:lstStyle/>
                    <a:p>
                      <a:pPr algn="l" fontAlgn="b"/>
                      <a:endParaRPr lang="zh-CN" altLang="en-US" sz="400" b="0" i="0" u="none" strike="noStrike">
                        <a:solidFill>
                          <a:srgbClr val="000000"/>
                        </a:solidFill>
                        <a:effectLst/>
                        <a:latin typeface="宋体"/>
                      </a:endParaRPr>
                    </a:p>
                  </a:txBody>
                  <a:tcPr marL="0" marR="0" marT="0" marB="0" anchor="b">
                    <a:lnL w="6350" cap="flat" cmpd="sng" algn="ctr">
                      <a:solidFill>
                        <a:srgbClr val="808080"/>
                      </a:solidFill>
                      <a:prstDash val="solid"/>
                      <a:round/>
                      <a:headEnd type="none" w="med" len="med"/>
                      <a:tailEnd type="none" w="med" len="med"/>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r>
              <a:tr h="91910">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ctr" fontAlgn="b"/>
                      <a:r>
                        <a:rPr lang="en-US" altLang="zh-CN" sz="400" b="0" i="0" u="none" strike="noStrike">
                          <a:solidFill>
                            <a:srgbClr val="000000"/>
                          </a:solidFill>
                          <a:effectLst/>
                          <a:latin typeface="楷体"/>
                        </a:rPr>
                        <a:t>6</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CN" altLang="en-US" sz="400" b="0" i="0" u="none" strike="noStrike">
                          <a:solidFill>
                            <a:srgbClr val="000000"/>
                          </a:solidFill>
                          <a:effectLst/>
                          <a:latin typeface="楷体"/>
                        </a:rPr>
                        <a:t>所得税抵扣的优惠率</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FF0000"/>
                          </a:solidFill>
                          <a:effectLst/>
                          <a:latin typeface="仿宋"/>
                        </a:rPr>
                        <a:t>-0.75%</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endParaRPr lang="zh-CN" altLang="en-US" sz="400" b="0" i="0" u="none" strike="noStrike">
                        <a:solidFill>
                          <a:srgbClr val="000000"/>
                        </a:solidFill>
                        <a:effectLst/>
                        <a:latin typeface="宋体"/>
                      </a:endParaRPr>
                    </a:p>
                  </a:txBody>
                  <a:tcPr marL="0" marR="0" marT="0" marB="0" anchor="b">
                    <a:lnL w="6350" cap="flat" cmpd="sng" algn="ctr">
                      <a:solidFill>
                        <a:srgbClr val="808080"/>
                      </a:solidFill>
                      <a:prstDash val="solid"/>
                      <a:round/>
                      <a:headEnd type="none" w="med" len="med"/>
                      <a:tailEnd type="none" w="med" len="med"/>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r>
              <a:tr h="95192">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ctr" fontAlgn="b"/>
                      <a:r>
                        <a:rPr lang="en-US" altLang="zh-CN" sz="400" b="0" i="0" u="none" strike="noStrike">
                          <a:solidFill>
                            <a:srgbClr val="000000"/>
                          </a:solidFill>
                          <a:effectLst/>
                          <a:latin typeface="楷体"/>
                        </a:rPr>
                        <a:t>7</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zh-CN" altLang="en-US" sz="400" b="0" i="0" u="none" strike="noStrike">
                          <a:solidFill>
                            <a:srgbClr val="000000"/>
                          </a:solidFill>
                          <a:effectLst/>
                          <a:latin typeface="楷体"/>
                        </a:rPr>
                        <a:t>合计</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altLang="zh-CN" sz="400" b="0" i="0" u="none" strike="noStrike">
                          <a:solidFill>
                            <a:srgbClr val="000000"/>
                          </a:solidFill>
                          <a:effectLst/>
                          <a:latin typeface="楷体"/>
                        </a:rPr>
                        <a:t>5.00%</a:t>
                      </a: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dirty="0">
                        <a:solidFill>
                          <a:srgbClr val="000000"/>
                        </a:solidFill>
                        <a:effectLst/>
                        <a:latin typeface="宋体"/>
                      </a:endParaRPr>
                    </a:p>
                  </a:txBody>
                  <a:tcPr marL="0" marR="0" marT="0" marB="0" anchor="b">
                    <a:lnL>
                      <a:noFill/>
                    </a:lnL>
                    <a:lnR>
                      <a:noFill/>
                    </a:lnR>
                    <a:lnT>
                      <a:noFill/>
                    </a:lnT>
                    <a:lnB>
                      <a:noFill/>
                    </a:lnB>
                  </a:tcPr>
                </a:tc>
              </a:tr>
            </a:tbl>
          </a:graphicData>
        </a:graphic>
      </p:graphicFrame>
      <p:sp>
        <p:nvSpPr>
          <p:cNvPr id="5" name="椭圆 4"/>
          <p:cNvSpPr/>
          <p:nvPr/>
        </p:nvSpPr>
        <p:spPr>
          <a:xfrm>
            <a:off x="1043608" y="620688"/>
            <a:ext cx="3888432" cy="2304256"/>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4932040" y="490319"/>
            <a:ext cx="3888432" cy="2304256"/>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043608" y="3501008"/>
            <a:ext cx="3303984" cy="1647800"/>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3059832" y="5517232"/>
            <a:ext cx="2736304" cy="864096"/>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5580112" y="1188041"/>
            <a:ext cx="2448272" cy="584775"/>
          </a:xfrm>
          <a:prstGeom prst="rect">
            <a:avLst/>
          </a:prstGeom>
          <a:noFill/>
        </p:spPr>
        <p:txBody>
          <a:bodyPr wrap="square" rtlCol="0">
            <a:spAutoFit/>
          </a:bodyPr>
          <a:lstStyle/>
          <a:p>
            <a:r>
              <a:rPr lang="en-US" altLang="zh-CN" sz="3200" b="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1</a:t>
            </a:r>
            <a:r>
              <a:rPr lang="zh-CN" altLang="en-US" sz="3200" b="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、租金</a:t>
            </a:r>
            <a:endParaRPr lang="zh-CN" altLang="en-US" sz="3200" b="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p:txBody>
      </p:sp>
      <p:sp>
        <p:nvSpPr>
          <p:cNvPr id="11" name="TextBox 10"/>
          <p:cNvSpPr txBox="1"/>
          <p:nvPr/>
        </p:nvSpPr>
        <p:spPr>
          <a:xfrm>
            <a:off x="1835696" y="1350059"/>
            <a:ext cx="2448272" cy="584775"/>
          </a:xfrm>
          <a:prstGeom prst="rect">
            <a:avLst/>
          </a:prstGeom>
          <a:noFill/>
        </p:spPr>
        <p:txBody>
          <a:bodyPr wrap="square" rtlCol="0">
            <a:spAutoFit/>
          </a:bodyPr>
          <a:lstStyle/>
          <a:p>
            <a:r>
              <a:rPr lang="en-US" altLang="zh-CN" sz="3200" b="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4</a:t>
            </a:r>
            <a:r>
              <a:rPr lang="zh-CN" altLang="en-US" sz="3200" b="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、收益价值</a:t>
            </a:r>
            <a:endParaRPr lang="zh-CN" altLang="en-US" sz="3200" b="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p:txBody>
      </p:sp>
      <p:sp>
        <p:nvSpPr>
          <p:cNvPr id="12" name="TextBox 11"/>
          <p:cNvSpPr txBox="1"/>
          <p:nvPr/>
        </p:nvSpPr>
        <p:spPr>
          <a:xfrm>
            <a:off x="1471464" y="3933056"/>
            <a:ext cx="2448272" cy="584775"/>
          </a:xfrm>
          <a:prstGeom prst="rect">
            <a:avLst/>
          </a:prstGeom>
          <a:noFill/>
        </p:spPr>
        <p:txBody>
          <a:bodyPr wrap="square" rtlCol="0">
            <a:spAutoFit/>
          </a:bodyPr>
          <a:lstStyle/>
          <a:p>
            <a:r>
              <a:rPr lang="en-US" altLang="zh-CN" sz="3200" b="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3</a:t>
            </a:r>
            <a:r>
              <a:rPr lang="zh-CN" altLang="en-US" sz="3200" b="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、转售成本</a:t>
            </a:r>
            <a:endParaRPr lang="zh-CN" altLang="en-US" sz="3200" b="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p:txBody>
      </p:sp>
      <p:sp>
        <p:nvSpPr>
          <p:cNvPr id="13" name="TextBox 12"/>
          <p:cNvSpPr txBox="1"/>
          <p:nvPr/>
        </p:nvSpPr>
        <p:spPr>
          <a:xfrm>
            <a:off x="3347864" y="5304110"/>
            <a:ext cx="2448272" cy="1077218"/>
          </a:xfrm>
          <a:prstGeom prst="rect">
            <a:avLst/>
          </a:prstGeom>
          <a:noFill/>
        </p:spPr>
        <p:txBody>
          <a:bodyPr wrap="square" rtlCol="0">
            <a:spAutoFit/>
          </a:bodyPr>
          <a:lstStyle/>
          <a:p>
            <a:r>
              <a:rPr lang="en-US" altLang="zh-CN" sz="3200" b="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2</a:t>
            </a:r>
            <a:r>
              <a:rPr lang="zh-CN" altLang="en-US" sz="3200" b="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、还原率（基本不动）</a:t>
            </a:r>
            <a:endParaRPr lang="zh-CN" altLang="en-US" sz="3200" b="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1451987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、租金计算</a:t>
            </a:r>
            <a:endParaRPr lang="zh-CN" altLang="en-US" dirty="0"/>
          </a:p>
        </p:txBody>
      </p:sp>
      <p:sp>
        <p:nvSpPr>
          <p:cNvPr id="3" name="文本占位符 2"/>
          <p:cNvSpPr>
            <a:spLocks noGrp="1"/>
          </p:cNvSpPr>
          <p:nvPr>
            <p:ph type="body" idx="2"/>
          </p:nvPr>
        </p:nvSpPr>
        <p:spPr/>
        <p:txBody>
          <a:bodyPr>
            <a:normAutofit/>
          </a:bodyPr>
          <a:lstStyle/>
          <a:p>
            <a:r>
              <a:rPr lang="zh-CN" altLang="en-US" sz="2400" dirty="0" smtClean="0"/>
              <a:t>不同类型的评估对象，租金计算时的修正因素有所不同。特别是商业，是否有夹层要明确。</a:t>
            </a:r>
            <a:endParaRPr lang="zh-CN" altLang="en-US" sz="2400" dirty="0"/>
          </a:p>
        </p:txBody>
      </p:sp>
      <p:pic>
        <p:nvPicPr>
          <p:cNvPr id="5" name="内容占位符 4"/>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380667" y="1988840"/>
            <a:ext cx="6099908" cy="3783403"/>
          </a:xfrm>
        </p:spPr>
      </p:pic>
    </p:spTree>
    <p:extLst>
      <p:ext uri="{BB962C8B-B14F-4D97-AF65-F5344CB8AC3E}">
        <p14:creationId xmlns:p14="http://schemas.microsoft.com/office/powerpoint/2010/main" val="2231502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理由</a:t>
            </a:r>
          </a:p>
        </p:txBody>
      </p:sp>
      <p:sp>
        <p:nvSpPr>
          <p:cNvPr id="3" name="内容占位符 2"/>
          <p:cNvSpPr>
            <a:spLocks noGrp="1"/>
          </p:cNvSpPr>
          <p:nvPr>
            <p:ph sz="quarter" idx="1"/>
          </p:nvPr>
        </p:nvSpPr>
        <p:spPr/>
        <p:txBody>
          <a:bodyPr/>
          <a:lstStyle/>
          <a:p>
            <a:r>
              <a:rPr lang="zh-CN" altLang="en-US" dirty="0" smtClean="0"/>
              <a:t>规范要求</a:t>
            </a:r>
            <a:endParaRPr lang="en-US" altLang="zh-CN" dirty="0" smtClean="0"/>
          </a:p>
          <a:p>
            <a:pPr lvl="1"/>
            <a:r>
              <a:rPr lang="en-US" altLang="zh-CN" dirty="0" smtClean="0"/>
              <a:t>《</a:t>
            </a:r>
            <a:r>
              <a:rPr lang="zh-CN" altLang="en-US" dirty="0" smtClean="0"/>
              <a:t>规范</a:t>
            </a:r>
            <a:r>
              <a:rPr lang="en-US" altLang="zh-CN" dirty="0" smtClean="0"/>
              <a:t>》4.3.2 </a:t>
            </a:r>
            <a:r>
              <a:rPr lang="zh-CN" altLang="en-US" dirty="0" smtClean="0"/>
              <a:t>“当收益期较长、难以预测该期限内各年净收益时，宜选用持有加转售模式”</a:t>
            </a:r>
            <a:endParaRPr lang="en-US" altLang="zh-CN" dirty="0" smtClean="0"/>
          </a:p>
          <a:p>
            <a:r>
              <a:rPr lang="zh-CN" altLang="en-US" dirty="0"/>
              <a:t>银</a:t>
            </a:r>
            <a:r>
              <a:rPr lang="zh-CN" altLang="en-US" dirty="0" smtClean="0"/>
              <a:t>行要求</a:t>
            </a:r>
            <a:endParaRPr lang="en-US" altLang="zh-CN" dirty="0" smtClean="0"/>
          </a:p>
          <a:p>
            <a:pPr lvl="1"/>
            <a:r>
              <a:rPr lang="zh-CN" altLang="en-US" dirty="0" smtClean="0"/>
              <a:t>国际银行：收益率（商业、办公）不得低于</a:t>
            </a:r>
            <a:r>
              <a:rPr lang="en-US" altLang="zh-CN" dirty="0" smtClean="0"/>
              <a:t>4.5%</a:t>
            </a:r>
            <a:r>
              <a:rPr lang="zh-CN" altLang="en-US" dirty="0" smtClean="0"/>
              <a:t>，收益法评估价值权重不得低于</a:t>
            </a:r>
            <a:r>
              <a:rPr lang="en-US" altLang="zh-CN" dirty="0" smtClean="0"/>
              <a:t>60%</a:t>
            </a:r>
          </a:p>
          <a:p>
            <a:r>
              <a:rPr lang="zh-CN" altLang="en-US" dirty="0"/>
              <a:t>租售比失</a:t>
            </a:r>
            <a:r>
              <a:rPr lang="zh-CN" altLang="en-US" dirty="0" smtClean="0"/>
              <a:t>调，</a:t>
            </a:r>
            <a:r>
              <a:rPr lang="zh-CN" altLang="en-US" dirty="0"/>
              <a:t>不得</a:t>
            </a:r>
            <a:r>
              <a:rPr lang="zh-CN" altLang="en-US" dirty="0" smtClean="0"/>
              <a:t>不虚构租金。</a:t>
            </a:r>
            <a:endParaRPr lang="en-US" altLang="zh-CN" dirty="0" smtClean="0"/>
          </a:p>
          <a:p>
            <a:r>
              <a:rPr lang="zh-CN" altLang="en-US" dirty="0"/>
              <a:t>收</a:t>
            </a:r>
            <a:r>
              <a:rPr lang="zh-CN" altLang="en-US" dirty="0" smtClean="0"/>
              <a:t>益年限过短，价格做不上去。</a:t>
            </a:r>
            <a:endParaRPr lang="zh-CN" altLang="en-US" dirty="0"/>
          </a:p>
        </p:txBody>
      </p:sp>
    </p:spTree>
    <p:extLst>
      <p:ext uri="{BB962C8B-B14F-4D97-AF65-F5344CB8AC3E}">
        <p14:creationId xmlns:p14="http://schemas.microsoft.com/office/powerpoint/2010/main" val="6331414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、租金计算</a:t>
            </a:r>
            <a:endParaRPr lang="zh-CN" altLang="en-US" dirty="0"/>
          </a:p>
        </p:txBody>
      </p:sp>
      <p:sp>
        <p:nvSpPr>
          <p:cNvPr id="3" name="内容占位符 2"/>
          <p:cNvSpPr>
            <a:spLocks noGrp="1"/>
          </p:cNvSpPr>
          <p:nvPr>
            <p:ph sz="quarter" idx="1"/>
          </p:nvPr>
        </p:nvSpPr>
        <p:spPr/>
        <p:txBody>
          <a:bodyPr/>
          <a:lstStyle/>
          <a:p>
            <a:r>
              <a:rPr lang="zh-CN" altLang="en-US" dirty="0" smtClean="0"/>
              <a:t>小技巧</a:t>
            </a:r>
            <a:endParaRPr lang="en-US" altLang="zh-CN" dirty="0" smtClean="0"/>
          </a:p>
          <a:p>
            <a:pPr lvl="1">
              <a:spcBef>
                <a:spcPts val="2400"/>
              </a:spcBef>
            </a:pPr>
            <a:r>
              <a:rPr lang="zh-CN" altLang="en-US" dirty="0" smtClean="0"/>
              <a:t>用途填完后，默认可比对象的用途会和估价对象一致。</a:t>
            </a:r>
            <a:endParaRPr lang="en-US" altLang="zh-CN" dirty="0" smtClean="0"/>
          </a:p>
          <a:p>
            <a:pPr lvl="1">
              <a:spcBef>
                <a:spcPts val="2400"/>
              </a:spcBef>
            </a:pPr>
            <a:r>
              <a:rPr lang="zh-CN" altLang="en-US" dirty="0" smtClean="0"/>
              <a:t>估价对象的建成年份、面积、楼层、朝向等在这里会重填一遍，注意要与撰稿软件里的内容一致。</a:t>
            </a:r>
            <a:endParaRPr lang="en-US" altLang="zh-CN" dirty="0" smtClean="0"/>
          </a:p>
          <a:p>
            <a:pPr lvl="1">
              <a:spcBef>
                <a:spcPts val="2400"/>
              </a:spcBef>
            </a:pPr>
            <a:r>
              <a:rPr lang="zh-CN" altLang="en-US" dirty="0" smtClean="0"/>
              <a:t>楼层在这里的写法是“层次</a:t>
            </a:r>
            <a:r>
              <a:rPr lang="en-US" altLang="zh-CN" dirty="0" smtClean="0"/>
              <a:t>/</a:t>
            </a:r>
            <a:r>
              <a:rPr lang="zh-CN" altLang="en-US" dirty="0" smtClean="0"/>
              <a:t>总楼层”，这个比以前单纯写层次要清晰</a:t>
            </a:r>
            <a:endParaRPr lang="zh-CN" altLang="en-US" dirty="0"/>
          </a:p>
        </p:txBody>
      </p:sp>
    </p:spTree>
    <p:extLst>
      <p:ext uri="{BB962C8B-B14F-4D97-AF65-F5344CB8AC3E}">
        <p14:creationId xmlns:p14="http://schemas.microsoft.com/office/powerpoint/2010/main" val="32793162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、报酬率求取</a:t>
            </a:r>
            <a:endParaRPr lang="zh-CN" altLang="en-US" dirty="0"/>
          </a:p>
        </p:txBody>
      </p:sp>
      <p:sp>
        <p:nvSpPr>
          <p:cNvPr id="3" name="文本占位符 2"/>
          <p:cNvSpPr>
            <a:spLocks noGrp="1"/>
          </p:cNvSpPr>
          <p:nvPr>
            <p:ph type="body" idx="2"/>
          </p:nvPr>
        </p:nvSpPr>
        <p:spPr/>
        <p:txBody>
          <a:bodyPr>
            <a:normAutofit/>
          </a:bodyPr>
          <a:lstStyle/>
          <a:p>
            <a:r>
              <a:rPr lang="zh-CN" altLang="en-US" sz="2800" dirty="0" smtClean="0"/>
              <a:t>按</a:t>
            </a:r>
            <a:r>
              <a:rPr lang="en-US" altLang="zh-CN" sz="2800" dirty="0" smtClean="0"/>
              <a:t>5%</a:t>
            </a:r>
            <a:r>
              <a:rPr lang="zh-CN" altLang="en-US" sz="2800" dirty="0" smtClean="0"/>
              <a:t>取，基本不会去改动了</a:t>
            </a:r>
            <a:endParaRPr lang="zh-CN" altLang="en-US" sz="2800" dirty="0"/>
          </a:p>
        </p:txBody>
      </p:sp>
      <p:graphicFrame>
        <p:nvGraphicFramePr>
          <p:cNvPr id="6" name="内容占位符 5"/>
          <p:cNvGraphicFramePr>
            <a:graphicFrameLocks noGrp="1"/>
          </p:cNvGraphicFramePr>
          <p:nvPr>
            <p:ph sz="quarter" idx="1"/>
            <p:extLst>
              <p:ext uri="{D42A27DB-BD31-4B8C-83A1-F6EECF244321}">
                <p14:modId xmlns:p14="http://schemas.microsoft.com/office/powerpoint/2010/main" val="2532799602"/>
              </p:ext>
            </p:extLst>
          </p:nvPr>
        </p:nvGraphicFramePr>
        <p:xfrm>
          <a:off x="2339752" y="2636912"/>
          <a:ext cx="5976664" cy="3168353"/>
        </p:xfrm>
        <a:graphic>
          <a:graphicData uri="http://schemas.openxmlformats.org/drawingml/2006/table">
            <a:tbl>
              <a:tblPr/>
              <a:tblGrid>
                <a:gridCol w="1126301"/>
                <a:gridCol w="3942055"/>
                <a:gridCol w="908308"/>
              </a:tblGrid>
              <a:tr h="566324">
                <a:tc gridSpan="3">
                  <a:txBody>
                    <a:bodyPr/>
                    <a:lstStyle/>
                    <a:p>
                      <a:pPr algn="ctr" fontAlgn="b"/>
                      <a:r>
                        <a:rPr lang="zh-CN" altLang="en-US" sz="1600" b="0" i="0" u="none" strike="noStrike" dirty="0">
                          <a:solidFill>
                            <a:srgbClr val="000000"/>
                          </a:solidFill>
                          <a:effectLst/>
                          <a:latin typeface="宋体"/>
                        </a:rPr>
                        <a:t>报酬率求取表</a:t>
                      </a:r>
                    </a:p>
                  </a:txBody>
                  <a:tcPr marL="0" marR="0" marT="0"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r>
              <a:tr h="571426">
                <a:tc>
                  <a:txBody>
                    <a:bodyPr/>
                    <a:lstStyle/>
                    <a:p>
                      <a:pPr algn="ctr" fontAlgn="b"/>
                      <a:r>
                        <a:rPr lang="zh-CN" altLang="en-US" sz="1600" b="0" i="0" u="none" strike="noStrike" dirty="0">
                          <a:solidFill>
                            <a:srgbClr val="000000"/>
                          </a:solidFill>
                          <a:effectLst/>
                          <a:latin typeface="楷体"/>
                        </a:rPr>
                        <a:t>序号</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CN" altLang="en-US" sz="1600" b="0" i="0" u="none" strike="noStrike" dirty="0">
                          <a:solidFill>
                            <a:srgbClr val="000000"/>
                          </a:solidFill>
                          <a:effectLst/>
                          <a:latin typeface="楷体"/>
                        </a:rPr>
                        <a:t>项目</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CN" altLang="en-US" sz="1600" b="0" i="0" u="none" strike="noStrike" dirty="0">
                          <a:solidFill>
                            <a:srgbClr val="000000"/>
                          </a:solidFill>
                          <a:effectLst/>
                          <a:latin typeface="楷体"/>
                        </a:rPr>
                        <a:t>估价对象取值</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6121">
                <a:tc>
                  <a:txBody>
                    <a:bodyPr/>
                    <a:lstStyle/>
                    <a:p>
                      <a:pPr algn="ctr" fontAlgn="b"/>
                      <a:r>
                        <a:rPr lang="en-US" altLang="zh-CN" sz="1600" b="0" i="0" u="none" strike="noStrike" dirty="0">
                          <a:solidFill>
                            <a:srgbClr val="000000"/>
                          </a:solidFill>
                          <a:effectLst/>
                          <a:latin typeface="楷体"/>
                        </a:rPr>
                        <a:t>1</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CN" altLang="en-US" sz="1600" b="0" i="0" u="none" strike="noStrike" dirty="0">
                          <a:solidFill>
                            <a:srgbClr val="000000"/>
                          </a:solidFill>
                          <a:effectLst/>
                          <a:latin typeface="楷体"/>
                        </a:rPr>
                        <a:t>无风险报酬率</a:t>
                      </a:r>
                      <a:r>
                        <a:rPr lang="en-US" altLang="zh-CN" sz="1600" b="0" i="0" u="none" strike="noStrike" dirty="0">
                          <a:solidFill>
                            <a:srgbClr val="000000"/>
                          </a:solidFill>
                          <a:effectLst/>
                          <a:latin typeface="楷体"/>
                        </a:rPr>
                        <a:t>(</a:t>
                      </a:r>
                      <a:r>
                        <a:rPr lang="zh-CN" altLang="en-US" sz="1600" b="0" i="0" u="none" strike="noStrike" dirty="0">
                          <a:solidFill>
                            <a:srgbClr val="000000"/>
                          </a:solidFill>
                          <a:effectLst/>
                          <a:latin typeface="楷体"/>
                        </a:rPr>
                        <a:t>一年期存款基准利率</a:t>
                      </a:r>
                      <a:r>
                        <a:rPr lang="en-US" altLang="zh-CN" sz="1600" b="0" i="0" u="none" strike="noStrike" dirty="0">
                          <a:solidFill>
                            <a:srgbClr val="000000"/>
                          </a:solidFill>
                          <a:effectLst/>
                          <a:latin typeface="楷体"/>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600" b="0" i="0" u="none" strike="noStrike">
                          <a:solidFill>
                            <a:srgbClr val="000000"/>
                          </a:solidFill>
                          <a:effectLst/>
                          <a:latin typeface="楷体"/>
                        </a:rPr>
                        <a:t>1.50%</a:t>
                      </a: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r>
              <a:tr h="285713">
                <a:tc>
                  <a:txBody>
                    <a:bodyPr/>
                    <a:lstStyle/>
                    <a:p>
                      <a:pPr algn="ctr" fontAlgn="b"/>
                      <a:r>
                        <a:rPr lang="en-US" altLang="zh-CN" sz="1600" b="0" i="0" u="none" strike="noStrike" dirty="0">
                          <a:solidFill>
                            <a:srgbClr val="000000"/>
                          </a:solidFill>
                          <a:effectLst/>
                          <a:latin typeface="楷体"/>
                        </a:rPr>
                        <a:t>2</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CN" altLang="en-US" sz="1600" b="0" i="0" u="none" strike="noStrike" dirty="0">
                          <a:solidFill>
                            <a:srgbClr val="000000"/>
                          </a:solidFill>
                          <a:effectLst/>
                          <a:latin typeface="楷体"/>
                        </a:rPr>
                        <a:t>投资风险补偿率</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a:solidFill>
                            <a:srgbClr val="FF0000"/>
                          </a:solidFill>
                          <a:effectLst/>
                          <a:latin typeface="仿宋"/>
                        </a:rPr>
                        <a:t>1.75%</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BFBFBF"/>
                    </a:solidFill>
                  </a:tcPr>
                </a:tc>
              </a:tr>
              <a:tr h="285713">
                <a:tc>
                  <a:txBody>
                    <a:bodyPr/>
                    <a:lstStyle/>
                    <a:p>
                      <a:pPr algn="ctr" fontAlgn="b"/>
                      <a:r>
                        <a:rPr lang="en-US" altLang="zh-CN" sz="1600" b="0" i="0" u="none" strike="noStrike" dirty="0">
                          <a:solidFill>
                            <a:srgbClr val="000000"/>
                          </a:solidFill>
                          <a:effectLst/>
                          <a:latin typeface="楷体"/>
                        </a:rPr>
                        <a:t>3</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CN" altLang="en-US" sz="1600" b="0" i="0" u="none" strike="noStrike" dirty="0">
                          <a:solidFill>
                            <a:srgbClr val="000000"/>
                          </a:solidFill>
                          <a:effectLst/>
                          <a:latin typeface="楷体"/>
                        </a:rPr>
                        <a:t>管理负担补偿率</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a:solidFill>
                            <a:srgbClr val="FF0000"/>
                          </a:solidFill>
                          <a:effectLst/>
                          <a:latin typeface="仿宋"/>
                        </a:rPr>
                        <a:t>1.50%</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BFBFBF"/>
                    </a:solidFill>
                  </a:tcPr>
                </a:tc>
              </a:tr>
              <a:tr h="285713">
                <a:tc>
                  <a:txBody>
                    <a:bodyPr/>
                    <a:lstStyle/>
                    <a:p>
                      <a:pPr algn="ctr" fontAlgn="b"/>
                      <a:r>
                        <a:rPr lang="en-US" altLang="zh-CN" sz="1600" b="0" i="0" u="none" strike="noStrike" dirty="0">
                          <a:solidFill>
                            <a:srgbClr val="000000"/>
                          </a:solidFill>
                          <a:effectLst/>
                          <a:latin typeface="楷体"/>
                        </a:rPr>
                        <a:t>4</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CN" altLang="en-US" sz="1600" b="0" i="0" u="none" strike="noStrike" dirty="0">
                          <a:solidFill>
                            <a:srgbClr val="000000"/>
                          </a:solidFill>
                          <a:effectLst/>
                          <a:latin typeface="楷体"/>
                        </a:rPr>
                        <a:t>缺乏流动性补偿率</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a:solidFill>
                            <a:srgbClr val="FF0000"/>
                          </a:solidFill>
                          <a:effectLst/>
                          <a:latin typeface="仿宋"/>
                        </a:rPr>
                        <a:t>2.00%</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BFBFBF"/>
                    </a:solidFill>
                  </a:tcPr>
                </a:tc>
              </a:tr>
              <a:tr h="285713">
                <a:tc>
                  <a:txBody>
                    <a:bodyPr/>
                    <a:lstStyle/>
                    <a:p>
                      <a:pPr algn="ctr" fontAlgn="b"/>
                      <a:r>
                        <a:rPr lang="en-US" altLang="zh-CN" sz="1600" b="0" i="0" u="none" strike="noStrike" dirty="0">
                          <a:solidFill>
                            <a:srgbClr val="000000"/>
                          </a:solidFill>
                          <a:effectLst/>
                          <a:latin typeface="楷体"/>
                        </a:rPr>
                        <a:t>5</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CN" altLang="en-US" sz="1600" b="0" i="0" u="none" strike="noStrike">
                          <a:solidFill>
                            <a:srgbClr val="000000"/>
                          </a:solidFill>
                          <a:effectLst/>
                          <a:latin typeface="楷体"/>
                        </a:rPr>
                        <a:t>易于获得融资的优惠率</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dirty="0">
                          <a:solidFill>
                            <a:srgbClr val="FF0000"/>
                          </a:solidFill>
                          <a:effectLst/>
                          <a:latin typeface="仿宋"/>
                        </a:rPr>
                        <a:t>-1.00%</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BFBFBF"/>
                    </a:solidFill>
                  </a:tcPr>
                </a:tc>
              </a:tr>
              <a:tr h="285713">
                <a:tc>
                  <a:txBody>
                    <a:bodyPr/>
                    <a:lstStyle/>
                    <a:p>
                      <a:pPr algn="ctr" fontAlgn="b"/>
                      <a:r>
                        <a:rPr lang="en-US" altLang="zh-CN" sz="1600" b="0" i="0" u="none" strike="noStrike" dirty="0">
                          <a:solidFill>
                            <a:srgbClr val="000000"/>
                          </a:solidFill>
                          <a:effectLst/>
                          <a:latin typeface="楷体"/>
                        </a:rPr>
                        <a:t>6</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CN" altLang="en-US" sz="1600" b="0" i="0" u="none" strike="noStrike">
                          <a:solidFill>
                            <a:srgbClr val="000000"/>
                          </a:solidFill>
                          <a:effectLst/>
                          <a:latin typeface="楷体"/>
                        </a:rPr>
                        <a:t>所得税抵扣的优惠率</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dirty="0">
                          <a:solidFill>
                            <a:srgbClr val="FF0000"/>
                          </a:solidFill>
                          <a:effectLst/>
                          <a:latin typeface="仿宋"/>
                        </a:rPr>
                        <a:t>-0.75%</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295917">
                <a:tc>
                  <a:txBody>
                    <a:bodyPr/>
                    <a:lstStyle/>
                    <a:p>
                      <a:pPr algn="ctr" fontAlgn="b"/>
                      <a:r>
                        <a:rPr lang="en-US" altLang="zh-CN" sz="1600" b="0" i="0" u="none" strike="noStrike" dirty="0">
                          <a:solidFill>
                            <a:srgbClr val="000000"/>
                          </a:solidFill>
                          <a:effectLst/>
                          <a:latin typeface="楷体"/>
                        </a:rPr>
                        <a:t>7</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zh-CN" altLang="en-US" sz="1600" b="0" i="0" u="none" strike="noStrike" dirty="0">
                          <a:solidFill>
                            <a:srgbClr val="000000"/>
                          </a:solidFill>
                          <a:effectLst/>
                          <a:latin typeface="楷体"/>
                        </a:rPr>
                        <a:t>合计</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altLang="zh-CN" sz="1600" b="0" i="0" u="none" strike="noStrike" dirty="0">
                          <a:solidFill>
                            <a:srgbClr val="000000"/>
                          </a:solidFill>
                          <a:effectLst/>
                          <a:latin typeface="楷体"/>
                        </a:rPr>
                        <a:t>5.00%</a:t>
                      </a: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2023872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noAutofit/>
          </a:bodyPr>
          <a:lstStyle/>
          <a:p>
            <a:r>
              <a:rPr lang="zh-CN" altLang="en-US" sz="2400" dirty="0" smtClean="0"/>
              <a:t>这里基本与净值计算差不多，左侧是需要填选的内容，右侧是生成的，看一看就可以</a:t>
            </a:r>
            <a:endParaRPr lang="zh-CN" altLang="en-US" sz="2400" dirty="0"/>
          </a:p>
        </p:txBody>
      </p:sp>
      <p:sp>
        <p:nvSpPr>
          <p:cNvPr id="3" name="标题 2"/>
          <p:cNvSpPr>
            <a:spLocks noGrp="1"/>
          </p:cNvSpPr>
          <p:nvPr>
            <p:ph type="title"/>
          </p:nvPr>
        </p:nvSpPr>
        <p:spPr/>
        <p:txBody>
          <a:bodyPr/>
          <a:lstStyle/>
          <a:p>
            <a:r>
              <a:rPr lang="en-US" altLang="zh-CN" dirty="0" smtClean="0"/>
              <a:t>3</a:t>
            </a:r>
            <a:r>
              <a:rPr lang="zh-CN" altLang="en-US" dirty="0" smtClean="0"/>
              <a:t>、转售成本</a:t>
            </a:r>
            <a:endParaRPr lang="zh-CN" altLang="en-US" dirty="0"/>
          </a:p>
        </p:txBody>
      </p:sp>
      <p:graphicFrame>
        <p:nvGraphicFramePr>
          <p:cNvPr id="8" name="图片占位符 7"/>
          <p:cNvGraphicFramePr>
            <a:graphicFrameLocks noGrp="1"/>
          </p:cNvGraphicFramePr>
          <p:nvPr>
            <p:ph type="pic" idx="1"/>
            <p:extLst>
              <p:ext uri="{D42A27DB-BD31-4B8C-83A1-F6EECF244321}">
                <p14:modId xmlns:p14="http://schemas.microsoft.com/office/powerpoint/2010/main" val="3508768044"/>
              </p:ext>
            </p:extLst>
          </p:nvPr>
        </p:nvGraphicFramePr>
        <p:xfrm>
          <a:off x="251520" y="260648"/>
          <a:ext cx="8640960" cy="4176657"/>
        </p:xfrm>
        <a:graphic>
          <a:graphicData uri="http://schemas.openxmlformats.org/drawingml/2006/table">
            <a:tbl>
              <a:tblPr/>
              <a:tblGrid>
                <a:gridCol w="779755"/>
                <a:gridCol w="876429"/>
                <a:gridCol w="936104"/>
                <a:gridCol w="720080"/>
                <a:gridCol w="864096"/>
                <a:gridCol w="4464496"/>
              </a:tblGrid>
              <a:tr h="410446">
                <a:tc>
                  <a:txBody>
                    <a:bodyPr/>
                    <a:lstStyle/>
                    <a:p>
                      <a:pPr algn="ctr" fontAlgn="ctr"/>
                      <a:r>
                        <a:rPr lang="zh-CN" altLang="en-US" sz="1400" b="0" i="0" u="none" strike="noStrike" dirty="0">
                          <a:solidFill>
                            <a:srgbClr val="000000"/>
                          </a:solidFill>
                          <a:effectLst/>
                          <a:latin typeface="仿宋"/>
                        </a:rPr>
                        <a:t>增值税起征点</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400" b="0" i="0" u="none" strike="noStrike">
                          <a:solidFill>
                            <a:srgbClr val="FF0000"/>
                          </a:solidFill>
                          <a:effectLst/>
                          <a:latin typeface="仿宋"/>
                        </a:rPr>
                        <a:t>30000</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c>
                  <a:txBody>
                    <a:bodyPr/>
                    <a:lstStyle/>
                    <a:p>
                      <a:pPr algn="ctr" fontAlgn="ctr"/>
                      <a:r>
                        <a:rPr lang="zh-CN" altLang="en-US" sz="1400" b="1" i="0" u="none" strike="noStrike">
                          <a:solidFill>
                            <a:srgbClr val="000000"/>
                          </a:solidFill>
                          <a:effectLst/>
                          <a:latin typeface="仿宋"/>
                        </a:rPr>
                        <a:t>税种</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400" b="1" i="0" u="none" strike="noStrike">
                          <a:solidFill>
                            <a:srgbClr val="000000"/>
                          </a:solidFill>
                          <a:effectLst/>
                          <a:latin typeface="仿宋"/>
                        </a:rPr>
                        <a:t>税率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400" b="1" i="0" u="none" strike="noStrike">
                          <a:solidFill>
                            <a:srgbClr val="000000"/>
                          </a:solidFill>
                          <a:effectLst/>
                          <a:latin typeface="仿宋"/>
                        </a:rPr>
                        <a:t>金额</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400" b="1" i="0" u="none" strike="noStrike">
                          <a:solidFill>
                            <a:srgbClr val="000000"/>
                          </a:solidFill>
                          <a:effectLst/>
                          <a:latin typeface="仿宋"/>
                        </a:rPr>
                        <a:t>说明</a:t>
                      </a:r>
                    </a:p>
                  </a:txBody>
                  <a:tcPr marL="0" marR="0" marT="0" marB="0" anchor="ctr">
                    <a:lnL w="6350" cap="flat" cmpd="sng"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17908">
                <a:tc>
                  <a:txBody>
                    <a:bodyPr/>
                    <a:lstStyle/>
                    <a:p>
                      <a:pPr algn="ctr" fontAlgn="ctr"/>
                      <a:r>
                        <a:rPr lang="zh-CN" altLang="en-US" sz="1400" b="0" i="0" u="none" strike="noStrike">
                          <a:solidFill>
                            <a:srgbClr val="000000"/>
                          </a:solidFill>
                          <a:effectLst/>
                          <a:latin typeface="仿宋"/>
                        </a:rPr>
                        <a:t>建筑面积</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400" b="1" i="0" u="none" strike="noStrike">
                          <a:solidFill>
                            <a:srgbClr val="FF0000"/>
                          </a:solidFill>
                          <a:effectLst/>
                          <a:latin typeface="仿宋"/>
                        </a:rPr>
                        <a:t>73 </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ABF8F"/>
                    </a:solidFill>
                  </a:tcPr>
                </a:tc>
                <a:tc>
                  <a:txBody>
                    <a:bodyPr/>
                    <a:lstStyle/>
                    <a:p>
                      <a:pPr algn="ctr" fontAlgn="ctr"/>
                      <a:r>
                        <a:rPr lang="zh-CN" altLang="en-US" sz="1400" b="0" i="0" u="none" strike="noStrike">
                          <a:solidFill>
                            <a:srgbClr val="000000"/>
                          </a:solidFill>
                          <a:effectLst/>
                          <a:latin typeface="楷体"/>
                        </a:rPr>
                        <a:t>增值税</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400" b="0" i="0" u="none" strike="noStrike">
                          <a:solidFill>
                            <a:srgbClr val="000000"/>
                          </a:solidFill>
                          <a:effectLst/>
                          <a:latin typeface="楷体"/>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400" b="0" i="0" u="none" strike="noStrike">
                          <a:solidFill>
                            <a:srgbClr val="000000"/>
                          </a:solidFill>
                          <a:effectLst/>
                          <a:latin typeface="楷体"/>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楷体"/>
                        </a:rPr>
                        <a:t>个人将购买</a:t>
                      </a:r>
                      <a:r>
                        <a:rPr lang="en-US" altLang="zh-CN" sz="1400" b="0" i="0" u="none" strike="noStrike">
                          <a:solidFill>
                            <a:srgbClr val="000000"/>
                          </a:solidFill>
                          <a:effectLst/>
                          <a:latin typeface="楷体"/>
                        </a:rPr>
                        <a:t>2</a:t>
                      </a:r>
                      <a:r>
                        <a:rPr lang="zh-CN" altLang="en-US" sz="1400" b="0" i="0" u="none" strike="noStrike">
                          <a:solidFill>
                            <a:srgbClr val="000000"/>
                          </a:solidFill>
                          <a:effectLst/>
                          <a:latin typeface="楷体"/>
                        </a:rPr>
                        <a:t>年以上（含</a:t>
                      </a:r>
                      <a:r>
                        <a:rPr lang="en-US" altLang="zh-CN" sz="1400" b="0" i="0" u="none" strike="noStrike">
                          <a:solidFill>
                            <a:srgbClr val="000000"/>
                          </a:solidFill>
                          <a:effectLst/>
                          <a:latin typeface="楷体"/>
                        </a:rPr>
                        <a:t>2</a:t>
                      </a:r>
                      <a:r>
                        <a:rPr lang="zh-CN" altLang="en-US" sz="1400" b="0" i="0" u="none" strike="noStrike">
                          <a:solidFill>
                            <a:srgbClr val="000000"/>
                          </a:solidFill>
                          <a:effectLst/>
                          <a:latin typeface="楷体"/>
                        </a:rPr>
                        <a:t>年）的住房对外销售的，免征增值税</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85069">
                <a:tc>
                  <a:txBody>
                    <a:bodyPr/>
                    <a:lstStyle/>
                    <a:p>
                      <a:pPr algn="ctr" fontAlgn="ctr"/>
                      <a:r>
                        <a:rPr lang="zh-CN" altLang="en-US" sz="1400" b="0" i="0" u="none" strike="noStrike">
                          <a:solidFill>
                            <a:srgbClr val="000000"/>
                          </a:solidFill>
                          <a:effectLst/>
                          <a:latin typeface="仿宋"/>
                        </a:rPr>
                        <a:t>物业类型</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ctr" fontAlgn="ctr"/>
                      <a:r>
                        <a:rPr lang="zh-CN" altLang="en-US" sz="1400" b="0" i="0" u="none" strike="noStrike">
                          <a:solidFill>
                            <a:srgbClr val="FF0000"/>
                          </a:solidFill>
                          <a:effectLst/>
                          <a:latin typeface="仿宋"/>
                        </a:rPr>
                        <a:t>住宅</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BFBFBF"/>
                    </a:solidFill>
                  </a:tcPr>
                </a:tc>
                <a:tc>
                  <a:txBody>
                    <a:bodyPr/>
                    <a:lstStyle/>
                    <a:p>
                      <a:pPr algn="ctr" fontAlgn="ctr"/>
                      <a:r>
                        <a:rPr lang="zh-CN" altLang="en-US" sz="1400" b="0" i="0" u="none" strike="noStrike">
                          <a:solidFill>
                            <a:srgbClr val="000000"/>
                          </a:solidFill>
                          <a:effectLst/>
                          <a:latin typeface="楷体"/>
                        </a:rPr>
                        <a:t>附加税费</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400" b="0" i="0" u="none" strike="noStrike">
                          <a:solidFill>
                            <a:srgbClr val="000000"/>
                          </a:solidFill>
                          <a:effectLst/>
                          <a:latin typeface="楷体"/>
                        </a:rPr>
                        <a:t>12%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400" b="0" i="0" u="none" strike="noStrike">
                          <a:solidFill>
                            <a:srgbClr val="000000"/>
                          </a:solidFill>
                          <a:effectLst/>
                          <a:latin typeface="楷体"/>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楷体"/>
                        </a:rPr>
                        <a:t>以应纳增值税额为计税（费）依据，城市维护建设税按市区</a:t>
                      </a:r>
                      <a:r>
                        <a:rPr lang="en-US" altLang="zh-CN" sz="1400" b="0" i="0" u="none" strike="noStrike">
                          <a:solidFill>
                            <a:srgbClr val="000000"/>
                          </a:solidFill>
                          <a:effectLst/>
                          <a:latin typeface="楷体"/>
                        </a:rPr>
                        <a:t>7%</a:t>
                      </a:r>
                      <a:r>
                        <a:rPr lang="zh-CN" altLang="en-US" sz="1400" b="0" i="0" u="none" strike="noStrike">
                          <a:solidFill>
                            <a:srgbClr val="000000"/>
                          </a:solidFill>
                          <a:effectLst/>
                          <a:latin typeface="楷体"/>
                        </a:rPr>
                        <a:t>，县城、镇</a:t>
                      </a:r>
                      <a:r>
                        <a:rPr lang="en-US" altLang="zh-CN" sz="1400" b="0" i="0" u="none" strike="noStrike">
                          <a:solidFill>
                            <a:srgbClr val="000000"/>
                          </a:solidFill>
                          <a:effectLst/>
                          <a:latin typeface="楷体"/>
                        </a:rPr>
                        <a:t>5%</a:t>
                      </a:r>
                      <a:r>
                        <a:rPr lang="zh-CN" altLang="en-US" sz="1400" b="0" i="0" u="none" strike="noStrike">
                          <a:solidFill>
                            <a:srgbClr val="000000"/>
                          </a:solidFill>
                          <a:effectLst/>
                          <a:latin typeface="楷体"/>
                        </a:rPr>
                        <a:t>，不在市区、县城或镇的，税率为</a:t>
                      </a:r>
                      <a:r>
                        <a:rPr lang="en-US" altLang="zh-CN" sz="1400" b="0" i="0" u="none" strike="noStrike">
                          <a:solidFill>
                            <a:srgbClr val="000000"/>
                          </a:solidFill>
                          <a:effectLst/>
                          <a:latin typeface="楷体"/>
                        </a:rPr>
                        <a:t>1%</a:t>
                      </a:r>
                      <a:r>
                        <a:rPr lang="zh-CN" altLang="en-US" sz="1400" b="0" i="0" u="none" strike="noStrike">
                          <a:solidFill>
                            <a:srgbClr val="000000"/>
                          </a:solidFill>
                          <a:effectLst/>
                          <a:latin typeface="楷体"/>
                        </a:rPr>
                        <a:t>计征。教育费附加按</a:t>
                      </a:r>
                      <a:r>
                        <a:rPr lang="en-US" altLang="zh-CN" sz="1400" b="0" i="0" u="none" strike="noStrike">
                          <a:solidFill>
                            <a:srgbClr val="000000"/>
                          </a:solidFill>
                          <a:effectLst/>
                          <a:latin typeface="楷体"/>
                        </a:rPr>
                        <a:t>3%</a:t>
                      </a:r>
                      <a:r>
                        <a:rPr lang="zh-CN" altLang="en-US" sz="1400" b="0" i="0" u="none" strike="noStrike">
                          <a:solidFill>
                            <a:srgbClr val="000000"/>
                          </a:solidFill>
                          <a:effectLst/>
                          <a:latin typeface="楷体"/>
                        </a:rPr>
                        <a:t>的征收率计征。地方教育附加按</a:t>
                      </a:r>
                      <a:r>
                        <a:rPr lang="en-US" altLang="zh-CN" sz="1400" b="0" i="0" u="none" strike="noStrike">
                          <a:solidFill>
                            <a:srgbClr val="000000"/>
                          </a:solidFill>
                          <a:effectLst/>
                          <a:latin typeface="楷体"/>
                        </a:rPr>
                        <a:t>2%</a:t>
                      </a:r>
                      <a:r>
                        <a:rPr lang="zh-CN" altLang="en-US" sz="1400" b="0" i="0" u="none" strike="noStrike">
                          <a:solidFill>
                            <a:srgbClr val="000000"/>
                          </a:solidFill>
                          <a:effectLst/>
                          <a:latin typeface="楷体"/>
                        </a:rPr>
                        <a:t>的征收率计征</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17908">
                <a:tc>
                  <a:txBody>
                    <a:bodyPr/>
                    <a:lstStyle/>
                    <a:p>
                      <a:pPr algn="ctr" fontAlgn="ctr"/>
                      <a:r>
                        <a:rPr lang="zh-CN" altLang="en-US" sz="1400" b="0" i="0" u="none" strike="noStrike">
                          <a:solidFill>
                            <a:srgbClr val="000000"/>
                          </a:solidFill>
                          <a:effectLst/>
                          <a:latin typeface="仿宋"/>
                        </a:rPr>
                        <a:t>是否满</a:t>
                      </a:r>
                      <a:r>
                        <a:rPr lang="en-US" altLang="zh-CN" sz="1400" b="0" i="0" u="none" strike="noStrike">
                          <a:solidFill>
                            <a:srgbClr val="000000"/>
                          </a:solidFill>
                          <a:effectLst/>
                          <a:latin typeface="仿宋"/>
                        </a:rPr>
                        <a:t>2</a:t>
                      </a:r>
                      <a:r>
                        <a:rPr lang="zh-CN" altLang="en-US" sz="1400" b="0" i="0" u="none" strike="noStrike">
                          <a:solidFill>
                            <a:srgbClr val="000000"/>
                          </a:solidFill>
                          <a:effectLst/>
                          <a:latin typeface="仿宋"/>
                        </a:rPr>
                        <a:t>年</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400" b="1" i="0" u="none" strike="noStrike">
                          <a:solidFill>
                            <a:srgbClr val="FF0000"/>
                          </a:solidFill>
                          <a:effectLst/>
                          <a:latin typeface="仿宋"/>
                        </a:rPr>
                        <a:t>是</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ABF8F"/>
                    </a:solidFill>
                  </a:tcPr>
                </a:tc>
                <a:tc>
                  <a:txBody>
                    <a:bodyPr/>
                    <a:lstStyle/>
                    <a:p>
                      <a:pPr algn="ctr" fontAlgn="ctr"/>
                      <a:r>
                        <a:rPr lang="zh-CN" altLang="en-US" sz="1400" b="0" i="0" u="none" strike="noStrike">
                          <a:solidFill>
                            <a:srgbClr val="000000"/>
                          </a:solidFill>
                          <a:effectLst/>
                          <a:latin typeface="楷体"/>
                        </a:rPr>
                        <a:t>所得税</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400" b="0" i="0" u="none" strike="noStrike">
                          <a:solidFill>
                            <a:srgbClr val="000000"/>
                          </a:solidFill>
                          <a:effectLst/>
                          <a:latin typeface="楷体"/>
                        </a:rPr>
                        <a:t>1.5%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400" b="0" i="0" u="none" strike="noStrike" dirty="0">
                          <a:solidFill>
                            <a:srgbClr val="000000"/>
                          </a:solidFill>
                          <a:effectLst/>
                          <a:latin typeface="楷体"/>
                        </a:rPr>
                        <a:t>347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楷体"/>
                        </a:rPr>
                        <a:t>个人销售二手房不能核实原值的，按交易总额</a:t>
                      </a:r>
                      <a:r>
                        <a:rPr lang="en-US" altLang="zh-CN" sz="1400" b="0" i="0" u="none" strike="noStrike">
                          <a:solidFill>
                            <a:srgbClr val="000000"/>
                          </a:solidFill>
                          <a:effectLst/>
                          <a:latin typeface="楷体"/>
                        </a:rPr>
                        <a:t>(</a:t>
                      </a:r>
                      <a:r>
                        <a:rPr lang="zh-CN" altLang="en-US" sz="1400" b="0" i="0" u="none" strike="noStrike">
                          <a:solidFill>
                            <a:srgbClr val="000000"/>
                          </a:solidFill>
                          <a:effectLst/>
                          <a:latin typeface="楷体"/>
                        </a:rPr>
                        <a:t>增值税不含税收入</a:t>
                      </a:r>
                      <a:r>
                        <a:rPr lang="en-US" altLang="zh-CN" sz="1400" b="0" i="0" u="none" strike="noStrike">
                          <a:solidFill>
                            <a:srgbClr val="000000"/>
                          </a:solidFill>
                          <a:effectLst/>
                          <a:latin typeface="楷体"/>
                        </a:rPr>
                        <a:t>)</a:t>
                      </a:r>
                      <a:r>
                        <a:rPr lang="zh-CN" altLang="en-US" sz="1400" b="0" i="0" u="none" strike="noStrike">
                          <a:solidFill>
                            <a:srgbClr val="000000"/>
                          </a:solidFill>
                          <a:effectLst/>
                          <a:latin typeface="楷体"/>
                        </a:rPr>
                        <a:t>的</a:t>
                      </a:r>
                      <a:r>
                        <a:rPr lang="en-US" altLang="zh-CN" sz="1400" b="0" i="0" u="none" strike="noStrike">
                          <a:solidFill>
                            <a:srgbClr val="000000"/>
                          </a:solidFill>
                          <a:effectLst/>
                          <a:latin typeface="楷体"/>
                        </a:rPr>
                        <a:t>1.5</a:t>
                      </a:r>
                      <a:r>
                        <a:rPr lang="zh-CN" altLang="en-US" sz="1400" b="0" i="0" u="none" strike="noStrike">
                          <a:solidFill>
                            <a:srgbClr val="000000"/>
                          </a:solidFill>
                          <a:effectLst/>
                          <a:latin typeface="楷体"/>
                        </a:rPr>
                        <a:t>％计征。</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17908">
                <a:tc>
                  <a:txBody>
                    <a:bodyPr/>
                    <a:lstStyle/>
                    <a:p>
                      <a:pPr algn="ctr" fontAlgn="ctr"/>
                      <a:r>
                        <a:rPr lang="zh-CN" altLang="en-US" sz="1400" b="0" i="0" u="none" strike="noStrike">
                          <a:solidFill>
                            <a:srgbClr val="000000"/>
                          </a:solidFill>
                          <a:effectLst/>
                          <a:latin typeface="仿宋"/>
                        </a:rPr>
                        <a:t>权属人</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400" b="0" i="0" u="none" strike="noStrike">
                          <a:solidFill>
                            <a:srgbClr val="FF0000"/>
                          </a:solidFill>
                          <a:effectLst/>
                          <a:latin typeface="仿宋"/>
                        </a:rPr>
                        <a:t>个人</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BFBFBF"/>
                    </a:solidFill>
                  </a:tcPr>
                </a:tc>
                <a:tc>
                  <a:txBody>
                    <a:bodyPr/>
                    <a:lstStyle/>
                    <a:p>
                      <a:pPr algn="ctr" fontAlgn="ctr"/>
                      <a:r>
                        <a:rPr lang="zh-CN" altLang="en-US" sz="1400" b="0" i="0" u="none" strike="noStrike">
                          <a:solidFill>
                            <a:srgbClr val="000000"/>
                          </a:solidFill>
                          <a:effectLst/>
                          <a:latin typeface="楷体"/>
                        </a:rPr>
                        <a:t>印花税</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400" b="0" i="0" u="none" strike="noStrike">
                          <a:solidFill>
                            <a:srgbClr val="000000"/>
                          </a:solidFill>
                          <a:effectLst/>
                          <a:latin typeface="楷体"/>
                        </a:rPr>
                        <a:t>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400" b="0" i="0" u="none" strike="noStrike">
                          <a:solidFill>
                            <a:srgbClr val="000000"/>
                          </a:solidFill>
                          <a:effectLst/>
                          <a:latin typeface="楷体"/>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楷体"/>
                        </a:rPr>
                        <a:t>自</a:t>
                      </a:r>
                      <a:r>
                        <a:rPr lang="en-US" altLang="zh-CN" sz="1400" b="0" i="0" u="none" strike="noStrike">
                          <a:solidFill>
                            <a:srgbClr val="000000"/>
                          </a:solidFill>
                          <a:effectLst/>
                          <a:latin typeface="楷体"/>
                        </a:rPr>
                        <a:t>2008</a:t>
                      </a:r>
                      <a:r>
                        <a:rPr lang="zh-CN" altLang="en-US" sz="1400" b="0" i="0" u="none" strike="noStrike">
                          <a:solidFill>
                            <a:srgbClr val="000000"/>
                          </a:solidFill>
                          <a:effectLst/>
                          <a:latin typeface="楷体"/>
                        </a:rPr>
                        <a:t>年</a:t>
                      </a:r>
                      <a:r>
                        <a:rPr lang="en-US" altLang="zh-CN" sz="1400" b="0" i="0" u="none" strike="noStrike">
                          <a:solidFill>
                            <a:srgbClr val="000000"/>
                          </a:solidFill>
                          <a:effectLst/>
                          <a:latin typeface="楷体"/>
                        </a:rPr>
                        <a:t>11</a:t>
                      </a:r>
                      <a:r>
                        <a:rPr lang="zh-CN" altLang="en-US" sz="1400" b="0" i="0" u="none" strike="noStrike">
                          <a:solidFill>
                            <a:srgbClr val="000000"/>
                          </a:solidFill>
                          <a:effectLst/>
                          <a:latin typeface="楷体"/>
                        </a:rPr>
                        <a:t>月</a:t>
                      </a:r>
                      <a:r>
                        <a:rPr lang="en-US" altLang="zh-CN" sz="1400" b="0" i="0" u="none" strike="noStrike">
                          <a:solidFill>
                            <a:srgbClr val="000000"/>
                          </a:solidFill>
                          <a:effectLst/>
                          <a:latin typeface="楷体"/>
                        </a:rPr>
                        <a:t>1</a:t>
                      </a:r>
                      <a:r>
                        <a:rPr lang="zh-CN" altLang="en-US" sz="1400" b="0" i="0" u="none" strike="noStrike">
                          <a:solidFill>
                            <a:srgbClr val="000000"/>
                          </a:solidFill>
                          <a:effectLst/>
                          <a:latin typeface="楷体"/>
                        </a:rPr>
                        <a:t>日起，对个人销售或购买住房暂免征收印花税。</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17908">
                <a:tc>
                  <a:txBody>
                    <a:bodyPr/>
                    <a:lstStyle/>
                    <a:p>
                      <a:pPr algn="ctr" fontAlgn="ctr"/>
                      <a:r>
                        <a:rPr lang="zh-CN" altLang="en-US" sz="1400" b="0" i="0" u="none" strike="noStrike">
                          <a:solidFill>
                            <a:srgbClr val="000000"/>
                          </a:solidFill>
                          <a:effectLst/>
                          <a:latin typeface="仿宋"/>
                        </a:rPr>
                        <a:t>所在区域</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ctr" fontAlgn="ctr"/>
                      <a:r>
                        <a:rPr lang="zh-CN" altLang="en-US" sz="1400" b="0" i="0" u="none" strike="noStrike">
                          <a:solidFill>
                            <a:srgbClr val="FF0000"/>
                          </a:solidFill>
                          <a:effectLst/>
                          <a:latin typeface="仿宋"/>
                        </a:rPr>
                        <a:t>市区</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ABF8F"/>
                    </a:solidFill>
                  </a:tcPr>
                </a:tc>
                <a:tc>
                  <a:txBody>
                    <a:bodyPr/>
                    <a:lstStyle/>
                    <a:p>
                      <a:pPr algn="ctr" fontAlgn="ctr"/>
                      <a:r>
                        <a:rPr lang="zh-CN" altLang="en-US" sz="1400" b="0" i="0" u="none" strike="noStrike">
                          <a:solidFill>
                            <a:srgbClr val="000000"/>
                          </a:solidFill>
                          <a:effectLst/>
                          <a:latin typeface="楷体"/>
                        </a:rPr>
                        <a:t>土地增值税</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400" b="0" i="0" u="none" strike="noStrike">
                          <a:solidFill>
                            <a:srgbClr val="000000"/>
                          </a:solidFill>
                          <a:effectLst/>
                          <a:latin typeface="楷体"/>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400" b="0" i="0" u="none" strike="noStrike">
                          <a:solidFill>
                            <a:srgbClr val="000000"/>
                          </a:solidFill>
                          <a:effectLst/>
                          <a:latin typeface="楷体"/>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a:solidFill>
                            <a:srgbClr val="000000"/>
                          </a:solidFill>
                          <a:effectLst/>
                          <a:latin typeface="楷体"/>
                        </a:rPr>
                        <a:t>自</a:t>
                      </a:r>
                      <a:r>
                        <a:rPr lang="en-US" altLang="zh-CN" sz="1400" b="0" i="0" u="none" strike="noStrike" dirty="0">
                          <a:solidFill>
                            <a:srgbClr val="000000"/>
                          </a:solidFill>
                          <a:effectLst/>
                          <a:latin typeface="楷体"/>
                        </a:rPr>
                        <a:t>2008</a:t>
                      </a:r>
                      <a:r>
                        <a:rPr lang="zh-CN" altLang="en-US" sz="1400" b="0" i="0" u="none" strike="noStrike" dirty="0">
                          <a:solidFill>
                            <a:srgbClr val="000000"/>
                          </a:solidFill>
                          <a:effectLst/>
                          <a:latin typeface="楷体"/>
                        </a:rPr>
                        <a:t>年</a:t>
                      </a:r>
                      <a:r>
                        <a:rPr lang="en-US" altLang="zh-CN" sz="1400" b="0" i="0" u="none" strike="noStrike" dirty="0">
                          <a:solidFill>
                            <a:srgbClr val="000000"/>
                          </a:solidFill>
                          <a:effectLst/>
                          <a:latin typeface="楷体"/>
                        </a:rPr>
                        <a:t>11</a:t>
                      </a:r>
                      <a:r>
                        <a:rPr lang="zh-CN" altLang="en-US" sz="1400" b="0" i="0" u="none" strike="noStrike" dirty="0">
                          <a:solidFill>
                            <a:srgbClr val="000000"/>
                          </a:solidFill>
                          <a:effectLst/>
                          <a:latin typeface="楷体"/>
                        </a:rPr>
                        <a:t>月</a:t>
                      </a:r>
                      <a:r>
                        <a:rPr lang="en-US" altLang="zh-CN" sz="1400" b="0" i="0" u="none" strike="noStrike" dirty="0">
                          <a:solidFill>
                            <a:srgbClr val="000000"/>
                          </a:solidFill>
                          <a:effectLst/>
                          <a:latin typeface="楷体"/>
                        </a:rPr>
                        <a:t>1</a:t>
                      </a:r>
                      <a:r>
                        <a:rPr lang="zh-CN" altLang="en-US" sz="1400" b="0" i="0" u="none" strike="noStrike" dirty="0">
                          <a:solidFill>
                            <a:srgbClr val="000000"/>
                          </a:solidFill>
                          <a:effectLst/>
                          <a:latin typeface="楷体"/>
                        </a:rPr>
                        <a:t>日起，个人销售住房暂免征收土地增值税。  </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26862">
                <a:tc>
                  <a:txBody>
                    <a:bodyPr/>
                    <a:lstStyle/>
                    <a:p>
                      <a:pPr algn="ctr" fontAlgn="ctr"/>
                      <a:r>
                        <a:rPr lang="zh-CN" altLang="en-US" sz="1400" b="0" i="0" u="none" strike="noStrike">
                          <a:solidFill>
                            <a:srgbClr val="000000"/>
                          </a:solidFill>
                          <a:effectLst/>
                          <a:latin typeface="仿宋"/>
                        </a:rPr>
                        <a:t>出租增值税率</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ctr" fontAlgn="ctr"/>
                      <a:r>
                        <a:rPr lang="en-US" altLang="zh-CN" sz="1400" b="0" i="0" u="none" strike="noStrike">
                          <a:solidFill>
                            <a:srgbClr val="FF0000"/>
                          </a:solidFill>
                          <a:effectLst/>
                          <a:latin typeface="仿宋"/>
                        </a:rPr>
                        <a:t>5%</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ctr" fontAlgn="ctr"/>
                      <a:r>
                        <a:rPr lang="zh-CN" altLang="en-US" sz="1400" b="0" i="0" u="none" strike="noStrike">
                          <a:solidFill>
                            <a:srgbClr val="000000"/>
                          </a:solidFill>
                          <a:effectLst/>
                          <a:latin typeface="楷体"/>
                        </a:rPr>
                        <a:t>交易手续费</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400" b="0" i="0" u="none" strike="noStrike">
                          <a:solidFill>
                            <a:srgbClr val="000000"/>
                          </a:solidFill>
                          <a:effectLst/>
                          <a:latin typeface="楷体"/>
                        </a:rPr>
                        <a:t>2.0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400" b="0" i="0" u="none" strike="noStrike">
                          <a:solidFill>
                            <a:srgbClr val="000000"/>
                          </a:solidFill>
                          <a:effectLst/>
                          <a:latin typeface="楷体"/>
                        </a:rPr>
                        <a:t>2.0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楷体"/>
                        </a:rPr>
                        <a:t>交易手续费按建筑面积计取，</a:t>
                      </a:r>
                      <a:r>
                        <a:rPr lang="en-US" altLang="zh-CN" sz="1400" b="0" i="0" u="none" strike="noStrike">
                          <a:solidFill>
                            <a:srgbClr val="000000"/>
                          </a:solidFill>
                          <a:effectLst/>
                          <a:latin typeface="楷体"/>
                        </a:rPr>
                        <a:t>2015</a:t>
                      </a:r>
                      <a:r>
                        <a:rPr lang="zh-CN" altLang="en-US" sz="1400" b="0" i="0" u="none" strike="noStrike">
                          <a:solidFill>
                            <a:srgbClr val="000000"/>
                          </a:solidFill>
                          <a:effectLst/>
                          <a:latin typeface="楷体"/>
                        </a:rPr>
                        <a:t>年</a:t>
                      </a:r>
                      <a:r>
                        <a:rPr lang="en-US" altLang="zh-CN" sz="1400" b="0" i="0" u="none" strike="noStrike">
                          <a:solidFill>
                            <a:srgbClr val="000000"/>
                          </a:solidFill>
                          <a:effectLst/>
                          <a:latin typeface="楷体"/>
                        </a:rPr>
                        <a:t>10</a:t>
                      </a:r>
                      <a:r>
                        <a:rPr lang="zh-CN" altLang="en-US" sz="1400" b="0" i="0" u="none" strike="noStrike">
                          <a:solidFill>
                            <a:srgbClr val="000000"/>
                          </a:solidFill>
                          <a:effectLst/>
                          <a:latin typeface="楷体"/>
                        </a:rPr>
                        <a:t>月</a:t>
                      </a:r>
                      <a:r>
                        <a:rPr lang="en-US" altLang="zh-CN" sz="1400" b="0" i="0" u="none" strike="noStrike">
                          <a:solidFill>
                            <a:srgbClr val="000000"/>
                          </a:solidFill>
                          <a:effectLst/>
                          <a:latin typeface="楷体"/>
                        </a:rPr>
                        <a:t>15</a:t>
                      </a:r>
                      <a:r>
                        <a:rPr lang="zh-CN" altLang="en-US" sz="1400" b="0" i="0" u="none" strike="noStrike">
                          <a:solidFill>
                            <a:srgbClr val="000000"/>
                          </a:solidFill>
                          <a:effectLst/>
                          <a:latin typeface="楷体"/>
                        </a:rPr>
                        <a:t>日起，存量住房交易手续费由现行每平方米</a:t>
                      </a:r>
                      <a:r>
                        <a:rPr lang="en-US" altLang="zh-CN" sz="1400" b="0" i="0" u="none" strike="noStrike">
                          <a:solidFill>
                            <a:srgbClr val="000000"/>
                          </a:solidFill>
                          <a:effectLst/>
                          <a:latin typeface="楷体"/>
                        </a:rPr>
                        <a:t>6</a:t>
                      </a:r>
                      <a:r>
                        <a:rPr lang="zh-CN" altLang="en-US" sz="1400" b="0" i="0" u="none" strike="noStrike">
                          <a:solidFill>
                            <a:srgbClr val="000000"/>
                          </a:solidFill>
                          <a:effectLst/>
                          <a:latin typeface="楷体"/>
                        </a:rPr>
                        <a:t>元降为每平方米</a:t>
                      </a:r>
                      <a:r>
                        <a:rPr lang="en-US" altLang="zh-CN" sz="1400" b="0" i="0" u="none" strike="noStrike">
                          <a:solidFill>
                            <a:srgbClr val="000000"/>
                          </a:solidFill>
                          <a:effectLst/>
                          <a:latin typeface="楷体"/>
                        </a:rPr>
                        <a:t>4</a:t>
                      </a:r>
                      <a:r>
                        <a:rPr lang="zh-CN" altLang="en-US" sz="1400" b="0" i="0" u="none" strike="noStrike">
                          <a:solidFill>
                            <a:srgbClr val="000000"/>
                          </a:solidFill>
                          <a:effectLst/>
                          <a:latin typeface="楷体"/>
                        </a:rPr>
                        <a:t>元，双方各承担</a:t>
                      </a:r>
                      <a:r>
                        <a:rPr lang="en-US" altLang="zh-CN" sz="1400" b="0" i="0" u="none" strike="noStrike">
                          <a:solidFill>
                            <a:srgbClr val="000000"/>
                          </a:solidFill>
                          <a:effectLst/>
                          <a:latin typeface="楷体"/>
                        </a:rPr>
                        <a:t>50%</a:t>
                      </a:r>
                      <a:r>
                        <a:rPr lang="zh-CN" altLang="en-US" sz="1400" b="0" i="0" u="none" strike="noStrike">
                          <a:solidFill>
                            <a:srgbClr val="000000"/>
                          </a:solidFill>
                          <a:effectLst/>
                          <a:latin typeface="楷体"/>
                        </a:rPr>
                        <a:t>。</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10446">
                <a:tc>
                  <a:txBody>
                    <a:bodyPr/>
                    <a:lstStyle/>
                    <a:p>
                      <a:pPr algn="ctr" fontAlgn="ctr"/>
                      <a:r>
                        <a:rPr lang="zh-CN" altLang="en-US" sz="1400" b="0" i="0" u="none" strike="noStrike">
                          <a:solidFill>
                            <a:srgbClr val="000000"/>
                          </a:solidFill>
                          <a:effectLst/>
                          <a:latin typeface="仿宋"/>
                        </a:rPr>
                        <a:t>个人是否免征</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ctr" fontAlgn="ctr"/>
                      <a:r>
                        <a:rPr lang="en-US" sz="1400" b="0" i="0" u="none" strike="noStrike">
                          <a:solidFill>
                            <a:srgbClr val="FF0000"/>
                          </a:solidFill>
                          <a:effectLst/>
                          <a:latin typeface="仿宋"/>
                        </a:rPr>
                        <a:t>TRUE</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c>
                  <a:txBody>
                    <a:bodyPr/>
                    <a:lstStyle/>
                    <a:p>
                      <a:pPr algn="ctr" fontAlgn="ctr"/>
                      <a:r>
                        <a:rPr lang="zh-CN" altLang="en-US" sz="1400" b="1" i="0" u="none" strike="noStrike">
                          <a:solidFill>
                            <a:srgbClr val="000000"/>
                          </a:solidFill>
                          <a:effectLst/>
                          <a:latin typeface="仿宋"/>
                        </a:rPr>
                        <a:t>合计</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zh-CN" altLang="en-US" sz="1400" b="0" i="0" u="none" strike="noStrike">
                          <a:solidFill>
                            <a:srgbClr val="000000"/>
                          </a:solidFill>
                          <a:effectLst/>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altLang="zh-CN" sz="1400" b="1" i="0" u="none" strike="noStrike">
                          <a:solidFill>
                            <a:srgbClr val="000000"/>
                          </a:solidFill>
                          <a:effectLst/>
                          <a:latin typeface="仿宋"/>
                        </a:rPr>
                        <a:t>349</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zh-CN" altLang="en-US" sz="1400" b="1" i="0" u="none" strike="noStrike" dirty="0">
                          <a:solidFill>
                            <a:srgbClr val="000000"/>
                          </a:solidFill>
                          <a:effectLst/>
                          <a:latin typeface="仿宋"/>
                        </a:rPr>
                        <a:t>　</a:t>
                      </a:r>
                    </a:p>
                  </a:txBody>
                  <a:tcPr marL="0" marR="0" marT="0"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7863321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、转售成本</a:t>
            </a:r>
            <a:endParaRPr lang="zh-CN" altLang="en-US" dirty="0"/>
          </a:p>
        </p:txBody>
      </p:sp>
      <p:sp>
        <p:nvSpPr>
          <p:cNvPr id="3" name="内容占位符 2"/>
          <p:cNvSpPr>
            <a:spLocks noGrp="1"/>
          </p:cNvSpPr>
          <p:nvPr>
            <p:ph sz="quarter" idx="1"/>
          </p:nvPr>
        </p:nvSpPr>
        <p:spPr/>
        <p:txBody>
          <a:bodyPr/>
          <a:lstStyle/>
          <a:p>
            <a:r>
              <a:rPr lang="zh-CN" altLang="en-US" dirty="0" smtClean="0"/>
              <a:t>注意几个小问题：</a:t>
            </a:r>
            <a:endParaRPr lang="en-US" altLang="zh-CN" dirty="0" smtClean="0"/>
          </a:p>
          <a:p>
            <a:pPr lvl="1">
              <a:spcBef>
                <a:spcPts val="2400"/>
              </a:spcBef>
            </a:pPr>
            <a:r>
              <a:rPr lang="zh-CN" altLang="en-US" dirty="0" smtClean="0"/>
              <a:t>默认情况下，面积会与你上面租金计算时填过的一致。</a:t>
            </a:r>
            <a:endParaRPr lang="en-US" altLang="zh-CN" dirty="0" smtClean="0"/>
          </a:p>
          <a:p>
            <a:pPr lvl="1">
              <a:spcBef>
                <a:spcPts val="2400"/>
              </a:spcBef>
            </a:pPr>
            <a:r>
              <a:rPr lang="zh-CN" altLang="en-US" dirty="0"/>
              <a:t>物</a:t>
            </a:r>
            <a:r>
              <a:rPr lang="zh-CN" altLang="en-US" dirty="0" smtClean="0"/>
              <a:t>业类型也要与租金计算时填的一致。</a:t>
            </a:r>
            <a:endParaRPr lang="en-US" altLang="zh-CN" dirty="0" smtClean="0"/>
          </a:p>
          <a:p>
            <a:pPr lvl="1">
              <a:spcBef>
                <a:spcPts val="2400"/>
              </a:spcBef>
            </a:pPr>
            <a:r>
              <a:rPr lang="zh-CN" altLang="en-US" dirty="0" smtClean="0"/>
              <a:t>出租增值税率是用于收益计算用的，不要改。</a:t>
            </a:r>
            <a:endParaRPr lang="zh-CN" altLang="en-US" dirty="0"/>
          </a:p>
        </p:txBody>
      </p:sp>
    </p:spTree>
    <p:extLst>
      <p:ext uri="{BB962C8B-B14F-4D97-AF65-F5344CB8AC3E}">
        <p14:creationId xmlns:p14="http://schemas.microsoft.com/office/powerpoint/2010/main" val="32326542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a:t>
            </a:r>
            <a:r>
              <a:rPr lang="zh-CN" altLang="en-US" dirty="0" smtClean="0"/>
              <a:t>、收益价值计算</a:t>
            </a:r>
            <a:endParaRPr lang="zh-CN" altLang="en-US" dirty="0"/>
          </a:p>
        </p:txBody>
      </p:sp>
      <p:graphicFrame>
        <p:nvGraphicFramePr>
          <p:cNvPr id="4" name="内容占位符 3"/>
          <p:cNvGraphicFramePr>
            <a:graphicFrameLocks noGrp="1"/>
          </p:cNvGraphicFramePr>
          <p:nvPr>
            <p:ph sz="quarter" idx="1"/>
            <p:extLst>
              <p:ext uri="{D42A27DB-BD31-4B8C-83A1-F6EECF244321}">
                <p14:modId xmlns:p14="http://schemas.microsoft.com/office/powerpoint/2010/main" val="2983580840"/>
              </p:ext>
            </p:extLst>
          </p:nvPr>
        </p:nvGraphicFramePr>
        <p:xfrm>
          <a:off x="971600" y="1556792"/>
          <a:ext cx="7272808" cy="5085197"/>
        </p:xfrm>
        <a:graphic>
          <a:graphicData uri="http://schemas.openxmlformats.org/drawingml/2006/table">
            <a:tbl>
              <a:tblPr/>
              <a:tblGrid>
                <a:gridCol w="615900"/>
                <a:gridCol w="917566"/>
                <a:gridCol w="879858"/>
                <a:gridCol w="904997"/>
                <a:gridCol w="779303"/>
                <a:gridCol w="3175184"/>
              </a:tblGrid>
              <a:tr h="257016">
                <a:tc>
                  <a:txBody>
                    <a:bodyPr/>
                    <a:lstStyle/>
                    <a:p>
                      <a:pPr algn="ctr" fontAlgn="ctr"/>
                      <a:r>
                        <a:rPr lang="zh-CN" altLang="en-US" sz="1200" b="0" i="0" u="none" strike="noStrike">
                          <a:solidFill>
                            <a:srgbClr val="000000"/>
                          </a:solidFill>
                          <a:effectLst/>
                          <a:latin typeface="仿宋"/>
                        </a:rPr>
                        <a:t>（一）</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仿宋"/>
                        </a:rPr>
                        <a:t>年有效毛收入</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仿宋"/>
                        </a:rPr>
                        <a:t>3047.50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仿宋"/>
                        </a:rPr>
                        <a:t>月租金</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仿宋"/>
                        </a:rPr>
                        <a:t>265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仿宋"/>
                        </a:rPr>
                        <a:t>月租金*</a:t>
                      </a:r>
                      <a:r>
                        <a:rPr lang="en-US" altLang="zh-CN" sz="1200" b="0" i="0" u="none" strike="noStrike">
                          <a:solidFill>
                            <a:srgbClr val="000000"/>
                          </a:solidFill>
                          <a:effectLst/>
                          <a:latin typeface="仿宋"/>
                        </a:rPr>
                        <a:t>12*</a:t>
                      </a:r>
                      <a:r>
                        <a:rPr lang="zh-CN" altLang="en-US" sz="1200" b="0" i="0" u="none" strike="noStrike">
                          <a:solidFill>
                            <a:srgbClr val="000000"/>
                          </a:solidFill>
                          <a:effectLst/>
                          <a:latin typeface="仿宋"/>
                        </a:rPr>
                        <a:t>（</a:t>
                      </a:r>
                      <a:r>
                        <a:rPr lang="en-US" altLang="zh-CN" sz="1200" b="0" i="0" u="none" strike="noStrike">
                          <a:solidFill>
                            <a:srgbClr val="000000"/>
                          </a:solidFill>
                          <a:effectLst/>
                          <a:latin typeface="仿宋"/>
                        </a:rPr>
                        <a:t>1-</a:t>
                      </a:r>
                      <a:r>
                        <a:rPr lang="zh-CN" altLang="en-US" sz="1200" b="0" i="0" u="none" strike="noStrike">
                          <a:solidFill>
                            <a:srgbClr val="000000"/>
                          </a:solidFill>
                          <a:effectLst/>
                          <a:latin typeface="仿宋"/>
                        </a:rPr>
                        <a:t>空置率）</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7690">
                <a:tc>
                  <a:txBody>
                    <a:bodyPr/>
                    <a:lstStyle/>
                    <a:p>
                      <a:pPr algn="ctr" fontAlgn="ctr"/>
                      <a:r>
                        <a:rPr lang="zh-CN" altLang="en-US" sz="1200" b="0" i="0" u="none" strike="noStrike">
                          <a:solidFill>
                            <a:srgbClr val="000000"/>
                          </a:solidFill>
                          <a:effectLst/>
                          <a:latin typeface="仿宋"/>
                        </a:rPr>
                        <a:t>　</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仿宋"/>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仿宋"/>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仿宋"/>
                        </a:rPr>
                        <a:t>空置率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FF0000"/>
                          </a:solidFill>
                          <a:effectLst/>
                          <a:latin typeface="仿宋"/>
                        </a:rPr>
                        <a:t>0.5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altLang="zh-CN" sz="1200" b="0" i="0" u="none" strike="noStrike">
                          <a:solidFill>
                            <a:srgbClr val="000000"/>
                          </a:solidFill>
                          <a:effectLst/>
                          <a:latin typeface="仿宋"/>
                        </a:rPr>
                        <a:t>4.17%</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47497">
                <a:tc>
                  <a:txBody>
                    <a:bodyPr/>
                    <a:lstStyle/>
                    <a:p>
                      <a:pPr algn="ctr" fontAlgn="ctr"/>
                      <a:r>
                        <a:rPr lang="zh-CN" altLang="en-US" sz="1200" b="0" i="0" u="none" strike="noStrike">
                          <a:solidFill>
                            <a:srgbClr val="000000"/>
                          </a:solidFill>
                          <a:effectLst/>
                          <a:latin typeface="仿宋"/>
                        </a:rPr>
                        <a:t>（二）</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仿宋"/>
                        </a:rPr>
                        <a:t>其他收入</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仿宋"/>
                        </a:rPr>
                        <a:t>3.81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仿宋"/>
                        </a:rPr>
                        <a:t>一年存款利率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FF0000"/>
                          </a:solidFill>
                          <a:effectLst/>
                          <a:latin typeface="仿宋"/>
                        </a:rPr>
                        <a:t>1.50%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l" fontAlgn="b"/>
                      <a:endParaRPr lang="zh-CN" altLang="en-US" sz="1200" b="0" i="0" u="none" strike="noStrike">
                        <a:solidFill>
                          <a:srgbClr val="000000"/>
                        </a:solidFill>
                        <a:effectLst/>
                        <a:latin typeface="宋体"/>
                      </a:endParaRP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7690">
                <a:tc>
                  <a:txBody>
                    <a:bodyPr/>
                    <a:lstStyle/>
                    <a:p>
                      <a:pPr algn="ctr" fontAlgn="ctr"/>
                      <a:r>
                        <a:rPr lang="zh-CN" altLang="en-US" sz="1200" b="0" i="0" u="none" strike="noStrike">
                          <a:solidFill>
                            <a:srgbClr val="000000"/>
                          </a:solidFill>
                          <a:effectLst/>
                          <a:latin typeface="仿宋"/>
                        </a:rPr>
                        <a:t>（三）</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仿宋"/>
                        </a:rPr>
                        <a:t>年运营费用</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仿宋"/>
                        </a:rPr>
                        <a:t>199.15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仿宋"/>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仿宋"/>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仿宋"/>
                        </a:rPr>
                        <a:t>　</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0283">
                <a:tc>
                  <a:txBody>
                    <a:bodyPr/>
                    <a:lstStyle/>
                    <a:p>
                      <a:pPr algn="ctr" fontAlgn="ctr"/>
                      <a:r>
                        <a:rPr lang="zh-CN" altLang="en-US" sz="1200" b="0" i="0" u="none" strike="noStrike">
                          <a:solidFill>
                            <a:srgbClr val="000000"/>
                          </a:solidFill>
                          <a:effectLst/>
                          <a:latin typeface="仿宋"/>
                        </a:rPr>
                        <a:t>①</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仿宋"/>
                        </a:rPr>
                        <a:t>增值税及附加</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仿宋"/>
                        </a:rPr>
                        <a:t>0.00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仿宋"/>
                        </a:rPr>
                        <a:t>租赁增值税征收率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仿宋"/>
                        </a:rPr>
                        <a:t>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仿宋"/>
                        </a:rPr>
                        <a:t>（一）</a:t>
                      </a:r>
                      <a:r>
                        <a:rPr lang="en-US" altLang="zh-CN" sz="1200" b="0" i="0" u="none" strike="noStrike">
                          <a:solidFill>
                            <a:srgbClr val="000000"/>
                          </a:solidFill>
                          <a:effectLst/>
                          <a:latin typeface="仿宋"/>
                        </a:rPr>
                        <a:t>÷</a:t>
                      </a:r>
                      <a:r>
                        <a:rPr lang="zh-CN" altLang="en-US" sz="1200" b="0" i="0" u="none" strike="noStrike">
                          <a:solidFill>
                            <a:srgbClr val="000000"/>
                          </a:solidFill>
                          <a:effectLst/>
                          <a:latin typeface="仿宋"/>
                        </a:rPr>
                        <a:t>（</a:t>
                      </a:r>
                      <a:r>
                        <a:rPr lang="en-US" altLang="zh-CN" sz="1200" b="0" i="0" u="none" strike="noStrike">
                          <a:solidFill>
                            <a:srgbClr val="000000"/>
                          </a:solidFill>
                          <a:effectLst/>
                          <a:latin typeface="仿宋"/>
                        </a:rPr>
                        <a:t>1+5%</a:t>
                      </a:r>
                      <a:r>
                        <a:rPr lang="zh-CN" altLang="en-US" sz="1200" b="0" i="0" u="none" strike="noStrike">
                          <a:solidFill>
                            <a:srgbClr val="000000"/>
                          </a:solidFill>
                          <a:effectLst/>
                          <a:latin typeface="仿宋"/>
                        </a:rPr>
                        <a:t>）</a:t>
                      </a:r>
                      <a:r>
                        <a:rPr lang="en-US" altLang="zh-CN" sz="1200" b="0" i="0" u="none" strike="noStrike">
                          <a:solidFill>
                            <a:srgbClr val="000000"/>
                          </a:solidFill>
                          <a:effectLst/>
                          <a:latin typeface="仿宋"/>
                        </a:rPr>
                        <a:t>×</a:t>
                      </a:r>
                      <a:r>
                        <a:rPr lang="zh-CN" altLang="en-US" sz="1200" b="0" i="0" u="none" strike="noStrike">
                          <a:solidFill>
                            <a:srgbClr val="000000"/>
                          </a:solidFill>
                          <a:effectLst/>
                          <a:latin typeface="仿宋"/>
                        </a:rPr>
                        <a:t>增值税率</a:t>
                      </a:r>
                      <a:r>
                        <a:rPr lang="en-US" altLang="zh-CN" sz="1200" b="0" i="0" u="none" strike="noStrike">
                          <a:solidFill>
                            <a:srgbClr val="000000"/>
                          </a:solidFill>
                          <a:effectLst/>
                          <a:latin typeface="仿宋"/>
                        </a:rPr>
                        <a:t>×</a:t>
                      </a:r>
                      <a:r>
                        <a:rPr lang="zh-CN" altLang="en-US" sz="1200" b="0" i="0" u="none" strike="noStrike">
                          <a:solidFill>
                            <a:srgbClr val="000000"/>
                          </a:solidFill>
                          <a:effectLst/>
                          <a:latin typeface="仿宋"/>
                        </a:rPr>
                        <a:t>（</a:t>
                      </a:r>
                      <a:r>
                        <a:rPr lang="en-US" altLang="zh-CN" sz="1200" b="0" i="0" u="none" strike="noStrike">
                          <a:solidFill>
                            <a:srgbClr val="000000"/>
                          </a:solidFill>
                          <a:effectLst/>
                          <a:latin typeface="仿宋"/>
                        </a:rPr>
                        <a:t>1+</a:t>
                      </a:r>
                      <a:r>
                        <a:rPr lang="zh-CN" altLang="en-US" sz="1200" b="0" i="0" u="none" strike="noStrike">
                          <a:solidFill>
                            <a:srgbClr val="000000"/>
                          </a:solidFill>
                          <a:effectLst/>
                          <a:latin typeface="仿宋"/>
                        </a:rPr>
                        <a:t>附加税率）</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7690">
                <a:tc>
                  <a:txBody>
                    <a:bodyPr/>
                    <a:lstStyle/>
                    <a:p>
                      <a:pPr algn="ctr" fontAlgn="ctr"/>
                      <a:r>
                        <a:rPr lang="zh-CN" altLang="en-US" sz="1200" b="0" i="0" u="none" strike="noStrike">
                          <a:solidFill>
                            <a:srgbClr val="000000"/>
                          </a:solidFill>
                          <a:effectLst/>
                          <a:latin typeface="仿宋"/>
                        </a:rPr>
                        <a:t>　</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仿宋"/>
                        </a:rPr>
                        <a:t>附加税率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仿宋"/>
                        </a:rPr>
                        <a:t>12.00%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仿宋"/>
                        </a:rPr>
                        <a:t>　</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093">
                <a:tc>
                  <a:txBody>
                    <a:bodyPr/>
                    <a:lstStyle/>
                    <a:p>
                      <a:pPr algn="ctr" fontAlgn="ctr"/>
                      <a:r>
                        <a:rPr lang="zh-CN" altLang="en-US" sz="1200" b="0" i="0" u="none" strike="noStrike">
                          <a:solidFill>
                            <a:srgbClr val="000000"/>
                          </a:solidFill>
                          <a:effectLst/>
                          <a:latin typeface="宋体"/>
                        </a:rPr>
                        <a:t>　</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仿宋"/>
                        </a:rPr>
                        <a:t>房产税</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仿宋"/>
                        </a:rPr>
                        <a:t>116.1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仿宋"/>
                        </a:rPr>
                        <a:t>房产税率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仿宋"/>
                        </a:rPr>
                        <a:t>4.00%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1200" b="0" i="0" u="none" strike="noStrike">
                        <a:solidFill>
                          <a:srgbClr val="000000"/>
                        </a:solidFill>
                        <a:effectLst/>
                        <a:latin typeface="宋体"/>
                      </a:endParaRP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7690">
                <a:tc>
                  <a:txBody>
                    <a:bodyPr/>
                    <a:lstStyle/>
                    <a:p>
                      <a:pPr algn="ctr" fontAlgn="ctr"/>
                      <a:r>
                        <a:rPr lang="zh-CN" altLang="en-US" sz="1200" b="0" i="0" u="none" strike="noStrike">
                          <a:solidFill>
                            <a:srgbClr val="000000"/>
                          </a:solidFill>
                          <a:effectLst/>
                          <a:latin typeface="仿宋"/>
                        </a:rPr>
                        <a:t>②</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仿宋"/>
                        </a:rPr>
                        <a:t>房屋保险费</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仿宋"/>
                        </a:rPr>
                        <a:t>2.60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仿宋"/>
                        </a:rPr>
                        <a:t>保险费率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FF0000"/>
                          </a:solidFill>
                          <a:effectLst/>
                          <a:latin typeface="仿宋"/>
                        </a:rPr>
                        <a:t>0.20%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ctr" fontAlgn="ctr"/>
                      <a:r>
                        <a:rPr lang="zh-CN" altLang="en-US" sz="1200" b="0" i="0" u="none" strike="noStrike">
                          <a:solidFill>
                            <a:srgbClr val="000000"/>
                          </a:solidFill>
                          <a:effectLst/>
                          <a:latin typeface="仿宋"/>
                        </a:rPr>
                        <a:t>重置价</a:t>
                      </a:r>
                      <a:r>
                        <a:rPr lang="en-US" altLang="zh-CN" sz="1200" b="0" i="0" u="none" strike="noStrike">
                          <a:solidFill>
                            <a:srgbClr val="000000"/>
                          </a:solidFill>
                          <a:effectLst/>
                          <a:latin typeface="仿宋"/>
                        </a:rPr>
                        <a:t>×</a:t>
                      </a:r>
                      <a:r>
                        <a:rPr lang="zh-CN" altLang="en-US" sz="1200" b="0" i="0" u="none" strike="noStrike">
                          <a:solidFill>
                            <a:srgbClr val="000000"/>
                          </a:solidFill>
                          <a:effectLst/>
                          <a:latin typeface="仿宋"/>
                        </a:rPr>
                        <a:t>保险费率</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7690">
                <a:tc>
                  <a:txBody>
                    <a:bodyPr/>
                    <a:lstStyle/>
                    <a:p>
                      <a:pPr algn="ctr" fontAlgn="ctr"/>
                      <a:r>
                        <a:rPr lang="zh-CN" altLang="en-US" sz="1200" b="0" i="0" u="none" strike="noStrike">
                          <a:solidFill>
                            <a:srgbClr val="000000"/>
                          </a:solidFill>
                          <a:effectLst/>
                          <a:latin typeface="宋体"/>
                        </a:rPr>
                        <a:t>　</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仿宋"/>
                        </a:rPr>
                        <a:t>重置价</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FF0000"/>
                          </a:solidFill>
                          <a:effectLst/>
                          <a:latin typeface="仿宋"/>
                        </a:rPr>
                        <a:t>1300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altLang="zh-CN" sz="1200" b="0" i="0" u="none" strike="noStrike">
                          <a:solidFill>
                            <a:srgbClr val="000000"/>
                          </a:solidFill>
                          <a:effectLst/>
                          <a:latin typeface="仿宋"/>
                        </a:rPr>
                        <a:t>1200</a:t>
                      </a:r>
                      <a:r>
                        <a:rPr lang="zh-CN" altLang="en-US" sz="1200" b="0" i="0" u="none" strike="noStrike">
                          <a:solidFill>
                            <a:srgbClr val="000000"/>
                          </a:solidFill>
                          <a:effectLst/>
                          <a:latin typeface="仿宋"/>
                        </a:rPr>
                        <a:t>～</a:t>
                      </a:r>
                      <a:r>
                        <a:rPr lang="en-US" altLang="zh-CN" sz="1200" b="0" i="0" u="none" strike="noStrike">
                          <a:solidFill>
                            <a:srgbClr val="000000"/>
                          </a:solidFill>
                          <a:effectLst/>
                          <a:latin typeface="仿宋"/>
                        </a:rPr>
                        <a:t>1500</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8404">
                <a:tc>
                  <a:txBody>
                    <a:bodyPr/>
                    <a:lstStyle/>
                    <a:p>
                      <a:pPr algn="ctr" fontAlgn="ctr"/>
                      <a:r>
                        <a:rPr lang="zh-CN" altLang="en-US" sz="1200" b="0" i="0" u="none" strike="noStrike">
                          <a:solidFill>
                            <a:srgbClr val="000000"/>
                          </a:solidFill>
                          <a:effectLst/>
                          <a:latin typeface="仿宋"/>
                        </a:rPr>
                        <a:t>③</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仿宋"/>
                        </a:rPr>
                        <a:t>物业服务及管理费</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仿宋"/>
                        </a:rPr>
                        <a:t>60.95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仿宋"/>
                        </a:rPr>
                        <a:t>管理费率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FF0000"/>
                          </a:solidFill>
                          <a:effectLst/>
                          <a:latin typeface="仿宋"/>
                        </a:rPr>
                        <a:t>2.00%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ctr" fontAlgn="ctr"/>
                      <a:r>
                        <a:rPr lang="zh-CN" altLang="en-US" sz="1200" b="0" i="0" u="none" strike="noStrike">
                          <a:solidFill>
                            <a:srgbClr val="000000"/>
                          </a:solidFill>
                          <a:effectLst/>
                          <a:latin typeface="仿宋"/>
                        </a:rPr>
                        <a:t>年有效毛收入</a:t>
                      </a:r>
                      <a:r>
                        <a:rPr lang="en-US" altLang="zh-CN" sz="1200" b="0" i="0" u="none" strike="noStrike">
                          <a:solidFill>
                            <a:srgbClr val="000000"/>
                          </a:solidFill>
                          <a:effectLst/>
                          <a:latin typeface="仿宋"/>
                        </a:rPr>
                        <a:t>(</a:t>
                      </a:r>
                      <a:r>
                        <a:rPr lang="zh-CN" altLang="en-US" sz="1200" b="0" i="0" u="none" strike="noStrike">
                          <a:solidFill>
                            <a:srgbClr val="000000"/>
                          </a:solidFill>
                          <a:effectLst/>
                          <a:latin typeface="仿宋"/>
                        </a:rPr>
                        <a:t>含税）</a:t>
                      </a:r>
                      <a:r>
                        <a:rPr lang="en-US" altLang="zh-CN" sz="1200" b="0" i="0" u="none" strike="noStrike">
                          <a:solidFill>
                            <a:srgbClr val="000000"/>
                          </a:solidFill>
                          <a:effectLst/>
                          <a:latin typeface="仿宋"/>
                        </a:rPr>
                        <a:t>×</a:t>
                      </a:r>
                      <a:r>
                        <a:rPr lang="zh-CN" altLang="en-US" sz="1200" b="0" i="0" u="none" strike="noStrike">
                          <a:solidFill>
                            <a:srgbClr val="000000"/>
                          </a:solidFill>
                          <a:effectLst/>
                          <a:latin typeface="仿宋"/>
                        </a:rPr>
                        <a:t>管理费率</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4612">
                <a:tc>
                  <a:txBody>
                    <a:bodyPr/>
                    <a:lstStyle/>
                    <a:p>
                      <a:pPr algn="ctr" fontAlgn="ctr"/>
                      <a:r>
                        <a:rPr lang="zh-CN" altLang="en-US" sz="1200" b="0" i="0" u="none" strike="noStrike">
                          <a:solidFill>
                            <a:srgbClr val="000000"/>
                          </a:solidFill>
                          <a:effectLst/>
                          <a:latin typeface="仿宋"/>
                        </a:rPr>
                        <a:t>④</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仿宋"/>
                        </a:rPr>
                        <a:t>维修及水电费</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仿宋"/>
                        </a:rPr>
                        <a:t>19.50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仿宋"/>
                        </a:rPr>
                        <a:t>维修费率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FF0000"/>
                          </a:solidFill>
                          <a:effectLst/>
                          <a:latin typeface="仿宋"/>
                        </a:rPr>
                        <a:t>1.50%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ctr" fontAlgn="ctr"/>
                      <a:r>
                        <a:rPr lang="zh-CN" altLang="en-US" sz="1200" b="0" i="0" u="none" strike="noStrike">
                          <a:solidFill>
                            <a:srgbClr val="000000"/>
                          </a:solidFill>
                          <a:effectLst/>
                          <a:latin typeface="仿宋"/>
                        </a:rPr>
                        <a:t>重置价格</a:t>
                      </a:r>
                      <a:r>
                        <a:rPr lang="en-US" altLang="zh-CN" sz="1200" b="0" i="0" u="none" strike="noStrike">
                          <a:solidFill>
                            <a:srgbClr val="000000"/>
                          </a:solidFill>
                          <a:effectLst/>
                          <a:latin typeface="仿宋"/>
                        </a:rPr>
                        <a:t>×</a:t>
                      </a:r>
                      <a:r>
                        <a:rPr lang="zh-CN" altLang="en-US" sz="1200" b="0" i="0" u="none" strike="noStrike">
                          <a:solidFill>
                            <a:srgbClr val="000000"/>
                          </a:solidFill>
                          <a:effectLst/>
                          <a:latin typeface="仿宋"/>
                        </a:rPr>
                        <a:t>维修费率</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6535">
                <a:tc>
                  <a:txBody>
                    <a:bodyPr/>
                    <a:lstStyle/>
                    <a:p>
                      <a:pPr algn="ctr" fontAlgn="ctr"/>
                      <a:r>
                        <a:rPr lang="zh-CN" altLang="en-US" sz="1200" b="0" i="0" u="none" strike="noStrike">
                          <a:solidFill>
                            <a:srgbClr val="000000"/>
                          </a:solidFill>
                          <a:effectLst/>
                          <a:latin typeface="仿宋"/>
                        </a:rPr>
                        <a:t>（四）</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仿宋"/>
                        </a:rPr>
                        <a:t>年净收益（</a:t>
                      </a:r>
                      <a:r>
                        <a:rPr lang="en-US" altLang="zh-CN" sz="1200" b="0" i="0" u="none" strike="noStrike">
                          <a:solidFill>
                            <a:srgbClr val="000000"/>
                          </a:solidFill>
                          <a:effectLst/>
                          <a:latin typeface="仿宋"/>
                        </a:rPr>
                        <a:t>A</a:t>
                      </a:r>
                      <a:r>
                        <a:rPr lang="zh-CN" altLang="en-US" sz="1200" b="0" i="0" u="none" strike="noStrike">
                          <a:solidFill>
                            <a:srgbClr val="000000"/>
                          </a:solidFill>
                          <a:effectLst/>
                          <a:latin typeface="仿宋"/>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仿宋"/>
                        </a:rPr>
                        <a:t>2852.16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仿宋"/>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仿宋"/>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仿宋"/>
                        </a:rPr>
                        <a:t>（一）</a:t>
                      </a:r>
                      <a:r>
                        <a:rPr lang="en-US" altLang="zh-CN" sz="1200" b="0" i="0" u="none" strike="noStrike">
                          <a:solidFill>
                            <a:srgbClr val="000000"/>
                          </a:solidFill>
                          <a:effectLst/>
                          <a:latin typeface="仿宋"/>
                        </a:rPr>
                        <a:t>+</a:t>
                      </a:r>
                      <a:r>
                        <a:rPr lang="zh-CN" altLang="en-US" sz="1200" b="0" i="0" u="none" strike="noStrike">
                          <a:solidFill>
                            <a:srgbClr val="000000"/>
                          </a:solidFill>
                          <a:effectLst/>
                          <a:latin typeface="仿宋"/>
                        </a:rPr>
                        <a:t>（二）</a:t>
                      </a:r>
                      <a:r>
                        <a:rPr lang="en-US" altLang="zh-CN" sz="1200" b="0" i="0" u="none" strike="noStrike">
                          <a:solidFill>
                            <a:srgbClr val="000000"/>
                          </a:solidFill>
                          <a:effectLst/>
                          <a:latin typeface="仿宋"/>
                        </a:rPr>
                        <a:t>-</a:t>
                      </a:r>
                      <a:r>
                        <a:rPr lang="zh-CN" altLang="en-US" sz="1200" b="0" i="0" u="none" strike="noStrike">
                          <a:solidFill>
                            <a:srgbClr val="000000"/>
                          </a:solidFill>
                          <a:effectLst/>
                          <a:latin typeface="仿宋"/>
                        </a:rPr>
                        <a:t>（三）</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7016">
                <a:tc>
                  <a:txBody>
                    <a:bodyPr/>
                    <a:lstStyle/>
                    <a:p>
                      <a:pPr algn="ctr" fontAlgn="ctr"/>
                      <a:r>
                        <a:rPr lang="zh-CN" altLang="en-US" sz="1200" b="0" i="0" u="none" strike="noStrike">
                          <a:solidFill>
                            <a:srgbClr val="000000"/>
                          </a:solidFill>
                          <a:effectLst/>
                          <a:latin typeface="仿宋"/>
                        </a:rPr>
                        <a:t>（五）</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仿宋"/>
                        </a:rPr>
                        <a:t>持有期收益</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仿宋"/>
                        </a:rPr>
                        <a:t>12348.36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仿宋"/>
                        </a:rPr>
                        <a:t>持有期</a:t>
                      </a:r>
                      <a:r>
                        <a:rPr lang="en-US" sz="1200" b="0" i="0" u="none" strike="noStrike">
                          <a:solidFill>
                            <a:srgbClr val="000000"/>
                          </a:solidFill>
                          <a:effectLst/>
                          <a:latin typeface="仿宋"/>
                        </a:rPr>
                        <a:t>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FF0000"/>
                          </a:solidFill>
                          <a:effectLst/>
                          <a:latin typeface="仿宋"/>
                        </a:rPr>
                        <a:t>5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ctr" fontAlgn="ctr"/>
                      <a:r>
                        <a:rPr lang="en-US" sz="1200" b="0" i="0" u="none" strike="noStrike" dirty="0">
                          <a:solidFill>
                            <a:srgbClr val="000000"/>
                          </a:solidFill>
                          <a:effectLst/>
                          <a:latin typeface="仿宋"/>
                        </a:rPr>
                        <a:t>A/Y*[1-1/(1+Y)^t]</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7016">
                <a:tc>
                  <a:txBody>
                    <a:bodyPr/>
                    <a:lstStyle/>
                    <a:p>
                      <a:pPr algn="ctr" fontAlgn="ctr"/>
                      <a:r>
                        <a:rPr lang="zh-CN" altLang="en-US" sz="1200" b="0" i="0" u="none" strike="noStrike">
                          <a:solidFill>
                            <a:srgbClr val="000000"/>
                          </a:solidFill>
                          <a:effectLst/>
                          <a:latin typeface="宋体"/>
                        </a:rPr>
                        <a:t>　</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仿宋"/>
                        </a:rPr>
                        <a:t>报酬率</a:t>
                      </a:r>
                      <a:r>
                        <a:rPr lang="en-US" altLang="zh-CN" sz="1200" b="0" i="0" u="none" strike="noStrike">
                          <a:solidFill>
                            <a:srgbClr val="000000"/>
                          </a:solidFill>
                          <a:effectLst/>
                          <a:latin typeface="仿宋"/>
                        </a:rPr>
                        <a:t>(</a:t>
                      </a:r>
                      <a:r>
                        <a:rPr lang="en-US" sz="1200" b="0" i="0" u="none" strike="noStrike">
                          <a:solidFill>
                            <a:srgbClr val="000000"/>
                          </a:solidFill>
                          <a:effectLst/>
                          <a:latin typeface="仿宋"/>
                        </a:rPr>
                        <a:t>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仿宋"/>
                        </a:rPr>
                        <a:t>5.00%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宋体"/>
                        </a:rPr>
                        <a:t>　</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14032">
                <a:tc>
                  <a:txBody>
                    <a:bodyPr/>
                    <a:lstStyle/>
                    <a:p>
                      <a:pPr algn="ctr" fontAlgn="ctr"/>
                      <a:r>
                        <a:rPr lang="zh-CN" altLang="en-US" sz="1200" b="0" i="0" u="none" strike="noStrike">
                          <a:solidFill>
                            <a:srgbClr val="000000"/>
                          </a:solidFill>
                          <a:effectLst/>
                          <a:latin typeface="仿宋"/>
                        </a:rPr>
                        <a:t>（六）</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仿宋"/>
                        </a:rPr>
                        <a:t>期末转售收益</a:t>
                      </a:r>
                      <a:r>
                        <a:rPr lang="en-US" altLang="zh-CN" sz="1200" b="0" i="0" u="none" strike="noStrike">
                          <a:solidFill>
                            <a:srgbClr val="000000"/>
                          </a:solidFill>
                          <a:effectLst/>
                          <a:latin typeface="仿宋"/>
                        </a:rPr>
                        <a:t>Vt(</a:t>
                      </a:r>
                      <a:r>
                        <a:rPr lang="zh-CN" altLang="en-US" sz="1200" b="0" i="0" u="none" strike="noStrike">
                          <a:solidFill>
                            <a:srgbClr val="000000"/>
                          </a:solidFill>
                          <a:effectLst/>
                          <a:latin typeface="仿宋"/>
                        </a:rPr>
                        <a:t>元</a:t>
                      </a:r>
                      <a:r>
                        <a:rPr lang="en-US" altLang="zh-CN" sz="1200" b="0" i="0" u="none" strike="noStrike">
                          <a:solidFill>
                            <a:srgbClr val="000000"/>
                          </a:solidFill>
                          <a:effectLst/>
                          <a:latin typeface="仿宋"/>
                        </a:rPr>
                        <a:t>/</a:t>
                      </a:r>
                      <a:r>
                        <a:rPr lang="zh-CN" altLang="en-US" sz="1200" b="0" i="0" u="none" strike="noStrike">
                          <a:solidFill>
                            <a:srgbClr val="000000"/>
                          </a:solidFill>
                          <a:effectLst/>
                          <a:latin typeface="仿宋"/>
                        </a:rPr>
                        <a:t>平方米</a:t>
                      </a:r>
                      <a:r>
                        <a:rPr lang="en-US" altLang="zh-CN" sz="1200" b="0" i="0" u="none" strike="noStrike">
                          <a:solidFill>
                            <a:srgbClr val="000000"/>
                          </a:solidFill>
                          <a:effectLst/>
                          <a:latin typeface="仿宋"/>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仿宋"/>
                        </a:rPr>
                        <a:t>22769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仿宋"/>
                        </a:rPr>
                        <a:t>未来价格每年上涨率</a:t>
                      </a:r>
                      <a:r>
                        <a:rPr lang="en-US" altLang="zh-CN" sz="1200" b="0" i="0" u="none" strike="noStrike">
                          <a:solidFill>
                            <a:srgbClr val="000000"/>
                          </a:solidFill>
                          <a:effectLst/>
                          <a:latin typeface="仿宋"/>
                        </a:rPr>
                        <a:t>b</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FF0000"/>
                          </a:solidFill>
                          <a:effectLst/>
                          <a:latin typeface="仿宋"/>
                        </a:rPr>
                        <a:t>2.00%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ctr" fontAlgn="ctr"/>
                      <a:r>
                        <a:rPr lang="zh-CN" altLang="en-US" sz="1200" b="0" i="0" u="none" strike="noStrike">
                          <a:solidFill>
                            <a:srgbClr val="000000"/>
                          </a:solidFill>
                          <a:effectLst/>
                          <a:latin typeface="仿宋"/>
                        </a:rPr>
                        <a:t>期末转售价格</a:t>
                      </a:r>
                      <a:r>
                        <a:rPr lang="en-US" altLang="zh-CN" sz="1200" b="0" i="0" u="none" strike="noStrike">
                          <a:solidFill>
                            <a:srgbClr val="000000"/>
                          </a:solidFill>
                          <a:effectLst/>
                          <a:latin typeface="仿宋"/>
                        </a:rPr>
                        <a:t>-</a:t>
                      </a:r>
                      <a:r>
                        <a:rPr lang="zh-CN" altLang="en-US" sz="1200" b="0" i="0" u="none" strike="noStrike">
                          <a:solidFill>
                            <a:srgbClr val="000000"/>
                          </a:solidFill>
                          <a:effectLst/>
                          <a:latin typeface="仿宋"/>
                        </a:rPr>
                        <a:t>转售成本</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8404">
                <a:tc>
                  <a:txBody>
                    <a:bodyPr/>
                    <a:lstStyle/>
                    <a:p>
                      <a:pPr algn="ctr" fontAlgn="ctr"/>
                      <a:r>
                        <a:rPr lang="zh-CN" altLang="en-US" sz="1200" b="0" i="0" u="none" strike="noStrike">
                          <a:solidFill>
                            <a:srgbClr val="000000"/>
                          </a:solidFill>
                          <a:effectLst/>
                          <a:latin typeface="仿宋"/>
                        </a:rPr>
                        <a:t>　</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仿宋"/>
                        </a:rPr>
                        <a:t>（比较法计算结果）</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a:solidFill>
                            <a:srgbClr val="FF0000"/>
                          </a:solidFill>
                          <a:effectLst/>
                          <a:latin typeface="仿宋"/>
                        </a:rPr>
                        <a:t>20939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zh-CN" altLang="en-US" sz="1200" b="0" i="0" u="none" strike="noStrike">
                          <a:solidFill>
                            <a:srgbClr val="000000"/>
                          </a:solidFill>
                          <a:effectLst/>
                          <a:latin typeface="仿宋"/>
                        </a:rPr>
                        <a:t>期末转售价格</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仿宋"/>
                        </a:rPr>
                        <a:t>23118.3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仿宋"/>
                        </a:rPr>
                        <a:t>V*(1+b)^t</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7690">
                <a:tc>
                  <a:txBody>
                    <a:bodyPr/>
                    <a:lstStyle/>
                    <a:p>
                      <a:pPr algn="ctr" fontAlgn="ctr"/>
                      <a:r>
                        <a:rPr lang="zh-CN" altLang="en-US" sz="1200" b="0" i="0" u="none" strike="noStrike">
                          <a:solidFill>
                            <a:srgbClr val="000000"/>
                          </a:solidFill>
                          <a:effectLst/>
                          <a:latin typeface="宋体"/>
                        </a:rPr>
                        <a:t>　</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仿宋"/>
                        </a:rPr>
                        <a:t>转售成本</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仿宋"/>
                        </a:rPr>
                        <a:t>349.0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仿宋"/>
                        </a:rPr>
                        <a:t>　</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9034">
                <a:tc>
                  <a:txBody>
                    <a:bodyPr/>
                    <a:lstStyle/>
                    <a:p>
                      <a:pPr algn="ctr" fontAlgn="ctr"/>
                      <a:r>
                        <a:rPr lang="zh-CN" altLang="en-US" sz="1200" b="0" i="0" u="none" strike="noStrike">
                          <a:solidFill>
                            <a:srgbClr val="000000"/>
                          </a:solidFill>
                          <a:effectLst/>
                          <a:latin typeface="仿宋"/>
                        </a:rPr>
                        <a:t>（七）</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仿宋"/>
                        </a:rPr>
                        <a:t>收益价值</a:t>
                      </a:r>
                      <a:r>
                        <a:rPr lang="en-US" sz="1200" b="0" i="0" u="none" strike="noStrike">
                          <a:solidFill>
                            <a:srgbClr val="000000"/>
                          </a:solidFill>
                          <a:effectLst/>
                          <a:latin typeface="仿宋"/>
                        </a:rPr>
                        <a:t>V</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仿宋"/>
                        </a:rPr>
                        <a:t>30189.0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仿宋"/>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仿宋"/>
                        </a:rPr>
                        <a:t>V=A/Y*[1-1/(1+Y)^t]+</a:t>
                      </a:r>
                      <a:r>
                        <a:rPr lang="zh-CN" altLang="en-US" sz="1200" b="0" i="0" u="none" strike="noStrike" dirty="0">
                          <a:solidFill>
                            <a:srgbClr val="000000"/>
                          </a:solidFill>
                          <a:effectLst/>
                          <a:latin typeface="仿宋"/>
                        </a:rPr>
                        <a:t>期末转售收益</a:t>
                      </a:r>
                      <a:r>
                        <a:rPr lang="en-US" altLang="zh-CN" sz="1200" b="0" i="0" u="none" strike="noStrike" dirty="0">
                          <a:solidFill>
                            <a:srgbClr val="000000"/>
                          </a:solidFill>
                          <a:effectLst/>
                          <a:latin typeface="仿宋"/>
                        </a:rPr>
                        <a:t>/(1+</a:t>
                      </a:r>
                      <a:r>
                        <a:rPr lang="en-US" sz="1200" b="0" i="0" u="none" strike="noStrike" dirty="0">
                          <a:solidFill>
                            <a:srgbClr val="000000"/>
                          </a:solidFill>
                          <a:effectLst/>
                          <a:latin typeface="仿宋"/>
                        </a:rPr>
                        <a:t>Y)^t</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3530310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a:t>
            </a:r>
            <a:r>
              <a:rPr lang="zh-CN" altLang="en-US" dirty="0" smtClean="0"/>
              <a:t>、收益价值计算</a:t>
            </a:r>
            <a:endParaRPr lang="zh-CN" altLang="en-US" dirty="0"/>
          </a:p>
        </p:txBody>
      </p:sp>
      <p:sp>
        <p:nvSpPr>
          <p:cNvPr id="3" name="内容占位符 2"/>
          <p:cNvSpPr>
            <a:spLocks noGrp="1"/>
          </p:cNvSpPr>
          <p:nvPr>
            <p:ph sz="quarter" idx="1"/>
          </p:nvPr>
        </p:nvSpPr>
        <p:spPr/>
        <p:txBody>
          <a:bodyPr/>
          <a:lstStyle/>
          <a:p>
            <a:r>
              <a:rPr lang="zh-CN" altLang="en-US" dirty="0" smtClean="0"/>
              <a:t>这里其实没有什么可填的</a:t>
            </a:r>
            <a:endParaRPr lang="en-US" altLang="zh-CN" dirty="0" smtClean="0"/>
          </a:p>
          <a:p>
            <a:r>
              <a:rPr lang="zh-CN" altLang="en-US" sz="3200" dirty="0"/>
              <a:t>只需要填两项</a:t>
            </a:r>
            <a:r>
              <a:rPr lang="zh-CN" altLang="en-US" dirty="0" smtClean="0"/>
              <a:t>：</a:t>
            </a:r>
            <a:endParaRPr lang="en-US" altLang="zh-CN" dirty="0" smtClean="0"/>
          </a:p>
          <a:p>
            <a:pPr marL="834390" lvl="1" indent="-514350">
              <a:buSzPct val="100000"/>
              <a:buFont typeface="+mj-lt"/>
              <a:buAutoNum type="arabicPeriod"/>
            </a:pPr>
            <a:r>
              <a:rPr lang="zh-CN" altLang="en-US" dirty="0" smtClean="0"/>
              <a:t>比较价值（比较法算出来的）</a:t>
            </a:r>
            <a:endParaRPr lang="en-US" altLang="zh-CN" dirty="0" smtClean="0"/>
          </a:p>
          <a:p>
            <a:pPr marL="834390" lvl="1" indent="-514350">
              <a:buSzPct val="100000"/>
              <a:buFont typeface="+mj-lt"/>
              <a:buAutoNum type="arabicPeriod"/>
            </a:pPr>
            <a:r>
              <a:rPr lang="zh-CN" altLang="en-US" dirty="0" smtClean="0"/>
              <a:t>重置价格</a:t>
            </a:r>
            <a:endParaRPr lang="en-US" altLang="zh-CN" dirty="0" smtClean="0"/>
          </a:p>
          <a:p>
            <a:r>
              <a:rPr lang="zh-CN" altLang="en-US" sz="3200" dirty="0"/>
              <a:t>其他基本不用改动</a:t>
            </a:r>
          </a:p>
        </p:txBody>
      </p:sp>
    </p:spTree>
    <p:extLst>
      <p:ext uri="{BB962C8B-B14F-4D97-AF65-F5344CB8AC3E}">
        <p14:creationId xmlns:p14="http://schemas.microsoft.com/office/powerpoint/2010/main" val="13692556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a:t>
            </a:r>
            <a:r>
              <a:rPr lang="zh-CN" altLang="en-US" dirty="0" smtClean="0"/>
              <a:t>、收益价值计算</a:t>
            </a:r>
            <a:endParaRPr lang="zh-CN" altLang="en-US" dirty="0"/>
          </a:p>
        </p:txBody>
      </p:sp>
      <p:sp>
        <p:nvSpPr>
          <p:cNvPr id="3" name="内容占位符 2"/>
          <p:cNvSpPr>
            <a:spLocks noGrp="1"/>
          </p:cNvSpPr>
          <p:nvPr>
            <p:ph sz="quarter" idx="1"/>
          </p:nvPr>
        </p:nvSpPr>
        <p:spPr>
          <a:xfrm>
            <a:off x="612648" y="1600200"/>
            <a:ext cx="7559752" cy="1828800"/>
          </a:xfrm>
        </p:spPr>
        <p:txBody>
          <a:bodyPr>
            <a:normAutofit fontScale="85000" lnSpcReduction="20000"/>
          </a:bodyPr>
          <a:lstStyle/>
          <a:p>
            <a:r>
              <a:rPr lang="zh-CN" altLang="en-US" sz="3200" dirty="0"/>
              <a:t>注</a:t>
            </a:r>
            <a:r>
              <a:rPr lang="zh-CN" altLang="en-US" sz="3200" dirty="0" smtClean="0"/>
              <a:t>意几点</a:t>
            </a:r>
            <a:r>
              <a:rPr lang="zh-CN" altLang="en-US" dirty="0" smtClean="0"/>
              <a:t>：</a:t>
            </a:r>
            <a:endParaRPr lang="en-US" altLang="zh-CN" dirty="0" smtClean="0"/>
          </a:p>
          <a:p>
            <a:pPr marL="0" indent="457200">
              <a:buNone/>
            </a:pPr>
            <a:r>
              <a:rPr lang="zh-CN" altLang="en-US" dirty="0"/>
              <a:t>这</a:t>
            </a:r>
            <a:r>
              <a:rPr lang="zh-CN" altLang="en-US" dirty="0" smtClean="0"/>
              <a:t>里的期末转售收益是持有期后的，还没有折现到价值时点。</a:t>
            </a:r>
            <a:endParaRPr lang="en-US" altLang="zh-CN" dirty="0" smtClean="0"/>
          </a:p>
          <a:p>
            <a:pPr marL="0" indent="457200">
              <a:buNone/>
            </a:pPr>
            <a:r>
              <a:rPr lang="zh-CN" altLang="en-US" dirty="0" smtClean="0"/>
              <a:t>用持有转售模式，租金不用太高，很容易出现收益法高于比较法的结果</a:t>
            </a:r>
            <a:endParaRPr lang="en-US" altLang="zh-CN" dirty="0" smtClean="0"/>
          </a:p>
          <a:p>
            <a:endParaRPr lang="en-US" altLang="zh-CN" dirty="0" smtClean="0"/>
          </a:p>
        </p:txBody>
      </p:sp>
      <p:graphicFrame>
        <p:nvGraphicFramePr>
          <p:cNvPr id="5" name="表格 4"/>
          <p:cNvGraphicFramePr>
            <a:graphicFrameLocks noGrp="1"/>
          </p:cNvGraphicFramePr>
          <p:nvPr>
            <p:extLst>
              <p:ext uri="{D42A27DB-BD31-4B8C-83A1-F6EECF244321}">
                <p14:modId xmlns:p14="http://schemas.microsoft.com/office/powerpoint/2010/main" val="1012202283"/>
              </p:ext>
            </p:extLst>
          </p:nvPr>
        </p:nvGraphicFramePr>
        <p:xfrm>
          <a:off x="539552" y="3501008"/>
          <a:ext cx="8064896" cy="2833041"/>
        </p:xfrm>
        <a:graphic>
          <a:graphicData uri="http://schemas.openxmlformats.org/drawingml/2006/table">
            <a:tbl>
              <a:tblPr/>
              <a:tblGrid>
                <a:gridCol w="1008112"/>
                <a:gridCol w="1512168"/>
                <a:gridCol w="1440160"/>
                <a:gridCol w="1800200"/>
                <a:gridCol w="2304256"/>
              </a:tblGrid>
              <a:tr h="375153">
                <a:tc>
                  <a:txBody>
                    <a:bodyPr/>
                    <a:lstStyle/>
                    <a:p>
                      <a:pPr algn="ctr" fontAlgn="ctr"/>
                      <a:r>
                        <a:rPr lang="zh-CN" altLang="en-US" sz="1800" b="0" i="0" u="none" strike="noStrike">
                          <a:solidFill>
                            <a:srgbClr val="000000"/>
                          </a:solidFill>
                          <a:effectLst/>
                          <a:latin typeface="仿宋"/>
                        </a:rPr>
                        <a:t>（五）</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800" b="0" i="0" u="none" strike="noStrike">
                          <a:solidFill>
                            <a:srgbClr val="000000"/>
                          </a:solidFill>
                          <a:effectLst/>
                          <a:latin typeface="仿宋"/>
                        </a:rPr>
                        <a:t>持有期收益</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800" b="0" i="0" u="none" strike="noStrike">
                          <a:solidFill>
                            <a:srgbClr val="000000"/>
                          </a:solidFill>
                          <a:effectLst/>
                          <a:latin typeface="仿宋"/>
                        </a:rPr>
                        <a:t>4595.62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800" b="0" i="0" u="none" strike="noStrike">
                          <a:solidFill>
                            <a:srgbClr val="000000"/>
                          </a:solidFill>
                          <a:effectLst/>
                          <a:latin typeface="仿宋"/>
                        </a:rPr>
                        <a:t>持有期</a:t>
                      </a:r>
                      <a:r>
                        <a:rPr lang="en-US" sz="1800" b="0" i="0" u="none" strike="noStrike">
                          <a:solidFill>
                            <a:srgbClr val="000000"/>
                          </a:solidFill>
                          <a:effectLst/>
                          <a:latin typeface="仿宋"/>
                        </a:rPr>
                        <a:t>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800" b="0" i="0" u="none" strike="noStrike">
                          <a:solidFill>
                            <a:srgbClr val="FF0000"/>
                          </a:solidFill>
                          <a:effectLst/>
                          <a:latin typeface="仿宋"/>
                        </a:rPr>
                        <a:t>5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r>
              <a:tr h="375153">
                <a:tc>
                  <a:txBody>
                    <a:bodyPr/>
                    <a:lstStyle/>
                    <a:p>
                      <a:pPr algn="ctr" fontAlgn="ctr"/>
                      <a:r>
                        <a:rPr lang="zh-CN" altLang="en-US" sz="1800" b="0" i="0" u="none" strike="noStrike">
                          <a:solidFill>
                            <a:srgbClr val="000000"/>
                          </a:solidFill>
                          <a:effectLst/>
                          <a:latin typeface="宋体"/>
                        </a:rPr>
                        <a:t>　</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800" b="0" i="0" u="none" strike="noStrike">
                          <a:solidFill>
                            <a:srgbClr val="000000"/>
                          </a:solidFill>
                          <a:effectLst/>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800" b="0" i="0" u="none" strike="noStrike">
                          <a:solidFill>
                            <a:srgbClr val="000000"/>
                          </a:solidFill>
                          <a:effectLst/>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800" b="0" i="0" u="none" strike="noStrike">
                          <a:solidFill>
                            <a:srgbClr val="000000"/>
                          </a:solidFill>
                          <a:effectLst/>
                          <a:latin typeface="仿宋"/>
                        </a:rPr>
                        <a:t>报酬率</a:t>
                      </a:r>
                      <a:r>
                        <a:rPr lang="en-US" altLang="zh-CN" sz="1800" b="0" i="0" u="none" strike="noStrike">
                          <a:solidFill>
                            <a:srgbClr val="000000"/>
                          </a:solidFill>
                          <a:effectLst/>
                          <a:latin typeface="仿宋"/>
                        </a:rPr>
                        <a:t>(</a:t>
                      </a:r>
                      <a:r>
                        <a:rPr lang="en-US" sz="1800" b="0" i="0" u="none" strike="noStrike">
                          <a:solidFill>
                            <a:srgbClr val="000000"/>
                          </a:solidFill>
                          <a:effectLst/>
                          <a:latin typeface="仿宋"/>
                        </a:rPr>
                        <a:t>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800" b="0" i="0" u="none" strike="noStrike">
                          <a:solidFill>
                            <a:srgbClr val="000000"/>
                          </a:solidFill>
                          <a:effectLst/>
                          <a:latin typeface="仿宋"/>
                        </a:rPr>
                        <a:t>5.00%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50307">
                <a:tc>
                  <a:txBody>
                    <a:bodyPr/>
                    <a:lstStyle/>
                    <a:p>
                      <a:pPr algn="ctr" fontAlgn="ctr"/>
                      <a:r>
                        <a:rPr lang="zh-CN" altLang="en-US" sz="1800" b="0" i="0" u="none" strike="noStrike">
                          <a:solidFill>
                            <a:srgbClr val="000000"/>
                          </a:solidFill>
                          <a:effectLst/>
                          <a:latin typeface="仿宋"/>
                        </a:rPr>
                        <a:t>（六）</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800" b="0" i="0" u="none" strike="noStrike">
                          <a:solidFill>
                            <a:srgbClr val="000000"/>
                          </a:solidFill>
                          <a:effectLst/>
                          <a:latin typeface="仿宋"/>
                        </a:rPr>
                        <a:t>期末转售收益</a:t>
                      </a:r>
                      <a:r>
                        <a:rPr lang="en-US" altLang="zh-CN" sz="1800" b="0" i="0" u="none" strike="noStrike">
                          <a:solidFill>
                            <a:srgbClr val="000000"/>
                          </a:solidFill>
                          <a:effectLst/>
                          <a:latin typeface="仿宋"/>
                        </a:rPr>
                        <a:t>Vt(</a:t>
                      </a:r>
                      <a:r>
                        <a:rPr lang="zh-CN" altLang="en-US" sz="1800" b="0" i="0" u="none" strike="noStrike">
                          <a:solidFill>
                            <a:srgbClr val="000000"/>
                          </a:solidFill>
                          <a:effectLst/>
                          <a:latin typeface="仿宋"/>
                        </a:rPr>
                        <a:t>元</a:t>
                      </a:r>
                      <a:r>
                        <a:rPr lang="en-US" altLang="zh-CN" sz="1800" b="0" i="0" u="none" strike="noStrike">
                          <a:solidFill>
                            <a:srgbClr val="000000"/>
                          </a:solidFill>
                          <a:effectLst/>
                          <a:latin typeface="仿宋"/>
                        </a:rPr>
                        <a:t>/</a:t>
                      </a:r>
                      <a:r>
                        <a:rPr lang="zh-CN" altLang="en-US" sz="1800" b="0" i="0" u="none" strike="noStrike">
                          <a:solidFill>
                            <a:srgbClr val="000000"/>
                          </a:solidFill>
                          <a:effectLst/>
                          <a:latin typeface="仿宋"/>
                        </a:rPr>
                        <a:t>平方米</a:t>
                      </a:r>
                      <a:r>
                        <a:rPr lang="en-US" altLang="zh-CN" sz="1800" b="0" i="0" u="none" strike="noStrike">
                          <a:solidFill>
                            <a:srgbClr val="000000"/>
                          </a:solidFill>
                          <a:effectLst/>
                          <a:latin typeface="仿宋"/>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800" b="0" i="0" u="none" strike="noStrike">
                          <a:solidFill>
                            <a:srgbClr val="000000"/>
                          </a:solidFill>
                          <a:effectLst/>
                          <a:latin typeface="仿宋"/>
                        </a:rPr>
                        <a:t>55281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800" b="0" i="0" u="none" strike="noStrike">
                          <a:solidFill>
                            <a:srgbClr val="000000"/>
                          </a:solidFill>
                          <a:effectLst/>
                          <a:latin typeface="仿宋"/>
                        </a:rPr>
                        <a:t>未来价格每年上涨率</a:t>
                      </a:r>
                      <a:r>
                        <a:rPr lang="en-US" altLang="zh-CN" sz="1800" b="0" i="0" u="none" strike="noStrike">
                          <a:solidFill>
                            <a:srgbClr val="000000"/>
                          </a:solidFill>
                          <a:effectLst/>
                          <a:latin typeface="仿宋"/>
                        </a:rPr>
                        <a:t>b</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800" b="0" i="0" u="none" strike="noStrike">
                          <a:solidFill>
                            <a:srgbClr val="FF0000"/>
                          </a:solidFill>
                          <a:effectLst/>
                          <a:latin typeface="仿宋"/>
                        </a:rPr>
                        <a:t>2.00%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r>
              <a:tr h="466858">
                <a:tc>
                  <a:txBody>
                    <a:bodyPr/>
                    <a:lstStyle/>
                    <a:p>
                      <a:pPr algn="ctr" fontAlgn="ctr"/>
                      <a:r>
                        <a:rPr lang="zh-CN" altLang="en-US" sz="1800" b="0" i="0" u="none" strike="noStrike">
                          <a:solidFill>
                            <a:srgbClr val="000000"/>
                          </a:solidFill>
                          <a:effectLst/>
                          <a:latin typeface="仿宋"/>
                        </a:rPr>
                        <a:t>　</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800" b="0" i="0" u="none" strike="noStrike">
                          <a:solidFill>
                            <a:srgbClr val="000000"/>
                          </a:solidFill>
                          <a:effectLst/>
                          <a:latin typeface="仿宋"/>
                        </a:rPr>
                        <a:t>（比较法计算结果）</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800" b="1" i="0" u="none" strike="noStrike">
                          <a:solidFill>
                            <a:srgbClr val="FF0000"/>
                          </a:solidFill>
                          <a:effectLst/>
                          <a:latin typeface="仿宋"/>
                        </a:rPr>
                        <a:t>50834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zh-CN" altLang="en-US" sz="1800" b="0" i="0" u="none" strike="noStrike" dirty="0">
                          <a:solidFill>
                            <a:srgbClr val="000000"/>
                          </a:solidFill>
                          <a:effectLst/>
                          <a:latin typeface="仿宋"/>
                        </a:rPr>
                        <a:t>期末转售价格</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800" b="0" i="0" u="none" strike="noStrike">
                          <a:solidFill>
                            <a:srgbClr val="000000"/>
                          </a:solidFill>
                          <a:effectLst/>
                          <a:latin typeface="仿宋"/>
                        </a:rPr>
                        <a:t>56124.8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9365">
                <a:tc>
                  <a:txBody>
                    <a:bodyPr/>
                    <a:lstStyle/>
                    <a:p>
                      <a:pPr algn="ctr" fontAlgn="ctr"/>
                      <a:r>
                        <a:rPr lang="zh-CN" altLang="en-US" sz="1800" b="0" i="0" u="none" strike="noStrike">
                          <a:solidFill>
                            <a:srgbClr val="000000"/>
                          </a:solidFill>
                          <a:effectLst/>
                          <a:latin typeface="宋体"/>
                        </a:rPr>
                        <a:t>　</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800" b="0" i="0" u="none" strike="noStrike">
                          <a:solidFill>
                            <a:srgbClr val="000000"/>
                          </a:solidFill>
                          <a:effectLst/>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800" b="0" i="0" u="none" strike="noStrike">
                          <a:solidFill>
                            <a:srgbClr val="000000"/>
                          </a:solidFill>
                          <a:effectLst/>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800" b="0" i="0" u="none" strike="noStrike">
                          <a:solidFill>
                            <a:srgbClr val="000000"/>
                          </a:solidFill>
                          <a:effectLst/>
                          <a:latin typeface="仿宋"/>
                        </a:rPr>
                        <a:t>转售成本</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800" b="0" i="0" u="none" strike="noStrike">
                          <a:solidFill>
                            <a:srgbClr val="000000"/>
                          </a:solidFill>
                          <a:effectLst/>
                          <a:latin typeface="仿宋"/>
                        </a:rPr>
                        <a:t>844.0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09468">
                <a:tc>
                  <a:txBody>
                    <a:bodyPr/>
                    <a:lstStyle/>
                    <a:p>
                      <a:pPr algn="ctr" fontAlgn="ctr"/>
                      <a:r>
                        <a:rPr lang="zh-CN" altLang="en-US" sz="1800" b="0" i="0" u="none" strike="noStrike">
                          <a:solidFill>
                            <a:srgbClr val="000000"/>
                          </a:solidFill>
                          <a:effectLst/>
                          <a:latin typeface="仿宋"/>
                        </a:rPr>
                        <a:t>（七）</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zh-CN" altLang="en-US" sz="1800" b="0" i="0" u="none" strike="noStrike">
                          <a:solidFill>
                            <a:srgbClr val="000000"/>
                          </a:solidFill>
                          <a:effectLst/>
                          <a:latin typeface="仿宋"/>
                        </a:rPr>
                        <a:t>收益价值</a:t>
                      </a:r>
                      <a:r>
                        <a:rPr lang="en-US" sz="1800" b="0" i="0" u="none" strike="noStrike">
                          <a:solidFill>
                            <a:srgbClr val="000000"/>
                          </a:solidFill>
                          <a:effectLst/>
                          <a:latin typeface="仿宋"/>
                        </a:rPr>
                        <a:t>V</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altLang="zh-CN" sz="1800" b="0" i="0" u="none" strike="noStrike">
                          <a:solidFill>
                            <a:srgbClr val="000000"/>
                          </a:solidFill>
                          <a:effectLst/>
                          <a:latin typeface="仿宋"/>
                        </a:rPr>
                        <a:t>47910.0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zh-CN" altLang="en-US" sz="1800" b="0" i="0" u="none" strike="noStrike">
                          <a:solidFill>
                            <a:srgbClr val="000000"/>
                          </a:solidFill>
                          <a:effectLst/>
                          <a:latin typeface="仿宋"/>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zh-CN" altLang="en-US" sz="1800" b="0" i="0" u="none" strike="noStrike" dirty="0">
                          <a:solidFill>
                            <a:srgbClr val="000000"/>
                          </a:solidFill>
                          <a:effectLst/>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r>
            </a:tbl>
          </a:graphicData>
        </a:graphic>
      </p:graphicFrame>
      <p:sp>
        <p:nvSpPr>
          <p:cNvPr id="6" name="椭圆 5"/>
          <p:cNvSpPr/>
          <p:nvPr/>
        </p:nvSpPr>
        <p:spPr>
          <a:xfrm>
            <a:off x="2627784" y="4221088"/>
            <a:ext cx="2232248" cy="79208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Tree>
    <p:extLst>
      <p:ext uri="{BB962C8B-B14F-4D97-AF65-F5344CB8AC3E}">
        <p14:creationId xmlns:p14="http://schemas.microsoft.com/office/powerpoint/2010/main" val="3873367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三、回到撰稿软件，凑收益法</a:t>
            </a:r>
            <a:endParaRPr lang="zh-CN" altLang="en-US" dirty="0"/>
          </a:p>
        </p:txBody>
      </p:sp>
      <p:sp>
        <p:nvSpPr>
          <p:cNvPr id="3" name="内容占位符 2"/>
          <p:cNvSpPr>
            <a:spLocks noGrp="1"/>
          </p:cNvSpPr>
          <p:nvPr>
            <p:ph sz="quarter" idx="1"/>
          </p:nvPr>
        </p:nvSpPr>
        <p:spPr/>
        <p:txBody>
          <a:bodyPr/>
          <a:lstStyle/>
          <a:p>
            <a:r>
              <a:rPr lang="zh-CN" altLang="en-US" sz="3200" dirty="0" smtClean="0"/>
              <a:t>其他不用管，只要调整租金即可，小数点</a:t>
            </a:r>
            <a:r>
              <a:rPr lang="en-US" altLang="zh-CN" sz="3200" dirty="0" smtClean="0"/>
              <a:t>1</a:t>
            </a:r>
            <a:r>
              <a:rPr lang="zh-CN" altLang="en-US" sz="3200" dirty="0" smtClean="0"/>
              <a:t>位、</a:t>
            </a:r>
            <a:r>
              <a:rPr lang="en-US" altLang="zh-CN" sz="3200" dirty="0" smtClean="0"/>
              <a:t>2</a:t>
            </a:r>
            <a:r>
              <a:rPr lang="zh-CN" altLang="en-US" sz="3200" dirty="0" smtClean="0"/>
              <a:t>位、</a:t>
            </a:r>
            <a:r>
              <a:rPr lang="en-US" altLang="zh-CN" sz="3200" dirty="0" smtClean="0"/>
              <a:t>3</a:t>
            </a:r>
            <a:r>
              <a:rPr lang="zh-CN" altLang="en-US" sz="3200" dirty="0" smtClean="0"/>
              <a:t>位、</a:t>
            </a:r>
            <a:r>
              <a:rPr lang="en-US" altLang="zh-CN" sz="3200" dirty="0" smtClean="0"/>
              <a:t>4</a:t>
            </a:r>
            <a:r>
              <a:rPr lang="zh-CN" altLang="en-US" sz="3200" dirty="0" smtClean="0"/>
              <a:t>位，总是可以调到你刚才用</a:t>
            </a:r>
            <a:r>
              <a:rPr lang="en-US" altLang="zh-CN" sz="3200" dirty="0" smtClean="0"/>
              <a:t>Excel</a:t>
            </a:r>
            <a:r>
              <a:rPr lang="zh-CN" altLang="en-US" sz="3200" dirty="0" smtClean="0"/>
              <a:t>算出来的结果。</a:t>
            </a:r>
            <a:endParaRPr lang="en-US" altLang="zh-CN" sz="3200" dirty="0" smtClean="0"/>
          </a:p>
          <a:p>
            <a:r>
              <a:rPr lang="zh-CN" altLang="en-US" sz="3200" dirty="0"/>
              <a:t>调</a:t>
            </a:r>
            <a:r>
              <a:rPr lang="zh-CN" altLang="en-US" sz="3200" dirty="0" smtClean="0"/>
              <a:t>整好后，保存。</a:t>
            </a:r>
            <a:endParaRPr lang="en-US" altLang="zh-CN" sz="3200" dirty="0" smtClean="0"/>
          </a:p>
          <a:p>
            <a:r>
              <a:rPr lang="zh-CN" altLang="en-US" sz="3200" dirty="0" smtClean="0"/>
              <a:t>象原来一样继续完成报告（国际银行要求收益法权重要</a:t>
            </a:r>
            <a:r>
              <a:rPr lang="en-US" altLang="zh-CN" sz="3200" dirty="0" smtClean="0"/>
              <a:t>60%</a:t>
            </a:r>
            <a:r>
              <a:rPr lang="zh-CN" altLang="en-US" sz="3200" dirty="0" smtClean="0"/>
              <a:t>）。</a:t>
            </a:r>
            <a:endParaRPr lang="zh-CN" altLang="en-US" sz="3200" dirty="0"/>
          </a:p>
        </p:txBody>
      </p:sp>
    </p:spTree>
    <p:extLst>
      <p:ext uri="{BB962C8B-B14F-4D97-AF65-F5344CB8AC3E}">
        <p14:creationId xmlns:p14="http://schemas.microsoft.com/office/powerpoint/2010/main" val="3873367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838" y="557213"/>
            <a:ext cx="7172325" cy="574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09025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四、报告拼凑</a:t>
            </a:r>
            <a:endParaRPr lang="zh-CN" altLang="en-US" dirty="0"/>
          </a:p>
        </p:txBody>
      </p:sp>
      <p:sp>
        <p:nvSpPr>
          <p:cNvPr id="3" name="内容占位符 2"/>
          <p:cNvSpPr>
            <a:spLocks noGrp="1"/>
          </p:cNvSpPr>
          <p:nvPr>
            <p:ph sz="quarter" idx="1"/>
          </p:nvPr>
        </p:nvSpPr>
        <p:spPr>
          <a:xfrm>
            <a:off x="612648" y="1600200"/>
            <a:ext cx="7919792" cy="1252736"/>
          </a:xfrm>
        </p:spPr>
        <p:txBody>
          <a:bodyPr/>
          <a:lstStyle/>
          <a:p>
            <a:r>
              <a:rPr lang="zh-CN" altLang="en-US" dirty="0" smtClean="0"/>
              <a:t>选择“新标准版”生成报告：把生成好的报告和</a:t>
            </a:r>
            <a:r>
              <a:rPr lang="en-US" altLang="zh-CN" dirty="0" smtClean="0"/>
              <a:t>Excel</a:t>
            </a:r>
            <a:r>
              <a:rPr lang="zh-CN" altLang="en-US" dirty="0" smtClean="0"/>
              <a:t>表格及收益法放在同一个文件夹里。</a:t>
            </a:r>
            <a:endParaRPr lang="zh-CN" alt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625" y="2924944"/>
            <a:ext cx="7294532" cy="28254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424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公式</a:t>
            </a:r>
            <a:endParaRPr lang="zh-CN" altLang="en-US" b="1" dirty="0"/>
          </a:p>
        </p:txBody>
      </p:sp>
      <p:pic>
        <p:nvPicPr>
          <p:cNvPr id="4" name="内容占位符 3"/>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1259632" y="1700808"/>
            <a:ext cx="6856812" cy="4680520"/>
          </a:xfrm>
        </p:spPr>
      </p:pic>
    </p:spTree>
    <p:extLst>
      <p:ext uri="{BB962C8B-B14F-4D97-AF65-F5344CB8AC3E}">
        <p14:creationId xmlns:p14="http://schemas.microsoft.com/office/powerpoint/2010/main" val="331301217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四、报告拼凑</a:t>
            </a:r>
            <a:endParaRPr lang="zh-CN" altLang="en-US" dirty="0"/>
          </a:p>
        </p:txBody>
      </p:sp>
      <p:sp>
        <p:nvSpPr>
          <p:cNvPr id="3" name="内容占位符 2"/>
          <p:cNvSpPr>
            <a:spLocks noGrp="1"/>
          </p:cNvSpPr>
          <p:nvPr>
            <p:ph sz="quarter" idx="1"/>
          </p:nvPr>
        </p:nvSpPr>
        <p:spPr/>
        <p:txBody>
          <a:bodyPr/>
          <a:lstStyle/>
          <a:p>
            <a:r>
              <a:rPr lang="zh-CN" altLang="en-US" dirty="0" smtClean="0"/>
              <a:t>“新标准版”删除了收益法部分的内容</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99" y="2348880"/>
            <a:ext cx="7488831" cy="4040275"/>
          </a:xfrm>
          <a:prstGeom prst="rect">
            <a:avLst/>
          </a:prstGeom>
        </p:spPr>
      </p:pic>
    </p:spTree>
    <p:extLst>
      <p:ext uri="{BB962C8B-B14F-4D97-AF65-F5344CB8AC3E}">
        <p14:creationId xmlns:p14="http://schemas.microsoft.com/office/powerpoint/2010/main" val="16842103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四、报告拼凑</a:t>
            </a:r>
          </a:p>
        </p:txBody>
      </p:sp>
      <p:sp>
        <p:nvSpPr>
          <p:cNvPr id="3" name="内容占位符 2"/>
          <p:cNvSpPr>
            <a:spLocks noGrp="1"/>
          </p:cNvSpPr>
          <p:nvPr>
            <p:ph sz="quarter" idx="1"/>
          </p:nvPr>
        </p:nvSpPr>
        <p:spPr>
          <a:xfrm>
            <a:off x="612648" y="1600200"/>
            <a:ext cx="8144574" cy="1324744"/>
          </a:xfrm>
        </p:spPr>
        <p:txBody>
          <a:bodyPr>
            <a:normAutofit lnSpcReduction="10000"/>
          </a:bodyPr>
          <a:lstStyle/>
          <a:p>
            <a:r>
              <a:rPr lang="zh-CN" altLang="en-US" dirty="0"/>
              <a:t>打</a:t>
            </a:r>
            <a:r>
              <a:rPr lang="zh-CN" altLang="en-US" dirty="0" smtClean="0"/>
              <a:t>开“持</a:t>
            </a:r>
            <a:r>
              <a:rPr lang="zh-CN" altLang="en-US" dirty="0"/>
              <a:t>有转售收益法</a:t>
            </a:r>
            <a:r>
              <a:rPr lang="en-US" altLang="zh-CN" dirty="0"/>
              <a:t>.</a:t>
            </a:r>
            <a:r>
              <a:rPr lang="en-US" altLang="zh-CN" dirty="0" smtClean="0"/>
              <a:t>doc</a:t>
            </a:r>
            <a:r>
              <a:rPr lang="zh-CN" altLang="en-US" dirty="0" smtClean="0"/>
              <a:t>”，会跳出如下窗口，选择“是”，这样才会根据你的</a:t>
            </a:r>
            <a:r>
              <a:rPr lang="en-US" altLang="zh-CN" dirty="0" smtClean="0"/>
              <a:t>Excel</a:t>
            </a:r>
            <a:r>
              <a:rPr lang="zh-CN" altLang="en-US" dirty="0" smtClean="0"/>
              <a:t>表格更新</a:t>
            </a:r>
            <a:r>
              <a:rPr lang="en-US" altLang="zh-CN" dirty="0" smtClean="0"/>
              <a:t>Word</a:t>
            </a:r>
            <a:r>
              <a:rPr lang="zh-CN" altLang="en-US" dirty="0" smtClean="0"/>
              <a:t>文</a:t>
            </a:r>
            <a:r>
              <a:rPr lang="zh-CN" altLang="en-US" dirty="0"/>
              <a:t>档</a:t>
            </a:r>
            <a:endParaRPr lang="en-US" altLang="zh-CN" dirty="0" smtClean="0"/>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2852936"/>
            <a:ext cx="8237954" cy="3563098"/>
          </a:xfrm>
          <a:prstGeom prst="rect">
            <a:avLst/>
          </a:prstGeom>
        </p:spPr>
      </p:pic>
    </p:spTree>
    <p:extLst>
      <p:ext uri="{BB962C8B-B14F-4D97-AF65-F5344CB8AC3E}">
        <p14:creationId xmlns:p14="http://schemas.microsoft.com/office/powerpoint/2010/main" val="30261442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四、报告拼凑</a:t>
            </a:r>
          </a:p>
        </p:txBody>
      </p:sp>
      <p:sp>
        <p:nvSpPr>
          <p:cNvPr id="3" name="内容占位符 2"/>
          <p:cNvSpPr>
            <a:spLocks noGrp="1"/>
          </p:cNvSpPr>
          <p:nvPr>
            <p:ph sz="quarter" idx="1"/>
          </p:nvPr>
        </p:nvSpPr>
        <p:spPr>
          <a:xfrm>
            <a:off x="612648" y="1600200"/>
            <a:ext cx="8144574" cy="1324744"/>
          </a:xfrm>
        </p:spPr>
        <p:txBody>
          <a:bodyPr>
            <a:normAutofit/>
          </a:bodyPr>
          <a:lstStyle/>
          <a:p>
            <a:r>
              <a:rPr lang="en-US" altLang="zh-CN" dirty="0" err="1" smtClean="0"/>
              <a:t>Ctrl+A</a:t>
            </a:r>
            <a:r>
              <a:rPr lang="zh-CN" altLang="en-US" dirty="0" smtClean="0"/>
              <a:t>选择全部，复制粘贴到原来的报告</a:t>
            </a:r>
            <a:endParaRPr lang="en-US" altLang="zh-CN" dirty="0" smtClean="0"/>
          </a:p>
          <a:p>
            <a:pPr>
              <a:spcBef>
                <a:spcPts val="2400"/>
              </a:spcBef>
            </a:pPr>
            <a:r>
              <a:rPr lang="zh-CN" altLang="en-US" dirty="0" smtClean="0"/>
              <a:t>更新页码，完成。</a:t>
            </a:r>
            <a:endParaRPr lang="zh-CN" altLang="en-US" dirty="0"/>
          </a:p>
        </p:txBody>
      </p:sp>
    </p:spTree>
    <p:extLst>
      <p:ext uri="{BB962C8B-B14F-4D97-AF65-F5344CB8AC3E}">
        <p14:creationId xmlns:p14="http://schemas.microsoft.com/office/powerpoint/2010/main" val="226472909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最后几个问题</a:t>
            </a:r>
            <a:endParaRPr lang="zh-CN" altLang="en-US" dirty="0"/>
          </a:p>
        </p:txBody>
      </p:sp>
      <p:sp>
        <p:nvSpPr>
          <p:cNvPr id="3" name="内容占位符 2"/>
          <p:cNvSpPr>
            <a:spLocks noGrp="1"/>
          </p:cNvSpPr>
          <p:nvPr>
            <p:ph sz="quarter" idx="1"/>
          </p:nvPr>
        </p:nvSpPr>
        <p:spPr/>
        <p:txBody>
          <a:bodyPr/>
          <a:lstStyle/>
          <a:p>
            <a:r>
              <a:rPr lang="zh-CN" altLang="en-US" dirty="0" smtClean="0"/>
              <a:t>租金高低对收益价值的影响</a:t>
            </a:r>
            <a:endParaRPr lang="en-US" altLang="zh-CN" dirty="0" smtClean="0"/>
          </a:p>
          <a:p>
            <a:r>
              <a:rPr lang="zh-CN" altLang="en-US" dirty="0" smtClean="0"/>
              <a:t>持有期对收益价值的影响</a:t>
            </a:r>
            <a:endParaRPr lang="en-US" altLang="zh-CN" dirty="0" smtClean="0"/>
          </a:p>
          <a:p>
            <a:r>
              <a:rPr lang="zh-CN" altLang="en-US" dirty="0" smtClean="0"/>
              <a:t>递增对收益价值的影响</a:t>
            </a:r>
            <a:endParaRPr lang="en-US" altLang="zh-CN" dirty="0" smtClean="0"/>
          </a:p>
          <a:p>
            <a:endParaRPr lang="en-US" altLang="zh-CN" dirty="0"/>
          </a:p>
          <a:p>
            <a:r>
              <a:rPr lang="zh-CN" altLang="en-US" dirty="0" smtClean="0"/>
              <a:t>房子新旧、剩余土地使用年限对不动产价值没有影响吗？</a:t>
            </a:r>
            <a:endParaRPr lang="zh-CN" altLang="en-US" dirty="0"/>
          </a:p>
        </p:txBody>
      </p:sp>
    </p:spTree>
    <p:extLst>
      <p:ext uri="{BB962C8B-B14F-4D97-AF65-F5344CB8AC3E}">
        <p14:creationId xmlns:p14="http://schemas.microsoft.com/office/powerpoint/2010/main" val="31645114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t>报酬率分析</a:t>
            </a:r>
          </a:p>
        </p:txBody>
      </p:sp>
      <p:sp>
        <p:nvSpPr>
          <p:cNvPr id="3" name="内容占位符 2"/>
          <p:cNvSpPr>
            <a:spLocks noGrp="1"/>
          </p:cNvSpPr>
          <p:nvPr>
            <p:ph sz="quarter" idx="1"/>
          </p:nvPr>
        </p:nvSpPr>
        <p:spPr/>
        <p:txBody>
          <a:bodyPr>
            <a:normAutofit fontScale="92500" lnSpcReduction="10000"/>
          </a:bodyPr>
          <a:lstStyle/>
          <a:p>
            <a:pPr>
              <a:spcAft>
                <a:spcPts val="2400"/>
              </a:spcAft>
            </a:pPr>
            <a:r>
              <a:rPr lang="en-US" altLang="zh-CN" dirty="0" smtClean="0"/>
              <a:t>Yi</a:t>
            </a:r>
            <a:r>
              <a:rPr lang="zh-CN" altLang="en-US" dirty="0" smtClean="0"/>
              <a:t>：持</a:t>
            </a:r>
            <a:r>
              <a:rPr lang="zh-CN" altLang="en-US" dirty="0"/>
              <a:t>有期内将房地产出租所对应的报酬</a:t>
            </a:r>
            <a:r>
              <a:rPr lang="zh-CN" altLang="en-US" dirty="0" smtClean="0"/>
              <a:t>率；</a:t>
            </a:r>
            <a:endParaRPr lang="en-US" altLang="zh-CN" dirty="0" smtClean="0"/>
          </a:p>
          <a:p>
            <a:pPr>
              <a:spcAft>
                <a:spcPts val="2400"/>
              </a:spcAft>
            </a:pPr>
            <a:r>
              <a:rPr lang="en-US" altLang="zh-CN" dirty="0" err="1" smtClean="0"/>
              <a:t>Yt</a:t>
            </a:r>
            <a:r>
              <a:rPr lang="zh-CN" altLang="en-US" dirty="0" smtClean="0"/>
              <a:t>：持</a:t>
            </a:r>
            <a:r>
              <a:rPr lang="zh-CN" altLang="en-US" dirty="0"/>
              <a:t>有期末转售时对应的报酬率</a:t>
            </a:r>
            <a:r>
              <a:rPr lang="zh-CN" altLang="en-US" dirty="0" smtClean="0"/>
              <a:t>；</a:t>
            </a:r>
            <a:endParaRPr lang="en-US" altLang="zh-CN" dirty="0" smtClean="0"/>
          </a:p>
          <a:p>
            <a:pPr>
              <a:spcAft>
                <a:spcPts val="2400"/>
              </a:spcAft>
            </a:pPr>
            <a:r>
              <a:rPr lang="zh-CN" altLang="en-US" dirty="0" smtClean="0"/>
              <a:t>报</a:t>
            </a:r>
            <a:r>
              <a:rPr lang="zh-CN" altLang="en-US" dirty="0"/>
              <a:t>酬率在房地产投资期内是动态的，且受国家宏观政策、所处区域的经济、税收、投资环境等诸多因素的影</a:t>
            </a:r>
            <a:r>
              <a:rPr lang="zh-CN" altLang="en-US" dirty="0" smtClean="0"/>
              <a:t>响</a:t>
            </a:r>
            <a:r>
              <a:rPr lang="zh-CN" altLang="en-US" dirty="0"/>
              <a:t>。</a:t>
            </a:r>
            <a:endParaRPr lang="en-US" altLang="zh-CN" dirty="0" smtClean="0"/>
          </a:p>
          <a:p>
            <a:pPr>
              <a:spcAft>
                <a:spcPts val="2400"/>
              </a:spcAft>
            </a:pPr>
            <a:r>
              <a:rPr lang="zh-CN" altLang="en-US" dirty="0" smtClean="0"/>
              <a:t>从</a:t>
            </a:r>
            <a:r>
              <a:rPr lang="zh-CN" altLang="en-US" dirty="0"/>
              <a:t>投资者的角度来看，持</a:t>
            </a:r>
            <a:r>
              <a:rPr lang="zh-CN" altLang="en-US" dirty="0" smtClean="0"/>
              <a:t>有、转售为</a:t>
            </a:r>
            <a:r>
              <a:rPr lang="zh-CN" altLang="en-US" dirty="0"/>
              <a:t>一种连续投资过程，故可认定在整个连续投资过程中其要求的平均报酬率相对固定，则</a:t>
            </a:r>
            <a:r>
              <a:rPr lang="en-US" altLang="zh-CN" dirty="0"/>
              <a:t>Yi=</a:t>
            </a:r>
            <a:r>
              <a:rPr lang="en-US" altLang="zh-CN" dirty="0" err="1"/>
              <a:t>Yt</a:t>
            </a:r>
            <a:r>
              <a:rPr lang="zh-CN" altLang="en-US" dirty="0"/>
              <a:t>。</a:t>
            </a:r>
          </a:p>
        </p:txBody>
      </p:sp>
    </p:spTree>
    <p:extLst>
      <p:ext uri="{BB962C8B-B14F-4D97-AF65-F5344CB8AC3E}">
        <p14:creationId xmlns:p14="http://schemas.microsoft.com/office/powerpoint/2010/main" val="162013364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确定报酬率</a:t>
            </a:r>
            <a:r>
              <a:rPr lang="en-US" altLang="zh-CN" b="1" dirty="0"/>
              <a:t>Y</a:t>
            </a:r>
            <a:endParaRPr lang="zh-CN" altLang="en-US" dirty="0"/>
          </a:p>
        </p:txBody>
      </p:sp>
      <p:graphicFrame>
        <p:nvGraphicFramePr>
          <p:cNvPr id="4" name="内容占位符 3"/>
          <p:cNvGraphicFramePr>
            <a:graphicFrameLocks noGrp="1"/>
          </p:cNvGraphicFramePr>
          <p:nvPr>
            <p:ph sz="quarter" idx="1"/>
            <p:extLst>
              <p:ext uri="{D42A27DB-BD31-4B8C-83A1-F6EECF244321}">
                <p14:modId xmlns:p14="http://schemas.microsoft.com/office/powerpoint/2010/main" val="1819080946"/>
              </p:ext>
            </p:extLst>
          </p:nvPr>
        </p:nvGraphicFramePr>
        <p:xfrm>
          <a:off x="1319369" y="2852936"/>
          <a:ext cx="6912768" cy="3777118"/>
        </p:xfrm>
        <a:graphic>
          <a:graphicData uri="http://schemas.openxmlformats.org/drawingml/2006/table">
            <a:tbl>
              <a:tblPr>
                <a:tableStyleId>{5C22544A-7EE6-4342-B048-85BDC9FD1C3A}</a:tableStyleId>
              </a:tblPr>
              <a:tblGrid>
                <a:gridCol w="792088"/>
                <a:gridCol w="4392488"/>
                <a:gridCol w="1728192"/>
              </a:tblGrid>
              <a:tr h="504056">
                <a:tc gridSpan="3">
                  <a:txBody>
                    <a:bodyPr/>
                    <a:lstStyle/>
                    <a:p>
                      <a:pPr algn="ctr" fontAlgn="b"/>
                      <a:r>
                        <a:rPr lang="zh-CN" altLang="en-US" sz="3200" u="none" strike="noStrike" dirty="0">
                          <a:effectLst/>
                          <a:latin typeface="仿宋" pitchFamily="49" charset="-122"/>
                          <a:ea typeface="仿宋" pitchFamily="49" charset="-122"/>
                        </a:rPr>
                        <a:t>报酬率求取表</a:t>
                      </a:r>
                      <a:endParaRPr lang="zh-CN" altLang="en-US" sz="3200" b="0" i="0" u="none" strike="noStrike" dirty="0">
                        <a:solidFill>
                          <a:srgbClr val="000000"/>
                        </a:solidFill>
                        <a:effectLst/>
                        <a:latin typeface="仿宋" pitchFamily="49" charset="-122"/>
                        <a:ea typeface="仿宋" pitchFamily="49" charset="-122"/>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r>
              <a:tr h="504056">
                <a:tc>
                  <a:txBody>
                    <a:bodyPr/>
                    <a:lstStyle/>
                    <a:p>
                      <a:pPr algn="ctr" fontAlgn="b"/>
                      <a:r>
                        <a:rPr lang="zh-CN" altLang="en-US" sz="2000" u="none" strike="noStrike" dirty="0">
                          <a:effectLst/>
                          <a:latin typeface="仿宋" pitchFamily="49" charset="-122"/>
                          <a:ea typeface="仿宋" pitchFamily="49" charset="-122"/>
                        </a:rPr>
                        <a:t>序号</a:t>
                      </a:r>
                      <a:endParaRPr lang="zh-CN" altLang="en-US" sz="2000" b="0" i="0" u="none" strike="noStrike" dirty="0">
                        <a:solidFill>
                          <a:srgbClr val="000000"/>
                        </a:solidFill>
                        <a:effectLst/>
                        <a:latin typeface="仿宋" pitchFamily="49" charset="-122"/>
                        <a:ea typeface="仿宋" pitchFamily="49" charset="-122"/>
                      </a:endParaRPr>
                    </a:p>
                  </a:txBody>
                  <a:tcPr marL="0" marR="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2000" u="none" strike="noStrike" dirty="0">
                          <a:effectLst/>
                          <a:latin typeface="仿宋" pitchFamily="49" charset="-122"/>
                          <a:ea typeface="仿宋" pitchFamily="49" charset="-122"/>
                        </a:rPr>
                        <a:t>项目</a:t>
                      </a:r>
                      <a:endParaRPr lang="zh-CN" altLang="en-US" sz="2000" b="0" i="0" u="none" strike="noStrike" dirty="0">
                        <a:solidFill>
                          <a:srgbClr val="000000"/>
                        </a:solidFill>
                        <a:effectLst/>
                        <a:latin typeface="仿宋" pitchFamily="49" charset="-122"/>
                        <a:ea typeface="仿宋"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2000" u="none" strike="noStrike" dirty="0">
                          <a:effectLst/>
                          <a:latin typeface="仿宋" pitchFamily="49" charset="-122"/>
                          <a:ea typeface="仿宋" pitchFamily="49" charset="-122"/>
                        </a:rPr>
                        <a:t>估价对象取值</a:t>
                      </a:r>
                      <a:endParaRPr lang="zh-CN" altLang="en-US" sz="2000" b="0" i="0" u="none" strike="noStrike" dirty="0">
                        <a:solidFill>
                          <a:srgbClr val="000000"/>
                        </a:solidFill>
                        <a:effectLst/>
                        <a:latin typeface="仿宋" pitchFamily="49" charset="-122"/>
                        <a:ea typeface="仿宋" pitchFamily="49" charset="-122"/>
                      </a:endParaRPr>
                    </a:p>
                  </a:txBody>
                  <a:tcPr marL="0" marR="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7438">
                <a:tc>
                  <a:txBody>
                    <a:bodyPr/>
                    <a:lstStyle/>
                    <a:p>
                      <a:pPr algn="ctr" fontAlgn="b"/>
                      <a:r>
                        <a:rPr lang="en-US" altLang="zh-CN" sz="2000" u="none" strike="noStrike">
                          <a:effectLst/>
                          <a:latin typeface="仿宋" pitchFamily="49" charset="-122"/>
                          <a:ea typeface="仿宋" pitchFamily="49" charset="-122"/>
                        </a:rPr>
                        <a:t>1</a:t>
                      </a:r>
                      <a:endParaRPr lang="en-US" altLang="zh-CN" sz="2000" b="0" i="0" u="none" strike="noStrike">
                        <a:solidFill>
                          <a:srgbClr val="000000"/>
                        </a:solidFill>
                        <a:effectLst/>
                        <a:latin typeface="仿宋" pitchFamily="49" charset="-122"/>
                        <a:ea typeface="仿宋" pitchFamily="49" charset="-122"/>
                      </a:endParaRPr>
                    </a:p>
                  </a:txBody>
                  <a:tcPr marL="0" marR="0" marT="0"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2000" u="none" strike="noStrike" dirty="0">
                          <a:effectLst/>
                          <a:latin typeface="仿宋" pitchFamily="49" charset="-122"/>
                          <a:ea typeface="仿宋" pitchFamily="49" charset="-122"/>
                        </a:rPr>
                        <a:t>无风险报酬率</a:t>
                      </a:r>
                      <a:r>
                        <a:rPr lang="en-US" altLang="zh-CN" sz="2000" u="none" strike="noStrike" dirty="0">
                          <a:effectLst/>
                          <a:latin typeface="仿宋" pitchFamily="49" charset="-122"/>
                          <a:ea typeface="仿宋" pitchFamily="49" charset="-122"/>
                        </a:rPr>
                        <a:t>(</a:t>
                      </a:r>
                      <a:r>
                        <a:rPr lang="zh-CN" altLang="en-US" sz="2000" u="none" strike="noStrike" dirty="0">
                          <a:effectLst/>
                          <a:latin typeface="仿宋" pitchFamily="49" charset="-122"/>
                          <a:ea typeface="仿宋" pitchFamily="49" charset="-122"/>
                        </a:rPr>
                        <a:t>一年期存款基准利率</a:t>
                      </a:r>
                      <a:r>
                        <a:rPr lang="en-US" altLang="zh-CN" sz="2000" u="none" strike="noStrike" dirty="0">
                          <a:effectLst/>
                          <a:latin typeface="仿宋" pitchFamily="49" charset="-122"/>
                          <a:ea typeface="仿宋" pitchFamily="49" charset="-122"/>
                        </a:rPr>
                        <a:t>)</a:t>
                      </a:r>
                      <a:endParaRPr lang="en-US" altLang="zh-CN" sz="2000" b="0" i="0" u="none" strike="noStrike" dirty="0">
                        <a:solidFill>
                          <a:srgbClr val="000000"/>
                        </a:solidFill>
                        <a:effectLst/>
                        <a:latin typeface="仿宋" pitchFamily="49" charset="-122"/>
                        <a:ea typeface="仿宋" pitchFamily="49" charset="-122"/>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altLang="zh-CN" sz="2000" u="none" strike="noStrike">
                          <a:effectLst/>
                          <a:latin typeface="仿宋" pitchFamily="49" charset="-122"/>
                          <a:ea typeface="仿宋" pitchFamily="49" charset="-122"/>
                        </a:rPr>
                        <a:t>1.50%</a:t>
                      </a:r>
                      <a:endParaRPr lang="en-US" altLang="zh-CN" sz="2000" b="0" i="0" u="none" strike="noStrike">
                        <a:solidFill>
                          <a:srgbClr val="000000"/>
                        </a:solidFill>
                        <a:effectLst/>
                        <a:latin typeface="仿宋" pitchFamily="49" charset="-122"/>
                        <a:ea typeface="仿宋" pitchFamily="49" charset="-122"/>
                      </a:endParaRPr>
                    </a:p>
                  </a:txBody>
                  <a:tcPr marL="0" marR="0" marT="0"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9609">
                <a:tc>
                  <a:txBody>
                    <a:bodyPr/>
                    <a:lstStyle/>
                    <a:p>
                      <a:pPr algn="ctr" fontAlgn="b"/>
                      <a:r>
                        <a:rPr lang="en-US" altLang="zh-CN" sz="2000" u="none" strike="noStrike">
                          <a:effectLst/>
                          <a:latin typeface="仿宋" pitchFamily="49" charset="-122"/>
                          <a:ea typeface="仿宋" pitchFamily="49" charset="-122"/>
                        </a:rPr>
                        <a:t>2</a:t>
                      </a:r>
                      <a:endParaRPr lang="en-US" altLang="zh-CN" sz="2000" b="0" i="0" u="none" strike="noStrike">
                        <a:solidFill>
                          <a:srgbClr val="000000"/>
                        </a:solidFill>
                        <a:effectLst/>
                        <a:latin typeface="仿宋" pitchFamily="49" charset="-122"/>
                        <a:ea typeface="仿宋" pitchFamily="49" charset="-122"/>
                      </a:endParaRPr>
                    </a:p>
                  </a:txBody>
                  <a:tcPr marL="0" marR="0" marT="0"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2000" u="none" strike="noStrike" dirty="0">
                          <a:effectLst/>
                          <a:latin typeface="仿宋" pitchFamily="49" charset="-122"/>
                          <a:ea typeface="仿宋" pitchFamily="49" charset="-122"/>
                        </a:rPr>
                        <a:t>投资风险补偿率</a:t>
                      </a:r>
                      <a:endParaRPr lang="zh-CN" altLang="en-US" sz="2000" b="0" i="0" u="none" strike="noStrike" dirty="0">
                        <a:solidFill>
                          <a:srgbClr val="000000"/>
                        </a:solidFill>
                        <a:effectLst/>
                        <a:latin typeface="仿宋" pitchFamily="49" charset="-122"/>
                        <a:ea typeface="仿宋" pitchFamily="49" charset="-122"/>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u="none" strike="noStrike">
                          <a:effectLst/>
                          <a:latin typeface="仿宋" pitchFamily="49" charset="-122"/>
                          <a:ea typeface="仿宋" pitchFamily="49" charset="-122"/>
                        </a:rPr>
                        <a:t>1.75%</a:t>
                      </a:r>
                      <a:endParaRPr lang="en-US" altLang="zh-CN" sz="2000" b="0" i="0" u="none" strike="noStrike">
                        <a:solidFill>
                          <a:srgbClr val="FF0000"/>
                        </a:solidFill>
                        <a:effectLst/>
                        <a:latin typeface="仿宋" pitchFamily="49" charset="-122"/>
                        <a:ea typeface="仿宋" pitchFamily="49" charset="-122"/>
                      </a:endParaRPr>
                    </a:p>
                  </a:txBody>
                  <a:tcPr marL="0" marR="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9609">
                <a:tc>
                  <a:txBody>
                    <a:bodyPr/>
                    <a:lstStyle/>
                    <a:p>
                      <a:pPr algn="ctr" fontAlgn="b"/>
                      <a:r>
                        <a:rPr lang="en-US" altLang="zh-CN" sz="2000" u="none" strike="noStrike">
                          <a:effectLst/>
                          <a:latin typeface="仿宋" pitchFamily="49" charset="-122"/>
                          <a:ea typeface="仿宋" pitchFamily="49" charset="-122"/>
                        </a:rPr>
                        <a:t>3</a:t>
                      </a:r>
                      <a:endParaRPr lang="en-US" altLang="zh-CN" sz="2000" b="0" i="0" u="none" strike="noStrike">
                        <a:solidFill>
                          <a:srgbClr val="000000"/>
                        </a:solidFill>
                        <a:effectLst/>
                        <a:latin typeface="仿宋" pitchFamily="49" charset="-122"/>
                        <a:ea typeface="仿宋" pitchFamily="49" charset="-122"/>
                      </a:endParaRPr>
                    </a:p>
                  </a:txBody>
                  <a:tcPr marL="0" marR="0" marT="0"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2000" u="none" strike="noStrike" dirty="0">
                          <a:effectLst/>
                          <a:latin typeface="仿宋" pitchFamily="49" charset="-122"/>
                          <a:ea typeface="仿宋" pitchFamily="49" charset="-122"/>
                        </a:rPr>
                        <a:t>管理负担补偿率</a:t>
                      </a:r>
                      <a:endParaRPr lang="zh-CN" altLang="en-US" sz="2000" b="0" i="0" u="none" strike="noStrike" dirty="0">
                        <a:solidFill>
                          <a:srgbClr val="000000"/>
                        </a:solidFill>
                        <a:effectLst/>
                        <a:latin typeface="仿宋" pitchFamily="49" charset="-122"/>
                        <a:ea typeface="仿宋" pitchFamily="49" charset="-122"/>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u="none" strike="noStrike" dirty="0">
                          <a:effectLst/>
                          <a:latin typeface="仿宋" pitchFamily="49" charset="-122"/>
                          <a:ea typeface="仿宋" pitchFamily="49" charset="-122"/>
                        </a:rPr>
                        <a:t>1.50%</a:t>
                      </a:r>
                      <a:endParaRPr lang="en-US" altLang="zh-CN" sz="2000" b="0" i="0" u="none" strike="noStrike" dirty="0">
                        <a:solidFill>
                          <a:srgbClr val="FF0000"/>
                        </a:solidFill>
                        <a:effectLst/>
                        <a:latin typeface="仿宋" pitchFamily="49" charset="-122"/>
                        <a:ea typeface="仿宋" pitchFamily="49" charset="-122"/>
                      </a:endParaRPr>
                    </a:p>
                  </a:txBody>
                  <a:tcPr marL="0" marR="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9609">
                <a:tc>
                  <a:txBody>
                    <a:bodyPr/>
                    <a:lstStyle/>
                    <a:p>
                      <a:pPr algn="ctr" fontAlgn="b"/>
                      <a:r>
                        <a:rPr lang="en-US" altLang="zh-CN" sz="2000" u="none" strike="noStrike">
                          <a:effectLst/>
                          <a:latin typeface="仿宋" pitchFamily="49" charset="-122"/>
                          <a:ea typeface="仿宋" pitchFamily="49" charset="-122"/>
                        </a:rPr>
                        <a:t>4</a:t>
                      </a:r>
                      <a:endParaRPr lang="en-US" altLang="zh-CN" sz="2000" b="0" i="0" u="none" strike="noStrike">
                        <a:solidFill>
                          <a:srgbClr val="000000"/>
                        </a:solidFill>
                        <a:effectLst/>
                        <a:latin typeface="仿宋" pitchFamily="49" charset="-122"/>
                        <a:ea typeface="仿宋" pitchFamily="49" charset="-122"/>
                      </a:endParaRPr>
                    </a:p>
                  </a:txBody>
                  <a:tcPr marL="0" marR="0" marT="0"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2000" u="none" strike="noStrike">
                          <a:effectLst/>
                          <a:latin typeface="仿宋" pitchFamily="49" charset="-122"/>
                          <a:ea typeface="仿宋" pitchFamily="49" charset="-122"/>
                        </a:rPr>
                        <a:t>缺乏流动性补偿率</a:t>
                      </a:r>
                      <a:endParaRPr lang="zh-CN" altLang="en-US" sz="2000" b="0" i="0" u="none" strike="noStrike">
                        <a:solidFill>
                          <a:srgbClr val="000000"/>
                        </a:solidFill>
                        <a:effectLst/>
                        <a:latin typeface="仿宋" pitchFamily="49" charset="-122"/>
                        <a:ea typeface="仿宋" pitchFamily="49" charset="-122"/>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u="none" strike="noStrike" dirty="0">
                          <a:effectLst/>
                          <a:latin typeface="仿宋" pitchFamily="49" charset="-122"/>
                          <a:ea typeface="仿宋" pitchFamily="49" charset="-122"/>
                        </a:rPr>
                        <a:t>2.00%</a:t>
                      </a:r>
                      <a:endParaRPr lang="en-US" altLang="zh-CN" sz="2000" b="0" i="0" u="none" strike="noStrike" dirty="0">
                        <a:solidFill>
                          <a:srgbClr val="FF0000"/>
                        </a:solidFill>
                        <a:effectLst/>
                        <a:latin typeface="仿宋" pitchFamily="49" charset="-122"/>
                        <a:ea typeface="仿宋" pitchFamily="49" charset="-122"/>
                      </a:endParaRPr>
                    </a:p>
                  </a:txBody>
                  <a:tcPr marL="0" marR="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9609">
                <a:tc>
                  <a:txBody>
                    <a:bodyPr/>
                    <a:lstStyle/>
                    <a:p>
                      <a:pPr algn="ctr" fontAlgn="b"/>
                      <a:r>
                        <a:rPr lang="en-US" altLang="zh-CN" sz="2000" u="none" strike="noStrike">
                          <a:effectLst/>
                          <a:latin typeface="仿宋" pitchFamily="49" charset="-122"/>
                          <a:ea typeface="仿宋" pitchFamily="49" charset="-122"/>
                        </a:rPr>
                        <a:t>5</a:t>
                      </a:r>
                      <a:endParaRPr lang="en-US" altLang="zh-CN" sz="2000" b="0" i="0" u="none" strike="noStrike">
                        <a:solidFill>
                          <a:srgbClr val="000000"/>
                        </a:solidFill>
                        <a:effectLst/>
                        <a:latin typeface="仿宋" pitchFamily="49" charset="-122"/>
                        <a:ea typeface="仿宋" pitchFamily="49" charset="-122"/>
                      </a:endParaRPr>
                    </a:p>
                  </a:txBody>
                  <a:tcPr marL="0" marR="0" marT="0"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2000" u="none" strike="noStrike">
                          <a:effectLst/>
                          <a:latin typeface="仿宋" pitchFamily="49" charset="-122"/>
                          <a:ea typeface="仿宋" pitchFamily="49" charset="-122"/>
                        </a:rPr>
                        <a:t>易于获得融资的优惠率</a:t>
                      </a:r>
                      <a:endParaRPr lang="zh-CN" altLang="en-US" sz="2000" b="0" i="0" u="none" strike="noStrike">
                        <a:solidFill>
                          <a:srgbClr val="000000"/>
                        </a:solidFill>
                        <a:effectLst/>
                        <a:latin typeface="仿宋" pitchFamily="49" charset="-122"/>
                        <a:ea typeface="仿宋" pitchFamily="49" charset="-122"/>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u="none" strike="noStrike" dirty="0">
                          <a:effectLst/>
                          <a:latin typeface="仿宋" pitchFamily="49" charset="-122"/>
                          <a:ea typeface="仿宋" pitchFamily="49" charset="-122"/>
                        </a:rPr>
                        <a:t>-1.00%</a:t>
                      </a:r>
                      <a:endParaRPr lang="en-US" altLang="zh-CN" sz="2000" b="0" i="0" u="none" strike="noStrike" dirty="0">
                        <a:solidFill>
                          <a:srgbClr val="FF0000"/>
                        </a:solidFill>
                        <a:effectLst/>
                        <a:latin typeface="仿宋" pitchFamily="49" charset="-122"/>
                        <a:ea typeface="仿宋" pitchFamily="49" charset="-122"/>
                      </a:endParaRPr>
                    </a:p>
                  </a:txBody>
                  <a:tcPr marL="0" marR="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9609">
                <a:tc>
                  <a:txBody>
                    <a:bodyPr/>
                    <a:lstStyle/>
                    <a:p>
                      <a:pPr algn="ctr" fontAlgn="b"/>
                      <a:r>
                        <a:rPr lang="en-US" altLang="zh-CN" sz="2000" u="none" strike="noStrike">
                          <a:effectLst/>
                          <a:latin typeface="仿宋" pitchFamily="49" charset="-122"/>
                          <a:ea typeface="仿宋" pitchFamily="49" charset="-122"/>
                        </a:rPr>
                        <a:t>6</a:t>
                      </a:r>
                      <a:endParaRPr lang="en-US" altLang="zh-CN" sz="2000" b="0" i="0" u="none" strike="noStrike">
                        <a:solidFill>
                          <a:srgbClr val="000000"/>
                        </a:solidFill>
                        <a:effectLst/>
                        <a:latin typeface="仿宋" pitchFamily="49" charset="-122"/>
                        <a:ea typeface="仿宋" pitchFamily="49" charset="-122"/>
                      </a:endParaRPr>
                    </a:p>
                  </a:txBody>
                  <a:tcPr marL="0" marR="0" marT="0"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2000" u="none" strike="noStrike">
                          <a:effectLst/>
                          <a:latin typeface="仿宋" pitchFamily="49" charset="-122"/>
                          <a:ea typeface="仿宋" pitchFamily="49" charset="-122"/>
                        </a:rPr>
                        <a:t>所得税抵扣的优惠率</a:t>
                      </a:r>
                      <a:endParaRPr lang="zh-CN" altLang="en-US" sz="2000" b="0" i="0" u="none" strike="noStrike">
                        <a:solidFill>
                          <a:srgbClr val="000000"/>
                        </a:solidFill>
                        <a:effectLst/>
                        <a:latin typeface="仿宋" pitchFamily="49" charset="-122"/>
                        <a:ea typeface="仿宋" pitchFamily="49" charset="-122"/>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u="none" strike="noStrike" dirty="0">
                          <a:effectLst/>
                          <a:latin typeface="仿宋" pitchFamily="49" charset="-122"/>
                          <a:ea typeface="仿宋" pitchFamily="49" charset="-122"/>
                        </a:rPr>
                        <a:t>-0.75%</a:t>
                      </a:r>
                      <a:endParaRPr lang="en-US" altLang="zh-CN" sz="2000" b="0" i="0" u="none" strike="noStrike" dirty="0">
                        <a:solidFill>
                          <a:srgbClr val="FF0000"/>
                        </a:solidFill>
                        <a:effectLst/>
                        <a:latin typeface="仿宋" pitchFamily="49" charset="-122"/>
                        <a:ea typeface="仿宋" pitchFamily="49" charset="-122"/>
                      </a:endParaRPr>
                    </a:p>
                  </a:txBody>
                  <a:tcPr marL="0" marR="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3523">
                <a:tc>
                  <a:txBody>
                    <a:bodyPr/>
                    <a:lstStyle/>
                    <a:p>
                      <a:pPr algn="ctr" fontAlgn="b"/>
                      <a:r>
                        <a:rPr lang="en-US" altLang="zh-CN" sz="2000" u="none" strike="noStrike">
                          <a:effectLst/>
                          <a:latin typeface="仿宋" pitchFamily="49" charset="-122"/>
                          <a:ea typeface="仿宋" pitchFamily="49" charset="-122"/>
                        </a:rPr>
                        <a:t>7</a:t>
                      </a:r>
                      <a:endParaRPr lang="en-US" altLang="zh-CN" sz="2000" b="0" i="0" u="none" strike="noStrike">
                        <a:solidFill>
                          <a:srgbClr val="000000"/>
                        </a:solidFill>
                        <a:effectLst/>
                        <a:latin typeface="仿宋" pitchFamily="49" charset="-122"/>
                        <a:ea typeface="仿宋" pitchFamily="49" charset="-122"/>
                      </a:endParaRPr>
                    </a:p>
                  </a:txBody>
                  <a:tcPr marL="0" marR="0" marT="0"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zh-CN" altLang="en-US" sz="2000" u="none" strike="noStrike">
                          <a:effectLst/>
                          <a:latin typeface="仿宋" pitchFamily="49" charset="-122"/>
                          <a:ea typeface="仿宋" pitchFamily="49" charset="-122"/>
                        </a:rPr>
                        <a:t>合计</a:t>
                      </a:r>
                      <a:endParaRPr lang="zh-CN" altLang="en-US" sz="2000" b="0" i="0" u="none" strike="noStrike">
                        <a:solidFill>
                          <a:srgbClr val="000000"/>
                        </a:solidFill>
                        <a:effectLst/>
                        <a:latin typeface="仿宋" pitchFamily="49" charset="-122"/>
                        <a:ea typeface="仿宋" pitchFamily="49" charset="-122"/>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n-US" altLang="zh-CN" sz="2000" u="none" strike="noStrike" dirty="0">
                          <a:effectLst/>
                          <a:latin typeface="仿宋" pitchFamily="49" charset="-122"/>
                          <a:ea typeface="仿宋" pitchFamily="49" charset="-122"/>
                        </a:rPr>
                        <a:t>5.00%</a:t>
                      </a:r>
                      <a:endParaRPr lang="en-US" altLang="zh-CN" sz="2000" b="0" i="0" u="none" strike="noStrike" dirty="0">
                        <a:solidFill>
                          <a:srgbClr val="000000"/>
                        </a:solidFill>
                        <a:effectLst/>
                        <a:latin typeface="仿宋" pitchFamily="49" charset="-122"/>
                        <a:ea typeface="仿宋" pitchFamily="49" charset="-122"/>
                      </a:endParaRPr>
                    </a:p>
                  </a:txBody>
                  <a:tcPr marL="0" marR="0" marT="0"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r>
            </a:tbl>
          </a:graphicData>
        </a:graphic>
      </p:graphicFrame>
      <p:sp>
        <p:nvSpPr>
          <p:cNvPr id="5" name="矩形 4"/>
          <p:cNvSpPr/>
          <p:nvPr/>
        </p:nvSpPr>
        <p:spPr>
          <a:xfrm>
            <a:off x="539552" y="1628800"/>
            <a:ext cx="8136904" cy="1200329"/>
          </a:xfrm>
          <a:prstGeom prst="rect">
            <a:avLst/>
          </a:prstGeom>
        </p:spPr>
        <p:txBody>
          <a:bodyPr wrap="square">
            <a:spAutoFit/>
          </a:bodyPr>
          <a:lstStyle/>
          <a:p>
            <a:r>
              <a:rPr lang="zh-CN" altLang="en-US" sz="2400" dirty="0"/>
              <a:t>根据</a:t>
            </a:r>
            <a:r>
              <a:rPr lang="en-US" altLang="zh-CN" sz="2400" dirty="0"/>
              <a:t>《</a:t>
            </a:r>
            <a:r>
              <a:rPr lang="zh-CN" altLang="en-US" sz="2400" dirty="0"/>
              <a:t>房地产估价规范</a:t>
            </a:r>
            <a:r>
              <a:rPr lang="en-US" altLang="zh-CN" sz="2400" dirty="0"/>
              <a:t>》</a:t>
            </a:r>
            <a:r>
              <a:rPr lang="zh-CN" altLang="en-US" sz="2400" dirty="0"/>
              <a:t>的第</a:t>
            </a:r>
            <a:r>
              <a:rPr lang="en-US" altLang="zh-CN" sz="2400" dirty="0"/>
              <a:t>4.3.14</a:t>
            </a:r>
            <a:r>
              <a:rPr lang="zh-CN" altLang="en-US" sz="2400" dirty="0" smtClean="0"/>
              <a:t>条：</a:t>
            </a:r>
            <a:r>
              <a:rPr lang="zh-CN" altLang="en-US" sz="2400" dirty="0"/>
              <a:t>求取报酬率的三种基本方法为</a:t>
            </a:r>
            <a:r>
              <a:rPr lang="zh-CN" altLang="en-US" sz="2400" b="1" dirty="0">
                <a:solidFill>
                  <a:srgbClr val="FF0000"/>
                </a:solidFill>
              </a:rPr>
              <a:t>市场提取法、累加法、投资收益率排序插入法</a:t>
            </a:r>
            <a:r>
              <a:rPr lang="zh-CN" altLang="en-US" sz="2400" dirty="0" smtClean="0"/>
              <a:t>。</a:t>
            </a:r>
            <a:r>
              <a:rPr lang="zh-CN" altLang="en-US" sz="2400" dirty="0"/>
              <a:t>本次估价中采用累加</a:t>
            </a:r>
            <a:r>
              <a:rPr lang="zh-CN" altLang="en-US" sz="2400" dirty="0" smtClean="0"/>
              <a:t>法</a:t>
            </a:r>
            <a:r>
              <a:rPr lang="zh-CN" altLang="en-US" sz="2400" dirty="0"/>
              <a:t>。</a:t>
            </a:r>
          </a:p>
        </p:txBody>
      </p:sp>
    </p:spTree>
    <p:extLst>
      <p:ext uri="{BB962C8B-B14F-4D97-AF65-F5344CB8AC3E}">
        <p14:creationId xmlns:p14="http://schemas.microsoft.com/office/powerpoint/2010/main" val="17815026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确定房地产持有</a:t>
            </a:r>
            <a:r>
              <a:rPr lang="zh-CN" altLang="en-US" b="1" dirty="0" smtClean="0"/>
              <a:t>期</a:t>
            </a:r>
            <a:r>
              <a:rPr lang="en-US" altLang="zh-CN" b="1" dirty="0"/>
              <a:t>t</a:t>
            </a:r>
            <a:endParaRPr lang="zh-CN" altLang="en-US" dirty="0"/>
          </a:p>
        </p:txBody>
      </p:sp>
      <p:sp>
        <p:nvSpPr>
          <p:cNvPr id="3" name="内容占位符 2"/>
          <p:cNvSpPr>
            <a:spLocks noGrp="1"/>
          </p:cNvSpPr>
          <p:nvPr>
            <p:ph sz="quarter" idx="1"/>
          </p:nvPr>
        </p:nvSpPr>
        <p:spPr/>
        <p:txBody>
          <a:bodyPr>
            <a:normAutofit lnSpcReduction="10000"/>
          </a:bodyPr>
          <a:lstStyle/>
          <a:p>
            <a:r>
              <a:rPr lang="zh-CN" altLang="en-US" dirty="0"/>
              <a:t>根据</a:t>
            </a:r>
            <a:r>
              <a:rPr lang="en-US" altLang="zh-CN" dirty="0"/>
              <a:t>《</a:t>
            </a:r>
            <a:r>
              <a:rPr lang="zh-CN" altLang="en-US" dirty="0"/>
              <a:t>房地产估价规范</a:t>
            </a:r>
            <a:r>
              <a:rPr lang="en-US" altLang="zh-CN" dirty="0"/>
              <a:t>》</a:t>
            </a:r>
            <a:r>
              <a:rPr lang="zh-CN" altLang="en-US" dirty="0"/>
              <a:t>的第</a:t>
            </a:r>
            <a:r>
              <a:rPr lang="en-US" altLang="zh-CN" dirty="0"/>
              <a:t>4.3.7</a:t>
            </a:r>
            <a:r>
              <a:rPr lang="zh-CN" altLang="en-US" dirty="0"/>
              <a:t>条的规定：持有期应根据市场上投资者对同类房地产的典型持有时间及能预测期间收益的一般期限来确定，并宜为</a:t>
            </a:r>
            <a:r>
              <a:rPr lang="en-US" altLang="zh-CN" dirty="0"/>
              <a:t>5</a:t>
            </a:r>
            <a:r>
              <a:rPr lang="zh-CN" altLang="en-US" dirty="0"/>
              <a:t>年</a:t>
            </a:r>
            <a:r>
              <a:rPr lang="en-US" altLang="zh-CN" dirty="0"/>
              <a:t>~10</a:t>
            </a:r>
            <a:r>
              <a:rPr lang="zh-CN" altLang="en-US" dirty="0"/>
              <a:t>年</a:t>
            </a:r>
            <a:r>
              <a:rPr lang="zh-CN" altLang="en-US" dirty="0" smtClean="0"/>
              <a:t>。</a:t>
            </a:r>
            <a:endParaRPr lang="en-US" altLang="zh-CN" dirty="0" smtClean="0"/>
          </a:p>
          <a:p>
            <a:pPr>
              <a:spcBef>
                <a:spcPts val="2400"/>
              </a:spcBef>
              <a:spcAft>
                <a:spcPts val="2400"/>
              </a:spcAft>
            </a:pPr>
            <a:r>
              <a:rPr lang="zh-CN" altLang="en-US" dirty="0"/>
              <a:t>问</a:t>
            </a:r>
            <a:r>
              <a:rPr lang="zh-CN" altLang="en-US" dirty="0" smtClean="0"/>
              <a:t>题：持有期长短对收益价值的影响如何？</a:t>
            </a:r>
            <a:endParaRPr lang="en-US" altLang="zh-CN" dirty="0" smtClean="0"/>
          </a:p>
          <a:p>
            <a:pPr>
              <a:spcBef>
                <a:spcPts val="2400"/>
              </a:spcBef>
              <a:spcAft>
                <a:spcPts val="2400"/>
              </a:spcAft>
            </a:pPr>
            <a:r>
              <a:rPr lang="zh-CN" altLang="en-US" dirty="0"/>
              <a:t>根据注册房地产估价师</a:t>
            </a:r>
            <a:r>
              <a:rPr lang="zh-CN" altLang="en-US" dirty="0" smtClean="0"/>
              <a:t>对厦门市</a:t>
            </a:r>
            <a:r>
              <a:rPr lang="zh-CN" altLang="en-US" dirty="0"/>
              <a:t>同类用途、同等规模物业投资期的调查，并结合估价对象的实际情况，综合确定其持有期</a:t>
            </a:r>
            <a:r>
              <a:rPr lang="en-US" altLang="zh-CN" dirty="0"/>
              <a:t>t</a:t>
            </a:r>
            <a:r>
              <a:rPr lang="zh-CN" altLang="en-US" dirty="0"/>
              <a:t>为</a:t>
            </a:r>
            <a:r>
              <a:rPr lang="en-US" altLang="zh-CN" dirty="0">
                <a:solidFill>
                  <a:srgbClr val="FF0000"/>
                </a:solidFill>
              </a:rPr>
              <a:t>5</a:t>
            </a:r>
            <a:r>
              <a:rPr lang="zh-CN" altLang="en-US" dirty="0">
                <a:solidFill>
                  <a:srgbClr val="FF0000"/>
                </a:solidFill>
              </a:rPr>
              <a:t>年</a:t>
            </a:r>
            <a:r>
              <a:rPr lang="zh-CN" altLang="en-US" dirty="0"/>
              <a:t>。</a:t>
            </a:r>
          </a:p>
        </p:txBody>
      </p:sp>
    </p:spTree>
    <p:extLst>
      <p:ext uri="{BB962C8B-B14F-4D97-AF65-F5344CB8AC3E}">
        <p14:creationId xmlns:p14="http://schemas.microsoft.com/office/powerpoint/2010/main" val="36331891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期末转售收益</a:t>
            </a:r>
            <a:r>
              <a:rPr lang="en-US" altLang="zh-CN" b="1" dirty="0" err="1" smtClean="0"/>
              <a:t>Vt</a:t>
            </a:r>
            <a:endParaRPr lang="zh-CN" altLang="en-US" b="1" dirty="0"/>
          </a:p>
        </p:txBody>
      </p:sp>
      <p:sp>
        <p:nvSpPr>
          <p:cNvPr id="3" name="内容占位符 2"/>
          <p:cNvSpPr>
            <a:spLocks noGrp="1"/>
          </p:cNvSpPr>
          <p:nvPr>
            <p:ph sz="quarter" idx="1"/>
          </p:nvPr>
        </p:nvSpPr>
        <p:spPr/>
        <p:txBody>
          <a:bodyPr/>
          <a:lstStyle/>
          <a:p>
            <a:r>
              <a:rPr lang="en-US" altLang="zh-CN" dirty="0" smtClean="0"/>
              <a:t>《</a:t>
            </a:r>
            <a:r>
              <a:rPr lang="zh-CN" altLang="en-US" dirty="0" smtClean="0"/>
              <a:t>规范</a:t>
            </a:r>
            <a:r>
              <a:rPr lang="en-US" altLang="zh-CN" dirty="0" smtClean="0"/>
              <a:t>》4.3.12 </a:t>
            </a:r>
            <a:r>
              <a:rPr lang="zh-CN" altLang="en-US" dirty="0" smtClean="0"/>
              <a:t>期末转售收益应为持有期末的房地产转售价格减去转售成本。</a:t>
            </a:r>
            <a:endParaRPr lang="zh-CN" altLang="en-US" dirty="0"/>
          </a:p>
        </p:txBody>
      </p:sp>
    </p:spTree>
    <p:extLst>
      <p:ext uri="{BB962C8B-B14F-4D97-AF65-F5344CB8AC3E}">
        <p14:creationId xmlns:p14="http://schemas.microsoft.com/office/powerpoint/2010/main" val="9276555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期末转</a:t>
            </a:r>
            <a:r>
              <a:rPr lang="zh-CN" altLang="en-US" b="1" dirty="0" smtClean="0"/>
              <a:t>售价格</a:t>
            </a:r>
            <a:endParaRPr lang="zh-CN" altLang="en-US" dirty="0"/>
          </a:p>
        </p:txBody>
      </p:sp>
      <p:sp>
        <p:nvSpPr>
          <p:cNvPr id="3" name="内容占位符 2"/>
          <p:cNvSpPr>
            <a:spLocks noGrp="1"/>
          </p:cNvSpPr>
          <p:nvPr>
            <p:ph sz="quarter" idx="1"/>
          </p:nvPr>
        </p:nvSpPr>
        <p:spPr/>
        <p:txBody>
          <a:bodyPr/>
          <a:lstStyle/>
          <a:p>
            <a:pPr>
              <a:spcAft>
                <a:spcPts val="2400"/>
              </a:spcAft>
            </a:pPr>
            <a:r>
              <a:rPr lang="zh-CN" altLang="en-US" dirty="0"/>
              <a:t>根据</a:t>
            </a:r>
            <a:r>
              <a:rPr lang="en-US" altLang="zh-CN" dirty="0"/>
              <a:t>《</a:t>
            </a:r>
            <a:r>
              <a:rPr lang="zh-CN" altLang="en-US" dirty="0"/>
              <a:t>房地产估价规范</a:t>
            </a:r>
            <a:r>
              <a:rPr lang="en-US" altLang="zh-CN" dirty="0"/>
              <a:t>》</a:t>
            </a:r>
            <a:r>
              <a:rPr lang="zh-CN" altLang="en-US" dirty="0"/>
              <a:t>的第</a:t>
            </a:r>
            <a:r>
              <a:rPr lang="en-US" altLang="zh-CN" dirty="0"/>
              <a:t>4.3.12</a:t>
            </a:r>
            <a:r>
              <a:rPr lang="zh-CN" altLang="en-US" dirty="0"/>
              <a:t>条的规定：持有期末的房地产转售价格</a:t>
            </a:r>
            <a:r>
              <a:rPr lang="zh-CN" altLang="en-US" b="1" dirty="0">
                <a:solidFill>
                  <a:srgbClr val="FF0000"/>
                </a:solidFill>
              </a:rPr>
              <a:t>可采用直接资本化法、比较法</a:t>
            </a:r>
            <a:r>
              <a:rPr lang="zh-CN" altLang="en-US" dirty="0"/>
              <a:t>等方法来测算</a:t>
            </a:r>
            <a:r>
              <a:rPr lang="zh-CN" altLang="en-US" dirty="0" smtClean="0"/>
              <a:t>。</a:t>
            </a:r>
            <a:endParaRPr lang="en-US" altLang="zh-CN" dirty="0" smtClean="0"/>
          </a:p>
          <a:p>
            <a:pPr>
              <a:spcAft>
                <a:spcPts val="2400"/>
              </a:spcAft>
            </a:pPr>
            <a:r>
              <a:rPr lang="zh-CN" altLang="en-US" dirty="0" smtClean="0"/>
              <a:t>另一个方法：以</a:t>
            </a:r>
            <a:r>
              <a:rPr lang="zh-CN" altLang="en-US" dirty="0"/>
              <a:t>收益价</a:t>
            </a:r>
            <a:r>
              <a:rPr lang="zh-CN" altLang="en-US" dirty="0" smtClean="0"/>
              <a:t>值（待求的）为基础，采</a:t>
            </a:r>
            <a:r>
              <a:rPr lang="zh-CN" altLang="en-US" dirty="0"/>
              <a:t>用长期趋势法确定转售价</a:t>
            </a:r>
            <a:r>
              <a:rPr lang="zh-CN" altLang="en-US" dirty="0" smtClean="0"/>
              <a:t>格（转售价格与收益价值有一定的比例关系）。</a:t>
            </a:r>
            <a:endParaRPr lang="en-US" altLang="zh-CN" dirty="0" smtClean="0"/>
          </a:p>
          <a:p>
            <a:pPr>
              <a:spcAft>
                <a:spcPts val="2400"/>
              </a:spcAft>
            </a:pPr>
            <a:r>
              <a:rPr lang="zh-CN" altLang="en-US" dirty="0" smtClean="0"/>
              <a:t>我们采用比较法来测算期末转售收益。</a:t>
            </a:r>
            <a:endParaRPr lang="zh-CN" altLang="en-US" dirty="0"/>
          </a:p>
        </p:txBody>
      </p:sp>
    </p:spTree>
    <p:extLst>
      <p:ext uri="{BB962C8B-B14F-4D97-AF65-F5344CB8AC3E}">
        <p14:creationId xmlns:p14="http://schemas.microsoft.com/office/powerpoint/2010/main" val="23916668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转售成本</a:t>
            </a:r>
            <a:endParaRPr lang="zh-CN" altLang="en-US" b="1" dirty="0"/>
          </a:p>
        </p:txBody>
      </p:sp>
      <p:graphicFrame>
        <p:nvGraphicFramePr>
          <p:cNvPr id="4" name="内容占位符 3"/>
          <p:cNvGraphicFramePr>
            <a:graphicFrameLocks noGrp="1"/>
          </p:cNvGraphicFramePr>
          <p:nvPr>
            <p:ph sz="quarter" idx="1"/>
            <p:extLst>
              <p:ext uri="{D42A27DB-BD31-4B8C-83A1-F6EECF244321}">
                <p14:modId xmlns:p14="http://schemas.microsoft.com/office/powerpoint/2010/main" val="177619674"/>
              </p:ext>
            </p:extLst>
          </p:nvPr>
        </p:nvGraphicFramePr>
        <p:xfrm>
          <a:off x="683568" y="2510899"/>
          <a:ext cx="8280919" cy="4163948"/>
        </p:xfrm>
        <a:graphic>
          <a:graphicData uri="http://schemas.openxmlformats.org/drawingml/2006/table">
            <a:tbl>
              <a:tblPr/>
              <a:tblGrid>
                <a:gridCol w="1224136"/>
                <a:gridCol w="936104"/>
                <a:gridCol w="720080"/>
                <a:gridCol w="5400599"/>
              </a:tblGrid>
              <a:tr h="421258">
                <a:tc>
                  <a:txBody>
                    <a:bodyPr/>
                    <a:lstStyle/>
                    <a:p>
                      <a:pPr algn="ctr" fontAlgn="ctr"/>
                      <a:r>
                        <a:rPr lang="zh-CN" altLang="en-US" sz="1600" b="1" i="0" u="none" strike="noStrike" dirty="0">
                          <a:solidFill>
                            <a:srgbClr val="000000"/>
                          </a:solidFill>
                          <a:effectLst/>
                          <a:latin typeface="仿宋"/>
                        </a:rPr>
                        <a:t>税种</a:t>
                      </a:r>
                    </a:p>
                  </a:txBody>
                  <a:tcPr marL="0" marR="0" marT="0" marB="0" anchor="ctr">
                    <a:lnL>
                      <a:noFill/>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600" b="1" i="0" u="none" strike="noStrike">
                          <a:solidFill>
                            <a:srgbClr val="000000"/>
                          </a:solidFill>
                          <a:effectLst/>
                          <a:latin typeface="仿宋"/>
                        </a:rPr>
                        <a:t>税率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600" b="1" i="0" u="none" strike="noStrike">
                          <a:solidFill>
                            <a:srgbClr val="000000"/>
                          </a:solidFill>
                          <a:effectLst/>
                          <a:latin typeface="仿宋"/>
                        </a:rPr>
                        <a:t>金额</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600" b="1" i="0" u="none" strike="noStrike">
                          <a:solidFill>
                            <a:srgbClr val="000000"/>
                          </a:solidFill>
                          <a:effectLst/>
                          <a:latin typeface="仿宋"/>
                        </a:rPr>
                        <a:t>说明</a:t>
                      </a:r>
                    </a:p>
                  </a:txBody>
                  <a:tcPr marL="0" marR="0" marT="0" marB="0" anchor="ctr">
                    <a:lnL w="6350" cap="flat" cmpd="sng"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5600">
                <a:tc>
                  <a:txBody>
                    <a:bodyPr/>
                    <a:lstStyle/>
                    <a:p>
                      <a:pPr algn="ctr" fontAlgn="ctr"/>
                      <a:r>
                        <a:rPr lang="zh-CN" altLang="en-US" sz="1600" b="0" i="0" u="none" strike="noStrike">
                          <a:solidFill>
                            <a:srgbClr val="000000"/>
                          </a:solidFill>
                          <a:effectLst/>
                          <a:latin typeface="楷体"/>
                        </a:rPr>
                        <a:t>增值税</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a:solidFill>
                            <a:srgbClr val="000000"/>
                          </a:solidFill>
                          <a:effectLst/>
                          <a:latin typeface="楷体"/>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a:solidFill>
                            <a:srgbClr val="000000"/>
                          </a:solidFill>
                          <a:effectLst/>
                          <a:latin typeface="楷体"/>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a:solidFill>
                            <a:srgbClr val="000000"/>
                          </a:solidFill>
                          <a:effectLst/>
                          <a:latin typeface="楷体"/>
                        </a:rPr>
                        <a:t>个人将购买</a:t>
                      </a:r>
                      <a:r>
                        <a:rPr lang="en-US" altLang="zh-CN" sz="1600" b="0" i="0" u="none" strike="noStrike">
                          <a:solidFill>
                            <a:srgbClr val="000000"/>
                          </a:solidFill>
                          <a:effectLst/>
                          <a:latin typeface="楷体"/>
                        </a:rPr>
                        <a:t>2</a:t>
                      </a:r>
                      <a:r>
                        <a:rPr lang="zh-CN" altLang="en-US" sz="1600" b="0" i="0" u="none" strike="noStrike">
                          <a:solidFill>
                            <a:srgbClr val="000000"/>
                          </a:solidFill>
                          <a:effectLst/>
                          <a:latin typeface="楷体"/>
                        </a:rPr>
                        <a:t>年以上（含</a:t>
                      </a:r>
                      <a:r>
                        <a:rPr lang="en-US" altLang="zh-CN" sz="1600" b="0" i="0" u="none" strike="noStrike">
                          <a:solidFill>
                            <a:srgbClr val="000000"/>
                          </a:solidFill>
                          <a:effectLst/>
                          <a:latin typeface="楷体"/>
                        </a:rPr>
                        <a:t>2</a:t>
                      </a:r>
                      <a:r>
                        <a:rPr lang="zh-CN" altLang="en-US" sz="1600" b="0" i="0" u="none" strike="noStrike">
                          <a:solidFill>
                            <a:srgbClr val="000000"/>
                          </a:solidFill>
                          <a:effectLst/>
                          <a:latin typeface="楷体"/>
                        </a:rPr>
                        <a:t>年）的住房对外销售的，免征增值税</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52475">
                <a:tc>
                  <a:txBody>
                    <a:bodyPr/>
                    <a:lstStyle/>
                    <a:p>
                      <a:pPr algn="ctr" fontAlgn="ctr"/>
                      <a:r>
                        <a:rPr lang="zh-CN" altLang="en-US" sz="1600" b="0" i="0" u="none" strike="noStrike">
                          <a:solidFill>
                            <a:srgbClr val="000000"/>
                          </a:solidFill>
                          <a:effectLst/>
                          <a:latin typeface="楷体"/>
                        </a:rPr>
                        <a:t>附加税费</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a:solidFill>
                            <a:srgbClr val="000000"/>
                          </a:solidFill>
                          <a:effectLst/>
                          <a:latin typeface="楷体"/>
                        </a:rPr>
                        <a:t>12%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a:solidFill>
                            <a:srgbClr val="000000"/>
                          </a:solidFill>
                          <a:effectLst/>
                          <a:latin typeface="楷体"/>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a:solidFill>
                            <a:srgbClr val="000000"/>
                          </a:solidFill>
                          <a:effectLst/>
                          <a:latin typeface="楷体"/>
                        </a:rPr>
                        <a:t>以应纳增值税额为计税（费）依据，城市维护建设税按市区</a:t>
                      </a:r>
                      <a:r>
                        <a:rPr lang="en-US" altLang="zh-CN" sz="1600" b="0" i="0" u="none" strike="noStrike">
                          <a:solidFill>
                            <a:srgbClr val="000000"/>
                          </a:solidFill>
                          <a:effectLst/>
                          <a:latin typeface="楷体"/>
                        </a:rPr>
                        <a:t>7%</a:t>
                      </a:r>
                      <a:r>
                        <a:rPr lang="zh-CN" altLang="en-US" sz="1600" b="0" i="0" u="none" strike="noStrike">
                          <a:solidFill>
                            <a:srgbClr val="000000"/>
                          </a:solidFill>
                          <a:effectLst/>
                          <a:latin typeface="楷体"/>
                        </a:rPr>
                        <a:t>，县城、镇</a:t>
                      </a:r>
                      <a:r>
                        <a:rPr lang="en-US" altLang="zh-CN" sz="1600" b="0" i="0" u="none" strike="noStrike">
                          <a:solidFill>
                            <a:srgbClr val="000000"/>
                          </a:solidFill>
                          <a:effectLst/>
                          <a:latin typeface="楷体"/>
                        </a:rPr>
                        <a:t>5%</a:t>
                      </a:r>
                      <a:r>
                        <a:rPr lang="zh-CN" altLang="en-US" sz="1600" b="0" i="0" u="none" strike="noStrike">
                          <a:solidFill>
                            <a:srgbClr val="000000"/>
                          </a:solidFill>
                          <a:effectLst/>
                          <a:latin typeface="楷体"/>
                        </a:rPr>
                        <a:t>，不在市区、县城或镇的，税率为</a:t>
                      </a:r>
                      <a:r>
                        <a:rPr lang="en-US" altLang="zh-CN" sz="1600" b="0" i="0" u="none" strike="noStrike">
                          <a:solidFill>
                            <a:srgbClr val="000000"/>
                          </a:solidFill>
                          <a:effectLst/>
                          <a:latin typeface="楷体"/>
                        </a:rPr>
                        <a:t>1%</a:t>
                      </a:r>
                      <a:r>
                        <a:rPr lang="zh-CN" altLang="en-US" sz="1600" b="0" i="0" u="none" strike="noStrike">
                          <a:solidFill>
                            <a:srgbClr val="000000"/>
                          </a:solidFill>
                          <a:effectLst/>
                          <a:latin typeface="楷体"/>
                        </a:rPr>
                        <a:t>计征。教育费附加按</a:t>
                      </a:r>
                      <a:r>
                        <a:rPr lang="en-US" altLang="zh-CN" sz="1600" b="0" i="0" u="none" strike="noStrike">
                          <a:solidFill>
                            <a:srgbClr val="000000"/>
                          </a:solidFill>
                          <a:effectLst/>
                          <a:latin typeface="楷体"/>
                        </a:rPr>
                        <a:t>3%</a:t>
                      </a:r>
                      <a:r>
                        <a:rPr lang="zh-CN" altLang="en-US" sz="1600" b="0" i="0" u="none" strike="noStrike">
                          <a:solidFill>
                            <a:srgbClr val="000000"/>
                          </a:solidFill>
                          <a:effectLst/>
                          <a:latin typeface="楷体"/>
                        </a:rPr>
                        <a:t>的征收率计征。地方教育附加按</a:t>
                      </a:r>
                      <a:r>
                        <a:rPr lang="en-US" altLang="zh-CN" sz="1600" b="0" i="0" u="none" strike="noStrike">
                          <a:solidFill>
                            <a:srgbClr val="000000"/>
                          </a:solidFill>
                          <a:effectLst/>
                          <a:latin typeface="楷体"/>
                        </a:rPr>
                        <a:t>2%</a:t>
                      </a:r>
                      <a:r>
                        <a:rPr lang="zh-CN" altLang="en-US" sz="1600" b="0" i="0" u="none" strike="noStrike">
                          <a:solidFill>
                            <a:srgbClr val="000000"/>
                          </a:solidFill>
                          <a:effectLst/>
                          <a:latin typeface="楷体"/>
                        </a:rPr>
                        <a:t>的征收率计征</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5600">
                <a:tc>
                  <a:txBody>
                    <a:bodyPr/>
                    <a:lstStyle/>
                    <a:p>
                      <a:pPr algn="ctr" fontAlgn="ctr"/>
                      <a:r>
                        <a:rPr lang="zh-CN" altLang="en-US" sz="1600" b="0" i="0" u="none" strike="noStrike">
                          <a:solidFill>
                            <a:srgbClr val="000000"/>
                          </a:solidFill>
                          <a:effectLst/>
                          <a:latin typeface="楷体"/>
                        </a:rPr>
                        <a:t>所得税</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a:solidFill>
                            <a:srgbClr val="000000"/>
                          </a:solidFill>
                          <a:effectLst/>
                          <a:latin typeface="楷体"/>
                        </a:rPr>
                        <a:t>1.5%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a:solidFill>
                            <a:srgbClr val="000000"/>
                          </a:solidFill>
                          <a:effectLst/>
                          <a:latin typeface="楷体"/>
                        </a:rPr>
                        <a:t>347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a:solidFill>
                            <a:srgbClr val="000000"/>
                          </a:solidFill>
                          <a:effectLst/>
                          <a:latin typeface="楷体"/>
                        </a:rPr>
                        <a:t>个人销售二手房不能核实原值的，按交易总额</a:t>
                      </a:r>
                      <a:r>
                        <a:rPr lang="en-US" altLang="zh-CN" sz="1600" b="0" i="0" u="none" strike="noStrike">
                          <a:solidFill>
                            <a:srgbClr val="000000"/>
                          </a:solidFill>
                          <a:effectLst/>
                          <a:latin typeface="楷体"/>
                        </a:rPr>
                        <a:t>(</a:t>
                      </a:r>
                      <a:r>
                        <a:rPr lang="zh-CN" altLang="en-US" sz="1600" b="0" i="0" u="none" strike="noStrike">
                          <a:solidFill>
                            <a:srgbClr val="000000"/>
                          </a:solidFill>
                          <a:effectLst/>
                          <a:latin typeface="楷体"/>
                        </a:rPr>
                        <a:t>增值税不含税收入</a:t>
                      </a:r>
                      <a:r>
                        <a:rPr lang="en-US" altLang="zh-CN" sz="1600" b="0" i="0" u="none" strike="noStrike">
                          <a:solidFill>
                            <a:srgbClr val="000000"/>
                          </a:solidFill>
                          <a:effectLst/>
                          <a:latin typeface="楷体"/>
                        </a:rPr>
                        <a:t>)</a:t>
                      </a:r>
                      <a:r>
                        <a:rPr lang="zh-CN" altLang="en-US" sz="1600" b="0" i="0" u="none" strike="noStrike">
                          <a:solidFill>
                            <a:srgbClr val="000000"/>
                          </a:solidFill>
                          <a:effectLst/>
                          <a:latin typeface="楷体"/>
                        </a:rPr>
                        <a:t>的</a:t>
                      </a:r>
                      <a:r>
                        <a:rPr lang="en-US" altLang="zh-CN" sz="1600" b="0" i="0" u="none" strike="noStrike">
                          <a:solidFill>
                            <a:srgbClr val="000000"/>
                          </a:solidFill>
                          <a:effectLst/>
                          <a:latin typeface="楷体"/>
                        </a:rPr>
                        <a:t>1.5</a:t>
                      </a:r>
                      <a:r>
                        <a:rPr lang="zh-CN" altLang="en-US" sz="1600" b="0" i="0" u="none" strike="noStrike">
                          <a:solidFill>
                            <a:srgbClr val="000000"/>
                          </a:solidFill>
                          <a:effectLst/>
                          <a:latin typeface="楷体"/>
                        </a:rPr>
                        <a:t>％计征。</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5600">
                <a:tc>
                  <a:txBody>
                    <a:bodyPr/>
                    <a:lstStyle/>
                    <a:p>
                      <a:pPr algn="ctr" fontAlgn="ctr"/>
                      <a:r>
                        <a:rPr lang="zh-CN" altLang="en-US" sz="1600" b="0" i="0" u="none" strike="noStrike">
                          <a:solidFill>
                            <a:srgbClr val="000000"/>
                          </a:solidFill>
                          <a:effectLst/>
                          <a:latin typeface="楷体"/>
                        </a:rPr>
                        <a:t>印花税</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a:solidFill>
                            <a:srgbClr val="000000"/>
                          </a:solidFill>
                          <a:effectLst/>
                          <a:latin typeface="楷体"/>
                        </a:rPr>
                        <a:t>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a:solidFill>
                            <a:srgbClr val="000000"/>
                          </a:solidFill>
                          <a:effectLst/>
                          <a:latin typeface="楷体"/>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a:solidFill>
                            <a:srgbClr val="000000"/>
                          </a:solidFill>
                          <a:effectLst/>
                          <a:latin typeface="楷体"/>
                        </a:rPr>
                        <a:t>自</a:t>
                      </a:r>
                      <a:r>
                        <a:rPr lang="en-US" altLang="zh-CN" sz="1600" b="0" i="0" u="none" strike="noStrike">
                          <a:solidFill>
                            <a:srgbClr val="000000"/>
                          </a:solidFill>
                          <a:effectLst/>
                          <a:latin typeface="楷体"/>
                        </a:rPr>
                        <a:t>2008</a:t>
                      </a:r>
                      <a:r>
                        <a:rPr lang="zh-CN" altLang="en-US" sz="1600" b="0" i="0" u="none" strike="noStrike">
                          <a:solidFill>
                            <a:srgbClr val="000000"/>
                          </a:solidFill>
                          <a:effectLst/>
                          <a:latin typeface="楷体"/>
                        </a:rPr>
                        <a:t>年</a:t>
                      </a:r>
                      <a:r>
                        <a:rPr lang="en-US" altLang="zh-CN" sz="1600" b="0" i="0" u="none" strike="noStrike">
                          <a:solidFill>
                            <a:srgbClr val="000000"/>
                          </a:solidFill>
                          <a:effectLst/>
                          <a:latin typeface="楷体"/>
                        </a:rPr>
                        <a:t>11</a:t>
                      </a:r>
                      <a:r>
                        <a:rPr lang="zh-CN" altLang="en-US" sz="1600" b="0" i="0" u="none" strike="noStrike">
                          <a:solidFill>
                            <a:srgbClr val="000000"/>
                          </a:solidFill>
                          <a:effectLst/>
                          <a:latin typeface="楷体"/>
                        </a:rPr>
                        <a:t>月</a:t>
                      </a:r>
                      <a:r>
                        <a:rPr lang="en-US" altLang="zh-CN" sz="1600" b="0" i="0" u="none" strike="noStrike">
                          <a:solidFill>
                            <a:srgbClr val="000000"/>
                          </a:solidFill>
                          <a:effectLst/>
                          <a:latin typeface="楷体"/>
                        </a:rPr>
                        <a:t>1</a:t>
                      </a:r>
                      <a:r>
                        <a:rPr lang="zh-CN" altLang="en-US" sz="1600" b="0" i="0" u="none" strike="noStrike">
                          <a:solidFill>
                            <a:srgbClr val="000000"/>
                          </a:solidFill>
                          <a:effectLst/>
                          <a:latin typeface="楷体"/>
                        </a:rPr>
                        <a:t>日起，对个人销售或购买住房暂免征收印花税。</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5600">
                <a:tc>
                  <a:txBody>
                    <a:bodyPr/>
                    <a:lstStyle/>
                    <a:p>
                      <a:pPr algn="ctr" fontAlgn="ctr"/>
                      <a:r>
                        <a:rPr lang="zh-CN" altLang="en-US" sz="1600" b="0" i="0" u="none" strike="noStrike" dirty="0">
                          <a:solidFill>
                            <a:srgbClr val="000000"/>
                          </a:solidFill>
                          <a:effectLst/>
                          <a:latin typeface="楷体"/>
                        </a:rPr>
                        <a:t>土地增值税</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a:solidFill>
                            <a:srgbClr val="000000"/>
                          </a:solidFill>
                          <a:effectLst/>
                          <a:latin typeface="楷体"/>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a:solidFill>
                            <a:srgbClr val="000000"/>
                          </a:solidFill>
                          <a:effectLst/>
                          <a:latin typeface="楷体"/>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a:solidFill>
                            <a:srgbClr val="000000"/>
                          </a:solidFill>
                          <a:effectLst/>
                          <a:latin typeface="楷体"/>
                        </a:rPr>
                        <a:t>自</a:t>
                      </a:r>
                      <a:r>
                        <a:rPr lang="en-US" altLang="zh-CN" sz="1600" b="0" i="0" u="none" strike="noStrike">
                          <a:solidFill>
                            <a:srgbClr val="000000"/>
                          </a:solidFill>
                          <a:effectLst/>
                          <a:latin typeface="楷体"/>
                        </a:rPr>
                        <a:t>2008</a:t>
                      </a:r>
                      <a:r>
                        <a:rPr lang="zh-CN" altLang="en-US" sz="1600" b="0" i="0" u="none" strike="noStrike">
                          <a:solidFill>
                            <a:srgbClr val="000000"/>
                          </a:solidFill>
                          <a:effectLst/>
                          <a:latin typeface="楷体"/>
                        </a:rPr>
                        <a:t>年</a:t>
                      </a:r>
                      <a:r>
                        <a:rPr lang="en-US" altLang="zh-CN" sz="1600" b="0" i="0" u="none" strike="noStrike">
                          <a:solidFill>
                            <a:srgbClr val="000000"/>
                          </a:solidFill>
                          <a:effectLst/>
                          <a:latin typeface="楷体"/>
                        </a:rPr>
                        <a:t>11</a:t>
                      </a:r>
                      <a:r>
                        <a:rPr lang="zh-CN" altLang="en-US" sz="1600" b="0" i="0" u="none" strike="noStrike">
                          <a:solidFill>
                            <a:srgbClr val="000000"/>
                          </a:solidFill>
                          <a:effectLst/>
                          <a:latin typeface="楷体"/>
                        </a:rPr>
                        <a:t>月</a:t>
                      </a:r>
                      <a:r>
                        <a:rPr lang="en-US" altLang="zh-CN" sz="1600" b="0" i="0" u="none" strike="noStrike">
                          <a:solidFill>
                            <a:srgbClr val="000000"/>
                          </a:solidFill>
                          <a:effectLst/>
                          <a:latin typeface="楷体"/>
                        </a:rPr>
                        <a:t>1</a:t>
                      </a:r>
                      <a:r>
                        <a:rPr lang="zh-CN" altLang="en-US" sz="1600" b="0" i="0" u="none" strike="noStrike">
                          <a:solidFill>
                            <a:srgbClr val="000000"/>
                          </a:solidFill>
                          <a:effectLst/>
                          <a:latin typeface="楷体"/>
                        </a:rPr>
                        <a:t>日起，个人销售住房暂免征收土地增值税。  </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33400">
                <a:tc>
                  <a:txBody>
                    <a:bodyPr/>
                    <a:lstStyle/>
                    <a:p>
                      <a:pPr algn="ctr" fontAlgn="ctr"/>
                      <a:r>
                        <a:rPr lang="zh-CN" altLang="en-US" sz="1600" b="0" i="0" u="none" strike="noStrike">
                          <a:solidFill>
                            <a:srgbClr val="000000"/>
                          </a:solidFill>
                          <a:effectLst/>
                          <a:latin typeface="楷体"/>
                        </a:rPr>
                        <a:t>交易手续费</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a:solidFill>
                            <a:srgbClr val="000000"/>
                          </a:solidFill>
                          <a:effectLst/>
                          <a:latin typeface="楷体"/>
                        </a:rPr>
                        <a:t>2.0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a:solidFill>
                            <a:srgbClr val="000000"/>
                          </a:solidFill>
                          <a:effectLst/>
                          <a:latin typeface="楷体"/>
                        </a:rPr>
                        <a:t>2.0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dirty="0">
                          <a:solidFill>
                            <a:srgbClr val="000000"/>
                          </a:solidFill>
                          <a:effectLst/>
                          <a:latin typeface="楷体"/>
                        </a:rPr>
                        <a:t>交易手续费按建筑面积计取，</a:t>
                      </a:r>
                      <a:r>
                        <a:rPr lang="en-US" altLang="zh-CN" sz="1600" b="0" i="0" u="none" strike="noStrike" dirty="0">
                          <a:solidFill>
                            <a:srgbClr val="000000"/>
                          </a:solidFill>
                          <a:effectLst/>
                          <a:latin typeface="楷体"/>
                        </a:rPr>
                        <a:t>2015</a:t>
                      </a:r>
                      <a:r>
                        <a:rPr lang="zh-CN" altLang="en-US" sz="1600" b="0" i="0" u="none" strike="noStrike" dirty="0">
                          <a:solidFill>
                            <a:srgbClr val="000000"/>
                          </a:solidFill>
                          <a:effectLst/>
                          <a:latin typeface="楷体"/>
                        </a:rPr>
                        <a:t>年</a:t>
                      </a:r>
                      <a:r>
                        <a:rPr lang="en-US" altLang="zh-CN" sz="1600" b="0" i="0" u="none" strike="noStrike" dirty="0">
                          <a:solidFill>
                            <a:srgbClr val="000000"/>
                          </a:solidFill>
                          <a:effectLst/>
                          <a:latin typeface="楷体"/>
                        </a:rPr>
                        <a:t>10</a:t>
                      </a:r>
                      <a:r>
                        <a:rPr lang="zh-CN" altLang="en-US" sz="1600" b="0" i="0" u="none" strike="noStrike" dirty="0">
                          <a:solidFill>
                            <a:srgbClr val="000000"/>
                          </a:solidFill>
                          <a:effectLst/>
                          <a:latin typeface="楷体"/>
                        </a:rPr>
                        <a:t>月</a:t>
                      </a:r>
                      <a:r>
                        <a:rPr lang="en-US" altLang="zh-CN" sz="1600" b="0" i="0" u="none" strike="noStrike" dirty="0">
                          <a:solidFill>
                            <a:srgbClr val="000000"/>
                          </a:solidFill>
                          <a:effectLst/>
                          <a:latin typeface="楷体"/>
                        </a:rPr>
                        <a:t>15</a:t>
                      </a:r>
                      <a:r>
                        <a:rPr lang="zh-CN" altLang="en-US" sz="1600" b="0" i="0" u="none" strike="noStrike" dirty="0">
                          <a:solidFill>
                            <a:srgbClr val="000000"/>
                          </a:solidFill>
                          <a:effectLst/>
                          <a:latin typeface="楷体"/>
                        </a:rPr>
                        <a:t>日起，存量住房交易手续费由现行每平方米</a:t>
                      </a:r>
                      <a:r>
                        <a:rPr lang="en-US" altLang="zh-CN" sz="1600" b="0" i="0" u="none" strike="noStrike" dirty="0">
                          <a:solidFill>
                            <a:srgbClr val="000000"/>
                          </a:solidFill>
                          <a:effectLst/>
                          <a:latin typeface="楷体"/>
                        </a:rPr>
                        <a:t>6</a:t>
                      </a:r>
                      <a:r>
                        <a:rPr lang="zh-CN" altLang="en-US" sz="1600" b="0" i="0" u="none" strike="noStrike" dirty="0">
                          <a:solidFill>
                            <a:srgbClr val="000000"/>
                          </a:solidFill>
                          <a:effectLst/>
                          <a:latin typeface="楷体"/>
                        </a:rPr>
                        <a:t>元降为每平方米</a:t>
                      </a:r>
                      <a:r>
                        <a:rPr lang="en-US" altLang="zh-CN" sz="1600" b="0" i="0" u="none" strike="noStrike" dirty="0">
                          <a:solidFill>
                            <a:srgbClr val="000000"/>
                          </a:solidFill>
                          <a:effectLst/>
                          <a:latin typeface="楷体"/>
                        </a:rPr>
                        <a:t>4</a:t>
                      </a:r>
                      <a:r>
                        <a:rPr lang="zh-CN" altLang="en-US" sz="1600" b="0" i="0" u="none" strike="noStrike" dirty="0">
                          <a:solidFill>
                            <a:srgbClr val="000000"/>
                          </a:solidFill>
                          <a:effectLst/>
                          <a:latin typeface="楷体"/>
                        </a:rPr>
                        <a:t>元，双方各承担</a:t>
                      </a:r>
                      <a:r>
                        <a:rPr lang="en-US" altLang="zh-CN" sz="1600" b="0" i="0" u="none" strike="noStrike" dirty="0">
                          <a:solidFill>
                            <a:srgbClr val="000000"/>
                          </a:solidFill>
                          <a:effectLst/>
                          <a:latin typeface="楷体"/>
                        </a:rPr>
                        <a:t>50%</a:t>
                      </a:r>
                      <a:r>
                        <a:rPr lang="zh-CN" altLang="en-US" sz="1600" b="0" i="0" u="none" strike="noStrike" dirty="0">
                          <a:solidFill>
                            <a:srgbClr val="000000"/>
                          </a:solidFill>
                          <a:effectLst/>
                          <a:latin typeface="楷体"/>
                        </a:rPr>
                        <a:t>。</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9250">
                <a:tc>
                  <a:txBody>
                    <a:bodyPr/>
                    <a:lstStyle/>
                    <a:p>
                      <a:pPr algn="ctr" fontAlgn="ctr"/>
                      <a:r>
                        <a:rPr lang="zh-CN" altLang="en-US" sz="1600" b="1" i="0" u="none" strike="noStrike" dirty="0">
                          <a:solidFill>
                            <a:srgbClr val="000000"/>
                          </a:solidFill>
                          <a:effectLst/>
                          <a:latin typeface="仿宋"/>
                        </a:rPr>
                        <a:t>合计</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zh-CN" altLang="en-US" sz="1600" b="0" i="0" u="none" strike="noStrike" dirty="0">
                          <a:solidFill>
                            <a:srgbClr val="000000"/>
                          </a:solidFill>
                          <a:effectLst/>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altLang="zh-CN" sz="1600" b="1" i="0" u="none" strike="noStrike" dirty="0">
                          <a:solidFill>
                            <a:srgbClr val="000000"/>
                          </a:solidFill>
                          <a:effectLst/>
                          <a:latin typeface="仿宋"/>
                        </a:rPr>
                        <a:t>349</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zh-CN" altLang="en-US" sz="1600" b="1" i="0" u="none" strike="noStrike" dirty="0">
                          <a:solidFill>
                            <a:srgbClr val="000000"/>
                          </a:solidFill>
                          <a:effectLst/>
                          <a:latin typeface="仿宋"/>
                        </a:rPr>
                        <a:t>　</a:t>
                      </a:r>
                    </a:p>
                  </a:txBody>
                  <a:tcPr marL="0" marR="0" marT="0"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r>
            </a:tbl>
          </a:graphicData>
        </a:graphic>
      </p:graphicFrame>
      <p:sp>
        <p:nvSpPr>
          <p:cNvPr id="5" name="矩形 4"/>
          <p:cNvSpPr/>
          <p:nvPr/>
        </p:nvSpPr>
        <p:spPr>
          <a:xfrm>
            <a:off x="971600" y="1556792"/>
            <a:ext cx="7272808" cy="954107"/>
          </a:xfrm>
          <a:prstGeom prst="rect">
            <a:avLst/>
          </a:prstGeom>
        </p:spPr>
        <p:txBody>
          <a:bodyPr wrap="square">
            <a:spAutoFit/>
          </a:bodyPr>
          <a:lstStyle/>
          <a:p>
            <a:r>
              <a:rPr lang="zh-CN" altLang="en-US" sz="2800" dirty="0" smtClean="0"/>
              <a:t>转售成本其实跟计算净值的公式是一样的，都是交易环节应缴纳的税费</a:t>
            </a:r>
            <a:endParaRPr lang="zh-CN" altLang="en-US" sz="2800" dirty="0"/>
          </a:p>
        </p:txBody>
      </p:sp>
    </p:spTree>
    <p:extLst>
      <p:ext uri="{BB962C8B-B14F-4D97-AF65-F5344CB8AC3E}">
        <p14:creationId xmlns:p14="http://schemas.microsoft.com/office/powerpoint/2010/main" val="243872508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中性">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中性">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中性">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Override1.xml><?xml version="1.0" encoding="utf-8"?>
<a:themeOverride xmlns:a="http://schemas.openxmlformats.org/drawingml/2006/main">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ppt/theme/themeOverride2.xml><?xml version="1.0" encoding="utf-8"?>
<a:themeOverride xmlns:a="http://schemas.openxmlformats.org/drawingml/2006/main">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docProps/app.xml><?xml version="1.0" encoding="utf-8"?>
<Properties xmlns="http://schemas.openxmlformats.org/officeDocument/2006/extended-properties" xmlns:vt="http://schemas.openxmlformats.org/officeDocument/2006/docPropsVTypes">
  <Template/>
  <TotalTime>479</TotalTime>
  <Words>2967</Words>
  <Application>Microsoft Office PowerPoint</Application>
  <PresentationFormat>全屏显示(4:3)</PresentationFormat>
  <Paragraphs>674</Paragraphs>
  <Slides>33</Slides>
  <Notes>0</Notes>
  <HiddenSlides>0</HiddenSlides>
  <MMClips>0</MMClips>
  <ScaleCrop>false</ScaleCrop>
  <HeadingPairs>
    <vt:vector size="4" baseType="variant">
      <vt:variant>
        <vt:lpstr>主题</vt:lpstr>
      </vt:variant>
      <vt:variant>
        <vt:i4>1</vt:i4>
      </vt:variant>
      <vt:variant>
        <vt:lpstr>幻灯片标题</vt:lpstr>
      </vt:variant>
      <vt:variant>
        <vt:i4>33</vt:i4>
      </vt:variant>
    </vt:vector>
  </HeadingPairs>
  <TitlesOfParts>
    <vt:vector size="34" baseType="lpstr">
      <vt:lpstr>中性</vt:lpstr>
      <vt:lpstr>持有加转售模型收益法 原理、运用及与报告撰写软件的配合使用</vt:lpstr>
      <vt:lpstr>理由</vt:lpstr>
      <vt:lpstr>公式</vt:lpstr>
      <vt:lpstr>报酬率分析</vt:lpstr>
      <vt:lpstr>确定报酬率Y</vt:lpstr>
      <vt:lpstr>确定房地产持有期t</vt:lpstr>
      <vt:lpstr>期末转售收益Vt</vt:lpstr>
      <vt:lpstr>期末转售价格</vt:lpstr>
      <vt:lpstr>转售成本</vt:lpstr>
      <vt:lpstr>使用“新标准版”</vt:lpstr>
      <vt:lpstr>主要区别</vt:lpstr>
      <vt:lpstr>具体步骤</vt:lpstr>
      <vt:lpstr>一、用撰稿软件出比较价值</vt:lpstr>
      <vt:lpstr>PowerPoint 演示文稿</vt:lpstr>
      <vt:lpstr>二、用Excel计算收益价值</vt:lpstr>
      <vt:lpstr>二、用Excel计算收益价值</vt:lpstr>
      <vt:lpstr>二、用Excel计算收益价值</vt:lpstr>
      <vt:lpstr>PowerPoint 演示文稿</vt:lpstr>
      <vt:lpstr>1、租金计算</vt:lpstr>
      <vt:lpstr>1、租金计算</vt:lpstr>
      <vt:lpstr>2、报酬率求取</vt:lpstr>
      <vt:lpstr>3、转售成本</vt:lpstr>
      <vt:lpstr>3、转售成本</vt:lpstr>
      <vt:lpstr>4、收益价值计算</vt:lpstr>
      <vt:lpstr>4、收益价值计算</vt:lpstr>
      <vt:lpstr>4、收益价值计算</vt:lpstr>
      <vt:lpstr>三、回到撰稿软件，凑收益法</vt:lpstr>
      <vt:lpstr>PowerPoint 演示文稿</vt:lpstr>
      <vt:lpstr>四、报告拼凑</vt:lpstr>
      <vt:lpstr>四、报告拼凑</vt:lpstr>
      <vt:lpstr>四、报告拼凑</vt:lpstr>
      <vt:lpstr>四、报告拼凑</vt:lpstr>
      <vt:lpstr>最后几个问题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持有加转售模型收益法</dc:title>
  <dc:creator>大叔</dc:creator>
  <cp:lastModifiedBy>大叔</cp:lastModifiedBy>
  <cp:revision>30</cp:revision>
  <dcterms:created xsi:type="dcterms:W3CDTF">2017-05-26T02:52:51Z</dcterms:created>
  <dcterms:modified xsi:type="dcterms:W3CDTF">2017-06-02T11:43:23Z</dcterms:modified>
</cp:coreProperties>
</file>