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  <p:sldId id="261" r:id="rId5"/>
    <p:sldId id="262" r:id="rId6"/>
    <p:sldId id="263" r:id="rId7"/>
    <p:sldId id="259" r:id="rId8"/>
    <p:sldId id="260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Titolo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Segnaposto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16" name="Segnaposto numero diapositiva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contenuto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15" name="Segnaposto numero diapositiva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6" name="Segnaposto piè di pagina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cxnSp>
        <p:nvCxnSpPr>
          <p:cNvPr id="7" name="Connettore 1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1" name="Segnaposto contenuto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2" name="Segnaposto contenuto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34" name="Segnaposto contenuto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2" name="Segnaposto testo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cxnSp>
        <p:nvCxnSpPr>
          <p:cNvPr id="10" name="Connettore 1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gnaposto contenuto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31" name="Titolo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24" name="Segnaposto data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8CFE6C-DEE7-4D5A-BDE0-4D1FBE9C6600}" type="datetimeFigureOut">
              <a:rPr lang="it-IT" smtClean="0"/>
              <a:pPr/>
              <a:t>18/01/2015</a:t>
            </a:fld>
            <a:endParaRPr 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B76B2C5-FD07-4730-86AE-CF7C49740EE7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Segnaposto titolo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t.wikipedia.org/wiki/Arte_costantinian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ostantino-fu-vero-editto-carn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171352">
            <a:off x="820535" y="923139"/>
            <a:ext cx="7491168" cy="49863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71600" y="1844824"/>
            <a:ext cx="6768080" cy="1080120"/>
          </a:xfrm>
        </p:spPr>
        <p:txBody>
          <a:bodyPr>
            <a:normAutofit fontScale="90000"/>
          </a:bodyPr>
          <a:lstStyle/>
          <a:p>
            <a:r>
              <a:rPr lang="it-IT" sz="5400" dirty="0" smtClean="0">
                <a:solidFill>
                  <a:schemeClr val="tx1"/>
                </a:solidFill>
              </a:rPr>
              <a:t>L’Imperatore Costantino</a:t>
            </a:r>
            <a:endParaRPr lang="it-IT" sz="5400" dirty="0">
              <a:solidFill>
                <a:schemeClr val="tx1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979712" y="3501008"/>
            <a:ext cx="2520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GLI ANNI DEL </a:t>
            </a:r>
          </a:p>
          <a:p>
            <a:r>
              <a:rPr lang="it-IT" sz="3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lgerian" pitchFamily="82" charset="0"/>
              </a:rPr>
              <a:t>SUO IMPERO</a:t>
            </a:r>
            <a:endParaRPr lang="it-IT" sz="3200" dirty="0">
              <a:solidFill>
                <a:schemeClr val="bg1">
                  <a:lumMod val="95000"/>
                  <a:lumOff val="5000"/>
                </a:schemeClr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835696" y="404664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 smtClean="0">
                <a:solidFill>
                  <a:schemeClr val="bg1"/>
                </a:solidFill>
              </a:rPr>
              <a:t>LA SUA DINASTIA</a:t>
            </a:r>
            <a:endParaRPr lang="it-IT" sz="4400" dirty="0">
              <a:solidFill>
                <a:schemeClr val="bg1"/>
              </a:solidFill>
            </a:endParaRPr>
          </a:p>
        </p:txBody>
      </p:sp>
      <p:pic>
        <p:nvPicPr>
          <p:cNvPr id="4" name="Immagine 3" descr="800px-Constantian_Dynasty,_the_children_of_Constanti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340768"/>
            <a:ext cx="7668344" cy="4907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costantino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364884">
            <a:off x="5407746" y="1645997"/>
            <a:ext cx="3168352" cy="2351906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43000" y="260648"/>
            <a:ext cx="9001000" cy="692696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</a:rPr>
              <a:t>LA VITA DELL’IMPERO SOTTO IL SUO COMANDO</a:t>
            </a:r>
            <a:endParaRPr lang="it-IT" sz="3200" dirty="0">
              <a:solidFill>
                <a:schemeClr val="tx1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39552" y="1052736"/>
            <a:ext cx="66247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it-IT" sz="2000" dirty="0" smtClean="0">
                <a:solidFill>
                  <a:srgbClr val="FFC000"/>
                </a:solidFill>
              </a:rPr>
              <a:t>Periodo e conclusione del suo incarico:</a:t>
            </a:r>
          </a:p>
          <a:p>
            <a:pPr>
              <a:buClr>
                <a:srgbClr val="C00000"/>
              </a:buClr>
            </a:pPr>
            <a:r>
              <a:rPr lang="it-IT" dirty="0" smtClean="0"/>
              <a:t>Cominciò a governare dopo la morte di </a:t>
            </a:r>
            <a:r>
              <a:rPr lang="it-IT" dirty="0" smtClean="0">
                <a:solidFill>
                  <a:schemeClr val="bg1"/>
                </a:solidFill>
              </a:rPr>
              <a:t>Costanzo Cloro (suo </a:t>
            </a:r>
            <a:r>
              <a:rPr lang="it-IT" dirty="0" smtClean="0"/>
              <a:t>predecessore e suo padre) cioè dal 25 luglio del </a:t>
            </a:r>
            <a:r>
              <a:rPr lang="it-IT" dirty="0" smtClean="0">
                <a:solidFill>
                  <a:schemeClr val="bg1"/>
                </a:solidFill>
              </a:rPr>
              <a:t>306 D.C. fino alla </a:t>
            </a:r>
            <a:r>
              <a:rPr lang="it-IT" dirty="0" smtClean="0"/>
              <a:t>sua morte nel 22 maggio del 337 D.C.</a:t>
            </a:r>
            <a:endParaRPr lang="it-IT" dirty="0" smtClean="0">
              <a:solidFill>
                <a:schemeClr val="bg1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it-IT" sz="2000" dirty="0" smtClean="0">
                <a:solidFill>
                  <a:srgbClr val="FFC000"/>
                </a:solidFill>
              </a:rPr>
              <a:t>Modalità di successione:</a:t>
            </a:r>
          </a:p>
          <a:p>
            <a:pPr>
              <a:buClr>
                <a:srgbClr val="C00000"/>
              </a:buClr>
            </a:pPr>
            <a:r>
              <a:rPr lang="it-IT" dirty="0" smtClean="0"/>
              <a:t>Costantino </a:t>
            </a:r>
            <a:r>
              <a:rPr lang="it-IT" dirty="0"/>
              <a:t>raggiunse il padre in Britannia </a:t>
            </a:r>
            <a:r>
              <a:rPr lang="it-IT" dirty="0" smtClean="0"/>
              <a:t>e </a:t>
            </a:r>
            <a:r>
              <a:rPr lang="it-IT" dirty="0">
                <a:solidFill>
                  <a:schemeClr val="bg1"/>
                </a:solidFill>
              </a:rPr>
              <a:t>condusse</a:t>
            </a:r>
            <a:r>
              <a:rPr lang="it-IT" dirty="0"/>
              <a:t> con lui alcune campagne militari nell'isola. Circa un </a:t>
            </a:r>
            <a:r>
              <a:rPr lang="it-IT" dirty="0">
                <a:solidFill>
                  <a:schemeClr val="bg1"/>
                </a:solidFill>
              </a:rPr>
              <a:t>anno</a:t>
            </a:r>
            <a:r>
              <a:rPr lang="it-IT" dirty="0"/>
              <a:t> dopo, il 25 luglio 306, Costanzo Cloro moriva nei pressi </a:t>
            </a:r>
            <a:r>
              <a:rPr lang="it-IT" dirty="0">
                <a:solidFill>
                  <a:schemeClr val="bg1"/>
                </a:solidFill>
              </a:rPr>
              <a:t>dell'attuale </a:t>
            </a:r>
            <a:r>
              <a:rPr lang="it-IT" dirty="0"/>
              <a:t>York e l'esercito, guidato dal generale germanico </a:t>
            </a:r>
            <a:r>
              <a:rPr lang="it-IT" dirty="0" smtClean="0">
                <a:solidFill>
                  <a:schemeClr val="bg1"/>
                </a:solidFill>
              </a:rPr>
              <a:t>Croco,proclamava</a:t>
            </a:r>
            <a:r>
              <a:rPr lang="it-IT" dirty="0" smtClean="0"/>
              <a:t> </a:t>
            </a:r>
            <a:r>
              <a:rPr lang="it-IT" dirty="0"/>
              <a:t>Costantino nuovo </a:t>
            </a:r>
            <a:r>
              <a:rPr lang="it-IT" dirty="0" smtClean="0"/>
              <a:t>augusto</a:t>
            </a:r>
            <a:r>
              <a:rPr lang="it-IT" dirty="0"/>
              <a:t> </a:t>
            </a:r>
            <a:r>
              <a:rPr lang="it-IT" dirty="0" smtClean="0"/>
              <a:t>d'occidente,</a:t>
            </a:r>
            <a:r>
              <a:rPr lang="it-IT" dirty="0" smtClean="0">
                <a:solidFill>
                  <a:schemeClr val="bg1"/>
                </a:solidFill>
              </a:rPr>
              <a:t>mettendo </a:t>
            </a:r>
            <a:r>
              <a:rPr lang="it-IT" dirty="0">
                <a:solidFill>
                  <a:schemeClr val="bg1"/>
                </a:solidFill>
              </a:rPr>
              <a:t>a repentaglio </a:t>
            </a:r>
            <a:r>
              <a:rPr lang="it-IT" dirty="0"/>
              <a:t>il meccanismo della tetrarchia, ideato da Diocleziano proprio per porre termine all'uso ormai consolidato degli eserciti di proclamare di propria iniziativa gli imperatori.</a:t>
            </a:r>
            <a:endParaRPr lang="it-IT" dirty="0" smtClean="0">
              <a:solidFill>
                <a:srgbClr val="FFC000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it-IT" sz="2000" dirty="0" smtClean="0">
                <a:solidFill>
                  <a:srgbClr val="FFC000"/>
                </a:solidFill>
              </a:rPr>
              <a:t>Rapporto con il popolo:</a:t>
            </a:r>
          </a:p>
          <a:p>
            <a:pPr>
              <a:buClr>
                <a:srgbClr val="C00000"/>
              </a:buClr>
            </a:pPr>
            <a:r>
              <a:rPr lang="it-IT" dirty="0" smtClean="0"/>
              <a:t>Costantino aveva dei buoni rapporti con il popolo infatti decretò la libertà di culto e donò soldi ai cristiani che erano stati precedentemente perseguitati.</a:t>
            </a: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0"/>
                            </p:stCondLst>
                            <p:childTnLst>
                              <p:par>
                                <p:cTn id="2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0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5661248"/>
            <a:ext cx="2411760" cy="11967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ttangolo 1"/>
          <p:cNvSpPr/>
          <p:nvPr/>
        </p:nvSpPr>
        <p:spPr>
          <a:xfrm>
            <a:off x="323528" y="3284984"/>
            <a:ext cx="828092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it-IT" dirty="0" smtClean="0">
                <a:solidFill>
                  <a:srgbClr val="FFC000"/>
                </a:solidFill>
              </a:rPr>
              <a:t>Riforme Fatte:</a:t>
            </a:r>
          </a:p>
          <a:p>
            <a:pPr>
              <a:buClr>
                <a:srgbClr val="C00000"/>
              </a:buClr>
            </a:pPr>
            <a:r>
              <a:rPr lang="it-IT" dirty="0" smtClean="0"/>
              <a:t>L'imperatore Costantino realizzo alcune riforme importanti. Rafforzò l'esercito mobile (comandato da professionisti) e lo distinse in campale, meglio retribuito e addestrato e quello schierato per la difesa dei confini. In campo economico Costantino abbandonò la difesa della moneta d'argento, sottoposta a numerosi deprezzamenti, e coniò la moneta d'oro. Importante riforma fu L'editto di Milano, nel 313 a.C. a cui si lega una particolare leggenda, in questo modo si creò una sorta di alleanza tra chiesa e impero. Dopo l'eliminazione dell'alleato Licino, Costantino poté governare in modo assolutistico, spostò la capitale a Costantinopoli (Allora Bisanzio, oggi Istanbul</a:t>
            </a:r>
            <a:r>
              <a:rPr lang="it-IT" dirty="0" smtClean="0"/>
              <a:t>);infine creò un </a:t>
            </a:r>
            <a:r>
              <a:rPr lang="it-IT" dirty="0" smtClean="0">
                <a:solidFill>
                  <a:schemeClr val="bg1"/>
                </a:solidFill>
              </a:rPr>
              <a:t>nuovo sen</a:t>
            </a:r>
            <a:r>
              <a:rPr lang="it-IT" dirty="0" smtClean="0"/>
              <a:t>ato,</a:t>
            </a:r>
            <a:r>
              <a:rPr lang="it-IT" dirty="0" smtClean="0">
                <a:solidFill>
                  <a:schemeClr val="bg1"/>
                </a:solidFill>
              </a:rPr>
              <a:t>quello di</a:t>
            </a:r>
            <a:r>
              <a:rPr lang="it-IT" dirty="0" smtClean="0"/>
              <a:t> Costantinopoli dividendo così il potere senatorio in </a:t>
            </a:r>
            <a:r>
              <a:rPr lang="it-IT" dirty="0" smtClean="0">
                <a:solidFill>
                  <a:schemeClr val="bg1"/>
                </a:solidFill>
              </a:rPr>
              <a:t>due parti.  </a:t>
            </a:r>
            <a:endParaRPr lang="it-IT" dirty="0" smtClean="0">
              <a:solidFill>
                <a:schemeClr val="bg1"/>
              </a:solidFill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it-IT" dirty="0" smtClean="0">
              <a:solidFill>
                <a:srgbClr val="FFC000"/>
              </a:solidFill>
            </a:endParaRPr>
          </a:p>
          <a:p>
            <a:pPr>
              <a:buClr>
                <a:srgbClr val="C00000"/>
              </a:buClr>
            </a:pPr>
            <a:endParaRPr lang="it-IT" dirty="0" smtClean="0"/>
          </a:p>
        </p:txBody>
      </p:sp>
      <p:sp>
        <p:nvSpPr>
          <p:cNvPr id="3" name="Rettangolo 2"/>
          <p:cNvSpPr/>
          <p:nvPr/>
        </p:nvSpPr>
        <p:spPr>
          <a:xfrm>
            <a:off x="323528" y="260648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it-IT" dirty="0" smtClean="0">
                <a:solidFill>
                  <a:srgbClr val="FFC000"/>
                </a:solidFill>
              </a:rPr>
              <a:t>Rapporto con il senato:</a:t>
            </a:r>
          </a:p>
          <a:p>
            <a:pPr>
              <a:buClr>
                <a:srgbClr val="C00000"/>
              </a:buClr>
            </a:pPr>
            <a:r>
              <a:rPr lang="it-IT" dirty="0" smtClean="0"/>
              <a:t>Costantino stabilì che fosse il Senato di Roma (parallelamente, poi, quello di Costantinopoli) a controllare autonomamente e a scandire anno per anno la nomina di questori e pretori: così l’assemblea aveva facoltà di selezionare al suo interno i giovani figli di senatori da  avviare alla carriera pubblica. Inoltre, se l’imperatore determinava l’ingresso diretto di un  non-senatore nell’ordine senatorio e nella curia attraverso la nomina a una carica; sembra essere stata del tutto sotto il controllo dell’assemblea  nel caso di non-senatori che avessero voluto accedere all’ordine senza la nomina imperiale,il senato avrebbe nominato il soggetto ad una carica burocratica. Con tutte queste libertà il senato e Costantino ebbero un buon rapporto.</a:t>
            </a:r>
            <a:endParaRPr lang="it-IT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torcello (66) (Medium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936243">
            <a:off x="3419872" y="2291172"/>
            <a:ext cx="3600400" cy="2700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ttangolo 1"/>
          <p:cNvSpPr/>
          <p:nvPr/>
        </p:nvSpPr>
        <p:spPr>
          <a:xfrm>
            <a:off x="323528" y="332656"/>
            <a:ext cx="85689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it-IT" dirty="0" smtClean="0">
                <a:solidFill>
                  <a:srgbClr val="FFC000"/>
                </a:solidFill>
              </a:rPr>
              <a:t>Politica Militare: </a:t>
            </a:r>
          </a:p>
          <a:p>
            <a:pPr>
              <a:buClr>
                <a:srgbClr val="C00000"/>
              </a:buClr>
            </a:pPr>
            <a:r>
              <a:rPr lang="it-IT" dirty="0" smtClean="0"/>
              <a:t>Costantino cercò di espandere l’impero romano con conquiste nella parte nord </a:t>
            </a:r>
            <a:r>
              <a:rPr lang="it-IT" dirty="0" smtClean="0"/>
              <a:t>e nella parte est dell’ impero. Dopo </a:t>
            </a:r>
            <a:r>
              <a:rPr lang="it-IT" dirty="0" smtClean="0"/>
              <a:t>però agì con più moderazione abbandonando l’idea </a:t>
            </a:r>
            <a:r>
              <a:rPr lang="it-IT" dirty="0" smtClean="0"/>
              <a:t>dell’espansione</a:t>
            </a:r>
            <a:r>
              <a:rPr lang="it-IT" dirty="0" smtClean="0"/>
              <a:t>.</a:t>
            </a:r>
            <a:endParaRPr lang="it-IT" dirty="0" smtClean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it-IT" dirty="0" smtClean="0">
                <a:solidFill>
                  <a:srgbClr val="FFC000"/>
                </a:solidFill>
              </a:rPr>
              <a:t>Politiche religiose e culturali:</a:t>
            </a:r>
          </a:p>
          <a:p>
            <a:r>
              <a:rPr lang="it-IT" dirty="0" smtClean="0"/>
              <a:t>Negli anni successivi all’emanazione dell’editto di Milano del 313 d.C., con il quale Costantino e Licinio avevano reso il cristianesimo religione lecita in tutto l’Impero, il paganesimo rappresentava ancora </a:t>
            </a:r>
            <a:r>
              <a:rPr lang="it-IT" dirty="0" smtClean="0">
                <a:solidFill>
                  <a:schemeClr val="bg1"/>
                </a:solidFill>
              </a:rPr>
              <a:t>una componente ben radicata </a:t>
            </a:r>
            <a:r>
              <a:rPr lang="it-IT" dirty="0" smtClean="0"/>
              <a:t>della popolazione. Alla fine del IV secolo, </a:t>
            </a:r>
            <a:r>
              <a:rPr lang="it-IT" dirty="0" smtClean="0">
                <a:solidFill>
                  <a:schemeClr val="bg1"/>
                </a:solidFill>
              </a:rPr>
              <a:t>nonostante i vescovi proclamassero che la tirannide</a:t>
            </a:r>
            <a:r>
              <a:rPr lang="it-IT" dirty="0" smtClean="0"/>
              <a:t> dei demoni si era ormai </a:t>
            </a:r>
            <a:r>
              <a:rPr lang="it-IT" dirty="0" smtClean="0">
                <a:solidFill>
                  <a:schemeClr val="bg1"/>
                </a:solidFill>
              </a:rPr>
              <a:t>conclusa  in realtà la situazione si presentava </a:t>
            </a:r>
            <a:r>
              <a:rPr lang="it-IT" dirty="0" smtClean="0"/>
              <a:t>più variegata e complessa di come i </a:t>
            </a:r>
            <a:r>
              <a:rPr lang="it-IT" dirty="0" smtClean="0">
                <a:solidFill>
                  <a:schemeClr val="bg1"/>
                </a:solidFill>
              </a:rPr>
              <a:t>Padri della Chiesa intendessero descriverla</a:t>
            </a:r>
            <a:r>
              <a:rPr lang="it-IT" baseline="30000" dirty="0" smtClean="0">
                <a:solidFill>
                  <a:schemeClr val="bg1"/>
                </a:solidFill>
              </a:rPr>
              <a:t>.</a:t>
            </a:r>
            <a:r>
              <a:rPr lang="it-IT" dirty="0" smtClean="0">
                <a:solidFill>
                  <a:schemeClr val="bg1"/>
                </a:solidFill>
              </a:rPr>
              <a:t> Gli </a:t>
            </a:r>
            <a:r>
              <a:rPr lang="it-IT" dirty="0" smtClean="0"/>
              <a:t>imperatori infatti, se da una parte </a:t>
            </a:r>
            <a:r>
              <a:rPr lang="it-IT" dirty="0" smtClean="0">
                <a:solidFill>
                  <a:schemeClr val="bg1"/>
                </a:solidFill>
              </a:rPr>
              <a:t>promossero la condanna del culto pagano </a:t>
            </a:r>
            <a:r>
              <a:rPr lang="it-IT" dirty="0" smtClean="0"/>
              <a:t>attraverso la proibizione dei sacrifici, delle </a:t>
            </a:r>
            <a:r>
              <a:rPr lang="it-IT" dirty="0" smtClean="0">
                <a:solidFill>
                  <a:schemeClr val="bg1"/>
                </a:solidFill>
              </a:rPr>
              <a:t>arti magiche </a:t>
            </a:r>
            <a:r>
              <a:rPr lang="it-IT" dirty="0" smtClean="0"/>
              <a:t>e della divinazione,dall’altra dovettero confrontarsi con la presenza dei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smtClean="0"/>
              <a:t>templi pagani che costituivano il punto di riferimento della vita pubblica in quanto luoghi di culto ma anche centri politici, culturali e sociali. Poiché essi rivestivano un ruolo così importante nella società del tempo, valutare quale sia stata la loro sorte a partire dai provvedimenti presi dal ‘primo imperatore cristiano’ permette di indagare ambiti molteplici, che vanno oltre il problema strettamente religioso.</a:t>
            </a:r>
          </a:p>
          <a:p>
            <a:r>
              <a:rPr lang="it-IT" dirty="0" smtClean="0"/>
              <a:t>Alcuni autori pagani amplificarono i casi di distruzione violenta allo scopo di dimostrare la perfidia degli imperatori e dei funzionari cristiani.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arcodicostantino1tm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432314">
            <a:off x="242070" y="787559"/>
            <a:ext cx="3956086" cy="266250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139952" y="692696"/>
            <a:ext cx="500404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Arial" pitchFamily="34" charset="0"/>
              </a:rPr>
              <a:t>Situato tra il Colosseo e l‘Arco di Tito sulla strada romana percorsa per i trionfi, l'Arco di Costantino è il più grande arco onorario giunto fino a noi. L'arco venne eretto per celebrare il trionfo dell'imperatore Costantino su Massenzio dopo la battaglia di Ponte Milvio avvenuta il 28 ottobre del 312 d.C. e venne solennemente dedicato dal Senato a Costantino il 25 luglio del 315 d.C. </a:t>
            </a:r>
            <a:endParaRPr kumimoji="0" lang="it-IT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3419872" y="188640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chemeClr val="tx2">
                    <a:lumMod val="50000"/>
                  </a:schemeClr>
                </a:solidFill>
                <a:latin typeface="+mj-lt"/>
              </a:rPr>
              <a:t>Altro/Varie:</a:t>
            </a:r>
            <a:endParaRPr lang="it-IT" sz="2800" dirty="0">
              <a:solidFill>
                <a:schemeClr val="tx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84358" y="3586242"/>
            <a:ext cx="480772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/>
              <a:t>Dopo l’impero le nuove classi giunte al potere si affrettarono presto a imitare l'arte della classi precedentemente dominanti, esempi di cultura, potenza e lusso. Si sviluppò così un recupero ideale dei modi dell'arte augustea, detta "rinascenza  costantiniana". Questa corrente è particolarmente evidente in opere di piccolo formato, come le gemme e i cammei, che raggiungono risultati di tale coerenza da essere state talvolta datate dagli studiosi come opere del I secolo d.C.</a:t>
            </a:r>
            <a:r>
              <a:rPr lang="it-IT" baseline="30000" dirty="0" smtClean="0">
                <a:hlinkClick r:id="rId3"/>
              </a:rPr>
              <a:t>[</a:t>
            </a:r>
            <a:endParaRPr lang="it-IT" dirty="0"/>
          </a:p>
        </p:txBody>
      </p:sp>
      <p:pic>
        <p:nvPicPr>
          <p:cNvPr id="6" name="Immagine 5" descr="170px-Constantine-came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8104" y="3140968"/>
            <a:ext cx="2736304" cy="32403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323528" y="18864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rgbClr val="FFFF00"/>
                </a:solidFill>
              </a:rPr>
              <a:t>I</a:t>
            </a:r>
            <a:r>
              <a:rPr lang="it-IT" sz="3200" dirty="0" smtClean="0">
                <a:solidFill>
                  <a:srgbClr val="FFFF00"/>
                </a:solidFill>
              </a:rPr>
              <a:t>mpero romano sotto Costantino (pre-conquiste)</a:t>
            </a:r>
            <a:endParaRPr lang="it-IT" sz="3200" dirty="0">
              <a:solidFill>
                <a:srgbClr val="FFFF00"/>
              </a:solidFill>
            </a:endParaRPr>
          </a:p>
        </p:txBody>
      </p:sp>
      <p:pic>
        <p:nvPicPr>
          <p:cNvPr id="4" name="Immagine 3" descr="constantino_imperio_romano_oriente_occiden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6712"/>
            <a:ext cx="9144000" cy="5805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Costantino_nord-limes_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64704"/>
            <a:ext cx="9144000" cy="5266394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763688" y="260648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/>
              <a:t>In </a:t>
            </a:r>
            <a:r>
              <a:rPr lang="it-IT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rosa</a:t>
            </a:r>
            <a:r>
              <a:rPr lang="it-IT" sz="2800" dirty="0" smtClean="0"/>
              <a:t> le conquiste di Costantino</a:t>
            </a:r>
            <a:endParaRPr lang="it-IT" sz="28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75656" y="60932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In </a:t>
            </a:r>
            <a:r>
              <a:rPr lang="it-IT" sz="2400" dirty="0" smtClean="0">
                <a:solidFill>
                  <a:srgbClr val="FFFF00"/>
                </a:solidFill>
              </a:rPr>
              <a:t>giallo</a:t>
            </a:r>
            <a:r>
              <a:rPr lang="it-IT" sz="2400" dirty="0" smtClean="0"/>
              <a:t> i territori affidati ai suoi eredi</a:t>
            </a:r>
            <a:endParaRPr lang="it-IT" sz="2400" dirty="0"/>
          </a:p>
        </p:txBody>
      </p:sp>
    </p:spTree>
  </p:cSld>
  <p:clrMapOvr>
    <a:masterClrMapping/>
  </p:clrMapOvr>
  <p:transition spd="med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3563888" y="764704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>
                <a:solidFill>
                  <a:schemeClr val="bg1"/>
                </a:solidFill>
              </a:rPr>
              <a:t>FINE</a:t>
            </a:r>
            <a:endParaRPr lang="it-IT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8" presetClass="exit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3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rta">
  <a:themeElements>
    <a:clrScheme name="Carta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rta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rta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186</TotalTime>
  <Words>592</Words>
  <Application>Microsoft Office PowerPoint</Application>
  <PresentationFormat>Presentazione su schermo (4:3)</PresentationFormat>
  <Paragraphs>27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Carta</vt:lpstr>
      <vt:lpstr>L’Imperatore Costantino</vt:lpstr>
      <vt:lpstr>Diapositiva 2</vt:lpstr>
      <vt:lpstr>LA VITA DELL’IMPERO SOTTO IL SUO COMANDO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Imperatore Costantino</dc:title>
  <dc:creator>Vincenzo</dc:creator>
  <cp:lastModifiedBy>Vincenzo</cp:lastModifiedBy>
  <cp:revision>28</cp:revision>
  <dcterms:created xsi:type="dcterms:W3CDTF">2015-01-11T14:16:48Z</dcterms:created>
  <dcterms:modified xsi:type="dcterms:W3CDTF">2015-01-18T13:54:35Z</dcterms:modified>
</cp:coreProperties>
</file>