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65" r:id="rId3"/>
    <p:sldId id="257" r:id="rId4"/>
    <p:sldId id="258" r:id="rId5"/>
    <p:sldId id="259" r:id="rId6"/>
    <p:sldId id="260" r:id="rId7"/>
    <p:sldId id="262" r:id="rId8"/>
    <p:sldId id="263" r:id="rId9"/>
    <p:sldId id="264" r:id="rId10"/>
    <p:sldId id="266" r:id="rId11"/>
    <p:sldId id="267" r:id="rId12"/>
    <p:sldId id="269" r:id="rId13"/>
    <p:sldId id="273" r:id="rId14"/>
    <p:sldId id="270" r:id="rId15"/>
    <p:sldId id="271" r:id="rId16"/>
    <p:sldId id="272" r:id="rId17"/>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EC46"/>
    <a:srgbClr val="1EB25A"/>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24" autoAdjust="0"/>
  </p:normalViewPr>
  <p:slideViewPr>
    <p:cSldViewPr>
      <p:cViewPr>
        <p:scale>
          <a:sx n="50" d="100"/>
          <a:sy n="50" d="100"/>
        </p:scale>
        <p:origin x="-1650" y="-504"/>
      </p:cViewPr>
      <p:guideLst>
        <p:guide orient="horz" pos="2160"/>
        <p:guide pos="2880"/>
      </p:guideLst>
    </p:cSldViewPr>
  </p:slideViewPr>
  <p:outlineViewPr>
    <p:cViewPr>
      <p:scale>
        <a:sx n="33" d="100"/>
        <a:sy n="33" d="100"/>
      </p:scale>
      <p:origin x="0" y="8628"/>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E78A24-8818-429B-BF79-142971ED470F}" type="datetimeFigureOut">
              <a:rPr lang="it-IT" smtClean="0"/>
              <a:pPr/>
              <a:t>09/05/2015</a:t>
            </a:fld>
            <a:endParaRPr lang="it-IT" dirty="0"/>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68B6EC-5DD6-4BC2-818F-F30FA4EAF448}" type="slidenum">
              <a:rPr lang="it-IT" smtClean="0"/>
              <a:pPr/>
              <a:t>‹N›</a:t>
            </a:fld>
            <a:endParaRPr lang="it-IT"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fld id="{E068B6EC-5DD6-4BC2-818F-F30FA4EAF448}" type="slidenum">
              <a:rPr lang="it-IT" smtClean="0"/>
              <a:pPr/>
              <a:t>9</a:t>
            </a:fld>
            <a:endParaRPr lang="it-IT"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Ref idx="1002">
        <a:schemeClr val="bg2"/>
      </p:bgRef>
    </p:bg>
    <p:spTree>
      <p:nvGrpSpPr>
        <p:cNvPr id="1" name=""/>
        <p:cNvGrpSpPr/>
        <p:nvPr/>
      </p:nvGrpSpPr>
      <p:grpSpPr>
        <a:xfrm>
          <a:off x="0" y="0"/>
          <a:ext cx="0" cy="0"/>
          <a:chOff x="0" y="0"/>
          <a:chExt cx="0" cy="0"/>
        </a:xfrm>
      </p:grpSpPr>
      <p:sp>
        <p:nvSpPr>
          <p:cNvPr id="7" name="Figura a mano libera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8" name="Figura a mano libera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Titolo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it-IT" smtClean="0"/>
              <a:t>Fare clic per modificare lo stile del titolo</a:t>
            </a:r>
            <a:endParaRPr kumimoji="0" lang="en-US"/>
          </a:p>
        </p:txBody>
      </p:sp>
      <p:sp>
        <p:nvSpPr>
          <p:cNvPr id="17" name="Sottotitolo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smtClean="0"/>
              <a:t>Fare clic per modificare lo stile del sottotitolo dello schema</a:t>
            </a:r>
            <a:endParaRPr kumimoji="0" lang="en-US"/>
          </a:p>
        </p:txBody>
      </p:sp>
      <p:sp>
        <p:nvSpPr>
          <p:cNvPr id="30" name="Segnaposto data 29"/>
          <p:cNvSpPr>
            <a:spLocks noGrp="1"/>
          </p:cNvSpPr>
          <p:nvPr>
            <p:ph type="dt" sz="half" idx="10"/>
          </p:nvPr>
        </p:nvSpPr>
        <p:spPr/>
        <p:txBody>
          <a:bodyPr/>
          <a:lstStyle/>
          <a:p>
            <a:fld id="{EBF8BFAF-7394-46B5-9C3A-F40C9037BD8E}" type="datetimeFigureOut">
              <a:rPr lang="it-IT" smtClean="0"/>
              <a:pPr/>
              <a:t>09/05/2015</a:t>
            </a:fld>
            <a:endParaRPr lang="it-IT" dirty="0"/>
          </a:p>
        </p:txBody>
      </p:sp>
      <p:sp>
        <p:nvSpPr>
          <p:cNvPr id="19" name="Segnaposto piè di pagina 18"/>
          <p:cNvSpPr>
            <a:spLocks noGrp="1"/>
          </p:cNvSpPr>
          <p:nvPr>
            <p:ph type="ftr" sz="quarter" idx="11"/>
          </p:nvPr>
        </p:nvSpPr>
        <p:spPr/>
        <p:txBody>
          <a:bodyPr/>
          <a:lstStyle/>
          <a:p>
            <a:endParaRPr lang="it-IT" dirty="0"/>
          </a:p>
        </p:txBody>
      </p:sp>
      <p:sp>
        <p:nvSpPr>
          <p:cNvPr id="27" name="Segnaposto numero diapositiva 26"/>
          <p:cNvSpPr>
            <a:spLocks noGrp="1"/>
          </p:cNvSpPr>
          <p:nvPr>
            <p:ph type="sldNum" sz="quarter" idx="12"/>
          </p:nvPr>
        </p:nvSpPr>
        <p:spPr/>
        <p:txBody>
          <a:bodyPr/>
          <a:lstStyle/>
          <a:p>
            <a:fld id="{A53C824E-9F0D-419B-A4E7-D2EB3D2ACA72}" type="slidenum">
              <a:rPr lang="it-IT" smtClean="0"/>
              <a:pPr/>
              <a:t>‹N›</a:t>
            </a:fld>
            <a:endParaRPr lang="it-IT"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EBF8BFAF-7394-46B5-9C3A-F40C9037BD8E}" type="datetimeFigureOut">
              <a:rPr lang="it-IT" smtClean="0"/>
              <a:pPr/>
              <a:t>09/05/2015</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A53C824E-9F0D-419B-A4E7-D2EB3D2ACA72}" type="slidenum">
              <a:rPr lang="it-IT" smtClean="0"/>
              <a:pPr/>
              <a:t>‹N›</a:t>
            </a:fld>
            <a:endParaRPr lang="it-IT"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kumimoji="0" lang="it-IT" smtClean="0"/>
              <a:t>Fare clic per modificare lo stile del titolo</a:t>
            </a:r>
            <a:endParaRPr kumimoji="0" lang="en-US"/>
          </a:p>
        </p:txBody>
      </p:sp>
      <p:sp>
        <p:nvSpPr>
          <p:cNvPr id="3" name="Segnaposto testo verticale 2"/>
          <p:cNvSpPr>
            <a:spLocks noGrp="1"/>
          </p:cNvSpPr>
          <p:nvPr>
            <p:ph type="body" orient="vert" idx="1"/>
          </p:nvPr>
        </p:nvSpPr>
        <p:spPr>
          <a:xfrm>
            <a:off x="457200" y="274638"/>
            <a:ext cx="6019800" cy="5851525"/>
          </a:xfrm>
        </p:spPr>
        <p:txBody>
          <a:bodyPr vert="eaVert"/>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EBF8BFAF-7394-46B5-9C3A-F40C9037BD8E}" type="datetimeFigureOut">
              <a:rPr lang="it-IT" smtClean="0"/>
              <a:pPr/>
              <a:t>09/05/2015</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A53C824E-9F0D-419B-A4E7-D2EB3D2ACA72}" type="slidenum">
              <a:rPr lang="it-IT" smtClean="0"/>
              <a:pPr/>
              <a:t>‹N›</a:t>
            </a:fld>
            <a:endParaRPr lang="it-IT"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lgn="l">
              <a:defRPr/>
            </a:lvl1pPr>
          </a:lstStyle>
          <a:p>
            <a:r>
              <a:rPr kumimoji="0" lang="it-IT" smtClean="0"/>
              <a:t>Fare clic per modificare lo stile del titolo</a:t>
            </a:r>
            <a:endParaRPr kumimoji="0" lang="en-US"/>
          </a:p>
        </p:txBody>
      </p:sp>
      <p:sp>
        <p:nvSpPr>
          <p:cNvPr id="3" name="Segnaposto contenuto 2"/>
          <p:cNvSpPr>
            <a:spLocks noGrp="1"/>
          </p:cNvSpPr>
          <p:nvPr>
            <p:ph idx="1"/>
          </p:nvPr>
        </p:nvSpPr>
        <p:spPr/>
        <p:txBody>
          <a:body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data 3"/>
          <p:cNvSpPr>
            <a:spLocks noGrp="1"/>
          </p:cNvSpPr>
          <p:nvPr>
            <p:ph type="dt" sz="half" idx="10"/>
          </p:nvPr>
        </p:nvSpPr>
        <p:spPr/>
        <p:txBody>
          <a:bodyPr/>
          <a:lstStyle/>
          <a:p>
            <a:fld id="{EBF8BFAF-7394-46B5-9C3A-F40C9037BD8E}" type="datetimeFigureOut">
              <a:rPr lang="it-IT" smtClean="0"/>
              <a:pPr/>
              <a:t>09/05/2015</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A53C824E-9F0D-419B-A4E7-D2EB3D2ACA72}" type="slidenum">
              <a:rPr lang="it-IT" smtClean="0"/>
              <a:pPr/>
              <a:t>‹N›</a:t>
            </a:fld>
            <a:endParaRPr lang="it-IT"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2">
        <a:schemeClr val="bg2"/>
      </p:bgRef>
    </p:bg>
    <p:spTree>
      <p:nvGrpSpPr>
        <p:cNvPr id="1" name=""/>
        <p:cNvGrpSpPr/>
        <p:nvPr/>
      </p:nvGrpSpPr>
      <p:grpSpPr>
        <a:xfrm>
          <a:off x="0" y="0"/>
          <a:ext cx="0" cy="0"/>
          <a:chOff x="0" y="0"/>
          <a:chExt cx="0" cy="0"/>
        </a:xfrm>
      </p:grpSpPr>
      <p:sp>
        <p:nvSpPr>
          <p:cNvPr id="7" name="Figura a mano libera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9" name="Figura a mano libera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2" name="Titolo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smtClean="0"/>
              <a:t>Fare clic per modificare stili del testo dello schema</a:t>
            </a:r>
          </a:p>
        </p:txBody>
      </p:sp>
      <p:sp>
        <p:nvSpPr>
          <p:cNvPr id="4" name="Segnaposto data 3"/>
          <p:cNvSpPr>
            <a:spLocks noGrp="1"/>
          </p:cNvSpPr>
          <p:nvPr>
            <p:ph type="dt" sz="half" idx="10"/>
          </p:nvPr>
        </p:nvSpPr>
        <p:spPr/>
        <p:txBody>
          <a:bodyPr/>
          <a:lstStyle/>
          <a:p>
            <a:fld id="{EBF8BFAF-7394-46B5-9C3A-F40C9037BD8E}" type="datetimeFigureOut">
              <a:rPr lang="it-IT" smtClean="0"/>
              <a:pPr/>
              <a:t>09/05/2015</a:t>
            </a:fld>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6" name="Segnaposto numero diapositiva 5"/>
          <p:cNvSpPr>
            <a:spLocks noGrp="1"/>
          </p:cNvSpPr>
          <p:nvPr>
            <p:ph type="sldNum" sz="quarter" idx="12"/>
          </p:nvPr>
        </p:nvSpPr>
        <p:spPr/>
        <p:txBody>
          <a:bodyPr/>
          <a:lstStyle/>
          <a:p>
            <a:fld id="{A53C824E-9F0D-419B-A4E7-D2EB3D2ACA72}" type="slidenum">
              <a:rPr lang="it-IT" smtClean="0"/>
              <a:pPr/>
              <a:t>‹N›</a:t>
            </a:fld>
            <a:endParaRPr lang="it-IT"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7467600" cy="1143000"/>
          </a:xfrm>
        </p:spPr>
        <p:txBody>
          <a:bodyPr/>
          <a:lstStyle/>
          <a:p>
            <a:r>
              <a:rPr kumimoji="0" lang="it-IT" smtClean="0"/>
              <a:t>Fare clic per modificare lo stile del titolo</a:t>
            </a:r>
            <a:endParaRPr kumimoji="0" lang="en-US"/>
          </a:p>
        </p:txBody>
      </p:sp>
      <p:sp>
        <p:nvSpPr>
          <p:cNvPr id="3" name="Segnaposto contenuto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4" name="Segnaposto contenuto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EBF8BFAF-7394-46B5-9C3A-F40C9037BD8E}" type="datetimeFigureOut">
              <a:rPr lang="it-IT" smtClean="0"/>
              <a:pPr/>
              <a:t>09/05/2015</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A53C824E-9F0D-419B-A4E7-D2EB3D2ACA72}" type="slidenum">
              <a:rPr lang="it-IT" smtClean="0"/>
              <a:pPr/>
              <a:t>‹N›</a:t>
            </a:fld>
            <a:endParaRPr lang="it-IT"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8229600" cy="1143000"/>
          </a:xfrm>
        </p:spPr>
        <p:txBody>
          <a:bodyPr anchor="ctr"/>
          <a:lstStyle>
            <a:lvl1pPr>
              <a:defRPr/>
            </a:lvl1pPr>
          </a:lstStyle>
          <a:p>
            <a:r>
              <a:rPr kumimoji="0" lang="it-IT" smtClean="0"/>
              <a:t>Fare clic per modificare lo stile del titolo</a:t>
            </a:r>
            <a:endParaRPr kumimoji="0" lang="en-US"/>
          </a:p>
        </p:txBody>
      </p:sp>
      <p:sp>
        <p:nvSpPr>
          <p:cNvPr id="3" name="Segnaposto testo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4" name="Segnaposto testo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it-IT" smtClean="0"/>
              <a:t>Fare clic per modificare stili del testo dello schema</a:t>
            </a:r>
          </a:p>
        </p:txBody>
      </p:sp>
      <p:sp>
        <p:nvSpPr>
          <p:cNvPr id="5" name="Segnaposto contenuto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6" name="Segnaposto contenuto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7" name="Segnaposto data 6"/>
          <p:cNvSpPr>
            <a:spLocks noGrp="1"/>
          </p:cNvSpPr>
          <p:nvPr>
            <p:ph type="dt" sz="half" idx="10"/>
          </p:nvPr>
        </p:nvSpPr>
        <p:spPr/>
        <p:txBody>
          <a:bodyPr/>
          <a:lstStyle/>
          <a:p>
            <a:fld id="{EBF8BFAF-7394-46B5-9C3A-F40C9037BD8E}" type="datetimeFigureOut">
              <a:rPr lang="it-IT" smtClean="0"/>
              <a:pPr/>
              <a:t>09/05/2015</a:t>
            </a:fld>
            <a:endParaRPr lang="it-IT" dirty="0"/>
          </a:p>
        </p:txBody>
      </p:sp>
      <p:sp>
        <p:nvSpPr>
          <p:cNvPr id="8" name="Segnaposto piè di pagina 7"/>
          <p:cNvSpPr>
            <a:spLocks noGrp="1"/>
          </p:cNvSpPr>
          <p:nvPr>
            <p:ph type="ftr" sz="quarter" idx="11"/>
          </p:nvPr>
        </p:nvSpPr>
        <p:spPr/>
        <p:txBody>
          <a:bodyPr/>
          <a:lstStyle/>
          <a:p>
            <a:endParaRPr lang="it-IT" dirty="0"/>
          </a:p>
        </p:txBody>
      </p:sp>
      <p:sp>
        <p:nvSpPr>
          <p:cNvPr id="9" name="Segnaposto numero diapositiva 8"/>
          <p:cNvSpPr>
            <a:spLocks noGrp="1"/>
          </p:cNvSpPr>
          <p:nvPr>
            <p:ph type="sldNum" sz="quarter" idx="12"/>
          </p:nvPr>
        </p:nvSpPr>
        <p:spPr/>
        <p:txBody>
          <a:bodyPr/>
          <a:lstStyle/>
          <a:p>
            <a:fld id="{A53C824E-9F0D-419B-A4E7-D2EB3D2ACA72}" type="slidenum">
              <a:rPr lang="it-IT" smtClean="0"/>
              <a:pPr/>
              <a:t>‹N›</a:t>
            </a:fld>
            <a:endParaRPr lang="it-IT"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320"/>
            <a:ext cx="7470648" cy="1143000"/>
          </a:xfrm>
        </p:spPr>
        <p:txBody>
          <a:bodyPr anchor="ctr"/>
          <a:lstStyle>
            <a:lvl1pPr algn="l">
              <a:defRPr sz="4600"/>
            </a:lvl1pPr>
          </a:lstStyle>
          <a:p>
            <a:r>
              <a:rPr kumimoji="0" lang="it-IT" smtClean="0"/>
              <a:t>Fare clic per modificare lo stile del titolo</a:t>
            </a:r>
            <a:endParaRPr kumimoji="0" lang="en-US"/>
          </a:p>
        </p:txBody>
      </p:sp>
      <p:sp>
        <p:nvSpPr>
          <p:cNvPr id="7" name="Segnaposto data 6"/>
          <p:cNvSpPr>
            <a:spLocks noGrp="1"/>
          </p:cNvSpPr>
          <p:nvPr>
            <p:ph type="dt" sz="half" idx="10"/>
          </p:nvPr>
        </p:nvSpPr>
        <p:spPr/>
        <p:txBody>
          <a:bodyPr/>
          <a:lstStyle/>
          <a:p>
            <a:fld id="{EBF8BFAF-7394-46B5-9C3A-F40C9037BD8E}" type="datetimeFigureOut">
              <a:rPr lang="it-IT" smtClean="0"/>
              <a:pPr/>
              <a:t>09/05/2015</a:t>
            </a:fld>
            <a:endParaRPr lang="it-IT" dirty="0"/>
          </a:p>
        </p:txBody>
      </p:sp>
      <p:sp>
        <p:nvSpPr>
          <p:cNvPr id="8" name="Segnaposto numero diapositiva 7"/>
          <p:cNvSpPr>
            <a:spLocks noGrp="1"/>
          </p:cNvSpPr>
          <p:nvPr>
            <p:ph type="sldNum" sz="quarter" idx="11"/>
          </p:nvPr>
        </p:nvSpPr>
        <p:spPr/>
        <p:txBody>
          <a:bodyPr/>
          <a:lstStyle/>
          <a:p>
            <a:fld id="{A53C824E-9F0D-419B-A4E7-D2EB3D2ACA72}" type="slidenum">
              <a:rPr lang="it-IT" smtClean="0"/>
              <a:pPr/>
              <a:t>‹N›</a:t>
            </a:fld>
            <a:endParaRPr lang="it-IT" dirty="0"/>
          </a:p>
        </p:txBody>
      </p:sp>
      <p:sp>
        <p:nvSpPr>
          <p:cNvPr id="9" name="Segnaposto piè di pagina 8"/>
          <p:cNvSpPr>
            <a:spLocks noGrp="1"/>
          </p:cNvSpPr>
          <p:nvPr>
            <p:ph type="ftr" sz="quarter" idx="12"/>
          </p:nvPr>
        </p:nvSpPr>
        <p:spPr/>
        <p:txBody>
          <a:bodyPr/>
          <a:lstStyle/>
          <a:p>
            <a:endParaRPr lang="it-IT"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EBF8BFAF-7394-46B5-9C3A-F40C9037BD8E}" type="datetimeFigureOut">
              <a:rPr lang="it-IT" smtClean="0"/>
              <a:pPr/>
              <a:t>09/05/2015</a:t>
            </a:fld>
            <a:endParaRPr lang="it-IT" dirty="0"/>
          </a:p>
        </p:txBody>
      </p:sp>
      <p:sp>
        <p:nvSpPr>
          <p:cNvPr id="3" name="Segnaposto piè di pagina 2"/>
          <p:cNvSpPr>
            <a:spLocks noGrp="1"/>
          </p:cNvSpPr>
          <p:nvPr>
            <p:ph type="ftr" sz="quarter" idx="11"/>
          </p:nvPr>
        </p:nvSpPr>
        <p:spPr/>
        <p:txBody>
          <a:bodyPr/>
          <a:lstStyle/>
          <a:p>
            <a:endParaRPr lang="it-IT" dirty="0"/>
          </a:p>
        </p:txBody>
      </p:sp>
      <p:sp>
        <p:nvSpPr>
          <p:cNvPr id="4" name="Segnaposto numero diapositiva 3"/>
          <p:cNvSpPr>
            <a:spLocks noGrp="1"/>
          </p:cNvSpPr>
          <p:nvPr>
            <p:ph type="sldNum" sz="quarter" idx="12"/>
          </p:nvPr>
        </p:nvSpPr>
        <p:spPr/>
        <p:txBody>
          <a:bodyPr/>
          <a:lstStyle/>
          <a:p>
            <a:fld id="{A53C824E-9F0D-419B-A4E7-D2EB3D2ACA72}" type="slidenum">
              <a:rPr lang="it-IT" smtClean="0"/>
              <a:pPr/>
              <a:t>‹N›</a:t>
            </a:fld>
            <a:endParaRPr lang="it-IT"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it-IT" smtClean="0"/>
              <a:t>Fare clic per modificare lo stile del titolo</a:t>
            </a:r>
            <a:endParaRPr kumimoji="0" lang="en-US"/>
          </a:p>
        </p:txBody>
      </p:sp>
      <p:sp>
        <p:nvSpPr>
          <p:cNvPr id="3" name="Segnaposto testo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it-IT" smtClean="0"/>
              <a:t>Fare clic per modificare stili del testo dello schema</a:t>
            </a:r>
          </a:p>
        </p:txBody>
      </p:sp>
      <p:sp>
        <p:nvSpPr>
          <p:cNvPr id="4" name="Segnaposto contenuto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it-IT" smtClean="0"/>
              <a:t>Fare clic per modificare stili del testo dello schema</a:t>
            </a:r>
          </a:p>
          <a:p>
            <a:pPr lvl="1" eaLnBrk="1" latinLnBrk="0" hangingPunct="1"/>
            <a:r>
              <a:rPr lang="it-IT" smtClean="0"/>
              <a:t>Secondo livello</a:t>
            </a:r>
          </a:p>
          <a:p>
            <a:pPr lvl="2" eaLnBrk="1" latinLnBrk="0" hangingPunct="1"/>
            <a:r>
              <a:rPr lang="it-IT" smtClean="0"/>
              <a:t>Terzo livello</a:t>
            </a:r>
          </a:p>
          <a:p>
            <a:pPr lvl="3" eaLnBrk="1" latinLnBrk="0" hangingPunct="1"/>
            <a:r>
              <a:rPr lang="it-IT" smtClean="0"/>
              <a:t>Quarto livello</a:t>
            </a:r>
          </a:p>
          <a:p>
            <a:pPr lvl="4" eaLnBrk="1" latinLnBrk="0" hangingPunct="1"/>
            <a:r>
              <a:rPr lang="it-IT" smtClean="0"/>
              <a:t>Quinto livello</a:t>
            </a:r>
            <a:endParaRPr kumimoji="0" lang="en-US"/>
          </a:p>
        </p:txBody>
      </p:sp>
      <p:sp>
        <p:nvSpPr>
          <p:cNvPr id="5" name="Segnaposto data 4"/>
          <p:cNvSpPr>
            <a:spLocks noGrp="1"/>
          </p:cNvSpPr>
          <p:nvPr>
            <p:ph type="dt" sz="half" idx="10"/>
          </p:nvPr>
        </p:nvSpPr>
        <p:spPr/>
        <p:txBody>
          <a:bodyPr/>
          <a:lstStyle/>
          <a:p>
            <a:fld id="{EBF8BFAF-7394-46B5-9C3A-F40C9037BD8E}" type="datetimeFigureOut">
              <a:rPr lang="it-IT" smtClean="0"/>
              <a:pPr/>
              <a:t>09/05/2015</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a:xfrm>
            <a:off x="8156448" y="6422064"/>
            <a:ext cx="762000" cy="365125"/>
          </a:xfrm>
        </p:spPr>
        <p:txBody>
          <a:bodyPr/>
          <a:lstStyle/>
          <a:p>
            <a:fld id="{A53C824E-9F0D-419B-A4E7-D2EB3D2ACA72}" type="slidenum">
              <a:rPr lang="it-IT" smtClean="0"/>
              <a:pPr/>
              <a:t>‹N›</a:t>
            </a:fld>
            <a:endParaRPr lang="it-IT"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it-IT" smtClean="0"/>
              <a:t>Fare clic per modificare lo stile del titolo</a:t>
            </a:r>
            <a:endParaRPr kumimoji="0" lang="en-US"/>
          </a:p>
        </p:txBody>
      </p:sp>
      <p:sp>
        <p:nvSpPr>
          <p:cNvPr id="3" name="Segnaposto immagine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it-IT" dirty="0" smtClean="0"/>
              <a:t>Fare clic sull'icona per inserire un'immagine</a:t>
            </a:r>
            <a:endParaRPr kumimoji="0" lang="en-US" dirty="0"/>
          </a:p>
        </p:txBody>
      </p:sp>
      <p:sp>
        <p:nvSpPr>
          <p:cNvPr id="4" name="Segnaposto testo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it-IT" smtClean="0"/>
              <a:t>Fare clic per modificare stili del testo dello schema</a:t>
            </a:r>
          </a:p>
        </p:txBody>
      </p:sp>
      <p:sp>
        <p:nvSpPr>
          <p:cNvPr id="5" name="Segnaposto data 4"/>
          <p:cNvSpPr>
            <a:spLocks noGrp="1"/>
          </p:cNvSpPr>
          <p:nvPr>
            <p:ph type="dt" sz="half" idx="10"/>
          </p:nvPr>
        </p:nvSpPr>
        <p:spPr>
          <a:xfrm>
            <a:off x="457200" y="6422064"/>
            <a:ext cx="2133600" cy="365125"/>
          </a:xfrm>
        </p:spPr>
        <p:txBody>
          <a:bodyPr/>
          <a:lstStyle/>
          <a:p>
            <a:fld id="{EBF8BFAF-7394-46B5-9C3A-F40C9037BD8E}" type="datetimeFigureOut">
              <a:rPr lang="it-IT" smtClean="0"/>
              <a:pPr/>
              <a:t>09/05/2015</a:t>
            </a:fld>
            <a:endParaRPr lang="it-IT" dirty="0"/>
          </a:p>
        </p:txBody>
      </p:sp>
      <p:sp>
        <p:nvSpPr>
          <p:cNvPr id="6" name="Segnaposto piè di pagina 5"/>
          <p:cNvSpPr>
            <a:spLocks noGrp="1"/>
          </p:cNvSpPr>
          <p:nvPr>
            <p:ph type="ftr" sz="quarter" idx="11"/>
          </p:nvPr>
        </p:nvSpPr>
        <p:spPr/>
        <p:txBody>
          <a:bodyPr/>
          <a:lstStyle/>
          <a:p>
            <a:endParaRPr lang="it-IT" dirty="0"/>
          </a:p>
        </p:txBody>
      </p:sp>
      <p:sp>
        <p:nvSpPr>
          <p:cNvPr id="7" name="Segnaposto numero diapositiva 6"/>
          <p:cNvSpPr>
            <a:spLocks noGrp="1"/>
          </p:cNvSpPr>
          <p:nvPr>
            <p:ph type="sldNum" sz="quarter" idx="12"/>
          </p:nvPr>
        </p:nvSpPr>
        <p:spPr/>
        <p:txBody>
          <a:bodyPr/>
          <a:lstStyle/>
          <a:p>
            <a:fld id="{A53C824E-9F0D-419B-A4E7-D2EB3D2ACA72}" type="slidenum">
              <a:rPr lang="it-IT" smtClean="0"/>
              <a:pPr/>
              <a:t>‹N›</a:t>
            </a:fld>
            <a:endParaRPr lang="it-IT"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igura a mano libera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dirty="0"/>
          </a:p>
        </p:txBody>
      </p:sp>
      <p:sp>
        <p:nvSpPr>
          <p:cNvPr id="16" name="Figura a mano libera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dirty="0"/>
          </a:p>
        </p:txBody>
      </p:sp>
      <p:sp>
        <p:nvSpPr>
          <p:cNvPr id="9" name="Segnaposto titolo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it-IT" smtClean="0"/>
              <a:t>Fare clic per modificare lo stile del titolo</a:t>
            </a:r>
            <a:endParaRPr kumimoji="0" lang="en-US"/>
          </a:p>
        </p:txBody>
      </p:sp>
      <p:sp>
        <p:nvSpPr>
          <p:cNvPr id="30" name="Segnaposto testo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it-IT" smtClean="0"/>
              <a:t>Fare clic per modificare stili del testo dello schema</a:t>
            </a:r>
          </a:p>
          <a:p>
            <a:pPr lvl="1" eaLnBrk="1" latinLnBrk="0" hangingPunct="1"/>
            <a:r>
              <a:rPr kumimoji="0" lang="it-IT" smtClean="0"/>
              <a:t>Secondo livello</a:t>
            </a:r>
          </a:p>
          <a:p>
            <a:pPr lvl="2" eaLnBrk="1" latinLnBrk="0" hangingPunct="1"/>
            <a:r>
              <a:rPr kumimoji="0" lang="it-IT" smtClean="0"/>
              <a:t>Terzo livello</a:t>
            </a:r>
          </a:p>
          <a:p>
            <a:pPr lvl="3" eaLnBrk="1" latinLnBrk="0" hangingPunct="1"/>
            <a:r>
              <a:rPr kumimoji="0" lang="it-IT" smtClean="0"/>
              <a:t>Quarto livello</a:t>
            </a:r>
          </a:p>
          <a:p>
            <a:pPr lvl="4" eaLnBrk="1" latinLnBrk="0" hangingPunct="1"/>
            <a:r>
              <a:rPr kumimoji="0" lang="it-IT" smtClean="0"/>
              <a:t>Quinto livello</a:t>
            </a:r>
            <a:endParaRPr kumimoji="0" lang="en-US"/>
          </a:p>
        </p:txBody>
      </p:sp>
      <p:sp>
        <p:nvSpPr>
          <p:cNvPr id="10" name="Segnaposto data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EBF8BFAF-7394-46B5-9C3A-F40C9037BD8E}" type="datetimeFigureOut">
              <a:rPr lang="it-IT" smtClean="0"/>
              <a:pPr/>
              <a:t>09/05/2015</a:t>
            </a:fld>
            <a:endParaRPr lang="it-IT" dirty="0"/>
          </a:p>
        </p:txBody>
      </p:sp>
      <p:sp>
        <p:nvSpPr>
          <p:cNvPr id="22" name="Segnaposto piè di pagina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it-IT" dirty="0"/>
          </a:p>
        </p:txBody>
      </p:sp>
      <p:sp>
        <p:nvSpPr>
          <p:cNvPr id="18" name="Segnaposto numero diapositiva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A53C824E-9F0D-419B-A4E7-D2EB3D2ACA72}" type="slidenum">
              <a:rPr lang="it-IT" smtClean="0"/>
              <a:pPr/>
              <a:t>‹N›</a:t>
            </a:fld>
            <a:endParaRPr lang="it-IT" dirty="0"/>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 Target="slide14.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slide" Target="slide15.xml"/><Relationship Id="rId5" Type="http://schemas.openxmlformats.org/officeDocument/2006/relationships/slide" Target="slide7.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899592" y="1484784"/>
            <a:ext cx="6480048" cy="230124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it-IT" sz="5400" cap="none"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Sfruttamento minorile</a:t>
            </a:r>
            <a:endParaRPr lang="it-IT" sz="54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Sottotitolo 2"/>
          <p:cNvSpPr>
            <a:spLocks noGrp="1"/>
          </p:cNvSpPr>
          <p:nvPr>
            <p:ph type="subTitle" idx="1"/>
          </p:nvPr>
        </p:nvSpPr>
        <p:spPr>
          <a:xfrm>
            <a:off x="1043608" y="2492896"/>
            <a:ext cx="6480048" cy="1752600"/>
          </a:xfrm>
        </p:spPr>
        <p:txBody>
          <a:bodyPr>
            <a:normAutofit/>
          </a:bodyPr>
          <a:lstStyle/>
          <a:p>
            <a:r>
              <a:rPr lang="it-IT" sz="2400" dirty="0" smtClean="0">
                <a:latin typeface="Rockwell" pitchFamily="18" charset="0"/>
              </a:rPr>
              <a:t>Prodotto da: Luca Fiorani, Luca Castagnetti,</a:t>
            </a:r>
          </a:p>
          <a:p>
            <a:r>
              <a:rPr lang="it-IT" sz="2400" dirty="0" smtClean="0">
                <a:latin typeface="Rockwell" pitchFamily="18" charset="0"/>
              </a:rPr>
              <a:t>Simone Carrà,Vincenzo Puca,</a:t>
            </a:r>
          </a:p>
          <a:p>
            <a:r>
              <a:rPr lang="it-IT" sz="2400" dirty="0" smtClean="0">
                <a:latin typeface="Rockwell" pitchFamily="18" charset="0"/>
              </a:rPr>
              <a:t>Andrea Orsi.</a:t>
            </a:r>
            <a:endParaRPr lang="it-IT" sz="2400" dirty="0">
              <a:latin typeface="Rockwell" pitchFamily="18" charset="0"/>
            </a:endParaRPr>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2000"/>
                                        <p:tgtEl>
                                          <p:spTgt spid="2"/>
                                        </p:tgtEl>
                                      </p:cBhvr>
                                    </p:animEffect>
                                  </p:childTnLst>
                                </p:cTn>
                              </p:par>
                            </p:childTnLst>
                          </p:cTn>
                        </p:par>
                        <p:par>
                          <p:cTn id="8" fill="hold">
                            <p:stCondLst>
                              <p:cond delay="200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par>
                          <p:cTn id="12" fill="hold">
                            <p:stCondLst>
                              <p:cond delay="2500"/>
                            </p:stCondLst>
                            <p:childTnLst>
                              <p:par>
                                <p:cTn id="13" presetID="3" presetClass="entr" presetSubtype="1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par>
                          <p:cTn id="16" fill="hold">
                            <p:stCondLst>
                              <p:cond delay="3000"/>
                            </p:stCondLst>
                            <p:childTnLst>
                              <p:par>
                                <p:cTn id="17" presetID="3" presetClass="entr" presetSubtype="1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linds(horizontal)">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403648" y="0"/>
            <a:ext cx="8892480" cy="1143000"/>
          </a:xfrm>
        </p:spPr>
        <p:txBody>
          <a:bodyPr>
            <a:normAutofit/>
          </a:bodyPr>
          <a:lstStyle/>
          <a:p>
            <a:r>
              <a:rPr lang="it-IT" sz="2800" dirty="0" smtClean="0">
                <a:solidFill>
                  <a:srgbClr val="00B0F0"/>
                </a:solidFill>
                <a:latin typeface="Rockwell" pitchFamily="18" charset="0"/>
              </a:rPr>
              <a:t>Lavoro nelle fabbriche di Mattoni</a:t>
            </a:r>
            <a:endParaRPr lang="it-IT" sz="2800" dirty="0">
              <a:solidFill>
                <a:srgbClr val="00B0F0"/>
              </a:solidFill>
              <a:latin typeface="Rockwell" pitchFamily="18" charset="0"/>
            </a:endParaRPr>
          </a:p>
        </p:txBody>
      </p:sp>
      <p:sp>
        <p:nvSpPr>
          <p:cNvPr id="3" name="Segnaposto contenuto 2"/>
          <p:cNvSpPr>
            <a:spLocks noGrp="1"/>
          </p:cNvSpPr>
          <p:nvPr>
            <p:ph idx="1"/>
          </p:nvPr>
        </p:nvSpPr>
        <p:spPr>
          <a:xfrm>
            <a:off x="0" y="1052736"/>
            <a:ext cx="9144000" cy="5184576"/>
          </a:xfrm>
        </p:spPr>
        <p:txBody>
          <a:bodyPr>
            <a:normAutofit fontScale="92500" lnSpcReduction="20000"/>
          </a:bodyPr>
          <a:lstStyle/>
          <a:p>
            <a:pPr algn="ctr">
              <a:buNone/>
            </a:pPr>
            <a:r>
              <a:rPr lang="it-IT" sz="2700" dirty="0" smtClean="0">
                <a:latin typeface="Bookman Old Style" pitchFamily="18" charset="0"/>
              </a:rPr>
              <a:t>I bambini lavorano l’argilla nella fase di estrazione, frantumazione, macinazione,</a:t>
            </a:r>
          </a:p>
          <a:p>
            <a:pPr algn="ctr">
              <a:buNone/>
            </a:pPr>
            <a:r>
              <a:rPr lang="it-IT" sz="2700" dirty="0" smtClean="0">
                <a:latin typeface="Bookman Old Style" pitchFamily="18" charset="0"/>
              </a:rPr>
              <a:t>setacciatura e miscelatura.</a:t>
            </a:r>
          </a:p>
          <a:p>
            <a:pPr>
              <a:buNone/>
            </a:pPr>
            <a:r>
              <a:rPr lang="it-IT" sz="2900" dirty="0" smtClean="0">
                <a:solidFill>
                  <a:schemeClr val="accent2">
                    <a:lumMod val="60000"/>
                    <a:lumOff val="40000"/>
                  </a:schemeClr>
                </a:solidFill>
                <a:latin typeface="Bookman Old Style" pitchFamily="18" charset="0"/>
              </a:rPr>
              <a:t>Rischi:</a:t>
            </a:r>
          </a:p>
          <a:p>
            <a:r>
              <a:rPr lang="it-IT" sz="2700" dirty="0" smtClean="0">
                <a:latin typeface="Bookman Old Style" pitchFamily="18" charset="0"/>
              </a:rPr>
              <a:t>Esposizione ai silicati, al piombo e al monossido di carbonio</a:t>
            </a:r>
          </a:p>
          <a:p>
            <a:r>
              <a:rPr lang="it-IT" sz="2700" dirty="0" smtClean="0">
                <a:latin typeface="Bookman Old Style" pitchFamily="18" charset="0"/>
              </a:rPr>
              <a:t>Trasporto pesi eccessivi</a:t>
            </a:r>
          </a:p>
          <a:p>
            <a:r>
              <a:rPr lang="it-IT" sz="2700" dirty="0" smtClean="0">
                <a:latin typeface="Bookman Old Style" pitchFamily="18" charset="0"/>
              </a:rPr>
              <a:t>Ustioni da forno</a:t>
            </a:r>
          </a:p>
          <a:p>
            <a:r>
              <a:rPr lang="it-IT" sz="2700" dirty="0" smtClean="0">
                <a:latin typeface="Bookman Old Style" pitchFamily="18" charset="0"/>
              </a:rPr>
              <a:t>Utilizzo di attrezzature che possono provocare incidenti</a:t>
            </a:r>
          </a:p>
          <a:p>
            <a:pPr>
              <a:buNone/>
            </a:pPr>
            <a:r>
              <a:rPr lang="it-IT" sz="2900" dirty="0" smtClean="0">
                <a:solidFill>
                  <a:schemeClr val="accent2">
                    <a:lumMod val="60000"/>
                    <a:lumOff val="40000"/>
                  </a:schemeClr>
                </a:solidFill>
                <a:latin typeface="Bookman Old Style" pitchFamily="18" charset="0"/>
              </a:rPr>
              <a:t>Conseguenze:</a:t>
            </a:r>
          </a:p>
          <a:p>
            <a:r>
              <a:rPr lang="it-IT" sz="2500" dirty="0" smtClean="0">
                <a:latin typeface="Bookman Old Style" pitchFamily="18" charset="0"/>
              </a:rPr>
              <a:t>Deformazioni muscolo-schelettriche</a:t>
            </a:r>
          </a:p>
          <a:p>
            <a:r>
              <a:rPr lang="it-IT" sz="2500" dirty="0" smtClean="0">
                <a:latin typeface="Bookman Old Style" pitchFamily="18" charset="0"/>
              </a:rPr>
              <a:t>Lesioni</a:t>
            </a:r>
            <a:endParaRPr lang="it-IT" sz="2500" dirty="0">
              <a:latin typeface="Bookman Old Style" pitchFamily="18" charset="0"/>
            </a:endParaRPr>
          </a:p>
        </p:txBody>
      </p:sp>
      <p:pic>
        <p:nvPicPr>
          <p:cNvPr id="5" name="Immagine 4" descr="download.jpg"/>
          <p:cNvPicPr>
            <a:picLocks noChangeAspect="1"/>
          </p:cNvPicPr>
          <p:nvPr/>
        </p:nvPicPr>
        <p:blipFill>
          <a:blip r:embed="rId2" cstate="print"/>
          <a:stretch>
            <a:fillRect/>
          </a:stretch>
        </p:blipFill>
        <p:spPr>
          <a:xfrm>
            <a:off x="5940152" y="4437112"/>
            <a:ext cx="2880320" cy="242088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Freccia a destra 6">
            <a:hlinkClick r:id="rId3" action="ppaction://hlinksldjump"/>
          </p:cNvPr>
          <p:cNvSpPr/>
          <p:nvPr/>
        </p:nvSpPr>
        <p:spPr>
          <a:xfrm>
            <a:off x="3851920" y="5589240"/>
            <a:ext cx="1224136" cy="980728"/>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ysClr val="windowText" lastClr="000000"/>
                </a:solidFill>
              </a:rPr>
              <a:t>Next Slide</a:t>
            </a:r>
            <a:endParaRPr lang="it-IT" dirty="0">
              <a:solidFill>
                <a:sysClr val="windowText" lastClr="000000"/>
              </a:solidFill>
            </a:endParaRPr>
          </a:p>
        </p:txBody>
      </p:sp>
      <p:sp>
        <p:nvSpPr>
          <p:cNvPr id="11" name="CasellaDiTesto 10"/>
          <p:cNvSpPr txBox="1"/>
          <p:nvPr/>
        </p:nvSpPr>
        <p:spPr>
          <a:xfrm>
            <a:off x="971600" y="6165304"/>
            <a:ext cx="3312368" cy="369332"/>
          </a:xfrm>
          <a:prstGeom prst="rect">
            <a:avLst/>
          </a:prstGeom>
          <a:noFill/>
        </p:spPr>
        <p:txBody>
          <a:bodyPr wrap="square" rtlCol="0">
            <a:spAutoFit/>
          </a:bodyPr>
          <a:lstStyle/>
          <a:p>
            <a:r>
              <a:rPr lang="it-IT" dirty="0" smtClean="0"/>
              <a:t>(Luca Fiorani)</a:t>
            </a:r>
            <a:endParaRPr lang="it-IT" dirty="0"/>
          </a:p>
        </p:txBody>
      </p:sp>
    </p:spTree>
  </p:cSld>
  <p:clrMapOvr>
    <a:masterClrMapping/>
  </p:clrMapOvr>
  <p:transition spd="med" advClick="0">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par>
                          <p:cTn id="16" fill="hold">
                            <p:stCondLst>
                              <p:cond delay="1500"/>
                            </p:stCondLst>
                            <p:childTnLst>
                              <p:par>
                                <p:cTn id="17" presetID="8" presetClass="entr" presetSubtype="16"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amond(in)">
                                      <p:cBhvr>
                                        <p:cTn id="19" dur="2000"/>
                                        <p:tgtEl>
                                          <p:spTgt spid="3">
                                            <p:txEl>
                                              <p:pRg st="2" end="2"/>
                                            </p:txEl>
                                          </p:spTgt>
                                        </p:tgtEl>
                                      </p:cBhvr>
                                    </p:animEffect>
                                  </p:childTnLst>
                                </p:cTn>
                              </p:par>
                            </p:childTnLst>
                          </p:cTn>
                        </p:par>
                        <p:par>
                          <p:cTn id="20" fill="hold">
                            <p:stCondLst>
                              <p:cond delay="3500"/>
                            </p:stCondLst>
                            <p:childTnLst>
                              <p:par>
                                <p:cTn id="21" presetID="8" presetClass="entr" presetSubtype="16"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amond(in)">
                                      <p:cBhvr>
                                        <p:cTn id="23" dur="2000"/>
                                        <p:tgtEl>
                                          <p:spTgt spid="3">
                                            <p:txEl>
                                              <p:pRg st="3" end="3"/>
                                            </p:txEl>
                                          </p:spTgt>
                                        </p:tgtEl>
                                      </p:cBhvr>
                                    </p:animEffect>
                                  </p:childTnLst>
                                </p:cTn>
                              </p:par>
                            </p:childTnLst>
                          </p:cTn>
                        </p:par>
                        <p:par>
                          <p:cTn id="24" fill="hold">
                            <p:stCondLst>
                              <p:cond delay="5500"/>
                            </p:stCondLst>
                            <p:childTnLst>
                              <p:par>
                                <p:cTn id="25" presetID="8" presetClass="entr" presetSubtype="16"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par>
                          <p:cTn id="28" fill="hold">
                            <p:stCondLst>
                              <p:cond delay="7500"/>
                            </p:stCondLst>
                            <p:childTnLst>
                              <p:par>
                                <p:cTn id="29" presetID="8" presetClass="entr" presetSubtype="16"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amond(in)">
                                      <p:cBhvr>
                                        <p:cTn id="31" dur="2000"/>
                                        <p:tgtEl>
                                          <p:spTgt spid="3">
                                            <p:txEl>
                                              <p:pRg st="5" end="5"/>
                                            </p:txEl>
                                          </p:spTgt>
                                        </p:tgtEl>
                                      </p:cBhvr>
                                    </p:animEffect>
                                  </p:childTnLst>
                                </p:cTn>
                              </p:par>
                            </p:childTnLst>
                          </p:cTn>
                        </p:par>
                        <p:par>
                          <p:cTn id="32" fill="hold">
                            <p:stCondLst>
                              <p:cond delay="9500"/>
                            </p:stCondLst>
                            <p:childTnLst>
                              <p:par>
                                <p:cTn id="33" presetID="8" presetClass="entr" presetSubtype="16"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amond(in)">
                                      <p:cBhvr>
                                        <p:cTn id="35" dur="2000"/>
                                        <p:tgtEl>
                                          <p:spTgt spid="3">
                                            <p:txEl>
                                              <p:pRg st="6" end="6"/>
                                            </p:txEl>
                                          </p:spTgt>
                                        </p:tgtEl>
                                      </p:cBhvr>
                                    </p:animEffect>
                                  </p:childTnLst>
                                </p:cTn>
                              </p:par>
                            </p:childTnLst>
                          </p:cTn>
                        </p:par>
                        <p:par>
                          <p:cTn id="36" fill="hold">
                            <p:stCondLst>
                              <p:cond delay="11500"/>
                            </p:stCondLst>
                            <p:childTnLst>
                              <p:par>
                                <p:cTn id="37" presetID="8" presetClass="entr" presetSubtype="16" fill="hold"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diamond(in)">
                                      <p:cBhvr>
                                        <p:cTn id="39" dur="2000"/>
                                        <p:tgtEl>
                                          <p:spTgt spid="3">
                                            <p:txEl>
                                              <p:pRg st="7" end="7"/>
                                            </p:txEl>
                                          </p:spTgt>
                                        </p:tgtEl>
                                      </p:cBhvr>
                                    </p:animEffect>
                                  </p:childTnLst>
                                </p:cTn>
                              </p:par>
                            </p:childTnLst>
                          </p:cTn>
                        </p:par>
                        <p:par>
                          <p:cTn id="40" fill="hold">
                            <p:stCondLst>
                              <p:cond delay="13500"/>
                            </p:stCondLst>
                            <p:childTnLst>
                              <p:par>
                                <p:cTn id="41" presetID="8" presetClass="entr" presetSubtype="16" fill="hold"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amond(in)">
                                      <p:cBhvr>
                                        <p:cTn id="43" dur="2000"/>
                                        <p:tgtEl>
                                          <p:spTgt spid="3">
                                            <p:txEl>
                                              <p:pRg st="8" end="8"/>
                                            </p:txEl>
                                          </p:spTgt>
                                        </p:tgtEl>
                                      </p:cBhvr>
                                    </p:animEffect>
                                  </p:childTnLst>
                                </p:cTn>
                              </p:par>
                            </p:childTnLst>
                          </p:cTn>
                        </p:par>
                        <p:par>
                          <p:cTn id="44" fill="hold">
                            <p:stCondLst>
                              <p:cond delay="15500"/>
                            </p:stCondLst>
                            <p:childTnLst>
                              <p:par>
                                <p:cTn id="45" presetID="8" presetClass="entr" presetSubtype="16"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diamond(in)">
                                      <p:cBhvr>
                                        <p:cTn id="47" dur="2000"/>
                                        <p:tgtEl>
                                          <p:spTgt spid="3">
                                            <p:txEl>
                                              <p:pRg st="9" end="9"/>
                                            </p:txEl>
                                          </p:spTgt>
                                        </p:tgtEl>
                                      </p:cBhvr>
                                    </p:animEffect>
                                  </p:childTnLst>
                                </p:cTn>
                              </p:par>
                            </p:childTnLst>
                          </p:cTn>
                        </p:par>
                        <p:par>
                          <p:cTn id="48" fill="hold">
                            <p:stCondLst>
                              <p:cond delay="17500"/>
                            </p:stCondLst>
                            <p:childTnLst>
                              <p:par>
                                <p:cTn id="49" presetID="5" presetClass="entr" presetSubtype="10" fill="hold" nodeType="after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checkerboard(across)">
                                      <p:cBhvr>
                                        <p:cTn id="51" dur="500"/>
                                        <p:tgtEl>
                                          <p:spTgt spid="5"/>
                                        </p:tgtEl>
                                      </p:cBhvr>
                                    </p:animEffect>
                                  </p:childTnLst>
                                </p:cTn>
                              </p:par>
                            </p:childTnLst>
                          </p:cTn>
                        </p:par>
                        <p:par>
                          <p:cTn id="52" fill="hold">
                            <p:stCondLst>
                              <p:cond delay="18000"/>
                            </p:stCondLst>
                            <p:childTnLst>
                              <p:par>
                                <p:cTn id="53" presetID="8" presetClass="entr" presetSubtype="16"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amond(in)">
                                      <p:cBhvr>
                                        <p:cTn id="55" dur="2000"/>
                                        <p:tgtEl>
                                          <p:spTgt spid="7"/>
                                        </p:tgtEl>
                                      </p:cBhvr>
                                    </p:animEffect>
                                  </p:childTnLst>
                                </p:cTn>
                              </p:par>
                            </p:childTnLst>
                          </p:cTn>
                        </p:par>
                        <p:par>
                          <p:cTn id="56" fill="hold">
                            <p:stCondLst>
                              <p:cond delay="20000"/>
                            </p:stCondLst>
                            <p:childTnLst>
                              <p:par>
                                <p:cTn id="57" presetID="16" presetClass="entr" presetSubtype="26" fill="hold" nodeType="afterEffect">
                                  <p:stCondLst>
                                    <p:cond delay="0"/>
                                  </p:stCondLst>
                                  <p:childTnLst>
                                    <p:set>
                                      <p:cBhvr>
                                        <p:cTn id="58" dur="1" fill="hold">
                                          <p:stCondLst>
                                            <p:cond delay="0"/>
                                          </p:stCondLst>
                                        </p:cTn>
                                        <p:tgtEl>
                                          <p:spTgt spid="11">
                                            <p:txEl>
                                              <p:pRg st="0" end="0"/>
                                            </p:txEl>
                                          </p:spTgt>
                                        </p:tgtEl>
                                        <p:attrNameLst>
                                          <p:attrName>style.visibility</p:attrName>
                                        </p:attrNameLst>
                                      </p:cBhvr>
                                      <p:to>
                                        <p:strVal val="visible"/>
                                      </p:to>
                                    </p:set>
                                    <p:animEffect transition="in" filter="barn(inHorizontal)">
                                      <p:cBhvr>
                                        <p:cTn id="59"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0" y="0"/>
            <a:ext cx="4932040" cy="764704"/>
          </a:xfrm>
        </p:spPr>
        <p:txBody>
          <a:bodyPr>
            <a:normAutofit/>
          </a:bodyPr>
          <a:lstStyle/>
          <a:p>
            <a:r>
              <a:rPr lang="it-IT" sz="2800" dirty="0" smtClean="0">
                <a:solidFill>
                  <a:srgbClr val="00B0F0"/>
                </a:solidFill>
                <a:latin typeface="Rockwell" pitchFamily="18" charset="0"/>
              </a:rPr>
              <a:t>Lavoro Minorile nell’edilizia</a:t>
            </a:r>
            <a:endParaRPr lang="it-IT" sz="2800" dirty="0">
              <a:solidFill>
                <a:srgbClr val="00B0F0"/>
              </a:solidFill>
              <a:latin typeface="Rockwell" pitchFamily="18" charset="0"/>
            </a:endParaRPr>
          </a:p>
        </p:txBody>
      </p:sp>
      <p:sp>
        <p:nvSpPr>
          <p:cNvPr id="3" name="Segnaposto contenuto 2"/>
          <p:cNvSpPr>
            <a:spLocks noGrp="1"/>
          </p:cNvSpPr>
          <p:nvPr>
            <p:ph idx="1"/>
          </p:nvPr>
        </p:nvSpPr>
        <p:spPr>
          <a:xfrm>
            <a:off x="0" y="692696"/>
            <a:ext cx="4104456" cy="5184576"/>
          </a:xfrm>
        </p:spPr>
        <p:txBody>
          <a:bodyPr>
            <a:normAutofit fontScale="55000" lnSpcReduction="20000"/>
          </a:bodyPr>
          <a:lstStyle/>
          <a:p>
            <a:pPr algn="ctr">
              <a:buNone/>
            </a:pPr>
            <a:r>
              <a:rPr lang="it-IT" sz="3700" dirty="0" smtClean="0">
                <a:latin typeface="Bookman Old Style" pitchFamily="18" charset="0"/>
              </a:rPr>
              <a:t>I bambini scavano nel terreno, trasportano carichi pesanti, frantumano le pietre e le rocce ,spalano la sabbia e il cemento, lavorano i metalli.</a:t>
            </a:r>
          </a:p>
          <a:p>
            <a:pPr>
              <a:buNone/>
            </a:pPr>
            <a:r>
              <a:rPr lang="it-IT" sz="4000" dirty="0" smtClean="0">
                <a:solidFill>
                  <a:schemeClr val="accent1">
                    <a:lumMod val="60000"/>
                    <a:lumOff val="40000"/>
                  </a:schemeClr>
                </a:solidFill>
                <a:latin typeface="Bookman Old Style" pitchFamily="18" charset="0"/>
              </a:rPr>
              <a:t>Rischi:</a:t>
            </a:r>
          </a:p>
          <a:p>
            <a:pPr>
              <a:buFont typeface="Arial" pitchFamily="34" charset="0"/>
              <a:buChar char="•"/>
            </a:pPr>
            <a:r>
              <a:rPr lang="it-IT" sz="3300" dirty="0" smtClean="0">
                <a:latin typeface="Bookman Old Style" pitchFamily="18" charset="0"/>
              </a:rPr>
              <a:t>Caduta di oggetti</a:t>
            </a:r>
          </a:p>
          <a:p>
            <a:pPr>
              <a:buFont typeface="Arial" pitchFamily="34" charset="0"/>
              <a:buChar char="•"/>
            </a:pPr>
            <a:r>
              <a:rPr lang="it-IT" sz="3300" dirty="0" smtClean="0">
                <a:latin typeface="Bookman Old Style" pitchFamily="18" charset="0"/>
              </a:rPr>
              <a:t>Oggetti affilati sul terreno in cui è facile inciampare</a:t>
            </a:r>
          </a:p>
          <a:p>
            <a:pPr>
              <a:buFont typeface="Arial" pitchFamily="34" charset="0"/>
              <a:buChar char="•"/>
            </a:pPr>
            <a:r>
              <a:rPr lang="it-IT" sz="3300" dirty="0" smtClean="0">
                <a:latin typeface="Bookman Old Style" pitchFamily="18" charset="0"/>
              </a:rPr>
              <a:t>Esposizione alle polveri, al calore e al rumore</a:t>
            </a:r>
          </a:p>
          <a:p>
            <a:pPr>
              <a:buFont typeface="Arial" pitchFamily="34" charset="0"/>
              <a:buChar char="•"/>
            </a:pPr>
            <a:r>
              <a:rPr lang="it-IT" sz="3300" dirty="0" smtClean="0">
                <a:latin typeface="Bookman Old Style" pitchFamily="18" charset="0"/>
              </a:rPr>
              <a:t>Sollevamento di carichi pesanti</a:t>
            </a:r>
          </a:p>
          <a:p>
            <a:pPr>
              <a:buNone/>
            </a:pPr>
            <a:r>
              <a:rPr lang="it-IT" sz="4000" dirty="0" smtClean="0">
                <a:solidFill>
                  <a:schemeClr val="accent1">
                    <a:lumMod val="60000"/>
                    <a:lumOff val="40000"/>
                  </a:schemeClr>
                </a:solidFill>
                <a:latin typeface="Bookman Old Style" pitchFamily="18" charset="0"/>
              </a:rPr>
              <a:t>Conseguenze:</a:t>
            </a:r>
          </a:p>
          <a:p>
            <a:pPr>
              <a:buFont typeface="Arial" pitchFamily="34" charset="0"/>
              <a:buChar char="•"/>
            </a:pPr>
            <a:r>
              <a:rPr lang="it-IT" sz="3300" dirty="0" smtClean="0">
                <a:latin typeface="Bookman Old Style" pitchFamily="18" charset="0"/>
              </a:rPr>
              <a:t>Danni alla salute da rumore</a:t>
            </a:r>
          </a:p>
          <a:p>
            <a:pPr>
              <a:buFont typeface="Arial" pitchFamily="34" charset="0"/>
              <a:buChar char="•"/>
            </a:pPr>
            <a:r>
              <a:rPr lang="it-IT" sz="3300" dirty="0" smtClean="0">
                <a:latin typeface="Bookman Old Style" pitchFamily="18" charset="0"/>
              </a:rPr>
              <a:t>Vibrazioni ed esposizioni a sostanze nocive</a:t>
            </a:r>
          </a:p>
          <a:p>
            <a:pPr>
              <a:buFont typeface="Arial" pitchFamily="34" charset="0"/>
              <a:buChar char="•"/>
            </a:pPr>
            <a:r>
              <a:rPr lang="it-IT" sz="3300" dirty="0" smtClean="0">
                <a:latin typeface="Bookman Old Style" pitchFamily="18" charset="0"/>
              </a:rPr>
              <a:t>Disabilità permanente a causa di incidenti e lesioni derivati da cadute</a:t>
            </a:r>
          </a:p>
        </p:txBody>
      </p:sp>
      <p:sp>
        <p:nvSpPr>
          <p:cNvPr id="7" name="CasellaDiTesto 6"/>
          <p:cNvSpPr txBox="1"/>
          <p:nvPr/>
        </p:nvSpPr>
        <p:spPr>
          <a:xfrm>
            <a:off x="0" y="5805264"/>
            <a:ext cx="2051720" cy="369332"/>
          </a:xfrm>
          <a:prstGeom prst="rect">
            <a:avLst/>
          </a:prstGeom>
          <a:noFill/>
        </p:spPr>
        <p:txBody>
          <a:bodyPr wrap="square" rtlCol="0">
            <a:spAutoFit/>
          </a:bodyPr>
          <a:lstStyle/>
          <a:p>
            <a:r>
              <a:rPr lang="it-IT" dirty="0" smtClean="0"/>
              <a:t>(Simone Carrà)</a:t>
            </a:r>
            <a:endParaRPr lang="it-IT" dirty="0"/>
          </a:p>
        </p:txBody>
      </p:sp>
      <p:sp>
        <p:nvSpPr>
          <p:cNvPr id="8" name="Freccia a destra 7">
            <a:hlinkClick r:id="rId2" action="ppaction://hlinksldjump"/>
          </p:cNvPr>
          <p:cNvSpPr/>
          <p:nvPr/>
        </p:nvSpPr>
        <p:spPr>
          <a:xfrm>
            <a:off x="2339752" y="5589240"/>
            <a:ext cx="1224136" cy="980728"/>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ysClr val="windowText" lastClr="000000"/>
                </a:solidFill>
              </a:rPr>
              <a:t>Next Slide</a:t>
            </a:r>
            <a:endParaRPr lang="it-IT" dirty="0">
              <a:solidFill>
                <a:sysClr val="windowText" lastClr="000000"/>
              </a:solidFill>
            </a:endParaRPr>
          </a:p>
        </p:txBody>
      </p:sp>
      <p:sp>
        <p:nvSpPr>
          <p:cNvPr id="9" name="Meno 8"/>
          <p:cNvSpPr/>
          <p:nvPr/>
        </p:nvSpPr>
        <p:spPr>
          <a:xfrm rot="5400000">
            <a:off x="215516" y="2888940"/>
            <a:ext cx="9217024" cy="1080120"/>
          </a:xfrm>
          <a:prstGeom prst="mathMinus">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it-IT" dirty="0"/>
          </a:p>
        </p:txBody>
      </p:sp>
      <p:sp>
        <p:nvSpPr>
          <p:cNvPr id="12" name="CasellaDiTesto 11"/>
          <p:cNvSpPr txBox="1"/>
          <p:nvPr/>
        </p:nvSpPr>
        <p:spPr>
          <a:xfrm>
            <a:off x="5004048" y="0"/>
            <a:ext cx="4139952" cy="7109639"/>
          </a:xfrm>
          <a:prstGeom prst="rect">
            <a:avLst/>
          </a:prstGeom>
          <a:noFill/>
        </p:spPr>
        <p:txBody>
          <a:bodyPr wrap="square" rtlCol="0">
            <a:spAutoFit/>
          </a:bodyPr>
          <a:lstStyle/>
          <a:p>
            <a:r>
              <a:rPr lang="it-IT" sz="2800" dirty="0" smtClean="0">
                <a:solidFill>
                  <a:srgbClr val="00B0F0"/>
                </a:solidFill>
                <a:latin typeface="Rockwell" pitchFamily="18" charset="0"/>
              </a:rPr>
              <a:t>Lavoro minorile nel settore della pesca</a:t>
            </a:r>
          </a:p>
          <a:p>
            <a:endParaRPr lang="it-IT" dirty="0" smtClean="0"/>
          </a:p>
          <a:p>
            <a:pPr algn="ctr"/>
            <a:r>
              <a:rPr lang="it-IT" sz="2000" dirty="0" smtClean="0">
                <a:latin typeface="Bookman Old Style" pitchFamily="18" charset="0"/>
              </a:rPr>
              <a:t>I bambini si immergono nelle profondità marine fino a 60 metri per posizionare le reti sulle barriere coralline.</a:t>
            </a:r>
          </a:p>
          <a:p>
            <a:r>
              <a:rPr lang="it-IT" sz="2500" dirty="0" smtClean="0">
                <a:solidFill>
                  <a:schemeClr val="accent2">
                    <a:lumMod val="60000"/>
                    <a:lumOff val="40000"/>
                  </a:schemeClr>
                </a:solidFill>
                <a:latin typeface="Bookman Old Style" pitchFamily="18" charset="0"/>
              </a:rPr>
              <a:t>Rischi:</a:t>
            </a:r>
          </a:p>
          <a:p>
            <a:pPr>
              <a:buFont typeface="Courier New" pitchFamily="49" charset="0"/>
              <a:buChar char="o"/>
            </a:pPr>
            <a:r>
              <a:rPr lang="it-IT" sz="2000" dirty="0" smtClean="0">
                <a:latin typeface="Bookman Old Style" pitchFamily="18" charset="0"/>
              </a:rPr>
              <a:t>Esposizione elevata alla pressione atmosferica</a:t>
            </a:r>
          </a:p>
          <a:p>
            <a:pPr>
              <a:buFont typeface="Courier New" pitchFamily="49" charset="0"/>
              <a:buChar char="o"/>
            </a:pPr>
            <a:r>
              <a:rPr lang="it-IT" sz="2000" dirty="0" smtClean="0">
                <a:latin typeface="Bookman Old Style" pitchFamily="18" charset="0"/>
              </a:rPr>
              <a:t>Aggressione da parte di pesci carnivori/velenosi</a:t>
            </a:r>
          </a:p>
          <a:p>
            <a:pPr>
              <a:buFont typeface="Courier New" pitchFamily="49" charset="0"/>
              <a:buChar char="o"/>
            </a:pPr>
            <a:r>
              <a:rPr lang="it-IT" sz="2000" dirty="0" smtClean="0">
                <a:latin typeface="Bookman Old Style" pitchFamily="18" charset="0"/>
              </a:rPr>
              <a:t>Congestioni</a:t>
            </a:r>
          </a:p>
          <a:p>
            <a:pPr>
              <a:buFont typeface="Courier New" pitchFamily="49" charset="0"/>
              <a:buChar char="o"/>
            </a:pPr>
            <a:r>
              <a:rPr lang="it-IT" sz="2000" dirty="0" smtClean="0">
                <a:latin typeface="Bookman Old Style" pitchFamily="18" charset="0"/>
              </a:rPr>
              <a:t>Vivono e lavorano in condizioni insalubri</a:t>
            </a:r>
          </a:p>
          <a:p>
            <a:r>
              <a:rPr lang="it-IT" sz="2500" dirty="0" smtClean="0">
                <a:solidFill>
                  <a:schemeClr val="accent2">
                    <a:lumMod val="60000"/>
                    <a:lumOff val="40000"/>
                  </a:schemeClr>
                </a:solidFill>
                <a:latin typeface="Bookman Old Style" pitchFamily="18" charset="0"/>
              </a:rPr>
              <a:t>Conseguenze:</a:t>
            </a:r>
          </a:p>
          <a:p>
            <a:pPr>
              <a:buFont typeface="Courier New" pitchFamily="49" charset="0"/>
              <a:buChar char="o"/>
            </a:pPr>
            <a:r>
              <a:rPr lang="it-IT" sz="2000" dirty="0" smtClean="0">
                <a:latin typeface="Bookman Old Style" pitchFamily="18" charset="0"/>
              </a:rPr>
              <a:t>Malattie da decompressione (rottura timpani)</a:t>
            </a:r>
          </a:p>
          <a:p>
            <a:pPr>
              <a:buFont typeface="Courier New" pitchFamily="49" charset="0"/>
              <a:buChar char="o"/>
            </a:pPr>
            <a:r>
              <a:rPr lang="it-IT" sz="2000" dirty="0" smtClean="0">
                <a:latin typeface="Bookman Old Style" pitchFamily="18" charset="0"/>
              </a:rPr>
              <a:t>Morte o lesioni</a:t>
            </a:r>
          </a:p>
          <a:p>
            <a:pPr>
              <a:buFont typeface="Courier New" pitchFamily="49" charset="0"/>
              <a:buChar char="o"/>
            </a:pPr>
            <a:r>
              <a:rPr lang="it-IT" sz="2000" dirty="0" smtClean="0">
                <a:latin typeface="Bookman Old Style" pitchFamily="18" charset="0"/>
              </a:rPr>
              <a:t>Malattie gastro-intestinali e altre malattie contagiose</a:t>
            </a:r>
          </a:p>
        </p:txBody>
      </p:sp>
    </p:spTree>
  </p:cSld>
  <p:clrMapOvr>
    <a:masterClrMapping/>
  </p:clrMapOvr>
  <p:transition spd="med" advClick="0">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par>
                          <p:cTn id="8" fill="hold">
                            <p:stCondLst>
                              <p:cond delay="1000"/>
                            </p:stCondLst>
                            <p:childTnLst>
                              <p:par>
                                <p:cTn id="9" presetID="5"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heckerboard(across)">
                                      <p:cBhvr>
                                        <p:cTn id="11" dur="2000"/>
                                        <p:tgtEl>
                                          <p:spTgt spid="3">
                                            <p:txEl>
                                              <p:pRg st="0" end="0"/>
                                            </p:txEl>
                                          </p:spTgt>
                                        </p:tgtEl>
                                      </p:cBhvr>
                                    </p:animEffect>
                                  </p:childTnLst>
                                </p:cTn>
                              </p:par>
                            </p:childTnLst>
                          </p:cTn>
                        </p:par>
                        <p:par>
                          <p:cTn id="12" fill="hold">
                            <p:stCondLst>
                              <p:cond delay="3000"/>
                            </p:stCondLst>
                            <p:childTnLst>
                              <p:par>
                                <p:cTn id="13" presetID="5" presetClass="entr" presetSubtype="1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2000"/>
                                        <p:tgtEl>
                                          <p:spTgt spid="3">
                                            <p:txEl>
                                              <p:pRg st="1" end="1"/>
                                            </p:txEl>
                                          </p:spTgt>
                                        </p:tgtEl>
                                      </p:cBhvr>
                                    </p:animEffect>
                                  </p:childTnLst>
                                </p:cTn>
                              </p:par>
                            </p:childTnLst>
                          </p:cTn>
                        </p:par>
                        <p:par>
                          <p:cTn id="16" fill="hold">
                            <p:stCondLst>
                              <p:cond delay="5000"/>
                            </p:stCondLst>
                            <p:childTnLst>
                              <p:par>
                                <p:cTn id="17" presetID="5" presetClass="entr" presetSubtype="1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checkerboard(across)">
                                      <p:cBhvr>
                                        <p:cTn id="19" dur="2000"/>
                                        <p:tgtEl>
                                          <p:spTgt spid="3">
                                            <p:txEl>
                                              <p:pRg st="2" end="2"/>
                                            </p:txEl>
                                          </p:spTgt>
                                        </p:tgtEl>
                                      </p:cBhvr>
                                    </p:animEffect>
                                  </p:childTnLst>
                                </p:cTn>
                              </p:par>
                            </p:childTnLst>
                          </p:cTn>
                        </p:par>
                        <p:par>
                          <p:cTn id="20" fill="hold">
                            <p:stCondLst>
                              <p:cond delay="7000"/>
                            </p:stCondLst>
                            <p:childTnLst>
                              <p:par>
                                <p:cTn id="21" presetID="5" presetClass="entr" presetSubtype="10"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checkerboard(across)">
                                      <p:cBhvr>
                                        <p:cTn id="23" dur="2000"/>
                                        <p:tgtEl>
                                          <p:spTgt spid="3">
                                            <p:txEl>
                                              <p:pRg st="3" end="3"/>
                                            </p:txEl>
                                          </p:spTgt>
                                        </p:tgtEl>
                                      </p:cBhvr>
                                    </p:animEffect>
                                  </p:childTnLst>
                                </p:cTn>
                              </p:par>
                            </p:childTnLst>
                          </p:cTn>
                        </p:par>
                        <p:par>
                          <p:cTn id="24" fill="hold">
                            <p:stCondLst>
                              <p:cond delay="9000"/>
                            </p:stCondLst>
                            <p:childTnLst>
                              <p:par>
                                <p:cTn id="25" presetID="5" presetClass="entr" presetSubtype="10"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heckerboard(across)">
                                      <p:cBhvr>
                                        <p:cTn id="27" dur="2000"/>
                                        <p:tgtEl>
                                          <p:spTgt spid="3">
                                            <p:txEl>
                                              <p:pRg st="4" end="4"/>
                                            </p:txEl>
                                          </p:spTgt>
                                        </p:tgtEl>
                                      </p:cBhvr>
                                    </p:animEffect>
                                  </p:childTnLst>
                                </p:cTn>
                              </p:par>
                            </p:childTnLst>
                          </p:cTn>
                        </p:par>
                        <p:par>
                          <p:cTn id="28" fill="hold">
                            <p:stCondLst>
                              <p:cond delay="11000"/>
                            </p:stCondLst>
                            <p:childTnLst>
                              <p:par>
                                <p:cTn id="29" presetID="5" presetClass="entr" presetSubtype="10"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checkerboard(across)">
                                      <p:cBhvr>
                                        <p:cTn id="31" dur="2000"/>
                                        <p:tgtEl>
                                          <p:spTgt spid="3">
                                            <p:txEl>
                                              <p:pRg st="5" end="5"/>
                                            </p:txEl>
                                          </p:spTgt>
                                        </p:tgtEl>
                                      </p:cBhvr>
                                    </p:animEffect>
                                  </p:childTnLst>
                                </p:cTn>
                              </p:par>
                            </p:childTnLst>
                          </p:cTn>
                        </p:par>
                        <p:par>
                          <p:cTn id="32" fill="hold">
                            <p:stCondLst>
                              <p:cond delay="13000"/>
                            </p:stCondLst>
                            <p:childTnLst>
                              <p:par>
                                <p:cTn id="33" presetID="5" presetClass="entr" presetSubtype="10"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checkerboard(across)">
                                      <p:cBhvr>
                                        <p:cTn id="35" dur="2000"/>
                                        <p:tgtEl>
                                          <p:spTgt spid="3">
                                            <p:txEl>
                                              <p:pRg st="6" end="6"/>
                                            </p:txEl>
                                          </p:spTgt>
                                        </p:tgtEl>
                                      </p:cBhvr>
                                    </p:animEffect>
                                  </p:childTnLst>
                                </p:cTn>
                              </p:par>
                            </p:childTnLst>
                          </p:cTn>
                        </p:par>
                        <p:par>
                          <p:cTn id="36" fill="hold">
                            <p:stCondLst>
                              <p:cond delay="15000"/>
                            </p:stCondLst>
                            <p:childTnLst>
                              <p:par>
                                <p:cTn id="37" presetID="5" presetClass="entr" presetSubtype="10" fill="hold"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checkerboard(across)">
                                      <p:cBhvr>
                                        <p:cTn id="39" dur="2000"/>
                                        <p:tgtEl>
                                          <p:spTgt spid="3">
                                            <p:txEl>
                                              <p:pRg st="7" end="7"/>
                                            </p:txEl>
                                          </p:spTgt>
                                        </p:tgtEl>
                                      </p:cBhvr>
                                    </p:animEffect>
                                  </p:childTnLst>
                                </p:cTn>
                              </p:par>
                            </p:childTnLst>
                          </p:cTn>
                        </p:par>
                        <p:par>
                          <p:cTn id="40" fill="hold">
                            <p:stCondLst>
                              <p:cond delay="17000"/>
                            </p:stCondLst>
                            <p:childTnLst>
                              <p:par>
                                <p:cTn id="41" presetID="5" presetClass="entr" presetSubtype="10" fill="hold"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checkerboard(across)">
                                      <p:cBhvr>
                                        <p:cTn id="43" dur="2000"/>
                                        <p:tgtEl>
                                          <p:spTgt spid="3">
                                            <p:txEl>
                                              <p:pRg st="8" end="8"/>
                                            </p:txEl>
                                          </p:spTgt>
                                        </p:tgtEl>
                                      </p:cBhvr>
                                    </p:animEffect>
                                  </p:childTnLst>
                                </p:cTn>
                              </p:par>
                            </p:childTnLst>
                          </p:cTn>
                        </p:par>
                        <p:par>
                          <p:cTn id="44" fill="hold">
                            <p:stCondLst>
                              <p:cond delay="19000"/>
                            </p:stCondLst>
                            <p:childTnLst>
                              <p:par>
                                <p:cTn id="45" presetID="5" presetClass="entr" presetSubtype="10" fill="hold"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checkerboard(across)">
                                      <p:cBhvr>
                                        <p:cTn id="47" dur="2000"/>
                                        <p:tgtEl>
                                          <p:spTgt spid="3">
                                            <p:txEl>
                                              <p:pRg st="9" end="9"/>
                                            </p:txEl>
                                          </p:spTgt>
                                        </p:tgtEl>
                                      </p:cBhvr>
                                    </p:animEffect>
                                  </p:childTnLst>
                                </p:cTn>
                              </p:par>
                            </p:childTnLst>
                          </p:cTn>
                        </p:par>
                        <p:par>
                          <p:cTn id="48" fill="hold">
                            <p:stCondLst>
                              <p:cond delay="21000"/>
                            </p:stCondLst>
                            <p:childTnLst>
                              <p:par>
                                <p:cTn id="49" presetID="34" presetClass="entr" presetSubtype="0" fill="hold" nodeType="after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 from="(-#ppt_w/2)" to="(#ppt_x)" calcmode="lin" valueType="num">
                                      <p:cBhvr>
                                        <p:cTn id="51" dur="1200" fill="hold">
                                          <p:stCondLst>
                                            <p:cond delay="0"/>
                                          </p:stCondLst>
                                        </p:cTn>
                                        <p:tgtEl>
                                          <p:spTgt spid="7">
                                            <p:txEl>
                                              <p:pRg st="0" end="0"/>
                                            </p:txEl>
                                          </p:spTgt>
                                        </p:tgtEl>
                                        <p:attrNameLst>
                                          <p:attrName>ppt_x</p:attrName>
                                        </p:attrNameLst>
                                      </p:cBhvr>
                                    </p:anim>
                                    <p:anim from="0" to="-1.0" calcmode="lin" valueType="num">
                                      <p:cBhvr>
                                        <p:cTn id="52" dur="400" decel="50000" autoRev="1" fill="hold">
                                          <p:stCondLst>
                                            <p:cond delay="1200"/>
                                          </p:stCondLst>
                                        </p:cTn>
                                        <p:tgtEl>
                                          <p:spTgt spid="7">
                                            <p:txEl>
                                              <p:pRg st="0" end="0"/>
                                            </p:txEl>
                                          </p:spTgt>
                                        </p:tgtEl>
                                        <p:attrNameLst>
                                          <p:attrName>xshear</p:attrName>
                                        </p:attrNameLst>
                                      </p:cBhvr>
                                    </p:anim>
                                    <p:animScale>
                                      <p:cBhvr>
                                        <p:cTn id="53" dur="400" decel="100000" autoRev="1" fill="hold">
                                          <p:stCondLst>
                                            <p:cond delay="1200"/>
                                          </p:stCondLst>
                                        </p:cTn>
                                        <p:tgtEl>
                                          <p:spTgt spid="7">
                                            <p:txEl>
                                              <p:pRg st="0" end="0"/>
                                            </p:txEl>
                                          </p:spTgt>
                                        </p:tgtEl>
                                      </p:cBhvr>
                                      <p:from x="100000" y="100000"/>
                                      <p:to x="80000" y="100000"/>
                                    </p:animScale>
                                    <p:anim by="(#ppt_h/3+#ppt_w*0.1)" calcmode="lin" valueType="num">
                                      <p:cBhvr additive="sum">
                                        <p:cTn id="54" dur="400" decel="100000" autoRev="1" fill="hold">
                                          <p:stCondLst>
                                            <p:cond delay="1200"/>
                                          </p:stCondLst>
                                        </p:cTn>
                                        <p:tgtEl>
                                          <p:spTgt spid="7">
                                            <p:txEl>
                                              <p:pRg st="0" end="0"/>
                                            </p:txEl>
                                          </p:spTgt>
                                        </p:tgtEl>
                                        <p:attrNameLst>
                                          <p:attrName>ppt_x</p:attrName>
                                        </p:attrNameLst>
                                      </p:cBhvr>
                                    </p:anim>
                                  </p:childTnLst>
                                </p:cTn>
                              </p:par>
                            </p:childTnLst>
                          </p:cTn>
                        </p:par>
                        <p:par>
                          <p:cTn id="55" fill="hold">
                            <p:stCondLst>
                              <p:cond delay="23000"/>
                            </p:stCondLst>
                            <p:childTnLst>
                              <p:par>
                                <p:cTn id="56" presetID="8" presetClass="entr" presetSubtype="16"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diamond(in)">
                                      <p:cBhvr>
                                        <p:cTn id="58" dur="2000"/>
                                        <p:tgtEl>
                                          <p:spTgt spid="8"/>
                                        </p:tgtEl>
                                      </p:cBhvr>
                                    </p:animEffect>
                                  </p:childTnLst>
                                </p:cTn>
                              </p:par>
                              <p:par>
                                <p:cTn id="59" presetID="18" presetClass="entr" presetSubtype="12" fill="hold" nodeType="withEffect">
                                  <p:stCondLst>
                                    <p:cond delay="0"/>
                                  </p:stCondLst>
                                  <p:childTnLst>
                                    <p:set>
                                      <p:cBhvr>
                                        <p:cTn id="60" dur="1" fill="hold">
                                          <p:stCondLst>
                                            <p:cond delay="0"/>
                                          </p:stCondLst>
                                        </p:cTn>
                                        <p:tgtEl>
                                          <p:spTgt spid="12">
                                            <p:txEl>
                                              <p:pRg st="0" end="0"/>
                                            </p:txEl>
                                          </p:spTgt>
                                        </p:tgtEl>
                                        <p:attrNameLst>
                                          <p:attrName>style.visibility</p:attrName>
                                        </p:attrNameLst>
                                      </p:cBhvr>
                                      <p:to>
                                        <p:strVal val="visible"/>
                                      </p:to>
                                    </p:set>
                                    <p:animEffect transition="in" filter="strips(downLeft)">
                                      <p:cBhvr>
                                        <p:cTn id="61" dur="500"/>
                                        <p:tgtEl>
                                          <p:spTgt spid="12">
                                            <p:txEl>
                                              <p:pRg st="0" end="0"/>
                                            </p:txEl>
                                          </p:spTgt>
                                        </p:tgtEl>
                                      </p:cBhvr>
                                    </p:animEffect>
                                  </p:childTnLst>
                                </p:cTn>
                              </p:par>
                            </p:childTnLst>
                          </p:cTn>
                        </p:par>
                        <p:par>
                          <p:cTn id="62" fill="hold">
                            <p:stCondLst>
                              <p:cond delay="25000"/>
                            </p:stCondLst>
                            <p:childTnLst>
                              <p:par>
                                <p:cTn id="63" presetID="8" presetClass="entr" presetSubtype="16" fill="hold" nodeType="afterEffect">
                                  <p:stCondLst>
                                    <p:cond delay="0"/>
                                  </p:stCondLst>
                                  <p:childTnLst>
                                    <p:set>
                                      <p:cBhvr>
                                        <p:cTn id="64" dur="1" fill="hold">
                                          <p:stCondLst>
                                            <p:cond delay="0"/>
                                          </p:stCondLst>
                                        </p:cTn>
                                        <p:tgtEl>
                                          <p:spTgt spid="12">
                                            <p:txEl>
                                              <p:pRg st="2" end="2"/>
                                            </p:txEl>
                                          </p:spTgt>
                                        </p:tgtEl>
                                        <p:attrNameLst>
                                          <p:attrName>style.visibility</p:attrName>
                                        </p:attrNameLst>
                                      </p:cBhvr>
                                      <p:to>
                                        <p:strVal val="visible"/>
                                      </p:to>
                                    </p:set>
                                    <p:animEffect transition="in" filter="diamond(in)">
                                      <p:cBhvr>
                                        <p:cTn id="65" dur="2000"/>
                                        <p:tgtEl>
                                          <p:spTgt spid="12">
                                            <p:txEl>
                                              <p:pRg st="2" end="2"/>
                                            </p:txEl>
                                          </p:spTgt>
                                        </p:tgtEl>
                                      </p:cBhvr>
                                    </p:animEffect>
                                  </p:childTnLst>
                                </p:cTn>
                              </p:par>
                            </p:childTnLst>
                          </p:cTn>
                        </p:par>
                        <p:par>
                          <p:cTn id="66" fill="hold">
                            <p:stCondLst>
                              <p:cond delay="27000"/>
                            </p:stCondLst>
                            <p:childTnLst>
                              <p:par>
                                <p:cTn id="67" presetID="8" presetClass="entr" presetSubtype="16" fill="hold" nodeType="afterEffect">
                                  <p:stCondLst>
                                    <p:cond delay="0"/>
                                  </p:stCondLst>
                                  <p:childTnLst>
                                    <p:set>
                                      <p:cBhvr>
                                        <p:cTn id="68" dur="1" fill="hold">
                                          <p:stCondLst>
                                            <p:cond delay="0"/>
                                          </p:stCondLst>
                                        </p:cTn>
                                        <p:tgtEl>
                                          <p:spTgt spid="12">
                                            <p:txEl>
                                              <p:pRg st="3" end="3"/>
                                            </p:txEl>
                                          </p:spTgt>
                                        </p:tgtEl>
                                        <p:attrNameLst>
                                          <p:attrName>style.visibility</p:attrName>
                                        </p:attrNameLst>
                                      </p:cBhvr>
                                      <p:to>
                                        <p:strVal val="visible"/>
                                      </p:to>
                                    </p:set>
                                    <p:animEffect transition="in" filter="diamond(in)">
                                      <p:cBhvr>
                                        <p:cTn id="69" dur="2000"/>
                                        <p:tgtEl>
                                          <p:spTgt spid="12">
                                            <p:txEl>
                                              <p:pRg st="3" end="3"/>
                                            </p:txEl>
                                          </p:spTgt>
                                        </p:tgtEl>
                                      </p:cBhvr>
                                    </p:animEffect>
                                  </p:childTnLst>
                                </p:cTn>
                              </p:par>
                            </p:childTnLst>
                          </p:cTn>
                        </p:par>
                        <p:par>
                          <p:cTn id="70" fill="hold">
                            <p:stCondLst>
                              <p:cond delay="29000"/>
                            </p:stCondLst>
                            <p:childTnLst>
                              <p:par>
                                <p:cTn id="71" presetID="8" presetClass="entr" presetSubtype="16" fill="hold" nodeType="afterEffect">
                                  <p:stCondLst>
                                    <p:cond delay="0"/>
                                  </p:stCondLst>
                                  <p:childTnLst>
                                    <p:set>
                                      <p:cBhvr>
                                        <p:cTn id="72" dur="1" fill="hold">
                                          <p:stCondLst>
                                            <p:cond delay="0"/>
                                          </p:stCondLst>
                                        </p:cTn>
                                        <p:tgtEl>
                                          <p:spTgt spid="12">
                                            <p:txEl>
                                              <p:pRg st="4" end="4"/>
                                            </p:txEl>
                                          </p:spTgt>
                                        </p:tgtEl>
                                        <p:attrNameLst>
                                          <p:attrName>style.visibility</p:attrName>
                                        </p:attrNameLst>
                                      </p:cBhvr>
                                      <p:to>
                                        <p:strVal val="visible"/>
                                      </p:to>
                                    </p:set>
                                    <p:animEffect transition="in" filter="diamond(in)">
                                      <p:cBhvr>
                                        <p:cTn id="73" dur="2000"/>
                                        <p:tgtEl>
                                          <p:spTgt spid="12">
                                            <p:txEl>
                                              <p:pRg st="4" end="4"/>
                                            </p:txEl>
                                          </p:spTgt>
                                        </p:tgtEl>
                                      </p:cBhvr>
                                    </p:animEffect>
                                  </p:childTnLst>
                                </p:cTn>
                              </p:par>
                            </p:childTnLst>
                          </p:cTn>
                        </p:par>
                        <p:par>
                          <p:cTn id="74" fill="hold">
                            <p:stCondLst>
                              <p:cond delay="31000"/>
                            </p:stCondLst>
                            <p:childTnLst>
                              <p:par>
                                <p:cTn id="75" presetID="8" presetClass="entr" presetSubtype="16" fill="hold" nodeType="afterEffect">
                                  <p:stCondLst>
                                    <p:cond delay="0"/>
                                  </p:stCondLst>
                                  <p:childTnLst>
                                    <p:set>
                                      <p:cBhvr>
                                        <p:cTn id="76" dur="1" fill="hold">
                                          <p:stCondLst>
                                            <p:cond delay="0"/>
                                          </p:stCondLst>
                                        </p:cTn>
                                        <p:tgtEl>
                                          <p:spTgt spid="12">
                                            <p:txEl>
                                              <p:pRg st="5" end="5"/>
                                            </p:txEl>
                                          </p:spTgt>
                                        </p:tgtEl>
                                        <p:attrNameLst>
                                          <p:attrName>style.visibility</p:attrName>
                                        </p:attrNameLst>
                                      </p:cBhvr>
                                      <p:to>
                                        <p:strVal val="visible"/>
                                      </p:to>
                                    </p:set>
                                    <p:animEffect transition="in" filter="diamond(in)">
                                      <p:cBhvr>
                                        <p:cTn id="77" dur="2000"/>
                                        <p:tgtEl>
                                          <p:spTgt spid="12">
                                            <p:txEl>
                                              <p:pRg st="5" end="5"/>
                                            </p:txEl>
                                          </p:spTgt>
                                        </p:tgtEl>
                                      </p:cBhvr>
                                    </p:animEffect>
                                  </p:childTnLst>
                                </p:cTn>
                              </p:par>
                            </p:childTnLst>
                          </p:cTn>
                        </p:par>
                        <p:par>
                          <p:cTn id="78" fill="hold">
                            <p:stCondLst>
                              <p:cond delay="33000"/>
                            </p:stCondLst>
                            <p:childTnLst>
                              <p:par>
                                <p:cTn id="79" presetID="8" presetClass="entr" presetSubtype="16" fill="hold" nodeType="afterEffect">
                                  <p:stCondLst>
                                    <p:cond delay="0"/>
                                  </p:stCondLst>
                                  <p:childTnLst>
                                    <p:set>
                                      <p:cBhvr>
                                        <p:cTn id="80" dur="1" fill="hold">
                                          <p:stCondLst>
                                            <p:cond delay="0"/>
                                          </p:stCondLst>
                                        </p:cTn>
                                        <p:tgtEl>
                                          <p:spTgt spid="12">
                                            <p:txEl>
                                              <p:pRg st="6" end="6"/>
                                            </p:txEl>
                                          </p:spTgt>
                                        </p:tgtEl>
                                        <p:attrNameLst>
                                          <p:attrName>style.visibility</p:attrName>
                                        </p:attrNameLst>
                                      </p:cBhvr>
                                      <p:to>
                                        <p:strVal val="visible"/>
                                      </p:to>
                                    </p:set>
                                    <p:animEffect transition="in" filter="diamond(in)">
                                      <p:cBhvr>
                                        <p:cTn id="81" dur="2000"/>
                                        <p:tgtEl>
                                          <p:spTgt spid="12">
                                            <p:txEl>
                                              <p:pRg st="6" end="6"/>
                                            </p:txEl>
                                          </p:spTgt>
                                        </p:tgtEl>
                                      </p:cBhvr>
                                    </p:animEffect>
                                  </p:childTnLst>
                                </p:cTn>
                              </p:par>
                            </p:childTnLst>
                          </p:cTn>
                        </p:par>
                        <p:par>
                          <p:cTn id="82" fill="hold">
                            <p:stCondLst>
                              <p:cond delay="35000"/>
                            </p:stCondLst>
                            <p:childTnLst>
                              <p:par>
                                <p:cTn id="83" presetID="8" presetClass="entr" presetSubtype="16" fill="hold" nodeType="afterEffect">
                                  <p:stCondLst>
                                    <p:cond delay="0"/>
                                  </p:stCondLst>
                                  <p:childTnLst>
                                    <p:set>
                                      <p:cBhvr>
                                        <p:cTn id="84" dur="1" fill="hold">
                                          <p:stCondLst>
                                            <p:cond delay="0"/>
                                          </p:stCondLst>
                                        </p:cTn>
                                        <p:tgtEl>
                                          <p:spTgt spid="12">
                                            <p:txEl>
                                              <p:pRg st="7" end="7"/>
                                            </p:txEl>
                                          </p:spTgt>
                                        </p:tgtEl>
                                        <p:attrNameLst>
                                          <p:attrName>style.visibility</p:attrName>
                                        </p:attrNameLst>
                                      </p:cBhvr>
                                      <p:to>
                                        <p:strVal val="visible"/>
                                      </p:to>
                                    </p:set>
                                    <p:animEffect transition="in" filter="diamond(in)">
                                      <p:cBhvr>
                                        <p:cTn id="85" dur="2000"/>
                                        <p:tgtEl>
                                          <p:spTgt spid="12">
                                            <p:txEl>
                                              <p:pRg st="7" end="7"/>
                                            </p:txEl>
                                          </p:spTgt>
                                        </p:tgtEl>
                                      </p:cBhvr>
                                    </p:animEffect>
                                  </p:childTnLst>
                                </p:cTn>
                              </p:par>
                            </p:childTnLst>
                          </p:cTn>
                        </p:par>
                        <p:par>
                          <p:cTn id="86" fill="hold">
                            <p:stCondLst>
                              <p:cond delay="37000"/>
                            </p:stCondLst>
                            <p:childTnLst>
                              <p:par>
                                <p:cTn id="87" presetID="8" presetClass="entr" presetSubtype="16" fill="hold" nodeType="afterEffect">
                                  <p:stCondLst>
                                    <p:cond delay="0"/>
                                  </p:stCondLst>
                                  <p:childTnLst>
                                    <p:set>
                                      <p:cBhvr>
                                        <p:cTn id="88" dur="1" fill="hold">
                                          <p:stCondLst>
                                            <p:cond delay="0"/>
                                          </p:stCondLst>
                                        </p:cTn>
                                        <p:tgtEl>
                                          <p:spTgt spid="12">
                                            <p:txEl>
                                              <p:pRg st="8" end="8"/>
                                            </p:txEl>
                                          </p:spTgt>
                                        </p:tgtEl>
                                        <p:attrNameLst>
                                          <p:attrName>style.visibility</p:attrName>
                                        </p:attrNameLst>
                                      </p:cBhvr>
                                      <p:to>
                                        <p:strVal val="visible"/>
                                      </p:to>
                                    </p:set>
                                    <p:animEffect transition="in" filter="diamond(in)">
                                      <p:cBhvr>
                                        <p:cTn id="89" dur="2000"/>
                                        <p:tgtEl>
                                          <p:spTgt spid="12">
                                            <p:txEl>
                                              <p:pRg st="8" end="8"/>
                                            </p:txEl>
                                          </p:spTgt>
                                        </p:tgtEl>
                                      </p:cBhvr>
                                    </p:animEffect>
                                  </p:childTnLst>
                                </p:cTn>
                              </p:par>
                            </p:childTnLst>
                          </p:cTn>
                        </p:par>
                        <p:par>
                          <p:cTn id="90" fill="hold">
                            <p:stCondLst>
                              <p:cond delay="39000"/>
                            </p:stCondLst>
                            <p:childTnLst>
                              <p:par>
                                <p:cTn id="91" presetID="8" presetClass="entr" presetSubtype="16" fill="hold" nodeType="afterEffect">
                                  <p:stCondLst>
                                    <p:cond delay="0"/>
                                  </p:stCondLst>
                                  <p:childTnLst>
                                    <p:set>
                                      <p:cBhvr>
                                        <p:cTn id="92" dur="1" fill="hold">
                                          <p:stCondLst>
                                            <p:cond delay="0"/>
                                          </p:stCondLst>
                                        </p:cTn>
                                        <p:tgtEl>
                                          <p:spTgt spid="12">
                                            <p:txEl>
                                              <p:pRg st="9" end="9"/>
                                            </p:txEl>
                                          </p:spTgt>
                                        </p:tgtEl>
                                        <p:attrNameLst>
                                          <p:attrName>style.visibility</p:attrName>
                                        </p:attrNameLst>
                                      </p:cBhvr>
                                      <p:to>
                                        <p:strVal val="visible"/>
                                      </p:to>
                                    </p:set>
                                    <p:animEffect transition="in" filter="diamond(in)">
                                      <p:cBhvr>
                                        <p:cTn id="93" dur="2000"/>
                                        <p:tgtEl>
                                          <p:spTgt spid="12">
                                            <p:txEl>
                                              <p:pRg st="9" end="9"/>
                                            </p:txEl>
                                          </p:spTgt>
                                        </p:tgtEl>
                                      </p:cBhvr>
                                    </p:animEffect>
                                  </p:childTnLst>
                                </p:cTn>
                              </p:par>
                            </p:childTnLst>
                          </p:cTn>
                        </p:par>
                        <p:par>
                          <p:cTn id="94" fill="hold">
                            <p:stCondLst>
                              <p:cond delay="41000"/>
                            </p:stCondLst>
                            <p:childTnLst>
                              <p:par>
                                <p:cTn id="95" presetID="8" presetClass="entr" presetSubtype="16" fill="hold" nodeType="afterEffect">
                                  <p:stCondLst>
                                    <p:cond delay="0"/>
                                  </p:stCondLst>
                                  <p:childTnLst>
                                    <p:set>
                                      <p:cBhvr>
                                        <p:cTn id="96" dur="1" fill="hold">
                                          <p:stCondLst>
                                            <p:cond delay="0"/>
                                          </p:stCondLst>
                                        </p:cTn>
                                        <p:tgtEl>
                                          <p:spTgt spid="12">
                                            <p:txEl>
                                              <p:pRg st="10" end="10"/>
                                            </p:txEl>
                                          </p:spTgt>
                                        </p:tgtEl>
                                        <p:attrNameLst>
                                          <p:attrName>style.visibility</p:attrName>
                                        </p:attrNameLst>
                                      </p:cBhvr>
                                      <p:to>
                                        <p:strVal val="visible"/>
                                      </p:to>
                                    </p:set>
                                    <p:animEffect transition="in" filter="diamond(in)">
                                      <p:cBhvr>
                                        <p:cTn id="97" dur="2000"/>
                                        <p:tgtEl>
                                          <p:spTgt spid="12">
                                            <p:txEl>
                                              <p:pRg st="10" end="10"/>
                                            </p:txEl>
                                          </p:spTgt>
                                        </p:tgtEl>
                                      </p:cBhvr>
                                    </p:animEffect>
                                  </p:childTnLst>
                                </p:cTn>
                              </p:par>
                            </p:childTnLst>
                          </p:cTn>
                        </p:par>
                        <p:par>
                          <p:cTn id="98" fill="hold">
                            <p:stCondLst>
                              <p:cond delay="43000"/>
                            </p:stCondLst>
                            <p:childTnLst>
                              <p:par>
                                <p:cTn id="99" presetID="8" presetClass="entr" presetSubtype="16" fill="hold" nodeType="afterEffect">
                                  <p:stCondLst>
                                    <p:cond delay="0"/>
                                  </p:stCondLst>
                                  <p:childTnLst>
                                    <p:set>
                                      <p:cBhvr>
                                        <p:cTn id="100" dur="1" fill="hold">
                                          <p:stCondLst>
                                            <p:cond delay="0"/>
                                          </p:stCondLst>
                                        </p:cTn>
                                        <p:tgtEl>
                                          <p:spTgt spid="12">
                                            <p:txEl>
                                              <p:pRg st="11" end="11"/>
                                            </p:txEl>
                                          </p:spTgt>
                                        </p:tgtEl>
                                        <p:attrNameLst>
                                          <p:attrName>style.visibility</p:attrName>
                                        </p:attrNameLst>
                                      </p:cBhvr>
                                      <p:to>
                                        <p:strVal val="visible"/>
                                      </p:to>
                                    </p:set>
                                    <p:animEffect transition="in" filter="diamond(in)">
                                      <p:cBhvr>
                                        <p:cTn id="101" dur="2000"/>
                                        <p:tgtEl>
                                          <p:spTgt spid="12">
                                            <p:txEl>
                                              <p:pRg st="11" end="11"/>
                                            </p:txEl>
                                          </p:spTgt>
                                        </p:tgtEl>
                                      </p:cBhvr>
                                    </p:animEffect>
                                  </p:childTnLst>
                                </p:cTn>
                              </p:par>
                            </p:childTnLst>
                          </p:cTn>
                        </p:par>
                        <p:par>
                          <p:cTn id="102" fill="hold">
                            <p:stCondLst>
                              <p:cond delay="45000"/>
                            </p:stCondLst>
                            <p:childTnLst>
                              <p:par>
                                <p:cTn id="103" presetID="5" presetClass="entr" presetSubtype="10" fill="hold" grpId="0" nodeType="afterEffect">
                                  <p:stCondLst>
                                    <p:cond delay="0"/>
                                  </p:stCondLst>
                                  <p:childTnLst>
                                    <p:set>
                                      <p:cBhvr>
                                        <p:cTn id="104" dur="1" fill="hold">
                                          <p:stCondLst>
                                            <p:cond delay="0"/>
                                          </p:stCondLst>
                                        </p:cTn>
                                        <p:tgtEl>
                                          <p:spTgt spid="9"/>
                                        </p:tgtEl>
                                        <p:attrNameLst>
                                          <p:attrName>style.visibility</p:attrName>
                                        </p:attrNameLst>
                                      </p:cBhvr>
                                      <p:to>
                                        <p:strVal val="visible"/>
                                      </p:to>
                                    </p:set>
                                    <p:animEffect transition="in" filter="checkerboard(across)">
                                      <p:cBhvr>
                                        <p:cTn id="105"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51520" y="260648"/>
            <a:ext cx="4392488" cy="6155531"/>
          </a:xfrm>
          <a:prstGeom prst="rect">
            <a:avLst/>
          </a:prstGeom>
          <a:noFill/>
        </p:spPr>
        <p:txBody>
          <a:bodyPr wrap="square" rtlCol="0">
            <a:spAutoFit/>
          </a:bodyPr>
          <a:lstStyle/>
          <a:p>
            <a:r>
              <a:rPr lang="it-IT" sz="2800" dirty="0" smtClean="0">
                <a:solidFill>
                  <a:srgbClr val="00B0F0"/>
                </a:solidFill>
                <a:latin typeface="Rockwell" pitchFamily="18" charset="0"/>
              </a:rPr>
              <a:t>Fabbricazioni di fuochi artificiali</a:t>
            </a:r>
          </a:p>
          <a:p>
            <a:r>
              <a:rPr lang="it-IT" sz="2000" dirty="0" smtClean="0">
                <a:latin typeface="Bookman Old Style" pitchFamily="18" charset="0"/>
              </a:rPr>
              <a:t>I bambini miscelano sostanze chimiche bollenti (con emissione d vapori nocivi),producono fiammiferi e riempiano le cartucce dei fuochi d’artificio con la polvere da sparo.</a:t>
            </a:r>
          </a:p>
          <a:p>
            <a:r>
              <a:rPr lang="it-IT" sz="2500" dirty="0" smtClean="0">
                <a:solidFill>
                  <a:srgbClr val="1EB25A"/>
                </a:solidFill>
                <a:latin typeface="Bookman Old Style" pitchFamily="18" charset="0"/>
              </a:rPr>
              <a:t>Rischi:</a:t>
            </a:r>
          </a:p>
          <a:p>
            <a:pPr>
              <a:buFont typeface="Wingdings" pitchFamily="2" charset="2"/>
              <a:buChar char="§"/>
            </a:pPr>
            <a:r>
              <a:rPr lang="it-IT" sz="2100" dirty="0" smtClean="0">
                <a:latin typeface="Bookman Old Style" pitchFamily="18" charset="0"/>
              </a:rPr>
              <a:t>Esposizione a sostanze chimiche nocive</a:t>
            </a:r>
          </a:p>
          <a:p>
            <a:pPr>
              <a:buFont typeface="Wingdings" pitchFamily="2" charset="2"/>
              <a:buChar char="§"/>
            </a:pPr>
            <a:r>
              <a:rPr lang="it-IT" sz="2100" dirty="0" smtClean="0">
                <a:latin typeface="Bookman Old Style" pitchFamily="18" charset="0"/>
              </a:rPr>
              <a:t>Incendi esplosioni</a:t>
            </a:r>
          </a:p>
          <a:p>
            <a:r>
              <a:rPr lang="it-IT" sz="2500" dirty="0" smtClean="0">
                <a:solidFill>
                  <a:srgbClr val="1EB25A"/>
                </a:solidFill>
                <a:latin typeface="Bookman Old Style" pitchFamily="18" charset="0"/>
              </a:rPr>
              <a:t>Conseguenze:</a:t>
            </a:r>
          </a:p>
          <a:p>
            <a:pPr>
              <a:buFont typeface="Wingdings" pitchFamily="2" charset="2"/>
              <a:buChar char="§"/>
            </a:pPr>
            <a:r>
              <a:rPr lang="it-IT" sz="2100" dirty="0" smtClean="0">
                <a:latin typeface="Bookman Old Style" pitchFamily="18" charset="0"/>
              </a:rPr>
              <a:t>Effetti sinergici di intossicazioni da agenti chimici </a:t>
            </a:r>
          </a:p>
          <a:p>
            <a:pPr>
              <a:buFont typeface="Wingdings" pitchFamily="2" charset="2"/>
              <a:buChar char="§"/>
            </a:pPr>
            <a:r>
              <a:rPr lang="it-IT" sz="2100" dirty="0" smtClean="0">
                <a:latin typeface="Bookman Old Style" pitchFamily="18" charset="0"/>
              </a:rPr>
              <a:t>Malattie respiratorie </a:t>
            </a:r>
          </a:p>
          <a:p>
            <a:pPr>
              <a:buFont typeface="Wingdings" pitchFamily="2" charset="2"/>
              <a:buChar char="§"/>
            </a:pPr>
            <a:r>
              <a:rPr lang="it-IT" sz="2100" dirty="0" smtClean="0">
                <a:latin typeface="Bookman Old Style" pitchFamily="18" charset="0"/>
              </a:rPr>
              <a:t>Ustioni, lesioni e morte a causa di esplosioni</a:t>
            </a:r>
            <a:endParaRPr lang="it-IT" sz="2100" dirty="0">
              <a:latin typeface="Bookman Old Style" pitchFamily="18" charset="0"/>
            </a:endParaRPr>
          </a:p>
        </p:txBody>
      </p:sp>
      <p:sp>
        <p:nvSpPr>
          <p:cNvPr id="6" name="Freccia a destra 5">
            <a:hlinkClick r:id="rId2" action="ppaction://hlinksldjump"/>
          </p:cNvPr>
          <p:cNvSpPr/>
          <p:nvPr/>
        </p:nvSpPr>
        <p:spPr>
          <a:xfrm>
            <a:off x="3059832" y="5877272"/>
            <a:ext cx="1224136" cy="980728"/>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ysClr val="windowText" lastClr="000000"/>
                </a:solidFill>
              </a:rPr>
              <a:t>Next Slide</a:t>
            </a:r>
            <a:endParaRPr lang="it-IT" dirty="0">
              <a:solidFill>
                <a:sysClr val="windowText" lastClr="000000"/>
              </a:solidFill>
            </a:endParaRPr>
          </a:p>
        </p:txBody>
      </p:sp>
      <p:sp>
        <p:nvSpPr>
          <p:cNvPr id="10" name="Meno 9"/>
          <p:cNvSpPr/>
          <p:nvPr/>
        </p:nvSpPr>
        <p:spPr>
          <a:xfrm rot="5400000">
            <a:off x="35496" y="2924944"/>
            <a:ext cx="9289032" cy="1080120"/>
          </a:xfrm>
          <a:prstGeom prst="mathMinus">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dirty="0"/>
          </a:p>
        </p:txBody>
      </p:sp>
      <p:sp>
        <p:nvSpPr>
          <p:cNvPr id="11" name="CasellaDiTesto 10"/>
          <p:cNvSpPr txBox="1"/>
          <p:nvPr/>
        </p:nvSpPr>
        <p:spPr>
          <a:xfrm>
            <a:off x="4788024" y="260648"/>
            <a:ext cx="4355976" cy="6078587"/>
          </a:xfrm>
          <a:prstGeom prst="rect">
            <a:avLst/>
          </a:prstGeom>
          <a:noFill/>
        </p:spPr>
        <p:txBody>
          <a:bodyPr wrap="square" rtlCol="0">
            <a:spAutoFit/>
          </a:bodyPr>
          <a:lstStyle/>
          <a:p>
            <a:r>
              <a:rPr lang="it-IT" sz="2800" dirty="0" smtClean="0">
                <a:solidFill>
                  <a:srgbClr val="00B0F0"/>
                </a:solidFill>
                <a:latin typeface="Rockwell" pitchFamily="18" charset="0"/>
              </a:rPr>
              <a:t>Lavoro minorile in strada </a:t>
            </a:r>
          </a:p>
          <a:p>
            <a:pPr algn="ctr"/>
            <a:r>
              <a:rPr lang="it-IT" sz="2000" dirty="0" smtClean="0">
                <a:latin typeface="Bookman Old Style" pitchFamily="18" charset="0"/>
              </a:rPr>
              <a:t>I bambini che lavorano sono costretti a rimanere lunghe ore in strada a vendere bevande, a lavare i vetri delle auto raggiungendo anche forme di accattonaggio. Questo è un fenomeno molto diffuso in Italia</a:t>
            </a:r>
            <a:r>
              <a:rPr lang="it-IT" sz="2300" dirty="0" smtClean="0">
                <a:latin typeface="Bookman Old Style" pitchFamily="18" charset="0"/>
              </a:rPr>
              <a:t>.</a:t>
            </a:r>
          </a:p>
          <a:p>
            <a:r>
              <a:rPr lang="it-IT" sz="2500" dirty="0" smtClean="0">
                <a:solidFill>
                  <a:schemeClr val="accent2">
                    <a:lumMod val="60000"/>
                    <a:lumOff val="40000"/>
                  </a:schemeClr>
                </a:solidFill>
                <a:latin typeface="Bookman Old Style" pitchFamily="18" charset="0"/>
              </a:rPr>
              <a:t>Rischi:</a:t>
            </a:r>
          </a:p>
          <a:p>
            <a:pPr>
              <a:buFont typeface="Wingdings" pitchFamily="2" charset="2"/>
              <a:buChar char="ü"/>
            </a:pPr>
            <a:r>
              <a:rPr lang="it-IT" sz="2100" dirty="0" smtClean="0">
                <a:latin typeface="Bookman Old Style" pitchFamily="18" charset="0"/>
              </a:rPr>
              <a:t>Orari massacranti</a:t>
            </a:r>
          </a:p>
          <a:p>
            <a:pPr>
              <a:buFont typeface="Wingdings" pitchFamily="2" charset="2"/>
              <a:buChar char="ü"/>
            </a:pPr>
            <a:r>
              <a:rPr lang="it-IT" sz="2100" dirty="0" smtClean="0">
                <a:latin typeface="Bookman Old Style" pitchFamily="18" charset="0"/>
              </a:rPr>
              <a:t>Esposizione a sostanze nocive</a:t>
            </a:r>
          </a:p>
          <a:p>
            <a:pPr>
              <a:buFont typeface="Wingdings" pitchFamily="2" charset="2"/>
              <a:buChar char="ü"/>
            </a:pPr>
            <a:r>
              <a:rPr lang="it-IT" sz="2100" dirty="0" smtClean="0">
                <a:latin typeface="Bookman Old Style" pitchFamily="18" charset="0"/>
              </a:rPr>
              <a:t>Soggetti a sfruttamento</a:t>
            </a:r>
          </a:p>
          <a:p>
            <a:r>
              <a:rPr lang="it-IT" sz="2500" dirty="0" smtClean="0">
                <a:solidFill>
                  <a:schemeClr val="accent2">
                    <a:lumMod val="60000"/>
                    <a:lumOff val="40000"/>
                  </a:schemeClr>
                </a:solidFill>
                <a:latin typeface="Bookman Old Style" pitchFamily="18" charset="0"/>
              </a:rPr>
              <a:t>Conseguenze:</a:t>
            </a:r>
          </a:p>
          <a:p>
            <a:pPr>
              <a:buFont typeface="Wingdings" pitchFamily="2" charset="2"/>
              <a:buChar char="ü"/>
            </a:pPr>
            <a:r>
              <a:rPr lang="it-IT" sz="2100" dirty="0" smtClean="0">
                <a:latin typeface="Bookman Old Style" pitchFamily="18" charset="0"/>
              </a:rPr>
              <a:t>Malattie infettive</a:t>
            </a:r>
          </a:p>
          <a:p>
            <a:pPr>
              <a:buFont typeface="Wingdings" pitchFamily="2" charset="2"/>
              <a:buChar char="ü"/>
            </a:pPr>
            <a:r>
              <a:rPr lang="it-IT" sz="2100" dirty="0" smtClean="0">
                <a:latin typeface="Bookman Old Style" pitchFamily="18" charset="0"/>
              </a:rPr>
              <a:t>Perdita di autostima</a:t>
            </a:r>
          </a:p>
          <a:p>
            <a:pPr>
              <a:buFont typeface="Wingdings" pitchFamily="2" charset="2"/>
              <a:buChar char="ü"/>
            </a:pPr>
            <a:r>
              <a:rPr lang="it-IT" sz="2100" dirty="0" smtClean="0">
                <a:latin typeface="Bookman Old Style" pitchFamily="18" charset="0"/>
              </a:rPr>
              <a:t>Problemi con la giustizia</a:t>
            </a:r>
          </a:p>
          <a:p>
            <a:pPr>
              <a:buFont typeface="Wingdings" pitchFamily="2" charset="2"/>
              <a:buChar char="ü"/>
            </a:pPr>
            <a:r>
              <a:rPr lang="it-IT" sz="2100" dirty="0" smtClean="0">
                <a:latin typeface="Bookman Old Style" pitchFamily="18" charset="0"/>
              </a:rPr>
              <a:t>Abbandono scolastico</a:t>
            </a:r>
          </a:p>
          <a:p>
            <a:pPr>
              <a:buFont typeface="Wingdings" pitchFamily="2" charset="2"/>
              <a:buChar char="ü"/>
            </a:pPr>
            <a:r>
              <a:rPr lang="it-IT" sz="2100" dirty="0" smtClean="0">
                <a:latin typeface="Bookman Old Style" pitchFamily="18" charset="0"/>
              </a:rPr>
              <a:t>Violenze e abusi</a:t>
            </a:r>
            <a:endParaRPr lang="it-IT" sz="2100" dirty="0">
              <a:latin typeface="Bookman Old Style" pitchFamily="18" charset="0"/>
            </a:endParaRPr>
          </a:p>
        </p:txBody>
      </p:sp>
      <p:sp>
        <p:nvSpPr>
          <p:cNvPr id="7" name="CasellaDiTesto 6"/>
          <p:cNvSpPr txBox="1"/>
          <p:nvPr/>
        </p:nvSpPr>
        <p:spPr>
          <a:xfrm>
            <a:off x="5292080" y="6309320"/>
            <a:ext cx="3096344" cy="369332"/>
          </a:xfrm>
          <a:prstGeom prst="rect">
            <a:avLst/>
          </a:prstGeom>
          <a:noFill/>
        </p:spPr>
        <p:txBody>
          <a:bodyPr wrap="square" rtlCol="0">
            <a:spAutoFit/>
          </a:bodyPr>
          <a:lstStyle/>
          <a:p>
            <a:r>
              <a:rPr lang="it-IT" dirty="0" smtClean="0"/>
              <a:t>(Luca Castagnetti)</a:t>
            </a:r>
            <a:endParaRPr lang="it-IT" dirty="0"/>
          </a:p>
        </p:txBody>
      </p:sp>
    </p:spTree>
  </p:cSld>
  <p:clrMapOvr>
    <a:masterClrMapping/>
  </p:clrMapOvr>
  <p:transition spd="med" advClick="0">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childTnLst>
                          </p:cTn>
                        </p:par>
                        <p:par>
                          <p:cTn id="8" fill="hold">
                            <p:stCondLst>
                              <p:cond delay="2000"/>
                            </p:stCondLst>
                            <p:childTnLst>
                              <p:par>
                                <p:cTn id="9" presetID="18" presetClass="entr" presetSubtype="12" fill="hold"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strips(downLeft)">
                                      <p:cBhvr>
                                        <p:cTn id="11" dur="500"/>
                                        <p:tgtEl>
                                          <p:spTgt spid="2">
                                            <p:txEl>
                                              <p:pRg st="1" end="1"/>
                                            </p:txEl>
                                          </p:spTgt>
                                        </p:tgtEl>
                                      </p:cBhvr>
                                    </p:animEffect>
                                  </p:childTnLst>
                                </p:cTn>
                              </p:par>
                            </p:childTnLst>
                          </p:cTn>
                        </p:par>
                        <p:par>
                          <p:cTn id="12" fill="hold">
                            <p:stCondLst>
                              <p:cond delay="2500"/>
                            </p:stCondLst>
                            <p:childTnLst>
                              <p:par>
                                <p:cTn id="13" presetID="18" presetClass="entr" presetSubtype="12" fill="hold"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strips(downLeft)">
                                      <p:cBhvr>
                                        <p:cTn id="15" dur="500"/>
                                        <p:tgtEl>
                                          <p:spTgt spid="2">
                                            <p:txEl>
                                              <p:pRg st="2" end="2"/>
                                            </p:txEl>
                                          </p:spTgt>
                                        </p:tgtEl>
                                      </p:cBhvr>
                                    </p:animEffect>
                                  </p:childTnLst>
                                </p:cTn>
                              </p:par>
                            </p:childTnLst>
                          </p:cTn>
                        </p:par>
                        <p:par>
                          <p:cTn id="16" fill="hold">
                            <p:stCondLst>
                              <p:cond delay="3000"/>
                            </p:stCondLst>
                            <p:childTnLst>
                              <p:par>
                                <p:cTn id="17" presetID="18" presetClass="entr" presetSubtype="12" fill="hold"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strips(downLeft)">
                                      <p:cBhvr>
                                        <p:cTn id="19" dur="500"/>
                                        <p:tgtEl>
                                          <p:spTgt spid="2">
                                            <p:txEl>
                                              <p:pRg st="3" end="3"/>
                                            </p:txEl>
                                          </p:spTgt>
                                        </p:tgtEl>
                                      </p:cBhvr>
                                    </p:animEffect>
                                  </p:childTnLst>
                                </p:cTn>
                              </p:par>
                            </p:childTnLst>
                          </p:cTn>
                        </p:par>
                        <p:par>
                          <p:cTn id="20" fill="hold">
                            <p:stCondLst>
                              <p:cond delay="3500"/>
                            </p:stCondLst>
                            <p:childTnLst>
                              <p:par>
                                <p:cTn id="21" presetID="18" presetClass="entr" presetSubtype="12" fill="hold"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strips(downLeft)">
                                      <p:cBhvr>
                                        <p:cTn id="23" dur="500"/>
                                        <p:tgtEl>
                                          <p:spTgt spid="2">
                                            <p:txEl>
                                              <p:pRg st="4" end="4"/>
                                            </p:txEl>
                                          </p:spTgt>
                                        </p:tgtEl>
                                      </p:cBhvr>
                                    </p:animEffect>
                                  </p:childTnLst>
                                </p:cTn>
                              </p:par>
                            </p:childTnLst>
                          </p:cTn>
                        </p:par>
                        <p:par>
                          <p:cTn id="24" fill="hold">
                            <p:stCondLst>
                              <p:cond delay="4000"/>
                            </p:stCondLst>
                            <p:childTnLst>
                              <p:par>
                                <p:cTn id="25" presetID="18" presetClass="entr" presetSubtype="12" fill="hold"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strips(downLeft)">
                                      <p:cBhvr>
                                        <p:cTn id="27" dur="500"/>
                                        <p:tgtEl>
                                          <p:spTgt spid="2">
                                            <p:txEl>
                                              <p:pRg st="5" end="5"/>
                                            </p:txEl>
                                          </p:spTgt>
                                        </p:tgtEl>
                                      </p:cBhvr>
                                    </p:animEffect>
                                  </p:childTnLst>
                                </p:cTn>
                              </p:par>
                            </p:childTnLst>
                          </p:cTn>
                        </p:par>
                        <p:par>
                          <p:cTn id="28" fill="hold">
                            <p:stCondLst>
                              <p:cond delay="4500"/>
                            </p:stCondLst>
                            <p:childTnLst>
                              <p:par>
                                <p:cTn id="29" presetID="18" presetClass="entr" presetSubtype="12" fill="hold"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strips(downLeft)">
                                      <p:cBhvr>
                                        <p:cTn id="31" dur="500"/>
                                        <p:tgtEl>
                                          <p:spTgt spid="2">
                                            <p:txEl>
                                              <p:pRg st="6" end="6"/>
                                            </p:txEl>
                                          </p:spTgt>
                                        </p:tgtEl>
                                      </p:cBhvr>
                                    </p:animEffect>
                                  </p:childTnLst>
                                </p:cTn>
                              </p:par>
                            </p:childTnLst>
                          </p:cTn>
                        </p:par>
                        <p:par>
                          <p:cTn id="32" fill="hold">
                            <p:stCondLst>
                              <p:cond delay="5000"/>
                            </p:stCondLst>
                            <p:childTnLst>
                              <p:par>
                                <p:cTn id="33" presetID="18" presetClass="entr" presetSubtype="12" fill="hold"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strips(downLeft)">
                                      <p:cBhvr>
                                        <p:cTn id="35" dur="500"/>
                                        <p:tgtEl>
                                          <p:spTgt spid="2">
                                            <p:txEl>
                                              <p:pRg st="7" end="7"/>
                                            </p:txEl>
                                          </p:spTgt>
                                        </p:tgtEl>
                                      </p:cBhvr>
                                    </p:animEffect>
                                  </p:childTnLst>
                                </p:cTn>
                              </p:par>
                            </p:childTnLst>
                          </p:cTn>
                        </p:par>
                        <p:par>
                          <p:cTn id="36" fill="hold">
                            <p:stCondLst>
                              <p:cond delay="5500"/>
                            </p:stCondLst>
                            <p:childTnLst>
                              <p:par>
                                <p:cTn id="37" presetID="18" presetClass="entr" presetSubtype="12" fill="hold"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strips(downLeft)">
                                      <p:cBhvr>
                                        <p:cTn id="39" dur="500"/>
                                        <p:tgtEl>
                                          <p:spTgt spid="2">
                                            <p:txEl>
                                              <p:pRg st="8" end="8"/>
                                            </p:txEl>
                                          </p:spTgt>
                                        </p:tgtEl>
                                      </p:cBhvr>
                                    </p:animEffect>
                                  </p:childTnLst>
                                </p:cTn>
                              </p:par>
                            </p:childTnLst>
                          </p:cTn>
                        </p:par>
                        <p:par>
                          <p:cTn id="40" fill="hold">
                            <p:stCondLst>
                              <p:cond delay="6000"/>
                            </p:stCondLst>
                            <p:childTnLst>
                              <p:par>
                                <p:cTn id="41" presetID="34" presetClass="entr" presetSubtype="0" fill="hold" grpId="0" nodeType="afterEffect">
                                  <p:stCondLst>
                                    <p:cond delay="0"/>
                                  </p:stCondLst>
                                  <p:childTnLst>
                                    <p:set>
                                      <p:cBhvr>
                                        <p:cTn id="42" dur="1" fill="hold">
                                          <p:stCondLst>
                                            <p:cond delay="0"/>
                                          </p:stCondLst>
                                        </p:cTn>
                                        <p:tgtEl>
                                          <p:spTgt spid="6"/>
                                        </p:tgtEl>
                                        <p:attrNameLst>
                                          <p:attrName>style.visibility</p:attrName>
                                        </p:attrNameLst>
                                      </p:cBhvr>
                                      <p:to>
                                        <p:strVal val="visible"/>
                                      </p:to>
                                    </p:set>
                                    <p:anim from="(-#ppt_w/2)" to="(#ppt_x)" calcmode="lin" valueType="num">
                                      <p:cBhvr>
                                        <p:cTn id="43" dur="600" fill="hold">
                                          <p:stCondLst>
                                            <p:cond delay="0"/>
                                          </p:stCondLst>
                                        </p:cTn>
                                        <p:tgtEl>
                                          <p:spTgt spid="6"/>
                                        </p:tgtEl>
                                        <p:attrNameLst>
                                          <p:attrName>ppt_x</p:attrName>
                                        </p:attrNameLst>
                                      </p:cBhvr>
                                    </p:anim>
                                    <p:anim from="0" to="-1.0" calcmode="lin" valueType="num">
                                      <p:cBhvr>
                                        <p:cTn id="44" dur="200" decel="50000" autoRev="1" fill="hold">
                                          <p:stCondLst>
                                            <p:cond delay="600"/>
                                          </p:stCondLst>
                                        </p:cTn>
                                        <p:tgtEl>
                                          <p:spTgt spid="6"/>
                                        </p:tgtEl>
                                        <p:attrNameLst>
                                          <p:attrName>xshear</p:attrName>
                                        </p:attrNameLst>
                                      </p:cBhvr>
                                    </p:anim>
                                    <p:animScale>
                                      <p:cBhvr>
                                        <p:cTn id="45" dur="200" decel="100000" autoRev="1" fill="hold">
                                          <p:stCondLst>
                                            <p:cond delay="600"/>
                                          </p:stCondLst>
                                        </p:cTn>
                                        <p:tgtEl>
                                          <p:spTgt spid="6"/>
                                        </p:tgtEl>
                                      </p:cBhvr>
                                      <p:from x="100000" y="100000"/>
                                      <p:to x="80000" y="100000"/>
                                    </p:animScale>
                                    <p:anim by="(#ppt_h/3+#ppt_w*0.1)" calcmode="lin" valueType="num">
                                      <p:cBhvr additive="sum">
                                        <p:cTn id="46" dur="200" decel="100000" autoRev="1" fill="hold">
                                          <p:stCondLst>
                                            <p:cond delay="600"/>
                                          </p:stCondLst>
                                        </p:cTn>
                                        <p:tgtEl>
                                          <p:spTgt spid="6"/>
                                        </p:tgtEl>
                                        <p:attrNameLst>
                                          <p:attrName>ppt_x</p:attrName>
                                        </p:attrNameLst>
                                      </p:cBhvr>
                                    </p:anim>
                                  </p:childTnLst>
                                </p:cTn>
                              </p:par>
                              <p:par>
                                <p:cTn id="47" presetID="5" presetClass="entr" presetSubtype="10" fill="hold" nodeType="with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animEffect transition="in" filter="checkerboard(across)">
                                      <p:cBhvr>
                                        <p:cTn id="49" dur="500"/>
                                        <p:tgtEl>
                                          <p:spTgt spid="11">
                                            <p:txEl>
                                              <p:pRg st="0" end="0"/>
                                            </p:txEl>
                                          </p:spTgt>
                                        </p:tgtEl>
                                      </p:cBhvr>
                                    </p:animEffect>
                                  </p:childTnLst>
                                </p:cTn>
                              </p:par>
                            </p:childTnLst>
                          </p:cTn>
                        </p:par>
                        <p:par>
                          <p:cTn id="50" fill="hold">
                            <p:stCondLst>
                              <p:cond delay="7000"/>
                            </p:stCondLst>
                            <p:childTnLst>
                              <p:par>
                                <p:cTn id="51" presetID="34" presetClass="entr" presetSubtype="0" fill="hold" nodeType="afterEffect">
                                  <p:stCondLst>
                                    <p:cond delay="0"/>
                                  </p:stCondLst>
                                  <p:childTnLst>
                                    <p:set>
                                      <p:cBhvr>
                                        <p:cTn id="52" dur="1" fill="hold">
                                          <p:stCondLst>
                                            <p:cond delay="0"/>
                                          </p:stCondLst>
                                        </p:cTn>
                                        <p:tgtEl>
                                          <p:spTgt spid="11">
                                            <p:txEl>
                                              <p:pRg st="1" end="1"/>
                                            </p:txEl>
                                          </p:spTgt>
                                        </p:tgtEl>
                                        <p:attrNameLst>
                                          <p:attrName>style.visibility</p:attrName>
                                        </p:attrNameLst>
                                      </p:cBhvr>
                                      <p:to>
                                        <p:strVal val="visible"/>
                                      </p:to>
                                    </p:set>
                                    <p:anim from="(-#ppt_w/2)" to="(#ppt_x)" calcmode="lin" valueType="num">
                                      <p:cBhvr>
                                        <p:cTn id="53" dur="600" fill="hold">
                                          <p:stCondLst>
                                            <p:cond delay="0"/>
                                          </p:stCondLst>
                                        </p:cTn>
                                        <p:tgtEl>
                                          <p:spTgt spid="11">
                                            <p:txEl>
                                              <p:pRg st="1" end="1"/>
                                            </p:txEl>
                                          </p:spTgt>
                                        </p:tgtEl>
                                        <p:attrNameLst>
                                          <p:attrName>ppt_x</p:attrName>
                                        </p:attrNameLst>
                                      </p:cBhvr>
                                    </p:anim>
                                    <p:anim from="0" to="-1.0" calcmode="lin" valueType="num">
                                      <p:cBhvr>
                                        <p:cTn id="54" dur="200" decel="50000" autoRev="1" fill="hold">
                                          <p:stCondLst>
                                            <p:cond delay="600"/>
                                          </p:stCondLst>
                                        </p:cTn>
                                        <p:tgtEl>
                                          <p:spTgt spid="11">
                                            <p:txEl>
                                              <p:pRg st="1" end="1"/>
                                            </p:txEl>
                                          </p:spTgt>
                                        </p:tgtEl>
                                        <p:attrNameLst>
                                          <p:attrName>xshear</p:attrName>
                                        </p:attrNameLst>
                                      </p:cBhvr>
                                    </p:anim>
                                    <p:animScale>
                                      <p:cBhvr>
                                        <p:cTn id="55" dur="200" decel="100000" autoRev="1" fill="hold">
                                          <p:stCondLst>
                                            <p:cond delay="600"/>
                                          </p:stCondLst>
                                        </p:cTn>
                                        <p:tgtEl>
                                          <p:spTgt spid="11">
                                            <p:txEl>
                                              <p:pRg st="1" end="1"/>
                                            </p:txEl>
                                          </p:spTgt>
                                        </p:tgtEl>
                                      </p:cBhvr>
                                      <p:from x="100000" y="100000"/>
                                      <p:to x="80000" y="100000"/>
                                    </p:animScale>
                                    <p:anim by="(#ppt_h/3+#ppt_w*0.1)" calcmode="lin" valueType="num">
                                      <p:cBhvr additive="sum">
                                        <p:cTn id="56" dur="200" decel="100000" autoRev="1" fill="hold">
                                          <p:stCondLst>
                                            <p:cond delay="600"/>
                                          </p:stCondLst>
                                        </p:cTn>
                                        <p:tgtEl>
                                          <p:spTgt spid="11">
                                            <p:txEl>
                                              <p:pRg st="1" end="1"/>
                                            </p:txEl>
                                          </p:spTgt>
                                        </p:tgtEl>
                                        <p:attrNameLst>
                                          <p:attrName>ppt_x</p:attrName>
                                        </p:attrNameLst>
                                      </p:cBhvr>
                                    </p:anim>
                                  </p:childTnLst>
                                </p:cTn>
                              </p:par>
                            </p:childTnLst>
                          </p:cTn>
                        </p:par>
                        <p:par>
                          <p:cTn id="57" fill="hold">
                            <p:stCondLst>
                              <p:cond delay="8000"/>
                            </p:stCondLst>
                            <p:childTnLst>
                              <p:par>
                                <p:cTn id="58" presetID="34" presetClass="entr" presetSubtype="0" fill="hold" nodeType="afterEffect">
                                  <p:stCondLst>
                                    <p:cond delay="0"/>
                                  </p:stCondLst>
                                  <p:childTnLst>
                                    <p:set>
                                      <p:cBhvr>
                                        <p:cTn id="59" dur="1" fill="hold">
                                          <p:stCondLst>
                                            <p:cond delay="0"/>
                                          </p:stCondLst>
                                        </p:cTn>
                                        <p:tgtEl>
                                          <p:spTgt spid="11">
                                            <p:txEl>
                                              <p:pRg st="2" end="2"/>
                                            </p:txEl>
                                          </p:spTgt>
                                        </p:tgtEl>
                                        <p:attrNameLst>
                                          <p:attrName>style.visibility</p:attrName>
                                        </p:attrNameLst>
                                      </p:cBhvr>
                                      <p:to>
                                        <p:strVal val="visible"/>
                                      </p:to>
                                    </p:set>
                                    <p:anim from="(-#ppt_w/2)" to="(#ppt_x)" calcmode="lin" valueType="num">
                                      <p:cBhvr>
                                        <p:cTn id="60" dur="600" fill="hold">
                                          <p:stCondLst>
                                            <p:cond delay="0"/>
                                          </p:stCondLst>
                                        </p:cTn>
                                        <p:tgtEl>
                                          <p:spTgt spid="11">
                                            <p:txEl>
                                              <p:pRg st="2" end="2"/>
                                            </p:txEl>
                                          </p:spTgt>
                                        </p:tgtEl>
                                        <p:attrNameLst>
                                          <p:attrName>ppt_x</p:attrName>
                                        </p:attrNameLst>
                                      </p:cBhvr>
                                    </p:anim>
                                    <p:anim from="0" to="-1.0" calcmode="lin" valueType="num">
                                      <p:cBhvr>
                                        <p:cTn id="61" dur="200" decel="50000" autoRev="1" fill="hold">
                                          <p:stCondLst>
                                            <p:cond delay="600"/>
                                          </p:stCondLst>
                                        </p:cTn>
                                        <p:tgtEl>
                                          <p:spTgt spid="11">
                                            <p:txEl>
                                              <p:pRg st="2" end="2"/>
                                            </p:txEl>
                                          </p:spTgt>
                                        </p:tgtEl>
                                        <p:attrNameLst>
                                          <p:attrName>xshear</p:attrName>
                                        </p:attrNameLst>
                                      </p:cBhvr>
                                    </p:anim>
                                    <p:animScale>
                                      <p:cBhvr>
                                        <p:cTn id="62" dur="200" decel="100000" autoRev="1" fill="hold">
                                          <p:stCondLst>
                                            <p:cond delay="600"/>
                                          </p:stCondLst>
                                        </p:cTn>
                                        <p:tgtEl>
                                          <p:spTgt spid="11">
                                            <p:txEl>
                                              <p:pRg st="2" end="2"/>
                                            </p:txEl>
                                          </p:spTgt>
                                        </p:tgtEl>
                                      </p:cBhvr>
                                      <p:from x="100000" y="100000"/>
                                      <p:to x="80000" y="100000"/>
                                    </p:animScale>
                                    <p:anim by="(#ppt_h/3+#ppt_w*0.1)" calcmode="lin" valueType="num">
                                      <p:cBhvr additive="sum">
                                        <p:cTn id="63" dur="200" decel="100000" autoRev="1" fill="hold">
                                          <p:stCondLst>
                                            <p:cond delay="600"/>
                                          </p:stCondLst>
                                        </p:cTn>
                                        <p:tgtEl>
                                          <p:spTgt spid="11">
                                            <p:txEl>
                                              <p:pRg st="2" end="2"/>
                                            </p:txEl>
                                          </p:spTgt>
                                        </p:tgtEl>
                                        <p:attrNameLst>
                                          <p:attrName>ppt_x</p:attrName>
                                        </p:attrNameLst>
                                      </p:cBhvr>
                                    </p:anim>
                                  </p:childTnLst>
                                </p:cTn>
                              </p:par>
                            </p:childTnLst>
                          </p:cTn>
                        </p:par>
                        <p:par>
                          <p:cTn id="64" fill="hold">
                            <p:stCondLst>
                              <p:cond delay="9000"/>
                            </p:stCondLst>
                            <p:childTnLst>
                              <p:par>
                                <p:cTn id="65" presetID="34" presetClass="entr" presetSubtype="0" fill="hold" nodeType="afterEffect">
                                  <p:stCondLst>
                                    <p:cond delay="0"/>
                                  </p:stCondLst>
                                  <p:childTnLst>
                                    <p:set>
                                      <p:cBhvr>
                                        <p:cTn id="66" dur="1" fill="hold">
                                          <p:stCondLst>
                                            <p:cond delay="0"/>
                                          </p:stCondLst>
                                        </p:cTn>
                                        <p:tgtEl>
                                          <p:spTgt spid="11">
                                            <p:txEl>
                                              <p:pRg st="3" end="3"/>
                                            </p:txEl>
                                          </p:spTgt>
                                        </p:tgtEl>
                                        <p:attrNameLst>
                                          <p:attrName>style.visibility</p:attrName>
                                        </p:attrNameLst>
                                      </p:cBhvr>
                                      <p:to>
                                        <p:strVal val="visible"/>
                                      </p:to>
                                    </p:set>
                                    <p:anim from="(-#ppt_w/2)" to="(#ppt_x)" calcmode="lin" valueType="num">
                                      <p:cBhvr>
                                        <p:cTn id="67" dur="600" fill="hold">
                                          <p:stCondLst>
                                            <p:cond delay="0"/>
                                          </p:stCondLst>
                                        </p:cTn>
                                        <p:tgtEl>
                                          <p:spTgt spid="11">
                                            <p:txEl>
                                              <p:pRg st="3" end="3"/>
                                            </p:txEl>
                                          </p:spTgt>
                                        </p:tgtEl>
                                        <p:attrNameLst>
                                          <p:attrName>ppt_x</p:attrName>
                                        </p:attrNameLst>
                                      </p:cBhvr>
                                    </p:anim>
                                    <p:anim from="0" to="-1.0" calcmode="lin" valueType="num">
                                      <p:cBhvr>
                                        <p:cTn id="68" dur="200" decel="50000" autoRev="1" fill="hold">
                                          <p:stCondLst>
                                            <p:cond delay="600"/>
                                          </p:stCondLst>
                                        </p:cTn>
                                        <p:tgtEl>
                                          <p:spTgt spid="11">
                                            <p:txEl>
                                              <p:pRg st="3" end="3"/>
                                            </p:txEl>
                                          </p:spTgt>
                                        </p:tgtEl>
                                        <p:attrNameLst>
                                          <p:attrName>xshear</p:attrName>
                                        </p:attrNameLst>
                                      </p:cBhvr>
                                    </p:anim>
                                    <p:animScale>
                                      <p:cBhvr>
                                        <p:cTn id="69" dur="200" decel="100000" autoRev="1" fill="hold">
                                          <p:stCondLst>
                                            <p:cond delay="600"/>
                                          </p:stCondLst>
                                        </p:cTn>
                                        <p:tgtEl>
                                          <p:spTgt spid="11">
                                            <p:txEl>
                                              <p:pRg st="3" end="3"/>
                                            </p:txEl>
                                          </p:spTgt>
                                        </p:tgtEl>
                                      </p:cBhvr>
                                      <p:from x="100000" y="100000"/>
                                      <p:to x="80000" y="100000"/>
                                    </p:animScale>
                                    <p:anim by="(#ppt_h/3+#ppt_w*0.1)" calcmode="lin" valueType="num">
                                      <p:cBhvr additive="sum">
                                        <p:cTn id="70" dur="200" decel="100000" autoRev="1" fill="hold">
                                          <p:stCondLst>
                                            <p:cond delay="600"/>
                                          </p:stCondLst>
                                        </p:cTn>
                                        <p:tgtEl>
                                          <p:spTgt spid="11">
                                            <p:txEl>
                                              <p:pRg st="3" end="3"/>
                                            </p:txEl>
                                          </p:spTgt>
                                        </p:tgtEl>
                                        <p:attrNameLst>
                                          <p:attrName>ppt_x</p:attrName>
                                        </p:attrNameLst>
                                      </p:cBhvr>
                                    </p:anim>
                                  </p:childTnLst>
                                </p:cTn>
                              </p:par>
                            </p:childTnLst>
                          </p:cTn>
                        </p:par>
                        <p:par>
                          <p:cTn id="71" fill="hold">
                            <p:stCondLst>
                              <p:cond delay="10000"/>
                            </p:stCondLst>
                            <p:childTnLst>
                              <p:par>
                                <p:cTn id="72" presetID="34" presetClass="entr" presetSubtype="0" fill="hold" nodeType="afterEffect">
                                  <p:stCondLst>
                                    <p:cond delay="0"/>
                                  </p:stCondLst>
                                  <p:childTnLst>
                                    <p:set>
                                      <p:cBhvr>
                                        <p:cTn id="73" dur="1" fill="hold">
                                          <p:stCondLst>
                                            <p:cond delay="0"/>
                                          </p:stCondLst>
                                        </p:cTn>
                                        <p:tgtEl>
                                          <p:spTgt spid="11">
                                            <p:txEl>
                                              <p:pRg st="4" end="4"/>
                                            </p:txEl>
                                          </p:spTgt>
                                        </p:tgtEl>
                                        <p:attrNameLst>
                                          <p:attrName>style.visibility</p:attrName>
                                        </p:attrNameLst>
                                      </p:cBhvr>
                                      <p:to>
                                        <p:strVal val="visible"/>
                                      </p:to>
                                    </p:set>
                                    <p:anim from="(-#ppt_w/2)" to="(#ppt_x)" calcmode="lin" valueType="num">
                                      <p:cBhvr>
                                        <p:cTn id="74" dur="600" fill="hold">
                                          <p:stCondLst>
                                            <p:cond delay="0"/>
                                          </p:stCondLst>
                                        </p:cTn>
                                        <p:tgtEl>
                                          <p:spTgt spid="11">
                                            <p:txEl>
                                              <p:pRg st="4" end="4"/>
                                            </p:txEl>
                                          </p:spTgt>
                                        </p:tgtEl>
                                        <p:attrNameLst>
                                          <p:attrName>ppt_x</p:attrName>
                                        </p:attrNameLst>
                                      </p:cBhvr>
                                    </p:anim>
                                    <p:anim from="0" to="-1.0" calcmode="lin" valueType="num">
                                      <p:cBhvr>
                                        <p:cTn id="75" dur="200" decel="50000" autoRev="1" fill="hold">
                                          <p:stCondLst>
                                            <p:cond delay="600"/>
                                          </p:stCondLst>
                                        </p:cTn>
                                        <p:tgtEl>
                                          <p:spTgt spid="11">
                                            <p:txEl>
                                              <p:pRg st="4" end="4"/>
                                            </p:txEl>
                                          </p:spTgt>
                                        </p:tgtEl>
                                        <p:attrNameLst>
                                          <p:attrName>xshear</p:attrName>
                                        </p:attrNameLst>
                                      </p:cBhvr>
                                    </p:anim>
                                    <p:animScale>
                                      <p:cBhvr>
                                        <p:cTn id="76" dur="200" decel="100000" autoRev="1" fill="hold">
                                          <p:stCondLst>
                                            <p:cond delay="600"/>
                                          </p:stCondLst>
                                        </p:cTn>
                                        <p:tgtEl>
                                          <p:spTgt spid="11">
                                            <p:txEl>
                                              <p:pRg st="4" end="4"/>
                                            </p:txEl>
                                          </p:spTgt>
                                        </p:tgtEl>
                                      </p:cBhvr>
                                      <p:from x="100000" y="100000"/>
                                      <p:to x="80000" y="100000"/>
                                    </p:animScale>
                                    <p:anim by="(#ppt_h/3+#ppt_w*0.1)" calcmode="lin" valueType="num">
                                      <p:cBhvr additive="sum">
                                        <p:cTn id="77" dur="200" decel="100000" autoRev="1" fill="hold">
                                          <p:stCondLst>
                                            <p:cond delay="600"/>
                                          </p:stCondLst>
                                        </p:cTn>
                                        <p:tgtEl>
                                          <p:spTgt spid="11">
                                            <p:txEl>
                                              <p:pRg st="4" end="4"/>
                                            </p:txEl>
                                          </p:spTgt>
                                        </p:tgtEl>
                                        <p:attrNameLst>
                                          <p:attrName>ppt_x</p:attrName>
                                        </p:attrNameLst>
                                      </p:cBhvr>
                                    </p:anim>
                                  </p:childTnLst>
                                </p:cTn>
                              </p:par>
                            </p:childTnLst>
                          </p:cTn>
                        </p:par>
                        <p:par>
                          <p:cTn id="78" fill="hold">
                            <p:stCondLst>
                              <p:cond delay="11000"/>
                            </p:stCondLst>
                            <p:childTnLst>
                              <p:par>
                                <p:cTn id="79" presetID="34" presetClass="entr" presetSubtype="0" fill="hold" nodeType="afterEffect">
                                  <p:stCondLst>
                                    <p:cond delay="0"/>
                                  </p:stCondLst>
                                  <p:childTnLst>
                                    <p:set>
                                      <p:cBhvr>
                                        <p:cTn id="80" dur="1" fill="hold">
                                          <p:stCondLst>
                                            <p:cond delay="0"/>
                                          </p:stCondLst>
                                        </p:cTn>
                                        <p:tgtEl>
                                          <p:spTgt spid="11">
                                            <p:txEl>
                                              <p:pRg st="5" end="5"/>
                                            </p:txEl>
                                          </p:spTgt>
                                        </p:tgtEl>
                                        <p:attrNameLst>
                                          <p:attrName>style.visibility</p:attrName>
                                        </p:attrNameLst>
                                      </p:cBhvr>
                                      <p:to>
                                        <p:strVal val="visible"/>
                                      </p:to>
                                    </p:set>
                                    <p:anim from="(-#ppt_w/2)" to="(#ppt_x)" calcmode="lin" valueType="num">
                                      <p:cBhvr>
                                        <p:cTn id="81" dur="600" fill="hold">
                                          <p:stCondLst>
                                            <p:cond delay="0"/>
                                          </p:stCondLst>
                                        </p:cTn>
                                        <p:tgtEl>
                                          <p:spTgt spid="11">
                                            <p:txEl>
                                              <p:pRg st="5" end="5"/>
                                            </p:txEl>
                                          </p:spTgt>
                                        </p:tgtEl>
                                        <p:attrNameLst>
                                          <p:attrName>ppt_x</p:attrName>
                                        </p:attrNameLst>
                                      </p:cBhvr>
                                    </p:anim>
                                    <p:anim from="0" to="-1.0" calcmode="lin" valueType="num">
                                      <p:cBhvr>
                                        <p:cTn id="82" dur="200" decel="50000" autoRev="1" fill="hold">
                                          <p:stCondLst>
                                            <p:cond delay="600"/>
                                          </p:stCondLst>
                                        </p:cTn>
                                        <p:tgtEl>
                                          <p:spTgt spid="11">
                                            <p:txEl>
                                              <p:pRg st="5" end="5"/>
                                            </p:txEl>
                                          </p:spTgt>
                                        </p:tgtEl>
                                        <p:attrNameLst>
                                          <p:attrName>xshear</p:attrName>
                                        </p:attrNameLst>
                                      </p:cBhvr>
                                    </p:anim>
                                    <p:animScale>
                                      <p:cBhvr>
                                        <p:cTn id="83" dur="200" decel="100000" autoRev="1" fill="hold">
                                          <p:stCondLst>
                                            <p:cond delay="600"/>
                                          </p:stCondLst>
                                        </p:cTn>
                                        <p:tgtEl>
                                          <p:spTgt spid="11">
                                            <p:txEl>
                                              <p:pRg st="5" end="5"/>
                                            </p:txEl>
                                          </p:spTgt>
                                        </p:tgtEl>
                                      </p:cBhvr>
                                      <p:from x="100000" y="100000"/>
                                      <p:to x="80000" y="100000"/>
                                    </p:animScale>
                                    <p:anim by="(#ppt_h/3+#ppt_w*0.1)" calcmode="lin" valueType="num">
                                      <p:cBhvr additive="sum">
                                        <p:cTn id="84" dur="200" decel="100000" autoRev="1" fill="hold">
                                          <p:stCondLst>
                                            <p:cond delay="600"/>
                                          </p:stCondLst>
                                        </p:cTn>
                                        <p:tgtEl>
                                          <p:spTgt spid="11">
                                            <p:txEl>
                                              <p:pRg st="5" end="5"/>
                                            </p:txEl>
                                          </p:spTgt>
                                        </p:tgtEl>
                                        <p:attrNameLst>
                                          <p:attrName>ppt_x</p:attrName>
                                        </p:attrNameLst>
                                      </p:cBhvr>
                                    </p:anim>
                                  </p:childTnLst>
                                </p:cTn>
                              </p:par>
                            </p:childTnLst>
                          </p:cTn>
                        </p:par>
                        <p:par>
                          <p:cTn id="85" fill="hold">
                            <p:stCondLst>
                              <p:cond delay="12000"/>
                            </p:stCondLst>
                            <p:childTnLst>
                              <p:par>
                                <p:cTn id="86" presetID="34" presetClass="entr" presetSubtype="0" fill="hold" nodeType="afterEffect">
                                  <p:stCondLst>
                                    <p:cond delay="0"/>
                                  </p:stCondLst>
                                  <p:childTnLst>
                                    <p:set>
                                      <p:cBhvr>
                                        <p:cTn id="87" dur="1" fill="hold">
                                          <p:stCondLst>
                                            <p:cond delay="0"/>
                                          </p:stCondLst>
                                        </p:cTn>
                                        <p:tgtEl>
                                          <p:spTgt spid="11">
                                            <p:txEl>
                                              <p:pRg st="6" end="6"/>
                                            </p:txEl>
                                          </p:spTgt>
                                        </p:tgtEl>
                                        <p:attrNameLst>
                                          <p:attrName>style.visibility</p:attrName>
                                        </p:attrNameLst>
                                      </p:cBhvr>
                                      <p:to>
                                        <p:strVal val="visible"/>
                                      </p:to>
                                    </p:set>
                                    <p:anim from="(-#ppt_w/2)" to="(#ppt_x)" calcmode="lin" valueType="num">
                                      <p:cBhvr>
                                        <p:cTn id="88" dur="600" fill="hold">
                                          <p:stCondLst>
                                            <p:cond delay="0"/>
                                          </p:stCondLst>
                                        </p:cTn>
                                        <p:tgtEl>
                                          <p:spTgt spid="11">
                                            <p:txEl>
                                              <p:pRg st="6" end="6"/>
                                            </p:txEl>
                                          </p:spTgt>
                                        </p:tgtEl>
                                        <p:attrNameLst>
                                          <p:attrName>ppt_x</p:attrName>
                                        </p:attrNameLst>
                                      </p:cBhvr>
                                    </p:anim>
                                    <p:anim from="0" to="-1.0" calcmode="lin" valueType="num">
                                      <p:cBhvr>
                                        <p:cTn id="89" dur="200" decel="50000" autoRev="1" fill="hold">
                                          <p:stCondLst>
                                            <p:cond delay="600"/>
                                          </p:stCondLst>
                                        </p:cTn>
                                        <p:tgtEl>
                                          <p:spTgt spid="11">
                                            <p:txEl>
                                              <p:pRg st="6" end="6"/>
                                            </p:txEl>
                                          </p:spTgt>
                                        </p:tgtEl>
                                        <p:attrNameLst>
                                          <p:attrName>xshear</p:attrName>
                                        </p:attrNameLst>
                                      </p:cBhvr>
                                    </p:anim>
                                    <p:animScale>
                                      <p:cBhvr>
                                        <p:cTn id="90" dur="200" decel="100000" autoRev="1" fill="hold">
                                          <p:stCondLst>
                                            <p:cond delay="600"/>
                                          </p:stCondLst>
                                        </p:cTn>
                                        <p:tgtEl>
                                          <p:spTgt spid="11">
                                            <p:txEl>
                                              <p:pRg st="6" end="6"/>
                                            </p:txEl>
                                          </p:spTgt>
                                        </p:tgtEl>
                                      </p:cBhvr>
                                      <p:from x="100000" y="100000"/>
                                      <p:to x="80000" y="100000"/>
                                    </p:animScale>
                                    <p:anim by="(#ppt_h/3+#ppt_w*0.1)" calcmode="lin" valueType="num">
                                      <p:cBhvr additive="sum">
                                        <p:cTn id="91" dur="200" decel="100000" autoRev="1" fill="hold">
                                          <p:stCondLst>
                                            <p:cond delay="600"/>
                                          </p:stCondLst>
                                        </p:cTn>
                                        <p:tgtEl>
                                          <p:spTgt spid="11">
                                            <p:txEl>
                                              <p:pRg st="6" end="6"/>
                                            </p:txEl>
                                          </p:spTgt>
                                        </p:tgtEl>
                                        <p:attrNameLst>
                                          <p:attrName>ppt_x</p:attrName>
                                        </p:attrNameLst>
                                      </p:cBhvr>
                                    </p:anim>
                                  </p:childTnLst>
                                </p:cTn>
                              </p:par>
                            </p:childTnLst>
                          </p:cTn>
                        </p:par>
                        <p:par>
                          <p:cTn id="92" fill="hold">
                            <p:stCondLst>
                              <p:cond delay="13000"/>
                            </p:stCondLst>
                            <p:childTnLst>
                              <p:par>
                                <p:cTn id="93" presetID="34" presetClass="entr" presetSubtype="0" fill="hold" nodeType="afterEffect">
                                  <p:stCondLst>
                                    <p:cond delay="0"/>
                                  </p:stCondLst>
                                  <p:childTnLst>
                                    <p:set>
                                      <p:cBhvr>
                                        <p:cTn id="94" dur="1" fill="hold">
                                          <p:stCondLst>
                                            <p:cond delay="0"/>
                                          </p:stCondLst>
                                        </p:cTn>
                                        <p:tgtEl>
                                          <p:spTgt spid="11">
                                            <p:txEl>
                                              <p:pRg st="7" end="7"/>
                                            </p:txEl>
                                          </p:spTgt>
                                        </p:tgtEl>
                                        <p:attrNameLst>
                                          <p:attrName>style.visibility</p:attrName>
                                        </p:attrNameLst>
                                      </p:cBhvr>
                                      <p:to>
                                        <p:strVal val="visible"/>
                                      </p:to>
                                    </p:set>
                                    <p:anim from="(-#ppt_w/2)" to="(#ppt_x)" calcmode="lin" valueType="num">
                                      <p:cBhvr>
                                        <p:cTn id="95" dur="600" fill="hold">
                                          <p:stCondLst>
                                            <p:cond delay="0"/>
                                          </p:stCondLst>
                                        </p:cTn>
                                        <p:tgtEl>
                                          <p:spTgt spid="11">
                                            <p:txEl>
                                              <p:pRg st="7" end="7"/>
                                            </p:txEl>
                                          </p:spTgt>
                                        </p:tgtEl>
                                        <p:attrNameLst>
                                          <p:attrName>ppt_x</p:attrName>
                                        </p:attrNameLst>
                                      </p:cBhvr>
                                    </p:anim>
                                    <p:anim from="0" to="-1.0" calcmode="lin" valueType="num">
                                      <p:cBhvr>
                                        <p:cTn id="96" dur="200" decel="50000" autoRev="1" fill="hold">
                                          <p:stCondLst>
                                            <p:cond delay="600"/>
                                          </p:stCondLst>
                                        </p:cTn>
                                        <p:tgtEl>
                                          <p:spTgt spid="11">
                                            <p:txEl>
                                              <p:pRg st="7" end="7"/>
                                            </p:txEl>
                                          </p:spTgt>
                                        </p:tgtEl>
                                        <p:attrNameLst>
                                          <p:attrName>xshear</p:attrName>
                                        </p:attrNameLst>
                                      </p:cBhvr>
                                    </p:anim>
                                    <p:animScale>
                                      <p:cBhvr>
                                        <p:cTn id="97" dur="200" decel="100000" autoRev="1" fill="hold">
                                          <p:stCondLst>
                                            <p:cond delay="600"/>
                                          </p:stCondLst>
                                        </p:cTn>
                                        <p:tgtEl>
                                          <p:spTgt spid="11">
                                            <p:txEl>
                                              <p:pRg st="7" end="7"/>
                                            </p:txEl>
                                          </p:spTgt>
                                        </p:tgtEl>
                                      </p:cBhvr>
                                      <p:from x="100000" y="100000"/>
                                      <p:to x="80000" y="100000"/>
                                    </p:animScale>
                                    <p:anim by="(#ppt_h/3+#ppt_w*0.1)" calcmode="lin" valueType="num">
                                      <p:cBhvr additive="sum">
                                        <p:cTn id="98" dur="200" decel="100000" autoRev="1" fill="hold">
                                          <p:stCondLst>
                                            <p:cond delay="600"/>
                                          </p:stCondLst>
                                        </p:cTn>
                                        <p:tgtEl>
                                          <p:spTgt spid="11">
                                            <p:txEl>
                                              <p:pRg st="7" end="7"/>
                                            </p:txEl>
                                          </p:spTgt>
                                        </p:tgtEl>
                                        <p:attrNameLst>
                                          <p:attrName>ppt_x</p:attrName>
                                        </p:attrNameLst>
                                      </p:cBhvr>
                                    </p:anim>
                                  </p:childTnLst>
                                </p:cTn>
                              </p:par>
                            </p:childTnLst>
                          </p:cTn>
                        </p:par>
                        <p:par>
                          <p:cTn id="99" fill="hold">
                            <p:stCondLst>
                              <p:cond delay="14000"/>
                            </p:stCondLst>
                            <p:childTnLst>
                              <p:par>
                                <p:cTn id="100" presetID="34" presetClass="entr" presetSubtype="0" fill="hold" nodeType="afterEffect">
                                  <p:stCondLst>
                                    <p:cond delay="0"/>
                                  </p:stCondLst>
                                  <p:childTnLst>
                                    <p:set>
                                      <p:cBhvr>
                                        <p:cTn id="101" dur="1" fill="hold">
                                          <p:stCondLst>
                                            <p:cond delay="0"/>
                                          </p:stCondLst>
                                        </p:cTn>
                                        <p:tgtEl>
                                          <p:spTgt spid="11">
                                            <p:txEl>
                                              <p:pRg st="8" end="8"/>
                                            </p:txEl>
                                          </p:spTgt>
                                        </p:tgtEl>
                                        <p:attrNameLst>
                                          <p:attrName>style.visibility</p:attrName>
                                        </p:attrNameLst>
                                      </p:cBhvr>
                                      <p:to>
                                        <p:strVal val="visible"/>
                                      </p:to>
                                    </p:set>
                                    <p:anim from="(-#ppt_w/2)" to="(#ppt_x)" calcmode="lin" valueType="num">
                                      <p:cBhvr>
                                        <p:cTn id="102" dur="600" fill="hold">
                                          <p:stCondLst>
                                            <p:cond delay="0"/>
                                          </p:stCondLst>
                                        </p:cTn>
                                        <p:tgtEl>
                                          <p:spTgt spid="11">
                                            <p:txEl>
                                              <p:pRg st="8" end="8"/>
                                            </p:txEl>
                                          </p:spTgt>
                                        </p:tgtEl>
                                        <p:attrNameLst>
                                          <p:attrName>ppt_x</p:attrName>
                                        </p:attrNameLst>
                                      </p:cBhvr>
                                    </p:anim>
                                    <p:anim from="0" to="-1.0" calcmode="lin" valueType="num">
                                      <p:cBhvr>
                                        <p:cTn id="103" dur="200" decel="50000" autoRev="1" fill="hold">
                                          <p:stCondLst>
                                            <p:cond delay="600"/>
                                          </p:stCondLst>
                                        </p:cTn>
                                        <p:tgtEl>
                                          <p:spTgt spid="11">
                                            <p:txEl>
                                              <p:pRg st="8" end="8"/>
                                            </p:txEl>
                                          </p:spTgt>
                                        </p:tgtEl>
                                        <p:attrNameLst>
                                          <p:attrName>xshear</p:attrName>
                                        </p:attrNameLst>
                                      </p:cBhvr>
                                    </p:anim>
                                    <p:animScale>
                                      <p:cBhvr>
                                        <p:cTn id="104" dur="200" decel="100000" autoRev="1" fill="hold">
                                          <p:stCondLst>
                                            <p:cond delay="600"/>
                                          </p:stCondLst>
                                        </p:cTn>
                                        <p:tgtEl>
                                          <p:spTgt spid="11">
                                            <p:txEl>
                                              <p:pRg st="8" end="8"/>
                                            </p:txEl>
                                          </p:spTgt>
                                        </p:tgtEl>
                                      </p:cBhvr>
                                      <p:from x="100000" y="100000"/>
                                      <p:to x="80000" y="100000"/>
                                    </p:animScale>
                                    <p:anim by="(#ppt_h/3+#ppt_w*0.1)" calcmode="lin" valueType="num">
                                      <p:cBhvr additive="sum">
                                        <p:cTn id="105" dur="200" decel="100000" autoRev="1" fill="hold">
                                          <p:stCondLst>
                                            <p:cond delay="600"/>
                                          </p:stCondLst>
                                        </p:cTn>
                                        <p:tgtEl>
                                          <p:spTgt spid="11">
                                            <p:txEl>
                                              <p:pRg st="8" end="8"/>
                                            </p:txEl>
                                          </p:spTgt>
                                        </p:tgtEl>
                                        <p:attrNameLst>
                                          <p:attrName>ppt_x</p:attrName>
                                        </p:attrNameLst>
                                      </p:cBhvr>
                                    </p:anim>
                                  </p:childTnLst>
                                </p:cTn>
                              </p:par>
                            </p:childTnLst>
                          </p:cTn>
                        </p:par>
                        <p:par>
                          <p:cTn id="106" fill="hold">
                            <p:stCondLst>
                              <p:cond delay="15000"/>
                            </p:stCondLst>
                            <p:childTnLst>
                              <p:par>
                                <p:cTn id="107" presetID="34" presetClass="entr" presetSubtype="0" fill="hold" nodeType="afterEffect">
                                  <p:stCondLst>
                                    <p:cond delay="0"/>
                                  </p:stCondLst>
                                  <p:childTnLst>
                                    <p:set>
                                      <p:cBhvr>
                                        <p:cTn id="108" dur="1" fill="hold">
                                          <p:stCondLst>
                                            <p:cond delay="0"/>
                                          </p:stCondLst>
                                        </p:cTn>
                                        <p:tgtEl>
                                          <p:spTgt spid="11">
                                            <p:txEl>
                                              <p:pRg st="9" end="9"/>
                                            </p:txEl>
                                          </p:spTgt>
                                        </p:tgtEl>
                                        <p:attrNameLst>
                                          <p:attrName>style.visibility</p:attrName>
                                        </p:attrNameLst>
                                      </p:cBhvr>
                                      <p:to>
                                        <p:strVal val="visible"/>
                                      </p:to>
                                    </p:set>
                                    <p:anim from="(-#ppt_w/2)" to="(#ppt_x)" calcmode="lin" valueType="num">
                                      <p:cBhvr>
                                        <p:cTn id="109" dur="600" fill="hold">
                                          <p:stCondLst>
                                            <p:cond delay="0"/>
                                          </p:stCondLst>
                                        </p:cTn>
                                        <p:tgtEl>
                                          <p:spTgt spid="11">
                                            <p:txEl>
                                              <p:pRg st="9" end="9"/>
                                            </p:txEl>
                                          </p:spTgt>
                                        </p:tgtEl>
                                        <p:attrNameLst>
                                          <p:attrName>ppt_x</p:attrName>
                                        </p:attrNameLst>
                                      </p:cBhvr>
                                    </p:anim>
                                    <p:anim from="0" to="-1.0" calcmode="lin" valueType="num">
                                      <p:cBhvr>
                                        <p:cTn id="110" dur="200" decel="50000" autoRev="1" fill="hold">
                                          <p:stCondLst>
                                            <p:cond delay="600"/>
                                          </p:stCondLst>
                                        </p:cTn>
                                        <p:tgtEl>
                                          <p:spTgt spid="11">
                                            <p:txEl>
                                              <p:pRg st="9" end="9"/>
                                            </p:txEl>
                                          </p:spTgt>
                                        </p:tgtEl>
                                        <p:attrNameLst>
                                          <p:attrName>xshear</p:attrName>
                                        </p:attrNameLst>
                                      </p:cBhvr>
                                    </p:anim>
                                    <p:animScale>
                                      <p:cBhvr>
                                        <p:cTn id="111" dur="200" decel="100000" autoRev="1" fill="hold">
                                          <p:stCondLst>
                                            <p:cond delay="600"/>
                                          </p:stCondLst>
                                        </p:cTn>
                                        <p:tgtEl>
                                          <p:spTgt spid="11">
                                            <p:txEl>
                                              <p:pRg st="9" end="9"/>
                                            </p:txEl>
                                          </p:spTgt>
                                        </p:tgtEl>
                                      </p:cBhvr>
                                      <p:from x="100000" y="100000"/>
                                      <p:to x="80000" y="100000"/>
                                    </p:animScale>
                                    <p:anim by="(#ppt_h/3+#ppt_w*0.1)" calcmode="lin" valueType="num">
                                      <p:cBhvr additive="sum">
                                        <p:cTn id="112" dur="200" decel="100000" autoRev="1" fill="hold">
                                          <p:stCondLst>
                                            <p:cond delay="600"/>
                                          </p:stCondLst>
                                        </p:cTn>
                                        <p:tgtEl>
                                          <p:spTgt spid="11">
                                            <p:txEl>
                                              <p:pRg st="9" end="9"/>
                                            </p:txEl>
                                          </p:spTgt>
                                        </p:tgtEl>
                                        <p:attrNameLst>
                                          <p:attrName>ppt_x</p:attrName>
                                        </p:attrNameLst>
                                      </p:cBhvr>
                                    </p:anim>
                                  </p:childTnLst>
                                </p:cTn>
                              </p:par>
                            </p:childTnLst>
                          </p:cTn>
                        </p:par>
                        <p:par>
                          <p:cTn id="113" fill="hold">
                            <p:stCondLst>
                              <p:cond delay="16000"/>
                            </p:stCondLst>
                            <p:childTnLst>
                              <p:par>
                                <p:cTn id="114" presetID="34" presetClass="entr" presetSubtype="0" fill="hold" nodeType="afterEffect">
                                  <p:stCondLst>
                                    <p:cond delay="0"/>
                                  </p:stCondLst>
                                  <p:childTnLst>
                                    <p:set>
                                      <p:cBhvr>
                                        <p:cTn id="115" dur="1" fill="hold">
                                          <p:stCondLst>
                                            <p:cond delay="0"/>
                                          </p:stCondLst>
                                        </p:cTn>
                                        <p:tgtEl>
                                          <p:spTgt spid="11">
                                            <p:txEl>
                                              <p:pRg st="10" end="10"/>
                                            </p:txEl>
                                          </p:spTgt>
                                        </p:tgtEl>
                                        <p:attrNameLst>
                                          <p:attrName>style.visibility</p:attrName>
                                        </p:attrNameLst>
                                      </p:cBhvr>
                                      <p:to>
                                        <p:strVal val="visible"/>
                                      </p:to>
                                    </p:set>
                                    <p:anim from="(-#ppt_w/2)" to="(#ppt_x)" calcmode="lin" valueType="num">
                                      <p:cBhvr>
                                        <p:cTn id="116" dur="600" fill="hold">
                                          <p:stCondLst>
                                            <p:cond delay="0"/>
                                          </p:stCondLst>
                                        </p:cTn>
                                        <p:tgtEl>
                                          <p:spTgt spid="11">
                                            <p:txEl>
                                              <p:pRg st="10" end="10"/>
                                            </p:txEl>
                                          </p:spTgt>
                                        </p:tgtEl>
                                        <p:attrNameLst>
                                          <p:attrName>ppt_x</p:attrName>
                                        </p:attrNameLst>
                                      </p:cBhvr>
                                    </p:anim>
                                    <p:anim from="0" to="-1.0" calcmode="lin" valueType="num">
                                      <p:cBhvr>
                                        <p:cTn id="117" dur="200" decel="50000" autoRev="1" fill="hold">
                                          <p:stCondLst>
                                            <p:cond delay="600"/>
                                          </p:stCondLst>
                                        </p:cTn>
                                        <p:tgtEl>
                                          <p:spTgt spid="11">
                                            <p:txEl>
                                              <p:pRg st="10" end="10"/>
                                            </p:txEl>
                                          </p:spTgt>
                                        </p:tgtEl>
                                        <p:attrNameLst>
                                          <p:attrName>xshear</p:attrName>
                                        </p:attrNameLst>
                                      </p:cBhvr>
                                    </p:anim>
                                    <p:animScale>
                                      <p:cBhvr>
                                        <p:cTn id="118" dur="200" decel="100000" autoRev="1" fill="hold">
                                          <p:stCondLst>
                                            <p:cond delay="600"/>
                                          </p:stCondLst>
                                        </p:cTn>
                                        <p:tgtEl>
                                          <p:spTgt spid="11">
                                            <p:txEl>
                                              <p:pRg st="10" end="10"/>
                                            </p:txEl>
                                          </p:spTgt>
                                        </p:tgtEl>
                                      </p:cBhvr>
                                      <p:from x="100000" y="100000"/>
                                      <p:to x="80000" y="100000"/>
                                    </p:animScale>
                                    <p:anim by="(#ppt_h/3+#ppt_w*0.1)" calcmode="lin" valueType="num">
                                      <p:cBhvr additive="sum">
                                        <p:cTn id="119" dur="200" decel="100000" autoRev="1" fill="hold">
                                          <p:stCondLst>
                                            <p:cond delay="600"/>
                                          </p:stCondLst>
                                        </p:cTn>
                                        <p:tgtEl>
                                          <p:spTgt spid="11">
                                            <p:txEl>
                                              <p:pRg st="10" end="10"/>
                                            </p:txEl>
                                          </p:spTgt>
                                        </p:tgtEl>
                                        <p:attrNameLst>
                                          <p:attrName>ppt_x</p:attrName>
                                        </p:attrNameLst>
                                      </p:cBhvr>
                                    </p:anim>
                                  </p:childTnLst>
                                </p:cTn>
                              </p:par>
                            </p:childTnLst>
                          </p:cTn>
                        </p:par>
                        <p:par>
                          <p:cTn id="120" fill="hold">
                            <p:stCondLst>
                              <p:cond delay="17000"/>
                            </p:stCondLst>
                            <p:childTnLst>
                              <p:par>
                                <p:cTn id="121" presetID="34" presetClass="entr" presetSubtype="0" fill="hold" nodeType="afterEffect">
                                  <p:stCondLst>
                                    <p:cond delay="0"/>
                                  </p:stCondLst>
                                  <p:childTnLst>
                                    <p:set>
                                      <p:cBhvr>
                                        <p:cTn id="122" dur="1" fill="hold">
                                          <p:stCondLst>
                                            <p:cond delay="0"/>
                                          </p:stCondLst>
                                        </p:cTn>
                                        <p:tgtEl>
                                          <p:spTgt spid="11">
                                            <p:txEl>
                                              <p:pRg st="11" end="11"/>
                                            </p:txEl>
                                          </p:spTgt>
                                        </p:tgtEl>
                                        <p:attrNameLst>
                                          <p:attrName>style.visibility</p:attrName>
                                        </p:attrNameLst>
                                      </p:cBhvr>
                                      <p:to>
                                        <p:strVal val="visible"/>
                                      </p:to>
                                    </p:set>
                                    <p:anim from="(-#ppt_w/2)" to="(#ppt_x)" calcmode="lin" valueType="num">
                                      <p:cBhvr>
                                        <p:cTn id="123" dur="600" fill="hold">
                                          <p:stCondLst>
                                            <p:cond delay="0"/>
                                          </p:stCondLst>
                                        </p:cTn>
                                        <p:tgtEl>
                                          <p:spTgt spid="11">
                                            <p:txEl>
                                              <p:pRg st="11" end="11"/>
                                            </p:txEl>
                                          </p:spTgt>
                                        </p:tgtEl>
                                        <p:attrNameLst>
                                          <p:attrName>ppt_x</p:attrName>
                                        </p:attrNameLst>
                                      </p:cBhvr>
                                    </p:anim>
                                    <p:anim from="0" to="-1.0" calcmode="lin" valueType="num">
                                      <p:cBhvr>
                                        <p:cTn id="124" dur="200" decel="50000" autoRev="1" fill="hold">
                                          <p:stCondLst>
                                            <p:cond delay="600"/>
                                          </p:stCondLst>
                                        </p:cTn>
                                        <p:tgtEl>
                                          <p:spTgt spid="11">
                                            <p:txEl>
                                              <p:pRg st="11" end="11"/>
                                            </p:txEl>
                                          </p:spTgt>
                                        </p:tgtEl>
                                        <p:attrNameLst>
                                          <p:attrName>xshear</p:attrName>
                                        </p:attrNameLst>
                                      </p:cBhvr>
                                    </p:anim>
                                    <p:animScale>
                                      <p:cBhvr>
                                        <p:cTn id="125" dur="200" decel="100000" autoRev="1" fill="hold">
                                          <p:stCondLst>
                                            <p:cond delay="600"/>
                                          </p:stCondLst>
                                        </p:cTn>
                                        <p:tgtEl>
                                          <p:spTgt spid="11">
                                            <p:txEl>
                                              <p:pRg st="11" end="11"/>
                                            </p:txEl>
                                          </p:spTgt>
                                        </p:tgtEl>
                                      </p:cBhvr>
                                      <p:from x="100000" y="100000"/>
                                      <p:to x="80000" y="100000"/>
                                    </p:animScale>
                                    <p:anim by="(#ppt_h/3+#ppt_w*0.1)" calcmode="lin" valueType="num">
                                      <p:cBhvr additive="sum">
                                        <p:cTn id="126" dur="200" decel="100000" autoRev="1" fill="hold">
                                          <p:stCondLst>
                                            <p:cond delay="600"/>
                                          </p:stCondLst>
                                        </p:cTn>
                                        <p:tgtEl>
                                          <p:spTgt spid="11">
                                            <p:txEl>
                                              <p:pRg st="11" end="11"/>
                                            </p:txEl>
                                          </p:spTgt>
                                        </p:tgtEl>
                                        <p:attrNameLst>
                                          <p:attrName>ppt_x</p:attrName>
                                        </p:attrNameLst>
                                      </p:cBhvr>
                                    </p:anim>
                                  </p:childTnLst>
                                </p:cTn>
                              </p:par>
                            </p:childTnLst>
                          </p:cTn>
                        </p:par>
                        <p:par>
                          <p:cTn id="127" fill="hold">
                            <p:stCondLst>
                              <p:cond delay="18000"/>
                            </p:stCondLst>
                            <p:childTnLst>
                              <p:par>
                                <p:cTn id="128" presetID="8" presetClass="entr" presetSubtype="16" fill="hold" grpId="0" nodeType="afterEffect">
                                  <p:stCondLst>
                                    <p:cond delay="0"/>
                                  </p:stCondLst>
                                  <p:childTnLst>
                                    <p:set>
                                      <p:cBhvr>
                                        <p:cTn id="129" dur="1" fill="hold">
                                          <p:stCondLst>
                                            <p:cond delay="0"/>
                                          </p:stCondLst>
                                        </p:cTn>
                                        <p:tgtEl>
                                          <p:spTgt spid="10"/>
                                        </p:tgtEl>
                                        <p:attrNameLst>
                                          <p:attrName>style.visibility</p:attrName>
                                        </p:attrNameLst>
                                      </p:cBhvr>
                                      <p:to>
                                        <p:strVal val="visible"/>
                                      </p:to>
                                    </p:set>
                                    <p:animEffect transition="in" filter="diamond(in)">
                                      <p:cBhvr>
                                        <p:cTn id="130" dur="2000"/>
                                        <p:tgtEl>
                                          <p:spTgt spid="10"/>
                                        </p:tgtEl>
                                      </p:cBhvr>
                                    </p:animEffect>
                                  </p:childTnLst>
                                </p:cTn>
                              </p:par>
                            </p:childTnLst>
                          </p:cTn>
                        </p:par>
                        <p:par>
                          <p:cTn id="131" fill="hold">
                            <p:stCondLst>
                              <p:cond delay="20000"/>
                            </p:stCondLst>
                            <p:childTnLst>
                              <p:par>
                                <p:cTn id="132" presetID="18" presetClass="entr" presetSubtype="12" fill="hold" nodeType="afterEffect">
                                  <p:stCondLst>
                                    <p:cond delay="0"/>
                                  </p:stCondLst>
                                  <p:childTnLst>
                                    <p:set>
                                      <p:cBhvr>
                                        <p:cTn id="133" dur="1" fill="hold">
                                          <p:stCondLst>
                                            <p:cond delay="0"/>
                                          </p:stCondLst>
                                        </p:cTn>
                                        <p:tgtEl>
                                          <p:spTgt spid="7">
                                            <p:txEl>
                                              <p:pRg st="0" end="0"/>
                                            </p:txEl>
                                          </p:spTgt>
                                        </p:tgtEl>
                                        <p:attrNameLst>
                                          <p:attrName>style.visibility</p:attrName>
                                        </p:attrNameLst>
                                      </p:cBhvr>
                                      <p:to>
                                        <p:strVal val="visible"/>
                                      </p:to>
                                    </p:set>
                                    <p:animEffect transition="in" filter="strips(downLeft)">
                                      <p:cBhvr>
                                        <p:cTn id="134"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0" y="6165304"/>
            <a:ext cx="4104456" cy="369332"/>
          </a:xfrm>
          <a:prstGeom prst="rect">
            <a:avLst/>
          </a:prstGeom>
          <a:noFill/>
        </p:spPr>
        <p:txBody>
          <a:bodyPr wrap="square" rtlCol="0">
            <a:spAutoFit/>
          </a:bodyPr>
          <a:lstStyle/>
          <a:p>
            <a:r>
              <a:rPr lang="it-IT" dirty="0" smtClean="0"/>
              <a:t>(Luca Fiorani)</a:t>
            </a:r>
            <a:endParaRPr lang="it-IT" dirty="0"/>
          </a:p>
        </p:txBody>
      </p:sp>
      <p:sp>
        <p:nvSpPr>
          <p:cNvPr id="4" name="Freccia a destra 3">
            <a:hlinkClick r:id="rId2" action="ppaction://hlinksldjump"/>
          </p:cNvPr>
          <p:cNvSpPr/>
          <p:nvPr/>
        </p:nvSpPr>
        <p:spPr>
          <a:xfrm>
            <a:off x="7812360" y="6021288"/>
            <a:ext cx="1043608" cy="836712"/>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ysClr val="windowText" lastClr="000000"/>
                </a:solidFill>
              </a:rPr>
              <a:t>Next Slide</a:t>
            </a:r>
            <a:endParaRPr lang="it-IT" dirty="0">
              <a:solidFill>
                <a:sysClr val="windowText" lastClr="000000"/>
              </a:solidFill>
            </a:endParaRPr>
          </a:p>
        </p:txBody>
      </p:sp>
      <p:sp>
        <p:nvSpPr>
          <p:cNvPr id="5" name="CasellaDiTesto 4"/>
          <p:cNvSpPr txBox="1"/>
          <p:nvPr/>
        </p:nvSpPr>
        <p:spPr>
          <a:xfrm>
            <a:off x="0" y="764704"/>
            <a:ext cx="8748464" cy="4801314"/>
          </a:xfrm>
          <a:prstGeom prst="rect">
            <a:avLst/>
          </a:prstGeom>
          <a:noFill/>
        </p:spPr>
        <p:txBody>
          <a:bodyPr wrap="square" rtlCol="0">
            <a:spAutoFit/>
          </a:bodyPr>
          <a:lstStyle/>
          <a:p>
            <a:pPr lvl="0" algn="ctr" fontAlgn="base">
              <a:spcBef>
                <a:spcPct val="0"/>
              </a:spcBef>
              <a:spcAft>
                <a:spcPct val="0"/>
              </a:spcAft>
            </a:pPr>
            <a:r>
              <a:rPr lang="it-IT" b="1" dirty="0" smtClean="0">
                <a:latin typeface="Segoe UI Symbol" pitchFamily="34" charset="0"/>
                <a:ea typeface="Segoe UI Symbol" pitchFamily="34" charset="0"/>
                <a:cs typeface="Arial" pitchFamily="34" charset="0"/>
              </a:rPr>
              <a:t>Una tipologia diffusa di lavoro minorile è quello svolto nel contesto del nucleo famigliare. In questo caso i lavori svolti dai minori possono essere i più diversi: si passa dallo svolgimento dei lavori domestici, al lavoro vero e proprio nel contesto di piccole unità produttive a conduzione famigliare, al lavoro nei campi di proprietà dei genitori nei contesti rurali.</a:t>
            </a:r>
            <a:br>
              <a:rPr lang="it-IT" b="1" dirty="0" smtClean="0">
                <a:latin typeface="Segoe UI Symbol" pitchFamily="34" charset="0"/>
                <a:ea typeface="Segoe UI Symbol" pitchFamily="34" charset="0"/>
                <a:cs typeface="Arial" pitchFamily="34" charset="0"/>
              </a:rPr>
            </a:br>
            <a:r>
              <a:rPr lang="it-IT" b="1" dirty="0" smtClean="0">
                <a:latin typeface="Segoe UI Symbol" pitchFamily="34" charset="0"/>
                <a:ea typeface="Segoe UI Symbol" pitchFamily="34" charset="0"/>
                <a:cs typeface="Arial" pitchFamily="34" charset="0"/>
              </a:rPr>
              <a:t>Non è possibile stabilire a priori se queste forme di lavoro siano pregiudizievoli per il minore: il pericolo di sfruttamento è molto alto perché in genere, essendo attività svolte nel contesto famigliare, sono attività non economicamente retribuite. D’altro canto però si tratta di attività che, se svolte a determinate condizioni, possono considerarsi in un certo senso formative. Si pensi al caso di una piccola bottega artigianale in cui il minore, aiutando i genitori, apprende gradualmente il mestiere per poterli poi sostituire a portare avanti l’attività famigliare. Ma devono essere rispettate, come detto sopra alcune condizioni di base: prima di tutto relative alle mansioni svolte dal minore, che non devono essere eccessivamente pesanti, secondo poi, l’orario di lavoro deve permettere al minore prima di tutto la frequenza scolastica e secondo poi deve lasciargli tempo libero da dedicare al gioco e allo svago.</a:t>
            </a:r>
            <a:endParaRPr lang="it-IT" dirty="0" smtClean="0">
              <a:latin typeface="Segoe UI Symbol" pitchFamily="34" charset="0"/>
              <a:ea typeface="Segoe UI Symbol" pitchFamily="34" charset="0"/>
              <a:cs typeface="Arial" pitchFamily="34" charset="0"/>
            </a:endParaRPr>
          </a:p>
        </p:txBody>
      </p:sp>
      <p:sp>
        <p:nvSpPr>
          <p:cNvPr id="6" name="CasellaDiTesto 5"/>
          <p:cNvSpPr txBox="1"/>
          <p:nvPr/>
        </p:nvSpPr>
        <p:spPr>
          <a:xfrm>
            <a:off x="1547664" y="0"/>
            <a:ext cx="5832648" cy="830997"/>
          </a:xfrm>
          <a:prstGeom prst="rect">
            <a:avLst/>
          </a:prstGeom>
          <a:noFill/>
        </p:spPr>
        <p:txBody>
          <a:bodyPr wrap="square" rtlCol="0">
            <a:spAutoFit/>
          </a:bodyPr>
          <a:lstStyle/>
          <a:p>
            <a:r>
              <a:rPr lang="it-IT" sz="4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Lavori Domestici</a:t>
            </a:r>
            <a:endParaRPr lang="it-IT"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7" name="Immagine 6" descr="lavoro_minorile_011_410x307_aciliapatterson.org.jpg"/>
          <p:cNvPicPr>
            <a:picLocks noChangeAspect="1"/>
          </p:cNvPicPr>
          <p:nvPr/>
        </p:nvPicPr>
        <p:blipFill>
          <a:blip r:embed="rId3" cstate="print"/>
          <a:stretch>
            <a:fillRect/>
          </a:stretch>
        </p:blipFill>
        <p:spPr>
          <a:xfrm>
            <a:off x="1691680" y="5229200"/>
            <a:ext cx="2202582" cy="16288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Immagine 7" descr="download.jpg"/>
          <p:cNvPicPr>
            <a:picLocks noChangeAspect="1"/>
          </p:cNvPicPr>
          <p:nvPr/>
        </p:nvPicPr>
        <p:blipFill>
          <a:blip r:embed="rId4" cstate="print"/>
          <a:stretch>
            <a:fillRect/>
          </a:stretch>
        </p:blipFill>
        <p:spPr>
          <a:xfrm>
            <a:off x="4860032" y="5373216"/>
            <a:ext cx="2086744" cy="1484784"/>
          </a:xfrm>
          <a:prstGeom prst="rect">
            <a:avLst/>
          </a:prstGeom>
          <a:ln>
            <a:noFill/>
          </a:ln>
          <a:effectLst>
            <a:softEdge rad="112500"/>
          </a:effectLst>
        </p:spPr>
      </p:pic>
    </p:spTree>
  </p:cSld>
  <p:clrMapOvr>
    <a:masterClrMapping/>
  </p:clrMapOvr>
  <p:transition spd="med" advClick="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childTnLst>
                          </p:cTn>
                        </p:par>
                        <p:par>
                          <p:cTn id="11" fill="hold">
                            <p:stCondLst>
                              <p:cond delay="1000"/>
                            </p:stCondLst>
                            <p:childTnLst>
                              <p:par>
                                <p:cTn id="12" presetID="3" presetClass="entr" presetSubtype="10" fill="hold"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linds(horizontal)">
                                      <p:cBhvr>
                                        <p:cTn id="14" dur="500"/>
                                        <p:tgtEl>
                                          <p:spTgt spid="3">
                                            <p:txEl>
                                              <p:pRg st="0" end="0"/>
                                            </p:txEl>
                                          </p:spTgt>
                                        </p:tgtEl>
                                      </p:cBhvr>
                                    </p:animEffect>
                                  </p:childTnLst>
                                </p:cTn>
                              </p:par>
                            </p:childTnLst>
                          </p:cTn>
                        </p:par>
                        <p:par>
                          <p:cTn id="15" fill="hold">
                            <p:stCondLst>
                              <p:cond delay="1500"/>
                            </p:stCondLst>
                            <p:childTnLst>
                              <p:par>
                                <p:cTn id="16" presetID="8" presetClass="entr" presetSubtype="16" fill="hold" nodeType="after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diamond(in)">
                                      <p:cBhvr>
                                        <p:cTn id="18" dur="2000"/>
                                        <p:tgtEl>
                                          <p:spTgt spid="6">
                                            <p:txEl>
                                              <p:pRg st="0" end="0"/>
                                            </p:txEl>
                                          </p:spTgt>
                                        </p:tgtEl>
                                      </p:cBhvr>
                                    </p:animEffect>
                                  </p:childTnLst>
                                </p:cTn>
                              </p:par>
                            </p:childTnLst>
                          </p:cTn>
                        </p:par>
                        <p:par>
                          <p:cTn id="19" fill="hold">
                            <p:stCondLst>
                              <p:cond delay="3500"/>
                            </p:stCondLst>
                            <p:childTnLst>
                              <p:par>
                                <p:cTn id="20" presetID="18" presetClass="entr" presetSubtype="12" fill="hold" nodeType="after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strips(downLeft)">
                                      <p:cBhvr>
                                        <p:cTn id="22" dur="500"/>
                                        <p:tgtEl>
                                          <p:spTgt spid="5">
                                            <p:txEl>
                                              <p:pRg st="0" end="0"/>
                                            </p:txEl>
                                          </p:spTgt>
                                        </p:tgtEl>
                                      </p:cBhvr>
                                    </p:animEffect>
                                  </p:childTnLst>
                                </p:cTn>
                              </p:par>
                            </p:childTnLst>
                          </p:cTn>
                        </p:par>
                        <p:par>
                          <p:cTn id="23" fill="hold">
                            <p:stCondLst>
                              <p:cond delay="4000"/>
                            </p:stCondLst>
                            <p:childTnLst>
                              <p:par>
                                <p:cTn id="24" presetID="4" presetClass="entr" presetSubtype="16"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ox(in)">
                                      <p:cBhvr>
                                        <p:cTn id="26" dur="1000"/>
                                        <p:tgtEl>
                                          <p:spTgt spid="7"/>
                                        </p:tgtEl>
                                      </p:cBhvr>
                                    </p:animEffect>
                                  </p:childTnLst>
                                </p:cTn>
                              </p:par>
                            </p:childTnLst>
                          </p:cTn>
                        </p:par>
                        <p:par>
                          <p:cTn id="27" fill="hold">
                            <p:stCondLst>
                              <p:cond delay="5000"/>
                            </p:stCondLst>
                            <p:childTnLst>
                              <p:par>
                                <p:cTn id="28" presetID="16" presetClass="entr" presetSubtype="26"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arn(inHorizontal)">
                                      <p:cBhvr>
                                        <p:cTn id="3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p:cNvSpPr/>
          <p:nvPr/>
        </p:nvSpPr>
        <p:spPr>
          <a:xfrm>
            <a:off x="0" y="620688"/>
            <a:ext cx="5148064" cy="2662267"/>
          </a:xfrm>
          <a:prstGeom prst="rect">
            <a:avLst/>
          </a:prstGeom>
        </p:spPr>
        <p:txBody>
          <a:bodyPr wrap="square">
            <a:spAutoFit/>
          </a:bodyPr>
          <a:lstStyle/>
          <a:p>
            <a:r>
              <a:rPr lang="it-IT" sz="2400" b="1" dirty="0" smtClean="0">
                <a:solidFill>
                  <a:srgbClr val="00B0F0"/>
                </a:solidFill>
                <a:latin typeface="Rockwell" pitchFamily="18" charset="0"/>
              </a:rPr>
              <a:t>"Mia madre mi ha venduto </a:t>
            </a:r>
            <a:br>
              <a:rPr lang="it-IT" sz="2400" b="1" dirty="0" smtClean="0">
                <a:solidFill>
                  <a:srgbClr val="00B0F0"/>
                </a:solidFill>
                <a:latin typeface="Rockwell" pitchFamily="18" charset="0"/>
              </a:rPr>
            </a:br>
            <a:r>
              <a:rPr lang="it-IT" sz="2400" b="1" dirty="0" smtClean="0">
                <a:solidFill>
                  <a:srgbClr val="00B0F0"/>
                </a:solidFill>
                <a:latin typeface="Rockwell" pitchFamily="18" charset="0"/>
              </a:rPr>
              <a:t>facevo la serva senza paga"</a:t>
            </a:r>
            <a:r>
              <a:rPr lang="it-IT" sz="2400" dirty="0" smtClean="0"/>
              <a:t> </a:t>
            </a:r>
            <a:r>
              <a:rPr lang="it-IT" dirty="0" smtClean="0"/>
              <a:t/>
            </a:r>
            <a:br>
              <a:rPr lang="it-IT" dirty="0" smtClean="0"/>
            </a:br>
            <a:r>
              <a:rPr lang="it-IT" sz="1700" dirty="0" smtClean="0"/>
              <a:t>Foussenatou aveva 13 anni quando lasciò il Benin per la Costa d'Avorio: la sua famiglia l'aveva venduta come schiava. La sua giornata iniziava alle 5 del mattino: doveva accudire i bambini della famiglia, portarli a scuola, poi rientrare per fare le pulizie. È andata avanti così per tre anni, finché i rappresentanti dell'Anti-Slavery l'hanno liberata</a:t>
            </a:r>
            <a:endParaRPr lang="it-IT" sz="1700" dirty="0"/>
          </a:p>
        </p:txBody>
      </p:sp>
      <p:sp>
        <p:nvSpPr>
          <p:cNvPr id="11" name="CasellaDiTesto 10"/>
          <p:cNvSpPr txBox="1"/>
          <p:nvPr/>
        </p:nvSpPr>
        <p:spPr>
          <a:xfrm>
            <a:off x="755576" y="0"/>
            <a:ext cx="8136904" cy="646331"/>
          </a:xfrm>
          <a:prstGeom prst="rect">
            <a:avLst/>
          </a:prstGeom>
          <a:noFill/>
        </p:spPr>
        <p:txBody>
          <a:bodyPr wrap="square" rtlCol="0">
            <a:spAutoFit/>
          </a:bodyPr>
          <a:lstStyle/>
          <a:p>
            <a:r>
              <a:rPr lang="it-IT" sz="3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RACCONTI IN PRIMA PERSONA</a:t>
            </a:r>
            <a:endParaRPr lang="it-IT" sz="3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5" name="Meno 14"/>
          <p:cNvSpPr/>
          <p:nvPr/>
        </p:nvSpPr>
        <p:spPr>
          <a:xfrm rot="5400000">
            <a:off x="3347864" y="1700808"/>
            <a:ext cx="3816424" cy="1080120"/>
          </a:xfrm>
          <a:prstGeom prst="mathMin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dirty="0"/>
          </a:p>
        </p:txBody>
      </p:sp>
      <p:sp>
        <p:nvSpPr>
          <p:cNvPr id="17" name="Meno 16"/>
          <p:cNvSpPr/>
          <p:nvPr/>
        </p:nvSpPr>
        <p:spPr>
          <a:xfrm>
            <a:off x="-900608" y="2852936"/>
            <a:ext cx="6912768" cy="1224136"/>
          </a:xfrm>
          <a:prstGeom prst="mathMin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a:p>
        </p:txBody>
      </p:sp>
      <p:sp>
        <p:nvSpPr>
          <p:cNvPr id="18" name="Rettangolo 17"/>
          <p:cNvSpPr/>
          <p:nvPr/>
        </p:nvSpPr>
        <p:spPr>
          <a:xfrm>
            <a:off x="0" y="3789040"/>
            <a:ext cx="6732240" cy="3046988"/>
          </a:xfrm>
          <a:prstGeom prst="rect">
            <a:avLst/>
          </a:prstGeom>
        </p:spPr>
        <p:txBody>
          <a:bodyPr wrap="square">
            <a:spAutoFit/>
          </a:bodyPr>
          <a:lstStyle/>
          <a:p>
            <a:r>
              <a:rPr lang="it-IT" sz="2400" b="1" dirty="0" smtClean="0">
                <a:solidFill>
                  <a:srgbClr val="00B0F0"/>
                </a:solidFill>
                <a:latin typeface="Rockwell" pitchFamily="18" charset="0"/>
              </a:rPr>
              <a:t>A quattro anni tessevo tappeti </a:t>
            </a:r>
            <a:br>
              <a:rPr lang="it-IT" sz="2400" b="1" dirty="0" smtClean="0">
                <a:solidFill>
                  <a:srgbClr val="00B0F0"/>
                </a:solidFill>
                <a:latin typeface="Rockwell" pitchFamily="18" charset="0"/>
              </a:rPr>
            </a:br>
            <a:r>
              <a:rPr lang="it-IT" sz="2400" b="1" dirty="0" smtClean="0">
                <a:solidFill>
                  <a:srgbClr val="00B0F0"/>
                </a:solidFill>
                <a:latin typeface="Rockwell" pitchFamily="18" charset="0"/>
              </a:rPr>
              <a:t>adesso sono tornato bambino"</a:t>
            </a:r>
            <a:r>
              <a:rPr lang="it-IT" dirty="0" smtClean="0">
                <a:latin typeface="Rockwell" pitchFamily="18" charset="0"/>
              </a:rPr>
              <a:t> </a:t>
            </a:r>
            <a:r>
              <a:rPr lang="it-IT" dirty="0" smtClean="0"/>
              <a:t/>
            </a:r>
            <a:br>
              <a:rPr lang="it-IT" dirty="0" smtClean="0"/>
            </a:br>
            <a:r>
              <a:rPr lang="it-IT" dirty="0" smtClean="0"/>
              <a:t>"Rischiamo di tagliarci le dita e passiamo giornate intere a lavorare. Spesso due giorni in una stessa settimana dobbiamo lavorare tutto il giorno e la notte. Nihal è sempre depresso e cerca di scappare. Allora il capo tessitore gli sta addosso e non lo lascia muovere per tre o quattro giorni". È il racconto di Mohen, pakistano: insieme al fratello Nihal tesse tappeti da quando aveva quattro anni. A lavorare ce lo hanno mandato i genitori: non avevano soldi per mantenerli. </a:t>
            </a:r>
            <a:endParaRPr lang="it-IT" dirty="0"/>
          </a:p>
        </p:txBody>
      </p:sp>
      <p:sp>
        <p:nvSpPr>
          <p:cNvPr id="20" name="Rettangolo 19"/>
          <p:cNvSpPr/>
          <p:nvPr/>
        </p:nvSpPr>
        <p:spPr>
          <a:xfrm>
            <a:off x="5508104" y="620688"/>
            <a:ext cx="3635896" cy="6124754"/>
          </a:xfrm>
          <a:prstGeom prst="rect">
            <a:avLst/>
          </a:prstGeom>
        </p:spPr>
        <p:txBody>
          <a:bodyPr wrap="square">
            <a:spAutoFit/>
          </a:bodyPr>
          <a:lstStyle/>
          <a:p>
            <a:r>
              <a:rPr lang="it-IT" sz="2200" b="1" dirty="0" smtClean="0">
                <a:solidFill>
                  <a:srgbClr val="00B0F0"/>
                </a:solidFill>
                <a:latin typeface="Rockwell" pitchFamily="18" charset="0"/>
              </a:rPr>
              <a:t>"Ho cominciato a fare il lavavetri </a:t>
            </a:r>
            <a:br>
              <a:rPr lang="it-IT" sz="2200" b="1" dirty="0" smtClean="0">
                <a:solidFill>
                  <a:srgbClr val="00B0F0"/>
                </a:solidFill>
                <a:latin typeface="Rockwell" pitchFamily="18" charset="0"/>
              </a:rPr>
            </a:br>
            <a:r>
              <a:rPr lang="it-IT" sz="2200" b="1" dirty="0" smtClean="0">
                <a:solidFill>
                  <a:srgbClr val="00B0F0"/>
                </a:solidFill>
                <a:latin typeface="Rockwell" pitchFamily="18" charset="0"/>
              </a:rPr>
              <a:t>quando avevo sette anni"</a:t>
            </a:r>
            <a:r>
              <a:rPr lang="it-IT" sz="2200" dirty="0" smtClean="0">
                <a:solidFill>
                  <a:srgbClr val="00B0F0"/>
                </a:solidFill>
                <a:latin typeface="Rockwell" pitchFamily="18" charset="0"/>
              </a:rPr>
              <a:t> </a:t>
            </a:r>
            <a:r>
              <a:rPr lang="it-IT" dirty="0" smtClean="0"/>
              <a:t/>
            </a:r>
            <a:br>
              <a:rPr lang="it-IT" dirty="0" smtClean="0"/>
            </a:br>
            <a:r>
              <a:rPr lang="it-IT" sz="1600" dirty="0" smtClean="0"/>
              <a:t>Gilberto ha 14 anni, ma il suo curriculum fa invidia a un quarantenne: ha fatto il pescatore, l'attore di strada, il lavavetri, il musicista sugli autobus. Arriva da Recife. Ha lasciato i giocattoli a sette anni per andare a lavorare	"Nessuno mi ha 	costretto a lavorare - 	racconta - ma se non lo 	avessi fatto non avrei 	avuto nulla da mangiare: 	ho iniziato lavando i 	vetri, poi mi sono messo 	suonare con un amico. 	Quanto guadagnavo? 	Quanto basta per dare 	qualche soldo a mia madre 	e comprarmi un panino". </a:t>
            </a:r>
            <a:endParaRPr lang="it-IT" sz="1600" dirty="0"/>
          </a:p>
        </p:txBody>
      </p:sp>
      <p:cxnSp>
        <p:nvCxnSpPr>
          <p:cNvPr id="28" name="Connettore 1 27"/>
          <p:cNvCxnSpPr>
            <a:stCxn id="15" idx="0"/>
          </p:cNvCxnSpPr>
          <p:nvPr/>
        </p:nvCxnSpPr>
        <p:spPr>
          <a:xfrm>
            <a:off x="5256076" y="3643213"/>
            <a:ext cx="1188132" cy="1081931"/>
          </a:xfrm>
          <a:prstGeom prst="line">
            <a:avLst/>
          </a:prstGeom>
        </p:spPr>
        <p:style>
          <a:lnRef idx="1">
            <a:schemeClr val="accent2"/>
          </a:lnRef>
          <a:fillRef idx="0">
            <a:schemeClr val="accent2"/>
          </a:fillRef>
          <a:effectRef idx="0">
            <a:schemeClr val="accent2"/>
          </a:effectRef>
          <a:fontRef idx="minor">
            <a:schemeClr val="tx1"/>
          </a:fontRef>
        </p:style>
      </p:cxnSp>
      <p:cxnSp>
        <p:nvCxnSpPr>
          <p:cNvPr id="30" name="Connettore 1 29"/>
          <p:cNvCxnSpPr/>
          <p:nvPr/>
        </p:nvCxnSpPr>
        <p:spPr>
          <a:xfrm flipH="1">
            <a:off x="6444208" y="4725144"/>
            <a:ext cx="21704" cy="1584176"/>
          </a:xfrm>
          <a:prstGeom prst="line">
            <a:avLst/>
          </a:prstGeom>
        </p:spPr>
        <p:style>
          <a:lnRef idx="1">
            <a:schemeClr val="accent2"/>
          </a:lnRef>
          <a:fillRef idx="0">
            <a:schemeClr val="accent2"/>
          </a:fillRef>
          <a:effectRef idx="0">
            <a:schemeClr val="accent2"/>
          </a:effectRef>
          <a:fontRef idx="minor">
            <a:schemeClr val="tx1"/>
          </a:fontRef>
        </p:style>
      </p:cxnSp>
      <p:cxnSp>
        <p:nvCxnSpPr>
          <p:cNvPr id="36" name="Connettore 1 35"/>
          <p:cNvCxnSpPr/>
          <p:nvPr/>
        </p:nvCxnSpPr>
        <p:spPr>
          <a:xfrm flipH="1">
            <a:off x="6012160" y="6237312"/>
            <a:ext cx="432048" cy="620688"/>
          </a:xfrm>
          <a:prstGeom prst="line">
            <a:avLst/>
          </a:prstGeom>
        </p:spPr>
        <p:style>
          <a:lnRef idx="1">
            <a:schemeClr val="accent2"/>
          </a:lnRef>
          <a:fillRef idx="0">
            <a:schemeClr val="accent2"/>
          </a:fillRef>
          <a:effectRef idx="0">
            <a:schemeClr val="accent2"/>
          </a:effectRef>
          <a:fontRef idx="minor">
            <a:schemeClr val="tx1"/>
          </a:fontRef>
        </p:style>
      </p:cxnSp>
      <p:sp>
        <p:nvSpPr>
          <p:cNvPr id="12" name="CasellaDiTesto 11"/>
          <p:cNvSpPr txBox="1"/>
          <p:nvPr/>
        </p:nvSpPr>
        <p:spPr>
          <a:xfrm>
            <a:off x="683568" y="3284984"/>
            <a:ext cx="3456384" cy="369332"/>
          </a:xfrm>
          <a:prstGeom prst="rect">
            <a:avLst/>
          </a:prstGeom>
          <a:noFill/>
        </p:spPr>
        <p:txBody>
          <a:bodyPr wrap="square" rtlCol="0">
            <a:spAutoFit/>
          </a:bodyPr>
          <a:lstStyle/>
          <a:p>
            <a:r>
              <a:rPr lang="it-IT" dirty="0" smtClean="0">
                <a:solidFill>
                  <a:schemeClr val="bg1"/>
                </a:solidFill>
              </a:rPr>
              <a:t>(Vincenzo Puca)</a:t>
            </a:r>
            <a:endParaRPr lang="it-IT" dirty="0">
              <a:solidFill>
                <a:schemeClr val="bg1"/>
              </a:solidFill>
            </a:endParaRPr>
          </a:p>
        </p:txBody>
      </p:sp>
      <p:sp>
        <p:nvSpPr>
          <p:cNvPr id="14" name="Pagina iniziale 13">
            <a:hlinkClick r:id="rId2" action="ppaction://hlinksldjump" highlightClick="1"/>
          </p:cNvPr>
          <p:cNvSpPr/>
          <p:nvPr/>
        </p:nvSpPr>
        <p:spPr>
          <a:xfrm>
            <a:off x="8604448" y="0"/>
            <a:ext cx="539552" cy="620688"/>
          </a:xfrm>
          <a:prstGeom prst="actionButtonHom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cSld>
  <p:clrMapOvr>
    <a:masterClrMapping/>
  </p:clrMapOvr>
  <p:transition spd="med" advClick="0">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arn(inHorizontal)">
                                      <p:cBhvr>
                                        <p:cTn id="7" dur="500"/>
                                        <p:tgtEl>
                                          <p:spTgt spid="11">
                                            <p:txEl>
                                              <p:pRg st="0" end="0"/>
                                            </p:txEl>
                                          </p:spTgt>
                                        </p:tgtEl>
                                      </p:cBhvr>
                                    </p:animEffect>
                                  </p:childTnLst>
                                </p:cTn>
                              </p:par>
                            </p:childTnLst>
                          </p:cTn>
                        </p:par>
                        <p:par>
                          <p:cTn id="8" fill="hold">
                            <p:stCondLst>
                              <p:cond delay="500"/>
                            </p:stCondLst>
                            <p:childTnLst>
                              <p:par>
                                <p:cTn id="9" presetID="8" presetClass="entr" presetSubtype="16" fill="hold"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diamond(in)">
                                      <p:cBhvr>
                                        <p:cTn id="11" dur="2000"/>
                                        <p:tgtEl>
                                          <p:spTgt spid="10">
                                            <p:txEl>
                                              <p:pRg st="0" end="0"/>
                                            </p:txEl>
                                          </p:spTgt>
                                        </p:tgtEl>
                                      </p:cBhvr>
                                    </p:animEffect>
                                  </p:childTnLst>
                                </p:cTn>
                              </p:par>
                            </p:childTnLst>
                          </p:cTn>
                        </p:par>
                        <p:par>
                          <p:cTn id="12" fill="hold">
                            <p:stCondLst>
                              <p:cond delay="2500"/>
                            </p:stCondLst>
                            <p:childTnLst>
                              <p:par>
                                <p:cTn id="13" presetID="12" presetClass="entr" presetSubtype="4" fill="hold" nodeType="afterEffect">
                                  <p:stCondLst>
                                    <p:cond delay="0"/>
                                  </p:stCondLst>
                                  <p:childTnLst>
                                    <p:set>
                                      <p:cBhvr>
                                        <p:cTn id="14" dur="1" fill="hold">
                                          <p:stCondLst>
                                            <p:cond delay="0"/>
                                          </p:stCondLst>
                                        </p:cTn>
                                        <p:tgtEl>
                                          <p:spTgt spid="18">
                                            <p:txEl>
                                              <p:pRg st="0" end="0"/>
                                            </p:txEl>
                                          </p:spTgt>
                                        </p:tgtEl>
                                        <p:attrNameLst>
                                          <p:attrName>style.visibility</p:attrName>
                                        </p:attrNameLst>
                                      </p:cBhvr>
                                      <p:to>
                                        <p:strVal val="visible"/>
                                      </p:to>
                                    </p:set>
                                    <p:animEffect transition="in" filter="slide(fromBottom)">
                                      <p:cBhvr>
                                        <p:cTn id="15" dur="2000"/>
                                        <p:tgtEl>
                                          <p:spTgt spid="18">
                                            <p:txEl>
                                              <p:pRg st="0" end="0"/>
                                            </p:txEl>
                                          </p:spTgt>
                                        </p:tgtEl>
                                      </p:cBhvr>
                                    </p:animEffect>
                                  </p:childTnLst>
                                </p:cTn>
                              </p:par>
                            </p:childTnLst>
                          </p:cTn>
                        </p:par>
                        <p:par>
                          <p:cTn id="16" fill="hold">
                            <p:stCondLst>
                              <p:cond delay="4500"/>
                            </p:stCondLst>
                            <p:childTnLst>
                              <p:par>
                                <p:cTn id="17" presetID="12" presetClass="entr" presetSubtype="1" fill="hold" nodeType="afterEffect">
                                  <p:stCondLst>
                                    <p:cond delay="0"/>
                                  </p:stCondLst>
                                  <p:childTnLst>
                                    <p:set>
                                      <p:cBhvr>
                                        <p:cTn id="18" dur="1" fill="hold">
                                          <p:stCondLst>
                                            <p:cond delay="0"/>
                                          </p:stCondLst>
                                        </p:cTn>
                                        <p:tgtEl>
                                          <p:spTgt spid="20">
                                            <p:txEl>
                                              <p:pRg st="0" end="0"/>
                                            </p:txEl>
                                          </p:spTgt>
                                        </p:tgtEl>
                                        <p:attrNameLst>
                                          <p:attrName>style.visibility</p:attrName>
                                        </p:attrNameLst>
                                      </p:cBhvr>
                                      <p:to>
                                        <p:strVal val="visible"/>
                                      </p:to>
                                    </p:set>
                                    <p:animEffect transition="in" filter="slide(fromTop)">
                                      <p:cBhvr>
                                        <p:cTn id="19" dur="2000"/>
                                        <p:tgtEl>
                                          <p:spTgt spid="20">
                                            <p:txEl>
                                              <p:pRg st="0" end="0"/>
                                            </p:txEl>
                                          </p:spTgt>
                                        </p:tgtEl>
                                      </p:cBhvr>
                                    </p:animEffect>
                                  </p:childTnLst>
                                </p:cTn>
                              </p:par>
                            </p:childTnLst>
                          </p:cTn>
                        </p:par>
                        <p:par>
                          <p:cTn id="20" fill="hold">
                            <p:stCondLst>
                              <p:cond delay="6500"/>
                            </p:stCondLst>
                            <p:childTnLst>
                              <p:par>
                                <p:cTn id="21" presetID="3" presetClass="entr" presetSubtype="10" fill="hold" nodeType="after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animEffect transition="in" filter="blinds(horizontal)">
                                      <p:cBhvr>
                                        <p:cTn id="23" dur="500"/>
                                        <p:tgtEl>
                                          <p:spTgt spid="12">
                                            <p:txEl>
                                              <p:pRg st="0" end="0"/>
                                            </p:txEl>
                                          </p:spTgt>
                                        </p:tgtEl>
                                      </p:cBhvr>
                                    </p:animEffect>
                                  </p:childTnLst>
                                </p:cTn>
                              </p:par>
                            </p:childTnLst>
                          </p:cTn>
                        </p:par>
                        <p:par>
                          <p:cTn id="24" fill="hold">
                            <p:stCondLst>
                              <p:cond delay="7000"/>
                            </p:stCondLst>
                            <p:childTnLst>
                              <p:par>
                                <p:cTn id="25" presetID="1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slide(fromBottom)">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619672" y="260648"/>
            <a:ext cx="5688632" cy="800219"/>
          </a:xfrm>
          <a:prstGeom prst="rect">
            <a:avLst/>
          </a:prstGeom>
          <a:noFill/>
        </p:spPr>
        <p:txBody>
          <a:bodyPr wrap="square" rtlCol="0">
            <a:spAutoFit/>
          </a:bodyPr>
          <a:lstStyle/>
          <a:p>
            <a:r>
              <a:rPr lang="it-IT" sz="4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Franklin Gothic Heavy" pitchFamily="34" charset="0"/>
              </a:rPr>
              <a:t>PARERI PERSONALI</a:t>
            </a:r>
            <a:endParaRPr lang="it-IT" sz="4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Franklin Gothic Heavy" pitchFamily="34" charset="0"/>
            </a:endParaRPr>
          </a:p>
        </p:txBody>
      </p:sp>
      <p:sp>
        <p:nvSpPr>
          <p:cNvPr id="3" name="Nastro 3 2">
            <a:hlinkClick r:id="rId2" action="ppaction://hlinksldjump"/>
          </p:cNvPr>
          <p:cNvSpPr/>
          <p:nvPr/>
        </p:nvSpPr>
        <p:spPr>
          <a:xfrm>
            <a:off x="7308304" y="5661248"/>
            <a:ext cx="1835696" cy="1196752"/>
          </a:xfrm>
          <a:prstGeom prst="ellipseRibbon2">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it-IT"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 name="CasellaDiTesto 3"/>
          <p:cNvSpPr txBox="1"/>
          <p:nvPr/>
        </p:nvSpPr>
        <p:spPr>
          <a:xfrm>
            <a:off x="323528" y="1052736"/>
            <a:ext cx="8424936" cy="4524315"/>
          </a:xfrm>
          <a:prstGeom prst="rect">
            <a:avLst/>
          </a:prstGeom>
          <a:noFill/>
        </p:spPr>
        <p:txBody>
          <a:bodyPr wrap="square" rtlCol="0">
            <a:spAutoFit/>
          </a:bodyPr>
          <a:lstStyle/>
          <a:p>
            <a:pPr>
              <a:buFont typeface="Wingdings" pitchFamily="2" charset="2"/>
              <a:buChar char="v"/>
            </a:pPr>
            <a:r>
              <a:rPr lang="it-IT" sz="2400" dirty="0" smtClean="0">
                <a:solidFill>
                  <a:schemeClr val="accent2">
                    <a:lumMod val="60000"/>
                    <a:lumOff val="40000"/>
                  </a:schemeClr>
                </a:solidFill>
                <a:latin typeface="Eras Demi ITC" pitchFamily="34" charset="0"/>
              </a:rPr>
              <a:t>Simone Carrà</a:t>
            </a:r>
            <a:r>
              <a:rPr lang="it-IT" sz="2400" dirty="0" smtClean="0">
                <a:latin typeface="Eras Demi ITC" pitchFamily="34" charset="0"/>
              </a:rPr>
              <a:t>: Spero che lo sfruttamento minorile diventi meno diffuso e che col tempo scompaia.</a:t>
            </a:r>
          </a:p>
          <a:p>
            <a:pPr>
              <a:buFont typeface="Wingdings" pitchFamily="2" charset="2"/>
              <a:buChar char="v"/>
            </a:pPr>
            <a:r>
              <a:rPr lang="it-IT" sz="2400" dirty="0" smtClean="0">
                <a:solidFill>
                  <a:srgbClr val="A1EC46"/>
                </a:solidFill>
                <a:latin typeface="Eras Demi ITC" pitchFamily="34" charset="0"/>
              </a:rPr>
              <a:t>Luca Castagnetti</a:t>
            </a:r>
            <a:r>
              <a:rPr lang="it-IT" sz="2400" dirty="0" smtClean="0">
                <a:latin typeface="Eras Demi ITC" pitchFamily="34" charset="0"/>
              </a:rPr>
              <a:t>: Credo che chi sfrutta i bambini per lavorare debba solo vergognarsi, e auguro ai bambini una vita migliore di quella che hanno passato.</a:t>
            </a:r>
          </a:p>
          <a:p>
            <a:pPr>
              <a:buFont typeface="Wingdings" pitchFamily="2" charset="2"/>
              <a:buChar char="v"/>
            </a:pPr>
            <a:r>
              <a:rPr lang="it-IT" sz="2400" dirty="0" smtClean="0">
                <a:solidFill>
                  <a:srgbClr val="00B0F0"/>
                </a:solidFill>
                <a:latin typeface="Eras Demi ITC" pitchFamily="34" charset="0"/>
              </a:rPr>
              <a:t>Puca Vincenzo</a:t>
            </a:r>
            <a:r>
              <a:rPr lang="it-IT" sz="2400" dirty="0" smtClean="0">
                <a:latin typeface="Eras Demi ITC" pitchFamily="34" charset="0"/>
              </a:rPr>
              <a:t>: Spero che il futuro di questi bambini sia meno triste e che col tempo lo sfruttamento minorile resti solo un brutto ricordo.</a:t>
            </a:r>
          </a:p>
          <a:p>
            <a:pPr>
              <a:buFont typeface="Wingdings" pitchFamily="2" charset="2"/>
              <a:buChar char="v"/>
            </a:pPr>
            <a:r>
              <a:rPr lang="it-IT" sz="2400" dirty="0" smtClean="0">
                <a:solidFill>
                  <a:srgbClr val="92D050"/>
                </a:solidFill>
                <a:latin typeface="Eras Demi ITC" pitchFamily="34" charset="0"/>
              </a:rPr>
              <a:t>Luca Fiorani</a:t>
            </a:r>
            <a:r>
              <a:rPr lang="it-IT" sz="2400" dirty="0" smtClean="0">
                <a:latin typeface="Eras Demi ITC" pitchFamily="34" charset="0"/>
              </a:rPr>
              <a:t>: Io penso che questo tipo di sfruttamento debba essere rimosso al più presto per salvare la vita a questi poveri bambini.</a:t>
            </a:r>
          </a:p>
          <a:p>
            <a:pPr>
              <a:buFont typeface="Wingdings" pitchFamily="2" charset="2"/>
              <a:buChar char="v"/>
            </a:pPr>
            <a:r>
              <a:rPr lang="it-IT" sz="2400" dirty="0" smtClean="0">
                <a:solidFill>
                  <a:srgbClr val="FF0000"/>
                </a:solidFill>
                <a:latin typeface="Eras Demi ITC" pitchFamily="34" charset="0"/>
              </a:rPr>
              <a:t>Andrea Orsi</a:t>
            </a:r>
            <a:r>
              <a:rPr lang="it-IT" sz="2400" dirty="0" smtClean="0">
                <a:latin typeface="Eras Demi ITC" pitchFamily="34" charset="0"/>
              </a:rPr>
              <a:t>: Non presenta nessun argomento.</a:t>
            </a:r>
            <a:endParaRPr lang="it-IT" sz="2400" dirty="0">
              <a:latin typeface="Eras Demi ITC" pitchFamily="34" charset="0"/>
            </a:endParaRPr>
          </a:p>
        </p:txBody>
      </p:sp>
    </p:spTree>
  </p:cSld>
  <p:clrMapOvr>
    <a:masterClrMapping/>
  </p:clrMapOvr>
  <p:transition spd="slow" advClick="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diamond(in)">
                                      <p:cBhvr>
                                        <p:cTn id="7" dur="2000"/>
                                        <p:tgtEl>
                                          <p:spTgt spid="2">
                                            <p:txEl>
                                              <p:pRg st="0" end="0"/>
                                            </p:txEl>
                                          </p:spTgt>
                                        </p:tgtEl>
                                      </p:cBhvr>
                                    </p:animEffect>
                                  </p:childTnLst>
                                </p:cTn>
                              </p:par>
                            </p:childTnLst>
                          </p:cTn>
                        </p:par>
                        <p:par>
                          <p:cTn id="8" fill="hold">
                            <p:stCondLst>
                              <p:cond delay="2000"/>
                            </p:stCondLst>
                            <p:childTnLst>
                              <p:par>
                                <p:cTn id="9" presetID="21" presetClass="entr" presetSubtype="4"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heel(4)">
                                      <p:cBhvr>
                                        <p:cTn id="11" dur="2000"/>
                                        <p:tgtEl>
                                          <p:spTgt spid="4">
                                            <p:txEl>
                                              <p:pRg st="0" end="0"/>
                                            </p:txEl>
                                          </p:spTgt>
                                        </p:tgtEl>
                                      </p:cBhvr>
                                    </p:animEffect>
                                  </p:childTnLst>
                                </p:cTn>
                              </p:par>
                            </p:childTnLst>
                          </p:cTn>
                        </p:par>
                        <p:par>
                          <p:cTn id="12" fill="hold">
                            <p:stCondLst>
                              <p:cond delay="4000"/>
                            </p:stCondLst>
                            <p:childTnLst>
                              <p:par>
                                <p:cTn id="13" presetID="21" presetClass="entr" presetSubtype="4"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heel(4)">
                                      <p:cBhvr>
                                        <p:cTn id="15" dur="2000"/>
                                        <p:tgtEl>
                                          <p:spTgt spid="4">
                                            <p:txEl>
                                              <p:pRg st="1" end="1"/>
                                            </p:txEl>
                                          </p:spTgt>
                                        </p:tgtEl>
                                      </p:cBhvr>
                                    </p:animEffect>
                                  </p:childTnLst>
                                </p:cTn>
                              </p:par>
                            </p:childTnLst>
                          </p:cTn>
                        </p:par>
                        <p:par>
                          <p:cTn id="16" fill="hold">
                            <p:stCondLst>
                              <p:cond delay="6000"/>
                            </p:stCondLst>
                            <p:childTnLst>
                              <p:par>
                                <p:cTn id="17" presetID="21" presetClass="entr" presetSubtype="4" fill="hold"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heel(4)">
                                      <p:cBhvr>
                                        <p:cTn id="19" dur="2000"/>
                                        <p:tgtEl>
                                          <p:spTgt spid="4">
                                            <p:txEl>
                                              <p:pRg st="2" end="2"/>
                                            </p:txEl>
                                          </p:spTgt>
                                        </p:tgtEl>
                                      </p:cBhvr>
                                    </p:animEffect>
                                  </p:childTnLst>
                                </p:cTn>
                              </p:par>
                            </p:childTnLst>
                          </p:cTn>
                        </p:par>
                        <p:par>
                          <p:cTn id="20" fill="hold">
                            <p:stCondLst>
                              <p:cond delay="8000"/>
                            </p:stCondLst>
                            <p:childTnLst>
                              <p:par>
                                <p:cTn id="21" presetID="21" presetClass="entr" presetSubtype="4" fill="hold"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wheel(4)">
                                      <p:cBhvr>
                                        <p:cTn id="23" dur="2000"/>
                                        <p:tgtEl>
                                          <p:spTgt spid="4">
                                            <p:txEl>
                                              <p:pRg st="3" end="3"/>
                                            </p:txEl>
                                          </p:spTgt>
                                        </p:tgtEl>
                                      </p:cBhvr>
                                    </p:animEffect>
                                  </p:childTnLst>
                                </p:cTn>
                              </p:par>
                            </p:childTnLst>
                          </p:cTn>
                        </p:par>
                        <p:par>
                          <p:cTn id="24" fill="hold">
                            <p:stCondLst>
                              <p:cond delay="10000"/>
                            </p:stCondLst>
                            <p:childTnLst>
                              <p:par>
                                <p:cTn id="25" presetID="21" presetClass="entr" presetSubtype="4" fill="hold"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heel(4)">
                                      <p:cBhvr>
                                        <p:cTn id="27" dur="2000"/>
                                        <p:tgtEl>
                                          <p:spTgt spid="4">
                                            <p:txEl>
                                              <p:pRg st="4" end="4"/>
                                            </p:txEl>
                                          </p:spTgt>
                                        </p:tgtEl>
                                      </p:cBhvr>
                                    </p:animEffect>
                                  </p:childTnLst>
                                </p:cTn>
                              </p:par>
                            </p:childTnLst>
                          </p:cTn>
                        </p:par>
                        <p:par>
                          <p:cTn id="28" fill="hold">
                            <p:stCondLst>
                              <p:cond delay="12000"/>
                            </p:stCondLst>
                            <p:childTnLst>
                              <p:par>
                                <p:cTn id="29" presetID="20" presetClass="entr" presetSubtype="0" fill="hold" grpId="0"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edge">
                                      <p:cBhvr>
                                        <p:cTn id="3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2483768" y="2348880"/>
            <a:ext cx="4824536" cy="1200329"/>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r>
              <a:rPr lang="it-IT" sz="7200" b="1"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…Fine…</a:t>
            </a:r>
          </a:p>
        </p:txBody>
      </p:sp>
    </p:spTree>
  </p:cSld>
  <p:clrMapOvr>
    <a:masterClrMapping/>
  </p:clrMapOvr>
  <p:transition spd="slow" advClick="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8" presetClass="exit" presetSubtype="0" fill="hold" nodeType="withEffect">
                                  <p:stCondLst>
                                    <p:cond delay="0"/>
                                  </p:stCondLst>
                                  <p:childTnLst>
                                    <p:anim calcmode="lin" valueType="num">
                                      <p:cBhvr>
                                        <p:cTn id="6" dur="5000"/>
                                        <p:tgtEl>
                                          <p:spTgt spid="2">
                                            <p:txEl>
                                              <p:pRg st="0" end="0"/>
                                            </p:txEl>
                                          </p:spTgt>
                                        </p:tgtEl>
                                        <p:attrNameLst>
                                          <p:attrName>ppt_x</p:attrName>
                                        </p:attrNameLst>
                                      </p:cBhvr>
                                      <p:tavLst>
                                        <p:tav tm="0">
                                          <p:val>
                                            <p:strVal val="ppt_x"/>
                                          </p:val>
                                        </p:tav>
                                        <p:tav tm="100000">
                                          <p:val>
                                            <p:strVal val="ppt_x"/>
                                          </p:val>
                                        </p:tav>
                                      </p:tavLst>
                                    </p:anim>
                                    <p:anim calcmode="lin" valueType="num">
                                      <p:cBhvr>
                                        <p:cTn id="7" dur="5000"/>
                                        <p:tgtEl>
                                          <p:spTgt spid="2">
                                            <p:txEl>
                                              <p:pRg st="0" end="0"/>
                                            </p:txEl>
                                          </p:spTgt>
                                        </p:tgtEl>
                                        <p:attrNameLst>
                                          <p:attrName>ppt_y</p:attrName>
                                        </p:attrNameLst>
                                      </p:cBhvr>
                                      <p:tavLst>
                                        <p:tav tm="0">
                                          <p:val>
                                            <p:strVal val="ppt_y-1"/>
                                          </p:val>
                                        </p:tav>
                                        <p:tav tm="100000">
                                          <p:val>
                                            <p:strVal val="ppt_y+1"/>
                                          </p:val>
                                        </p:tav>
                                      </p:tavLst>
                                    </p:anim>
                                    <p:set>
                                      <p:cBhvr>
                                        <p:cTn id="8" dur="1" fill="hold">
                                          <p:stCondLst>
                                            <p:cond delay="4999"/>
                                          </p:stCondLst>
                                        </p:cTn>
                                        <p:tgtEl>
                                          <p:spTgt spid="2">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magine 11" descr="modello-di-disegno-del-menu-29226069.jpg"/>
          <p:cNvPicPr>
            <a:picLocks noChangeAspect="1"/>
          </p:cNvPicPr>
          <p:nvPr/>
        </p:nvPicPr>
        <p:blipFill>
          <a:blip r:embed="rId2" cstate="print"/>
          <a:stretch>
            <a:fillRect/>
          </a:stretch>
        </p:blipFill>
        <p:spPr>
          <a:xfrm>
            <a:off x="-252536" y="0"/>
            <a:ext cx="9396536" cy="6858000"/>
          </a:xfrm>
          <a:prstGeom prst="rect">
            <a:avLst/>
          </a:prstGeom>
        </p:spPr>
      </p:pic>
      <p:sp>
        <p:nvSpPr>
          <p:cNvPr id="3" name="Callout a incrocio 2">
            <a:hlinkClick r:id="rId3" action="ppaction://hlinksldjump"/>
          </p:cNvPr>
          <p:cNvSpPr/>
          <p:nvPr/>
        </p:nvSpPr>
        <p:spPr>
          <a:xfrm rot="18598615">
            <a:off x="147179" y="2136018"/>
            <a:ext cx="720080" cy="720080"/>
          </a:xfrm>
          <a:prstGeom prst="quad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Callout a incrocio 3">
            <a:hlinkClick r:id="rId4" action="ppaction://hlinksldjump"/>
          </p:cNvPr>
          <p:cNvSpPr/>
          <p:nvPr/>
        </p:nvSpPr>
        <p:spPr>
          <a:xfrm rot="2870281">
            <a:off x="148510" y="3001445"/>
            <a:ext cx="720080" cy="720080"/>
          </a:xfrm>
          <a:prstGeom prst="quadArrowCallou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llout a incrocio 4">
            <a:hlinkClick r:id="rId5" action="ppaction://hlinksldjump"/>
          </p:cNvPr>
          <p:cNvSpPr/>
          <p:nvPr/>
        </p:nvSpPr>
        <p:spPr>
          <a:xfrm rot="12987333">
            <a:off x="143481" y="4004530"/>
            <a:ext cx="720080" cy="720080"/>
          </a:xfrm>
          <a:prstGeom prst="quadArrowCallou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6" name="Callout a incrocio 5">
            <a:hlinkClick r:id="rId6" action="ppaction://hlinksldjump"/>
          </p:cNvPr>
          <p:cNvSpPr/>
          <p:nvPr/>
        </p:nvSpPr>
        <p:spPr>
          <a:xfrm rot="2587997">
            <a:off x="148863" y="4946015"/>
            <a:ext cx="720080" cy="720080"/>
          </a:xfrm>
          <a:prstGeom prst="quadArrow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 name="CasellaDiTesto 7"/>
          <p:cNvSpPr txBox="1"/>
          <p:nvPr/>
        </p:nvSpPr>
        <p:spPr>
          <a:xfrm>
            <a:off x="899592" y="2132856"/>
            <a:ext cx="4464496" cy="646331"/>
          </a:xfrm>
          <a:prstGeom prst="rect">
            <a:avLst/>
          </a:prstGeom>
          <a:noFill/>
          <a:ln>
            <a:solidFill>
              <a:schemeClr val="accent1"/>
            </a:solidFill>
          </a:ln>
        </p:spPr>
        <p:txBody>
          <a:bodyPr wrap="square" rtlCol="0">
            <a:spAutoFit/>
          </a:bodyPr>
          <a:lstStyle/>
          <a:p>
            <a:r>
              <a:rPr lang="it-IT" sz="3600" b="1" dirty="0" smtClean="0">
                <a:ln w="17780" cmpd="sng">
                  <a:solidFill>
                    <a:schemeClr val="bg1"/>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oadway" pitchFamily="82" charset="0"/>
              </a:rPr>
              <a:t>INTRODUZIONE</a:t>
            </a:r>
            <a:endParaRPr lang="it-IT" sz="3600" b="1" dirty="0">
              <a:ln w="17780" cmpd="sng">
                <a:solidFill>
                  <a:schemeClr val="bg1"/>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Broadway" pitchFamily="82" charset="0"/>
            </a:endParaRPr>
          </a:p>
        </p:txBody>
      </p:sp>
      <p:sp>
        <p:nvSpPr>
          <p:cNvPr id="9" name="CasellaDiTesto 8"/>
          <p:cNvSpPr txBox="1"/>
          <p:nvPr/>
        </p:nvSpPr>
        <p:spPr>
          <a:xfrm>
            <a:off x="899592" y="2996952"/>
            <a:ext cx="2016224" cy="646331"/>
          </a:xfrm>
          <a:prstGeom prst="rect">
            <a:avLst/>
          </a:prstGeom>
          <a:noFill/>
        </p:spPr>
        <p:style>
          <a:lnRef idx="2">
            <a:schemeClr val="accent1"/>
          </a:lnRef>
          <a:fillRef idx="1">
            <a:schemeClr val="lt1"/>
          </a:fillRef>
          <a:effectRef idx="0">
            <a:schemeClr val="accent1"/>
          </a:effectRef>
          <a:fontRef idx="minor">
            <a:schemeClr val="dk1"/>
          </a:fontRef>
        </p:style>
        <p:txBody>
          <a:bodyPr wrap="square" rtlCol="0">
            <a:spAutoFit/>
          </a:bodyPr>
          <a:lstStyle/>
          <a:p>
            <a:r>
              <a:rPr lang="it-IT" sz="3600" dirty="0" smtClean="0">
                <a:ln>
                  <a:solidFill>
                    <a:schemeClr val="bg1"/>
                  </a:solidFill>
                </a:ln>
                <a:solidFill>
                  <a:srgbClr val="92D050"/>
                </a:solidFill>
                <a:latin typeface="Broadway" pitchFamily="82" charset="0"/>
              </a:rPr>
              <a:t>Storia</a:t>
            </a:r>
            <a:endParaRPr lang="it-IT" sz="3600" dirty="0">
              <a:ln>
                <a:solidFill>
                  <a:schemeClr val="bg1"/>
                </a:solidFill>
              </a:ln>
              <a:solidFill>
                <a:srgbClr val="92D050"/>
              </a:solidFill>
              <a:latin typeface="Broadway" pitchFamily="82" charset="0"/>
            </a:endParaRPr>
          </a:p>
        </p:txBody>
      </p:sp>
      <p:sp>
        <p:nvSpPr>
          <p:cNvPr id="10" name="CasellaDiTesto 9"/>
          <p:cNvSpPr txBox="1"/>
          <p:nvPr/>
        </p:nvSpPr>
        <p:spPr>
          <a:xfrm>
            <a:off x="899592" y="3933056"/>
            <a:ext cx="6624736" cy="646331"/>
          </a:xfrm>
          <a:prstGeom prst="rect">
            <a:avLst/>
          </a:prstGeom>
          <a:noFill/>
          <a:ln>
            <a:solidFill>
              <a:schemeClr val="accent1"/>
            </a:solidFill>
          </a:ln>
        </p:spPr>
        <p:txBody>
          <a:bodyPr wrap="square" rtlCol="0">
            <a:spAutoFit/>
          </a:bodyPr>
          <a:lstStyle/>
          <a:p>
            <a:r>
              <a:rPr lang="it-IT" sz="3600" dirty="0" smtClean="0">
                <a:ln>
                  <a:solidFill>
                    <a:schemeClr val="bg1"/>
                  </a:solidFill>
                </a:ln>
                <a:solidFill>
                  <a:srgbClr val="FFFF00"/>
                </a:solidFill>
                <a:latin typeface="Broadway" pitchFamily="82" charset="0"/>
              </a:rPr>
              <a:t>Tipologie di sfruttamento</a:t>
            </a:r>
            <a:endParaRPr lang="it-IT" sz="3600" dirty="0">
              <a:ln>
                <a:solidFill>
                  <a:schemeClr val="bg1"/>
                </a:solidFill>
              </a:ln>
              <a:solidFill>
                <a:srgbClr val="FFFF00"/>
              </a:solidFill>
              <a:latin typeface="Broadway" pitchFamily="82" charset="0"/>
            </a:endParaRPr>
          </a:p>
        </p:txBody>
      </p:sp>
      <p:sp>
        <p:nvSpPr>
          <p:cNvPr id="11" name="CasellaDiTesto 10"/>
          <p:cNvSpPr txBox="1"/>
          <p:nvPr/>
        </p:nvSpPr>
        <p:spPr>
          <a:xfrm>
            <a:off x="899592" y="5013176"/>
            <a:ext cx="7416824" cy="646331"/>
          </a:xfrm>
          <a:prstGeom prst="rect">
            <a:avLst/>
          </a:prstGeom>
          <a:noFill/>
          <a:ln>
            <a:solidFill>
              <a:schemeClr val="accent1"/>
            </a:solidFill>
          </a:ln>
        </p:spPr>
        <p:txBody>
          <a:bodyPr wrap="square" rtlCol="0">
            <a:spAutoFit/>
          </a:bodyPr>
          <a:lstStyle/>
          <a:p>
            <a:r>
              <a:rPr lang="it-IT" sz="3600" dirty="0" smtClean="0">
                <a:ln>
                  <a:solidFill>
                    <a:schemeClr val="bg1"/>
                  </a:solidFill>
                </a:ln>
                <a:solidFill>
                  <a:srgbClr val="002060"/>
                </a:solidFill>
                <a:latin typeface="Broadway" pitchFamily="82" charset="0"/>
              </a:rPr>
              <a:t>Conclusioni/pareri personali</a:t>
            </a:r>
            <a:endParaRPr lang="it-IT" sz="3600" dirty="0">
              <a:ln>
                <a:solidFill>
                  <a:schemeClr val="bg1"/>
                </a:solidFill>
              </a:ln>
              <a:solidFill>
                <a:srgbClr val="002060"/>
              </a:solidFill>
              <a:latin typeface="Broadway" pitchFamily="82" charset="0"/>
            </a:endParaRPr>
          </a:p>
        </p:txBody>
      </p:sp>
    </p:spTree>
  </p:cSld>
  <p:clrMapOvr>
    <a:masterClrMapping/>
  </p:clrMapOvr>
  <p:transition spd="slow" advClick="0">
    <p:wheel spokes="3"/>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blinds(horizontal)">
                                      <p:cBhvr>
                                        <p:cTn id="11" dur="1000"/>
                                        <p:tgtEl>
                                          <p:spTgt spid="8">
                                            <p:txEl>
                                              <p:pRg st="0" end="0"/>
                                            </p:txEl>
                                          </p:spTgt>
                                        </p:tgtEl>
                                      </p:cBhvr>
                                    </p:animEffect>
                                  </p:childTnLst>
                                </p:cTn>
                              </p:par>
                            </p:childTnLst>
                          </p:cTn>
                        </p:par>
                        <p:par>
                          <p:cTn id="12" fill="hold">
                            <p:stCondLst>
                              <p:cond delay="1500"/>
                            </p:stCondLst>
                            <p:childTnLst>
                              <p:par>
                                <p:cTn id="13" presetID="5" presetClass="entr" presetSubtype="1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childTnLst>
                          </p:cTn>
                        </p:par>
                        <p:par>
                          <p:cTn id="16" fill="hold">
                            <p:stCondLst>
                              <p:cond delay="2000"/>
                            </p:stCondLst>
                            <p:childTnLst>
                              <p:par>
                                <p:cTn id="17" presetID="12" presetClass="entr" presetSubtype="4" fill="hold" nodeType="after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slide(fromBottom)">
                                      <p:cBhvr>
                                        <p:cTn id="19" dur="500"/>
                                        <p:tgtEl>
                                          <p:spTgt spid="9">
                                            <p:txEl>
                                              <p:pRg st="0" end="0"/>
                                            </p:txEl>
                                          </p:spTgt>
                                        </p:tgtEl>
                                      </p:cBhvr>
                                    </p:animEffect>
                                  </p:childTnLst>
                                </p:cTn>
                              </p:par>
                            </p:childTnLst>
                          </p:cTn>
                        </p:par>
                        <p:par>
                          <p:cTn id="20" fill="hold">
                            <p:stCondLst>
                              <p:cond delay="2500"/>
                            </p:stCondLst>
                            <p:childTnLst>
                              <p:par>
                                <p:cTn id="21" presetID="18" presetClass="entr" presetSubtype="12"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trips(downLeft)">
                                      <p:cBhvr>
                                        <p:cTn id="23" dur="500"/>
                                        <p:tgtEl>
                                          <p:spTgt spid="5"/>
                                        </p:tgtEl>
                                      </p:cBhvr>
                                    </p:animEffect>
                                  </p:childTnLst>
                                </p:cTn>
                              </p:par>
                            </p:childTnLst>
                          </p:cTn>
                        </p:par>
                        <p:par>
                          <p:cTn id="24" fill="hold">
                            <p:stCondLst>
                              <p:cond delay="3000"/>
                            </p:stCondLst>
                            <p:childTnLst>
                              <p:par>
                                <p:cTn id="25" presetID="34" presetClass="entr" presetSubtype="0" fill="hold" nodeType="after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 from="(-#ppt_w/2)" to="(#ppt_x)" calcmode="lin" valueType="num">
                                      <p:cBhvr>
                                        <p:cTn id="27" dur="600" fill="hold">
                                          <p:stCondLst>
                                            <p:cond delay="0"/>
                                          </p:stCondLst>
                                        </p:cTn>
                                        <p:tgtEl>
                                          <p:spTgt spid="10">
                                            <p:txEl>
                                              <p:pRg st="0" end="0"/>
                                            </p:txEl>
                                          </p:spTgt>
                                        </p:tgtEl>
                                        <p:attrNameLst>
                                          <p:attrName>ppt_x</p:attrName>
                                        </p:attrNameLst>
                                      </p:cBhvr>
                                    </p:anim>
                                    <p:anim from="0" to="-1.0" calcmode="lin" valueType="num">
                                      <p:cBhvr>
                                        <p:cTn id="28" dur="200" decel="50000" autoRev="1" fill="hold">
                                          <p:stCondLst>
                                            <p:cond delay="600"/>
                                          </p:stCondLst>
                                        </p:cTn>
                                        <p:tgtEl>
                                          <p:spTgt spid="10">
                                            <p:txEl>
                                              <p:pRg st="0" end="0"/>
                                            </p:txEl>
                                          </p:spTgt>
                                        </p:tgtEl>
                                        <p:attrNameLst>
                                          <p:attrName>xshear</p:attrName>
                                        </p:attrNameLst>
                                      </p:cBhvr>
                                    </p:anim>
                                    <p:animScale>
                                      <p:cBhvr>
                                        <p:cTn id="29" dur="200" decel="100000" autoRev="1" fill="hold">
                                          <p:stCondLst>
                                            <p:cond delay="600"/>
                                          </p:stCondLst>
                                        </p:cTn>
                                        <p:tgtEl>
                                          <p:spTgt spid="10">
                                            <p:txEl>
                                              <p:pRg st="0" end="0"/>
                                            </p:txEl>
                                          </p:spTgt>
                                        </p:tgtEl>
                                      </p:cBhvr>
                                      <p:from x="100000" y="100000"/>
                                      <p:to x="80000" y="100000"/>
                                    </p:animScale>
                                    <p:anim by="(#ppt_h/3+#ppt_w*0.1)" calcmode="lin" valueType="num">
                                      <p:cBhvr additive="sum">
                                        <p:cTn id="30" dur="200" decel="100000" autoRev="1" fill="hold">
                                          <p:stCondLst>
                                            <p:cond delay="600"/>
                                          </p:stCondLst>
                                        </p:cTn>
                                        <p:tgtEl>
                                          <p:spTgt spid="10">
                                            <p:txEl>
                                              <p:pRg st="0" end="0"/>
                                            </p:txEl>
                                          </p:spTgt>
                                        </p:tgtEl>
                                        <p:attrNameLst>
                                          <p:attrName>ppt_x</p:attrName>
                                        </p:attrNameLst>
                                      </p:cBhvr>
                                    </p:anim>
                                  </p:childTnLst>
                                </p:cTn>
                              </p:par>
                            </p:childTnLst>
                          </p:cTn>
                        </p:par>
                        <p:par>
                          <p:cTn id="31" fill="hold">
                            <p:stCondLst>
                              <p:cond delay="4000"/>
                            </p:stCondLst>
                            <p:childTnLst>
                              <p:par>
                                <p:cTn id="32" presetID="16" presetClass="entr" presetSubtype="26"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barn(inHorizontal)">
                                      <p:cBhvr>
                                        <p:cTn id="34" dur="500"/>
                                        <p:tgtEl>
                                          <p:spTgt spid="6"/>
                                        </p:tgtEl>
                                      </p:cBhvr>
                                    </p:animEffect>
                                  </p:childTnLst>
                                </p:cTn>
                              </p:par>
                            </p:childTnLst>
                          </p:cTn>
                        </p:par>
                        <p:par>
                          <p:cTn id="35" fill="hold">
                            <p:stCondLst>
                              <p:cond delay="4500"/>
                            </p:stCondLst>
                            <p:childTnLst>
                              <p:par>
                                <p:cTn id="36" presetID="21" presetClass="entr" presetSubtype="4" fill="hold" nodeType="afterEffect">
                                  <p:stCondLst>
                                    <p:cond delay="0"/>
                                  </p:stCondLst>
                                  <p:childTnLst>
                                    <p:set>
                                      <p:cBhvr>
                                        <p:cTn id="37" dur="1" fill="hold">
                                          <p:stCondLst>
                                            <p:cond delay="0"/>
                                          </p:stCondLst>
                                        </p:cTn>
                                        <p:tgtEl>
                                          <p:spTgt spid="11">
                                            <p:txEl>
                                              <p:pRg st="0" end="0"/>
                                            </p:txEl>
                                          </p:spTgt>
                                        </p:tgtEl>
                                        <p:attrNameLst>
                                          <p:attrName>style.visibility</p:attrName>
                                        </p:attrNameLst>
                                      </p:cBhvr>
                                      <p:to>
                                        <p:strVal val="visible"/>
                                      </p:to>
                                    </p:set>
                                    <p:animEffect transition="in" filter="wheel(4)">
                                      <p:cBhvr>
                                        <p:cTn id="38"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123728" y="-243408"/>
            <a:ext cx="8229600" cy="1143000"/>
          </a:xfrm>
        </p:spPr>
        <p:txBody>
          <a:bodyPr/>
          <a:lstStyle/>
          <a:p>
            <a:r>
              <a:rPr lang="it-IT"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Introduzione</a:t>
            </a:r>
            <a:endParaRPr lang="it-IT"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pic>
        <p:nvPicPr>
          <p:cNvPr id="4" name="Immagine 3" descr="6.jpg"/>
          <p:cNvPicPr>
            <a:picLocks noChangeAspect="1"/>
          </p:cNvPicPr>
          <p:nvPr/>
        </p:nvPicPr>
        <p:blipFill>
          <a:blip r:embed="rId2" cstate="print"/>
          <a:stretch>
            <a:fillRect/>
          </a:stretch>
        </p:blipFill>
        <p:spPr>
          <a:xfrm>
            <a:off x="6732239" y="3557983"/>
            <a:ext cx="2072855" cy="15272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Freccia a destra 5">
            <a:hlinkClick r:id="rId3" action="ppaction://hlinksldjump"/>
          </p:cNvPr>
          <p:cNvSpPr/>
          <p:nvPr/>
        </p:nvSpPr>
        <p:spPr>
          <a:xfrm>
            <a:off x="5508104" y="3789040"/>
            <a:ext cx="1224136" cy="980728"/>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ysClr val="windowText" lastClr="000000"/>
                </a:solidFill>
              </a:rPr>
              <a:t>Next Slide</a:t>
            </a:r>
            <a:endParaRPr lang="it-IT" dirty="0">
              <a:solidFill>
                <a:sysClr val="windowText" lastClr="000000"/>
              </a:solidFill>
            </a:endParaRPr>
          </a:p>
        </p:txBody>
      </p:sp>
      <p:sp>
        <p:nvSpPr>
          <p:cNvPr id="7" name="Rettangolo 6"/>
          <p:cNvSpPr/>
          <p:nvPr/>
        </p:nvSpPr>
        <p:spPr>
          <a:xfrm>
            <a:off x="0" y="620688"/>
            <a:ext cx="9144000" cy="6001643"/>
          </a:xfrm>
          <a:prstGeom prst="rect">
            <a:avLst/>
          </a:prstGeom>
        </p:spPr>
        <p:txBody>
          <a:bodyPr wrap="square">
            <a:spAutoFit/>
          </a:bodyPr>
          <a:lstStyle/>
          <a:p>
            <a:r>
              <a:rPr lang="it-IT" sz="2400" dirty="0" smtClean="0">
                <a:latin typeface="Times New Roman" pitchFamily="18" charset="0"/>
                <a:ea typeface="Microsoft JhengHei" pitchFamily="34" charset="-120"/>
                <a:cs typeface="Times New Roman" pitchFamily="18" charset="0"/>
              </a:rPr>
              <a:t>Le forme del lavoro minorile sono tra le più diverse: si va dalla riduzione in schiavitù vera e propria (diffusa in particolare nel settore dei lavoratori domestici: in Kenia il 78% dei domestici minorenni viene”pagato” con gli avanzi dei pasti) al lavoro in fabbriche, laboratori, o nel settore agricolo, alla prostituzione e al reclutamento per scopi militari. In particolare i principali lavori e forme di sfruttamento minorile riguardano:</a:t>
            </a:r>
          </a:p>
          <a:p>
            <a:pPr>
              <a:buFont typeface="Wingdings" pitchFamily="2" charset="2"/>
              <a:buChar char="Ø"/>
            </a:pPr>
            <a:r>
              <a:rPr lang="it-IT" sz="2400" dirty="0" smtClean="0">
                <a:latin typeface="Times New Roman" pitchFamily="18" charset="0"/>
                <a:ea typeface="Microsoft JhengHei" pitchFamily="34" charset="-120"/>
                <a:cs typeface="Times New Roman" pitchFamily="18" charset="0"/>
              </a:rPr>
              <a:t>Il traffico di minori, spesso per lavori domestici in condizioni di schiavitù.</a:t>
            </a:r>
          </a:p>
          <a:p>
            <a:pPr>
              <a:buFont typeface="Wingdings" pitchFamily="2" charset="2"/>
              <a:buChar char="Ø"/>
            </a:pPr>
            <a:r>
              <a:rPr lang="it-IT" sz="2400" dirty="0" smtClean="0">
                <a:latin typeface="Times New Roman" pitchFamily="18" charset="0"/>
                <a:ea typeface="Microsoft JhengHei" pitchFamily="34" charset="-120"/>
                <a:cs typeface="Times New Roman" pitchFamily="18" charset="0"/>
              </a:rPr>
              <a:t>Lo sfruttamento sessuale.</a:t>
            </a:r>
          </a:p>
          <a:p>
            <a:pPr>
              <a:buFont typeface="Wingdings" pitchFamily="2" charset="2"/>
              <a:buChar char="Ø"/>
            </a:pPr>
            <a:r>
              <a:rPr lang="it-IT" sz="2400" dirty="0" smtClean="0">
                <a:latin typeface="Times New Roman" pitchFamily="18" charset="0"/>
                <a:ea typeface="Microsoft JhengHei" pitchFamily="34" charset="-120"/>
                <a:cs typeface="Times New Roman" pitchFamily="18" charset="0"/>
              </a:rPr>
              <a:t>Il lavoro nelle industrie e nelle piantagioni.</a:t>
            </a:r>
          </a:p>
          <a:p>
            <a:pPr>
              <a:buFont typeface="Wingdings" pitchFamily="2" charset="2"/>
              <a:buChar char="Ø"/>
            </a:pPr>
            <a:r>
              <a:rPr lang="it-IT" sz="2400" dirty="0" smtClean="0">
                <a:latin typeface="Times New Roman" pitchFamily="18" charset="0"/>
                <a:ea typeface="Microsoft JhengHei" pitchFamily="34" charset="-120"/>
                <a:cs typeface="Times New Roman" pitchFamily="18" charset="0"/>
              </a:rPr>
              <a:t>Il lavoro di strada.</a:t>
            </a:r>
          </a:p>
          <a:p>
            <a:pPr>
              <a:buFont typeface="Wingdings" pitchFamily="2" charset="2"/>
              <a:buChar char="Ø"/>
            </a:pPr>
            <a:r>
              <a:rPr lang="it-IT" sz="2400" dirty="0" smtClean="0">
                <a:latin typeface="Times New Roman" pitchFamily="18" charset="0"/>
                <a:ea typeface="Microsoft JhengHei" pitchFamily="34" charset="-120"/>
                <a:cs typeface="Times New Roman" pitchFamily="18" charset="0"/>
              </a:rPr>
              <a:t>Il lavoro familiare che si svolge nella casa o nel campo dei propri genitori e molte volte impedisce la frequenza della scuola o pregiudica uno sviluppo sano nelle fasi più delicate della crescita.</a:t>
            </a:r>
          </a:p>
          <a:p>
            <a:pPr>
              <a:buFont typeface="Wingdings" pitchFamily="2" charset="2"/>
              <a:buChar char="Ø"/>
            </a:pPr>
            <a:r>
              <a:rPr lang="it-IT" sz="2400" dirty="0" smtClean="0">
                <a:latin typeface="Times New Roman" pitchFamily="18" charset="0"/>
                <a:ea typeface="Microsoft JhengHei" pitchFamily="34" charset="-120"/>
                <a:cs typeface="Times New Roman" pitchFamily="18" charset="0"/>
              </a:rPr>
              <a:t>Il reclutamento all’interno di eserciti regolari e non: bambini soldato.</a:t>
            </a:r>
            <a:endParaRPr lang="it-IT" sz="2400" dirty="0">
              <a:latin typeface="Times New Roman" pitchFamily="18" charset="0"/>
              <a:ea typeface="Microsoft JhengHei" pitchFamily="34" charset="-120"/>
              <a:cs typeface="Times New Roman" pitchFamily="18" charset="0"/>
            </a:endParaRPr>
          </a:p>
        </p:txBody>
      </p:sp>
      <p:sp>
        <p:nvSpPr>
          <p:cNvPr id="8" name="CasellaDiTesto 7"/>
          <p:cNvSpPr txBox="1"/>
          <p:nvPr/>
        </p:nvSpPr>
        <p:spPr>
          <a:xfrm>
            <a:off x="6948264" y="0"/>
            <a:ext cx="2195736" cy="369332"/>
          </a:xfrm>
          <a:prstGeom prst="rect">
            <a:avLst/>
          </a:prstGeom>
          <a:noFill/>
        </p:spPr>
        <p:txBody>
          <a:bodyPr wrap="square" rtlCol="0">
            <a:spAutoFit/>
          </a:bodyPr>
          <a:lstStyle/>
          <a:p>
            <a:r>
              <a:rPr lang="it-IT" dirty="0" smtClean="0"/>
              <a:t>(Simone Carrà)</a:t>
            </a:r>
            <a:endParaRPr lang="it-IT" dirty="0"/>
          </a:p>
        </p:txBody>
      </p:sp>
    </p:spTree>
  </p:cSld>
  <p:clrMapOvr>
    <a:masterClrMapping/>
  </p:clrMapOvr>
  <p:transition spd="slow" advClick="0">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2000"/>
                                        <p:tgtEl>
                                          <p:spTgt spid="2"/>
                                        </p:tgtEl>
                                      </p:cBhvr>
                                    </p:animEffect>
                                  </p:childTnLst>
                                </p:cTn>
                              </p:par>
                            </p:childTnLst>
                          </p:cTn>
                        </p:par>
                        <p:par>
                          <p:cTn id="8" fill="hold">
                            <p:stCondLst>
                              <p:cond delay="2000"/>
                            </p:stCondLst>
                            <p:childTnLst>
                              <p:par>
                                <p:cTn id="9" presetID="2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edge">
                                      <p:cBhvr>
                                        <p:cTn id="11" dur="2000"/>
                                        <p:tgtEl>
                                          <p:spTgt spid="4"/>
                                        </p:tgtEl>
                                      </p:cBhvr>
                                    </p:animEffect>
                                  </p:childTnLst>
                                </p:cTn>
                              </p:par>
                            </p:childTnLst>
                          </p:cTn>
                        </p:par>
                        <p:par>
                          <p:cTn id="12" fill="hold">
                            <p:stCondLst>
                              <p:cond delay="4000"/>
                            </p:stCondLst>
                            <p:childTnLst>
                              <p:par>
                                <p:cTn id="13" presetID="8" presetClass="entr" presetSubtype="16"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amond(in)">
                                      <p:cBhvr>
                                        <p:cTn id="15" dur="2000"/>
                                        <p:tgtEl>
                                          <p:spTgt spid="6"/>
                                        </p:tgtEl>
                                      </p:cBhvr>
                                    </p:animEffect>
                                  </p:childTnLst>
                                </p:cTn>
                              </p:par>
                            </p:childTnLst>
                          </p:cTn>
                        </p:par>
                        <p:par>
                          <p:cTn id="16" fill="hold">
                            <p:stCondLst>
                              <p:cond delay="6000"/>
                            </p:stCondLst>
                            <p:childTnLst>
                              <p:par>
                                <p:cTn id="17" presetID="18" presetClass="entr" presetSubtype="12" fill="hold"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strips(downLeft)">
                                      <p:cBhvr>
                                        <p:cTn id="19" dur="2000"/>
                                        <p:tgtEl>
                                          <p:spTgt spid="7">
                                            <p:txEl>
                                              <p:pRg st="0" end="0"/>
                                            </p:txEl>
                                          </p:spTgt>
                                        </p:tgtEl>
                                      </p:cBhvr>
                                    </p:animEffect>
                                  </p:childTnLst>
                                </p:cTn>
                              </p:par>
                            </p:childTnLst>
                          </p:cTn>
                        </p:par>
                        <p:par>
                          <p:cTn id="20" fill="hold">
                            <p:stCondLst>
                              <p:cond delay="8000"/>
                            </p:stCondLst>
                            <p:childTnLst>
                              <p:par>
                                <p:cTn id="21" presetID="18" presetClass="entr" presetSubtype="12" fill="hold" nodeType="after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strips(downLeft)">
                                      <p:cBhvr>
                                        <p:cTn id="23" dur="2000"/>
                                        <p:tgtEl>
                                          <p:spTgt spid="7">
                                            <p:txEl>
                                              <p:pRg st="1" end="1"/>
                                            </p:txEl>
                                          </p:spTgt>
                                        </p:tgtEl>
                                      </p:cBhvr>
                                    </p:animEffect>
                                  </p:childTnLst>
                                </p:cTn>
                              </p:par>
                            </p:childTnLst>
                          </p:cTn>
                        </p:par>
                        <p:par>
                          <p:cTn id="24" fill="hold">
                            <p:stCondLst>
                              <p:cond delay="10000"/>
                            </p:stCondLst>
                            <p:childTnLst>
                              <p:par>
                                <p:cTn id="25" presetID="18" presetClass="entr" presetSubtype="12" fill="hold" nodeType="after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strips(downLeft)">
                                      <p:cBhvr>
                                        <p:cTn id="27" dur="2000"/>
                                        <p:tgtEl>
                                          <p:spTgt spid="7">
                                            <p:txEl>
                                              <p:pRg st="2" end="2"/>
                                            </p:txEl>
                                          </p:spTgt>
                                        </p:tgtEl>
                                      </p:cBhvr>
                                    </p:animEffect>
                                  </p:childTnLst>
                                </p:cTn>
                              </p:par>
                            </p:childTnLst>
                          </p:cTn>
                        </p:par>
                        <p:par>
                          <p:cTn id="28" fill="hold">
                            <p:stCondLst>
                              <p:cond delay="12000"/>
                            </p:stCondLst>
                            <p:childTnLst>
                              <p:par>
                                <p:cTn id="29" presetID="18" presetClass="entr" presetSubtype="12" fill="hold" nodeType="after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strips(downLeft)">
                                      <p:cBhvr>
                                        <p:cTn id="31" dur="2000"/>
                                        <p:tgtEl>
                                          <p:spTgt spid="7">
                                            <p:txEl>
                                              <p:pRg st="3" end="3"/>
                                            </p:txEl>
                                          </p:spTgt>
                                        </p:tgtEl>
                                      </p:cBhvr>
                                    </p:animEffect>
                                  </p:childTnLst>
                                </p:cTn>
                              </p:par>
                            </p:childTnLst>
                          </p:cTn>
                        </p:par>
                        <p:par>
                          <p:cTn id="32" fill="hold">
                            <p:stCondLst>
                              <p:cond delay="14000"/>
                            </p:stCondLst>
                            <p:childTnLst>
                              <p:par>
                                <p:cTn id="33" presetID="18" presetClass="entr" presetSubtype="12" fill="hold" nodeType="after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strips(downLeft)">
                                      <p:cBhvr>
                                        <p:cTn id="35" dur="2000"/>
                                        <p:tgtEl>
                                          <p:spTgt spid="7">
                                            <p:txEl>
                                              <p:pRg st="4" end="4"/>
                                            </p:txEl>
                                          </p:spTgt>
                                        </p:tgtEl>
                                      </p:cBhvr>
                                    </p:animEffect>
                                  </p:childTnLst>
                                </p:cTn>
                              </p:par>
                            </p:childTnLst>
                          </p:cTn>
                        </p:par>
                        <p:par>
                          <p:cTn id="36" fill="hold">
                            <p:stCondLst>
                              <p:cond delay="16000"/>
                            </p:stCondLst>
                            <p:childTnLst>
                              <p:par>
                                <p:cTn id="37" presetID="18" presetClass="entr" presetSubtype="12" fill="hold" nodeType="after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strips(downLeft)">
                                      <p:cBhvr>
                                        <p:cTn id="39" dur="2000"/>
                                        <p:tgtEl>
                                          <p:spTgt spid="7">
                                            <p:txEl>
                                              <p:pRg st="5" end="5"/>
                                            </p:txEl>
                                          </p:spTgt>
                                        </p:tgtEl>
                                      </p:cBhvr>
                                    </p:animEffect>
                                  </p:childTnLst>
                                </p:cTn>
                              </p:par>
                            </p:childTnLst>
                          </p:cTn>
                        </p:par>
                        <p:par>
                          <p:cTn id="40" fill="hold">
                            <p:stCondLst>
                              <p:cond delay="18000"/>
                            </p:stCondLst>
                            <p:childTnLst>
                              <p:par>
                                <p:cTn id="41" presetID="18" presetClass="entr" presetSubtype="12" fill="hold" nodeType="after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Effect transition="in" filter="strips(downLeft)">
                                      <p:cBhvr>
                                        <p:cTn id="43" dur="2000"/>
                                        <p:tgtEl>
                                          <p:spTgt spid="7">
                                            <p:txEl>
                                              <p:pRg st="6" end="6"/>
                                            </p:txEl>
                                          </p:spTgt>
                                        </p:tgtEl>
                                      </p:cBhvr>
                                    </p:animEffect>
                                  </p:childTnLst>
                                </p:cTn>
                              </p:par>
                            </p:childTnLst>
                          </p:cTn>
                        </p:par>
                        <p:par>
                          <p:cTn id="44" fill="hold">
                            <p:stCondLst>
                              <p:cond delay="20000"/>
                            </p:stCondLst>
                            <p:childTnLst>
                              <p:par>
                                <p:cTn id="45" presetID="4" presetClass="entr" presetSubtype="16" fill="hold" nodeType="after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box(in)">
                                      <p:cBhvr>
                                        <p:cTn id="4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magine 7" descr="1.jpg"/>
          <p:cNvPicPr>
            <a:picLocks noChangeAspect="1"/>
          </p:cNvPicPr>
          <p:nvPr/>
        </p:nvPicPr>
        <p:blipFill>
          <a:blip r:embed="rId2" cstate="print"/>
          <a:stretch>
            <a:fillRect/>
          </a:stretch>
        </p:blipFill>
        <p:spPr>
          <a:xfrm rot="170202">
            <a:off x="2531190" y="1221507"/>
            <a:ext cx="4032448" cy="49263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itolo 1"/>
          <p:cNvSpPr>
            <a:spLocks noGrp="1"/>
          </p:cNvSpPr>
          <p:nvPr>
            <p:ph type="title"/>
          </p:nvPr>
        </p:nvSpPr>
        <p:spPr>
          <a:xfrm rot="1543412" flipH="1">
            <a:off x="796804" y="-1097422"/>
            <a:ext cx="71732" cy="1143000"/>
          </a:xfrm>
        </p:spPr>
        <p:txBody>
          <a:bodyPr/>
          <a:lstStyle/>
          <a:p>
            <a:r>
              <a:rPr lang="it-IT" dirty="0" smtClean="0"/>
              <a:t> </a:t>
            </a:r>
            <a:endParaRPr lang="it-IT" dirty="0"/>
          </a:p>
        </p:txBody>
      </p:sp>
      <p:sp>
        <p:nvSpPr>
          <p:cNvPr id="3" name="Segnaposto contenuto 2"/>
          <p:cNvSpPr>
            <a:spLocks noGrp="1"/>
          </p:cNvSpPr>
          <p:nvPr>
            <p:ph idx="1"/>
          </p:nvPr>
        </p:nvSpPr>
        <p:spPr>
          <a:xfrm rot="21434343">
            <a:off x="457200" y="1052736"/>
            <a:ext cx="8147248" cy="5271864"/>
          </a:xfrm>
        </p:spPr>
        <p:txBody>
          <a:bodyPr>
            <a:normAutofit fontScale="85000" lnSpcReduction="20000"/>
          </a:bodyPr>
          <a:lstStyle/>
          <a:p>
            <a:pPr algn="ctr">
              <a:buNone/>
            </a:pPr>
            <a:r>
              <a:rPr lang="it-IT" dirty="0" smtClean="0">
                <a:latin typeface="Rockwell" pitchFamily="18" charset="0"/>
              </a:rPr>
              <a:t>Il  Lavoro Inf</a:t>
            </a:r>
            <a:r>
              <a:rPr lang="it-IT" dirty="0" smtClean="0">
                <a:solidFill>
                  <a:schemeClr val="bg1"/>
                </a:solidFill>
                <a:latin typeface="Rockwell" pitchFamily="18" charset="0"/>
              </a:rPr>
              <a:t>antile o minorile </a:t>
            </a:r>
            <a:r>
              <a:rPr lang="it-IT" dirty="0" smtClean="0">
                <a:latin typeface="Rockwell" pitchFamily="18" charset="0"/>
              </a:rPr>
              <a:t>è un fenomeno che coinvolge i </a:t>
            </a:r>
            <a:r>
              <a:rPr lang="it-IT" dirty="0" smtClean="0">
                <a:solidFill>
                  <a:schemeClr val="bg1"/>
                </a:solidFill>
                <a:latin typeface="Rockwell" pitchFamily="18" charset="0"/>
              </a:rPr>
              <a:t>bambini di età compresa </a:t>
            </a:r>
            <a:r>
              <a:rPr lang="it-IT" dirty="0" smtClean="0">
                <a:latin typeface="Rockwell" pitchFamily="18" charset="0"/>
              </a:rPr>
              <a:t>fra i 5 e i 16 anni in tut</a:t>
            </a:r>
            <a:r>
              <a:rPr lang="it-IT" dirty="0" smtClean="0">
                <a:solidFill>
                  <a:schemeClr val="bg1"/>
                </a:solidFill>
                <a:latin typeface="Rockwell" pitchFamily="18" charset="0"/>
              </a:rPr>
              <a:t>to il pianeta. Le aree princi</a:t>
            </a:r>
            <a:r>
              <a:rPr lang="it-IT" dirty="0" smtClean="0">
                <a:latin typeface="Rockwell" pitchFamily="18" charset="0"/>
              </a:rPr>
              <a:t>palmente interessate </a:t>
            </a:r>
            <a:r>
              <a:rPr lang="it-IT" dirty="0" smtClean="0">
                <a:solidFill>
                  <a:schemeClr val="bg1"/>
                </a:solidFill>
                <a:latin typeface="Rockwell" pitchFamily="18" charset="0"/>
              </a:rPr>
              <a:t>del lavoro minorile sono i </a:t>
            </a:r>
            <a:r>
              <a:rPr lang="it-IT" dirty="0" smtClean="0">
                <a:latin typeface="Rockwell" pitchFamily="18" charset="0"/>
              </a:rPr>
              <a:t>paesi in via di svilupp</a:t>
            </a:r>
            <a:r>
              <a:rPr lang="it-IT" dirty="0" smtClean="0">
                <a:solidFill>
                  <a:schemeClr val="bg1"/>
                </a:solidFill>
                <a:latin typeface="Rockwell" pitchFamily="18" charset="0"/>
              </a:rPr>
              <a:t>o quali: Asia, Europa dell’E</a:t>
            </a:r>
            <a:r>
              <a:rPr lang="it-IT" dirty="0" smtClean="0">
                <a:latin typeface="Rockwell" pitchFamily="18" charset="0"/>
              </a:rPr>
              <a:t>st, Africa e America d</a:t>
            </a:r>
            <a:r>
              <a:rPr lang="it-IT" dirty="0" smtClean="0">
                <a:solidFill>
                  <a:schemeClr val="bg1"/>
                </a:solidFill>
                <a:latin typeface="Rockwell" pitchFamily="18" charset="0"/>
              </a:rPr>
              <a:t>el Sud,soprattutto Colombi</a:t>
            </a:r>
            <a:r>
              <a:rPr lang="it-IT" dirty="0" smtClean="0">
                <a:latin typeface="Rockwell" pitchFamily="18" charset="0"/>
              </a:rPr>
              <a:t>a</a:t>
            </a:r>
            <a:r>
              <a:rPr lang="it-IT" dirty="0" smtClean="0">
                <a:solidFill>
                  <a:schemeClr val="bg1"/>
                </a:solidFill>
                <a:latin typeface="Rockwell" pitchFamily="18" charset="0"/>
              </a:rPr>
              <a:t> </a:t>
            </a:r>
            <a:r>
              <a:rPr lang="it-IT" dirty="0" smtClean="0">
                <a:latin typeface="Rockwell" pitchFamily="18" charset="0"/>
              </a:rPr>
              <a:t>e Brasile.</a:t>
            </a:r>
          </a:p>
          <a:p>
            <a:pPr algn="ctr">
              <a:buNone/>
            </a:pPr>
            <a:r>
              <a:rPr lang="it-IT" dirty="0" smtClean="0">
                <a:latin typeface="Rockwell" pitchFamily="18" charset="0"/>
              </a:rPr>
              <a:t>Non son</a:t>
            </a:r>
            <a:r>
              <a:rPr lang="it-IT" dirty="0" smtClean="0">
                <a:solidFill>
                  <a:schemeClr val="bg1"/>
                </a:solidFill>
                <a:latin typeface="Rockwell" pitchFamily="18" charset="0"/>
              </a:rPr>
              <a:t>o esclusi al fenomeno Stati </a:t>
            </a:r>
            <a:r>
              <a:rPr lang="it-IT" dirty="0" smtClean="0">
                <a:latin typeface="Rockwell" pitchFamily="18" charset="0"/>
              </a:rPr>
              <a:t>Uniti ed Europa.</a:t>
            </a:r>
            <a:r>
              <a:rPr lang="it-IT" dirty="0" smtClean="0">
                <a:solidFill>
                  <a:schemeClr val="bg1"/>
                </a:solidFill>
                <a:latin typeface="Rockwell" pitchFamily="18" charset="0"/>
              </a:rPr>
              <a:t>Il Lavoro Infantile si presen</a:t>
            </a:r>
            <a:r>
              <a:rPr lang="it-IT" dirty="0" smtClean="0">
                <a:latin typeface="Rockwell" pitchFamily="18" charset="0"/>
              </a:rPr>
              <a:t>ta dunque anche </a:t>
            </a:r>
            <a:r>
              <a:rPr lang="it-IT" dirty="0" smtClean="0">
                <a:solidFill>
                  <a:schemeClr val="bg1"/>
                </a:solidFill>
                <a:latin typeface="Rockwell" pitchFamily="18" charset="0"/>
              </a:rPr>
              <a:t>in regioni ricche di risorse </a:t>
            </a:r>
            <a:r>
              <a:rPr lang="it-IT" dirty="0" smtClean="0">
                <a:latin typeface="Rockwell" pitchFamily="18" charset="0"/>
              </a:rPr>
              <a:t>e con un economi</a:t>
            </a:r>
            <a:r>
              <a:rPr lang="it-IT" dirty="0" smtClean="0">
                <a:solidFill>
                  <a:schemeClr val="bg1"/>
                </a:solidFill>
                <a:latin typeface="Rockwell" pitchFamily="18" charset="0"/>
              </a:rPr>
              <a:t>a florida,in qui però il reditt</a:t>
            </a:r>
            <a:r>
              <a:rPr lang="it-IT" dirty="0" smtClean="0">
                <a:latin typeface="Rockwell" pitchFamily="18" charset="0"/>
              </a:rPr>
              <a:t>o</a:t>
            </a:r>
            <a:r>
              <a:rPr lang="it-IT" dirty="0" smtClean="0">
                <a:solidFill>
                  <a:schemeClr val="bg1"/>
                </a:solidFill>
                <a:latin typeface="Rockwell" pitchFamily="18" charset="0"/>
              </a:rPr>
              <a:t> </a:t>
            </a:r>
            <a:r>
              <a:rPr lang="it-IT" dirty="0" smtClean="0">
                <a:latin typeface="Rockwell" pitchFamily="18" charset="0"/>
              </a:rPr>
              <a:t>pro capite è molto </a:t>
            </a:r>
            <a:r>
              <a:rPr lang="it-IT" dirty="0" smtClean="0">
                <a:solidFill>
                  <a:schemeClr val="bg1"/>
                </a:solidFill>
                <a:latin typeface="Rockwell" pitchFamily="18" charset="0"/>
              </a:rPr>
              <a:t>basso e vi è un numero   co</a:t>
            </a:r>
            <a:r>
              <a:rPr lang="it-IT" dirty="0" smtClean="0">
                <a:latin typeface="Rockwell" pitchFamily="18" charset="0"/>
              </a:rPr>
              <a:t>nsistente di         person</a:t>
            </a:r>
            <a:r>
              <a:rPr lang="it-IT" dirty="0" smtClean="0">
                <a:solidFill>
                  <a:schemeClr val="bg1"/>
                </a:solidFill>
                <a:latin typeface="Rockwell" pitchFamily="18" charset="0"/>
              </a:rPr>
              <a:t>e di stato di sotto sviluppo. </a:t>
            </a:r>
            <a:r>
              <a:rPr lang="it-IT" dirty="0" smtClean="0">
                <a:latin typeface="Rockwell" pitchFamily="18" charset="0"/>
              </a:rPr>
              <a:t>Non ci sono dati cer</a:t>
            </a:r>
            <a:r>
              <a:rPr lang="it-IT" dirty="0" smtClean="0">
                <a:solidFill>
                  <a:schemeClr val="bg1"/>
                </a:solidFill>
                <a:latin typeface="Rockwell" pitchFamily="18" charset="0"/>
              </a:rPr>
              <a:t>ti</a:t>
            </a:r>
            <a:r>
              <a:rPr lang="it-IT" dirty="0" smtClean="0">
                <a:latin typeface="Rockwell" pitchFamily="18" charset="0"/>
              </a:rPr>
              <a:t> </a:t>
            </a:r>
            <a:r>
              <a:rPr lang="it-IT" dirty="0" smtClean="0">
                <a:solidFill>
                  <a:schemeClr val="bg1"/>
                </a:solidFill>
                <a:latin typeface="Rockwell" pitchFamily="18" charset="0"/>
              </a:rPr>
              <a:t>sull’inizio dello</a:t>
            </a:r>
            <a:r>
              <a:rPr lang="it-IT" dirty="0" smtClean="0">
                <a:latin typeface="Rockwell" pitchFamily="18" charset="0"/>
              </a:rPr>
              <a:t> </a:t>
            </a:r>
            <a:r>
              <a:rPr lang="it-IT" dirty="0" smtClean="0">
                <a:solidFill>
                  <a:schemeClr val="bg1"/>
                </a:solidFill>
                <a:latin typeface="Rockwell" pitchFamily="18" charset="0"/>
              </a:rPr>
              <a:t>sfruttame</a:t>
            </a:r>
            <a:r>
              <a:rPr lang="it-IT" dirty="0" smtClean="0">
                <a:latin typeface="Rockwell" pitchFamily="18" charset="0"/>
              </a:rPr>
              <a:t>nto minorile ma si p</a:t>
            </a:r>
            <a:r>
              <a:rPr lang="it-IT" dirty="0" smtClean="0">
                <a:solidFill>
                  <a:schemeClr val="bg1"/>
                </a:solidFill>
                <a:latin typeface="Rockwell" pitchFamily="18" charset="0"/>
              </a:rPr>
              <a:t>ensi che sia legato con l’av</a:t>
            </a:r>
            <a:r>
              <a:rPr lang="it-IT" dirty="0" smtClean="0">
                <a:latin typeface="Rockwell" pitchFamily="18" charset="0"/>
              </a:rPr>
              <a:t>vento della </a:t>
            </a:r>
            <a:r>
              <a:rPr lang="it-IT" dirty="0" smtClean="0">
                <a:solidFill>
                  <a:schemeClr val="bg1"/>
                </a:solidFill>
                <a:latin typeface="Rockwell" pitchFamily="18" charset="0"/>
              </a:rPr>
              <a:t>rivoluzione industriale</a:t>
            </a:r>
            <a:r>
              <a:rPr lang="it-IT" dirty="0" smtClean="0">
                <a:latin typeface="Rockwell" pitchFamily="18" charset="0"/>
              </a:rPr>
              <a:t>.</a:t>
            </a:r>
            <a:endParaRPr lang="it-IT" dirty="0">
              <a:latin typeface="Rockwell" pitchFamily="18" charset="0"/>
            </a:endParaRPr>
          </a:p>
        </p:txBody>
      </p:sp>
      <p:sp>
        <p:nvSpPr>
          <p:cNvPr id="4" name="CasellaDiTesto 3"/>
          <p:cNvSpPr txBox="1"/>
          <p:nvPr/>
        </p:nvSpPr>
        <p:spPr>
          <a:xfrm>
            <a:off x="395536" y="404664"/>
            <a:ext cx="5400600" cy="646331"/>
          </a:xfrm>
          <a:prstGeom prst="rect">
            <a:avLst/>
          </a:prstGeom>
          <a:noFill/>
        </p:spPr>
        <p:txBody>
          <a:bodyPr wrap="square" rtlCol="0">
            <a:spAutoFit/>
          </a:bodyPr>
          <a:lstStyle/>
          <a:p>
            <a:r>
              <a:rPr lang="it-IT"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rPr>
              <a:t>INTRODUZIONE PARTE 2</a:t>
            </a:r>
            <a:endParaRPr lang="it-IT"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ndParaRPr>
          </a:p>
        </p:txBody>
      </p:sp>
      <p:sp>
        <p:nvSpPr>
          <p:cNvPr id="5" name="CasellaDiTesto 4"/>
          <p:cNvSpPr txBox="1"/>
          <p:nvPr/>
        </p:nvSpPr>
        <p:spPr>
          <a:xfrm>
            <a:off x="971600" y="6165304"/>
            <a:ext cx="3816424" cy="369332"/>
          </a:xfrm>
          <a:prstGeom prst="rect">
            <a:avLst/>
          </a:prstGeom>
          <a:noFill/>
        </p:spPr>
        <p:txBody>
          <a:bodyPr wrap="square" rtlCol="0">
            <a:spAutoFit/>
          </a:bodyPr>
          <a:lstStyle/>
          <a:p>
            <a:r>
              <a:rPr lang="it-IT" dirty="0" smtClean="0"/>
              <a:t>(Luca Fiorani)</a:t>
            </a:r>
            <a:endParaRPr lang="it-IT" dirty="0"/>
          </a:p>
        </p:txBody>
      </p:sp>
      <p:sp>
        <p:nvSpPr>
          <p:cNvPr id="7" name="Pagina iniziale 6">
            <a:hlinkClick r:id="rId3" action="ppaction://hlinksldjump" highlightClick="1"/>
          </p:cNvPr>
          <p:cNvSpPr/>
          <p:nvPr/>
        </p:nvSpPr>
        <p:spPr>
          <a:xfrm>
            <a:off x="7380312" y="5733256"/>
            <a:ext cx="720080" cy="792088"/>
          </a:xfrm>
          <a:prstGeom prst="actionButtonHom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cSld>
  <p:clrMapOvr>
    <a:masterClrMapping/>
  </p:clrMapOvr>
  <p:transition spd="med" advClick="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amond(in)">
                                      <p:cBhvr>
                                        <p:cTn id="7" dur="2000"/>
                                        <p:tgtEl>
                                          <p:spTgt spid="4">
                                            <p:txEl>
                                              <p:pRg st="0" end="0"/>
                                            </p:txEl>
                                          </p:spTgt>
                                        </p:tgtEl>
                                      </p:cBhvr>
                                    </p:animEffect>
                                  </p:childTnLst>
                                </p:cTn>
                              </p:par>
                            </p:childTnLst>
                          </p:cTn>
                        </p:par>
                        <p:par>
                          <p:cTn id="8" fill="hold">
                            <p:stCondLst>
                              <p:cond delay="2000"/>
                            </p:stCondLst>
                            <p:childTnLst>
                              <p:par>
                                <p:cTn id="9" presetID="21" presetClass="entr" presetSubtype="4"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4)">
                                      <p:cBhvr>
                                        <p:cTn id="11" dur="2000"/>
                                        <p:tgtEl>
                                          <p:spTgt spid="3">
                                            <p:txEl>
                                              <p:pRg st="0" end="0"/>
                                            </p:txEl>
                                          </p:spTgt>
                                        </p:tgtEl>
                                      </p:cBhvr>
                                    </p:animEffect>
                                  </p:childTnLst>
                                </p:cTn>
                              </p:par>
                            </p:childTnLst>
                          </p:cTn>
                        </p:par>
                        <p:par>
                          <p:cTn id="12" fill="hold">
                            <p:stCondLst>
                              <p:cond delay="4000"/>
                            </p:stCondLst>
                            <p:childTnLst>
                              <p:par>
                                <p:cTn id="13" presetID="3" presetClass="entr" presetSubtype="1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1000"/>
                                        <p:tgtEl>
                                          <p:spTgt spid="3">
                                            <p:txEl>
                                              <p:pRg st="1" end="1"/>
                                            </p:txEl>
                                          </p:spTgt>
                                        </p:tgtEl>
                                      </p:cBhvr>
                                    </p:animEffect>
                                  </p:childTnLst>
                                </p:cTn>
                              </p:par>
                            </p:childTnLst>
                          </p:cTn>
                        </p:par>
                        <p:par>
                          <p:cTn id="16" fill="hold">
                            <p:stCondLst>
                              <p:cond delay="5000"/>
                            </p:stCondLst>
                            <p:childTnLst>
                              <p:par>
                                <p:cTn id="17" presetID="5" presetClass="entr" presetSubtype="10" fill="hold" nodeType="after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Effect transition="in" filter="checkerboard(across)">
                                      <p:cBhvr>
                                        <p:cTn id="19" dur="500"/>
                                        <p:tgtEl>
                                          <p:spTgt spid="5">
                                            <p:txEl>
                                              <p:pRg st="0" end="0"/>
                                            </p:txEl>
                                          </p:spTgt>
                                        </p:tgtEl>
                                      </p:cBhvr>
                                    </p:animEffect>
                                  </p:childTnLst>
                                </p:cTn>
                              </p:par>
                            </p:childTnLst>
                          </p:cTn>
                        </p:par>
                        <p:par>
                          <p:cTn id="20" fill="hold">
                            <p:stCondLst>
                              <p:cond delay="5500"/>
                            </p:stCondLst>
                            <p:childTnLst>
                              <p:par>
                                <p:cTn id="21" presetID="2" presetClass="entr" presetSubtype="4"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ppt_x"/>
                                          </p:val>
                                        </p:tav>
                                        <p:tav tm="100000">
                                          <p:val>
                                            <p:strVal val="#ppt_x"/>
                                          </p:val>
                                        </p:tav>
                                      </p:tavLst>
                                    </p:anim>
                                    <p:anim calcmode="lin" valueType="num">
                                      <p:cBhvr additive="base">
                                        <p:cTn id="24" dur="1000" fill="hold"/>
                                        <p:tgtEl>
                                          <p:spTgt spid="8"/>
                                        </p:tgtEl>
                                        <p:attrNameLst>
                                          <p:attrName>ppt_y</p:attrName>
                                        </p:attrNameLst>
                                      </p:cBhvr>
                                      <p:tavLst>
                                        <p:tav tm="0">
                                          <p:val>
                                            <p:strVal val="1+#ppt_h/2"/>
                                          </p:val>
                                        </p:tav>
                                        <p:tav tm="100000">
                                          <p:val>
                                            <p:strVal val="#ppt_y"/>
                                          </p:val>
                                        </p:tav>
                                      </p:tavLst>
                                    </p:anim>
                                  </p:childTnLst>
                                </p:cTn>
                              </p:par>
                            </p:childTnLst>
                          </p:cTn>
                        </p:par>
                        <p:par>
                          <p:cTn id="25" fill="hold">
                            <p:stCondLst>
                              <p:cond delay="6500"/>
                            </p:stCondLst>
                            <p:childTnLst>
                              <p:par>
                                <p:cTn id="26" presetID="18" presetClass="entr" presetSubtype="12"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strips(down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131840" y="-243408"/>
            <a:ext cx="4752528" cy="1143000"/>
          </a:xfrm>
        </p:spPr>
        <p:txBody>
          <a:bodyPr/>
          <a:lstStyle/>
          <a:p>
            <a:r>
              <a:rPr lang="it-IT"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Storia</a:t>
            </a:r>
            <a:endParaRPr lang="it-IT"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Segnaposto contenuto 2"/>
          <p:cNvSpPr>
            <a:spLocks noGrp="1"/>
          </p:cNvSpPr>
          <p:nvPr>
            <p:ph idx="1"/>
          </p:nvPr>
        </p:nvSpPr>
        <p:spPr>
          <a:xfrm>
            <a:off x="0" y="260648"/>
            <a:ext cx="7467600" cy="4525963"/>
          </a:xfrm>
        </p:spPr>
        <p:txBody>
          <a:bodyPr>
            <a:normAutofit fontScale="92500"/>
          </a:bodyPr>
          <a:lstStyle/>
          <a:p>
            <a:pPr>
              <a:buNone/>
            </a:pPr>
            <a:r>
              <a:rPr lang="it-IT" sz="2400" dirty="0" smtClean="0">
                <a:latin typeface="Andalus" pitchFamily="18" charset="-78"/>
                <a:cs typeface="Andalus" pitchFamily="18" charset="-78"/>
              </a:rPr>
              <a:t> </a:t>
            </a:r>
          </a:p>
          <a:p>
            <a:pPr algn="ctr">
              <a:buNone/>
            </a:pPr>
            <a:r>
              <a:rPr lang="it-IT" sz="2400" dirty="0" smtClean="0">
                <a:latin typeface="Andalus" pitchFamily="18" charset="-78"/>
                <a:cs typeface="Andalus" pitchFamily="18" charset="-78"/>
              </a:rPr>
              <a:t>È assai probabile che i bambini siano stati impiegati nel lavoro fin dai tempi più remoti: nelle opere di storici e scrittori dell’antichità sono numerosi infatti i riferimenti a forme di lavoro minorile nel mondo agricolo e pastorale.</a:t>
            </a:r>
          </a:p>
          <a:p>
            <a:pPr algn="ctr">
              <a:buNone/>
            </a:pPr>
            <a:r>
              <a:rPr lang="it-IT" sz="2400" dirty="0" smtClean="0">
                <a:latin typeface="Andalus" pitchFamily="18" charset="-78"/>
                <a:cs typeface="Andalus" pitchFamily="18" charset="-78"/>
              </a:rPr>
              <a:t>È però dall’epoca della Rivoluzione industriale che il fenomeno inizia a diffondersi su larga scala: nei secoli XVIII e XIX i bambini lavoravano nelle fabbriche fino a quindici ore al giorno e venivano pagati di norma la metà degli uomini adulti. Due grandi scrittori dell’Ottocento hanno affrontato nelle proprie opere il tema dello sfruttamento minorile: l’inglese </a:t>
            </a:r>
            <a:r>
              <a:rPr lang="it-IT" sz="2400" b="1" dirty="0" smtClean="0">
                <a:latin typeface="Andalus" pitchFamily="18" charset="-78"/>
                <a:cs typeface="Andalus" pitchFamily="18" charset="-78"/>
              </a:rPr>
              <a:t>Charles Dickens</a:t>
            </a:r>
            <a:r>
              <a:rPr lang="it-IT" sz="2400" dirty="0" smtClean="0">
                <a:latin typeface="Andalus" pitchFamily="18" charset="-78"/>
                <a:cs typeface="Andalus" pitchFamily="18" charset="-78"/>
              </a:rPr>
              <a:t> e l’italiano </a:t>
            </a:r>
            <a:r>
              <a:rPr lang="it-IT" sz="2400" b="1" dirty="0" smtClean="0">
                <a:latin typeface="Andalus" pitchFamily="18" charset="-78"/>
                <a:cs typeface="Andalus" pitchFamily="18" charset="-78"/>
              </a:rPr>
              <a:t>Giovanni Verga</a:t>
            </a:r>
            <a:r>
              <a:rPr lang="it-IT" sz="2400" dirty="0" smtClean="0">
                <a:latin typeface="Andalus" pitchFamily="18" charset="-78"/>
                <a:cs typeface="Andalus" pitchFamily="18" charset="-78"/>
              </a:rPr>
              <a:t>.</a:t>
            </a:r>
          </a:p>
          <a:p>
            <a:pPr algn="ctr">
              <a:buNone/>
            </a:pPr>
            <a:endParaRPr lang="it-IT" sz="2100" dirty="0">
              <a:latin typeface="Bookman Old Style" pitchFamily="18" charset="0"/>
            </a:endParaRPr>
          </a:p>
        </p:txBody>
      </p:sp>
      <p:pic>
        <p:nvPicPr>
          <p:cNvPr id="4" name="Immagine 3" descr="g.jpg"/>
          <p:cNvPicPr>
            <a:picLocks noChangeAspect="1"/>
          </p:cNvPicPr>
          <p:nvPr/>
        </p:nvPicPr>
        <p:blipFill>
          <a:blip r:embed="rId2" cstate="print"/>
          <a:stretch>
            <a:fillRect/>
          </a:stretch>
        </p:blipFill>
        <p:spPr>
          <a:xfrm>
            <a:off x="4860032" y="4437112"/>
            <a:ext cx="4032448" cy="2420888"/>
          </a:xfrm>
          <a:prstGeom prst="ellipse">
            <a:avLst/>
          </a:prstGeom>
          <a:ln>
            <a:noFill/>
          </a:ln>
          <a:effectLst>
            <a:softEdge rad="112500"/>
          </a:effectLst>
        </p:spPr>
      </p:pic>
      <p:pic>
        <p:nvPicPr>
          <p:cNvPr id="5" name="Immagine 4" descr="n.jpg"/>
          <p:cNvPicPr>
            <a:picLocks noChangeAspect="1"/>
          </p:cNvPicPr>
          <p:nvPr/>
        </p:nvPicPr>
        <p:blipFill>
          <a:blip r:embed="rId3" cstate="print"/>
          <a:stretch>
            <a:fillRect/>
          </a:stretch>
        </p:blipFill>
        <p:spPr>
          <a:xfrm>
            <a:off x="1115616" y="4574749"/>
            <a:ext cx="3384376" cy="2075436"/>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6" name="CasellaDiTesto 5"/>
          <p:cNvSpPr txBox="1"/>
          <p:nvPr/>
        </p:nvSpPr>
        <p:spPr>
          <a:xfrm>
            <a:off x="7596336" y="1844824"/>
            <a:ext cx="1547664" cy="646331"/>
          </a:xfrm>
          <a:prstGeom prst="rect">
            <a:avLst/>
          </a:prstGeom>
          <a:noFill/>
        </p:spPr>
        <p:txBody>
          <a:bodyPr wrap="square" rtlCol="0">
            <a:spAutoFit/>
          </a:bodyPr>
          <a:lstStyle/>
          <a:p>
            <a:r>
              <a:rPr lang="it-IT" dirty="0" smtClean="0"/>
              <a:t>(Luca Castagnetti)</a:t>
            </a:r>
            <a:endParaRPr lang="it-IT" dirty="0"/>
          </a:p>
        </p:txBody>
      </p:sp>
      <p:sp>
        <p:nvSpPr>
          <p:cNvPr id="7" name="Freccia a destra 6">
            <a:hlinkClick r:id="rId4" action="ppaction://hlinksldjump"/>
          </p:cNvPr>
          <p:cNvSpPr/>
          <p:nvPr/>
        </p:nvSpPr>
        <p:spPr>
          <a:xfrm>
            <a:off x="7596336" y="2708920"/>
            <a:ext cx="1224136" cy="980728"/>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ysClr val="windowText" lastClr="000000"/>
                </a:solidFill>
              </a:rPr>
              <a:t>Next Slide</a:t>
            </a:r>
            <a:endParaRPr lang="it-IT" dirty="0">
              <a:solidFill>
                <a:sysClr val="windowText" lastClr="000000"/>
              </a:solidFill>
            </a:endParaRPr>
          </a:p>
        </p:txBody>
      </p:sp>
    </p:spTree>
  </p:cSld>
  <p:clrMapOvr>
    <a:masterClrMapping/>
  </p:clrMapOvr>
  <p:transition spd="med" advClick="0">
    <p:plu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linds(horizontal)">
                                      <p:cBhvr>
                                        <p:cTn id="19" dur="500"/>
                                        <p:tgtEl>
                                          <p:spTgt spid="3">
                                            <p:txEl>
                                              <p:pRg st="2" end="2"/>
                                            </p:txEl>
                                          </p:spTgt>
                                        </p:tgtEl>
                                      </p:cBhvr>
                                    </p:animEffect>
                                  </p:childTnLst>
                                </p:cTn>
                              </p:par>
                            </p:childTnLst>
                          </p:cTn>
                        </p:par>
                        <p:par>
                          <p:cTn id="20" fill="hold">
                            <p:stCondLst>
                              <p:cond delay="2000"/>
                            </p:stCondLst>
                            <p:childTnLst>
                              <p:par>
                                <p:cTn id="21" presetID="8" presetClass="entr" presetSubtype="16"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diamond(in)">
                                      <p:cBhvr>
                                        <p:cTn id="23" dur="2000"/>
                                        <p:tgtEl>
                                          <p:spTgt spid="5"/>
                                        </p:tgtEl>
                                      </p:cBhvr>
                                    </p:animEffect>
                                  </p:childTnLst>
                                </p:cTn>
                              </p:par>
                            </p:childTnLst>
                          </p:cTn>
                        </p:par>
                        <p:par>
                          <p:cTn id="24" fill="hold">
                            <p:stCondLst>
                              <p:cond delay="4000"/>
                            </p:stCondLst>
                            <p:childTnLst>
                              <p:par>
                                <p:cTn id="25" presetID="21"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heel(4)">
                                      <p:cBhvr>
                                        <p:cTn id="27" dur="2000"/>
                                        <p:tgtEl>
                                          <p:spTgt spid="4"/>
                                        </p:tgtEl>
                                      </p:cBhvr>
                                    </p:animEffect>
                                  </p:childTnLst>
                                </p:cTn>
                              </p:par>
                            </p:childTnLst>
                          </p:cTn>
                        </p:par>
                        <p:par>
                          <p:cTn id="28" fill="hold">
                            <p:stCondLst>
                              <p:cond delay="6000"/>
                            </p:stCondLst>
                            <p:childTnLst>
                              <p:par>
                                <p:cTn id="29" presetID="16" presetClass="entr" presetSubtype="26"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Horizontal)">
                                      <p:cBhvr>
                                        <p:cTn id="31" dur="500"/>
                                        <p:tgtEl>
                                          <p:spTgt spid="6"/>
                                        </p:tgtEl>
                                      </p:cBhvr>
                                    </p:animEffect>
                                  </p:childTnLst>
                                </p:cTn>
                              </p:par>
                            </p:childTnLst>
                          </p:cTn>
                        </p:par>
                        <p:par>
                          <p:cTn id="32" fill="hold">
                            <p:stCondLst>
                              <p:cond delay="6500"/>
                            </p:stCondLst>
                            <p:childTnLst>
                              <p:par>
                                <p:cTn id="33" presetID="8" presetClass="entr" presetSubtype="16"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diamond(in)">
                                      <p:cBhvr>
                                        <p:cTn id="35"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magine 15" descr="images.jpg"/>
          <p:cNvPicPr>
            <a:picLocks noChangeAspect="1"/>
          </p:cNvPicPr>
          <p:nvPr/>
        </p:nvPicPr>
        <p:blipFill>
          <a:blip r:embed="rId2" cstate="print"/>
          <a:stretch>
            <a:fillRect/>
          </a:stretch>
        </p:blipFill>
        <p:spPr>
          <a:xfrm>
            <a:off x="5652120" y="1916832"/>
            <a:ext cx="3491880" cy="2300833"/>
          </a:xfrm>
          <a:prstGeom prst="rect">
            <a:avLst/>
          </a:prstGeom>
          <a:ln>
            <a:noFill/>
          </a:ln>
          <a:effectLst>
            <a:softEdge rad="112500"/>
          </a:effectLst>
        </p:spPr>
      </p:pic>
      <p:pic>
        <p:nvPicPr>
          <p:cNvPr id="13" name="Immagine 12" descr="Oliver_Twist.jpg"/>
          <p:cNvPicPr>
            <a:picLocks noChangeAspect="1"/>
          </p:cNvPicPr>
          <p:nvPr/>
        </p:nvPicPr>
        <p:blipFill>
          <a:blip r:embed="rId3" cstate="print"/>
          <a:stretch>
            <a:fillRect/>
          </a:stretch>
        </p:blipFill>
        <p:spPr>
          <a:xfrm>
            <a:off x="0" y="1196752"/>
            <a:ext cx="5292080" cy="4824536"/>
          </a:xfrm>
          <a:prstGeom prst="rect">
            <a:avLst/>
          </a:prstGeom>
        </p:spPr>
      </p:pic>
      <p:sp>
        <p:nvSpPr>
          <p:cNvPr id="7" name="Rettangolo 6"/>
          <p:cNvSpPr/>
          <p:nvPr/>
        </p:nvSpPr>
        <p:spPr>
          <a:xfrm>
            <a:off x="-612576" y="0"/>
            <a:ext cx="6372200" cy="707886"/>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lvl="1" algn="ctr"/>
            <a:r>
              <a:rPr lang="it-IT" sz="40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Franklin Gothic Heavy" pitchFamily="34" charset="0"/>
              </a:rPr>
              <a:t>STORIA (LETTERATURA)</a:t>
            </a:r>
            <a:endParaRPr lang="it-IT"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Franklin Gothic Heavy" pitchFamily="34" charset="0"/>
            </a:endParaRPr>
          </a:p>
        </p:txBody>
      </p:sp>
      <p:sp>
        <p:nvSpPr>
          <p:cNvPr id="10" name="CasellaDiTesto 9"/>
          <p:cNvSpPr txBox="1"/>
          <p:nvPr/>
        </p:nvSpPr>
        <p:spPr>
          <a:xfrm>
            <a:off x="0" y="6237312"/>
            <a:ext cx="2016224" cy="369332"/>
          </a:xfrm>
          <a:prstGeom prst="rect">
            <a:avLst/>
          </a:prstGeom>
          <a:noFill/>
        </p:spPr>
        <p:txBody>
          <a:bodyPr wrap="square" rtlCol="0">
            <a:spAutoFit/>
          </a:bodyPr>
          <a:lstStyle/>
          <a:p>
            <a:r>
              <a:rPr lang="it-IT" dirty="0" smtClean="0"/>
              <a:t>(Vincenzo Puca)</a:t>
            </a:r>
            <a:endParaRPr lang="it-IT" dirty="0"/>
          </a:p>
        </p:txBody>
      </p:sp>
      <p:sp>
        <p:nvSpPr>
          <p:cNvPr id="11" name="Pagina iniziale 10">
            <a:hlinkClick r:id="rId4" action="ppaction://hlinksldjump" highlightClick="1"/>
          </p:cNvPr>
          <p:cNvSpPr/>
          <p:nvPr/>
        </p:nvSpPr>
        <p:spPr>
          <a:xfrm>
            <a:off x="2267744" y="6065912"/>
            <a:ext cx="720080" cy="792088"/>
          </a:xfrm>
          <a:prstGeom prst="actionButtonHom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Rettangolo 11"/>
          <p:cNvSpPr/>
          <p:nvPr/>
        </p:nvSpPr>
        <p:spPr>
          <a:xfrm>
            <a:off x="0" y="1196752"/>
            <a:ext cx="5292080" cy="4708981"/>
          </a:xfrm>
          <a:prstGeom prst="rect">
            <a:avLst/>
          </a:prstGeom>
        </p:spPr>
        <p:txBody>
          <a:bodyPr wrap="square">
            <a:spAutoFit/>
          </a:bodyPr>
          <a:lstStyle/>
          <a:p>
            <a:r>
              <a:rPr lang="it-IT" sz="2000" dirty="0" smtClean="0">
                <a:latin typeface="Aharoni" pitchFamily="2" charset="-79"/>
                <a:cs typeface="Aharoni" pitchFamily="2" charset="-79"/>
              </a:rPr>
              <a:t>Nel romanzo </a:t>
            </a:r>
            <a:r>
              <a:rPr lang="it-IT" sz="2000" b="1" i="1" dirty="0" smtClean="0">
                <a:solidFill>
                  <a:schemeClr val="accent2">
                    <a:lumMod val="60000"/>
                    <a:lumOff val="40000"/>
                  </a:schemeClr>
                </a:solidFill>
                <a:latin typeface="Aharoni" pitchFamily="2" charset="-79"/>
                <a:cs typeface="Aharoni" pitchFamily="2" charset="-79"/>
              </a:rPr>
              <a:t>Oliver Twist  </a:t>
            </a:r>
            <a:r>
              <a:rPr lang="it-IT" sz="2000" b="1" dirty="0" smtClean="0">
                <a:solidFill>
                  <a:schemeClr val="accent2">
                    <a:lumMod val="60000"/>
                    <a:lumOff val="40000"/>
                  </a:schemeClr>
                </a:solidFill>
                <a:latin typeface="Aharoni" pitchFamily="2" charset="-79"/>
                <a:cs typeface="Aharoni" pitchFamily="2" charset="-79"/>
              </a:rPr>
              <a:t>di</a:t>
            </a:r>
            <a:r>
              <a:rPr lang="it-IT" sz="2000" dirty="0" smtClean="0">
                <a:solidFill>
                  <a:schemeClr val="accent2">
                    <a:lumMod val="60000"/>
                    <a:lumOff val="40000"/>
                  </a:schemeClr>
                </a:solidFill>
                <a:latin typeface="Aharoni" pitchFamily="2" charset="-79"/>
                <a:cs typeface="Aharoni" pitchFamily="2" charset="-79"/>
              </a:rPr>
              <a:t> Charles Dickens</a:t>
            </a:r>
            <a:r>
              <a:rPr lang="it-IT" sz="2000" dirty="0" smtClean="0">
                <a:latin typeface="Aharoni" pitchFamily="2" charset="-79"/>
                <a:cs typeface="Aharoni" pitchFamily="2" charset="-79"/>
              </a:rPr>
              <a:t> presenta la situazione di un piccolo orfano che, dopo aver passato alcuni anni in orfanotrofio,  all’età di nove anni viene mandato a lavorare presso un fabbricante di bare, che lo maltratta e lo picchia. Oliver, esasperato, dopo poco tempo scappa e va a cercare fortuna in città. Qui viene reclutato, insieme ad altri ragazzi, in una banda di ladruncoli che ha come capo un vecchio ebreo. Dopo varie vicissitudini, tra cui un arresto per furto, il passaggio forzato a un’altra banda e un ferimento, Oliver viene tolto dalla strada e adottato da un agiato signore.</a:t>
            </a:r>
            <a:endParaRPr lang="it-IT" sz="2000" dirty="0">
              <a:latin typeface="Aharoni" pitchFamily="2" charset="-79"/>
              <a:cs typeface="Aharoni" pitchFamily="2" charset="-79"/>
            </a:endParaRPr>
          </a:p>
        </p:txBody>
      </p:sp>
      <p:sp>
        <p:nvSpPr>
          <p:cNvPr id="14" name="Meno 13"/>
          <p:cNvSpPr/>
          <p:nvPr/>
        </p:nvSpPr>
        <p:spPr>
          <a:xfrm rot="5400000">
            <a:off x="1259632" y="3212976"/>
            <a:ext cx="8280920" cy="1080120"/>
          </a:xfrm>
          <a:prstGeom prst="mathMinus">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it-IT"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15" name="Rettangolo 14"/>
          <p:cNvSpPr/>
          <p:nvPr/>
        </p:nvSpPr>
        <p:spPr>
          <a:xfrm>
            <a:off x="5580112" y="163860"/>
            <a:ext cx="3563888" cy="6694140"/>
          </a:xfrm>
          <a:prstGeom prst="rect">
            <a:avLst/>
          </a:prstGeom>
        </p:spPr>
        <p:txBody>
          <a:bodyPr wrap="square">
            <a:spAutoFit/>
          </a:bodyPr>
          <a:lstStyle/>
          <a:p>
            <a:r>
              <a:rPr lang="it-IT" sz="1650" dirty="0" smtClean="0">
                <a:solidFill>
                  <a:schemeClr val="accent2">
                    <a:lumMod val="60000"/>
                    <a:lumOff val="40000"/>
                  </a:schemeClr>
                </a:solidFill>
              </a:rPr>
              <a:t>Giovanni Verga :</a:t>
            </a:r>
            <a:r>
              <a:rPr lang="it-IT" sz="1650" b="1" i="1" dirty="0" smtClean="0">
                <a:solidFill>
                  <a:schemeClr val="accent2">
                    <a:lumMod val="60000"/>
                    <a:lumOff val="40000"/>
                  </a:schemeClr>
                </a:solidFill>
              </a:rPr>
              <a:t>Rosso Malpelo</a:t>
            </a:r>
            <a:r>
              <a:rPr lang="it-IT" sz="1650" dirty="0" smtClean="0"/>
              <a:t> parla della vicenda di un ragazzo, vittima dei pregiudizi dei compaesani a causa del colore rosso dei suoi capelli. il ragazzo, chiamato dalla gente Malpelo, lavora insieme al padre in una cava, dove è </a:t>
            </a:r>
            <a:r>
              <a:rPr lang="it-IT" sz="1650" dirty="0" smtClean="0">
                <a:solidFill>
                  <a:schemeClr val="bg1"/>
                </a:solidFill>
              </a:rPr>
              <a:t>maltrattato da tutti, ad </a:t>
            </a:r>
            <a:r>
              <a:rPr lang="it-IT" sz="1650" dirty="0" smtClean="0"/>
              <a:t>eccezione </a:t>
            </a:r>
            <a:r>
              <a:rPr lang="it-IT" sz="1650" dirty="0" smtClean="0">
                <a:solidFill>
                  <a:schemeClr val="bg1"/>
                </a:solidFill>
              </a:rPr>
              <a:t>del genitore, che è l’unico </a:t>
            </a:r>
            <a:r>
              <a:rPr lang="it-IT" sz="1650" dirty="0" smtClean="0"/>
              <a:t>a volergli </a:t>
            </a:r>
            <a:r>
              <a:rPr lang="it-IT" sz="1650" dirty="0" smtClean="0">
                <a:solidFill>
                  <a:schemeClr val="bg1"/>
                </a:solidFill>
              </a:rPr>
              <a:t>bene. Un giorno, però, il </a:t>
            </a:r>
            <a:r>
              <a:rPr lang="it-IT" sz="1650" dirty="0" smtClean="0"/>
              <a:t>padre, </a:t>
            </a:r>
            <a:r>
              <a:rPr lang="it-IT" sz="1650" dirty="0" smtClean="0">
                <a:solidFill>
                  <a:schemeClr val="bg1"/>
                </a:solidFill>
              </a:rPr>
              <a:t>muore in miniera a causa di </a:t>
            </a:r>
            <a:r>
              <a:rPr lang="it-IT" sz="1650" dirty="0" smtClean="0"/>
              <a:t>un c</a:t>
            </a:r>
            <a:r>
              <a:rPr lang="it-IT" sz="1650" dirty="0" smtClean="0">
                <a:solidFill>
                  <a:schemeClr val="bg1"/>
                </a:solidFill>
              </a:rPr>
              <a:t>rollo. Malpelo da quel momento </a:t>
            </a:r>
            <a:r>
              <a:rPr lang="it-IT" sz="1650" dirty="0" smtClean="0"/>
              <a:t>diventa sempre più cattivo agli occ</a:t>
            </a:r>
            <a:r>
              <a:rPr lang="it-IT" sz="1650" dirty="0" smtClean="0">
                <a:solidFill>
                  <a:schemeClr val="bg1"/>
                </a:solidFill>
              </a:rPr>
              <a:t>hi</a:t>
            </a:r>
            <a:r>
              <a:rPr lang="it-IT" sz="1650" dirty="0" smtClean="0"/>
              <a:t> degli altri. La madre e la sorella sono incapaci di dargli affetto e lo tengono solo per </a:t>
            </a:r>
            <a:r>
              <a:rPr lang="it-IT" sz="1650" dirty="0" smtClean="0">
                <a:solidFill>
                  <a:schemeClr val="bg1"/>
                </a:solidFill>
              </a:rPr>
              <a:t>i soldi che porta a </a:t>
            </a:r>
            <a:r>
              <a:rPr lang="it-IT" sz="1650" dirty="0" smtClean="0"/>
              <a:t>casa. Malpelo allora si affeziona, a suo modo, a un ragazzino debole e malaticcio che viene a lavorare alla cava, ma dopo poco tempo, a causa della tubercolosi, anche lui muore. A  Malpelo un giorno viene proposto il compito di esplorare una galleria ancora sconosciuta; il ragazzo quindi si inoltra nella miniera per non fare più ritorno.</a:t>
            </a:r>
            <a:endParaRPr lang="it-IT" sz="1650" dirty="0"/>
          </a:p>
        </p:txBody>
      </p:sp>
    </p:spTree>
  </p:cSld>
  <p:clrMapOvr>
    <a:masterClrMapping/>
  </p:clrMapOvr>
  <p:transition spd="med" advClick="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Horizontal)">
                                      <p:cBhvr>
                                        <p:cTn id="7" dur="500"/>
                                        <p:tgtEl>
                                          <p:spTgt spid="7">
                                            <p:txEl>
                                              <p:pRg st="0" end="0"/>
                                            </p:txEl>
                                          </p:spTgt>
                                        </p:tgtEl>
                                      </p:cBhvr>
                                    </p:animEffect>
                                  </p:childTnLst>
                                </p:cTn>
                              </p:par>
                            </p:childTnLst>
                          </p:cTn>
                        </p:par>
                        <p:par>
                          <p:cTn id="8" fill="hold">
                            <p:stCondLst>
                              <p:cond delay="500"/>
                            </p:stCondLst>
                            <p:childTnLst>
                              <p:par>
                                <p:cTn id="9" presetID="13" presetClass="entr" presetSubtype="16" fill="hold"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plus(in)">
                                      <p:cBhvr>
                                        <p:cTn id="11" dur="2000"/>
                                        <p:tgtEl>
                                          <p:spTgt spid="10">
                                            <p:txEl>
                                              <p:pRg st="0" end="0"/>
                                            </p:txEl>
                                          </p:spTgt>
                                        </p:tgtEl>
                                      </p:cBhvr>
                                    </p:animEffect>
                                  </p:childTnLst>
                                </p:cTn>
                              </p:par>
                            </p:childTnLst>
                          </p:cTn>
                        </p:par>
                        <p:par>
                          <p:cTn id="12" fill="hold">
                            <p:stCondLst>
                              <p:cond delay="2500"/>
                            </p:stCondLst>
                            <p:childTnLst>
                              <p:par>
                                <p:cTn id="13" presetID="18" presetClass="entr" presetSubtype="1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strips(downLeft)">
                                      <p:cBhvr>
                                        <p:cTn id="15" dur="500"/>
                                        <p:tgtEl>
                                          <p:spTgt spid="11"/>
                                        </p:tgtEl>
                                      </p:cBhvr>
                                    </p:animEffect>
                                  </p:childTnLst>
                                </p:cTn>
                              </p:par>
                            </p:childTnLst>
                          </p:cTn>
                        </p:par>
                        <p:par>
                          <p:cTn id="16" fill="hold">
                            <p:stCondLst>
                              <p:cond delay="3000"/>
                            </p:stCondLst>
                            <p:childTnLst>
                              <p:par>
                                <p:cTn id="17" presetID="12" presetClass="entr" presetSubtype="4" fill="hold" nodeType="after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Effect transition="in" filter="slide(fromBottom)">
                                      <p:cBhvr>
                                        <p:cTn id="19" dur="2000"/>
                                        <p:tgtEl>
                                          <p:spTgt spid="12">
                                            <p:txEl>
                                              <p:pRg st="0" end="0"/>
                                            </p:txEl>
                                          </p:spTgt>
                                        </p:tgtEl>
                                      </p:cBhvr>
                                    </p:animEffect>
                                  </p:childTnLst>
                                </p:cTn>
                              </p:par>
                            </p:childTnLst>
                          </p:cTn>
                        </p:par>
                        <p:par>
                          <p:cTn id="20" fill="hold">
                            <p:stCondLst>
                              <p:cond delay="5000"/>
                            </p:stCondLst>
                            <p:childTnLst>
                              <p:par>
                                <p:cTn id="21" presetID="8" presetClass="entr" presetSubtype="16"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diamond(in)">
                                      <p:cBhvr>
                                        <p:cTn id="23" dur="2000"/>
                                        <p:tgtEl>
                                          <p:spTgt spid="13"/>
                                        </p:tgtEl>
                                      </p:cBhvr>
                                    </p:animEffect>
                                  </p:childTnLst>
                                </p:cTn>
                              </p:par>
                            </p:childTnLst>
                          </p:cTn>
                        </p:par>
                        <p:par>
                          <p:cTn id="24" fill="hold">
                            <p:stCondLst>
                              <p:cond delay="7000"/>
                            </p:stCondLst>
                            <p:childTnLst>
                              <p:par>
                                <p:cTn id="25" presetID="3" presetClass="entr" presetSubtype="10" fill="hold"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blinds(horizontal)">
                                      <p:cBhvr>
                                        <p:cTn id="27" dur="500"/>
                                        <p:tgtEl>
                                          <p:spTgt spid="15">
                                            <p:txEl>
                                              <p:pRg st="0" end="0"/>
                                            </p:txEl>
                                          </p:spTgt>
                                        </p:tgtEl>
                                      </p:cBhvr>
                                    </p:animEffect>
                                  </p:childTnLst>
                                </p:cTn>
                              </p:par>
                            </p:childTnLst>
                          </p:cTn>
                        </p:par>
                        <p:par>
                          <p:cTn id="28" fill="hold">
                            <p:stCondLst>
                              <p:cond delay="7500"/>
                            </p:stCondLst>
                            <p:childTnLst>
                              <p:par>
                                <p:cTn id="29" presetID="5" presetClass="entr" presetSubtype="10"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heckerboard(across)">
                                      <p:cBhvr>
                                        <p:cTn id="31" dur="500"/>
                                        <p:tgtEl>
                                          <p:spTgt spid="16"/>
                                        </p:tgtEl>
                                      </p:cBhvr>
                                    </p:animEffect>
                                  </p:childTnLst>
                                </p:cTn>
                              </p:par>
                            </p:childTnLst>
                          </p:cTn>
                        </p:par>
                        <p:par>
                          <p:cTn id="32" fill="hold">
                            <p:stCondLst>
                              <p:cond delay="8000"/>
                            </p:stCondLst>
                            <p:childTnLst>
                              <p:par>
                                <p:cTn id="33" presetID="34"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 from="(-#ppt_w/2)" to="(#ppt_x)" calcmode="lin" valueType="num">
                                      <p:cBhvr>
                                        <p:cTn id="35" dur="1200" fill="hold">
                                          <p:stCondLst>
                                            <p:cond delay="0"/>
                                          </p:stCondLst>
                                        </p:cTn>
                                        <p:tgtEl>
                                          <p:spTgt spid="14"/>
                                        </p:tgtEl>
                                        <p:attrNameLst>
                                          <p:attrName>ppt_x</p:attrName>
                                        </p:attrNameLst>
                                      </p:cBhvr>
                                    </p:anim>
                                    <p:anim from="0" to="-1.0" calcmode="lin" valueType="num">
                                      <p:cBhvr>
                                        <p:cTn id="36" dur="400" decel="50000" autoRev="1" fill="hold">
                                          <p:stCondLst>
                                            <p:cond delay="1200"/>
                                          </p:stCondLst>
                                        </p:cTn>
                                        <p:tgtEl>
                                          <p:spTgt spid="14"/>
                                        </p:tgtEl>
                                        <p:attrNameLst>
                                          <p:attrName>xshear</p:attrName>
                                        </p:attrNameLst>
                                      </p:cBhvr>
                                    </p:anim>
                                    <p:animScale>
                                      <p:cBhvr>
                                        <p:cTn id="37" dur="400" decel="100000" autoRev="1" fill="hold">
                                          <p:stCondLst>
                                            <p:cond delay="1200"/>
                                          </p:stCondLst>
                                        </p:cTn>
                                        <p:tgtEl>
                                          <p:spTgt spid="14"/>
                                        </p:tgtEl>
                                      </p:cBhvr>
                                      <p:from x="100000" y="100000"/>
                                      <p:to x="80000" y="100000"/>
                                    </p:animScale>
                                    <p:anim by="(#ppt_h/3+#ppt_w*0.1)" calcmode="lin" valueType="num">
                                      <p:cBhvr additive="sum">
                                        <p:cTn id="38" dur="400" decel="100000" autoRev="1" fill="hold">
                                          <p:stCondLst>
                                            <p:cond delay="1200"/>
                                          </p:stCondLst>
                                        </p:cTn>
                                        <p:tgtEl>
                                          <p:spTgt spid="14"/>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p:cNvSpPr>
            <a:spLocks noGrp="1"/>
          </p:cNvSpPr>
          <p:nvPr>
            <p:ph type="body" idx="2"/>
          </p:nvPr>
        </p:nvSpPr>
        <p:spPr>
          <a:xfrm>
            <a:off x="1043608" y="0"/>
            <a:ext cx="7488832" cy="914400"/>
          </a:xfrm>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it-IT" sz="4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ranklin Gothic Heavy" pitchFamily="34" charset="0"/>
              </a:rPr>
              <a:t>Tipologie di sfruttamento</a:t>
            </a:r>
            <a:endParaRPr lang="it-IT" sz="4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ranklin Gothic Heavy" pitchFamily="34" charset="0"/>
            </a:endParaRPr>
          </a:p>
        </p:txBody>
      </p:sp>
      <p:sp>
        <p:nvSpPr>
          <p:cNvPr id="4" name="Segnaposto contenuto 3"/>
          <p:cNvSpPr>
            <a:spLocks noGrp="1"/>
          </p:cNvSpPr>
          <p:nvPr>
            <p:ph sz="half" idx="1"/>
          </p:nvPr>
        </p:nvSpPr>
        <p:spPr>
          <a:xfrm>
            <a:off x="539552" y="908720"/>
            <a:ext cx="7086600" cy="3810000"/>
          </a:xfrm>
        </p:spPr>
        <p:txBody>
          <a:bodyPr>
            <a:noAutofit/>
          </a:bodyPr>
          <a:lstStyle/>
          <a:p>
            <a:pPr algn="ctr">
              <a:buNone/>
            </a:pPr>
            <a:r>
              <a:rPr lang="it-IT" dirty="0" smtClean="0">
                <a:solidFill>
                  <a:srgbClr val="0070C0"/>
                </a:solidFill>
                <a:latin typeface="Rockwell" pitchFamily="18" charset="0"/>
              </a:rPr>
              <a:t>Agricoltura</a:t>
            </a:r>
          </a:p>
          <a:p>
            <a:pPr>
              <a:buNone/>
            </a:pPr>
            <a:r>
              <a:rPr lang="it-IT" sz="2100" dirty="0" smtClean="0">
                <a:latin typeface="Bookman Old Style" pitchFamily="18" charset="0"/>
              </a:rPr>
              <a:t>I bambini raccolgono il thè in piantagioni irrorate di pesticidi nello Zimbabwe, e tagliano la canna da zucchero in Brasile. </a:t>
            </a:r>
          </a:p>
          <a:p>
            <a:pPr>
              <a:buNone/>
            </a:pPr>
            <a:r>
              <a:rPr lang="it-IT" sz="2100" dirty="0" smtClean="0">
                <a:latin typeface="Bookman Old Style" pitchFamily="18" charset="0"/>
              </a:rPr>
              <a:t>Utilizzano macchinari, agenti chimici e animali. </a:t>
            </a:r>
          </a:p>
          <a:p>
            <a:pPr algn="ctr">
              <a:buNone/>
            </a:pPr>
            <a:r>
              <a:rPr lang="it-IT" dirty="0" smtClean="0">
                <a:solidFill>
                  <a:srgbClr val="0070C0"/>
                </a:solidFill>
                <a:latin typeface="Rockwell" pitchFamily="18" charset="0"/>
              </a:rPr>
              <a:t>Rischi:</a:t>
            </a:r>
          </a:p>
          <a:p>
            <a:pPr>
              <a:buFont typeface="Wingdings" pitchFamily="2" charset="2"/>
              <a:buChar char="q"/>
            </a:pPr>
            <a:r>
              <a:rPr lang="it-IT" sz="2100" dirty="0" smtClean="0">
                <a:latin typeface="Bookman Old Style" pitchFamily="18" charset="0"/>
              </a:rPr>
              <a:t>Macchine non sicure  </a:t>
            </a:r>
          </a:p>
          <a:p>
            <a:pPr>
              <a:buFont typeface="Wingdings" pitchFamily="2" charset="2"/>
              <a:buChar char="q"/>
            </a:pPr>
            <a:r>
              <a:rPr lang="it-IT" sz="2100" dirty="0" smtClean="0">
                <a:latin typeface="Bookman Old Style" pitchFamily="18" charset="0"/>
              </a:rPr>
              <a:t>Sostanze pericolose (insetticidi, erbicidi)</a:t>
            </a:r>
          </a:p>
          <a:p>
            <a:pPr>
              <a:buFont typeface="Wingdings" pitchFamily="2" charset="2"/>
              <a:buChar char="q"/>
            </a:pPr>
            <a:r>
              <a:rPr lang="it-IT" sz="2100" dirty="0" smtClean="0">
                <a:latin typeface="Bookman Old Style" pitchFamily="18" charset="0"/>
              </a:rPr>
              <a:t>Carichi pesanti</a:t>
            </a:r>
          </a:p>
          <a:p>
            <a:pPr>
              <a:buFont typeface="Wingdings" pitchFamily="2" charset="2"/>
              <a:buChar char="q"/>
            </a:pPr>
            <a:r>
              <a:rPr lang="it-IT" sz="2100" dirty="0" smtClean="0">
                <a:latin typeface="Bookman Old Style" pitchFamily="18" charset="0"/>
              </a:rPr>
              <a:t>Temperature estreme.</a:t>
            </a:r>
          </a:p>
          <a:p>
            <a:pPr algn="ctr">
              <a:buNone/>
            </a:pPr>
            <a:r>
              <a:rPr lang="it-IT" dirty="0" smtClean="0">
                <a:solidFill>
                  <a:srgbClr val="0070C0"/>
                </a:solidFill>
                <a:latin typeface="Rockwell" pitchFamily="18" charset="0"/>
              </a:rPr>
              <a:t>Conseguenze:</a:t>
            </a:r>
          </a:p>
          <a:p>
            <a:pPr>
              <a:buFont typeface="Wingdings" pitchFamily="2" charset="2"/>
              <a:buChar char="q"/>
            </a:pPr>
            <a:r>
              <a:rPr lang="it-IT" sz="2100" dirty="0" smtClean="0">
                <a:latin typeface="Bookman Old Style" pitchFamily="18" charset="0"/>
              </a:rPr>
              <a:t>Avvelenamento da sostanze chimiche (cronico,acuto)</a:t>
            </a:r>
          </a:p>
          <a:p>
            <a:pPr>
              <a:buFont typeface="Wingdings" pitchFamily="2" charset="2"/>
              <a:buChar char="q"/>
            </a:pPr>
            <a:r>
              <a:rPr lang="it-IT" sz="2100" dirty="0" smtClean="0">
                <a:latin typeface="Bookman Old Style" pitchFamily="18" charset="0"/>
              </a:rPr>
              <a:t>Ferite da taglio e altre lesione corporee</a:t>
            </a:r>
          </a:p>
          <a:p>
            <a:pPr>
              <a:buFont typeface="Wingdings" pitchFamily="2" charset="2"/>
              <a:buChar char="q"/>
            </a:pPr>
            <a:r>
              <a:rPr lang="it-IT" sz="2100" dirty="0" smtClean="0">
                <a:latin typeface="Bookman Old Style" pitchFamily="18" charset="0"/>
              </a:rPr>
              <a:t>Malattie</a:t>
            </a:r>
            <a:endParaRPr lang="it-IT" sz="2100" dirty="0">
              <a:latin typeface="Bookman Old Style" pitchFamily="18" charset="0"/>
            </a:endParaRPr>
          </a:p>
        </p:txBody>
      </p:sp>
      <p:pic>
        <p:nvPicPr>
          <p:cNvPr id="5" name="Immagine 4" descr="u.jpg"/>
          <p:cNvPicPr>
            <a:picLocks noChangeAspect="1"/>
          </p:cNvPicPr>
          <p:nvPr/>
        </p:nvPicPr>
        <p:blipFill>
          <a:blip r:embed="rId2" cstate="print"/>
          <a:stretch>
            <a:fillRect/>
          </a:stretch>
        </p:blipFill>
        <p:spPr>
          <a:xfrm rot="21302037">
            <a:off x="6465714" y="4113803"/>
            <a:ext cx="2597804" cy="197212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6" name="CasellaDiTesto 5"/>
          <p:cNvSpPr txBox="1"/>
          <p:nvPr/>
        </p:nvSpPr>
        <p:spPr>
          <a:xfrm>
            <a:off x="6983760" y="3212976"/>
            <a:ext cx="2160240" cy="369332"/>
          </a:xfrm>
          <a:prstGeom prst="rect">
            <a:avLst/>
          </a:prstGeom>
          <a:noFill/>
        </p:spPr>
        <p:txBody>
          <a:bodyPr wrap="square" rtlCol="0">
            <a:spAutoFit/>
          </a:bodyPr>
          <a:lstStyle/>
          <a:p>
            <a:r>
              <a:rPr lang="it-IT" dirty="0" smtClean="0"/>
              <a:t>(Simone Carrà)</a:t>
            </a:r>
            <a:endParaRPr lang="it-IT" dirty="0"/>
          </a:p>
        </p:txBody>
      </p:sp>
      <p:sp>
        <p:nvSpPr>
          <p:cNvPr id="8" name="Freccia a destra 7">
            <a:hlinkClick r:id="rId3" action="ppaction://hlinksldjump"/>
          </p:cNvPr>
          <p:cNvSpPr/>
          <p:nvPr/>
        </p:nvSpPr>
        <p:spPr>
          <a:xfrm>
            <a:off x="7596336" y="2060848"/>
            <a:ext cx="1224136" cy="980728"/>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ysClr val="windowText" lastClr="000000"/>
                </a:solidFill>
              </a:rPr>
              <a:t>Next Slide</a:t>
            </a:r>
            <a:endParaRPr lang="it-IT" dirty="0">
              <a:solidFill>
                <a:sysClr val="windowText" lastClr="000000"/>
              </a:solidFill>
            </a:endParaRPr>
          </a:p>
        </p:txBody>
      </p:sp>
    </p:spTree>
  </p:cSld>
  <p:clrMapOvr>
    <a:masterClrMapping/>
  </p:clrMapOvr>
  <p:transition spd="med" advClick="0">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4)">
                                      <p:cBhvr>
                                        <p:cTn id="7" dur="2000"/>
                                        <p:tgtEl>
                                          <p:spTgt spid="3">
                                            <p:txEl>
                                              <p:pRg st="0" end="0"/>
                                            </p:txEl>
                                          </p:spTgt>
                                        </p:tgtEl>
                                      </p:cBhvr>
                                    </p:animEffect>
                                  </p:childTnLst>
                                </p:cTn>
                              </p:par>
                            </p:childTnLst>
                          </p:cTn>
                        </p:par>
                        <p:par>
                          <p:cTn id="8" fill="hold">
                            <p:stCondLst>
                              <p:cond delay="2000"/>
                            </p:stCondLst>
                            <p:childTnLst>
                              <p:par>
                                <p:cTn id="9" presetID="34" presetClass="entr" presetSubtype="0"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from="(-#ppt_w/2)" to="(#ppt_x)" calcmode="lin" valueType="num">
                                      <p:cBhvr>
                                        <p:cTn id="11" dur="600" fill="hold">
                                          <p:stCondLst>
                                            <p:cond delay="0"/>
                                          </p:stCondLst>
                                        </p:cTn>
                                        <p:tgtEl>
                                          <p:spTgt spid="4">
                                            <p:txEl>
                                              <p:pRg st="0" end="0"/>
                                            </p:txEl>
                                          </p:spTgt>
                                        </p:tgtEl>
                                        <p:attrNameLst>
                                          <p:attrName>ppt_x</p:attrName>
                                        </p:attrNameLst>
                                      </p:cBhvr>
                                    </p:anim>
                                    <p:anim from="0" to="-1.0" calcmode="lin" valueType="num">
                                      <p:cBhvr>
                                        <p:cTn id="12" dur="200" decel="50000" autoRev="1" fill="hold">
                                          <p:stCondLst>
                                            <p:cond delay="600"/>
                                          </p:stCondLst>
                                        </p:cTn>
                                        <p:tgtEl>
                                          <p:spTgt spid="4">
                                            <p:txEl>
                                              <p:pRg st="0" end="0"/>
                                            </p:txEl>
                                          </p:spTgt>
                                        </p:tgtEl>
                                        <p:attrNameLst>
                                          <p:attrName>xshear</p:attrName>
                                        </p:attrNameLst>
                                      </p:cBhvr>
                                    </p:anim>
                                    <p:animScale>
                                      <p:cBhvr>
                                        <p:cTn id="13" dur="200" decel="100000" autoRev="1" fill="hold">
                                          <p:stCondLst>
                                            <p:cond delay="600"/>
                                          </p:stCondLst>
                                        </p:cTn>
                                        <p:tgtEl>
                                          <p:spTgt spid="4">
                                            <p:txEl>
                                              <p:pRg st="0" end="0"/>
                                            </p:txEl>
                                          </p:spTgt>
                                        </p:tgtEl>
                                      </p:cBhvr>
                                      <p:from x="100000" y="100000"/>
                                      <p:to x="80000" y="100000"/>
                                    </p:animScale>
                                    <p:anim by="(#ppt_h/3+#ppt_w*0.1)" calcmode="lin" valueType="num">
                                      <p:cBhvr additive="sum">
                                        <p:cTn id="14" dur="200" decel="100000" autoRev="1" fill="hold">
                                          <p:stCondLst>
                                            <p:cond delay="600"/>
                                          </p:stCondLst>
                                        </p:cTn>
                                        <p:tgtEl>
                                          <p:spTgt spid="4">
                                            <p:txEl>
                                              <p:pRg st="0" end="0"/>
                                            </p:txEl>
                                          </p:spTgt>
                                        </p:tgtEl>
                                        <p:attrNameLst>
                                          <p:attrName>ppt_x</p:attrName>
                                        </p:attrNameLst>
                                      </p:cBhvr>
                                    </p:anim>
                                  </p:childTnLst>
                                </p:cTn>
                              </p:par>
                              <p:par>
                                <p:cTn id="15" presetID="34"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 from="(-#ppt_w/2)" to="(#ppt_x)" calcmode="lin" valueType="num">
                                      <p:cBhvr>
                                        <p:cTn id="17" dur="600" fill="hold">
                                          <p:stCondLst>
                                            <p:cond delay="0"/>
                                          </p:stCondLst>
                                        </p:cTn>
                                        <p:tgtEl>
                                          <p:spTgt spid="4">
                                            <p:txEl>
                                              <p:pRg st="1" end="1"/>
                                            </p:txEl>
                                          </p:spTgt>
                                        </p:tgtEl>
                                        <p:attrNameLst>
                                          <p:attrName>ppt_x</p:attrName>
                                        </p:attrNameLst>
                                      </p:cBhvr>
                                    </p:anim>
                                    <p:anim from="0" to="-1.0" calcmode="lin" valueType="num">
                                      <p:cBhvr>
                                        <p:cTn id="18" dur="200" decel="50000" autoRev="1" fill="hold">
                                          <p:stCondLst>
                                            <p:cond delay="600"/>
                                          </p:stCondLst>
                                        </p:cTn>
                                        <p:tgtEl>
                                          <p:spTgt spid="4">
                                            <p:txEl>
                                              <p:pRg st="1" end="1"/>
                                            </p:txEl>
                                          </p:spTgt>
                                        </p:tgtEl>
                                        <p:attrNameLst>
                                          <p:attrName>xshear</p:attrName>
                                        </p:attrNameLst>
                                      </p:cBhvr>
                                    </p:anim>
                                    <p:animScale>
                                      <p:cBhvr>
                                        <p:cTn id="19" dur="200" decel="100000" autoRev="1" fill="hold">
                                          <p:stCondLst>
                                            <p:cond delay="600"/>
                                          </p:stCondLst>
                                        </p:cTn>
                                        <p:tgtEl>
                                          <p:spTgt spid="4">
                                            <p:txEl>
                                              <p:pRg st="1" end="1"/>
                                            </p:txEl>
                                          </p:spTgt>
                                        </p:tgtEl>
                                      </p:cBhvr>
                                      <p:from x="100000" y="100000"/>
                                      <p:to x="80000" y="100000"/>
                                    </p:animScale>
                                    <p:anim by="(#ppt_h/3+#ppt_w*0.1)" calcmode="lin" valueType="num">
                                      <p:cBhvr additive="sum">
                                        <p:cTn id="20" dur="200" decel="100000" autoRev="1" fill="hold">
                                          <p:stCondLst>
                                            <p:cond delay="600"/>
                                          </p:stCondLst>
                                        </p:cTn>
                                        <p:tgtEl>
                                          <p:spTgt spid="4">
                                            <p:txEl>
                                              <p:pRg st="1" end="1"/>
                                            </p:txEl>
                                          </p:spTgt>
                                        </p:tgtEl>
                                        <p:attrNameLst>
                                          <p:attrName>ppt_x</p:attrName>
                                        </p:attrNameLst>
                                      </p:cBhvr>
                                    </p:anim>
                                  </p:childTnLst>
                                </p:cTn>
                              </p:par>
                              <p:par>
                                <p:cTn id="21" presetID="34"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 from="(-#ppt_w/2)" to="(#ppt_x)" calcmode="lin" valueType="num">
                                      <p:cBhvr>
                                        <p:cTn id="23" dur="600" fill="hold">
                                          <p:stCondLst>
                                            <p:cond delay="0"/>
                                          </p:stCondLst>
                                        </p:cTn>
                                        <p:tgtEl>
                                          <p:spTgt spid="4">
                                            <p:txEl>
                                              <p:pRg st="2" end="2"/>
                                            </p:txEl>
                                          </p:spTgt>
                                        </p:tgtEl>
                                        <p:attrNameLst>
                                          <p:attrName>ppt_x</p:attrName>
                                        </p:attrNameLst>
                                      </p:cBhvr>
                                    </p:anim>
                                    <p:anim from="0" to="-1.0" calcmode="lin" valueType="num">
                                      <p:cBhvr>
                                        <p:cTn id="24" dur="200" decel="50000" autoRev="1" fill="hold">
                                          <p:stCondLst>
                                            <p:cond delay="600"/>
                                          </p:stCondLst>
                                        </p:cTn>
                                        <p:tgtEl>
                                          <p:spTgt spid="4">
                                            <p:txEl>
                                              <p:pRg st="2" end="2"/>
                                            </p:txEl>
                                          </p:spTgt>
                                        </p:tgtEl>
                                        <p:attrNameLst>
                                          <p:attrName>xshear</p:attrName>
                                        </p:attrNameLst>
                                      </p:cBhvr>
                                    </p:anim>
                                    <p:animScale>
                                      <p:cBhvr>
                                        <p:cTn id="25" dur="200" decel="100000" autoRev="1" fill="hold">
                                          <p:stCondLst>
                                            <p:cond delay="600"/>
                                          </p:stCondLst>
                                        </p:cTn>
                                        <p:tgtEl>
                                          <p:spTgt spid="4">
                                            <p:txEl>
                                              <p:pRg st="2" end="2"/>
                                            </p:txEl>
                                          </p:spTgt>
                                        </p:tgtEl>
                                      </p:cBhvr>
                                      <p:from x="100000" y="100000"/>
                                      <p:to x="80000" y="100000"/>
                                    </p:animScale>
                                    <p:anim by="(#ppt_h/3+#ppt_w*0.1)" calcmode="lin" valueType="num">
                                      <p:cBhvr additive="sum">
                                        <p:cTn id="26" dur="200" decel="100000" autoRev="1" fill="hold">
                                          <p:stCondLst>
                                            <p:cond delay="600"/>
                                          </p:stCondLst>
                                        </p:cTn>
                                        <p:tgtEl>
                                          <p:spTgt spid="4">
                                            <p:txEl>
                                              <p:pRg st="2" end="2"/>
                                            </p:txEl>
                                          </p:spTgt>
                                        </p:tgtEl>
                                        <p:attrNameLst>
                                          <p:attrName>ppt_x</p:attrName>
                                        </p:attrNameLst>
                                      </p:cBhvr>
                                    </p:anim>
                                  </p:childTnLst>
                                </p:cTn>
                              </p:par>
                            </p:childTnLst>
                          </p:cTn>
                        </p:par>
                        <p:par>
                          <p:cTn id="27" fill="hold">
                            <p:stCondLst>
                              <p:cond delay="3000"/>
                            </p:stCondLst>
                            <p:childTnLst>
                              <p:par>
                                <p:cTn id="28" presetID="3" presetClass="entr" presetSubtype="10" fill="hold" nodeType="after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blinds(horizontal)">
                                      <p:cBhvr>
                                        <p:cTn id="30" dur="1000"/>
                                        <p:tgtEl>
                                          <p:spTgt spid="4">
                                            <p:txEl>
                                              <p:pRg st="3" end="3"/>
                                            </p:txEl>
                                          </p:spTgt>
                                        </p:tgtEl>
                                      </p:cBhvr>
                                    </p:animEffect>
                                  </p:childTnLst>
                                </p:cTn>
                              </p:par>
                            </p:childTnLst>
                          </p:cTn>
                        </p:par>
                        <p:par>
                          <p:cTn id="31" fill="hold">
                            <p:stCondLst>
                              <p:cond delay="4000"/>
                            </p:stCondLst>
                            <p:childTnLst>
                              <p:par>
                                <p:cTn id="32" presetID="3" presetClass="entr" presetSubtype="10" fill="hold" nodeType="after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blinds(horizontal)">
                                      <p:cBhvr>
                                        <p:cTn id="34" dur="1000"/>
                                        <p:tgtEl>
                                          <p:spTgt spid="4">
                                            <p:txEl>
                                              <p:pRg st="4" end="4"/>
                                            </p:txEl>
                                          </p:spTgt>
                                        </p:tgtEl>
                                      </p:cBhvr>
                                    </p:animEffect>
                                  </p:childTnLst>
                                </p:cTn>
                              </p:par>
                            </p:childTnLst>
                          </p:cTn>
                        </p:par>
                        <p:par>
                          <p:cTn id="35" fill="hold">
                            <p:stCondLst>
                              <p:cond delay="5000"/>
                            </p:stCondLst>
                            <p:childTnLst>
                              <p:par>
                                <p:cTn id="36" presetID="3" presetClass="entr" presetSubtype="10" fill="hold" nodeType="after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blinds(horizontal)">
                                      <p:cBhvr>
                                        <p:cTn id="38" dur="1000"/>
                                        <p:tgtEl>
                                          <p:spTgt spid="4">
                                            <p:txEl>
                                              <p:pRg st="5" end="5"/>
                                            </p:txEl>
                                          </p:spTgt>
                                        </p:tgtEl>
                                      </p:cBhvr>
                                    </p:animEffect>
                                  </p:childTnLst>
                                </p:cTn>
                              </p:par>
                            </p:childTnLst>
                          </p:cTn>
                        </p:par>
                        <p:par>
                          <p:cTn id="39" fill="hold">
                            <p:stCondLst>
                              <p:cond delay="6000"/>
                            </p:stCondLst>
                            <p:childTnLst>
                              <p:par>
                                <p:cTn id="40" presetID="3" presetClass="entr" presetSubtype="10" fill="hold" nodeType="after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blinds(horizontal)">
                                      <p:cBhvr>
                                        <p:cTn id="42" dur="1000"/>
                                        <p:tgtEl>
                                          <p:spTgt spid="4">
                                            <p:txEl>
                                              <p:pRg st="6" end="6"/>
                                            </p:txEl>
                                          </p:spTgt>
                                        </p:tgtEl>
                                      </p:cBhvr>
                                    </p:animEffect>
                                  </p:childTnLst>
                                </p:cTn>
                              </p:par>
                            </p:childTnLst>
                          </p:cTn>
                        </p:par>
                        <p:par>
                          <p:cTn id="43" fill="hold">
                            <p:stCondLst>
                              <p:cond delay="7000"/>
                            </p:stCondLst>
                            <p:childTnLst>
                              <p:par>
                                <p:cTn id="44" presetID="3" presetClass="entr" presetSubtype="10" fill="hold" nodeType="after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blinds(horizontal)">
                                      <p:cBhvr>
                                        <p:cTn id="46" dur="1000"/>
                                        <p:tgtEl>
                                          <p:spTgt spid="4">
                                            <p:txEl>
                                              <p:pRg st="7" end="7"/>
                                            </p:txEl>
                                          </p:spTgt>
                                        </p:tgtEl>
                                      </p:cBhvr>
                                    </p:animEffect>
                                  </p:childTnLst>
                                </p:cTn>
                              </p:par>
                            </p:childTnLst>
                          </p:cTn>
                        </p:par>
                        <p:par>
                          <p:cTn id="47" fill="hold">
                            <p:stCondLst>
                              <p:cond delay="8000"/>
                            </p:stCondLst>
                            <p:childTnLst>
                              <p:par>
                                <p:cTn id="48" presetID="16" presetClass="entr" presetSubtype="26" fill="hold" nodeType="afterEffect">
                                  <p:stCondLst>
                                    <p:cond delay="0"/>
                                  </p:stCondLst>
                                  <p:childTnLst>
                                    <p:set>
                                      <p:cBhvr>
                                        <p:cTn id="49" dur="1" fill="hold">
                                          <p:stCondLst>
                                            <p:cond delay="0"/>
                                          </p:stCondLst>
                                        </p:cTn>
                                        <p:tgtEl>
                                          <p:spTgt spid="4">
                                            <p:txEl>
                                              <p:pRg st="8" end="8"/>
                                            </p:txEl>
                                          </p:spTgt>
                                        </p:tgtEl>
                                        <p:attrNameLst>
                                          <p:attrName>style.visibility</p:attrName>
                                        </p:attrNameLst>
                                      </p:cBhvr>
                                      <p:to>
                                        <p:strVal val="visible"/>
                                      </p:to>
                                    </p:set>
                                    <p:animEffect transition="in" filter="barn(inHorizontal)">
                                      <p:cBhvr>
                                        <p:cTn id="50" dur="1000"/>
                                        <p:tgtEl>
                                          <p:spTgt spid="4">
                                            <p:txEl>
                                              <p:pRg st="8" end="8"/>
                                            </p:txEl>
                                          </p:spTgt>
                                        </p:tgtEl>
                                      </p:cBhvr>
                                    </p:animEffect>
                                  </p:childTnLst>
                                </p:cTn>
                              </p:par>
                            </p:childTnLst>
                          </p:cTn>
                        </p:par>
                        <p:par>
                          <p:cTn id="51" fill="hold">
                            <p:stCondLst>
                              <p:cond delay="9000"/>
                            </p:stCondLst>
                            <p:childTnLst>
                              <p:par>
                                <p:cTn id="52" presetID="16" presetClass="entr" presetSubtype="26" fill="hold" nodeType="afterEffect">
                                  <p:stCondLst>
                                    <p:cond delay="0"/>
                                  </p:stCondLst>
                                  <p:childTnLst>
                                    <p:set>
                                      <p:cBhvr>
                                        <p:cTn id="53" dur="1" fill="hold">
                                          <p:stCondLst>
                                            <p:cond delay="0"/>
                                          </p:stCondLst>
                                        </p:cTn>
                                        <p:tgtEl>
                                          <p:spTgt spid="4">
                                            <p:txEl>
                                              <p:pRg st="9" end="9"/>
                                            </p:txEl>
                                          </p:spTgt>
                                        </p:tgtEl>
                                        <p:attrNameLst>
                                          <p:attrName>style.visibility</p:attrName>
                                        </p:attrNameLst>
                                      </p:cBhvr>
                                      <p:to>
                                        <p:strVal val="visible"/>
                                      </p:to>
                                    </p:set>
                                    <p:animEffect transition="in" filter="barn(inHorizontal)">
                                      <p:cBhvr>
                                        <p:cTn id="54" dur="1000"/>
                                        <p:tgtEl>
                                          <p:spTgt spid="4">
                                            <p:txEl>
                                              <p:pRg st="9" end="9"/>
                                            </p:txEl>
                                          </p:spTgt>
                                        </p:tgtEl>
                                      </p:cBhvr>
                                    </p:animEffect>
                                  </p:childTnLst>
                                </p:cTn>
                              </p:par>
                            </p:childTnLst>
                          </p:cTn>
                        </p:par>
                        <p:par>
                          <p:cTn id="55" fill="hold">
                            <p:stCondLst>
                              <p:cond delay="10000"/>
                            </p:stCondLst>
                            <p:childTnLst>
                              <p:par>
                                <p:cTn id="56" presetID="16" presetClass="entr" presetSubtype="26" fill="hold" nodeType="afterEffect">
                                  <p:stCondLst>
                                    <p:cond delay="0"/>
                                  </p:stCondLst>
                                  <p:childTnLst>
                                    <p:set>
                                      <p:cBhvr>
                                        <p:cTn id="57" dur="1" fill="hold">
                                          <p:stCondLst>
                                            <p:cond delay="0"/>
                                          </p:stCondLst>
                                        </p:cTn>
                                        <p:tgtEl>
                                          <p:spTgt spid="4">
                                            <p:txEl>
                                              <p:pRg st="10" end="10"/>
                                            </p:txEl>
                                          </p:spTgt>
                                        </p:tgtEl>
                                        <p:attrNameLst>
                                          <p:attrName>style.visibility</p:attrName>
                                        </p:attrNameLst>
                                      </p:cBhvr>
                                      <p:to>
                                        <p:strVal val="visible"/>
                                      </p:to>
                                    </p:set>
                                    <p:animEffect transition="in" filter="barn(inHorizontal)">
                                      <p:cBhvr>
                                        <p:cTn id="58" dur="1000"/>
                                        <p:tgtEl>
                                          <p:spTgt spid="4">
                                            <p:txEl>
                                              <p:pRg st="10" end="10"/>
                                            </p:txEl>
                                          </p:spTgt>
                                        </p:tgtEl>
                                      </p:cBhvr>
                                    </p:animEffect>
                                  </p:childTnLst>
                                </p:cTn>
                              </p:par>
                            </p:childTnLst>
                          </p:cTn>
                        </p:par>
                        <p:par>
                          <p:cTn id="59" fill="hold">
                            <p:stCondLst>
                              <p:cond delay="11000"/>
                            </p:stCondLst>
                            <p:childTnLst>
                              <p:par>
                                <p:cTn id="60" presetID="16" presetClass="entr" presetSubtype="26" fill="hold" nodeType="afterEffect">
                                  <p:stCondLst>
                                    <p:cond delay="0"/>
                                  </p:stCondLst>
                                  <p:childTnLst>
                                    <p:set>
                                      <p:cBhvr>
                                        <p:cTn id="61" dur="1" fill="hold">
                                          <p:stCondLst>
                                            <p:cond delay="0"/>
                                          </p:stCondLst>
                                        </p:cTn>
                                        <p:tgtEl>
                                          <p:spTgt spid="4">
                                            <p:txEl>
                                              <p:pRg st="11" end="11"/>
                                            </p:txEl>
                                          </p:spTgt>
                                        </p:tgtEl>
                                        <p:attrNameLst>
                                          <p:attrName>style.visibility</p:attrName>
                                        </p:attrNameLst>
                                      </p:cBhvr>
                                      <p:to>
                                        <p:strVal val="visible"/>
                                      </p:to>
                                    </p:set>
                                    <p:animEffect transition="in" filter="barn(inHorizontal)">
                                      <p:cBhvr>
                                        <p:cTn id="62" dur="1000"/>
                                        <p:tgtEl>
                                          <p:spTgt spid="4">
                                            <p:txEl>
                                              <p:pRg st="11" end="11"/>
                                            </p:txEl>
                                          </p:spTgt>
                                        </p:tgtEl>
                                      </p:cBhvr>
                                    </p:animEffect>
                                  </p:childTnLst>
                                </p:cTn>
                              </p:par>
                            </p:childTnLst>
                          </p:cTn>
                        </p:par>
                        <p:par>
                          <p:cTn id="63" fill="hold">
                            <p:stCondLst>
                              <p:cond delay="12000"/>
                            </p:stCondLst>
                            <p:childTnLst>
                              <p:par>
                                <p:cTn id="64" presetID="12" presetClass="entr" presetSubtype="4" fill="hold" nodeType="after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slide(fromBottom)">
                                      <p:cBhvr>
                                        <p:cTn id="66" dur="500"/>
                                        <p:tgtEl>
                                          <p:spTgt spid="5"/>
                                        </p:tgtEl>
                                      </p:cBhvr>
                                    </p:animEffect>
                                  </p:childTnLst>
                                </p:cTn>
                              </p:par>
                            </p:childTnLst>
                          </p:cTn>
                        </p:par>
                        <p:par>
                          <p:cTn id="67" fill="hold">
                            <p:stCondLst>
                              <p:cond delay="12500"/>
                            </p:stCondLst>
                            <p:childTnLst>
                              <p:par>
                                <p:cTn id="68" presetID="4" presetClass="entr" presetSubtype="16" fill="hold" nodeType="afterEffect">
                                  <p:stCondLst>
                                    <p:cond delay="0"/>
                                  </p:stCondLst>
                                  <p:childTnLst>
                                    <p:set>
                                      <p:cBhvr>
                                        <p:cTn id="69" dur="1" fill="hold">
                                          <p:stCondLst>
                                            <p:cond delay="0"/>
                                          </p:stCondLst>
                                        </p:cTn>
                                        <p:tgtEl>
                                          <p:spTgt spid="6">
                                            <p:txEl>
                                              <p:pRg st="0" end="0"/>
                                            </p:txEl>
                                          </p:spTgt>
                                        </p:tgtEl>
                                        <p:attrNameLst>
                                          <p:attrName>style.visibility</p:attrName>
                                        </p:attrNameLst>
                                      </p:cBhvr>
                                      <p:to>
                                        <p:strVal val="visible"/>
                                      </p:to>
                                    </p:set>
                                    <p:animEffect transition="in" filter="box(in)">
                                      <p:cBhvr>
                                        <p:cTn id="70" dur="2000"/>
                                        <p:tgtEl>
                                          <p:spTgt spid="6">
                                            <p:txEl>
                                              <p:pRg st="0" end="0"/>
                                            </p:txEl>
                                          </p:spTgt>
                                        </p:tgtEl>
                                      </p:cBhvr>
                                    </p:animEffect>
                                  </p:childTnLst>
                                </p:cTn>
                              </p:par>
                            </p:childTnLst>
                          </p:cTn>
                        </p:par>
                        <p:par>
                          <p:cTn id="71" fill="hold">
                            <p:stCondLst>
                              <p:cond delay="14500"/>
                            </p:stCondLst>
                            <p:childTnLst>
                              <p:par>
                                <p:cTn id="72" presetID="8" presetClass="entr" presetSubtype="16" fill="hold" grpId="0" nodeType="afterEffect">
                                  <p:stCondLst>
                                    <p:cond delay="0"/>
                                  </p:stCondLst>
                                  <p:childTnLst>
                                    <p:set>
                                      <p:cBhvr>
                                        <p:cTn id="73" dur="1" fill="hold">
                                          <p:stCondLst>
                                            <p:cond delay="0"/>
                                          </p:stCondLst>
                                        </p:cTn>
                                        <p:tgtEl>
                                          <p:spTgt spid="8"/>
                                        </p:tgtEl>
                                        <p:attrNameLst>
                                          <p:attrName>style.visibility</p:attrName>
                                        </p:attrNameLst>
                                      </p:cBhvr>
                                      <p:to>
                                        <p:strVal val="visible"/>
                                      </p:to>
                                    </p:set>
                                    <p:animEffect transition="in" filter="diamond(in)">
                                      <p:cBhvr>
                                        <p:cTn id="74"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descr="cx.jpg"/>
          <p:cNvPicPr>
            <a:picLocks noChangeAspect="1"/>
          </p:cNvPicPr>
          <p:nvPr/>
        </p:nvPicPr>
        <p:blipFill>
          <a:blip r:embed="rId2" cstate="print"/>
          <a:stretch>
            <a:fillRect/>
          </a:stretch>
        </p:blipFill>
        <p:spPr>
          <a:xfrm>
            <a:off x="3563888" y="2492896"/>
            <a:ext cx="2088232" cy="1728192"/>
          </a:xfrm>
          <a:prstGeom prst="roundRect">
            <a:avLst>
              <a:gd name="adj" fmla="val 10064"/>
            </a:avLst>
          </a:prstGeom>
          <a:solidFill>
            <a:srgbClr val="FFFFFF">
              <a:shade val="85000"/>
            </a:srgbClr>
          </a:solidFill>
          <a:ln>
            <a:noFill/>
          </a:ln>
          <a:effectLst>
            <a:reflection blurRad="12700" stA="38000" endPos="28000" dist="5000" dir="5400000" sy="-100000" algn="bl" rotWithShape="0"/>
          </a:effectLst>
        </p:spPr>
      </p:pic>
      <p:sp>
        <p:nvSpPr>
          <p:cNvPr id="2" name="Titolo 1"/>
          <p:cNvSpPr>
            <a:spLocks noGrp="1"/>
          </p:cNvSpPr>
          <p:nvPr>
            <p:ph type="title"/>
          </p:nvPr>
        </p:nvSpPr>
        <p:spPr>
          <a:xfrm>
            <a:off x="1331640" y="0"/>
            <a:ext cx="3200400" cy="730250"/>
          </a:xfrm>
        </p:spPr>
        <p:txBody>
          <a:bodyPr>
            <a:normAutofit/>
          </a:bodyPr>
          <a:lstStyle/>
          <a:p>
            <a:r>
              <a:rPr lang="it-IT" sz="2800" dirty="0" smtClean="0">
                <a:latin typeface="Rockwell" pitchFamily="18" charset="0"/>
              </a:rPr>
              <a:t>Tessitura</a:t>
            </a:r>
            <a:endParaRPr lang="it-IT" sz="2800" dirty="0">
              <a:latin typeface="Rockwell" pitchFamily="18" charset="0"/>
            </a:endParaRPr>
          </a:p>
        </p:txBody>
      </p:sp>
      <p:sp>
        <p:nvSpPr>
          <p:cNvPr id="4" name="Segnaposto contenuto 3"/>
          <p:cNvSpPr>
            <a:spLocks noGrp="1"/>
          </p:cNvSpPr>
          <p:nvPr>
            <p:ph sz="half" idx="1"/>
          </p:nvPr>
        </p:nvSpPr>
        <p:spPr>
          <a:xfrm>
            <a:off x="0" y="476672"/>
            <a:ext cx="4788024" cy="5976664"/>
          </a:xfrm>
        </p:spPr>
        <p:txBody>
          <a:bodyPr>
            <a:normAutofit fontScale="55000" lnSpcReduction="20000"/>
          </a:bodyPr>
          <a:lstStyle/>
          <a:p>
            <a:pPr algn="ctr">
              <a:buNone/>
            </a:pPr>
            <a:r>
              <a:rPr lang="it-IT" sz="3600" dirty="0" smtClean="0">
                <a:latin typeface="Bookman Old Style" pitchFamily="18" charset="0"/>
              </a:rPr>
              <a:t>Si tratta di tessitura dei tappeti ed annodamento a mano. </a:t>
            </a:r>
          </a:p>
          <a:p>
            <a:pPr>
              <a:buNone/>
            </a:pPr>
            <a:r>
              <a:rPr lang="it-IT" sz="3600" dirty="0" smtClean="0">
                <a:solidFill>
                  <a:srgbClr val="FFC000"/>
                </a:solidFill>
                <a:latin typeface="Bookman Old Style" pitchFamily="18" charset="0"/>
              </a:rPr>
              <a:t>Rischi:</a:t>
            </a:r>
          </a:p>
          <a:p>
            <a:pPr>
              <a:buFont typeface="Wingdings" pitchFamily="2" charset="2"/>
              <a:buChar char="v"/>
            </a:pPr>
            <a:r>
              <a:rPr lang="it-IT" sz="3600" dirty="0" smtClean="0">
                <a:latin typeface="Bookman Old Style" pitchFamily="18" charset="0"/>
              </a:rPr>
              <a:t>Inalazione di polvere e di filamenti di lana contaminata da spore di funghi</a:t>
            </a:r>
          </a:p>
          <a:p>
            <a:pPr>
              <a:buFont typeface="Wingdings" pitchFamily="2" charset="2"/>
              <a:buChar char="v"/>
            </a:pPr>
            <a:r>
              <a:rPr lang="it-IT" sz="3600" dirty="0" smtClean="0">
                <a:latin typeface="Bookman Old Style" pitchFamily="18" charset="0"/>
              </a:rPr>
              <a:t>Postura di lavoro scomodo </a:t>
            </a:r>
          </a:p>
          <a:p>
            <a:pPr>
              <a:buNone/>
            </a:pPr>
            <a:r>
              <a:rPr lang="it-IT" sz="3600" dirty="0" smtClean="0">
                <a:latin typeface="Bookman Old Style" pitchFamily="18" charset="0"/>
              </a:rPr>
              <a:t>     (accovacciati)</a:t>
            </a:r>
          </a:p>
          <a:p>
            <a:pPr>
              <a:buFont typeface="Wingdings" pitchFamily="2" charset="2"/>
              <a:buChar char="v"/>
            </a:pPr>
            <a:r>
              <a:rPr lang="it-IT" sz="3600" dirty="0" smtClean="0">
                <a:latin typeface="Bookman Old Style" pitchFamily="18" charset="0"/>
              </a:rPr>
              <a:t>Mancanza di luce </a:t>
            </a:r>
          </a:p>
          <a:p>
            <a:pPr>
              <a:buFont typeface="Wingdings" pitchFamily="2" charset="2"/>
              <a:buChar char="v"/>
            </a:pPr>
            <a:r>
              <a:rPr lang="it-IT" sz="3600" dirty="0" smtClean="0">
                <a:latin typeface="Bookman Old Style" pitchFamily="18" charset="0"/>
              </a:rPr>
              <a:t>Agenti chimici pericolosi </a:t>
            </a:r>
          </a:p>
          <a:p>
            <a:pPr>
              <a:buNone/>
            </a:pPr>
            <a:r>
              <a:rPr lang="it-IT" sz="3600" dirty="0" smtClean="0">
                <a:latin typeface="Bookman Old Style" pitchFamily="18" charset="0"/>
              </a:rPr>
              <a:t>     (coloranti)</a:t>
            </a:r>
          </a:p>
          <a:p>
            <a:pPr>
              <a:buNone/>
            </a:pPr>
            <a:r>
              <a:rPr lang="it-IT" sz="3600" dirty="0" smtClean="0">
                <a:solidFill>
                  <a:srgbClr val="FFC000"/>
                </a:solidFill>
                <a:latin typeface="Bookman Old Style" pitchFamily="18" charset="0"/>
              </a:rPr>
              <a:t>Conseguenze:</a:t>
            </a:r>
          </a:p>
          <a:p>
            <a:pPr>
              <a:buFont typeface="Wingdings" pitchFamily="2" charset="2"/>
              <a:buChar char="v"/>
            </a:pPr>
            <a:r>
              <a:rPr lang="it-IT" sz="3600" dirty="0" smtClean="0">
                <a:latin typeface="Bookman Old Style" pitchFamily="18" charset="0"/>
              </a:rPr>
              <a:t>Malattie respiratorie </a:t>
            </a:r>
          </a:p>
          <a:p>
            <a:pPr>
              <a:buFont typeface="Wingdings" pitchFamily="2" charset="2"/>
              <a:buChar char="v"/>
            </a:pPr>
            <a:r>
              <a:rPr lang="it-IT" sz="3600" dirty="0" smtClean="0">
                <a:latin typeface="Bookman Old Style" pitchFamily="18" charset="0"/>
              </a:rPr>
              <a:t>Malattie muscolo-schelettriche</a:t>
            </a:r>
          </a:p>
          <a:p>
            <a:pPr>
              <a:buFont typeface="Wingdings" pitchFamily="2" charset="2"/>
              <a:buChar char="v"/>
            </a:pPr>
            <a:r>
              <a:rPr lang="it-IT" sz="3600" dirty="0" smtClean="0">
                <a:latin typeface="Bookman Old Style" pitchFamily="18" charset="0"/>
              </a:rPr>
              <a:t>Difetti della vista in età precoce per eccessivo sforzo visivo </a:t>
            </a:r>
          </a:p>
          <a:p>
            <a:pPr>
              <a:buFont typeface="Wingdings" pitchFamily="2" charset="2"/>
              <a:buChar char="v"/>
            </a:pPr>
            <a:r>
              <a:rPr lang="it-IT" sz="3600" dirty="0" smtClean="0">
                <a:latin typeface="Bookman Old Style" pitchFamily="18" charset="0"/>
              </a:rPr>
              <a:t>Avvelenamento da sostanze chimiche </a:t>
            </a:r>
          </a:p>
          <a:p>
            <a:pPr>
              <a:buFont typeface="Wingdings" pitchFamily="2" charset="2"/>
              <a:buChar char="v"/>
            </a:pPr>
            <a:r>
              <a:rPr lang="it-IT" sz="3600" dirty="0" smtClean="0">
                <a:latin typeface="Bookman Old Style" pitchFamily="18" charset="0"/>
              </a:rPr>
              <a:t>Aggravamento delle malattie individuali (non occupazionali)</a:t>
            </a:r>
          </a:p>
          <a:p>
            <a:pPr>
              <a:buNone/>
            </a:pPr>
            <a:endParaRPr lang="it-IT" dirty="0" smtClean="0">
              <a:latin typeface="Bookman Old Style" pitchFamily="18" charset="0"/>
            </a:endParaRPr>
          </a:p>
          <a:p>
            <a:pPr>
              <a:buNone/>
            </a:pPr>
            <a:endParaRPr lang="it-IT" dirty="0">
              <a:latin typeface="Bookman Old Style" pitchFamily="18" charset="0"/>
            </a:endParaRPr>
          </a:p>
        </p:txBody>
      </p:sp>
      <p:sp>
        <p:nvSpPr>
          <p:cNvPr id="6" name="CasellaDiTesto 5"/>
          <p:cNvSpPr txBox="1"/>
          <p:nvPr/>
        </p:nvSpPr>
        <p:spPr>
          <a:xfrm>
            <a:off x="1475656" y="6237312"/>
            <a:ext cx="2123728" cy="369332"/>
          </a:xfrm>
          <a:prstGeom prst="rect">
            <a:avLst/>
          </a:prstGeom>
          <a:noFill/>
        </p:spPr>
        <p:txBody>
          <a:bodyPr wrap="square" rtlCol="0">
            <a:spAutoFit/>
          </a:bodyPr>
          <a:lstStyle/>
          <a:p>
            <a:r>
              <a:rPr lang="it-IT" dirty="0" smtClean="0"/>
              <a:t>(Luca Castagnetti)</a:t>
            </a:r>
            <a:endParaRPr lang="it-IT" dirty="0"/>
          </a:p>
        </p:txBody>
      </p:sp>
      <p:sp>
        <p:nvSpPr>
          <p:cNvPr id="7" name="Freccia a destra 6">
            <a:hlinkClick r:id="rId3" action="ppaction://hlinksldjump"/>
          </p:cNvPr>
          <p:cNvSpPr/>
          <p:nvPr/>
        </p:nvSpPr>
        <p:spPr>
          <a:xfrm>
            <a:off x="4355976" y="4869160"/>
            <a:ext cx="1224136" cy="980728"/>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ysClr val="windowText" lastClr="000000"/>
                </a:solidFill>
              </a:rPr>
              <a:t>Next Slide</a:t>
            </a:r>
            <a:endParaRPr lang="it-IT" dirty="0">
              <a:solidFill>
                <a:sysClr val="windowText" lastClr="000000"/>
              </a:solidFill>
            </a:endParaRPr>
          </a:p>
        </p:txBody>
      </p:sp>
      <p:sp>
        <p:nvSpPr>
          <p:cNvPr id="24" name="Meno 23"/>
          <p:cNvSpPr/>
          <p:nvPr/>
        </p:nvSpPr>
        <p:spPr>
          <a:xfrm rot="5400000">
            <a:off x="1403648" y="2780928"/>
            <a:ext cx="9289032" cy="1224136"/>
          </a:xfrm>
          <a:prstGeom prst="mathMinus">
            <a:avLst>
              <a:gd name="adj1" fmla="val 19993"/>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it-IT" dirty="0"/>
          </a:p>
        </p:txBody>
      </p:sp>
      <p:sp>
        <p:nvSpPr>
          <p:cNvPr id="10" name="Rettangolo 9"/>
          <p:cNvSpPr/>
          <p:nvPr/>
        </p:nvSpPr>
        <p:spPr>
          <a:xfrm>
            <a:off x="6228184" y="1225689"/>
            <a:ext cx="2915816" cy="5632311"/>
          </a:xfrm>
          <a:prstGeom prst="rect">
            <a:avLst/>
          </a:prstGeom>
        </p:spPr>
        <p:txBody>
          <a:bodyPr wrap="square">
            <a:spAutoFit/>
          </a:bodyPr>
          <a:lstStyle/>
          <a:p>
            <a:r>
              <a:rPr lang="it-IT" dirty="0" smtClean="0"/>
              <a:t>L’industria sessuale è in continua crescita e l’età dei bambini coinvolti diminuisce regolarmente. Prostituzione, abusi sessuali, traffico di bambini, utilizzo per uso pornografico: queste sono le forme di sfruttamento sessuale dei minori. Il commercio sessuale è un'industria da molti miliardi di dollari, fondata sull'avidità e che prospera a scapito delle persone più deboli. Con freddezza e calcolo si punta ai bambini per la loro facilità di scambio e il loro valore monetario. </a:t>
            </a:r>
            <a:endParaRPr lang="it-IT" dirty="0"/>
          </a:p>
        </p:txBody>
      </p:sp>
      <p:sp>
        <p:nvSpPr>
          <p:cNvPr id="11" name="CasellaDiTesto 10"/>
          <p:cNvSpPr txBox="1"/>
          <p:nvPr/>
        </p:nvSpPr>
        <p:spPr>
          <a:xfrm>
            <a:off x="6444208" y="260648"/>
            <a:ext cx="2483768" cy="954107"/>
          </a:xfrm>
          <a:prstGeom prst="rect">
            <a:avLst/>
          </a:prstGeom>
          <a:noFill/>
        </p:spPr>
        <p:txBody>
          <a:bodyPr wrap="square" rtlCol="0">
            <a:spAutoFit/>
          </a:bodyPr>
          <a:lstStyle/>
          <a:p>
            <a:r>
              <a:rPr lang="it-IT" sz="2800" dirty="0" smtClean="0">
                <a:solidFill>
                  <a:srgbClr val="00B0F0"/>
                </a:solidFill>
                <a:latin typeface="Rockwell" pitchFamily="18" charset="0"/>
              </a:rPr>
              <a:t>Sfruttamenti Sessuali</a:t>
            </a:r>
            <a:endParaRPr lang="it-IT" sz="2800" dirty="0">
              <a:solidFill>
                <a:srgbClr val="00B0F0"/>
              </a:solidFill>
              <a:latin typeface="Rockwell" pitchFamily="18" charset="0"/>
            </a:endParaRPr>
          </a:p>
        </p:txBody>
      </p:sp>
    </p:spTree>
  </p:cSld>
  <p:clrMapOvr>
    <a:masterClrMapping/>
  </p:clrMapOvr>
  <p:transition spd="med" advClick="0">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par>
                          <p:cTn id="8" fill="hold">
                            <p:stCondLst>
                              <p:cond delay="2000"/>
                            </p:stCondLst>
                            <p:childTnLst>
                              <p:par>
                                <p:cTn id="9" presetID="12" presetClass="entr" presetSubtype="4" fill="hold"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slide(fromBottom)">
                                      <p:cBhvr>
                                        <p:cTn id="11" dur="500"/>
                                        <p:tgtEl>
                                          <p:spTgt spid="4">
                                            <p:txEl>
                                              <p:pRg st="0" end="0"/>
                                            </p:txEl>
                                          </p:spTgt>
                                        </p:tgtEl>
                                      </p:cBhvr>
                                    </p:animEffect>
                                  </p:childTnLst>
                                </p:cTn>
                              </p:par>
                            </p:childTnLst>
                          </p:cTn>
                        </p:par>
                        <p:par>
                          <p:cTn id="12" fill="hold">
                            <p:stCondLst>
                              <p:cond delay="2500"/>
                            </p:stCondLst>
                            <p:childTnLst>
                              <p:par>
                                <p:cTn id="13" presetID="34" presetClass="entr" presetSubtype="0" fill="hold"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from="(-#ppt_w/2)" to="(#ppt_x)" calcmode="lin" valueType="num">
                                      <p:cBhvr>
                                        <p:cTn id="15" dur="600" fill="hold">
                                          <p:stCondLst>
                                            <p:cond delay="0"/>
                                          </p:stCondLst>
                                        </p:cTn>
                                        <p:tgtEl>
                                          <p:spTgt spid="4">
                                            <p:txEl>
                                              <p:pRg st="1" end="1"/>
                                            </p:txEl>
                                          </p:spTgt>
                                        </p:tgtEl>
                                        <p:attrNameLst>
                                          <p:attrName>ppt_x</p:attrName>
                                        </p:attrNameLst>
                                      </p:cBhvr>
                                    </p:anim>
                                    <p:anim from="0" to="-1.0" calcmode="lin" valueType="num">
                                      <p:cBhvr>
                                        <p:cTn id="16" dur="200" decel="50000" autoRev="1" fill="hold">
                                          <p:stCondLst>
                                            <p:cond delay="600"/>
                                          </p:stCondLst>
                                        </p:cTn>
                                        <p:tgtEl>
                                          <p:spTgt spid="4">
                                            <p:txEl>
                                              <p:pRg st="1" end="1"/>
                                            </p:txEl>
                                          </p:spTgt>
                                        </p:tgtEl>
                                        <p:attrNameLst>
                                          <p:attrName>xshear</p:attrName>
                                        </p:attrNameLst>
                                      </p:cBhvr>
                                    </p:anim>
                                    <p:animScale>
                                      <p:cBhvr>
                                        <p:cTn id="17" dur="200" decel="100000" autoRev="1" fill="hold">
                                          <p:stCondLst>
                                            <p:cond delay="600"/>
                                          </p:stCondLst>
                                        </p:cTn>
                                        <p:tgtEl>
                                          <p:spTgt spid="4">
                                            <p:txEl>
                                              <p:pRg st="1" end="1"/>
                                            </p:txEl>
                                          </p:spTgt>
                                        </p:tgtEl>
                                      </p:cBhvr>
                                      <p:from x="100000" y="100000"/>
                                      <p:to x="80000" y="100000"/>
                                    </p:animScale>
                                    <p:anim by="(#ppt_h/3+#ppt_w*0.1)" calcmode="lin" valueType="num">
                                      <p:cBhvr additive="sum">
                                        <p:cTn id="18" dur="200" decel="100000" autoRev="1" fill="hold">
                                          <p:stCondLst>
                                            <p:cond delay="600"/>
                                          </p:stCondLst>
                                        </p:cTn>
                                        <p:tgtEl>
                                          <p:spTgt spid="4">
                                            <p:txEl>
                                              <p:pRg st="1" end="1"/>
                                            </p:txEl>
                                          </p:spTgt>
                                        </p:tgtEl>
                                        <p:attrNameLst>
                                          <p:attrName>ppt_x</p:attrName>
                                        </p:attrNameLst>
                                      </p:cBhvr>
                                    </p:anim>
                                  </p:childTnLst>
                                </p:cTn>
                              </p:par>
                              <p:par>
                                <p:cTn id="19" presetID="34"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from="(-#ppt_w/2)" to="(#ppt_x)" calcmode="lin" valueType="num">
                                      <p:cBhvr>
                                        <p:cTn id="21" dur="600" fill="hold">
                                          <p:stCondLst>
                                            <p:cond delay="0"/>
                                          </p:stCondLst>
                                        </p:cTn>
                                        <p:tgtEl>
                                          <p:spTgt spid="4">
                                            <p:txEl>
                                              <p:pRg st="2" end="2"/>
                                            </p:txEl>
                                          </p:spTgt>
                                        </p:tgtEl>
                                        <p:attrNameLst>
                                          <p:attrName>ppt_x</p:attrName>
                                        </p:attrNameLst>
                                      </p:cBhvr>
                                    </p:anim>
                                    <p:anim from="0" to="-1.0" calcmode="lin" valueType="num">
                                      <p:cBhvr>
                                        <p:cTn id="22" dur="200" decel="50000" autoRev="1" fill="hold">
                                          <p:stCondLst>
                                            <p:cond delay="600"/>
                                          </p:stCondLst>
                                        </p:cTn>
                                        <p:tgtEl>
                                          <p:spTgt spid="4">
                                            <p:txEl>
                                              <p:pRg st="2" end="2"/>
                                            </p:txEl>
                                          </p:spTgt>
                                        </p:tgtEl>
                                        <p:attrNameLst>
                                          <p:attrName>xshear</p:attrName>
                                        </p:attrNameLst>
                                      </p:cBhvr>
                                    </p:anim>
                                    <p:animScale>
                                      <p:cBhvr>
                                        <p:cTn id="23" dur="200" decel="100000" autoRev="1" fill="hold">
                                          <p:stCondLst>
                                            <p:cond delay="600"/>
                                          </p:stCondLst>
                                        </p:cTn>
                                        <p:tgtEl>
                                          <p:spTgt spid="4">
                                            <p:txEl>
                                              <p:pRg st="2" end="2"/>
                                            </p:txEl>
                                          </p:spTgt>
                                        </p:tgtEl>
                                      </p:cBhvr>
                                      <p:from x="100000" y="100000"/>
                                      <p:to x="80000" y="100000"/>
                                    </p:animScale>
                                    <p:anim by="(#ppt_h/3+#ppt_w*0.1)" calcmode="lin" valueType="num">
                                      <p:cBhvr additive="sum">
                                        <p:cTn id="24" dur="200" decel="100000" autoRev="1" fill="hold">
                                          <p:stCondLst>
                                            <p:cond delay="600"/>
                                          </p:stCondLst>
                                        </p:cTn>
                                        <p:tgtEl>
                                          <p:spTgt spid="4">
                                            <p:txEl>
                                              <p:pRg st="2" end="2"/>
                                            </p:txEl>
                                          </p:spTgt>
                                        </p:tgtEl>
                                        <p:attrNameLst>
                                          <p:attrName>ppt_x</p:attrName>
                                        </p:attrNameLst>
                                      </p:cBhvr>
                                    </p:anim>
                                  </p:childTnLst>
                                </p:cTn>
                              </p:par>
                              <p:par>
                                <p:cTn id="25" presetID="34"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 from="(-#ppt_w/2)" to="(#ppt_x)" calcmode="lin" valueType="num">
                                      <p:cBhvr>
                                        <p:cTn id="27" dur="600" fill="hold">
                                          <p:stCondLst>
                                            <p:cond delay="0"/>
                                          </p:stCondLst>
                                        </p:cTn>
                                        <p:tgtEl>
                                          <p:spTgt spid="4">
                                            <p:txEl>
                                              <p:pRg st="3" end="3"/>
                                            </p:txEl>
                                          </p:spTgt>
                                        </p:tgtEl>
                                        <p:attrNameLst>
                                          <p:attrName>ppt_x</p:attrName>
                                        </p:attrNameLst>
                                      </p:cBhvr>
                                    </p:anim>
                                    <p:anim from="0" to="-1.0" calcmode="lin" valueType="num">
                                      <p:cBhvr>
                                        <p:cTn id="28" dur="200" decel="50000" autoRev="1" fill="hold">
                                          <p:stCondLst>
                                            <p:cond delay="600"/>
                                          </p:stCondLst>
                                        </p:cTn>
                                        <p:tgtEl>
                                          <p:spTgt spid="4">
                                            <p:txEl>
                                              <p:pRg st="3" end="3"/>
                                            </p:txEl>
                                          </p:spTgt>
                                        </p:tgtEl>
                                        <p:attrNameLst>
                                          <p:attrName>xshear</p:attrName>
                                        </p:attrNameLst>
                                      </p:cBhvr>
                                    </p:anim>
                                    <p:animScale>
                                      <p:cBhvr>
                                        <p:cTn id="29" dur="200" decel="100000" autoRev="1" fill="hold">
                                          <p:stCondLst>
                                            <p:cond delay="600"/>
                                          </p:stCondLst>
                                        </p:cTn>
                                        <p:tgtEl>
                                          <p:spTgt spid="4">
                                            <p:txEl>
                                              <p:pRg st="3" end="3"/>
                                            </p:txEl>
                                          </p:spTgt>
                                        </p:tgtEl>
                                      </p:cBhvr>
                                      <p:from x="100000" y="100000"/>
                                      <p:to x="80000" y="100000"/>
                                    </p:animScale>
                                    <p:anim by="(#ppt_h/3+#ppt_w*0.1)" calcmode="lin" valueType="num">
                                      <p:cBhvr additive="sum">
                                        <p:cTn id="30" dur="200" decel="100000" autoRev="1" fill="hold">
                                          <p:stCondLst>
                                            <p:cond delay="600"/>
                                          </p:stCondLst>
                                        </p:cTn>
                                        <p:tgtEl>
                                          <p:spTgt spid="4">
                                            <p:txEl>
                                              <p:pRg st="3" end="3"/>
                                            </p:txEl>
                                          </p:spTgt>
                                        </p:tgtEl>
                                        <p:attrNameLst>
                                          <p:attrName>ppt_x</p:attrName>
                                        </p:attrNameLst>
                                      </p:cBhvr>
                                    </p:anim>
                                  </p:childTnLst>
                                </p:cTn>
                              </p:par>
                              <p:par>
                                <p:cTn id="31" presetID="34" presetClass="entr" presetSubtype="0"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from="(-#ppt_w/2)" to="(#ppt_x)" calcmode="lin" valueType="num">
                                      <p:cBhvr>
                                        <p:cTn id="33" dur="600" fill="hold">
                                          <p:stCondLst>
                                            <p:cond delay="0"/>
                                          </p:stCondLst>
                                        </p:cTn>
                                        <p:tgtEl>
                                          <p:spTgt spid="4">
                                            <p:txEl>
                                              <p:pRg st="4" end="4"/>
                                            </p:txEl>
                                          </p:spTgt>
                                        </p:tgtEl>
                                        <p:attrNameLst>
                                          <p:attrName>ppt_x</p:attrName>
                                        </p:attrNameLst>
                                      </p:cBhvr>
                                    </p:anim>
                                    <p:anim from="0" to="-1.0" calcmode="lin" valueType="num">
                                      <p:cBhvr>
                                        <p:cTn id="34" dur="200" decel="50000" autoRev="1" fill="hold">
                                          <p:stCondLst>
                                            <p:cond delay="600"/>
                                          </p:stCondLst>
                                        </p:cTn>
                                        <p:tgtEl>
                                          <p:spTgt spid="4">
                                            <p:txEl>
                                              <p:pRg st="4" end="4"/>
                                            </p:txEl>
                                          </p:spTgt>
                                        </p:tgtEl>
                                        <p:attrNameLst>
                                          <p:attrName>xshear</p:attrName>
                                        </p:attrNameLst>
                                      </p:cBhvr>
                                    </p:anim>
                                    <p:animScale>
                                      <p:cBhvr>
                                        <p:cTn id="35" dur="200" decel="100000" autoRev="1" fill="hold">
                                          <p:stCondLst>
                                            <p:cond delay="600"/>
                                          </p:stCondLst>
                                        </p:cTn>
                                        <p:tgtEl>
                                          <p:spTgt spid="4">
                                            <p:txEl>
                                              <p:pRg st="4" end="4"/>
                                            </p:txEl>
                                          </p:spTgt>
                                        </p:tgtEl>
                                      </p:cBhvr>
                                      <p:from x="100000" y="100000"/>
                                      <p:to x="80000" y="100000"/>
                                    </p:animScale>
                                    <p:anim by="(#ppt_h/3+#ppt_w*0.1)" calcmode="lin" valueType="num">
                                      <p:cBhvr additive="sum">
                                        <p:cTn id="36" dur="200" decel="100000" autoRev="1" fill="hold">
                                          <p:stCondLst>
                                            <p:cond delay="600"/>
                                          </p:stCondLst>
                                        </p:cTn>
                                        <p:tgtEl>
                                          <p:spTgt spid="4">
                                            <p:txEl>
                                              <p:pRg st="4" end="4"/>
                                            </p:txEl>
                                          </p:spTgt>
                                        </p:tgtEl>
                                        <p:attrNameLst>
                                          <p:attrName>ppt_x</p:attrName>
                                        </p:attrNameLst>
                                      </p:cBhvr>
                                    </p:anim>
                                  </p:childTnLst>
                                </p:cTn>
                              </p:par>
                              <p:par>
                                <p:cTn id="37" presetID="34"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 from="(-#ppt_w/2)" to="(#ppt_x)" calcmode="lin" valueType="num">
                                      <p:cBhvr>
                                        <p:cTn id="39" dur="600" fill="hold">
                                          <p:stCondLst>
                                            <p:cond delay="0"/>
                                          </p:stCondLst>
                                        </p:cTn>
                                        <p:tgtEl>
                                          <p:spTgt spid="4">
                                            <p:txEl>
                                              <p:pRg st="5" end="5"/>
                                            </p:txEl>
                                          </p:spTgt>
                                        </p:tgtEl>
                                        <p:attrNameLst>
                                          <p:attrName>ppt_x</p:attrName>
                                        </p:attrNameLst>
                                      </p:cBhvr>
                                    </p:anim>
                                    <p:anim from="0" to="-1.0" calcmode="lin" valueType="num">
                                      <p:cBhvr>
                                        <p:cTn id="40" dur="200" decel="50000" autoRev="1" fill="hold">
                                          <p:stCondLst>
                                            <p:cond delay="600"/>
                                          </p:stCondLst>
                                        </p:cTn>
                                        <p:tgtEl>
                                          <p:spTgt spid="4">
                                            <p:txEl>
                                              <p:pRg st="5" end="5"/>
                                            </p:txEl>
                                          </p:spTgt>
                                        </p:tgtEl>
                                        <p:attrNameLst>
                                          <p:attrName>xshear</p:attrName>
                                        </p:attrNameLst>
                                      </p:cBhvr>
                                    </p:anim>
                                    <p:animScale>
                                      <p:cBhvr>
                                        <p:cTn id="41" dur="200" decel="100000" autoRev="1" fill="hold">
                                          <p:stCondLst>
                                            <p:cond delay="600"/>
                                          </p:stCondLst>
                                        </p:cTn>
                                        <p:tgtEl>
                                          <p:spTgt spid="4">
                                            <p:txEl>
                                              <p:pRg st="5" end="5"/>
                                            </p:txEl>
                                          </p:spTgt>
                                        </p:tgtEl>
                                      </p:cBhvr>
                                      <p:from x="100000" y="100000"/>
                                      <p:to x="80000" y="100000"/>
                                    </p:animScale>
                                    <p:anim by="(#ppt_h/3+#ppt_w*0.1)" calcmode="lin" valueType="num">
                                      <p:cBhvr additive="sum">
                                        <p:cTn id="42" dur="200" decel="100000" autoRev="1" fill="hold">
                                          <p:stCondLst>
                                            <p:cond delay="600"/>
                                          </p:stCondLst>
                                        </p:cTn>
                                        <p:tgtEl>
                                          <p:spTgt spid="4">
                                            <p:txEl>
                                              <p:pRg st="5" end="5"/>
                                            </p:txEl>
                                          </p:spTgt>
                                        </p:tgtEl>
                                        <p:attrNameLst>
                                          <p:attrName>ppt_x</p:attrName>
                                        </p:attrNameLst>
                                      </p:cBhvr>
                                    </p:anim>
                                  </p:childTnLst>
                                </p:cTn>
                              </p:par>
                              <p:par>
                                <p:cTn id="43" presetID="34" presetClass="entr" presetSubtype="0" fill="hold" nodeType="with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 from="(-#ppt_w/2)" to="(#ppt_x)" calcmode="lin" valueType="num">
                                      <p:cBhvr>
                                        <p:cTn id="45" dur="600" fill="hold">
                                          <p:stCondLst>
                                            <p:cond delay="0"/>
                                          </p:stCondLst>
                                        </p:cTn>
                                        <p:tgtEl>
                                          <p:spTgt spid="4">
                                            <p:txEl>
                                              <p:pRg st="6" end="6"/>
                                            </p:txEl>
                                          </p:spTgt>
                                        </p:tgtEl>
                                        <p:attrNameLst>
                                          <p:attrName>ppt_x</p:attrName>
                                        </p:attrNameLst>
                                      </p:cBhvr>
                                    </p:anim>
                                    <p:anim from="0" to="-1.0" calcmode="lin" valueType="num">
                                      <p:cBhvr>
                                        <p:cTn id="46" dur="200" decel="50000" autoRev="1" fill="hold">
                                          <p:stCondLst>
                                            <p:cond delay="600"/>
                                          </p:stCondLst>
                                        </p:cTn>
                                        <p:tgtEl>
                                          <p:spTgt spid="4">
                                            <p:txEl>
                                              <p:pRg st="6" end="6"/>
                                            </p:txEl>
                                          </p:spTgt>
                                        </p:tgtEl>
                                        <p:attrNameLst>
                                          <p:attrName>xshear</p:attrName>
                                        </p:attrNameLst>
                                      </p:cBhvr>
                                    </p:anim>
                                    <p:animScale>
                                      <p:cBhvr>
                                        <p:cTn id="47" dur="200" decel="100000" autoRev="1" fill="hold">
                                          <p:stCondLst>
                                            <p:cond delay="600"/>
                                          </p:stCondLst>
                                        </p:cTn>
                                        <p:tgtEl>
                                          <p:spTgt spid="4">
                                            <p:txEl>
                                              <p:pRg st="6" end="6"/>
                                            </p:txEl>
                                          </p:spTgt>
                                        </p:tgtEl>
                                      </p:cBhvr>
                                      <p:from x="100000" y="100000"/>
                                      <p:to x="80000" y="100000"/>
                                    </p:animScale>
                                    <p:anim by="(#ppt_h/3+#ppt_w*0.1)" calcmode="lin" valueType="num">
                                      <p:cBhvr additive="sum">
                                        <p:cTn id="48" dur="200" decel="100000" autoRev="1" fill="hold">
                                          <p:stCondLst>
                                            <p:cond delay="600"/>
                                          </p:stCondLst>
                                        </p:cTn>
                                        <p:tgtEl>
                                          <p:spTgt spid="4">
                                            <p:txEl>
                                              <p:pRg st="6" end="6"/>
                                            </p:txEl>
                                          </p:spTgt>
                                        </p:tgtEl>
                                        <p:attrNameLst>
                                          <p:attrName>ppt_x</p:attrName>
                                        </p:attrNameLst>
                                      </p:cBhvr>
                                    </p:anim>
                                  </p:childTnLst>
                                </p:cTn>
                              </p:par>
                              <p:par>
                                <p:cTn id="49" presetID="34" presetClass="entr" presetSubtype="0" fill="hold"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anim from="(-#ppt_w/2)" to="(#ppt_x)" calcmode="lin" valueType="num">
                                      <p:cBhvr>
                                        <p:cTn id="51" dur="600" fill="hold">
                                          <p:stCondLst>
                                            <p:cond delay="0"/>
                                          </p:stCondLst>
                                        </p:cTn>
                                        <p:tgtEl>
                                          <p:spTgt spid="4">
                                            <p:txEl>
                                              <p:pRg st="7" end="7"/>
                                            </p:txEl>
                                          </p:spTgt>
                                        </p:tgtEl>
                                        <p:attrNameLst>
                                          <p:attrName>ppt_x</p:attrName>
                                        </p:attrNameLst>
                                      </p:cBhvr>
                                    </p:anim>
                                    <p:anim from="0" to="-1.0" calcmode="lin" valueType="num">
                                      <p:cBhvr>
                                        <p:cTn id="52" dur="200" decel="50000" autoRev="1" fill="hold">
                                          <p:stCondLst>
                                            <p:cond delay="600"/>
                                          </p:stCondLst>
                                        </p:cTn>
                                        <p:tgtEl>
                                          <p:spTgt spid="4">
                                            <p:txEl>
                                              <p:pRg st="7" end="7"/>
                                            </p:txEl>
                                          </p:spTgt>
                                        </p:tgtEl>
                                        <p:attrNameLst>
                                          <p:attrName>xshear</p:attrName>
                                        </p:attrNameLst>
                                      </p:cBhvr>
                                    </p:anim>
                                    <p:animScale>
                                      <p:cBhvr>
                                        <p:cTn id="53" dur="200" decel="100000" autoRev="1" fill="hold">
                                          <p:stCondLst>
                                            <p:cond delay="600"/>
                                          </p:stCondLst>
                                        </p:cTn>
                                        <p:tgtEl>
                                          <p:spTgt spid="4">
                                            <p:txEl>
                                              <p:pRg st="7" end="7"/>
                                            </p:txEl>
                                          </p:spTgt>
                                        </p:tgtEl>
                                      </p:cBhvr>
                                      <p:from x="100000" y="100000"/>
                                      <p:to x="80000" y="100000"/>
                                    </p:animScale>
                                    <p:anim by="(#ppt_h/3+#ppt_w*0.1)" calcmode="lin" valueType="num">
                                      <p:cBhvr additive="sum">
                                        <p:cTn id="54" dur="200" decel="100000" autoRev="1" fill="hold">
                                          <p:stCondLst>
                                            <p:cond delay="600"/>
                                          </p:stCondLst>
                                        </p:cTn>
                                        <p:tgtEl>
                                          <p:spTgt spid="4">
                                            <p:txEl>
                                              <p:pRg st="7" end="7"/>
                                            </p:txEl>
                                          </p:spTgt>
                                        </p:tgtEl>
                                        <p:attrNameLst>
                                          <p:attrName>ppt_x</p:attrName>
                                        </p:attrNameLst>
                                      </p:cBhvr>
                                    </p:anim>
                                  </p:childTnLst>
                                </p:cTn>
                              </p:par>
                            </p:childTnLst>
                          </p:cTn>
                        </p:par>
                        <p:par>
                          <p:cTn id="55" fill="hold">
                            <p:stCondLst>
                              <p:cond delay="3500"/>
                            </p:stCondLst>
                            <p:childTnLst>
                              <p:par>
                                <p:cTn id="56" presetID="18" presetClass="entr" presetSubtype="12" fill="hold" nodeType="afterEffect">
                                  <p:stCondLst>
                                    <p:cond delay="0"/>
                                  </p:stCondLst>
                                  <p:childTnLst>
                                    <p:set>
                                      <p:cBhvr>
                                        <p:cTn id="57" dur="1" fill="hold">
                                          <p:stCondLst>
                                            <p:cond delay="0"/>
                                          </p:stCondLst>
                                        </p:cTn>
                                        <p:tgtEl>
                                          <p:spTgt spid="4">
                                            <p:txEl>
                                              <p:pRg st="8" end="8"/>
                                            </p:txEl>
                                          </p:spTgt>
                                        </p:tgtEl>
                                        <p:attrNameLst>
                                          <p:attrName>style.visibility</p:attrName>
                                        </p:attrNameLst>
                                      </p:cBhvr>
                                      <p:to>
                                        <p:strVal val="visible"/>
                                      </p:to>
                                    </p:set>
                                    <p:animEffect transition="in" filter="strips(downLeft)">
                                      <p:cBhvr>
                                        <p:cTn id="58" dur="1000"/>
                                        <p:tgtEl>
                                          <p:spTgt spid="4">
                                            <p:txEl>
                                              <p:pRg st="8" end="8"/>
                                            </p:txEl>
                                          </p:spTgt>
                                        </p:tgtEl>
                                      </p:cBhvr>
                                    </p:animEffect>
                                  </p:childTnLst>
                                </p:cTn>
                              </p:par>
                            </p:childTnLst>
                          </p:cTn>
                        </p:par>
                        <p:par>
                          <p:cTn id="59" fill="hold">
                            <p:stCondLst>
                              <p:cond delay="4500"/>
                            </p:stCondLst>
                            <p:childTnLst>
                              <p:par>
                                <p:cTn id="60" presetID="18" presetClass="entr" presetSubtype="12" fill="hold" nodeType="afterEffect">
                                  <p:stCondLst>
                                    <p:cond delay="0"/>
                                  </p:stCondLst>
                                  <p:childTnLst>
                                    <p:set>
                                      <p:cBhvr>
                                        <p:cTn id="61" dur="1" fill="hold">
                                          <p:stCondLst>
                                            <p:cond delay="0"/>
                                          </p:stCondLst>
                                        </p:cTn>
                                        <p:tgtEl>
                                          <p:spTgt spid="4">
                                            <p:txEl>
                                              <p:pRg st="9" end="9"/>
                                            </p:txEl>
                                          </p:spTgt>
                                        </p:tgtEl>
                                        <p:attrNameLst>
                                          <p:attrName>style.visibility</p:attrName>
                                        </p:attrNameLst>
                                      </p:cBhvr>
                                      <p:to>
                                        <p:strVal val="visible"/>
                                      </p:to>
                                    </p:set>
                                    <p:animEffect transition="in" filter="strips(downLeft)">
                                      <p:cBhvr>
                                        <p:cTn id="62" dur="1000"/>
                                        <p:tgtEl>
                                          <p:spTgt spid="4">
                                            <p:txEl>
                                              <p:pRg st="9" end="9"/>
                                            </p:txEl>
                                          </p:spTgt>
                                        </p:tgtEl>
                                      </p:cBhvr>
                                    </p:animEffect>
                                  </p:childTnLst>
                                </p:cTn>
                              </p:par>
                            </p:childTnLst>
                          </p:cTn>
                        </p:par>
                        <p:par>
                          <p:cTn id="63" fill="hold">
                            <p:stCondLst>
                              <p:cond delay="5500"/>
                            </p:stCondLst>
                            <p:childTnLst>
                              <p:par>
                                <p:cTn id="64" presetID="18" presetClass="entr" presetSubtype="12" fill="hold" nodeType="afterEffect">
                                  <p:stCondLst>
                                    <p:cond delay="0"/>
                                  </p:stCondLst>
                                  <p:childTnLst>
                                    <p:set>
                                      <p:cBhvr>
                                        <p:cTn id="65" dur="1" fill="hold">
                                          <p:stCondLst>
                                            <p:cond delay="0"/>
                                          </p:stCondLst>
                                        </p:cTn>
                                        <p:tgtEl>
                                          <p:spTgt spid="4">
                                            <p:txEl>
                                              <p:pRg st="10" end="10"/>
                                            </p:txEl>
                                          </p:spTgt>
                                        </p:tgtEl>
                                        <p:attrNameLst>
                                          <p:attrName>style.visibility</p:attrName>
                                        </p:attrNameLst>
                                      </p:cBhvr>
                                      <p:to>
                                        <p:strVal val="visible"/>
                                      </p:to>
                                    </p:set>
                                    <p:animEffect transition="in" filter="strips(downLeft)">
                                      <p:cBhvr>
                                        <p:cTn id="66" dur="1000"/>
                                        <p:tgtEl>
                                          <p:spTgt spid="4">
                                            <p:txEl>
                                              <p:pRg st="10" end="10"/>
                                            </p:txEl>
                                          </p:spTgt>
                                        </p:tgtEl>
                                      </p:cBhvr>
                                    </p:animEffect>
                                  </p:childTnLst>
                                </p:cTn>
                              </p:par>
                            </p:childTnLst>
                          </p:cTn>
                        </p:par>
                        <p:par>
                          <p:cTn id="67" fill="hold">
                            <p:stCondLst>
                              <p:cond delay="6500"/>
                            </p:stCondLst>
                            <p:childTnLst>
                              <p:par>
                                <p:cTn id="68" presetID="18" presetClass="entr" presetSubtype="12" fill="hold" nodeType="afterEffect">
                                  <p:stCondLst>
                                    <p:cond delay="0"/>
                                  </p:stCondLst>
                                  <p:childTnLst>
                                    <p:set>
                                      <p:cBhvr>
                                        <p:cTn id="69" dur="1" fill="hold">
                                          <p:stCondLst>
                                            <p:cond delay="0"/>
                                          </p:stCondLst>
                                        </p:cTn>
                                        <p:tgtEl>
                                          <p:spTgt spid="4">
                                            <p:txEl>
                                              <p:pRg st="11" end="11"/>
                                            </p:txEl>
                                          </p:spTgt>
                                        </p:tgtEl>
                                        <p:attrNameLst>
                                          <p:attrName>style.visibility</p:attrName>
                                        </p:attrNameLst>
                                      </p:cBhvr>
                                      <p:to>
                                        <p:strVal val="visible"/>
                                      </p:to>
                                    </p:set>
                                    <p:animEffect transition="in" filter="strips(downLeft)">
                                      <p:cBhvr>
                                        <p:cTn id="70" dur="1000"/>
                                        <p:tgtEl>
                                          <p:spTgt spid="4">
                                            <p:txEl>
                                              <p:pRg st="11" end="11"/>
                                            </p:txEl>
                                          </p:spTgt>
                                        </p:tgtEl>
                                      </p:cBhvr>
                                    </p:animEffect>
                                  </p:childTnLst>
                                </p:cTn>
                              </p:par>
                            </p:childTnLst>
                          </p:cTn>
                        </p:par>
                        <p:par>
                          <p:cTn id="71" fill="hold">
                            <p:stCondLst>
                              <p:cond delay="7500"/>
                            </p:stCondLst>
                            <p:childTnLst>
                              <p:par>
                                <p:cTn id="72" presetID="18" presetClass="entr" presetSubtype="12" fill="hold" nodeType="afterEffect">
                                  <p:stCondLst>
                                    <p:cond delay="0"/>
                                  </p:stCondLst>
                                  <p:childTnLst>
                                    <p:set>
                                      <p:cBhvr>
                                        <p:cTn id="73" dur="1" fill="hold">
                                          <p:stCondLst>
                                            <p:cond delay="0"/>
                                          </p:stCondLst>
                                        </p:cTn>
                                        <p:tgtEl>
                                          <p:spTgt spid="4">
                                            <p:txEl>
                                              <p:pRg st="12" end="12"/>
                                            </p:txEl>
                                          </p:spTgt>
                                        </p:tgtEl>
                                        <p:attrNameLst>
                                          <p:attrName>style.visibility</p:attrName>
                                        </p:attrNameLst>
                                      </p:cBhvr>
                                      <p:to>
                                        <p:strVal val="visible"/>
                                      </p:to>
                                    </p:set>
                                    <p:animEffect transition="in" filter="strips(downLeft)">
                                      <p:cBhvr>
                                        <p:cTn id="74" dur="1000"/>
                                        <p:tgtEl>
                                          <p:spTgt spid="4">
                                            <p:txEl>
                                              <p:pRg st="12" end="12"/>
                                            </p:txEl>
                                          </p:spTgt>
                                        </p:tgtEl>
                                      </p:cBhvr>
                                    </p:animEffect>
                                  </p:childTnLst>
                                </p:cTn>
                              </p:par>
                            </p:childTnLst>
                          </p:cTn>
                        </p:par>
                        <p:par>
                          <p:cTn id="75" fill="hold">
                            <p:stCondLst>
                              <p:cond delay="8500"/>
                            </p:stCondLst>
                            <p:childTnLst>
                              <p:par>
                                <p:cTn id="76" presetID="18" presetClass="entr" presetSubtype="12" fill="hold" nodeType="afterEffect">
                                  <p:stCondLst>
                                    <p:cond delay="0"/>
                                  </p:stCondLst>
                                  <p:childTnLst>
                                    <p:set>
                                      <p:cBhvr>
                                        <p:cTn id="77" dur="1" fill="hold">
                                          <p:stCondLst>
                                            <p:cond delay="0"/>
                                          </p:stCondLst>
                                        </p:cTn>
                                        <p:tgtEl>
                                          <p:spTgt spid="4">
                                            <p:txEl>
                                              <p:pRg st="13" end="13"/>
                                            </p:txEl>
                                          </p:spTgt>
                                        </p:tgtEl>
                                        <p:attrNameLst>
                                          <p:attrName>style.visibility</p:attrName>
                                        </p:attrNameLst>
                                      </p:cBhvr>
                                      <p:to>
                                        <p:strVal val="visible"/>
                                      </p:to>
                                    </p:set>
                                    <p:animEffect transition="in" filter="strips(downLeft)">
                                      <p:cBhvr>
                                        <p:cTn id="78" dur="1000"/>
                                        <p:tgtEl>
                                          <p:spTgt spid="4">
                                            <p:txEl>
                                              <p:pRg st="13" end="13"/>
                                            </p:txEl>
                                          </p:spTgt>
                                        </p:tgtEl>
                                      </p:cBhvr>
                                    </p:animEffect>
                                  </p:childTnLst>
                                </p:cTn>
                              </p:par>
                            </p:childTnLst>
                          </p:cTn>
                        </p:par>
                        <p:par>
                          <p:cTn id="79" fill="hold">
                            <p:stCondLst>
                              <p:cond delay="9500"/>
                            </p:stCondLst>
                            <p:childTnLst>
                              <p:par>
                                <p:cTn id="80" presetID="21" presetClass="entr" presetSubtype="4" fill="hold" nodeType="afterEffect">
                                  <p:stCondLst>
                                    <p:cond delay="0"/>
                                  </p:stCondLst>
                                  <p:childTnLst>
                                    <p:set>
                                      <p:cBhvr>
                                        <p:cTn id="81" dur="1" fill="hold">
                                          <p:stCondLst>
                                            <p:cond delay="0"/>
                                          </p:stCondLst>
                                        </p:cTn>
                                        <p:tgtEl>
                                          <p:spTgt spid="5"/>
                                        </p:tgtEl>
                                        <p:attrNameLst>
                                          <p:attrName>style.visibility</p:attrName>
                                        </p:attrNameLst>
                                      </p:cBhvr>
                                      <p:to>
                                        <p:strVal val="visible"/>
                                      </p:to>
                                    </p:set>
                                    <p:animEffect transition="in" filter="wheel(4)">
                                      <p:cBhvr>
                                        <p:cTn id="82" dur="2000"/>
                                        <p:tgtEl>
                                          <p:spTgt spid="5"/>
                                        </p:tgtEl>
                                      </p:cBhvr>
                                    </p:animEffect>
                                  </p:childTnLst>
                                </p:cTn>
                              </p:par>
                            </p:childTnLst>
                          </p:cTn>
                        </p:par>
                        <p:par>
                          <p:cTn id="83" fill="hold">
                            <p:stCondLst>
                              <p:cond delay="11500"/>
                            </p:stCondLst>
                            <p:childTnLst>
                              <p:par>
                                <p:cTn id="84" presetID="34" presetClass="entr" presetSubtype="0" fill="hold" nodeType="afterEffect">
                                  <p:stCondLst>
                                    <p:cond delay="0"/>
                                  </p:stCondLst>
                                  <p:childTnLst>
                                    <p:set>
                                      <p:cBhvr>
                                        <p:cTn id="85" dur="1" fill="hold">
                                          <p:stCondLst>
                                            <p:cond delay="0"/>
                                          </p:stCondLst>
                                        </p:cTn>
                                        <p:tgtEl>
                                          <p:spTgt spid="6">
                                            <p:txEl>
                                              <p:pRg st="0" end="0"/>
                                            </p:txEl>
                                          </p:spTgt>
                                        </p:tgtEl>
                                        <p:attrNameLst>
                                          <p:attrName>style.visibility</p:attrName>
                                        </p:attrNameLst>
                                      </p:cBhvr>
                                      <p:to>
                                        <p:strVal val="visible"/>
                                      </p:to>
                                    </p:set>
                                    <p:anim from="(-#ppt_w/2)" to="(#ppt_x)" calcmode="lin" valueType="num">
                                      <p:cBhvr>
                                        <p:cTn id="86" dur="600" fill="hold">
                                          <p:stCondLst>
                                            <p:cond delay="0"/>
                                          </p:stCondLst>
                                        </p:cTn>
                                        <p:tgtEl>
                                          <p:spTgt spid="6">
                                            <p:txEl>
                                              <p:pRg st="0" end="0"/>
                                            </p:txEl>
                                          </p:spTgt>
                                        </p:tgtEl>
                                        <p:attrNameLst>
                                          <p:attrName>ppt_x</p:attrName>
                                        </p:attrNameLst>
                                      </p:cBhvr>
                                    </p:anim>
                                    <p:anim from="0" to="-1.0" calcmode="lin" valueType="num">
                                      <p:cBhvr>
                                        <p:cTn id="87" dur="200" decel="50000" autoRev="1" fill="hold">
                                          <p:stCondLst>
                                            <p:cond delay="600"/>
                                          </p:stCondLst>
                                        </p:cTn>
                                        <p:tgtEl>
                                          <p:spTgt spid="6">
                                            <p:txEl>
                                              <p:pRg st="0" end="0"/>
                                            </p:txEl>
                                          </p:spTgt>
                                        </p:tgtEl>
                                        <p:attrNameLst>
                                          <p:attrName>xshear</p:attrName>
                                        </p:attrNameLst>
                                      </p:cBhvr>
                                    </p:anim>
                                    <p:animScale>
                                      <p:cBhvr>
                                        <p:cTn id="88" dur="200" decel="100000" autoRev="1" fill="hold">
                                          <p:stCondLst>
                                            <p:cond delay="600"/>
                                          </p:stCondLst>
                                        </p:cTn>
                                        <p:tgtEl>
                                          <p:spTgt spid="6">
                                            <p:txEl>
                                              <p:pRg st="0" end="0"/>
                                            </p:txEl>
                                          </p:spTgt>
                                        </p:tgtEl>
                                      </p:cBhvr>
                                      <p:from x="100000" y="100000"/>
                                      <p:to x="80000" y="100000"/>
                                    </p:animScale>
                                    <p:anim by="(#ppt_h/3+#ppt_w*0.1)" calcmode="lin" valueType="num">
                                      <p:cBhvr additive="sum">
                                        <p:cTn id="89" dur="200" decel="100000" autoRev="1" fill="hold">
                                          <p:stCondLst>
                                            <p:cond delay="600"/>
                                          </p:stCondLst>
                                        </p:cTn>
                                        <p:tgtEl>
                                          <p:spTgt spid="6">
                                            <p:txEl>
                                              <p:pRg st="0" end="0"/>
                                            </p:txEl>
                                          </p:spTgt>
                                        </p:tgtEl>
                                        <p:attrNameLst>
                                          <p:attrName>ppt_x</p:attrName>
                                        </p:attrNameLst>
                                      </p:cBhvr>
                                    </p:anim>
                                  </p:childTnLst>
                                </p:cTn>
                              </p:par>
                            </p:childTnLst>
                          </p:cTn>
                        </p:par>
                        <p:par>
                          <p:cTn id="90" fill="hold">
                            <p:stCondLst>
                              <p:cond delay="12500"/>
                            </p:stCondLst>
                            <p:childTnLst>
                              <p:par>
                                <p:cTn id="91" presetID="8" presetClass="entr" presetSubtype="16" fill="hold" grpId="0" nodeType="afterEffect">
                                  <p:stCondLst>
                                    <p:cond delay="0"/>
                                  </p:stCondLst>
                                  <p:childTnLst>
                                    <p:set>
                                      <p:cBhvr>
                                        <p:cTn id="92" dur="1" fill="hold">
                                          <p:stCondLst>
                                            <p:cond delay="0"/>
                                          </p:stCondLst>
                                        </p:cTn>
                                        <p:tgtEl>
                                          <p:spTgt spid="7"/>
                                        </p:tgtEl>
                                        <p:attrNameLst>
                                          <p:attrName>style.visibility</p:attrName>
                                        </p:attrNameLst>
                                      </p:cBhvr>
                                      <p:to>
                                        <p:strVal val="visible"/>
                                      </p:to>
                                    </p:set>
                                    <p:animEffect transition="in" filter="diamond(in)">
                                      <p:cBhvr>
                                        <p:cTn id="93" dur="2000"/>
                                        <p:tgtEl>
                                          <p:spTgt spid="7"/>
                                        </p:tgtEl>
                                      </p:cBhvr>
                                    </p:animEffect>
                                  </p:childTnLst>
                                </p:cTn>
                              </p:par>
                            </p:childTnLst>
                          </p:cTn>
                        </p:par>
                        <p:par>
                          <p:cTn id="94" fill="hold">
                            <p:stCondLst>
                              <p:cond delay="14500"/>
                            </p:stCondLst>
                            <p:childTnLst>
                              <p:par>
                                <p:cTn id="95" presetID="3" presetClass="entr" presetSubtype="10" fill="hold" nodeType="afterEffect">
                                  <p:stCondLst>
                                    <p:cond delay="0"/>
                                  </p:stCondLst>
                                  <p:childTnLst>
                                    <p:set>
                                      <p:cBhvr>
                                        <p:cTn id="96" dur="1" fill="hold">
                                          <p:stCondLst>
                                            <p:cond delay="0"/>
                                          </p:stCondLst>
                                        </p:cTn>
                                        <p:tgtEl>
                                          <p:spTgt spid="11">
                                            <p:txEl>
                                              <p:pRg st="0" end="0"/>
                                            </p:txEl>
                                          </p:spTgt>
                                        </p:tgtEl>
                                        <p:attrNameLst>
                                          <p:attrName>style.visibility</p:attrName>
                                        </p:attrNameLst>
                                      </p:cBhvr>
                                      <p:to>
                                        <p:strVal val="visible"/>
                                      </p:to>
                                    </p:set>
                                    <p:animEffect transition="in" filter="blinds(horizontal)">
                                      <p:cBhvr>
                                        <p:cTn id="97" dur="2000"/>
                                        <p:tgtEl>
                                          <p:spTgt spid="11">
                                            <p:txEl>
                                              <p:pRg st="0" end="0"/>
                                            </p:txEl>
                                          </p:spTgt>
                                        </p:tgtEl>
                                      </p:cBhvr>
                                    </p:animEffect>
                                  </p:childTnLst>
                                </p:cTn>
                              </p:par>
                            </p:childTnLst>
                          </p:cTn>
                        </p:par>
                        <p:par>
                          <p:cTn id="98" fill="hold">
                            <p:stCondLst>
                              <p:cond delay="16500"/>
                            </p:stCondLst>
                            <p:childTnLst>
                              <p:par>
                                <p:cTn id="99" presetID="21" presetClass="entr" presetSubtype="4" fill="hold" nodeType="afterEffect">
                                  <p:stCondLst>
                                    <p:cond delay="0"/>
                                  </p:stCondLst>
                                  <p:childTnLst>
                                    <p:set>
                                      <p:cBhvr>
                                        <p:cTn id="100" dur="1" fill="hold">
                                          <p:stCondLst>
                                            <p:cond delay="0"/>
                                          </p:stCondLst>
                                        </p:cTn>
                                        <p:tgtEl>
                                          <p:spTgt spid="10">
                                            <p:txEl>
                                              <p:pRg st="0" end="0"/>
                                            </p:txEl>
                                          </p:spTgt>
                                        </p:tgtEl>
                                        <p:attrNameLst>
                                          <p:attrName>style.visibility</p:attrName>
                                        </p:attrNameLst>
                                      </p:cBhvr>
                                      <p:to>
                                        <p:strVal val="visible"/>
                                      </p:to>
                                    </p:set>
                                    <p:animEffect transition="in" filter="wheel(4)">
                                      <p:cBhvr>
                                        <p:cTn id="101" dur="2000"/>
                                        <p:tgtEl>
                                          <p:spTgt spid="10">
                                            <p:txEl>
                                              <p:pRg st="0" end="0"/>
                                            </p:txEl>
                                          </p:spTgt>
                                        </p:tgtEl>
                                      </p:cBhvr>
                                    </p:animEffect>
                                  </p:childTnLst>
                                </p:cTn>
                              </p:par>
                            </p:childTnLst>
                          </p:cTn>
                        </p:par>
                        <p:par>
                          <p:cTn id="102" fill="hold">
                            <p:stCondLst>
                              <p:cond delay="18500"/>
                            </p:stCondLst>
                            <p:childTnLst>
                              <p:par>
                                <p:cTn id="103" presetID="16" presetClass="entr" presetSubtype="26" fill="hold" grpId="0" nodeType="afterEffect">
                                  <p:stCondLst>
                                    <p:cond delay="0"/>
                                  </p:stCondLst>
                                  <p:childTnLst>
                                    <p:set>
                                      <p:cBhvr>
                                        <p:cTn id="104" dur="1" fill="hold">
                                          <p:stCondLst>
                                            <p:cond delay="0"/>
                                          </p:stCondLst>
                                        </p:cTn>
                                        <p:tgtEl>
                                          <p:spTgt spid="24"/>
                                        </p:tgtEl>
                                        <p:attrNameLst>
                                          <p:attrName>style.visibility</p:attrName>
                                        </p:attrNameLst>
                                      </p:cBhvr>
                                      <p:to>
                                        <p:strVal val="visible"/>
                                      </p:to>
                                    </p:set>
                                    <p:animEffect transition="in" filter="barn(inHorizontal)">
                                      <p:cBhvr>
                                        <p:cTn id="105"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magine 12" descr="download.jpg"/>
          <p:cNvPicPr>
            <a:picLocks noChangeAspect="1"/>
          </p:cNvPicPr>
          <p:nvPr/>
        </p:nvPicPr>
        <p:blipFill>
          <a:blip r:embed="rId3" cstate="print"/>
          <a:stretch>
            <a:fillRect/>
          </a:stretch>
        </p:blipFill>
        <p:spPr>
          <a:xfrm>
            <a:off x="4355976" y="692696"/>
            <a:ext cx="4788024" cy="3456384"/>
          </a:xfrm>
          <a:prstGeom prst="rect">
            <a:avLst/>
          </a:prstGeom>
          <a:ln>
            <a:noFill/>
          </a:ln>
          <a:effectLst>
            <a:softEdge rad="112500"/>
          </a:effectLst>
        </p:spPr>
      </p:pic>
      <p:sp>
        <p:nvSpPr>
          <p:cNvPr id="2" name="Titolo 1"/>
          <p:cNvSpPr>
            <a:spLocks noGrp="1"/>
          </p:cNvSpPr>
          <p:nvPr>
            <p:ph type="title"/>
          </p:nvPr>
        </p:nvSpPr>
        <p:spPr>
          <a:xfrm>
            <a:off x="0" y="-315416"/>
            <a:ext cx="4139952" cy="1143000"/>
          </a:xfrm>
        </p:spPr>
        <p:txBody>
          <a:bodyPr>
            <a:normAutofit/>
          </a:bodyPr>
          <a:lstStyle/>
          <a:p>
            <a:r>
              <a:rPr lang="it-IT" sz="2800" dirty="0" smtClean="0">
                <a:solidFill>
                  <a:srgbClr val="00B0F0"/>
                </a:solidFill>
                <a:latin typeface="Rockwell" pitchFamily="18" charset="0"/>
              </a:rPr>
              <a:t>Lavoro nelle Miniere</a:t>
            </a:r>
            <a:endParaRPr lang="it-IT" sz="2800" dirty="0">
              <a:solidFill>
                <a:srgbClr val="00B0F0"/>
              </a:solidFill>
              <a:latin typeface="Rockwell" pitchFamily="18" charset="0"/>
            </a:endParaRPr>
          </a:p>
        </p:txBody>
      </p:sp>
      <p:sp>
        <p:nvSpPr>
          <p:cNvPr id="3" name="Segnaposto contenuto 2"/>
          <p:cNvSpPr>
            <a:spLocks noGrp="1"/>
          </p:cNvSpPr>
          <p:nvPr>
            <p:ph idx="1"/>
          </p:nvPr>
        </p:nvSpPr>
        <p:spPr>
          <a:xfrm>
            <a:off x="0" y="620688"/>
            <a:ext cx="4067944" cy="5256584"/>
          </a:xfrm>
        </p:spPr>
        <p:txBody>
          <a:bodyPr>
            <a:normAutofit fontScale="70000" lnSpcReduction="20000"/>
          </a:bodyPr>
          <a:lstStyle/>
          <a:p>
            <a:pPr algn="ctr">
              <a:buNone/>
            </a:pPr>
            <a:r>
              <a:rPr lang="it-IT" sz="2700" dirty="0" smtClean="0">
                <a:latin typeface="Bookman Old Style" pitchFamily="18" charset="0"/>
              </a:rPr>
              <a:t>I bambini scavano in cave di piccole dimensioni maggiormente in Asia,America latina e africa.</a:t>
            </a:r>
          </a:p>
          <a:p>
            <a:pPr>
              <a:buNone/>
            </a:pPr>
            <a:r>
              <a:rPr lang="it-IT" sz="3200" dirty="0" smtClean="0">
                <a:solidFill>
                  <a:srgbClr val="00B050"/>
                </a:solidFill>
                <a:latin typeface="Bookman Old Style" pitchFamily="18" charset="0"/>
              </a:rPr>
              <a:t>Rischi:</a:t>
            </a:r>
          </a:p>
          <a:p>
            <a:pPr>
              <a:buFont typeface="Wingdings" pitchFamily="2" charset="2"/>
              <a:buChar char="Ø"/>
            </a:pPr>
            <a:r>
              <a:rPr lang="it-IT" sz="2700" dirty="0" smtClean="0">
                <a:latin typeface="Bookman Old Style" pitchFamily="18" charset="0"/>
              </a:rPr>
              <a:t>Inalazione di polveri nocive o gas</a:t>
            </a:r>
          </a:p>
          <a:p>
            <a:pPr>
              <a:buFont typeface="Wingdings" pitchFamily="2" charset="2"/>
              <a:buChar char="Ø"/>
            </a:pPr>
            <a:r>
              <a:rPr lang="it-IT" sz="2700" dirty="0" smtClean="0">
                <a:latin typeface="Bookman Old Style" pitchFamily="18" charset="0"/>
              </a:rPr>
              <a:t>Livelli estremi di umidità</a:t>
            </a:r>
          </a:p>
          <a:p>
            <a:pPr>
              <a:buFont typeface="Wingdings" pitchFamily="2" charset="2"/>
              <a:buChar char="Ø"/>
            </a:pPr>
            <a:r>
              <a:rPr lang="it-IT" sz="2700" dirty="0" smtClean="0">
                <a:latin typeface="Bookman Old Style" pitchFamily="18" charset="0"/>
              </a:rPr>
              <a:t>Posture di lavoro scomode</a:t>
            </a:r>
          </a:p>
          <a:p>
            <a:pPr>
              <a:buFont typeface="Wingdings" pitchFamily="2" charset="2"/>
              <a:buChar char="Ø"/>
            </a:pPr>
            <a:r>
              <a:rPr lang="it-IT" sz="2700" dirty="0" smtClean="0">
                <a:latin typeface="Bookman Old Style" pitchFamily="18" charset="0"/>
              </a:rPr>
              <a:t>Frane e crolli del terreno</a:t>
            </a:r>
          </a:p>
          <a:p>
            <a:pPr>
              <a:buNone/>
            </a:pPr>
            <a:r>
              <a:rPr lang="it-IT" sz="3200" dirty="0" smtClean="0">
                <a:solidFill>
                  <a:srgbClr val="00B050"/>
                </a:solidFill>
                <a:latin typeface="Bookman Old Style" pitchFamily="18" charset="0"/>
              </a:rPr>
              <a:t>Conseguenze:</a:t>
            </a:r>
          </a:p>
          <a:p>
            <a:pPr>
              <a:buFont typeface="Wingdings" pitchFamily="2" charset="2"/>
              <a:buChar char="Ø"/>
            </a:pPr>
            <a:r>
              <a:rPr lang="it-IT" sz="2700" dirty="0" smtClean="0">
                <a:latin typeface="Bookman Old Style" pitchFamily="18" charset="0"/>
              </a:rPr>
              <a:t>Malattie respiratorie che possono diventare silicosi</a:t>
            </a:r>
          </a:p>
          <a:p>
            <a:pPr>
              <a:buFont typeface="Wingdings" pitchFamily="2" charset="2"/>
              <a:buChar char="Ø"/>
            </a:pPr>
            <a:r>
              <a:rPr lang="it-IT" sz="2700" dirty="0" smtClean="0">
                <a:latin typeface="Bookman Old Style" pitchFamily="18" charset="0"/>
              </a:rPr>
              <a:t>Fibrosi polmonari,asbestosi,enfisema,malattie muscolo-schelettriche,fratture e morte da frane cedimenti terreno.</a:t>
            </a:r>
          </a:p>
          <a:p>
            <a:pPr>
              <a:buNone/>
            </a:pPr>
            <a:endParaRPr lang="it-IT" dirty="0" smtClean="0"/>
          </a:p>
          <a:p>
            <a:endParaRPr lang="it-IT" dirty="0"/>
          </a:p>
        </p:txBody>
      </p:sp>
      <p:pic>
        <p:nvPicPr>
          <p:cNvPr id="4" name="Immagine 3" descr="lavoro_minori_530_400.jpg"/>
          <p:cNvPicPr>
            <a:picLocks noChangeAspect="1"/>
          </p:cNvPicPr>
          <p:nvPr/>
        </p:nvPicPr>
        <p:blipFill>
          <a:blip r:embed="rId4" cstate="print"/>
          <a:stretch>
            <a:fillRect/>
          </a:stretch>
        </p:blipFill>
        <p:spPr>
          <a:xfrm>
            <a:off x="251520" y="5517232"/>
            <a:ext cx="1540204" cy="11247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CasellaDiTesto 5"/>
          <p:cNvSpPr txBox="1"/>
          <p:nvPr/>
        </p:nvSpPr>
        <p:spPr>
          <a:xfrm>
            <a:off x="1979712" y="5589240"/>
            <a:ext cx="2160240" cy="369332"/>
          </a:xfrm>
          <a:prstGeom prst="rect">
            <a:avLst/>
          </a:prstGeom>
          <a:noFill/>
        </p:spPr>
        <p:txBody>
          <a:bodyPr wrap="square" rtlCol="0">
            <a:spAutoFit/>
          </a:bodyPr>
          <a:lstStyle/>
          <a:p>
            <a:r>
              <a:rPr lang="it-IT" dirty="0" smtClean="0"/>
              <a:t>(Vincenzo Puca)</a:t>
            </a:r>
            <a:endParaRPr lang="it-IT" dirty="0"/>
          </a:p>
        </p:txBody>
      </p:sp>
      <p:sp>
        <p:nvSpPr>
          <p:cNvPr id="7" name="Freccia a destra 6">
            <a:hlinkClick r:id="rId5" action="ppaction://hlinksldjump"/>
          </p:cNvPr>
          <p:cNvSpPr/>
          <p:nvPr/>
        </p:nvSpPr>
        <p:spPr>
          <a:xfrm>
            <a:off x="2627784" y="5877272"/>
            <a:ext cx="1224136" cy="980728"/>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solidFill>
                  <a:sysClr val="windowText" lastClr="000000"/>
                </a:solidFill>
              </a:rPr>
              <a:t>Next Slide</a:t>
            </a:r>
            <a:endParaRPr lang="it-IT" dirty="0">
              <a:solidFill>
                <a:sysClr val="windowText" lastClr="000000"/>
              </a:solidFill>
            </a:endParaRPr>
          </a:p>
        </p:txBody>
      </p:sp>
      <p:sp>
        <p:nvSpPr>
          <p:cNvPr id="8" name="Meno 7"/>
          <p:cNvSpPr/>
          <p:nvPr/>
        </p:nvSpPr>
        <p:spPr>
          <a:xfrm rot="5400000">
            <a:off x="-468560" y="2924944"/>
            <a:ext cx="9289032" cy="1080120"/>
          </a:xfrm>
          <a:prstGeom prst="mathMinus">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it-IT" dirty="0"/>
          </a:p>
        </p:txBody>
      </p:sp>
      <p:sp>
        <p:nvSpPr>
          <p:cNvPr id="10241" name="Rectangle 1"/>
          <p:cNvSpPr>
            <a:spLocks noChangeArrowheads="1"/>
          </p:cNvSpPr>
          <p:nvPr/>
        </p:nvSpPr>
        <p:spPr bwMode="auto">
          <a:xfrm>
            <a:off x="4246948" y="625525"/>
            <a:ext cx="4897052" cy="62324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1900" b="0" i="0" u="none" strike="noStrike" cap="none" normalizeH="0" baseline="0" dirty="0" smtClean="0">
                <a:ln>
                  <a:noFill/>
                </a:ln>
                <a:solidFill>
                  <a:schemeClr val="bg1"/>
                </a:solidFill>
                <a:effectLst/>
                <a:latin typeface="Trebuchet MS" pitchFamily="34" charset="0"/>
                <a:cs typeface="Arial" pitchFamily="34" charset="0"/>
              </a:rPr>
              <a:t>Sono più di 300.000 i minori di 18 anni attualmente impegnati nei</a:t>
            </a:r>
            <a:r>
              <a:rPr kumimoji="0" lang="it-IT" sz="1900" b="0" i="0" u="none" strike="noStrike" cap="none" normalizeH="0" dirty="0" smtClean="0">
                <a:ln>
                  <a:noFill/>
                </a:ln>
                <a:solidFill>
                  <a:schemeClr val="bg1"/>
                </a:solidFill>
                <a:effectLst/>
                <a:latin typeface="Trebuchet MS" pitchFamily="34" charset="0"/>
                <a:cs typeface="Arial" pitchFamily="34" charset="0"/>
              </a:rPr>
              <a:t> conflitti </a:t>
            </a:r>
            <a:r>
              <a:rPr kumimoji="0" lang="it-IT" sz="1900" b="0" i="0" u="none" strike="noStrike" cap="none" normalizeH="0" dirty="0" smtClean="0">
                <a:ln>
                  <a:noFill/>
                </a:ln>
                <a:effectLst/>
                <a:latin typeface="Trebuchet MS" pitchFamily="34" charset="0"/>
                <a:cs typeface="Arial" pitchFamily="34" charset="0"/>
              </a:rPr>
              <a:t>mondiali</a:t>
            </a:r>
            <a:r>
              <a:rPr kumimoji="0" lang="it-IT" sz="1900" b="0" i="0" u="none" strike="noStrike" cap="none" normalizeH="0" baseline="0" dirty="0" smtClean="0">
                <a:ln>
                  <a:noFill/>
                </a:ln>
                <a:effectLst/>
                <a:latin typeface="Trebuchet MS" pitchFamily="34" charset="0"/>
                <a:cs typeface="Arial" pitchFamily="34" charset="0"/>
              </a:rPr>
              <a:t/>
            </a:r>
            <a:br>
              <a:rPr kumimoji="0" lang="it-IT" sz="1900" b="0" i="0" u="none" strike="noStrike" cap="none" normalizeH="0" baseline="0" dirty="0" smtClean="0">
                <a:ln>
                  <a:noFill/>
                </a:ln>
                <a:effectLst/>
                <a:latin typeface="Trebuchet MS" pitchFamily="34" charset="0"/>
                <a:cs typeface="Arial" pitchFamily="34" charset="0"/>
              </a:rPr>
            </a:br>
            <a:r>
              <a:rPr kumimoji="0" lang="it-IT" sz="1900" b="0" i="0" u="none" strike="noStrike" cap="none" normalizeH="0" baseline="0" dirty="0" smtClean="0">
                <a:ln>
                  <a:noFill/>
                </a:ln>
                <a:effectLst/>
                <a:latin typeface="Trebuchet MS" pitchFamily="34" charset="0"/>
                <a:cs typeface="Arial" pitchFamily="34" charset="0"/>
              </a:rPr>
              <a:t>Centinaia di migliaia hanno c</a:t>
            </a:r>
            <a:r>
              <a:rPr kumimoji="0" lang="it-IT" sz="1900" b="0" i="0" u="none" strike="noStrike" cap="none" normalizeH="0" baseline="0" dirty="0" smtClean="0">
                <a:ln>
                  <a:noFill/>
                </a:ln>
                <a:solidFill>
                  <a:schemeClr val="bg1"/>
                </a:solidFill>
                <a:effectLst/>
                <a:latin typeface="Trebuchet MS" pitchFamily="34" charset="0"/>
                <a:cs typeface="Arial" pitchFamily="34" charset="0"/>
              </a:rPr>
              <a:t>ombattuto</a:t>
            </a:r>
            <a:r>
              <a:rPr kumimoji="0" lang="it-IT" sz="1900" b="0" i="0" u="none" strike="noStrike" cap="none" normalizeH="0" baseline="0" dirty="0" smtClean="0">
                <a:ln>
                  <a:noFill/>
                </a:ln>
                <a:effectLst/>
                <a:latin typeface="Trebuchet MS" pitchFamily="34" charset="0"/>
                <a:cs typeface="Arial" pitchFamily="34" charset="0"/>
              </a:rPr>
              <a:t> </a:t>
            </a:r>
            <a:r>
              <a:rPr kumimoji="0" lang="it-IT" sz="1900" b="0" i="0" u="none" strike="noStrike" cap="none" normalizeH="0" baseline="0" dirty="0" smtClean="0">
                <a:ln>
                  <a:noFill/>
                </a:ln>
                <a:solidFill>
                  <a:schemeClr val="bg1"/>
                </a:solidFill>
                <a:effectLst/>
                <a:latin typeface="Trebuchet MS" pitchFamily="34" charset="0"/>
                <a:cs typeface="Arial" pitchFamily="34" charset="0"/>
              </a:rPr>
              <a:t>n</a:t>
            </a:r>
            <a:r>
              <a:rPr kumimoji="0" lang="it-IT" sz="1900" b="0" i="0" u="none" strike="noStrike" cap="none" normalizeH="0" baseline="0" dirty="0" smtClean="0">
                <a:ln>
                  <a:noFill/>
                </a:ln>
                <a:effectLst/>
                <a:latin typeface="Trebuchet MS" pitchFamily="34" charset="0"/>
                <a:cs typeface="Arial" pitchFamily="34" charset="0"/>
              </a:rPr>
              <a:t>ell'ultimo decennio, alcuni negli eserciti governativi, altri nelle armate di </a:t>
            </a:r>
            <a:r>
              <a:rPr kumimoji="0" lang="it-IT" sz="1900" b="0" i="0" u="none" strike="noStrike" cap="none" normalizeH="0" baseline="0" dirty="0" smtClean="0">
                <a:ln>
                  <a:noFill/>
                </a:ln>
                <a:solidFill>
                  <a:schemeClr val="bg1"/>
                </a:solidFill>
                <a:effectLst/>
                <a:latin typeface="Trebuchet MS" pitchFamily="34" charset="0"/>
                <a:cs typeface="Arial" pitchFamily="34" charset="0"/>
              </a:rPr>
              <a:t>op</a:t>
            </a:r>
            <a:r>
              <a:rPr kumimoji="0" lang="it-IT" sz="1900" b="0" i="0" u="none" strike="noStrike" cap="none" normalizeH="0" baseline="0" dirty="0" smtClean="0">
                <a:ln>
                  <a:noFill/>
                </a:ln>
                <a:effectLst/>
                <a:latin typeface="Trebuchet MS" pitchFamily="34" charset="0"/>
                <a:cs typeface="Arial" pitchFamily="34" charset="0"/>
              </a:rPr>
              <a:t>posizione. La maggioranza </a:t>
            </a:r>
            <a:r>
              <a:rPr kumimoji="0" lang="it-IT" sz="1900" b="0" i="0" u="none" strike="noStrike" cap="none" normalizeH="0" baseline="0" dirty="0" smtClean="0">
                <a:ln>
                  <a:noFill/>
                </a:ln>
                <a:solidFill>
                  <a:schemeClr val="bg1"/>
                </a:solidFill>
                <a:effectLst/>
                <a:latin typeface="Trebuchet MS" pitchFamily="34" charset="0"/>
                <a:cs typeface="Arial" pitchFamily="34" charset="0"/>
              </a:rPr>
              <a:t>di questi hanno </a:t>
            </a:r>
            <a:r>
              <a:rPr kumimoji="0" lang="it-IT" sz="1900" b="0" i="0" u="none" strike="noStrike" cap="none" normalizeH="0" baseline="0" dirty="0" smtClean="0">
                <a:ln>
                  <a:noFill/>
                </a:ln>
                <a:effectLst/>
                <a:latin typeface="Trebuchet MS" pitchFamily="34" charset="0"/>
                <a:cs typeface="Arial" pitchFamily="34" charset="0"/>
              </a:rPr>
              <a:t>da 15 a 18 anni</a:t>
            </a:r>
            <a:r>
              <a:rPr kumimoji="0" lang="it-IT" sz="1900" b="0" i="0" u="none" strike="noStrike" cap="none" normalizeH="0" dirty="0" smtClean="0">
                <a:ln>
                  <a:noFill/>
                </a:ln>
                <a:effectLst/>
                <a:latin typeface="Trebuchet MS" pitchFamily="34" charset="0"/>
                <a:cs typeface="Arial" pitchFamily="34" charset="0"/>
              </a:rPr>
              <a:t> </a:t>
            </a:r>
            <a:r>
              <a:rPr kumimoji="0" lang="it-IT" sz="1900" b="0" i="0" u="none" strike="noStrike" cap="none" normalizeH="0" baseline="0" dirty="0" smtClean="0">
                <a:ln>
                  <a:noFill/>
                </a:ln>
                <a:effectLst/>
                <a:latin typeface="Trebuchet MS" pitchFamily="34" charset="0"/>
                <a:cs typeface="Arial" pitchFamily="34" charset="0"/>
              </a:rPr>
              <a:t>e la tende</a:t>
            </a:r>
            <a:r>
              <a:rPr kumimoji="0" lang="it-IT" sz="1900" b="0" i="0" u="none" strike="noStrike" cap="none" normalizeH="0" baseline="0" dirty="0" smtClean="0">
                <a:ln>
                  <a:noFill/>
                </a:ln>
                <a:solidFill>
                  <a:schemeClr val="bg1"/>
                </a:solidFill>
                <a:effectLst/>
                <a:latin typeface="Trebuchet MS" pitchFamily="34" charset="0"/>
                <a:cs typeface="Arial" pitchFamily="34" charset="0"/>
              </a:rPr>
              <a:t>nza che si nota è </a:t>
            </a:r>
            <a:r>
              <a:rPr kumimoji="0" lang="it-IT" sz="1900" b="0" i="0" u="none" strike="noStrike" cap="none" normalizeH="0" baseline="0" dirty="0" smtClean="0">
                <a:ln>
                  <a:noFill/>
                </a:ln>
                <a:effectLst/>
                <a:latin typeface="Trebuchet MS" pitchFamily="34" charset="0"/>
                <a:cs typeface="Arial" pitchFamily="34" charset="0"/>
              </a:rPr>
              <a:t>verso un abbassamento de</a:t>
            </a:r>
            <a:r>
              <a:rPr kumimoji="0" lang="it-IT" sz="1900" b="0" i="0" u="none" strike="noStrike" cap="none" normalizeH="0" baseline="0" dirty="0" smtClean="0">
                <a:ln>
                  <a:noFill/>
                </a:ln>
                <a:solidFill>
                  <a:schemeClr val="bg1"/>
                </a:solidFill>
                <a:effectLst/>
                <a:latin typeface="Trebuchet MS" pitchFamily="34" charset="0"/>
                <a:cs typeface="Arial" pitchFamily="34" charset="0"/>
              </a:rPr>
              <a:t>ll'età.</a:t>
            </a:r>
            <a:endParaRPr kumimoji="0" lang="it-IT" sz="1900" b="0" i="0" u="none" strike="noStrike" cap="none" normalizeH="0" baseline="0" dirty="0" smtClean="0">
              <a:ln>
                <a:noFill/>
              </a:ln>
              <a:solidFill>
                <a:schemeClr val="bg1"/>
              </a:solidFill>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sz="1900" b="0" i="0" u="none" strike="noStrike" cap="none" normalizeH="0" baseline="0" dirty="0" smtClean="0">
                <a:ln>
                  <a:noFill/>
                </a:ln>
                <a:solidFill>
                  <a:schemeClr val="bg1"/>
                </a:solidFill>
                <a:effectLst/>
                <a:latin typeface="Trebuchet MS" pitchFamily="34" charset="0"/>
                <a:cs typeface="Arial" pitchFamily="34" charset="0"/>
              </a:rPr>
              <a:t>Il problem</a:t>
            </a:r>
            <a:r>
              <a:rPr kumimoji="0" lang="it-IT" sz="1900" b="0" i="0" u="none" strike="noStrike" cap="none" normalizeH="0" baseline="0" dirty="0" smtClean="0">
                <a:ln>
                  <a:noFill/>
                </a:ln>
                <a:effectLst/>
                <a:latin typeface="Trebuchet MS" pitchFamily="34" charset="0"/>
                <a:cs typeface="Arial" pitchFamily="34" charset="0"/>
              </a:rPr>
              <a:t>a</a:t>
            </a:r>
            <a:r>
              <a:rPr kumimoji="0" lang="it-IT" sz="1900" b="0" i="0" u="none" strike="noStrike" cap="none" normalizeH="0" baseline="0" dirty="0" smtClean="0">
                <a:ln>
                  <a:noFill/>
                </a:ln>
                <a:solidFill>
                  <a:schemeClr val="bg1"/>
                </a:solidFill>
                <a:effectLst/>
                <a:latin typeface="Trebuchet MS" pitchFamily="34" charset="0"/>
                <a:cs typeface="Arial" pitchFamily="34" charset="0"/>
              </a:rPr>
              <a:t> </a:t>
            </a:r>
            <a:r>
              <a:rPr kumimoji="0" lang="it-IT" sz="1900" b="0" i="0" u="none" strike="noStrike" cap="none" normalizeH="0" baseline="0" dirty="0" smtClean="0">
                <a:ln>
                  <a:noFill/>
                </a:ln>
                <a:effectLst/>
                <a:latin typeface="Trebuchet MS" pitchFamily="34" charset="0"/>
                <a:cs typeface="Arial" pitchFamily="34" charset="0"/>
              </a:rPr>
              <a:t>è più grave in Africa</a:t>
            </a:r>
            <a:r>
              <a:rPr kumimoji="0" lang="it-IT" sz="1900" b="0" i="0" u="none" strike="noStrike" cap="none" normalizeH="0" dirty="0" smtClean="0">
                <a:ln>
                  <a:noFill/>
                </a:ln>
                <a:effectLst/>
                <a:latin typeface="Trebuchet MS" pitchFamily="34" charset="0"/>
                <a:cs typeface="Arial" pitchFamily="34" charset="0"/>
              </a:rPr>
              <a:t> </a:t>
            </a:r>
            <a:r>
              <a:rPr kumimoji="0" lang="it-IT" sz="1900" b="0" i="0" u="none" strike="noStrike" cap="none" normalizeH="0" baseline="0" dirty="0" smtClean="0">
                <a:ln>
                  <a:noFill/>
                </a:ln>
                <a:effectLst/>
                <a:latin typeface="Trebuchet MS" pitchFamily="34" charset="0"/>
                <a:cs typeface="Arial" pitchFamily="34" charset="0"/>
              </a:rPr>
              <a:t>e </a:t>
            </a:r>
            <a:r>
              <a:rPr kumimoji="0" lang="it-IT" sz="1900" b="0" i="0" u="none" strike="noStrike" cap="none" normalizeH="0" baseline="0" dirty="0" smtClean="0">
                <a:ln>
                  <a:noFill/>
                </a:ln>
                <a:solidFill>
                  <a:schemeClr val="bg1"/>
                </a:solidFill>
                <a:effectLst/>
                <a:latin typeface="Trebuchet MS" pitchFamily="34" charset="0"/>
                <a:cs typeface="Arial" pitchFamily="34" charset="0"/>
              </a:rPr>
              <a:t>in Asia ma anche </a:t>
            </a:r>
            <a:r>
              <a:rPr kumimoji="0" lang="it-IT" sz="1900" b="0" i="0" u="none" strike="noStrike" cap="none" normalizeH="0" baseline="0" dirty="0" smtClean="0">
                <a:ln>
                  <a:noFill/>
                </a:ln>
                <a:effectLst/>
                <a:latin typeface="Trebuchet MS" pitchFamily="34" charset="0"/>
                <a:cs typeface="Arial" pitchFamily="34" charset="0"/>
              </a:rPr>
              <a:t>in America e Europa pare</a:t>
            </a:r>
            <a:r>
              <a:rPr kumimoji="0" lang="it-IT" sz="1900" b="0" i="0" u="none" strike="noStrike" cap="none" normalizeH="0" baseline="0" dirty="0" smtClean="0">
                <a:ln>
                  <a:noFill/>
                </a:ln>
                <a:solidFill>
                  <a:schemeClr val="bg1"/>
                </a:solidFill>
                <a:effectLst/>
                <a:latin typeface="Trebuchet MS" pitchFamily="34" charset="0"/>
                <a:cs typeface="Arial" pitchFamily="34" charset="0"/>
              </a:rPr>
              <a:t>cchi</a:t>
            </a:r>
            <a:r>
              <a:rPr kumimoji="0" lang="it-IT" sz="1900" b="0" i="0" u="none" strike="noStrike" cap="none" normalizeH="0" baseline="0" dirty="0" smtClean="0">
                <a:ln>
                  <a:noFill/>
                </a:ln>
                <a:effectLst/>
                <a:latin typeface="Trebuchet MS" pitchFamily="34" charset="0"/>
                <a:cs typeface="Arial" pitchFamily="34" charset="0"/>
              </a:rPr>
              <a:t> </a:t>
            </a:r>
            <a:r>
              <a:rPr kumimoji="0" lang="it-IT" sz="1900" b="0" i="0" u="none" strike="noStrike" cap="none" normalizeH="0" baseline="0" dirty="0" smtClean="0">
                <a:ln>
                  <a:noFill/>
                </a:ln>
                <a:solidFill>
                  <a:schemeClr val="bg1"/>
                </a:solidFill>
                <a:effectLst/>
                <a:latin typeface="Trebuchet MS" pitchFamily="34" charset="0"/>
                <a:cs typeface="Arial" pitchFamily="34" charset="0"/>
              </a:rPr>
              <a:t>stati</a:t>
            </a:r>
            <a:r>
              <a:rPr kumimoji="0" lang="it-IT" sz="1900" b="0" i="0" u="none" strike="noStrike" cap="none" normalizeH="0" baseline="0" dirty="0" smtClean="0">
                <a:ln>
                  <a:noFill/>
                </a:ln>
                <a:effectLst/>
                <a:latin typeface="Trebuchet MS" pitchFamily="34" charset="0"/>
                <a:cs typeface="Arial" pitchFamily="34" charset="0"/>
              </a:rPr>
              <a:t> </a:t>
            </a:r>
            <a:r>
              <a:rPr kumimoji="0" lang="it-IT" sz="1900" b="0" i="0" u="none" strike="noStrike" cap="none" normalizeH="0" baseline="0" dirty="0" smtClean="0">
                <a:ln>
                  <a:noFill/>
                </a:ln>
                <a:solidFill>
                  <a:schemeClr val="bg1"/>
                </a:solidFill>
                <a:effectLst/>
                <a:latin typeface="Trebuchet MS" pitchFamily="34" charset="0"/>
                <a:cs typeface="Arial" pitchFamily="34" charset="0"/>
              </a:rPr>
              <a:t>r</a:t>
            </a:r>
            <a:r>
              <a:rPr kumimoji="0" lang="it-IT" sz="1900" b="0" i="0" u="none" strike="noStrike" cap="none" normalizeH="0" baseline="0" dirty="0" smtClean="0">
                <a:ln>
                  <a:noFill/>
                </a:ln>
                <a:effectLst/>
                <a:latin typeface="Trebuchet MS" pitchFamily="34" charset="0"/>
                <a:cs typeface="Arial" pitchFamily="34" charset="0"/>
              </a:rPr>
              <a:t>eclutano minori nelle loro fo</a:t>
            </a:r>
            <a:r>
              <a:rPr kumimoji="0" lang="it-IT" sz="1900" b="0" i="0" u="none" strike="noStrike" cap="none" normalizeH="0" baseline="0" dirty="0" smtClean="0">
                <a:ln>
                  <a:noFill/>
                </a:ln>
                <a:solidFill>
                  <a:schemeClr val="bg1"/>
                </a:solidFill>
                <a:effectLst/>
                <a:latin typeface="Trebuchet MS" pitchFamily="34" charset="0"/>
                <a:cs typeface="Arial" pitchFamily="34" charset="0"/>
              </a:rPr>
              <a:t>rze </a:t>
            </a:r>
            <a:r>
              <a:rPr kumimoji="0" lang="it-IT" sz="1900" b="0" i="0" u="none" strike="noStrike" cap="none" normalizeH="0" baseline="0" dirty="0" smtClean="0">
                <a:ln>
                  <a:noFill/>
                </a:ln>
                <a:effectLst/>
                <a:latin typeface="Trebuchet MS" pitchFamily="34" charset="0"/>
                <a:cs typeface="Arial" pitchFamily="34" charset="0"/>
              </a:rPr>
              <a:t>armate.</a:t>
            </a:r>
            <a:endParaRPr kumimoji="0" lang="it-IT" sz="1900" b="0" i="0" u="none" strike="noStrike" cap="none" normalizeH="0" baseline="0" dirty="0" smtClean="0">
              <a:ln>
                <a:noFill/>
              </a:ln>
              <a:effectLst/>
              <a:latin typeface="Arial"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it-IT" sz="1900" b="0" i="0" u="none" strike="noStrike" cap="none" normalizeH="0" baseline="0" dirty="0" smtClean="0">
                <a:ln>
                  <a:noFill/>
                </a:ln>
                <a:effectLst/>
                <a:latin typeface="Trebuchet MS" pitchFamily="34" charset="0"/>
                <a:cs typeface="Arial" pitchFamily="34" charset="0"/>
              </a:rPr>
              <a:t>Alcuni sono soldati a tutti gli effetti, altri sono usati come "portatori" di munizioni, vettovaglie ecc. e la loro vita non è meno dura e a rischio dei primi. </a:t>
            </a:r>
            <a:br>
              <a:rPr kumimoji="0" lang="it-IT" sz="1900" b="0" i="0" u="none" strike="noStrike" cap="none" normalizeH="0" baseline="0" dirty="0" smtClean="0">
                <a:ln>
                  <a:noFill/>
                </a:ln>
                <a:effectLst/>
                <a:latin typeface="Trebuchet MS" pitchFamily="34" charset="0"/>
                <a:cs typeface="Arial" pitchFamily="34" charset="0"/>
              </a:rPr>
            </a:br>
            <a:r>
              <a:rPr kumimoji="0" lang="it-IT" sz="1900" b="0" i="0" u="none" strike="noStrike" cap="none" normalizeH="0" baseline="0" dirty="0" smtClean="0">
                <a:ln>
                  <a:noFill/>
                </a:ln>
                <a:effectLst/>
                <a:latin typeface="Trebuchet MS" pitchFamily="34" charset="0"/>
                <a:cs typeface="Arial" pitchFamily="34" charset="0"/>
              </a:rPr>
              <a:t>Loro  sono costantemente esposti ai pericoli della battaglia e delle armi, trattati brutalmente e puniti in modo estremamente severo per gli errori.</a:t>
            </a:r>
            <a:endParaRPr kumimoji="0" lang="it-IT" sz="1900" b="0" i="0" u="none" strike="noStrike" cap="none" normalizeH="0" baseline="0" dirty="0" smtClean="0">
              <a:ln>
                <a:noFill/>
              </a:ln>
              <a:effectLst/>
              <a:latin typeface="Arial" pitchFamily="34" charset="0"/>
              <a:cs typeface="Arial" pitchFamily="34" charset="0"/>
            </a:endParaRPr>
          </a:p>
        </p:txBody>
      </p:sp>
      <p:sp>
        <p:nvSpPr>
          <p:cNvPr id="12" name="CasellaDiTesto 11"/>
          <p:cNvSpPr txBox="1"/>
          <p:nvPr/>
        </p:nvSpPr>
        <p:spPr>
          <a:xfrm>
            <a:off x="4644008" y="0"/>
            <a:ext cx="4499992" cy="523220"/>
          </a:xfrm>
          <a:prstGeom prst="rect">
            <a:avLst/>
          </a:prstGeom>
          <a:noFill/>
        </p:spPr>
        <p:txBody>
          <a:bodyPr wrap="square" rtlCol="0">
            <a:spAutoFit/>
          </a:bodyPr>
          <a:lstStyle/>
          <a:p>
            <a:r>
              <a:rPr lang="it-IT" sz="2800" dirty="0" smtClean="0">
                <a:solidFill>
                  <a:srgbClr val="00B0F0"/>
                </a:solidFill>
                <a:latin typeface="Rockwell" pitchFamily="18" charset="0"/>
              </a:rPr>
              <a:t>Bambini Soldato</a:t>
            </a:r>
            <a:endParaRPr lang="it-IT" sz="2800" dirty="0">
              <a:solidFill>
                <a:srgbClr val="00B0F0"/>
              </a:solidFill>
              <a:latin typeface="Rockwell" pitchFamily="18" charset="0"/>
            </a:endParaRPr>
          </a:p>
        </p:txBody>
      </p:sp>
    </p:spTree>
  </p:cSld>
  <p:clrMapOvr>
    <a:masterClrMapping/>
  </p:clrMapOvr>
  <p:transition spd="slow" advClick="0">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1000"/>
                                        <p:tgtEl>
                                          <p:spTgt spid="2"/>
                                        </p:tgtEl>
                                      </p:cBhvr>
                                    </p:animEffect>
                                  </p:childTnLst>
                                </p:cTn>
                              </p:par>
                            </p:childTnLst>
                          </p:cTn>
                        </p:par>
                        <p:par>
                          <p:cTn id="8" fill="hold">
                            <p:stCondLst>
                              <p:cond delay="1000"/>
                            </p:stCondLst>
                            <p:childTnLst>
                              <p:par>
                                <p:cTn id="9" presetID="3" presetClass="entr" presetSubtype="1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linds(horizontal)">
                                      <p:cBhvr>
                                        <p:cTn id="11" dur="500"/>
                                        <p:tgtEl>
                                          <p:spTgt spid="3">
                                            <p:txEl>
                                              <p:pRg st="0" end="0"/>
                                            </p:txEl>
                                          </p:spTgt>
                                        </p:tgtEl>
                                      </p:cBhvr>
                                    </p:animEffect>
                                  </p:childTnLst>
                                </p:cTn>
                              </p:par>
                            </p:childTnLst>
                          </p:cTn>
                        </p:par>
                        <p:par>
                          <p:cTn id="12" fill="hold">
                            <p:stCondLst>
                              <p:cond delay="1500"/>
                            </p:stCondLst>
                            <p:childTnLst>
                              <p:par>
                                <p:cTn id="13" presetID="8" presetClass="entr" presetSubtype="16"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amond(in)">
                                      <p:cBhvr>
                                        <p:cTn id="15" dur="2000"/>
                                        <p:tgtEl>
                                          <p:spTgt spid="3">
                                            <p:txEl>
                                              <p:pRg st="1" end="1"/>
                                            </p:txEl>
                                          </p:spTgt>
                                        </p:tgtEl>
                                      </p:cBhvr>
                                    </p:animEffect>
                                  </p:childTnLst>
                                </p:cTn>
                              </p:par>
                            </p:childTnLst>
                          </p:cTn>
                        </p:par>
                        <p:par>
                          <p:cTn id="16" fill="hold">
                            <p:stCondLst>
                              <p:cond delay="3500"/>
                            </p:stCondLst>
                            <p:childTnLst>
                              <p:par>
                                <p:cTn id="17" presetID="8" presetClass="entr" presetSubtype="16"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amond(in)">
                                      <p:cBhvr>
                                        <p:cTn id="19" dur="2000"/>
                                        <p:tgtEl>
                                          <p:spTgt spid="3">
                                            <p:txEl>
                                              <p:pRg st="2" end="2"/>
                                            </p:txEl>
                                          </p:spTgt>
                                        </p:tgtEl>
                                      </p:cBhvr>
                                    </p:animEffect>
                                  </p:childTnLst>
                                </p:cTn>
                              </p:par>
                            </p:childTnLst>
                          </p:cTn>
                        </p:par>
                        <p:par>
                          <p:cTn id="20" fill="hold">
                            <p:stCondLst>
                              <p:cond delay="5500"/>
                            </p:stCondLst>
                            <p:childTnLst>
                              <p:par>
                                <p:cTn id="21" presetID="8" presetClass="entr" presetSubtype="16"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amond(in)">
                                      <p:cBhvr>
                                        <p:cTn id="23" dur="2000"/>
                                        <p:tgtEl>
                                          <p:spTgt spid="3">
                                            <p:txEl>
                                              <p:pRg st="3" end="3"/>
                                            </p:txEl>
                                          </p:spTgt>
                                        </p:tgtEl>
                                      </p:cBhvr>
                                    </p:animEffect>
                                  </p:childTnLst>
                                </p:cTn>
                              </p:par>
                            </p:childTnLst>
                          </p:cTn>
                        </p:par>
                        <p:par>
                          <p:cTn id="24" fill="hold">
                            <p:stCondLst>
                              <p:cond delay="7500"/>
                            </p:stCondLst>
                            <p:childTnLst>
                              <p:par>
                                <p:cTn id="25" presetID="8" presetClass="entr" presetSubtype="16"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par>
                          <p:cTn id="28" fill="hold">
                            <p:stCondLst>
                              <p:cond delay="9500"/>
                            </p:stCondLst>
                            <p:childTnLst>
                              <p:par>
                                <p:cTn id="29" presetID="8" presetClass="entr" presetSubtype="16" fill="hold"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amond(in)">
                                      <p:cBhvr>
                                        <p:cTn id="31" dur="2000"/>
                                        <p:tgtEl>
                                          <p:spTgt spid="3">
                                            <p:txEl>
                                              <p:pRg st="5" end="5"/>
                                            </p:txEl>
                                          </p:spTgt>
                                        </p:tgtEl>
                                      </p:cBhvr>
                                    </p:animEffect>
                                  </p:childTnLst>
                                </p:cTn>
                              </p:par>
                            </p:childTnLst>
                          </p:cTn>
                        </p:par>
                        <p:par>
                          <p:cTn id="32" fill="hold">
                            <p:stCondLst>
                              <p:cond delay="11500"/>
                            </p:stCondLst>
                            <p:childTnLst>
                              <p:par>
                                <p:cTn id="33" presetID="8" presetClass="entr" presetSubtype="16" fill="hold"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amond(in)">
                                      <p:cBhvr>
                                        <p:cTn id="35" dur="2000"/>
                                        <p:tgtEl>
                                          <p:spTgt spid="3">
                                            <p:txEl>
                                              <p:pRg st="6" end="6"/>
                                            </p:txEl>
                                          </p:spTgt>
                                        </p:tgtEl>
                                      </p:cBhvr>
                                    </p:animEffect>
                                  </p:childTnLst>
                                </p:cTn>
                              </p:par>
                            </p:childTnLst>
                          </p:cTn>
                        </p:par>
                        <p:par>
                          <p:cTn id="36" fill="hold">
                            <p:stCondLst>
                              <p:cond delay="13500"/>
                            </p:stCondLst>
                            <p:childTnLst>
                              <p:par>
                                <p:cTn id="37" presetID="8" presetClass="entr" presetSubtype="16" fill="hold"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diamond(in)">
                                      <p:cBhvr>
                                        <p:cTn id="39" dur="2000"/>
                                        <p:tgtEl>
                                          <p:spTgt spid="3">
                                            <p:txEl>
                                              <p:pRg st="7" end="7"/>
                                            </p:txEl>
                                          </p:spTgt>
                                        </p:tgtEl>
                                      </p:cBhvr>
                                    </p:animEffect>
                                  </p:childTnLst>
                                </p:cTn>
                              </p:par>
                            </p:childTnLst>
                          </p:cTn>
                        </p:par>
                        <p:par>
                          <p:cTn id="40" fill="hold">
                            <p:stCondLst>
                              <p:cond delay="15500"/>
                            </p:stCondLst>
                            <p:childTnLst>
                              <p:par>
                                <p:cTn id="41" presetID="8" presetClass="entr" presetSubtype="16" fill="hold"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amond(in)">
                                      <p:cBhvr>
                                        <p:cTn id="43" dur="2000"/>
                                        <p:tgtEl>
                                          <p:spTgt spid="3">
                                            <p:txEl>
                                              <p:pRg st="8" end="8"/>
                                            </p:txEl>
                                          </p:spTgt>
                                        </p:tgtEl>
                                      </p:cBhvr>
                                    </p:animEffect>
                                  </p:childTnLst>
                                </p:cTn>
                              </p:par>
                            </p:childTnLst>
                          </p:cTn>
                        </p:par>
                        <p:par>
                          <p:cTn id="44" fill="hold">
                            <p:stCondLst>
                              <p:cond delay="17500"/>
                            </p:stCondLst>
                            <p:childTnLst>
                              <p:par>
                                <p:cTn id="45" presetID="12" presetClass="entr" presetSubtype="4"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slide(fromBottom)">
                                      <p:cBhvr>
                                        <p:cTn id="47" dur="500"/>
                                        <p:tgtEl>
                                          <p:spTgt spid="4"/>
                                        </p:tgtEl>
                                      </p:cBhvr>
                                    </p:animEffect>
                                  </p:childTnLst>
                                </p:cTn>
                              </p:par>
                            </p:childTnLst>
                          </p:cTn>
                        </p:par>
                        <p:par>
                          <p:cTn id="48" fill="hold">
                            <p:stCondLst>
                              <p:cond delay="18000"/>
                            </p:stCondLst>
                            <p:childTnLst>
                              <p:par>
                                <p:cTn id="49" presetID="18" presetClass="entr" presetSubtype="12" fill="hold" nodeType="after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strips(downLeft)">
                                      <p:cBhvr>
                                        <p:cTn id="51" dur="500"/>
                                        <p:tgtEl>
                                          <p:spTgt spid="6">
                                            <p:txEl>
                                              <p:pRg st="0" end="0"/>
                                            </p:txEl>
                                          </p:spTgt>
                                        </p:tgtEl>
                                      </p:cBhvr>
                                    </p:animEffect>
                                  </p:childTnLst>
                                </p:cTn>
                              </p:par>
                            </p:childTnLst>
                          </p:cTn>
                        </p:par>
                        <p:par>
                          <p:cTn id="52" fill="hold">
                            <p:stCondLst>
                              <p:cond delay="18500"/>
                            </p:stCondLst>
                            <p:childTnLst>
                              <p:par>
                                <p:cTn id="53" presetID="8" presetClass="entr" presetSubtype="16" fill="hold" grpId="0"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amond(in)">
                                      <p:cBhvr>
                                        <p:cTn id="55" dur="2000"/>
                                        <p:tgtEl>
                                          <p:spTgt spid="7"/>
                                        </p:tgtEl>
                                      </p:cBhvr>
                                    </p:animEffect>
                                  </p:childTnLst>
                                </p:cTn>
                              </p:par>
                            </p:childTnLst>
                          </p:cTn>
                        </p:par>
                        <p:par>
                          <p:cTn id="56" fill="hold">
                            <p:stCondLst>
                              <p:cond delay="20500"/>
                            </p:stCondLst>
                            <p:childTnLst>
                              <p:par>
                                <p:cTn id="57" presetID="18" presetClass="entr" presetSubtype="12" fill="hold" grpId="0"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strips(downLeft)">
                                      <p:cBhvr>
                                        <p:cTn id="59" dur="2000"/>
                                        <p:tgtEl>
                                          <p:spTgt spid="8"/>
                                        </p:tgtEl>
                                      </p:cBhvr>
                                    </p:animEffect>
                                  </p:childTnLst>
                                </p:cTn>
                              </p:par>
                            </p:childTnLst>
                          </p:cTn>
                        </p:par>
                        <p:par>
                          <p:cTn id="60" fill="hold">
                            <p:stCondLst>
                              <p:cond delay="22500"/>
                            </p:stCondLst>
                            <p:childTnLst>
                              <p:par>
                                <p:cTn id="61" presetID="4" presetClass="entr" presetSubtype="16" fill="hold" nodeType="after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Effect transition="in" filter="box(in)">
                                      <p:cBhvr>
                                        <p:cTn id="63" dur="500"/>
                                        <p:tgtEl>
                                          <p:spTgt spid="12">
                                            <p:txEl>
                                              <p:pRg st="0" end="0"/>
                                            </p:txEl>
                                          </p:spTgt>
                                        </p:tgtEl>
                                      </p:cBhvr>
                                    </p:animEffect>
                                  </p:childTnLst>
                                </p:cTn>
                              </p:par>
                            </p:childTnLst>
                          </p:cTn>
                        </p:par>
                        <p:par>
                          <p:cTn id="64" fill="hold">
                            <p:stCondLst>
                              <p:cond delay="23000"/>
                            </p:stCondLst>
                            <p:childTnLst>
                              <p:par>
                                <p:cTn id="65" presetID="8" presetClass="entr" presetSubtype="16" fill="hold" nodeType="afterEffect">
                                  <p:stCondLst>
                                    <p:cond delay="0"/>
                                  </p:stCondLst>
                                  <p:childTnLst>
                                    <p:set>
                                      <p:cBhvr>
                                        <p:cTn id="66" dur="1" fill="hold">
                                          <p:stCondLst>
                                            <p:cond delay="0"/>
                                          </p:stCondLst>
                                        </p:cTn>
                                        <p:tgtEl>
                                          <p:spTgt spid="10241">
                                            <p:txEl>
                                              <p:pRg st="0" end="0"/>
                                            </p:txEl>
                                          </p:spTgt>
                                        </p:tgtEl>
                                        <p:attrNameLst>
                                          <p:attrName>style.visibility</p:attrName>
                                        </p:attrNameLst>
                                      </p:cBhvr>
                                      <p:to>
                                        <p:strVal val="visible"/>
                                      </p:to>
                                    </p:set>
                                    <p:animEffect transition="in" filter="diamond(in)">
                                      <p:cBhvr>
                                        <p:cTn id="67" dur="2000"/>
                                        <p:tgtEl>
                                          <p:spTgt spid="10241">
                                            <p:txEl>
                                              <p:pRg st="0" end="0"/>
                                            </p:txEl>
                                          </p:spTgt>
                                        </p:tgtEl>
                                      </p:cBhvr>
                                    </p:animEffect>
                                  </p:childTnLst>
                                </p:cTn>
                              </p:par>
                            </p:childTnLst>
                          </p:cTn>
                        </p:par>
                        <p:par>
                          <p:cTn id="68" fill="hold">
                            <p:stCondLst>
                              <p:cond delay="25000"/>
                            </p:stCondLst>
                            <p:childTnLst>
                              <p:par>
                                <p:cTn id="69" presetID="8" presetClass="entr" presetSubtype="16" fill="hold" nodeType="afterEffect">
                                  <p:stCondLst>
                                    <p:cond delay="0"/>
                                  </p:stCondLst>
                                  <p:childTnLst>
                                    <p:set>
                                      <p:cBhvr>
                                        <p:cTn id="70" dur="1" fill="hold">
                                          <p:stCondLst>
                                            <p:cond delay="0"/>
                                          </p:stCondLst>
                                        </p:cTn>
                                        <p:tgtEl>
                                          <p:spTgt spid="10241">
                                            <p:txEl>
                                              <p:pRg st="1" end="1"/>
                                            </p:txEl>
                                          </p:spTgt>
                                        </p:tgtEl>
                                        <p:attrNameLst>
                                          <p:attrName>style.visibility</p:attrName>
                                        </p:attrNameLst>
                                      </p:cBhvr>
                                      <p:to>
                                        <p:strVal val="visible"/>
                                      </p:to>
                                    </p:set>
                                    <p:animEffect transition="in" filter="diamond(in)">
                                      <p:cBhvr>
                                        <p:cTn id="71" dur="2000"/>
                                        <p:tgtEl>
                                          <p:spTgt spid="10241">
                                            <p:txEl>
                                              <p:pRg st="1" end="1"/>
                                            </p:txEl>
                                          </p:spTgt>
                                        </p:tgtEl>
                                      </p:cBhvr>
                                    </p:animEffect>
                                  </p:childTnLst>
                                </p:cTn>
                              </p:par>
                            </p:childTnLst>
                          </p:cTn>
                        </p:par>
                        <p:par>
                          <p:cTn id="72" fill="hold">
                            <p:stCondLst>
                              <p:cond delay="27000"/>
                            </p:stCondLst>
                            <p:childTnLst>
                              <p:par>
                                <p:cTn id="73" presetID="8" presetClass="entr" presetSubtype="16" fill="hold" nodeType="afterEffect">
                                  <p:stCondLst>
                                    <p:cond delay="0"/>
                                  </p:stCondLst>
                                  <p:childTnLst>
                                    <p:set>
                                      <p:cBhvr>
                                        <p:cTn id="74" dur="1" fill="hold">
                                          <p:stCondLst>
                                            <p:cond delay="0"/>
                                          </p:stCondLst>
                                        </p:cTn>
                                        <p:tgtEl>
                                          <p:spTgt spid="10241">
                                            <p:txEl>
                                              <p:pRg st="2" end="2"/>
                                            </p:txEl>
                                          </p:spTgt>
                                        </p:tgtEl>
                                        <p:attrNameLst>
                                          <p:attrName>style.visibility</p:attrName>
                                        </p:attrNameLst>
                                      </p:cBhvr>
                                      <p:to>
                                        <p:strVal val="visible"/>
                                      </p:to>
                                    </p:set>
                                    <p:animEffect transition="in" filter="diamond(in)">
                                      <p:cBhvr>
                                        <p:cTn id="75" dur="2000"/>
                                        <p:tgtEl>
                                          <p:spTgt spid="10241">
                                            <p:txEl>
                                              <p:pRg st="2" end="2"/>
                                            </p:txEl>
                                          </p:spTgt>
                                        </p:tgtEl>
                                      </p:cBhvr>
                                    </p:animEffect>
                                  </p:childTnLst>
                                </p:cTn>
                              </p:par>
                            </p:childTnLst>
                          </p:cTn>
                        </p:par>
                        <p:par>
                          <p:cTn id="76" fill="hold">
                            <p:stCondLst>
                              <p:cond delay="29000"/>
                            </p:stCondLst>
                            <p:childTnLst>
                              <p:par>
                                <p:cTn id="77" presetID="8" presetClass="entr" presetSubtype="16" fill="hold" nodeType="afterEffect">
                                  <p:stCondLst>
                                    <p:cond delay="0"/>
                                  </p:stCondLst>
                                  <p:childTnLst>
                                    <p:set>
                                      <p:cBhvr>
                                        <p:cTn id="78" dur="1" fill="hold">
                                          <p:stCondLst>
                                            <p:cond delay="0"/>
                                          </p:stCondLst>
                                        </p:cTn>
                                        <p:tgtEl>
                                          <p:spTgt spid="13"/>
                                        </p:tgtEl>
                                        <p:attrNameLst>
                                          <p:attrName>style.visibility</p:attrName>
                                        </p:attrNameLst>
                                      </p:cBhvr>
                                      <p:to>
                                        <p:strVal val="visible"/>
                                      </p:to>
                                    </p:set>
                                    <p:animEffect transition="in" filter="diamond(in)">
                                      <p:cBhvr>
                                        <p:cTn id="7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animBg="1"/>
    </p:bldLst>
  </p:timing>
</p:sld>
</file>

<file path=ppt/theme/theme1.xml><?xml version="1.0" encoding="utf-8"?>
<a:theme xmlns:a="http://schemas.openxmlformats.org/drawingml/2006/main" name="Tecnologia">
  <a:themeElements>
    <a:clrScheme name="Tecnologia">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nologia">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nologia">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488</TotalTime>
  <Words>1209</Words>
  <Application>Microsoft Office PowerPoint</Application>
  <PresentationFormat>Presentazione su schermo (4:3)</PresentationFormat>
  <Paragraphs>161</Paragraphs>
  <Slides>16</Slides>
  <Notes>1</Notes>
  <HiddenSlides>0</HiddenSlides>
  <MMClips>0</MMClips>
  <ScaleCrop>false</ScaleCrop>
  <HeadingPairs>
    <vt:vector size="4" baseType="variant">
      <vt:variant>
        <vt:lpstr>Tema</vt:lpstr>
      </vt:variant>
      <vt:variant>
        <vt:i4>1</vt:i4>
      </vt:variant>
      <vt:variant>
        <vt:lpstr>Titoli diapositive</vt:lpstr>
      </vt:variant>
      <vt:variant>
        <vt:i4>16</vt:i4>
      </vt:variant>
    </vt:vector>
  </HeadingPairs>
  <TitlesOfParts>
    <vt:vector size="17" baseType="lpstr">
      <vt:lpstr>Tecnologia</vt:lpstr>
      <vt:lpstr>Sfruttamento minorile</vt:lpstr>
      <vt:lpstr>Diapositiva 2</vt:lpstr>
      <vt:lpstr>Introduzione</vt:lpstr>
      <vt:lpstr> </vt:lpstr>
      <vt:lpstr>Storia</vt:lpstr>
      <vt:lpstr>Diapositiva 6</vt:lpstr>
      <vt:lpstr>Diapositiva 7</vt:lpstr>
      <vt:lpstr>Tessitura</vt:lpstr>
      <vt:lpstr>Lavoro nelle Miniere</vt:lpstr>
      <vt:lpstr>Lavoro nelle fabbriche di Mattoni</vt:lpstr>
      <vt:lpstr>Lavoro Minorile nell’edilizia</vt:lpstr>
      <vt:lpstr>Diapositiva 12</vt:lpstr>
      <vt:lpstr>Diapositiva 13</vt:lpstr>
      <vt:lpstr>Diapositiva 14</vt:lpstr>
      <vt:lpstr>Diapositiva 15</vt:lpstr>
      <vt:lpstr>Diapositiva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Sfruttamento minorile</dc:title>
  <dc:creator>Your User Name</dc:creator>
  <cp:lastModifiedBy>Vincenzo</cp:lastModifiedBy>
  <cp:revision>107</cp:revision>
  <dcterms:created xsi:type="dcterms:W3CDTF">2015-04-23T06:10:41Z</dcterms:created>
  <dcterms:modified xsi:type="dcterms:W3CDTF">2015-05-09T10:04:32Z</dcterms:modified>
</cp:coreProperties>
</file>