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58" r:id="rId7"/>
    <p:sldId id="264" r:id="rId8"/>
    <p:sldId id="263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699773"/>
            <a:ext cx="9144000" cy="1641490"/>
          </a:xfrm>
        </p:spPr>
        <p:txBody>
          <a:bodyPr/>
          <a:lstStyle/>
          <a:p>
            <a:r>
              <a:rPr lang="it-IT" dirty="0" smtClean="0"/>
              <a:t>Hardware PC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Sistemi di raffreddamento</a:t>
            </a:r>
            <a:endParaRPr lang="it-I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372957" y="4341263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a</a:t>
            </a:r>
            <a:r>
              <a:rPr lang="it-IT" sz="2400" dirty="0" smtClean="0"/>
              <a:t> cura di Marco Zucchini</a:t>
            </a:r>
          </a:p>
          <a:p>
            <a:r>
              <a:rPr lang="it-IT" sz="2400" dirty="0" smtClean="0"/>
              <a:t>Ottobre 2014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5840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Ricerche proposte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452" y="1814867"/>
            <a:ext cx="10653348" cy="4351338"/>
          </a:xfrm>
        </p:spPr>
        <p:txBody>
          <a:bodyPr/>
          <a:lstStyle/>
          <a:p>
            <a:r>
              <a:rPr lang="it-IT" dirty="0" smtClean="0"/>
              <a:t>Materiali che massimizzano la dispersione di calore e che vengono impiegati per costruire CASE di PC, portatili, tablet e cellulari</a:t>
            </a:r>
          </a:p>
          <a:p>
            <a:r>
              <a:rPr lang="it-IT" dirty="0" smtClean="0"/>
              <a:t>Dissipatori passivi; principali case di produzione, modelli proposti e costi.</a:t>
            </a:r>
          </a:p>
          <a:p>
            <a:r>
              <a:rPr lang="it-IT" dirty="0" smtClean="0"/>
              <a:t>Dissipatori attivi: </a:t>
            </a:r>
            <a:r>
              <a:rPr lang="it-IT" dirty="0"/>
              <a:t>principali case di produzione, modelli proposti e costi</a:t>
            </a:r>
            <a:r>
              <a:rPr lang="it-IT" dirty="0" smtClean="0"/>
              <a:t>.</a:t>
            </a:r>
          </a:p>
          <a:p>
            <a:r>
              <a:rPr lang="it-IT" dirty="0" smtClean="0"/>
              <a:t>Liquidi a basso punto di ebollizione per dissipatori. Caratteristiche.</a:t>
            </a:r>
          </a:p>
          <a:p>
            <a:r>
              <a:rPr lang="it-IT" dirty="0" smtClean="0"/>
              <a:t>Tipi di pasta termoconduttiva, produttori e costi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255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57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Dissipatore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8" y="1108037"/>
            <a:ext cx="11487963" cy="5992009"/>
          </a:xfrm>
        </p:spPr>
        <p:txBody>
          <a:bodyPr>
            <a:noAutofit/>
          </a:bodyPr>
          <a:lstStyle/>
          <a:p>
            <a:r>
              <a:rPr lang="it-IT" dirty="0"/>
              <a:t>Il </a:t>
            </a:r>
            <a:r>
              <a:rPr lang="it-IT" b="1" dirty="0">
                <a:solidFill>
                  <a:srgbClr val="FFFF00"/>
                </a:solidFill>
              </a:rPr>
              <a:t>dissipatore</a:t>
            </a:r>
            <a:r>
              <a:rPr lang="it-IT" dirty="0"/>
              <a:t> è un componente di fondamentale importanza </a:t>
            </a:r>
            <a:r>
              <a:rPr lang="it-IT" dirty="0" smtClean="0"/>
              <a:t>in un sistema di elaborazione ed ha la funzione  </a:t>
            </a:r>
            <a:r>
              <a:rPr lang="it-IT" dirty="0"/>
              <a:t>di </a:t>
            </a:r>
            <a:r>
              <a:rPr lang="it-IT" b="1" dirty="0">
                <a:solidFill>
                  <a:srgbClr val="FFFF00"/>
                </a:solidFill>
              </a:rPr>
              <a:t>disperdere il calore</a:t>
            </a:r>
            <a:r>
              <a:rPr lang="it-IT" dirty="0"/>
              <a:t> che viene generato dal </a:t>
            </a:r>
            <a:r>
              <a:rPr lang="it-IT" dirty="0">
                <a:solidFill>
                  <a:srgbClr val="FFC000"/>
                </a:solidFill>
              </a:rPr>
              <a:t>processore</a:t>
            </a:r>
            <a:r>
              <a:rPr lang="it-IT" dirty="0"/>
              <a:t> o da altri </a:t>
            </a:r>
            <a:r>
              <a:rPr lang="it-IT" dirty="0">
                <a:solidFill>
                  <a:srgbClr val="FFC000"/>
                </a:solidFill>
              </a:rPr>
              <a:t>componenti </a:t>
            </a:r>
            <a:r>
              <a:rPr lang="it-IT" dirty="0" smtClean="0">
                <a:solidFill>
                  <a:srgbClr val="FFC000"/>
                </a:solidFill>
              </a:rPr>
              <a:t>elettronici</a:t>
            </a:r>
            <a:r>
              <a:rPr lang="it-IT" dirty="0" smtClean="0"/>
              <a:t> durante </a:t>
            </a:r>
            <a:r>
              <a:rPr lang="it-IT" dirty="0"/>
              <a:t>il </a:t>
            </a:r>
            <a:r>
              <a:rPr lang="it-IT" dirty="0" smtClean="0"/>
              <a:t>funzionamento del sistema.</a:t>
            </a:r>
          </a:p>
          <a:p>
            <a:endParaRPr lang="it-IT" dirty="0"/>
          </a:p>
          <a:p>
            <a:r>
              <a:rPr lang="it-IT" dirty="0" smtClean="0"/>
              <a:t>Il dissipatore  garantisce che </a:t>
            </a:r>
            <a:r>
              <a:rPr lang="it-IT" dirty="0"/>
              <a:t>la </a:t>
            </a:r>
            <a:r>
              <a:rPr lang="it-IT" b="1" dirty="0">
                <a:solidFill>
                  <a:srgbClr val="FFFF00"/>
                </a:solidFill>
              </a:rPr>
              <a:t>temperatura</a:t>
            </a:r>
            <a:r>
              <a:rPr lang="it-IT" dirty="0"/>
              <a:t> </a:t>
            </a:r>
            <a:r>
              <a:rPr lang="it-IT" dirty="0" smtClean="0"/>
              <a:t>del </a:t>
            </a:r>
            <a:r>
              <a:rPr lang="it-IT" dirty="0" smtClean="0">
                <a:solidFill>
                  <a:srgbClr val="FFC000"/>
                </a:solidFill>
              </a:rPr>
              <a:t>dispositivo</a:t>
            </a:r>
            <a:r>
              <a:rPr lang="it-IT" dirty="0" smtClean="0"/>
              <a:t> a cui viene applicato, rimanga </a:t>
            </a:r>
            <a:r>
              <a:rPr lang="it-IT" dirty="0"/>
              <a:t>abbondantemente al di </a:t>
            </a:r>
            <a:r>
              <a:rPr lang="it-IT" b="1" dirty="0"/>
              <a:t>sotto della </a:t>
            </a:r>
            <a:r>
              <a:rPr lang="it-IT" b="1" dirty="0">
                <a:solidFill>
                  <a:srgbClr val="FFFF00"/>
                </a:solidFill>
              </a:rPr>
              <a:t>soglia critica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Per </a:t>
            </a:r>
            <a:r>
              <a:rPr lang="it-IT" b="1" dirty="0" smtClean="0"/>
              <a:t>soglia critica </a:t>
            </a:r>
            <a:r>
              <a:rPr lang="it-IT" dirty="0" smtClean="0"/>
              <a:t>o</a:t>
            </a:r>
            <a:r>
              <a:rPr lang="it-IT" b="1" dirty="0" smtClean="0"/>
              <a:t> </a:t>
            </a:r>
            <a:r>
              <a:rPr lang="it-IT" b="1" dirty="0"/>
              <a:t>temperatura critica </a:t>
            </a:r>
            <a:r>
              <a:rPr lang="it-IT" dirty="0" smtClean="0"/>
              <a:t>si intende il valore di </a:t>
            </a:r>
            <a:r>
              <a:rPr lang="it-IT" b="1" dirty="0" smtClean="0">
                <a:solidFill>
                  <a:srgbClr val="FFFF00"/>
                </a:solidFill>
              </a:rPr>
              <a:t>temperatura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smtClean="0"/>
              <a:t>al di </a:t>
            </a:r>
            <a:r>
              <a:rPr lang="it-IT" dirty="0" smtClean="0">
                <a:solidFill>
                  <a:srgbClr val="FFFF00"/>
                </a:solidFill>
              </a:rPr>
              <a:t>sopra del quale non è più garantito il corretto funzionamento del circuito elettronico </a:t>
            </a:r>
            <a:r>
              <a:rPr lang="it-IT" dirty="0" smtClean="0"/>
              <a:t>(</a:t>
            </a:r>
            <a:r>
              <a:rPr lang="it-IT" b="1" dirty="0" smtClean="0"/>
              <a:t>chip</a:t>
            </a:r>
            <a:r>
              <a:rPr lang="it-IT" dirty="0" smtClean="0"/>
              <a:t>). Di solito la soglia critica per le moderne CPU si attesta su valori compresi tra </a:t>
            </a:r>
            <a:r>
              <a:rPr lang="it-IT" dirty="0" smtClean="0">
                <a:solidFill>
                  <a:srgbClr val="FFFF00"/>
                </a:solidFill>
              </a:rPr>
              <a:t>70</a:t>
            </a:r>
            <a:r>
              <a:rPr lang="it-IT" dirty="0" smtClean="0"/>
              <a:t> ed </a:t>
            </a:r>
            <a:r>
              <a:rPr lang="it-IT" dirty="0" smtClean="0">
                <a:solidFill>
                  <a:srgbClr val="FFFF00"/>
                </a:solidFill>
              </a:rPr>
              <a:t>80</a:t>
            </a:r>
            <a:r>
              <a:rPr lang="it-IT" dirty="0" smtClean="0"/>
              <a:t> gradi centigradi. Valori più precisi sono riportati nelle specifiche del prodotto.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767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884"/>
          </a:xfrm>
        </p:spPr>
        <p:txBody>
          <a:bodyPr/>
          <a:lstStyle/>
          <a:p>
            <a:r>
              <a:rPr lang="it-IT" dirty="0" smtClean="0"/>
              <a:t>Sistema di raffreddamento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1527586"/>
            <a:ext cx="10805160" cy="3829722"/>
          </a:xfrm>
        </p:spPr>
        <p:txBody>
          <a:bodyPr/>
          <a:lstStyle/>
          <a:p>
            <a:r>
              <a:rPr lang="it-IT" dirty="0" smtClean="0"/>
              <a:t>Consiste nei:</a:t>
            </a:r>
          </a:p>
          <a:p>
            <a:pPr lvl="1"/>
            <a:r>
              <a:rPr lang="it-IT" dirty="0"/>
              <a:t>m</a:t>
            </a:r>
            <a:r>
              <a:rPr lang="it-IT" dirty="0" smtClean="0"/>
              <a:t>ateriali che compongono i contenitori del sistema di elaborazione (CASE)</a:t>
            </a:r>
          </a:p>
          <a:p>
            <a:pPr lvl="1"/>
            <a:r>
              <a:rPr lang="it-IT" dirty="0" smtClean="0"/>
              <a:t>prese d’aria </a:t>
            </a:r>
          </a:p>
          <a:p>
            <a:pPr lvl="1"/>
            <a:r>
              <a:rPr lang="it-IT" dirty="0"/>
              <a:t>d</a:t>
            </a:r>
            <a:r>
              <a:rPr lang="it-IT" dirty="0" smtClean="0"/>
              <a:t>issipatori passivi</a:t>
            </a:r>
          </a:p>
          <a:p>
            <a:pPr lvl="1"/>
            <a:r>
              <a:rPr lang="it-IT" dirty="0"/>
              <a:t>d</a:t>
            </a:r>
            <a:r>
              <a:rPr lang="it-IT" dirty="0" smtClean="0"/>
              <a:t>issipatori attivi</a:t>
            </a:r>
          </a:p>
          <a:p>
            <a:pPr lvl="1"/>
            <a:r>
              <a:rPr lang="it-IT" dirty="0"/>
              <a:t>v</a:t>
            </a:r>
            <a:r>
              <a:rPr lang="it-IT" dirty="0" smtClean="0"/>
              <a:t>entole di raffreddamento</a:t>
            </a:r>
          </a:p>
          <a:p>
            <a:pPr lvl="1"/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che applicati al sistema di elaborazione ne consentono un corretto funzionamento </a:t>
            </a:r>
            <a:r>
              <a:rPr lang="it-IT" dirty="0" smtClean="0">
                <a:solidFill>
                  <a:srgbClr val="FFFF00"/>
                </a:solidFill>
              </a:rPr>
              <a:t>stabilizzandone la temperatura massima di lavoro.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3420" y="5550946"/>
            <a:ext cx="10805160" cy="119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tx1"/>
                </a:solidFill>
              </a:rPr>
              <a:t>Nota:  i cellulari e tablet dispongono solo del CASE come sistema di raffeddamento.</a:t>
            </a:r>
          </a:p>
        </p:txBody>
      </p:sp>
    </p:spTree>
    <p:extLst>
      <p:ext uri="{BB962C8B-B14F-4D97-AF65-F5344CB8AC3E}">
        <p14:creationId xmlns:p14="http://schemas.microsoft.com/office/powerpoint/2010/main" val="103247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14" y="126225"/>
            <a:ext cx="10515600" cy="1325563"/>
          </a:xfrm>
        </p:spPr>
        <p:txBody>
          <a:bodyPr/>
          <a:lstStyle/>
          <a:p>
            <a:r>
              <a:rPr lang="it-IT" dirty="0" smtClean="0"/>
              <a:t>Dissipatori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14" y="1449706"/>
            <a:ext cx="10233800" cy="4351338"/>
          </a:xfrm>
        </p:spPr>
        <p:txBody>
          <a:bodyPr/>
          <a:lstStyle/>
          <a:p>
            <a:r>
              <a:rPr lang="it-IT" dirty="0" smtClean="0">
                <a:solidFill>
                  <a:srgbClr val="FFFF00"/>
                </a:solidFill>
              </a:rPr>
              <a:t>Passivi </a:t>
            </a:r>
          </a:p>
          <a:p>
            <a:pPr lvl="1"/>
            <a:r>
              <a:rPr lang="it-IT" dirty="0" smtClean="0"/>
              <a:t>Elementi metallici che applicati ai chip ne consentono la dissipazione del calore prodotto per effetto Joule, causa funzionamento </a:t>
            </a:r>
            <a:r>
              <a:rPr lang="it-IT" dirty="0"/>
              <a:t>ad alte </a:t>
            </a:r>
            <a:r>
              <a:rPr lang="it-IT" dirty="0" smtClean="0"/>
              <a:t>frequenze del chip</a:t>
            </a:r>
          </a:p>
          <a:p>
            <a:pPr lvl="1"/>
            <a:r>
              <a:rPr lang="it-IT" dirty="0" smtClean="0"/>
              <a:t>Principali materiali: </a:t>
            </a:r>
            <a:r>
              <a:rPr lang="it-IT" dirty="0" smtClean="0">
                <a:solidFill>
                  <a:srgbClr val="FFFF00"/>
                </a:solidFill>
              </a:rPr>
              <a:t>alluminio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FFFF00"/>
                </a:solidFill>
              </a:rPr>
              <a:t>rame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FFFF00"/>
                </a:solidFill>
              </a:rPr>
              <a:t>argento</a:t>
            </a:r>
            <a:r>
              <a:rPr lang="it-IT" dirty="0" smtClean="0"/>
              <a:t> (miglior dissipatore termico)</a:t>
            </a:r>
          </a:p>
          <a:p>
            <a:pPr lvl="1"/>
            <a:r>
              <a:rPr lang="it-IT" dirty="0" smtClean="0"/>
              <a:t>Vantaggi: basso costo, nessuna rumorosità</a:t>
            </a:r>
          </a:p>
          <a:p>
            <a:pPr lvl="1"/>
            <a:r>
              <a:rPr lang="it-IT" dirty="0" smtClean="0"/>
              <a:t>Svantaggi: maggior ingombro rispetto ai dissipatori attivi, a parità di capacità di raffreddamento</a:t>
            </a:r>
          </a:p>
        </p:txBody>
      </p:sp>
      <p:pic>
        <p:nvPicPr>
          <p:cNvPr id="1026" name="Picture 2" descr="http://upload.wikimedia.org/wikipedia/commons/b/b8/Heatsink_pov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411" y="128307"/>
            <a:ext cx="2333205" cy="179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img.tradeindia.com/00219944/b/0/Aluminium-Heat-Sin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013" y="3433492"/>
            <a:ext cx="1464506" cy="109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jeromeabel.net/files/ressources/klaxons-en-pwm/02.conception/large/heatsi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14" y="348586"/>
            <a:ext cx="1892322" cy="110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876" y="4552457"/>
            <a:ext cx="8578211" cy="23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3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53" y="177436"/>
            <a:ext cx="10515600" cy="1162461"/>
          </a:xfrm>
        </p:spPr>
        <p:txBody>
          <a:bodyPr/>
          <a:lstStyle/>
          <a:p>
            <a:r>
              <a:rPr lang="it-IT" dirty="0" smtClean="0"/>
              <a:t>Dissipatori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353" y="1840062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it-IT" dirty="0" smtClean="0">
                <a:solidFill>
                  <a:srgbClr val="FFFF00"/>
                </a:solidFill>
              </a:rPr>
              <a:t>Passivi </a:t>
            </a:r>
          </a:p>
          <a:p>
            <a:pPr lvl="1"/>
            <a:endParaRPr lang="it-IT" dirty="0" smtClean="0"/>
          </a:p>
          <a:p>
            <a:r>
              <a:rPr lang="it-IT" dirty="0"/>
              <a:t>Alcuni </a:t>
            </a:r>
            <a:r>
              <a:rPr lang="it-IT" dirty="0" smtClean="0"/>
              <a:t>sistemi di raffreddamento utilizzano </a:t>
            </a:r>
            <a:r>
              <a:rPr lang="it-IT" dirty="0"/>
              <a:t>un sistema a </a:t>
            </a:r>
            <a:r>
              <a:rPr lang="it-IT" b="1" dirty="0"/>
              <a:t>heat </a:t>
            </a:r>
            <a:r>
              <a:rPr lang="it-IT" b="1" dirty="0" smtClean="0"/>
              <a:t>pipe (tubi di scambio calore)</a:t>
            </a:r>
            <a:r>
              <a:rPr lang="it-IT" dirty="0" smtClean="0"/>
              <a:t>: sono </a:t>
            </a:r>
            <a:r>
              <a:rPr lang="it-IT" dirty="0"/>
              <a:t>composti da </a:t>
            </a:r>
            <a:r>
              <a:rPr lang="it-IT" dirty="0" smtClean="0"/>
              <a:t>uno o più  tubi </a:t>
            </a:r>
            <a:r>
              <a:rPr lang="it-IT" dirty="0"/>
              <a:t>di rame </a:t>
            </a:r>
            <a:r>
              <a:rPr lang="it-IT" dirty="0" smtClean="0"/>
              <a:t>che collegano la placca applicata al chip al dissipatore vero e proprio (di solito in alluminio). </a:t>
            </a:r>
          </a:p>
          <a:p>
            <a:r>
              <a:rPr lang="it-IT" dirty="0" smtClean="0"/>
              <a:t>I tubi contengono liquido </a:t>
            </a:r>
            <a:r>
              <a:rPr lang="it-IT" dirty="0" smtClean="0"/>
              <a:t>(etanolo, mercurio) a </a:t>
            </a:r>
            <a:r>
              <a:rPr lang="it-IT" dirty="0"/>
              <a:t>basso punto di ebollizione.</a:t>
            </a:r>
          </a:p>
          <a:p>
            <a:r>
              <a:rPr lang="it-IT" dirty="0"/>
              <a:t>Condensando ed evaporando per effetto del calore prodotto dal chip, il liquido trasferisce il calore da un’estremità all’altra del tubo migliorando lo sfruttamento dell’alettatura del dissipatore.</a:t>
            </a:r>
          </a:p>
        </p:txBody>
      </p:sp>
      <p:pic>
        <p:nvPicPr>
          <p:cNvPr id="1034" name="Picture 10" descr="http://www.tokum.it/wp-content/uploads/2010/05/dissipatore_passi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259" y="0"/>
            <a:ext cx="3349741" cy="26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7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0"/>
            <a:ext cx="10515600" cy="1325563"/>
          </a:xfrm>
        </p:spPr>
        <p:txBody>
          <a:bodyPr/>
          <a:lstStyle/>
          <a:p>
            <a:r>
              <a:rPr lang="it-IT" dirty="0" smtClean="0"/>
              <a:t>Dissipatori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180165"/>
            <a:ext cx="11134164" cy="4351338"/>
          </a:xfrm>
        </p:spPr>
        <p:txBody>
          <a:bodyPr/>
          <a:lstStyle/>
          <a:p>
            <a:r>
              <a:rPr lang="it-IT" dirty="0" smtClean="0">
                <a:solidFill>
                  <a:srgbClr val="FFFF00"/>
                </a:solidFill>
              </a:rPr>
              <a:t>Attivi</a:t>
            </a:r>
          </a:p>
          <a:p>
            <a:pPr lvl="1"/>
            <a:r>
              <a:rPr lang="it-IT" dirty="0" smtClean="0"/>
              <a:t>Sono costituiti da ventole di raffreddamento o da ventole applicate a </a:t>
            </a:r>
            <a:r>
              <a:rPr lang="it-IT" dirty="0" smtClean="0">
                <a:solidFill>
                  <a:srgbClr val="FFFF00"/>
                </a:solidFill>
              </a:rPr>
              <a:t>dissipatori passivi</a:t>
            </a:r>
          </a:p>
          <a:p>
            <a:pPr lvl="1"/>
            <a:r>
              <a:rPr lang="it-IT" dirty="0" smtClean="0"/>
              <a:t>A volte le ventole vengono sostituite da </a:t>
            </a:r>
            <a:r>
              <a:rPr lang="it-IT" dirty="0" smtClean="0">
                <a:solidFill>
                  <a:srgbClr val="FFFF00"/>
                </a:solidFill>
              </a:rPr>
              <a:t>impianti idraulici </a:t>
            </a:r>
            <a:r>
              <a:rPr lang="it-IT" dirty="0" smtClean="0"/>
              <a:t>sempre applicati a dissipatori passivi </a:t>
            </a:r>
          </a:p>
          <a:p>
            <a:pPr lvl="1"/>
            <a:r>
              <a:rPr lang="it-IT" dirty="0" smtClean="0"/>
              <a:t>Vantaggi: maggior potere di raffreddamento</a:t>
            </a:r>
          </a:p>
          <a:p>
            <a:pPr lvl="1"/>
            <a:r>
              <a:rPr lang="it-IT" dirty="0" smtClean="0"/>
              <a:t>Svantaggi: maggior costo e </a:t>
            </a:r>
            <a:r>
              <a:rPr lang="it-IT" dirty="0" smtClean="0">
                <a:solidFill>
                  <a:srgbClr val="FFFF00"/>
                </a:solidFill>
              </a:rPr>
              <a:t>rumorosità</a:t>
            </a:r>
            <a:endParaRPr lang="it-IT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60" y="4022809"/>
            <a:ext cx="2741995" cy="2602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3091720"/>
            <a:ext cx="4087906" cy="36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Dissipatori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84" y="2024960"/>
            <a:ext cx="8006597" cy="5054071"/>
          </a:xfrm>
        </p:spPr>
        <p:txBody>
          <a:bodyPr/>
          <a:lstStyle/>
          <a:p>
            <a:r>
              <a:rPr lang="it-IT" dirty="0" smtClean="0"/>
              <a:t>Dissipatori </a:t>
            </a:r>
            <a:r>
              <a:rPr lang="it-IT" dirty="0" smtClean="0">
                <a:solidFill>
                  <a:srgbClr val="FFFF00"/>
                </a:solidFill>
              </a:rPr>
              <a:t>attivi a liquido</a:t>
            </a:r>
          </a:p>
          <a:p>
            <a:pPr lvl="1"/>
            <a:r>
              <a:rPr lang="it-IT" dirty="0"/>
              <a:t>Un dissipatore a liquido (detto più semplicemente </a:t>
            </a:r>
            <a:endParaRPr lang="it-IT" dirty="0" smtClean="0"/>
          </a:p>
          <a:p>
            <a:pPr marL="457200" lvl="1" indent="0">
              <a:buNone/>
            </a:pPr>
            <a:r>
              <a:rPr lang="it-IT" dirty="0" smtClean="0"/>
              <a:t>    sistema </a:t>
            </a:r>
            <a:r>
              <a:rPr lang="it-IT" dirty="0"/>
              <a:t>a liquido) utilizza un </a:t>
            </a:r>
            <a:r>
              <a:rPr lang="it-IT" b="1" dirty="0" smtClean="0"/>
              <a:t>liquido (es. </a:t>
            </a:r>
            <a:r>
              <a:rPr lang="it-IT" b="1" dirty="0"/>
              <a:t>a</a:t>
            </a:r>
            <a:r>
              <a:rPr lang="it-IT" b="1" dirty="0" smtClean="0"/>
              <a:t>cqua demineralizzata) </a:t>
            </a:r>
            <a:r>
              <a:rPr lang="it-IT" b="1" dirty="0"/>
              <a:t>per raffreddare i componenti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Viene </a:t>
            </a:r>
            <a:r>
              <a:rPr lang="it-IT" dirty="0"/>
              <a:t>utilizzato </a:t>
            </a:r>
            <a:r>
              <a:rPr lang="it-IT" dirty="0" smtClean="0"/>
              <a:t>in scambiatore di calore (</a:t>
            </a:r>
            <a:r>
              <a:rPr lang="it-IT" dirty="0"/>
              <a:t> </a:t>
            </a:r>
            <a:r>
              <a:rPr lang="it-IT" b="1" dirty="0" smtClean="0"/>
              <a:t>waterblock</a:t>
            </a:r>
            <a:r>
              <a:rPr lang="it-IT" dirty="0"/>
              <a:t>)</a:t>
            </a:r>
            <a:r>
              <a:rPr lang="it-IT" dirty="0" smtClean="0"/>
              <a:t>, </a:t>
            </a:r>
            <a:r>
              <a:rPr lang="it-IT" dirty="0"/>
              <a:t>per trasferire il calore prodotto </a:t>
            </a:r>
            <a:r>
              <a:rPr lang="it-IT" dirty="0" smtClean="0"/>
              <a:t>dal chip da raffreddare, ad </a:t>
            </a:r>
            <a:r>
              <a:rPr lang="it-IT" dirty="0"/>
              <a:t>un </a:t>
            </a:r>
            <a:r>
              <a:rPr lang="it-IT" dirty="0" smtClean="0"/>
              <a:t>liquido</a:t>
            </a:r>
            <a:r>
              <a:rPr lang="it-IT" dirty="0"/>
              <a:t> </a:t>
            </a:r>
            <a:r>
              <a:rPr lang="it-IT" dirty="0" smtClean="0"/>
              <a:t> (solitamente acqua) </a:t>
            </a:r>
            <a:r>
              <a:rPr lang="it-IT" dirty="0"/>
              <a:t>che verrà poi raffreddato da un radiatore </a:t>
            </a:r>
            <a:r>
              <a:rPr lang="it-IT" dirty="0" smtClean="0"/>
              <a:t>in grado di disperdere il calore tramite dissipatore attivo.</a:t>
            </a:r>
          </a:p>
          <a:p>
            <a:pPr lvl="1"/>
            <a:r>
              <a:rPr lang="it-IT" dirty="0" smtClean="0"/>
              <a:t>Vantaggi: ottima capacità di raffreddamento</a:t>
            </a:r>
          </a:p>
          <a:p>
            <a:pPr lvl="1"/>
            <a:r>
              <a:rPr lang="it-IT" dirty="0" smtClean="0"/>
              <a:t>Svantaggi: </a:t>
            </a:r>
            <a:r>
              <a:rPr lang="it-IT" dirty="0" smtClean="0">
                <a:solidFill>
                  <a:srgbClr val="FFFF00"/>
                </a:solidFill>
              </a:rPr>
              <a:t>costi alti </a:t>
            </a:r>
            <a:endParaRPr lang="it-IT" dirty="0">
              <a:solidFill>
                <a:srgbClr val="FFFF00"/>
              </a:solidFill>
            </a:endParaRPr>
          </a:p>
        </p:txBody>
      </p:sp>
      <p:pic>
        <p:nvPicPr>
          <p:cNvPr id="5122" name="Picture 2" descr="http://www.tokum.it/wp-content/uploads/2010/05/dissipatore_liqui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330" y="175241"/>
            <a:ext cx="3071719" cy="220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081" y="3005847"/>
            <a:ext cx="3863352" cy="376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1709" y="6400590"/>
            <a:ext cx="11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Chip 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endParaRPr lang="it-IT" dirty="0"/>
          </a:p>
        </p:txBody>
      </p:sp>
      <p:pic>
        <p:nvPicPr>
          <p:cNvPr id="7" name="Picture 4" descr="external water cooling 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75" y="197988"/>
            <a:ext cx="2246592" cy="165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72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06"/>
          </a:xfrm>
        </p:spPr>
        <p:txBody>
          <a:bodyPr/>
          <a:lstStyle/>
          <a:p>
            <a:r>
              <a:rPr lang="it-IT" dirty="0" smtClean="0"/>
              <a:t>Note sull’applicazione dei dissipatori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351" y="1233031"/>
            <a:ext cx="9844828" cy="3552136"/>
          </a:xfrm>
        </p:spPr>
        <p:txBody>
          <a:bodyPr/>
          <a:lstStyle/>
          <a:p>
            <a:r>
              <a:rPr lang="it-IT" dirty="0" smtClean="0"/>
              <a:t>Maggiore è </a:t>
            </a:r>
            <a:r>
              <a:rPr lang="it-IT" dirty="0"/>
              <a:t>la superficie a contatto </a:t>
            </a:r>
            <a:r>
              <a:rPr lang="it-IT" dirty="0" smtClean="0"/>
              <a:t>tra il dissipatore e l’elemento da raffreddare ,</a:t>
            </a:r>
            <a:r>
              <a:rPr lang="it-IT" dirty="0"/>
              <a:t> </a:t>
            </a:r>
            <a:r>
              <a:rPr lang="it-IT" b="1" dirty="0"/>
              <a:t>maggiore è il suo livello di dissipazione</a:t>
            </a:r>
            <a:r>
              <a:rPr lang="it-IT" dirty="0"/>
              <a:t> del calore.</a:t>
            </a:r>
          </a:p>
          <a:p>
            <a:r>
              <a:rPr lang="it-IT" dirty="0"/>
              <a:t>Per far aderire perfettamente i componenti con i relativi dissipatori è indispensabile l’utilizzo di </a:t>
            </a:r>
            <a:r>
              <a:rPr lang="it-IT" b="1" dirty="0"/>
              <a:t>paste termo-conduttive</a:t>
            </a:r>
            <a:r>
              <a:rPr lang="it-IT" dirty="0"/>
              <a:t> che permettono un maggiore flusso di dissipazione tra le due superfici.</a:t>
            </a:r>
          </a:p>
          <a:p>
            <a:endParaRPr lang="it-IT" dirty="0"/>
          </a:p>
        </p:txBody>
      </p:sp>
      <p:pic>
        <p:nvPicPr>
          <p:cNvPr id="3074" name="Picture 2" descr="http://www.megaoverclock.it/PASTATERMOPADTERM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592" y="4178338"/>
            <a:ext cx="3283052" cy="246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3.tme.eu/katalog_pics/1/7/a/17a7f927c5cbe6857cf1bb777365ef39/p12-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91" y="5239610"/>
            <a:ext cx="1991547" cy="149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tatic2.tme.eu/katalog_pics/7/e/6/7e61ae2355d8b621cfce8f0ac979a4a4/htcp-20m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92" y="3833829"/>
            <a:ext cx="1929146" cy="130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encrypted-tbn1.gstatic.com/images?q=tbn:ANd9GcSCOsDUyFrXjyQ26QWEa6BUl2VBPjkcrxnqnxTZsQ4LwHB1kfQ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34" y="4224406"/>
            <a:ext cx="3290937" cy="246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7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6519"/>
            <a:ext cx="7772400" cy="836613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Throttling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39006" y="763244"/>
            <a:ext cx="10451237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it-IT" dirty="0"/>
          </a:p>
          <a:p>
            <a:pPr eaLnBrk="1" hangingPunct="1">
              <a:lnSpc>
                <a:spcPct val="80000"/>
              </a:lnSpc>
              <a:defRPr/>
            </a:pPr>
            <a:r>
              <a:rPr lang="it-IT" dirty="0"/>
              <a:t>Consiste nel far funzionare la CPU a frequenze di clock inferiori  a quelle nominali (di fabbrica) a cui può operare.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dirty="0"/>
              <a:t>Questa tecnica consente di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b="1" dirty="0"/>
              <a:t>r</a:t>
            </a:r>
            <a:r>
              <a:rPr lang="it-IT" b="1" dirty="0" smtClean="0"/>
              <a:t>isparmiare energia</a:t>
            </a:r>
            <a:r>
              <a:rPr lang="it-IT" dirty="0" smtClean="0"/>
              <a:t>: riducendo la frequenza di lavoro si riduce la potenza elettrica consumata dalla CPU sotto forma di calore</a:t>
            </a:r>
          </a:p>
          <a:p>
            <a:pPr marL="393700" lvl="1" indent="0">
              <a:lnSpc>
                <a:spcPct val="80000"/>
              </a:lnSpc>
              <a:buNone/>
              <a:defRPr/>
            </a:pPr>
            <a:r>
              <a:rPr lang="it-IT" dirty="0"/>
              <a:t>e</a:t>
            </a:r>
            <a:r>
              <a:rPr lang="it-IT" dirty="0" smtClean="0"/>
              <a:t> conseguentemente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b="1" dirty="0"/>
              <a:t>m</a:t>
            </a:r>
            <a:r>
              <a:rPr lang="it-IT" b="1" dirty="0" smtClean="0"/>
              <a:t>inor</a:t>
            </a:r>
            <a:r>
              <a:rPr lang="it-IT" dirty="0" smtClean="0"/>
              <a:t> necessità di ingombranti </a:t>
            </a:r>
            <a:r>
              <a:rPr lang="it-IT" b="1" dirty="0" smtClean="0"/>
              <a:t>sistemi di raffreddamento</a:t>
            </a:r>
          </a:p>
          <a:p>
            <a:pPr eaLnBrk="1" hangingPunct="1">
              <a:lnSpc>
                <a:spcPct val="80000"/>
              </a:lnSpc>
              <a:defRPr/>
            </a:pPr>
            <a:endParaRPr lang="it-IT" b="1" dirty="0"/>
          </a:p>
        </p:txBody>
      </p:sp>
      <p:pic>
        <p:nvPicPr>
          <p:cNvPr id="59396" name="Picture 3" descr="https://encrypted-tbn2.gstatic.com/images?q=tbn:ANd9GcQ3Jds8GY0JvNVCppKiHS9lG-yys47ivP9yC7mKad9U6sW6dQKe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4360863"/>
            <a:ext cx="2473325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4360863"/>
            <a:ext cx="86201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5283201"/>
            <a:ext cx="157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ttore 1 2"/>
          <p:cNvCxnSpPr/>
          <p:nvPr/>
        </p:nvCxnSpPr>
        <p:spPr>
          <a:xfrm>
            <a:off x="3000376" y="4360864"/>
            <a:ext cx="1223963" cy="92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 flipH="1">
            <a:off x="3000375" y="4360863"/>
            <a:ext cx="1366838" cy="919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ccia a destra 5"/>
          <p:cNvSpPr/>
          <p:nvPr/>
        </p:nvSpPr>
        <p:spPr>
          <a:xfrm>
            <a:off x="5059363" y="4822825"/>
            <a:ext cx="792162" cy="88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5940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4083050"/>
            <a:ext cx="9080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4" y="5707064"/>
            <a:ext cx="105568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4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154</TotalTime>
  <Words>345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Depth</vt:lpstr>
      <vt:lpstr>Hardware PC</vt:lpstr>
      <vt:lpstr>Dissipatore</vt:lpstr>
      <vt:lpstr>Sistema di raffreddamento</vt:lpstr>
      <vt:lpstr>Dissipatori</vt:lpstr>
      <vt:lpstr>Dissipatori</vt:lpstr>
      <vt:lpstr>Dissipatori</vt:lpstr>
      <vt:lpstr>Dissipatori</vt:lpstr>
      <vt:lpstr>Note sull’applicazione dei dissipatori</vt:lpstr>
      <vt:lpstr>Throttling</vt:lpstr>
      <vt:lpstr>Ricerche proposte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PC</dc:title>
  <dc:creator>marco.zucchini@libero.it</dc:creator>
  <cp:lastModifiedBy>Marco Zucchini</cp:lastModifiedBy>
  <cp:revision>30</cp:revision>
  <dcterms:created xsi:type="dcterms:W3CDTF">2014-09-21T08:13:39Z</dcterms:created>
  <dcterms:modified xsi:type="dcterms:W3CDTF">2015-10-01T15:23:19Z</dcterms:modified>
</cp:coreProperties>
</file>