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7" r:id="rId14"/>
    <p:sldId id="268" r:id="rId15"/>
    <p:sldId id="269" r:id="rId16"/>
    <p:sldId id="266" r:id="rId17"/>
    <p:sldId id="270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3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86395" autoAdjust="0"/>
  </p:normalViewPr>
  <p:slideViewPr>
    <p:cSldViewPr>
      <p:cViewPr varScale="1">
        <p:scale>
          <a:sx n="129" d="100"/>
          <a:sy n="129" d="100"/>
        </p:scale>
        <p:origin x="18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3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9472DD5C-B6A9-4714-908F-0B8F74738B98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7C1C90DE-A98B-4173-B17E-434F189FC4D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62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193366E8-8A22-4400-BBA2-8D322280A6E8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3792D2CF-A01B-4515-8B40-3DC34258267A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01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41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35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94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96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7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2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19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0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355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3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0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69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18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09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51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05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03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6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>
              <a:buNone/>
              <a:defRPr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>
              <a:defRPr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en-US" smtClean="0"/>
              <a:pPr/>
              <a:t>9/23/2014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en-US" sz="4000" b="0" i="0" u="none" strike="noStrike" kern="1200" cap="none" spc="0" normalizeH="0" baseline="0" noProof="0" smtClean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it-IT" sz="4400" noProof="0" dirty="0" smtClean="0"/>
              <a:t>Multimedia </a:t>
            </a:r>
          </a:p>
          <a:p>
            <a:pPr>
              <a:spcAft>
                <a:spcPts val="0"/>
              </a:spcAft>
            </a:pPr>
            <a:r>
              <a:rPr lang="it-IT" sz="4400" noProof="0" dirty="0" smtClean="0"/>
              <a:t>Immagini</a:t>
            </a:r>
            <a:endParaRPr lang="it-IT" sz="4400" noProof="0" dirty="0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it-IT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Tecnologia</a:t>
            </a:r>
            <a:r>
              <a:rPr kumimoji="0" lang="it-IT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e Progettazione di Sistemi Informatici e di Telecomunicazio</a:t>
            </a:r>
            <a:r>
              <a:rPr lang="it-IT" sz="3200" noProof="0" dirty="0" smtClean="0"/>
              <a:t>ni</a:t>
            </a:r>
            <a:endParaRPr lang="it-IT" sz="32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Codifica del colore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Modelli </a:t>
            </a:r>
            <a:r>
              <a:rPr lang="it-IT" dirty="0"/>
              <a:t>di rappresentazione del colore</a:t>
            </a:r>
            <a:r>
              <a:rPr lang="it-IT" dirty="0" smtClean="0"/>
              <a:t>:</a:t>
            </a:r>
          </a:p>
          <a:p>
            <a:r>
              <a:rPr lang="it-IT" dirty="0" smtClean="0"/>
              <a:t>RGB </a:t>
            </a:r>
            <a:r>
              <a:rPr lang="it-IT" dirty="0"/>
              <a:t>(</a:t>
            </a:r>
            <a:r>
              <a:rPr lang="it-IT" dirty="0" err="1" smtClean="0"/>
              <a:t>Red</a:t>
            </a:r>
            <a:r>
              <a:rPr lang="it-IT" dirty="0" smtClean="0"/>
              <a:t> / </a:t>
            </a:r>
            <a:r>
              <a:rPr lang="it-IT" dirty="0"/>
              <a:t>Green / Blue</a:t>
            </a:r>
            <a:r>
              <a:rPr lang="it-IT" dirty="0" smtClean="0"/>
              <a:t>)</a:t>
            </a:r>
          </a:p>
          <a:p>
            <a:r>
              <a:rPr lang="en-US" dirty="0" smtClean="0"/>
              <a:t>CYMK </a:t>
            </a:r>
            <a:r>
              <a:rPr lang="en-US" dirty="0"/>
              <a:t>(Cyan/ Yellow / Magenta / </a:t>
            </a:r>
            <a:r>
              <a:rPr lang="en-US" dirty="0" err="1"/>
              <a:t>blacK</a:t>
            </a:r>
            <a:r>
              <a:rPr lang="en-US" dirty="0" smtClean="0"/>
              <a:t>)</a:t>
            </a:r>
          </a:p>
          <a:p>
            <a:endParaRPr lang="en-US" noProof="0" dirty="0"/>
          </a:p>
          <a:p>
            <a:endParaRPr lang="it-IT" noProof="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9" y="3429000"/>
            <a:ext cx="9070181" cy="3064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it-IT" sz="4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Pa</a:t>
            </a:r>
            <a:r>
              <a:rPr lang="it-IT" dirty="0" smtClean="0"/>
              <a:t>lette</a:t>
            </a:r>
            <a:endParaRPr lang="it-IT" noProof="0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5558" y="1600200"/>
            <a:ext cx="8112884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Occupazione</a:t>
            </a:r>
            <a:endParaRPr lang="it-IT" noProof="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7628" y="1700808"/>
            <a:ext cx="8229600" cy="25339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Occupazione</a:t>
            </a:r>
            <a:endParaRPr lang="it-IT" noProof="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62765"/>
            <a:ext cx="8229600" cy="40008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La memorizzazione delle immagini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immagini digitali sono memorizzate su file con diversi formati alternativi, ciascuno in grado di codificare un determinato numero di colori e dotato di caratteristiche peculiari</a:t>
            </a:r>
            <a:r>
              <a:rPr lang="it-IT" dirty="0" smtClean="0"/>
              <a:t>.</a:t>
            </a:r>
          </a:p>
          <a:p>
            <a:r>
              <a:rPr lang="it-IT" dirty="0" smtClean="0"/>
              <a:t>Alcuni </a:t>
            </a:r>
            <a:r>
              <a:rPr lang="it-IT" dirty="0"/>
              <a:t>di questi formati prevedono forme di </a:t>
            </a:r>
            <a:r>
              <a:rPr lang="it-IT" b="1" dirty="0"/>
              <a:t>compressione</a:t>
            </a:r>
            <a:r>
              <a:rPr lang="it-IT" dirty="0"/>
              <a:t>, </a:t>
            </a:r>
            <a:r>
              <a:rPr lang="it-IT" dirty="0" smtClean="0"/>
              <a:t>cioè di </a:t>
            </a:r>
            <a:r>
              <a:rPr lang="it-IT" dirty="0"/>
              <a:t>riduzione dei bit dell’immagine in modo da ridurne l’occupazione di memoria.</a:t>
            </a:r>
          </a:p>
          <a:p>
            <a:endParaRPr lang="it-IT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Immagini raster: formati</a:t>
            </a:r>
            <a:endParaRPr lang="it-IT" noProof="0" dirty="0"/>
          </a:p>
        </p:txBody>
      </p:sp>
      <p:sp>
        <p:nvSpPr>
          <p:cNvPr id="6" name="Rectangl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Con </a:t>
            </a:r>
            <a:r>
              <a:rPr lang="it-IT" dirty="0"/>
              <a:t>formati, vogliamo intendere i possibili metodi di codifica delle informazioni</a:t>
            </a:r>
          </a:p>
          <a:p>
            <a:r>
              <a:rPr lang="it-IT" dirty="0" smtClean="0"/>
              <a:t>Perché esistono così tanti </a:t>
            </a:r>
            <a:r>
              <a:rPr lang="it-IT" dirty="0"/>
              <a:t>formati grafici?</a:t>
            </a:r>
          </a:p>
          <a:p>
            <a:r>
              <a:rPr lang="it-IT" dirty="0" smtClean="0"/>
              <a:t>Esaminiamo </a:t>
            </a:r>
            <a:r>
              <a:rPr lang="it-IT" dirty="0"/>
              <a:t>quelli di uso </a:t>
            </a:r>
            <a:r>
              <a:rPr lang="it-IT" dirty="0" smtClean="0"/>
              <a:t>più frequente </a:t>
            </a:r>
            <a:r>
              <a:rPr lang="it-IT" dirty="0"/>
              <a:t>evidenziandone i parametri </a:t>
            </a:r>
            <a:r>
              <a:rPr lang="it-IT" dirty="0" smtClean="0"/>
              <a:t>più importanti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JPG, o JPEG (Joint Photographic Expert Group)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E’ il </a:t>
            </a:r>
            <a:r>
              <a:rPr lang="it-IT" dirty="0"/>
              <a:t>formato </a:t>
            </a:r>
            <a:r>
              <a:rPr lang="it-IT" dirty="0" smtClean="0"/>
              <a:t>più usato </a:t>
            </a:r>
            <a:r>
              <a:rPr lang="it-IT" dirty="0"/>
              <a:t>per le immagini di tipo </a:t>
            </a:r>
            <a:r>
              <a:rPr lang="it-IT" dirty="0" smtClean="0"/>
              <a:t>fotografico </a:t>
            </a:r>
            <a:r>
              <a:rPr lang="it-IT" dirty="0"/>
              <a:t>in rete</a:t>
            </a:r>
            <a:r>
              <a:rPr lang="it-IT" dirty="0" smtClean="0"/>
              <a:t>.</a:t>
            </a:r>
          </a:p>
          <a:p>
            <a:r>
              <a:rPr lang="it-IT" dirty="0" smtClean="0"/>
              <a:t>24 </a:t>
            </a:r>
            <a:r>
              <a:rPr lang="it-IT" dirty="0"/>
              <a:t>bit</a:t>
            </a:r>
          </a:p>
          <a:p>
            <a:r>
              <a:rPr lang="it-IT" dirty="0" smtClean="0"/>
              <a:t>livello </a:t>
            </a:r>
            <a:r>
              <a:rPr lang="it-IT" dirty="0"/>
              <a:t>di compressione variabile (+ compressione = -qualità).</a:t>
            </a:r>
          </a:p>
          <a:p>
            <a:r>
              <a:rPr lang="it-IT" dirty="0"/>
              <a:t>compressione di tipo “lossy”(con perdita di informazione)</a:t>
            </a:r>
          </a:p>
          <a:p>
            <a:r>
              <a:rPr lang="it-IT" dirty="0" smtClean="0"/>
              <a:t>non </a:t>
            </a:r>
            <a:r>
              <a:rPr lang="it-IT" dirty="0"/>
              <a:t>supporta le trasparenze</a:t>
            </a:r>
          </a:p>
          <a:p>
            <a:r>
              <a:rPr lang="it-IT" dirty="0" smtClean="0"/>
              <a:t>non </a:t>
            </a:r>
            <a:r>
              <a:rPr lang="it-IT" dirty="0"/>
              <a:t>supporta animazioni</a:t>
            </a:r>
          </a:p>
          <a:p>
            <a:r>
              <a:rPr lang="it-IT" dirty="0" smtClean="0"/>
              <a:t>piena compatibilità con </a:t>
            </a:r>
            <a:r>
              <a:rPr lang="it-IT" dirty="0"/>
              <a:t>tutti i </a:t>
            </a:r>
            <a:r>
              <a:rPr lang="it-IT" dirty="0" smtClean="0"/>
              <a:t>browser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 smtClean="0"/>
              <a:t>E’ concepito </a:t>
            </a:r>
            <a:r>
              <a:rPr lang="it-IT" dirty="0"/>
              <a:t>per funzionare su immagini a “tono continuo”(es. immagini fotografiche), lavora meno bene su immagini di tipo grafico, contenenti, ad esempio, testo o linee.</a:t>
            </a:r>
            <a:endParaRPr lang="it-IT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smtClean="0"/>
              <a:t>Consente </a:t>
            </a:r>
            <a:r>
              <a:rPr lang="it-IT" dirty="0"/>
              <a:t>di scegliere un rapporto di compressione variabile fino ad un massimo di 100:1 con una discreta </a:t>
            </a:r>
            <a:r>
              <a:rPr lang="it-IT" dirty="0" smtClean="0"/>
              <a:t>intelligibilità dell’immagine</a:t>
            </a:r>
            <a:endParaRPr lang="it-IT" dirty="0"/>
          </a:p>
          <a:p>
            <a:r>
              <a:rPr lang="it-IT" dirty="0" smtClean="0"/>
              <a:t>È molto </a:t>
            </a:r>
            <a:r>
              <a:rPr lang="it-IT" dirty="0"/>
              <a:t>usato per le immagini sul </a:t>
            </a:r>
            <a:r>
              <a:rPr lang="it-IT" dirty="0" smtClean="0"/>
              <a:t>Web.</a:t>
            </a:r>
          </a:p>
          <a:p>
            <a:r>
              <a:rPr lang="it-IT" dirty="0" smtClean="0"/>
              <a:t>La </a:t>
            </a:r>
            <a:r>
              <a:rPr lang="it-IT" dirty="0"/>
              <a:t>compressione avviene all'interno di celle grandi 8x8 </a:t>
            </a:r>
            <a:r>
              <a:rPr lang="it-IT" dirty="0" smtClean="0"/>
              <a:t>pixel</a:t>
            </a:r>
          </a:p>
          <a:p>
            <a:r>
              <a:rPr lang="it-IT" dirty="0" smtClean="0"/>
              <a:t>L'algoritmo </a:t>
            </a:r>
            <a:r>
              <a:rPr lang="it-IT" dirty="0"/>
              <a:t>non fa altro che confrontare le similitudini nei valori di colore all'interno di ogni cella e memorizza solo i valori che sono diversi: maggiore </a:t>
            </a:r>
            <a:r>
              <a:rPr lang="it-IT" dirty="0" smtClean="0"/>
              <a:t>è il </a:t>
            </a:r>
            <a:r>
              <a:rPr lang="it-IT" dirty="0"/>
              <a:t>livello di compressione selezionato, </a:t>
            </a:r>
            <a:r>
              <a:rPr lang="it-IT" dirty="0" smtClean="0"/>
              <a:t>più ampia sarà la </a:t>
            </a:r>
            <a:r>
              <a:rPr lang="it-IT" dirty="0"/>
              <a:t>gamma di valori di colore considerati simili e quindi maggiore </a:t>
            </a:r>
            <a:r>
              <a:rPr lang="it-IT" dirty="0" smtClean="0"/>
              <a:t>sarà il </a:t>
            </a:r>
            <a:r>
              <a:rPr lang="it-IT" dirty="0"/>
              <a:t>numero dei valori cromatici che andranno persi. 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JPG, o JPEG: caratteristiche</a:t>
            </a:r>
          </a:p>
        </p:txBody>
      </p:sp>
    </p:spTree>
    <p:extLst>
      <p:ext uri="{BB962C8B-B14F-4D97-AF65-F5344CB8AC3E}">
        <p14:creationId xmlns:p14="http://schemas.microsoft.com/office/powerpoint/2010/main" val="325201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574" y="1600200"/>
            <a:ext cx="7196852" cy="4525963"/>
          </a:xfrm>
          <a:prstGeom prst="rect">
            <a:avLst/>
          </a:prstGeo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4187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 smtClean="0"/>
              <a:t>E’ il </a:t>
            </a:r>
            <a:r>
              <a:rPr lang="it-IT" dirty="0"/>
              <a:t>formato </a:t>
            </a:r>
            <a:r>
              <a:rPr lang="it-IT" dirty="0" smtClean="0"/>
              <a:t>più usato </a:t>
            </a:r>
            <a:r>
              <a:rPr lang="it-IT" dirty="0"/>
              <a:t>per le immagini di piccole </a:t>
            </a:r>
            <a:r>
              <a:rPr lang="it-IT" dirty="0" smtClean="0"/>
              <a:t>dimensioni </a:t>
            </a:r>
            <a:r>
              <a:rPr lang="it-IT" dirty="0"/>
              <a:t>e limitato numero di colori</a:t>
            </a:r>
            <a:r>
              <a:rPr lang="it-IT" dirty="0" smtClean="0"/>
              <a:t>.</a:t>
            </a:r>
          </a:p>
          <a:p>
            <a:r>
              <a:rPr lang="it-IT" dirty="0" smtClean="0"/>
              <a:t>fino </a:t>
            </a:r>
            <a:r>
              <a:rPr lang="it-IT" dirty="0"/>
              <a:t>a 8 bit (256 colori), con palette ottimizzata</a:t>
            </a:r>
          </a:p>
          <a:p>
            <a:r>
              <a:rPr lang="it-IT" dirty="0" smtClean="0"/>
              <a:t>compressione lossless</a:t>
            </a:r>
            <a:endParaRPr lang="it-IT" dirty="0"/>
          </a:p>
          <a:p>
            <a:r>
              <a:rPr lang="it-IT" dirty="0" smtClean="0"/>
              <a:t>supporta </a:t>
            </a:r>
            <a:r>
              <a:rPr lang="it-IT" dirty="0"/>
              <a:t>la trasparenza di un colore</a:t>
            </a:r>
          </a:p>
          <a:p>
            <a:r>
              <a:rPr lang="it-IT" dirty="0" smtClean="0"/>
              <a:t>supporta </a:t>
            </a:r>
            <a:r>
              <a:rPr lang="it-IT" dirty="0"/>
              <a:t>animazioni (versione 89a)</a:t>
            </a:r>
          </a:p>
          <a:p>
            <a:r>
              <a:rPr lang="it-IT" dirty="0" smtClean="0"/>
              <a:t>piena compatibilità con </a:t>
            </a:r>
            <a:r>
              <a:rPr lang="it-IT" dirty="0"/>
              <a:t>tutti i </a:t>
            </a:r>
            <a:r>
              <a:rPr lang="it-IT" dirty="0" smtClean="0"/>
              <a:t>browser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E</a:t>
            </a:r>
            <a:r>
              <a:rPr lang="it-IT" dirty="0" smtClean="0"/>
              <a:t>’ stato </a:t>
            </a:r>
            <a:r>
              <a:rPr lang="it-IT" dirty="0"/>
              <a:t>concepito espressamente per la trasmissione di immagini in rete, non </a:t>
            </a:r>
            <a:r>
              <a:rPr lang="it-IT" dirty="0" smtClean="0"/>
              <a:t>è adatto </a:t>
            </a:r>
            <a:r>
              <a:rPr lang="it-IT" dirty="0"/>
              <a:t>a immagini con alto livello di dettaglio (tipo fotografico), </a:t>
            </a:r>
            <a:r>
              <a:rPr lang="it-IT" dirty="0" smtClean="0"/>
              <a:t>è invece </a:t>
            </a:r>
            <a:r>
              <a:rPr lang="it-IT" dirty="0"/>
              <a:t>ottimo per immagini grafiche (es. con testo)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GIF (</a:t>
            </a:r>
            <a:r>
              <a:rPr lang="it-IT" dirty="0" err="1"/>
              <a:t>Compuserve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16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Immagini raster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 smtClean="0"/>
              <a:t>Le </a:t>
            </a:r>
            <a:r>
              <a:rPr lang="it-IT" dirty="0"/>
              <a:t>immagini raster, chiamate anche pittoriche o bitmap, sono immagini in computer grafica la cui visualizzazione sullo schermo corrisponde direttamente alla struttura dei bit nella memoria del computer</a:t>
            </a:r>
            <a:endParaRPr lang="it-IT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t-IT" dirty="0" smtClean="0"/>
              <a:t>E’ il formato bitmap di </a:t>
            </a:r>
            <a:r>
              <a:rPr lang="it-IT" dirty="0"/>
              <a:t>Windows</a:t>
            </a:r>
            <a:r>
              <a:rPr lang="it-IT" dirty="0" smtClean="0"/>
              <a:t>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24 bit</a:t>
            </a:r>
          </a:p>
          <a:p>
            <a:endParaRPr lang="it-IT" dirty="0"/>
          </a:p>
          <a:p>
            <a:r>
              <a:rPr lang="it-IT" dirty="0"/>
              <a:t>compressione “</a:t>
            </a:r>
            <a:r>
              <a:rPr lang="it-IT" dirty="0" smtClean="0"/>
              <a:t>lossless”</a:t>
            </a:r>
            <a:endParaRPr lang="it-IT" dirty="0"/>
          </a:p>
          <a:p>
            <a:endParaRPr lang="it-IT" dirty="0"/>
          </a:p>
          <a:p>
            <a:r>
              <a:rPr lang="it-IT" dirty="0"/>
              <a:t>non supporta le trasparenze</a:t>
            </a:r>
          </a:p>
          <a:p>
            <a:endParaRPr lang="it-IT" dirty="0"/>
          </a:p>
          <a:p>
            <a:r>
              <a:rPr lang="it-IT" dirty="0"/>
              <a:t>non supporta animazioni</a:t>
            </a:r>
          </a:p>
          <a:p>
            <a:endParaRPr lang="it-IT" dirty="0"/>
          </a:p>
          <a:p>
            <a:r>
              <a:rPr lang="it-IT" dirty="0"/>
              <a:t>non compatibile con i browser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BMP</a:t>
            </a:r>
          </a:p>
        </p:txBody>
      </p:sp>
    </p:spTree>
    <p:extLst>
      <p:ext uri="{BB962C8B-B14F-4D97-AF65-F5344CB8AC3E}">
        <p14:creationId xmlns:p14="http://schemas.microsoft.com/office/powerpoint/2010/main" val="157798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Le immagini vettoriali, o object-oriented</a:t>
            </a:r>
            <a:r>
              <a:rPr lang="it-IT" dirty="0" smtClean="0"/>
              <a:t>, sono </a:t>
            </a:r>
            <a:r>
              <a:rPr lang="it-IT" dirty="0"/>
              <a:t>composte da elementi astratti, codificati in termini geometrici. Sono strettamente dipendenti dal software utilizzato per la loro produzione, ma per molti aspetti sono </a:t>
            </a:r>
            <a:r>
              <a:rPr lang="it-IT" dirty="0" smtClean="0"/>
              <a:t>più flessibili </a:t>
            </a:r>
            <a:r>
              <a:rPr lang="it-IT" dirty="0"/>
              <a:t>e manipolabili rispetto alle immagini raster.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Immagini vettoriali</a:t>
            </a:r>
          </a:p>
        </p:txBody>
      </p:sp>
    </p:spTree>
    <p:extLst>
      <p:ext uri="{BB962C8B-B14F-4D97-AF65-F5344CB8AC3E}">
        <p14:creationId xmlns:p14="http://schemas.microsoft.com/office/powerpoint/2010/main" val="399841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Le applicazioni di grafica vettoriale lavorano con oggetti, </a:t>
            </a:r>
            <a:r>
              <a:rPr lang="it-IT" dirty="0" smtClean="0"/>
              <a:t>più o </a:t>
            </a:r>
            <a:r>
              <a:rPr lang="it-IT" dirty="0"/>
              <a:t>meno complessi, che rimangono sempre accessibili e modificabili.</a:t>
            </a:r>
          </a:p>
          <a:p>
            <a:r>
              <a:rPr lang="it-IT" dirty="0"/>
              <a:t>Esistono vari tipi di oggetti (tra cui anche le bitmap), ma quelli </a:t>
            </a:r>
            <a:r>
              <a:rPr lang="it-IT" dirty="0" smtClean="0"/>
              <a:t>più tipici </a:t>
            </a:r>
            <a:r>
              <a:rPr lang="it-IT" dirty="0"/>
              <a:t>sono le </a:t>
            </a:r>
            <a:r>
              <a:rPr lang="it-IT" dirty="0" smtClean="0"/>
              <a:t>entità geometriche</a:t>
            </a:r>
            <a:r>
              <a:rPr lang="it-IT" dirty="0"/>
              <a:t>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OGGETTI / ENTITA’</a:t>
            </a:r>
          </a:p>
        </p:txBody>
      </p:sp>
    </p:spTree>
    <p:extLst>
      <p:ext uri="{BB962C8B-B14F-4D97-AF65-F5344CB8AC3E}">
        <p14:creationId xmlns:p14="http://schemas.microsoft.com/office/powerpoint/2010/main" val="4080689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Ogni entità occupa </a:t>
            </a:r>
            <a:r>
              <a:rPr lang="it-IT" dirty="0"/>
              <a:t>un suo “strato</a:t>
            </a:r>
            <a:r>
              <a:rPr lang="it-IT" dirty="0" smtClean="0"/>
              <a:t>” e </a:t>
            </a:r>
            <a:r>
              <a:rPr lang="it-IT" dirty="0"/>
              <a:t>può sovrapporsi ad altre entità.</a:t>
            </a:r>
          </a:p>
          <a:p>
            <a:r>
              <a:rPr lang="it-IT" dirty="0"/>
              <a:t>La posizione dell’oggetto può essere modificata a piacimento da un livello all’altro.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Livelli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4" y="3717032"/>
            <a:ext cx="8339138" cy="28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33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2386"/>
            <a:ext cx="8229600" cy="4461590"/>
          </a:xfrm>
          <a:prstGeom prst="rect">
            <a:avLst/>
          </a:prstGeo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Colori</a:t>
            </a:r>
          </a:p>
        </p:txBody>
      </p:sp>
    </p:spTree>
    <p:extLst>
      <p:ext uri="{BB962C8B-B14F-4D97-AF65-F5344CB8AC3E}">
        <p14:creationId xmlns:p14="http://schemas.microsoft.com/office/powerpoint/2010/main" val="2004494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Per </a:t>
            </a:r>
            <a:r>
              <a:rPr lang="it-IT" dirty="0"/>
              <a:t>la loro natura le immagini vettoriali si prestano a operazioni di manipolazione molto </a:t>
            </a:r>
            <a:r>
              <a:rPr lang="it-IT" dirty="0" smtClean="0"/>
              <a:t>più potenti </a:t>
            </a:r>
            <a:r>
              <a:rPr lang="it-IT" dirty="0"/>
              <a:t>e a un maggiore controllo da parte dell'utente rispetto alle immagini raster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Immagini vettoriali: creazione ed elaborazione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501008"/>
            <a:ext cx="5640705" cy="330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3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858" y="1600200"/>
            <a:ext cx="8012283" cy="4525963"/>
          </a:xfrm>
          <a:prstGeom prst="rect">
            <a:avLst/>
          </a:prstGeom>
        </p:spPr>
      </p:pic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Immagini vettoriali: creazione ed elaborazione</a:t>
            </a:r>
          </a:p>
        </p:txBody>
      </p:sp>
    </p:spTree>
    <p:extLst>
      <p:ext uri="{BB962C8B-B14F-4D97-AF65-F5344CB8AC3E}">
        <p14:creationId xmlns:p14="http://schemas.microsoft.com/office/powerpoint/2010/main" val="1373196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Antialiasing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Tecnica </a:t>
            </a:r>
            <a:r>
              <a:rPr lang="it-IT" dirty="0"/>
              <a:t>di riduzione dell’effetto “scalettatura</a:t>
            </a:r>
            <a:r>
              <a:rPr lang="it-IT" dirty="0" smtClean="0"/>
              <a:t>” dovuto </a:t>
            </a:r>
            <a:r>
              <a:rPr lang="it-IT" dirty="0"/>
              <a:t>all’arrotondamento del valore reale dei punti nei valori discreti sul video. </a:t>
            </a:r>
          </a:p>
          <a:p>
            <a:r>
              <a:rPr lang="it-IT" dirty="0"/>
              <a:t>Minore risoluzione video = maggiore effetto di “</a:t>
            </a:r>
            <a:r>
              <a:rPr lang="it-IT" dirty="0" err="1"/>
              <a:t>aliasing</a:t>
            </a:r>
            <a:r>
              <a:rPr lang="it-IT" dirty="0"/>
              <a:t>”</a:t>
            </a:r>
          </a:p>
          <a:p>
            <a:r>
              <a:rPr lang="it-IT" dirty="0"/>
              <a:t>Il processo di </a:t>
            </a:r>
            <a:r>
              <a:rPr lang="it-IT" dirty="0" err="1" smtClean="0"/>
              <a:t>antialiasing</a:t>
            </a:r>
            <a:r>
              <a:rPr lang="it-IT" dirty="0" smtClean="0"/>
              <a:t> consiste </a:t>
            </a:r>
            <a:r>
              <a:rPr lang="it-IT" dirty="0"/>
              <a:t>nella sfumatura dei contorni.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71800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noProof="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37070"/>
            <a:ext cx="8229600" cy="445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4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Pixel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da </a:t>
            </a:r>
            <a:r>
              <a:rPr lang="it-IT" dirty="0"/>
              <a:t>(“</a:t>
            </a:r>
            <a:r>
              <a:rPr lang="it-IT" dirty="0" err="1"/>
              <a:t>PICTureELement</a:t>
            </a:r>
            <a:r>
              <a:rPr lang="it-IT" dirty="0"/>
              <a:t>”) identifica una piccola porzione rettangolare dello schermo. </a:t>
            </a:r>
          </a:p>
          <a:p>
            <a:pPr marL="0" indent="0">
              <a:buNone/>
            </a:pPr>
            <a:r>
              <a:rPr lang="it-IT" dirty="0"/>
              <a:t>Rappresenta </a:t>
            </a:r>
            <a:r>
              <a:rPr lang="it-IT" dirty="0" smtClean="0"/>
              <a:t>un’unità logica </a:t>
            </a:r>
            <a:r>
              <a:rPr lang="it-IT" dirty="0"/>
              <a:t>elementare di riferimento per la rappresentazione delle immagini digitali</a:t>
            </a:r>
            <a:r>
              <a:rPr lang="it-IT" dirty="0" smtClean="0"/>
              <a:t>.</a:t>
            </a:r>
          </a:p>
          <a:p>
            <a:pPr marL="0" indent="0">
              <a:buNone/>
            </a:pPr>
            <a:endParaRPr lang="it-IT" noProof="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4365104"/>
            <a:ext cx="2991450" cy="1710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Risoluzione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indica </a:t>
            </a:r>
            <a:r>
              <a:rPr lang="it-IT" dirty="0"/>
              <a:t>le dimensioni dell’immagine espresse in pixel (es. 640x480</a:t>
            </a:r>
            <a:r>
              <a:rPr lang="it-IT" dirty="0" smtClean="0"/>
              <a:t>)</a:t>
            </a:r>
          </a:p>
          <a:p>
            <a:pPr marL="0" indent="0">
              <a:buNone/>
            </a:pPr>
            <a:endParaRPr lang="it-IT" noProof="0" dirty="0"/>
          </a:p>
          <a:p>
            <a:pPr marL="0" indent="0">
              <a:buNone/>
            </a:pPr>
            <a:endParaRPr lang="it-IT" noProof="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068960"/>
            <a:ext cx="5905500" cy="295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DPI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(</a:t>
            </a:r>
            <a:r>
              <a:rPr lang="it-IT" dirty="0" smtClean="0"/>
              <a:t>dots per </a:t>
            </a:r>
            <a:r>
              <a:rPr lang="it-IT" dirty="0"/>
              <a:t>inch-punti per pollice) </a:t>
            </a:r>
            <a:r>
              <a:rPr lang="it-IT" dirty="0" smtClean="0"/>
              <a:t>è un </a:t>
            </a:r>
            <a:r>
              <a:rPr lang="it-IT" dirty="0"/>
              <a:t>parametro relativo che, abbinato alla risoluzione, definisce le dimensioni dell’immagine in fase di acquisizione (tramite scanner) e di stampa.</a:t>
            </a:r>
          </a:p>
          <a:p>
            <a:pPr marL="0" indent="0">
              <a:buNone/>
            </a:pPr>
            <a:r>
              <a:rPr lang="it-IT" dirty="0" smtClean="0"/>
              <a:t>E’ ininfluente </a:t>
            </a:r>
            <a:r>
              <a:rPr lang="it-IT" dirty="0"/>
              <a:t>se si lavora solo a video.</a:t>
            </a:r>
            <a:endParaRPr lang="it-IT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Riassumendo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it-IT" dirty="0"/>
          </a:p>
          <a:p>
            <a:r>
              <a:rPr lang="it-IT" dirty="0" smtClean="0"/>
              <a:t>L’immagine </a:t>
            </a:r>
            <a:r>
              <a:rPr lang="it-IT" dirty="0"/>
              <a:t>viene suddivisa in una griglia di celle</a:t>
            </a:r>
          </a:p>
          <a:p>
            <a:r>
              <a:rPr lang="it-IT" dirty="0" smtClean="0"/>
              <a:t>ogni </a:t>
            </a:r>
            <a:r>
              <a:rPr lang="it-IT" dirty="0"/>
              <a:t>cella corrisponde ad un ‘punto’(pixel) dell’immagine, per cui …</a:t>
            </a:r>
          </a:p>
          <a:p>
            <a:r>
              <a:rPr lang="it-IT" dirty="0" smtClean="0"/>
              <a:t>…</a:t>
            </a:r>
            <a:r>
              <a:rPr lang="it-IT" dirty="0"/>
              <a:t>una immagine digitale bitmap </a:t>
            </a:r>
            <a:r>
              <a:rPr lang="it-IT" dirty="0" smtClean="0"/>
              <a:t>è costituita </a:t>
            </a:r>
            <a:r>
              <a:rPr lang="it-IT" dirty="0"/>
              <a:t>da una matrice di punti detti </a:t>
            </a:r>
            <a:r>
              <a:rPr lang="it-IT" dirty="0" smtClean="0"/>
              <a:t>picture elements (pixel)</a:t>
            </a:r>
          </a:p>
          <a:p>
            <a:r>
              <a:rPr lang="it-IT" dirty="0" smtClean="0"/>
              <a:t>tanto più fitta è la griglia (più numerose sono le celle), tanto migliore è la risoluzione dell’immagine</a:t>
            </a:r>
          </a:p>
          <a:p>
            <a:endParaRPr lang="it-IT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Esempio</a:t>
            </a:r>
            <a:endParaRPr lang="it-IT" noProof="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9974" y="2648181"/>
            <a:ext cx="5944051" cy="243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</a:t>
            </a:r>
            <a:r>
              <a:rPr lang="it-IT" dirty="0" smtClean="0"/>
              <a:t>profondità di </a:t>
            </a:r>
            <a:r>
              <a:rPr lang="it-IT" dirty="0"/>
              <a:t>colore</a:t>
            </a:r>
            <a:endParaRPr lang="it-IT" noProof="0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/>
          </a:p>
          <a:p>
            <a:r>
              <a:rPr lang="it-IT" dirty="0"/>
              <a:t>La </a:t>
            </a:r>
            <a:r>
              <a:rPr lang="it-IT" dirty="0" smtClean="0"/>
              <a:t>profondità di </a:t>
            </a:r>
            <a:r>
              <a:rPr lang="it-IT" dirty="0"/>
              <a:t>colore </a:t>
            </a:r>
            <a:r>
              <a:rPr lang="it-IT" dirty="0" smtClean="0"/>
              <a:t>è data </a:t>
            </a:r>
            <a:r>
              <a:rPr lang="it-IT" dirty="0"/>
              <a:t>dal numero di bit utilizzato per rappresentare ciascun </a:t>
            </a:r>
            <a:r>
              <a:rPr lang="it-IT" dirty="0" smtClean="0"/>
              <a:t>pixel</a:t>
            </a:r>
          </a:p>
          <a:p>
            <a:r>
              <a:rPr lang="it-IT" dirty="0" smtClean="0"/>
              <a:t>Una </a:t>
            </a:r>
            <a:r>
              <a:rPr lang="it-IT" dirty="0"/>
              <a:t>immagine in bianco e nero associa a ciascun punto un solo </a:t>
            </a:r>
            <a:r>
              <a:rPr lang="it-IT" dirty="0" smtClean="0"/>
              <a:t>bit</a:t>
            </a:r>
          </a:p>
          <a:p>
            <a:r>
              <a:rPr lang="it-IT" dirty="0" smtClean="0"/>
              <a:t>Una </a:t>
            </a:r>
            <a:r>
              <a:rPr lang="it-IT" dirty="0"/>
              <a:t>immagine con 256 toni di colore o di grigio associa a ciascun pixel 8 bit (un byte</a:t>
            </a:r>
            <a:r>
              <a:rPr lang="it-IT" dirty="0" smtClean="0"/>
              <a:t>)</a:t>
            </a:r>
          </a:p>
          <a:p>
            <a:r>
              <a:rPr lang="it-IT" dirty="0" smtClean="0"/>
              <a:t>Una </a:t>
            </a:r>
            <a:r>
              <a:rPr lang="it-IT" dirty="0"/>
              <a:t>immagine a 64k di colori associa a ciascun pixel 16 </a:t>
            </a:r>
            <a:r>
              <a:rPr lang="it-IT" dirty="0" smtClean="0"/>
              <a:t>bit</a:t>
            </a:r>
          </a:p>
          <a:p>
            <a:r>
              <a:rPr lang="it-IT" dirty="0" smtClean="0"/>
              <a:t>Una </a:t>
            </a:r>
            <a:r>
              <a:rPr lang="it-IT" dirty="0"/>
              <a:t>immagine a 16 milioni di colori associa a ciascun pixel 24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Esempio</a:t>
            </a:r>
            <a:endParaRPr lang="it-IT" noProof="0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45350"/>
            <a:ext cx="8229600" cy="4435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hoolpresentatio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CC8C51A-B940-45CD-9BAA-E4F85DF0AA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per il rientro a scuola</Template>
  <TotalTime>0</TotalTime>
  <Words>922</Words>
  <Application>Microsoft Office PowerPoint</Application>
  <PresentationFormat>Presentazione su schermo (4:3)</PresentationFormat>
  <Paragraphs>121</Paragraphs>
  <Slides>28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Arial</vt:lpstr>
      <vt:lpstr>Bookman Old Style</vt:lpstr>
      <vt:lpstr>Calibri</vt:lpstr>
      <vt:lpstr>Segoe Condensed</vt:lpstr>
      <vt:lpstr>schoolpresentation</vt:lpstr>
      <vt:lpstr>Tecnologia e Progettazione di Sistemi Informatici e di Telecomunicazioni</vt:lpstr>
      <vt:lpstr>Immagini raster</vt:lpstr>
      <vt:lpstr>Pixel</vt:lpstr>
      <vt:lpstr>Risoluzione</vt:lpstr>
      <vt:lpstr>DPI</vt:lpstr>
      <vt:lpstr>Riassumendo</vt:lpstr>
      <vt:lpstr>Esempio</vt:lpstr>
      <vt:lpstr>La profondità di colore</vt:lpstr>
      <vt:lpstr>Esempio</vt:lpstr>
      <vt:lpstr>Codifica del colore</vt:lpstr>
      <vt:lpstr>Palette</vt:lpstr>
      <vt:lpstr>Occupazione</vt:lpstr>
      <vt:lpstr>Occupazione</vt:lpstr>
      <vt:lpstr>La memorizzazione delle immagini</vt:lpstr>
      <vt:lpstr>Immagini raster: formati</vt:lpstr>
      <vt:lpstr>JPG, o JPEG (Joint Photographic Expert Group)</vt:lpstr>
      <vt:lpstr>JPG, o JPEG: caratteristiche</vt:lpstr>
      <vt:lpstr>Esempio</vt:lpstr>
      <vt:lpstr>GIF (Compuserve)</vt:lpstr>
      <vt:lpstr>BMP</vt:lpstr>
      <vt:lpstr>Immagini vettoriali</vt:lpstr>
      <vt:lpstr>OGGETTI / ENTITA’</vt:lpstr>
      <vt:lpstr>Livelli</vt:lpstr>
      <vt:lpstr>Colori</vt:lpstr>
      <vt:lpstr>Immagini vettoriali: creazione ed elaborazione</vt:lpstr>
      <vt:lpstr>Immagini vettoriali: creazione ed elaborazione</vt:lpstr>
      <vt:lpstr>Antialiasing</vt:lpstr>
      <vt:lpstr>Esempio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2014-09-23T13:25:29Z</dcterms:created>
  <dcterms:modified xsi:type="dcterms:W3CDTF">2014-09-23T14:21:26Z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