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60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4" r:id="rId15"/>
    <p:sldId id="285" r:id="rId16"/>
    <p:sldId id="281" r:id="rId17"/>
    <p:sldId id="282" r:id="rId18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5046" autoAdjust="0"/>
  </p:normalViewPr>
  <p:slideViewPr>
    <p:cSldViewPr snapToGrid="0" showGuides="1">
      <p:cViewPr>
        <p:scale>
          <a:sx n="100" d="100"/>
          <a:sy n="100" d="100"/>
        </p:scale>
        <p:origin x="-228" y="-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AC39-44E6-425E-AF49-CF7D189F346F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20F472-929B-459B-8D82-2FABCC5B32A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1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DF2775BC-6312-42C7-B7C5-EA6783C2D9CA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67F715A1-4ADC-44E0-9587-804FF39D6B2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42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640915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7621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0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664584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792226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7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52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30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98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08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2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3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8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FF0622-75E4-48B8-A617-5428CA5926CE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Virtualizzazione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l">
              <a:buNone/>
            </a:pPr>
            <a:endParaRPr lang="it-IT" b="0" i="0" dirty="0">
              <a:solidFill>
                <a:srgbClr val="F5A4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44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Virtualizzare? </a:t>
            </a:r>
            <a:r>
              <a:rPr lang="it-IT" dirty="0" smtClean="0"/>
              <a:t>(2)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Consolidamento dell'infrastruttura</a:t>
            </a:r>
          </a:p>
          <a:p>
            <a:pPr lvl="1"/>
            <a:r>
              <a:rPr lang="it-IT" dirty="0" smtClean="0"/>
              <a:t>minori </a:t>
            </a:r>
            <a:r>
              <a:rPr lang="it-IT" dirty="0"/>
              <a:t>spese in hardware</a:t>
            </a:r>
          </a:p>
          <a:p>
            <a:pPr lvl="1"/>
            <a:r>
              <a:rPr lang="it-IT" dirty="0" smtClean="0"/>
              <a:t>minori </a:t>
            </a:r>
            <a:r>
              <a:rPr lang="it-IT" dirty="0"/>
              <a:t>consumi di energia elettrica</a:t>
            </a:r>
          </a:p>
          <a:p>
            <a:pPr lvl="1"/>
            <a:r>
              <a:rPr lang="it-IT" dirty="0" smtClean="0"/>
              <a:t>minore </a:t>
            </a:r>
            <a:r>
              <a:rPr lang="it-IT" dirty="0"/>
              <a:t>spazio occupato</a:t>
            </a:r>
          </a:p>
          <a:p>
            <a:pPr lvl="1"/>
            <a:r>
              <a:rPr lang="it-IT" dirty="0" smtClean="0"/>
              <a:t>maggiore efficienza</a:t>
            </a:r>
          </a:p>
          <a:p>
            <a:r>
              <a:rPr lang="it-IT" dirty="0" smtClean="0"/>
              <a:t>l'emulazione </a:t>
            </a:r>
            <a:r>
              <a:rPr lang="it-IT" dirty="0"/>
              <a:t>di un sistema operativo diverso da quello realmente installato sul proprio hardware</a:t>
            </a:r>
          </a:p>
          <a:p>
            <a:r>
              <a:rPr lang="it-IT" dirty="0" smtClean="0"/>
              <a:t>Separazione </a:t>
            </a:r>
            <a:r>
              <a:rPr lang="it-IT" dirty="0"/>
              <a:t>degli ambienti</a:t>
            </a:r>
          </a:p>
          <a:p>
            <a:pPr lvl="1"/>
            <a:r>
              <a:rPr lang="it-IT" dirty="0" smtClean="0"/>
              <a:t>soluzione </a:t>
            </a:r>
            <a:r>
              <a:rPr lang="it-IT" dirty="0"/>
              <a:t>a problemi di compatibilità riguardanti </a:t>
            </a:r>
            <a:r>
              <a:rPr lang="it-IT" dirty="0" smtClean="0"/>
              <a:t>sistemi operativi</a:t>
            </a:r>
            <a:r>
              <a:rPr lang="it-IT" dirty="0"/>
              <a:t>, applicativi, moduli software</a:t>
            </a:r>
          </a:p>
        </p:txBody>
      </p:sp>
    </p:spTree>
    <p:extLst>
      <p:ext uri="{BB962C8B-B14F-4D97-AF65-F5344CB8AC3E}">
        <p14:creationId xmlns:p14="http://schemas.microsoft.com/office/powerpoint/2010/main" val="1193544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Virtualizzare? </a:t>
            </a:r>
            <a:r>
              <a:rPr lang="it-IT" dirty="0" smtClean="0"/>
              <a:t>(3)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Dispositivi virtuali</a:t>
            </a:r>
          </a:p>
          <a:p>
            <a:pPr lvl="1"/>
            <a:r>
              <a:rPr lang="it-IT" dirty="0" smtClean="0"/>
              <a:t>indipendenza </a:t>
            </a:r>
            <a:r>
              <a:rPr lang="it-IT" dirty="0"/>
              <a:t>dall'hardware fisico</a:t>
            </a:r>
          </a:p>
          <a:p>
            <a:r>
              <a:rPr lang="it-IT" dirty="0"/>
              <a:t>Snapshot</a:t>
            </a:r>
          </a:p>
          <a:p>
            <a:pPr lvl="1"/>
            <a:r>
              <a:rPr lang="it-IT" dirty="0" smtClean="0"/>
              <a:t>salvataggio </a:t>
            </a:r>
            <a:r>
              <a:rPr lang="it-IT" dirty="0"/>
              <a:t>dell'immagine di una macchina e possibilità </a:t>
            </a:r>
            <a:r>
              <a:rPr lang="it-IT" dirty="0" smtClean="0"/>
              <a:t>di ripristino </a:t>
            </a:r>
            <a:r>
              <a:rPr lang="it-IT" dirty="0"/>
              <a:t>a un determinato stato</a:t>
            </a:r>
          </a:p>
          <a:p>
            <a:pPr lvl="1"/>
            <a:r>
              <a:rPr lang="it-IT" dirty="0" smtClean="0"/>
              <a:t>semplificazione </a:t>
            </a:r>
            <a:r>
              <a:rPr lang="it-IT" dirty="0"/>
              <a:t>delle operazioni di backup e </a:t>
            </a:r>
            <a:r>
              <a:rPr lang="it-IT" dirty="0" smtClean="0"/>
              <a:t>delle procedure </a:t>
            </a:r>
            <a:r>
              <a:rPr lang="it-IT" dirty="0"/>
              <a:t>di 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882520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Virtualizzare? </a:t>
            </a:r>
            <a:r>
              <a:rPr lang="it-IT" dirty="0" smtClean="0"/>
              <a:t>(4)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Sviluppo </a:t>
            </a:r>
            <a:r>
              <a:rPr lang="it-IT" dirty="0"/>
              <a:t>software</a:t>
            </a:r>
          </a:p>
          <a:p>
            <a:pPr lvl="1"/>
            <a:r>
              <a:rPr lang="it-IT" dirty="0" smtClean="0"/>
              <a:t>Test </a:t>
            </a:r>
            <a:r>
              <a:rPr lang="it-IT" dirty="0"/>
              <a:t>e sviluppo su diverse piattaforme</a:t>
            </a:r>
          </a:p>
          <a:p>
            <a:pPr lvl="1"/>
            <a:r>
              <a:rPr lang="it-IT" dirty="0" smtClean="0"/>
              <a:t>Test </a:t>
            </a:r>
            <a:r>
              <a:rPr lang="it-IT" dirty="0"/>
              <a:t>degli aggiornamenti</a:t>
            </a:r>
          </a:p>
          <a:p>
            <a:pPr lvl="1"/>
            <a:r>
              <a:rPr lang="it-IT" dirty="0" smtClean="0"/>
              <a:t>patch </a:t>
            </a:r>
            <a:r>
              <a:rPr lang="it-IT" dirty="0"/>
              <a:t>O.S.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972" y="3472800"/>
            <a:ext cx="2457000" cy="219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9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Virtualizzare? </a:t>
            </a:r>
            <a:r>
              <a:rPr lang="it-IT" dirty="0" smtClean="0"/>
              <a:t>(5)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03311" y="2110068"/>
            <a:ext cx="8946541" cy="4195481"/>
          </a:xfrm>
        </p:spPr>
        <p:txBody>
          <a:bodyPr/>
          <a:lstStyle/>
          <a:p>
            <a:r>
              <a:rPr lang="it-IT" dirty="0"/>
              <a:t>Supporto </a:t>
            </a:r>
            <a:r>
              <a:rPr lang="it-IT" dirty="0" smtClean="0"/>
              <a:t>tecnico</a:t>
            </a:r>
          </a:p>
          <a:p>
            <a:pPr lvl="1"/>
            <a:r>
              <a:rPr lang="it-IT" dirty="0" smtClean="0"/>
              <a:t>Laboratorio </a:t>
            </a:r>
            <a:r>
              <a:rPr lang="it-IT" dirty="0"/>
              <a:t>di test con costi di HW ridotti</a:t>
            </a:r>
          </a:p>
          <a:p>
            <a:pPr lvl="1"/>
            <a:r>
              <a:rPr lang="it-IT" dirty="0" smtClean="0"/>
              <a:t>L’ambiente </a:t>
            </a:r>
            <a:r>
              <a:rPr lang="it-IT" dirty="0"/>
              <a:t>del cliente può </a:t>
            </a:r>
            <a:r>
              <a:rPr lang="it-IT" dirty="0" smtClean="0"/>
              <a:t>essere riprodotto </a:t>
            </a:r>
            <a:r>
              <a:rPr lang="it-IT" dirty="0"/>
              <a:t>nel laboratorio per </a:t>
            </a:r>
            <a:r>
              <a:rPr lang="it-IT" dirty="0" smtClean="0"/>
              <a:t>consentire test </a:t>
            </a:r>
            <a:r>
              <a:rPr lang="it-IT" dirty="0"/>
              <a:t>mirati e può essere archiviato </a:t>
            </a:r>
            <a:r>
              <a:rPr lang="it-IT" dirty="0" smtClean="0"/>
              <a:t>per esigenze </a:t>
            </a:r>
            <a:r>
              <a:rPr lang="it-IT" dirty="0"/>
              <a:t>future.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082" y="3835650"/>
            <a:ext cx="2691000" cy="19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8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Perché Virtualizzare? </a:t>
            </a:r>
            <a:r>
              <a:rPr lang="it-IT" dirty="0" smtClean="0"/>
              <a:t>(6)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Training</a:t>
            </a:r>
          </a:p>
          <a:p>
            <a:pPr lvl="1"/>
            <a:r>
              <a:rPr lang="it-IT" dirty="0"/>
              <a:t>Possibilità di provare ed “allenarsi” su </a:t>
            </a:r>
            <a:r>
              <a:rPr lang="it-IT" dirty="0" smtClean="0"/>
              <a:t>un OS </a:t>
            </a:r>
            <a:r>
              <a:rPr lang="it-IT" dirty="0"/>
              <a:t>differente (es. Gnu/Linux) prima </a:t>
            </a:r>
            <a:r>
              <a:rPr lang="it-IT" dirty="0" smtClean="0"/>
              <a:t>di effettuare </a:t>
            </a:r>
            <a:r>
              <a:rPr lang="it-IT" dirty="0"/>
              <a:t>una migrazione completa </a:t>
            </a:r>
            <a:r>
              <a:rPr lang="it-IT" dirty="0" smtClean="0"/>
              <a:t>e definitiva</a:t>
            </a:r>
            <a:r>
              <a:rPr lang="it-IT" dirty="0"/>
              <a:t>...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471" y="3226725"/>
            <a:ext cx="4992001" cy="33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06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Termini Utili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b="1" dirty="0" smtClean="0"/>
              <a:t>Host</a:t>
            </a:r>
            <a:r>
              <a:rPr lang="it-IT" dirty="0" smtClean="0"/>
              <a:t>: </a:t>
            </a:r>
            <a:r>
              <a:rPr lang="it-IT" dirty="0"/>
              <a:t>macchina reale ospitante la macchina </a:t>
            </a:r>
            <a:r>
              <a:rPr lang="it-IT" dirty="0" smtClean="0"/>
              <a:t>virtuale  (macchina fisica)</a:t>
            </a:r>
            <a:endParaRPr lang="it-IT" dirty="0"/>
          </a:p>
          <a:p>
            <a:r>
              <a:rPr lang="it-IT" b="1" dirty="0" smtClean="0"/>
              <a:t>Guest</a:t>
            </a:r>
            <a:r>
              <a:rPr lang="it-IT" dirty="0" smtClean="0"/>
              <a:t>: </a:t>
            </a:r>
            <a:r>
              <a:rPr lang="it-IT" dirty="0"/>
              <a:t>machina ospitata, anche detta </a:t>
            </a:r>
            <a:r>
              <a:rPr lang="it-IT" dirty="0" smtClean="0"/>
              <a:t>VM                                 (macchine virtuali dette guest o </a:t>
            </a:r>
            <a:r>
              <a:rPr lang="it-IT" dirty="0" err="1" smtClean="0"/>
              <a:t>vm</a:t>
            </a:r>
            <a:r>
              <a:rPr lang="it-IT" dirty="0" smtClean="0"/>
              <a:t>)</a:t>
            </a:r>
            <a:endParaRPr lang="it-IT" dirty="0"/>
          </a:p>
          <a:p>
            <a:r>
              <a:rPr lang="it-IT" b="1" dirty="0" smtClean="0"/>
              <a:t>Hypervisor o </a:t>
            </a:r>
            <a:r>
              <a:rPr lang="it-IT" b="1" dirty="0"/>
              <a:t>Virtual Machine Monitor (VMM)</a:t>
            </a:r>
            <a:r>
              <a:rPr lang="it-IT" dirty="0"/>
              <a:t>: </a:t>
            </a:r>
            <a:r>
              <a:rPr lang="it-IT" dirty="0" smtClean="0"/>
              <a:t>software </a:t>
            </a:r>
            <a:r>
              <a:rPr lang="it-IT" dirty="0"/>
              <a:t>usato per gestire la macchina virtuale e </a:t>
            </a:r>
            <a:r>
              <a:rPr lang="it-IT" dirty="0" smtClean="0"/>
              <a:t>la comunicazione </a:t>
            </a:r>
            <a:r>
              <a:rPr lang="it-IT" dirty="0"/>
              <a:t>tra essa e l'hardware</a:t>
            </a:r>
            <a:r>
              <a:rPr lang="it-IT" dirty="0" smtClean="0"/>
              <a:t>.</a:t>
            </a:r>
          </a:p>
          <a:p>
            <a:r>
              <a:rPr lang="it-IT" dirty="0" smtClean="0"/>
              <a:t>Possono </a:t>
            </a:r>
            <a:r>
              <a:rPr lang="it-IT" dirty="0"/>
              <a:t>essere di due tipi:</a:t>
            </a:r>
          </a:p>
          <a:p>
            <a:pPr lvl="1"/>
            <a:r>
              <a:rPr lang="it-IT" b="1" dirty="0" smtClean="0"/>
              <a:t>TIPO </a:t>
            </a:r>
            <a:r>
              <a:rPr lang="it-IT" b="1" dirty="0"/>
              <a:t>1 (NATIVO)</a:t>
            </a:r>
            <a:r>
              <a:rPr lang="it-IT" dirty="0"/>
              <a:t>: comunicano direttamente con </a:t>
            </a:r>
            <a:r>
              <a:rPr lang="it-IT" dirty="0" smtClean="0"/>
              <a:t>l'hardware e </a:t>
            </a:r>
            <a:r>
              <a:rPr lang="it-IT" dirty="0"/>
              <a:t>non si appoggiano a software sottostante (Citrix </a:t>
            </a:r>
            <a:r>
              <a:rPr lang="it-IT" dirty="0" err="1" smtClean="0"/>
              <a:t>Xen</a:t>
            </a:r>
            <a:r>
              <a:rPr lang="it-IT" dirty="0" smtClean="0"/>
              <a:t> Server</a:t>
            </a:r>
            <a:r>
              <a:rPr lang="it-IT" dirty="0"/>
              <a:t>, Microsoft </a:t>
            </a:r>
            <a:r>
              <a:rPr lang="it-IT" dirty="0" err="1"/>
              <a:t>Hyper</a:t>
            </a:r>
            <a:r>
              <a:rPr lang="it-IT" dirty="0"/>
              <a:t>-V, VMware </a:t>
            </a:r>
            <a:r>
              <a:rPr lang="it-IT" dirty="0" err="1"/>
              <a:t>ESXi</a:t>
            </a:r>
            <a:r>
              <a:rPr lang="it-IT" dirty="0"/>
              <a:t>, </a:t>
            </a:r>
            <a:r>
              <a:rPr lang="it-IT" dirty="0" err="1" smtClean="0"/>
              <a:t>Vmware</a:t>
            </a:r>
            <a:r>
              <a:rPr lang="it-IT" dirty="0" smtClean="0"/>
              <a:t> </a:t>
            </a:r>
            <a:r>
              <a:rPr lang="it-IT" dirty="0" err="1" smtClean="0"/>
              <a:t>vSphere</a:t>
            </a:r>
            <a:r>
              <a:rPr lang="it-IT" dirty="0" smtClean="0"/>
              <a:t>, </a:t>
            </a:r>
            <a:r>
              <a:rPr lang="it-IT" dirty="0" err="1" smtClean="0"/>
              <a:t>etc</a:t>
            </a:r>
            <a:r>
              <a:rPr lang="it-IT" dirty="0" smtClean="0"/>
              <a:t>) (anno prossimo)</a:t>
            </a:r>
            <a:endParaRPr lang="it-IT" dirty="0"/>
          </a:p>
          <a:p>
            <a:pPr lvl="1"/>
            <a:r>
              <a:rPr lang="it-IT" b="1" dirty="0" smtClean="0"/>
              <a:t>TIPO </a:t>
            </a:r>
            <a:r>
              <a:rPr lang="it-IT" b="1" dirty="0"/>
              <a:t>2 (HOSTED)</a:t>
            </a:r>
            <a:r>
              <a:rPr lang="it-IT" dirty="0"/>
              <a:t>: si appoggiano ad un sistema </a:t>
            </a:r>
            <a:r>
              <a:rPr lang="it-IT" dirty="0" smtClean="0"/>
              <a:t>operativo (Windows</a:t>
            </a:r>
            <a:r>
              <a:rPr lang="it-IT" dirty="0"/>
              <a:t>, Linux, Mac </a:t>
            </a:r>
            <a:r>
              <a:rPr lang="it-IT" dirty="0" smtClean="0"/>
              <a:t>Os, </a:t>
            </a:r>
            <a:r>
              <a:rPr lang="it-IT" dirty="0" err="1" smtClean="0"/>
              <a:t>etc</a:t>
            </a:r>
            <a:r>
              <a:rPr lang="it-IT" dirty="0" smtClean="0"/>
              <a:t>) </a:t>
            </a:r>
            <a:r>
              <a:rPr lang="it-IT" dirty="0"/>
              <a:t>e si installano come </a:t>
            </a:r>
            <a:r>
              <a:rPr lang="it-IT" dirty="0" smtClean="0"/>
              <a:t>una normale </a:t>
            </a:r>
            <a:r>
              <a:rPr lang="it-IT" dirty="0"/>
              <a:t>applicazione (</a:t>
            </a:r>
            <a:r>
              <a:rPr lang="it-IT" dirty="0" err="1"/>
              <a:t>Vmware</a:t>
            </a:r>
            <a:r>
              <a:rPr lang="it-IT" dirty="0"/>
              <a:t> Player, Microsoft </a:t>
            </a:r>
            <a:r>
              <a:rPr lang="it-IT" dirty="0" smtClean="0"/>
              <a:t>Virtual Pc</a:t>
            </a:r>
            <a:r>
              <a:rPr lang="it-IT" dirty="0"/>
              <a:t>, </a:t>
            </a:r>
            <a:r>
              <a:rPr lang="it-IT" dirty="0" err="1"/>
              <a:t>Sun</a:t>
            </a:r>
            <a:r>
              <a:rPr lang="it-IT" dirty="0"/>
              <a:t> </a:t>
            </a:r>
            <a:r>
              <a:rPr lang="it-IT" dirty="0" err="1"/>
              <a:t>Innotek</a:t>
            </a:r>
            <a:r>
              <a:rPr lang="it-IT" dirty="0"/>
              <a:t> </a:t>
            </a:r>
            <a:r>
              <a:rPr lang="it-IT" dirty="0" err="1"/>
              <a:t>VirtualBox</a:t>
            </a:r>
            <a:r>
              <a:rPr lang="it-IT" dirty="0" smtClean="0"/>
              <a:t>), programma installato su un SO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273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Gerarchia e concetti delle </a:t>
            </a:r>
            <a:r>
              <a:rPr lang="it-IT" dirty="0" smtClean="0"/>
              <a:t>VM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355057"/>
            <a:ext cx="4395787" cy="3606798"/>
          </a:xfrm>
        </p:spPr>
      </p:pic>
      <p:sp>
        <p:nvSpPr>
          <p:cNvPr id="8" name="Segnaposto contenuto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 smtClean="0"/>
              <a:t>Al primo livello si troveranno tutte le normali applicazioni presenti all’interno della macchina </a:t>
            </a:r>
            <a:r>
              <a:rPr lang="it-IT" dirty="0"/>
              <a:t>H</a:t>
            </a:r>
            <a:r>
              <a:rPr lang="it-IT" dirty="0" smtClean="0"/>
              <a:t>ost , così come tutte le Virtual Machine attive al momento</a:t>
            </a:r>
          </a:p>
          <a:p>
            <a:r>
              <a:rPr lang="it-IT" dirty="0" smtClean="0"/>
              <a:t>Al secondo livello il VMM o Hypervisor che si appoggerà all’Hardware e ai sistemi di comunicazione ( Network ) dell’Host per fornirli sotto forma di  dispositivi virtuali alle VM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3019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Argomenti Affrontati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55712" y="3639714"/>
            <a:ext cx="4475617" cy="450014"/>
          </a:xfrm>
        </p:spPr>
        <p:txBody>
          <a:bodyPr/>
          <a:lstStyle/>
          <a:p>
            <a:pPr marL="347472" indent="-347472">
              <a:spcBef>
                <a:spcPts val="432"/>
              </a:spcBef>
              <a:buClr>
                <a:srgbClr val="F5A408"/>
              </a:buClr>
              <a:buFont typeface="Wingdings 3"/>
              <a:buChar char=""/>
            </a:pPr>
            <a:r>
              <a:rPr lang="it-IT" dirty="0"/>
              <a:t>Virtualizzazione </a:t>
            </a:r>
            <a:r>
              <a:rPr lang="it-IT" dirty="0" smtClean="0"/>
              <a:t>nell’ «Hardware»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it-IT" sz="1800" b="0" i="0" noProof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Linguaggi Compilati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it-IT" noProof="1" smtClean="0">
                <a:latin typeface="Century Gothic"/>
              </a:rPr>
              <a:t>Linguaggi Interpretati</a:t>
            </a:r>
            <a:r>
              <a:rPr lang="it-IT" sz="1800" b="0" i="0" noProof="1" smtClean="0">
                <a:solidFill>
                  <a:schemeClr val="tx1"/>
                </a:solidFill>
                <a:latin typeface="Century Gothic"/>
                <a:ea typeface="+mj-ea"/>
                <a:cs typeface="+mj-cs"/>
              </a:rPr>
              <a:t> </a:t>
            </a:r>
          </a:p>
          <a:p>
            <a:pPr marL="347472" indent="-347472">
              <a:spcBef>
                <a:spcPts val="432"/>
              </a:spcBef>
              <a:buClr>
                <a:srgbClr val="F5A408"/>
              </a:buClr>
              <a:buFont typeface="Wingdings 3"/>
              <a:buChar char=""/>
            </a:pPr>
            <a:r>
              <a:rPr lang="it-IT" noProof="1"/>
              <a:t>.</a:t>
            </a:r>
            <a:r>
              <a:rPr lang="it-IT" noProof="1" smtClean="0"/>
              <a:t>NET e Java</a:t>
            </a:r>
            <a:endParaRPr lang="it-IT" noProof="1"/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endParaRPr lang="it-IT" noProof="1">
              <a:latin typeface="Century Gothic"/>
            </a:endParaRP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it-IT" noProof="1" smtClean="0">
                <a:latin typeface="Century Gothic"/>
              </a:rPr>
              <a:t>Definizione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it-IT" noProof="1" smtClean="0">
                <a:latin typeface="Century Gothic"/>
              </a:rPr>
              <a:t>I Perché della Virtualizzazione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it-IT" noProof="1" smtClean="0">
                <a:latin typeface="Century Gothic"/>
              </a:rPr>
              <a:t>Termini Utili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r>
              <a:rPr lang="it-IT" noProof="1" smtClean="0">
                <a:latin typeface="Century Gothic"/>
              </a:rPr>
              <a:t>VMWare Player</a:t>
            </a: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endParaRPr lang="it-IT" sz="1800" b="0" i="0" noProof="1" smtClean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endParaRPr lang="it-IT" noProof="1">
              <a:latin typeface="Century Gothic"/>
            </a:endParaRPr>
          </a:p>
          <a:p>
            <a:pPr marL="347472" indent="-347472" algn="l" defTabSz="457200">
              <a:spcBef>
                <a:spcPts val="432"/>
              </a:spcBef>
              <a:spcAft>
                <a:spcPts val="600"/>
              </a:spcAft>
              <a:buClr>
                <a:srgbClr val="F5A408"/>
              </a:buClr>
              <a:buSzPct val="80000"/>
              <a:buFont typeface="Wingdings 3"/>
              <a:buChar char=""/>
            </a:pPr>
            <a:endParaRPr lang="it-IT" sz="1800" b="0" i="0" noProof="1" smtClean="0">
              <a:solidFill>
                <a:schemeClr val="tx1"/>
              </a:solidFill>
              <a:latin typeface="Century Gothic"/>
              <a:ea typeface="+mj-ea"/>
              <a:cs typeface="+mj-cs"/>
            </a:endParaRPr>
          </a:p>
        </p:txBody>
      </p:sp>
      <p:sp>
        <p:nvSpPr>
          <p:cNvPr id="5" name="Segnaposto contenuto 2"/>
          <p:cNvSpPr txBox="1">
            <a:spLocks/>
          </p:cNvSpPr>
          <p:nvPr/>
        </p:nvSpPr>
        <p:spPr>
          <a:xfrm>
            <a:off x="1255712" y="2032029"/>
            <a:ext cx="4475617" cy="450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7472" indent="-347472">
              <a:spcBef>
                <a:spcPts val="432"/>
              </a:spcBef>
              <a:buClr>
                <a:srgbClr val="F5A408"/>
              </a:buClr>
              <a:buFont typeface="Wingdings 3"/>
              <a:buChar char=""/>
            </a:pPr>
            <a:r>
              <a:rPr lang="it-IT" dirty="0" smtClean="0"/>
              <a:t>Virtualizzazione nel «Software»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5667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Linguaggi Compilati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compilazione è il processo per cui il programma, scritto in un linguaggio di programmazione ad alto livello, viene tradotto in un codice eseguibile per mezzo di un altro programma detto appunto compilatore</a:t>
            </a:r>
            <a:r>
              <a:rPr lang="it-IT" dirty="0" smtClean="0"/>
              <a:t>.</a:t>
            </a:r>
          </a:p>
          <a:p>
            <a:r>
              <a:rPr lang="it-IT" dirty="0"/>
              <a:t>La compilazione offre numerosi vantaggi, primo fra tutti il fatto di ottenere eseguibili velocissimi nella fase di run (esecuzione) adattando vari parametri di questa fase all'hardware a disposizione; ma ha lo svantaggio principale nel fatto che è necessario compilare un eseguibile diverso per ogni sistema operativo o hardware (</a:t>
            </a:r>
            <a:r>
              <a:rPr lang="it-IT" b="1" dirty="0">
                <a:solidFill>
                  <a:srgbClr val="FFFF00"/>
                </a:solidFill>
              </a:rPr>
              <a:t>piattaforma</a:t>
            </a:r>
            <a:r>
              <a:rPr lang="it-IT" dirty="0"/>
              <a:t>) sul quale si desidera rendere disponibile l'esecuzione ovvero viene a mancare la cosiddetta </a:t>
            </a:r>
            <a:r>
              <a:rPr lang="it-IT" b="1" dirty="0">
                <a:solidFill>
                  <a:srgbClr val="FFFF00"/>
                </a:solidFill>
              </a:rPr>
              <a:t>portabilità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1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Linguaggi Interpretati</a:t>
            </a:r>
            <a:endParaRPr lang="it-IT" dirty="0"/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codice sorgente, contenente le istruzioni da eseguire e (spesso) alcuni dati noti e costanti, può essere </a:t>
            </a:r>
            <a:r>
              <a:rPr lang="it-IT" dirty="0" smtClean="0"/>
              <a:t>eseguito </a:t>
            </a:r>
            <a:r>
              <a:rPr lang="it-IT" dirty="0"/>
              <a:t>passandolo ad un interprete che eseguirà le istruzioni in esso contenute, il che è la prassi normale per i linguaggi di </a:t>
            </a:r>
            <a:r>
              <a:rPr lang="it-IT" dirty="0" smtClean="0"/>
              <a:t>Scripting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430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.NET e Java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passato, la compilazione è stata la norma per tutti i linguaggi di programmazione di uso generale; attualmente vi sono numerosi linguaggi interpretati e di uso generale, come il linguaggio Java o quelli della piattaforma .NET, che applicano un approccio ibrido fra le due soluzioni, utilizzando un compilatore per produrre del codice in un linguaggio </a:t>
            </a:r>
            <a:r>
              <a:rPr lang="it-IT" i="1" dirty="0"/>
              <a:t>intermedio</a:t>
            </a:r>
            <a:r>
              <a:rPr lang="it-IT" dirty="0"/>
              <a:t> (detto bytecode) che viene successivamente </a:t>
            </a:r>
            <a:r>
              <a:rPr lang="it-IT" dirty="0" smtClean="0"/>
              <a:t>interpretato</a:t>
            </a:r>
          </a:p>
          <a:p>
            <a:r>
              <a:rPr lang="it-IT" dirty="0" smtClean="0"/>
              <a:t>Che cosa ha a che fare tutto questo con la Virtualizzazione?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9609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.NET e Java (2)</a:t>
            </a:r>
            <a:br>
              <a:rPr lang="it-IT" dirty="0" smtClean="0"/>
            </a:br>
            <a:r>
              <a:rPr lang="it-IT" dirty="0" smtClean="0"/>
              <a:t>leggere per conto nostro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1" dirty="0" smtClean="0"/>
              <a:t>Common </a:t>
            </a:r>
            <a:r>
              <a:rPr lang="it-IT" b="1" dirty="0"/>
              <a:t>Language Runtime</a:t>
            </a:r>
            <a:r>
              <a:rPr lang="it-IT" dirty="0"/>
              <a:t> (CLR), è il nome scelto da Microsoft per la macchina virtuale e le librerie standard della piattaforma .NET. Il CLR è l'ambiente di esecuzione del Common Intermediate Language, il linguaggio intermedio in cui i compilatori della piattaforma .NET traducono i linguaggi ad alto livello supportati dalla piattaforma stessa. </a:t>
            </a:r>
            <a:r>
              <a:rPr lang="it-IT" dirty="0" smtClean="0"/>
              <a:t>Più </a:t>
            </a:r>
            <a:r>
              <a:rPr lang="it-IT" dirty="0"/>
              <a:t>di 40 linguaggi sono supportati</a:t>
            </a:r>
            <a:r>
              <a:rPr lang="it-IT" dirty="0" smtClean="0"/>
              <a:t>.</a:t>
            </a:r>
          </a:p>
          <a:p>
            <a:r>
              <a:rPr lang="it-IT" dirty="0"/>
              <a:t>La </a:t>
            </a:r>
            <a:r>
              <a:rPr lang="it-IT" b="1" dirty="0"/>
              <a:t>macchina virtuale Java</a:t>
            </a:r>
            <a:r>
              <a:rPr lang="it-IT" dirty="0"/>
              <a:t>, detta anche </a:t>
            </a:r>
            <a:r>
              <a:rPr lang="it-IT" b="1" dirty="0"/>
              <a:t>Java Virtual Machine</a:t>
            </a:r>
            <a:r>
              <a:rPr lang="it-IT" dirty="0"/>
              <a:t> o </a:t>
            </a:r>
            <a:r>
              <a:rPr lang="it-IT" b="1" dirty="0"/>
              <a:t>JVM</a:t>
            </a:r>
            <a:r>
              <a:rPr lang="it-IT" dirty="0"/>
              <a:t>, è il componente della piattaforma Java che esegue i programmi tradotti in bytecode dopo una prima compilazione.</a:t>
            </a:r>
          </a:p>
        </p:txBody>
      </p:sp>
    </p:spTree>
    <p:extLst>
      <p:ext uri="{BB962C8B-B14F-4D97-AF65-F5344CB8AC3E}">
        <p14:creationId xmlns:p14="http://schemas.microsoft.com/office/powerpoint/2010/main" val="3800879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.NET e Java </a:t>
            </a:r>
            <a:r>
              <a:rPr lang="it-IT" dirty="0" smtClean="0"/>
              <a:t>(3)</a:t>
            </a:r>
            <a:endParaRPr lang="it-IT" dirty="0"/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17246" y="2388394"/>
            <a:ext cx="3167063" cy="2283818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2388394"/>
            <a:ext cx="3829050" cy="228546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503" y="2388394"/>
            <a:ext cx="28194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9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Virtualizzazione Hardware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termine </a:t>
            </a:r>
            <a:r>
              <a:rPr lang="it-IT" b="1" dirty="0"/>
              <a:t>virtualizzazione</a:t>
            </a:r>
            <a:r>
              <a:rPr lang="it-IT" dirty="0"/>
              <a:t> si riferisce alla possibilità di astrarre le componenti hardware, cioè fisiche, degli elaboratori al fine di renderle disponibili al software in forma di risorsa virtuale. Tramite questo processo è quindi possibile installare sistemi operativi su hardware virtuale; l'insieme delle componenti hardware virtuali (Hard Disk, RAM, CPU, NIC) prende il nome di macchina virtuale e su di esse può essere installato il software come, appunto, i sistemi operativi e relative </a:t>
            </a:r>
            <a:r>
              <a:rPr lang="it-IT" dirty="0" smtClean="0"/>
              <a:t>applicazioni.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33030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Perché Virtualizzare? (1)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simulazione di piattaforme hardware ancora in </a:t>
            </a:r>
            <a:r>
              <a:rPr lang="it-IT" dirty="0" smtClean="0"/>
              <a:t>fase </a:t>
            </a:r>
            <a:r>
              <a:rPr lang="it-IT" dirty="0"/>
              <a:t>di progettazione (è questo uno degli usi originari</a:t>
            </a:r>
            <a:r>
              <a:rPr lang="it-IT" dirty="0" smtClean="0"/>
              <a:t>)</a:t>
            </a:r>
          </a:p>
          <a:p>
            <a:r>
              <a:rPr lang="it-IT" dirty="0"/>
              <a:t>operazioni di "consolidamento": passare cioè </a:t>
            </a:r>
            <a:r>
              <a:rPr lang="it-IT" dirty="0" smtClean="0"/>
              <a:t>da avere </a:t>
            </a:r>
            <a:r>
              <a:rPr lang="it-IT" dirty="0"/>
              <a:t>n server fisici per n servizi, all'avere un </a:t>
            </a:r>
            <a:r>
              <a:rPr lang="it-IT" dirty="0" smtClean="0"/>
              <a:t>unico server </a:t>
            </a:r>
            <a:r>
              <a:rPr lang="it-IT" dirty="0"/>
              <a:t>fisico con x istanze del sistema </a:t>
            </a:r>
            <a:r>
              <a:rPr lang="it-IT" dirty="0" smtClean="0"/>
              <a:t>operativo, ognuna </a:t>
            </a:r>
            <a:r>
              <a:rPr lang="it-IT" dirty="0"/>
              <a:t>delle quali istanze può eseguire uno o </a:t>
            </a:r>
            <a:r>
              <a:rPr lang="it-IT" dirty="0" smtClean="0"/>
              <a:t>più servizi</a:t>
            </a:r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157" y="3884100"/>
            <a:ext cx="29908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82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cademic_Course_16x9_TP103039515" id="{36AC30B2-7B5E-40C4-A2A8-24A923A7C645}" vid="{5A576E4A-65A5-4321-8EED-8197384A1F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AE901BC-D190-49E6-8B33-2F32A0F2BF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corso accademico</Template>
  <TotalTime>0</TotalTime>
  <Words>906</Words>
  <Application>Microsoft Office PowerPoint</Application>
  <PresentationFormat>Personalizzato</PresentationFormat>
  <Paragraphs>69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Ione</vt:lpstr>
      <vt:lpstr>Virtualizzazione</vt:lpstr>
      <vt:lpstr>Argomenti Affrontati</vt:lpstr>
      <vt:lpstr>Linguaggi Compilati</vt:lpstr>
      <vt:lpstr>Linguaggi Interpretati</vt:lpstr>
      <vt:lpstr>.NET e Java (1)</vt:lpstr>
      <vt:lpstr>.NET e Java (2) leggere per conto nostro</vt:lpstr>
      <vt:lpstr>.NET e Java (3)</vt:lpstr>
      <vt:lpstr>Virtualizzazione Hardware</vt:lpstr>
      <vt:lpstr>Perché Virtualizzare? (1)</vt:lpstr>
      <vt:lpstr>Perché Virtualizzare? (2)</vt:lpstr>
      <vt:lpstr>Perché Virtualizzare? (3)</vt:lpstr>
      <vt:lpstr>Perché Virtualizzare? (4)</vt:lpstr>
      <vt:lpstr>Perché Virtualizzare? (5)</vt:lpstr>
      <vt:lpstr>Perché Virtualizzare? (6)</vt:lpstr>
      <vt:lpstr>Termini Utili</vt:lpstr>
      <vt:lpstr>Gerarchia e concetti delle VM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2013-01-03T15:40:26Z</dcterms:created>
  <dcterms:modified xsi:type="dcterms:W3CDTF">2015-11-23T11:18:50Z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TC030395169991</vt:lpwstr>
  </property>
</Properties>
</file>