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27"/>
  </p:notesMasterIdLst>
  <p:handoutMasterIdLst>
    <p:handoutMasterId r:id="rId28"/>
  </p:handoutMasterIdLst>
  <p:sldIdLst>
    <p:sldId id="286" r:id="rId3"/>
    <p:sldId id="287" r:id="rId4"/>
    <p:sldId id="289" r:id="rId5"/>
    <p:sldId id="290" r:id="rId6"/>
    <p:sldId id="291" r:id="rId7"/>
    <p:sldId id="292" r:id="rId8"/>
    <p:sldId id="293" r:id="rId9"/>
    <p:sldId id="294" r:id="rId10"/>
    <p:sldId id="295" r:id="rId11"/>
    <p:sldId id="296" r:id="rId12"/>
    <p:sldId id="297" r:id="rId13"/>
    <p:sldId id="298" r:id="rId14"/>
    <p:sldId id="299" r:id="rId15"/>
    <p:sldId id="300" r:id="rId16"/>
    <p:sldId id="302" r:id="rId17"/>
    <p:sldId id="303" r:id="rId18"/>
    <p:sldId id="304" r:id="rId19"/>
    <p:sldId id="305" r:id="rId20"/>
    <p:sldId id="306" r:id="rId21"/>
    <p:sldId id="307" r:id="rId22"/>
    <p:sldId id="308" r:id="rId23"/>
    <p:sldId id="311" r:id="rId24"/>
    <p:sldId id="309" r:id="rId25"/>
    <p:sldId id="310" r:id="rId2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1" autoAdjust="0"/>
    <p:restoredTop sz="95030" autoAdjust="0"/>
  </p:normalViewPr>
  <p:slideViewPr>
    <p:cSldViewPr snapToGrid="0" showGuides="1">
      <p:cViewPr varScale="1">
        <p:scale>
          <a:sx n="103" d="100"/>
          <a:sy n="103" d="100"/>
        </p:scale>
        <p:origin x="-108" y="-132"/>
      </p:cViewPr>
      <p:guideLst>
        <p:guide orient="horz" pos="2160"/>
        <p:guide pos="3840"/>
      </p:guideLst>
    </p:cSldViewPr>
  </p:slideViewPr>
  <p:outlineViewPr>
    <p:cViewPr>
      <p:scale>
        <a:sx n="33" d="100"/>
        <a:sy n="33" d="100"/>
      </p:scale>
      <p:origin x="48" y="15648"/>
    </p:cViewPr>
  </p:outlin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11/30/2015</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‹N›</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11/30/2015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‹N›</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smtClean="0"/>
              <a:t>Fare clic per modificare lo stile del titolo</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smtClean="0"/>
              <a:t>Fare clic per modificare lo stile del titolo</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0FF0622-75E4-48B8-A617-5428CA5926CE}"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smtClean="0"/>
              <a:t>Fare clic per modificare lo stile del titolo</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smtClean="0"/>
              <a:t>Fare clic per modificare lo stile del titolo</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it-IT" smtClean="0"/>
              <a:t>Fare clic per modificare lo stile del titolo</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algn="l" defTabSz="914400">
              <a:buNone/>
            </a:pPr>
            <a:r>
              <a:rPr lang="en-US" sz="1800" b="0" i="0">
                <a:latin typeface="Century Gothic"/>
                <a:ea typeface="+mn-ea"/>
                <a:cs typeface="+mn-cs"/>
              </a:rPr>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smtClean="0"/>
              <a:t>Fare clic per modificare lo stile del titolo</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7"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nchor="b"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it-IT" smtClean="0"/>
              <a:t>Fare clic per modificare lo stile del titolo</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Date Placeholder 4"/>
          <p:cNvSpPr>
            <a:spLocks noGrp="1"/>
          </p:cNvSpPr>
          <p:nvPr>
            <p:ph type="dt" sz="half" idx="10"/>
          </p:nvPr>
        </p:nvSpPr>
        <p:spPr/>
        <p:txBody>
          <a:bodyPr/>
          <a:lstStyle/>
          <a:p>
            <a:fld id="{40FF0622-75E4-48B8-A617-5428CA5926CE}"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16122087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Date Placeholder 6"/>
          <p:cNvSpPr>
            <a:spLocks noGrp="1"/>
          </p:cNvSpPr>
          <p:nvPr>
            <p:ph type="dt" sz="half" idx="10"/>
          </p:nvPr>
        </p:nvSpPr>
        <p:spPr/>
        <p:txBody>
          <a:bodyPr/>
          <a:lstStyle/>
          <a:p>
            <a:fld id="{40FF0622-75E4-48B8-A617-5428CA5926CE}"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7" name="Date Placeholder 4"/>
          <p:cNvSpPr>
            <a:spLocks noGrp="1"/>
          </p:cNvSpPr>
          <p:nvPr>
            <p:ph type="dt" sz="half" idx="10"/>
          </p:nvPr>
        </p:nvSpPr>
        <p:spPr/>
        <p:txBody>
          <a:bodyPr/>
          <a:lstStyle/>
          <a:p>
            <a:fld id="{40FF0622-75E4-48B8-A617-5428CA5926CE}" type="datetimeFigureOut">
              <a:rPr lang="en-US" smtClean="0"/>
              <a:t>11/30/2015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0FF0622-75E4-48B8-A617-5428CA5926CE}"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‹N›</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smtClean="0"/>
              <a:t>Fare clic per modificare lo stile del titolo</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11/30/2015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‹N›</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VMware Player – Interfaccia (1)</a:t>
            </a:r>
            <a:endParaRPr lang="it-IT" dirty="0"/>
          </a:p>
        </p:txBody>
      </p:sp>
      <p:sp>
        <p:nvSpPr>
          <p:cNvPr id="3" name="Segnaposto contenuto 2"/>
          <p:cNvSpPr>
            <a:spLocks noGrp="1"/>
          </p:cNvSpPr>
          <p:nvPr>
            <p:ph sz="half" idx="1"/>
          </p:nvPr>
        </p:nvSpPr>
        <p:spPr/>
        <p:txBody>
          <a:bodyPr>
            <a:normAutofit lnSpcReduction="10000"/>
          </a:bodyPr>
          <a:lstStyle/>
          <a:p>
            <a:r>
              <a:rPr lang="it-IT" dirty="0"/>
              <a:t>VMware </a:t>
            </a:r>
            <a:r>
              <a:rPr lang="it-IT" dirty="0" smtClean="0"/>
              <a:t>Player è </a:t>
            </a:r>
            <a:r>
              <a:rPr lang="it-IT" dirty="0"/>
              <a:t>un’applicazione che permette di creare </a:t>
            </a:r>
            <a:r>
              <a:rPr lang="it-IT" dirty="0" smtClean="0"/>
              <a:t>e gestire </a:t>
            </a:r>
            <a:r>
              <a:rPr lang="it-IT" dirty="0"/>
              <a:t>su un singolo PC (Host) un numero </a:t>
            </a:r>
            <a:r>
              <a:rPr lang="it-IT" dirty="0" smtClean="0"/>
              <a:t>di macchine </a:t>
            </a:r>
            <a:r>
              <a:rPr lang="it-IT" dirty="0"/>
              <a:t>virtuali (Guest) sulle quali è </a:t>
            </a:r>
            <a:r>
              <a:rPr lang="it-IT" dirty="0" smtClean="0"/>
              <a:t>possibile installare </a:t>
            </a:r>
            <a:r>
              <a:rPr lang="it-IT" dirty="0"/>
              <a:t>sistema operativo, programmi</a:t>
            </a:r>
            <a:r>
              <a:rPr lang="it-IT" dirty="0" smtClean="0"/>
              <a:t>, configurazioni </a:t>
            </a:r>
            <a:r>
              <a:rPr lang="it-IT" dirty="0"/>
              <a:t>di rete, ecc..</a:t>
            </a:r>
          </a:p>
          <a:p>
            <a:r>
              <a:rPr lang="it-IT" dirty="0" smtClean="0"/>
              <a:t>no </a:t>
            </a:r>
            <a:r>
              <a:rPr lang="it-IT" dirty="0" err="1"/>
              <a:t>multiboot</a:t>
            </a:r>
            <a:endParaRPr lang="it-IT" dirty="0"/>
          </a:p>
          <a:p>
            <a:r>
              <a:rPr lang="it-IT" dirty="0" smtClean="0"/>
              <a:t>multi </a:t>
            </a:r>
            <a:r>
              <a:rPr lang="it-IT" dirty="0"/>
              <a:t>OS (hardware </a:t>
            </a:r>
            <a:r>
              <a:rPr lang="it-IT" dirty="0" smtClean="0"/>
              <a:t>permettendo..)</a:t>
            </a:r>
          </a:p>
          <a:p>
            <a:r>
              <a:rPr lang="it-IT" dirty="0" smtClean="0"/>
              <a:t>Interfaccia solo in inglese</a:t>
            </a:r>
          </a:p>
          <a:p>
            <a:r>
              <a:rPr lang="it-IT" dirty="0" smtClean="0"/>
              <a:t>Minimale nelle sue funzioni</a:t>
            </a:r>
          </a:p>
          <a:p>
            <a:r>
              <a:rPr lang="it-IT" dirty="0" smtClean="0"/>
              <a:t>Gratuita!</a:t>
            </a:r>
            <a:endParaRPr lang="it-IT" dirty="0"/>
          </a:p>
        </p:txBody>
      </p:sp>
      <p:pic>
        <p:nvPicPr>
          <p:cNvPr id="7" name="Segnaposto contenuto 6"/>
          <p:cNvPicPr>
            <a:picLocks noGrp="1" noChangeAspect="1"/>
          </p:cNvPicPr>
          <p:nvPr>
            <p:ph sz="half" idx="2"/>
          </p:nvPr>
        </p:nvPicPr>
        <p:blipFill>
          <a:blip r:embed="rId2"/>
          <a:stretch>
            <a:fillRect/>
          </a:stretch>
        </p:blipFill>
        <p:spPr>
          <a:xfrm>
            <a:off x="5654675" y="2175731"/>
            <a:ext cx="4395788" cy="3960688"/>
          </a:xfrm>
          <a:prstGeom prst="rect">
            <a:avLst/>
          </a:prstGeom>
        </p:spPr>
      </p:pic>
    </p:spTree>
    <p:extLst>
      <p:ext uri="{BB962C8B-B14F-4D97-AF65-F5344CB8AC3E}">
        <p14:creationId xmlns:p14="http://schemas.microsoft.com/office/powerpoint/2010/main" val="390370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a:t>
            </a:r>
            <a:r>
              <a:rPr lang="it-IT" dirty="0" smtClean="0"/>
              <a:t>Hardware (1)</a:t>
            </a:r>
            <a:endParaRPr lang="it-IT" dirty="0"/>
          </a:p>
        </p:txBody>
      </p:sp>
      <p:sp>
        <p:nvSpPr>
          <p:cNvPr id="5" name="Segnaposto contenuto 4"/>
          <p:cNvSpPr>
            <a:spLocks noGrp="1"/>
          </p:cNvSpPr>
          <p:nvPr>
            <p:ph sz="half" idx="1"/>
          </p:nvPr>
        </p:nvSpPr>
        <p:spPr/>
        <p:txBody>
          <a:bodyPr/>
          <a:lstStyle/>
          <a:p>
            <a:endParaRPr lang="it-IT" dirty="0" smtClean="0"/>
          </a:p>
          <a:p>
            <a:r>
              <a:rPr lang="it-IT" dirty="0" smtClean="0"/>
              <a:t>Tramite questa finestra è possibile modificare tutti i possibili dispositivi virtuali che verranno emulati da VMware Player</a:t>
            </a:r>
          </a:p>
          <a:p>
            <a:r>
              <a:rPr lang="it-IT" dirty="0" smtClean="0"/>
              <a:t>Vediamoli uno per uno</a:t>
            </a:r>
          </a:p>
        </p:txBody>
      </p:sp>
      <p:sp>
        <p:nvSpPr>
          <p:cNvPr id="8" name="Segnaposto contenuto 7"/>
          <p:cNvSpPr>
            <a:spLocks noGrp="1"/>
          </p:cNvSpPr>
          <p:nvPr>
            <p:ph sz="half" idx="2"/>
          </p:nvPr>
        </p:nvSpPr>
        <p:spPr/>
        <p:txBody>
          <a:bodyPr/>
          <a:lstStyle/>
          <a:p>
            <a:endParaRPr lang="it-IT"/>
          </a:p>
        </p:txBody>
      </p:sp>
      <p:pic>
        <p:nvPicPr>
          <p:cNvPr id="10" name="Immagine 9"/>
          <p:cNvPicPr>
            <a:picLocks noChangeAspect="1"/>
          </p:cNvPicPr>
          <p:nvPr/>
        </p:nvPicPr>
        <p:blipFill>
          <a:blip r:embed="rId2"/>
          <a:stretch>
            <a:fillRect/>
          </a:stretch>
        </p:blipFill>
        <p:spPr>
          <a:xfrm>
            <a:off x="5530850" y="2044086"/>
            <a:ext cx="5043488" cy="4297142"/>
          </a:xfrm>
          <a:prstGeom prst="rect">
            <a:avLst/>
          </a:prstGeom>
        </p:spPr>
      </p:pic>
    </p:spTree>
    <p:extLst>
      <p:ext uri="{BB962C8B-B14F-4D97-AF65-F5344CB8AC3E}">
        <p14:creationId xmlns:p14="http://schemas.microsoft.com/office/powerpoint/2010/main" val="5300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(2) Memoria</a:t>
            </a:r>
            <a:endParaRPr lang="it-IT" dirty="0"/>
          </a:p>
        </p:txBody>
      </p:sp>
      <p:sp>
        <p:nvSpPr>
          <p:cNvPr id="5" name="Segnaposto contenuto 4"/>
          <p:cNvSpPr>
            <a:spLocks noGrp="1"/>
          </p:cNvSpPr>
          <p:nvPr>
            <p:ph sz="half" idx="1"/>
          </p:nvPr>
        </p:nvSpPr>
        <p:spPr/>
        <p:txBody>
          <a:bodyPr>
            <a:normAutofit lnSpcReduction="10000"/>
          </a:bodyPr>
          <a:lstStyle/>
          <a:p>
            <a:endParaRPr lang="it-IT" dirty="0" smtClean="0"/>
          </a:p>
          <a:p>
            <a:r>
              <a:rPr lang="it-IT" dirty="0" smtClean="0"/>
              <a:t>Per «Memory» viene indicata la memoria RAM messa a disposizione della VM</a:t>
            </a:r>
          </a:p>
          <a:p>
            <a:r>
              <a:rPr lang="it-IT" dirty="0" smtClean="0"/>
              <a:t>Come per un «normale» sistema operativo , maggiore è il numero maggiore sono le prestazioni , attenzione però sempre ad utilizzare il sistema operativo a 32 oppure a 64 a seconda non solo della tecnologia scelta ma anche della quantità di memoria scelta</a:t>
            </a:r>
          </a:p>
          <a:p>
            <a:r>
              <a:rPr lang="it-IT" dirty="0" smtClean="0"/>
              <a:t>Non superare la memoria normalmente libera nel sistema operativo HOST</a:t>
            </a:r>
          </a:p>
        </p:txBody>
      </p:sp>
      <p:sp>
        <p:nvSpPr>
          <p:cNvPr id="8" name="Segnaposto contenuto 7"/>
          <p:cNvSpPr>
            <a:spLocks noGrp="1"/>
          </p:cNvSpPr>
          <p:nvPr>
            <p:ph sz="half" idx="2"/>
          </p:nvPr>
        </p:nvSpPr>
        <p:spPr/>
        <p:txBody>
          <a:bodyPr>
            <a:normAutofit lnSpcReduction="10000"/>
          </a:bodyPr>
          <a:lstStyle/>
          <a:p>
            <a:endParaRPr lang="it-IT"/>
          </a:p>
        </p:txBody>
      </p:sp>
      <p:pic>
        <p:nvPicPr>
          <p:cNvPr id="2" name="Immagine 1"/>
          <p:cNvPicPr>
            <a:picLocks noChangeAspect="1"/>
          </p:cNvPicPr>
          <p:nvPr/>
        </p:nvPicPr>
        <p:blipFill>
          <a:blip r:embed="rId2"/>
          <a:stretch>
            <a:fillRect/>
          </a:stretch>
        </p:blipFill>
        <p:spPr>
          <a:xfrm>
            <a:off x="5348472" y="1257300"/>
            <a:ext cx="6381750" cy="5448300"/>
          </a:xfrm>
          <a:prstGeom prst="rect">
            <a:avLst/>
          </a:prstGeom>
        </p:spPr>
      </p:pic>
    </p:spTree>
    <p:extLst>
      <p:ext uri="{BB962C8B-B14F-4D97-AF65-F5344CB8AC3E}">
        <p14:creationId xmlns:p14="http://schemas.microsoft.com/office/powerpoint/2010/main" val="248830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(3) Processore</a:t>
            </a:r>
            <a:endParaRPr lang="it-IT" dirty="0"/>
          </a:p>
        </p:txBody>
      </p:sp>
      <p:sp>
        <p:nvSpPr>
          <p:cNvPr id="5" name="Segnaposto contenuto 4"/>
          <p:cNvSpPr>
            <a:spLocks noGrp="1"/>
          </p:cNvSpPr>
          <p:nvPr>
            <p:ph sz="half" idx="1"/>
          </p:nvPr>
        </p:nvSpPr>
        <p:spPr/>
        <p:txBody>
          <a:bodyPr>
            <a:normAutofit/>
          </a:bodyPr>
          <a:lstStyle/>
          <a:p>
            <a:r>
              <a:rPr lang="it-IT" dirty="0" smtClean="0"/>
              <a:t>La prima opzione permette di selezionare quanti core del nostro processore mettere a disposizione della VM</a:t>
            </a:r>
          </a:p>
          <a:p>
            <a:r>
              <a:rPr lang="it-IT" dirty="0" smtClean="0"/>
              <a:t>Il menù a tendina ci permette di selezionare il motore di virtualizzazione preferito.</a:t>
            </a:r>
          </a:p>
          <a:p>
            <a:endParaRPr lang="it-IT" dirty="0" smtClean="0"/>
          </a:p>
        </p:txBody>
      </p:sp>
      <p:sp>
        <p:nvSpPr>
          <p:cNvPr id="8" name="Segnaposto contenuto 7"/>
          <p:cNvSpPr>
            <a:spLocks noGrp="1"/>
          </p:cNvSpPr>
          <p:nvPr>
            <p:ph sz="half" idx="2"/>
          </p:nvPr>
        </p:nvSpPr>
        <p:spPr/>
        <p:txBody>
          <a:bodyPr>
            <a:normAutofit/>
          </a:bodyPr>
          <a:lstStyle/>
          <a:p>
            <a:endParaRPr lang="it-IT"/>
          </a:p>
        </p:txBody>
      </p:sp>
      <p:pic>
        <p:nvPicPr>
          <p:cNvPr id="3" name="Immagine 2"/>
          <p:cNvPicPr>
            <a:picLocks noChangeAspect="1"/>
          </p:cNvPicPr>
          <p:nvPr/>
        </p:nvPicPr>
        <p:blipFill>
          <a:blip r:embed="rId2"/>
          <a:stretch>
            <a:fillRect/>
          </a:stretch>
        </p:blipFill>
        <p:spPr>
          <a:xfrm>
            <a:off x="5654493" y="1262062"/>
            <a:ext cx="6372225" cy="5438775"/>
          </a:xfrm>
          <a:prstGeom prst="rect">
            <a:avLst/>
          </a:prstGeom>
        </p:spPr>
      </p:pic>
      <p:pic>
        <p:nvPicPr>
          <p:cNvPr id="7" name="Immagine 6"/>
          <p:cNvPicPr>
            <a:picLocks noChangeAspect="1"/>
          </p:cNvPicPr>
          <p:nvPr/>
        </p:nvPicPr>
        <p:blipFill>
          <a:blip r:embed="rId3"/>
          <a:stretch>
            <a:fillRect/>
          </a:stretch>
        </p:blipFill>
        <p:spPr>
          <a:xfrm>
            <a:off x="5819775" y="2309812"/>
            <a:ext cx="2914650" cy="1057275"/>
          </a:xfrm>
          <a:prstGeom prst="rect">
            <a:avLst/>
          </a:prstGeom>
        </p:spPr>
      </p:pic>
    </p:spTree>
    <p:extLst>
      <p:ext uri="{BB962C8B-B14F-4D97-AF65-F5344CB8AC3E}">
        <p14:creationId xmlns:p14="http://schemas.microsoft.com/office/powerpoint/2010/main" val="103658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Virtualization Engine (1)</a:t>
            </a:r>
            <a:endParaRPr lang="it-IT" dirty="0"/>
          </a:p>
        </p:txBody>
      </p:sp>
      <p:sp>
        <p:nvSpPr>
          <p:cNvPr id="5" name="Segnaposto contenuto 4"/>
          <p:cNvSpPr>
            <a:spLocks noGrp="1"/>
          </p:cNvSpPr>
          <p:nvPr>
            <p:ph sz="half" idx="1"/>
          </p:nvPr>
        </p:nvSpPr>
        <p:spPr/>
        <p:txBody>
          <a:bodyPr>
            <a:normAutofit/>
          </a:bodyPr>
          <a:lstStyle/>
          <a:p>
            <a:r>
              <a:rPr lang="it-IT" b="1" dirty="0" smtClean="0"/>
              <a:t>Binary Translation</a:t>
            </a:r>
            <a:endParaRPr lang="it-IT" b="1" dirty="0"/>
          </a:p>
          <a:p>
            <a:pPr lvl="1"/>
            <a:r>
              <a:rPr lang="it-IT" dirty="0"/>
              <a:t>il VMM </a:t>
            </a:r>
            <a:r>
              <a:rPr lang="it-IT" b="1" dirty="0" smtClean="0"/>
              <a:t>scansiona dinamicamente </a:t>
            </a:r>
            <a:r>
              <a:rPr lang="it-IT" b="1" dirty="0"/>
              <a:t>il codice prima della sua esecuzione </a:t>
            </a:r>
            <a:r>
              <a:rPr lang="it-IT" dirty="0" smtClean="0"/>
              <a:t>per sostituire </a:t>
            </a:r>
            <a:r>
              <a:rPr lang="it-IT" dirty="0"/>
              <a:t>a </a:t>
            </a:r>
            <a:r>
              <a:rPr lang="it-IT" b="1" dirty="0"/>
              <a:t>run time </a:t>
            </a:r>
            <a:r>
              <a:rPr lang="it-IT" dirty="0"/>
              <a:t>blocchi contenenti </a:t>
            </a:r>
            <a:r>
              <a:rPr lang="it-IT" b="1" dirty="0"/>
              <a:t>istruzioni problematiche </a:t>
            </a:r>
            <a:r>
              <a:rPr lang="it-IT" dirty="0" smtClean="0"/>
              <a:t>in blocchi </a:t>
            </a:r>
            <a:r>
              <a:rPr lang="it-IT" dirty="0"/>
              <a:t>equivalenti dal punto di vista funzionale e </a:t>
            </a:r>
            <a:r>
              <a:rPr lang="it-IT" dirty="0" smtClean="0"/>
              <a:t>contenenti istruzioni </a:t>
            </a:r>
            <a:r>
              <a:rPr lang="it-IT" dirty="0"/>
              <a:t>per la notifica di eccezioni al VMM</a:t>
            </a:r>
            <a:r>
              <a:rPr lang="it-IT" dirty="0" smtClean="0"/>
              <a:t>. I </a:t>
            </a:r>
            <a:r>
              <a:rPr lang="it-IT" dirty="0"/>
              <a:t>blocchi tradotti sono eseguiti direttamente sull’</a:t>
            </a:r>
            <a:r>
              <a:rPr lang="it-IT" dirty="0" err="1"/>
              <a:t>hw</a:t>
            </a:r>
            <a:r>
              <a:rPr lang="it-IT" dirty="0"/>
              <a:t> e conservati </a:t>
            </a:r>
            <a:r>
              <a:rPr lang="it-IT" dirty="0" smtClean="0"/>
              <a:t>in una </a:t>
            </a:r>
            <a:r>
              <a:rPr lang="it-IT" dirty="0"/>
              <a:t>cache apposita per riusi futuri</a:t>
            </a:r>
            <a:endParaRPr lang="it-IT" dirty="0" smtClean="0"/>
          </a:p>
        </p:txBody>
      </p:sp>
      <p:sp>
        <p:nvSpPr>
          <p:cNvPr id="8" name="Segnaposto contenuto 7"/>
          <p:cNvSpPr>
            <a:spLocks noGrp="1"/>
          </p:cNvSpPr>
          <p:nvPr>
            <p:ph sz="half" idx="2"/>
          </p:nvPr>
        </p:nvSpPr>
        <p:spPr/>
        <p:txBody>
          <a:bodyPr>
            <a:normAutofit/>
          </a:bodyPr>
          <a:lstStyle/>
          <a:p>
            <a:endParaRPr lang="it-IT" dirty="0" smtClean="0"/>
          </a:p>
          <a:p>
            <a:endParaRPr lang="it-IT" dirty="0"/>
          </a:p>
          <a:p>
            <a:endParaRPr lang="it-IT" dirty="0" smtClean="0"/>
          </a:p>
          <a:p>
            <a:r>
              <a:rPr lang="it-IT" b="1" dirty="0" smtClean="0"/>
              <a:t>Intel VT-x AMD-V ( EPT E RVI )</a:t>
            </a:r>
          </a:p>
          <a:p>
            <a:pPr lvl="1"/>
            <a:r>
              <a:rPr lang="it-IT" dirty="0" smtClean="0"/>
              <a:t>Implementate direttamente all’interno del processore, sono un set di istruzioni specifiche per le VM per accedere in modo diretto al processore , un nuovo set per l’indirizzamento della memoria e per migliorare le prestazioni.</a:t>
            </a:r>
          </a:p>
          <a:p>
            <a:endParaRPr lang="it-IT" dirty="0" smtClean="0"/>
          </a:p>
          <a:p>
            <a:pPr lvl="1"/>
            <a:endParaRPr lang="it-IT" dirty="0" smtClean="0"/>
          </a:p>
          <a:p>
            <a:pPr lvl="1"/>
            <a:endParaRPr lang="it-IT" dirty="0"/>
          </a:p>
        </p:txBody>
      </p:sp>
      <p:pic>
        <p:nvPicPr>
          <p:cNvPr id="2" name="Immagine 1"/>
          <p:cNvPicPr>
            <a:picLocks noChangeAspect="1"/>
          </p:cNvPicPr>
          <p:nvPr/>
        </p:nvPicPr>
        <p:blipFill>
          <a:blip r:embed="rId2"/>
          <a:stretch>
            <a:fillRect/>
          </a:stretch>
        </p:blipFill>
        <p:spPr>
          <a:xfrm>
            <a:off x="6395338" y="2147887"/>
            <a:ext cx="2914650" cy="1057275"/>
          </a:xfrm>
          <a:prstGeom prst="rect">
            <a:avLst/>
          </a:prstGeom>
        </p:spPr>
      </p:pic>
    </p:spTree>
    <p:extLst>
      <p:ext uri="{BB962C8B-B14F-4D97-AF65-F5344CB8AC3E}">
        <p14:creationId xmlns:p14="http://schemas.microsoft.com/office/powerpoint/2010/main" val="403874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Virtualization Engine (2)</a:t>
            </a:r>
            <a:endParaRPr lang="it-IT" dirty="0"/>
          </a:p>
        </p:txBody>
      </p:sp>
      <p:graphicFrame>
        <p:nvGraphicFramePr>
          <p:cNvPr id="6" name="Segnaposto contenuto 5"/>
          <p:cNvGraphicFramePr>
            <a:graphicFrameLocks noGrp="1"/>
          </p:cNvGraphicFramePr>
          <p:nvPr>
            <p:ph sz="half" idx="1"/>
            <p:extLst>
              <p:ext uri="{D42A27DB-BD31-4B8C-83A1-F6EECF244321}">
                <p14:modId xmlns:p14="http://schemas.microsoft.com/office/powerpoint/2010/main" val="3488493184"/>
              </p:ext>
            </p:extLst>
          </p:nvPr>
        </p:nvGraphicFramePr>
        <p:xfrm>
          <a:off x="1094076" y="1281597"/>
          <a:ext cx="4395786" cy="5072538"/>
        </p:xfrm>
        <a:graphic>
          <a:graphicData uri="http://schemas.openxmlformats.org/drawingml/2006/table">
            <a:tbl>
              <a:tblPr/>
              <a:tblGrid>
                <a:gridCol w="2197893"/>
                <a:gridCol w="2197893"/>
              </a:tblGrid>
              <a:tr h="1527450">
                <a:tc>
                  <a:txBody>
                    <a:bodyPr/>
                    <a:lstStyle/>
                    <a:p>
                      <a:pPr fontAlgn="t"/>
                      <a:r>
                        <a:rPr lang="en-US" sz="900" dirty="0">
                          <a:effectLst/>
                        </a:rPr>
                        <a:t>Disable acceleration for binary translation</a:t>
                      </a: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fontAlgn="t"/>
                      <a:r>
                        <a:rPr lang="it-IT" sz="900" dirty="0" smtClean="0"/>
                        <a:t>In rari casi , si potrebbe trovare che il giocatore sembra bloccarsi quando si installa o si esegue il software all'interno di una macchina virtuale. Questo problema si verifica in genere all'inizio dell'esecuzione del programma . In molti casi , è possibile evitare il problema disattivando temporaneamente l'accelerazione nella macchina virtuale . Dopo che il programma passa il punto in cui si verificano i problemi , deselezionare questa impostazione .</a:t>
                      </a:r>
                      <a:endParaRPr lang="en-US" sz="900" dirty="0">
                        <a:effectLst/>
                      </a:endParaRP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r>
              <a:tr h="1527450">
                <a:tc>
                  <a:txBody>
                    <a:bodyPr/>
                    <a:lstStyle/>
                    <a:p>
                      <a:pPr fontAlgn="t"/>
                      <a:r>
                        <a:rPr lang="en-US" sz="900">
                          <a:effectLst/>
                        </a:rPr>
                        <a:t>Virtualize Intel VT-x/EPT or AMD-V/RVI</a:t>
                      </a: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fontAlgn="t"/>
                      <a:r>
                        <a:rPr lang="it-IT" sz="900" dirty="0" smtClean="0"/>
                        <a:t>Player forza la modalità di esecuzione della macchina virtuale per VT-x / EPT o AMD- RVI . Modalità </a:t>
                      </a:r>
                      <a:r>
                        <a:rPr lang="it-IT" sz="900" dirty="0" err="1" smtClean="0"/>
                        <a:t>Physical</a:t>
                      </a:r>
                      <a:r>
                        <a:rPr lang="it-IT" sz="900" dirty="0" smtClean="0"/>
                        <a:t> </a:t>
                      </a:r>
                      <a:r>
                        <a:rPr lang="it-IT" sz="900" dirty="0" err="1" smtClean="0"/>
                        <a:t>Address</a:t>
                      </a:r>
                      <a:r>
                        <a:rPr lang="it-IT" sz="900" dirty="0" smtClean="0"/>
                        <a:t> Extension ( PAE ) devono essere autorizzati ad utilizzare </a:t>
                      </a:r>
                      <a:r>
                        <a:rPr lang="it-IT" sz="900" dirty="0" err="1" smtClean="0"/>
                        <a:t>virtualizzato</a:t>
                      </a:r>
                      <a:r>
                        <a:rPr lang="it-IT" sz="900" dirty="0" smtClean="0"/>
                        <a:t> AMD-V / RVI . Se la modalità di esecuzione non è supportata dal sistema </a:t>
                      </a:r>
                      <a:r>
                        <a:rPr lang="it-IT" sz="900" dirty="0" err="1" smtClean="0"/>
                        <a:t>host</a:t>
                      </a:r>
                      <a:r>
                        <a:rPr lang="it-IT" sz="900" dirty="0" smtClean="0"/>
                        <a:t> , </a:t>
                      </a:r>
                      <a:r>
                        <a:rPr lang="it-IT" sz="900" dirty="0" err="1" smtClean="0"/>
                        <a:t>virtualizzato</a:t>
                      </a:r>
                      <a:r>
                        <a:rPr lang="it-IT" sz="900" dirty="0" smtClean="0"/>
                        <a:t> VT- x / EPT o AMD / RVI non è disponibile . Se si esegue la migrazione della macchina virtuale ad un altro prodotto di </a:t>
                      </a:r>
                      <a:r>
                        <a:rPr lang="it-IT" sz="900" dirty="0" err="1" smtClean="0"/>
                        <a:t>VMware</a:t>
                      </a:r>
                      <a:r>
                        <a:rPr lang="it-IT" sz="900" dirty="0" smtClean="0"/>
                        <a:t> , </a:t>
                      </a:r>
                      <a:r>
                        <a:rPr lang="it-IT" sz="900" dirty="0" err="1" smtClean="0"/>
                        <a:t>virtualizzato</a:t>
                      </a:r>
                      <a:r>
                        <a:rPr lang="it-IT" sz="900" dirty="0" smtClean="0"/>
                        <a:t> VT- x / EPT o AMD-V / RVI potrebbe non essere disponibile .</a:t>
                      </a:r>
                      <a:endParaRPr lang="en-US" sz="900" dirty="0">
                        <a:effectLst/>
                      </a:endParaRP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r>
              <a:tr h="1123125">
                <a:tc>
                  <a:txBody>
                    <a:bodyPr/>
                    <a:lstStyle/>
                    <a:p>
                      <a:pPr fontAlgn="t"/>
                      <a:r>
                        <a:rPr lang="en-US" sz="900">
                          <a:effectLst/>
                        </a:rPr>
                        <a:t>Enable virtual CPU performance counters</a:t>
                      </a: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c>
                  <a:txBody>
                    <a:bodyPr/>
                    <a:lstStyle/>
                    <a:p>
                      <a:pPr fontAlgn="t"/>
                      <a:r>
                        <a:rPr lang="it-IT" sz="900" dirty="0" smtClean="0"/>
                        <a:t>Attivare questa funzione se si prevede di utilizzare le applicazioni di monitoraggio delle prestazioni , come </a:t>
                      </a:r>
                      <a:r>
                        <a:rPr lang="it-IT" sz="900" dirty="0" err="1" smtClean="0"/>
                        <a:t>VTune</a:t>
                      </a:r>
                      <a:r>
                        <a:rPr lang="it-IT" sz="900" dirty="0" smtClean="0"/>
                        <a:t> o </a:t>
                      </a:r>
                      <a:r>
                        <a:rPr lang="it-IT" sz="900" dirty="0" err="1" smtClean="0"/>
                        <a:t>OProfile</a:t>
                      </a:r>
                      <a:r>
                        <a:rPr lang="it-IT" sz="900" dirty="0" smtClean="0"/>
                        <a:t> ottimizzare o software di </a:t>
                      </a:r>
                      <a:r>
                        <a:rPr lang="it-IT" sz="900" dirty="0" err="1" smtClean="0"/>
                        <a:t>debug</a:t>
                      </a:r>
                      <a:r>
                        <a:rPr lang="it-IT" sz="900" dirty="0" smtClean="0"/>
                        <a:t> che viene eseguito all'interno della macchina virtuale. Questa funzione è disponibile solo se la compatibilità macchina virtuale è Workstation 9 o versioni successive .</a:t>
                      </a:r>
                      <a:endParaRPr lang="en-US" sz="900" dirty="0">
                        <a:effectLst/>
                      </a:endParaRPr>
                    </a:p>
                  </a:txBody>
                  <a:tcPr marL="37438" marR="37438" marT="22463" marB="22463">
                    <a:lnL w="12700" cap="flat" cmpd="sng" algn="ctr">
                      <a:solidFill>
                        <a:srgbClr val="DCDCDC"/>
                      </a:solidFill>
                      <a:prstDash val="solid"/>
                      <a:round/>
                      <a:headEnd type="none" w="med" len="med"/>
                      <a:tailEnd type="none" w="med" len="med"/>
                    </a:lnL>
                    <a:lnR w="12700" cap="flat" cmpd="sng" algn="ctr">
                      <a:solidFill>
                        <a:srgbClr val="DCDCDC"/>
                      </a:solidFill>
                      <a:prstDash val="solid"/>
                      <a:round/>
                      <a:headEnd type="none" w="med" len="med"/>
                      <a:tailEnd type="none" w="med" len="med"/>
                    </a:lnR>
                    <a:lnT w="12700" cap="flat" cmpd="sng" algn="ctr">
                      <a:solidFill>
                        <a:srgbClr val="DCDCDC"/>
                      </a:solidFill>
                      <a:prstDash val="solid"/>
                      <a:round/>
                      <a:headEnd type="none" w="med" len="med"/>
                      <a:tailEnd type="none" w="med" len="med"/>
                    </a:lnT>
                    <a:lnB w="12700" cap="flat" cmpd="sng" algn="ctr">
                      <a:solidFill>
                        <a:srgbClr val="DCDCDC"/>
                      </a:solidFill>
                      <a:prstDash val="solid"/>
                      <a:round/>
                      <a:headEnd type="none" w="med" len="med"/>
                      <a:tailEnd type="none" w="med" len="med"/>
                    </a:lnB>
                  </a:tcPr>
                </a:tc>
              </a:tr>
            </a:tbl>
          </a:graphicData>
        </a:graphic>
      </p:graphicFrame>
      <p:sp>
        <p:nvSpPr>
          <p:cNvPr id="8" name="Segnaposto contenuto 7"/>
          <p:cNvSpPr>
            <a:spLocks noGrp="1"/>
          </p:cNvSpPr>
          <p:nvPr>
            <p:ph sz="half" idx="2"/>
          </p:nvPr>
        </p:nvSpPr>
        <p:spPr/>
        <p:txBody>
          <a:bodyPr>
            <a:normAutofit/>
          </a:bodyPr>
          <a:lstStyle/>
          <a:p>
            <a:endParaRPr lang="it-IT" dirty="0" smtClean="0"/>
          </a:p>
          <a:p>
            <a:endParaRPr lang="it-IT" dirty="0"/>
          </a:p>
          <a:p>
            <a:endParaRPr lang="it-IT" dirty="0" smtClean="0"/>
          </a:p>
          <a:p>
            <a:endParaRPr lang="it-IT" dirty="0" smtClean="0"/>
          </a:p>
          <a:p>
            <a:endParaRPr lang="it-IT" dirty="0" smtClean="0"/>
          </a:p>
          <a:p>
            <a:pPr lvl="1"/>
            <a:endParaRPr lang="it-IT" dirty="0" smtClean="0"/>
          </a:p>
          <a:p>
            <a:pPr lvl="1"/>
            <a:endParaRPr lang="it-IT" dirty="0"/>
          </a:p>
        </p:txBody>
      </p:sp>
      <p:pic>
        <p:nvPicPr>
          <p:cNvPr id="3" name="Immagine 2"/>
          <p:cNvPicPr>
            <a:picLocks noChangeAspect="1"/>
          </p:cNvPicPr>
          <p:nvPr/>
        </p:nvPicPr>
        <p:blipFill>
          <a:blip r:embed="rId2"/>
          <a:stretch>
            <a:fillRect/>
          </a:stretch>
        </p:blipFill>
        <p:spPr>
          <a:xfrm>
            <a:off x="6096000" y="2054784"/>
            <a:ext cx="3009900" cy="1228725"/>
          </a:xfrm>
          <a:prstGeom prst="rect">
            <a:avLst/>
          </a:prstGeom>
        </p:spPr>
      </p:pic>
    </p:spTree>
    <p:extLst>
      <p:ext uri="{BB962C8B-B14F-4D97-AF65-F5344CB8AC3E}">
        <p14:creationId xmlns:p14="http://schemas.microsoft.com/office/powerpoint/2010/main" val="304511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(4) CD/DVD/Floppy</a:t>
            </a:r>
            <a:endParaRPr lang="it-IT" dirty="0"/>
          </a:p>
        </p:txBody>
      </p:sp>
      <p:sp>
        <p:nvSpPr>
          <p:cNvPr id="5" name="Segnaposto contenuto 4"/>
          <p:cNvSpPr>
            <a:spLocks noGrp="1"/>
          </p:cNvSpPr>
          <p:nvPr>
            <p:ph sz="half" idx="1"/>
          </p:nvPr>
        </p:nvSpPr>
        <p:spPr/>
        <p:txBody>
          <a:bodyPr>
            <a:normAutofit fontScale="92500" lnSpcReduction="20000"/>
          </a:bodyPr>
          <a:lstStyle/>
          <a:p>
            <a:r>
              <a:rPr lang="it-IT" dirty="0" smtClean="0"/>
              <a:t>Potendo emulare la presenza di Lettori e Masterizzatori CD/DVD dobbiamo necessariamente avere la possibilità di modificarne le caratteristiche.</a:t>
            </a:r>
          </a:p>
          <a:p>
            <a:r>
              <a:rPr lang="it-IT" dirty="0" smtClean="0"/>
              <a:t>Nella sezione «Device Status» possiamo attivare il nostro dispositivo all’accensione della VM tramite la scelta «Connect </a:t>
            </a:r>
            <a:r>
              <a:rPr lang="it-IT" dirty="0" err="1" smtClean="0"/>
              <a:t>at</a:t>
            </a:r>
            <a:r>
              <a:rPr lang="it-IT" dirty="0" smtClean="0"/>
              <a:t> </a:t>
            </a:r>
            <a:r>
              <a:rPr lang="it-IT" dirty="0" err="1" smtClean="0"/>
              <a:t>power</a:t>
            </a:r>
            <a:r>
              <a:rPr lang="it-IT" dirty="0" smtClean="0"/>
              <a:t> on» mentre con la scelta «</a:t>
            </a:r>
            <a:r>
              <a:rPr lang="it-IT" dirty="0" err="1" smtClean="0"/>
              <a:t>Connected</a:t>
            </a:r>
            <a:r>
              <a:rPr lang="it-IT" dirty="0" smtClean="0"/>
              <a:t>» possiamo temporaneamente disconnettere il dispositivo a nostro piacimento.</a:t>
            </a:r>
          </a:p>
          <a:p>
            <a:r>
              <a:rPr lang="it-IT" dirty="0" smtClean="0"/>
              <a:t>Nella sezione «Connection» abbiamo le stesse scelte effettuate in sede di scelta della sorgente di installazione del sistema operativo.</a:t>
            </a:r>
          </a:p>
        </p:txBody>
      </p:sp>
      <p:pic>
        <p:nvPicPr>
          <p:cNvPr id="9" name="Segnaposto contenuto 8"/>
          <p:cNvPicPr>
            <a:picLocks noGrp="1" noChangeAspect="1"/>
          </p:cNvPicPr>
          <p:nvPr>
            <p:ph sz="half" idx="2"/>
          </p:nvPr>
        </p:nvPicPr>
        <p:blipFill>
          <a:blip r:embed="rId2"/>
          <a:stretch>
            <a:fillRect/>
          </a:stretch>
        </p:blipFill>
        <p:spPr>
          <a:xfrm>
            <a:off x="5654675" y="2283430"/>
            <a:ext cx="4395788" cy="3745290"/>
          </a:xfrm>
          <a:prstGeom prst="rect">
            <a:avLst/>
          </a:prstGeom>
        </p:spPr>
      </p:pic>
    </p:spTree>
    <p:extLst>
      <p:ext uri="{BB962C8B-B14F-4D97-AF65-F5344CB8AC3E}">
        <p14:creationId xmlns:p14="http://schemas.microsoft.com/office/powerpoint/2010/main" val="3588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(5) CD/DVD/Floppy</a:t>
            </a:r>
            <a:endParaRPr lang="it-IT" dirty="0"/>
          </a:p>
        </p:txBody>
      </p:sp>
      <p:sp>
        <p:nvSpPr>
          <p:cNvPr id="5" name="Segnaposto contenuto 4"/>
          <p:cNvSpPr>
            <a:spLocks noGrp="1"/>
          </p:cNvSpPr>
          <p:nvPr>
            <p:ph sz="half" idx="1"/>
          </p:nvPr>
        </p:nvSpPr>
        <p:spPr/>
        <p:txBody>
          <a:bodyPr>
            <a:normAutofit fontScale="92500" lnSpcReduction="20000"/>
          </a:bodyPr>
          <a:lstStyle/>
          <a:p>
            <a:r>
              <a:rPr lang="it-IT" dirty="0" smtClean="0"/>
              <a:t>Nella sotto sezione «Advanced» abbiamo la possibilità di selezionare che tipo di lettore presentare alla nostra VM : </a:t>
            </a:r>
          </a:p>
          <a:p>
            <a:pPr lvl="1"/>
            <a:r>
              <a:rPr lang="it-IT" dirty="0" smtClean="0"/>
              <a:t>SCSI</a:t>
            </a:r>
          </a:p>
          <a:p>
            <a:pPr lvl="1"/>
            <a:r>
              <a:rPr lang="it-IT" dirty="0" smtClean="0"/>
              <a:t>IDE</a:t>
            </a:r>
          </a:p>
          <a:p>
            <a:r>
              <a:rPr lang="it-IT" dirty="0" smtClean="0"/>
              <a:t>Possiamo per ognuno configurarlo nel modo che preferiamo.</a:t>
            </a:r>
          </a:p>
          <a:p>
            <a:r>
              <a:rPr lang="it-IT" dirty="0" smtClean="0"/>
              <a:t>Infine la sezione «</a:t>
            </a:r>
            <a:r>
              <a:rPr lang="it-IT" dirty="0" err="1" smtClean="0"/>
              <a:t>Troubleshooting</a:t>
            </a:r>
            <a:r>
              <a:rPr lang="it-IT" dirty="0" smtClean="0"/>
              <a:t>» permette di attivare la periferica utilizzando delle impostazioni delle versioni precedenti di VMware Player nel caso in cui le impostazioni attuali non permettano la completa funzionalità della nostra periferica all’interno della nostra VM</a:t>
            </a:r>
          </a:p>
        </p:txBody>
      </p:sp>
      <p:sp>
        <p:nvSpPr>
          <p:cNvPr id="2" name="Segnaposto contenuto 1"/>
          <p:cNvSpPr>
            <a:spLocks noGrp="1"/>
          </p:cNvSpPr>
          <p:nvPr>
            <p:ph sz="half" idx="2"/>
          </p:nvPr>
        </p:nvSpPr>
        <p:spPr>
          <a:xfrm>
            <a:off x="5654493" y="4725911"/>
            <a:ext cx="4396341" cy="1530426"/>
          </a:xfrm>
        </p:spPr>
        <p:txBody>
          <a:bodyPr>
            <a:normAutofit fontScale="92500" lnSpcReduction="20000"/>
          </a:bodyPr>
          <a:lstStyle/>
          <a:p>
            <a:r>
              <a:rPr lang="it-IT" dirty="0" smtClean="0"/>
              <a:t>La sezione di gestione del floppy disk è analoga a quella per la gestione dei CD/DVD</a:t>
            </a:r>
            <a:endParaRPr lang="it-IT" dirty="0"/>
          </a:p>
        </p:txBody>
      </p:sp>
      <p:pic>
        <p:nvPicPr>
          <p:cNvPr id="3" name="Immagine 2"/>
          <p:cNvPicPr>
            <a:picLocks noChangeAspect="1"/>
          </p:cNvPicPr>
          <p:nvPr/>
        </p:nvPicPr>
        <p:blipFill>
          <a:blip r:embed="rId2"/>
          <a:stretch>
            <a:fillRect/>
          </a:stretch>
        </p:blipFill>
        <p:spPr>
          <a:xfrm>
            <a:off x="6723122" y="2056092"/>
            <a:ext cx="2524125" cy="2466975"/>
          </a:xfrm>
          <a:prstGeom prst="rect">
            <a:avLst/>
          </a:prstGeom>
        </p:spPr>
      </p:pic>
    </p:spTree>
    <p:extLst>
      <p:ext uri="{BB962C8B-B14F-4D97-AF65-F5344CB8AC3E}">
        <p14:creationId xmlns:p14="http://schemas.microsoft.com/office/powerpoint/2010/main" val="180843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(6) Network Adapter</a:t>
            </a:r>
            <a:endParaRPr lang="it-IT" dirty="0"/>
          </a:p>
        </p:txBody>
      </p:sp>
      <p:sp>
        <p:nvSpPr>
          <p:cNvPr id="5" name="Segnaposto contenuto 4"/>
          <p:cNvSpPr>
            <a:spLocks noGrp="1"/>
          </p:cNvSpPr>
          <p:nvPr>
            <p:ph sz="half" idx="1"/>
          </p:nvPr>
        </p:nvSpPr>
        <p:spPr/>
        <p:txBody>
          <a:bodyPr>
            <a:normAutofit/>
          </a:bodyPr>
          <a:lstStyle/>
          <a:p>
            <a:r>
              <a:rPr lang="it-IT" dirty="0" smtClean="0"/>
              <a:t>La gestione dell’interfaccia di rete permette di sfruttare molte potenzialità offerte da questa tecnologia , vediamole una per una.</a:t>
            </a:r>
          </a:p>
          <a:p>
            <a:r>
              <a:rPr lang="it-IT" dirty="0" err="1" smtClean="0"/>
              <a:t>Bridged</a:t>
            </a:r>
            <a:endParaRPr lang="it-IT" dirty="0" smtClean="0"/>
          </a:p>
          <a:p>
            <a:pPr lvl="1"/>
            <a:r>
              <a:rPr lang="it-IT" sz="1400" dirty="0" smtClean="0"/>
              <a:t>Selezionando questo tipo di connessione la VM sfrutterà l’adattatore di rete fisico presente nel sistema operativo Host , creando una propria identità ( nome computer, indirizzo IP , Mac </a:t>
            </a:r>
            <a:r>
              <a:rPr lang="it-IT" sz="1400" dirty="0" err="1" smtClean="0"/>
              <a:t>Address</a:t>
            </a:r>
            <a:r>
              <a:rPr lang="it-IT" sz="1400" dirty="0" smtClean="0"/>
              <a:t> </a:t>
            </a:r>
            <a:r>
              <a:rPr lang="it-IT" sz="1400" dirty="0" err="1" smtClean="0"/>
              <a:t>etc</a:t>
            </a:r>
            <a:r>
              <a:rPr lang="it-IT" sz="1400" dirty="0" smtClean="0"/>
              <a:t> ) come se fosse presente un nuovo Pc fisicamente collegato alla rete </a:t>
            </a:r>
            <a:r>
              <a:rPr lang="it-IT" sz="1400" dirty="0" smtClean="0"/>
              <a:t>locale. Usa la nostra rete fisica come indirizzo IP/MAC/</a:t>
            </a:r>
            <a:r>
              <a:rPr lang="it-IT" sz="1400" dirty="0" err="1" smtClean="0"/>
              <a:t>ecc</a:t>
            </a:r>
            <a:r>
              <a:rPr lang="it-IT" sz="1400" dirty="0" smtClean="0"/>
              <a:t>…</a:t>
            </a:r>
            <a:endParaRPr lang="it-IT" sz="1400" dirty="0" smtClean="0"/>
          </a:p>
        </p:txBody>
      </p:sp>
      <p:pic>
        <p:nvPicPr>
          <p:cNvPr id="7" name="Immagine 6"/>
          <p:cNvPicPr>
            <a:picLocks noChangeAspect="1"/>
          </p:cNvPicPr>
          <p:nvPr/>
        </p:nvPicPr>
        <p:blipFill>
          <a:blip r:embed="rId2"/>
          <a:stretch>
            <a:fillRect/>
          </a:stretch>
        </p:blipFill>
        <p:spPr>
          <a:xfrm>
            <a:off x="6504423" y="2060575"/>
            <a:ext cx="4924502" cy="4195763"/>
          </a:xfrm>
          <a:prstGeom prst="rect">
            <a:avLst/>
          </a:prstGeom>
        </p:spPr>
      </p:pic>
    </p:spTree>
    <p:extLst>
      <p:ext uri="{BB962C8B-B14F-4D97-AF65-F5344CB8AC3E}">
        <p14:creationId xmlns:p14="http://schemas.microsoft.com/office/powerpoint/2010/main" val="69538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(7) Network Adapter</a:t>
            </a:r>
            <a:endParaRPr lang="it-IT" dirty="0"/>
          </a:p>
        </p:txBody>
      </p:sp>
      <p:sp>
        <p:nvSpPr>
          <p:cNvPr id="5" name="Segnaposto contenuto 4"/>
          <p:cNvSpPr>
            <a:spLocks noGrp="1"/>
          </p:cNvSpPr>
          <p:nvPr>
            <p:ph sz="half" idx="1"/>
          </p:nvPr>
        </p:nvSpPr>
        <p:spPr/>
        <p:txBody>
          <a:bodyPr>
            <a:normAutofit/>
          </a:bodyPr>
          <a:lstStyle/>
          <a:p>
            <a:r>
              <a:rPr lang="it-IT" dirty="0"/>
              <a:t>Network </a:t>
            </a:r>
            <a:r>
              <a:rPr lang="it-IT" dirty="0" err="1"/>
              <a:t>Address</a:t>
            </a:r>
            <a:r>
              <a:rPr lang="it-IT" dirty="0"/>
              <a:t> Translation (NAT</a:t>
            </a:r>
            <a:r>
              <a:rPr lang="it-IT" dirty="0" smtClean="0"/>
              <a:t>)</a:t>
            </a:r>
          </a:p>
          <a:p>
            <a:pPr lvl="1"/>
            <a:r>
              <a:rPr lang="it-IT" dirty="0" smtClean="0"/>
              <a:t>Utilizzando questo tipo di connessione la VM condividerà con il sistema operativo Host il Mac </a:t>
            </a:r>
            <a:r>
              <a:rPr lang="it-IT" dirty="0" err="1" smtClean="0"/>
              <a:t>Address</a:t>
            </a:r>
            <a:r>
              <a:rPr lang="it-IT" dirty="0" smtClean="0"/>
              <a:t> e l’indirizzo IP.</a:t>
            </a:r>
          </a:p>
          <a:p>
            <a:pPr lvl="1"/>
            <a:r>
              <a:rPr lang="it-IT" dirty="0" smtClean="0"/>
              <a:t>Non sarà presente quindi un nuovo PC in rete locale e  quindi le VM non saranno contattabili dall’esterno.</a:t>
            </a:r>
          </a:p>
          <a:p>
            <a:pPr lvl="1"/>
            <a:r>
              <a:rPr lang="it-IT" dirty="0" smtClean="0"/>
              <a:t>Viene creata una rete virtuale privata tra il Guest e l’Host , tutto il traffico verrà gestito da un </a:t>
            </a:r>
            <a:r>
              <a:rPr lang="it-IT" dirty="0" err="1" smtClean="0"/>
              <a:t>device</a:t>
            </a:r>
            <a:r>
              <a:rPr lang="it-IT" dirty="0" smtClean="0"/>
              <a:t> virtuale che indirizzerà il traffico verso la VM </a:t>
            </a:r>
            <a:r>
              <a:rPr lang="it-IT" dirty="0" smtClean="0"/>
              <a:t>appropriata</a:t>
            </a:r>
            <a:endParaRPr lang="it-IT" dirty="0" smtClean="0"/>
          </a:p>
          <a:p>
            <a:pPr lvl="1"/>
            <a:endParaRPr lang="it-IT" dirty="0" smtClean="0"/>
          </a:p>
        </p:txBody>
      </p:sp>
      <p:pic>
        <p:nvPicPr>
          <p:cNvPr id="7" name="Immagine 6"/>
          <p:cNvPicPr>
            <a:picLocks noChangeAspect="1"/>
          </p:cNvPicPr>
          <p:nvPr/>
        </p:nvPicPr>
        <p:blipFill>
          <a:blip r:embed="rId2"/>
          <a:stretch>
            <a:fillRect/>
          </a:stretch>
        </p:blipFill>
        <p:spPr>
          <a:xfrm>
            <a:off x="6504423" y="2060575"/>
            <a:ext cx="4924502" cy="4195763"/>
          </a:xfrm>
          <a:prstGeom prst="rect">
            <a:avLst/>
          </a:prstGeom>
        </p:spPr>
      </p:pic>
    </p:spTree>
    <p:extLst>
      <p:ext uri="{BB962C8B-B14F-4D97-AF65-F5344CB8AC3E}">
        <p14:creationId xmlns:p14="http://schemas.microsoft.com/office/powerpoint/2010/main" val="2672557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(8) Network Adapter</a:t>
            </a:r>
            <a:endParaRPr lang="it-IT" dirty="0"/>
          </a:p>
        </p:txBody>
      </p:sp>
      <p:sp>
        <p:nvSpPr>
          <p:cNvPr id="5" name="Segnaposto contenuto 4"/>
          <p:cNvSpPr>
            <a:spLocks noGrp="1"/>
          </p:cNvSpPr>
          <p:nvPr>
            <p:ph sz="half" idx="1"/>
          </p:nvPr>
        </p:nvSpPr>
        <p:spPr/>
        <p:txBody>
          <a:bodyPr>
            <a:normAutofit/>
          </a:bodyPr>
          <a:lstStyle/>
          <a:p>
            <a:r>
              <a:rPr lang="it-IT" dirty="0"/>
              <a:t>Host-</a:t>
            </a:r>
            <a:r>
              <a:rPr lang="it-IT" dirty="0" err="1"/>
              <a:t>Only</a:t>
            </a:r>
            <a:r>
              <a:rPr lang="it-IT" dirty="0"/>
              <a:t> </a:t>
            </a:r>
            <a:r>
              <a:rPr lang="it-IT" dirty="0" smtClean="0"/>
              <a:t>Networking</a:t>
            </a:r>
          </a:p>
          <a:p>
            <a:pPr lvl="1"/>
            <a:r>
              <a:rPr lang="it-IT" dirty="0"/>
              <a:t>VMware </a:t>
            </a:r>
            <a:r>
              <a:rPr lang="it-IT" dirty="0" smtClean="0"/>
              <a:t>Player crea una rete privata virtuale (VPN) tra il Guest e l’Host</a:t>
            </a:r>
          </a:p>
          <a:p>
            <a:pPr lvl="1"/>
            <a:r>
              <a:rPr lang="it-IT" dirty="0" smtClean="0"/>
              <a:t>Ulteriori VM che utilizzano questa configurazione entreranno a far parte di questa VPN</a:t>
            </a:r>
          </a:p>
          <a:p>
            <a:pPr lvl="1"/>
            <a:endParaRPr lang="it-IT" dirty="0" smtClean="0"/>
          </a:p>
        </p:txBody>
      </p:sp>
      <p:pic>
        <p:nvPicPr>
          <p:cNvPr id="7" name="Immagine 6"/>
          <p:cNvPicPr>
            <a:picLocks noChangeAspect="1"/>
          </p:cNvPicPr>
          <p:nvPr/>
        </p:nvPicPr>
        <p:blipFill>
          <a:blip r:embed="rId2"/>
          <a:stretch>
            <a:fillRect/>
          </a:stretch>
        </p:blipFill>
        <p:spPr>
          <a:xfrm>
            <a:off x="6504423" y="2060575"/>
            <a:ext cx="4924502" cy="4195763"/>
          </a:xfrm>
          <a:prstGeom prst="rect">
            <a:avLst/>
          </a:prstGeom>
        </p:spPr>
      </p:pic>
    </p:spTree>
    <p:extLst>
      <p:ext uri="{BB962C8B-B14F-4D97-AF65-F5344CB8AC3E}">
        <p14:creationId xmlns:p14="http://schemas.microsoft.com/office/powerpoint/2010/main" val="383003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VMware Player – Interfaccia</a:t>
            </a:r>
            <a:r>
              <a:rPr lang="it-IT" dirty="0" smtClean="0"/>
              <a:t>(2)</a:t>
            </a:r>
            <a:endParaRPr lang="it-IT" dirty="0"/>
          </a:p>
        </p:txBody>
      </p:sp>
      <p:pic>
        <p:nvPicPr>
          <p:cNvPr id="7" name="Segnaposto contenuto 6"/>
          <p:cNvPicPr>
            <a:picLocks noGrp="1" noChangeAspect="1"/>
          </p:cNvPicPr>
          <p:nvPr>
            <p:ph sz="half" idx="2"/>
          </p:nvPr>
        </p:nvPicPr>
        <p:blipFill>
          <a:blip r:embed="rId2"/>
          <a:stretch>
            <a:fillRect/>
          </a:stretch>
        </p:blipFill>
        <p:spPr>
          <a:xfrm>
            <a:off x="3150578" y="2070956"/>
            <a:ext cx="4395788" cy="3960688"/>
          </a:xfrm>
          <a:prstGeom prst="rect">
            <a:avLst/>
          </a:prstGeom>
        </p:spPr>
      </p:pic>
      <p:sp>
        <p:nvSpPr>
          <p:cNvPr id="6" name="Rettangolo arrotondato 5"/>
          <p:cNvSpPr/>
          <p:nvPr/>
        </p:nvSpPr>
        <p:spPr>
          <a:xfrm>
            <a:off x="1652772" y="1628043"/>
            <a:ext cx="1409700" cy="88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Lista delle VM </a:t>
            </a:r>
            <a:endParaRPr lang="it-IT" dirty="0"/>
          </a:p>
        </p:txBody>
      </p:sp>
      <p:cxnSp>
        <p:nvCxnSpPr>
          <p:cNvPr id="9" name="Connettore 2 8"/>
          <p:cNvCxnSpPr>
            <a:stCxn id="6" idx="3"/>
          </p:cNvCxnSpPr>
          <p:nvPr/>
        </p:nvCxnSpPr>
        <p:spPr>
          <a:xfrm>
            <a:off x="3062472" y="2070956"/>
            <a:ext cx="623703" cy="6280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7715249" y="2247900"/>
            <a:ext cx="1400176"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Crea una nuova VM</a:t>
            </a:r>
            <a:endParaRPr lang="it-IT" dirty="0"/>
          </a:p>
        </p:txBody>
      </p:sp>
      <p:cxnSp>
        <p:nvCxnSpPr>
          <p:cNvPr id="13" name="Connettore 2 12"/>
          <p:cNvCxnSpPr>
            <a:stCxn id="11" idx="1"/>
          </p:cNvCxnSpPr>
          <p:nvPr/>
        </p:nvCxnSpPr>
        <p:spPr>
          <a:xfrm flipH="1">
            <a:off x="7067550" y="2605088"/>
            <a:ext cx="647699" cy="366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ttangolo arrotondato 13"/>
          <p:cNvSpPr/>
          <p:nvPr/>
        </p:nvSpPr>
        <p:spPr>
          <a:xfrm>
            <a:off x="7715249" y="3148744"/>
            <a:ext cx="1685926"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Apri una VM Esistente</a:t>
            </a:r>
            <a:endParaRPr lang="it-IT" dirty="0"/>
          </a:p>
        </p:txBody>
      </p:sp>
      <p:cxnSp>
        <p:nvCxnSpPr>
          <p:cNvPr id="15" name="Connettore 2 14"/>
          <p:cNvCxnSpPr/>
          <p:nvPr/>
        </p:nvCxnSpPr>
        <p:spPr>
          <a:xfrm flipH="1">
            <a:off x="7067549" y="3290888"/>
            <a:ext cx="647699" cy="366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ttangolo arrotondato 15"/>
          <p:cNvSpPr/>
          <p:nvPr/>
        </p:nvSpPr>
        <p:spPr>
          <a:xfrm>
            <a:off x="7715247" y="3976688"/>
            <a:ext cx="2619377"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Aggiorna a VMware Workstation</a:t>
            </a:r>
            <a:endParaRPr lang="it-IT" dirty="0"/>
          </a:p>
        </p:txBody>
      </p:sp>
      <p:cxnSp>
        <p:nvCxnSpPr>
          <p:cNvPr id="17" name="Connettore 2 16"/>
          <p:cNvCxnSpPr/>
          <p:nvPr/>
        </p:nvCxnSpPr>
        <p:spPr>
          <a:xfrm flipH="1">
            <a:off x="7067549" y="4191732"/>
            <a:ext cx="647700" cy="75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ttangolo arrotondato 18"/>
          <p:cNvSpPr/>
          <p:nvPr/>
        </p:nvSpPr>
        <p:spPr>
          <a:xfrm>
            <a:off x="7715246" y="4811685"/>
            <a:ext cx="1685929"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Aiuto!</a:t>
            </a:r>
            <a:endParaRPr lang="it-IT" dirty="0"/>
          </a:p>
        </p:txBody>
      </p:sp>
      <p:cxnSp>
        <p:nvCxnSpPr>
          <p:cNvPr id="20" name="Connettore 2 19"/>
          <p:cNvCxnSpPr/>
          <p:nvPr/>
        </p:nvCxnSpPr>
        <p:spPr>
          <a:xfrm flipH="1" flipV="1">
            <a:off x="7067549" y="4877532"/>
            <a:ext cx="626639" cy="15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26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(9) Network Adapter ( Advanced )</a:t>
            </a:r>
            <a:endParaRPr lang="it-IT" dirty="0"/>
          </a:p>
        </p:txBody>
      </p:sp>
      <p:sp>
        <p:nvSpPr>
          <p:cNvPr id="5" name="Segnaposto contenuto 4"/>
          <p:cNvSpPr>
            <a:spLocks noGrp="1"/>
          </p:cNvSpPr>
          <p:nvPr>
            <p:ph sz="half" idx="1"/>
          </p:nvPr>
        </p:nvSpPr>
        <p:spPr>
          <a:xfrm>
            <a:off x="1103312" y="2060575"/>
            <a:ext cx="4396339" cy="4336605"/>
          </a:xfrm>
        </p:spPr>
        <p:txBody>
          <a:bodyPr>
            <a:normAutofit fontScale="92500" lnSpcReduction="20000"/>
          </a:bodyPr>
          <a:lstStyle/>
          <a:p>
            <a:r>
              <a:rPr lang="it-IT" dirty="0" smtClean="0"/>
              <a:t>Tramite il sistema di «LAN </a:t>
            </a:r>
            <a:r>
              <a:rPr lang="it-IT" dirty="0" err="1" smtClean="0"/>
              <a:t>Segments</a:t>
            </a:r>
            <a:r>
              <a:rPr lang="it-IT" dirty="0" smtClean="0"/>
              <a:t>» è possibile creare dei segmenti di </a:t>
            </a:r>
            <a:r>
              <a:rPr lang="it-IT" dirty="0" err="1" smtClean="0"/>
              <a:t>lan</a:t>
            </a:r>
            <a:r>
              <a:rPr lang="it-IT" dirty="0" smtClean="0"/>
              <a:t> che comunicheranno solamente tra di loro , utile in caso di analisi e test multilivello , benchmark di rete e nel caso in cui l’isolamento della VM è vitale.</a:t>
            </a:r>
          </a:p>
          <a:p>
            <a:r>
              <a:rPr lang="it-IT" dirty="0" smtClean="0"/>
              <a:t>Network Adapter Advanced Settings permette di esplicitare alcuni parametri di rete : banda a disposizione , perdita di pacchetti accettabile ed infine definire un particolare Mac </a:t>
            </a:r>
            <a:r>
              <a:rPr lang="it-IT" dirty="0" err="1" smtClean="0"/>
              <a:t>Address</a:t>
            </a:r>
            <a:r>
              <a:rPr lang="it-IT" dirty="0" smtClean="0"/>
              <a:t> per la nostra VM.</a:t>
            </a:r>
          </a:p>
          <a:p>
            <a:r>
              <a:rPr lang="it-IT" dirty="0" smtClean="0"/>
              <a:t>Quando si seleziona una connessione «</a:t>
            </a:r>
            <a:r>
              <a:rPr lang="it-IT" dirty="0" err="1" smtClean="0"/>
              <a:t>Bridged</a:t>
            </a:r>
            <a:r>
              <a:rPr lang="it-IT" dirty="0" smtClean="0"/>
              <a:t>» è necessario selezionare quali periferiche presenti nell’Host utilizzare per effettuare il bridge.</a:t>
            </a:r>
          </a:p>
        </p:txBody>
      </p:sp>
      <p:pic>
        <p:nvPicPr>
          <p:cNvPr id="6" name="Immagine 5"/>
          <p:cNvPicPr>
            <a:picLocks noChangeAspect="1"/>
          </p:cNvPicPr>
          <p:nvPr/>
        </p:nvPicPr>
        <p:blipFill>
          <a:blip r:embed="rId2"/>
          <a:stretch>
            <a:fillRect/>
          </a:stretch>
        </p:blipFill>
        <p:spPr>
          <a:xfrm>
            <a:off x="5978466" y="1853249"/>
            <a:ext cx="2637015" cy="2313310"/>
          </a:xfrm>
          <a:prstGeom prst="rect">
            <a:avLst/>
          </a:prstGeom>
        </p:spPr>
      </p:pic>
      <p:pic>
        <p:nvPicPr>
          <p:cNvPr id="8" name="Immagine 7"/>
          <p:cNvPicPr>
            <a:picLocks noChangeAspect="1"/>
          </p:cNvPicPr>
          <p:nvPr/>
        </p:nvPicPr>
        <p:blipFill>
          <a:blip r:embed="rId3"/>
          <a:stretch>
            <a:fillRect/>
          </a:stretch>
        </p:blipFill>
        <p:spPr>
          <a:xfrm>
            <a:off x="8880542" y="1853248"/>
            <a:ext cx="1842092" cy="2302615"/>
          </a:xfrm>
          <a:prstGeom prst="rect">
            <a:avLst/>
          </a:prstGeom>
        </p:spPr>
      </p:pic>
      <p:pic>
        <p:nvPicPr>
          <p:cNvPr id="9" name="Immagine 8"/>
          <p:cNvPicPr>
            <a:picLocks noChangeAspect="1"/>
          </p:cNvPicPr>
          <p:nvPr/>
        </p:nvPicPr>
        <p:blipFill>
          <a:blip r:embed="rId4"/>
          <a:stretch>
            <a:fillRect/>
          </a:stretch>
        </p:blipFill>
        <p:spPr>
          <a:xfrm>
            <a:off x="5978466" y="4492180"/>
            <a:ext cx="5162550" cy="1905000"/>
          </a:xfrm>
          <a:prstGeom prst="rect">
            <a:avLst/>
          </a:prstGeom>
        </p:spPr>
      </p:pic>
    </p:spTree>
    <p:extLst>
      <p:ext uri="{BB962C8B-B14F-4D97-AF65-F5344CB8AC3E}">
        <p14:creationId xmlns:p14="http://schemas.microsoft.com/office/powerpoint/2010/main" val="404841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(10)</a:t>
            </a:r>
            <a:endParaRPr lang="it-IT" dirty="0"/>
          </a:p>
        </p:txBody>
      </p:sp>
      <p:sp>
        <p:nvSpPr>
          <p:cNvPr id="5" name="Segnaposto contenuto 4"/>
          <p:cNvSpPr>
            <a:spLocks noGrp="1"/>
          </p:cNvSpPr>
          <p:nvPr>
            <p:ph sz="half" idx="1"/>
          </p:nvPr>
        </p:nvSpPr>
        <p:spPr>
          <a:xfrm>
            <a:off x="1103312" y="2060575"/>
            <a:ext cx="4396339" cy="4336605"/>
          </a:xfrm>
        </p:spPr>
        <p:txBody>
          <a:bodyPr>
            <a:normAutofit/>
          </a:bodyPr>
          <a:lstStyle/>
          <a:p>
            <a:r>
              <a:rPr lang="it-IT" dirty="0" smtClean="0"/>
              <a:t>E’ possibile aggiungere nuovo hardware a seconda delle nostre necessità.</a:t>
            </a:r>
          </a:p>
          <a:p>
            <a:r>
              <a:rPr lang="it-IT" dirty="0" smtClean="0"/>
              <a:t>Non è obbligatorio , ma caldamente consigliato , aggiungere le periferiche all’atto della creazione della nostra VM.</a:t>
            </a:r>
          </a:p>
          <a:p>
            <a:r>
              <a:rPr lang="it-IT" dirty="0" smtClean="0"/>
              <a:t>A seconda delle nostre necessità di spazio dati possiamo aggiungere anche nuove partizioni , nuovi hard disk.</a:t>
            </a:r>
          </a:p>
        </p:txBody>
      </p:sp>
      <p:pic>
        <p:nvPicPr>
          <p:cNvPr id="7" name="Immagine 6"/>
          <p:cNvPicPr>
            <a:picLocks noChangeAspect="1"/>
          </p:cNvPicPr>
          <p:nvPr/>
        </p:nvPicPr>
        <p:blipFill>
          <a:blip r:embed="rId2"/>
          <a:stretch>
            <a:fillRect/>
          </a:stretch>
        </p:blipFill>
        <p:spPr>
          <a:xfrm>
            <a:off x="5970198" y="1421175"/>
            <a:ext cx="3726474" cy="3254342"/>
          </a:xfrm>
          <a:prstGeom prst="rect">
            <a:avLst/>
          </a:prstGeom>
        </p:spPr>
      </p:pic>
      <p:pic>
        <p:nvPicPr>
          <p:cNvPr id="10" name="Immagine 9"/>
          <p:cNvPicPr>
            <a:picLocks noChangeAspect="1"/>
          </p:cNvPicPr>
          <p:nvPr/>
        </p:nvPicPr>
        <p:blipFill>
          <a:blip r:embed="rId3"/>
          <a:stretch>
            <a:fillRect/>
          </a:stretch>
        </p:blipFill>
        <p:spPr>
          <a:xfrm>
            <a:off x="8100203" y="2821705"/>
            <a:ext cx="3713104" cy="3242665"/>
          </a:xfrm>
          <a:prstGeom prst="rect">
            <a:avLst/>
          </a:prstGeom>
        </p:spPr>
      </p:pic>
    </p:spTree>
    <p:extLst>
      <p:ext uri="{BB962C8B-B14F-4D97-AF65-F5344CB8AC3E}">
        <p14:creationId xmlns:p14="http://schemas.microsoft.com/office/powerpoint/2010/main" val="59649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a:t>
            </a:r>
            <a:r>
              <a:rPr lang="it-IT" dirty="0" smtClean="0"/>
              <a:t>Player – Finalizzare Installazione</a:t>
            </a:r>
            <a:endParaRPr lang="it-IT" dirty="0"/>
          </a:p>
        </p:txBody>
      </p:sp>
      <p:sp>
        <p:nvSpPr>
          <p:cNvPr id="5" name="Segnaposto contenuto 4"/>
          <p:cNvSpPr>
            <a:spLocks noGrp="1"/>
          </p:cNvSpPr>
          <p:nvPr>
            <p:ph sz="half" idx="1"/>
          </p:nvPr>
        </p:nvSpPr>
        <p:spPr>
          <a:xfrm>
            <a:off x="1103312" y="2060575"/>
            <a:ext cx="4396339" cy="4336605"/>
          </a:xfrm>
        </p:spPr>
        <p:txBody>
          <a:bodyPr>
            <a:normAutofit/>
          </a:bodyPr>
          <a:lstStyle/>
          <a:p>
            <a:r>
              <a:rPr lang="it-IT" dirty="0" smtClean="0"/>
              <a:t>Dopo aver modificato a nostro piacimento l’Hardware da Virtualizzare possiamo finalmente premere il tasto «</a:t>
            </a:r>
            <a:r>
              <a:rPr lang="it-IT" dirty="0" err="1" smtClean="0"/>
              <a:t>Finish</a:t>
            </a:r>
            <a:r>
              <a:rPr lang="it-IT" dirty="0" smtClean="0"/>
              <a:t>» e goderci l’installazione di Windows 8.</a:t>
            </a:r>
          </a:p>
        </p:txBody>
      </p:sp>
      <p:pic>
        <p:nvPicPr>
          <p:cNvPr id="6" name="Immagine 5"/>
          <p:cNvPicPr>
            <a:picLocks noChangeAspect="1"/>
          </p:cNvPicPr>
          <p:nvPr/>
        </p:nvPicPr>
        <p:blipFill>
          <a:blip r:embed="rId2"/>
          <a:stretch>
            <a:fillRect/>
          </a:stretch>
        </p:blipFill>
        <p:spPr>
          <a:xfrm>
            <a:off x="5747638" y="2241689"/>
            <a:ext cx="4210050" cy="3829050"/>
          </a:xfrm>
          <a:prstGeom prst="rect">
            <a:avLst/>
          </a:prstGeom>
        </p:spPr>
      </p:pic>
    </p:spTree>
    <p:extLst>
      <p:ext uri="{BB962C8B-B14F-4D97-AF65-F5344CB8AC3E}">
        <p14:creationId xmlns:p14="http://schemas.microsoft.com/office/powerpoint/2010/main" val="75354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Termini Utili (1)</a:t>
            </a:r>
            <a:endParaRPr lang="it-IT" dirty="0"/>
          </a:p>
        </p:txBody>
      </p:sp>
      <p:sp>
        <p:nvSpPr>
          <p:cNvPr id="5" name="Segnaposto contenuto 4"/>
          <p:cNvSpPr>
            <a:spLocks noGrp="1"/>
          </p:cNvSpPr>
          <p:nvPr>
            <p:ph sz="half" idx="1"/>
          </p:nvPr>
        </p:nvSpPr>
        <p:spPr>
          <a:xfrm>
            <a:off x="613913" y="2060575"/>
            <a:ext cx="10964174" cy="4336605"/>
          </a:xfrm>
        </p:spPr>
        <p:txBody>
          <a:bodyPr>
            <a:normAutofit fontScale="85000" lnSpcReduction="20000"/>
          </a:bodyPr>
          <a:lstStyle/>
          <a:p>
            <a:r>
              <a:rPr lang="it-IT" dirty="0" smtClean="0"/>
              <a:t>Mac </a:t>
            </a:r>
            <a:r>
              <a:rPr lang="it-IT" dirty="0" err="1" smtClean="0"/>
              <a:t>Address</a:t>
            </a:r>
            <a:r>
              <a:rPr lang="it-IT" dirty="0"/>
              <a:t> : </a:t>
            </a:r>
            <a:r>
              <a:rPr lang="it-IT" dirty="0" smtClean="0"/>
              <a:t>indirizzo </a:t>
            </a:r>
            <a:r>
              <a:rPr lang="it-IT" dirty="0"/>
              <a:t>MAC (in inglese MAC </a:t>
            </a:r>
            <a:r>
              <a:rPr lang="it-IT" dirty="0" err="1"/>
              <a:t>address</a:t>
            </a:r>
            <a:r>
              <a:rPr lang="it-IT" dirty="0"/>
              <a:t>, dove MAC sta per Media Access Control), detto anche indirizzo fisico, indirizzo ethernet o indirizzo LAN, è un codice di 48 bit (6 byte) assegnato in modo univoco dal produttore ad ogni scheda di rete ethernet prodotta al mondo, tuttavia modificabile a livello </a:t>
            </a:r>
            <a:r>
              <a:rPr lang="it-IT" dirty="0" smtClean="0"/>
              <a:t>software. Rappresenta </a:t>
            </a:r>
            <a:r>
              <a:rPr lang="it-IT" dirty="0"/>
              <a:t>in sostanza un identificativo per un particolare dispositivo di rete a livello di rete locale: ad esempio due schede di rete in due diversi calcolatori avranno due diversi nomi (e quindi diversi indirizzi MAC), così come avranno nomi diversi una scheda Ethernet ed una scheda wireless posizionate nel medesimo computer</a:t>
            </a:r>
            <a:r>
              <a:rPr lang="it-IT" dirty="0" smtClean="0"/>
              <a:t>.</a:t>
            </a:r>
          </a:p>
          <a:p>
            <a:r>
              <a:rPr lang="it-IT" dirty="0" smtClean="0"/>
              <a:t>SCSI : (</a:t>
            </a:r>
            <a:r>
              <a:rPr lang="it-IT" dirty="0"/>
              <a:t>acronimo di Small Computer System Interface) è un'interfaccia standard progettata per realizzare il trasferimento di dati </a:t>
            </a:r>
            <a:r>
              <a:rPr lang="it-IT" dirty="0" smtClean="0"/>
              <a:t>bus. Per </a:t>
            </a:r>
            <a:r>
              <a:rPr lang="it-IT" dirty="0"/>
              <a:t>collegare un computer ad un </a:t>
            </a:r>
            <a:r>
              <a:rPr lang="it-IT" dirty="0" err="1"/>
              <a:t>host</a:t>
            </a:r>
            <a:r>
              <a:rPr lang="it-IT" dirty="0"/>
              <a:t>, il bus di collegamento ha bisogno di un </a:t>
            </a:r>
            <a:r>
              <a:rPr lang="it-IT" dirty="0" err="1"/>
              <a:t>host</a:t>
            </a:r>
            <a:r>
              <a:rPr lang="it-IT" dirty="0"/>
              <a:t> </a:t>
            </a:r>
            <a:r>
              <a:rPr lang="it-IT" dirty="0" err="1"/>
              <a:t>adapter</a:t>
            </a:r>
            <a:r>
              <a:rPr lang="it-IT" dirty="0"/>
              <a:t> SCSI che gestisce il trasferimento dei dati sul bus stesso. La periferica deve disporre di un controller SCSI, che è solitamente incorporato in tutte le periferiche, ad eccezione di quelle di più vecchia concezione. L'interfaccia SCSI viene per lo più usata per la comunicazione con unità hard disk e unità nastro di memorizzazione di massa, ma anche per connettere una vasta gamma di dispositivi, come scanner d'immagini, lettori e scrittori di CD (CD-R e CD-RW), lettori DVD. In effetti lo standard SCSI è stato ideato per favorire l'</a:t>
            </a:r>
            <a:r>
              <a:rPr lang="it-IT" dirty="0" err="1"/>
              <a:t>intercambiabiltà</a:t>
            </a:r>
            <a:r>
              <a:rPr lang="it-IT" dirty="0"/>
              <a:t> e la compatibilità dei dispositivi (tutti, almeno in teoria). Esistono anche stampanti </a:t>
            </a:r>
            <a:r>
              <a:rPr lang="it-IT" dirty="0" smtClean="0"/>
              <a:t>SCSI. In </a:t>
            </a:r>
            <a:r>
              <a:rPr lang="it-IT" dirty="0"/>
              <a:t>passato l'interfaccia SCSI era molto diffusa in ogni tipologia di computer, mentre attualmente trova un vasto impiego solamente in workstation, server e periferiche di fascia alta (cioè con elevate prestazioni). I computer desktop e portatili sono invece di solito equipaggiati con l'interfaccia ATA/IDE (acronimi rispettivamente di Advanced Technology Attachment e </a:t>
            </a:r>
            <a:r>
              <a:rPr lang="it-IT" dirty="0" err="1"/>
              <a:t>Integrated</a:t>
            </a:r>
            <a:r>
              <a:rPr lang="it-IT" dirty="0"/>
              <a:t> Drive </a:t>
            </a:r>
            <a:r>
              <a:rPr lang="it-IT" dirty="0" err="1"/>
              <a:t>Electronics</a:t>
            </a:r>
            <a:r>
              <a:rPr lang="it-IT" dirty="0"/>
              <a:t>) per gli hard disk e con l'interfaccia USB (Universal Serial Bus) per altre periferiche di uso comune. Queste ultime interfacce sono più lente della SCSI, ma anche più economiche. Notare che l'USB utilizza lo stesso set di comandi dello SCSI per implementare alcune delle sue funzionalità.</a:t>
            </a:r>
            <a:endParaRPr lang="it-IT" dirty="0" smtClean="0"/>
          </a:p>
          <a:p>
            <a:endParaRPr lang="it-IT" dirty="0" smtClean="0"/>
          </a:p>
        </p:txBody>
      </p:sp>
    </p:spTree>
    <p:extLst>
      <p:ext uri="{BB962C8B-B14F-4D97-AF65-F5344CB8AC3E}">
        <p14:creationId xmlns:p14="http://schemas.microsoft.com/office/powerpoint/2010/main" val="117532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Hardware </a:t>
            </a:r>
            <a:r>
              <a:rPr lang="it-IT" dirty="0" smtClean="0"/>
              <a:t>Termini Utili (2)</a:t>
            </a:r>
            <a:endParaRPr lang="it-IT" dirty="0"/>
          </a:p>
        </p:txBody>
      </p:sp>
      <p:sp>
        <p:nvSpPr>
          <p:cNvPr id="5" name="Segnaposto contenuto 4"/>
          <p:cNvSpPr>
            <a:spLocks noGrp="1"/>
          </p:cNvSpPr>
          <p:nvPr>
            <p:ph sz="half" idx="1"/>
          </p:nvPr>
        </p:nvSpPr>
        <p:spPr>
          <a:xfrm>
            <a:off x="613913" y="2060575"/>
            <a:ext cx="10964174" cy="4336605"/>
          </a:xfrm>
        </p:spPr>
        <p:txBody>
          <a:bodyPr>
            <a:normAutofit/>
          </a:bodyPr>
          <a:lstStyle/>
          <a:p>
            <a:r>
              <a:rPr lang="it-IT" dirty="0" smtClean="0"/>
              <a:t>IDE : Advanced </a:t>
            </a:r>
            <a:r>
              <a:rPr lang="it-IT" dirty="0"/>
              <a:t>Technology Attachment o, come comunemente abbreviato, ATA, consiste in un'interfaccia standard per la connessione di dispositivi di memorizzazione, quali hard disk e unità CD-ROM, all'interno di un personal computer</a:t>
            </a:r>
            <a:r>
              <a:rPr lang="it-IT" dirty="0" smtClean="0"/>
              <a:t>. Sono </a:t>
            </a:r>
            <a:r>
              <a:rPr lang="it-IT" dirty="0"/>
              <a:t>molti i termini utilizzati per designare tale standard, comprese abbreviazioni e acronimi quali </a:t>
            </a:r>
            <a:r>
              <a:rPr lang="it-IT" b="1" dirty="0"/>
              <a:t>IDE</a:t>
            </a:r>
            <a:r>
              <a:rPr lang="it-IT" dirty="0"/>
              <a:t>, EIDE, ATAPI ed il più recente PATA per differenziarsi invece dallo standard </a:t>
            </a:r>
            <a:r>
              <a:rPr lang="it-IT" dirty="0" smtClean="0"/>
              <a:t>SATA. Gli </a:t>
            </a:r>
            <a:r>
              <a:rPr lang="it-IT" dirty="0"/>
              <a:t>standard ATA permettono collegamenti con lunghezze di cavo comprese tra 45 e 90 cm, quindi l'utilizzo prevalente per tale tecnologia è per le memorie di massa all'interno dei personal computer. Tale soluzione rappresenta, nelle implementazioni dei personal computer esistenti fino al 2004, l'interfaccia più comune e la meno costosa per tale applicazione.</a:t>
            </a:r>
            <a:endParaRPr lang="it-IT" dirty="0" smtClean="0"/>
          </a:p>
        </p:txBody>
      </p:sp>
    </p:spTree>
    <p:extLst>
      <p:ext uri="{BB962C8B-B14F-4D97-AF65-F5344CB8AC3E}">
        <p14:creationId xmlns:p14="http://schemas.microsoft.com/office/powerpoint/2010/main" val="226644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VMware Player – Interfaccia</a:t>
            </a:r>
            <a:r>
              <a:rPr lang="it-IT" dirty="0" smtClean="0"/>
              <a:t>(3</a:t>
            </a:r>
            <a:r>
              <a:rPr lang="it-IT" dirty="0"/>
              <a:t>)</a:t>
            </a:r>
          </a:p>
        </p:txBody>
      </p:sp>
      <p:sp>
        <p:nvSpPr>
          <p:cNvPr id="3" name="Segnaposto contenuto 2"/>
          <p:cNvSpPr>
            <a:spLocks noGrp="1"/>
          </p:cNvSpPr>
          <p:nvPr>
            <p:ph sz="half" idx="1"/>
          </p:nvPr>
        </p:nvSpPr>
        <p:spPr/>
        <p:txBody>
          <a:bodyPr/>
          <a:lstStyle/>
          <a:p>
            <a:r>
              <a:rPr lang="it-IT" dirty="0" smtClean="0"/>
              <a:t>Una volta selezionata una VM la nostra interfaccia si modificherà di conseguenza</a:t>
            </a:r>
          </a:p>
          <a:p>
            <a:r>
              <a:rPr lang="it-IT" dirty="0" smtClean="0"/>
              <a:t>Avremo la possibilità di avviare la VM semplicemente selezionando il tasto play</a:t>
            </a:r>
          </a:p>
          <a:p>
            <a:r>
              <a:rPr lang="it-IT" dirty="0" smtClean="0"/>
              <a:t>Oppure modificare le sue impostazioni </a:t>
            </a:r>
          </a:p>
          <a:p>
            <a:r>
              <a:rPr lang="it-IT" dirty="0" smtClean="0"/>
              <a:t>Ma naturalmente non abbiamo delle VM pronte da utilizzare , quindi installiamo la nostra prima VM!</a:t>
            </a:r>
            <a:endParaRPr lang="it-IT" dirty="0"/>
          </a:p>
        </p:txBody>
      </p:sp>
      <p:pic>
        <p:nvPicPr>
          <p:cNvPr id="5" name="Segnaposto contenuto 4"/>
          <p:cNvPicPr>
            <a:picLocks noGrp="1" noChangeAspect="1"/>
          </p:cNvPicPr>
          <p:nvPr>
            <p:ph sz="half" idx="2"/>
          </p:nvPr>
        </p:nvPicPr>
        <p:blipFill>
          <a:blip r:embed="rId2"/>
          <a:stretch>
            <a:fillRect/>
          </a:stretch>
        </p:blipFill>
        <p:spPr>
          <a:xfrm>
            <a:off x="5654675" y="2175731"/>
            <a:ext cx="4395788" cy="3960688"/>
          </a:xfrm>
          <a:prstGeom prst="rect">
            <a:avLst/>
          </a:prstGeom>
        </p:spPr>
      </p:pic>
      <p:cxnSp>
        <p:nvCxnSpPr>
          <p:cNvPr id="7" name="Connettore 4 6"/>
          <p:cNvCxnSpPr/>
          <p:nvPr/>
        </p:nvCxnSpPr>
        <p:spPr>
          <a:xfrm>
            <a:off x="2800350" y="3781425"/>
            <a:ext cx="4981575" cy="1533525"/>
          </a:xfrm>
          <a:prstGeom prst="bentConnector3">
            <a:avLst>
              <a:gd name="adj1" fmla="val 8212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ttore 4 9"/>
          <p:cNvCxnSpPr/>
          <p:nvPr/>
        </p:nvCxnSpPr>
        <p:spPr>
          <a:xfrm rot="16200000" flipV="1">
            <a:off x="5995988" y="2871787"/>
            <a:ext cx="1181100" cy="61912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ttore 4 11"/>
          <p:cNvCxnSpPr/>
          <p:nvPr/>
        </p:nvCxnSpPr>
        <p:spPr>
          <a:xfrm>
            <a:off x="3190875" y="4429125"/>
            <a:ext cx="4591050" cy="113347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91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VMware Player – </a:t>
            </a:r>
            <a:r>
              <a:rPr lang="it-IT" dirty="0" smtClean="0"/>
              <a:t>Installazione (1)</a:t>
            </a:r>
            <a:endParaRPr lang="it-IT" dirty="0"/>
          </a:p>
        </p:txBody>
      </p:sp>
      <p:sp>
        <p:nvSpPr>
          <p:cNvPr id="3" name="Segnaposto contenuto 2"/>
          <p:cNvSpPr>
            <a:spLocks noGrp="1"/>
          </p:cNvSpPr>
          <p:nvPr>
            <p:ph sz="half" idx="1"/>
          </p:nvPr>
        </p:nvSpPr>
        <p:spPr/>
        <p:txBody>
          <a:bodyPr>
            <a:normAutofit lnSpcReduction="10000"/>
          </a:bodyPr>
          <a:lstStyle/>
          <a:p>
            <a:r>
              <a:rPr lang="it-IT" dirty="0" smtClean="0"/>
              <a:t>Selezioniamo File -&gt; New Virtual Machine , oppure buttiamoci sulle scorciatoie da tastiera ( Ctrl+N )</a:t>
            </a:r>
          </a:p>
          <a:p>
            <a:endParaRPr lang="it-IT" dirty="0"/>
          </a:p>
          <a:p>
            <a:r>
              <a:rPr lang="it-IT" dirty="0" smtClean="0"/>
              <a:t>Prima cosa necessaria da decidere è la fonte del sistema operativo , possiamo utilizzare un normale CD/DVD inserito nel nostro lettore </a:t>
            </a:r>
          </a:p>
          <a:p>
            <a:r>
              <a:rPr lang="it-IT" dirty="0" smtClean="0"/>
              <a:t>Oppure selezionare una immagine ISO presente sul nostro HD </a:t>
            </a:r>
          </a:p>
          <a:p>
            <a:r>
              <a:rPr lang="it-IT" dirty="0" smtClean="0"/>
              <a:t>Oppure installare il sistema operativo in un secondo momento</a:t>
            </a:r>
            <a:endParaRPr lang="it-IT" dirty="0"/>
          </a:p>
        </p:txBody>
      </p:sp>
      <p:pic>
        <p:nvPicPr>
          <p:cNvPr id="5" name="Segnaposto contenuto 4"/>
          <p:cNvPicPr>
            <a:picLocks noGrp="1" noChangeAspect="1"/>
          </p:cNvPicPr>
          <p:nvPr>
            <p:ph sz="half" idx="2"/>
          </p:nvPr>
        </p:nvPicPr>
        <p:blipFill>
          <a:blip r:embed="rId2"/>
          <a:stretch>
            <a:fillRect/>
          </a:stretch>
        </p:blipFill>
        <p:spPr>
          <a:xfrm>
            <a:off x="5655046" y="1853248"/>
            <a:ext cx="4395788" cy="1431186"/>
          </a:xfrm>
          <a:prstGeom prst="rect">
            <a:avLst/>
          </a:prstGeom>
        </p:spPr>
      </p:pic>
      <p:pic>
        <p:nvPicPr>
          <p:cNvPr id="6" name="Immagine 5"/>
          <p:cNvPicPr>
            <a:picLocks noChangeAspect="1"/>
          </p:cNvPicPr>
          <p:nvPr/>
        </p:nvPicPr>
        <p:blipFill>
          <a:blip r:embed="rId3"/>
          <a:stretch>
            <a:fillRect/>
          </a:stretch>
        </p:blipFill>
        <p:spPr>
          <a:xfrm>
            <a:off x="5655046" y="3551494"/>
            <a:ext cx="3452241" cy="3139821"/>
          </a:xfrm>
          <a:prstGeom prst="rect">
            <a:avLst/>
          </a:prstGeom>
        </p:spPr>
      </p:pic>
      <p:cxnSp>
        <p:nvCxnSpPr>
          <p:cNvPr id="8" name="Connettore 2 7"/>
          <p:cNvCxnSpPr/>
          <p:nvPr/>
        </p:nvCxnSpPr>
        <p:spPr>
          <a:xfrm>
            <a:off x="5114925" y="4257675"/>
            <a:ext cx="714375" cy="285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a:off x="5142463" y="4978529"/>
            <a:ext cx="714375" cy="285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493457" y="5699383"/>
            <a:ext cx="1335843" cy="271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6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Digressione : Iso</a:t>
            </a:r>
            <a:endParaRPr lang="it-IT" dirty="0"/>
          </a:p>
        </p:txBody>
      </p:sp>
      <p:sp>
        <p:nvSpPr>
          <p:cNvPr id="5" name="Segnaposto contenuto 4"/>
          <p:cNvSpPr>
            <a:spLocks noGrp="1"/>
          </p:cNvSpPr>
          <p:nvPr>
            <p:ph idx="1"/>
          </p:nvPr>
        </p:nvSpPr>
        <p:spPr>
          <a:xfrm>
            <a:off x="771525" y="1181101"/>
            <a:ext cx="9278328" cy="5524500"/>
          </a:xfrm>
        </p:spPr>
        <p:txBody>
          <a:bodyPr>
            <a:noAutofit/>
          </a:bodyPr>
          <a:lstStyle/>
          <a:p>
            <a:r>
              <a:rPr lang="it-IT" sz="1400" b="1" dirty="0"/>
              <a:t>.iso </a:t>
            </a:r>
            <a:r>
              <a:rPr lang="it-IT" sz="1400" dirty="0"/>
              <a:t>è una estensione utilizzata generalmente per </a:t>
            </a:r>
            <a:r>
              <a:rPr lang="it-IT" sz="1400" b="1" dirty="0"/>
              <a:t>immagini ISO</a:t>
            </a:r>
            <a:r>
              <a:rPr lang="it-IT" sz="1400" dirty="0"/>
              <a:t>, cioè un file che contiene l'intero contenuto di un disco ottico (CD o DVD) che può essere usato direttamente (</a:t>
            </a:r>
            <a:r>
              <a:rPr lang="it-IT" sz="1400" u="sng" dirty="0"/>
              <a:t>tramite software di emulazione</a:t>
            </a:r>
            <a:r>
              <a:rPr lang="it-IT" sz="1400" dirty="0"/>
              <a:t>) oppure inciso su un supporto fisico tramite il processo di masterizzazione</a:t>
            </a:r>
            <a:r>
              <a:rPr lang="it-IT" sz="1400" dirty="0" smtClean="0"/>
              <a:t>.</a:t>
            </a:r>
          </a:p>
          <a:p>
            <a:r>
              <a:rPr lang="it-IT" sz="1400" b="1" dirty="0"/>
              <a:t>Utilizzo </a:t>
            </a:r>
          </a:p>
          <a:p>
            <a:pPr marL="457200" lvl="1" indent="0">
              <a:buNone/>
            </a:pPr>
            <a:r>
              <a:rPr lang="it-IT" sz="1200" dirty="0"/>
              <a:t>Le immagini ISO possono essere utilizzate per salvare su un singolo file tutti i dati contenuti su un CD/DVD, esattamente come sono stati scritti. In questo modo, si potrà rimasterizzare in seguito l'immagine, emularla con particolari software o renderla disponibile su reti </a:t>
            </a:r>
            <a:r>
              <a:rPr lang="it-IT" sz="1200" b="1" dirty="0"/>
              <a:t>P2P</a:t>
            </a:r>
            <a:r>
              <a:rPr lang="it-IT" sz="1200" dirty="0"/>
              <a:t> in modo semplice.</a:t>
            </a:r>
          </a:p>
          <a:p>
            <a:r>
              <a:rPr lang="it-IT" sz="1400" b="1" dirty="0"/>
              <a:t>Masterizzazione </a:t>
            </a:r>
          </a:p>
          <a:p>
            <a:pPr marL="457200" lvl="1" indent="0">
              <a:buNone/>
            </a:pPr>
            <a:r>
              <a:rPr lang="it-IT" sz="1200" dirty="0"/>
              <a:t>L'utilizzo più comune dei file </a:t>
            </a:r>
            <a:r>
              <a:rPr lang="it-IT" sz="1200" i="1" dirty="0"/>
              <a:t>.iso</a:t>
            </a:r>
            <a:r>
              <a:rPr lang="it-IT" sz="1200" dirty="0"/>
              <a:t> è quello di essere masterizzato su CD o DVD vergine in modo da riportare il contenuto direttamente sul supporto masterizzato. Questo CD/DVD appena masterizzato si comporterà esattamente come il CD/DVD di origine, sia esso un CD di </a:t>
            </a:r>
            <a:r>
              <a:rPr lang="it-IT" sz="1200" b="1" dirty="0"/>
              <a:t>boot</a:t>
            </a:r>
            <a:r>
              <a:rPr lang="it-IT" sz="1200" dirty="0"/>
              <a:t> o di semplice installazione di programmi.</a:t>
            </a:r>
          </a:p>
          <a:p>
            <a:r>
              <a:rPr lang="it-IT" sz="1400" b="1" dirty="0"/>
              <a:t>Emulazione </a:t>
            </a:r>
          </a:p>
          <a:p>
            <a:pPr marL="457200" lvl="1" indent="0">
              <a:buNone/>
            </a:pPr>
            <a:r>
              <a:rPr lang="it-IT" sz="1200" dirty="0"/>
              <a:t>Un altro metodo, altrettanto valido, è quello di utilizzare programmi che creino un </a:t>
            </a:r>
            <a:r>
              <a:rPr lang="it-IT" sz="1200" b="1" dirty="0"/>
              <a:t>drive virtuale </a:t>
            </a:r>
            <a:r>
              <a:rPr lang="it-IT" sz="1200" dirty="0"/>
              <a:t>aggiuntivo nel computer, a cui è possibile associare (montare) il file </a:t>
            </a:r>
            <a:r>
              <a:rPr lang="it-IT" sz="1200" i="1" dirty="0"/>
              <a:t>.iso</a:t>
            </a:r>
            <a:r>
              <a:rPr lang="it-IT" sz="1200" dirty="0"/>
              <a:t> e che il sistema operativo vedrà a tutti gli effetti come un lettore CD/DVD dal quale è possibile accedere al contenuto del file </a:t>
            </a:r>
            <a:r>
              <a:rPr lang="it-IT" sz="1200" i="1" dirty="0"/>
              <a:t>.iso</a:t>
            </a:r>
            <a:r>
              <a:rPr lang="it-IT" sz="1200" dirty="0"/>
              <a:t>. I programmi più usati per queste operazioni sono </a:t>
            </a:r>
            <a:r>
              <a:rPr lang="it-IT" sz="1200" b="1" dirty="0"/>
              <a:t>Daemon Tools </a:t>
            </a:r>
            <a:r>
              <a:rPr lang="it-IT" sz="1200" dirty="0"/>
              <a:t>e </a:t>
            </a:r>
            <a:r>
              <a:rPr lang="it-IT" sz="1200" b="1" dirty="0"/>
              <a:t>Alcohol 120% </a:t>
            </a:r>
            <a:r>
              <a:rPr lang="it-IT" sz="1200" dirty="0"/>
              <a:t>(oppure </a:t>
            </a:r>
            <a:r>
              <a:rPr lang="it-IT" sz="1200" b="1" dirty="0"/>
              <a:t>Alcohol 52%, </a:t>
            </a:r>
            <a:r>
              <a:rPr lang="it-IT" sz="1200" dirty="0"/>
              <a:t>gratuito). Lo stesso compito viene svolto da </a:t>
            </a:r>
            <a:r>
              <a:rPr lang="it-IT" sz="1200" b="1" dirty="0"/>
              <a:t>Nero ImageDrive</a:t>
            </a:r>
            <a:r>
              <a:rPr lang="it-IT" sz="1200" dirty="0"/>
              <a:t>, parte della suite di programmi di Nero Burning ROM</a:t>
            </a:r>
            <a:r>
              <a:rPr lang="it-IT" sz="1200" dirty="0" smtClean="0"/>
              <a:t>. Il </a:t>
            </a:r>
            <a:r>
              <a:rPr lang="it-IT" sz="1200" dirty="0"/>
              <a:t>vantaggio di adottare questo metodo è quello di una maggiore velocità di installazione, avvio ed esecuzione dei comandi, in quanto la lettura avviene dall'hard disk (più veloce rispetto a qualsiasi lettore CD/DVD).</a:t>
            </a:r>
          </a:p>
          <a:p>
            <a:r>
              <a:rPr lang="it-IT" sz="1400" b="1" dirty="0"/>
              <a:t>Come archivio </a:t>
            </a:r>
          </a:p>
          <a:p>
            <a:pPr marL="457200" lvl="1" indent="0">
              <a:buNone/>
            </a:pPr>
            <a:r>
              <a:rPr lang="it-IT" sz="1200" dirty="0"/>
              <a:t>I file immagine con estensione </a:t>
            </a:r>
            <a:r>
              <a:rPr lang="it-IT" sz="1200" i="1" dirty="0"/>
              <a:t>.iso</a:t>
            </a:r>
            <a:r>
              <a:rPr lang="it-IT" sz="1200" dirty="0"/>
              <a:t> vengono letti da molti programmi, tra i quali WinISO e WinRAR che sono in grado di decomprimerli nella cartella indicata, salvandone il contenuto sull'hard disk. Questa soluzione è solitamente sconsigliabile poiché uno dei vantaggi dei file </a:t>
            </a:r>
            <a:r>
              <a:rPr lang="it-IT" sz="1200" i="1" dirty="0"/>
              <a:t>.iso</a:t>
            </a:r>
            <a:r>
              <a:rPr lang="it-IT" sz="1200" dirty="0"/>
              <a:t> è quello di memorizzare anche informazioni quali la posizione dei file su CD/DVD o l'etichetta di volume, che vengono perse se si estrae il file </a:t>
            </a:r>
            <a:r>
              <a:rPr lang="it-IT" sz="1200" i="1" dirty="0"/>
              <a:t>.iso</a:t>
            </a:r>
            <a:r>
              <a:rPr lang="it-IT" sz="1200" dirty="0"/>
              <a:t>.</a:t>
            </a:r>
          </a:p>
          <a:p>
            <a:endParaRPr lang="it-IT" sz="1100" dirty="0"/>
          </a:p>
        </p:txBody>
      </p:sp>
    </p:spTree>
    <p:extLst>
      <p:ext uri="{BB962C8B-B14F-4D97-AF65-F5344CB8AC3E}">
        <p14:creationId xmlns:p14="http://schemas.microsoft.com/office/powerpoint/2010/main" val="148927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VMware Player – </a:t>
            </a:r>
            <a:r>
              <a:rPr lang="it-IT" dirty="0" smtClean="0"/>
              <a:t>Installazione (2)</a:t>
            </a:r>
            <a:endParaRPr lang="it-IT" dirty="0"/>
          </a:p>
        </p:txBody>
      </p:sp>
      <p:sp>
        <p:nvSpPr>
          <p:cNvPr id="3" name="Segnaposto contenuto 2"/>
          <p:cNvSpPr>
            <a:spLocks noGrp="1"/>
          </p:cNvSpPr>
          <p:nvPr>
            <p:ph idx="1"/>
          </p:nvPr>
        </p:nvSpPr>
        <p:spPr/>
        <p:txBody>
          <a:bodyPr/>
          <a:lstStyle/>
          <a:p>
            <a:r>
              <a:rPr lang="it-IT" dirty="0" smtClean="0"/>
              <a:t>Per comodità utilizzeremo delle Iso già pronte dei sistemi operativi che prenderemo in considerazione , quindi selezioniamo</a:t>
            </a:r>
          </a:p>
          <a:p>
            <a:endParaRPr lang="it-IT" dirty="0"/>
          </a:p>
          <a:p>
            <a:endParaRPr lang="it-IT" dirty="0" smtClean="0"/>
          </a:p>
          <a:p>
            <a:r>
              <a:rPr lang="it-IT" dirty="0" smtClean="0"/>
              <a:t>Vedrete subito che il Player controllerà l’immagine Iso e cercherà di determinare che sistema operativo intendiamo installare</a:t>
            </a:r>
          </a:p>
          <a:p>
            <a:r>
              <a:rPr lang="it-IT" dirty="0" smtClean="0"/>
              <a:t>Nel nostro caso troverà subito che il sistema operativo in questione è Windows 8</a:t>
            </a:r>
            <a:endParaRPr lang="it-IT" dirty="0"/>
          </a:p>
        </p:txBody>
      </p:sp>
      <p:pic>
        <p:nvPicPr>
          <p:cNvPr id="4" name="Immagine 3"/>
          <p:cNvPicPr>
            <a:picLocks noChangeAspect="1"/>
          </p:cNvPicPr>
          <p:nvPr/>
        </p:nvPicPr>
        <p:blipFill>
          <a:blip r:embed="rId2"/>
          <a:stretch>
            <a:fillRect/>
          </a:stretch>
        </p:blipFill>
        <p:spPr>
          <a:xfrm>
            <a:off x="1538472" y="2781300"/>
            <a:ext cx="3810000" cy="819150"/>
          </a:xfrm>
          <a:prstGeom prst="rect">
            <a:avLst/>
          </a:prstGeom>
        </p:spPr>
      </p:pic>
    </p:spTree>
    <p:extLst>
      <p:ext uri="{BB962C8B-B14F-4D97-AF65-F5344CB8AC3E}">
        <p14:creationId xmlns:p14="http://schemas.microsoft.com/office/powerpoint/2010/main" val="40596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a:t>
            </a:r>
            <a:r>
              <a:rPr lang="it-IT" dirty="0" smtClean="0"/>
              <a:t>Installazione (3)</a:t>
            </a:r>
            <a:endParaRPr lang="it-IT" dirty="0"/>
          </a:p>
        </p:txBody>
      </p:sp>
      <p:sp>
        <p:nvSpPr>
          <p:cNvPr id="5" name="Segnaposto contenuto 4"/>
          <p:cNvSpPr>
            <a:spLocks noGrp="1"/>
          </p:cNvSpPr>
          <p:nvPr>
            <p:ph sz="half" idx="1"/>
          </p:nvPr>
        </p:nvSpPr>
        <p:spPr/>
        <p:txBody>
          <a:bodyPr/>
          <a:lstStyle/>
          <a:p>
            <a:r>
              <a:rPr lang="it-IT" dirty="0" smtClean="0"/>
              <a:t>Scegliamo a questo punto un nome per la nostra nuova VM , indicando il sistema operativo , il nome della classe e la data di installazione</a:t>
            </a:r>
          </a:p>
          <a:p>
            <a:r>
              <a:rPr lang="it-IT" dirty="0" smtClean="0"/>
              <a:t>Analogamente andremo a salvare in una locazione ( Location ) consona nella partizione D del nostro Hard Disk</a:t>
            </a:r>
            <a:endParaRPr lang="it-IT" dirty="0"/>
          </a:p>
        </p:txBody>
      </p:sp>
      <p:pic>
        <p:nvPicPr>
          <p:cNvPr id="9" name="Immagine 8"/>
          <p:cNvPicPr>
            <a:picLocks noChangeAspect="1"/>
          </p:cNvPicPr>
          <p:nvPr/>
        </p:nvPicPr>
        <p:blipFill>
          <a:blip r:embed="rId2"/>
          <a:stretch>
            <a:fillRect/>
          </a:stretch>
        </p:blipFill>
        <p:spPr>
          <a:xfrm>
            <a:off x="5747638" y="2241689"/>
            <a:ext cx="4210050" cy="3829050"/>
          </a:xfrm>
          <a:prstGeom prst="rect">
            <a:avLst/>
          </a:prstGeom>
        </p:spPr>
      </p:pic>
    </p:spTree>
    <p:extLst>
      <p:ext uri="{BB962C8B-B14F-4D97-AF65-F5344CB8AC3E}">
        <p14:creationId xmlns:p14="http://schemas.microsoft.com/office/powerpoint/2010/main" val="120161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a:t>
            </a:r>
            <a:r>
              <a:rPr lang="it-IT" dirty="0" smtClean="0"/>
              <a:t>Installazione (4)</a:t>
            </a:r>
            <a:endParaRPr lang="it-IT" dirty="0"/>
          </a:p>
        </p:txBody>
      </p:sp>
      <p:sp>
        <p:nvSpPr>
          <p:cNvPr id="5" name="Segnaposto contenuto 4"/>
          <p:cNvSpPr>
            <a:spLocks noGrp="1"/>
          </p:cNvSpPr>
          <p:nvPr>
            <p:ph sz="half" idx="1"/>
          </p:nvPr>
        </p:nvSpPr>
        <p:spPr/>
        <p:txBody>
          <a:bodyPr/>
          <a:lstStyle/>
          <a:p>
            <a:r>
              <a:rPr lang="it-IT" dirty="0" smtClean="0"/>
              <a:t>Per lavorare la nostra VM avrà necessità di una moderata quantità di spazio su disco , questa sarà la </a:t>
            </a:r>
            <a:r>
              <a:rPr lang="it-IT" b="1" dirty="0" smtClean="0"/>
              <a:t>MASSIMA</a:t>
            </a:r>
            <a:r>
              <a:rPr lang="it-IT" dirty="0" smtClean="0"/>
              <a:t> dimensione possibile per il nostro Hard Disk</a:t>
            </a:r>
          </a:p>
          <a:p>
            <a:r>
              <a:rPr lang="it-IT" b="1" dirty="0" smtClean="0"/>
              <a:t>Questo spazio non viene di colpo reso occupato dalla VM , ma lo stesso crescerà a seconda dei dati inseriti.</a:t>
            </a:r>
          </a:p>
          <a:p>
            <a:r>
              <a:rPr lang="it-IT" dirty="0" smtClean="0"/>
              <a:t>Come ultima opzione possiamo scegliere se creare un disco virtuale con singolo o con multipli file.</a:t>
            </a:r>
            <a:endParaRPr lang="it-IT" dirty="0"/>
          </a:p>
        </p:txBody>
      </p:sp>
      <p:pic>
        <p:nvPicPr>
          <p:cNvPr id="2" name="Immagine 1"/>
          <p:cNvPicPr>
            <a:picLocks noChangeAspect="1"/>
          </p:cNvPicPr>
          <p:nvPr/>
        </p:nvPicPr>
        <p:blipFill>
          <a:blip r:embed="rId2"/>
          <a:stretch>
            <a:fillRect/>
          </a:stretch>
        </p:blipFill>
        <p:spPr>
          <a:xfrm>
            <a:off x="5747638" y="2241689"/>
            <a:ext cx="4210050" cy="3829050"/>
          </a:xfrm>
          <a:prstGeom prst="rect">
            <a:avLst/>
          </a:prstGeom>
        </p:spPr>
      </p:pic>
    </p:spTree>
    <p:extLst>
      <p:ext uri="{BB962C8B-B14F-4D97-AF65-F5344CB8AC3E}">
        <p14:creationId xmlns:p14="http://schemas.microsoft.com/office/powerpoint/2010/main" val="202863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VMware Player – </a:t>
            </a:r>
            <a:r>
              <a:rPr lang="it-IT" dirty="0" smtClean="0"/>
              <a:t>Installazione (5)</a:t>
            </a:r>
            <a:endParaRPr lang="it-IT" dirty="0"/>
          </a:p>
        </p:txBody>
      </p:sp>
      <p:sp>
        <p:nvSpPr>
          <p:cNvPr id="5" name="Segnaposto contenuto 4"/>
          <p:cNvSpPr>
            <a:spLocks noGrp="1"/>
          </p:cNvSpPr>
          <p:nvPr>
            <p:ph sz="half" idx="1"/>
          </p:nvPr>
        </p:nvSpPr>
        <p:spPr/>
        <p:txBody>
          <a:bodyPr/>
          <a:lstStyle/>
          <a:p>
            <a:r>
              <a:rPr lang="it-IT" dirty="0" smtClean="0"/>
              <a:t>Nell’ultima finestra abbiamo un riepilogo delle scelte fatte con una serie di opzioni definite dal Player a seconda del sistema operativo che andremo ad installare.</a:t>
            </a:r>
          </a:p>
          <a:p>
            <a:r>
              <a:rPr lang="it-IT" dirty="0" smtClean="0"/>
              <a:t>Possiamo a questo punto modificare queste opzioni.</a:t>
            </a:r>
          </a:p>
          <a:p>
            <a:r>
              <a:rPr lang="it-IT" dirty="0" smtClean="0"/>
              <a:t>Oppure fare «</a:t>
            </a:r>
            <a:r>
              <a:rPr lang="it-IT" dirty="0" err="1" smtClean="0"/>
              <a:t>Finish</a:t>
            </a:r>
            <a:r>
              <a:rPr lang="it-IT" dirty="0" smtClean="0"/>
              <a:t>» e installare.</a:t>
            </a:r>
          </a:p>
          <a:p>
            <a:r>
              <a:rPr lang="it-IT" dirty="0" smtClean="0"/>
              <a:t>Noi prima di eseguire l’installazione vediamo tutte le caratteristiche Hardware utilizzabili.</a:t>
            </a:r>
            <a:endParaRPr lang="it-IT" dirty="0"/>
          </a:p>
        </p:txBody>
      </p:sp>
      <p:pic>
        <p:nvPicPr>
          <p:cNvPr id="3" name="Immagine 2"/>
          <p:cNvPicPr>
            <a:picLocks noChangeAspect="1"/>
          </p:cNvPicPr>
          <p:nvPr/>
        </p:nvPicPr>
        <p:blipFill>
          <a:blip r:embed="rId2"/>
          <a:stretch>
            <a:fillRect/>
          </a:stretch>
        </p:blipFill>
        <p:spPr>
          <a:xfrm>
            <a:off x="5747638" y="2241689"/>
            <a:ext cx="4210050" cy="3829050"/>
          </a:xfrm>
          <a:prstGeom prst="rect">
            <a:avLst/>
          </a:prstGeom>
        </p:spPr>
      </p:pic>
      <p:cxnSp>
        <p:nvCxnSpPr>
          <p:cNvPr id="7" name="Connettore 2 6"/>
          <p:cNvCxnSpPr/>
          <p:nvPr/>
        </p:nvCxnSpPr>
        <p:spPr>
          <a:xfrm>
            <a:off x="5048250" y="3019425"/>
            <a:ext cx="1581150" cy="704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a:off x="4557897" y="4192657"/>
            <a:ext cx="2385828" cy="865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a:off x="5048250" y="4733925"/>
            <a:ext cx="3495675" cy="97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379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Academic_Course_16x9_TP103039515" id="{36AC30B2-7B5E-40C4-A2A8-24A923A7C645}" vid="{5A576E4A-65A5-4321-8EED-8197384A1F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E901BC-D190-49E6-8B33-2F32A0F2BF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corso accademico</Template>
  <TotalTime>0</TotalTime>
  <Words>2405</Words>
  <Application>Microsoft Office PowerPoint</Application>
  <PresentationFormat>Personalizzato</PresentationFormat>
  <Paragraphs>124</Paragraphs>
  <Slides>24</Slides>
  <Notes>0</Notes>
  <HiddenSlides>0</HiddenSlides>
  <MMClips>0</MMClips>
  <ScaleCrop>false</ScaleCrop>
  <HeadingPairs>
    <vt:vector size="4" baseType="variant">
      <vt:variant>
        <vt:lpstr>Tema</vt:lpstr>
      </vt:variant>
      <vt:variant>
        <vt:i4>1</vt:i4>
      </vt:variant>
      <vt:variant>
        <vt:lpstr>Titoli diapositive</vt:lpstr>
      </vt:variant>
      <vt:variant>
        <vt:i4>24</vt:i4>
      </vt:variant>
    </vt:vector>
  </HeadingPairs>
  <TitlesOfParts>
    <vt:vector size="25" baseType="lpstr">
      <vt:lpstr>Ione</vt:lpstr>
      <vt:lpstr>VMware Player – Interfaccia (1)</vt:lpstr>
      <vt:lpstr>VMware Player – Interfaccia(2)</vt:lpstr>
      <vt:lpstr>VMware Player – Interfaccia(3)</vt:lpstr>
      <vt:lpstr>VMware Player – Installazione (1)</vt:lpstr>
      <vt:lpstr>Digressione : Iso</vt:lpstr>
      <vt:lpstr>VMware Player – Installazione (2)</vt:lpstr>
      <vt:lpstr>VMware Player – Installazione (3)</vt:lpstr>
      <vt:lpstr>VMware Player – Installazione (4)</vt:lpstr>
      <vt:lpstr>VMware Player – Installazione (5)</vt:lpstr>
      <vt:lpstr>VMware Player – Hardware (1)</vt:lpstr>
      <vt:lpstr>VMware Player – Hardware (2) Memoria</vt:lpstr>
      <vt:lpstr>VMware Player – Hardware (3) Processore</vt:lpstr>
      <vt:lpstr>Virtualization Engine (1)</vt:lpstr>
      <vt:lpstr>Virtualization Engine (2)</vt:lpstr>
      <vt:lpstr>VMware Player – Hardware (4) CD/DVD/Floppy</vt:lpstr>
      <vt:lpstr>VMware Player – Hardware (5) CD/DVD/Floppy</vt:lpstr>
      <vt:lpstr>VMware Player – Hardware (6) Network Adapter</vt:lpstr>
      <vt:lpstr>VMware Player – Hardware (7) Network Adapter</vt:lpstr>
      <vt:lpstr>VMware Player – Hardware (8) Network Adapter</vt:lpstr>
      <vt:lpstr>VMware Player – Hardware (9) Network Adapter ( Advanced )</vt:lpstr>
      <vt:lpstr>VMware Player – Hardware (10)</vt:lpstr>
      <vt:lpstr>VMware Player – Finalizzare Installazione</vt:lpstr>
      <vt:lpstr>VMware Player – Hardware Termini Utili (1)</vt:lpstr>
      <vt:lpstr>VMware Player – Hardware Termini Utili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2013-01-03T15:40:26Z</dcterms:created>
  <dcterms:modified xsi:type="dcterms:W3CDTF">2015-11-30T11:30:58Z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TC030395169991</vt:lpwstr>
  </property>
</Properties>
</file>