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57"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8" autoAdjust="0"/>
    <p:restoredTop sz="94660"/>
  </p:normalViewPr>
  <p:slideViewPr>
    <p:cSldViewPr snapToGrid="0">
      <p:cViewPr varScale="1">
        <p:scale>
          <a:sx n="66" d="100"/>
          <a:sy n="66" d="100"/>
        </p:scale>
        <p:origin x="6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it-IT"/>
              <a:t>Fare clic per modificare lo stile del titolo</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it-IT"/>
              <a:t>Fare clic per modificare lo stile del titolo</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it-IT"/>
              <a:t>Fare clic per modificare lo stile del titolo</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48A87A34-81AB-432B-8DAE-1953F412C126}" type="datetimeFigureOut">
              <a:rPr lang="en-US" dirty="0"/>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it-IT"/>
              <a:t>Fare clic per modificare lo stile del titolo</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48A87A34-81AB-432B-8DAE-1953F412C126}" type="datetimeFigureOut">
              <a:rPr lang="en-US" dirty="0"/>
              <a:t>4/11/2017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913795" y="2912232"/>
            <a:ext cx="5107208" cy="287896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2912232"/>
            <a:ext cx="5095357" cy="287896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it-IT"/>
              <a:t>Fare clic per modificare lo stile del titolo</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8A87A34-81AB-432B-8DAE-1953F412C126}" type="datetimeFigureOut">
              <a:rPr lang="en-US" dirty="0"/>
              <a:t>4/11/2017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4/11/2017</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a:t>Richard Wagner</a:t>
            </a:r>
          </a:p>
        </p:txBody>
      </p:sp>
      <p:sp>
        <p:nvSpPr>
          <p:cNvPr id="3" name="Sottotitolo 2"/>
          <p:cNvSpPr>
            <a:spLocks noGrp="1"/>
          </p:cNvSpPr>
          <p:nvPr>
            <p:ph type="subTitle" idx="1"/>
          </p:nvPr>
        </p:nvSpPr>
        <p:spPr>
          <a:xfrm>
            <a:off x="1595269" y="2847295"/>
            <a:ext cx="9001462" cy="1655762"/>
          </a:xfrm>
        </p:spPr>
        <p:txBody>
          <a:bodyPr/>
          <a:lstStyle/>
          <a:p>
            <a:endParaRPr lang="en-US" dirty="0"/>
          </a:p>
          <a:p>
            <a:r>
              <a:rPr lang="en-US" dirty="0"/>
              <a:t>The most important musicians of Romanticism</a:t>
            </a:r>
            <a:endParaRPr lang="it-IT" dirty="0"/>
          </a:p>
        </p:txBody>
      </p:sp>
    </p:spTree>
    <p:extLst>
      <p:ext uri="{BB962C8B-B14F-4D97-AF65-F5344CB8AC3E}">
        <p14:creationId xmlns:p14="http://schemas.microsoft.com/office/powerpoint/2010/main" val="201446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12195" y="2685143"/>
            <a:ext cx="10353761" cy="1326321"/>
          </a:xfrm>
        </p:spPr>
        <p:txBody>
          <a:bodyPr>
            <a:normAutofit/>
          </a:bodyPr>
          <a:lstStyle/>
          <a:p>
            <a:r>
              <a:rPr lang="it-IT" sz="4400" dirty="0"/>
              <a:t>Fine</a:t>
            </a:r>
          </a:p>
        </p:txBody>
      </p:sp>
    </p:spTree>
    <p:extLst>
      <p:ext uri="{BB962C8B-B14F-4D97-AF65-F5344CB8AC3E}">
        <p14:creationId xmlns:p14="http://schemas.microsoft.com/office/powerpoint/2010/main" val="1134122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82877" y="261257"/>
            <a:ext cx="10353761" cy="1326321"/>
          </a:xfrm>
        </p:spPr>
        <p:txBody>
          <a:bodyPr/>
          <a:lstStyle/>
          <a:p>
            <a:r>
              <a:rPr lang="it-IT" dirty="0"/>
              <a:t>LA vita</a:t>
            </a:r>
          </a:p>
        </p:txBody>
      </p:sp>
      <p:sp>
        <p:nvSpPr>
          <p:cNvPr id="3" name="Segnaposto contenuto 2"/>
          <p:cNvSpPr>
            <a:spLocks noGrp="1"/>
          </p:cNvSpPr>
          <p:nvPr>
            <p:ph idx="1"/>
          </p:nvPr>
        </p:nvSpPr>
        <p:spPr>
          <a:xfrm>
            <a:off x="558730" y="1587578"/>
            <a:ext cx="8070549" cy="4682108"/>
          </a:xfrm>
        </p:spPr>
        <p:txBody>
          <a:bodyPr>
            <a:normAutofit/>
          </a:bodyPr>
          <a:lstStyle/>
          <a:p>
            <a:pPr marL="0" indent="0">
              <a:buNone/>
            </a:pPr>
            <a:r>
              <a:rPr lang="it-IT" dirty="0"/>
              <a:t>Wagner nacque il 22 maggio 1813 a Lipsia, nono figlio del giurista e attore Carl Friedrich Wagner. </a:t>
            </a:r>
            <a:r>
              <a:rPr lang="it-IT" dirty="0">
                <a:effectLst/>
              </a:rPr>
              <a:t> Sei mesi dopo la sua nascita, suo padre morì di tifo quindi la madre sposò l'attore e poeta Ludwig </a:t>
            </a:r>
            <a:r>
              <a:rPr lang="it-IT" dirty="0" err="1">
                <a:effectLst/>
              </a:rPr>
              <a:t>Geyer</a:t>
            </a:r>
            <a:r>
              <a:rPr lang="it-IT" dirty="0">
                <a:effectLst/>
              </a:rPr>
              <a:t>, secondo alcuni già suo amante e forse vero padre di Wagner. Wagner era molto incerto sulla carriera da intraprendere ma a 16 anni assistette ad una rappresentazione del </a:t>
            </a:r>
            <a:r>
              <a:rPr lang="it-IT" i="1" dirty="0">
                <a:effectLst/>
              </a:rPr>
              <a:t>Fidelio</a:t>
            </a:r>
            <a:r>
              <a:rPr lang="it-IT" dirty="0">
                <a:effectLst/>
              </a:rPr>
              <a:t> di Beethoven e da quel momento decise di diventare compositore. Cominciò con piccole composizioni molto rudimentali fino ad essere assunto nelle orchestre più importanti d’Europa. Passò da Lipsia a Parigi, da Stoccarda a Bologna in fine a Venezia dove morì nel 1883.</a:t>
            </a:r>
            <a:endParaRPr lang="it-IT" dirty="0"/>
          </a:p>
        </p:txBody>
      </p:sp>
      <p:pic>
        <p:nvPicPr>
          <p:cNvPr id="5" name="Immagine 4"/>
          <p:cNvPicPr>
            <a:picLocks noChangeAspect="1"/>
          </p:cNvPicPr>
          <p:nvPr/>
        </p:nvPicPr>
        <p:blipFill>
          <a:blip r:embed="rId2"/>
          <a:stretch>
            <a:fillRect/>
          </a:stretch>
        </p:blipFill>
        <p:spPr>
          <a:xfrm>
            <a:off x="9193412" y="261257"/>
            <a:ext cx="2638277" cy="3287486"/>
          </a:xfrm>
          <a:prstGeom prst="rect">
            <a:avLst/>
          </a:prstGeom>
        </p:spPr>
      </p:pic>
      <p:pic>
        <p:nvPicPr>
          <p:cNvPr id="7" name="Immagine 6"/>
          <p:cNvPicPr>
            <a:picLocks noChangeAspect="1"/>
          </p:cNvPicPr>
          <p:nvPr/>
        </p:nvPicPr>
        <p:blipFill>
          <a:blip r:embed="rId3"/>
          <a:stretch>
            <a:fillRect/>
          </a:stretch>
        </p:blipFill>
        <p:spPr>
          <a:xfrm>
            <a:off x="8974189" y="4328400"/>
            <a:ext cx="2857500" cy="1905000"/>
          </a:xfrm>
          <a:prstGeom prst="rect">
            <a:avLst/>
          </a:prstGeom>
        </p:spPr>
      </p:pic>
    </p:spTree>
    <p:extLst>
      <p:ext uri="{BB962C8B-B14F-4D97-AF65-F5344CB8AC3E}">
        <p14:creationId xmlns:p14="http://schemas.microsoft.com/office/powerpoint/2010/main" val="1380672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22726" y="145142"/>
            <a:ext cx="6778775" cy="1036035"/>
          </a:xfrm>
        </p:spPr>
        <p:txBody>
          <a:bodyPr/>
          <a:lstStyle/>
          <a:p>
            <a:r>
              <a:rPr lang="it-IT"/>
              <a:t>LA politica</a:t>
            </a:r>
            <a:endParaRPr lang="it-IT" dirty="0"/>
          </a:p>
        </p:txBody>
      </p:sp>
      <p:sp>
        <p:nvSpPr>
          <p:cNvPr id="3" name="Segnaposto contenuto 2"/>
          <p:cNvSpPr>
            <a:spLocks noGrp="1"/>
          </p:cNvSpPr>
          <p:nvPr>
            <p:ph idx="1"/>
          </p:nvPr>
        </p:nvSpPr>
        <p:spPr>
          <a:xfrm>
            <a:off x="217714" y="1291772"/>
            <a:ext cx="6691086" cy="5161565"/>
          </a:xfrm>
        </p:spPr>
        <p:txBody>
          <a:bodyPr>
            <a:normAutofit lnSpcReduction="10000"/>
          </a:bodyPr>
          <a:lstStyle/>
          <a:p>
            <a:pPr marL="0" indent="0">
              <a:buNone/>
            </a:pPr>
            <a:r>
              <a:rPr lang="it-IT" dirty="0"/>
              <a:t>Wagner fu autore di numerosi scritti politici, e attraverso il </a:t>
            </a:r>
            <a:r>
              <a:rPr lang="it-IT" dirty="0" err="1"/>
              <a:t>Bayereuther</a:t>
            </a:r>
            <a:r>
              <a:rPr lang="it-IT" dirty="0"/>
              <a:t> Blatter invoca duramente alla “Distruzione degli ebrei”. Wagner sogna una rivoluzione politico sociale collegata a quella che si era affidato da solo: riformare il teatro e la cultura tedesca. Credeva che la sua missione avrebbe portato in Germania lo stesso sentimento di dedizione che i tragediografi portarono in Grecia. Wagner credeva nella virtù innata di un popolo, considerando causa di mali chiunque esprimesse scetticismo nei suoi riguardi. Non voleva comunque annullare la monarchia. In Svizzera scrive il suo pensiero in “Arte e rivoluzione” che andava contro tutto ciò che era l’arte a quei tempi. Wagner vede l'ebreo come materialista, ostacolo al libero sprigionarsi degli istinti dell'artista tedesco.</a:t>
            </a:r>
          </a:p>
        </p:txBody>
      </p:sp>
      <p:pic>
        <p:nvPicPr>
          <p:cNvPr id="5" name="Immagine 4"/>
          <p:cNvPicPr>
            <a:picLocks noChangeAspect="1"/>
          </p:cNvPicPr>
          <p:nvPr/>
        </p:nvPicPr>
        <p:blipFill>
          <a:blip r:embed="rId2"/>
          <a:stretch>
            <a:fillRect/>
          </a:stretch>
        </p:blipFill>
        <p:spPr>
          <a:xfrm>
            <a:off x="6908800" y="2061029"/>
            <a:ext cx="5196136" cy="3055257"/>
          </a:xfrm>
          <a:prstGeom prst="rect">
            <a:avLst/>
          </a:prstGeom>
        </p:spPr>
      </p:pic>
      <p:sp>
        <p:nvSpPr>
          <p:cNvPr id="6" name="CasellaDiTesto 5"/>
          <p:cNvSpPr txBox="1"/>
          <p:nvPr/>
        </p:nvSpPr>
        <p:spPr>
          <a:xfrm>
            <a:off x="7184722" y="5285378"/>
            <a:ext cx="4833558" cy="1200329"/>
          </a:xfrm>
          <a:prstGeom prst="rect">
            <a:avLst/>
          </a:prstGeom>
          <a:noFill/>
        </p:spPr>
        <p:txBody>
          <a:bodyPr wrap="square" rtlCol="0">
            <a:spAutoFit/>
          </a:bodyPr>
          <a:lstStyle/>
          <a:p>
            <a:r>
              <a:rPr lang="it-IT" dirty="0" err="1"/>
              <a:t>Hiler</a:t>
            </a:r>
            <a:r>
              <a:rPr lang="it-IT" dirty="0"/>
              <a:t> non incontrò mai Wagner ma lesse i suoi ideali e quando visitò la sua tomba non trattenne le emozioni. Volle quindi conoscere alcuni membri della sua stirpe.</a:t>
            </a:r>
          </a:p>
        </p:txBody>
      </p:sp>
    </p:spTree>
    <p:extLst>
      <p:ext uri="{BB962C8B-B14F-4D97-AF65-F5344CB8AC3E}">
        <p14:creationId xmlns:p14="http://schemas.microsoft.com/office/powerpoint/2010/main" val="367110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99281" y="159657"/>
            <a:ext cx="10353761" cy="1326321"/>
          </a:xfrm>
        </p:spPr>
        <p:txBody>
          <a:bodyPr/>
          <a:lstStyle/>
          <a:p>
            <a:r>
              <a:rPr lang="it-IT" dirty="0"/>
              <a:t>La rivoluzione</a:t>
            </a:r>
          </a:p>
        </p:txBody>
      </p:sp>
      <p:sp>
        <p:nvSpPr>
          <p:cNvPr id="3" name="Segnaposto contenuto 2"/>
          <p:cNvSpPr>
            <a:spLocks noGrp="1"/>
          </p:cNvSpPr>
          <p:nvPr>
            <p:ph idx="1"/>
          </p:nvPr>
        </p:nvSpPr>
        <p:spPr>
          <a:xfrm>
            <a:off x="449787" y="1166664"/>
            <a:ext cx="9376384" cy="3889829"/>
          </a:xfrm>
        </p:spPr>
        <p:txBody>
          <a:bodyPr>
            <a:noAutofit/>
          </a:bodyPr>
          <a:lstStyle/>
          <a:p>
            <a:pPr marL="0" indent="0">
              <a:buNone/>
            </a:pPr>
            <a:r>
              <a:rPr lang="it-IT" sz="2400" dirty="0"/>
              <a:t>Wagner è soprattutto noto per la riforma del teatro musicale infatti scrisse sempre da sé il libretto e la sceneggiatura per i suoi lavori.</a:t>
            </a:r>
          </a:p>
          <a:p>
            <a:pPr marL="0" indent="0">
              <a:buNone/>
            </a:pPr>
            <a:r>
              <a:rPr lang="it-IT" sz="2400" dirty="0">
                <a:effectLst/>
              </a:rPr>
              <a:t>Le sue opere sono rilevanti per la loro tessitura contrappuntistica, il ricco cromatismo, le armonie, l'orchestrazione e per l'uso della tecnica del </a:t>
            </a:r>
            <a:r>
              <a:rPr lang="it-IT" sz="2400" i="1" dirty="0">
                <a:effectLst/>
              </a:rPr>
              <a:t>Leitmotiv</a:t>
            </a:r>
            <a:r>
              <a:rPr lang="it-IT" sz="2400" dirty="0">
                <a:effectLst/>
              </a:rPr>
              <a:t>: temi musicali associati a persone, luoghi o sentimenti.</a:t>
            </a:r>
          </a:p>
          <a:p>
            <a:pPr marL="0" indent="0">
              <a:buNone/>
            </a:pPr>
            <a:r>
              <a:rPr lang="it-IT" sz="2400" dirty="0">
                <a:effectLst/>
              </a:rPr>
              <a:t>La sua arte rivoluzionaria scatenò reazioni contrastanti nel mondo artistico e divise critici e appassionati in "wagneriani" e "antiwagneriani": fu anche per questo che il compositore conobbe il successo solo negli ultimi anni della sua vita.</a:t>
            </a:r>
            <a:endParaRPr lang="it-IT" sz="2400" dirty="0"/>
          </a:p>
        </p:txBody>
      </p:sp>
      <p:pic>
        <p:nvPicPr>
          <p:cNvPr id="5" name="Immagine 4"/>
          <p:cNvPicPr>
            <a:picLocks noChangeAspect="1"/>
          </p:cNvPicPr>
          <p:nvPr/>
        </p:nvPicPr>
        <p:blipFill>
          <a:blip r:embed="rId2"/>
          <a:stretch>
            <a:fillRect/>
          </a:stretch>
        </p:blipFill>
        <p:spPr>
          <a:xfrm>
            <a:off x="9988188" y="3391408"/>
            <a:ext cx="2080215" cy="28836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643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24840" y="496588"/>
            <a:ext cx="4861560" cy="1326321"/>
          </a:xfrm>
        </p:spPr>
        <p:txBody>
          <a:bodyPr/>
          <a:lstStyle/>
          <a:p>
            <a:r>
              <a:rPr lang="it-IT" dirty="0"/>
              <a:t>Le opere più importanti</a:t>
            </a:r>
          </a:p>
        </p:txBody>
      </p:sp>
      <p:sp>
        <p:nvSpPr>
          <p:cNvPr id="3" name="Segnaposto contenuto 2"/>
          <p:cNvSpPr>
            <a:spLocks noGrp="1"/>
          </p:cNvSpPr>
          <p:nvPr>
            <p:ph idx="1"/>
          </p:nvPr>
        </p:nvSpPr>
        <p:spPr>
          <a:xfrm>
            <a:off x="152401" y="1974144"/>
            <a:ext cx="6644640" cy="4380936"/>
          </a:xfrm>
        </p:spPr>
        <p:txBody>
          <a:bodyPr>
            <a:normAutofit/>
          </a:bodyPr>
          <a:lstStyle/>
          <a:p>
            <a:pPr marL="0" indent="0">
              <a:buNone/>
            </a:pPr>
            <a:r>
              <a:rPr lang="it-IT" dirty="0"/>
              <a:t>Wagner ha scritto più libri che musica, tant'è che la sua produzione letteraria è imponente e spazia dagli articoli di giornali alla novellistica, dagli scritti autobiografici ai saggi, dalle opere teoriche più impegnative a interventi su temi pratici come la direzione d'orchestra. Le opere più importanti sono:</a:t>
            </a:r>
          </a:p>
          <a:p>
            <a:r>
              <a:rPr lang="it-IT" dirty="0"/>
              <a:t>Tristano e Isotta</a:t>
            </a:r>
          </a:p>
          <a:p>
            <a:r>
              <a:rPr lang="it-IT" dirty="0"/>
              <a:t>Il </a:t>
            </a:r>
            <a:r>
              <a:rPr lang="it-IT" dirty="0" err="1"/>
              <a:t>Tannhàuser</a:t>
            </a:r>
            <a:endParaRPr lang="it-IT" dirty="0"/>
          </a:p>
          <a:p>
            <a:r>
              <a:rPr lang="it-IT" dirty="0"/>
              <a:t>Lohengrin</a:t>
            </a:r>
          </a:p>
          <a:p>
            <a:r>
              <a:rPr lang="it-IT" dirty="0"/>
              <a:t>L’arte e la Rivoluzione</a:t>
            </a:r>
          </a:p>
          <a:p>
            <a:pPr marL="0" indent="0">
              <a:buNone/>
            </a:pPr>
            <a:endParaRPr lang="it-IT" dirty="0"/>
          </a:p>
          <a:p>
            <a:endParaRPr lang="it-IT" dirty="0"/>
          </a:p>
        </p:txBody>
      </p:sp>
      <p:pic>
        <p:nvPicPr>
          <p:cNvPr id="5" name="Immagine 4"/>
          <p:cNvPicPr>
            <a:picLocks noChangeAspect="1"/>
          </p:cNvPicPr>
          <p:nvPr/>
        </p:nvPicPr>
        <p:blipFill>
          <a:blip r:embed="rId2"/>
          <a:stretch>
            <a:fillRect/>
          </a:stretch>
        </p:blipFill>
        <p:spPr>
          <a:xfrm>
            <a:off x="7070913" y="724863"/>
            <a:ext cx="2026083" cy="2824236"/>
          </a:xfrm>
          <a:prstGeom prst="rect">
            <a:avLst/>
          </a:prstGeom>
        </p:spPr>
      </p:pic>
      <p:pic>
        <p:nvPicPr>
          <p:cNvPr id="7" name="Immagine 6"/>
          <p:cNvPicPr>
            <a:picLocks noChangeAspect="1"/>
          </p:cNvPicPr>
          <p:nvPr/>
        </p:nvPicPr>
        <p:blipFill>
          <a:blip r:embed="rId3"/>
          <a:stretch>
            <a:fillRect/>
          </a:stretch>
        </p:blipFill>
        <p:spPr>
          <a:xfrm>
            <a:off x="9241473" y="724863"/>
            <a:ext cx="2026083" cy="2824236"/>
          </a:xfrm>
          <a:prstGeom prst="rect">
            <a:avLst/>
          </a:prstGeom>
        </p:spPr>
      </p:pic>
      <p:pic>
        <p:nvPicPr>
          <p:cNvPr id="9" name="Immagine 8"/>
          <p:cNvPicPr>
            <a:picLocks noChangeAspect="1"/>
          </p:cNvPicPr>
          <p:nvPr/>
        </p:nvPicPr>
        <p:blipFill>
          <a:blip r:embed="rId4"/>
          <a:stretch>
            <a:fillRect/>
          </a:stretch>
        </p:blipFill>
        <p:spPr>
          <a:xfrm>
            <a:off x="7070913" y="3685676"/>
            <a:ext cx="2026083" cy="2824236"/>
          </a:xfrm>
          <a:prstGeom prst="rect">
            <a:avLst/>
          </a:prstGeom>
        </p:spPr>
      </p:pic>
      <p:pic>
        <p:nvPicPr>
          <p:cNvPr id="12" name="Immagine 11"/>
          <p:cNvPicPr>
            <a:picLocks noChangeAspect="1"/>
          </p:cNvPicPr>
          <p:nvPr/>
        </p:nvPicPr>
        <p:blipFill>
          <a:blip r:embed="rId5"/>
          <a:stretch>
            <a:fillRect/>
          </a:stretch>
        </p:blipFill>
        <p:spPr>
          <a:xfrm>
            <a:off x="9241474" y="3685676"/>
            <a:ext cx="2026083" cy="2824236"/>
          </a:xfrm>
          <a:prstGeom prst="rect">
            <a:avLst/>
          </a:prstGeom>
        </p:spPr>
      </p:pic>
    </p:spTree>
    <p:extLst>
      <p:ext uri="{BB962C8B-B14F-4D97-AF65-F5344CB8AC3E}">
        <p14:creationId xmlns:p14="http://schemas.microsoft.com/office/powerpoint/2010/main" val="71077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94152" y="272034"/>
            <a:ext cx="4910300" cy="1326321"/>
          </a:xfrm>
        </p:spPr>
        <p:txBody>
          <a:bodyPr/>
          <a:lstStyle/>
          <a:p>
            <a:r>
              <a:rPr lang="it-IT" dirty="0"/>
              <a:t>Tristano e </a:t>
            </a:r>
            <a:r>
              <a:rPr lang="it-IT" dirty="0" err="1"/>
              <a:t>isotta</a:t>
            </a:r>
            <a:endParaRPr lang="it-IT" dirty="0"/>
          </a:p>
        </p:txBody>
      </p:sp>
      <p:pic>
        <p:nvPicPr>
          <p:cNvPr id="5" name="Segnaposto contenuto 4"/>
          <p:cNvPicPr>
            <a:picLocks noGrp="1" noChangeAspect="1"/>
          </p:cNvPicPr>
          <p:nvPr>
            <p:ph idx="1"/>
          </p:nvPr>
        </p:nvPicPr>
        <p:blipFill>
          <a:blip r:embed="rId2"/>
          <a:stretch>
            <a:fillRect/>
          </a:stretch>
        </p:blipFill>
        <p:spPr>
          <a:xfrm>
            <a:off x="9111780" y="662356"/>
            <a:ext cx="2421392" cy="3301164"/>
          </a:xfrm>
        </p:spPr>
      </p:pic>
      <p:sp>
        <p:nvSpPr>
          <p:cNvPr id="6" name="CasellaDiTesto 5"/>
          <p:cNvSpPr txBox="1"/>
          <p:nvPr/>
        </p:nvSpPr>
        <p:spPr>
          <a:xfrm>
            <a:off x="294152" y="1480458"/>
            <a:ext cx="7576457" cy="1200329"/>
          </a:xfrm>
          <a:prstGeom prst="rect">
            <a:avLst/>
          </a:prstGeom>
          <a:noFill/>
        </p:spPr>
        <p:txBody>
          <a:bodyPr wrap="square" rtlCol="0">
            <a:spAutoFit/>
          </a:bodyPr>
          <a:lstStyle/>
          <a:p>
            <a:r>
              <a:rPr lang="it-IT" dirty="0"/>
              <a:t>Tristano e Isotta è un dramma musicale di Richard Wagner. Costituisce il capolavoro del Romanticismo tedesco e, viene considerato uno dei pilastri della musica moderna, soprattutto per il modo in cui si allontana dall'uso tradizionale dell'armonia tonale.</a:t>
            </a:r>
          </a:p>
        </p:txBody>
      </p:sp>
      <p:sp>
        <p:nvSpPr>
          <p:cNvPr id="7" name="CasellaDiTesto 6"/>
          <p:cNvSpPr txBox="1"/>
          <p:nvPr/>
        </p:nvSpPr>
        <p:spPr>
          <a:xfrm>
            <a:off x="294152" y="3408541"/>
            <a:ext cx="8385391" cy="2585323"/>
          </a:xfrm>
          <a:prstGeom prst="rect">
            <a:avLst/>
          </a:prstGeom>
          <a:noFill/>
        </p:spPr>
        <p:txBody>
          <a:bodyPr wrap="square" rtlCol="0">
            <a:spAutoFit/>
          </a:bodyPr>
          <a:lstStyle/>
          <a:p>
            <a:r>
              <a:rPr lang="it-IT" dirty="0"/>
              <a:t>Per liberare la Cornovaglia da un ingiusto tributo imposto dagli irlandesi, Tristano ha ucciso il cavaliere </a:t>
            </a:r>
            <a:r>
              <a:rPr lang="it-IT" dirty="0" err="1"/>
              <a:t>Morold</a:t>
            </a:r>
            <a:r>
              <a:rPr lang="it-IT" dirty="0"/>
              <a:t>, patriota irlandese e fidanzato della principessa Isotta, figlia del re d'Irlanda. Ferito durante il combattimento, viene amorevolmente curato dalla stessa Isotta, la quale non conosce la sua identità. Soltanto il ritrovamento di un frammento della spada le fa capire di trovarsi davanti all'assassino del suo uomo; allora lo risparmia, facendosi promettere di sparire per sempre dalla sua vita. In seguito, Tristano infrange il giuramento e ritorna per portarla in sposa al Re di Cornovaglia, come pegno di riconciliazione tra i due paesi.</a:t>
            </a:r>
          </a:p>
        </p:txBody>
      </p:sp>
      <p:sp>
        <p:nvSpPr>
          <p:cNvPr id="8" name="CasellaDiTesto 7"/>
          <p:cNvSpPr txBox="1"/>
          <p:nvPr/>
        </p:nvSpPr>
        <p:spPr>
          <a:xfrm>
            <a:off x="294152" y="3065650"/>
            <a:ext cx="3338286" cy="369332"/>
          </a:xfrm>
          <a:prstGeom prst="rect">
            <a:avLst/>
          </a:prstGeom>
          <a:noFill/>
        </p:spPr>
        <p:txBody>
          <a:bodyPr wrap="square" rtlCol="0">
            <a:spAutoFit/>
          </a:bodyPr>
          <a:lstStyle/>
          <a:p>
            <a:r>
              <a:rPr lang="it-IT" dirty="0"/>
              <a:t>TRAMA</a:t>
            </a:r>
          </a:p>
        </p:txBody>
      </p:sp>
      <p:pic>
        <p:nvPicPr>
          <p:cNvPr id="10" name="Immagine 9"/>
          <p:cNvPicPr>
            <a:picLocks noChangeAspect="1"/>
          </p:cNvPicPr>
          <p:nvPr/>
        </p:nvPicPr>
        <p:blipFill>
          <a:blip r:embed="rId3"/>
          <a:stretch>
            <a:fillRect/>
          </a:stretch>
        </p:blipFill>
        <p:spPr>
          <a:xfrm>
            <a:off x="9152272" y="4517464"/>
            <a:ext cx="2380900" cy="769214"/>
          </a:xfrm>
          <a:prstGeom prst="rect">
            <a:avLst/>
          </a:prstGeom>
        </p:spPr>
      </p:pic>
      <p:sp>
        <p:nvSpPr>
          <p:cNvPr id="3" name="CasellaDiTesto 2"/>
          <p:cNvSpPr txBox="1"/>
          <p:nvPr/>
        </p:nvSpPr>
        <p:spPr>
          <a:xfrm>
            <a:off x="8940498" y="5393699"/>
            <a:ext cx="2804448" cy="1200329"/>
          </a:xfrm>
          <a:prstGeom prst="rect">
            <a:avLst/>
          </a:prstGeom>
          <a:noFill/>
        </p:spPr>
        <p:txBody>
          <a:bodyPr wrap="square" rtlCol="0">
            <a:spAutoFit/>
          </a:bodyPr>
          <a:lstStyle/>
          <a:p>
            <a:r>
              <a:rPr lang="it-IT" dirty="0"/>
              <a:t>https://www.dropbox.com/s/jq1p6axolwyil6v/Tristano%20e%20Isotta.ogg?dl=0</a:t>
            </a:r>
          </a:p>
        </p:txBody>
      </p:sp>
    </p:spTree>
    <p:extLst>
      <p:ext uri="{BB962C8B-B14F-4D97-AF65-F5344CB8AC3E}">
        <p14:creationId xmlns:p14="http://schemas.microsoft.com/office/powerpoint/2010/main" val="375134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28444" y="406400"/>
            <a:ext cx="5719234" cy="1326321"/>
          </a:xfrm>
        </p:spPr>
        <p:txBody>
          <a:bodyPr/>
          <a:lstStyle/>
          <a:p>
            <a:r>
              <a:rPr lang="it-IT" dirty="0"/>
              <a:t>Il </a:t>
            </a:r>
            <a:r>
              <a:rPr lang="it-IT" dirty="0" err="1"/>
              <a:t>Tannhàuser</a:t>
            </a:r>
            <a:br>
              <a:rPr lang="it-IT" dirty="0"/>
            </a:br>
            <a:endParaRPr lang="it-IT" dirty="0"/>
          </a:p>
        </p:txBody>
      </p:sp>
      <p:sp>
        <p:nvSpPr>
          <p:cNvPr id="3" name="Segnaposto contenuto 2"/>
          <p:cNvSpPr>
            <a:spLocks noGrp="1"/>
          </p:cNvSpPr>
          <p:nvPr>
            <p:ph idx="1"/>
          </p:nvPr>
        </p:nvSpPr>
        <p:spPr>
          <a:xfrm>
            <a:off x="371442" y="1413893"/>
            <a:ext cx="7504491" cy="1924393"/>
          </a:xfrm>
        </p:spPr>
        <p:txBody>
          <a:bodyPr/>
          <a:lstStyle/>
          <a:p>
            <a:pPr marL="0" indent="0">
              <a:buNone/>
            </a:pPr>
            <a:r>
              <a:rPr lang="it-IT" dirty="0" err="1"/>
              <a:t>Tannhäuser</a:t>
            </a:r>
            <a:r>
              <a:rPr lang="it-IT" dirty="0"/>
              <a:t> è un'opera ispirata alle due leggende tedesche di </a:t>
            </a:r>
            <a:r>
              <a:rPr lang="it-IT" dirty="0" err="1"/>
              <a:t>Tannhäuser</a:t>
            </a:r>
            <a:r>
              <a:rPr lang="it-IT" dirty="0"/>
              <a:t> e delle gare poetiche dei cantori della </a:t>
            </a:r>
            <a:r>
              <a:rPr lang="it-IT" dirty="0" err="1"/>
              <a:t>Wartburg</a:t>
            </a:r>
            <a:r>
              <a:rPr lang="it-IT" dirty="0"/>
              <a:t>. I temi chiave sono l'opposizione fra amore sacro e profano, e la redenzione tramite l'amore.</a:t>
            </a:r>
          </a:p>
        </p:txBody>
      </p:sp>
      <p:pic>
        <p:nvPicPr>
          <p:cNvPr id="5" name="Immagine 4"/>
          <p:cNvPicPr>
            <a:picLocks noChangeAspect="1"/>
          </p:cNvPicPr>
          <p:nvPr/>
        </p:nvPicPr>
        <p:blipFill>
          <a:blip r:embed="rId2"/>
          <a:stretch>
            <a:fillRect/>
          </a:stretch>
        </p:blipFill>
        <p:spPr>
          <a:xfrm>
            <a:off x="8949990" y="796281"/>
            <a:ext cx="2743200" cy="2048256"/>
          </a:xfrm>
          <a:prstGeom prst="rect">
            <a:avLst/>
          </a:prstGeom>
        </p:spPr>
      </p:pic>
      <p:sp>
        <p:nvSpPr>
          <p:cNvPr id="6" name="CasellaDiTesto 5"/>
          <p:cNvSpPr txBox="1"/>
          <p:nvPr/>
        </p:nvSpPr>
        <p:spPr>
          <a:xfrm>
            <a:off x="0" y="3355681"/>
            <a:ext cx="2569029" cy="369332"/>
          </a:xfrm>
          <a:prstGeom prst="rect">
            <a:avLst/>
          </a:prstGeom>
          <a:noFill/>
        </p:spPr>
        <p:txBody>
          <a:bodyPr wrap="square" rtlCol="0">
            <a:spAutoFit/>
          </a:bodyPr>
          <a:lstStyle/>
          <a:p>
            <a:r>
              <a:rPr lang="it-IT" dirty="0"/>
              <a:t>TRAMA</a:t>
            </a:r>
          </a:p>
        </p:txBody>
      </p:sp>
      <p:sp>
        <p:nvSpPr>
          <p:cNvPr id="7" name="CasellaDiTesto 6"/>
          <p:cNvSpPr txBox="1"/>
          <p:nvPr/>
        </p:nvSpPr>
        <p:spPr>
          <a:xfrm>
            <a:off x="0" y="3687768"/>
            <a:ext cx="11988800" cy="3139321"/>
          </a:xfrm>
          <a:prstGeom prst="rect">
            <a:avLst/>
          </a:prstGeom>
          <a:noFill/>
        </p:spPr>
        <p:txBody>
          <a:bodyPr wrap="square" rtlCol="0">
            <a:spAutoFit/>
          </a:bodyPr>
          <a:lstStyle/>
          <a:p>
            <a:r>
              <a:rPr lang="it-IT" dirty="0" err="1"/>
              <a:t>Tannhauser</a:t>
            </a:r>
            <a:r>
              <a:rPr lang="it-IT" dirty="0"/>
              <a:t> è un cavaliere che vive ammaliato dalla dea Venere, ma desideroso di ritornare alla sua vita di prima. A nulla valgono le suppliche nei confronti di Venere che lo accontenta maledicendolo. Quando la montagna scompare, il cavaliere si ritrova in una valle dove viene raggiunto da alcuni suoi amici. Da essi apprende che Elisabetta, lo ama ancora. Giunti in </a:t>
            </a:r>
            <a:r>
              <a:rPr lang="it-IT" dirty="0" err="1"/>
              <a:t>cittò</a:t>
            </a:r>
            <a:r>
              <a:rPr lang="it-IT" dirty="0"/>
              <a:t>, si dà inizio a una gara in si deve cantare, il vincitore avrà in premio la mano di Elisabetta. </a:t>
            </a:r>
            <a:r>
              <a:rPr lang="it-IT" dirty="0" err="1"/>
              <a:t>Tannhauser</a:t>
            </a:r>
            <a:r>
              <a:rPr lang="it-IT" dirty="0"/>
              <a:t> libera un inno a Venere, scatenando l’indignazione di tutti. La sua sorte sembra ormai segnata ma Elisabetta intercede e la punizione si tramuta in un pellegrinaggio. Al ritorno del gruppo di pellegrini, Elisabetta, vedendo che </a:t>
            </a:r>
            <a:r>
              <a:rPr lang="it-IT" dirty="0" err="1"/>
              <a:t>Tannhauser</a:t>
            </a:r>
            <a:r>
              <a:rPr lang="it-IT" dirty="0"/>
              <a:t> non è con loro, offre alla Vergine la propria vita per la redenzione del suo amato. Elisabetta è morente, mentre </a:t>
            </a:r>
            <a:r>
              <a:rPr lang="it-IT" dirty="0" err="1"/>
              <a:t>Tannhauser</a:t>
            </a:r>
            <a:r>
              <a:rPr lang="it-IT" dirty="0"/>
              <a:t> ritorna stanco ma disperato perché il Papa lo perdonerà solo quando il suo bastone da pellegrino fiorirà. </a:t>
            </a:r>
            <a:r>
              <a:rPr lang="it-IT" dirty="0" err="1"/>
              <a:t>Tannhauser</a:t>
            </a:r>
            <a:r>
              <a:rPr lang="it-IT" dirty="0"/>
              <a:t> quindi vede la bara di Elisabetta che sta passando propri dinanzi a lui quindi </a:t>
            </a:r>
            <a:r>
              <a:rPr lang="it-IT" dirty="0" err="1"/>
              <a:t>Tannhauser</a:t>
            </a:r>
            <a:r>
              <a:rPr lang="it-IT" dirty="0"/>
              <a:t> muore quindi il suo bastone si ricopre di fiori, simbolo della sua redenzione.</a:t>
            </a:r>
          </a:p>
        </p:txBody>
      </p:sp>
      <p:pic>
        <p:nvPicPr>
          <p:cNvPr id="9" name="Immagine 8"/>
          <p:cNvPicPr>
            <a:picLocks noChangeAspect="1"/>
          </p:cNvPicPr>
          <p:nvPr/>
        </p:nvPicPr>
        <p:blipFill>
          <a:blip r:embed="rId3"/>
          <a:stretch>
            <a:fillRect/>
          </a:stretch>
        </p:blipFill>
        <p:spPr>
          <a:xfrm>
            <a:off x="7141030" y="178669"/>
            <a:ext cx="1370870" cy="1235224"/>
          </a:xfrm>
          <a:prstGeom prst="rect">
            <a:avLst/>
          </a:prstGeom>
        </p:spPr>
      </p:pic>
    </p:spTree>
    <p:extLst>
      <p:ext uri="{BB962C8B-B14F-4D97-AF65-F5344CB8AC3E}">
        <p14:creationId xmlns:p14="http://schemas.microsoft.com/office/powerpoint/2010/main" val="383883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39835"/>
            <a:ext cx="4242642" cy="1320800"/>
          </a:xfrm>
        </p:spPr>
        <p:txBody>
          <a:bodyPr/>
          <a:lstStyle/>
          <a:p>
            <a:r>
              <a:rPr lang="it-IT" dirty="0"/>
              <a:t>Lohengrin</a:t>
            </a:r>
            <a:br>
              <a:rPr lang="it-IT" dirty="0"/>
            </a:br>
            <a:endParaRPr lang="it-IT" dirty="0"/>
          </a:p>
        </p:txBody>
      </p:sp>
      <p:sp>
        <p:nvSpPr>
          <p:cNvPr id="3" name="Segnaposto contenuto 2"/>
          <p:cNvSpPr>
            <a:spLocks noGrp="1"/>
          </p:cNvSpPr>
          <p:nvPr>
            <p:ph idx="1"/>
          </p:nvPr>
        </p:nvSpPr>
        <p:spPr>
          <a:xfrm>
            <a:off x="623509" y="1384863"/>
            <a:ext cx="5588605" cy="1300280"/>
          </a:xfrm>
        </p:spPr>
        <p:txBody>
          <a:bodyPr/>
          <a:lstStyle/>
          <a:p>
            <a:pPr marL="0" indent="0">
              <a:buNone/>
            </a:pPr>
            <a:r>
              <a:rPr lang="it-IT" dirty="0">
                <a:effectLst/>
              </a:rPr>
              <a:t>E’ un'opera romantica scritta in tedesca ne è la fonte il poema epico medievale tedesco </a:t>
            </a:r>
            <a:r>
              <a:rPr lang="it-IT" i="1" dirty="0" err="1">
                <a:effectLst/>
              </a:rPr>
              <a:t>Parzival</a:t>
            </a:r>
            <a:r>
              <a:rPr lang="it-IT" dirty="0">
                <a:effectLst/>
              </a:rPr>
              <a:t> di Wolfram von </a:t>
            </a:r>
            <a:r>
              <a:rPr lang="it-IT" dirty="0" err="1">
                <a:effectLst/>
              </a:rPr>
              <a:t>Eschenbach</a:t>
            </a:r>
            <a:r>
              <a:rPr lang="it-IT" dirty="0">
                <a:effectLst/>
              </a:rPr>
              <a:t>.</a:t>
            </a:r>
            <a:endParaRPr lang="it-IT" dirty="0"/>
          </a:p>
        </p:txBody>
      </p:sp>
      <p:sp>
        <p:nvSpPr>
          <p:cNvPr id="4" name="CasellaDiTesto 3"/>
          <p:cNvSpPr txBox="1"/>
          <p:nvPr/>
        </p:nvSpPr>
        <p:spPr>
          <a:xfrm>
            <a:off x="222185" y="3976915"/>
            <a:ext cx="7257143" cy="2031325"/>
          </a:xfrm>
          <a:prstGeom prst="rect">
            <a:avLst/>
          </a:prstGeom>
          <a:noFill/>
        </p:spPr>
        <p:txBody>
          <a:bodyPr wrap="square" rtlCol="0">
            <a:spAutoFit/>
          </a:bodyPr>
          <a:lstStyle/>
          <a:p>
            <a:r>
              <a:rPr lang="it-IT" dirty="0"/>
              <a:t>L'anziano duca del </a:t>
            </a:r>
            <a:r>
              <a:rPr lang="it-IT" dirty="0" err="1"/>
              <a:t>Brabante</a:t>
            </a:r>
            <a:r>
              <a:rPr lang="it-IT" dirty="0"/>
              <a:t> ha affidato i suoi eredi – Elsa e Goffredo – alla tutela del conte Federico di </a:t>
            </a:r>
            <a:r>
              <a:rPr lang="it-IT" dirty="0" err="1"/>
              <a:t>Telramondo</a:t>
            </a:r>
            <a:r>
              <a:rPr lang="it-IT" dirty="0"/>
              <a:t>. Federico avrebbe dovuto sposare Elsa ma, subendone il rifiuto, ha sposato la discendente di una stirpe di principi pagani, </a:t>
            </a:r>
            <a:r>
              <a:rPr lang="it-IT" dirty="0" err="1"/>
              <a:t>Ortruda</a:t>
            </a:r>
            <a:r>
              <a:rPr lang="it-IT" dirty="0"/>
              <a:t>, le cui divinità sono dotate di poteri magici. Per vendicare l'affronto subìto dal marito e per ereditare il ducato, </a:t>
            </a:r>
            <a:r>
              <a:rPr lang="it-IT" dirty="0" err="1"/>
              <a:t>Ortruda</a:t>
            </a:r>
            <a:r>
              <a:rPr lang="it-IT" dirty="0"/>
              <a:t> ha tramutato Goffredo in un cigno convincendo Federico ad accusare Elsa di fratricidio.</a:t>
            </a:r>
          </a:p>
        </p:txBody>
      </p:sp>
      <p:pic>
        <p:nvPicPr>
          <p:cNvPr id="6" name="Immagine 5"/>
          <p:cNvPicPr>
            <a:picLocks noChangeAspect="1"/>
          </p:cNvPicPr>
          <p:nvPr/>
        </p:nvPicPr>
        <p:blipFill>
          <a:blip r:embed="rId2"/>
          <a:stretch>
            <a:fillRect/>
          </a:stretch>
        </p:blipFill>
        <p:spPr>
          <a:xfrm>
            <a:off x="222185" y="3483096"/>
            <a:ext cx="2615411" cy="493819"/>
          </a:xfrm>
          <a:prstGeom prst="rect">
            <a:avLst/>
          </a:prstGeom>
        </p:spPr>
      </p:pic>
      <p:pic>
        <p:nvPicPr>
          <p:cNvPr id="8" name="Immagine 7"/>
          <p:cNvPicPr>
            <a:picLocks noChangeAspect="1"/>
          </p:cNvPicPr>
          <p:nvPr/>
        </p:nvPicPr>
        <p:blipFill>
          <a:blip r:embed="rId3"/>
          <a:stretch>
            <a:fillRect/>
          </a:stretch>
        </p:blipFill>
        <p:spPr>
          <a:xfrm>
            <a:off x="8525200" y="339835"/>
            <a:ext cx="3175000" cy="4419600"/>
          </a:xfrm>
          <a:prstGeom prst="rect">
            <a:avLst/>
          </a:prstGeom>
        </p:spPr>
      </p:pic>
      <p:pic>
        <p:nvPicPr>
          <p:cNvPr id="10" name="Immagine 9"/>
          <p:cNvPicPr>
            <a:picLocks noChangeAspect="1"/>
          </p:cNvPicPr>
          <p:nvPr/>
        </p:nvPicPr>
        <p:blipFill>
          <a:blip r:embed="rId4"/>
          <a:stretch>
            <a:fillRect/>
          </a:stretch>
        </p:blipFill>
        <p:spPr>
          <a:xfrm>
            <a:off x="6530457" y="1660635"/>
            <a:ext cx="1676400" cy="2114550"/>
          </a:xfrm>
          <a:prstGeom prst="rect">
            <a:avLst/>
          </a:prstGeom>
        </p:spPr>
      </p:pic>
    </p:spTree>
    <p:extLst>
      <p:ext uri="{BB962C8B-B14F-4D97-AF65-F5344CB8AC3E}">
        <p14:creationId xmlns:p14="http://schemas.microsoft.com/office/powerpoint/2010/main" val="341929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48343"/>
            <a:ext cx="7479327" cy="1326321"/>
          </a:xfrm>
        </p:spPr>
        <p:txBody>
          <a:bodyPr/>
          <a:lstStyle/>
          <a:p>
            <a:r>
              <a:rPr lang="it-IT" dirty="0"/>
              <a:t>L’arte e la Rivoluzione</a:t>
            </a:r>
            <a:br>
              <a:rPr lang="it-IT" dirty="0"/>
            </a:br>
            <a:endParaRPr lang="it-IT" dirty="0"/>
          </a:p>
        </p:txBody>
      </p:sp>
      <p:sp>
        <p:nvSpPr>
          <p:cNvPr id="3" name="Segnaposto contenuto 2"/>
          <p:cNvSpPr>
            <a:spLocks noGrp="1"/>
          </p:cNvSpPr>
          <p:nvPr>
            <p:ph idx="1"/>
          </p:nvPr>
        </p:nvSpPr>
        <p:spPr>
          <a:xfrm>
            <a:off x="173566" y="1370350"/>
            <a:ext cx="7620605" cy="4493421"/>
          </a:xfrm>
        </p:spPr>
        <p:txBody>
          <a:bodyPr>
            <a:normAutofit/>
          </a:bodyPr>
          <a:lstStyle/>
          <a:p>
            <a:pPr marL="0" indent="0">
              <a:buNone/>
            </a:pPr>
            <a:r>
              <a:rPr lang="it-IT" dirty="0"/>
              <a:t>Il breve saggio di Wagner sull'arte pone il famoso drammaturgo sotto una luce completamente diversa rispetto ai testi musicati nelle sue opere. Wagner si trasforma in un analista della situazione artistica moderna sottolineando la perdita di identità degli artisti e di incisività dell'arte dovuta al sopravvento che le necessità di mantenimento e di arricchimento hanno preso all'interno della società. In questa situazione in cui l'artista si trova a dover combattere quotidianamente con il problema dei soldi, si perde il gusto del bello e l'amore per l'esperienza artistica e tutto ciò che è manifestazione dei sentimenti dell'animo umano si trova a essere al servizio della religione o dell'industria</a:t>
            </a:r>
          </a:p>
        </p:txBody>
      </p:sp>
      <p:pic>
        <p:nvPicPr>
          <p:cNvPr id="5" name="Immagine 4"/>
          <p:cNvPicPr>
            <a:picLocks noChangeAspect="1"/>
          </p:cNvPicPr>
          <p:nvPr/>
        </p:nvPicPr>
        <p:blipFill>
          <a:blip r:embed="rId2"/>
          <a:stretch>
            <a:fillRect/>
          </a:stretch>
        </p:blipFill>
        <p:spPr>
          <a:xfrm>
            <a:off x="8083004" y="768749"/>
            <a:ext cx="3731623" cy="5376930"/>
          </a:xfrm>
          <a:prstGeom prst="rect">
            <a:avLst/>
          </a:prstGeom>
        </p:spPr>
      </p:pic>
    </p:spTree>
    <p:extLst>
      <p:ext uri="{BB962C8B-B14F-4D97-AF65-F5344CB8AC3E}">
        <p14:creationId xmlns:p14="http://schemas.microsoft.com/office/powerpoint/2010/main" val="460111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TM04033921[[fn=Damascato]]</Template>
  <TotalTime>80</TotalTime>
  <Words>919</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10</vt:i4>
      </vt:variant>
    </vt:vector>
  </HeadingPairs>
  <TitlesOfParts>
    <vt:vector size="14" baseType="lpstr">
      <vt:lpstr>Arial</vt:lpstr>
      <vt:lpstr>Bookman Old Style</vt:lpstr>
      <vt:lpstr>Rockwell</vt:lpstr>
      <vt:lpstr>Damask</vt:lpstr>
      <vt:lpstr>Richard Wagner</vt:lpstr>
      <vt:lpstr>LA vita</vt:lpstr>
      <vt:lpstr>LA politica</vt:lpstr>
      <vt:lpstr>La rivoluzione</vt:lpstr>
      <vt:lpstr>Le opere più importanti</vt:lpstr>
      <vt:lpstr>Tristano e isotta</vt:lpstr>
      <vt:lpstr>Il Tannhàuser </vt:lpstr>
      <vt:lpstr>Lohengrin </vt:lpstr>
      <vt:lpstr>L’arte e la Rivoluzione </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Richard Wagner</dc:title>
  <dc:creator>Vincenzo</dc:creator>
  <cp:lastModifiedBy>Vincenzo</cp:lastModifiedBy>
  <cp:revision>19</cp:revision>
  <dcterms:created xsi:type="dcterms:W3CDTF">2017-04-11T14:41:42Z</dcterms:created>
  <dcterms:modified xsi:type="dcterms:W3CDTF">2017-04-11T16:06:08Z</dcterms:modified>
</cp:coreProperties>
</file>