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3" r:id="rId3"/>
    <p:sldId id="263" r:id="rId4"/>
    <p:sldId id="272" r:id="rId5"/>
    <p:sldId id="265" r:id="rId6"/>
    <p:sldId id="274" r:id="rId7"/>
    <p:sldId id="266" r:id="rId8"/>
    <p:sldId id="267" r:id="rId9"/>
    <p:sldId id="268" r:id="rId10"/>
    <p:sldId id="269" r:id="rId11"/>
    <p:sldId id="270" r:id="rId12"/>
    <p:sldId id="260" r:id="rId13"/>
    <p:sldId id="258" r:id="rId14"/>
    <p:sldId id="261" r:id="rId15"/>
    <p:sldId id="262" r:id="rId16"/>
    <p:sldId id="259" r:id="rId17"/>
    <p:sldId id="257" r:id="rId18"/>
    <p:sldId id="275" r:id="rId19"/>
    <p:sldId id="276" r:id="rId20"/>
    <p:sldId id="277" r:id="rId21"/>
    <p:sldId id="290" r:id="rId22"/>
    <p:sldId id="289" r:id="rId23"/>
    <p:sldId id="284" r:id="rId24"/>
    <p:sldId id="291" r:id="rId25"/>
    <p:sldId id="286" r:id="rId26"/>
    <p:sldId id="287" r:id="rId27"/>
    <p:sldId id="288" r:id="rId28"/>
    <p:sldId id="278" r:id="rId29"/>
    <p:sldId id="279" r:id="rId30"/>
    <p:sldId id="280" r:id="rId31"/>
    <p:sldId id="281" r:id="rId32"/>
    <p:sldId id="282" r:id="rId33"/>
    <p:sldId id="283" r:id="rId34"/>
    <p:sldId id="271" r:id="rId3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101" autoAdjust="0"/>
  </p:normalViewPr>
  <p:slideViewPr>
    <p:cSldViewPr>
      <p:cViewPr varScale="1">
        <p:scale>
          <a:sx n="90" d="100"/>
          <a:sy n="90" d="100"/>
        </p:scale>
        <p:origin x="-96" y="-18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F41652-0578-4039-A196-1ADFE83C3631}" type="datetimeFigureOut">
              <a:rPr lang="it-IT" smtClean="0"/>
              <a:pPr/>
              <a:t>15/01/2016</a:t>
            </a:fld>
            <a:endParaRPr lang="it-IT"/>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94D681-7833-4246-9E4C-F2C9926EC303}" type="slidenum">
              <a:rPr lang="it-IT" smtClean="0"/>
              <a:pPr/>
              <a:t>‹N›</a:t>
            </a:fld>
            <a:endParaRPr lang="it-IT"/>
          </a:p>
        </p:txBody>
      </p:sp>
    </p:spTree>
    <p:extLst>
      <p:ext uri="{BB962C8B-B14F-4D97-AF65-F5344CB8AC3E}">
        <p14:creationId xmlns="" xmlns:p14="http://schemas.microsoft.com/office/powerpoint/2010/main" val="245770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C92D54-F39D-48C5-93E4-B4D6AA41318A}" type="slidenum">
              <a:rPr lang="it-IT"/>
              <a:pPr/>
              <a:t>23</a:t>
            </a:fld>
            <a:endParaRPr lang="it-IT"/>
          </a:p>
        </p:txBody>
      </p:sp>
      <p:sp>
        <p:nvSpPr>
          <p:cNvPr id="162818" name="Rectangle 2"/>
          <p:cNvSpPr>
            <a:spLocks noGrp="1" noRot="1" noChangeAspect="1" noChangeArrowheads="1" noTextEdit="1"/>
          </p:cNvSpPr>
          <p:nvPr>
            <p:ph type="sldImg"/>
          </p:nvPr>
        </p:nvSpPr>
        <p:spPr>
          <a:xfrm>
            <a:off x="1163638" y="684213"/>
            <a:ext cx="4549775" cy="3413125"/>
          </a:xfrm>
          <a:ln/>
        </p:spPr>
      </p:sp>
      <p:sp>
        <p:nvSpPr>
          <p:cNvPr id="162819" name="Rectangle 3"/>
          <p:cNvSpPr>
            <a:spLocks noGrp="1" noChangeArrowheads="1"/>
          </p:cNvSpPr>
          <p:nvPr>
            <p:ph type="body" idx="1"/>
          </p:nvPr>
        </p:nvSpPr>
        <p:spPr>
          <a:xfrm>
            <a:off x="914400" y="4346575"/>
            <a:ext cx="5029200" cy="4164013"/>
          </a:xfrm>
        </p:spPr>
        <p:txBody>
          <a:bodyPr/>
          <a:lstStyle/>
          <a:p>
            <a:pPr>
              <a:lnSpc>
                <a:spcPct val="90000"/>
              </a:lnSpc>
            </a:pPr>
            <a:endParaRPr lang="it-IT" sz="8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B5AB9D-AE1F-4315-A2AA-B197D271AEEE}" type="slidenum">
              <a:rPr lang="it-IT"/>
              <a:pPr/>
              <a:t>25</a:t>
            </a:fld>
            <a:endParaRPr lang="it-IT"/>
          </a:p>
        </p:txBody>
      </p:sp>
      <p:sp>
        <p:nvSpPr>
          <p:cNvPr id="165890" name="Rectangle 2"/>
          <p:cNvSpPr>
            <a:spLocks noGrp="1" noRot="1" noChangeAspect="1" noChangeArrowheads="1" noTextEdit="1"/>
          </p:cNvSpPr>
          <p:nvPr>
            <p:ph type="sldImg"/>
          </p:nvPr>
        </p:nvSpPr>
        <p:spPr>
          <a:xfrm>
            <a:off x="1163638" y="684213"/>
            <a:ext cx="4549775" cy="3413125"/>
          </a:xfrm>
          <a:ln/>
        </p:spPr>
      </p:sp>
      <p:sp>
        <p:nvSpPr>
          <p:cNvPr id="165891" name="Rectangle 3"/>
          <p:cNvSpPr>
            <a:spLocks noGrp="1" noChangeArrowheads="1"/>
          </p:cNvSpPr>
          <p:nvPr>
            <p:ph type="body" idx="1"/>
          </p:nvPr>
        </p:nvSpPr>
        <p:spPr>
          <a:xfrm>
            <a:off x="708025" y="4346575"/>
            <a:ext cx="5583238" cy="4560888"/>
          </a:xfrm>
        </p:spPr>
        <p:txBody>
          <a:bodyPr/>
          <a:lstStyle/>
          <a:p>
            <a:pPr>
              <a:tabLst>
                <a:tab pos="666750" algn="l"/>
              </a:tabLst>
            </a:pPr>
            <a:endParaRPr lang="it-IT" sz="10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FAEF3DC-B4C0-4927-934A-44B3967AF3B7}" type="slidenum">
              <a:rPr lang="it-IT"/>
              <a:pPr/>
              <a:t>27</a:t>
            </a:fld>
            <a:endParaRPr lang="it-IT"/>
          </a:p>
        </p:txBody>
      </p:sp>
      <p:sp>
        <p:nvSpPr>
          <p:cNvPr id="168962" name="Rectangle 2"/>
          <p:cNvSpPr>
            <a:spLocks noGrp="1" noRot="1" noChangeAspect="1" noChangeArrowheads="1" noTextEdit="1"/>
          </p:cNvSpPr>
          <p:nvPr>
            <p:ph type="sldImg"/>
          </p:nvPr>
        </p:nvSpPr>
        <p:spPr>
          <a:xfrm>
            <a:off x="1163638" y="684213"/>
            <a:ext cx="4549775" cy="3413125"/>
          </a:xfrm>
          <a:ln/>
        </p:spPr>
      </p:sp>
      <p:sp>
        <p:nvSpPr>
          <p:cNvPr id="168963" name="Rectangle 3"/>
          <p:cNvSpPr>
            <a:spLocks noGrp="1" noChangeArrowheads="1"/>
          </p:cNvSpPr>
          <p:nvPr>
            <p:ph type="body" idx="1"/>
          </p:nvPr>
        </p:nvSpPr>
        <p:spPr>
          <a:xfrm>
            <a:off x="787400" y="4279900"/>
            <a:ext cx="5030788" cy="3151188"/>
          </a:xfrm>
        </p:spPr>
        <p:txBody>
          <a:bodyPr/>
          <a:lstStyle/>
          <a:p>
            <a:pPr>
              <a:lnSpc>
                <a:spcPct val="90000"/>
              </a:lnSpc>
            </a:pPr>
            <a:endParaRPr lang="it-IT"/>
          </a:p>
          <a:p>
            <a:pPr>
              <a:lnSpc>
                <a:spcPct val="90000"/>
              </a:lnSpc>
            </a:pPr>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it-IT"/>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it-IT"/>
          </a:p>
        </p:txBody>
      </p:sp>
      <p:sp>
        <p:nvSpPr>
          <p:cNvPr id="4" name="Date Placeholder 3"/>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it-IT"/>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it-IT"/>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Date Placeholder 4"/>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it-I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7" name="Date Placeholder 6"/>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t-IT"/>
          </a:p>
        </p:txBody>
      </p:sp>
      <p:sp>
        <p:nvSpPr>
          <p:cNvPr id="3" name="Date Placeholder 2"/>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it-IT"/>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it-I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F4545-8469-4A6F-8082-E18A7F557627}" type="datetimeFigureOut">
              <a:rPr lang="it-IT" smtClean="0"/>
              <a:pPr/>
              <a:t>15/01/2016</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D55DB26-8E4A-48D6-8880-586A058F062E}" type="slidenum">
              <a:rPr lang="it-IT" smtClean="0"/>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it-IT"/>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t-IT"/>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F4545-8469-4A6F-8082-E18A7F557627}" type="datetimeFigureOut">
              <a:rPr lang="it-IT" smtClean="0"/>
              <a:pPr/>
              <a:t>15/01/2016</a:t>
            </a:fld>
            <a:endParaRPr lang="it-IT"/>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55DB26-8E4A-48D6-8880-586A058F062E}" type="slidenum">
              <a:rPr lang="it-IT" smtClean="0"/>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netgroup-serv.polito.it/nettuno/linkstat/linkstat.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t-IT" dirty="0" smtClean="0"/>
              <a:t>ROUTING:</a:t>
            </a:r>
            <a:br>
              <a:rPr lang="it-IT" dirty="0" smtClean="0"/>
            </a:br>
            <a:r>
              <a:rPr lang="it-IT" dirty="0" smtClean="0"/>
              <a:t>Link state e DV</a:t>
            </a:r>
            <a:endParaRPr lang="it-IT" dirty="0"/>
          </a:p>
        </p:txBody>
      </p:sp>
      <p:sp>
        <p:nvSpPr>
          <p:cNvPr id="3" name="Subtitle 2"/>
          <p:cNvSpPr>
            <a:spLocks noGrp="1"/>
          </p:cNvSpPr>
          <p:nvPr>
            <p:ph type="subTitle" idx="1"/>
          </p:nvPr>
        </p:nvSpPr>
        <p:spPr/>
        <p:txBody>
          <a:bodyPr/>
          <a:lstStyle/>
          <a:p>
            <a:r>
              <a:rPr lang="it-IT" dirty="0" smtClean="0"/>
              <a:t>Con esempi ed esercizi</a:t>
            </a:r>
            <a:endParaRPr lang="it-IT"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Algoritmo di Dijkstra: formalizzazione</a:t>
            </a:r>
            <a:endParaRPr lang="it-IT" dirty="0"/>
          </a:p>
        </p:txBody>
      </p:sp>
      <p:sp>
        <p:nvSpPr>
          <p:cNvPr id="3" name="Content Placeholder 2"/>
          <p:cNvSpPr>
            <a:spLocks noGrp="1"/>
          </p:cNvSpPr>
          <p:nvPr>
            <p:ph idx="1"/>
          </p:nvPr>
        </p:nvSpPr>
        <p:spPr/>
        <p:txBody>
          <a:bodyPr>
            <a:normAutofit fontScale="92500" lnSpcReduction="20000"/>
          </a:bodyPr>
          <a:lstStyle/>
          <a:p>
            <a:pPr>
              <a:buNone/>
            </a:pPr>
            <a:r>
              <a:rPr lang="it-IT" b="1" dirty="0" smtClean="0">
                <a:solidFill>
                  <a:schemeClr val="tx2">
                    <a:lumMod val="50000"/>
                  </a:schemeClr>
                </a:solidFill>
              </a:rPr>
              <a:t>Notazione:</a:t>
            </a:r>
          </a:p>
          <a:p>
            <a:pPr>
              <a:buNone/>
            </a:pPr>
            <a:r>
              <a:rPr lang="it-IT" dirty="0" smtClean="0"/>
              <a:t>• c(i,j): costo collegamento da i a j:</a:t>
            </a:r>
          </a:p>
          <a:p>
            <a:pPr lvl="1">
              <a:buNone/>
            </a:pPr>
            <a:r>
              <a:rPr lang="it-IT" dirty="0" smtClean="0"/>
              <a:t>• infinito se non c’è collegamento</a:t>
            </a:r>
          </a:p>
          <a:p>
            <a:pPr lvl="1">
              <a:buNone/>
            </a:pPr>
            <a:r>
              <a:rPr lang="it-IT" dirty="0" smtClean="0"/>
              <a:t>• per semplicità, c(i,j) = c(j,i))</a:t>
            </a:r>
          </a:p>
          <a:p>
            <a:pPr>
              <a:buNone/>
            </a:pPr>
            <a:r>
              <a:rPr lang="it-IT" dirty="0" smtClean="0"/>
              <a:t>• D(v): costo corrente del percorso, dalla sorgente al nodo v</a:t>
            </a:r>
          </a:p>
          <a:p>
            <a:pPr>
              <a:buNone/>
            </a:pPr>
            <a:r>
              <a:rPr lang="it-IT" dirty="0" smtClean="0"/>
              <a:t>• p(v): predecessore(collegato a v) lungo il cammino dalla sorgente a v</a:t>
            </a:r>
          </a:p>
          <a:p>
            <a:pPr>
              <a:buNone/>
            </a:pPr>
            <a:r>
              <a:rPr lang="it-IT" dirty="0" smtClean="0"/>
              <a:t>• N: insieme di nodi per cui la distanza è stata trovata</a:t>
            </a:r>
          </a:p>
          <a:p>
            <a:pPr>
              <a:buNone/>
            </a:pPr>
            <a:endParaRPr lang="it-IT"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Algoritmo di Dijkstra</a:t>
            </a:r>
            <a:endParaRPr lang="it-IT" dirty="0"/>
          </a:p>
        </p:txBody>
      </p:sp>
      <p:sp>
        <p:nvSpPr>
          <p:cNvPr id="3" name="Content Placeholder 2"/>
          <p:cNvSpPr>
            <a:spLocks noGrp="1"/>
          </p:cNvSpPr>
          <p:nvPr>
            <p:ph idx="1"/>
          </p:nvPr>
        </p:nvSpPr>
        <p:spPr>
          <a:xfrm>
            <a:off x="2000232" y="1357298"/>
            <a:ext cx="6686568" cy="4625989"/>
          </a:xfrm>
          <a:solidFill>
            <a:schemeClr val="accent1">
              <a:alpha val="51000"/>
            </a:schemeClr>
          </a:solidFill>
        </p:spPr>
        <p:txBody>
          <a:bodyPr>
            <a:normAutofit fontScale="62500" lnSpcReduction="20000"/>
          </a:bodyPr>
          <a:lstStyle/>
          <a:p>
            <a:pPr>
              <a:buNone/>
            </a:pPr>
            <a:r>
              <a:rPr lang="it-IT" dirty="0" smtClean="0"/>
              <a:t>1 	</a:t>
            </a:r>
            <a:r>
              <a:rPr lang="it-IT" b="1" dirty="0" smtClean="0"/>
              <a:t>Inizializzazione:</a:t>
            </a:r>
          </a:p>
          <a:p>
            <a:pPr>
              <a:buNone/>
            </a:pPr>
            <a:r>
              <a:rPr lang="it-IT" dirty="0" smtClean="0"/>
              <a:t>2 	N = {A} </a:t>
            </a:r>
          </a:p>
          <a:p>
            <a:pPr>
              <a:buNone/>
            </a:pPr>
            <a:r>
              <a:rPr lang="it-IT" dirty="0" smtClean="0"/>
              <a:t>3 	per tutti i nodi v </a:t>
            </a:r>
          </a:p>
          <a:p>
            <a:pPr>
              <a:buNone/>
            </a:pPr>
            <a:r>
              <a:rPr lang="it-IT" dirty="0" smtClean="0"/>
              <a:t>4 	if (v è adiacente ad A)</a:t>
            </a:r>
          </a:p>
          <a:p>
            <a:pPr marL="514350" indent="-514350">
              <a:buAutoNum type="arabicPlain" startAt="5"/>
            </a:pPr>
            <a:r>
              <a:rPr lang="it-IT" dirty="0" smtClean="0"/>
              <a:t>then   D(v) = c(A,v) </a:t>
            </a:r>
          </a:p>
          <a:p>
            <a:pPr marL="514350" indent="-514350">
              <a:buAutoNum type="arabicPlain" startAt="6"/>
            </a:pPr>
            <a:r>
              <a:rPr lang="it-IT" dirty="0" smtClean="0"/>
              <a:t>else    D(v) = infinity</a:t>
            </a:r>
          </a:p>
          <a:p>
            <a:pPr>
              <a:buNone/>
            </a:pPr>
            <a:r>
              <a:rPr lang="it-IT" dirty="0" smtClean="0"/>
              <a:t>8 	</a:t>
            </a:r>
            <a:r>
              <a:rPr lang="it-IT" b="1" dirty="0" smtClean="0"/>
              <a:t>Loop</a:t>
            </a:r>
          </a:p>
          <a:p>
            <a:pPr>
              <a:buNone/>
            </a:pPr>
            <a:r>
              <a:rPr lang="it-IT" dirty="0" smtClean="0"/>
              <a:t>9 	sia w non in N tale che D(w) è minimo</a:t>
            </a:r>
          </a:p>
          <a:p>
            <a:pPr>
              <a:buNone/>
            </a:pPr>
            <a:r>
              <a:rPr lang="it-IT" dirty="0" smtClean="0"/>
              <a:t>10 	aggiungi w ad N </a:t>
            </a:r>
          </a:p>
          <a:p>
            <a:pPr>
              <a:buNone/>
            </a:pPr>
            <a:r>
              <a:rPr lang="it-IT" dirty="0" smtClean="0"/>
              <a:t>11	 aggiorna D(v) per ogni v adiacente a w e non in N: </a:t>
            </a:r>
          </a:p>
          <a:p>
            <a:pPr>
              <a:buNone/>
            </a:pPr>
            <a:r>
              <a:rPr lang="it-IT" dirty="0" smtClean="0"/>
              <a:t>12 	D(v) = min( D(v), D(w) + c(w,v) ) </a:t>
            </a:r>
          </a:p>
          <a:p>
            <a:pPr>
              <a:buNone/>
            </a:pPr>
            <a:r>
              <a:rPr lang="it-IT" dirty="0" smtClean="0"/>
              <a:t>	//il nuovo costo fino a v è o il vecchio costo, oppure il costo del  //cammino piu breve fino a w più il costo da w a v </a:t>
            </a:r>
          </a:p>
          <a:p>
            <a:pPr>
              <a:buNone/>
            </a:pPr>
            <a:r>
              <a:rPr lang="it-IT" dirty="0" smtClean="0"/>
              <a:t>13 	</a:t>
            </a:r>
            <a:r>
              <a:rPr lang="it-IT" b="1" dirty="0" smtClean="0"/>
              <a:t>fino a quando tutti i nodi sono in N</a:t>
            </a:r>
            <a:endParaRPr lang="it-IT" b="1" dirty="0"/>
          </a:p>
        </p:txBody>
      </p:sp>
      <p:sp>
        <p:nvSpPr>
          <p:cNvPr id="6" name="Circular Arrow 5"/>
          <p:cNvSpPr/>
          <p:nvPr/>
        </p:nvSpPr>
        <p:spPr>
          <a:xfrm>
            <a:off x="714348" y="2928934"/>
            <a:ext cx="1285884" cy="2928958"/>
          </a:xfrm>
          <a:prstGeom prst="circularArrow">
            <a:avLst>
              <a:gd name="adj1" fmla="val 25000"/>
              <a:gd name="adj2" fmla="val 1091825"/>
              <a:gd name="adj3" fmla="val 16674637"/>
              <a:gd name="adj4" fmla="val 4551927"/>
              <a:gd name="adj5"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ESERCIZIO 1</a:t>
            </a:r>
            <a:endParaRPr lang="it-IT" dirty="0"/>
          </a:p>
        </p:txBody>
      </p:sp>
      <p:pic>
        <p:nvPicPr>
          <p:cNvPr id="1026" name="Picture 2"/>
          <p:cNvPicPr>
            <a:picLocks noGrp="1" noChangeAspect="1" noChangeArrowheads="1"/>
          </p:cNvPicPr>
          <p:nvPr>
            <p:ph idx="1"/>
          </p:nvPr>
        </p:nvPicPr>
        <p:blipFill>
          <a:blip r:embed="rId2"/>
          <a:srcRect/>
          <a:stretch>
            <a:fillRect/>
          </a:stretch>
        </p:blipFill>
        <p:spPr bwMode="auto">
          <a:xfrm>
            <a:off x="1771650" y="1734344"/>
            <a:ext cx="5600700" cy="4257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ESERCIZIO 1 - SOLUZIONE</a:t>
            </a:r>
            <a:endParaRPr lang="it-IT" dirty="0"/>
          </a:p>
        </p:txBody>
      </p:sp>
      <p:pic>
        <p:nvPicPr>
          <p:cNvPr id="2050" name="Picture 2"/>
          <p:cNvPicPr>
            <a:picLocks noGrp="1" noChangeAspect="1" noChangeArrowheads="1"/>
          </p:cNvPicPr>
          <p:nvPr>
            <p:ph idx="1"/>
          </p:nvPr>
        </p:nvPicPr>
        <p:blipFill>
          <a:blip r:embed="rId2"/>
          <a:srcRect/>
          <a:stretch>
            <a:fillRect/>
          </a:stretch>
        </p:blipFill>
        <p:spPr bwMode="auto">
          <a:xfrm>
            <a:off x="1963970" y="1600200"/>
            <a:ext cx="521606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ESERCIZIO 2</a:t>
            </a:r>
            <a:endParaRPr lang="it-IT" dirty="0"/>
          </a:p>
        </p:txBody>
      </p:sp>
      <p:pic>
        <p:nvPicPr>
          <p:cNvPr id="4098" name="Picture 2"/>
          <p:cNvPicPr>
            <a:picLocks noChangeAspect="1" noChangeArrowheads="1"/>
          </p:cNvPicPr>
          <p:nvPr/>
        </p:nvPicPr>
        <p:blipFill>
          <a:blip r:embed="rId2"/>
          <a:srcRect/>
          <a:stretch>
            <a:fillRect/>
          </a:stretch>
        </p:blipFill>
        <p:spPr bwMode="auto">
          <a:xfrm>
            <a:off x="1928794" y="1500174"/>
            <a:ext cx="4364088" cy="454343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ESERCIZIO 2 - SOLUZIONE</a:t>
            </a:r>
            <a:endParaRPr lang="it-IT" dirty="0"/>
          </a:p>
        </p:txBody>
      </p:sp>
      <p:pic>
        <p:nvPicPr>
          <p:cNvPr id="5122" name="Picture 2"/>
          <p:cNvPicPr>
            <a:picLocks noGrp="1" noChangeAspect="1" noChangeArrowheads="1"/>
          </p:cNvPicPr>
          <p:nvPr>
            <p:ph idx="1"/>
          </p:nvPr>
        </p:nvPicPr>
        <p:blipFill>
          <a:blip r:embed="rId2"/>
          <a:srcRect/>
          <a:stretch>
            <a:fillRect/>
          </a:stretch>
        </p:blipFill>
        <p:spPr bwMode="auto">
          <a:xfrm>
            <a:off x="2339102" y="1600200"/>
            <a:ext cx="4465795"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ESERCIZIO 3</a:t>
            </a:r>
            <a:endParaRPr lang="it-IT" dirty="0"/>
          </a:p>
        </p:txBody>
      </p:sp>
      <p:pic>
        <p:nvPicPr>
          <p:cNvPr id="3074" name="Picture 2"/>
          <p:cNvPicPr>
            <a:picLocks noGrp="1" noChangeAspect="1" noChangeArrowheads="1"/>
          </p:cNvPicPr>
          <p:nvPr>
            <p:ph idx="1"/>
          </p:nvPr>
        </p:nvPicPr>
        <p:blipFill>
          <a:blip r:embed="rId2"/>
          <a:srcRect/>
          <a:stretch>
            <a:fillRect/>
          </a:stretch>
        </p:blipFill>
        <p:spPr bwMode="auto">
          <a:xfrm>
            <a:off x="1056370" y="1600200"/>
            <a:ext cx="703126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ESERCIZIO 4</a:t>
            </a:r>
            <a:endParaRPr lang="it-IT" dirty="0"/>
          </a:p>
        </p:txBody>
      </p:sp>
      <p:pic>
        <p:nvPicPr>
          <p:cNvPr id="9218" name="Picture 2"/>
          <p:cNvPicPr>
            <a:picLocks noGrp="1" noChangeAspect="1" noChangeArrowheads="1"/>
          </p:cNvPicPr>
          <p:nvPr>
            <p:ph idx="1"/>
          </p:nvPr>
        </p:nvPicPr>
        <p:blipFill>
          <a:blip r:embed="rId2"/>
          <a:srcRect/>
          <a:stretch>
            <a:fillRect/>
          </a:stretch>
        </p:blipFill>
        <p:spPr bwMode="auto">
          <a:xfrm>
            <a:off x="2328862" y="1571612"/>
            <a:ext cx="5098505" cy="409179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ESERCIZIO 5</a:t>
            </a:r>
            <a:endParaRPr lang="it-IT" dirty="0"/>
          </a:p>
        </p:txBody>
      </p:sp>
      <p:sp>
        <p:nvSpPr>
          <p:cNvPr id="3" name="Content Placeholder 2"/>
          <p:cNvSpPr>
            <a:spLocks noGrp="1"/>
          </p:cNvSpPr>
          <p:nvPr>
            <p:ph idx="1"/>
          </p:nvPr>
        </p:nvSpPr>
        <p:spPr/>
        <p:txBody>
          <a:bodyPr/>
          <a:lstStyle/>
          <a:p>
            <a:pPr>
              <a:buNone/>
            </a:pPr>
            <a:endParaRPr lang="it-IT" dirty="0" smtClean="0"/>
          </a:p>
          <a:p>
            <a:pPr>
              <a:buNone/>
            </a:pPr>
            <a:endParaRPr lang="it-IT" dirty="0"/>
          </a:p>
        </p:txBody>
      </p:sp>
      <p:pic>
        <p:nvPicPr>
          <p:cNvPr id="31746" name="Picture 2" descr="https://learningnetwork.cisco.com/servlet/JiveServlet/showImage/2-119681-26949/dv-routing.gif"/>
          <p:cNvPicPr>
            <a:picLocks noChangeAspect="1" noChangeArrowheads="1"/>
          </p:cNvPicPr>
          <p:nvPr/>
        </p:nvPicPr>
        <p:blipFill>
          <a:blip r:embed="rId2"/>
          <a:srcRect/>
          <a:stretch>
            <a:fillRect/>
          </a:stretch>
        </p:blipFill>
        <p:spPr bwMode="auto">
          <a:xfrm>
            <a:off x="1571604" y="1857364"/>
            <a:ext cx="5715040" cy="393845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ESERCIZIO 6</a:t>
            </a:r>
            <a:endParaRPr lang="it-IT" dirty="0"/>
          </a:p>
        </p:txBody>
      </p:sp>
      <p:pic>
        <p:nvPicPr>
          <p:cNvPr id="5" name="Picture 4" descr="\includegraphics[width=3.5in]{Figures/fig04_27.eps}"/>
          <p:cNvPicPr/>
          <p:nvPr/>
        </p:nvPicPr>
        <p:blipFill>
          <a:blip r:embed="rId2"/>
          <a:srcRect/>
          <a:stretch>
            <a:fillRect/>
          </a:stretch>
        </p:blipFill>
        <p:spPr bwMode="auto">
          <a:xfrm>
            <a:off x="1785918" y="1571612"/>
            <a:ext cx="4857784" cy="350046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Neighbor Greetings (Hello)</a:t>
            </a:r>
            <a:endParaRPr lang="it-IT" dirty="0"/>
          </a:p>
        </p:txBody>
      </p:sp>
      <p:sp>
        <p:nvSpPr>
          <p:cNvPr id="3" name="Content Placeholder 2"/>
          <p:cNvSpPr>
            <a:spLocks noGrp="1"/>
          </p:cNvSpPr>
          <p:nvPr>
            <p:ph idx="1"/>
          </p:nvPr>
        </p:nvSpPr>
        <p:spPr/>
        <p:txBody>
          <a:bodyPr/>
          <a:lstStyle/>
          <a:p>
            <a:pPr>
              <a:buNone/>
            </a:pPr>
            <a:r>
              <a:rPr lang="it-IT" dirty="0" smtClean="0"/>
              <a:t>Fase necessaria per conoscere l’esistenza di nodi adiacenti, avviene periodicamente</a:t>
            </a:r>
            <a:endParaRPr lang="it-IT" dirty="0"/>
          </a:p>
        </p:txBody>
      </p:sp>
      <p:pic>
        <p:nvPicPr>
          <p:cNvPr id="4" name="Picture 3" descr="EIGRP_initial_route_discovery_2.jpg"/>
          <p:cNvPicPr>
            <a:picLocks noChangeAspect="1"/>
          </p:cNvPicPr>
          <p:nvPr/>
        </p:nvPicPr>
        <p:blipFill>
          <a:blip r:embed="rId2"/>
          <a:stretch>
            <a:fillRect/>
          </a:stretch>
        </p:blipFill>
        <p:spPr>
          <a:xfrm>
            <a:off x="2071670" y="3214686"/>
            <a:ext cx="4286280" cy="2899542"/>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Distance Vector</a:t>
            </a:r>
            <a:endParaRPr lang="it-IT" dirty="0"/>
          </a:p>
        </p:txBody>
      </p:sp>
      <p:sp>
        <p:nvSpPr>
          <p:cNvPr id="3" name="Content Placeholder 2"/>
          <p:cNvSpPr>
            <a:spLocks noGrp="1"/>
          </p:cNvSpPr>
          <p:nvPr>
            <p:ph idx="1"/>
          </p:nvPr>
        </p:nvSpPr>
        <p:spPr>
          <a:xfrm>
            <a:off x="214282" y="1285860"/>
            <a:ext cx="8643998" cy="4840303"/>
          </a:xfrm>
        </p:spPr>
        <p:txBody>
          <a:bodyPr>
            <a:noAutofit/>
          </a:bodyPr>
          <a:lstStyle/>
          <a:p>
            <a:pPr>
              <a:lnSpc>
                <a:spcPct val="80000"/>
              </a:lnSpc>
              <a:buNone/>
            </a:pPr>
            <a:r>
              <a:rPr lang="it-IT" sz="2400" dirty="0" smtClean="0"/>
              <a:t>Un protocollo distance vector si basa sull’algoritmo di Bellman-Ford:</a:t>
            </a:r>
          </a:p>
          <a:p>
            <a:pPr>
              <a:lnSpc>
                <a:spcPct val="80000"/>
              </a:lnSpc>
              <a:buNone/>
            </a:pPr>
            <a:endParaRPr lang="it-IT" sz="2400" dirty="0" smtClean="0"/>
          </a:p>
          <a:p>
            <a:pPr>
              <a:lnSpc>
                <a:spcPct val="80000"/>
              </a:lnSpc>
            </a:pPr>
            <a:r>
              <a:rPr lang="it-IT" sz="2400" dirty="0" smtClean="0"/>
              <a:t>ogni router invia su tutte le interfacce l’elenco delle destinazioni che può raggiungere e la loro distanza da sé (costituisce il Distance Vector). </a:t>
            </a:r>
          </a:p>
          <a:p>
            <a:pPr>
              <a:lnSpc>
                <a:spcPct val="80000"/>
              </a:lnSpc>
            </a:pPr>
            <a:r>
              <a:rPr lang="it-IT" sz="2400" dirty="0" smtClean="0"/>
              <a:t>La destinazione è rappresentata da un indirizzo e la distanza è rappresentata dal minimo “costo” associato. </a:t>
            </a:r>
          </a:p>
          <a:p>
            <a:pPr>
              <a:lnSpc>
                <a:spcPct val="80000"/>
              </a:lnSpc>
            </a:pPr>
            <a:r>
              <a:rPr lang="it-IT" sz="2400" dirty="0" smtClean="0"/>
              <a:t>Ciascun router quindi, riceve dai suoi vicini l’elenco/costo delle destinazioni che questi sono in grado di raggiungere.</a:t>
            </a:r>
          </a:p>
          <a:p>
            <a:pPr>
              <a:lnSpc>
                <a:spcPct val="80000"/>
              </a:lnSpc>
            </a:pPr>
            <a:r>
              <a:rPr lang="it-IT" sz="2400" dirty="0" smtClean="0"/>
              <a:t> Il distance vector viene memorizzato dopo aver sommato alle distanze annunciate dal vicino quella che separa il router “soggetto”dal vicino. </a:t>
            </a:r>
          </a:p>
          <a:p>
            <a:pPr>
              <a:lnSpc>
                <a:spcPct val="80000"/>
              </a:lnSpc>
            </a:pPr>
            <a:r>
              <a:rPr lang="it-IT" sz="2400" dirty="0" smtClean="0"/>
              <a:t>La tabella definitiva si ottiene per “fusione” dei distance vector: l’interfaccia su cui saranno istradati i pacchetti  sarà quella dalla quale è stato ricevuto il vettore col minimo costo associato alla destinazione. </a:t>
            </a:r>
          </a:p>
          <a:p>
            <a:pPr>
              <a:lnSpc>
                <a:spcPct val="90000"/>
              </a:lnSpc>
            </a:pPr>
            <a:endParaRPr lang="it-IT" sz="2400" dirty="0" smtClean="0"/>
          </a:p>
          <a:p>
            <a:pPr>
              <a:buNone/>
            </a:pPr>
            <a:endParaRPr lang="it-IT"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Distance Vector</a:t>
            </a:r>
            <a:endParaRPr lang="it-IT" dirty="0"/>
          </a:p>
        </p:txBody>
      </p:sp>
      <p:sp>
        <p:nvSpPr>
          <p:cNvPr id="3" name="Content Placeholder 2"/>
          <p:cNvSpPr>
            <a:spLocks noGrp="1"/>
          </p:cNvSpPr>
          <p:nvPr>
            <p:ph idx="1"/>
          </p:nvPr>
        </p:nvSpPr>
        <p:spPr/>
        <p:txBody>
          <a:bodyPr>
            <a:noAutofit/>
          </a:bodyPr>
          <a:lstStyle/>
          <a:p>
            <a:pPr>
              <a:lnSpc>
                <a:spcPct val="90000"/>
              </a:lnSpc>
            </a:pPr>
            <a:r>
              <a:rPr lang="it-IT" sz="2400" dirty="0" smtClean="0"/>
              <a:t>Un router ricalcola le sue tabelle ogni volta che:</a:t>
            </a:r>
          </a:p>
          <a:p>
            <a:pPr marL="482600" lvl="1" indent="-101600">
              <a:lnSpc>
                <a:spcPct val="90000"/>
              </a:lnSpc>
              <a:buNone/>
            </a:pPr>
            <a:r>
              <a:rPr lang="it-IT" sz="2400" dirty="0" smtClean="0"/>
              <a:t>-cade una linea attiva</a:t>
            </a:r>
          </a:p>
          <a:p>
            <a:pPr marL="482600" lvl="1" indent="-101600">
              <a:lnSpc>
                <a:spcPct val="90000"/>
              </a:lnSpc>
              <a:buNone/>
            </a:pPr>
            <a:r>
              <a:rPr lang="it-IT" sz="2400" dirty="0" smtClean="0"/>
              <a:t>-si riceve un Distance Vector da un nodo adiacente diverso da quello memorizzato.</a:t>
            </a:r>
          </a:p>
          <a:p>
            <a:pPr>
              <a:lnSpc>
                <a:spcPct val="90000"/>
              </a:lnSpc>
            </a:pPr>
            <a:r>
              <a:rPr lang="it-IT" sz="2400" dirty="0" smtClean="0"/>
              <a:t>Il calcolo consiste nella fusione di tutti i distance vector delle linee attive. </a:t>
            </a:r>
          </a:p>
          <a:p>
            <a:pPr>
              <a:lnSpc>
                <a:spcPct val="90000"/>
              </a:lnSpc>
            </a:pPr>
            <a:r>
              <a:rPr lang="it-IT" sz="2400" dirty="0" smtClean="0"/>
              <a:t>Se le tabelle risultano diverse da quelle precedenti, viene inviato un nuovo distance vector ai nodi adiacenti.</a:t>
            </a:r>
          </a:p>
          <a:p>
            <a:pPr>
              <a:lnSpc>
                <a:spcPct val="90000"/>
              </a:lnSpc>
            </a:pPr>
            <a:endParaRPr lang="it-IT" sz="2400" dirty="0" smtClean="0"/>
          </a:p>
          <a:p>
            <a:pPr>
              <a:lnSpc>
                <a:spcPct val="90000"/>
              </a:lnSpc>
            </a:pPr>
            <a:endParaRPr lang="it-IT" sz="2400" dirty="0" smtClean="0"/>
          </a:p>
          <a:p>
            <a:pPr>
              <a:buNone/>
            </a:pPr>
            <a:endParaRPr lang="it-IT"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Distance Vector</a:t>
            </a:r>
            <a:endParaRPr lang="it-IT" dirty="0"/>
          </a:p>
        </p:txBody>
      </p:sp>
      <p:sp>
        <p:nvSpPr>
          <p:cNvPr id="3" name="Content Placeholder 2"/>
          <p:cNvSpPr>
            <a:spLocks noGrp="1"/>
          </p:cNvSpPr>
          <p:nvPr>
            <p:ph idx="1"/>
          </p:nvPr>
        </p:nvSpPr>
        <p:spPr>
          <a:xfrm>
            <a:off x="285720" y="1500174"/>
            <a:ext cx="8572560" cy="4857784"/>
          </a:xfrm>
        </p:spPr>
        <p:txBody>
          <a:bodyPr>
            <a:noAutofit/>
          </a:bodyPr>
          <a:lstStyle/>
          <a:p>
            <a:pPr>
              <a:lnSpc>
                <a:spcPct val="80000"/>
              </a:lnSpc>
              <a:buNone/>
            </a:pPr>
            <a:r>
              <a:rPr lang="it-IT" sz="2400" dirty="0" smtClean="0"/>
              <a:t>In particolare, un protocollo DV prevede che il router operi così:</a:t>
            </a:r>
          </a:p>
          <a:p>
            <a:pPr marL="482600" lvl="1" indent="-101600">
              <a:lnSpc>
                <a:spcPct val="80000"/>
              </a:lnSpc>
              <a:buNone/>
            </a:pPr>
            <a:r>
              <a:rPr lang="it-IT" sz="2000" dirty="0" smtClean="0"/>
              <a:t>1) quando riceve un DV  da un router adiacente confronta ogni coppia (destinazione, costo) col contenuto della tabella di routing:</a:t>
            </a:r>
          </a:p>
          <a:p>
            <a:pPr lvl="2">
              <a:lnSpc>
                <a:spcPct val="80000"/>
              </a:lnSpc>
              <a:buNone/>
            </a:pPr>
            <a:r>
              <a:rPr lang="it-IT" sz="2000" dirty="0" smtClean="0"/>
              <a:t>a) se la destinazione non è in tabella e il costo dell’annuncio non è infinito -&gt; crea una nuova entry per la nuova destinazione e fa partire un </a:t>
            </a:r>
            <a:r>
              <a:rPr lang="it-IT" sz="2000" i="1" dirty="0" smtClean="0"/>
              <a:t>timout timer</a:t>
            </a:r>
            <a:r>
              <a:rPr lang="it-IT" sz="2000" dirty="0" smtClean="0"/>
              <a:t> per la nuova entry;</a:t>
            </a:r>
          </a:p>
          <a:p>
            <a:pPr lvl="2">
              <a:lnSpc>
                <a:spcPct val="80000"/>
              </a:lnSpc>
              <a:buNone/>
            </a:pPr>
            <a:r>
              <a:rPr lang="it-IT" sz="2000" dirty="0" smtClean="0"/>
              <a:t>b) se la destinazione è in tabella e il next hop è il router adiacente che ha fatto l’annuncio -&gt; aggiorna il costo ed il next hop nella entry e fa ripartire il </a:t>
            </a:r>
            <a:r>
              <a:rPr lang="it-IT" sz="2000" i="1" dirty="0" smtClean="0"/>
              <a:t>timeout timer;</a:t>
            </a:r>
          </a:p>
          <a:p>
            <a:pPr lvl="2">
              <a:lnSpc>
                <a:spcPct val="80000"/>
              </a:lnSpc>
              <a:buNone/>
            </a:pPr>
            <a:r>
              <a:rPr lang="it-IT" sz="2000" dirty="0" smtClean="0"/>
              <a:t>c) se la destinazione è nella tabella e il costo indica un percorso migliore -&gt; aggiorna il costo e fa ripartire il </a:t>
            </a:r>
            <a:r>
              <a:rPr lang="it-IT" sz="2000" i="1" dirty="0" smtClean="0"/>
              <a:t>timeout timer;</a:t>
            </a:r>
            <a:endParaRPr lang="it-IT" sz="2000" dirty="0" smtClean="0"/>
          </a:p>
          <a:p>
            <a:pPr marL="482600" lvl="1" indent="-101600">
              <a:lnSpc>
                <a:spcPct val="80000"/>
              </a:lnSpc>
              <a:buNone/>
            </a:pPr>
            <a:r>
              <a:rPr lang="it-IT" sz="2000" dirty="0" smtClean="0"/>
              <a:t>2) quando scatta il </a:t>
            </a:r>
            <a:r>
              <a:rPr lang="it-IT" sz="2000" i="1" dirty="0" smtClean="0"/>
              <a:t>timeout timer</a:t>
            </a:r>
            <a:r>
              <a:rPr lang="it-IT" sz="2000" dirty="0" smtClean="0"/>
              <a:t> pone il costo a infinito e fa partire il </a:t>
            </a:r>
            <a:r>
              <a:rPr lang="it-IT" sz="2000" i="1" dirty="0" smtClean="0"/>
              <a:t>garbage collection timer;</a:t>
            </a:r>
          </a:p>
          <a:p>
            <a:pPr marL="482600" lvl="1" indent="-101600">
              <a:lnSpc>
                <a:spcPct val="80000"/>
              </a:lnSpc>
              <a:buNone/>
            </a:pPr>
            <a:r>
              <a:rPr lang="it-IT" sz="2000" dirty="0" smtClean="0"/>
              <a:t>3) quando scatta il </a:t>
            </a:r>
            <a:r>
              <a:rPr lang="it-IT" sz="2000" i="1" dirty="0" smtClean="0"/>
              <a:t>garbage collection timer</a:t>
            </a:r>
            <a:r>
              <a:rPr lang="it-IT" sz="2000" dirty="0" smtClean="0"/>
              <a:t> cancella la entry dalla tabella di routing;</a:t>
            </a:r>
          </a:p>
          <a:p>
            <a:pPr marL="482600" lvl="1" indent="-101600">
              <a:lnSpc>
                <a:spcPct val="80000"/>
              </a:lnSpc>
              <a:buNone/>
            </a:pPr>
            <a:r>
              <a:rPr lang="it-IT" sz="2000" dirty="0" smtClean="0"/>
              <a:t>4) ad intervalli regolari trasmette ai router adiacenti un DV che riporta tutte le coppie (destinazione, costo) contenute nella tabella di routing.</a:t>
            </a:r>
          </a:p>
          <a:p>
            <a:pPr>
              <a:lnSpc>
                <a:spcPct val="80000"/>
              </a:lnSpc>
            </a:pPr>
            <a:endParaRPr lang="it-IT" sz="2000" dirty="0" smtClean="0"/>
          </a:p>
          <a:p>
            <a:pPr>
              <a:lnSpc>
                <a:spcPct val="80000"/>
              </a:lnSpc>
            </a:pPr>
            <a:endParaRPr lang="it-IT" sz="2000" dirty="0" smtClean="0"/>
          </a:p>
          <a:p>
            <a:pPr>
              <a:lnSpc>
                <a:spcPct val="90000"/>
              </a:lnSpc>
            </a:pPr>
            <a:endParaRPr lang="it-IT" sz="2000" dirty="0" smtClean="0"/>
          </a:p>
          <a:p>
            <a:pPr>
              <a:buNone/>
            </a:pPr>
            <a:endParaRPr lang="it-IT" sz="20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it-IT" sz="4000">
                <a:solidFill>
                  <a:schemeClr val="bg1"/>
                </a:solidFill>
              </a:rPr>
              <a:t>Distance Vector</a:t>
            </a:r>
            <a:r>
              <a:rPr lang="it-IT">
                <a:solidFill>
                  <a:schemeClr val="bg1"/>
                </a:solidFill>
              </a:rPr>
              <a:t> </a:t>
            </a:r>
          </a:p>
        </p:txBody>
      </p:sp>
      <p:sp>
        <p:nvSpPr>
          <p:cNvPr id="161795" name="Rectangle 3"/>
          <p:cNvSpPr>
            <a:spLocks noChangeArrowheads="1"/>
          </p:cNvSpPr>
          <p:nvPr/>
        </p:nvSpPr>
        <p:spPr bwMode="auto">
          <a:xfrm>
            <a:off x="2587625" y="2241550"/>
            <a:ext cx="444500" cy="292100"/>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C</a:t>
            </a:r>
          </a:p>
        </p:txBody>
      </p:sp>
      <p:sp>
        <p:nvSpPr>
          <p:cNvPr id="161796" name="Rectangle 4"/>
          <p:cNvSpPr>
            <a:spLocks noChangeArrowheads="1"/>
          </p:cNvSpPr>
          <p:nvPr/>
        </p:nvSpPr>
        <p:spPr bwMode="auto">
          <a:xfrm>
            <a:off x="2587625" y="25463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4</a:t>
            </a:r>
          </a:p>
        </p:txBody>
      </p:sp>
      <p:sp>
        <p:nvSpPr>
          <p:cNvPr id="161797" name="Rectangle 5"/>
          <p:cNvSpPr>
            <a:spLocks noChangeArrowheads="1"/>
          </p:cNvSpPr>
          <p:nvPr/>
        </p:nvSpPr>
        <p:spPr bwMode="auto">
          <a:xfrm>
            <a:off x="2587625" y="28511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30</a:t>
            </a:r>
          </a:p>
        </p:txBody>
      </p:sp>
      <p:sp>
        <p:nvSpPr>
          <p:cNvPr id="161798" name="Rectangle 6"/>
          <p:cNvSpPr>
            <a:spLocks noChangeArrowheads="1"/>
          </p:cNvSpPr>
          <p:nvPr/>
        </p:nvSpPr>
        <p:spPr bwMode="auto">
          <a:xfrm>
            <a:off x="2587625" y="31559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30</a:t>
            </a:r>
          </a:p>
        </p:txBody>
      </p:sp>
      <p:grpSp>
        <p:nvGrpSpPr>
          <p:cNvPr id="2" name="Group 7"/>
          <p:cNvGrpSpPr>
            <a:grpSpLocks/>
          </p:cNvGrpSpPr>
          <p:nvPr/>
        </p:nvGrpSpPr>
        <p:grpSpPr bwMode="auto">
          <a:xfrm>
            <a:off x="1508125" y="2241550"/>
            <a:ext cx="1066800" cy="1511300"/>
            <a:chOff x="392" y="1536"/>
            <a:chExt cx="280" cy="952"/>
          </a:xfrm>
        </p:grpSpPr>
        <p:sp>
          <p:nvSpPr>
            <p:cNvPr id="161800" name="Rectangle 8"/>
            <p:cNvSpPr>
              <a:spLocks noChangeArrowheads="1"/>
            </p:cNvSpPr>
            <p:nvPr/>
          </p:nvSpPr>
          <p:spPr bwMode="auto">
            <a:xfrm>
              <a:off x="392" y="1536"/>
              <a:ext cx="280" cy="184"/>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N</a:t>
              </a:r>
            </a:p>
          </p:txBody>
        </p:sp>
        <p:sp>
          <p:nvSpPr>
            <p:cNvPr id="161801" name="Rectangle 9"/>
            <p:cNvSpPr>
              <a:spLocks noChangeArrowheads="1"/>
            </p:cNvSpPr>
            <p:nvPr/>
          </p:nvSpPr>
          <p:spPr bwMode="auto">
            <a:xfrm>
              <a:off x="392" y="1728"/>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12.0.0.0</a:t>
              </a:r>
            </a:p>
          </p:txBody>
        </p:sp>
        <p:sp>
          <p:nvSpPr>
            <p:cNvPr id="161802" name="Rectangle 10"/>
            <p:cNvSpPr>
              <a:spLocks noChangeArrowheads="1"/>
            </p:cNvSpPr>
            <p:nvPr/>
          </p:nvSpPr>
          <p:spPr bwMode="auto">
            <a:xfrm>
              <a:off x="392" y="1920"/>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20.0.0.0</a:t>
              </a:r>
            </a:p>
          </p:txBody>
        </p:sp>
        <p:sp>
          <p:nvSpPr>
            <p:cNvPr id="161803" name="Rectangle 11"/>
            <p:cNvSpPr>
              <a:spLocks noChangeArrowheads="1"/>
            </p:cNvSpPr>
            <p:nvPr/>
          </p:nvSpPr>
          <p:spPr bwMode="auto">
            <a:xfrm>
              <a:off x="392" y="2112"/>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30.0.0.0</a:t>
              </a:r>
            </a:p>
          </p:txBody>
        </p:sp>
        <p:sp>
          <p:nvSpPr>
            <p:cNvPr id="161804" name="Rectangle 12"/>
            <p:cNvSpPr>
              <a:spLocks noChangeArrowheads="1"/>
            </p:cNvSpPr>
            <p:nvPr/>
          </p:nvSpPr>
          <p:spPr bwMode="auto">
            <a:xfrm>
              <a:off x="392" y="2304"/>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40.0.0.0</a:t>
              </a:r>
            </a:p>
          </p:txBody>
        </p:sp>
      </p:grpSp>
      <p:sp>
        <p:nvSpPr>
          <p:cNvPr id="161805" name="Rectangle 13"/>
          <p:cNvSpPr>
            <a:spLocks noChangeArrowheads="1"/>
          </p:cNvSpPr>
          <p:nvPr/>
        </p:nvSpPr>
        <p:spPr bwMode="auto">
          <a:xfrm>
            <a:off x="2587625" y="34607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35</a:t>
            </a:r>
          </a:p>
        </p:txBody>
      </p:sp>
      <p:sp>
        <p:nvSpPr>
          <p:cNvPr id="161806" name="Line 14"/>
          <p:cNvSpPr>
            <a:spLocks noChangeShapeType="1"/>
          </p:cNvSpPr>
          <p:nvPr/>
        </p:nvSpPr>
        <p:spPr bwMode="auto">
          <a:xfrm>
            <a:off x="2447925" y="1860550"/>
            <a:ext cx="2806700" cy="977900"/>
          </a:xfrm>
          <a:prstGeom prst="line">
            <a:avLst/>
          </a:prstGeom>
          <a:noFill/>
          <a:ln w="28575">
            <a:solidFill>
              <a:schemeClr val="bg1"/>
            </a:solidFill>
            <a:round/>
            <a:headEnd type="triangle" w="med" len="med"/>
            <a:tailEnd type="triangle" w="med" len="med"/>
          </a:ln>
          <a:effectLst/>
        </p:spPr>
        <p:txBody>
          <a:bodyPr wrap="none" anchor="ctr"/>
          <a:lstStyle/>
          <a:p>
            <a:endParaRPr lang="it-IT"/>
          </a:p>
        </p:txBody>
      </p:sp>
      <p:sp>
        <p:nvSpPr>
          <p:cNvPr id="161807" name="Line 15"/>
          <p:cNvSpPr>
            <a:spLocks noChangeShapeType="1"/>
          </p:cNvSpPr>
          <p:nvPr/>
        </p:nvSpPr>
        <p:spPr bwMode="auto">
          <a:xfrm flipH="1">
            <a:off x="5940425" y="1784350"/>
            <a:ext cx="1384300" cy="977900"/>
          </a:xfrm>
          <a:prstGeom prst="line">
            <a:avLst/>
          </a:prstGeom>
          <a:noFill/>
          <a:ln w="28575">
            <a:solidFill>
              <a:schemeClr val="bg1"/>
            </a:solidFill>
            <a:round/>
            <a:headEnd type="triangle" w="med" len="med"/>
            <a:tailEnd type="triangle" w="med" len="med"/>
          </a:ln>
          <a:effectLst/>
        </p:spPr>
        <p:txBody>
          <a:bodyPr wrap="none" anchor="ctr"/>
          <a:lstStyle/>
          <a:p>
            <a:endParaRPr lang="it-IT"/>
          </a:p>
        </p:txBody>
      </p:sp>
      <p:sp>
        <p:nvSpPr>
          <p:cNvPr id="161808" name="Line 16"/>
          <p:cNvSpPr>
            <a:spLocks noChangeShapeType="1"/>
          </p:cNvSpPr>
          <p:nvPr/>
        </p:nvSpPr>
        <p:spPr bwMode="auto">
          <a:xfrm flipH="1" flipV="1">
            <a:off x="5788025" y="3295650"/>
            <a:ext cx="546100" cy="1384300"/>
          </a:xfrm>
          <a:prstGeom prst="line">
            <a:avLst/>
          </a:prstGeom>
          <a:noFill/>
          <a:ln w="28575">
            <a:solidFill>
              <a:schemeClr val="bg1"/>
            </a:solidFill>
            <a:round/>
            <a:headEnd type="triangle" w="med" len="med"/>
            <a:tailEnd type="triangle" w="med" len="med"/>
          </a:ln>
          <a:effectLst/>
        </p:spPr>
        <p:txBody>
          <a:bodyPr wrap="none" anchor="ctr"/>
          <a:lstStyle/>
          <a:p>
            <a:endParaRPr lang="it-IT"/>
          </a:p>
        </p:txBody>
      </p:sp>
      <p:sp>
        <p:nvSpPr>
          <p:cNvPr id="161809" name="Rectangle 17"/>
          <p:cNvSpPr>
            <a:spLocks noChangeArrowheads="1"/>
          </p:cNvSpPr>
          <p:nvPr/>
        </p:nvSpPr>
        <p:spPr bwMode="auto">
          <a:xfrm rot="1140000">
            <a:off x="3194050" y="1963738"/>
            <a:ext cx="1509713" cy="454025"/>
          </a:xfrm>
          <a:prstGeom prst="rect">
            <a:avLst/>
          </a:prstGeom>
          <a:noFill/>
          <a:ln w="12700">
            <a:noFill/>
            <a:miter lim="800000"/>
            <a:headEnd/>
            <a:tailEnd/>
          </a:ln>
          <a:effectLst/>
        </p:spPr>
        <p:txBody>
          <a:bodyPr wrap="none" lIns="90488" tIns="44450" rIns="90488" bIns="44450">
            <a:spAutoFit/>
          </a:bodyPr>
          <a:lstStyle/>
          <a:p>
            <a:pPr eaLnBrk="0" hangingPunct="0"/>
            <a:r>
              <a:rPr lang="it-IT" b="1">
                <a:solidFill>
                  <a:schemeClr val="bg1"/>
                </a:solidFill>
                <a:latin typeface="Arial" charset="0"/>
              </a:rPr>
              <a:t>costo = 5</a:t>
            </a:r>
          </a:p>
        </p:txBody>
      </p:sp>
      <p:sp>
        <p:nvSpPr>
          <p:cNvPr id="161810" name="Rectangle 18"/>
          <p:cNvSpPr>
            <a:spLocks noChangeArrowheads="1"/>
          </p:cNvSpPr>
          <p:nvPr/>
        </p:nvSpPr>
        <p:spPr bwMode="auto">
          <a:xfrm rot="19440000">
            <a:off x="5626100" y="1905000"/>
            <a:ext cx="1679575" cy="454025"/>
          </a:xfrm>
          <a:prstGeom prst="rect">
            <a:avLst/>
          </a:prstGeom>
          <a:noFill/>
          <a:ln w="12700">
            <a:noFill/>
            <a:miter lim="800000"/>
            <a:headEnd/>
            <a:tailEnd/>
          </a:ln>
          <a:effectLst/>
        </p:spPr>
        <p:txBody>
          <a:bodyPr wrap="none" lIns="90488" tIns="44450" rIns="90488" bIns="44450">
            <a:spAutoFit/>
          </a:bodyPr>
          <a:lstStyle/>
          <a:p>
            <a:pPr eaLnBrk="0" hangingPunct="0"/>
            <a:r>
              <a:rPr lang="it-IT" b="1">
                <a:solidFill>
                  <a:schemeClr val="bg1"/>
                </a:solidFill>
                <a:latin typeface="Arial" charset="0"/>
              </a:rPr>
              <a:t>costo = 15</a:t>
            </a:r>
          </a:p>
        </p:txBody>
      </p:sp>
      <p:sp>
        <p:nvSpPr>
          <p:cNvPr id="161811" name="Rectangle 19"/>
          <p:cNvSpPr>
            <a:spLocks noChangeArrowheads="1"/>
          </p:cNvSpPr>
          <p:nvPr/>
        </p:nvSpPr>
        <p:spPr bwMode="auto">
          <a:xfrm rot="4140000">
            <a:off x="5538788" y="3694112"/>
            <a:ext cx="1593850" cy="454025"/>
          </a:xfrm>
          <a:prstGeom prst="rect">
            <a:avLst/>
          </a:prstGeom>
          <a:noFill/>
          <a:ln w="12700">
            <a:noFill/>
            <a:miter lim="800000"/>
            <a:headEnd/>
            <a:tailEnd/>
          </a:ln>
          <a:effectLst/>
        </p:spPr>
        <p:txBody>
          <a:bodyPr wrap="none" lIns="90488" tIns="44450" rIns="90488" bIns="44450">
            <a:spAutoFit/>
          </a:bodyPr>
          <a:lstStyle/>
          <a:p>
            <a:pPr eaLnBrk="0" hangingPunct="0"/>
            <a:r>
              <a:rPr lang="it-IT" b="1">
                <a:solidFill>
                  <a:schemeClr val="bg1"/>
                </a:solidFill>
                <a:latin typeface="Arial" charset="0"/>
              </a:rPr>
              <a:t>costo. = 5</a:t>
            </a:r>
          </a:p>
        </p:txBody>
      </p:sp>
      <p:pic>
        <p:nvPicPr>
          <p:cNvPr id="161812" name="Picture 20"/>
          <p:cNvPicPr>
            <a:picLocks noChangeArrowheads="1"/>
          </p:cNvPicPr>
          <p:nvPr/>
        </p:nvPicPr>
        <p:blipFill>
          <a:blip r:embed="rId3"/>
          <a:srcRect/>
          <a:stretch>
            <a:fillRect/>
          </a:stretch>
        </p:blipFill>
        <p:spPr bwMode="auto">
          <a:xfrm>
            <a:off x="1368425" y="1479550"/>
            <a:ext cx="1066800" cy="625475"/>
          </a:xfrm>
          <a:prstGeom prst="rect">
            <a:avLst/>
          </a:prstGeom>
          <a:noFill/>
          <a:ln w="12700">
            <a:noFill/>
            <a:miter lim="800000"/>
            <a:headEnd/>
            <a:tailEnd/>
          </a:ln>
          <a:effectLst/>
        </p:spPr>
      </p:pic>
      <p:sp>
        <p:nvSpPr>
          <p:cNvPr id="161813" name="Rectangle 21"/>
          <p:cNvSpPr>
            <a:spLocks noChangeArrowheads="1"/>
          </p:cNvSpPr>
          <p:nvPr/>
        </p:nvSpPr>
        <p:spPr bwMode="auto">
          <a:xfrm>
            <a:off x="1673225" y="1098550"/>
            <a:ext cx="457200" cy="357188"/>
          </a:xfrm>
          <a:prstGeom prst="rect">
            <a:avLst/>
          </a:prstGeom>
          <a:noFill/>
          <a:ln w="12700">
            <a:noFill/>
            <a:miter lim="800000"/>
            <a:headEnd/>
            <a:tailEnd/>
          </a:ln>
          <a:effectLst/>
        </p:spPr>
        <p:txBody>
          <a:bodyPr wrap="none" lIns="82550" tIns="41275" rIns="82550" bIns="41275">
            <a:spAutoFit/>
          </a:bodyPr>
          <a:lstStyle/>
          <a:p>
            <a:pPr algn="ctr" defTabSz="814388" eaLnBrk="0" hangingPunct="0"/>
            <a:r>
              <a:rPr lang="it-IT" sz="1800" b="1">
                <a:solidFill>
                  <a:schemeClr val="bg1"/>
                </a:solidFill>
                <a:latin typeface="Arial" charset="0"/>
              </a:rPr>
              <a:t>R1</a:t>
            </a:r>
          </a:p>
        </p:txBody>
      </p:sp>
      <p:pic>
        <p:nvPicPr>
          <p:cNvPr id="161814" name="Picture 22"/>
          <p:cNvPicPr>
            <a:picLocks noChangeArrowheads="1"/>
          </p:cNvPicPr>
          <p:nvPr/>
        </p:nvPicPr>
        <p:blipFill>
          <a:blip r:embed="rId3"/>
          <a:srcRect/>
          <a:stretch>
            <a:fillRect/>
          </a:stretch>
        </p:blipFill>
        <p:spPr bwMode="auto">
          <a:xfrm>
            <a:off x="7159625" y="1250950"/>
            <a:ext cx="1066800" cy="625475"/>
          </a:xfrm>
          <a:prstGeom prst="rect">
            <a:avLst/>
          </a:prstGeom>
          <a:noFill/>
          <a:ln w="12700">
            <a:noFill/>
            <a:miter lim="800000"/>
            <a:headEnd/>
            <a:tailEnd/>
          </a:ln>
          <a:effectLst/>
        </p:spPr>
      </p:pic>
      <p:sp>
        <p:nvSpPr>
          <p:cNvPr id="161815" name="Rectangle 23"/>
          <p:cNvSpPr>
            <a:spLocks noChangeArrowheads="1"/>
          </p:cNvSpPr>
          <p:nvPr/>
        </p:nvSpPr>
        <p:spPr bwMode="auto">
          <a:xfrm>
            <a:off x="7464425" y="946150"/>
            <a:ext cx="457200" cy="357188"/>
          </a:xfrm>
          <a:prstGeom prst="rect">
            <a:avLst/>
          </a:prstGeom>
          <a:noFill/>
          <a:ln w="12700">
            <a:noFill/>
            <a:miter lim="800000"/>
            <a:headEnd/>
            <a:tailEnd/>
          </a:ln>
          <a:effectLst/>
        </p:spPr>
        <p:txBody>
          <a:bodyPr wrap="none" lIns="82550" tIns="41275" rIns="82550" bIns="41275">
            <a:spAutoFit/>
          </a:bodyPr>
          <a:lstStyle/>
          <a:p>
            <a:pPr algn="ctr" defTabSz="814388" eaLnBrk="0" hangingPunct="0"/>
            <a:r>
              <a:rPr lang="it-IT" sz="1800" b="1">
                <a:solidFill>
                  <a:schemeClr val="bg1"/>
                </a:solidFill>
                <a:latin typeface="Arial" charset="0"/>
              </a:rPr>
              <a:t>R2</a:t>
            </a:r>
          </a:p>
        </p:txBody>
      </p:sp>
      <p:pic>
        <p:nvPicPr>
          <p:cNvPr id="161816" name="Picture 24"/>
          <p:cNvPicPr>
            <a:picLocks noChangeArrowheads="1"/>
          </p:cNvPicPr>
          <p:nvPr/>
        </p:nvPicPr>
        <p:blipFill>
          <a:blip r:embed="rId3"/>
          <a:srcRect/>
          <a:stretch>
            <a:fillRect/>
          </a:stretch>
        </p:blipFill>
        <p:spPr bwMode="auto">
          <a:xfrm>
            <a:off x="5178425" y="2774950"/>
            <a:ext cx="990600" cy="549275"/>
          </a:xfrm>
          <a:prstGeom prst="rect">
            <a:avLst/>
          </a:prstGeom>
          <a:noFill/>
          <a:ln w="12700">
            <a:noFill/>
            <a:miter lim="800000"/>
            <a:headEnd/>
            <a:tailEnd/>
          </a:ln>
          <a:effectLst/>
        </p:spPr>
      </p:pic>
      <p:sp>
        <p:nvSpPr>
          <p:cNvPr id="161817" name="Rectangle 25"/>
          <p:cNvSpPr>
            <a:spLocks noChangeArrowheads="1"/>
          </p:cNvSpPr>
          <p:nvPr/>
        </p:nvSpPr>
        <p:spPr bwMode="auto">
          <a:xfrm>
            <a:off x="5407025" y="2470150"/>
            <a:ext cx="457200" cy="357188"/>
          </a:xfrm>
          <a:prstGeom prst="rect">
            <a:avLst/>
          </a:prstGeom>
          <a:noFill/>
          <a:ln w="12700">
            <a:noFill/>
            <a:miter lim="800000"/>
            <a:headEnd/>
            <a:tailEnd/>
          </a:ln>
          <a:effectLst/>
        </p:spPr>
        <p:txBody>
          <a:bodyPr wrap="none" lIns="82550" tIns="41275" rIns="82550" bIns="41275">
            <a:spAutoFit/>
          </a:bodyPr>
          <a:lstStyle/>
          <a:p>
            <a:pPr algn="ctr" defTabSz="814388" eaLnBrk="0" hangingPunct="0"/>
            <a:r>
              <a:rPr lang="it-IT" sz="1800" b="1">
                <a:solidFill>
                  <a:schemeClr val="bg1"/>
                </a:solidFill>
                <a:latin typeface="Arial" charset="0"/>
              </a:rPr>
              <a:t>R3</a:t>
            </a:r>
          </a:p>
        </p:txBody>
      </p:sp>
      <p:pic>
        <p:nvPicPr>
          <p:cNvPr id="161818" name="Picture 26"/>
          <p:cNvPicPr>
            <a:picLocks noChangeArrowheads="1"/>
          </p:cNvPicPr>
          <p:nvPr/>
        </p:nvPicPr>
        <p:blipFill>
          <a:blip r:embed="rId3"/>
          <a:srcRect/>
          <a:stretch>
            <a:fillRect/>
          </a:stretch>
        </p:blipFill>
        <p:spPr bwMode="auto">
          <a:xfrm>
            <a:off x="5864225" y="4679950"/>
            <a:ext cx="1066800" cy="625475"/>
          </a:xfrm>
          <a:prstGeom prst="rect">
            <a:avLst/>
          </a:prstGeom>
          <a:noFill/>
          <a:ln w="12700">
            <a:noFill/>
            <a:miter lim="800000"/>
            <a:headEnd/>
            <a:tailEnd/>
          </a:ln>
          <a:effectLst/>
        </p:spPr>
      </p:pic>
      <p:sp>
        <p:nvSpPr>
          <p:cNvPr id="161819" name="Rectangle 27"/>
          <p:cNvSpPr>
            <a:spLocks noChangeArrowheads="1"/>
          </p:cNvSpPr>
          <p:nvPr/>
        </p:nvSpPr>
        <p:spPr bwMode="auto">
          <a:xfrm>
            <a:off x="6245225" y="5289550"/>
            <a:ext cx="457200" cy="357188"/>
          </a:xfrm>
          <a:prstGeom prst="rect">
            <a:avLst/>
          </a:prstGeom>
          <a:noFill/>
          <a:ln w="12700">
            <a:noFill/>
            <a:miter lim="800000"/>
            <a:headEnd/>
            <a:tailEnd/>
          </a:ln>
          <a:effectLst/>
        </p:spPr>
        <p:txBody>
          <a:bodyPr wrap="none" lIns="82550" tIns="41275" rIns="82550" bIns="41275">
            <a:spAutoFit/>
          </a:bodyPr>
          <a:lstStyle/>
          <a:p>
            <a:pPr algn="ctr" defTabSz="814388" eaLnBrk="0" hangingPunct="0"/>
            <a:r>
              <a:rPr lang="it-IT" sz="1800" b="1">
                <a:solidFill>
                  <a:schemeClr val="bg1"/>
                </a:solidFill>
                <a:latin typeface="Arial" charset="0"/>
              </a:rPr>
              <a:t>R4</a:t>
            </a:r>
          </a:p>
        </p:txBody>
      </p:sp>
      <p:sp>
        <p:nvSpPr>
          <p:cNvPr id="161820" name="Text Box 28"/>
          <p:cNvSpPr txBox="1">
            <a:spLocks noChangeArrowheads="1"/>
          </p:cNvSpPr>
          <p:nvPr/>
        </p:nvSpPr>
        <p:spPr bwMode="auto">
          <a:xfrm>
            <a:off x="835025" y="5289550"/>
            <a:ext cx="1955800" cy="1006475"/>
          </a:xfrm>
          <a:prstGeom prst="rect">
            <a:avLst/>
          </a:prstGeom>
          <a:noFill/>
          <a:ln w="12700">
            <a:noFill/>
            <a:miter lim="800000"/>
            <a:headEnd/>
            <a:tailEnd/>
          </a:ln>
          <a:effectLst/>
        </p:spPr>
        <p:txBody>
          <a:bodyPr wrap="none" anchor="ctr">
            <a:spAutoFit/>
          </a:bodyPr>
          <a:lstStyle/>
          <a:p>
            <a:pPr eaLnBrk="0" hangingPunct="0"/>
            <a:r>
              <a:rPr lang="en-US" sz="2000" b="1">
                <a:solidFill>
                  <a:schemeClr val="bg1"/>
                </a:solidFill>
                <a:latin typeface="Arial" charset="0"/>
              </a:rPr>
              <a:t>N = Network</a:t>
            </a:r>
          </a:p>
          <a:p>
            <a:pPr eaLnBrk="0" hangingPunct="0"/>
            <a:r>
              <a:rPr lang="en-US" sz="2000" b="1">
                <a:solidFill>
                  <a:schemeClr val="bg1"/>
                </a:solidFill>
                <a:latin typeface="Arial" charset="0"/>
              </a:rPr>
              <a:t>C = Costo</a:t>
            </a:r>
          </a:p>
          <a:p>
            <a:pPr eaLnBrk="0" hangingPunct="0"/>
            <a:r>
              <a:rPr lang="en-US" sz="2000" b="1">
                <a:solidFill>
                  <a:schemeClr val="bg1"/>
                </a:solidFill>
                <a:latin typeface="Arial" charset="0"/>
              </a:rPr>
              <a:t>NH = Next Hop</a:t>
            </a:r>
          </a:p>
        </p:txBody>
      </p:sp>
      <p:sp>
        <p:nvSpPr>
          <p:cNvPr id="161821" name="Rectangle 29"/>
          <p:cNvSpPr>
            <a:spLocks noChangeArrowheads="1"/>
          </p:cNvSpPr>
          <p:nvPr/>
        </p:nvSpPr>
        <p:spPr bwMode="auto">
          <a:xfrm>
            <a:off x="8010525" y="2165350"/>
            <a:ext cx="444500" cy="292100"/>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C</a:t>
            </a:r>
          </a:p>
        </p:txBody>
      </p:sp>
      <p:sp>
        <p:nvSpPr>
          <p:cNvPr id="161822" name="Rectangle 30"/>
          <p:cNvSpPr>
            <a:spLocks noChangeArrowheads="1"/>
          </p:cNvSpPr>
          <p:nvPr/>
        </p:nvSpPr>
        <p:spPr bwMode="auto">
          <a:xfrm>
            <a:off x="8010525" y="24701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0</a:t>
            </a:r>
          </a:p>
        </p:txBody>
      </p:sp>
      <p:sp>
        <p:nvSpPr>
          <p:cNvPr id="161823" name="Rectangle 31"/>
          <p:cNvSpPr>
            <a:spLocks noChangeArrowheads="1"/>
          </p:cNvSpPr>
          <p:nvPr/>
        </p:nvSpPr>
        <p:spPr bwMode="auto">
          <a:xfrm>
            <a:off x="8010525" y="27749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10</a:t>
            </a:r>
          </a:p>
        </p:txBody>
      </p:sp>
      <p:sp>
        <p:nvSpPr>
          <p:cNvPr id="161824" name="Rectangle 32"/>
          <p:cNvSpPr>
            <a:spLocks noChangeArrowheads="1"/>
          </p:cNvSpPr>
          <p:nvPr/>
        </p:nvSpPr>
        <p:spPr bwMode="auto">
          <a:xfrm>
            <a:off x="8010525" y="30797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10</a:t>
            </a:r>
          </a:p>
        </p:txBody>
      </p:sp>
      <p:grpSp>
        <p:nvGrpSpPr>
          <p:cNvPr id="3" name="Group 33"/>
          <p:cNvGrpSpPr>
            <a:grpSpLocks/>
          </p:cNvGrpSpPr>
          <p:nvPr/>
        </p:nvGrpSpPr>
        <p:grpSpPr bwMode="auto">
          <a:xfrm>
            <a:off x="6931025" y="2165350"/>
            <a:ext cx="1066800" cy="1511300"/>
            <a:chOff x="392" y="1536"/>
            <a:chExt cx="280" cy="952"/>
          </a:xfrm>
        </p:grpSpPr>
        <p:sp>
          <p:nvSpPr>
            <p:cNvPr id="161826" name="Rectangle 34"/>
            <p:cNvSpPr>
              <a:spLocks noChangeArrowheads="1"/>
            </p:cNvSpPr>
            <p:nvPr/>
          </p:nvSpPr>
          <p:spPr bwMode="auto">
            <a:xfrm>
              <a:off x="392" y="1536"/>
              <a:ext cx="280" cy="184"/>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N</a:t>
              </a:r>
            </a:p>
          </p:txBody>
        </p:sp>
        <p:sp>
          <p:nvSpPr>
            <p:cNvPr id="161827" name="Rectangle 35"/>
            <p:cNvSpPr>
              <a:spLocks noChangeArrowheads="1"/>
            </p:cNvSpPr>
            <p:nvPr/>
          </p:nvSpPr>
          <p:spPr bwMode="auto">
            <a:xfrm>
              <a:off x="392" y="1728"/>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12.0.0.0</a:t>
              </a:r>
            </a:p>
          </p:txBody>
        </p:sp>
        <p:sp>
          <p:nvSpPr>
            <p:cNvPr id="161828" name="Rectangle 36"/>
            <p:cNvSpPr>
              <a:spLocks noChangeArrowheads="1"/>
            </p:cNvSpPr>
            <p:nvPr/>
          </p:nvSpPr>
          <p:spPr bwMode="auto">
            <a:xfrm>
              <a:off x="392" y="1920"/>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20.0.0.0</a:t>
              </a:r>
            </a:p>
          </p:txBody>
        </p:sp>
        <p:sp>
          <p:nvSpPr>
            <p:cNvPr id="161829" name="Rectangle 37"/>
            <p:cNvSpPr>
              <a:spLocks noChangeArrowheads="1"/>
            </p:cNvSpPr>
            <p:nvPr/>
          </p:nvSpPr>
          <p:spPr bwMode="auto">
            <a:xfrm>
              <a:off x="392" y="2112"/>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30.0.0.0</a:t>
              </a:r>
            </a:p>
          </p:txBody>
        </p:sp>
        <p:sp>
          <p:nvSpPr>
            <p:cNvPr id="161830" name="Rectangle 38"/>
            <p:cNvSpPr>
              <a:spLocks noChangeArrowheads="1"/>
            </p:cNvSpPr>
            <p:nvPr/>
          </p:nvSpPr>
          <p:spPr bwMode="auto">
            <a:xfrm>
              <a:off x="392" y="2304"/>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40.0.0.0</a:t>
              </a:r>
            </a:p>
          </p:txBody>
        </p:sp>
      </p:grpSp>
      <p:sp>
        <p:nvSpPr>
          <p:cNvPr id="161831" name="Rectangle 39"/>
          <p:cNvSpPr>
            <a:spLocks noChangeArrowheads="1"/>
          </p:cNvSpPr>
          <p:nvPr/>
        </p:nvSpPr>
        <p:spPr bwMode="auto">
          <a:xfrm>
            <a:off x="8010525" y="33845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15</a:t>
            </a:r>
          </a:p>
        </p:txBody>
      </p:sp>
      <p:sp>
        <p:nvSpPr>
          <p:cNvPr id="161832" name="Rectangle 40"/>
          <p:cNvSpPr>
            <a:spLocks noChangeArrowheads="1"/>
          </p:cNvSpPr>
          <p:nvPr/>
        </p:nvSpPr>
        <p:spPr bwMode="auto">
          <a:xfrm>
            <a:off x="8086725" y="4603750"/>
            <a:ext cx="444500" cy="292100"/>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C</a:t>
            </a:r>
          </a:p>
        </p:txBody>
      </p:sp>
      <p:sp>
        <p:nvSpPr>
          <p:cNvPr id="161833" name="Rectangle 41"/>
          <p:cNvSpPr>
            <a:spLocks noChangeArrowheads="1"/>
          </p:cNvSpPr>
          <p:nvPr/>
        </p:nvSpPr>
        <p:spPr bwMode="auto">
          <a:xfrm>
            <a:off x="8086725" y="49085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15</a:t>
            </a:r>
          </a:p>
        </p:txBody>
      </p:sp>
      <p:sp>
        <p:nvSpPr>
          <p:cNvPr id="161834" name="Rectangle 42"/>
          <p:cNvSpPr>
            <a:spLocks noChangeArrowheads="1"/>
          </p:cNvSpPr>
          <p:nvPr/>
        </p:nvSpPr>
        <p:spPr bwMode="auto">
          <a:xfrm>
            <a:off x="8086725" y="52133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10</a:t>
            </a:r>
          </a:p>
        </p:txBody>
      </p:sp>
      <p:sp>
        <p:nvSpPr>
          <p:cNvPr id="161835" name="Rectangle 43"/>
          <p:cNvSpPr>
            <a:spLocks noChangeArrowheads="1"/>
          </p:cNvSpPr>
          <p:nvPr/>
        </p:nvSpPr>
        <p:spPr bwMode="auto">
          <a:xfrm>
            <a:off x="8086725" y="55181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30</a:t>
            </a:r>
          </a:p>
        </p:txBody>
      </p:sp>
      <p:grpSp>
        <p:nvGrpSpPr>
          <p:cNvPr id="4" name="Group 44"/>
          <p:cNvGrpSpPr>
            <a:grpSpLocks/>
          </p:cNvGrpSpPr>
          <p:nvPr/>
        </p:nvGrpSpPr>
        <p:grpSpPr bwMode="auto">
          <a:xfrm>
            <a:off x="7007225" y="4603750"/>
            <a:ext cx="1066800" cy="1511300"/>
            <a:chOff x="392" y="1536"/>
            <a:chExt cx="280" cy="952"/>
          </a:xfrm>
        </p:grpSpPr>
        <p:sp>
          <p:nvSpPr>
            <p:cNvPr id="161837" name="Rectangle 45"/>
            <p:cNvSpPr>
              <a:spLocks noChangeArrowheads="1"/>
            </p:cNvSpPr>
            <p:nvPr/>
          </p:nvSpPr>
          <p:spPr bwMode="auto">
            <a:xfrm>
              <a:off x="392" y="1536"/>
              <a:ext cx="280" cy="184"/>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N</a:t>
              </a:r>
            </a:p>
          </p:txBody>
        </p:sp>
        <p:sp>
          <p:nvSpPr>
            <p:cNvPr id="161838" name="Rectangle 46"/>
            <p:cNvSpPr>
              <a:spLocks noChangeArrowheads="1"/>
            </p:cNvSpPr>
            <p:nvPr/>
          </p:nvSpPr>
          <p:spPr bwMode="auto">
            <a:xfrm>
              <a:off x="392" y="1728"/>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dirty="0" smtClean="0">
                  <a:latin typeface="Arial" charset="0"/>
                </a:rPr>
                <a:t>12.0.0.0</a:t>
              </a:r>
              <a:endParaRPr lang="it-IT" sz="1800" b="1" dirty="0">
                <a:latin typeface="Arial" charset="0"/>
              </a:endParaRPr>
            </a:p>
          </p:txBody>
        </p:sp>
        <p:sp>
          <p:nvSpPr>
            <p:cNvPr id="161839" name="Rectangle 47"/>
            <p:cNvSpPr>
              <a:spLocks noChangeArrowheads="1"/>
            </p:cNvSpPr>
            <p:nvPr/>
          </p:nvSpPr>
          <p:spPr bwMode="auto">
            <a:xfrm>
              <a:off x="392" y="1920"/>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20.0.0.0</a:t>
              </a:r>
            </a:p>
          </p:txBody>
        </p:sp>
        <p:sp>
          <p:nvSpPr>
            <p:cNvPr id="161840" name="Rectangle 48"/>
            <p:cNvSpPr>
              <a:spLocks noChangeArrowheads="1"/>
            </p:cNvSpPr>
            <p:nvPr/>
          </p:nvSpPr>
          <p:spPr bwMode="auto">
            <a:xfrm>
              <a:off x="392" y="2112"/>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30.0.0.0</a:t>
              </a:r>
            </a:p>
          </p:txBody>
        </p:sp>
        <p:sp>
          <p:nvSpPr>
            <p:cNvPr id="161841" name="Rectangle 49"/>
            <p:cNvSpPr>
              <a:spLocks noChangeArrowheads="1"/>
            </p:cNvSpPr>
            <p:nvPr/>
          </p:nvSpPr>
          <p:spPr bwMode="auto">
            <a:xfrm>
              <a:off x="392" y="2304"/>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40.0.0.0</a:t>
              </a:r>
            </a:p>
          </p:txBody>
        </p:sp>
      </p:grpSp>
      <p:sp>
        <p:nvSpPr>
          <p:cNvPr id="161842" name="Rectangle 50"/>
          <p:cNvSpPr>
            <a:spLocks noChangeArrowheads="1"/>
          </p:cNvSpPr>
          <p:nvPr/>
        </p:nvSpPr>
        <p:spPr bwMode="auto">
          <a:xfrm>
            <a:off x="8086725" y="58229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10</a:t>
            </a:r>
          </a:p>
        </p:txBody>
      </p:sp>
      <p:sp>
        <p:nvSpPr>
          <p:cNvPr id="161843" name="Rectangle 51"/>
          <p:cNvSpPr>
            <a:spLocks noChangeArrowheads="1"/>
          </p:cNvSpPr>
          <p:nvPr/>
        </p:nvSpPr>
        <p:spPr bwMode="auto">
          <a:xfrm>
            <a:off x="4429125" y="3460750"/>
            <a:ext cx="444500" cy="292100"/>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C</a:t>
            </a:r>
          </a:p>
        </p:txBody>
      </p:sp>
      <p:sp>
        <p:nvSpPr>
          <p:cNvPr id="161844" name="Rectangle 52"/>
          <p:cNvSpPr>
            <a:spLocks noChangeArrowheads="1"/>
          </p:cNvSpPr>
          <p:nvPr/>
        </p:nvSpPr>
        <p:spPr bwMode="auto">
          <a:xfrm>
            <a:off x="4429125" y="37655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9</a:t>
            </a:r>
          </a:p>
        </p:txBody>
      </p:sp>
      <p:sp>
        <p:nvSpPr>
          <p:cNvPr id="161845" name="Rectangle 53"/>
          <p:cNvSpPr>
            <a:spLocks noChangeArrowheads="1"/>
          </p:cNvSpPr>
          <p:nvPr/>
        </p:nvSpPr>
        <p:spPr bwMode="auto">
          <a:xfrm>
            <a:off x="4429125" y="40703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15</a:t>
            </a:r>
          </a:p>
        </p:txBody>
      </p:sp>
      <p:sp>
        <p:nvSpPr>
          <p:cNvPr id="161846" name="Rectangle 54"/>
          <p:cNvSpPr>
            <a:spLocks noChangeArrowheads="1"/>
          </p:cNvSpPr>
          <p:nvPr/>
        </p:nvSpPr>
        <p:spPr bwMode="auto">
          <a:xfrm>
            <a:off x="4429125" y="43751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25</a:t>
            </a:r>
          </a:p>
        </p:txBody>
      </p:sp>
      <p:grpSp>
        <p:nvGrpSpPr>
          <p:cNvPr id="5" name="Group 55"/>
          <p:cNvGrpSpPr>
            <a:grpSpLocks/>
          </p:cNvGrpSpPr>
          <p:nvPr/>
        </p:nvGrpSpPr>
        <p:grpSpPr bwMode="auto">
          <a:xfrm>
            <a:off x="3349625" y="3460750"/>
            <a:ext cx="1066800" cy="1511300"/>
            <a:chOff x="392" y="1536"/>
            <a:chExt cx="280" cy="952"/>
          </a:xfrm>
        </p:grpSpPr>
        <p:sp>
          <p:nvSpPr>
            <p:cNvPr id="161848" name="Rectangle 56"/>
            <p:cNvSpPr>
              <a:spLocks noChangeArrowheads="1"/>
            </p:cNvSpPr>
            <p:nvPr/>
          </p:nvSpPr>
          <p:spPr bwMode="auto">
            <a:xfrm>
              <a:off x="392" y="1536"/>
              <a:ext cx="280" cy="184"/>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N</a:t>
              </a:r>
            </a:p>
          </p:txBody>
        </p:sp>
        <p:sp>
          <p:nvSpPr>
            <p:cNvPr id="161849" name="Rectangle 57"/>
            <p:cNvSpPr>
              <a:spLocks noChangeArrowheads="1"/>
            </p:cNvSpPr>
            <p:nvPr/>
          </p:nvSpPr>
          <p:spPr bwMode="auto">
            <a:xfrm>
              <a:off x="392" y="1728"/>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12.0.0.0</a:t>
              </a:r>
            </a:p>
          </p:txBody>
        </p:sp>
        <p:sp>
          <p:nvSpPr>
            <p:cNvPr id="161850" name="Rectangle 58"/>
            <p:cNvSpPr>
              <a:spLocks noChangeArrowheads="1"/>
            </p:cNvSpPr>
            <p:nvPr/>
          </p:nvSpPr>
          <p:spPr bwMode="auto">
            <a:xfrm>
              <a:off x="392" y="1920"/>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20.0.0.0</a:t>
              </a:r>
            </a:p>
          </p:txBody>
        </p:sp>
        <p:sp>
          <p:nvSpPr>
            <p:cNvPr id="161851" name="Rectangle 59"/>
            <p:cNvSpPr>
              <a:spLocks noChangeArrowheads="1"/>
            </p:cNvSpPr>
            <p:nvPr/>
          </p:nvSpPr>
          <p:spPr bwMode="auto">
            <a:xfrm>
              <a:off x="392" y="2112"/>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30.0.0.0</a:t>
              </a:r>
            </a:p>
          </p:txBody>
        </p:sp>
        <p:sp>
          <p:nvSpPr>
            <p:cNvPr id="161852" name="Rectangle 60"/>
            <p:cNvSpPr>
              <a:spLocks noChangeArrowheads="1"/>
            </p:cNvSpPr>
            <p:nvPr/>
          </p:nvSpPr>
          <p:spPr bwMode="auto">
            <a:xfrm>
              <a:off x="392" y="2304"/>
              <a:ext cx="280" cy="184"/>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1800" b="1">
                  <a:latin typeface="Arial" charset="0"/>
                </a:rPr>
                <a:t>40.0.0.0</a:t>
              </a:r>
            </a:p>
          </p:txBody>
        </p:sp>
      </p:grpSp>
      <p:sp>
        <p:nvSpPr>
          <p:cNvPr id="161853" name="Rectangle 61"/>
          <p:cNvSpPr>
            <a:spLocks noChangeArrowheads="1"/>
          </p:cNvSpPr>
          <p:nvPr/>
        </p:nvSpPr>
        <p:spPr bwMode="auto">
          <a:xfrm>
            <a:off x="4429125" y="4679950"/>
            <a:ext cx="444500" cy="292100"/>
          </a:xfrm>
          <a:prstGeom prst="rect">
            <a:avLst/>
          </a:prstGeom>
          <a:solidFill>
            <a:srgbClr val="CCFFCC"/>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15</a:t>
            </a:r>
          </a:p>
        </p:txBody>
      </p:sp>
      <p:sp>
        <p:nvSpPr>
          <p:cNvPr id="161854" name="Rectangle 62"/>
          <p:cNvSpPr>
            <a:spLocks noChangeArrowheads="1"/>
          </p:cNvSpPr>
          <p:nvPr/>
        </p:nvSpPr>
        <p:spPr bwMode="auto">
          <a:xfrm>
            <a:off x="4873625" y="3460750"/>
            <a:ext cx="444500" cy="292100"/>
          </a:xfrm>
          <a:prstGeom prst="rect">
            <a:avLst/>
          </a:prstGeom>
          <a:solidFill>
            <a:srgbClr val="FCFEB9"/>
          </a:solidFill>
          <a:ln w="12700">
            <a:solidFill>
              <a:schemeClr val="tx1"/>
            </a:solidFill>
            <a:miter lim="800000"/>
            <a:headEnd/>
            <a:tailEnd/>
          </a:ln>
          <a:effectLst/>
        </p:spPr>
        <p:txBody>
          <a:bodyPr wrap="none" lIns="90488" tIns="44450" rIns="90488" bIns="44450" anchor="ctr"/>
          <a:lstStyle/>
          <a:p>
            <a:pPr algn="ctr" eaLnBrk="0" hangingPunct="0"/>
            <a:r>
              <a:rPr lang="it-IT" sz="1800" b="1">
                <a:latin typeface="Arial" charset="0"/>
              </a:rPr>
              <a:t>NH</a:t>
            </a:r>
          </a:p>
        </p:txBody>
      </p:sp>
      <p:sp>
        <p:nvSpPr>
          <p:cNvPr id="161855" name="Rectangle 63"/>
          <p:cNvSpPr>
            <a:spLocks noChangeArrowheads="1"/>
          </p:cNvSpPr>
          <p:nvPr/>
        </p:nvSpPr>
        <p:spPr bwMode="auto">
          <a:xfrm>
            <a:off x="4873625" y="3765550"/>
            <a:ext cx="444500" cy="292100"/>
          </a:xfrm>
          <a:prstGeom prst="rect">
            <a:avLst/>
          </a:prstGeom>
          <a:solidFill>
            <a:srgbClr val="66FFFF"/>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R1</a:t>
            </a:r>
          </a:p>
        </p:txBody>
      </p:sp>
      <p:sp>
        <p:nvSpPr>
          <p:cNvPr id="161856" name="Rectangle 64"/>
          <p:cNvSpPr>
            <a:spLocks noChangeArrowheads="1"/>
          </p:cNvSpPr>
          <p:nvPr/>
        </p:nvSpPr>
        <p:spPr bwMode="auto">
          <a:xfrm>
            <a:off x="4873625" y="4070350"/>
            <a:ext cx="444500" cy="292100"/>
          </a:xfrm>
          <a:prstGeom prst="rect">
            <a:avLst/>
          </a:prstGeom>
          <a:solidFill>
            <a:srgbClr val="66FFFF"/>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R4</a:t>
            </a:r>
          </a:p>
        </p:txBody>
      </p:sp>
      <p:sp>
        <p:nvSpPr>
          <p:cNvPr id="161857" name="Rectangle 65"/>
          <p:cNvSpPr>
            <a:spLocks noChangeArrowheads="1"/>
          </p:cNvSpPr>
          <p:nvPr/>
        </p:nvSpPr>
        <p:spPr bwMode="auto">
          <a:xfrm>
            <a:off x="4873625" y="4679950"/>
            <a:ext cx="444500" cy="292100"/>
          </a:xfrm>
          <a:prstGeom prst="rect">
            <a:avLst/>
          </a:prstGeom>
          <a:solidFill>
            <a:srgbClr val="66FFFF"/>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R4</a:t>
            </a:r>
          </a:p>
        </p:txBody>
      </p:sp>
      <p:sp>
        <p:nvSpPr>
          <p:cNvPr id="161858" name="Rectangle 66"/>
          <p:cNvSpPr>
            <a:spLocks noChangeArrowheads="1"/>
          </p:cNvSpPr>
          <p:nvPr/>
        </p:nvSpPr>
        <p:spPr bwMode="auto">
          <a:xfrm>
            <a:off x="4873625" y="4375150"/>
            <a:ext cx="444500" cy="292100"/>
          </a:xfrm>
          <a:prstGeom prst="rect">
            <a:avLst/>
          </a:prstGeom>
          <a:solidFill>
            <a:srgbClr val="66FFFF"/>
          </a:solidFill>
          <a:ln w="12700">
            <a:solidFill>
              <a:schemeClr val="bg2"/>
            </a:solidFill>
            <a:miter lim="800000"/>
            <a:headEnd/>
            <a:tailEnd/>
          </a:ln>
          <a:effectLst/>
        </p:spPr>
        <p:txBody>
          <a:bodyPr wrap="none" lIns="90488" tIns="44450" rIns="90488" bIns="44450" anchor="ctr"/>
          <a:lstStyle/>
          <a:p>
            <a:pPr algn="ctr" eaLnBrk="0" hangingPunct="0"/>
            <a:r>
              <a:rPr lang="it-IT" sz="2000" b="1">
                <a:latin typeface="Arial" charset="0"/>
              </a:rPr>
              <a:t>R2</a:t>
            </a:r>
          </a:p>
        </p:txBody>
      </p:sp>
      <p:sp>
        <p:nvSpPr>
          <p:cNvPr id="161859" name="Line 67"/>
          <p:cNvSpPr>
            <a:spLocks noChangeShapeType="1"/>
          </p:cNvSpPr>
          <p:nvPr/>
        </p:nvSpPr>
        <p:spPr bwMode="auto">
          <a:xfrm flipV="1">
            <a:off x="3349625" y="2927350"/>
            <a:ext cx="1828800" cy="533400"/>
          </a:xfrm>
          <a:prstGeom prst="line">
            <a:avLst/>
          </a:prstGeom>
          <a:noFill/>
          <a:ln w="12700">
            <a:solidFill>
              <a:schemeClr val="bg1"/>
            </a:solidFill>
            <a:prstDash val="dash"/>
            <a:round/>
            <a:headEnd/>
            <a:tailEnd/>
          </a:ln>
          <a:effectLst/>
        </p:spPr>
        <p:txBody>
          <a:bodyPr wrap="none" anchor="ctr"/>
          <a:lstStyle/>
          <a:p>
            <a:endParaRPr lang="it-IT"/>
          </a:p>
        </p:txBody>
      </p:sp>
      <p:sp>
        <p:nvSpPr>
          <p:cNvPr id="161860" name="Line 68"/>
          <p:cNvSpPr>
            <a:spLocks noChangeShapeType="1"/>
          </p:cNvSpPr>
          <p:nvPr/>
        </p:nvSpPr>
        <p:spPr bwMode="auto">
          <a:xfrm flipV="1">
            <a:off x="5330825" y="3308350"/>
            <a:ext cx="381000" cy="1676400"/>
          </a:xfrm>
          <a:prstGeom prst="line">
            <a:avLst/>
          </a:prstGeom>
          <a:noFill/>
          <a:ln w="12700">
            <a:solidFill>
              <a:schemeClr val="bg1"/>
            </a:solidFill>
            <a:prstDash val="dash"/>
            <a:round/>
            <a:headEnd/>
            <a:tailEnd/>
          </a:ln>
          <a:effectLst/>
        </p:spPr>
        <p:txBody>
          <a:bodyPr wrap="none" anchor="ctr"/>
          <a:lstStyle/>
          <a:p>
            <a:endParaRPr lang="it-IT"/>
          </a:p>
        </p:txBody>
      </p:sp>
      <p:sp>
        <p:nvSpPr>
          <p:cNvPr id="161861" name="Text Box 69"/>
          <p:cNvSpPr txBox="1">
            <a:spLocks noChangeArrowheads="1"/>
          </p:cNvSpPr>
          <p:nvPr/>
        </p:nvSpPr>
        <p:spPr bwMode="auto">
          <a:xfrm>
            <a:off x="3616325" y="4978400"/>
            <a:ext cx="1438275" cy="581025"/>
          </a:xfrm>
          <a:prstGeom prst="rect">
            <a:avLst/>
          </a:prstGeom>
          <a:noFill/>
          <a:ln w="12700">
            <a:noFill/>
            <a:miter lim="800000"/>
            <a:headEnd/>
            <a:tailEnd/>
          </a:ln>
          <a:effectLst/>
        </p:spPr>
        <p:txBody>
          <a:bodyPr wrap="none" anchor="ctr">
            <a:spAutoFit/>
          </a:bodyPr>
          <a:lstStyle/>
          <a:p>
            <a:pPr algn="ctr" eaLnBrk="0" hangingPunct="0"/>
            <a:r>
              <a:rPr lang="it-IT" sz="1600" b="1">
                <a:solidFill>
                  <a:schemeClr val="bg1"/>
                </a:solidFill>
                <a:latin typeface="Arial" charset="0"/>
              </a:rPr>
              <a:t>Tabella di</a:t>
            </a:r>
          </a:p>
          <a:p>
            <a:pPr algn="ctr" eaLnBrk="0" hangingPunct="0"/>
            <a:r>
              <a:rPr lang="it-IT" sz="1600" b="1">
                <a:solidFill>
                  <a:schemeClr val="bg1"/>
                </a:solidFill>
                <a:latin typeface="Arial" charset="0"/>
              </a:rPr>
              <a:t>routing di R3</a:t>
            </a:r>
          </a:p>
        </p:txBody>
      </p:sp>
      <p:sp>
        <p:nvSpPr>
          <p:cNvPr id="161862" name="Text Box 70"/>
          <p:cNvSpPr txBox="1">
            <a:spLocks noChangeArrowheads="1"/>
          </p:cNvSpPr>
          <p:nvPr/>
        </p:nvSpPr>
        <p:spPr bwMode="auto">
          <a:xfrm>
            <a:off x="1377950" y="3730625"/>
            <a:ext cx="1550988" cy="581025"/>
          </a:xfrm>
          <a:prstGeom prst="rect">
            <a:avLst/>
          </a:prstGeom>
          <a:noFill/>
          <a:ln w="12700">
            <a:noFill/>
            <a:miter lim="800000"/>
            <a:headEnd/>
            <a:tailEnd/>
          </a:ln>
          <a:effectLst/>
        </p:spPr>
        <p:txBody>
          <a:bodyPr wrap="none" anchor="ctr">
            <a:spAutoFit/>
          </a:bodyPr>
          <a:lstStyle/>
          <a:p>
            <a:pPr algn="ctr" eaLnBrk="0" hangingPunct="0"/>
            <a:r>
              <a:rPr lang="it-IT" sz="1600" b="1">
                <a:solidFill>
                  <a:schemeClr val="bg1"/>
                </a:solidFill>
                <a:latin typeface="Arial" charset="0"/>
              </a:rPr>
              <a:t>Vettore delle</a:t>
            </a:r>
          </a:p>
          <a:p>
            <a:pPr algn="ctr" eaLnBrk="0" hangingPunct="0"/>
            <a:r>
              <a:rPr lang="it-IT" sz="1600" b="1">
                <a:solidFill>
                  <a:schemeClr val="bg1"/>
                </a:solidFill>
                <a:latin typeface="Arial" charset="0"/>
              </a:rPr>
              <a:t>distanze di R1</a:t>
            </a:r>
          </a:p>
        </p:txBody>
      </p:sp>
      <p:sp>
        <p:nvSpPr>
          <p:cNvPr id="161863" name="Text Box 71"/>
          <p:cNvSpPr txBox="1">
            <a:spLocks noChangeArrowheads="1"/>
          </p:cNvSpPr>
          <p:nvPr/>
        </p:nvSpPr>
        <p:spPr bwMode="auto">
          <a:xfrm>
            <a:off x="6956425" y="6091238"/>
            <a:ext cx="1550988" cy="581025"/>
          </a:xfrm>
          <a:prstGeom prst="rect">
            <a:avLst/>
          </a:prstGeom>
          <a:noFill/>
          <a:ln w="12700">
            <a:noFill/>
            <a:miter lim="800000"/>
            <a:headEnd/>
            <a:tailEnd/>
          </a:ln>
          <a:effectLst/>
        </p:spPr>
        <p:txBody>
          <a:bodyPr wrap="none" anchor="ctr">
            <a:spAutoFit/>
          </a:bodyPr>
          <a:lstStyle/>
          <a:p>
            <a:pPr algn="ctr" eaLnBrk="0" hangingPunct="0"/>
            <a:r>
              <a:rPr lang="it-IT" sz="1600" b="1">
                <a:solidFill>
                  <a:schemeClr val="bg1"/>
                </a:solidFill>
                <a:latin typeface="Arial" charset="0"/>
              </a:rPr>
              <a:t>Vettore delle</a:t>
            </a:r>
          </a:p>
          <a:p>
            <a:pPr algn="ctr" eaLnBrk="0" hangingPunct="0"/>
            <a:r>
              <a:rPr lang="it-IT" sz="1600" b="1">
                <a:solidFill>
                  <a:schemeClr val="bg1"/>
                </a:solidFill>
                <a:latin typeface="Arial" charset="0"/>
              </a:rPr>
              <a:t>distanze di R4</a:t>
            </a:r>
          </a:p>
        </p:txBody>
      </p:sp>
      <p:sp>
        <p:nvSpPr>
          <p:cNvPr id="161864" name="Text Box 72"/>
          <p:cNvSpPr txBox="1">
            <a:spLocks noChangeArrowheads="1"/>
          </p:cNvSpPr>
          <p:nvPr/>
        </p:nvSpPr>
        <p:spPr bwMode="auto">
          <a:xfrm>
            <a:off x="6940550" y="3754438"/>
            <a:ext cx="1550988" cy="581025"/>
          </a:xfrm>
          <a:prstGeom prst="rect">
            <a:avLst/>
          </a:prstGeom>
          <a:noFill/>
          <a:ln w="12700">
            <a:noFill/>
            <a:miter lim="800000"/>
            <a:headEnd/>
            <a:tailEnd/>
          </a:ln>
          <a:effectLst/>
        </p:spPr>
        <p:txBody>
          <a:bodyPr wrap="none" anchor="ctr">
            <a:spAutoFit/>
          </a:bodyPr>
          <a:lstStyle/>
          <a:p>
            <a:pPr algn="ctr" eaLnBrk="0" hangingPunct="0"/>
            <a:r>
              <a:rPr lang="it-IT" sz="1600" b="1">
                <a:solidFill>
                  <a:schemeClr val="bg1"/>
                </a:solidFill>
                <a:latin typeface="Arial" charset="0"/>
              </a:rPr>
              <a:t>Vettore delle</a:t>
            </a:r>
          </a:p>
          <a:p>
            <a:pPr algn="ctr" eaLnBrk="0" hangingPunct="0"/>
            <a:r>
              <a:rPr lang="it-IT" sz="1600" b="1">
                <a:solidFill>
                  <a:schemeClr val="bg1"/>
                </a:solidFill>
                <a:latin typeface="Arial" charset="0"/>
              </a:rPr>
              <a:t>distanze di R2</a:t>
            </a:r>
          </a:p>
        </p:txBody>
      </p:sp>
      <p:sp>
        <p:nvSpPr>
          <p:cNvPr id="161865" name="Line 73"/>
          <p:cNvSpPr>
            <a:spLocks noChangeShapeType="1"/>
          </p:cNvSpPr>
          <p:nvPr/>
        </p:nvSpPr>
        <p:spPr bwMode="auto">
          <a:xfrm flipH="1" flipV="1">
            <a:off x="1403350" y="942975"/>
            <a:ext cx="144463" cy="576263"/>
          </a:xfrm>
          <a:prstGeom prst="line">
            <a:avLst/>
          </a:prstGeom>
          <a:noFill/>
          <a:ln w="28575">
            <a:solidFill>
              <a:schemeClr val="bg1"/>
            </a:solidFill>
            <a:round/>
            <a:headEnd/>
            <a:tailEnd/>
          </a:ln>
          <a:effectLst/>
        </p:spPr>
        <p:txBody>
          <a:bodyPr/>
          <a:lstStyle/>
          <a:p>
            <a:endParaRPr lang="it-IT"/>
          </a:p>
        </p:txBody>
      </p:sp>
      <p:sp>
        <p:nvSpPr>
          <p:cNvPr id="161866" name="Line 74"/>
          <p:cNvSpPr>
            <a:spLocks noChangeShapeType="1"/>
          </p:cNvSpPr>
          <p:nvPr/>
        </p:nvSpPr>
        <p:spPr bwMode="auto">
          <a:xfrm flipV="1">
            <a:off x="2259013" y="1009650"/>
            <a:ext cx="431800" cy="503238"/>
          </a:xfrm>
          <a:prstGeom prst="line">
            <a:avLst/>
          </a:prstGeom>
          <a:noFill/>
          <a:ln w="28575">
            <a:solidFill>
              <a:schemeClr val="bg1"/>
            </a:solidFill>
            <a:round/>
            <a:headEnd/>
            <a:tailEnd/>
          </a:ln>
          <a:effectLst/>
        </p:spPr>
        <p:txBody>
          <a:bodyPr/>
          <a:lstStyle/>
          <a:p>
            <a:endParaRPr lang="it-IT"/>
          </a:p>
        </p:txBody>
      </p:sp>
      <p:sp>
        <p:nvSpPr>
          <p:cNvPr id="161867" name="Line 75"/>
          <p:cNvSpPr>
            <a:spLocks noChangeShapeType="1"/>
          </p:cNvSpPr>
          <p:nvPr/>
        </p:nvSpPr>
        <p:spPr bwMode="auto">
          <a:xfrm flipH="1">
            <a:off x="827088" y="1989138"/>
            <a:ext cx="576262" cy="287337"/>
          </a:xfrm>
          <a:prstGeom prst="line">
            <a:avLst/>
          </a:prstGeom>
          <a:noFill/>
          <a:ln w="28575">
            <a:solidFill>
              <a:schemeClr val="bg1"/>
            </a:solidFill>
            <a:round/>
            <a:headEnd/>
            <a:tailEnd/>
          </a:ln>
          <a:effectLst/>
        </p:spPr>
        <p:txBody>
          <a:bodyPr/>
          <a:lstStyle/>
          <a:p>
            <a:endParaRPr lang="it-IT"/>
          </a:p>
        </p:txBody>
      </p:sp>
      <p:sp>
        <p:nvSpPr>
          <p:cNvPr id="161868" name="Line 76"/>
          <p:cNvSpPr>
            <a:spLocks noChangeShapeType="1"/>
          </p:cNvSpPr>
          <p:nvPr/>
        </p:nvSpPr>
        <p:spPr bwMode="auto">
          <a:xfrm flipH="1" flipV="1">
            <a:off x="7092950" y="981075"/>
            <a:ext cx="358775" cy="287338"/>
          </a:xfrm>
          <a:prstGeom prst="line">
            <a:avLst/>
          </a:prstGeom>
          <a:noFill/>
          <a:ln w="28575">
            <a:solidFill>
              <a:schemeClr val="bg1"/>
            </a:solidFill>
            <a:round/>
            <a:headEnd/>
            <a:tailEnd/>
          </a:ln>
          <a:effectLst/>
        </p:spPr>
        <p:txBody>
          <a:bodyPr/>
          <a:lstStyle/>
          <a:p>
            <a:endParaRPr lang="it-IT"/>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Solo conoscenza locale...</a:t>
            </a:r>
            <a:endParaRPr lang="it-IT" dirty="0"/>
          </a:p>
        </p:txBody>
      </p:sp>
      <p:sp>
        <p:nvSpPr>
          <p:cNvPr id="3" name="Content Placeholder 2"/>
          <p:cNvSpPr>
            <a:spLocks noGrp="1"/>
          </p:cNvSpPr>
          <p:nvPr>
            <p:ph idx="1"/>
          </p:nvPr>
        </p:nvSpPr>
        <p:spPr/>
        <p:txBody>
          <a:bodyPr>
            <a:noAutofit/>
          </a:bodyPr>
          <a:lstStyle/>
          <a:p>
            <a:pPr>
              <a:buNone/>
              <a:tabLst>
                <a:tab pos="666750" algn="l"/>
              </a:tabLst>
            </a:pPr>
            <a:r>
              <a:rPr lang="it-IT" sz="2000" dirty="0" smtClean="0"/>
              <a:t>Nel protocollo del tipo DV ogni router ha una conoscenza solo locale della rete, cioè sa che per raggiungere una certa destinazione deve passare attraverso un particolare router, ma non sa cosa succede dopo quel router; </a:t>
            </a:r>
          </a:p>
          <a:p>
            <a:pPr>
              <a:buNone/>
              <a:tabLst>
                <a:tab pos="666750" algn="l"/>
              </a:tabLst>
            </a:pPr>
            <a:r>
              <a:rPr lang="it-IT" sz="2000" dirty="0" smtClean="0"/>
              <a:t>ciò può portare a problemi di topologia, ossia, in seguito alla variazione della topologia il protocollo non riesce a portare i router in una situazione stabile, ossia unica. </a:t>
            </a:r>
          </a:p>
          <a:p>
            <a:pPr>
              <a:buNone/>
              <a:tabLst>
                <a:tab pos="666750" algn="l"/>
              </a:tabLst>
            </a:pPr>
            <a:r>
              <a:rPr lang="it-IT" sz="2000" dirty="0" smtClean="0"/>
              <a:t>Si possono creare dei loop che sono il classico esempio di situazione non stabile: il router A pensa che per raggiungere la rete X si debba passare per il router B, mentre il router B pensa che per raggiungere la stessa destinazione X si debba passare per il router A -&gt;  un pacchetto che giunge al router A o al router B con indirizzo di destinazione nella rete X viene intrappolato tra i due router.  Vedi slide seguenti.</a:t>
            </a:r>
          </a:p>
          <a:p>
            <a:pPr>
              <a:buNone/>
            </a:pPr>
            <a:endParaRPr lang="it-IT" sz="2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it-IT" sz="4000" dirty="0"/>
              <a:t>Loop</a:t>
            </a:r>
            <a:r>
              <a:rPr lang="it-IT" dirty="0"/>
              <a:t>  </a:t>
            </a:r>
          </a:p>
        </p:txBody>
      </p:sp>
      <p:sp>
        <p:nvSpPr>
          <p:cNvPr id="164867" name="Rectangle 3"/>
          <p:cNvSpPr>
            <a:spLocks noChangeArrowheads="1"/>
          </p:cNvSpPr>
          <p:nvPr/>
        </p:nvSpPr>
        <p:spPr bwMode="auto">
          <a:xfrm>
            <a:off x="1524000" y="3779838"/>
            <a:ext cx="685800" cy="1295400"/>
          </a:xfrm>
          <a:prstGeom prst="rect">
            <a:avLst/>
          </a:prstGeom>
          <a:noFill/>
          <a:ln w="38100">
            <a:solidFill>
              <a:schemeClr val="bg1"/>
            </a:solidFill>
            <a:miter lim="800000"/>
            <a:headEnd/>
            <a:tailEnd/>
          </a:ln>
          <a:effectLst/>
        </p:spPr>
        <p:txBody>
          <a:bodyPr wrap="none" anchor="ctr"/>
          <a:lstStyle/>
          <a:p>
            <a:pPr algn="ctr" eaLnBrk="0" hangingPunct="0"/>
            <a:r>
              <a:rPr lang="it-IT" sz="1400" b="1">
                <a:solidFill>
                  <a:schemeClr val="bg1"/>
                </a:solidFill>
                <a:latin typeface="Arial" charset="0"/>
              </a:rPr>
              <a:t>B --&gt; ?</a:t>
            </a:r>
          </a:p>
          <a:p>
            <a:pPr algn="ctr" eaLnBrk="0" hangingPunct="0"/>
            <a:endParaRPr lang="it-IT" sz="1400" b="1">
              <a:solidFill>
                <a:schemeClr val="bg1"/>
              </a:solidFill>
              <a:latin typeface="Arial" charset="0"/>
            </a:endParaRPr>
          </a:p>
          <a:p>
            <a:pPr algn="ctr" eaLnBrk="0" hangingPunct="0"/>
            <a:r>
              <a:rPr lang="it-IT" sz="1400" b="1">
                <a:solidFill>
                  <a:schemeClr val="bg1"/>
                </a:solidFill>
                <a:latin typeface="Arial" charset="0"/>
              </a:rPr>
              <a:t>B</a:t>
            </a:r>
            <a:br>
              <a:rPr lang="it-IT" sz="1400" b="1">
                <a:solidFill>
                  <a:schemeClr val="bg1"/>
                </a:solidFill>
                <a:latin typeface="Arial" charset="0"/>
              </a:rPr>
            </a:br>
            <a:r>
              <a:rPr lang="it-IT" sz="1400" b="1">
                <a:solidFill>
                  <a:schemeClr val="bg1"/>
                </a:solidFill>
                <a:latin typeface="Arial" charset="0"/>
              </a:rPr>
              <a:t>A</a:t>
            </a:r>
          </a:p>
          <a:p>
            <a:pPr algn="ctr" eaLnBrk="0" hangingPunct="0"/>
            <a:r>
              <a:rPr lang="it-IT" sz="1400" b="1">
                <a:solidFill>
                  <a:schemeClr val="bg1"/>
                </a:solidFill>
                <a:latin typeface="Arial" charset="0"/>
              </a:rPr>
              <a:t>C</a:t>
            </a:r>
          </a:p>
        </p:txBody>
      </p:sp>
      <p:sp>
        <p:nvSpPr>
          <p:cNvPr id="164868" name="Rectangle 4"/>
          <p:cNvSpPr>
            <a:spLocks noChangeArrowheads="1"/>
          </p:cNvSpPr>
          <p:nvPr/>
        </p:nvSpPr>
        <p:spPr bwMode="auto">
          <a:xfrm>
            <a:off x="2209800" y="3779838"/>
            <a:ext cx="685800" cy="1295400"/>
          </a:xfrm>
          <a:prstGeom prst="rect">
            <a:avLst/>
          </a:prstGeom>
          <a:noFill/>
          <a:ln w="38100">
            <a:solidFill>
              <a:schemeClr val="bg1"/>
            </a:solidFill>
            <a:miter lim="800000"/>
            <a:headEnd/>
            <a:tailEnd/>
          </a:ln>
          <a:effectLst/>
        </p:spPr>
        <p:txBody>
          <a:bodyPr wrap="none" anchor="ctr"/>
          <a:lstStyle/>
          <a:p>
            <a:pPr algn="ctr" eaLnBrk="0" hangingPunct="0"/>
            <a:r>
              <a:rPr lang="it-IT" sz="1400" b="1">
                <a:solidFill>
                  <a:schemeClr val="bg1"/>
                </a:solidFill>
                <a:latin typeface="Arial" charset="0"/>
              </a:rPr>
              <a:t>Link</a:t>
            </a:r>
          </a:p>
          <a:p>
            <a:pPr algn="ctr" eaLnBrk="0" hangingPunct="0"/>
            <a:endParaRPr lang="it-IT" sz="1400" b="1">
              <a:solidFill>
                <a:schemeClr val="bg1"/>
              </a:solidFill>
              <a:latin typeface="Arial" charset="0"/>
            </a:endParaRPr>
          </a:p>
          <a:p>
            <a:pPr algn="ctr" eaLnBrk="0" hangingPunct="0"/>
            <a:r>
              <a:rPr lang="it-IT" sz="1400" b="1">
                <a:solidFill>
                  <a:schemeClr val="bg1"/>
                </a:solidFill>
                <a:latin typeface="Arial" charset="0"/>
              </a:rPr>
              <a:t>local</a:t>
            </a:r>
            <a:br>
              <a:rPr lang="it-IT" sz="1400" b="1">
                <a:solidFill>
                  <a:schemeClr val="bg1"/>
                </a:solidFill>
                <a:latin typeface="Arial" charset="0"/>
              </a:rPr>
            </a:br>
            <a:r>
              <a:rPr lang="it-IT" sz="1400" b="1">
                <a:solidFill>
                  <a:schemeClr val="bg1"/>
                </a:solidFill>
                <a:latin typeface="Arial" charset="0"/>
              </a:rPr>
              <a:t>1</a:t>
            </a:r>
          </a:p>
          <a:p>
            <a:pPr algn="ctr" eaLnBrk="0" hangingPunct="0"/>
            <a:r>
              <a:rPr lang="it-IT" sz="1400" b="1">
                <a:solidFill>
                  <a:schemeClr val="bg1"/>
                </a:solidFill>
                <a:latin typeface="Arial" charset="0"/>
              </a:rPr>
              <a:t>2</a:t>
            </a:r>
          </a:p>
        </p:txBody>
      </p:sp>
      <p:sp>
        <p:nvSpPr>
          <p:cNvPr id="164869" name="Rectangle 5"/>
          <p:cNvSpPr>
            <a:spLocks noChangeArrowheads="1"/>
          </p:cNvSpPr>
          <p:nvPr/>
        </p:nvSpPr>
        <p:spPr bwMode="auto">
          <a:xfrm>
            <a:off x="2895600" y="3779838"/>
            <a:ext cx="685800" cy="1295400"/>
          </a:xfrm>
          <a:prstGeom prst="rect">
            <a:avLst/>
          </a:prstGeom>
          <a:noFill/>
          <a:ln w="38100">
            <a:solidFill>
              <a:schemeClr val="bg1"/>
            </a:solidFill>
            <a:miter lim="800000"/>
            <a:headEnd/>
            <a:tailEnd/>
          </a:ln>
          <a:effectLst/>
        </p:spPr>
        <p:txBody>
          <a:bodyPr wrap="none" anchor="ctr"/>
          <a:lstStyle/>
          <a:p>
            <a:pPr algn="ctr" eaLnBrk="0" hangingPunct="0"/>
            <a:r>
              <a:rPr lang="it-IT" sz="1400" b="1">
                <a:solidFill>
                  <a:schemeClr val="bg1"/>
                </a:solidFill>
                <a:latin typeface="Arial" charset="0"/>
              </a:rPr>
              <a:t>Cost=</a:t>
            </a:r>
          </a:p>
          <a:p>
            <a:pPr algn="ctr" eaLnBrk="0" hangingPunct="0"/>
            <a:r>
              <a:rPr lang="it-IT" sz="1400" b="1">
                <a:solidFill>
                  <a:schemeClr val="bg1"/>
                </a:solidFill>
                <a:latin typeface="Arial" charset="0"/>
              </a:rPr>
              <a:t>hops</a:t>
            </a:r>
          </a:p>
          <a:p>
            <a:pPr algn="ctr" eaLnBrk="0" hangingPunct="0"/>
            <a:r>
              <a:rPr lang="it-IT" sz="1400" b="1">
                <a:solidFill>
                  <a:schemeClr val="bg1"/>
                </a:solidFill>
                <a:latin typeface="Arial" charset="0"/>
              </a:rPr>
              <a:t>0</a:t>
            </a:r>
            <a:br>
              <a:rPr lang="it-IT" sz="1400" b="1">
                <a:solidFill>
                  <a:schemeClr val="bg1"/>
                </a:solidFill>
                <a:latin typeface="Arial" charset="0"/>
              </a:rPr>
            </a:br>
            <a:r>
              <a:rPr lang="it-IT" sz="1400" b="1">
                <a:solidFill>
                  <a:schemeClr val="bg1"/>
                </a:solidFill>
                <a:latin typeface="Arial" charset="0"/>
              </a:rPr>
              <a:t>1</a:t>
            </a:r>
          </a:p>
          <a:p>
            <a:pPr algn="ctr" eaLnBrk="0" hangingPunct="0"/>
            <a:r>
              <a:rPr lang="it-IT" sz="1400" b="1">
                <a:solidFill>
                  <a:schemeClr val="bg1"/>
                </a:solidFill>
                <a:latin typeface="Arial" charset="0"/>
              </a:rPr>
              <a:t>inf.</a:t>
            </a:r>
          </a:p>
        </p:txBody>
      </p:sp>
      <p:sp>
        <p:nvSpPr>
          <p:cNvPr id="164870" name="Line 6"/>
          <p:cNvSpPr>
            <a:spLocks noChangeShapeType="1"/>
          </p:cNvSpPr>
          <p:nvPr/>
        </p:nvSpPr>
        <p:spPr bwMode="auto">
          <a:xfrm>
            <a:off x="1524000" y="4341813"/>
            <a:ext cx="2057400" cy="1587"/>
          </a:xfrm>
          <a:prstGeom prst="line">
            <a:avLst/>
          </a:prstGeom>
          <a:noFill/>
          <a:ln w="38100">
            <a:solidFill>
              <a:schemeClr val="bg1"/>
            </a:solidFill>
            <a:round/>
            <a:headEnd/>
            <a:tailEnd/>
          </a:ln>
          <a:effectLst/>
        </p:spPr>
        <p:txBody>
          <a:bodyPr wrap="none" anchor="ctr"/>
          <a:lstStyle/>
          <a:p>
            <a:endParaRPr lang="it-IT"/>
          </a:p>
        </p:txBody>
      </p:sp>
      <p:sp>
        <p:nvSpPr>
          <p:cNvPr id="164871" name="Text Box 7"/>
          <p:cNvSpPr txBox="1">
            <a:spLocks noChangeArrowheads="1"/>
          </p:cNvSpPr>
          <p:nvPr/>
        </p:nvSpPr>
        <p:spPr bwMode="auto">
          <a:xfrm>
            <a:off x="609600" y="3429000"/>
            <a:ext cx="4003675" cy="274638"/>
          </a:xfrm>
          <a:prstGeom prst="rect">
            <a:avLst/>
          </a:prstGeom>
          <a:noFill/>
          <a:ln w="25400">
            <a:noFill/>
            <a:miter lim="800000"/>
            <a:headEnd/>
            <a:tailEnd/>
          </a:ln>
          <a:effectLst/>
        </p:spPr>
        <p:txBody>
          <a:bodyPr wrap="none">
            <a:spAutoFit/>
          </a:bodyPr>
          <a:lstStyle/>
          <a:p>
            <a:pPr eaLnBrk="0" hangingPunct="0"/>
            <a:r>
              <a:rPr lang="it-IT" sz="1200" b="1">
                <a:solidFill>
                  <a:schemeClr val="bg1"/>
                </a:solidFill>
                <a:latin typeface="Arial" charset="0"/>
              </a:rPr>
              <a:t>Tabella di instradamento di B dopo la caduta del link</a:t>
            </a:r>
          </a:p>
        </p:txBody>
      </p:sp>
      <p:grpSp>
        <p:nvGrpSpPr>
          <p:cNvPr id="30" name="Gruppo 29"/>
          <p:cNvGrpSpPr/>
          <p:nvPr/>
        </p:nvGrpSpPr>
        <p:grpSpPr>
          <a:xfrm>
            <a:off x="1428728" y="357166"/>
            <a:ext cx="2613025" cy="1676400"/>
            <a:chOff x="5038756" y="3429000"/>
            <a:chExt cx="2613025" cy="1676400"/>
          </a:xfrm>
        </p:grpSpPr>
        <p:sp>
          <p:nvSpPr>
            <p:cNvPr id="164872" name="Rectangle 8"/>
            <p:cNvSpPr>
              <a:spLocks noChangeArrowheads="1"/>
            </p:cNvSpPr>
            <p:nvPr/>
          </p:nvSpPr>
          <p:spPr bwMode="auto">
            <a:xfrm>
              <a:off x="5410200" y="3810000"/>
              <a:ext cx="685800" cy="1295400"/>
            </a:xfrm>
            <a:prstGeom prst="rect">
              <a:avLst/>
            </a:prstGeom>
            <a:noFill/>
            <a:ln w="38100">
              <a:solidFill>
                <a:schemeClr val="bg1"/>
              </a:solidFill>
              <a:miter lim="800000"/>
              <a:headEnd/>
              <a:tailEnd/>
            </a:ln>
            <a:effectLst/>
          </p:spPr>
          <p:txBody>
            <a:bodyPr wrap="none" anchor="ctr"/>
            <a:lstStyle/>
            <a:p>
              <a:pPr algn="ctr" eaLnBrk="0" hangingPunct="0"/>
              <a:r>
                <a:rPr lang="it-IT" sz="1400" b="1">
                  <a:solidFill>
                    <a:schemeClr val="bg1"/>
                  </a:solidFill>
                  <a:latin typeface="Arial" charset="0"/>
                </a:rPr>
                <a:t>A --&gt; ?</a:t>
              </a:r>
            </a:p>
            <a:p>
              <a:pPr algn="ctr" eaLnBrk="0" hangingPunct="0"/>
              <a:endParaRPr lang="it-IT" sz="1400" b="1">
                <a:solidFill>
                  <a:schemeClr val="bg1"/>
                </a:solidFill>
                <a:latin typeface="Arial" charset="0"/>
              </a:endParaRPr>
            </a:p>
            <a:p>
              <a:pPr algn="ctr" eaLnBrk="0" hangingPunct="0"/>
              <a:r>
                <a:rPr lang="it-IT" sz="1400" b="1">
                  <a:solidFill>
                    <a:schemeClr val="bg1"/>
                  </a:solidFill>
                  <a:latin typeface="Arial" charset="0"/>
                </a:rPr>
                <a:t>A</a:t>
              </a:r>
              <a:br>
                <a:rPr lang="it-IT" sz="1400" b="1">
                  <a:solidFill>
                    <a:schemeClr val="bg1"/>
                  </a:solidFill>
                  <a:latin typeface="Arial" charset="0"/>
                </a:rPr>
              </a:br>
              <a:r>
                <a:rPr lang="it-IT" sz="1400" b="1">
                  <a:solidFill>
                    <a:schemeClr val="bg1"/>
                  </a:solidFill>
                  <a:latin typeface="Arial" charset="0"/>
                </a:rPr>
                <a:t>B</a:t>
              </a:r>
            </a:p>
            <a:p>
              <a:pPr algn="ctr" eaLnBrk="0" hangingPunct="0"/>
              <a:r>
                <a:rPr lang="it-IT" sz="1400" b="1">
                  <a:solidFill>
                    <a:schemeClr val="bg1"/>
                  </a:solidFill>
                  <a:latin typeface="Arial" charset="0"/>
                </a:rPr>
                <a:t>C</a:t>
              </a:r>
            </a:p>
          </p:txBody>
        </p:sp>
        <p:sp>
          <p:nvSpPr>
            <p:cNvPr id="164873" name="Rectangle 9"/>
            <p:cNvSpPr>
              <a:spLocks noChangeArrowheads="1"/>
            </p:cNvSpPr>
            <p:nvPr/>
          </p:nvSpPr>
          <p:spPr bwMode="auto">
            <a:xfrm>
              <a:off x="6096000" y="3810000"/>
              <a:ext cx="685800" cy="1295400"/>
            </a:xfrm>
            <a:prstGeom prst="rect">
              <a:avLst/>
            </a:prstGeom>
            <a:noFill/>
            <a:ln w="38100">
              <a:solidFill>
                <a:schemeClr val="bg1"/>
              </a:solidFill>
              <a:miter lim="800000"/>
              <a:headEnd/>
              <a:tailEnd/>
            </a:ln>
            <a:effectLst/>
          </p:spPr>
          <p:txBody>
            <a:bodyPr wrap="none" anchor="ctr"/>
            <a:lstStyle/>
            <a:p>
              <a:pPr algn="ctr" eaLnBrk="0" hangingPunct="0"/>
              <a:r>
                <a:rPr lang="it-IT" sz="1400" b="1">
                  <a:solidFill>
                    <a:schemeClr val="bg1"/>
                  </a:solidFill>
                  <a:latin typeface="Arial" charset="0"/>
                </a:rPr>
                <a:t>Link</a:t>
              </a:r>
            </a:p>
            <a:p>
              <a:pPr algn="ctr" eaLnBrk="0" hangingPunct="0"/>
              <a:endParaRPr lang="it-IT" sz="1400" b="1">
                <a:solidFill>
                  <a:schemeClr val="bg1"/>
                </a:solidFill>
                <a:latin typeface="Arial" charset="0"/>
              </a:endParaRPr>
            </a:p>
            <a:p>
              <a:pPr algn="ctr" eaLnBrk="0" hangingPunct="0"/>
              <a:r>
                <a:rPr lang="it-IT" sz="1400" b="1">
                  <a:solidFill>
                    <a:schemeClr val="bg1"/>
                  </a:solidFill>
                  <a:latin typeface="Arial" charset="0"/>
                </a:rPr>
                <a:t>local</a:t>
              </a:r>
              <a:br>
                <a:rPr lang="it-IT" sz="1400" b="1">
                  <a:solidFill>
                    <a:schemeClr val="bg1"/>
                  </a:solidFill>
                  <a:latin typeface="Arial" charset="0"/>
                </a:rPr>
              </a:br>
              <a:r>
                <a:rPr lang="it-IT" sz="1400" b="1">
                  <a:solidFill>
                    <a:schemeClr val="bg1"/>
                  </a:solidFill>
                  <a:latin typeface="Arial" charset="0"/>
                </a:rPr>
                <a:t>1</a:t>
              </a:r>
            </a:p>
            <a:p>
              <a:pPr algn="ctr" eaLnBrk="0" hangingPunct="0"/>
              <a:r>
                <a:rPr lang="it-IT" sz="1400" b="1">
                  <a:solidFill>
                    <a:schemeClr val="bg1"/>
                  </a:solidFill>
                  <a:latin typeface="Arial" charset="0"/>
                </a:rPr>
                <a:t>1</a:t>
              </a:r>
            </a:p>
          </p:txBody>
        </p:sp>
        <p:sp>
          <p:nvSpPr>
            <p:cNvPr id="164874" name="Rectangle 10"/>
            <p:cNvSpPr>
              <a:spLocks noChangeArrowheads="1"/>
            </p:cNvSpPr>
            <p:nvPr/>
          </p:nvSpPr>
          <p:spPr bwMode="auto">
            <a:xfrm>
              <a:off x="6781800" y="3810000"/>
              <a:ext cx="685800" cy="1295400"/>
            </a:xfrm>
            <a:prstGeom prst="rect">
              <a:avLst/>
            </a:prstGeom>
            <a:noFill/>
            <a:ln w="38100">
              <a:solidFill>
                <a:schemeClr val="bg1"/>
              </a:solidFill>
              <a:miter lim="800000"/>
              <a:headEnd/>
              <a:tailEnd/>
            </a:ln>
            <a:effectLst/>
          </p:spPr>
          <p:txBody>
            <a:bodyPr wrap="none" anchor="ctr"/>
            <a:lstStyle/>
            <a:p>
              <a:pPr algn="ctr" eaLnBrk="0" hangingPunct="0"/>
              <a:r>
                <a:rPr lang="it-IT" sz="1400" b="1">
                  <a:solidFill>
                    <a:schemeClr val="bg1"/>
                  </a:solidFill>
                  <a:latin typeface="Arial" charset="0"/>
                </a:rPr>
                <a:t>Cost=</a:t>
              </a:r>
            </a:p>
            <a:p>
              <a:pPr algn="ctr" eaLnBrk="0" hangingPunct="0"/>
              <a:r>
                <a:rPr lang="it-IT" sz="1400" b="1">
                  <a:solidFill>
                    <a:schemeClr val="bg1"/>
                  </a:solidFill>
                  <a:latin typeface="Arial" charset="0"/>
                </a:rPr>
                <a:t>hops</a:t>
              </a:r>
            </a:p>
            <a:p>
              <a:pPr algn="ctr" eaLnBrk="0" hangingPunct="0"/>
              <a:endParaRPr lang="it-IT" sz="1400" b="1">
                <a:solidFill>
                  <a:schemeClr val="bg1"/>
                </a:solidFill>
                <a:latin typeface="Arial" charset="0"/>
              </a:endParaRPr>
            </a:p>
            <a:p>
              <a:pPr algn="ctr" eaLnBrk="0" hangingPunct="0"/>
              <a:r>
                <a:rPr lang="it-IT" sz="1400" b="1">
                  <a:solidFill>
                    <a:schemeClr val="bg1"/>
                  </a:solidFill>
                  <a:latin typeface="Arial" charset="0"/>
                </a:rPr>
                <a:t>0</a:t>
              </a:r>
              <a:br>
                <a:rPr lang="it-IT" sz="1400" b="1">
                  <a:solidFill>
                    <a:schemeClr val="bg1"/>
                  </a:solidFill>
                  <a:latin typeface="Arial" charset="0"/>
                </a:rPr>
              </a:br>
              <a:r>
                <a:rPr lang="it-IT" sz="1400" b="1">
                  <a:solidFill>
                    <a:schemeClr val="bg1"/>
                  </a:solidFill>
                  <a:latin typeface="Arial" charset="0"/>
                </a:rPr>
                <a:t>1</a:t>
              </a:r>
            </a:p>
            <a:p>
              <a:pPr algn="ctr" eaLnBrk="0" hangingPunct="0"/>
              <a:r>
                <a:rPr lang="it-IT" sz="1400" b="1">
                  <a:solidFill>
                    <a:schemeClr val="bg1"/>
                  </a:solidFill>
                  <a:latin typeface="Arial" charset="0"/>
                </a:rPr>
                <a:t>2</a:t>
              </a:r>
            </a:p>
          </p:txBody>
        </p:sp>
        <p:sp>
          <p:nvSpPr>
            <p:cNvPr id="164875" name="Line 11"/>
            <p:cNvSpPr>
              <a:spLocks noChangeShapeType="1"/>
            </p:cNvSpPr>
            <p:nvPr/>
          </p:nvSpPr>
          <p:spPr bwMode="auto">
            <a:xfrm>
              <a:off x="5410200" y="4341813"/>
              <a:ext cx="2057400" cy="1587"/>
            </a:xfrm>
            <a:prstGeom prst="line">
              <a:avLst/>
            </a:prstGeom>
            <a:noFill/>
            <a:ln w="38100">
              <a:solidFill>
                <a:schemeClr val="bg1"/>
              </a:solidFill>
              <a:round/>
              <a:headEnd/>
              <a:tailEnd/>
            </a:ln>
            <a:effectLst/>
          </p:spPr>
          <p:txBody>
            <a:bodyPr wrap="none" anchor="ctr"/>
            <a:lstStyle/>
            <a:p>
              <a:endParaRPr lang="it-IT"/>
            </a:p>
          </p:txBody>
        </p:sp>
        <p:sp>
          <p:nvSpPr>
            <p:cNvPr id="164876" name="Text Box 12"/>
            <p:cNvSpPr txBox="1">
              <a:spLocks noChangeArrowheads="1"/>
            </p:cNvSpPr>
            <p:nvPr/>
          </p:nvSpPr>
          <p:spPr bwMode="auto">
            <a:xfrm>
              <a:off x="5038756" y="3429000"/>
              <a:ext cx="2613025" cy="274638"/>
            </a:xfrm>
            <a:prstGeom prst="rect">
              <a:avLst/>
            </a:prstGeom>
            <a:noFill/>
            <a:ln w="25400">
              <a:noFill/>
              <a:miter lim="800000"/>
              <a:headEnd/>
              <a:tailEnd/>
            </a:ln>
            <a:effectLst/>
          </p:spPr>
          <p:txBody>
            <a:bodyPr wrap="none">
              <a:spAutoFit/>
            </a:bodyPr>
            <a:lstStyle/>
            <a:p>
              <a:pPr eaLnBrk="0" hangingPunct="0"/>
              <a:r>
                <a:rPr lang="it-IT" sz="1200" b="1" dirty="0" err="1">
                  <a:solidFill>
                    <a:schemeClr val="bg1"/>
                  </a:solidFill>
                  <a:latin typeface="Arial" charset="0"/>
                </a:rPr>
                <a:t>Distance</a:t>
              </a:r>
              <a:r>
                <a:rPr lang="it-IT" sz="1200" b="1" dirty="0">
                  <a:solidFill>
                    <a:schemeClr val="bg1"/>
                  </a:solidFill>
                  <a:latin typeface="Arial" charset="0"/>
                </a:rPr>
                <a:t> </a:t>
              </a:r>
              <a:r>
                <a:rPr lang="it-IT" sz="1200" b="1" dirty="0" err="1">
                  <a:solidFill>
                    <a:schemeClr val="bg1"/>
                  </a:solidFill>
                  <a:latin typeface="Arial" charset="0"/>
                </a:rPr>
                <a:t>Vector</a:t>
              </a:r>
              <a:r>
                <a:rPr lang="it-IT" sz="1200" b="1" dirty="0">
                  <a:solidFill>
                    <a:schemeClr val="bg1"/>
                  </a:solidFill>
                  <a:latin typeface="Arial" charset="0"/>
                </a:rPr>
                <a:t> proveniente da A</a:t>
              </a:r>
            </a:p>
          </p:txBody>
        </p:sp>
      </p:grpSp>
      <p:grpSp>
        <p:nvGrpSpPr>
          <p:cNvPr id="2" name="Group 13"/>
          <p:cNvGrpSpPr>
            <a:grpSpLocks/>
          </p:cNvGrpSpPr>
          <p:nvPr/>
        </p:nvGrpSpPr>
        <p:grpSpPr bwMode="auto">
          <a:xfrm>
            <a:off x="1142976" y="2071678"/>
            <a:ext cx="6553200" cy="1082675"/>
            <a:chOff x="720" y="1104"/>
            <a:chExt cx="4128" cy="682"/>
          </a:xfrm>
        </p:grpSpPr>
        <p:sp>
          <p:nvSpPr>
            <p:cNvPr id="164878" name="Line 14"/>
            <p:cNvSpPr>
              <a:spLocks noChangeShapeType="1"/>
            </p:cNvSpPr>
            <p:nvPr/>
          </p:nvSpPr>
          <p:spPr bwMode="auto">
            <a:xfrm>
              <a:off x="1282" y="1547"/>
              <a:ext cx="1221" cy="0"/>
            </a:xfrm>
            <a:prstGeom prst="line">
              <a:avLst/>
            </a:prstGeom>
            <a:noFill/>
            <a:ln w="38100">
              <a:solidFill>
                <a:schemeClr val="bg1"/>
              </a:solidFill>
              <a:round/>
              <a:headEnd/>
              <a:tailEnd/>
            </a:ln>
            <a:effectLst/>
          </p:spPr>
          <p:txBody>
            <a:bodyPr wrap="none" anchor="ctr"/>
            <a:lstStyle/>
            <a:p>
              <a:endParaRPr lang="it-IT"/>
            </a:p>
          </p:txBody>
        </p:sp>
        <p:sp>
          <p:nvSpPr>
            <p:cNvPr id="164879" name="Line 15"/>
            <p:cNvSpPr>
              <a:spLocks noChangeShapeType="1"/>
            </p:cNvSpPr>
            <p:nvPr/>
          </p:nvSpPr>
          <p:spPr bwMode="auto">
            <a:xfrm>
              <a:off x="3017" y="1547"/>
              <a:ext cx="1221" cy="0"/>
            </a:xfrm>
            <a:prstGeom prst="line">
              <a:avLst/>
            </a:prstGeom>
            <a:noFill/>
            <a:ln w="38100">
              <a:solidFill>
                <a:schemeClr val="bg1"/>
              </a:solidFill>
              <a:round/>
              <a:headEnd/>
              <a:tailEnd/>
            </a:ln>
            <a:effectLst/>
          </p:spPr>
          <p:txBody>
            <a:bodyPr wrap="none" anchor="ctr"/>
            <a:lstStyle/>
            <a:p>
              <a:endParaRPr lang="it-IT"/>
            </a:p>
          </p:txBody>
        </p:sp>
        <p:sp>
          <p:nvSpPr>
            <p:cNvPr id="164880" name="Line 16"/>
            <p:cNvSpPr>
              <a:spLocks noChangeShapeType="1"/>
            </p:cNvSpPr>
            <p:nvPr/>
          </p:nvSpPr>
          <p:spPr bwMode="auto">
            <a:xfrm>
              <a:off x="3403" y="1339"/>
              <a:ext cx="321" cy="416"/>
            </a:xfrm>
            <a:prstGeom prst="line">
              <a:avLst/>
            </a:prstGeom>
            <a:noFill/>
            <a:ln w="38100">
              <a:solidFill>
                <a:srgbClr val="FC0128"/>
              </a:solidFill>
              <a:round/>
              <a:headEnd/>
              <a:tailEnd/>
            </a:ln>
            <a:effectLst/>
          </p:spPr>
          <p:txBody>
            <a:bodyPr wrap="none" anchor="ctr"/>
            <a:lstStyle/>
            <a:p>
              <a:endParaRPr lang="it-IT"/>
            </a:p>
          </p:txBody>
        </p:sp>
        <p:sp>
          <p:nvSpPr>
            <p:cNvPr id="164881" name="Line 17"/>
            <p:cNvSpPr>
              <a:spLocks noChangeShapeType="1"/>
            </p:cNvSpPr>
            <p:nvPr/>
          </p:nvSpPr>
          <p:spPr bwMode="auto">
            <a:xfrm flipH="1">
              <a:off x="3403" y="1339"/>
              <a:ext cx="321" cy="416"/>
            </a:xfrm>
            <a:prstGeom prst="line">
              <a:avLst/>
            </a:prstGeom>
            <a:noFill/>
            <a:ln w="38100">
              <a:solidFill>
                <a:srgbClr val="FC0128"/>
              </a:solidFill>
              <a:round/>
              <a:headEnd/>
              <a:tailEnd/>
            </a:ln>
            <a:effectLst/>
          </p:spPr>
          <p:txBody>
            <a:bodyPr wrap="none" anchor="ctr"/>
            <a:lstStyle/>
            <a:p>
              <a:endParaRPr lang="it-IT"/>
            </a:p>
          </p:txBody>
        </p:sp>
        <p:sp>
          <p:nvSpPr>
            <p:cNvPr id="164882" name="Text Box 18"/>
            <p:cNvSpPr txBox="1">
              <a:spLocks noChangeArrowheads="1"/>
            </p:cNvSpPr>
            <p:nvPr/>
          </p:nvSpPr>
          <p:spPr bwMode="auto">
            <a:xfrm>
              <a:off x="1791" y="1200"/>
              <a:ext cx="284" cy="231"/>
            </a:xfrm>
            <a:prstGeom prst="rect">
              <a:avLst/>
            </a:prstGeom>
            <a:noFill/>
            <a:ln w="25400">
              <a:noFill/>
              <a:miter lim="800000"/>
              <a:headEnd/>
              <a:tailEnd/>
            </a:ln>
            <a:effectLst/>
          </p:spPr>
          <p:txBody>
            <a:bodyPr wrap="none">
              <a:spAutoFit/>
            </a:bodyPr>
            <a:lstStyle/>
            <a:p>
              <a:pPr eaLnBrk="0" hangingPunct="0"/>
              <a:r>
                <a:rPr lang="it-IT" sz="1800" b="1">
                  <a:solidFill>
                    <a:schemeClr val="bg1"/>
                  </a:solidFill>
                  <a:latin typeface="Arial" charset="0"/>
                </a:rPr>
                <a:t>L1</a:t>
              </a:r>
            </a:p>
          </p:txBody>
        </p:sp>
        <p:sp>
          <p:nvSpPr>
            <p:cNvPr id="164883" name="Text Box 19"/>
            <p:cNvSpPr txBox="1">
              <a:spLocks noChangeArrowheads="1"/>
            </p:cNvSpPr>
            <p:nvPr/>
          </p:nvSpPr>
          <p:spPr bwMode="auto">
            <a:xfrm>
              <a:off x="3461" y="1200"/>
              <a:ext cx="284" cy="231"/>
            </a:xfrm>
            <a:prstGeom prst="rect">
              <a:avLst/>
            </a:prstGeom>
            <a:noFill/>
            <a:ln w="25400">
              <a:noFill/>
              <a:miter lim="800000"/>
              <a:headEnd/>
              <a:tailEnd/>
            </a:ln>
            <a:effectLst/>
          </p:spPr>
          <p:txBody>
            <a:bodyPr wrap="none">
              <a:spAutoFit/>
            </a:bodyPr>
            <a:lstStyle/>
            <a:p>
              <a:pPr eaLnBrk="0" hangingPunct="0"/>
              <a:r>
                <a:rPr lang="it-IT" sz="1800" b="1">
                  <a:solidFill>
                    <a:schemeClr val="bg1"/>
                  </a:solidFill>
                  <a:latin typeface="Arial" charset="0"/>
                </a:rPr>
                <a:t>L2</a:t>
              </a:r>
            </a:p>
          </p:txBody>
        </p:sp>
        <p:pic>
          <p:nvPicPr>
            <p:cNvPr id="164884" name="Picture 20"/>
            <p:cNvPicPr>
              <a:picLocks noChangeArrowheads="1"/>
            </p:cNvPicPr>
            <p:nvPr/>
          </p:nvPicPr>
          <p:blipFill>
            <a:blip r:embed="rId3"/>
            <a:srcRect/>
            <a:stretch>
              <a:fillRect/>
            </a:stretch>
          </p:blipFill>
          <p:spPr bwMode="auto">
            <a:xfrm>
              <a:off x="720" y="1392"/>
              <a:ext cx="672" cy="394"/>
            </a:xfrm>
            <a:prstGeom prst="rect">
              <a:avLst/>
            </a:prstGeom>
            <a:noFill/>
            <a:ln w="12700">
              <a:noFill/>
              <a:miter lim="800000"/>
              <a:headEnd/>
              <a:tailEnd/>
            </a:ln>
            <a:effectLst/>
          </p:spPr>
        </p:pic>
        <p:sp>
          <p:nvSpPr>
            <p:cNvPr id="164885" name="Rectangle 21"/>
            <p:cNvSpPr>
              <a:spLocks noChangeArrowheads="1"/>
            </p:cNvSpPr>
            <p:nvPr/>
          </p:nvSpPr>
          <p:spPr bwMode="auto">
            <a:xfrm>
              <a:off x="952" y="1104"/>
              <a:ext cx="208" cy="225"/>
            </a:xfrm>
            <a:prstGeom prst="rect">
              <a:avLst/>
            </a:prstGeom>
            <a:noFill/>
            <a:ln w="12700">
              <a:noFill/>
              <a:miter lim="800000"/>
              <a:headEnd/>
              <a:tailEnd/>
            </a:ln>
            <a:effectLst/>
          </p:spPr>
          <p:txBody>
            <a:bodyPr wrap="none" lIns="82550" tIns="41275" rIns="82550" bIns="41275">
              <a:spAutoFit/>
            </a:bodyPr>
            <a:lstStyle/>
            <a:p>
              <a:pPr algn="ctr" defTabSz="814388" eaLnBrk="0" hangingPunct="0"/>
              <a:r>
                <a:rPr lang="it-IT" sz="1800" b="1">
                  <a:solidFill>
                    <a:schemeClr val="bg1"/>
                  </a:solidFill>
                  <a:latin typeface="Arial" charset="0"/>
                </a:rPr>
                <a:t>A</a:t>
              </a:r>
            </a:p>
          </p:txBody>
        </p:sp>
        <p:pic>
          <p:nvPicPr>
            <p:cNvPr id="164886" name="Picture 22"/>
            <p:cNvPicPr>
              <a:picLocks noChangeArrowheads="1"/>
            </p:cNvPicPr>
            <p:nvPr/>
          </p:nvPicPr>
          <p:blipFill>
            <a:blip r:embed="rId3"/>
            <a:srcRect/>
            <a:stretch>
              <a:fillRect/>
            </a:stretch>
          </p:blipFill>
          <p:spPr bwMode="auto">
            <a:xfrm>
              <a:off x="2400" y="1392"/>
              <a:ext cx="672" cy="394"/>
            </a:xfrm>
            <a:prstGeom prst="rect">
              <a:avLst/>
            </a:prstGeom>
            <a:noFill/>
            <a:ln w="12700">
              <a:noFill/>
              <a:miter lim="800000"/>
              <a:headEnd/>
              <a:tailEnd/>
            </a:ln>
            <a:effectLst/>
          </p:spPr>
        </p:pic>
        <p:sp>
          <p:nvSpPr>
            <p:cNvPr id="164887" name="Rectangle 23"/>
            <p:cNvSpPr>
              <a:spLocks noChangeArrowheads="1"/>
            </p:cNvSpPr>
            <p:nvPr/>
          </p:nvSpPr>
          <p:spPr bwMode="auto">
            <a:xfrm>
              <a:off x="2632" y="1104"/>
              <a:ext cx="208" cy="225"/>
            </a:xfrm>
            <a:prstGeom prst="rect">
              <a:avLst/>
            </a:prstGeom>
            <a:noFill/>
            <a:ln w="12700">
              <a:noFill/>
              <a:miter lim="800000"/>
              <a:headEnd/>
              <a:tailEnd/>
            </a:ln>
            <a:effectLst/>
          </p:spPr>
          <p:txBody>
            <a:bodyPr wrap="none" lIns="82550" tIns="41275" rIns="82550" bIns="41275">
              <a:spAutoFit/>
            </a:bodyPr>
            <a:lstStyle/>
            <a:p>
              <a:pPr algn="ctr" defTabSz="814388" eaLnBrk="0" hangingPunct="0"/>
              <a:r>
                <a:rPr lang="it-IT" sz="1800" b="1">
                  <a:solidFill>
                    <a:schemeClr val="bg1"/>
                  </a:solidFill>
                  <a:latin typeface="Arial" charset="0"/>
                </a:rPr>
                <a:t>B</a:t>
              </a:r>
            </a:p>
          </p:txBody>
        </p:sp>
        <p:pic>
          <p:nvPicPr>
            <p:cNvPr id="164888" name="Picture 24"/>
            <p:cNvPicPr>
              <a:picLocks noChangeArrowheads="1"/>
            </p:cNvPicPr>
            <p:nvPr/>
          </p:nvPicPr>
          <p:blipFill>
            <a:blip r:embed="rId3"/>
            <a:srcRect/>
            <a:stretch>
              <a:fillRect/>
            </a:stretch>
          </p:blipFill>
          <p:spPr bwMode="auto">
            <a:xfrm>
              <a:off x="4176" y="1382"/>
              <a:ext cx="672" cy="394"/>
            </a:xfrm>
            <a:prstGeom prst="rect">
              <a:avLst/>
            </a:prstGeom>
            <a:noFill/>
            <a:ln w="12700">
              <a:noFill/>
              <a:miter lim="800000"/>
              <a:headEnd/>
              <a:tailEnd/>
            </a:ln>
            <a:effectLst/>
          </p:spPr>
        </p:pic>
        <p:sp>
          <p:nvSpPr>
            <p:cNvPr id="164889" name="Rectangle 25"/>
            <p:cNvSpPr>
              <a:spLocks noChangeArrowheads="1"/>
            </p:cNvSpPr>
            <p:nvPr/>
          </p:nvSpPr>
          <p:spPr bwMode="auto">
            <a:xfrm>
              <a:off x="4408" y="1119"/>
              <a:ext cx="208" cy="225"/>
            </a:xfrm>
            <a:prstGeom prst="rect">
              <a:avLst/>
            </a:prstGeom>
            <a:noFill/>
            <a:ln w="12700">
              <a:noFill/>
              <a:miter lim="800000"/>
              <a:headEnd/>
              <a:tailEnd/>
            </a:ln>
            <a:effectLst/>
          </p:spPr>
          <p:txBody>
            <a:bodyPr wrap="none" lIns="82550" tIns="41275" rIns="82550" bIns="41275">
              <a:spAutoFit/>
            </a:bodyPr>
            <a:lstStyle/>
            <a:p>
              <a:pPr algn="ctr" defTabSz="814388" eaLnBrk="0" hangingPunct="0"/>
              <a:r>
                <a:rPr lang="it-IT" sz="1800" b="1">
                  <a:solidFill>
                    <a:schemeClr val="bg1"/>
                  </a:solidFill>
                  <a:latin typeface="Arial" charset="0"/>
                </a:rPr>
                <a:t>C</a:t>
              </a:r>
            </a:p>
          </p:txBody>
        </p:sp>
      </p:grpSp>
      <p:sp>
        <p:nvSpPr>
          <p:cNvPr id="27" name="TextBox 26"/>
          <p:cNvSpPr txBox="1"/>
          <p:nvPr/>
        </p:nvSpPr>
        <p:spPr>
          <a:xfrm>
            <a:off x="1928794" y="5500702"/>
            <a:ext cx="4500594" cy="954107"/>
          </a:xfrm>
          <a:prstGeom prst="rect">
            <a:avLst/>
          </a:prstGeom>
          <a:solidFill>
            <a:schemeClr val="accent1">
              <a:alpha val="26000"/>
            </a:schemeClr>
          </a:solidFill>
        </p:spPr>
        <p:txBody>
          <a:bodyPr wrap="square" rtlCol="0">
            <a:spAutoFit/>
          </a:bodyPr>
          <a:lstStyle/>
          <a:p>
            <a:r>
              <a:rPr lang="it-IT" sz="2800" dirty="0" smtClean="0"/>
              <a:t>Per evitare i loop:</a:t>
            </a:r>
          </a:p>
          <a:p>
            <a:r>
              <a:rPr lang="it-IT" sz="2800" dirty="0" smtClean="0"/>
              <a:t>When cost ==16 -&gt;  cost = ∞</a:t>
            </a:r>
            <a:endParaRPr lang="it-IT" sz="2800" dirty="0"/>
          </a:p>
        </p:txBody>
      </p:sp>
      <p:sp>
        <p:nvSpPr>
          <p:cNvPr id="28" name="TextBox 27"/>
          <p:cNvSpPr txBox="1"/>
          <p:nvPr/>
        </p:nvSpPr>
        <p:spPr>
          <a:xfrm>
            <a:off x="3571868" y="2571744"/>
            <a:ext cx="142876" cy="369332"/>
          </a:xfrm>
          <a:prstGeom prst="rect">
            <a:avLst/>
          </a:prstGeom>
          <a:noFill/>
        </p:spPr>
        <p:txBody>
          <a:bodyPr wrap="square" rtlCol="0">
            <a:spAutoFit/>
          </a:bodyPr>
          <a:lstStyle/>
          <a:p>
            <a:r>
              <a:rPr lang="it-IT" dirty="0" smtClean="0"/>
              <a:t>1</a:t>
            </a:r>
            <a:endParaRPr lang="it-IT" dirty="0"/>
          </a:p>
        </p:txBody>
      </p:sp>
      <p:sp>
        <p:nvSpPr>
          <p:cNvPr id="29" name="TextBox 28"/>
          <p:cNvSpPr txBox="1"/>
          <p:nvPr/>
        </p:nvSpPr>
        <p:spPr>
          <a:xfrm>
            <a:off x="4929190" y="2500306"/>
            <a:ext cx="142876" cy="369332"/>
          </a:xfrm>
          <a:prstGeom prst="rect">
            <a:avLst/>
          </a:prstGeom>
          <a:noFill/>
        </p:spPr>
        <p:txBody>
          <a:bodyPr wrap="square" rtlCol="0">
            <a:spAutoFit/>
          </a:bodyPr>
          <a:lstStyle/>
          <a:p>
            <a:r>
              <a:rPr lang="it-IT" dirty="0" smtClean="0"/>
              <a:t>2</a:t>
            </a:r>
            <a:endParaRPr lang="it-IT"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228600"/>
            <a:ext cx="7772400" cy="1143000"/>
          </a:xfrm>
          <a:noFill/>
          <a:ln/>
        </p:spPr>
        <p:txBody>
          <a:bodyPr/>
          <a:lstStyle/>
          <a:p>
            <a:pPr algn="l"/>
            <a:r>
              <a:rPr lang="it-IT" sz="4000" dirty="0"/>
              <a:t>Distance Vector: cold start</a:t>
            </a:r>
            <a:r>
              <a:rPr lang="it-IT" dirty="0"/>
              <a:t> </a:t>
            </a:r>
          </a:p>
        </p:txBody>
      </p:sp>
      <p:sp>
        <p:nvSpPr>
          <p:cNvPr id="166915" name="Text Box 3"/>
          <p:cNvSpPr txBox="1">
            <a:spLocks noChangeArrowheads="1"/>
          </p:cNvSpPr>
          <p:nvPr/>
        </p:nvSpPr>
        <p:spPr bwMode="auto">
          <a:xfrm>
            <a:off x="269874" y="1549400"/>
            <a:ext cx="8374091" cy="1384995"/>
          </a:xfrm>
          <a:prstGeom prst="rect">
            <a:avLst/>
          </a:prstGeom>
          <a:noFill/>
          <a:ln w="9525">
            <a:solidFill>
              <a:schemeClr val="bg1"/>
            </a:solidFill>
            <a:miter lim="800000"/>
            <a:headEnd/>
            <a:tailEnd/>
          </a:ln>
          <a:effectLst/>
        </p:spPr>
        <p:txBody>
          <a:bodyPr wrap="square">
            <a:spAutoFit/>
          </a:bodyPr>
          <a:lstStyle/>
          <a:p>
            <a:pPr algn="ctr"/>
            <a:r>
              <a:rPr lang="it-IT" sz="2800" b="1" dirty="0"/>
              <a:t>Cold start</a:t>
            </a:r>
            <a:r>
              <a:rPr lang="it-IT" sz="2800" dirty="0"/>
              <a:t>: </a:t>
            </a:r>
          </a:p>
          <a:p>
            <a:pPr algn="ctr"/>
            <a:r>
              <a:rPr lang="it-IT" sz="2800" dirty="0"/>
              <a:t>condizione in cui gli apparati inziano a funzionare tutti </a:t>
            </a:r>
          </a:p>
          <a:p>
            <a:pPr algn="ctr"/>
            <a:r>
              <a:rPr lang="it-IT" sz="2800" dirty="0"/>
              <a:t>contemporaneamente</a:t>
            </a:r>
            <a:endParaRPr lang="en-GB" sz="2800" dirty="0"/>
          </a:p>
        </p:txBody>
      </p:sp>
      <p:sp>
        <p:nvSpPr>
          <p:cNvPr id="166916" name="Text Box 4"/>
          <p:cNvSpPr txBox="1">
            <a:spLocks noChangeArrowheads="1"/>
          </p:cNvSpPr>
          <p:nvPr/>
        </p:nvSpPr>
        <p:spPr bwMode="auto">
          <a:xfrm>
            <a:off x="642910" y="3643314"/>
            <a:ext cx="7643866" cy="1384995"/>
          </a:xfrm>
          <a:prstGeom prst="rect">
            <a:avLst/>
          </a:prstGeom>
          <a:noFill/>
          <a:ln w="9525">
            <a:noFill/>
            <a:miter lim="800000"/>
            <a:headEnd/>
            <a:tailEnd/>
          </a:ln>
          <a:effectLst/>
        </p:spPr>
        <p:txBody>
          <a:bodyPr wrap="square">
            <a:spAutoFit/>
          </a:bodyPr>
          <a:lstStyle/>
          <a:p>
            <a:r>
              <a:rPr lang="it-IT" sz="2800" dirty="0" smtClean="0"/>
              <a:t>Inizialmente </a:t>
            </a:r>
            <a:r>
              <a:rPr lang="it-IT" sz="2800" dirty="0"/>
              <a:t>tutti i sistemi dispongono di distance vector </a:t>
            </a:r>
            <a:r>
              <a:rPr lang="it-IT" sz="2800" dirty="0" smtClean="0"/>
              <a:t>che </a:t>
            </a:r>
            <a:r>
              <a:rPr lang="it-IT" sz="2800" dirty="0"/>
              <a:t>rappresentano </a:t>
            </a:r>
            <a:r>
              <a:rPr lang="it-IT" sz="2800" dirty="0" smtClean="0"/>
              <a:t>sé </a:t>
            </a:r>
            <a:r>
              <a:rPr lang="it-IT" sz="2800" dirty="0"/>
              <a:t>stessi e le stazioni ad essi direttamente </a:t>
            </a:r>
            <a:r>
              <a:rPr lang="it-IT" sz="2800" dirty="0" smtClean="0"/>
              <a:t> collegate</a:t>
            </a:r>
            <a:endParaRPr lang="en-GB"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609600" y="228600"/>
            <a:ext cx="7772400" cy="1143000"/>
          </a:xfrm>
        </p:spPr>
        <p:txBody>
          <a:bodyPr/>
          <a:lstStyle/>
          <a:p>
            <a:pPr algn="l"/>
            <a:r>
              <a:rPr lang="it-IT" sz="4000" dirty="0"/>
              <a:t>Distance Vector: caratteristiche</a:t>
            </a:r>
            <a:r>
              <a:rPr lang="it-IT" dirty="0"/>
              <a:t> </a:t>
            </a:r>
          </a:p>
        </p:txBody>
      </p:sp>
      <p:sp>
        <p:nvSpPr>
          <p:cNvPr id="167939" name="Rectangle 3"/>
          <p:cNvSpPr>
            <a:spLocks noGrp="1" noChangeArrowheads="1"/>
          </p:cNvSpPr>
          <p:nvPr>
            <p:ph type="body" idx="1"/>
          </p:nvPr>
        </p:nvSpPr>
        <p:spPr>
          <a:xfrm>
            <a:off x="285720" y="1500174"/>
            <a:ext cx="8572560" cy="4786346"/>
          </a:xfrm>
        </p:spPr>
        <p:txBody>
          <a:bodyPr>
            <a:noAutofit/>
          </a:bodyPr>
          <a:lstStyle/>
          <a:p>
            <a:pPr>
              <a:lnSpc>
                <a:spcPct val="90000"/>
              </a:lnSpc>
              <a:buNone/>
            </a:pPr>
            <a:r>
              <a:rPr lang="it-IT" sz="2200" dirty="0"/>
              <a:t>Vantaggi:</a:t>
            </a:r>
          </a:p>
          <a:p>
            <a:pPr lvl="1">
              <a:lnSpc>
                <a:spcPct val="90000"/>
              </a:lnSpc>
            </a:pPr>
            <a:r>
              <a:rPr lang="it-IT" sz="2200" dirty="0"/>
              <a:t>semplice da implementare;</a:t>
            </a:r>
          </a:p>
          <a:p>
            <a:pPr lvl="1">
              <a:lnSpc>
                <a:spcPct val="90000"/>
              </a:lnSpc>
            </a:pPr>
            <a:r>
              <a:rPr lang="it-IT" sz="2200" dirty="0"/>
              <a:t>non appesantisce il router in termini di capacità elaborativa e memoria occupata.</a:t>
            </a:r>
          </a:p>
          <a:p>
            <a:pPr>
              <a:lnSpc>
                <a:spcPct val="90000"/>
              </a:lnSpc>
              <a:buNone/>
            </a:pPr>
            <a:r>
              <a:rPr lang="it-IT" sz="2200" dirty="0"/>
              <a:t>Svantaggi:</a:t>
            </a:r>
          </a:p>
          <a:p>
            <a:pPr lvl="1">
              <a:lnSpc>
                <a:spcPct val="90000"/>
              </a:lnSpc>
            </a:pPr>
            <a:r>
              <a:rPr lang="it-IT" sz="2200" dirty="0" smtClean="0"/>
              <a:t>Si possono innescare </a:t>
            </a:r>
            <a:r>
              <a:rPr lang="it-IT" sz="2200" dirty="0"/>
              <a:t>dei loop a causa di particolari variazioni della topologia;</a:t>
            </a:r>
          </a:p>
          <a:p>
            <a:pPr lvl="1">
              <a:lnSpc>
                <a:spcPct val="90000"/>
              </a:lnSpc>
            </a:pPr>
            <a:r>
              <a:rPr lang="it-IT" sz="2200" dirty="0"/>
              <a:t>converge alla velocità del link più lento e del router più lento;</a:t>
            </a:r>
          </a:p>
          <a:p>
            <a:pPr lvl="1">
              <a:lnSpc>
                <a:spcPct val="90000"/>
              </a:lnSpc>
            </a:pPr>
            <a:r>
              <a:rPr lang="it-IT" sz="2200" dirty="0"/>
              <a:t>difficile capirne e prevederne il comportamento su reti grandi: nessun nodo ha una mappa della rete (</a:t>
            </a:r>
            <a:r>
              <a:rPr lang="it-IT" sz="2200" u="sng" dirty="0"/>
              <a:t>conoscenza locale</a:t>
            </a:r>
            <a:r>
              <a:rPr lang="it-IT" sz="2200" dirty="0"/>
              <a:t>);</a:t>
            </a:r>
          </a:p>
          <a:p>
            <a:pPr lvl="1">
              <a:lnSpc>
                <a:spcPct val="90000"/>
              </a:lnSpc>
            </a:pPr>
            <a:r>
              <a:rPr lang="it-IT" sz="2200" dirty="0"/>
              <a:t>l’implementazione di meccanismi migliorativi appesantisce notevolmente il protocollo;</a:t>
            </a:r>
          </a:p>
          <a:p>
            <a:pPr lvl="1">
              <a:lnSpc>
                <a:spcPct val="90000"/>
              </a:lnSpc>
            </a:pPr>
            <a:r>
              <a:rPr lang="it-IT" sz="2200" dirty="0"/>
              <a:t>hop-count-limit impone l’impiego di questo algoritmo in reti piccole con pochi hop.</a:t>
            </a:r>
          </a:p>
          <a:p>
            <a:pPr>
              <a:lnSpc>
                <a:spcPct val="90000"/>
              </a:lnSpc>
            </a:pPr>
            <a:endParaRPr lang="it-IT" sz="22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r>
              <a:rPr lang="en-US"/>
              <a:t>Esercizio 1</a:t>
            </a:r>
            <a:endParaRPr lang="en-GB"/>
          </a:p>
        </p:txBody>
      </p:sp>
      <p:sp>
        <p:nvSpPr>
          <p:cNvPr id="149507" name="Rectangle 3"/>
          <p:cNvSpPr>
            <a:spLocks noGrp="1" noChangeArrowheads="1"/>
          </p:cNvSpPr>
          <p:nvPr>
            <p:ph type="body" idx="1"/>
          </p:nvPr>
        </p:nvSpPr>
        <p:spPr/>
        <p:txBody>
          <a:bodyPr/>
          <a:lstStyle/>
          <a:p>
            <a:r>
              <a:rPr lang="it-IT" sz="2600" dirty="0" smtClean="0"/>
              <a:t>Si simuli, utilizzando lo schema di rete presentato nel seguito, l’intero processo di costruzione delle tabelle di routing, a partire dalla configurazione iniziale dei router, riportata nella slide seguente</a:t>
            </a:r>
          </a:p>
          <a:p>
            <a:endParaRPr lang="it-IT" sz="2600" dirty="0" smtClean="0"/>
          </a:p>
          <a:p>
            <a:r>
              <a:rPr lang="it-IT" sz="2600" dirty="0" smtClean="0"/>
              <a:t>Suggerimento: si riporti un singolo distance vector alla volta e il relativo aggiornamento delle tabelle, dopodiché si replichi l’intera slide e si prosegua con il distance vector successivo</a:t>
            </a:r>
            <a:endParaRPr lang="it-IT" sz="2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a:grpSpLocks/>
          </p:cNvGrpSpPr>
          <p:nvPr/>
        </p:nvGrpSpPr>
        <p:grpSpPr bwMode="auto">
          <a:xfrm>
            <a:off x="315059" y="432574"/>
            <a:ext cx="8578362" cy="5824904"/>
            <a:chOff x="253" y="258"/>
            <a:chExt cx="5854" cy="3975"/>
          </a:xfrm>
        </p:grpSpPr>
        <p:grpSp>
          <p:nvGrpSpPr>
            <p:cNvPr id="3" name="Group 31"/>
            <p:cNvGrpSpPr>
              <a:grpSpLocks/>
            </p:cNvGrpSpPr>
            <p:nvPr/>
          </p:nvGrpSpPr>
          <p:grpSpPr bwMode="auto">
            <a:xfrm>
              <a:off x="4497" y="368"/>
              <a:ext cx="1610" cy="1540"/>
              <a:chOff x="4497" y="368"/>
              <a:chExt cx="1610" cy="1540"/>
            </a:xfrm>
          </p:grpSpPr>
          <p:sp>
            <p:nvSpPr>
              <p:cNvPr id="134164" name="Rectangle 20"/>
              <p:cNvSpPr>
                <a:spLocks noChangeArrowheads="1"/>
              </p:cNvSpPr>
              <p:nvPr/>
            </p:nvSpPr>
            <p:spPr bwMode="auto">
              <a:xfrm flipH="1">
                <a:off x="4497" y="368"/>
                <a:ext cx="1610" cy="1540"/>
              </a:xfrm>
              <a:prstGeom prst="rect">
                <a:avLst/>
              </a:prstGeom>
              <a:solidFill>
                <a:schemeClr val="tx2"/>
              </a:solidFill>
              <a:ln w="28575">
                <a:solidFill>
                  <a:schemeClr val="bg2"/>
                </a:solidFill>
                <a:miter lim="800000"/>
                <a:headEnd type="none" w="sm" len="sm"/>
                <a:tailEnd type="none" w="sm" len="sm"/>
              </a:ln>
              <a:effectLst/>
            </p:spPr>
            <p:txBody>
              <a:bodyPr wrap="none" anchor="ctr"/>
              <a:lstStyle/>
              <a:p>
                <a:pPr>
                  <a:tabLst>
                    <a:tab pos="263747" algn="ctr"/>
                    <a:tab pos="1371486" algn="ctr"/>
                    <a:tab pos="2432336" algn="ctr"/>
                  </a:tabLst>
                </a:pPr>
                <a:r>
                  <a:rPr lang="en-US" sz="2200" dirty="0" err="1">
                    <a:solidFill>
                      <a:schemeClr val="bg2"/>
                    </a:solidFill>
                  </a:rPr>
                  <a:t>nodo</a:t>
                </a:r>
                <a:r>
                  <a:rPr lang="en-US" sz="2200" dirty="0">
                    <a:solidFill>
                      <a:schemeClr val="bg2"/>
                    </a:solidFill>
                  </a:rPr>
                  <a:t>  hops  </a:t>
                </a:r>
                <a:r>
                  <a:rPr lang="en-US" sz="2200" dirty="0" smtClean="0">
                    <a:solidFill>
                      <a:schemeClr val="bg2"/>
                    </a:solidFill>
                  </a:rPr>
                  <a:t>  </a:t>
                </a:r>
                <a:r>
                  <a:rPr lang="en-US" sz="2200" dirty="0" err="1" smtClean="0">
                    <a:solidFill>
                      <a:schemeClr val="bg2"/>
                    </a:solidFill>
                  </a:rPr>
                  <a:t>Int</a:t>
                </a: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p:txBody>
          </p:sp>
          <p:sp>
            <p:nvSpPr>
              <p:cNvPr id="134168" name="Line 24"/>
              <p:cNvSpPr>
                <a:spLocks noChangeShapeType="1"/>
              </p:cNvSpPr>
              <p:nvPr/>
            </p:nvSpPr>
            <p:spPr bwMode="auto">
              <a:xfrm>
                <a:off x="501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69" name="Line 25"/>
              <p:cNvSpPr>
                <a:spLocks noChangeShapeType="1"/>
              </p:cNvSpPr>
              <p:nvPr/>
            </p:nvSpPr>
            <p:spPr bwMode="auto">
              <a:xfrm>
                <a:off x="556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70" name="Line 26"/>
              <p:cNvSpPr>
                <a:spLocks noChangeShapeType="1"/>
              </p:cNvSpPr>
              <p:nvPr/>
            </p:nvSpPr>
            <p:spPr bwMode="auto">
              <a:xfrm rot="-5400000">
                <a:off x="5314" y="-1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71" name="Line 27"/>
              <p:cNvSpPr>
                <a:spLocks noChangeShapeType="1"/>
              </p:cNvSpPr>
              <p:nvPr/>
            </p:nvSpPr>
            <p:spPr bwMode="auto">
              <a:xfrm rot="-5400000">
                <a:off x="5314" y="271"/>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72" name="Line 28"/>
              <p:cNvSpPr>
                <a:spLocks noChangeShapeType="1"/>
              </p:cNvSpPr>
              <p:nvPr/>
            </p:nvSpPr>
            <p:spPr bwMode="auto">
              <a:xfrm rot="-5400000">
                <a:off x="5314" y="559"/>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73" name="Line 29"/>
              <p:cNvSpPr>
                <a:spLocks noChangeShapeType="1"/>
              </p:cNvSpPr>
              <p:nvPr/>
            </p:nvSpPr>
            <p:spPr bwMode="auto">
              <a:xfrm rot="-5400000">
                <a:off x="5314" y="84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74" name="Line 30"/>
              <p:cNvSpPr>
                <a:spLocks noChangeShapeType="1"/>
              </p:cNvSpPr>
              <p:nvPr/>
            </p:nvSpPr>
            <p:spPr bwMode="auto">
              <a:xfrm rot="-5400000">
                <a:off x="5314" y="1135"/>
                <a:ext cx="0" cy="1423"/>
              </a:xfrm>
              <a:prstGeom prst="line">
                <a:avLst/>
              </a:prstGeom>
              <a:noFill/>
              <a:ln w="12700">
                <a:solidFill>
                  <a:schemeClr val="bg2"/>
                </a:solidFill>
                <a:round/>
                <a:headEnd type="none" w="sm" len="sm"/>
                <a:tailEnd type="none" w="sm" len="sm"/>
              </a:ln>
              <a:effectLst/>
            </p:spPr>
            <p:txBody>
              <a:bodyPr/>
              <a:lstStyle/>
              <a:p>
                <a:endParaRPr lang="it-IT"/>
              </a:p>
            </p:txBody>
          </p:sp>
        </p:grpSp>
        <p:grpSp>
          <p:nvGrpSpPr>
            <p:cNvPr id="4" name="Group 32"/>
            <p:cNvGrpSpPr>
              <a:grpSpLocks/>
            </p:cNvGrpSpPr>
            <p:nvPr/>
          </p:nvGrpSpPr>
          <p:grpSpPr bwMode="auto">
            <a:xfrm>
              <a:off x="3464" y="2599"/>
              <a:ext cx="1610" cy="1540"/>
              <a:chOff x="4497" y="368"/>
              <a:chExt cx="1610" cy="1540"/>
            </a:xfrm>
          </p:grpSpPr>
          <p:sp>
            <p:nvSpPr>
              <p:cNvPr id="134177" name="Rectangle 33"/>
              <p:cNvSpPr>
                <a:spLocks noChangeArrowheads="1"/>
              </p:cNvSpPr>
              <p:nvPr/>
            </p:nvSpPr>
            <p:spPr bwMode="auto">
              <a:xfrm flipH="1">
                <a:off x="4497" y="368"/>
                <a:ext cx="1610" cy="1540"/>
              </a:xfrm>
              <a:prstGeom prst="rect">
                <a:avLst/>
              </a:prstGeom>
              <a:solidFill>
                <a:schemeClr val="accent2"/>
              </a:solidFill>
              <a:ln w="28575">
                <a:solidFill>
                  <a:schemeClr val="bg2"/>
                </a:solidFill>
                <a:miter lim="800000"/>
                <a:headEnd type="none" w="sm" len="sm"/>
                <a:tailEnd type="none" w="sm" len="sm"/>
              </a:ln>
              <a:effectLst/>
            </p:spPr>
            <p:txBody>
              <a:bodyPr wrap="none" anchor="ctr"/>
              <a:lstStyle/>
              <a:p>
                <a:pPr>
                  <a:tabLst>
                    <a:tab pos="263747" algn="ctr"/>
                    <a:tab pos="1371486" algn="ctr"/>
                    <a:tab pos="2432336" algn="ctr"/>
                  </a:tabLst>
                </a:pPr>
                <a:r>
                  <a:rPr lang="en-US" sz="2200" dirty="0" err="1">
                    <a:solidFill>
                      <a:schemeClr val="bg2"/>
                    </a:solidFill>
                  </a:rPr>
                  <a:t>nodo</a:t>
                </a:r>
                <a:r>
                  <a:rPr lang="en-US" sz="2200" dirty="0">
                    <a:solidFill>
                      <a:schemeClr val="bg2"/>
                    </a:solidFill>
                  </a:rPr>
                  <a:t>  hops  </a:t>
                </a:r>
                <a:r>
                  <a:rPr lang="en-US" sz="2200" dirty="0" smtClean="0">
                    <a:solidFill>
                      <a:schemeClr val="bg2"/>
                    </a:solidFill>
                  </a:rPr>
                  <a:t>  </a:t>
                </a:r>
                <a:r>
                  <a:rPr lang="en-US" sz="2200" dirty="0" err="1" smtClean="0">
                    <a:solidFill>
                      <a:schemeClr val="bg2"/>
                    </a:solidFill>
                  </a:rPr>
                  <a:t>Int</a:t>
                </a: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p:txBody>
          </p:sp>
          <p:sp>
            <p:nvSpPr>
              <p:cNvPr id="134178" name="Line 34"/>
              <p:cNvSpPr>
                <a:spLocks noChangeShapeType="1"/>
              </p:cNvSpPr>
              <p:nvPr/>
            </p:nvSpPr>
            <p:spPr bwMode="auto">
              <a:xfrm>
                <a:off x="501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79" name="Line 35"/>
              <p:cNvSpPr>
                <a:spLocks noChangeShapeType="1"/>
              </p:cNvSpPr>
              <p:nvPr/>
            </p:nvSpPr>
            <p:spPr bwMode="auto">
              <a:xfrm>
                <a:off x="556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80" name="Line 36"/>
              <p:cNvSpPr>
                <a:spLocks noChangeShapeType="1"/>
              </p:cNvSpPr>
              <p:nvPr/>
            </p:nvSpPr>
            <p:spPr bwMode="auto">
              <a:xfrm rot="-5400000">
                <a:off x="5314" y="-1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81" name="Line 37"/>
              <p:cNvSpPr>
                <a:spLocks noChangeShapeType="1"/>
              </p:cNvSpPr>
              <p:nvPr/>
            </p:nvSpPr>
            <p:spPr bwMode="auto">
              <a:xfrm rot="-5400000">
                <a:off x="5314" y="271"/>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82" name="Line 38"/>
              <p:cNvSpPr>
                <a:spLocks noChangeShapeType="1"/>
              </p:cNvSpPr>
              <p:nvPr/>
            </p:nvSpPr>
            <p:spPr bwMode="auto">
              <a:xfrm rot="-5400000">
                <a:off x="5314" y="559"/>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83" name="Line 39"/>
              <p:cNvSpPr>
                <a:spLocks noChangeShapeType="1"/>
              </p:cNvSpPr>
              <p:nvPr/>
            </p:nvSpPr>
            <p:spPr bwMode="auto">
              <a:xfrm rot="-5400000">
                <a:off x="5314" y="84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84" name="Line 40"/>
              <p:cNvSpPr>
                <a:spLocks noChangeShapeType="1"/>
              </p:cNvSpPr>
              <p:nvPr/>
            </p:nvSpPr>
            <p:spPr bwMode="auto">
              <a:xfrm rot="-5400000">
                <a:off x="5314" y="1135"/>
                <a:ext cx="0" cy="1423"/>
              </a:xfrm>
              <a:prstGeom prst="line">
                <a:avLst/>
              </a:prstGeom>
              <a:noFill/>
              <a:ln w="12700">
                <a:solidFill>
                  <a:schemeClr val="bg2"/>
                </a:solidFill>
                <a:round/>
                <a:headEnd type="none" w="sm" len="sm"/>
                <a:tailEnd type="none" w="sm" len="sm"/>
              </a:ln>
              <a:effectLst/>
            </p:spPr>
            <p:txBody>
              <a:bodyPr/>
              <a:lstStyle/>
              <a:p>
                <a:endParaRPr lang="it-IT"/>
              </a:p>
            </p:txBody>
          </p:sp>
        </p:grpSp>
        <p:grpSp>
          <p:nvGrpSpPr>
            <p:cNvPr id="5" name="Group 41"/>
            <p:cNvGrpSpPr>
              <a:grpSpLocks/>
            </p:cNvGrpSpPr>
            <p:nvPr/>
          </p:nvGrpSpPr>
          <p:grpSpPr bwMode="auto">
            <a:xfrm>
              <a:off x="253" y="258"/>
              <a:ext cx="1610" cy="1540"/>
              <a:chOff x="4497" y="368"/>
              <a:chExt cx="1610" cy="1540"/>
            </a:xfrm>
          </p:grpSpPr>
          <p:sp>
            <p:nvSpPr>
              <p:cNvPr id="134186" name="Rectangle 42"/>
              <p:cNvSpPr>
                <a:spLocks noChangeArrowheads="1"/>
              </p:cNvSpPr>
              <p:nvPr/>
            </p:nvSpPr>
            <p:spPr bwMode="auto">
              <a:xfrm flipH="1">
                <a:off x="4497" y="368"/>
                <a:ext cx="1610" cy="1540"/>
              </a:xfrm>
              <a:prstGeom prst="rect">
                <a:avLst/>
              </a:prstGeom>
              <a:solidFill>
                <a:schemeClr val="tx1"/>
              </a:solidFill>
              <a:ln w="28575">
                <a:solidFill>
                  <a:schemeClr val="bg2"/>
                </a:solidFill>
                <a:miter lim="800000"/>
                <a:headEnd type="none" w="sm" len="sm"/>
                <a:tailEnd type="none" w="sm" len="sm"/>
              </a:ln>
              <a:effectLst/>
            </p:spPr>
            <p:txBody>
              <a:bodyPr wrap="none" anchor="ctr"/>
              <a:lstStyle/>
              <a:p>
                <a:pPr>
                  <a:tabLst>
                    <a:tab pos="263747" algn="ctr"/>
                    <a:tab pos="1371486" algn="ctr"/>
                    <a:tab pos="2432336" algn="ctr"/>
                  </a:tabLst>
                </a:pPr>
                <a:r>
                  <a:rPr lang="en-US" sz="2200" dirty="0" err="1">
                    <a:solidFill>
                      <a:schemeClr val="bg2"/>
                    </a:solidFill>
                  </a:rPr>
                  <a:t>nodo</a:t>
                </a:r>
                <a:r>
                  <a:rPr lang="en-US" sz="2200" dirty="0">
                    <a:solidFill>
                      <a:schemeClr val="bg2"/>
                    </a:solidFill>
                  </a:rPr>
                  <a:t>  hops  </a:t>
                </a:r>
                <a:r>
                  <a:rPr lang="en-US" sz="2200" dirty="0" smtClean="0">
                    <a:solidFill>
                      <a:schemeClr val="bg2"/>
                    </a:solidFill>
                  </a:rPr>
                  <a:t>  </a:t>
                </a:r>
                <a:r>
                  <a:rPr lang="en-US" sz="2200" dirty="0" err="1" smtClean="0">
                    <a:solidFill>
                      <a:schemeClr val="bg2"/>
                    </a:solidFill>
                  </a:rPr>
                  <a:t>Int</a:t>
                </a: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p:txBody>
          </p:sp>
          <p:sp>
            <p:nvSpPr>
              <p:cNvPr id="134187" name="Line 43"/>
              <p:cNvSpPr>
                <a:spLocks noChangeShapeType="1"/>
              </p:cNvSpPr>
              <p:nvPr/>
            </p:nvSpPr>
            <p:spPr bwMode="auto">
              <a:xfrm>
                <a:off x="501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88" name="Line 44"/>
              <p:cNvSpPr>
                <a:spLocks noChangeShapeType="1"/>
              </p:cNvSpPr>
              <p:nvPr/>
            </p:nvSpPr>
            <p:spPr bwMode="auto">
              <a:xfrm>
                <a:off x="556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89" name="Line 45"/>
              <p:cNvSpPr>
                <a:spLocks noChangeShapeType="1"/>
              </p:cNvSpPr>
              <p:nvPr/>
            </p:nvSpPr>
            <p:spPr bwMode="auto">
              <a:xfrm rot="-5400000">
                <a:off x="5314" y="-1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90" name="Line 46"/>
              <p:cNvSpPr>
                <a:spLocks noChangeShapeType="1"/>
              </p:cNvSpPr>
              <p:nvPr/>
            </p:nvSpPr>
            <p:spPr bwMode="auto">
              <a:xfrm rot="-5400000">
                <a:off x="5314" y="271"/>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91" name="Line 47"/>
              <p:cNvSpPr>
                <a:spLocks noChangeShapeType="1"/>
              </p:cNvSpPr>
              <p:nvPr/>
            </p:nvSpPr>
            <p:spPr bwMode="auto">
              <a:xfrm rot="-5400000">
                <a:off x="5314" y="559"/>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92" name="Line 48"/>
              <p:cNvSpPr>
                <a:spLocks noChangeShapeType="1"/>
              </p:cNvSpPr>
              <p:nvPr/>
            </p:nvSpPr>
            <p:spPr bwMode="auto">
              <a:xfrm rot="-5400000">
                <a:off x="5314" y="84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93" name="Line 49"/>
              <p:cNvSpPr>
                <a:spLocks noChangeShapeType="1"/>
              </p:cNvSpPr>
              <p:nvPr/>
            </p:nvSpPr>
            <p:spPr bwMode="auto">
              <a:xfrm rot="-5400000">
                <a:off x="5314" y="1135"/>
                <a:ext cx="0" cy="1423"/>
              </a:xfrm>
              <a:prstGeom prst="line">
                <a:avLst/>
              </a:prstGeom>
              <a:noFill/>
              <a:ln w="12700">
                <a:solidFill>
                  <a:schemeClr val="bg2"/>
                </a:solidFill>
                <a:round/>
                <a:headEnd type="none" w="sm" len="sm"/>
                <a:tailEnd type="none" w="sm" len="sm"/>
              </a:ln>
              <a:effectLst/>
            </p:spPr>
            <p:txBody>
              <a:bodyPr/>
              <a:lstStyle/>
              <a:p>
                <a:endParaRPr lang="it-IT"/>
              </a:p>
            </p:txBody>
          </p:sp>
        </p:grpSp>
        <p:grpSp>
          <p:nvGrpSpPr>
            <p:cNvPr id="6" name="Group 50"/>
            <p:cNvGrpSpPr>
              <a:grpSpLocks/>
            </p:cNvGrpSpPr>
            <p:nvPr/>
          </p:nvGrpSpPr>
          <p:grpSpPr bwMode="auto">
            <a:xfrm>
              <a:off x="414" y="2693"/>
              <a:ext cx="1610" cy="1540"/>
              <a:chOff x="4497" y="368"/>
              <a:chExt cx="1610" cy="1540"/>
            </a:xfrm>
          </p:grpSpPr>
          <p:sp>
            <p:nvSpPr>
              <p:cNvPr id="134195" name="Rectangle 51"/>
              <p:cNvSpPr>
                <a:spLocks noChangeArrowheads="1"/>
              </p:cNvSpPr>
              <p:nvPr/>
            </p:nvSpPr>
            <p:spPr bwMode="auto">
              <a:xfrm flipH="1">
                <a:off x="4497" y="368"/>
                <a:ext cx="1610" cy="1540"/>
              </a:xfrm>
              <a:prstGeom prst="rect">
                <a:avLst/>
              </a:prstGeom>
              <a:solidFill>
                <a:schemeClr val="folHlink"/>
              </a:solidFill>
              <a:ln w="28575">
                <a:solidFill>
                  <a:schemeClr val="bg2"/>
                </a:solidFill>
                <a:miter lim="800000"/>
                <a:headEnd type="none" w="sm" len="sm"/>
                <a:tailEnd type="none" w="sm" len="sm"/>
              </a:ln>
              <a:effectLst/>
            </p:spPr>
            <p:txBody>
              <a:bodyPr wrap="none" anchor="ctr"/>
              <a:lstStyle/>
              <a:p>
                <a:pPr>
                  <a:tabLst>
                    <a:tab pos="263747" algn="ctr"/>
                    <a:tab pos="1371486" algn="ctr"/>
                    <a:tab pos="2432336" algn="ctr"/>
                  </a:tabLst>
                </a:pPr>
                <a:r>
                  <a:rPr lang="en-US" sz="2200" dirty="0" err="1">
                    <a:solidFill>
                      <a:schemeClr val="bg2"/>
                    </a:solidFill>
                  </a:rPr>
                  <a:t>nodo</a:t>
                </a:r>
                <a:r>
                  <a:rPr lang="en-US" sz="2200" dirty="0">
                    <a:solidFill>
                      <a:schemeClr val="bg2"/>
                    </a:solidFill>
                  </a:rPr>
                  <a:t>  hops  </a:t>
                </a:r>
                <a:r>
                  <a:rPr lang="en-US" sz="2200" dirty="0" smtClean="0">
                    <a:solidFill>
                      <a:schemeClr val="bg2"/>
                    </a:solidFill>
                  </a:rPr>
                  <a:t>  </a:t>
                </a:r>
                <a:r>
                  <a:rPr lang="en-US" sz="2200" dirty="0" err="1" smtClean="0">
                    <a:solidFill>
                      <a:schemeClr val="bg2"/>
                    </a:solidFill>
                  </a:rPr>
                  <a:t>Int</a:t>
                </a: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p:txBody>
          </p:sp>
          <p:sp>
            <p:nvSpPr>
              <p:cNvPr id="134196" name="Line 52"/>
              <p:cNvSpPr>
                <a:spLocks noChangeShapeType="1"/>
              </p:cNvSpPr>
              <p:nvPr/>
            </p:nvSpPr>
            <p:spPr bwMode="auto">
              <a:xfrm>
                <a:off x="501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97" name="Line 53"/>
              <p:cNvSpPr>
                <a:spLocks noChangeShapeType="1"/>
              </p:cNvSpPr>
              <p:nvPr/>
            </p:nvSpPr>
            <p:spPr bwMode="auto">
              <a:xfrm>
                <a:off x="556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98" name="Line 54"/>
              <p:cNvSpPr>
                <a:spLocks noChangeShapeType="1"/>
              </p:cNvSpPr>
              <p:nvPr/>
            </p:nvSpPr>
            <p:spPr bwMode="auto">
              <a:xfrm rot="-5400000">
                <a:off x="5314" y="-1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199" name="Line 55"/>
              <p:cNvSpPr>
                <a:spLocks noChangeShapeType="1"/>
              </p:cNvSpPr>
              <p:nvPr/>
            </p:nvSpPr>
            <p:spPr bwMode="auto">
              <a:xfrm rot="-5400000">
                <a:off x="5314" y="271"/>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200" name="Line 56"/>
              <p:cNvSpPr>
                <a:spLocks noChangeShapeType="1"/>
              </p:cNvSpPr>
              <p:nvPr/>
            </p:nvSpPr>
            <p:spPr bwMode="auto">
              <a:xfrm rot="-5400000">
                <a:off x="5314" y="559"/>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201" name="Line 57"/>
              <p:cNvSpPr>
                <a:spLocks noChangeShapeType="1"/>
              </p:cNvSpPr>
              <p:nvPr/>
            </p:nvSpPr>
            <p:spPr bwMode="auto">
              <a:xfrm rot="-5400000">
                <a:off x="5314" y="84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34202" name="Line 58"/>
              <p:cNvSpPr>
                <a:spLocks noChangeShapeType="1"/>
              </p:cNvSpPr>
              <p:nvPr/>
            </p:nvSpPr>
            <p:spPr bwMode="auto">
              <a:xfrm rot="-5400000">
                <a:off x="5314" y="1135"/>
                <a:ext cx="0" cy="1423"/>
              </a:xfrm>
              <a:prstGeom prst="line">
                <a:avLst/>
              </a:prstGeom>
              <a:noFill/>
              <a:ln w="12700">
                <a:solidFill>
                  <a:schemeClr val="bg2"/>
                </a:solidFill>
                <a:round/>
                <a:headEnd type="none" w="sm" len="sm"/>
                <a:tailEnd type="none" w="sm" len="sm"/>
              </a:ln>
              <a:effectLst/>
            </p:spPr>
            <p:txBody>
              <a:bodyPr/>
              <a:lstStyle/>
              <a:p>
                <a:endParaRPr lang="it-IT"/>
              </a:p>
            </p:txBody>
          </p:sp>
        </p:grpSp>
        <p:sp>
          <p:nvSpPr>
            <p:cNvPr id="134203" name="Text Box 59"/>
            <p:cNvSpPr txBox="1">
              <a:spLocks noChangeArrowheads="1"/>
            </p:cNvSpPr>
            <p:nvPr/>
          </p:nvSpPr>
          <p:spPr bwMode="auto">
            <a:xfrm>
              <a:off x="380" y="557"/>
              <a:ext cx="1277" cy="252"/>
            </a:xfrm>
            <a:prstGeom prst="rect">
              <a:avLst/>
            </a:prstGeom>
            <a:noFill/>
            <a:ln w="12700">
              <a:noFill/>
              <a:miter lim="800000"/>
              <a:headEnd type="none" w="sm" len="sm"/>
              <a:tailEnd type="none" w="sm" len="sm"/>
            </a:ln>
            <a:effectLst/>
          </p:spPr>
          <p:txBody>
            <a:bodyPr wrap="none">
              <a:spAutoFit/>
            </a:bodyPr>
            <a:lstStyle/>
            <a:p>
              <a:r>
                <a:rPr lang="en-US" b="0" dirty="0">
                  <a:solidFill>
                    <a:schemeClr val="bg2"/>
                  </a:solidFill>
                </a:rPr>
                <a:t>C      </a:t>
              </a:r>
              <a:r>
                <a:rPr lang="en-US" b="0" dirty="0" smtClean="0">
                  <a:solidFill>
                    <a:schemeClr val="bg2"/>
                  </a:solidFill>
                </a:rPr>
                <a:t>       0             </a:t>
              </a:r>
              <a:r>
                <a:rPr lang="en-US" b="0" dirty="0">
                  <a:solidFill>
                    <a:schemeClr val="bg2"/>
                  </a:solidFill>
                </a:rPr>
                <a:t>-</a:t>
              </a:r>
              <a:endParaRPr lang="en-GB" b="0" dirty="0">
                <a:solidFill>
                  <a:schemeClr val="bg2"/>
                </a:solidFill>
              </a:endParaRPr>
            </a:p>
          </p:txBody>
        </p:sp>
        <p:sp>
          <p:nvSpPr>
            <p:cNvPr id="134204" name="Text Box 60"/>
            <p:cNvSpPr txBox="1">
              <a:spLocks noChangeArrowheads="1"/>
            </p:cNvSpPr>
            <p:nvPr/>
          </p:nvSpPr>
          <p:spPr bwMode="auto">
            <a:xfrm>
              <a:off x="576" y="3008"/>
              <a:ext cx="1254" cy="252"/>
            </a:xfrm>
            <a:prstGeom prst="rect">
              <a:avLst/>
            </a:prstGeom>
            <a:noFill/>
            <a:ln w="12700">
              <a:noFill/>
              <a:miter lim="800000"/>
              <a:headEnd type="none" w="sm" len="sm"/>
              <a:tailEnd type="none" w="sm" len="sm"/>
            </a:ln>
            <a:effectLst/>
          </p:spPr>
          <p:txBody>
            <a:bodyPr wrap="none">
              <a:spAutoFit/>
            </a:bodyPr>
            <a:lstStyle/>
            <a:p>
              <a:r>
                <a:rPr lang="en-US" b="0" dirty="0">
                  <a:solidFill>
                    <a:schemeClr val="bg2"/>
                  </a:solidFill>
                </a:rPr>
                <a:t>D      </a:t>
              </a:r>
              <a:r>
                <a:rPr lang="en-US" b="0" dirty="0" smtClean="0">
                  <a:solidFill>
                    <a:schemeClr val="bg2"/>
                  </a:solidFill>
                </a:rPr>
                <a:t>        0           -</a:t>
              </a:r>
              <a:endParaRPr lang="en-GB" b="0" dirty="0">
                <a:solidFill>
                  <a:schemeClr val="bg2"/>
                </a:solidFill>
              </a:endParaRPr>
            </a:p>
          </p:txBody>
        </p:sp>
        <p:sp>
          <p:nvSpPr>
            <p:cNvPr id="134205" name="Text Box 61"/>
            <p:cNvSpPr txBox="1">
              <a:spLocks noChangeArrowheads="1"/>
            </p:cNvSpPr>
            <p:nvPr/>
          </p:nvSpPr>
          <p:spPr bwMode="auto">
            <a:xfrm>
              <a:off x="3608" y="2925"/>
              <a:ext cx="1259" cy="252"/>
            </a:xfrm>
            <a:prstGeom prst="rect">
              <a:avLst/>
            </a:prstGeom>
            <a:noFill/>
            <a:ln w="12700">
              <a:noFill/>
              <a:miter lim="800000"/>
              <a:headEnd type="none" w="sm" len="sm"/>
              <a:tailEnd type="none" w="sm" len="sm"/>
            </a:ln>
            <a:effectLst/>
          </p:spPr>
          <p:txBody>
            <a:bodyPr wrap="square">
              <a:spAutoFit/>
            </a:bodyPr>
            <a:lstStyle/>
            <a:p>
              <a:r>
                <a:rPr lang="en-US" b="0" dirty="0">
                  <a:solidFill>
                    <a:schemeClr val="bg2"/>
                  </a:solidFill>
                </a:rPr>
                <a:t>B      </a:t>
              </a:r>
              <a:r>
                <a:rPr lang="en-US" b="0" dirty="0" smtClean="0">
                  <a:solidFill>
                    <a:schemeClr val="bg2"/>
                  </a:solidFill>
                </a:rPr>
                <a:t>     0             -</a:t>
              </a:r>
              <a:endParaRPr lang="en-GB" b="0" dirty="0">
                <a:solidFill>
                  <a:schemeClr val="bg2"/>
                </a:solidFill>
              </a:endParaRPr>
            </a:p>
          </p:txBody>
        </p:sp>
        <p:sp>
          <p:nvSpPr>
            <p:cNvPr id="134206" name="Text Box 62"/>
            <p:cNvSpPr txBox="1">
              <a:spLocks noChangeArrowheads="1"/>
            </p:cNvSpPr>
            <p:nvPr/>
          </p:nvSpPr>
          <p:spPr bwMode="auto">
            <a:xfrm>
              <a:off x="4659" y="682"/>
              <a:ext cx="1247" cy="252"/>
            </a:xfrm>
            <a:prstGeom prst="rect">
              <a:avLst/>
            </a:prstGeom>
            <a:noFill/>
            <a:ln w="12700">
              <a:noFill/>
              <a:miter lim="800000"/>
              <a:headEnd type="none" w="sm" len="sm"/>
              <a:tailEnd type="none" w="sm" len="sm"/>
            </a:ln>
            <a:effectLst/>
          </p:spPr>
          <p:txBody>
            <a:bodyPr wrap="square">
              <a:spAutoFit/>
            </a:bodyPr>
            <a:lstStyle/>
            <a:p>
              <a:r>
                <a:rPr lang="en-US" b="0" dirty="0">
                  <a:solidFill>
                    <a:schemeClr val="bg2"/>
                  </a:solidFill>
                </a:rPr>
                <a:t>A      </a:t>
              </a:r>
              <a:r>
                <a:rPr lang="en-US" b="0" dirty="0" smtClean="0">
                  <a:solidFill>
                    <a:schemeClr val="bg2"/>
                  </a:solidFill>
                </a:rPr>
                <a:t>        0           -</a:t>
              </a:r>
              <a:endParaRPr lang="en-GB" b="0" dirty="0">
                <a:solidFill>
                  <a:schemeClr val="bg2"/>
                </a:solidFill>
              </a:endParaRPr>
            </a:p>
          </p:txBody>
        </p:sp>
        <p:grpSp>
          <p:nvGrpSpPr>
            <p:cNvPr id="7" name="Group 70"/>
            <p:cNvGrpSpPr>
              <a:grpSpLocks/>
            </p:cNvGrpSpPr>
            <p:nvPr/>
          </p:nvGrpSpPr>
          <p:grpSpPr bwMode="auto">
            <a:xfrm>
              <a:off x="1999" y="1673"/>
              <a:ext cx="2228" cy="1107"/>
              <a:chOff x="1967" y="1513"/>
              <a:chExt cx="2228" cy="1107"/>
            </a:xfrm>
          </p:grpSpPr>
          <p:sp>
            <p:nvSpPr>
              <p:cNvPr id="134154" name="Line 10"/>
              <p:cNvSpPr>
                <a:spLocks noChangeShapeType="1"/>
              </p:cNvSpPr>
              <p:nvPr/>
            </p:nvSpPr>
            <p:spPr bwMode="auto">
              <a:xfrm flipH="1" flipV="1">
                <a:off x="2237" y="1853"/>
                <a:ext cx="873" cy="331"/>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34147" name="Line 3"/>
              <p:cNvSpPr>
                <a:spLocks noChangeShapeType="1"/>
              </p:cNvSpPr>
              <p:nvPr/>
            </p:nvSpPr>
            <p:spPr bwMode="auto">
              <a:xfrm flipH="1">
                <a:off x="3202" y="1742"/>
                <a:ext cx="739" cy="395"/>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34148" name="Line 4"/>
              <p:cNvSpPr>
                <a:spLocks noChangeShapeType="1"/>
              </p:cNvSpPr>
              <p:nvPr/>
            </p:nvSpPr>
            <p:spPr bwMode="auto">
              <a:xfrm flipV="1">
                <a:off x="2300" y="1724"/>
                <a:ext cx="1555" cy="133"/>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34149" name="Line 5"/>
              <p:cNvSpPr>
                <a:spLocks noChangeShapeType="1"/>
              </p:cNvSpPr>
              <p:nvPr/>
            </p:nvSpPr>
            <p:spPr bwMode="auto">
              <a:xfrm flipH="1">
                <a:off x="2453" y="2202"/>
                <a:ext cx="747" cy="271"/>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34150" name="Rectangle 6"/>
              <p:cNvSpPr>
                <a:spLocks noChangeArrowheads="1"/>
              </p:cNvSpPr>
              <p:nvPr/>
            </p:nvSpPr>
            <p:spPr bwMode="auto">
              <a:xfrm flipH="1">
                <a:off x="1967" y="1705"/>
                <a:ext cx="513" cy="270"/>
              </a:xfrm>
              <a:prstGeom prst="rect">
                <a:avLst/>
              </a:prstGeom>
              <a:solidFill>
                <a:schemeClr val="tx1"/>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C</a:t>
                </a:r>
              </a:p>
            </p:txBody>
          </p:sp>
          <p:sp>
            <p:nvSpPr>
              <p:cNvPr id="134151" name="Rectangle 7"/>
              <p:cNvSpPr>
                <a:spLocks noChangeArrowheads="1"/>
              </p:cNvSpPr>
              <p:nvPr/>
            </p:nvSpPr>
            <p:spPr bwMode="auto">
              <a:xfrm flipH="1">
                <a:off x="3682" y="1573"/>
                <a:ext cx="513" cy="270"/>
              </a:xfrm>
              <a:prstGeom prst="rect">
                <a:avLst/>
              </a:prstGeom>
              <a:solidFill>
                <a:schemeClr val="tx2"/>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A</a:t>
                </a:r>
              </a:p>
            </p:txBody>
          </p:sp>
          <p:sp>
            <p:nvSpPr>
              <p:cNvPr id="134152" name="Rectangle 8"/>
              <p:cNvSpPr>
                <a:spLocks noChangeArrowheads="1"/>
              </p:cNvSpPr>
              <p:nvPr/>
            </p:nvSpPr>
            <p:spPr bwMode="auto">
              <a:xfrm flipH="1">
                <a:off x="2188" y="2345"/>
                <a:ext cx="513" cy="270"/>
              </a:xfrm>
              <a:prstGeom prst="rect">
                <a:avLst/>
              </a:prstGeom>
              <a:solidFill>
                <a:schemeClr val="folHlink"/>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D</a:t>
                </a:r>
              </a:p>
            </p:txBody>
          </p:sp>
          <p:sp>
            <p:nvSpPr>
              <p:cNvPr id="134153" name="Rectangle 9"/>
              <p:cNvSpPr>
                <a:spLocks noChangeArrowheads="1"/>
              </p:cNvSpPr>
              <p:nvPr/>
            </p:nvSpPr>
            <p:spPr bwMode="auto">
              <a:xfrm flipH="1">
                <a:off x="2924" y="2032"/>
                <a:ext cx="513" cy="270"/>
              </a:xfrm>
              <a:prstGeom prst="rect">
                <a:avLst/>
              </a:prstGeom>
              <a:solidFill>
                <a:schemeClr val="accent2"/>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B</a:t>
                </a:r>
              </a:p>
            </p:txBody>
          </p:sp>
          <p:sp>
            <p:nvSpPr>
              <p:cNvPr id="134207" name="Text Box 63"/>
              <p:cNvSpPr txBox="1">
                <a:spLocks noChangeArrowheads="1"/>
              </p:cNvSpPr>
              <p:nvPr/>
            </p:nvSpPr>
            <p:spPr bwMode="auto">
              <a:xfrm>
                <a:off x="2995" y="1513"/>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1</a:t>
                </a:r>
                <a:endParaRPr lang="en-GB" dirty="0">
                  <a:solidFill>
                    <a:schemeClr val="bg1"/>
                  </a:solidFill>
                </a:endParaRPr>
              </a:p>
            </p:txBody>
          </p:sp>
          <p:sp>
            <p:nvSpPr>
              <p:cNvPr id="134209" name="Text Box 65"/>
              <p:cNvSpPr txBox="1">
                <a:spLocks noChangeArrowheads="1"/>
              </p:cNvSpPr>
              <p:nvPr/>
            </p:nvSpPr>
            <p:spPr bwMode="auto">
              <a:xfrm>
                <a:off x="2785" y="2370"/>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1</a:t>
                </a:r>
                <a:endParaRPr lang="en-GB" dirty="0">
                  <a:solidFill>
                    <a:schemeClr val="bg1"/>
                  </a:solidFill>
                </a:endParaRPr>
              </a:p>
            </p:txBody>
          </p:sp>
          <p:sp>
            <p:nvSpPr>
              <p:cNvPr id="134211" name="Text Box 67"/>
              <p:cNvSpPr txBox="1">
                <a:spLocks noChangeArrowheads="1"/>
              </p:cNvSpPr>
              <p:nvPr/>
            </p:nvSpPr>
            <p:spPr bwMode="auto">
              <a:xfrm>
                <a:off x="2598" y="2005"/>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2</a:t>
                </a:r>
                <a:endParaRPr lang="en-GB" dirty="0">
                  <a:solidFill>
                    <a:schemeClr val="bg1"/>
                  </a:solidFill>
                </a:endParaRPr>
              </a:p>
            </p:txBody>
          </p:sp>
          <p:sp>
            <p:nvSpPr>
              <p:cNvPr id="134213" name="Text Box 69"/>
              <p:cNvSpPr txBox="1">
                <a:spLocks noChangeArrowheads="1"/>
              </p:cNvSpPr>
              <p:nvPr/>
            </p:nvSpPr>
            <p:spPr bwMode="auto">
              <a:xfrm>
                <a:off x="3537" y="1979"/>
                <a:ext cx="205" cy="250"/>
              </a:xfrm>
              <a:prstGeom prst="rect">
                <a:avLst/>
              </a:prstGeom>
              <a:noFill/>
              <a:ln w="12700">
                <a:noFill/>
                <a:miter lim="800000"/>
                <a:headEnd type="none" w="sm" len="sm"/>
                <a:tailEnd type="none" w="sm" len="sm"/>
              </a:ln>
              <a:effectLst/>
            </p:spPr>
            <p:txBody>
              <a:bodyPr wrap="none">
                <a:spAutoFit/>
              </a:bodyPr>
              <a:lstStyle/>
              <a:p>
                <a:r>
                  <a:rPr lang="en-US" dirty="0" smtClean="0">
                    <a:solidFill>
                      <a:schemeClr val="bg1"/>
                    </a:solidFill>
                  </a:rPr>
                  <a:t>4</a:t>
                </a:r>
                <a:endParaRPr lang="en-GB" dirty="0">
                  <a:solidFill>
                    <a:schemeClr val="bg1"/>
                  </a:solidFill>
                </a:endParaRPr>
              </a:p>
            </p:txBody>
          </p:sp>
        </p:gr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Informazioni trasmesse con LSP</a:t>
            </a:r>
            <a:endParaRPr lang="it-IT" dirty="0"/>
          </a:p>
        </p:txBody>
      </p:sp>
      <p:sp>
        <p:nvSpPr>
          <p:cNvPr id="4" name="Content Placeholder 3"/>
          <p:cNvSpPr>
            <a:spLocks noGrp="1"/>
          </p:cNvSpPr>
          <p:nvPr>
            <p:ph idx="1"/>
          </p:nvPr>
        </p:nvSpPr>
        <p:spPr>
          <a:xfrm>
            <a:off x="500034" y="1285860"/>
            <a:ext cx="8229600" cy="4525963"/>
          </a:xfrm>
        </p:spPr>
        <p:txBody>
          <a:bodyPr>
            <a:normAutofit/>
          </a:bodyPr>
          <a:lstStyle/>
          <a:p>
            <a:r>
              <a:rPr lang="it-IT" sz="2800" dirty="0" smtClean="0"/>
              <a:t>Insieme delle adiacenze: </a:t>
            </a:r>
          </a:p>
          <a:p>
            <a:pPr lvl="1"/>
            <a:r>
              <a:rPr lang="it-IT" b="1" dirty="0" smtClean="0"/>
              <a:t>Adiacenza/Costo </a:t>
            </a:r>
            <a:r>
              <a:rPr lang="it-IT" dirty="0" smtClean="0"/>
              <a:t>(il nodo sorgente è implicito nel mittente)</a:t>
            </a:r>
          </a:p>
          <a:p>
            <a:r>
              <a:rPr lang="it-IT" sz="2800" dirty="0" smtClean="0"/>
              <a:t>Generato indipendentemente da ogni nodo</a:t>
            </a:r>
          </a:p>
          <a:p>
            <a:r>
              <a:rPr lang="it-IT" sz="2800" dirty="0" smtClean="0"/>
              <a:t>Ogni nodo memorizza i LS di tutti gli altri nodi</a:t>
            </a:r>
          </a:p>
        </p:txBody>
      </p:sp>
      <p:pic>
        <p:nvPicPr>
          <p:cNvPr id="17410" name="Picture 2" descr="http://www.cisco.com/web/about/ac123/ac147/images/ipj/ipj_14-3/143_trill_fig05_lg.jpg"/>
          <p:cNvPicPr>
            <a:picLocks noChangeAspect="1" noChangeArrowheads="1"/>
          </p:cNvPicPr>
          <p:nvPr/>
        </p:nvPicPr>
        <p:blipFill>
          <a:blip r:embed="rId2"/>
          <a:srcRect/>
          <a:stretch>
            <a:fillRect/>
          </a:stretch>
        </p:blipFill>
        <p:spPr bwMode="auto">
          <a:xfrm>
            <a:off x="1857356" y="3857628"/>
            <a:ext cx="5629275" cy="2819401"/>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Esercizio 2</a:t>
            </a:r>
            <a:endParaRPr lang="en-GB"/>
          </a:p>
        </p:txBody>
      </p:sp>
      <p:sp>
        <p:nvSpPr>
          <p:cNvPr id="150531" name="Rectangle 3"/>
          <p:cNvSpPr>
            <a:spLocks noGrp="1" noChangeArrowheads="1"/>
          </p:cNvSpPr>
          <p:nvPr>
            <p:ph type="body" idx="1"/>
          </p:nvPr>
        </p:nvSpPr>
        <p:spPr/>
        <p:txBody>
          <a:bodyPr/>
          <a:lstStyle/>
          <a:p>
            <a:pPr>
              <a:lnSpc>
                <a:spcPct val="90000"/>
              </a:lnSpc>
            </a:pPr>
            <a:r>
              <a:rPr lang="en-US"/>
              <a:t>Si simuli, nella rete utilizzata nell’esercizio precedente, la rottura del link che collega i router A e B, e il conseguente aggiornamento delle tabelle di routing</a:t>
            </a:r>
          </a:p>
          <a:p>
            <a:pPr>
              <a:lnSpc>
                <a:spcPct val="90000"/>
              </a:lnSpc>
            </a:pPr>
            <a:endParaRPr lang="en-US"/>
          </a:p>
          <a:p>
            <a:pPr>
              <a:lnSpc>
                <a:spcPct val="90000"/>
              </a:lnSpc>
            </a:pPr>
            <a:r>
              <a:rPr lang="en-US"/>
              <a:t>Suggerimento: si proceda come nell’esercizio precedente, duplicando la prossima slide tante volte quanto necessario</a:t>
            </a:r>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370743" y="378070"/>
            <a:ext cx="8578362" cy="5824904"/>
            <a:chOff x="253" y="258"/>
            <a:chExt cx="5854" cy="3975"/>
          </a:xfrm>
        </p:grpSpPr>
        <p:grpSp>
          <p:nvGrpSpPr>
            <p:cNvPr id="3" name="Group 2"/>
            <p:cNvGrpSpPr>
              <a:grpSpLocks/>
            </p:cNvGrpSpPr>
            <p:nvPr/>
          </p:nvGrpSpPr>
          <p:grpSpPr bwMode="auto">
            <a:xfrm>
              <a:off x="4497" y="368"/>
              <a:ext cx="1610" cy="1540"/>
              <a:chOff x="4497" y="368"/>
              <a:chExt cx="1610" cy="1540"/>
            </a:xfrm>
          </p:grpSpPr>
          <p:sp>
            <p:nvSpPr>
              <p:cNvPr id="151555" name="Rectangle 3"/>
              <p:cNvSpPr>
                <a:spLocks noChangeArrowheads="1"/>
              </p:cNvSpPr>
              <p:nvPr/>
            </p:nvSpPr>
            <p:spPr bwMode="auto">
              <a:xfrm flipH="1">
                <a:off x="4497" y="368"/>
                <a:ext cx="1610" cy="1540"/>
              </a:xfrm>
              <a:prstGeom prst="rect">
                <a:avLst/>
              </a:prstGeom>
              <a:solidFill>
                <a:schemeClr val="tx2"/>
              </a:solidFill>
              <a:ln w="28575">
                <a:solidFill>
                  <a:schemeClr val="bg2"/>
                </a:solidFill>
                <a:miter lim="800000"/>
                <a:headEnd type="none" w="sm" len="sm"/>
                <a:tailEnd type="none" w="sm" len="sm"/>
              </a:ln>
              <a:effectLst/>
            </p:spPr>
            <p:txBody>
              <a:bodyPr wrap="none" anchor="ctr"/>
              <a:lstStyle/>
              <a:p>
                <a:pPr>
                  <a:tabLst>
                    <a:tab pos="263747" algn="ctr"/>
                    <a:tab pos="1371486" algn="ctr"/>
                    <a:tab pos="2432336" algn="ctr"/>
                  </a:tabLst>
                </a:pPr>
                <a:r>
                  <a:rPr lang="en-US" sz="2200" dirty="0" err="1">
                    <a:solidFill>
                      <a:schemeClr val="bg2"/>
                    </a:solidFill>
                  </a:rPr>
                  <a:t>nodo</a:t>
                </a:r>
                <a:r>
                  <a:rPr lang="en-US" sz="2200" dirty="0">
                    <a:solidFill>
                      <a:schemeClr val="bg2"/>
                    </a:solidFill>
                  </a:rPr>
                  <a:t>  hops  </a:t>
                </a:r>
                <a:r>
                  <a:rPr lang="en-US" sz="2200" dirty="0" smtClean="0">
                    <a:solidFill>
                      <a:schemeClr val="bg2"/>
                    </a:solidFill>
                  </a:rPr>
                  <a:t>   </a:t>
                </a:r>
                <a:r>
                  <a:rPr lang="en-US" sz="2200" dirty="0" err="1" smtClean="0">
                    <a:solidFill>
                      <a:schemeClr val="bg2"/>
                    </a:solidFill>
                  </a:rPr>
                  <a:t>porta</a:t>
                </a: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p:txBody>
          </p:sp>
          <p:sp>
            <p:nvSpPr>
              <p:cNvPr id="151556" name="Line 4"/>
              <p:cNvSpPr>
                <a:spLocks noChangeShapeType="1"/>
              </p:cNvSpPr>
              <p:nvPr/>
            </p:nvSpPr>
            <p:spPr bwMode="auto">
              <a:xfrm>
                <a:off x="501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57" name="Line 5"/>
              <p:cNvSpPr>
                <a:spLocks noChangeShapeType="1"/>
              </p:cNvSpPr>
              <p:nvPr/>
            </p:nvSpPr>
            <p:spPr bwMode="auto">
              <a:xfrm>
                <a:off x="556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58" name="Line 6"/>
              <p:cNvSpPr>
                <a:spLocks noChangeShapeType="1"/>
              </p:cNvSpPr>
              <p:nvPr/>
            </p:nvSpPr>
            <p:spPr bwMode="auto">
              <a:xfrm rot="-5400000">
                <a:off x="5314" y="-1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59" name="Line 7"/>
              <p:cNvSpPr>
                <a:spLocks noChangeShapeType="1"/>
              </p:cNvSpPr>
              <p:nvPr/>
            </p:nvSpPr>
            <p:spPr bwMode="auto">
              <a:xfrm rot="-5400000">
                <a:off x="5314" y="271"/>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60" name="Line 8"/>
              <p:cNvSpPr>
                <a:spLocks noChangeShapeType="1"/>
              </p:cNvSpPr>
              <p:nvPr/>
            </p:nvSpPr>
            <p:spPr bwMode="auto">
              <a:xfrm rot="-5400000">
                <a:off x="5314" y="559"/>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61" name="Line 9"/>
              <p:cNvSpPr>
                <a:spLocks noChangeShapeType="1"/>
              </p:cNvSpPr>
              <p:nvPr/>
            </p:nvSpPr>
            <p:spPr bwMode="auto">
              <a:xfrm rot="-5400000">
                <a:off x="5314" y="84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62" name="Line 10"/>
              <p:cNvSpPr>
                <a:spLocks noChangeShapeType="1"/>
              </p:cNvSpPr>
              <p:nvPr/>
            </p:nvSpPr>
            <p:spPr bwMode="auto">
              <a:xfrm rot="-5400000">
                <a:off x="5314" y="1135"/>
                <a:ext cx="0" cy="1423"/>
              </a:xfrm>
              <a:prstGeom prst="line">
                <a:avLst/>
              </a:prstGeom>
              <a:noFill/>
              <a:ln w="12700">
                <a:solidFill>
                  <a:schemeClr val="bg2"/>
                </a:solidFill>
                <a:round/>
                <a:headEnd type="none" w="sm" len="sm"/>
                <a:tailEnd type="none" w="sm" len="sm"/>
              </a:ln>
              <a:effectLst/>
            </p:spPr>
            <p:txBody>
              <a:bodyPr/>
              <a:lstStyle/>
              <a:p>
                <a:endParaRPr lang="it-IT"/>
              </a:p>
            </p:txBody>
          </p:sp>
        </p:grpSp>
        <p:grpSp>
          <p:nvGrpSpPr>
            <p:cNvPr id="4" name="Group 11"/>
            <p:cNvGrpSpPr>
              <a:grpSpLocks/>
            </p:cNvGrpSpPr>
            <p:nvPr/>
          </p:nvGrpSpPr>
          <p:grpSpPr bwMode="auto">
            <a:xfrm>
              <a:off x="3464" y="2599"/>
              <a:ext cx="1610" cy="1540"/>
              <a:chOff x="4497" y="368"/>
              <a:chExt cx="1610" cy="1540"/>
            </a:xfrm>
          </p:grpSpPr>
          <p:sp>
            <p:nvSpPr>
              <p:cNvPr id="151564" name="Rectangle 12"/>
              <p:cNvSpPr>
                <a:spLocks noChangeArrowheads="1"/>
              </p:cNvSpPr>
              <p:nvPr/>
            </p:nvSpPr>
            <p:spPr bwMode="auto">
              <a:xfrm flipH="1">
                <a:off x="4497" y="368"/>
                <a:ext cx="1610" cy="1540"/>
              </a:xfrm>
              <a:prstGeom prst="rect">
                <a:avLst/>
              </a:prstGeom>
              <a:solidFill>
                <a:schemeClr val="accent2"/>
              </a:solidFill>
              <a:ln w="28575">
                <a:solidFill>
                  <a:schemeClr val="bg2"/>
                </a:solidFill>
                <a:miter lim="800000"/>
                <a:headEnd type="none" w="sm" len="sm"/>
                <a:tailEnd type="none" w="sm" len="sm"/>
              </a:ln>
              <a:effectLst/>
            </p:spPr>
            <p:txBody>
              <a:bodyPr wrap="none" anchor="ctr"/>
              <a:lstStyle/>
              <a:p>
                <a:pPr>
                  <a:tabLst>
                    <a:tab pos="263747" algn="ctr"/>
                    <a:tab pos="1371486" algn="ctr"/>
                    <a:tab pos="2432336" algn="ctr"/>
                  </a:tabLst>
                </a:pPr>
                <a:r>
                  <a:rPr lang="en-US" sz="2200" dirty="0" err="1">
                    <a:solidFill>
                      <a:schemeClr val="bg2"/>
                    </a:solidFill>
                  </a:rPr>
                  <a:t>nodo</a:t>
                </a:r>
                <a:r>
                  <a:rPr lang="en-US" sz="2200" dirty="0">
                    <a:solidFill>
                      <a:schemeClr val="bg2"/>
                    </a:solidFill>
                  </a:rPr>
                  <a:t>  hops  </a:t>
                </a:r>
                <a:r>
                  <a:rPr lang="en-US" sz="2200" dirty="0" smtClean="0">
                    <a:solidFill>
                      <a:schemeClr val="bg2"/>
                    </a:solidFill>
                  </a:rPr>
                  <a:t>  </a:t>
                </a:r>
                <a:r>
                  <a:rPr lang="en-US" sz="2200" dirty="0" err="1" smtClean="0">
                    <a:solidFill>
                      <a:schemeClr val="bg2"/>
                    </a:solidFill>
                  </a:rPr>
                  <a:t>porta</a:t>
                </a: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p:txBody>
          </p:sp>
          <p:sp>
            <p:nvSpPr>
              <p:cNvPr id="151565" name="Line 13"/>
              <p:cNvSpPr>
                <a:spLocks noChangeShapeType="1"/>
              </p:cNvSpPr>
              <p:nvPr/>
            </p:nvSpPr>
            <p:spPr bwMode="auto">
              <a:xfrm>
                <a:off x="501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66" name="Line 14"/>
              <p:cNvSpPr>
                <a:spLocks noChangeShapeType="1"/>
              </p:cNvSpPr>
              <p:nvPr/>
            </p:nvSpPr>
            <p:spPr bwMode="auto">
              <a:xfrm>
                <a:off x="556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67" name="Line 15"/>
              <p:cNvSpPr>
                <a:spLocks noChangeShapeType="1"/>
              </p:cNvSpPr>
              <p:nvPr/>
            </p:nvSpPr>
            <p:spPr bwMode="auto">
              <a:xfrm rot="-5400000">
                <a:off x="5314" y="-1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68" name="Line 16"/>
              <p:cNvSpPr>
                <a:spLocks noChangeShapeType="1"/>
              </p:cNvSpPr>
              <p:nvPr/>
            </p:nvSpPr>
            <p:spPr bwMode="auto">
              <a:xfrm rot="-5400000">
                <a:off x="5314" y="271"/>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69" name="Line 17"/>
              <p:cNvSpPr>
                <a:spLocks noChangeShapeType="1"/>
              </p:cNvSpPr>
              <p:nvPr/>
            </p:nvSpPr>
            <p:spPr bwMode="auto">
              <a:xfrm rot="-5400000">
                <a:off x="5314" y="559"/>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70" name="Line 18"/>
              <p:cNvSpPr>
                <a:spLocks noChangeShapeType="1"/>
              </p:cNvSpPr>
              <p:nvPr/>
            </p:nvSpPr>
            <p:spPr bwMode="auto">
              <a:xfrm rot="-5400000">
                <a:off x="5314" y="84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71" name="Line 19"/>
              <p:cNvSpPr>
                <a:spLocks noChangeShapeType="1"/>
              </p:cNvSpPr>
              <p:nvPr/>
            </p:nvSpPr>
            <p:spPr bwMode="auto">
              <a:xfrm rot="-5400000">
                <a:off x="5314" y="1135"/>
                <a:ext cx="0" cy="1423"/>
              </a:xfrm>
              <a:prstGeom prst="line">
                <a:avLst/>
              </a:prstGeom>
              <a:noFill/>
              <a:ln w="12700">
                <a:solidFill>
                  <a:schemeClr val="bg2"/>
                </a:solidFill>
                <a:round/>
                <a:headEnd type="none" w="sm" len="sm"/>
                <a:tailEnd type="none" w="sm" len="sm"/>
              </a:ln>
              <a:effectLst/>
            </p:spPr>
            <p:txBody>
              <a:bodyPr/>
              <a:lstStyle/>
              <a:p>
                <a:endParaRPr lang="it-IT"/>
              </a:p>
            </p:txBody>
          </p:sp>
        </p:grpSp>
        <p:grpSp>
          <p:nvGrpSpPr>
            <p:cNvPr id="5" name="Group 20"/>
            <p:cNvGrpSpPr>
              <a:grpSpLocks/>
            </p:cNvGrpSpPr>
            <p:nvPr/>
          </p:nvGrpSpPr>
          <p:grpSpPr bwMode="auto">
            <a:xfrm>
              <a:off x="253" y="258"/>
              <a:ext cx="1610" cy="1540"/>
              <a:chOff x="4497" y="368"/>
              <a:chExt cx="1610" cy="1540"/>
            </a:xfrm>
          </p:grpSpPr>
          <p:sp>
            <p:nvSpPr>
              <p:cNvPr id="151573" name="Rectangle 21"/>
              <p:cNvSpPr>
                <a:spLocks noChangeArrowheads="1"/>
              </p:cNvSpPr>
              <p:nvPr/>
            </p:nvSpPr>
            <p:spPr bwMode="auto">
              <a:xfrm flipH="1">
                <a:off x="4497" y="368"/>
                <a:ext cx="1610" cy="1540"/>
              </a:xfrm>
              <a:prstGeom prst="rect">
                <a:avLst/>
              </a:prstGeom>
              <a:solidFill>
                <a:schemeClr val="tx1"/>
              </a:solidFill>
              <a:ln w="28575">
                <a:solidFill>
                  <a:schemeClr val="bg2"/>
                </a:solidFill>
                <a:miter lim="800000"/>
                <a:headEnd type="none" w="sm" len="sm"/>
                <a:tailEnd type="none" w="sm" len="sm"/>
              </a:ln>
              <a:effectLst/>
            </p:spPr>
            <p:txBody>
              <a:bodyPr wrap="none" anchor="ctr"/>
              <a:lstStyle/>
              <a:p>
                <a:pPr>
                  <a:tabLst>
                    <a:tab pos="263747" algn="ctr"/>
                    <a:tab pos="1371486" algn="ctr"/>
                    <a:tab pos="2432336" algn="ctr"/>
                  </a:tabLst>
                </a:pPr>
                <a:r>
                  <a:rPr lang="en-US" sz="2200" dirty="0" err="1">
                    <a:solidFill>
                      <a:schemeClr val="bg2"/>
                    </a:solidFill>
                  </a:rPr>
                  <a:t>nodo</a:t>
                </a:r>
                <a:r>
                  <a:rPr lang="en-US" sz="2200" dirty="0">
                    <a:solidFill>
                      <a:schemeClr val="bg2"/>
                    </a:solidFill>
                  </a:rPr>
                  <a:t>  hops  </a:t>
                </a:r>
                <a:r>
                  <a:rPr lang="en-US" sz="2200" dirty="0" smtClean="0">
                    <a:solidFill>
                      <a:schemeClr val="bg2"/>
                    </a:solidFill>
                  </a:rPr>
                  <a:t>   </a:t>
                </a:r>
                <a:r>
                  <a:rPr lang="en-US" sz="2200" dirty="0" err="1" smtClean="0">
                    <a:solidFill>
                      <a:schemeClr val="bg2"/>
                    </a:solidFill>
                  </a:rPr>
                  <a:t>porta</a:t>
                </a: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p:txBody>
          </p:sp>
          <p:sp>
            <p:nvSpPr>
              <p:cNvPr id="151574" name="Line 22"/>
              <p:cNvSpPr>
                <a:spLocks noChangeShapeType="1"/>
              </p:cNvSpPr>
              <p:nvPr/>
            </p:nvSpPr>
            <p:spPr bwMode="auto">
              <a:xfrm>
                <a:off x="501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75" name="Line 23"/>
              <p:cNvSpPr>
                <a:spLocks noChangeShapeType="1"/>
              </p:cNvSpPr>
              <p:nvPr/>
            </p:nvSpPr>
            <p:spPr bwMode="auto">
              <a:xfrm>
                <a:off x="556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76" name="Line 24"/>
              <p:cNvSpPr>
                <a:spLocks noChangeShapeType="1"/>
              </p:cNvSpPr>
              <p:nvPr/>
            </p:nvSpPr>
            <p:spPr bwMode="auto">
              <a:xfrm rot="-5400000">
                <a:off x="5314" y="-1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77" name="Line 25"/>
              <p:cNvSpPr>
                <a:spLocks noChangeShapeType="1"/>
              </p:cNvSpPr>
              <p:nvPr/>
            </p:nvSpPr>
            <p:spPr bwMode="auto">
              <a:xfrm rot="-5400000">
                <a:off x="5314" y="271"/>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78" name="Line 26"/>
              <p:cNvSpPr>
                <a:spLocks noChangeShapeType="1"/>
              </p:cNvSpPr>
              <p:nvPr/>
            </p:nvSpPr>
            <p:spPr bwMode="auto">
              <a:xfrm rot="-5400000">
                <a:off x="5314" y="559"/>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79" name="Line 27"/>
              <p:cNvSpPr>
                <a:spLocks noChangeShapeType="1"/>
              </p:cNvSpPr>
              <p:nvPr/>
            </p:nvSpPr>
            <p:spPr bwMode="auto">
              <a:xfrm rot="-5400000">
                <a:off x="5314" y="84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80" name="Line 28"/>
              <p:cNvSpPr>
                <a:spLocks noChangeShapeType="1"/>
              </p:cNvSpPr>
              <p:nvPr/>
            </p:nvSpPr>
            <p:spPr bwMode="auto">
              <a:xfrm rot="-5400000">
                <a:off x="5314" y="1135"/>
                <a:ext cx="0" cy="1423"/>
              </a:xfrm>
              <a:prstGeom prst="line">
                <a:avLst/>
              </a:prstGeom>
              <a:noFill/>
              <a:ln w="12700">
                <a:solidFill>
                  <a:schemeClr val="bg2"/>
                </a:solidFill>
                <a:round/>
                <a:headEnd type="none" w="sm" len="sm"/>
                <a:tailEnd type="none" w="sm" len="sm"/>
              </a:ln>
              <a:effectLst/>
            </p:spPr>
            <p:txBody>
              <a:bodyPr/>
              <a:lstStyle/>
              <a:p>
                <a:endParaRPr lang="it-IT"/>
              </a:p>
            </p:txBody>
          </p:sp>
        </p:grpSp>
        <p:grpSp>
          <p:nvGrpSpPr>
            <p:cNvPr id="6" name="Group 29"/>
            <p:cNvGrpSpPr>
              <a:grpSpLocks/>
            </p:cNvGrpSpPr>
            <p:nvPr/>
          </p:nvGrpSpPr>
          <p:grpSpPr bwMode="auto">
            <a:xfrm>
              <a:off x="414" y="2693"/>
              <a:ext cx="1610" cy="1540"/>
              <a:chOff x="4497" y="368"/>
              <a:chExt cx="1610" cy="1540"/>
            </a:xfrm>
          </p:grpSpPr>
          <p:sp>
            <p:nvSpPr>
              <p:cNvPr id="151582" name="Rectangle 30"/>
              <p:cNvSpPr>
                <a:spLocks noChangeArrowheads="1"/>
              </p:cNvSpPr>
              <p:nvPr/>
            </p:nvSpPr>
            <p:spPr bwMode="auto">
              <a:xfrm flipH="1">
                <a:off x="4497" y="368"/>
                <a:ext cx="1610" cy="1540"/>
              </a:xfrm>
              <a:prstGeom prst="rect">
                <a:avLst/>
              </a:prstGeom>
              <a:solidFill>
                <a:schemeClr val="folHlink"/>
              </a:solidFill>
              <a:ln w="28575">
                <a:solidFill>
                  <a:schemeClr val="bg2"/>
                </a:solidFill>
                <a:miter lim="800000"/>
                <a:headEnd type="none" w="sm" len="sm"/>
                <a:tailEnd type="none" w="sm" len="sm"/>
              </a:ln>
              <a:effectLst/>
            </p:spPr>
            <p:txBody>
              <a:bodyPr wrap="none" anchor="ctr"/>
              <a:lstStyle/>
              <a:p>
                <a:pPr>
                  <a:tabLst>
                    <a:tab pos="263747" algn="ctr"/>
                    <a:tab pos="1371486" algn="ctr"/>
                    <a:tab pos="2432336" algn="ctr"/>
                  </a:tabLst>
                </a:pPr>
                <a:r>
                  <a:rPr lang="en-US" sz="2200" dirty="0" err="1">
                    <a:solidFill>
                      <a:schemeClr val="bg2"/>
                    </a:solidFill>
                  </a:rPr>
                  <a:t>nodo</a:t>
                </a:r>
                <a:r>
                  <a:rPr lang="en-US" sz="2200" dirty="0">
                    <a:solidFill>
                      <a:schemeClr val="bg2"/>
                    </a:solidFill>
                  </a:rPr>
                  <a:t>  hops </a:t>
                </a:r>
                <a:r>
                  <a:rPr lang="en-US" sz="2200" dirty="0" smtClean="0">
                    <a:solidFill>
                      <a:schemeClr val="bg2"/>
                    </a:solidFill>
                  </a:rPr>
                  <a:t>   </a:t>
                </a:r>
                <a:r>
                  <a:rPr lang="en-US" sz="2200" dirty="0" err="1">
                    <a:solidFill>
                      <a:schemeClr val="bg2"/>
                    </a:solidFill>
                  </a:rPr>
                  <a:t>porta</a:t>
                </a: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a:p>
                <a:pPr>
                  <a:tabLst>
                    <a:tab pos="263747" algn="ctr"/>
                    <a:tab pos="1371486" algn="ctr"/>
                    <a:tab pos="2432336" algn="ctr"/>
                  </a:tabLst>
                </a:pPr>
                <a:endParaRPr lang="en-US" sz="2200" dirty="0">
                  <a:solidFill>
                    <a:schemeClr val="bg2"/>
                  </a:solidFill>
                </a:endParaRPr>
              </a:p>
            </p:txBody>
          </p:sp>
          <p:sp>
            <p:nvSpPr>
              <p:cNvPr id="151583" name="Line 31"/>
              <p:cNvSpPr>
                <a:spLocks noChangeShapeType="1"/>
              </p:cNvSpPr>
              <p:nvPr/>
            </p:nvSpPr>
            <p:spPr bwMode="auto">
              <a:xfrm>
                <a:off x="501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84" name="Line 32"/>
              <p:cNvSpPr>
                <a:spLocks noChangeShapeType="1"/>
              </p:cNvSpPr>
              <p:nvPr/>
            </p:nvSpPr>
            <p:spPr bwMode="auto">
              <a:xfrm>
                <a:off x="5565" y="424"/>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85" name="Line 33"/>
              <p:cNvSpPr>
                <a:spLocks noChangeShapeType="1"/>
              </p:cNvSpPr>
              <p:nvPr/>
            </p:nvSpPr>
            <p:spPr bwMode="auto">
              <a:xfrm rot="-5400000">
                <a:off x="5314" y="-1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86" name="Line 34"/>
              <p:cNvSpPr>
                <a:spLocks noChangeShapeType="1"/>
              </p:cNvSpPr>
              <p:nvPr/>
            </p:nvSpPr>
            <p:spPr bwMode="auto">
              <a:xfrm rot="-5400000">
                <a:off x="5314" y="271"/>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87" name="Line 35"/>
              <p:cNvSpPr>
                <a:spLocks noChangeShapeType="1"/>
              </p:cNvSpPr>
              <p:nvPr/>
            </p:nvSpPr>
            <p:spPr bwMode="auto">
              <a:xfrm rot="-5400000">
                <a:off x="5314" y="559"/>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88" name="Line 36"/>
              <p:cNvSpPr>
                <a:spLocks noChangeShapeType="1"/>
              </p:cNvSpPr>
              <p:nvPr/>
            </p:nvSpPr>
            <p:spPr bwMode="auto">
              <a:xfrm rot="-5400000">
                <a:off x="5314" y="847"/>
                <a:ext cx="0" cy="1423"/>
              </a:xfrm>
              <a:prstGeom prst="line">
                <a:avLst/>
              </a:prstGeom>
              <a:noFill/>
              <a:ln w="12700">
                <a:solidFill>
                  <a:schemeClr val="bg2"/>
                </a:solidFill>
                <a:round/>
                <a:headEnd type="none" w="sm" len="sm"/>
                <a:tailEnd type="none" w="sm" len="sm"/>
              </a:ln>
              <a:effectLst/>
            </p:spPr>
            <p:txBody>
              <a:bodyPr/>
              <a:lstStyle/>
              <a:p>
                <a:endParaRPr lang="it-IT"/>
              </a:p>
            </p:txBody>
          </p:sp>
          <p:sp>
            <p:nvSpPr>
              <p:cNvPr id="151589" name="Line 37"/>
              <p:cNvSpPr>
                <a:spLocks noChangeShapeType="1"/>
              </p:cNvSpPr>
              <p:nvPr/>
            </p:nvSpPr>
            <p:spPr bwMode="auto">
              <a:xfrm rot="-5400000">
                <a:off x="5314" y="1135"/>
                <a:ext cx="0" cy="1423"/>
              </a:xfrm>
              <a:prstGeom prst="line">
                <a:avLst/>
              </a:prstGeom>
              <a:noFill/>
              <a:ln w="12700">
                <a:solidFill>
                  <a:schemeClr val="bg2"/>
                </a:solidFill>
                <a:round/>
                <a:headEnd type="none" w="sm" len="sm"/>
                <a:tailEnd type="none" w="sm" len="sm"/>
              </a:ln>
              <a:effectLst/>
            </p:spPr>
            <p:txBody>
              <a:bodyPr/>
              <a:lstStyle/>
              <a:p>
                <a:endParaRPr lang="it-IT"/>
              </a:p>
            </p:txBody>
          </p:sp>
        </p:grpSp>
        <p:sp>
          <p:nvSpPr>
            <p:cNvPr id="151590" name="Text Box 38"/>
            <p:cNvSpPr txBox="1">
              <a:spLocks noChangeArrowheads="1"/>
            </p:cNvSpPr>
            <p:nvPr/>
          </p:nvSpPr>
          <p:spPr bwMode="auto">
            <a:xfrm>
              <a:off x="380" y="557"/>
              <a:ext cx="1241" cy="252"/>
            </a:xfrm>
            <a:prstGeom prst="rect">
              <a:avLst/>
            </a:prstGeom>
            <a:noFill/>
            <a:ln w="12700">
              <a:noFill/>
              <a:miter lim="800000"/>
              <a:headEnd type="none" w="sm" len="sm"/>
              <a:tailEnd type="none" w="sm" len="sm"/>
            </a:ln>
            <a:effectLst/>
          </p:spPr>
          <p:txBody>
            <a:bodyPr wrap="none">
              <a:spAutoFit/>
            </a:bodyPr>
            <a:lstStyle/>
            <a:p>
              <a:r>
                <a:rPr lang="en-US" b="0" dirty="0">
                  <a:solidFill>
                    <a:schemeClr val="bg2"/>
                  </a:solidFill>
                </a:rPr>
                <a:t>C      </a:t>
              </a:r>
              <a:r>
                <a:rPr lang="en-US" b="0" dirty="0" smtClean="0">
                  <a:solidFill>
                    <a:schemeClr val="bg2"/>
                  </a:solidFill>
                </a:rPr>
                <a:t>       0            -</a:t>
              </a:r>
              <a:endParaRPr lang="en-GB" b="0" dirty="0">
                <a:solidFill>
                  <a:schemeClr val="bg2"/>
                </a:solidFill>
              </a:endParaRPr>
            </a:p>
          </p:txBody>
        </p:sp>
        <p:sp>
          <p:nvSpPr>
            <p:cNvPr id="151591" name="Text Box 39"/>
            <p:cNvSpPr txBox="1">
              <a:spLocks noChangeArrowheads="1"/>
            </p:cNvSpPr>
            <p:nvPr/>
          </p:nvSpPr>
          <p:spPr bwMode="auto">
            <a:xfrm>
              <a:off x="576" y="3008"/>
              <a:ext cx="1218" cy="252"/>
            </a:xfrm>
            <a:prstGeom prst="rect">
              <a:avLst/>
            </a:prstGeom>
            <a:noFill/>
            <a:ln w="12700">
              <a:noFill/>
              <a:miter lim="800000"/>
              <a:headEnd type="none" w="sm" len="sm"/>
              <a:tailEnd type="none" w="sm" len="sm"/>
            </a:ln>
            <a:effectLst/>
          </p:spPr>
          <p:txBody>
            <a:bodyPr wrap="none">
              <a:spAutoFit/>
            </a:bodyPr>
            <a:lstStyle/>
            <a:p>
              <a:r>
                <a:rPr lang="en-US" b="0" dirty="0">
                  <a:solidFill>
                    <a:schemeClr val="bg2"/>
                  </a:solidFill>
                </a:rPr>
                <a:t>D      </a:t>
              </a:r>
              <a:r>
                <a:rPr lang="en-US" b="0" dirty="0" smtClean="0">
                  <a:solidFill>
                    <a:schemeClr val="bg2"/>
                  </a:solidFill>
                </a:rPr>
                <a:t>        0          -</a:t>
              </a:r>
              <a:endParaRPr lang="en-GB" b="0" dirty="0">
                <a:solidFill>
                  <a:schemeClr val="bg2"/>
                </a:solidFill>
              </a:endParaRPr>
            </a:p>
          </p:txBody>
        </p:sp>
        <p:sp>
          <p:nvSpPr>
            <p:cNvPr id="151592" name="Text Box 40"/>
            <p:cNvSpPr txBox="1">
              <a:spLocks noChangeArrowheads="1"/>
            </p:cNvSpPr>
            <p:nvPr/>
          </p:nvSpPr>
          <p:spPr bwMode="auto">
            <a:xfrm>
              <a:off x="3616" y="2906"/>
              <a:ext cx="1278" cy="252"/>
            </a:xfrm>
            <a:prstGeom prst="rect">
              <a:avLst/>
            </a:prstGeom>
            <a:noFill/>
            <a:ln w="12700">
              <a:noFill/>
              <a:miter lim="800000"/>
              <a:headEnd type="none" w="sm" len="sm"/>
              <a:tailEnd type="none" w="sm" len="sm"/>
            </a:ln>
            <a:effectLst/>
          </p:spPr>
          <p:txBody>
            <a:bodyPr wrap="none">
              <a:spAutoFit/>
            </a:bodyPr>
            <a:lstStyle/>
            <a:p>
              <a:r>
                <a:rPr lang="en-US" b="0" dirty="0">
                  <a:solidFill>
                    <a:schemeClr val="bg2"/>
                  </a:solidFill>
                </a:rPr>
                <a:t>B      </a:t>
              </a:r>
              <a:r>
                <a:rPr lang="en-US" b="0" dirty="0" smtClean="0">
                  <a:solidFill>
                    <a:schemeClr val="bg2"/>
                  </a:solidFill>
                </a:rPr>
                <a:t>         0           </a:t>
              </a:r>
              <a:r>
                <a:rPr lang="en-US" b="0" dirty="0">
                  <a:solidFill>
                    <a:schemeClr val="bg2"/>
                  </a:solidFill>
                </a:rPr>
                <a:t>-</a:t>
              </a:r>
              <a:endParaRPr lang="en-GB" b="0" dirty="0">
                <a:solidFill>
                  <a:schemeClr val="bg2"/>
                </a:solidFill>
              </a:endParaRPr>
            </a:p>
          </p:txBody>
        </p:sp>
        <p:sp>
          <p:nvSpPr>
            <p:cNvPr id="151593" name="Text Box 41"/>
            <p:cNvSpPr txBox="1">
              <a:spLocks noChangeArrowheads="1"/>
            </p:cNvSpPr>
            <p:nvPr/>
          </p:nvSpPr>
          <p:spPr bwMode="auto">
            <a:xfrm>
              <a:off x="4659" y="676"/>
              <a:ext cx="1211" cy="252"/>
            </a:xfrm>
            <a:prstGeom prst="rect">
              <a:avLst/>
            </a:prstGeom>
            <a:noFill/>
            <a:ln w="12700">
              <a:noFill/>
              <a:miter lim="800000"/>
              <a:headEnd type="none" w="sm" len="sm"/>
              <a:tailEnd type="none" w="sm" len="sm"/>
            </a:ln>
            <a:effectLst/>
          </p:spPr>
          <p:txBody>
            <a:bodyPr wrap="none">
              <a:spAutoFit/>
            </a:bodyPr>
            <a:lstStyle/>
            <a:p>
              <a:r>
                <a:rPr lang="en-US" b="0" dirty="0">
                  <a:solidFill>
                    <a:schemeClr val="bg2"/>
                  </a:solidFill>
                </a:rPr>
                <a:t>A      </a:t>
              </a:r>
              <a:r>
                <a:rPr lang="en-US" b="0" dirty="0" smtClean="0">
                  <a:solidFill>
                    <a:schemeClr val="bg2"/>
                  </a:solidFill>
                </a:rPr>
                <a:t>     0             -</a:t>
              </a:r>
              <a:endParaRPr lang="en-GB" b="0" dirty="0">
                <a:solidFill>
                  <a:schemeClr val="bg2"/>
                </a:solidFill>
              </a:endParaRPr>
            </a:p>
          </p:txBody>
        </p:sp>
        <p:grpSp>
          <p:nvGrpSpPr>
            <p:cNvPr id="7" name="Group 59"/>
            <p:cNvGrpSpPr>
              <a:grpSpLocks/>
            </p:cNvGrpSpPr>
            <p:nvPr/>
          </p:nvGrpSpPr>
          <p:grpSpPr bwMode="auto">
            <a:xfrm>
              <a:off x="1999" y="1685"/>
              <a:ext cx="2228" cy="1090"/>
              <a:chOff x="1999" y="1685"/>
              <a:chExt cx="2228" cy="1090"/>
            </a:xfrm>
          </p:grpSpPr>
          <p:grpSp>
            <p:nvGrpSpPr>
              <p:cNvPr id="8" name="Group 42"/>
              <p:cNvGrpSpPr>
                <a:grpSpLocks/>
              </p:cNvGrpSpPr>
              <p:nvPr/>
            </p:nvGrpSpPr>
            <p:grpSpPr bwMode="auto">
              <a:xfrm>
                <a:off x="1999" y="1685"/>
                <a:ext cx="2228" cy="1090"/>
                <a:chOff x="1967" y="1525"/>
                <a:chExt cx="2228" cy="1090"/>
              </a:xfrm>
            </p:grpSpPr>
            <p:sp>
              <p:nvSpPr>
                <p:cNvPr id="151595" name="Line 43"/>
                <p:cNvSpPr>
                  <a:spLocks noChangeShapeType="1"/>
                </p:cNvSpPr>
                <p:nvPr/>
              </p:nvSpPr>
              <p:spPr bwMode="auto">
                <a:xfrm flipH="1" flipV="1">
                  <a:off x="2237" y="1853"/>
                  <a:ext cx="873" cy="331"/>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1596" name="Line 44"/>
                <p:cNvSpPr>
                  <a:spLocks noChangeShapeType="1"/>
                </p:cNvSpPr>
                <p:nvPr/>
              </p:nvSpPr>
              <p:spPr bwMode="auto">
                <a:xfrm flipH="1">
                  <a:off x="3202" y="1742"/>
                  <a:ext cx="739" cy="395"/>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1597" name="Line 45"/>
                <p:cNvSpPr>
                  <a:spLocks noChangeShapeType="1"/>
                </p:cNvSpPr>
                <p:nvPr/>
              </p:nvSpPr>
              <p:spPr bwMode="auto">
                <a:xfrm flipV="1">
                  <a:off x="2300" y="1724"/>
                  <a:ext cx="1555" cy="133"/>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1598" name="Line 46"/>
                <p:cNvSpPr>
                  <a:spLocks noChangeShapeType="1"/>
                </p:cNvSpPr>
                <p:nvPr/>
              </p:nvSpPr>
              <p:spPr bwMode="auto">
                <a:xfrm flipH="1">
                  <a:off x="2453" y="2202"/>
                  <a:ext cx="747" cy="271"/>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1599" name="Rectangle 47"/>
                <p:cNvSpPr>
                  <a:spLocks noChangeArrowheads="1"/>
                </p:cNvSpPr>
                <p:nvPr/>
              </p:nvSpPr>
              <p:spPr bwMode="auto">
                <a:xfrm flipH="1">
                  <a:off x="1967" y="1705"/>
                  <a:ext cx="513" cy="270"/>
                </a:xfrm>
                <a:prstGeom prst="rect">
                  <a:avLst/>
                </a:prstGeom>
                <a:solidFill>
                  <a:schemeClr val="tx1"/>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C</a:t>
                  </a:r>
                </a:p>
              </p:txBody>
            </p:sp>
            <p:sp>
              <p:nvSpPr>
                <p:cNvPr id="151600" name="Rectangle 48"/>
                <p:cNvSpPr>
                  <a:spLocks noChangeArrowheads="1"/>
                </p:cNvSpPr>
                <p:nvPr/>
              </p:nvSpPr>
              <p:spPr bwMode="auto">
                <a:xfrm flipH="1">
                  <a:off x="3682" y="1573"/>
                  <a:ext cx="513" cy="270"/>
                </a:xfrm>
                <a:prstGeom prst="rect">
                  <a:avLst/>
                </a:prstGeom>
                <a:solidFill>
                  <a:schemeClr val="tx2"/>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A</a:t>
                  </a:r>
                </a:p>
              </p:txBody>
            </p:sp>
            <p:sp>
              <p:nvSpPr>
                <p:cNvPr id="151601" name="Rectangle 49"/>
                <p:cNvSpPr>
                  <a:spLocks noChangeArrowheads="1"/>
                </p:cNvSpPr>
                <p:nvPr/>
              </p:nvSpPr>
              <p:spPr bwMode="auto">
                <a:xfrm flipH="1">
                  <a:off x="2188" y="2345"/>
                  <a:ext cx="513" cy="270"/>
                </a:xfrm>
                <a:prstGeom prst="rect">
                  <a:avLst/>
                </a:prstGeom>
                <a:solidFill>
                  <a:schemeClr val="folHlink"/>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D</a:t>
                  </a:r>
                </a:p>
              </p:txBody>
            </p:sp>
            <p:sp>
              <p:nvSpPr>
                <p:cNvPr id="151602" name="Rectangle 50"/>
                <p:cNvSpPr>
                  <a:spLocks noChangeArrowheads="1"/>
                </p:cNvSpPr>
                <p:nvPr/>
              </p:nvSpPr>
              <p:spPr bwMode="auto">
                <a:xfrm flipH="1">
                  <a:off x="2924" y="2032"/>
                  <a:ext cx="513" cy="270"/>
                </a:xfrm>
                <a:prstGeom prst="rect">
                  <a:avLst/>
                </a:prstGeom>
                <a:solidFill>
                  <a:schemeClr val="accent2"/>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B</a:t>
                  </a:r>
                </a:p>
              </p:txBody>
            </p:sp>
            <p:sp>
              <p:nvSpPr>
                <p:cNvPr id="151603" name="Text Box 51"/>
                <p:cNvSpPr txBox="1">
                  <a:spLocks noChangeArrowheads="1"/>
                </p:cNvSpPr>
                <p:nvPr/>
              </p:nvSpPr>
              <p:spPr bwMode="auto">
                <a:xfrm>
                  <a:off x="2439" y="1612"/>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1</a:t>
                  </a:r>
                  <a:endParaRPr lang="en-GB" dirty="0">
                    <a:solidFill>
                      <a:schemeClr val="bg1"/>
                    </a:solidFill>
                  </a:endParaRPr>
                </a:p>
              </p:txBody>
            </p:sp>
            <p:sp>
              <p:nvSpPr>
                <p:cNvPr id="151604" name="Text Box 52"/>
                <p:cNvSpPr txBox="1">
                  <a:spLocks noChangeArrowheads="1"/>
                </p:cNvSpPr>
                <p:nvPr/>
              </p:nvSpPr>
              <p:spPr bwMode="auto">
                <a:xfrm>
                  <a:off x="2332" y="1919"/>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2</a:t>
                  </a:r>
                  <a:endParaRPr lang="en-GB" dirty="0">
                    <a:solidFill>
                      <a:schemeClr val="bg1"/>
                    </a:solidFill>
                  </a:endParaRPr>
                </a:p>
              </p:txBody>
            </p:sp>
            <p:sp>
              <p:nvSpPr>
                <p:cNvPr id="151605" name="Text Box 53"/>
                <p:cNvSpPr txBox="1">
                  <a:spLocks noChangeArrowheads="1"/>
                </p:cNvSpPr>
                <p:nvPr/>
              </p:nvSpPr>
              <p:spPr bwMode="auto">
                <a:xfrm>
                  <a:off x="2653" y="2344"/>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1</a:t>
                  </a:r>
                  <a:endParaRPr lang="en-GB" dirty="0">
                    <a:solidFill>
                      <a:schemeClr val="bg1"/>
                    </a:solidFill>
                  </a:endParaRPr>
                </a:p>
              </p:txBody>
            </p:sp>
            <p:sp>
              <p:nvSpPr>
                <p:cNvPr id="151606" name="Text Box 54"/>
                <p:cNvSpPr txBox="1">
                  <a:spLocks noChangeArrowheads="1"/>
                </p:cNvSpPr>
                <p:nvPr/>
              </p:nvSpPr>
              <p:spPr bwMode="auto">
                <a:xfrm>
                  <a:off x="3501" y="1525"/>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1</a:t>
                  </a:r>
                  <a:endParaRPr lang="en-GB" dirty="0">
                    <a:solidFill>
                      <a:schemeClr val="bg1"/>
                    </a:solidFill>
                  </a:endParaRPr>
                </a:p>
              </p:txBody>
            </p:sp>
            <p:sp>
              <p:nvSpPr>
                <p:cNvPr id="151607" name="Text Box 55"/>
                <p:cNvSpPr txBox="1">
                  <a:spLocks noChangeArrowheads="1"/>
                </p:cNvSpPr>
                <p:nvPr/>
              </p:nvSpPr>
              <p:spPr bwMode="auto">
                <a:xfrm>
                  <a:off x="2765" y="1888"/>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2</a:t>
                  </a:r>
                  <a:endParaRPr lang="en-GB" dirty="0">
                    <a:solidFill>
                      <a:schemeClr val="bg1"/>
                    </a:solidFill>
                  </a:endParaRPr>
                </a:p>
              </p:txBody>
            </p:sp>
            <p:sp>
              <p:nvSpPr>
                <p:cNvPr id="151608" name="Text Box 56"/>
                <p:cNvSpPr txBox="1">
                  <a:spLocks noChangeArrowheads="1"/>
                </p:cNvSpPr>
                <p:nvPr/>
              </p:nvSpPr>
              <p:spPr bwMode="auto">
                <a:xfrm>
                  <a:off x="3722" y="1806"/>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2</a:t>
                  </a:r>
                  <a:endParaRPr lang="en-GB" dirty="0">
                    <a:solidFill>
                      <a:schemeClr val="bg1"/>
                    </a:solidFill>
                  </a:endParaRPr>
                </a:p>
              </p:txBody>
            </p:sp>
            <p:sp>
              <p:nvSpPr>
                <p:cNvPr id="151609" name="Text Box 57"/>
                <p:cNvSpPr txBox="1">
                  <a:spLocks noChangeArrowheads="1"/>
                </p:cNvSpPr>
                <p:nvPr/>
              </p:nvSpPr>
              <p:spPr bwMode="auto">
                <a:xfrm>
                  <a:off x="3386" y="1961"/>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3</a:t>
                  </a:r>
                  <a:endParaRPr lang="en-GB" dirty="0">
                    <a:solidFill>
                      <a:schemeClr val="bg1"/>
                    </a:solidFill>
                  </a:endParaRPr>
                </a:p>
              </p:txBody>
            </p:sp>
          </p:grpSp>
          <p:sp>
            <p:nvSpPr>
              <p:cNvPr id="151610" name="AutoShape 58"/>
              <p:cNvSpPr>
                <a:spLocks noChangeArrowheads="1"/>
              </p:cNvSpPr>
              <p:nvPr/>
            </p:nvSpPr>
            <p:spPr bwMode="auto">
              <a:xfrm rot="-3461876">
                <a:off x="3407" y="1931"/>
                <a:ext cx="378" cy="378"/>
              </a:xfrm>
              <a:prstGeom prst="plus">
                <a:avLst>
                  <a:gd name="adj" fmla="val 42602"/>
                </a:avLst>
              </a:prstGeom>
              <a:solidFill>
                <a:srgbClr val="FF0000"/>
              </a:solidFill>
              <a:ln w="12700">
                <a:solidFill>
                  <a:schemeClr val="bg1"/>
                </a:solidFill>
                <a:miter lim="800000"/>
                <a:headEnd type="none" w="sm" len="sm"/>
                <a:tailEnd type="none" w="sm" len="sm"/>
              </a:ln>
              <a:effectLst/>
            </p:spPr>
            <p:txBody>
              <a:bodyPr wrap="none" anchor="ctr"/>
              <a:lstStyle/>
              <a:p>
                <a:endParaRPr lang="it-IT"/>
              </a:p>
            </p:txBody>
          </p:sp>
        </p:gr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Esercizio 3</a:t>
            </a:r>
            <a:endParaRPr lang="en-GB"/>
          </a:p>
        </p:txBody>
      </p:sp>
      <p:sp>
        <p:nvSpPr>
          <p:cNvPr id="153603" name="Rectangle 3"/>
          <p:cNvSpPr>
            <a:spLocks noGrp="1" noChangeArrowheads="1"/>
          </p:cNvSpPr>
          <p:nvPr>
            <p:ph type="body" idx="1"/>
          </p:nvPr>
        </p:nvSpPr>
        <p:spPr/>
        <p:txBody>
          <a:bodyPr/>
          <a:lstStyle/>
          <a:p>
            <a:pPr>
              <a:lnSpc>
                <a:spcPct val="90000"/>
              </a:lnSpc>
            </a:pPr>
            <a:r>
              <a:rPr lang="en-US"/>
              <a:t>Si provi a simulare una versione più realistica del distance vector facendo uso della rete schematizzata nella prossima slide. Si scelga un lotto di indirizzi pubblici, si definisca la relativa netmask, si assegnino gli indirizzi alle interfacce dei router e si simuli la costruzione delle tabelle mediante algoritmo distance vector, facendo uso degli indirizzi IP invece che degli identificativi dei router</a:t>
            </a:r>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6"/>
          <p:cNvGrpSpPr>
            <a:grpSpLocks/>
          </p:cNvGrpSpPr>
          <p:nvPr/>
        </p:nvGrpSpPr>
        <p:grpSpPr bwMode="auto">
          <a:xfrm>
            <a:off x="719505" y="1222131"/>
            <a:ext cx="7817826" cy="4463562"/>
            <a:chOff x="491" y="834"/>
            <a:chExt cx="5335" cy="3046"/>
          </a:xfrm>
        </p:grpSpPr>
        <p:grpSp>
          <p:nvGrpSpPr>
            <p:cNvPr id="3" name="Group 44"/>
            <p:cNvGrpSpPr>
              <a:grpSpLocks/>
            </p:cNvGrpSpPr>
            <p:nvPr/>
          </p:nvGrpSpPr>
          <p:grpSpPr bwMode="auto">
            <a:xfrm>
              <a:off x="1739" y="1294"/>
              <a:ext cx="2956" cy="2032"/>
              <a:chOff x="1739" y="1294"/>
              <a:chExt cx="2956" cy="2032"/>
            </a:xfrm>
          </p:grpSpPr>
          <p:sp>
            <p:nvSpPr>
              <p:cNvPr id="152602" name="Line 26"/>
              <p:cNvSpPr>
                <a:spLocks noChangeShapeType="1"/>
              </p:cNvSpPr>
              <p:nvPr/>
            </p:nvSpPr>
            <p:spPr bwMode="auto">
              <a:xfrm flipH="1">
                <a:off x="1739" y="2744"/>
                <a:ext cx="754" cy="50"/>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603" name="Line 27"/>
              <p:cNvSpPr>
                <a:spLocks noChangeShapeType="1"/>
              </p:cNvSpPr>
              <p:nvPr/>
            </p:nvSpPr>
            <p:spPr bwMode="auto">
              <a:xfrm flipH="1" flipV="1">
                <a:off x="2078" y="1294"/>
                <a:ext cx="220" cy="738"/>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604" name="Line 28"/>
              <p:cNvSpPr>
                <a:spLocks noChangeShapeType="1"/>
              </p:cNvSpPr>
              <p:nvPr/>
            </p:nvSpPr>
            <p:spPr bwMode="auto">
              <a:xfrm flipV="1">
                <a:off x="4085" y="1327"/>
                <a:ext cx="610" cy="544"/>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605" name="Line 29"/>
              <p:cNvSpPr>
                <a:spLocks noChangeShapeType="1"/>
              </p:cNvSpPr>
              <p:nvPr/>
            </p:nvSpPr>
            <p:spPr bwMode="auto">
              <a:xfrm flipH="1">
                <a:off x="3305" y="2455"/>
                <a:ext cx="52" cy="871"/>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606" name="Line 30"/>
              <p:cNvSpPr>
                <a:spLocks noChangeShapeType="1"/>
              </p:cNvSpPr>
              <p:nvPr/>
            </p:nvSpPr>
            <p:spPr bwMode="auto">
              <a:xfrm>
                <a:off x="3484" y="2455"/>
                <a:ext cx="845" cy="151"/>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581" name="Line 5"/>
              <p:cNvSpPr>
                <a:spLocks noChangeShapeType="1"/>
              </p:cNvSpPr>
              <p:nvPr/>
            </p:nvSpPr>
            <p:spPr bwMode="auto">
              <a:xfrm flipH="1" flipV="1">
                <a:off x="2365" y="2109"/>
                <a:ext cx="873" cy="331"/>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582" name="Line 6"/>
              <p:cNvSpPr>
                <a:spLocks noChangeShapeType="1"/>
              </p:cNvSpPr>
              <p:nvPr/>
            </p:nvSpPr>
            <p:spPr bwMode="auto">
              <a:xfrm flipH="1">
                <a:off x="3330" y="1998"/>
                <a:ext cx="739" cy="395"/>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583" name="Line 7"/>
              <p:cNvSpPr>
                <a:spLocks noChangeShapeType="1"/>
              </p:cNvSpPr>
              <p:nvPr/>
            </p:nvSpPr>
            <p:spPr bwMode="auto">
              <a:xfrm flipV="1">
                <a:off x="2428" y="1980"/>
                <a:ext cx="1555" cy="133"/>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584" name="Line 8"/>
              <p:cNvSpPr>
                <a:spLocks noChangeShapeType="1"/>
              </p:cNvSpPr>
              <p:nvPr/>
            </p:nvSpPr>
            <p:spPr bwMode="auto">
              <a:xfrm flipH="1">
                <a:off x="2581" y="2458"/>
                <a:ext cx="747" cy="271"/>
              </a:xfrm>
              <a:prstGeom prst="line">
                <a:avLst/>
              </a:prstGeom>
              <a:noFill/>
              <a:ln w="76200">
                <a:solidFill>
                  <a:schemeClr val="tx2"/>
                </a:solidFill>
                <a:round/>
                <a:headEnd type="none" w="sm" len="sm"/>
                <a:tailEnd type="none" w="sm" len="sm"/>
              </a:ln>
              <a:effectLst/>
            </p:spPr>
            <p:txBody>
              <a:bodyPr wrap="none" anchor="ctr"/>
              <a:lstStyle/>
              <a:p>
                <a:endParaRPr lang="it-IT"/>
              </a:p>
            </p:txBody>
          </p:sp>
          <p:sp>
            <p:nvSpPr>
              <p:cNvPr id="152585" name="Rectangle 9"/>
              <p:cNvSpPr>
                <a:spLocks noChangeArrowheads="1"/>
              </p:cNvSpPr>
              <p:nvPr/>
            </p:nvSpPr>
            <p:spPr bwMode="auto">
              <a:xfrm flipH="1">
                <a:off x="2095" y="1961"/>
                <a:ext cx="513" cy="270"/>
              </a:xfrm>
              <a:prstGeom prst="rect">
                <a:avLst/>
              </a:prstGeom>
              <a:solidFill>
                <a:schemeClr val="tx1"/>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C</a:t>
                </a:r>
              </a:p>
            </p:txBody>
          </p:sp>
          <p:sp>
            <p:nvSpPr>
              <p:cNvPr id="152586" name="Rectangle 10"/>
              <p:cNvSpPr>
                <a:spLocks noChangeArrowheads="1"/>
              </p:cNvSpPr>
              <p:nvPr/>
            </p:nvSpPr>
            <p:spPr bwMode="auto">
              <a:xfrm flipH="1">
                <a:off x="3810" y="1829"/>
                <a:ext cx="513" cy="270"/>
              </a:xfrm>
              <a:prstGeom prst="rect">
                <a:avLst/>
              </a:prstGeom>
              <a:solidFill>
                <a:schemeClr val="tx2"/>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A</a:t>
                </a:r>
              </a:p>
            </p:txBody>
          </p:sp>
          <p:sp>
            <p:nvSpPr>
              <p:cNvPr id="152587" name="Rectangle 11"/>
              <p:cNvSpPr>
                <a:spLocks noChangeArrowheads="1"/>
              </p:cNvSpPr>
              <p:nvPr/>
            </p:nvSpPr>
            <p:spPr bwMode="auto">
              <a:xfrm flipH="1">
                <a:off x="2316" y="2601"/>
                <a:ext cx="513" cy="270"/>
              </a:xfrm>
              <a:prstGeom prst="rect">
                <a:avLst/>
              </a:prstGeom>
              <a:solidFill>
                <a:schemeClr val="folHlink"/>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D</a:t>
                </a:r>
              </a:p>
            </p:txBody>
          </p:sp>
          <p:sp>
            <p:nvSpPr>
              <p:cNvPr id="152588" name="Rectangle 12"/>
              <p:cNvSpPr>
                <a:spLocks noChangeArrowheads="1"/>
              </p:cNvSpPr>
              <p:nvPr/>
            </p:nvSpPr>
            <p:spPr bwMode="auto">
              <a:xfrm flipH="1">
                <a:off x="3052" y="2288"/>
                <a:ext cx="513" cy="270"/>
              </a:xfrm>
              <a:prstGeom prst="rect">
                <a:avLst/>
              </a:prstGeom>
              <a:solidFill>
                <a:schemeClr val="accent2"/>
              </a:solidFill>
              <a:ln w="12700">
                <a:solidFill>
                  <a:schemeClr val="bg2"/>
                </a:solidFill>
                <a:miter lim="800000"/>
                <a:headEnd type="none" w="sm" len="sm"/>
                <a:tailEnd type="none" w="sm" len="sm"/>
              </a:ln>
              <a:effectLst/>
            </p:spPr>
            <p:txBody>
              <a:bodyPr wrap="none" anchor="ctr"/>
              <a:lstStyle/>
              <a:p>
                <a:pPr algn="ctr"/>
                <a:r>
                  <a:rPr lang="en-US" b="0">
                    <a:solidFill>
                      <a:schemeClr val="bg2"/>
                    </a:solidFill>
                  </a:rPr>
                  <a:t>B</a:t>
                </a:r>
              </a:p>
            </p:txBody>
          </p:sp>
          <p:sp>
            <p:nvSpPr>
              <p:cNvPr id="152589" name="Text Box 13"/>
              <p:cNvSpPr txBox="1">
                <a:spLocks noChangeArrowheads="1"/>
              </p:cNvSpPr>
              <p:nvPr/>
            </p:nvSpPr>
            <p:spPr bwMode="auto">
              <a:xfrm>
                <a:off x="2567" y="1868"/>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1</a:t>
                </a:r>
                <a:endParaRPr lang="en-GB" dirty="0">
                  <a:solidFill>
                    <a:schemeClr val="bg1"/>
                  </a:solidFill>
                </a:endParaRPr>
              </a:p>
            </p:txBody>
          </p:sp>
          <p:sp>
            <p:nvSpPr>
              <p:cNvPr id="152590" name="Text Box 14"/>
              <p:cNvSpPr txBox="1">
                <a:spLocks noChangeArrowheads="1"/>
              </p:cNvSpPr>
              <p:nvPr/>
            </p:nvSpPr>
            <p:spPr bwMode="auto">
              <a:xfrm>
                <a:off x="2460" y="2175"/>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2</a:t>
                </a:r>
                <a:endParaRPr lang="en-GB" dirty="0">
                  <a:solidFill>
                    <a:schemeClr val="bg1"/>
                  </a:solidFill>
                </a:endParaRPr>
              </a:p>
            </p:txBody>
          </p:sp>
          <p:sp>
            <p:nvSpPr>
              <p:cNvPr id="152591" name="Text Box 15"/>
              <p:cNvSpPr txBox="1">
                <a:spLocks noChangeArrowheads="1"/>
              </p:cNvSpPr>
              <p:nvPr/>
            </p:nvSpPr>
            <p:spPr bwMode="auto">
              <a:xfrm>
                <a:off x="2781" y="2600"/>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1</a:t>
                </a:r>
                <a:endParaRPr lang="en-GB" dirty="0">
                  <a:solidFill>
                    <a:schemeClr val="bg1"/>
                  </a:solidFill>
                </a:endParaRPr>
              </a:p>
            </p:txBody>
          </p:sp>
          <p:sp>
            <p:nvSpPr>
              <p:cNvPr id="152592" name="Text Box 16"/>
              <p:cNvSpPr txBox="1">
                <a:spLocks noChangeArrowheads="1"/>
              </p:cNvSpPr>
              <p:nvPr/>
            </p:nvSpPr>
            <p:spPr bwMode="auto">
              <a:xfrm>
                <a:off x="3629" y="1781"/>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1</a:t>
                </a:r>
                <a:endParaRPr lang="en-GB" dirty="0">
                  <a:solidFill>
                    <a:schemeClr val="bg1"/>
                  </a:solidFill>
                </a:endParaRPr>
              </a:p>
            </p:txBody>
          </p:sp>
          <p:sp>
            <p:nvSpPr>
              <p:cNvPr id="152593" name="Text Box 17"/>
              <p:cNvSpPr txBox="1">
                <a:spLocks noChangeArrowheads="1"/>
              </p:cNvSpPr>
              <p:nvPr/>
            </p:nvSpPr>
            <p:spPr bwMode="auto">
              <a:xfrm>
                <a:off x="2893" y="2144"/>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2</a:t>
                </a:r>
                <a:endParaRPr lang="en-GB" dirty="0">
                  <a:solidFill>
                    <a:schemeClr val="bg1"/>
                  </a:solidFill>
                </a:endParaRPr>
              </a:p>
            </p:txBody>
          </p:sp>
          <p:sp>
            <p:nvSpPr>
              <p:cNvPr id="152594" name="Text Box 18"/>
              <p:cNvSpPr txBox="1">
                <a:spLocks noChangeArrowheads="1"/>
              </p:cNvSpPr>
              <p:nvPr/>
            </p:nvSpPr>
            <p:spPr bwMode="auto">
              <a:xfrm>
                <a:off x="3850" y="2062"/>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2</a:t>
                </a:r>
                <a:endParaRPr lang="en-GB" dirty="0">
                  <a:solidFill>
                    <a:schemeClr val="bg1"/>
                  </a:solidFill>
                </a:endParaRPr>
              </a:p>
            </p:txBody>
          </p:sp>
          <p:sp>
            <p:nvSpPr>
              <p:cNvPr id="152595" name="Text Box 19"/>
              <p:cNvSpPr txBox="1">
                <a:spLocks noChangeArrowheads="1"/>
              </p:cNvSpPr>
              <p:nvPr/>
            </p:nvSpPr>
            <p:spPr bwMode="auto">
              <a:xfrm>
                <a:off x="3386" y="2089"/>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3</a:t>
                </a:r>
                <a:endParaRPr lang="en-GB" dirty="0">
                  <a:solidFill>
                    <a:schemeClr val="bg1"/>
                  </a:solidFill>
                </a:endParaRPr>
              </a:p>
            </p:txBody>
          </p:sp>
          <p:sp>
            <p:nvSpPr>
              <p:cNvPr id="152607" name="Text Box 31"/>
              <p:cNvSpPr txBox="1">
                <a:spLocks noChangeArrowheads="1"/>
              </p:cNvSpPr>
              <p:nvPr/>
            </p:nvSpPr>
            <p:spPr bwMode="auto">
              <a:xfrm>
                <a:off x="2104" y="2541"/>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2</a:t>
                </a:r>
                <a:endParaRPr lang="en-GB" dirty="0">
                  <a:solidFill>
                    <a:schemeClr val="bg1"/>
                  </a:solidFill>
                </a:endParaRPr>
              </a:p>
            </p:txBody>
          </p:sp>
          <p:sp>
            <p:nvSpPr>
              <p:cNvPr id="152608" name="Text Box 32"/>
              <p:cNvSpPr txBox="1">
                <a:spLocks noChangeArrowheads="1"/>
              </p:cNvSpPr>
              <p:nvPr/>
            </p:nvSpPr>
            <p:spPr bwMode="auto">
              <a:xfrm>
                <a:off x="2237" y="1707"/>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3</a:t>
                </a:r>
                <a:endParaRPr lang="en-GB" dirty="0">
                  <a:solidFill>
                    <a:schemeClr val="bg1"/>
                  </a:solidFill>
                </a:endParaRPr>
              </a:p>
            </p:txBody>
          </p:sp>
          <p:sp>
            <p:nvSpPr>
              <p:cNvPr id="152609" name="Text Box 33"/>
              <p:cNvSpPr txBox="1">
                <a:spLocks noChangeArrowheads="1"/>
              </p:cNvSpPr>
              <p:nvPr/>
            </p:nvSpPr>
            <p:spPr bwMode="auto">
              <a:xfrm>
                <a:off x="3965" y="1537"/>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3</a:t>
                </a:r>
                <a:endParaRPr lang="en-GB" dirty="0">
                  <a:solidFill>
                    <a:schemeClr val="bg1"/>
                  </a:solidFill>
                </a:endParaRPr>
              </a:p>
            </p:txBody>
          </p:sp>
          <p:sp>
            <p:nvSpPr>
              <p:cNvPr id="152612" name="Text Box 36"/>
              <p:cNvSpPr txBox="1">
                <a:spLocks noChangeArrowheads="1"/>
              </p:cNvSpPr>
              <p:nvPr/>
            </p:nvSpPr>
            <p:spPr bwMode="auto">
              <a:xfrm>
                <a:off x="3340" y="2528"/>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4</a:t>
                </a:r>
                <a:endParaRPr lang="en-GB" dirty="0">
                  <a:solidFill>
                    <a:schemeClr val="bg1"/>
                  </a:solidFill>
                </a:endParaRPr>
              </a:p>
            </p:txBody>
          </p:sp>
          <p:sp>
            <p:nvSpPr>
              <p:cNvPr id="152613" name="Text Box 37"/>
              <p:cNvSpPr txBox="1">
                <a:spLocks noChangeArrowheads="1"/>
              </p:cNvSpPr>
              <p:nvPr/>
            </p:nvSpPr>
            <p:spPr bwMode="auto">
              <a:xfrm>
                <a:off x="3559" y="2458"/>
                <a:ext cx="205" cy="250"/>
              </a:xfrm>
              <a:prstGeom prst="rect">
                <a:avLst/>
              </a:prstGeom>
              <a:noFill/>
              <a:ln w="12700">
                <a:noFill/>
                <a:miter lim="800000"/>
                <a:headEnd type="none" w="sm" len="sm"/>
                <a:tailEnd type="none" w="sm" len="sm"/>
              </a:ln>
              <a:effectLst/>
            </p:spPr>
            <p:txBody>
              <a:bodyPr wrap="none">
                <a:spAutoFit/>
              </a:bodyPr>
              <a:lstStyle/>
              <a:p>
                <a:r>
                  <a:rPr lang="en-US" dirty="0">
                    <a:solidFill>
                      <a:schemeClr val="bg1"/>
                    </a:solidFill>
                  </a:rPr>
                  <a:t>5</a:t>
                </a:r>
                <a:endParaRPr lang="en-GB" dirty="0">
                  <a:solidFill>
                    <a:schemeClr val="bg1"/>
                  </a:solidFill>
                </a:endParaRPr>
              </a:p>
            </p:txBody>
          </p:sp>
        </p:grpSp>
        <p:sp>
          <p:nvSpPr>
            <p:cNvPr id="152597" name="Freeform 21"/>
            <p:cNvSpPr>
              <a:spLocks/>
            </p:cNvSpPr>
            <p:nvPr/>
          </p:nvSpPr>
          <p:spPr bwMode="auto">
            <a:xfrm>
              <a:off x="4158" y="834"/>
              <a:ext cx="1634" cy="818"/>
            </a:xfrm>
            <a:custGeom>
              <a:avLst/>
              <a:gdLst/>
              <a:ahLst/>
              <a:cxnLst>
                <a:cxn ang="0">
                  <a:pos x="2656" y="460"/>
                </a:cxn>
                <a:cxn ang="0">
                  <a:pos x="2570" y="390"/>
                </a:cxn>
                <a:cxn ang="0">
                  <a:pos x="2425" y="366"/>
                </a:cxn>
                <a:cxn ang="0">
                  <a:pos x="2431" y="366"/>
                </a:cxn>
                <a:cxn ang="0">
                  <a:pos x="2384" y="313"/>
                </a:cxn>
                <a:cxn ang="0">
                  <a:pos x="2236" y="289"/>
                </a:cxn>
                <a:cxn ang="0">
                  <a:pos x="2323" y="281"/>
                </a:cxn>
                <a:cxn ang="0">
                  <a:pos x="2300" y="130"/>
                </a:cxn>
                <a:cxn ang="0">
                  <a:pos x="2252" y="87"/>
                </a:cxn>
                <a:cxn ang="0">
                  <a:pos x="2145" y="44"/>
                </a:cxn>
                <a:cxn ang="0">
                  <a:pos x="1941" y="61"/>
                </a:cxn>
                <a:cxn ang="0">
                  <a:pos x="1879" y="96"/>
                </a:cxn>
                <a:cxn ang="0">
                  <a:pos x="1816" y="184"/>
                </a:cxn>
                <a:cxn ang="0">
                  <a:pos x="1804" y="104"/>
                </a:cxn>
                <a:cxn ang="0">
                  <a:pos x="1624" y="91"/>
                </a:cxn>
                <a:cxn ang="0">
                  <a:pos x="1522" y="144"/>
                </a:cxn>
                <a:cxn ang="0">
                  <a:pos x="1537" y="110"/>
                </a:cxn>
                <a:cxn ang="0">
                  <a:pos x="1386" y="16"/>
                </a:cxn>
                <a:cxn ang="0">
                  <a:pos x="1216" y="16"/>
                </a:cxn>
                <a:cxn ang="0">
                  <a:pos x="1048" y="132"/>
                </a:cxn>
                <a:cxn ang="0">
                  <a:pos x="1091" y="54"/>
                </a:cxn>
                <a:cxn ang="0">
                  <a:pos x="894" y="0"/>
                </a:cxn>
                <a:cxn ang="0">
                  <a:pos x="644" y="87"/>
                </a:cxn>
                <a:cxn ang="0">
                  <a:pos x="588" y="222"/>
                </a:cxn>
                <a:cxn ang="0">
                  <a:pos x="521" y="178"/>
                </a:cxn>
                <a:cxn ang="0">
                  <a:pos x="441" y="218"/>
                </a:cxn>
                <a:cxn ang="0">
                  <a:pos x="396" y="262"/>
                </a:cxn>
                <a:cxn ang="0">
                  <a:pos x="371" y="366"/>
                </a:cxn>
                <a:cxn ang="0">
                  <a:pos x="326" y="323"/>
                </a:cxn>
                <a:cxn ang="0">
                  <a:pos x="214" y="425"/>
                </a:cxn>
                <a:cxn ang="0">
                  <a:pos x="180" y="387"/>
                </a:cxn>
                <a:cxn ang="0">
                  <a:pos x="45" y="453"/>
                </a:cxn>
                <a:cxn ang="0">
                  <a:pos x="5" y="594"/>
                </a:cxn>
                <a:cxn ang="0">
                  <a:pos x="130" y="709"/>
                </a:cxn>
                <a:cxn ang="0">
                  <a:pos x="331" y="714"/>
                </a:cxn>
                <a:cxn ang="0">
                  <a:pos x="471" y="604"/>
                </a:cxn>
                <a:cxn ang="0">
                  <a:pos x="429" y="679"/>
                </a:cxn>
                <a:cxn ang="0">
                  <a:pos x="580" y="781"/>
                </a:cxn>
                <a:cxn ang="0">
                  <a:pos x="791" y="760"/>
                </a:cxn>
                <a:cxn ang="0">
                  <a:pos x="838" y="727"/>
                </a:cxn>
                <a:cxn ang="0">
                  <a:pos x="934" y="774"/>
                </a:cxn>
                <a:cxn ang="0">
                  <a:pos x="1142" y="750"/>
                </a:cxn>
                <a:cxn ang="0">
                  <a:pos x="1124" y="758"/>
                </a:cxn>
                <a:cxn ang="0">
                  <a:pos x="1196" y="791"/>
                </a:cxn>
                <a:cxn ang="0">
                  <a:pos x="1423" y="762"/>
                </a:cxn>
                <a:cxn ang="0">
                  <a:pos x="1475" y="721"/>
                </a:cxn>
                <a:cxn ang="0">
                  <a:pos x="1559" y="770"/>
                </a:cxn>
                <a:cxn ang="0">
                  <a:pos x="1934" y="759"/>
                </a:cxn>
                <a:cxn ang="0">
                  <a:pos x="1996" y="723"/>
                </a:cxn>
                <a:cxn ang="0">
                  <a:pos x="2049" y="674"/>
                </a:cxn>
                <a:cxn ang="0">
                  <a:pos x="2092" y="610"/>
                </a:cxn>
                <a:cxn ang="0">
                  <a:pos x="2030" y="703"/>
                </a:cxn>
                <a:cxn ang="0">
                  <a:pos x="2178" y="750"/>
                </a:cxn>
                <a:cxn ang="0">
                  <a:pos x="2357" y="685"/>
                </a:cxn>
                <a:cxn ang="0">
                  <a:pos x="2348" y="693"/>
                </a:cxn>
                <a:cxn ang="0">
                  <a:pos x="2474" y="713"/>
                </a:cxn>
                <a:cxn ang="0">
                  <a:pos x="2625" y="653"/>
                </a:cxn>
                <a:cxn ang="0">
                  <a:pos x="2673" y="593"/>
                </a:cxn>
              </a:cxnLst>
              <a:rect l="0" t="0" r="r" b="b"/>
              <a:pathLst>
                <a:path w="2686" h="801">
                  <a:moveTo>
                    <a:pt x="2685" y="548"/>
                  </a:moveTo>
                  <a:lnTo>
                    <a:pt x="2680" y="512"/>
                  </a:lnTo>
                  <a:lnTo>
                    <a:pt x="2656" y="460"/>
                  </a:lnTo>
                  <a:lnTo>
                    <a:pt x="2615" y="417"/>
                  </a:lnTo>
                  <a:lnTo>
                    <a:pt x="2593" y="402"/>
                  </a:lnTo>
                  <a:lnTo>
                    <a:pt x="2570" y="390"/>
                  </a:lnTo>
                  <a:lnTo>
                    <a:pt x="2517" y="373"/>
                  </a:lnTo>
                  <a:lnTo>
                    <a:pt x="2441" y="365"/>
                  </a:lnTo>
                  <a:lnTo>
                    <a:pt x="2425" y="366"/>
                  </a:lnTo>
                  <a:lnTo>
                    <a:pt x="2341" y="380"/>
                  </a:lnTo>
                  <a:lnTo>
                    <a:pt x="2356" y="376"/>
                  </a:lnTo>
                  <a:lnTo>
                    <a:pt x="2431" y="366"/>
                  </a:lnTo>
                  <a:lnTo>
                    <a:pt x="2430" y="349"/>
                  </a:lnTo>
                  <a:lnTo>
                    <a:pt x="2418" y="336"/>
                  </a:lnTo>
                  <a:lnTo>
                    <a:pt x="2384" y="313"/>
                  </a:lnTo>
                  <a:lnTo>
                    <a:pt x="2325" y="292"/>
                  </a:lnTo>
                  <a:lnTo>
                    <a:pt x="2273" y="286"/>
                  </a:lnTo>
                  <a:lnTo>
                    <a:pt x="2236" y="289"/>
                  </a:lnTo>
                  <a:lnTo>
                    <a:pt x="2272" y="286"/>
                  </a:lnTo>
                  <a:lnTo>
                    <a:pt x="2315" y="290"/>
                  </a:lnTo>
                  <a:lnTo>
                    <a:pt x="2323" y="281"/>
                  </a:lnTo>
                  <a:lnTo>
                    <a:pt x="2333" y="250"/>
                  </a:lnTo>
                  <a:lnTo>
                    <a:pt x="2331" y="193"/>
                  </a:lnTo>
                  <a:lnTo>
                    <a:pt x="2300" y="130"/>
                  </a:lnTo>
                  <a:lnTo>
                    <a:pt x="2286" y="114"/>
                  </a:lnTo>
                  <a:lnTo>
                    <a:pt x="2270" y="100"/>
                  </a:lnTo>
                  <a:lnTo>
                    <a:pt x="2252" y="87"/>
                  </a:lnTo>
                  <a:lnTo>
                    <a:pt x="2233" y="75"/>
                  </a:lnTo>
                  <a:lnTo>
                    <a:pt x="2213" y="65"/>
                  </a:lnTo>
                  <a:lnTo>
                    <a:pt x="2145" y="44"/>
                  </a:lnTo>
                  <a:lnTo>
                    <a:pt x="2071" y="37"/>
                  </a:lnTo>
                  <a:lnTo>
                    <a:pt x="2016" y="41"/>
                  </a:lnTo>
                  <a:lnTo>
                    <a:pt x="1941" y="61"/>
                  </a:lnTo>
                  <a:lnTo>
                    <a:pt x="1920" y="71"/>
                  </a:lnTo>
                  <a:lnTo>
                    <a:pt x="1898" y="82"/>
                  </a:lnTo>
                  <a:lnTo>
                    <a:pt x="1879" y="96"/>
                  </a:lnTo>
                  <a:lnTo>
                    <a:pt x="1862" y="111"/>
                  </a:lnTo>
                  <a:lnTo>
                    <a:pt x="1847" y="127"/>
                  </a:lnTo>
                  <a:lnTo>
                    <a:pt x="1816" y="184"/>
                  </a:lnTo>
                  <a:lnTo>
                    <a:pt x="1840" y="137"/>
                  </a:lnTo>
                  <a:lnTo>
                    <a:pt x="1839" y="124"/>
                  </a:lnTo>
                  <a:lnTo>
                    <a:pt x="1804" y="104"/>
                  </a:lnTo>
                  <a:lnTo>
                    <a:pt x="1761" y="90"/>
                  </a:lnTo>
                  <a:lnTo>
                    <a:pt x="1687" y="83"/>
                  </a:lnTo>
                  <a:lnTo>
                    <a:pt x="1624" y="91"/>
                  </a:lnTo>
                  <a:lnTo>
                    <a:pt x="1563" y="114"/>
                  </a:lnTo>
                  <a:lnTo>
                    <a:pt x="1542" y="128"/>
                  </a:lnTo>
                  <a:lnTo>
                    <a:pt x="1522" y="144"/>
                  </a:lnTo>
                  <a:lnTo>
                    <a:pt x="1497" y="174"/>
                  </a:lnTo>
                  <a:lnTo>
                    <a:pt x="1545" y="126"/>
                  </a:lnTo>
                  <a:lnTo>
                    <a:pt x="1537" y="110"/>
                  </a:lnTo>
                  <a:lnTo>
                    <a:pt x="1513" y="83"/>
                  </a:lnTo>
                  <a:lnTo>
                    <a:pt x="1455" y="42"/>
                  </a:lnTo>
                  <a:lnTo>
                    <a:pt x="1386" y="16"/>
                  </a:lnTo>
                  <a:lnTo>
                    <a:pt x="1310" y="6"/>
                  </a:lnTo>
                  <a:lnTo>
                    <a:pt x="1290" y="6"/>
                  </a:lnTo>
                  <a:lnTo>
                    <a:pt x="1216" y="16"/>
                  </a:lnTo>
                  <a:lnTo>
                    <a:pt x="1147" y="40"/>
                  </a:lnTo>
                  <a:lnTo>
                    <a:pt x="1089" y="80"/>
                  </a:lnTo>
                  <a:lnTo>
                    <a:pt x="1048" y="132"/>
                  </a:lnTo>
                  <a:lnTo>
                    <a:pt x="1054" y="120"/>
                  </a:lnTo>
                  <a:lnTo>
                    <a:pt x="1097" y="73"/>
                  </a:lnTo>
                  <a:lnTo>
                    <a:pt x="1091" y="54"/>
                  </a:lnTo>
                  <a:lnTo>
                    <a:pt x="1058" y="34"/>
                  </a:lnTo>
                  <a:lnTo>
                    <a:pt x="980" y="8"/>
                  </a:lnTo>
                  <a:lnTo>
                    <a:pt x="894" y="0"/>
                  </a:lnTo>
                  <a:lnTo>
                    <a:pt x="787" y="12"/>
                  </a:lnTo>
                  <a:lnTo>
                    <a:pt x="709" y="41"/>
                  </a:lnTo>
                  <a:lnTo>
                    <a:pt x="644" y="87"/>
                  </a:lnTo>
                  <a:lnTo>
                    <a:pt x="601" y="151"/>
                  </a:lnTo>
                  <a:lnTo>
                    <a:pt x="588" y="232"/>
                  </a:lnTo>
                  <a:lnTo>
                    <a:pt x="588" y="222"/>
                  </a:lnTo>
                  <a:lnTo>
                    <a:pt x="596" y="167"/>
                  </a:lnTo>
                  <a:lnTo>
                    <a:pt x="564" y="167"/>
                  </a:lnTo>
                  <a:lnTo>
                    <a:pt x="521" y="178"/>
                  </a:lnTo>
                  <a:lnTo>
                    <a:pt x="479" y="195"/>
                  </a:lnTo>
                  <a:lnTo>
                    <a:pt x="459" y="206"/>
                  </a:lnTo>
                  <a:lnTo>
                    <a:pt x="441" y="218"/>
                  </a:lnTo>
                  <a:lnTo>
                    <a:pt x="425" y="231"/>
                  </a:lnTo>
                  <a:lnTo>
                    <a:pt x="409" y="247"/>
                  </a:lnTo>
                  <a:lnTo>
                    <a:pt x="396" y="262"/>
                  </a:lnTo>
                  <a:lnTo>
                    <a:pt x="385" y="279"/>
                  </a:lnTo>
                  <a:lnTo>
                    <a:pt x="374" y="306"/>
                  </a:lnTo>
                  <a:lnTo>
                    <a:pt x="371" y="366"/>
                  </a:lnTo>
                  <a:lnTo>
                    <a:pt x="371" y="318"/>
                  </a:lnTo>
                  <a:lnTo>
                    <a:pt x="353" y="314"/>
                  </a:lnTo>
                  <a:lnTo>
                    <a:pt x="326" y="323"/>
                  </a:lnTo>
                  <a:lnTo>
                    <a:pt x="271" y="350"/>
                  </a:lnTo>
                  <a:lnTo>
                    <a:pt x="237" y="381"/>
                  </a:lnTo>
                  <a:lnTo>
                    <a:pt x="214" y="425"/>
                  </a:lnTo>
                  <a:lnTo>
                    <a:pt x="236" y="383"/>
                  </a:lnTo>
                  <a:lnTo>
                    <a:pt x="204" y="384"/>
                  </a:lnTo>
                  <a:lnTo>
                    <a:pt x="180" y="387"/>
                  </a:lnTo>
                  <a:lnTo>
                    <a:pt x="116" y="407"/>
                  </a:lnTo>
                  <a:lnTo>
                    <a:pt x="61" y="439"/>
                  </a:lnTo>
                  <a:lnTo>
                    <a:pt x="45" y="453"/>
                  </a:lnTo>
                  <a:lnTo>
                    <a:pt x="19" y="481"/>
                  </a:lnTo>
                  <a:lnTo>
                    <a:pt x="0" y="529"/>
                  </a:lnTo>
                  <a:lnTo>
                    <a:pt x="5" y="594"/>
                  </a:lnTo>
                  <a:lnTo>
                    <a:pt x="31" y="641"/>
                  </a:lnTo>
                  <a:lnTo>
                    <a:pt x="73" y="680"/>
                  </a:lnTo>
                  <a:lnTo>
                    <a:pt x="130" y="709"/>
                  </a:lnTo>
                  <a:lnTo>
                    <a:pt x="198" y="725"/>
                  </a:lnTo>
                  <a:lnTo>
                    <a:pt x="269" y="726"/>
                  </a:lnTo>
                  <a:lnTo>
                    <a:pt x="331" y="714"/>
                  </a:lnTo>
                  <a:lnTo>
                    <a:pt x="401" y="684"/>
                  </a:lnTo>
                  <a:lnTo>
                    <a:pt x="450" y="642"/>
                  </a:lnTo>
                  <a:lnTo>
                    <a:pt x="471" y="604"/>
                  </a:lnTo>
                  <a:lnTo>
                    <a:pt x="466" y="618"/>
                  </a:lnTo>
                  <a:lnTo>
                    <a:pt x="433" y="658"/>
                  </a:lnTo>
                  <a:lnTo>
                    <a:pt x="429" y="679"/>
                  </a:lnTo>
                  <a:lnTo>
                    <a:pt x="463" y="723"/>
                  </a:lnTo>
                  <a:lnTo>
                    <a:pt x="515" y="758"/>
                  </a:lnTo>
                  <a:lnTo>
                    <a:pt x="580" y="781"/>
                  </a:lnTo>
                  <a:lnTo>
                    <a:pt x="651" y="790"/>
                  </a:lnTo>
                  <a:lnTo>
                    <a:pt x="723" y="784"/>
                  </a:lnTo>
                  <a:lnTo>
                    <a:pt x="791" y="760"/>
                  </a:lnTo>
                  <a:lnTo>
                    <a:pt x="835" y="730"/>
                  </a:lnTo>
                  <a:lnTo>
                    <a:pt x="880" y="671"/>
                  </a:lnTo>
                  <a:lnTo>
                    <a:pt x="838" y="727"/>
                  </a:lnTo>
                  <a:lnTo>
                    <a:pt x="857" y="742"/>
                  </a:lnTo>
                  <a:lnTo>
                    <a:pt x="874" y="751"/>
                  </a:lnTo>
                  <a:lnTo>
                    <a:pt x="934" y="774"/>
                  </a:lnTo>
                  <a:lnTo>
                    <a:pt x="994" y="782"/>
                  </a:lnTo>
                  <a:lnTo>
                    <a:pt x="1075" y="775"/>
                  </a:lnTo>
                  <a:lnTo>
                    <a:pt x="1142" y="750"/>
                  </a:lnTo>
                  <a:lnTo>
                    <a:pt x="1205" y="704"/>
                  </a:lnTo>
                  <a:lnTo>
                    <a:pt x="1192" y="717"/>
                  </a:lnTo>
                  <a:lnTo>
                    <a:pt x="1124" y="758"/>
                  </a:lnTo>
                  <a:lnTo>
                    <a:pt x="1149" y="775"/>
                  </a:lnTo>
                  <a:lnTo>
                    <a:pt x="1171" y="784"/>
                  </a:lnTo>
                  <a:lnTo>
                    <a:pt x="1196" y="791"/>
                  </a:lnTo>
                  <a:lnTo>
                    <a:pt x="1279" y="800"/>
                  </a:lnTo>
                  <a:lnTo>
                    <a:pt x="1352" y="790"/>
                  </a:lnTo>
                  <a:lnTo>
                    <a:pt x="1423" y="762"/>
                  </a:lnTo>
                  <a:lnTo>
                    <a:pt x="1470" y="726"/>
                  </a:lnTo>
                  <a:lnTo>
                    <a:pt x="1514" y="660"/>
                  </a:lnTo>
                  <a:lnTo>
                    <a:pt x="1475" y="721"/>
                  </a:lnTo>
                  <a:lnTo>
                    <a:pt x="1484" y="732"/>
                  </a:lnTo>
                  <a:lnTo>
                    <a:pt x="1497" y="741"/>
                  </a:lnTo>
                  <a:lnTo>
                    <a:pt x="1559" y="770"/>
                  </a:lnTo>
                  <a:lnTo>
                    <a:pt x="1681" y="796"/>
                  </a:lnTo>
                  <a:lnTo>
                    <a:pt x="1821" y="793"/>
                  </a:lnTo>
                  <a:lnTo>
                    <a:pt x="1934" y="759"/>
                  </a:lnTo>
                  <a:lnTo>
                    <a:pt x="1956" y="749"/>
                  </a:lnTo>
                  <a:lnTo>
                    <a:pt x="1977" y="737"/>
                  </a:lnTo>
                  <a:lnTo>
                    <a:pt x="1996" y="723"/>
                  </a:lnTo>
                  <a:lnTo>
                    <a:pt x="2015" y="708"/>
                  </a:lnTo>
                  <a:lnTo>
                    <a:pt x="2033" y="692"/>
                  </a:lnTo>
                  <a:lnTo>
                    <a:pt x="2049" y="674"/>
                  </a:lnTo>
                  <a:lnTo>
                    <a:pt x="2064" y="654"/>
                  </a:lnTo>
                  <a:lnTo>
                    <a:pt x="2079" y="632"/>
                  </a:lnTo>
                  <a:lnTo>
                    <a:pt x="2092" y="610"/>
                  </a:lnTo>
                  <a:lnTo>
                    <a:pt x="2081" y="631"/>
                  </a:lnTo>
                  <a:lnTo>
                    <a:pt x="2031" y="693"/>
                  </a:lnTo>
                  <a:lnTo>
                    <a:pt x="2030" y="703"/>
                  </a:lnTo>
                  <a:lnTo>
                    <a:pt x="2057" y="721"/>
                  </a:lnTo>
                  <a:lnTo>
                    <a:pt x="2099" y="737"/>
                  </a:lnTo>
                  <a:lnTo>
                    <a:pt x="2178" y="750"/>
                  </a:lnTo>
                  <a:lnTo>
                    <a:pt x="2251" y="743"/>
                  </a:lnTo>
                  <a:lnTo>
                    <a:pt x="2307" y="723"/>
                  </a:lnTo>
                  <a:lnTo>
                    <a:pt x="2357" y="685"/>
                  </a:lnTo>
                  <a:lnTo>
                    <a:pt x="2396" y="629"/>
                  </a:lnTo>
                  <a:lnTo>
                    <a:pt x="2390" y="641"/>
                  </a:lnTo>
                  <a:lnTo>
                    <a:pt x="2348" y="693"/>
                  </a:lnTo>
                  <a:lnTo>
                    <a:pt x="2358" y="706"/>
                  </a:lnTo>
                  <a:lnTo>
                    <a:pt x="2393" y="712"/>
                  </a:lnTo>
                  <a:lnTo>
                    <a:pt x="2474" y="713"/>
                  </a:lnTo>
                  <a:lnTo>
                    <a:pt x="2545" y="697"/>
                  </a:lnTo>
                  <a:lnTo>
                    <a:pt x="2605" y="668"/>
                  </a:lnTo>
                  <a:lnTo>
                    <a:pt x="2625" y="653"/>
                  </a:lnTo>
                  <a:lnTo>
                    <a:pt x="2642" y="637"/>
                  </a:lnTo>
                  <a:lnTo>
                    <a:pt x="2657" y="620"/>
                  </a:lnTo>
                  <a:lnTo>
                    <a:pt x="2673" y="593"/>
                  </a:lnTo>
                  <a:lnTo>
                    <a:pt x="2685" y="548"/>
                  </a:lnTo>
                </a:path>
              </a:pathLst>
            </a:custGeom>
            <a:solidFill>
              <a:srgbClr val="33CC33"/>
            </a:solidFill>
            <a:ln w="12700" cap="rnd" cmpd="sng">
              <a:solidFill>
                <a:schemeClr val="bg2"/>
              </a:solidFill>
              <a:prstDash val="solid"/>
              <a:round/>
              <a:headEnd/>
              <a:tailEnd/>
            </a:ln>
            <a:effectLst/>
          </p:spPr>
          <p:txBody>
            <a:bodyPr/>
            <a:lstStyle/>
            <a:p>
              <a:endParaRPr lang="it-IT"/>
            </a:p>
          </p:txBody>
        </p:sp>
        <p:sp>
          <p:nvSpPr>
            <p:cNvPr id="152598" name="Freeform 22"/>
            <p:cNvSpPr>
              <a:spLocks/>
            </p:cNvSpPr>
            <p:nvPr/>
          </p:nvSpPr>
          <p:spPr bwMode="auto">
            <a:xfrm>
              <a:off x="1143" y="851"/>
              <a:ext cx="1634" cy="818"/>
            </a:xfrm>
            <a:custGeom>
              <a:avLst/>
              <a:gdLst/>
              <a:ahLst/>
              <a:cxnLst>
                <a:cxn ang="0">
                  <a:pos x="2656" y="460"/>
                </a:cxn>
                <a:cxn ang="0">
                  <a:pos x="2570" y="390"/>
                </a:cxn>
                <a:cxn ang="0">
                  <a:pos x="2425" y="366"/>
                </a:cxn>
                <a:cxn ang="0">
                  <a:pos x="2431" y="366"/>
                </a:cxn>
                <a:cxn ang="0">
                  <a:pos x="2384" y="313"/>
                </a:cxn>
                <a:cxn ang="0">
                  <a:pos x="2236" y="289"/>
                </a:cxn>
                <a:cxn ang="0">
                  <a:pos x="2323" y="281"/>
                </a:cxn>
                <a:cxn ang="0">
                  <a:pos x="2300" y="130"/>
                </a:cxn>
                <a:cxn ang="0">
                  <a:pos x="2252" y="87"/>
                </a:cxn>
                <a:cxn ang="0">
                  <a:pos x="2145" y="44"/>
                </a:cxn>
                <a:cxn ang="0">
                  <a:pos x="1941" y="61"/>
                </a:cxn>
                <a:cxn ang="0">
                  <a:pos x="1879" y="96"/>
                </a:cxn>
                <a:cxn ang="0">
                  <a:pos x="1816" y="184"/>
                </a:cxn>
                <a:cxn ang="0">
                  <a:pos x="1804" y="104"/>
                </a:cxn>
                <a:cxn ang="0">
                  <a:pos x="1624" y="91"/>
                </a:cxn>
                <a:cxn ang="0">
                  <a:pos x="1522" y="144"/>
                </a:cxn>
                <a:cxn ang="0">
                  <a:pos x="1537" y="110"/>
                </a:cxn>
                <a:cxn ang="0">
                  <a:pos x="1386" y="16"/>
                </a:cxn>
                <a:cxn ang="0">
                  <a:pos x="1216" y="16"/>
                </a:cxn>
                <a:cxn ang="0">
                  <a:pos x="1048" y="132"/>
                </a:cxn>
                <a:cxn ang="0">
                  <a:pos x="1091" y="54"/>
                </a:cxn>
                <a:cxn ang="0">
                  <a:pos x="894" y="0"/>
                </a:cxn>
                <a:cxn ang="0">
                  <a:pos x="644" y="87"/>
                </a:cxn>
                <a:cxn ang="0">
                  <a:pos x="588" y="222"/>
                </a:cxn>
                <a:cxn ang="0">
                  <a:pos x="521" y="178"/>
                </a:cxn>
                <a:cxn ang="0">
                  <a:pos x="441" y="218"/>
                </a:cxn>
                <a:cxn ang="0">
                  <a:pos x="396" y="262"/>
                </a:cxn>
                <a:cxn ang="0">
                  <a:pos x="371" y="366"/>
                </a:cxn>
                <a:cxn ang="0">
                  <a:pos x="326" y="323"/>
                </a:cxn>
                <a:cxn ang="0">
                  <a:pos x="214" y="425"/>
                </a:cxn>
                <a:cxn ang="0">
                  <a:pos x="180" y="387"/>
                </a:cxn>
                <a:cxn ang="0">
                  <a:pos x="45" y="453"/>
                </a:cxn>
                <a:cxn ang="0">
                  <a:pos x="5" y="594"/>
                </a:cxn>
                <a:cxn ang="0">
                  <a:pos x="130" y="709"/>
                </a:cxn>
                <a:cxn ang="0">
                  <a:pos x="331" y="714"/>
                </a:cxn>
                <a:cxn ang="0">
                  <a:pos x="471" y="604"/>
                </a:cxn>
                <a:cxn ang="0">
                  <a:pos x="429" y="679"/>
                </a:cxn>
                <a:cxn ang="0">
                  <a:pos x="580" y="781"/>
                </a:cxn>
                <a:cxn ang="0">
                  <a:pos x="791" y="760"/>
                </a:cxn>
                <a:cxn ang="0">
                  <a:pos x="838" y="727"/>
                </a:cxn>
                <a:cxn ang="0">
                  <a:pos x="934" y="774"/>
                </a:cxn>
                <a:cxn ang="0">
                  <a:pos x="1142" y="750"/>
                </a:cxn>
                <a:cxn ang="0">
                  <a:pos x="1124" y="758"/>
                </a:cxn>
                <a:cxn ang="0">
                  <a:pos x="1196" y="791"/>
                </a:cxn>
                <a:cxn ang="0">
                  <a:pos x="1423" y="762"/>
                </a:cxn>
                <a:cxn ang="0">
                  <a:pos x="1475" y="721"/>
                </a:cxn>
                <a:cxn ang="0">
                  <a:pos x="1559" y="770"/>
                </a:cxn>
                <a:cxn ang="0">
                  <a:pos x="1934" y="759"/>
                </a:cxn>
                <a:cxn ang="0">
                  <a:pos x="1996" y="723"/>
                </a:cxn>
                <a:cxn ang="0">
                  <a:pos x="2049" y="674"/>
                </a:cxn>
                <a:cxn ang="0">
                  <a:pos x="2092" y="610"/>
                </a:cxn>
                <a:cxn ang="0">
                  <a:pos x="2030" y="703"/>
                </a:cxn>
                <a:cxn ang="0">
                  <a:pos x="2178" y="750"/>
                </a:cxn>
                <a:cxn ang="0">
                  <a:pos x="2357" y="685"/>
                </a:cxn>
                <a:cxn ang="0">
                  <a:pos x="2348" y="693"/>
                </a:cxn>
                <a:cxn ang="0">
                  <a:pos x="2474" y="713"/>
                </a:cxn>
                <a:cxn ang="0">
                  <a:pos x="2625" y="653"/>
                </a:cxn>
                <a:cxn ang="0">
                  <a:pos x="2673" y="593"/>
                </a:cxn>
              </a:cxnLst>
              <a:rect l="0" t="0" r="r" b="b"/>
              <a:pathLst>
                <a:path w="2686" h="801">
                  <a:moveTo>
                    <a:pt x="2685" y="548"/>
                  </a:moveTo>
                  <a:lnTo>
                    <a:pt x="2680" y="512"/>
                  </a:lnTo>
                  <a:lnTo>
                    <a:pt x="2656" y="460"/>
                  </a:lnTo>
                  <a:lnTo>
                    <a:pt x="2615" y="417"/>
                  </a:lnTo>
                  <a:lnTo>
                    <a:pt x="2593" y="402"/>
                  </a:lnTo>
                  <a:lnTo>
                    <a:pt x="2570" y="390"/>
                  </a:lnTo>
                  <a:lnTo>
                    <a:pt x="2517" y="373"/>
                  </a:lnTo>
                  <a:lnTo>
                    <a:pt x="2441" y="365"/>
                  </a:lnTo>
                  <a:lnTo>
                    <a:pt x="2425" y="366"/>
                  </a:lnTo>
                  <a:lnTo>
                    <a:pt x="2341" y="380"/>
                  </a:lnTo>
                  <a:lnTo>
                    <a:pt x="2356" y="376"/>
                  </a:lnTo>
                  <a:lnTo>
                    <a:pt x="2431" y="366"/>
                  </a:lnTo>
                  <a:lnTo>
                    <a:pt x="2430" y="349"/>
                  </a:lnTo>
                  <a:lnTo>
                    <a:pt x="2418" y="336"/>
                  </a:lnTo>
                  <a:lnTo>
                    <a:pt x="2384" y="313"/>
                  </a:lnTo>
                  <a:lnTo>
                    <a:pt x="2325" y="292"/>
                  </a:lnTo>
                  <a:lnTo>
                    <a:pt x="2273" y="286"/>
                  </a:lnTo>
                  <a:lnTo>
                    <a:pt x="2236" y="289"/>
                  </a:lnTo>
                  <a:lnTo>
                    <a:pt x="2272" y="286"/>
                  </a:lnTo>
                  <a:lnTo>
                    <a:pt x="2315" y="290"/>
                  </a:lnTo>
                  <a:lnTo>
                    <a:pt x="2323" y="281"/>
                  </a:lnTo>
                  <a:lnTo>
                    <a:pt x="2333" y="250"/>
                  </a:lnTo>
                  <a:lnTo>
                    <a:pt x="2331" y="193"/>
                  </a:lnTo>
                  <a:lnTo>
                    <a:pt x="2300" y="130"/>
                  </a:lnTo>
                  <a:lnTo>
                    <a:pt x="2286" y="114"/>
                  </a:lnTo>
                  <a:lnTo>
                    <a:pt x="2270" y="100"/>
                  </a:lnTo>
                  <a:lnTo>
                    <a:pt x="2252" y="87"/>
                  </a:lnTo>
                  <a:lnTo>
                    <a:pt x="2233" y="75"/>
                  </a:lnTo>
                  <a:lnTo>
                    <a:pt x="2213" y="65"/>
                  </a:lnTo>
                  <a:lnTo>
                    <a:pt x="2145" y="44"/>
                  </a:lnTo>
                  <a:lnTo>
                    <a:pt x="2071" y="37"/>
                  </a:lnTo>
                  <a:lnTo>
                    <a:pt x="2016" y="41"/>
                  </a:lnTo>
                  <a:lnTo>
                    <a:pt x="1941" y="61"/>
                  </a:lnTo>
                  <a:lnTo>
                    <a:pt x="1920" y="71"/>
                  </a:lnTo>
                  <a:lnTo>
                    <a:pt x="1898" y="82"/>
                  </a:lnTo>
                  <a:lnTo>
                    <a:pt x="1879" y="96"/>
                  </a:lnTo>
                  <a:lnTo>
                    <a:pt x="1862" y="111"/>
                  </a:lnTo>
                  <a:lnTo>
                    <a:pt x="1847" y="127"/>
                  </a:lnTo>
                  <a:lnTo>
                    <a:pt x="1816" y="184"/>
                  </a:lnTo>
                  <a:lnTo>
                    <a:pt x="1840" y="137"/>
                  </a:lnTo>
                  <a:lnTo>
                    <a:pt x="1839" y="124"/>
                  </a:lnTo>
                  <a:lnTo>
                    <a:pt x="1804" y="104"/>
                  </a:lnTo>
                  <a:lnTo>
                    <a:pt x="1761" y="90"/>
                  </a:lnTo>
                  <a:lnTo>
                    <a:pt x="1687" y="83"/>
                  </a:lnTo>
                  <a:lnTo>
                    <a:pt x="1624" y="91"/>
                  </a:lnTo>
                  <a:lnTo>
                    <a:pt x="1563" y="114"/>
                  </a:lnTo>
                  <a:lnTo>
                    <a:pt x="1542" y="128"/>
                  </a:lnTo>
                  <a:lnTo>
                    <a:pt x="1522" y="144"/>
                  </a:lnTo>
                  <a:lnTo>
                    <a:pt x="1497" y="174"/>
                  </a:lnTo>
                  <a:lnTo>
                    <a:pt x="1545" y="126"/>
                  </a:lnTo>
                  <a:lnTo>
                    <a:pt x="1537" y="110"/>
                  </a:lnTo>
                  <a:lnTo>
                    <a:pt x="1513" y="83"/>
                  </a:lnTo>
                  <a:lnTo>
                    <a:pt x="1455" y="42"/>
                  </a:lnTo>
                  <a:lnTo>
                    <a:pt x="1386" y="16"/>
                  </a:lnTo>
                  <a:lnTo>
                    <a:pt x="1310" y="6"/>
                  </a:lnTo>
                  <a:lnTo>
                    <a:pt x="1290" y="6"/>
                  </a:lnTo>
                  <a:lnTo>
                    <a:pt x="1216" y="16"/>
                  </a:lnTo>
                  <a:lnTo>
                    <a:pt x="1147" y="40"/>
                  </a:lnTo>
                  <a:lnTo>
                    <a:pt x="1089" y="80"/>
                  </a:lnTo>
                  <a:lnTo>
                    <a:pt x="1048" y="132"/>
                  </a:lnTo>
                  <a:lnTo>
                    <a:pt x="1054" y="120"/>
                  </a:lnTo>
                  <a:lnTo>
                    <a:pt x="1097" y="73"/>
                  </a:lnTo>
                  <a:lnTo>
                    <a:pt x="1091" y="54"/>
                  </a:lnTo>
                  <a:lnTo>
                    <a:pt x="1058" y="34"/>
                  </a:lnTo>
                  <a:lnTo>
                    <a:pt x="980" y="8"/>
                  </a:lnTo>
                  <a:lnTo>
                    <a:pt x="894" y="0"/>
                  </a:lnTo>
                  <a:lnTo>
                    <a:pt x="787" y="12"/>
                  </a:lnTo>
                  <a:lnTo>
                    <a:pt x="709" y="41"/>
                  </a:lnTo>
                  <a:lnTo>
                    <a:pt x="644" y="87"/>
                  </a:lnTo>
                  <a:lnTo>
                    <a:pt x="601" y="151"/>
                  </a:lnTo>
                  <a:lnTo>
                    <a:pt x="588" y="232"/>
                  </a:lnTo>
                  <a:lnTo>
                    <a:pt x="588" y="222"/>
                  </a:lnTo>
                  <a:lnTo>
                    <a:pt x="596" y="167"/>
                  </a:lnTo>
                  <a:lnTo>
                    <a:pt x="564" y="167"/>
                  </a:lnTo>
                  <a:lnTo>
                    <a:pt x="521" y="178"/>
                  </a:lnTo>
                  <a:lnTo>
                    <a:pt x="479" y="195"/>
                  </a:lnTo>
                  <a:lnTo>
                    <a:pt x="459" y="206"/>
                  </a:lnTo>
                  <a:lnTo>
                    <a:pt x="441" y="218"/>
                  </a:lnTo>
                  <a:lnTo>
                    <a:pt x="425" y="231"/>
                  </a:lnTo>
                  <a:lnTo>
                    <a:pt x="409" y="247"/>
                  </a:lnTo>
                  <a:lnTo>
                    <a:pt x="396" y="262"/>
                  </a:lnTo>
                  <a:lnTo>
                    <a:pt x="385" y="279"/>
                  </a:lnTo>
                  <a:lnTo>
                    <a:pt x="374" y="306"/>
                  </a:lnTo>
                  <a:lnTo>
                    <a:pt x="371" y="366"/>
                  </a:lnTo>
                  <a:lnTo>
                    <a:pt x="371" y="318"/>
                  </a:lnTo>
                  <a:lnTo>
                    <a:pt x="353" y="314"/>
                  </a:lnTo>
                  <a:lnTo>
                    <a:pt x="326" y="323"/>
                  </a:lnTo>
                  <a:lnTo>
                    <a:pt x="271" y="350"/>
                  </a:lnTo>
                  <a:lnTo>
                    <a:pt x="237" y="381"/>
                  </a:lnTo>
                  <a:lnTo>
                    <a:pt x="214" y="425"/>
                  </a:lnTo>
                  <a:lnTo>
                    <a:pt x="236" y="383"/>
                  </a:lnTo>
                  <a:lnTo>
                    <a:pt x="204" y="384"/>
                  </a:lnTo>
                  <a:lnTo>
                    <a:pt x="180" y="387"/>
                  </a:lnTo>
                  <a:lnTo>
                    <a:pt x="116" y="407"/>
                  </a:lnTo>
                  <a:lnTo>
                    <a:pt x="61" y="439"/>
                  </a:lnTo>
                  <a:lnTo>
                    <a:pt x="45" y="453"/>
                  </a:lnTo>
                  <a:lnTo>
                    <a:pt x="19" y="481"/>
                  </a:lnTo>
                  <a:lnTo>
                    <a:pt x="0" y="529"/>
                  </a:lnTo>
                  <a:lnTo>
                    <a:pt x="5" y="594"/>
                  </a:lnTo>
                  <a:lnTo>
                    <a:pt x="31" y="641"/>
                  </a:lnTo>
                  <a:lnTo>
                    <a:pt x="73" y="680"/>
                  </a:lnTo>
                  <a:lnTo>
                    <a:pt x="130" y="709"/>
                  </a:lnTo>
                  <a:lnTo>
                    <a:pt x="198" y="725"/>
                  </a:lnTo>
                  <a:lnTo>
                    <a:pt x="269" y="726"/>
                  </a:lnTo>
                  <a:lnTo>
                    <a:pt x="331" y="714"/>
                  </a:lnTo>
                  <a:lnTo>
                    <a:pt x="401" y="684"/>
                  </a:lnTo>
                  <a:lnTo>
                    <a:pt x="450" y="642"/>
                  </a:lnTo>
                  <a:lnTo>
                    <a:pt x="471" y="604"/>
                  </a:lnTo>
                  <a:lnTo>
                    <a:pt x="466" y="618"/>
                  </a:lnTo>
                  <a:lnTo>
                    <a:pt x="433" y="658"/>
                  </a:lnTo>
                  <a:lnTo>
                    <a:pt x="429" y="679"/>
                  </a:lnTo>
                  <a:lnTo>
                    <a:pt x="463" y="723"/>
                  </a:lnTo>
                  <a:lnTo>
                    <a:pt x="515" y="758"/>
                  </a:lnTo>
                  <a:lnTo>
                    <a:pt x="580" y="781"/>
                  </a:lnTo>
                  <a:lnTo>
                    <a:pt x="651" y="790"/>
                  </a:lnTo>
                  <a:lnTo>
                    <a:pt x="723" y="784"/>
                  </a:lnTo>
                  <a:lnTo>
                    <a:pt x="791" y="760"/>
                  </a:lnTo>
                  <a:lnTo>
                    <a:pt x="835" y="730"/>
                  </a:lnTo>
                  <a:lnTo>
                    <a:pt x="880" y="671"/>
                  </a:lnTo>
                  <a:lnTo>
                    <a:pt x="838" y="727"/>
                  </a:lnTo>
                  <a:lnTo>
                    <a:pt x="857" y="742"/>
                  </a:lnTo>
                  <a:lnTo>
                    <a:pt x="874" y="751"/>
                  </a:lnTo>
                  <a:lnTo>
                    <a:pt x="934" y="774"/>
                  </a:lnTo>
                  <a:lnTo>
                    <a:pt x="994" y="782"/>
                  </a:lnTo>
                  <a:lnTo>
                    <a:pt x="1075" y="775"/>
                  </a:lnTo>
                  <a:lnTo>
                    <a:pt x="1142" y="750"/>
                  </a:lnTo>
                  <a:lnTo>
                    <a:pt x="1205" y="704"/>
                  </a:lnTo>
                  <a:lnTo>
                    <a:pt x="1192" y="717"/>
                  </a:lnTo>
                  <a:lnTo>
                    <a:pt x="1124" y="758"/>
                  </a:lnTo>
                  <a:lnTo>
                    <a:pt x="1149" y="775"/>
                  </a:lnTo>
                  <a:lnTo>
                    <a:pt x="1171" y="784"/>
                  </a:lnTo>
                  <a:lnTo>
                    <a:pt x="1196" y="791"/>
                  </a:lnTo>
                  <a:lnTo>
                    <a:pt x="1279" y="800"/>
                  </a:lnTo>
                  <a:lnTo>
                    <a:pt x="1352" y="790"/>
                  </a:lnTo>
                  <a:lnTo>
                    <a:pt x="1423" y="762"/>
                  </a:lnTo>
                  <a:lnTo>
                    <a:pt x="1470" y="726"/>
                  </a:lnTo>
                  <a:lnTo>
                    <a:pt x="1514" y="660"/>
                  </a:lnTo>
                  <a:lnTo>
                    <a:pt x="1475" y="721"/>
                  </a:lnTo>
                  <a:lnTo>
                    <a:pt x="1484" y="732"/>
                  </a:lnTo>
                  <a:lnTo>
                    <a:pt x="1497" y="741"/>
                  </a:lnTo>
                  <a:lnTo>
                    <a:pt x="1559" y="770"/>
                  </a:lnTo>
                  <a:lnTo>
                    <a:pt x="1681" y="796"/>
                  </a:lnTo>
                  <a:lnTo>
                    <a:pt x="1821" y="793"/>
                  </a:lnTo>
                  <a:lnTo>
                    <a:pt x="1934" y="759"/>
                  </a:lnTo>
                  <a:lnTo>
                    <a:pt x="1956" y="749"/>
                  </a:lnTo>
                  <a:lnTo>
                    <a:pt x="1977" y="737"/>
                  </a:lnTo>
                  <a:lnTo>
                    <a:pt x="1996" y="723"/>
                  </a:lnTo>
                  <a:lnTo>
                    <a:pt x="2015" y="708"/>
                  </a:lnTo>
                  <a:lnTo>
                    <a:pt x="2033" y="692"/>
                  </a:lnTo>
                  <a:lnTo>
                    <a:pt x="2049" y="674"/>
                  </a:lnTo>
                  <a:lnTo>
                    <a:pt x="2064" y="654"/>
                  </a:lnTo>
                  <a:lnTo>
                    <a:pt x="2079" y="632"/>
                  </a:lnTo>
                  <a:lnTo>
                    <a:pt x="2092" y="610"/>
                  </a:lnTo>
                  <a:lnTo>
                    <a:pt x="2081" y="631"/>
                  </a:lnTo>
                  <a:lnTo>
                    <a:pt x="2031" y="693"/>
                  </a:lnTo>
                  <a:lnTo>
                    <a:pt x="2030" y="703"/>
                  </a:lnTo>
                  <a:lnTo>
                    <a:pt x="2057" y="721"/>
                  </a:lnTo>
                  <a:lnTo>
                    <a:pt x="2099" y="737"/>
                  </a:lnTo>
                  <a:lnTo>
                    <a:pt x="2178" y="750"/>
                  </a:lnTo>
                  <a:lnTo>
                    <a:pt x="2251" y="743"/>
                  </a:lnTo>
                  <a:lnTo>
                    <a:pt x="2307" y="723"/>
                  </a:lnTo>
                  <a:lnTo>
                    <a:pt x="2357" y="685"/>
                  </a:lnTo>
                  <a:lnTo>
                    <a:pt x="2396" y="629"/>
                  </a:lnTo>
                  <a:lnTo>
                    <a:pt x="2390" y="641"/>
                  </a:lnTo>
                  <a:lnTo>
                    <a:pt x="2348" y="693"/>
                  </a:lnTo>
                  <a:lnTo>
                    <a:pt x="2358" y="706"/>
                  </a:lnTo>
                  <a:lnTo>
                    <a:pt x="2393" y="712"/>
                  </a:lnTo>
                  <a:lnTo>
                    <a:pt x="2474" y="713"/>
                  </a:lnTo>
                  <a:lnTo>
                    <a:pt x="2545" y="697"/>
                  </a:lnTo>
                  <a:lnTo>
                    <a:pt x="2605" y="668"/>
                  </a:lnTo>
                  <a:lnTo>
                    <a:pt x="2625" y="653"/>
                  </a:lnTo>
                  <a:lnTo>
                    <a:pt x="2642" y="637"/>
                  </a:lnTo>
                  <a:lnTo>
                    <a:pt x="2657" y="620"/>
                  </a:lnTo>
                  <a:lnTo>
                    <a:pt x="2673" y="593"/>
                  </a:lnTo>
                  <a:lnTo>
                    <a:pt x="2685" y="548"/>
                  </a:lnTo>
                </a:path>
              </a:pathLst>
            </a:custGeom>
            <a:solidFill>
              <a:srgbClr val="33CC33"/>
            </a:solidFill>
            <a:ln w="12700" cap="rnd" cmpd="sng">
              <a:solidFill>
                <a:schemeClr val="bg2"/>
              </a:solidFill>
              <a:prstDash val="solid"/>
              <a:round/>
              <a:headEnd/>
              <a:tailEnd/>
            </a:ln>
            <a:effectLst/>
          </p:spPr>
          <p:txBody>
            <a:bodyPr/>
            <a:lstStyle/>
            <a:p>
              <a:endParaRPr lang="it-IT"/>
            </a:p>
          </p:txBody>
        </p:sp>
        <p:sp>
          <p:nvSpPr>
            <p:cNvPr id="152599" name="Freeform 23"/>
            <p:cNvSpPr>
              <a:spLocks/>
            </p:cNvSpPr>
            <p:nvPr/>
          </p:nvSpPr>
          <p:spPr bwMode="auto">
            <a:xfrm>
              <a:off x="491" y="2477"/>
              <a:ext cx="1634" cy="818"/>
            </a:xfrm>
            <a:custGeom>
              <a:avLst/>
              <a:gdLst/>
              <a:ahLst/>
              <a:cxnLst>
                <a:cxn ang="0">
                  <a:pos x="2656" y="460"/>
                </a:cxn>
                <a:cxn ang="0">
                  <a:pos x="2570" y="390"/>
                </a:cxn>
                <a:cxn ang="0">
                  <a:pos x="2425" y="366"/>
                </a:cxn>
                <a:cxn ang="0">
                  <a:pos x="2431" y="366"/>
                </a:cxn>
                <a:cxn ang="0">
                  <a:pos x="2384" y="313"/>
                </a:cxn>
                <a:cxn ang="0">
                  <a:pos x="2236" y="289"/>
                </a:cxn>
                <a:cxn ang="0">
                  <a:pos x="2323" y="281"/>
                </a:cxn>
                <a:cxn ang="0">
                  <a:pos x="2300" y="130"/>
                </a:cxn>
                <a:cxn ang="0">
                  <a:pos x="2252" y="87"/>
                </a:cxn>
                <a:cxn ang="0">
                  <a:pos x="2145" y="44"/>
                </a:cxn>
                <a:cxn ang="0">
                  <a:pos x="1941" y="61"/>
                </a:cxn>
                <a:cxn ang="0">
                  <a:pos x="1879" y="96"/>
                </a:cxn>
                <a:cxn ang="0">
                  <a:pos x="1816" y="184"/>
                </a:cxn>
                <a:cxn ang="0">
                  <a:pos x="1804" y="104"/>
                </a:cxn>
                <a:cxn ang="0">
                  <a:pos x="1624" y="91"/>
                </a:cxn>
                <a:cxn ang="0">
                  <a:pos x="1522" y="144"/>
                </a:cxn>
                <a:cxn ang="0">
                  <a:pos x="1537" y="110"/>
                </a:cxn>
                <a:cxn ang="0">
                  <a:pos x="1386" y="16"/>
                </a:cxn>
                <a:cxn ang="0">
                  <a:pos x="1216" y="16"/>
                </a:cxn>
                <a:cxn ang="0">
                  <a:pos x="1048" y="132"/>
                </a:cxn>
                <a:cxn ang="0">
                  <a:pos x="1091" y="54"/>
                </a:cxn>
                <a:cxn ang="0">
                  <a:pos x="894" y="0"/>
                </a:cxn>
                <a:cxn ang="0">
                  <a:pos x="644" y="87"/>
                </a:cxn>
                <a:cxn ang="0">
                  <a:pos x="588" y="222"/>
                </a:cxn>
                <a:cxn ang="0">
                  <a:pos x="521" y="178"/>
                </a:cxn>
                <a:cxn ang="0">
                  <a:pos x="441" y="218"/>
                </a:cxn>
                <a:cxn ang="0">
                  <a:pos x="396" y="262"/>
                </a:cxn>
                <a:cxn ang="0">
                  <a:pos x="371" y="366"/>
                </a:cxn>
                <a:cxn ang="0">
                  <a:pos x="326" y="323"/>
                </a:cxn>
                <a:cxn ang="0">
                  <a:pos x="214" y="425"/>
                </a:cxn>
                <a:cxn ang="0">
                  <a:pos x="180" y="387"/>
                </a:cxn>
                <a:cxn ang="0">
                  <a:pos x="45" y="453"/>
                </a:cxn>
                <a:cxn ang="0">
                  <a:pos x="5" y="594"/>
                </a:cxn>
                <a:cxn ang="0">
                  <a:pos x="130" y="709"/>
                </a:cxn>
                <a:cxn ang="0">
                  <a:pos x="331" y="714"/>
                </a:cxn>
                <a:cxn ang="0">
                  <a:pos x="471" y="604"/>
                </a:cxn>
                <a:cxn ang="0">
                  <a:pos x="429" y="679"/>
                </a:cxn>
                <a:cxn ang="0">
                  <a:pos x="580" y="781"/>
                </a:cxn>
                <a:cxn ang="0">
                  <a:pos x="791" y="760"/>
                </a:cxn>
                <a:cxn ang="0">
                  <a:pos x="838" y="727"/>
                </a:cxn>
                <a:cxn ang="0">
                  <a:pos x="934" y="774"/>
                </a:cxn>
                <a:cxn ang="0">
                  <a:pos x="1142" y="750"/>
                </a:cxn>
                <a:cxn ang="0">
                  <a:pos x="1124" y="758"/>
                </a:cxn>
                <a:cxn ang="0">
                  <a:pos x="1196" y="791"/>
                </a:cxn>
                <a:cxn ang="0">
                  <a:pos x="1423" y="762"/>
                </a:cxn>
                <a:cxn ang="0">
                  <a:pos x="1475" y="721"/>
                </a:cxn>
                <a:cxn ang="0">
                  <a:pos x="1559" y="770"/>
                </a:cxn>
                <a:cxn ang="0">
                  <a:pos x="1934" y="759"/>
                </a:cxn>
                <a:cxn ang="0">
                  <a:pos x="1996" y="723"/>
                </a:cxn>
                <a:cxn ang="0">
                  <a:pos x="2049" y="674"/>
                </a:cxn>
                <a:cxn ang="0">
                  <a:pos x="2092" y="610"/>
                </a:cxn>
                <a:cxn ang="0">
                  <a:pos x="2030" y="703"/>
                </a:cxn>
                <a:cxn ang="0">
                  <a:pos x="2178" y="750"/>
                </a:cxn>
                <a:cxn ang="0">
                  <a:pos x="2357" y="685"/>
                </a:cxn>
                <a:cxn ang="0">
                  <a:pos x="2348" y="693"/>
                </a:cxn>
                <a:cxn ang="0">
                  <a:pos x="2474" y="713"/>
                </a:cxn>
                <a:cxn ang="0">
                  <a:pos x="2625" y="653"/>
                </a:cxn>
                <a:cxn ang="0">
                  <a:pos x="2673" y="593"/>
                </a:cxn>
              </a:cxnLst>
              <a:rect l="0" t="0" r="r" b="b"/>
              <a:pathLst>
                <a:path w="2686" h="801">
                  <a:moveTo>
                    <a:pt x="2685" y="548"/>
                  </a:moveTo>
                  <a:lnTo>
                    <a:pt x="2680" y="512"/>
                  </a:lnTo>
                  <a:lnTo>
                    <a:pt x="2656" y="460"/>
                  </a:lnTo>
                  <a:lnTo>
                    <a:pt x="2615" y="417"/>
                  </a:lnTo>
                  <a:lnTo>
                    <a:pt x="2593" y="402"/>
                  </a:lnTo>
                  <a:lnTo>
                    <a:pt x="2570" y="390"/>
                  </a:lnTo>
                  <a:lnTo>
                    <a:pt x="2517" y="373"/>
                  </a:lnTo>
                  <a:lnTo>
                    <a:pt x="2441" y="365"/>
                  </a:lnTo>
                  <a:lnTo>
                    <a:pt x="2425" y="366"/>
                  </a:lnTo>
                  <a:lnTo>
                    <a:pt x="2341" y="380"/>
                  </a:lnTo>
                  <a:lnTo>
                    <a:pt x="2356" y="376"/>
                  </a:lnTo>
                  <a:lnTo>
                    <a:pt x="2431" y="366"/>
                  </a:lnTo>
                  <a:lnTo>
                    <a:pt x="2430" y="349"/>
                  </a:lnTo>
                  <a:lnTo>
                    <a:pt x="2418" y="336"/>
                  </a:lnTo>
                  <a:lnTo>
                    <a:pt x="2384" y="313"/>
                  </a:lnTo>
                  <a:lnTo>
                    <a:pt x="2325" y="292"/>
                  </a:lnTo>
                  <a:lnTo>
                    <a:pt x="2273" y="286"/>
                  </a:lnTo>
                  <a:lnTo>
                    <a:pt x="2236" y="289"/>
                  </a:lnTo>
                  <a:lnTo>
                    <a:pt x="2272" y="286"/>
                  </a:lnTo>
                  <a:lnTo>
                    <a:pt x="2315" y="290"/>
                  </a:lnTo>
                  <a:lnTo>
                    <a:pt x="2323" y="281"/>
                  </a:lnTo>
                  <a:lnTo>
                    <a:pt x="2333" y="250"/>
                  </a:lnTo>
                  <a:lnTo>
                    <a:pt x="2331" y="193"/>
                  </a:lnTo>
                  <a:lnTo>
                    <a:pt x="2300" y="130"/>
                  </a:lnTo>
                  <a:lnTo>
                    <a:pt x="2286" y="114"/>
                  </a:lnTo>
                  <a:lnTo>
                    <a:pt x="2270" y="100"/>
                  </a:lnTo>
                  <a:lnTo>
                    <a:pt x="2252" y="87"/>
                  </a:lnTo>
                  <a:lnTo>
                    <a:pt x="2233" y="75"/>
                  </a:lnTo>
                  <a:lnTo>
                    <a:pt x="2213" y="65"/>
                  </a:lnTo>
                  <a:lnTo>
                    <a:pt x="2145" y="44"/>
                  </a:lnTo>
                  <a:lnTo>
                    <a:pt x="2071" y="37"/>
                  </a:lnTo>
                  <a:lnTo>
                    <a:pt x="2016" y="41"/>
                  </a:lnTo>
                  <a:lnTo>
                    <a:pt x="1941" y="61"/>
                  </a:lnTo>
                  <a:lnTo>
                    <a:pt x="1920" y="71"/>
                  </a:lnTo>
                  <a:lnTo>
                    <a:pt x="1898" y="82"/>
                  </a:lnTo>
                  <a:lnTo>
                    <a:pt x="1879" y="96"/>
                  </a:lnTo>
                  <a:lnTo>
                    <a:pt x="1862" y="111"/>
                  </a:lnTo>
                  <a:lnTo>
                    <a:pt x="1847" y="127"/>
                  </a:lnTo>
                  <a:lnTo>
                    <a:pt x="1816" y="184"/>
                  </a:lnTo>
                  <a:lnTo>
                    <a:pt x="1840" y="137"/>
                  </a:lnTo>
                  <a:lnTo>
                    <a:pt x="1839" y="124"/>
                  </a:lnTo>
                  <a:lnTo>
                    <a:pt x="1804" y="104"/>
                  </a:lnTo>
                  <a:lnTo>
                    <a:pt x="1761" y="90"/>
                  </a:lnTo>
                  <a:lnTo>
                    <a:pt x="1687" y="83"/>
                  </a:lnTo>
                  <a:lnTo>
                    <a:pt x="1624" y="91"/>
                  </a:lnTo>
                  <a:lnTo>
                    <a:pt x="1563" y="114"/>
                  </a:lnTo>
                  <a:lnTo>
                    <a:pt x="1542" y="128"/>
                  </a:lnTo>
                  <a:lnTo>
                    <a:pt x="1522" y="144"/>
                  </a:lnTo>
                  <a:lnTo>
                    <a:pt x="1497" y="174"/>
                  </a:lnTo>
                  <a:lnTo>
                    <a:pt x="1545" y="126"/>
                  </a:lnTo>
                  <a:lnTo>
                    <a:pt x="1537" y="110"/>
                  </a:lnTo>
                  <a:lnTo>
                    <a:pt x="1513" y="83"/>
                  </a:lnTo>
                  <a:lnTo>
                    <a:pt x="1455" y="42"/>
                  </a:lnTo>
                  <a:lnTo>
                    <a:pt x="1386" y="16"/>
                  </a:lnTo>
                  <a:lnTo>
                    <a:pt x="1310" y="6"/>
                  </a:lnTo>
                  <a:lnTo>
                    <a:pt x="1290" y="6"/>
                  </a:lnTo>
                  <a:lnTo>
                    <a:pt x="1216" y="16"/>
                  </a:lnTo>
                  <a:lnTo>
                    <a:pt x="1147" y="40"/>
                  </a:lnTo>
                  <a:lnTo>
                    <a:pt x="1089" y="80"/>
                  </a:lnTo>
                  <a:lnTo>
                    <a:pt x="1048" y="132"/>
                  </a:lnTo>
                  <a:lnTo>
                    <a:pt x="1054" y="120"/>
                  </a:lnTo>
                  <a:lnTo>
                    <a:pt x="1097" y="73"/>
                  </a:lnTo>
                  <a:lnTo>
                    <a:pt x="1091" y="54"/>
                  </a:lnTo>
                  <a:lnTo>
                    <a:pt x="1058" y="34"/>
                  </a:lnTo>
                  <a:lnTo>
                    <a:pt x="980" y="8"/>
                  </a:lnTo>
                  <a:lnTo>
                    <a:pt x="894" y="0"/>
                  </a:lnTo>
                  <a:lnTo>
                    <a:pt x="787" y="12"/>
                  </a:lnTo>
                  <a:lnTo>
                    <a:pt x="709" y="41"/>
                  </a:lnTo>
                  <a:lnTo>
                    <a:pt x="644" y="87"/>
                  </a:lnTo>
                  <a:lnTo>
                    <a:pt x="601" y="151"/>
                  </a:lnTo>
                  <a:lnTo>
                    <a:pt x="588" y="232"/>
                  </a:lnTo>
                  <a:lnTo>
                    <a:pt x="588" y="222"/>
                  </a:lnTo>
                  <a:lnTo>
                    <a:pt x="596" y="167"/>
                  </a:lnTo>
                  <a:lnTo>
                    <a:pt x="564" y="167"/>
                  </a:lnTo>
                  <a:lnTo>
                    <a:pt x="521" y="178"/>
                  </a:lnTo>
                  <a:lnTo>
                    <a:pt x="479" y="195"/>
                  </a:lnTo>
                  <a:lnTo>
                    <a:pt x="459" y="206"/>
                  </a:lnTo>
                  <a:lnTo>
                    <a:pt x="441" y="218"/>
                  </a:lnTo>
                  <a:lnTo>
                    <a:pt x="425" y="231"/>
                  </a:lnTo>
                  <a:lnTo>
                    <a:pt x="409" y="247"/>
                  </a:lnTo>
                  <a:lnTo>
                    <a:pt x="396" y="262"/>
                  </a:lnTo>
                  <a:lnTo>
                    <a:pt x="385" y="279"/>
                  </a:lnTo>
                  <a:lnTo>
                    <a:pt x="374" y="306"/>
                  </a:lnTo>
                  <a:lnTo>
                    <a:pt x="371" y="366"/>
                  </a:lnTo>
                  <a:lnTo>
                    <a:pt x="371" y="318"/>
                  </a:lnTo>
                  <a:lnTo>
                    <a:pt x="353" y="314"/>
                  </a:lnTo>
                  <a:lnTo>
                    <a:pt x="326" y="323"/>
                  </a:lnTo>
                  <a:lnTo>
                    <a:pt x="271" y="350"/>
                  </a:lnTo>
                  <a:lnTo>
                    <a:pt x="237" y="381"/>
                  </a:lnTo>
                  <a:lnTo>
                    <a:pt x="214" y="425"/>
                  </a:lnTo>
                  <a:lnTo>
                    <a:pt x="236" y="383"/>
                  </a:lnTo>
                  <a:lnTo>
                    <a:pt x="204" y="384"/>
                  </a:lnTo>
                  <a:lnTo>
                    <a:pt x="180" y="387"/>
                  </a:lnTo>
                  <a:lnTo>
                    <a:pt x="116" y="407"/>
                  </a:lnTo>
                  <a:lnTo>
                    <a:pt x="61" y="439"/>
                  </a:lnTo>
                  <a:lnTo>
                    <a:pt x="45" y="453"/>
                  </a:lnTo>
                  <a:lnTo>
                    <a:pt x="19" y="481"/>
                  </a:lnTo>
                  <a:lnTo>
                    <a:pt x="0" y="529"/>
                  </a:lnTo>
                  <a:lnTo>
                    <a:pt x="5" y="594"/>
                  </a:lnTo>
                  <a:lnTo>
                    <a:pt x="31" y="641"/>
                  </a:lnTo>
                  <a:lnTo>
                    <a:pt x="73" y="680"/>
                  </a:lnTo>
                  <a:lnTo>
                    <a:pt x="130" y="709"/>
                  </a:lnTo>
                  <a:lnTo>
                    <a:pt x="198" y="725"/>
                  </a:lnTo>
                  <a:lnTo>
                    <a:pt x="269" y="726"/>
                  </a:lnTo>
                  <a:lnTo>
                    <a:pt x="331" y="714"/>
                  </a:lnTo>
                  <a:lnTo>
                    <a:pt x="401" y="684"/>
                  </a:lnTo>
                  <a:lnTo>
                    <a:pt x="450" y="642"/>
                  </a:lnTo>
                  <a:lnTo>
                    <a:pt x="471" y="604"/>
                  </a:lnTo>
                  <a:lnTo>
                    <a:pt x="466" y="618"/>
                  </a:lnTo>
                  <a:lnTo>
                    <a:pt x="433" y="658"/>
                  </a:lnTo>
                  <a:lnTo>
                    <a:pt x="429" y="679"/>
                  </a:lnTo>
                  <a:lnTo>
                    <a:pt x="463" y="723"/>
                  </a:lnTo>
                  <a:lnTo>
                    <a:pt x="515" y="758"/>
                  </a:lnTo>
                  <a:lnTo>
                    <a:pt x="580" y="781"/>
                  </a:lnTo>
                  <a:lnTo>
                    <a:pt x="651" y="790"/>
                  </a:lnTo>
                  <a:lnTo>
                    <a:pt x="723" y="784"/>
                  </a:lnTo>
                  <a:lnTo>
                    <a:pt x="791" y="760"/>
                  </a:lnTo>
                  <a:lnTo>
                    <a:pt x="835" y="730"/>
                  </a:lnTo>
                  <a:lnTo>
                    <a:pt x="880" y="671"/>
                  </a:lnTo>
                  <a:lnTo>
                    <a:pt x="838" y="727"/>
                  </a:lnTo>
                  <a:lnTo>
                    <a:pt x="857" y="742"/>
                  </a:lnTo>
                  <a:lnTo>
                    <a:pt x="874" y="751"/>
                  </a:lnTo>
                  <a:lnTo>
                    <a:pt x="934" y="774"/>
                  </a:lnTo>
                  <a:lnTo>
                    <a:pt x="994" y="782"/>
                  </a:lnTo>
                  <a:lnTo>
                    <a:pt x="1075" y="775"/>
                  </a:lnTo>
                  <a:lnTo>
                    <a:pt x="1142" y="750"/>
                  </a:lnTo>
                  <a:lnTo>
                    <a:pt x="1205" y="704"/>
                  </a:lnTo>
                  <a:lnTo>
                    <a:pt x="1192" y="717"/>
                  </a:lnTo>
                  <a:lnTo>
                    <a:pt x="1124" y="758"/>
                  </a:lnTo>
                  <a:lnTo>
                    <a:pt x="1149" y="775"/>
                  </a:lnTo>
                  <a:lnTo>
                    <a:pt x="1171" y="784"/>
                  </a:lnTo>
                  <a:lnTo>
                    <a:pt x="1196" y="791"/>
                  </a:lnTo>
                  <a:lnTo>
                    <a:pt x="1279" y="800"/>
                  </a:lnTo>
                  <a:lnTo>
                    <a:pt x="1352" y="790"/>
                  </a:lnTo>
                  <a:lnTo>
                    <a:pt x="1423" y="762"/>
                  </a:lnTo>
                  <a:lnTo>
                    <a:pt x="1470" y="726"/>
                  </a:lnTo>
                  <a:lnTo>
                    <a:pt x="1514" y="660"/>
                  </a:lnTo>
                  <a:lnTo>
                    <a:pt x="1475" y="721"/>
                  </a:lnTo>
                  <a:lnTo>
                    <a:pt x="1484" y="732"/>
                  </a:lnTo>
                  <a:lnTo>
                    <a:pt x="1497" y="741"/>
                  </a:lnTo>
                  <a:lnTo>
                    <a:pt x="1559" y="770"/>
                  </a:lnTo>
                  <a:lnTo>
                    <a:pt x="1681" y="796"/>
                  </a:lnTo>
                  <a:lnTo>
                    <a:pt x="1821" y="793"/>
                  </a:lnTo>
                  <a:lnTo>
                    <a:pt x="1934" y="759"/>
                  </a:lnTo>
                  <a:lnTo>
                    <a:pt x="1956" y="749"/>
                  </a:lnTo>
                  <a:lnTo>
                    <a:pt x="1977" y="737"/>
                  </a:lnTo>
                  <a:lnTo>
                    <a:pt x="1996" y="723"/>
                  </a:lnTo>
                  <a:lnTo>
                    <a:pt x="2015" y="708"/>
                  </a:lnTo>
                  <a:lnTo>
                    <a:pt x="2033" y="692"/>
                  </a:lnTo>
                  <a:lnTo>
                    <a:pt x="2049" y="674"/>
                  </a:lnTo>
                  <a:lnTo>
                    <a:pt x="2064" y="654"/>
                  </a:lnTo>
                  <a:lnTo>
                    <a:pt x="2079" y="632"/>
                  </a:lnTo>
                  <a:lnTo>
                    <a:pt x="2092" y="610"/>
                  </a:lnTo>
                  <a:lnTo>
                    <a:pt x="2081" y="631"/>
                  </a:lnTo>
                  <a:lnTo>
                    <a:pt x="2031" y="693"/>
                  </a:lnTo>
                  <a:lnTo>
                    <a:pt x="2030" y="703"/>
                  </a:lnTo>
                  <a:lnTo>
                    <a:pt x="2057" y="721"/>
                  </a:lnTo>
                  <a:lnTo>
                    <a:pt x="2099" y="737"/>
                  </a:lnTo>
                  <a:lnTo>
                    <a:pt x="2178" y="750"/>
                  </a:lnTo>
                  <a:lnTo>
                    <a:pt x="2251" y="743"/>
                  </a:lnTo>
                  <a:lnTo>
                    <a:pt x="2307" y="723"/>
                  </a:lnTo>
                  <a:lnTo>
                    <a:pt x="2357" y="685"/>
                  </a:lnTo>
                  <a:lnTo>
                    <a:pt x="2396" y="629"/>
                  </a:lnTo>
                  <a:lnTo>
                    <a:pt x="2390" y="641"/>
                  </a:lnTo>
                  <a:lnTo>
                    <a:pt x="2348" y="693"/>
                  </a:lnTo>
                  <a:lnTo>
                    <a:pt x="2358" y="706"/>
                  </a:lnTo>
                  <a:lnTo>
                    <a:pt x="2393" y="712"/>
                  </a:lnTo>
                  <a:lnTo>
                    <a:pt x="2474" y="713"/>
                  </a:lnTo>
                  <a:lnTo>
                    <a:pt x="2545" y="697"/>
                  </a:lnTo>
                  <a:lnTo>
                    <a:pt x="2605" y="668"/>
                  </a:lnTo>
                  <a:lnTo>
                    <a:pt x="2625" y="653"/>
                  </a:lnTo>
                  <a:lnTo>
                    <a:pt x="2642" y="637"/>
                  </a:lnTo>
                  <a:lnTo>
                    <a:pt x="2657" y="620"/>
                  </a:lnTo>
                  <a:lnTo>
                    <a:pt x="2673" y="593"/>
                  </a:lnTo>
                  <a:lnTo>
                    <a:pt x="2685" y="548"/>
                  </a:lnTo>
                </a:path>
              </a:pathLst>
            </a:custGeom>
            <a:solidFill>
              <a:srgbClr val="33CC33"/>
            </a:solidFill>
            <a:ln w="12700" cap="rnd" cmpd="sng">
              <a:solidFill>
                <a:schemeClr val="bg2"/>
              </a:solidFill>
              <a:prstDash val="solid"/>
              <a:round/>
              <a:headEnd/>
              <a:tailEnd/>
            </a:ln>
            <a:effectLst/>
          </p:spPr>
          <p:txBody>
            <a:bodyPr/>
            <a:lstStyle/>
            <a:p>
              <a:endParaRPr lang="it-IT"/>
            </a:p>
          </p:txBody>
        </p:sp>
        <p:sp>
          <p:nvSpPr>
            <p:cNvPr id="152600" name="Freeform 24"/>
            <p:cNvSpPr>
              <a:spLocks/>
            </p:cNvSpPr>
            <p:nvPr/>
          </p:nvSpPr>
          <p:spPr bwMode="auto">
            <a:xfrm>
              <a:off x="2837" y="3062"/>
              <a:ext cx="1634" cy="818"/>
            </a:xfrm>
            <a:custGeom>
              <a:avLst/>
              <a:gdLst/>
              <a:ahLst/>
              <a:cxnLst>
                <a:cxn ang="0">
                  <a:pos x="2656" y="460"/>
                </a:cxn>
                <a:cxn ang="0">
                  <a:pos x="2570" y="390"/>
                </a:cxn>
                <a:cxn ang="0">
                  <a:pos x="2425" y="366"/>
                </a:cxn>
                <a:cxn ang="0">
                  <a:pos x="2431" y="366"/>
                </a:cxn>
                <a:cxn ang="0">
                  <a:pos x="2384" y="313"/>
                </a:cxn>
                <a:cxn ang="0">
                  <a:pos x="2236" y="289"/>
                </a:cxn>
                <a:cxn ang="0">
                  <a:pos x="2323" y="281"/>
                </a:cxn>
                <a:cxn ang="0">
                  <a:pos x="2300" y="130"/>
                </a:cxn>
                <a:cxn ang="0">
                  <a:pos x="2252" y="87"/>
                </a:cxn>
                <a:cxn ang="0">
                  <a:pos x="2145" y="44"/>
                </a:cxn>
                <a:cxn ang="0">
                  <a:pos x="1941" y="61"/>
                </a:cxn>
                <a:cxn ang="0">
                  <a:pos x="1879" y="96"/>
                </a:cxn>
                <a:cxn ang="0">
                  <a:pos x="1816" y="184"/>
                </a:cxn>
                <a:cxn ang="0">
                  <a:pos x="1804" y="104"/>
                </a:cxn>
                <a:cxn ang="0">
                  <a:pos x="1624" y="91"/>
                </a:cxn>
                <a:cxn ang="0">
                  <a:pos x="1522" y="144"/>
                </a:cxn>
                <a:cxn ang="0">
                  <a:pos x="1537" y="110"/>
                </a:cxn>
                <a:cxn ang="0">
                  <a:pos x="1386" y="16"/>
                </a:cxn>
                <a:cxn ang="0">
                  <a:pos x="1216" y="16"/>
                </a:cxn>
                <a:cxn ang="0">
                  <a:pos x="1048" y="132"/>
                </a:cxn>
                <a:cxn ang="0">
                  <a:pos x="1091" y="54"/>
                </a:cxn>
                <a:cxn ang="0">
                  <a:pos x="894" y="0"/>
                </a:cxn>
                <a:cxn ang="0">
                  <a:pos x="644" y="87"/>
                </a:cxn>
                <a:cxn ang="0">
                  <a:pos x="588" y="222"/>
                </a:cxn>
                <a:cxn ang="0">
                  <a:pos x="521" y="178"/>
                </a:cxn>
                <a:cxn ang="0">
                  <a:pos x="441" y="218"/>
                </a:cxn>
                <a:cxn ang="0">
                  <a:pos x="396" y="262"/>
                </a:cxn>
                <a:cxn ang="0">
                  <a:pos x="371" y="366"/>
                </a:cxn>
                <a:cxn ang="0">
                  <a:pos x="326" y="323"/>
                </a:cxn>
                <a:cxn ang="0">
                  <a:pos x="214" y="425"/>
                </a:cxn>
                <a:cxn ang="0">
                  <a:pos x="180" y="387"/>
                </a:cxn>
                <a:cxn ang="0">
                  <a:pos x="45" y="453"/>
                </a:cxn>
                <a:cxn ang="0">
                  <a:pos x="5" y="594"/>
                </a:cxn>
                <a:cxn ang="0">
                  <a:pos x="130" y="709"/>
                </a:cxn>
                <a:cxn ang="0">
                  <a:pos x="331" y="714"/>
                </a:cxn>
                <a:cxn ang="0">
                  <a:pos x="471" y="604"/>
                </a:cxn>
                <a:cxn ang="0">
                  <a:pos x="429" y="679"/>
                </a:cxn>
                <a:cxn ang="0">
                  <a:pos x="580" y="781"/>
                </a:cxn>
                <a:cxn ang="0">
                  <a:pos x="791" y="760"/>
                </a:cxn>
                <a:cxn ang="0">
                  <a:pos x="838" y="727"/>
                </a:cxn>
                <a:cxn ang="0">
                  <a:pos x="934" y="774"/>
                </a:cxn>
                <a:cxn ang="0">
                  <a:pos x="1142" y="750"/>
                </a:cxn>
                <a:cxn ang="0">
                  <a:pos x="1124" y="758"/>
                </a:cxn>
                <a:cxn ang="0">
                  <a:pos x="1196" y="791"/>
                </a:cxn>
                <a:cxn ang="0">
                  <a:pos x="1423" y="762"/>
                </a:cxn>
                <a:cxn ang="0">
                  <a:pos x="1475" y="721"/>
                </a:cxn>
                <a:cxn ang="0">
                  <a:pos x="1559" y="770"/>
                </a:cxn>
                <a:cxn ang="0">
                  <a:pos x="1934" y="759"/>
                </a:cxn>
                <a:cxn ang="0">
                  <a:pos x="1996" y="723"/>
                </a:cxn>
                <a:cxn ang="0">
                  <a:pos x="2049" y="674"/>
                </a:cxn>
                <a:cxn ang="0">
                  <a:pos x="2092" y="610"/>
                </a:cxn>
                <a:cxn ang="0">
                  <a:pos x="2030" y="703"/>
                </a:cxn>
                <a:cxn ang="0">
                  <a:pos x="2178" y="750"/>
                </a:cxn>
                <a:cxn ang="0">
                  <a:pos x="2357" y="685"/>
                </a:cxn>
                <a:cxn ang="0">
                  <a:pos x="2348" y="693"/>
                </a:cxn>
                <a:cxn ang="0">
                  <a:pos x="2474" y="713"/>
                </a:cxn>
                <a:cxn ang="0">
                  <a:pos x="2625" y="653"/>
                </a:cxn>
                <a:cxn ang="0">
                  <a:pos x="2673" y="593"/>
                </a:cxn>
              </a:cxnLst>
              <a:rect l="0" t="0" r="r" b="b"/>
              <a:pathLst>
                <a:path w="2686" h="801">
                  <a:moveTo>
                    <a:pt x="2685" y="548"/>
                  </a:moveTo>
                  <a:lnTo>
                    <a:pt x="2680" y="512"/>
                  </a:lnTo>
                  <a:lnTo>
                    <a:pt x="2656" y="460"/>
                  </a:lnTo>
                  <a:lnTo>
                    <a:pt x="2615" y="417"/>
                  </a:lnTo>
                  <a:lnTo>
                    <a:pt x="2593" y="402"/>
                  </a:lnTo>
                  <a:lnTo>
                    <a:pt x="2570" y="390"/>
                  </a:lnTo>
                  <a:lnTo>
                    <a:pt x="2517" y="373"/>
                  </a:lnTo>
                  <a:lnTo>
                    <a:pt x="2441" y="365"/>
                  </a:lnTo>
                  <a:lnTo>
                    <a:pt x="2425" y="366"/>
                  </a:lnTo>
                  <a:lnTo>
                    <a:pt x="2341" y="380"/>
                  </a:lnTo>
                  <a:lnTo>
                    <a:pt x="2356" y="376"/>
                  </a:lnTo>
                  <a:lnTo>
                    <a:pt x="2431" y="366"/>
                  </a:lnTo>
                  <a:lnTo>
                    <a:pt x="2430" y="349"/>
                  </a:lnTo>
                  <a:lnTo>
                    <a:pt x="2418" y="336"/>
                  </a:lnTo>
                  <a:lnTo>
                    <a:pt x="2384" y="313"/>
                  </a:lnTo>
                  <a:lnTo>
                    <a:pt x="2325" y="292"/>
                  </a:lnTo>
                  <a:lnTo>
                    <a:pt x="2273" y="286"/>
                  </a:lnTo>
                  <a:lnTo>
                    <a:pt x="2236" y="289"/>
                  </a:lnTo>
                  <a:lnTo>
                    <a:pt x="2272" y="286"/>
                  </a:lnTo>
                  <a:lnTo>
                    <a:pt x="2315" y="290"/>
                  </a:lnTo>
                  <a:lnTo>
                    <a:pt x="2323" y="281"/>
                  </a:lnTo>
                  <a:lnTo>
                    <a:pt x="2333" y="250"/>
                  </a:lnTo>
                  <a:lnTo>
                    <a:pt x="2331" y="193"/>
                  </a:lnTo>
                  <a:lnTo>
                    <a:pt x="2300" y="130"/>
                  </a:lnTo>
                  <a:lnTo>
                    <a:pt x="2286" y="114"/>
                  </a:lnTo>
                  <a:lnTo>
                    <a:pt x="2270" y="100"/>
                  </a:lnTo>
                  <a:lnTo>
                    <a:pt x="2252" y="87"/>
                  </a:lnTo>
                  <a:lnTo>
                    <a:pt x="2233" y="75"/>
                  </a:lnTo>
                  <a:lnTo>
                    <a:pt x="2213" y="65"/>
                  </a:lnTo>
                  <a:lnTo>
                    <a:pt x="2145" y="44"/>
                  </a:lnTo>
                  <a:lnTo>
                    <a:pt x="2071" y="37"/>
                  </a:lnTo>
                  <a:lnTo>
                    <a:pt x="2016" y="41"/>
                  </a:lnTo>
                  <a:lnTo>
                    <a:pt x="1941" y="61"/>
                  </a:lnTo>
                  <a:lnTo>
                    <a:pt x="1920" y="71"/>
                  </a:lnTo>
                  <a:lnTo>
                    <a:pt x="1898" y="82"/>
                  </a:lnTo>
                  <a:lnTo>
                    <a:pt x="1879" y="96"/>
                  </a:lnTo>
                  <a:lnTo>
                    <a:pt x="1862" y="111"/>
                  </a:lnTo>
                  <a:lnTo>
                    <a:pt x="1847" y="127"/>
                  </a:lnTo>
                  <a:lnTo>
                    <a:pt x="1816" y="184"/>
                  </a:lnTo>
                  <a:lnTo>
                    <a:pt x="1840" y="137"/>
                  </a:lnTo>
                  <a:lnTo>
                    <a:pt x="1839" y="124"/>
                  </a:lnTo>
                  <a:lnTo>
                    <a:pt x="1804" y="104"/>
                  </a:lnTo>
                  <a:lnTo>
                    <a:pt x="1761" y="90"/>
                  </a:lnTo>
                  <a:lnTo>
                    <a:pt x="1687" y="83"/>
                  </a:lnTo>
                  <a:lnTo>
                    <a:pt x="1624" y="91"/>
                  </a:lnTo>
                  <a:lnTo>
                    <a:pt x="1563" y="114"/>
                  </a:lnTo>
                  <a:lnTo>
                    <a:pt x="1542" y="128"/>
                  </a:lnTo>
                  <a:lnTo>
                    <a:pt x="1522" y="144"/>
                  </a:lnTo>
                  <a:lnTo>
                    <a:pt x="1497" y="174"/>
                  </a:lnTo>
                  <a:lnTo>
                    <a:pt x="1545" y="126"/>
                  </a:lnTo>
                  <a:lnTo>
                    <a:pt x="1537" y="110"/>
                  </a:lnTo>
                  <a:lnTo>
                    <a:pt x="1513" y="83"/>
                  </a:lnTo>
                  <a:lnTo>
                    <a:pt x="1455" y="42"/>
                  </a:lnTo>
                  <a:lnTo>
                    <a:pt x="1386" y="16"/>
                  </a:lnTo>
                  <a:lnTo>
                    <a:pt x="1310" y="6"/>
                  </a:lnTo>
                  <a:lnTo>
                    <a:pt x="1290" y="6"/>
                  </a:lnTo>
                  <a:lnTo>
                    <a:pt x="1216" y="16"/>
                  </a:lnTo>
                  <a:lnTo>
                    <a:pt x="1147" y="40"/>
                  </a:lnTo>
                  <a:lnTo>
                    <a:pt x="1089" y="80"/>
                  </a:lnTo>
                  <a:lnTo>
                    <a:pt x="1048" y="132"/>
                  </a:lnTo>
                  <a:lnTo>
                    <a:pt x="1054" y="120"/>
                  </a:lnTo>
                  <a:lnTo>
                    <a:pt x="1097" y="73"/>
                  </a:lnTo>
                  <a:lnTo>
                    <a:pt x="1091" y="54"/>
                  </a:lnTo>
                  <a:lnTo>
                    <a:pt x="1058" y="34"/>
                  </a:lnTo>
                  <a:lnTo>
                    <a:pt x="980" y="8"/>
                  </a:lnTo>
                  <a:lnTo>
                    <a:pt x="894" y="0"/>
                  </a:lnTo>
                  <a:lnTo>
                    <a:pt x="787" y="12"/>
                  </a:lnTo>
                  <a:lnTo>
                    <a:pt x="709" y="41"/>
                  </a:lnTo>
                  <a:lnTo>
                    <a:pt x="644" y="87"/>
                  </a:lnTo>
                  <a:lnTo>
                    <a:pt x="601" y="151"/>
                  </a:lnTo>
                  <a:lnTo>
                    <a:pt x="588" y="232"/>
                  </a:lnTo>
                  <a:lnTo>
                    <a:pt x="588" y="222"/>
                  </a:lnTo>
                  <a:lnTo>
                    <a:pt x="596" y="167"/>
                  </a:lnTo>
                  <a:lnTo>
                    <a:pt x="564" y="167"/>
                  </a:lnTo>
                  <a:lnTo>
                    <a:pt x="521" y="178"/>
                  </a:lnTo>
                  <a:lnTo>
                    <a:pt x="479" y="195"/>
                  </a:lnTo>
                  <a:lnTo>
                    <a:pt x="459" y="206"/>
                  </a:lnTo>
                  <a:lnTo>
                    <a:pt x="441" y="218"/>
                  </a:lnTo>
                  <a:lnTo>
                    <a:pt x="425" y="231"/>
                  </a:lnTo>
                  <a:lnTo>
                    <a:pt x="409" y="247"/>
                  </a:lnTo>
                  <a:lnTo>
                    <a:pt x="396" y="262"/>
                  </a:lnTo>
                  <a:lnTo>
                    <a:pt x="385" y="279"/>
                  </a:lnTo>
                  <a:lnTo>
                    <a:pt x="374" y="306"/>
                  </a:lnTo>
                  <a:lnTo>
                    <a:pt x="371" y="366"/>
                  </a:lnTo>
                  <a:lnTo>
                    <a:pt x="371" y="318"/>
                  </a:lnTo>
                  <a:lnTo>
                    <a:pt x="353" y="314"/>
                  </a:lnTo>
                  <a:lnTo>
                    <a:pt x="326" y="323"/>
                  </a:lnTo>
                  <a:lnTo>
                    <a:pt x="271" y="350"/>
                  </a:lnTo>
                  <a:lnTo>
                    <a:pt x="237" y="381"/>
                  </a:lnTo>
                  <a:lnTo>
                    <a:pt x="214" y="425"/>
                  </a:lnTo>
                  <a:lnTo>
                    <a:pt x="236" y="383"/>
                  </a:lnTo>
                  <a:lnTo>
                    <a:pt x="204" y="384"/>
                  </a:lnTo>
                  <a:lnTo>
                    <a:pt x="180" y="387"/>
                  </a:lnTo>
                  <a:lnTo>
                    <a:pt x="116" y="407"/>
                  </a:lnTo>
                  <a:lnTo>
                    <a:pt x="61" y="439"/>
                  </a:lnTo>
                  <a:lnTo>
                    <a:pt x="45" y="453"/>
                  </a:lnTo>
                  <a:lnTo>
                    <a:pt x="19" y="481"/>
                  </a:lnTo>
                  <a:lnTo>
                    <a:pt x="0" y="529"/>
                  </a:lnTo>
                  <a:lnTo>
                    <a:pt x="5" y="594"/>
                  </a:lnTo>
                  <a:lnTo>
                    <a:pt x="31" y="641"/>
                  </a:lnTo>
                  <a:lnTo>
                    <a:pt x="73" y="680"/>
                  </a:lnTo>
                  <a:lnTo>
                    <a:pt x="130" y="709"/>
                  </a:lnTo>
                  <a:lnTo>
                    <a:pt x="198" y="725"/>
                  </a:lnTo>
                  <a:lnTo>
                    <a:pt x="269" y="726"/>
                  </a:lnTo>
                  <a:lnTo>
                    <a:pt x="331" y="714"/>
                  </a:lnTo>
                  <a:lnTo>
                    <a:pt x="401" y="684"/>
                  </a:lnTo>
                  <a:lnTo>
                    <a:pt x="450" y="642"/>
                  </a:lnTo>
                  <a:lnTo>
                    <a:pt x="471" y="604"/>
                  </a:lnTo>
                  <a:lnTo>
                    <a:pt x="466" y="618"/>
                  </a:lnTo>
                  <a:lnTo>
                    <a:pt x="433" y="658"/>
                  </a:lnTo>
                  <a:lnTo>
                    <a:pt x="429" y="679"/>
                  </a:lnTo>
                  <a:lnTo>
                    <a:pt x="463" y="723"/>
                  </a:lnTo>
                  <a:lnTo>
                    <a:pt x="515" y="758"/>
                  </a:lnTo>
                  <a:lnTo>
                    <a:pt x="580" y="781"/>
                  </a:lnTo>
                  <a:lnTo>
                    <a:pt x="651" y="790"/>
                  </a:lnTo>
                  <a:lnTo>
                    <a:pt x="723" y="784"/>
                  </a:lnTo>
                  <a:lnTo>
                    <a:pt x="791" y="760"/>
                  </a:lnTo>
                  <a:lnTo>
                    <a:pt x="835" y="730"/>
                  </a:lnTo>
                  <a:lnTo>
                    <a:pt x="880" y="671"/>
                  </a:lnTo>
                  <a:lnTo>
                    <a:pt x="838" y="727"/>
                  </a:lnTo>
                  <a:lnTo>
                    <a:pt x="857" y="742"/>
                  </a:lnTo>
                  <a:lnTo>
                    <a:pt x="874" y="751"/>
                  </a:lnTo>
                  <a:lnTo>
                    <a:pt x="934" y="774"/>
                  </a:lnTo>
                  <a:lnTo>
                    <a:pt x="994" y="782"/>
                  </a:lnTo>
                  <a:lnTo>
                    <a:pt x="1075" y="775"/>
                  </a:lnTo>
                  <a:lnTo>
                    <a:pt x="1142" y="750"/>
                  </a:lnTo>
                  <a:lnTo>
                    <a:pt x="1205" y="704"/>
                  </a:lnTo>
                  <a:lnTo>
                    <a:pt x="1192" y="717"/>
                  </a:lnTo>
                  <a:lnTo>
                    <a:pt x="1124" y="758"/>
                  </a:lnTo>
                  <a:lnTo>
                    <a:pt x="1149" y="775"/>
                  </a:lnTo>
                  <a:lnTo>
                    <a:pt x="1171" y="784"/>
                  </a:lnTo>
                  <a:lnTo>
                    <a:pt x="1196" y="791"/>
                  </a:lnTo>
                  <a:lnTo>
                    <a:pt x="1279" y="800"/>
                  </a:lnTo>
                  <a:lnTo>
                    <a:pt x="1352" y="790"/>
                  </a:lnTo>
                  <a:lnTo>
                    <a:pt x="1423" y="762"/>
                  </a:lnTo>
                  <a:lnTo>
                    <a:pt x="1470" y="726"/>
                  </a:lnTo>
                  <a:lnTo>
                    <a:pt x="1514" y="660"/>
                  </a:lnTo>
                  <a:lnTo>
                    <a:pt x="1475" y="721"/>
                  </a:lnTo>
                  <a:lnTo>
                    <a:pt x="1484" y="732"/>
                  </a:lnTo>
                  <a:lnTo>
                    <a:pt x="1497" y="741"/>
                  </a:lnTo>
                  <a:lnTo>
                    <a:pt x="1559" y="770"/>
                  </a:lnTo>
                  <a:lnTo>
                    <a:pt x="1681" y="796"/>
                  </a:lnTo>
                  <a:lnTo>
                    <a:pt x="1821" y="793"/>
                  </a:lnTo>
                  <a:lnTo>
                    <a:pt x="1934" y="759"/>
                  </a:lnTo>
                  <a:lnTo>
                    <a:pt x="1956" y="749"/>
                  </a:lnTo>
                  <a:lnTo>
                    <a:pt x="1977" y="737"/>
                  </a:lnTo>
                  <a:lnTo>
                    <a:pt x="1996" y="723"/>
                  </a:lnTo>
                  <a:lnTo>
                    <a:pt x="2015" y="708"/>
                  </a:lnTo>
                  <a:lnTo>
                    <a:pt x="2033" y="692"/>
                  </a:lnTo>
                  <a:lnTo>
                    <a:pt x="2049" y="674"/>
                  </a:lnTo>
                  <a:lnTo>
                    <a:pt x="2064" y="654"/>
                  </a:lnTo>
                  <a:lnTo>
                    <a:pt x="2079" y="632"/>
                  </a:lnTo>
                  <a:lnTo>
                    <a:pt x="2092" y="610"/>
                  </a:lnTo>
                  <a:lnTo>
                    <a:pt x="2081" y="631"/>
                  </a:lnTo>
                  <a:lnTo>
                    <a:pt x="2031" y="693"/>
                  </a:lnTo>
                  <a:lnTo>
                    <a:pt x="2030" y="703"/>
                  </a:lnTo>
                  <a:lnTo>
                    <a:pt x="2057" y="721"/>
                  </a:lnTo>
                  <a:lnTo>
                    <a:pt x="2099" y="737"/>
                  </a:lnTo>
                  <a:lnTo>
                    <a:pt x="2178" y="750"/>
                  </a:lnTo>
                  <a:lnTo>
                    <a:pt x="2251" y="743"/>
                  </a:lnTo>
                  <a:lnTo>
                    <a:pt x="2307" y="723"/>
                  </a:lnTo>
                  <a:lnTo>
                    <a:pt x="2357" y="685"/>
                  </a:lnTo>
                  <a:lnTo>
                    <a:pt x="2396" y="629"/>
                  </a:lnTo>
                  <a:lnTo>
                    <a:pt x="2390" y="641"/>
                  </a:lnTo>
                  <a:lnTo>
                    <a:pt x="2348" y="693"/>
                  </a:lnTo>
                  <a:lnTo>
                    <a:pt x="2358" y="706"/>
                  </a:lnTo>
                  <a:lnTo>
                    <a:pt x="2393" y="712"/>
                  </a:lnTo>
                  <a:lnTo>
                    <a:pt x="2474" y="713"/>
                  </a:lnTo>
                  <a:lnTo>
                    <a:pt x="2545" y="697"/>
                  </a:lnTo>
                  <a:lnTo>
                    <a:pt x="2605" y="668"/>
                  </a:lnTo>
                  <a:lnTo>
                    <a:pt x="2625" y="653"/>
                  </a:lnTo>
                  <a:lnTo>
                    <a:pt x="2642" y="637"/>
                  </a:lnTo>
                  <a:lnTo>
                    <a:pt x="2657" y="620"/>
                  </a:lnTo>
                  <a:lnTo>
                    <a:pt x="2673" y="593"/>
                  </a:lnTo>
                  <a:lnTo>
                    <a:pt x="2685" y="548"/>
                  </a:lnTo>
                </a:path>
              </a:pathLst>
            </a:custGeom>
            <a:solidFill>
              <a:srgbClr val="33CC33"/>
            </a:solidFill>
            <a:ln w="12700" cap="rnd" cmpd="sng">
              <a:solidFill>
                <a:schemeClr val="bg2"/>
              </a:solidFill>
              <a:prstDash val="solid"/>
              <a:round/>
              <a:headEnd/>
              <a:tailEnd/>
            </a:ln>
            <a:effectLst/>
          </p:spPr>
          <p:txBody>
            <a:bodyPr/>
            <a:lstStyle/>
            <a:p>
              <a:endParaRPr lang="it-IT"/>
            </a:p>
          </p:txBody>
        </p:sp>
        <p:sp>
          <p:nvSpPr>
            <p:cNvPr id="152601" name="Freeform 25"/>
            <p:cNvSpPr>
              <a:spLocks/>
            </p:cNvSpPr>
            <p:nvPr/>
          </p:nvSpPr>
          <p:spPr bwMode="auto">
            <a:xfrm>
              <a:off x="4192" y="2104"/>
              <a:ext cx="1634" cy="818"/>
            </a:xfrm>
            <a:custGeom>
              <a:avLst/>
              <a:gdLst/>
              <a:ahLst/>
              <a:cxnLst>
                <a:cxn ang="0">
                  <a:pos x="2656" y="460"/>
                </a:cxn>
                <a:cxn ang="0">
                  <a:pos x="2570" y="390"/>
                </a:cxn>
                <a:cxn ang="0">
                  <a:pos x="2425" y="366"/>
                </a:cxn>
                <a:cxn ang="0">
                  <a:pos x="2431" y="366"/>
                </a:cxn>
                <a:cxn ang="0">
                  <a:pos x="2384" y="313"/>
                </a:cxn>
                <a:cxn ang="0">
                  <a:pos x="2236" y="289"/>
                </a:cxn>
                <a:cxn ang="0">
                  <a:pos x="2323" y="281"/>
                </a:cxn>
                <a:cxn ang="0">
                  <a:pos x="2300" y="130"/>
                </a:cxn>
                <a:cxn ang="0">
                  <a:pos x="2252" y="87"/>
                </a:cxn>
                <a:cxn ang="0">
                  <a:pos x="2145" y="44"/>
                </a:cxn>
                <a:cxn ang="0">
                  <a:pos x="1941" y="61"/>
                </a:cxn>
                <a:cxn ang="0">
                  <a:pos x="1879" y="96"/>
                </a:cxn>
                <a:cxn ang="0">
                  <a:pos x="1816" y="184"/>
                </a:cxn>
                <a:cxn ang="0">
                  <a:pos x="1804" y="104"/>
                </a:cxn>
                <a:cxn ang="0">
                  <a:pos x="1624" y="91"/>
                </a:cxn>
                <a:cxn ang="0">
                  <a:pos x="1522" y="144"/>
                </a:cxn>
                <a:cxn ang="0">
                  <a:pos x="1537" y="110"/>
                </a:cxn>
                <a:cxn ang="0">
                  <a:pos x="1386" y="16"/>
                </a:cxn>
                <a:cxn ang="0">
                  <a:pos x="1216" y="16"/>
                </a:cxn>
                <a:cxn ang="0">
                  <a:pos x="1048" y="132"/>
                </a:cxn>
                <a:cxn ang="0">
                  <a:pos x="1091" y="54"/>
                </a:cxn>
                <a:cxn ang="0">
                  <a:pos x="894" y="0"/>
                </a:cxn>
                <a:cxn ang="0">
                  <a:pos x="644" y="87"/>
                </a:cxn>
                <a:cxn ang="0">
                  <a:pos x="588" y="222"/>
                </a:cxn>
                <a:cxn ang="0">
                  <a:pos x="521" y="178"/>
                </a:cxn>
                <a:cxn ang="0">
                  <a:pos x="441" y="218"/>
                </a:cxn>
                <a:cxn ang="0">
                  <a:pos x="396" y="262"/>
                </a:cxn>
                <a:cxn ang="0">
                  <a:pos x="371" y="366"/>
                </a:cxn>
                <a:cxn ang="0">
                  <a:pos x="326" y="323"/>
                </a:cxn>
                <a:cxn ang="0">
                  <a:pos x="214" y="425"/>
                </a:cxn>
                <a:cxn ang="0">
                  <a:pos x="180" y="387"/>
                </a:cxn>
                <a:cxn ang="0">
                  <a:pos x="45" y="453"/>
                </a:cxn>
                <a:cxn ang="0">
                  <a:pos x="5" y="594"/>
                </a:cxn>
                <a:cxn ang="0">
                  <a:pos x="130" y="709"/>
                </a:cxn>
                <a:cxn ang="0">
                  <a:pos x="331" y="714"/>
                </a:cxn>
                <a:cxn ang="0">
                  <a:pos x="471" y="604"/>
                </a:cxn>
                <a:cxn ang="0">
                  <a:pos x="429" y="679"/>
                </a:cxn>
                <a:cxn ang="0">
                  <a:pos x="580" y="781"/>
                </a:cxn>
                <a:cxn ang="0">
                  <a:pos x="791" y="760"/>
                </a:cxn>
                <a:cxn ang="0">
                  <a:pos x="838" y="727"/>
                </a:cxn>
                <a:cxn ang="0">
                  <a:pos x="934" y="774"/>
                </a:cxn>
                <a:cxn ang="0">
                  <a:pos x="1142" y="750"/>
                </a:cxn>
                <a:cxn ang="0">
                  <a:pos x="1124" y="758"/>
                </a:cxn>
                <a:cxn ang="0">
                  <a:pos x="1196" y="791"/>
                </a:cxn>
                <a:cxn ang="0">
                  <a:pos x="1423" y="762"/>
                </a:cxn>
                <a:cxn ang="0">
                  <a:pos x="1475" y="721"/>
                </a:cxn>
                <a:cxn ang="0">
                  <a:pos x="1559" y="770"/>
                </a:cxn>
                <a:cxn ang="0">
                  <a:pos x="1934" y="759"/>
                </a:cxn>
                <a:cxn ang="0">
                  <a:pos x="1996" y="723"/>
                </a:cxn>
                <a:cxn ang="0">
                  <a:pos x="2049" y="674"/>
                </a:cxn>
                <a:cxn ang="0">
                  <a:pos x="2092" y="610"/>
                </a:cxn>
                <a:cxn ang="0">
                  <a:pos x="2030" y="703"/>
                </a:cxn>
                <a:cxn ang="0">
                  <a:pos x="2178" y="750"/>
                </a:cxn>
                <a:cxn ang="0">
                  <a:pos x="2357" y="685"/>
                </a:cxn>
                <a:cxn ang="0">
                  <a:pos x="2348" y="693"/>
                </a:cxn>
                <a:cxn ang="0">
                  <a:pos x="2474" y="713"/>
                </a:cxn>
                <a:cxn ang="0">
                  <a:pos x="2625" y="653"/>
                </a:cxn>
                <a:cxn ang="0">
                  <a:pos x="2673" y="593"/>
                </a:cxn>
              </a:cxnLst>
              <a:rect l="0" t="0" r="r" b="b"/>
              <a:pathLst>
                <a:path w="2686" h="801">
                  <a:moveTo>
                    <a:pt x="2685" y="548"/>
                  </a:moveTo>
                  <a:lnTo>
                    <a:pt x="2680" y="512"/>
                  </a:lnTo>
                  <a:lnTo>
                    <a:pt x="2656" y="460"/>
                  </a:lnTo>
                  <a:lnTo>
                    <a:pt x="2615" y="417"/>
                  </a:lnTo>
                  <a:lnTo>
                    <a:pt x="2593" y="402"/>
                  </a:lnTo>
                  <a:lnTo>
                    <a:pt x="2570" y="390"/>
                  </a:lnTo>
                  <a:lnTo>
                    <a:pt x="2517" y="373"/>
                  </a:lnTo>
                  <a:lnTo>
                    <a:pt x="2441" y="365"/>
                  </a:lnTo>
                  <a:lnTo>
                    <a:pt x="2425" y="366"/>
                  </a:lnTo>
                  <a:lnTo>
                    <a:pt x="2341" y="380"/>
                  </a:lnTo>
                  <a:lnTo>
                    <a:pt x="2356" y="376"/>
                  </a:lnTo>
                  <a:lnTo>
                    <a:pt x="2431" y="366"/>
                  </a:lnTo>
                  <a:lnTo>
                    <a:pt x="2430" y="349"/>
                  </a:lnTo>
                  <a:lnTo>
                    <a:pt x="2418" y="336"/>
                  </a:lnTo>
                  <a:lnTo>
                    <a:pt x="2384" y="313"/>
                  </a:lnTo>
                  <a:lnTo>
                    <a:pt x="2325" y="292"/>
                  </a:lnTo>
                  <a:lnTo>
                    <a:pt x="2273" y="286"/>
                  </a:lnTo>
                  <a:lnTo>
                    <a:pt x="2236" y="289"/>
                  </a:lnTo>
                  <a:lnTo>
                    <a:pt x="2272" y="286"/>
                  </a:lnTo>
                  <a:lnTo>
                    <a:pt x="2315" y="290"/>
                  </a:lnTo>
                  <a:lnTo>
                    <a:pt x="2323" y="281"/>
                  </a:lnTo>
                  <a:lnTo>
                    <a:pt x="2333" y="250"/>
                  </a:lnTo>
                  <a:lnTo>
                    <a:pt x="2331" y="193"/>
                  </a:lnTo>
                  <a:lnTo>
                    <a:pt x="2300" y="130"/>
                  </a:lnTo>
                  <a:lnTo>
                    <a:pt x="2286" y="114"/>
                  </a:lnTo>
                  <a:lnTo>
                    <a:pt x="2270" y="100"/>
                  </a:lnTo>
                  <a:lnTo>
                    <a:pt x="2252" y="87"/>
                  </a:lnTo>
                  <a:lnTo>
                    <a:pt x="2233" y="75"/>
                  </a:lnTo>
                  <a:lnTo>
                    <a:pt x="2213" y="65"/>
                  </a:lnTo>
                  <a:lnTo>
                    <a:pt x="2145" y="44"/>
                  </a:lnTo>
                  <a:lnTo>
                    <a:pt x="2071" y="37"/>
                  </a:lnTo>
                  <a:lnTo>
                    <a:pt x="2016" y="41"/>
                  </a:lnTo>
                  <a:lnTo>
                    <a:pt x="1941" y="61"/>
                  </a:lnTo>
                  <a:lnTo>
                    <a:pt x="1920" y="71"/>
                  </a:lnTo>
                  <a:lnTo>
                    <a:pt x="1898" y="82"/>
                  </a:lnTo>
                  <a:lnTo>
                    <a:pt x="1879" y="96"/>
                  </a:lnTo>
                  <a:lnTo>
                    <a:pt x="1862" y="111"/>
                  </a:lnTo>
                  <a:lnTo>
                    <a:pt x="1847" y="127"/>
                  </a:lnTo>
                  <a:lnTo>
                    <a:pt x="1816" y="184"/>
                  </a:lnTo>
                  <a:lnTo>
                    <a:pt x="1840" y="137"/>
                  </a:lnTo>
                  <a:lnTo>
                    <a:pt x="1839" y="124"/>
                  </a:lnTo>
                  <a:lnTo>
                    <a:pt x="1804" y="104"/>
                  </a:lnTo>
                  <a:lnTo>
                    <a:pt x="1761" y="90"/>
                  </a:lnTo>
                  <a:lnTo>
                    <a:pt x="1687" y="83"/>
                  </a:lnTo>
                  <a:lnTo>
                    <a:pt x="1624" y="91"/>
                  </a:lnTo>
                  <a:lnTo>
                    <a:pt x="1563" y="114"/>
                  </a:lnTo>
                  <a:lnTo>
                    <a:pt x="1542" y="128"/>
                  </a:lnTo>
                  <a:lnTo>
                    <a:pt x="1522" y="144"/>
                  </a:lnTo>
                  <a:lnTo>
                    <a:pt x="1497" y="174"/>
                  </a:lnTo>
                  <a:lnTo>
                    <a:pt x="1545" y="126"/>
                  </a:lnTo>
                  <a:lnTo>
                    <a:pt x="1537" y="110"/>
                  </a:lnTo>
                  <a:lnTo>
                    <a:pt x="1513" y="83"/>
                  </a:lnTo>
                  <a:lnTo>
                    <a:pt x="1455" y="42"/>
                  </a:lnTo>
                  <a:lnTo>
                    <a:pt x="1386" y="16"/>
                  </a:lnTo>
                  <a:lnTo>
                    <a:pt x="1310" y="6"/>
                  </a:lnTo>
                  <a:lnTo>
                    <a:pt x="1290" y="6"/>
                  </a:lnTo>
                  <a:lnTo>
                    <a:pt x="1216" y="16"/>
                  </a:lnTo>
                  <a:lnTo>
                    <a:pt x="1147" y="40"/>
                  </a:lnTo>
                  <a:lnTo>
                    <a:pt x="1089" y="80"/>
                  </a:lnTo>
                  <a:lnTo>
                    <a:pt x="1048" y="132"/>
                  </a:lnTo>
                  <a:lnTo>
                    <a:pt x="1054" y="120"/>
                  </a:lnTo>
                  <a:lnTo>
                    <a:pt x="1097" y="73"/>
                  </a:lnTo>
                  <a:lnTo>
                    <a:pt x="1091" y="54"/>
                  </a:lnTo>
                  <a:lnTo>
                    <a:pt x="1058" y="34"/>
                  </a:lnTo>
                  <a:lnTo>
                    <a:pt x="980" y="8"/>
                  </a:lnTo>
                  <a:lnTo>
                    <a:pt x="894" y="0"/>
                  </a:lnTo>
                  <a:lnTo>
                    <a:pt x="787" y="12"/>
                  </a:lnTo>
                  <a:lnTo>
                    <a:pt x="709" y="41"/>
                  </a:lnTo>
                  <a:lnTo>
                    <a:pt x="644" y="87"/>
                  </a:lnTo>
                  <a:lnTo>
                    <a:pt x="601" y="151"/>
                  </a:lnTo>
                  <a:lnTo>
                    <a:pt x="588" y="232"/>
                  </a:lnTo>
                  <a:lnTo>
                    <a:pt x="588" y="222"/>
                  </a:lnTo>
                  <a:lnTo>
                    <a:pt x="596" y="167"/>
                  </a:lnTo>
                  <a:lnTo>
                    <a:pt x="564" y="167"/>
                  </a:lnTo>
                  <a:lnTo>
                    <a:pt x="521" y="178"/>
                  </a:lnTo>
                  <a:lnTo>
                    <a:pt x="479" y="195"/>
                  </a:lnTo>
                  <a:lnTo>
                    <a:pt x="459" y="206"/>
                  </a:lnTo>
                  <a:lnTo>
                    <a:pt x="441" y="218"/>
                  </a:lnTo>
                  <a:lnTo>
                    <a:pt x="425" y="231"/>
                  </a:lnTo>
                  <a:lnTo>
                    <a:pt x="409" y="247"/>
                  </a:lnTo>
                  <a:lnTo>
                    <a:pt x="396" y="262"/>
                  </a:lnTo>
                  <a:lnTo>
                    <a:pt x="385" y="279"/>
                  </a:lnTo>
                  <a:lnTo>
                    <a:pt x="374" y="306"/>
                  </a:lnTo>
                  <a:lnTo>
                    <a:pt x="371" y="366"/>
                  </a:lnTo>
                  <a:lnTo>
                    <a:pt x="371" y="318"/>
                  </a:lnTo>
                  <a:lnTo>
                    <a:pt x="353" y="314"/>
                  </a:lnTo>
                  <a:lnTo>
                    <a:pt x="326" y="323"/>
                  </a:lnTo>
                  <a:lnTo>
                    <a:pt x="271" y="350"/>
                  </a:lnTo>
                  <a:lnTo>
                    <a:pt x="237" y="381"/>
                  </a:lnTo>
                  <a:lnTo>
                    <a:pt x="214" y="425"/>
                  </a:lnTo>
                  <a:lnTo>
                    <a:pt x="236" y="383"/>
                  </a:lnTo>
                  <a:lnTo>
                    <a:pt x="204" y="384"/>
                  </a:lnTo>
                  <a:lnTo>
                    <a:pt x="180" y="387"/>
                  </a:lnTo>
                  <a:lnTo>
                    <a:pt x="116" y="407"/>
                  </a:lnTo>
                  <a:lnTo>
                    <a:pt x="61" y="439"/>
                  </a:lnTo>
                  <a:lnTo>
                    <a:pt x="45" y="453"/>
                  </a:lnTo>
                  <a:lnTo>
                    <a:pt x="19" y="481"/>
                  </a:lnTo>
                  <a:lnTo>
                    <a:pt x="0" y="529"/>
                  </a:lnTo>
                  <a:lnTo>
                    <a:pt x="5" y="594"/>
                  </a:lnTo>
                  <a:lnTo>
                    <a:pt x="31" y="641"/>
                  </a:lnTo>
                  <a:lnTo>
                    <a:pt x="73" y="680"/>
                  </a:lnTo>
                  <a:lnTo>
                    <a:pt x="130" y="709"/>
                  </a:lnTo>
                  <a:lnTo>
                    <a:pt x="198" y="725"/>
                  </a:lnTo>
                  <a:lnTo>
                    <a:pt x="269" y="726"/>
                  </a:lnTo>
                  <a:lnTo>
                    <a:pt x="331" y="714"/>
                  </a:lnTo>
                  <a:lnTo>
                    <a:pt x="401" y="684"/>
                  </a:lnTo>
                  <a:lnTo>
                    <a:pt x="450" y="642"/>
                  </a:lnTo>
                  <a:lnTo>
                    <a:pt x="471" y="604"/>
                  </a:lnTo>
                  <a:lnTo>
                    <a:pt x="466" y="618"/>
                  </a:lnTo>
                  <a:lnTo>
                    <a:pt x="433" y="658"/>
                  </a:lnTo>
                  <a:lnTo>
                    <a:pt x="429" y="679"/>
                  </a:lnTo>
                  <a:lnTo>
                    <a:pt x="463" y="723"/>
                  </a:lnTo>
                  <a:lnTo>
                    <a:pt x="515" y="758"/>
                  </a:lnTo>
                  <a:lnTo>
                    <a:pt x="580" y="781"/>
                  </a:lnTo>
                  <a:lnTo>
                    <a:pt x="651" y="790"/>
                  </a:lnTo>
                  <a:lnTo>
                    <a:pt x="723" y="784"/>
                  </a:lnTo>
                  <a:lnTo>
                    <a:pt x="791" y="760"/>
                  </a:lnTo>
                  <a:lnTo>
                    <a:pt x="835" y="730"/>
                  </a:lnTo>
                  <a:lnTo>
                    <a:pt x="880" y="671"/>
                  </a:lnTo>
                  <a:lnTo>
                    <a:pt x="838" y="727"/>
                  </a:lnTo>
                  <a:lnTo>
                    <a:pt x="857" y="742"/>
                  </a:lnTo>
                  <a:lnTo>
                    <a:pt x="874" y="751"/>
                  </a:lnTo>
                  <a:lnTo>
                    <a:pt x="934" y="774"/>
                  </a:lnTo>
                  <a:lnTo>
                    <a:pt x="994" y="782"/>
                  </a:lnTo>
                  <a:lnTo>
                    <a:pt x="1075" y="775"/>
                  </a:lnTo>
                  <a:lnTo>
                    <a:pt x="1142" y="750"/>
                  </a:lnTo>
                  <a:lnTo>
                    <a:pt x="1205" y="704"/>
                  </a:lnTo>
                  <a:lnTo>
                    <a:pt x="1192" y="717"/>
                  </a:lnTo>
                  <a:lnTo>
                    <a:pt x="1124" y="758"/>
                  </a:lnTo>
                  <a:lnTo>
                    <a:pt x="1149" y="775"/>
                  </a:lnTo>
                  <a:lnTo>
                    <a:pt x="1171" y="784"/>
                  </a:lnTo>
                  <a:lnTo>
                    <a:pt x="1196" y="791"/>
                  </a:lnTo>
                  <a:lnTo>
                    <a:pt x="1279" y="800"/>
                  </a:lnTo>
                  <a:lnTo>
                    <a:pt x="1352" y="790"/>
                  </a:lnTo>
                  <a:lnTo>
                    <a:pt x="1423" y="762"/>
                  </a:lnTo>
                  <a:lnTo>
                    <a:pt x="1470" y="726"/>
                  </a:lnTo>
                  <a:lnTo>
                    <a:pt x="1514" y="660"/>
                  </a:lnTo>
                  <a:lnTo>
                    <a:pt x="1475" y="721"/>
                  </a:lnTo>
                  <a:lnTo>
                    <a:pt x="1484" y="732"/>
                  </a:lnTo>
                  <a:lnTo>
                    <a:pt x="1497" y="741"/>
                  </a:lnTo>
                  <a:lnTo>
                    <a:pt x="1559" y="770"/>
                  </a:lnTo>
                  <a:lnTo>
                    <a:pt x="1681" y="796"/>
                  </a:lnTo>
                  <a:lnTo>
                    <a:pt x="1821" y="793"/>
                  </a:lnTo>
                  <a:lnTo>
                    <a:pt x="1934" y="759"/>
                  </a:lnTo>
                  <a:lnTo>
                    <a:pt x="1956" y="749"/>
                  </a:lnTo>
                  <a:lnTo>
                    <a:pt x="1977" y="737"/>
                  </a:lnTo>
                  <a:lnTo>
                    <a:pt x="1996" y="723"/>
                  </a:lnTo>
                  <a:lnTo>
                    <a:pt x="2015" y="708"/>
                  </a:lnTo>
                  <a:lnTo>
                    <a:pt x="2033" y="692"/>
                  </a:lnTo>
                  <a:lnTo>
                    <a:pt x="2049" y="674"/>
                  </a:lnTo>
                  <a:lnTo>
                    <a:pt x="2064" y="654"/>
                  </a:lnTo>
                  <a:lnTo>
                    <a:pt x="2079" y="632"/>
                  </a:lnTo>
                  <a:lnTo>
                    <a:pt x="2092" y="610"/>
                  </a:lnTo>
                  <a:lnTo>
                    <a:pt x="2081" y="631"/>
                  </a:lnTo>
                  <a:lnTo>
                    <a:pt x="2031" y="693"/>
                  </a:lnTo>
                  <a:lnTo>
                    <a:pt x="2030" y="703"/>
                  </a:lnTo>
                  <a:lnTo>
                    <a:pt x="2057" y="721"/>
                  </a:lnTo>
                  <a:lnTo>
                    <a:pt x="2099" y="737"/>
                  </a:lnTo>
                  <a:lnTo>
                    <a:pt x="2178" y="750"/>
                  </a:lnTo>
                  <a:lnTo>
                    <a:pt x="2251" y="743"/>
                  </a:lnTo>
                  <a:lnTo>
                    <a:pt x="2307" y="723"/>
                  </a:lnTo>
                  <a:lnTo>
                    <a:pt x="2357" y="685"/>
                  </a:lnTo>
                  <a:lnTo>
                    <a:pt x="2396" y="629"/>
                  </a:lnTo>
                  <a:lnTo>
                    <a:pt x="2390" y="641"/>
                  </a:lnTo>
                  <a:lnTo>
                    <a:pt x="2348" y="693"/>
                  </a:lnTo>
                  <a:lnTo>
                    <a:pt x="2358" y="706"/>
                  </a:lnTo>
                  <a:lnTo>
                    <a:pt x="2393" y="712"/>
                  </a:lnTo>
                  <a:lnTo>
                    <a:pt x="2474" y="713"/>
                  </a:lnTo>
                  <a:lnTo>
                    <a:pt x="2545" y="697"/>
                  </a:lnTo>
                  <a:lnTo>
                    <a:pt x="2605" y="668"/>
                  </a:lnTo>
                  <a:lnTo>
                    <a:pt x="2625" y="653"/>
                  </a:lnTo>
                  <a:lnTo>
                    <a:pt x="2642" y="637"/>
                  </a:lnTo>
                  <a:lnTo>
                    <a:pt x="2657" y="620"/>
                  </a:lnTo>
                  <a:lnTo>
                    <a:pt x="2673" y="593"/>
                  </a:lnTo>
                  <a:lnTo>
                    <a:pt x="2685" y="548"/>
                  </a:lnTo>
                </a:path>
              </a:pathLst>
            </a:custGeom>
            <a:solidFill>
              <a:srgbClr val="33CC33"/>
            </a:solidFill>
            <a:ln w="12700" cap="rnd" cmpd="sng">
              <a:solidFill>
                <a:schemeClr val="bg2"/>
              </a:solidFill>
              <a:prstDash val="solid"/>
              <a:round/>
              <a:headEnd/>
              <a:tailEnd/>
            </a:ln>
            <a:effectLst/>
          </p:spPr>
          <p:txBody>
            <a:bodyPr/>
            <a:lstStyle/>
            <a:p>
              <a:endParaRPr lang="it-IT"/>
            </a:p>
          </p:txBody>
        </p:sp>
        <p:sp>
          <p:nvSpPr>
            <p:cNvPr id="152614" name="Text Box 38"/>
            <p:cNvSpPr txBox="1">
              <a:spLocks noChangeArrowheads="1"/>
            </p:cNvSpPr>
            <p:nvPr/>
          </p:nvSpPr>
          <p:spPr bwMode="auto">
            <a:xfrm>
              <a:off x="1514" y="1154"/>
              <a:ext cx="762" cy="252"/>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subnet #1</a:t>
              </a:r>
              <a:endParaRPr lang="en-GB" dirty="0">
                <a:solidFill>
                  <a:schemeClr val="bg2"/>
                </a:solidFill>
              </a:endParaRPr>
            </a:p>
          </p:txBody>
        </p:sp>
        <p:sp>
          <p:nvSpPr>
            <p:cNvPr id="152615" name="Text Box 39"/>
            <p:cNvSpPr txBox="1">
              <a:spLocks noChangeArrowheads="1"/>
            </p:cNvSpPr>
            <p:nvPr/>
          </p:nvSpPr>
          <p:spPr bwMode="auto">
            <a:xfrm>
              <a:off x="868" y="2798"/>
              <a:ext cx="762" cy="252"/>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subnet #2</a:t>
              </a:r>
              <a:endParaRPr lang="en-GB" dirty="0">
                <a:solidFill>
                  <a:schemeClr val="bg2"/>
                </a:solidFill>
              </a:endParaRPr>
            </a:p>
          </p:txBody>
        </p:sp>
        <p:sp>
          <p:nvSpPr>
            <p:cNvPr id="152616" name="Text Box 40"/>
            <p:cNvSpPr txBox="1">
              <a:spLocks noChangeArrowheads="1"/>
            </p:cNvSpPr>
            <p:nvPr/>
          </p:nvSpPr>
          <p:spPr bwMode="auto">
            <a:xfrm>
              <a:off x="4544" y="1130"/>
              <a:ext cx="762" cy="252"/>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subnet #5</a:t>
              </a:r>
              <a:endParaRPr lang="en-GB" dirty="0">
                <a:solidFill>
                  <a:schemeClr val="bg2"/>
                </a:solidFill>
              </a:endParaRPr>
            </a:p>
          </p:txBody>
        </p:sp>
        <p:sp>
          <p:nvSpPr>
            <p:cNvPr id="152617" name="Text Box 41"/>
            <p:cNvSpPr txBox="1">
              <a:spLocks noChangeArrowheads="1"/>
            </p:cNvSpPr>
            <p:nvPr/>
          </p:nvSpPr>
          <p:spPr bwMode="auto">
            <a:xfrm>
              <a:off x="4628" y="2426"/>
              <a:ext cx="762" cy="252"/>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subnet #4</a:t>
              </a:r>
              <a:endParaRPr lang="en-GB" dirty="0">
                <a:solidFill>
                  <a:schemeClr val="bg2"/>
                </a:solidFill>
              </a:endParaRPr>
            </a:p>
          </p:txBody>
        </p:sp>
        <p:sp>
          <p:nvSpPr>
            <p:cNvPr id="152618" name="Text Box 42"/>
            <p:cNvSpPr txBox="1">
              <a:spLocks noChangeArrowheads="1"/>
            </p:cNvSpPr>
            <p:nvPr/>
          </p:nvSpPr>
          <p:spPr bwMode="auto">
            <a:xfrm>
              <a:off x="3282" y="3383"/>
              <a:ext cx="762" cy="252"/>
            </a:xfrm>
            <a:prstGeom prst="rect">
              <a:avLst/>
            </a:prstGeom>
            <a:noFill/>
            <a:ln w="12700">
              <a:noFill/>
              <a:miter lim="800000"/>
              <a:headEnd type="none" w="sm" len="sm"/>
              <a:tailEnd type="none" w="sm" len="sm"/>
            </a:ln>
            <a:effectLst/>
          </p:spPr>
          <p:txBody>
            <a:bodyPr wrap="none">
              <a:spAutoFit/>
            </a:bodyPr>
            <a:lstStyle/>
            <a:p>
              <a:r>
                <a:rPr lang="en-US" dirty="0">
                  <a:solidFill>
                    <a:schemeClr val="bg2"/>
                  </a:solidFill>
                </a:rPr>
                <a:t>subnet #3</a:t>
              </a:r>
              <a:endParaRPr lang="en-GB" dirty="0">
                <a:solidFill>
                  <a:schemeClr val="bg2"/>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t-IT"/>
          </a:p>
        </p:txBody>
      </p:sp>
      <p:sp>
        <p:nvSpPr>
          <p:cNvPr id="3" name="Content Placeholder 2"/>
          <p:cNvSpPr>
            <a:spLocks noGrp="1"/>
          </p:cNvSpPr>
          <p:nvPr>
            <p:ph idx="1"/>
          </p:nvPr>
        </p:nvSpPr>
        <p:spPr/>
        <p:txBody>
          <a:bodyPr>
            <a:normAutofit/>
          </a:bodyPr>
          <a:lstStyle/>
          <a:p>
            <a:r>
              <a:rPr lang="it-IT" sz="2400" dirty="0" smtClean="0">
                <a:hlinkClick r:id="rId2"/>
              </a:rPr>
              <a:t>http://netgroup-serv.polito.it/nettuno/linkstat/linkstat.htm</a:t>
            </a:r>
            <a:endParaRPr lang="it-IT" sz="2400" dirty="0" smtClean="0"/>
          </a:p>
          <a:p>
            <a:endParaRPr lang="it-IT"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20AF1153-C30D-45FB-BF11-B5E9F6B4834C}" type="slidenum">
              <a:rPr lang="it-IT"/>
              <a:pPr/>
              <a:t>4</a:t>
            </a:fld>
            <a:endParaRPr lang="it-IT"/>
          </a:p>
        </p:txBody>
      </p:sp>
      <p:sp>
        <p:nvSpPr>
          <p:cNvPr id="358402" name="Rectangle 2"/>
          <p:cNvSpPr>
            <a:spLocks noGrp="1" noChangeArrowheads="1"/>
          </p:cNvSpPr>
          <p:nvPr>
            <p:ph type="title"/>
          </p:nvPr>
        </p:nvSpPr>
        <p:spPr/>
        <p:txBody>
          <a:bodyPr>
            <a:normAutofit fontScale="90000"/>
          </a:bodyPr>
          <a:lstStyle/>
          <a:p>
            <a:pPr algn="ctr"/>
            <a:r>
              <a:rPr lang="it-IT" dirty="0"/>
              <a:t>Grafo della rete e LSP </a:t>
            </a:r>
            <a:r>
              <a:rPr lang="it-IT" dirty="0" smtClean="0"/>
              <a:t>database</a:t>
            </a:r>
            <a:br>
              <a:rPr lang="it-IT" dirty="0" smtClean="0"/>
            </a:br>
            <a:r>
              <a:rPr lang="it-IT" dirty="0" smtClean="0"/>
              <a:t>(ex. Pag. 85)</a:t>
            </a:r>
            <a:endParaRPr lang="it-IT" dirty="0"/>
          </a:p>
        </p:txBody>
      </p:sp>
      <p:sp>
        <p:nvSpPr>
          <p:cNvPr id="358404" name="Line 4"/>
          <p:cNvSpPr>
            <a:spLocks noChangeShapeType="1"/>
          </p:cNvSpPr>
          <p:nvPr/>
        </p:nvSpPr>
        <p:spPr bwMode="auto">
          <a:xfrm>
            <a:off x="2444750" y="3365500"/>
            <a:ext cx="485775" cy="0"/>
          </a:xfrm>
          <a:prstGeom prst="line">
            <a:avLst/>
          </a:prstGeom>
          <a:noFill/>
          <a:ln w="25400">
            <a:solidFill>
              <a:schemeClr val="tx1"/>
            </a:solidFill>
            <a:round/>
            <a:headEnd/>
            <a:tailEnd/>
          </a:ln>
          <a:effectLst/>
        </p:spPr>
        <p:txBody>
          <a:bodyPr/>
          <a:lstStyle/>
          <a:p>
            <a:endParaRPr lang="it-IT"/>
          </a:p>
        </p:txBody>
      </p:sp>
      <p:sp>
        <p:nvSpPr>
          <p:cNvPr id="358405" name="Line 5"/>
          <p:cNvSpPr>
            <a:spLocks noChangeShapeType="1"/>
          </p:cNvSpPr>
          <p:nvPr/>
        </p:nvSpPr>
        <p:spPr bwMode="auto">
          <a:xfrm>
            <a:off x="3106738" y="5437188"/>
            <a:ext cx="762000" cy="762000"/>
          </a:xfrm>
          <a:prstGeom prst="line">
            <a:avLst/>
          </a:prstGeom>
          <a:noFill/>
          <a:ln w="25400">
            <a:solidFill>
              <a:schemeClr val="tx1"/>
            </a:solidFill>
            <a:round/>
            <a:headEnd/>
            <a:tailEnd/>
          </a:ln>
          <a:effectLst/>
        </p:spPr>
        <p:txBody>
          <a:bodyPr/>
          <a:lstStyle/>
          <a:p>
            <a:endParaRPr lang="it-IT"/>
          </a:p>
        </p:txBody>
      </p:sp>
      <p:sp>
        <p:nvSpPr>
          <p:cNvPr id="358406" name="Line 6"/>
          <p:cNvSpPr>
            <a:spLocks noChangeShapeType="1"/>
          </p:cNvSpPr>
          <p:nvPr/>
        </p:nvSpPr>
        <p:spPr bwMode="auto">
          <a:xfrm>
            <a:off x="2192338" y="6199188"/>
            <a:ext cx="1600200" cy="0"/>
          </a:xfrm>
          <a:prstGeom prst="line">
            <a:avLst/>
          </a:prstGeom>
          <a:noFill/>
          <a:ln w="25400">
            <a:solidFill>
              <a:schemeClr val="tx1"/>
            </a:solidFill>
            <a:round/>
            <a:headEnd/>
            <a:tailEnd/>
          </a:ln>
          <a:effectLst/>
        </p:spPr>
        <p:txBody>
          <a:bodyPr/>
          <a:lstStyle/>
          <a:p>
            <a:endParaRPr lang="it-IT"/>
          </a:p>
        </p:txBody>
      </p:sp>
      <p:sp>
        <p:nvSpPr>
          <p:cNvPr id="358407" name="Line 7"/>
          <p:cNvSpPr>
            <a:spLocks noChangeShapeType="1"/>
          </p:cNvSpPr>
          <p:nvPr/>
        </p:nvSpPr>
        <p:spPr bwMode="auto">
          <a:xfrm>
            <a:off x="1277938" y="2465388"/>
            <a:ext cx="914400" cy="914400"/>
          </a:xfrm>
          <a:prstGeom prst="line">
            <a:avLst/>
          </a:prstGeom>
          <a:noFill/>
          <a:ln w="25400">
            <a:solidFill>
              <a:schemeClr val="tx1"/>
            </a:solidFill>
            <a:round/>
            <a:headEnd/>
            <a:tailEnd/>
          </a:ln>
          <a:effectLst/>
        </p:spPr>
        <p:txBody>
          <a:bodyPr/>
          <a:lstStyle/>
          <a:p>
            <a:endParaRPr lang="it-IT"/>
          </a:p>
        </p:txBody>
      </p:sp>
      <p:sp>
        <p:nvSpPr>
          <p:cNvPr id="358408" name="Line 8"/>
          <p:cNvSpPr>
            <a:spLocks noChangeShapeType="1"/>
          </p:cNvSpPr>
          <p:nvPr/>
        </p:nvSpPr>
        <p:spPr bwMode="auto">
          <a:xfrm>
            <a:off x="2192338" y="3394075"/>
            <a:ext cx="0" cy="1143000"/>
          </a:xfrm>
          <a:prstGeom prst="line">
            <a:avLst/>
          </a:prstGeom>
          <a:noFill/>
          <a:ln w="25400">
            <a:solidFill>
              <a:schemeClr val="tx1"/>
            </a:solidFill>
            <a:round/>
            <a:headEnd/>
            <a:tailEnd/>
          </a:ln>
          <a:effectLst/>
        </p:spPr>
        <p:txBody>
          <a:bodyPr/>
          <a:lstStyle/>
          <a:p>
            <a:endParaRPr lang="it-IT"/>
          </a:p>
        </p:txBody>
      </p:sp>
      <p:sp>
        <p:nvSpPr>
          <p:cNvPr id="358409" name="Line 9"/>
          <p:cNvSpPr>
            <a:spLocks noChangeShapeType="1"/>
          </p:cNvSpPr>
          <p:nvPr/>
        </p:nvSpPr>
        <p:spPr bwMode="auto">
          <a:xfrm>
            <a:off x="2192338" y="4522788"/>
            <a:ext cx="914400" cy="914400"/>
          </a:xfrm>
          <a:prstGeom prst="line">
            <a:avLst/>
          </a:prstGeom>
          <a:noFill/>
          <a:ln w="25400">
            <a:solidFill>
              <a:schemeClr val="tx1"/>
            </a:solidFill>
            <a:round/>
            <a:headEnd/>
            <a:tailEnd/>
          </a:ln>
          <a:effectLst/>
        </p:spPr>
        <p:txBody>
          <a:bodyPr/>
          <a:lstStyle/>
          <a:p>
            <a:endParaRPr lang="it-IT"/>
          </a:p>
        </p:txBody>
      </p:sp>
      <p:sp>
        <p:nvSpPr>
          <p:cNvPr id="358410" name="Line 10"/>
          <p:cNvSpPr>
            <a:spLocks noChangeShapeType="1"/>
          </p:cNvSpPr>
          <p:nvPr/>
        </p:nvSpPr>
        <p:spPr bwMode="auto">
          <a:xfrm>
            <a:off x="3106738" y="3379788"/>
            <a:ext cx="0" cy="2057400"/>
          </a:xfrm>
          <a:prstGeom prst="line">
            <a:avLst/>
          </a:prstGeom>
          <a:noFill/>
          <a:ln w="25400">
            <a:solidFill>
              <a:schemeClr val="tx1"/>
            </a:solidFill>
            <a:round/>
            <a:headEnd/>
            <a:tailEnd/>
          </a:ln>
          <a:effectLst/>
        </p:spPr>
        <p:txBody>
          <a:bodyPr/>
          <a:lstStyle/>
          <a:p>
            <a:endParaRPr lang="it-IT"/>
          </a:p>
        </p:txBody>
      </p:sp>
      <p:sp>
        <p:nvSpPr>
          <p:cNvPr id="358411" name="Line 11"/>
          <p:cNvSpPr>
            <a:spLocks noChangeShapeType="1"/>
          </p:cNvSpPr>
          <p:nvPr/>
        </p:nvSpPr>
        <p:spPr bwMode="auto">
          <a:xfrm flipV="1">
            <a:off x="3106738" y="2770188"/>
            <a:ext cx="609600" cy="609600"/>
          </a:xfrm>
          <a:prstGeom prst="line">
            <a:avLst/>
          </a:prstGeom>
          <a:noFill/>
          <a:ln w="25400">
            <a:solidFill>
              <a:schemeClr val="tx1"/>
            </a:solidFill>
            <a:round/>
            <a:headEnd/>
            <a:tailEnd/>
          </a:ln>
          <a:effectLst/>
        </p:spPr>
        <p:txBody>
          <a:bodyPr/>
          <a:lstStyle/>
          <a:p>
            <a:endParaRPr lang="it-IT"/>
          </a:p>
        </p:txBody>
      </p:sp>
      <p:sp>
        <p:nvSpPr>
          <p:cNvPr id="358412" name="Line 12"/>
          <p:cNvSpPr>
            <a:spLocks noChangeShapeType="1"/>
          </p:cNvSpPr>
          <p:nvPr/>
        </p:nvSpPr>
        <p:spPr bwMode="auto">
          <a:xfrm>
            <a:off x="2192338" y="4522788"/>
            <a:ext cx="0" cy="1676400"/>
          </a:xfrm>
          <a:prstGeom prst="line">
            <a:avLst/>
          </a:prstGeom>
          <a:noFill/>
          <a:ln w="25400">
            <a:solidFill>
              <a:schemeClr val="tx1"/>
            </a:solidFill>
            <a:round/>
            <a:headEnd/>
            <a:tailEnd/>
          </a:ln>
          <a:effectLst/>
        </p:spPr>
        <p:txBody>
          <a:bodyPr/>
          <a:lstStyle/>
          <a:p>
            <a:endParaRPr lang="it-IT"/>
          </a:p>
        </p:txBody>
      </p:sp>
      <p:sp>
        <p:nvSpPr>
          <p:cNvPr id="358413" name="Oval 13"/>
          <p:cNvSpPr>
            <a:spLocks noChangeArrowheads="1"/>
          </p:cNvSpPr>
          <p:nvPr/>
        </p:nvSpPr>
        <p:spPr bwMode="auto">
          <a:xfrm>
            <a:off x="1893888" y="5976938"/>
            <a:ext cx="444500" cy="444500"/>
          </a:xfrm>
          <a:prstGeom prst="ellipse">
            <a:avLst/>
          </a:prstGeom>
          <a:solidFill>
            <a:schemeClr val="bg1"/>
          </a:solidFill>
          <a:ln w="12700">
            <a:solidFill>
              <a:schemeClr val="tx1"/>
            </a:solidFill>
            <a:round/>
            <a:headEnd/>
            <a:tailEnd/>
          </a:ln>
          <a:effectLst/>
        </p:spPr>
        <p:txBody>
          <a:bodyPr wrap="none" lIns="90488" tIns="44450" rIns="90488" bIns="44450" anchor="ctr"/>
          <a:lstStyle/>
          <a:p>
            <a:pPr eaLnBrk="0" hangingPunct="0"/>
            <a:r>
              <a:rPr lang="it-IT" sz="2400" b="1">
                <a:latin typeface="Arial" pitchFamily="34" charset="0"/>
              </a:rPr>
              <a:t>F</a:t>
            </a:r>
          </a:p>
        </p:txBody>
      </p:sp>
      <p:sp>
        <p:nvSpPr>
          <p:cNvPr id="358414" name="Oval 14"/>
          <p:cNvSpPr>
            <a:spLocks noChangeArrowheads="1"/>
          </p:cNvSpPr>
          <p:nvPr/>
        </p:nvSpPr>
        <p:spPr bwMode="auto">
          <a:xfrm>
            <a:off x="1970088" y="4300538"/>
            <a:ext cx="444500" cy="444500"/>
          </a:xfrm>
          <a:prstGeom prst="ellipse">
            <a:avLst/>
          </a:prstGeom>
          <a:solidFill>
            <a:schemeClr val="bg1"/>
          </a:solidFill>
          <a:ln w="12700">
            <a:solidFill>
              <a:schemeClr val="tx1"/>
            </a:solidFill>
            <a:round/>
            <a:headEnd/>
            <a:tailEnd/>
          </a:ln>
          <a:effectLst/>
        </p:spPr>
        <p:txBody>
          <a:bodyPr wrap="none" lIns="90488" tIns="44450" rIns="90488" bIns="44450" anchor="ctr"/>
          <a:lstStyle/>
          <a:p>
            <a:pPr eaLnBrk="0" hangingPunct="0"/>
            <a:r>
              <a:rPr lang="it-IT" sz="2400" b="1">
                <a:latin typeface="Arial" pitchFamily="34" charset="0"/>
              </a:rPr>
              <a:t>E</a:t>
            </a:r>
          </a:p>
        </p:txBody>
      </p:sp>
      <p:sp>
        <p:nvSpPr>
          <p:cNvPr id="358415" name="Oval 15"/>
          <p:cNvSpPr>
            <a:spLocks noChangeArrowheads="1"/>
          </p:cNvSpPr>
          <p:nvPr/>
        </p:nvSpPr>
        <p:spPr bwMode="auto">
          <a:xfrm>
            <a:off x="2884488" y="3157538"/>
            <a:ext cx="444500" cy="444500"/>
          </a:xfrm>
          <a:prstGeom prst="ellipse">
            <a:avLst/>
          </a:prstGeom>
          <a:solidFill>
            <a:schemeClr val="bg1"/>
          </a:solidFill>
          <a:ln w="12700">
            <a:solidFill>
              <a:schemeClr val="tx1"/>
            </a:solidFill>
            <a:round/>
            <a:headEnd/>
            <a:tailEnd/>
          </a:ln>
          <a:effectLst/>
        </p:spPr>
        <p:txBody>
          <a:bodyPr wrap="none" lIns="90488" tIns="44450" rIns="90488" bIns="44450" anchor="ctr"/>
          <a:lstStyle/>
          <a:p>
            <a:pPr eaLnBrk="0" hangingPunct="0"/>
            <a:r>
              <a:rPr lang="it-IT" sz="2400" b="1">
                <a:latin typeface="Arial" pitchFamily="34" charset="0"/>
              </a:rPr>
              <a:t>D</a:t>
            </a:r>
          </a:p>
        </p:txBody>
      </p:sp>
      <p:sp>
        <p:nvSpPr>
          <p:cNvPr id="358416" name="Oval 16"/>
          <p:cNvSpPr>
            <a:spLocks noChangeArrowheads="1"/>
          </p:cNvSpPr>
          <p:nvPr/>
        </p:nvSpPr>
        <p:spPr bwMode="auto">
          <a:xfrm>
            <a:off x="1970088" y="3157538"/>
            <a:ext cx="444500" cy="444500"/>
          </a:xfrm>
          <a:prstGeom prst="ellipse">
            <a:avLst/>
          </a:prstGeom>
          <a:solidFill>
            <a:schemeClr val="bg1"/>
          </a:solidFill>
          <a:ln w="12700">
            <a:solidFill>
              <a:schemeClr val="tx1"/>
            </a:solidFill>
            <a:round/>
            <a:headEnd/>
            <a:tailEnd/>
          </a:ln>
          <a:effectLst/>
        </p:spPr>
        <p:txBody>
          <a:bodyPr wrap="none" lIns="90488" tIns="44450" rIns="90488" bIns="44450" anchor="ctr"/>
          <a:lstStyle/>
          <a:p>
            <a:pPr eaLnBrk="0" hangingPunct="0"/>
            <a:r>
              <a:rPr lang="it-IT" sz="2400" b="1">
                <a:latin typeface="Arial" pitchFamily="34" charset="0"/>
              </a:rPr>
              <a:t>B</a:t>
            </a:r>
          </a:p>
        </p:txBody>
      </p:sp>
      <p:sp>
        <p:nvSpPr>
          <p:cNvPr id="358417" name="Oval 17"/>
          <p:cNvSpPr>
            <a:spLocks noChangeArrowheads="1"/>
          </p:cNvSpPr>
          <p:nvPr/>
        </p:nvSpPr>
        <p:spPr bwMode="auto">
          <a:xfrm>
            <a:off x="1055688" y="2319338"/>
            <a:ext cx="444500" cy="444500"/>
          </a:xfrm>
          <a:prstGeom prst="ellipse">
            <a:avLst/>
          </a:prstGeom>
          <a:solidFill>
            <a:schemeClr val="bg1"/>
          </a:solidFill>
          <a:ln w="12700">
            <a:solidFill>
              <a:schemeClr val="tx1"/>
            </a:solidFill>
            <a:round/>
            <a:headEnd/>
            <a:tailEnd/>
          </a:ln>
          <a:effectLst/>
        </p:spPr>
        <p:txBody>
          <a:bodyPr wrap="none" lIns="90488" tIns="44450" rIns="90488" bIns="44450" anchor="ctr"/>
          <a:lstStyle/>
          <a:p>
            <a:pPr eaLnBrk="0" hangingPunct="0"/>
            <a:r>
              <a:rPr lang="it-IT" sz="2400" b="1">
                <a:latin typeface="Arial" pitchFamily="34" charset="0"/>
              </a:rPr>
              <a:t>A</a:t>
            </a:r>
          </a:p>
        </p:txBody>
      </p:sp>
      <p:sp>
        <p:nvSpPr>
          <p:cNvPr id="358418" name="Oval 18"/>
          <p:cNvSpPr>
            <a:spLocks noChangeArrowheads="1"/>
          </p:cNvSpPr>
          <p:nvPr/>
        </p:nvSpPr>
        <p:spPr bwMode="auto">
          <a:xfrm>
            <a:off x="3570288" y="2471738"/>
            <a:ext cx="444500" cy="444500"/>
          </a:xfrm>
          <a:prstGeom prst="ellipse">
            <a:avLst/>
          </a:prstGeom>
          <a:solidFill>
            <a:schemeClr val="bg1"/>
          </a:solidFill>
          <a:ln w="12700">
            <a:solidFill>
              <a:schemeClr val="tx1"/>
            </a:solidFill>
            <a:round/>
            <a:headEnd/>
            <a:tailEnd/>
          </a:ln>
          <a:effectLst/>
        </p:spPr>
        <p:txBody>
          <a:bodyPr wrap="none" lIns="90488" tIns="44450" rIns="90488" bIns="44450" anchor="ctr"/>
          <a:lstStyle/>
          <a:p>
            <a:pPr eaLnBrk="0" hangingPunct="0"/>
            <a:r>
              <a:rPr lang="it-IT" sz="2400" b="1">
                <a:latin typeface="Arial" pitchFamily="34" charset="0"/>
              </a:rPr>
              <a:t>C</a:t>
            </a:r>
          </a:p>
        </p:txBody>
      </p:sp>
      <p:sp>
        <p:nvSpPr>
          <p:cNvPr id="358419" name="Rectangle 19"/>
          <p:cNvSpPr>
            <a:spLocks noChangeArrowheads="1"/>
          </p:cNvSpPr>
          <p:nvPr/>
        </p:nvSpPr>
        <p:spPr bwMode="auto">
          <a:xfrm>
            <a:off x="1719263" y="2525713"/>
            <a:ext cx="350837"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2</a:t>
            </a:r>
          </a:p>
        </p:txBody>
      </p:sp>
      <p:sp>
        <p:nvSpPr>
          <p:cNvPr id="358420" name="Rectangle 20"/>
          <p:cNvSpPr>
            <a:spLocks noChangeArrowheads="1"/>
          </p:cNvSpPr>
          <p:nvPr/>
        </p:nvSpPr>
        <p:spPr bwMode="auto">
          <a:xfrm>
            <a:off x="3414713" y="3035300"/>
            <a:ext cx="350837"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1</a:t>
            </a:r>
          </a:p>
        </p:txBody>
      </p:sp>
      <p:sp>
        <p:nvSpPr>
          <p:cNvPr id="358421" name="Rectangle 21"/>
          <p:cNvSpPr>
            <a:spLocks noChangeArrowheads="1"/>
          </p:cNvSpPr>
          <p:nvPr/>
        </p:nvSpPr>
        <p:spPr bwMode="auto">
          <a:xfrm>
            <a:off x="2481263" y="2982913"/>
            <a:ext cx="350837"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3</a:t>
            </a:r>
          </a:p>
        </p:txBody>
      </p:sp>
      <p:sp>
        <p:nvSpPr>
          <p:cNvPr id="358422" name="Rectangle 22"/>
          <p:cNvSpPr>
            <a:spLocks noChangeArrowheads="1"/>
          </p:cNvSpPr>
          <p:nvPr/>
        </p:nvSpPr>
        <p:spPr bwMode="auto">
          <a:xfrm>
            <a:off x="2176463" y="3668713"/>
            <a:ext cx="350837"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2</a:t>
            </a:r>
          </a:p>
        </p:txBody>
      </p:sp>
      <p:sp>
        <p:nvSpPr>
          <p:cNvPr id="358423" name="Rectangle 23"/>
          <p:cNvSpPr>
            <a:spLocks noChangeArrowheads="1"/>
          </p:cNvSpPr>
          <p:nvPr/>
        </p:nvSpPr>
        <p:spPr bwMode="auto">
          <a:xfrm>
            <a:off x="3119438" y="4159250"/>
            <a:ext cx="350837"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1</a:t>
            </a:r>
          </a:p>
        </p:txBody>
      </p:sp>
      <p:sp>
        <p:nvSpPr>
          <p:cNvPr id="358424" name="Rectangle 24"/>
          <p:cNvSpPr>
            <a:spLocks noChangeArrowheads="1"/>
          </p:cNvSpPr>
          <p:nvPr/>
        </p:nvSpPr>
        <p:spPr bwMode="auto">
          <a:xfrm>
            <a:off x="2557463" y="4583113"/>
            <a:ext cx="350837"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2</a:t>
            </a:r>
          </a:p>
        </p:txBody>
      </p:sp>
      <p:sp>
        <p:nvSpPr>
          <p:cNvPr id="358425" name="Rectangle 25"/>
          <p:cNvSpPr>
            <a:spLocks noChangeArrowheads="1"/>
          </p:cNvSpPr>
          <p:nvPr/>
        </p:nvSpPr>
        <p:spPr bwMode="auto">
          <a:xfrm>
            <a:off x="2219325" y="5173663"/>
            <a:ext cx="350838"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5</a:t>
            </a:r>
          </a:p>
        </p:txBody>
      </p:sp>
      <p:sp>
        <p:nvSpPr>
          <p:cNvPr id="358426" name="Rectangle 26"/>
          <p:cNvSpPr>
            <a:spLocks noChangeArrowheads="1"/>
          </p:cNvSpPr>
          <p:nvPr/>
        </p:nvSpPr>
        <p:spPr bwMode="auto">
          <a:xfrm>
            <a:off x="2786063" y="5802313"/>
            <a:ext cx="350837"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4</a:t>
            </a:r>
          </a:p>
        </p:txBody>
      </p:sp>
      <p:sp>
        <p:nvSpPr>
          <p:cNvPr id="358427" name="Rectangle 27"/>
          <p:cNvSpPr>
            <a:spLocks noChangeArrowheads="1"/>
          </p:cNvSpPr>
          <p:nvPr/>
        </p:nvSpPr>
        <p:spPr bwMode="auto">
          <a:xfrm>
            <a:off x="3395663" y="5421313"/>
            <a:ext cx="350837"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1</a:t>
            </a:r>
          </a:p>
        </p:txBody>
      </p:sp>
      <p:sp>
        <p:nvSpPr>
          <p:cNvPr id="358428" name="Rectangle 28"/>
          <p:cNvSpPr>
            <a:spLocks noChangeArrowheads="1"/>
          </p:cNvSpPr>
          <p:nvPr/>
        </p:nvSpPr>
        <p:spPr bwMode="auto">
          <a:xfrm>
            <a:off x="5041900" y="2392363"/>
            <a:ext cx="3297238" cy="3606800"/>
          </a:xfrm>
          <a:prstGeom prst="rect">
            <a:avLst/>
          </a:prstGeom>
          <a:solidFill>
            <a:schemeClr val="folHlink"/>
          </a:solidFill>
          <a:ln w="12700">
            <a:solidFill>
              <a:schemeClr val="tx1"/>
            </a:solidFill>
            <a:miter lim="800000"/>
            <a:headEnd/>
            <a:tailEnd/>
          </a:ln>
          <a:effectLst/>
        </p:spPr>
        <p:txBody>
          <a:bodyPr wrap="none" lIns="90488" tIns="44450" rIns="90488" bIns="44450">
            <a:spAutoFit/>
          </a:bodyPr>
          <a:lstStyle/>
          <a:p>
            <a:pPr algn="l" eaLnBrk="0" hangingPunct="0">
              <a:lnSpc>
                <a:spcPct val="120000"/>
              </a:lnSpc>
              <a:tabLst>
                <a:tab pos="952500" algn="ctr"/>
                <a:tab pos="1905000" algn="ctr"/>
                <a:tab pos="2857500" algn="ctr"/>
              </a:tabLst>
            </a:pPr>
            <a:r>
              <a:rPr lang="it-IT" sz="2400" b="1">
                <a:latin typeface="Arial" pitchFamily="34" charset="0"/>
              </a:rPr>
              <a:t>A	B/2</a:t>
            </a:r>
          </a:p>
          <a:p>
            <a:pPr algn="l" eaLnBrk="0" hangingPunct="0">
              <a:lnSpc>
                <a:spcPct val="120000"/>
              </a:lnSpc>
              <a:tabLst>
                <a:tab pos="952500" algn="ctr"/>
                <a:tab pos="1905000" algn="ctr"/>
                <a:tab pos="2857500" algn="ctr"/>
              </a:tabLst>
            </a:pPr>
            <a:r>
              <a:rPr lang="it-IT" sz="2400" b="1">
                <a:latin typeface="Arial" pitchFamily="34" charset="0"/>
              </a:rPr>
              <a:t>B	A/2	D/3	E/2</a:t>
            </a:r>
          </a:p>
          <a:p>
            <a:pPr algn="l" eaLnBrk="0" hangingPunct="0">
              <a:lnSpc>
                <a:spcPct val="120000"/>
              </a:lnSpc>
              <a:tabLst>
                <a:tab pos="952500" algn="ctr"/>
                <a:tab pos="1905000" algn="ctr"/>
                <a:tab pos="2857500" algn="ctr"/>
              </a:tabLst>
            </a:pPr>
            <a:r>
              <a:rPr lang="it-IT" sz="2400" b="1">
                <a:latin typeface="Arial" pitchFamily="34" charset="0"/>
              </a:rPr>
              <a:t>C	D/1</a:t>
            </a:r>
          </a:p>
          <a:p>
            <a:pPr algn="l" eaLnBrk="0" hangingPunct="0">
              <a:lnSpc>
                <a:spcPct val="120000"/>
              </a:lnSpc>
              <a:tabLst>
                <a:tab pos="952500" algn="ctr"/>
                <a:tab pos="1905000" algn="ctr"/>
                <a:tab pos="2857500" algn="ctr"/>
              </a:tabLst>
            </a:pPr>
            <a:r>
              <a:rPr lang="it-IT" sz="2400" b="1">
                <a:latin typeface="Arial" pitchFamily="34" charset="0"/>
              </a:rPr>
              <a:t>D	B/3	C/1	G/1</a:t>
            </a:r>
          </a:p>
          <a:p>
            <a:pPr algn="l" eaLnBrk="0" hangingPunct="0">
              <a:lnSpc>
                <a:spcPct val="120000"/>
              </a:lnSpc>
              <a:tabLst>
                <a:tab pos="952500" algn="ctr"/>
                <a:tab pos="1905000" algn="ctr"/>
                <a:tab pos="2857500" algn="ctr"/>
              </a:tabLst>
            </a:pPr>
            <a:r>
              <a:rPr lang="it-IT" sz="2400" b="1">
                <a:latin typeface="Arial" pitchFamily="34" charset="0"/>
              </a:rPr>
              <a:t>E	B/2	F/5	G/2</a:t>
            </a:r>
          </a:p>
          <a:p>
            <a:pPr algn="l" eaLnBrk="0" hangingPunct="0">
              <a:lnSpc>
                <a:spcPct val="120000"/>
              </a:lnSpc>
              <a:tabLst>
                <a:tab pos="952500" algn="ctr"/>
                <a:tab pos="1905000" algn="ctr"/>
                <a:tab pos="2857500" algn="ctr"/>
              </a:tabLst>
            </a:pPr>
            <a:r>
              <a:rPr lang="it-IT" sz="2400" b="1">
                <a:latin typeface="Arial" pitchFamily="34" charset="0"/>
              </a:rPr>
              <a:t>F	E/5	H/4</a:t>
            </a:r>
          </a:p>
          <a:p>
            <a:pPr algn="l" eaLnBrk="0" hangingPunct="0">
              <a:lnSpc>
                <a:spcPct val="120000"/>
              </a:lnSpc>
              <a:tabLst>
                <a:tab pos="952500" algn="ctr"/>
                <a:tab pos="1905000" algn="ctr"/>
                <a:tab pos="2857500" algn="ctr"/>
              </a:tabLst>
            </a:pPr>
            <a:r>
              <a:rPr lang="it-IT" sz="2400" b="1">
                <a:latin typeface="Arial" pitchFamily="34" charset="0"/>
              </a:rPr>
              <a:t>G	D/1	E/2	H/1</a:t>
            </a:r>
          </a:p>
          <a:p>
            <a:pPr algn="l" eaLnBrk="0" hangingPunct="0">
              <a:lnSpc>
                <a:spcPct val="120000"/>
              </a:lnSpc>
              <a:tabLst>
                <a:tab pos="952500" algn="ctr"/>
                <a:tab pos="1905000" algn="ctr"/>
                <a:tab pos="2857500" algn="ctr"/>
              </a:tabLst>
            </a:pPr>
            <a:r>
              <a:rPr lang="it-IT" sz="2400" b="1">
                <a:latin typeface="Arial" pitchFamily="34" charset="0"/>
              </a:rPr>
              <a:t>H	F/4	G/1</a:t>
            </a:r>
          </a:p>
        </p:txBody>
      </p:sp>
      <p:sp>
        <p:nvSpPr>
          <p:cNvPr id="358429" name="Rectangle 29"/>
          <p:cNvSpPr>
            <a:spLocks noChangeArrowheads="1"/>
          </p:cNvSpPr>
          <p:nvPr/>
        </p:nvSpPr>
        <p:spPr bwMode="auto">
          <a:xfrm>
            <a:off x="5580063" y="1916113"/>
            <a:ext cx="2214562"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LSP Database</a:t>
            </a:r>
          </a:p>
        </p:txBody>
      </p:sp>
      <p:sp>
        <p:nvSpPr>
          <p:cNvPr id="358430" name="Rectangle 30"/>
          <p:cNvSpPr>
            <a:spLocks noChangeArrowheads="1"/>
          </p:cNvSpPr>
          <p:nvPr/>
        </p:nvSpPr>
        <p:spPr bwMode="auto">
          <a:xfrm>
            <a:off x="5089525" y="6046788"/>
            <a:ext cx="3190875" cy="454025"/>
          </a:xfrm>
          <a:prstGeom prst="rect">
            <a:avLst/>
          </a:prstGeom>
          <a:noFill/>
          <a:ln w="12700">
            <a:noFill/>
            <a:miter lim="800000"/>
            <a:headEnd/>
            <a:tailEnd/>
          </a:ln>
          <a:effectLst/>
        </p:spPr>
        <p:txBody>
          <a:bodyPr wrap="none" lIns="90488" tIns="44450" rIns="90488" bIns="44450">
            <a:spAutoFit/>
          </a:bodyPr>
          <a:lstStyle/>
          <a:p>
            <a:pPr algn="l" eaLnBrk="0" hangingPunct="0"/>
            <a:r>
              <a:rPr lang="it-IT" sz="2400" b="1">
                <a:latin typeface="Arial" pitchFamily="34" charset="0"/>
              </a:rPr>
              <a:t>(replicato su ogni IS)</a:t>
            </a:r>
          </a:p>
        </p:txBody>
      </p:sp>
      <p:sp>
        <p:nvSpPr>
          <p:cNvPr id="358431" name="Oval 31"/>
          <p:cNvSpPr>
            <a:spLocks noChangeArrowheads="1"/>
          </p:cNvSpPr>
          <p:nvPr/>
        </p:nvSpPr>
        <p:spPr bwMode="auto">
          <a:xfrm>
            <a:off x="3570288" y="5976938"/>
            <a:ext cx="444500" cy="444500"/>
          </a:xfrm>
          <a:prstGeom prst="ellipse">
            <a:avLst/>
          </a:prstGeom>
          <a:solidFill>
            <a:schemeClr val="bg1"/>
          </a:solidFill>
          <a:ln w="12700">
            <a:solidFill>
              <a:schemeClr val="tx1"/>
            </a:solidFill>
            <a:round/>
            <a:headEnd/>
            <a:tailEnd/>
          </a:ln>
          <a:effectLst/>
        </p:spPr>
        <p:txBody>
          <a:bodyPr wrap="none" lIns="90488" tIns="44450" rIns="90488" bIns="44450" anchor="ctr"/>
          <a:lstStyle/>
          <a:p>
            <a:pPr eaLnBrk="0" hangingPunct="0"/>
            <a:r>
              <a:rPr lang="it-IT" sz="2400" b="1">
                <a:latin typeface="Arial" pitchFamily="34" charset="0"/>
              </a:rPr>
              <a:t>H</a:t>
            </a:r>
          </a:p>
        </p:txBody>
      </p:sp>
      <p:sp>
        <p:nvSpPr>
          <p:cNvPr id="358432" name="Oval 32"/>
          <p:cNvSpPr>
            <a:spLocks noChangeArrowheads="1"/>
          </p:cNvSpPr>
          <p:nvPr/>
        </p:nvSpPr>
        <p:spPr bwMode="auto">
          <a:xfrm>
            <a:off x="2808288" y="5214938"/>
            <a:ext cx="444500" cy="444500"/>
          </a:xfrm>
          <a:prstGeom prst="ellipse">
            <a:avLst/>
          </a:prstGeom>
          <a:solidFill>
            <a:schemeClr val="bg1"/>
          </a:solidFill>
          <a:ln w="12700">
            <a:solidFill>
              <a:schemeClr val="tx1"/>
            </a:solidFill>
            <a:round/>
            <a:headEnd/>
            <a:tailEnd/>
          </a:ln>
          <a:effectLst/>
        </p:spPr>
        <p:txBody>
          <a:bodyPr wrap="none" lIns="90488" tIns="44450" rIns="90488" bIns="44450" anchor="ctr"/>
          <a:lstStyle/>
          <a:p>
            <a:pPr eaLnBrk="0" hangingPunct="0"/>
            <a:r>
              <a:rPr lang="it-IT" sz="2400" b="1">
                <a:latin typeface="Arial" pitchFamily="34" charset="0"/>
              </a:rPr>
              <a:t>G</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 passa alla matrice</a:t>
            </a:r>
            <a:endParaRPr lang="it-IT" dirty="0"/>
          </a:p>
        </p:txBody>
      </p:sp>
      <p:pic>
        <p:nvPicPr>
          <p:cNvPr id="8194" name="Picture 2"/>
          <p:cNvPicPr>
            <a:picLocks noGrp="1" noChangeAspect="1" noChangeArrowheads="1"/>
          </p:cNvPicPr>
          <p:nvPr>
            <p:ph idx="1"/>
          </p:nvPr>
        </p:nvPicPr>
        <p:blipFill>
          <a:blip r:embed="rId2"/>
          <a:srcRect/>
          <a:stretch>
            <a:fillRect/>
          </a:stretch>
        </p:blipFill>
        <p:spPr bwMode="auto">
          <a:xfrm>
            <a:off x="2862262" y="2062956"/>
            <a:ext cx="3419475" cy="3600450"/>
          </a:xfrm>
          <a:prstGeom prst="rect">
            <a:avLst/>
          </a:prstGeom>
          <a:noFill/>
          <a:ln w="9525">
            <a:noFill/>
            <a:miter lim="800000"/>
            <a:headEnd/>
            <a:tailEnd/>
          </a:ln>
          <a:effectLst/>
        </p:spPr>
      </p:pic>
      <p:sp>
        <p:nvSpPr>
          <p:cNvPr id="5" name="Right Arrow 4"/>
          <p:cNvSpPr/>
          <p:nvPr/>
        </p:nvSpPr>
        <p:spPr>
          <a:xfrm>
            <a:off x="1857356" y="3571876"/>
            <a:ext cx="571504"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Down Arrow 5"/>
          <p:cNvSpPr/>
          <p:nvPr/>
        </p:nvSpPr>
        <p:spPr>
          <a:xfrm>
            <a:off x="4500562" y="1643050"/>
            <a:ext cx="28575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 name="TextBox 7"/>
          <p:cNvSpPr txBox="1"/>
          <p:nvPr/>
        </p:nvSpPr>
        <p:spPr>
          <a:xfrm>
            <a:off x="1285852" y="3571877"/>
            <a:ext cx="500066" cy="369332"/>
          </a:xfrm>
          <a:prstGeom prst="rect">
            <a:avLst/>
          </a:prstGeom>
          <a:noFill/>
        </p:spPr>
        <p:txBody>
          <a:bodyPr wrap="square" rtlCol="0">
            <a:spAutoFit/>
          </a:bodyPr>
          <a:lstStyle/>
          <a:p>
            <a:r>
              <a:rPr lang="it-IT" b="1" dirty="0" smtClean="0"/>
              <a:t>DA</a:t>
            </a:r>
            <a:endParaRPr lang="it-IT" b="1" dirty="0"/>
          </a:p>
        </p:txBody>
      </p:sp>
      <p:sp>
        <p:nvSpPr>
          <p:cNvPr id="9" name="TextBox 8"/>
          <p:cNvSpPr txBox="1"/>
          <p:nvPr/>
        </p:nvSpPr>
        <p:spPr>
          <a:xfrm>
            <a:off x="4500562" y="1214422"/>
            <a:ext cx="285752" cy="369332"/>
          </a:xfrm>
          <a:prstGeom prst="rect">
            <a:avLst/>
          </a:prstGeom>
          <a:noFill/>
        </p:spPr>
        <p:txBody>
          <a:bodyPr wrap="square" rtlCol="0">
            <a:spAutoFit/>
          </a:bodyPr>
          <a:lstStyle/>
          <a:p>
            <a:r>
              <a:rPr lang="it-IT" b="1" dirty="0" smtClean="0"/>
              <a:t>A</a:t>
            </a:r>
            <a:endParaRPr lang="it-IT"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Sintesi fasi svolte</a:t>
            </a:r>
            <a:endParaRPr lang="it-IT" dirty="0"/>
          </a:p>
        </p:txBody>
      </p:sp>
      <p:sp>
        <p:nvSpPr>
          <p:cNvPr id="6" name="TextBox 5"/>
          <p:cNvSpPr txBox="1"/>
          <p:nvPr/>
        </p:nvSpPr>
        <p:spPr>
          <a:xfrm>
            <a:off x="1500166" y="1000108"/>
            <a:ext cx="928694" cy="369332"/>
          </a:xfrm>
          <a:prstGeom prst="rect">
            <a:avLst/>
          </a:prstGeom>
          <a:noFill/>
        </p:spPr>
        <p:txBody>
          <a:bodyPr wrap="square" rtlCol="0">
            <a:spAutoFit/>
          </a:bodyPr>
          <a:lstStyle/>
          <a:p>
            <a:r>
              <a:rPr lang="it-IT" b="1" dirty="0" smtClean="0"/>
              <a:t>Hallo!</a:t>
            </a:r>
            <a:endParaRPr lang="it-IT" b="1" dirty="0"/>
          </a:p>
        </p:txBody>
      </p:sp>
      <p:pic>
        <p:nvPicPr>
          <p:cNvPr id="1028" name="Picture 4"/>
          <p:cNvPicPr>
            <a:picLocks noGrp="1" noChangeAspect="1" noChangeArrowheads="1"/>
          </p:cNvPicPr>
          <p:nvPr>
            <p:ph idx="1"/>
          </p:nvPr>
        </p:nvPicPr>
        <p:blipFill>
          <a:blip r:embed="rId2"/>
          <a:srcRect/>
          <a:stretch>
            <a:fillRect/>
          </a:stretch>
        </p:blipFill>
        <p:spPr bwMode="auto">
          <a:xfrm>
            <a:off x="428596" y="1500174"/>
            <a:ext cx="7410804" cy="4525963"/>
          </a:xfrm>
          <a:prstGeom prst="rect">
            <a:avLst/>
          </a:prstGeom>
          <a:noFill/>
          <a:ln w="9525">
            <a:noFill/>
            <a:miter lim="800000"/>
            <a:headEnd/>
            <a:tailEnd/>
          </a:ln>
          <a:effectLst/>
        </p:spPr>
      </p:pic>
      <p:sp>
        <p:nvSpPr>
          <p:cNvPr id="7" name="Line Callout 1 (Accent Bar) 6"/>
          <p:cNvSpPr/>
          <p:nvPr/>
        </p:nvSpPr>
        <p:spPr>
          <a:xfrm>
            <a:off x="6929454" y="857232"/>
            <a:ext cx="1285884" cy="642942"/>
          </a:xfrm>
          <a:prstGeom prst="accentCallout1">
            <a:avLst>
              <a:gd name="adj1" fmla="val 18750"/>
              <a:gd name="adj2" fmla="val -8333"/>
              <a:gd name="adj3" fmla="val 156115"/>
              <a:gd name="adj4" fmla="val -923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t>Raccolta LSP</a:t>
            </a:r>
            <a:endParaRPr lang="it-IT" b="1" dirty="0"/>
          </a:p>
        </p:txBody>
      </p:sp>
      <p:sp>
        <p:nvSpPr>
          <p:cNvPr id="5" name="Rounded Rectangular Callout 4"/>
          <p:cNvSpPr/>
          <p:nvPr/>
        </p:nvSpPr>
        <p:spPr>
          <a:xfrm>
            <a:off x="1285852" y="1000108"/>
            <a:ext cx="1214446" cy="428628"/>
          </a:xfrm>
          <a:prstGeom prst="wedgeRoundRectCallout">
            <a:avLst>
              <a:gd name="adj1" fmla="val -95123"/>
              <a:gd name="adj2" fmla="val 107062"/>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Line Callout 1 (Accent Bar) 11"/>
          <p:cNvSpPr/>
          <p:nvPr/>
        </p:nvSpPr>
        <p:spPr>
          <a:xfrm>
            <a:off x="285720" y="6215082"/>
            <a:ext cx="1714512" cy="500066"/>
          </a:xfrm>
          <a:prstGeom prst="accentCallout1">
            <a:avLst>
              <a:gd name="adj1" fmla="val 33378"/>
              <a:gd name="adj2" fmla="val 107720"/>
              <a:gd name="adj3" fmla="val -33784"/>
              <a:gd name="adj4" fmla="val 1419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t>LS Database: uguale per tutti</a:t>
            </a:r>
            <a:endParaRPr lang="it-IT" b="1" dirty="0"/>
          </a:p>
        </p:txBody>
      </p:sp>
      <p:sp>
        <p:nvSpPr>
          <p:cNvPr id="13" name="Line Callout 1 (Accent Bar) 12"/>
          <p:cNvSpPr/>
          <p:nvPr/>
        </p:nvSpPr>
        <p:spPr>
          <a:xfrm>
            <a:off x="6715140" y="6000768"/>
            <a:ext cx="1643074" cy="571504"/>
          </a:xfrm>
          <a:prstGeom prst="accentCallout1">
            <a:avLst>
              <a:gd name="adj1" fmla="val 18750"/>
              <a:gd name="adj2" fmla="val -8333"/>
              <a:gd name="adj3" fmla="val -6357"/>
              <a:gd name="adj4" fmla="val -221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smtClean="0"/>
              <a:t>Matrice di adiacenza</a:t>
            </a:r>
            <a:endParaRPr lang="it-IT"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Dettaglio: gestione LSP</a:t>
            </a:r>
            <a:endParaRPr lang="it-IT" dirty="0"/>
          </a:p>
        </p:txBody>
      </p:sp>
      <p:sp>
        <p:nvSpPr>
          <p:cNvPr id="3" name="Content Placeholder 2"/>
          <p:cNvSpPr>
            <a:spLocks noGrp="1"/>
          </p:cNvSpPr>
          <p:nvPr>
            <p:ph idx="1"/>
          </p:nvPr>
        </p:nvSpPr>
        <p:spPr/>
        <p:txBody>
          <a:bodyPr>
            <a:normAutofit fontScale="85000" lnSpcReduction="20000"/>
          </a:bodyPr>
          <a:lstStyle/>
          <a:p>
            <a:pPr>
              <a:buNone/>
            </a:pPr>
            <a:r>
              <a:rPr lang="it-IT" dirty="0" smtClean="0"/>
              <a:t>All'atto della ricezione di un LSP, il router compie le seguenti azioni:</a:t>
            </a:r>
          </a:p>
          <a:p>
            <a:r>
              <a:rPr lang="it-IT" dirty="0" smtClean="0"/>
              <a:t>se non ha mai ricevuto LSP da quel router o se l’LSP è più recente di quello precedentemente memorizzato:</a:t>
            </a:r>
          </a:p>
          <a:p>
            <a:pPr lvl="1">
              <a:buNone/>
            </a:pPr>
            <a:r>
              <a:rPr lang="it-IT" dirty="0" smtClean="0"/>
              <a:t>-memorizza il pacchetto</a:t>
            </a:r>
          </a:p>
          <a:p>
            <a:pPr lvl="1">
              <a:buNone/>
            </a:pPr>
            <a:r>
              <a:rPr lang="it-IT" dirty="0" smtClean="0"/>
              <a:t>-lo ritrasmette in flooding su tutte le linee eccetto quella da cui l'ha ricevuto</a:t>
            </a:r>
          </a:p>
          <a:p>
            <a:r>
              <a:rPr lang="it-IT" dirty="0" smtClean="0"/>
              <a:t>se l’LSP ha lo stesso numero di sequenza di quello  posseduto:</a:t>
            </a:r>
          </a:p>
          <a:p>
            <a:pPr lvl="1">
              <a:buNone/>
            </a:pPr>
            <a:r>
              <a:rPr lang="it-IT" dirty="0" smtClean="0"/>
              <a:t>-non fa nulla</a:t>
            </a:r>
          </a:p>
          <a:p>
            <a:r>
              <a:rPr lang="it-IT" dirty="0" smtClean="0"/>
              <a:t>Se l’LSP è più vecchio di quello posseduto:</a:t>
            </a:r>
          </a:p>
          <a:p>
            <a:pPr lvl="1">
              <a:buNone/>
            </a:pPr>
            <a:r>
              <a:rPr lang="it-IT" dirty="0" smtClean="0"/>
              <a:t>-trasmette al mittente il pacchetto più recente</a:t>
            </a:r>
            <a:endParaRPr lang="it-IT"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Link State: caratteristiche</a:t>
            </a:r>
            <a:endParaRPr lang="it-IT" dirty="0"/>
          </a:p>
        </p:txBody>
      </p:sp>
      <p:sp>
        <p:nvSpPr>
          <p:cNvPr id="3" name="Content Placeholder 2"/>
          <p:cNvSpPr>
            <a:spLocks noGrp="1"/>
          </p:cNvSpPr>
          <p:nvPr>
            <p:ph idx="1"/>
          </p:nvPr>
        </p:nvSpPr>
        <p:spPr>
          <a:xfrm>
            <a:off x="500034" y="1571612"/>
            <a:ext cx="8229600" cy="4525963"/>
          </a:xfrm>
        </p:spPr>
        <p:txBody>
          <a:bodyPr>
            <a:normAutofit fontScale="92500" lnSpcReduction="20000"/>
          </a:bodyPr>
          <a:lstStyle/>
          <a:p>
            <a:pPr>
              <a:buNone/>
            </a:pPr>
            <a:r>
              <a:rPr lang="it-IT" dirty="0" smtClean="0"/>
              <a:t>Vantaggi:</a:t>
            </a:r>
          </a:p>
          <a:p>
            <a:pPr>
              <a:buNone/>
            </a:pPr>
            <a:r>
              <a:rPr lang="it-IT" dirty="0" smtClean="0"/>
              <a:t>• può gestire reti di grandi dimensioni </a:t>
            </a:r>
          </a:p>
          <a:p>
            <a:pPr>
              <a:buNone/>
            </a:pPr>
            <a:r>
              <a:rPr lang="it-IT" dirty="0" smtClean="0"/>
              <a:t>• ha una convergenza rapida</a:t>
            </a:r>
          </a:p>
          <a:p>
            <a:pPr>
              <a:buNone/>
            </a:pPr>
            <a:r>
              <a:rPr lang="it-IT" dirty="0" smtClean="0"/>
              <a:t>• difficilmente genera loop (e comunque ne è prevista la gestione)</a:t>
            </a:r>
          </a:p>
          <a:p>
            <a:pPr>
              <a:buNone/>
            </a:pPr>
            <a:r>
              <a:rPr lang="it-IT" dirty="0" smtClean="0"/>
              <a:t>• facile da capire: ogni nodo ha la mappa della rete</a:t>
            </a:r>
          </a:p>
          <a:p>
            <a:pPr>
              <a:buNone/>
            </a:pPr>
            <a:r>
              <a:rPr lang="it-IT" dirty="0" smtClean="0"/>
              <a:t>Svantaggi:</a:t>
            </a:r>
          </a:p>
          <a:p>
            <a:pPr>
              <a:buNone/>
            </a:pPr>
            <a:r>
              <a:rPr lang="it-IT" dirty="0" smtClean="0"/>
              <a:t>• complesso da realizzare</a:t>
            </a:r>
          </a:p>
          <a:p>
            <a:pPr lvl="1">
              <a:buNone/>
            </a:pPr>
            <a:r>
              <a:rPr lang="it-IT" dirty="0" smtClean="0"/>
              <a:t>Es: la prima implementazione ha richiesto alla Digital 5 anni</a:t>
            </a:r>
            <a:endParaRPr lang="it-IT" dirty="0"/>
          </a:p>
        </p:txBody>
      </p:sp>
      <p:sp>
        <p:nvSpPr>
          <p:cNvPr id="4" name="Rounded Rectangle 3"/>
          <p:cNvSpPr/>
          <p:nvPr/>
        </p:nvSpPr>
        <p:spPr>
          <a:xfrm>
            <a:off x="500034" y="1571612"/>
            <a:ext cx="1714512" cy="500066"/>
          </a:xfrm>
          <a:prstGeom prst="round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Rounded Rectangle 4"/>
          <p:cNvSpPr/>
          <p:nvPr/>
        </p:nvSpPr>
        <p:spPr>
          <a:xfrm>
            <a:off x="500034" y="4214818"/>
            <a:ext cx="1714512" cy="500066"/>
          </a:xfrm>
          <a:prstGeom prst="roundRect">
            <a:avLst/>
          </a:prstGeom>
          <a:solidFill>
            <a:schemeClr val="accent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it-IT" dirty="0" smtClean="0"/>
              <a:t>Algoritmo di Dijkstra</a:t>
            </a:r>
            <a:br>
              <a:rPr lang="it-IT" dirty="0" smtClean="0"/>
            </a:br>
            <a:endParaRPr lang="it-IT" dirty="0"/>
          </a:p>
        </p:txBody>
      </p:sp>
      <p:sp>
        <p:nvSpPr>
          <p:cNvPr id="3" name="Content Placeholder 2"/>
          <p:cNvSpPr>
            <a:spLocks noGrp="1"/>
          </p:cNvSpPr>
          <p:nvPr>
            <p:ph idx="1"/>
          </p:nvPr>
        </p:nvSpPr>
        <p:spPr/>
        <p:txBody>
          <a:bodyPr>
            <a:normAutofit fontScale="85000" lnSpcReduction="10000"/>
          </a:bodyPr>
          <a:lstStyle/>
          <a:p>
            <a:pPr>
              <a:buNone/>
            </a:pPr>
            <a:r>
              <a:rPr lang="it-IT" dirty="0" smtClean="0"/>
              <a:t>Ogni nodo ha a disposizione il grafo della rete:</a:t>
            </a:r>
          </a:p>
          <a:p>
            <a:pPr>
              <a:buNone/>
            </a:pPr>
            <a:r>
              <a:rPr lang="it-IT" sz="2800" dirty="0" smtClean="0"/>
              <a:t>• i nodi sono i router</a:t>
            </a:r>
          </a:p>
          <a:p>
            <a:pPr>
              <a:buNone/>
            </a:pPr>
            <a:r>
              <a:rPr lang="it-IT" sz="2800" dirty="0" smtClean="0"/>
              <a:t>• gli archi sono le linee di collegamento tra router</a:t>
            </a:r>
          </a:p>
          <a:p>
            <a:pPr>
              <a:buNone/>
            </a:pPr>
            <a:r>
              <a:rPr lang="it-IT" sz="2800" dirty="0" smtClean="0"/>
              <a:t>• agli archi è associato un costo</a:t>
            </a:r>
          </a:p>
          <a:p>
            <a:pPr>
              <a:buNone/>
            </a:pPr>
            <a:r>
              <a:rPr lang="it-IT" dirty="0" smtClean="0"/>
              <a:t>Ogni nodo usa l'algoritmo di Dijkstra per costruire lo Spanning Tree del grafo, ovvero l’albero dei cammini di costo minimo</a:t>
            </a:r>
          </a:p>
          <a:p>
            <a:pPr>
              <a:buNone/>
            </a:pPr>
            <a:r>
              <a:rPr lang="it-IT" dirty="0" smtClean="0"/>
              <a:t>Ad ogni nodo si assegna un’etichetta che rappresenta  il costo massimo per raggiungere quel nodo</a:t>
            </a:r>
          </a:p>
          <a:p>
            <a:pPr>
              <a:buNone/>
            </a:pPr>
            <a:r>
              <a:rPr lang="it-IT" dirty="0" smtClean="0"/>
              <a:t>L'algoritmo modifica le etichette cercando di minimizzarne il valore e di renderle permanenti</a:t>
            </a:r>
            <a:endParaRPr lang="it-IT"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0C0C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1560</Words>
  <Application>Microsoft Office PowerPoint</Application>
  <PresentationFormat>Presentazione su schermo (4:3)</PresentationFormat>
  <Paragraphs>342</Paragraphs>
  <Slides>34</Slides>
  <Notes>3</Notes>
  <HiddenSlides>0</HiddenSlides>
  <MMClips>0</MMClips>
  <ScaleCrop>false</ScaleCrop>
  <HeadingPairs>
    <vt:vector size="4" baseType="variant">
      <vt:variant>
        <vt:lpstr>Tema</vt:lpstr>
      </vt:variant>
      <vt:variant>
        <vt:i4>1</vt:i4>
      </vt:variant>
      <vt:variant>
        <vt:lpstr>Titoli diapositive</vt:lpstr>
      </vt:variant>
      <vt:variant>
        <vt:i4>34</vt:i4>
      </vt:variant>
    </vt:vector>
  </HeadingPairs>
  <TitlesOfParts>
    <vt:vector size="35" baseType="lpstr">
      <vt:lpstr>Office Theme</vt:lpstr>
      <vt:lpstr>ROUTING: Link state e DV</vt:lpstr>
      <vt:lpstr>Neighbor Greetings (Hello)</vt:lpstr>
      <vt:lpstr>Informazioni trasmesse con LSP</vt:lpstr>
      <vt:lpstr>Grafo della rete e LSP database (ex. Pag. 85)</vt:lpstr>
      <vt:lpstr>Si passa alla matrice</vt:lpstr>
      <vt:lpstr>Sintesi fasi svolte</vt:lpstr>
      <vt:lpstr>Dettaglio: gestione LSP</vt:lpstr>
      <vt:lpstr>Link State: caratteristiche</vt:lpstr>
      <vt:lpstr>Algoritmo di Dijkstra </vt:lpstr>
      <vt:lpstr>Algoritmo di Dijkstra: formalizzazione</vt:lpstr>
      <vt:lpstr>Algoritmo di Dijkstra</vt:lpstr>
      <vt:lpstr>ESERCIZIO 1</vt:lpstr>
      <vt:lpstr>ESERCIZIO 1 - SOLUZIONE</vt:lpstr>
      <vt:lpstr>ESERCIZIO 2</vt:lpstr>
      <vt:lpstr>ESERCIZIO 2 - SOLUZIONE</vt:lpstr>
      <vt:lpstr>ESERCIZIO 3</vt:lpstr>
      <vt:lpstr>ESERCIZIO 4</vt:lpstr>
      <vt:lpstr>ESERCIZIO 5</vt:lpstr>
      <vt:lpstr>ESERCIZIO 6</vt:lpstr>
      <vt:lpstr>Distance Vector</vt:lpstr>
      <vt:lpstr>Distance Vector</vt:lpstr>
      <vt:lpstr>Distance Vector</vt:lpstr>
      <vt:lpstr>Distance Vector </vt:lpstr>
      <vt:lpstr>Solo conoscenza locale...</vt:lpstr>
      <vt:lpstr>Loop  </vt:lpstr>
      <vt:lpstr>Distance Vector: cold start </vt:lpstr>
      <vt:lpstr>Distance Vector: caratteristiche </vt:lpstr>
      <vt:lpstr>Esercizio 1</vt:lpstr>
      <vt:lpstr>Diapositiva 29</vt:lpstr>
      <vt:lpstr>Esercizio 2</vt:lpstr>
      <vt:lpstr>Diapositiva 31</vt:lpstr>
      <vt:lpstr>Esercizio 3</vt:lpstr>
      <vt:lpstr>Diapositiva 33</vt:lpstr>
      <vt:lpstr>Diapositiva 34</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DIJKSTRA</dc:title>
  <dc:creator>Lisa</dc:creator>
  <cp:lastModifiedBy>Lisa</cp:lastModifiedBy>
  <cp:revision>51</cp:revision>
  <dcterms:created xsi:type="dcterms:W3CDTF">2014-01-23T15:44:17Z</dcterms:created>
  <dcterms:modified xsi:type="dcterms:W3CDTF">2016-01-15T06:23:56Z</dcterms:modified>
</cp:coreProperties>
</file>