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gif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gif"/><Relationship Id="rId4" Type="http://schemas.openxmlformats.org/officeDocument/2006/relationships/image" Target="../media/image4.jpeg"/><Relationship Id="rId9" Type="http://schemas.openxmlformats.org/officeDocument/2006/relationships/image" Target="../media/image9.gif"/><Relationship Id="rId1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12" y="2038346"/>
            <a:ext cx="7602538" cy="838200"/>
          </a:xfrm>
        </p:spPr>
        <p:txBody>
          <a:bodyPr>
            <a:noAutofit/>
          </a:bodyPr>
          <a:lstStyle/>
          <a:p>
            <a:r>
              <a:rPr lang="it-IT" sz="5400" dirty="0"/>
              <a:t>Studio Informatica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112" y="2876546"/>
            <a:ext cx="8001000" cy="476254"/>
          </a:xfrm>
        </p:spPr>
        <p:txBody>
          <a:bodyPr>
            <a:noAutofit/>
          </a:bodyPr>
          <a:lstStyle/>
          <a:p>
            <a:r>
              <a:rPr lang="it-IT" sz="3200" dirty="0"/>
              <a:t>Sistemi avanzati per l’applicazione delle normative di legge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2" y="2157374"/>
            <a:ext cx="285790" cy="447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112" y="4006334"/>
            <a:ext cx="413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30-05-2016 / 11-06-2016</a:t>
            </a:r>
          </a:p>
        </p:txBody>
      </p:sp>
    </p:spTree>
    <p:extLst>
      <p:ext uri="{BB962C8B-B14F-4D97-AF65-F5344CB8AC3E}">
        <p14:creationId xmlns:p14="http://schemas.microsoft.com/office/powerpoint/2010/main" val="3418427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2" y="400050"/>
            <a:ext cx="8534401" cy="744900"/>
          </a:xfrm>
        </p:spPr>
        <p:txBody>
          <a:bodyPr/>
          <a:lstStyle/>
          <a:p>
            <a:r>
              <a:rPr lang="it-IT" dirty="0"/>
              <a:t>L’azienda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12" y="1144950"/>
            <a:ext cx="11507787" cy="2436450"/>
          </a:xfrm>
        </p:spPr>
        <p:txBody>
          <a:bodyPr>
            <a:normAutofit/>
          </a:bodyPr>
          <a:lstStyle/>
          <a:p>
            <a:r>
              <a:rPr lang="it-IT" sz="2400" b="1" dirty="0"/>
              <a:t>Studio Informatica</a:t>
            </a:r>
            <a:r>
              <a:rPr lang="it-IT" sz="2400" dirty="0"/>
              <a:t> è una società specializzata nel fornire soluzioni applicative per il settore finanziario, nata e cresciuta facendo leva su risorse umane con solide competenze. L’azienda opera in aree quali: gestione del Rischio di Credito ed Operativo, gestione della Compliance, Segnalazioni di Vigilanza, Antiriciclaggio e Anti terrorismo, comunicazioni con l´Agenzia delle Entrate, Guardia di Finanza, Magistratura.</a:t>
            </a:r>
          </a:p>
        </p:txBody>
      </p:sp>
      <p:pic>
        <p:nvPicPr>
          <p:cNvPr id="1026" name="Picture 2" descr="http://www.smouse.it/clienti/41_bmwf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4" y="4294050"/>
            <a:ext cx="9525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mouse.it/clienti/47_Esselung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392" y="4292326"/>
            <a:ext cx="1195024" cy="58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mouse.it/clienti/49_GruppoFerrovieDelloSta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7" y="5356313"/>
            <a:ext cx="1673829" cy="51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mouse.it/clienti/60_Sofid%20Gruppo%20En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18" y="429232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mouse.it/clienti/51_BNL_BNP%20Pariba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90" y="4292326"/>
            <a:ext cx="1719160" cy="9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mouse.it/clienti/GruppoCartaSi(ex%20servizi%20interbancari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09" y="5353274"/>
            <a:ext cx="1864018" cy="5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mouse.it/clienti/44_CariparmaCreditAgricol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18" y="5353275"/>
            <a:ext cx="1631016" cy="5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smouse.it/clienti/55_GruppoUnicredit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24" y="4292326"/>
            <a:ext cx="2066076" cy="3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www.smouse.it/clienti/59_Pirelli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392" y="4929413"/>
            <a:ext cx="1195024" cy="32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5112" y="3479878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latin typeface="+mj-lt"/>
              </a:rPr>
              <a:t>I CLIENTI</a:t>
            </a:r>
          </a:p>
        </p:txBody>
      </p:sp>
      <p:pic>
        <p:nvPicPr>
          <p:cNvPr id="1043" name="Picture 19" descr="http://www.smouse.it/clienti/ingdirect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11" y="4743144"/>
            <a:ext cx="922489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www.smouse.it/clienti/poste%20italiane%20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61" y="4750475"/>
            <a:ext cx="1055838" cy="1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www.smouse.it/clienti/royal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5032392"/>
            <a:ext cx="1066799" cy="23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http://www.smouse.it/clienti/logoaxa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25" y="5350585"/>
            <a:ext cx="774273" cy="52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4715" y="3245295"/>
            <a:ext cx="4428276" cy="3046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14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56" y="145773"/>
            <a:ext cx="8534401" cy="710113"/>
          </a:xfrm>
        </p:spPr>
        <p:txBody>
          <a:bodyPr/>
          <a:lstStyle/>
          <a:p>
            <a:r>
              <a:rPr lang="it-IT" dirty="0"/>
              <a:t>I prodotti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7" y="957470"/>
            <a:ext cx="11375266" cy="49430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</a:t>
            </a:r>
            <a:r>
              <a:rPr lang="it-IT" sz="1900" b="1" dirty="0">
                <a:solidFill>
                  <a:srgbClr val="FFC000"/>
                </a:solidFill>
              </a:rPr>
              <a:t>COMMA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", Fornisce supporto nel processo di acquisizione delle richieste e di produzione delle risposte all´Autorità Giudiziaria, Guardia di Finanza, Agenzia delle Entrate; Da qui nasce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</a:t>
            </a:r>
            <a:r>
              <a:rPr lang="it-IT" sz="2000" b="1" dirty="0">
                <a:solidFill>
                  <a:srgbClr val="000000"/>
                </a:solidFill>
                <a:latin typeface="Geneva"/>
              </a:rPr>
              <a:t>mail</a:t>
            </a:r>
            <a:r>
              <a:rPr lang="it-IT" sz="2000" b="1" dirty="0">
                <a:solidFill>
                  <a:srgbClr val="FF0000"/>
                </a:solidFill>
                <a:latin typeface="Geneva"/>
              </a:rPr>
              <a:t>Doc</a:t>
            </a:r>
            <a:r>
              <a:rPr lang="it-IT" sz="2000" b="1" dirty="0">
                <a:solidFill>
                  <a:srgbClr val="000000"/>
                </a:solidFill>
                <a:latin typeface="Geneva"/>
              </a:rPr>
              <a:t>PRO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", un gestionale di Posta Elettronica Certificata integrabile negli applicativi aziendali per automatizzare l´intero processo di produzione di un documento e del suo inoltro via PEC.</a:t>
            </a:r>
          </a:p>
          <a:p>
            <a:pPr>
              <a:lnSpc>
                <a:spcPct val="110000"/>
              </a:lnSpc>
            </a:pP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</a:t>
            </a:r>
            <a:r>
              <a:rPr lang="it-IT" sz="1900" b="1" dirty="0">
                <a:solidFill>
                  <a:srgbClr val="FFC000"/>
                </a:solidFill>
              </a:rPr>
              <a:t>COMMA FUG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 è la soluzione che gestisce le pratiche di sequestro e la segnalazione ad Equitalia Giustizia dei fondi intestati al Fondo Unico.</a:t>
            </a:r>
          </a:p>
          <a:p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</a:t>
            </a:r>
            <a:r>
              <a:rPr lang="it-IT" sz="1900" b="1" dirty="0">
                <a:solidFill>
                  <a:srgbClr val="FFC000"/>
                </a:solidFill>
              </a:rPr>
              <a:t>COMMA 3D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 è la soluzione che automatizza e supporta gli utenti negli adempimenti in tema di Antiriciclaggio e Antiterrorismo imposti dalle recenti normative di recepimento. </a:t>
            </a:r>
          </a:p>
          <a:p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</a:t>
            </a:r>
            <a:r>
              <a:rPr lang="it-IT" sz="1900" b="1" dirty="0">
                <a:solidFill>
                  <a:srgbClr val="FFC000"/>
                </a:solidFill>
              </a:rPr>
              <a:t>SAGGIO 3D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 è la soluzione web che gestisce le registrazioni antiriciclaggio sull´Archivio Unico Informatico</a:t>
            </a:r>
          </a:p>
          <a:p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</a:t>
            </a:r>
            <a:r>
              <a:rPr lang="it-IT" sz="1900" b="1" dirty="0">
                <a:solidFill>
                  <a:srgbClr val="FFC000"/>
                </a:solidFill>
              </a:rPr>
              <a:t>newGANT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 è la soluzione che affronta le novità in tema di Anagrafe dei Rapporti. Grazie alla funzione Monitor copre le esigenze connesse alla gestione dei flussi di ritorno e la verifica di ciò che si invia e ciò che si è inviato all´Anagrafe dei Rapporti.</a:t>
            </a:r>
          </a:p>
          <a:p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</a:t>
            </a:r>
            <a:r>
              <a:rPr lang="it-IT" sz="1900" b="1" dirty="0">
                <a:solidFill>
                  <a:srgbClr val="FFC000"/>
                </a:solidFill>
              </a:rPr>
              <a:t>CommaCERTBIL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 è la soluzione che risponde alla esigenza di dover fornire alle Società di Certificazione e alle Società di Revisione Contabile le informazioni necessarie sia alla revisione che alla certificazione dei bilanci della propria clientela.</a:t>
            </a:r>
          </a:p>
          <a:p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</a:t>
            </a:r>
            <a:r>
              <a:rPr lang="it-IT" sz="1900" b="1" dirty="0">
                <a:solidFill>
                  <a:srgbClr val="FFC000"/>
                </a:solidFill>
              </a:rPr>
              <a:t>COMMA SUCCESSIONI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 è il sistema avanzato per la gestione degli adempimenti per causa di morte. Automatizza il complesso processo di raccolta e gestione dei dati.</a:t>
            </a:r>
          </a:p>
          <a:p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</a:t>
            </a:r>
            <a:r>
              <a:rPr lang="it-IT" sz="1900" b="1" dirty="0">
                <a:solidFill>
                  <a:srgbClr val="FFC000"/>
                </a:solidFill>
              </a:rPr>
              <a:t>ERA</a:t>
            </a:r>
            <a:r>
              <a:rPr lang="it-IT" sz="1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" è un prodotto di livello internazionale per la risk governance.</a:t>
            </a:r>
          </a:p>
          <a:p>
            <a:endParaRPr lang="it-IT" dirty="0"/>
          </a:p>
        </p:txBody>
      </p:sp>
      <p:sp>
        <p:nvSpPr>
          <p:cNvPr id="4" name="AutoShape 2" descr="Risultati immagini per comma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796" y="957470"/>
            <a:ext cx="495300" cy="735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59" y="5218881"/>
            <a:ext cx="2187437" cy="1363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0079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 rot="10800000">
            <a:off x="2400300" y="6096000"/>
            <a:ext cx="533400" cy="4762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2933700" y="6149459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NOI SIAMO QUI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0" y="6714782"/>
            <a:ext cx="1809750" cy="143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186" y="190500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bg1"/>
                </a:solidFill>
                <a:latin typeface="+mj-lt"/>
              </a:rPr>
              <a:t>POSIZIONE</a:t>
            </a:r>
          </a:p>
        </p:txBody>
      </p:sp>
    </p:spTree>
    <p:extLst>
      <p:ext uri="{BB962C8B-B14F-4D97-AF65-F5344CB8AC3E}">
        <p14:creationId xmlns:p14="http://schemas.microsoft.com/office/powerpoint/2010/main" val="755608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162" y="228600"/>
            <a:ext cx="9507538" cy="971550"/>
          </a:xfrm>
        </p:spPr>
        <p:txBody>
          <a:bodyPr>
            <a:normAutofit/>
          </a:bodyPr>
          <a:lstStyle/>
          <a:p>
            <a:r>
              <a:rPr lang="it-IT" sz="3600" dirty="0"/>
              <a:t>LA mia esperienza aziendale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162" y="1200150"/>
            <a:ext cx="11641138" cy="4057650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/>
              <a:t>Scelta e adattamento alla postazione di lavoro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/>
              <a:t>Produzione di Mappe Web su programma pricipale (MAIL DOCPRO)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/>
              <a:t>Scrittura in Linguaggio Visual Basic / C#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/>
              <a:t>Installazione ed esecuzione di Visual Studio 15 con Team Explorer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/>
              <a:t>Uso di Database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/>
              <a:t>Uso di programmi Windows Form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/>
              <a:t>Apprendimento Concetti della programmazione in azienda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/>
              <a:t>Creazione Account Aziendale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it-IT" dirty="0"/>
              <a:t>Tempo medio 3-4 ore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it-IT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83" y="2903172"/>
            <a:ext cx="457765" cy="449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06" y="2903171"/>
            <a:ext cx="2678218" cy="449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596" y="3970057"/>
            <a:ext cx="3170852" cy="27498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218" y="1921161"/>
            <a:ext cx="1958083" cy="663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301" y="1926393"/>
            <a:ext cx="709417" cy="663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6375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800" y="248994"/>
            <a:ext cx="361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Geneva"/>
              </a:rPr>
              <a:t>mail</a:t>
            </a:r>
            <a:r>
              <a:rPr lang="it-IT" sz="3600" b="1" dirty="0">
                <a:solidFill>
                  <a:srgbClr val="FF0000"/>
                </a:solidFill>
                <a:latin typeface="Geneva"/>
              </a:rPr>
              <a:t>Doc</a:t>
            </a:r>
            <a:r>
              <a:rPr lang="it-IT" sz="3600" b="1" dirty="0">
                <a:solidFill>
                  <a:srgbClr val="000000"/>
                </a:solidFill>
                <a:latin typeface="Geneva"/>
              </a:rPr>
              <a:t>PRO</a:t>
            </a:r>
            <a:endParaRPr lang="it-IT" sz="3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273" y="2519386"/>
            <a:ext cx="8300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Geneva"/>
              </a:rPr>
              <a:t>La </a:t>
            </a:r>
            <a:r>
              <a:rPr lang="it-IT" b="1" dirty="0">
                <a:solidFill>
                  <a:schemeClr val="bg1"/>
                </a:solidFill>
                <a:latin typeface="Geneva"/>
              </a:rPr>
              <a:t>posta elettronica certificata (PEC)</a:t>
            </a:r>
            <a:r>
              <a:rPr lang="it-IT" dirty="0">
                <a:solidFill>
                  <a:schemeClr val="bg1"/>
                </a:solidFill>
                <a:latin typeface="Geneva"/>
              </a:rPr>
              <a:t> è un tipo di mail, che permette di dare a un messaggio di posta elettronica lo stesso valore legale di una raccomandata con avviso di ricevimento tradizionale garantendo così la prova dell'invio e della consegna.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46" y="72436"/>
            <a:ext cx="999446" cy="9994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8052" y="926579"/>
            <a:ext cx="8318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>
                <a:solidFill>
                  <a:srgbClr val="000000"/>
                </a:solidFill>
                <a:latin typeface="Geneva"/>
              </a:rPr>
              <a:t>mail</a:t>
            </a:r>
            <a:r>
              <a:rPr lang="it-IT" b="1" dirty="0">
                <a:solidFill>
                  <a:srgbClr val="FF0000"/>
                </a:solidFill>
                <a:latin typeface="Geneva"/>
              </a:rPr>
              <a:t>Doc</a:t>
            </a:r>
            <a:r>
              <a:rPr lang="it-IT" b="1" dirty="0">
                <a:solidFill>
                  <a:srgbClr val="000000"/>
                </a:solidFill>
                <a:latin typeface="Geneva"/>
              </a:rPr>
              <a:t>PRO </a:t>
            </a:r>
            <a:r>
              <a:rPr lang="it-IT" dirty="0">
                <a:solidFill>
                  <a:srgbClr val="000000"/>
                </a:solidFill>
                <a:latin typeface="Geneva"/>
              </a:rPr>
              <a:t>è il software per la gestione la Posta elettronica certificata (PEC).</a:t>
            </a:r>
          </a:p>
          <a:p>
            <a:pPr algn="just"/>
            <a:r>
              <a:rPr lang="it-IT" dirty="0">
                <a:solidFill>
                  <a:srgbClr val="000000"/>
                </a:solidFill>
                <a:latin typeface="Geneva"/>
              </a:rPr>
              <a:t>Con </a:t>
            </a:r>
            <a:r>
              <a:rPr lang="it-IT" b="1" dirty="0">
                <a:solidFill>
                  <a:srgbClr val="000000"/>
                </a:solidFill>
                <a:latin typeface="Geneva"/>
              </a:rPr>
              <a:t>mail</a:t>
            </a:r>
            <a:r>
              <a:rPr lang="it-IT" b="1" dirty="0">
                <a:solidFill>
                  <a:srgbClr val="FF0000"/>
                </a:solidFill>
                <a:latin typeface="Geneva"/>
              </a:rPr>
              <a:t>Doc</a:t>
            </a:r>
            <a:r>
              <a:rPr lang="it-IT" b="1" dirty="0">
                <a:solidFill>
                  <a:srgbClr val="000000"/>
                </a:solidFill>
                <a:latin typeface="Geneva"/>
              </a:rPr>
              <a:t>PRO</a:t>
            </a:r>
            <a:r>
              <a:rPr lang="it-IT" dirty="0">
                <a:solidFill>
                  <a:srgbClr val="000000"/>
                </a:solidFill>
                <a:latin typeface="Geneva"/>
              </a:rPr>
              <a:t> puoi utilizzare più caselle di posta di qualsiasi gestore in un unico ambiente, ed avere un immediato controllo delle ricevute di accettazione e consegna della posta inviata, grazie a un'interfaccia grafica semplice e intuitiva.</a:t>
            </a:r>
            <a:endParaRPr lang="it-IT" b="0" i="0" dirty="0">
              <a:solidFill>
                <a:srgbClr val="000000"/>
              </a:solidFill>
              <a:effectLst/>
              <a:latin typeface="Genev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462" y="153601"/>
            <a:ext cx="2124075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950" y="3862387"/>
            <a:ext cx="3352800" cy="26990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946" y="4354639"/>
            <a:ext cx="1476375" cy="1714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34698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2" y="247650"/>
            <a:ext cx="8534401" cy="687750"/>
          </a:xfrm>
        </p:spPr>
        <p:txBody>
          <a:bodyPr/>
          <a:lstStyle/>
          <a:p>
            <a:r>
              <a:rPr lang="it-IT" dirty="0"/>
              <a:t>Cosa ho imparato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463" y="1104900"/>
            <a:ext cx="7983538" cy="38481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it-IT" sz="2400" dirty="0"/>
              <a:t>Uso del linguaggio Visual Basic (Conoscenze Basi)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it-IT" sz="2400" dirty="0"/>
              <a:t>Capacità di utilizzo dei Database (Conoscenze Basi)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it-IT" sz="2400" dirty="0"/>
              <a:t>Uso di Team Explorer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it-IT" sz="2400" dirty="0"/>
              <a:t>Affinate conoscenze del C#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it-IT" sz="2400" dirty="0"/>
              <a:t>Lavorare in azienda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it-IT" sz="2400" dirty="0"/>
              <a:t>Puntualità nella consegna 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it-IT" sz="2400" dirty="0"/>
              <a:t>Rispetto degli orari di lavoro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it-IT" sz="2400" dirty="0"/>
              <a:t>Gestione del tempo a disposizione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74" y="2915153"/>
            <a:ext cx="4219464" cy="2109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467" y="575792"/>
            <a:ext cx="3501888" cy="20112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487" y="4740965"/>
            <a:ext cx="3794609" cy="19274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7807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54" y="2623930"/>
            <a:ext cx="2284276" cy="1134183"/>
          </a:xfrm>
        </p:spPr>
        <p:txBody>
          <a:bodyPr>
            <a:normAutofit/>
          </a:bodyPr>
          <a:lstStyle/>
          <a:p>
            <a:r>
              <a:rPr lang="it-IT" sz="6600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198343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402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Geneva</vt:lpstr>
      <vt:lpstr>Wingdings</vt:lpstr>
      <vt:lpstr>Wingdings 3</vt:lpstr>
      <vt:lpstr>Slice</vt:lpstr>
      <vt:lpstr>Studio Informatica</vt:lpstr>
      <vt:lpstr>L’azienda</vt:lpstr>
      <vt:lpstr>I prodotti</vt:lpstr>
      <vt:lpstr>PowerPoint Presentation</vt:lpstr>
      <vt:lpstr>LA mia esperienza aziendale</vt:lpstr>
      <vt:lpstr>PowerPoint Presentation</vt:lpstr>
      <vt:lpstr>Cosa ho imparato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Informatica</dc:title>
  <dc:creator>Vincenzo</dc:creator>
  <cp:lastModifiedBy>Vincenzo</cp:lastModifiedBy>
  <cp:revision>23</cp:revision>
  <dcterms:created xsi:type="dcterms:W3CDTF">2016-12-22T15:29:21Z</dcterms:created>
  <dcterms:modified xsi:type="dcterms:W3CDTF">2016-12-22T17:51:43Z</dcterms:modified>
</cp:coreProperties>
</file>