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2BB9-7237-4BC7-99C0-8E31AE9227BF}" type="datetimeFigureOut">
              <a:rPr lang="it-IT" smtClean="0"/>
              <a:pPr/>
              <a:t>20/11/2016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A7A0-DAE0-49D8-9E74-91BDFAF27B7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2BB9-7237-4BC7-99C0-8E31AE9227BF}" type="datetimeFigureOut">
              <a:rPr lang="it-IT" smtClean="0"/>
              <a:pPr/>
              <a:t>20/11/2016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A7A0-DAE0-49D8-9E74-91BDFAF27B7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2BB9-7237-4BC7-99C0-8E31AE9227BF}" type="datetimeFigureOut">
              <a:rPr lang="it-IT" smtClean="0"/>
              <a:pPr/>
              <a:t>20/11/2016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A7A0-DAE0-49D8-9E74-91BDFAF27B7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2BB9-7237-4BC7-99C0-8E31AE9227BF}" type="datetimeFigureOut">
              <a:rPr lang="it-IT" smtClean="0"/>
              <a:pPr/>
              <a:t>20/11/2016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A7A0-DAE0-49D8-9E74-91BDFAF27B7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2BB9-7237-4BC7-99C0-8E31AE9227BF}" type="datetimeFigureOut">
              <a:rPr lang="it-IT" smtClean="0"/>
              <a:pPr/>
              <a:t>20/11/2016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A7A0-DAE0-49D8-9E74-91BDFAF27B7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2BB9-7237-4BC7-99C0-8E31AE9227BF}" type="datetimeFigureOut">
              <a:rPr lang="it-IT" smtClean="0"/>
              <a:pPr/>
              <a:t>20/11/2016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A7A0-DAE0-49D8-9E74-91BDFAF27B7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2BB9-7237-4BC7-99C0-8E31AE9227BF}" type="datetimeFigureOut">
              <a:rPr lang="it-IT" smtClean="0"/>
              <a:pPr/>
              <a:t>20/11/2016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A7A0-DAE0-49D8-9E74-91BDFAF27B7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2BB9-7237-4BC7-99C0-8E31AE9227BF}" type="datetimeFigureOut">
              <a:rPr lang="it-IT" smtClean="0"/>
              <a:pPr/>
              <a:t>20/11/2016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A7A0-DAE0-49D8-9E74-91BDFAF27B7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2BB9-7237-4BC7-99C0-8E31AE9227BF}" type="datetimeFigureOut">
              <a:rPr lang="it-IT" smtClean="0"/>
              <a:pPr/>
              <a:t>20/11/2016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A7A0-DAE0-49D8-9E74-91BDFAF27B7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2BB9-7237-4BC7-99C0-8E31AE9227BF}" type="datetimeFigureOut">
              <a:rPr lang="it-IT" smtClean="0"/>
              <a:pPr/>
              <a:t>20/11/2016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A7A0-DAE0-49D8-9E74-91BDFAF27B7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32BB9-7237-4BC7-99C0-8E31AE9227BF}" type="datetimeFigureOut">
              <a:rPr lang="it-IT" smtClean="0"/>
              <a:pPr/>
              <a:t>20/11/2016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A7A0-DAE0-49D8-9E74-91BDFAF27B7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32BB9-7237-4BC7-99C0-8E31AE9227BF}" type="datetimeFigureOut">
              <a:rPr lang="it-IT" smtClean="0"/>
              <a:pPr/>
              <a:t>20/11/2016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9A7A0-DAE0-49D8-9E74-91BDFAF27B79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Esercizi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fork</a:t>
            </a:r>
            <a:r>
              <a:rPr lang="it-IT" dirty="0"/>
              <a:t>()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Esercizio 8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124744"/>
            <a:ext cx="8579296" cy="525658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it-IT" dirty="0" err="1">
                <a:latin typeface="Arial Narrow" pitchFamily="34" charset="0"/>
              </a:rPr>
              <a:t>Write</a:t>
            </a:r>
            <a:r>
              <a:rPr lang="it-IT" dirty="0">
                <a:latin typeface="Arial Narrow" pitchFamily="34" charset="0"/>
              </a:rPr>
              <a:t> the output </a:t>
            </a:r>
            <a:r>
              <a:rPr lang="it-IT" dirty="0" err="1">
                <a:latin typeface="Arial Narrow" pitchFamily="34" charset="0"/>
              </a:rPr>
              <a:t>of</a:t>
            </a:r>
            <a:r>
              <a:rPr lang="it-IT" dirty="0">
                <a:latin typeface="Arial Narrow" pitchFamily="34" charset="0"/>
              </a:rPr>
              <a:t> the </a:t>
            </a:r>
            <a:r>
              <a:rPr lang="it-IT" dirty="0" err="1">
                <a:latin typeface="Arial Narrow" pitchFamily="34" charset="0"/>
              </a:rPr>
              <a:t>following</a:t>
            </a:r>
            <a:r>
              <a:rPr lang="it-IT" dirty="0">
                <a:latin typeface="Arial Narrow" pitchFamily="34" charset="0"/>
              </a:rPr>
              <a:t> </a:t>
            </a:r>
            <a:r>
              <a:rPr lang="it-IT" dirty="0" err="1">
                <a:latin typeface="Arial Narrow" pitchFamily="34" charset="0"/>
              </a:rPr>
              <a:t>program</a:t>
            </a:r>
            <a:r>
              <a:rPr lang="it-IT" dirty="0">
                <a:latin typeface="Arial Narrow" pitchFamily="34" charset="0"/>
              </a:rPr>
              <a:t>: </a:t>
            </a:r>
          </a:p>
          <a:p>
            <a:pPr>
              <a:buNone/>
            </a:pPr>
            <a:r>
              <a:rPr lang="it-IT" dirty="0" err="1">
                <a:latin typeface="Arial Narrow" pitchFamily="34" charset="0"/>
              </a:rPr>
              <a:t>int</a:t>
            </a:r>
            <a:r>
              <a:rPr lang="it-IT" dirty="0">
                <a:latin typeface="Arial Narrow" pitchFamily="34" charset="0"/>
              </a:rPr>
              <a:t> </a:t>
            </a:r>
            <a:r>
              <a:rPr lang="it-IT" dirty="0" err="1">
                <a:latin typeface="Arial Narrow" pitchFamily="34" charset="0"/>
              </a:rPr>
              <a:t>main</a:t>
            </a:r>
            <a:r>
              <a:rPr lang="it-IT" dirty="0">
                <a:latin typeface="Arial Narrow" pitchFamily="34" charset="0"/>
              </a:rPr>
              <a:t>(</a:t>
            </a:r>
            <a:r>
              <a:rPr lang="it-IT" dirty="0" err="1">
                <a:latin typeface="Arial Narrow" pitchFamily="34" charset="0"/>
              </a:rPr>
              <a:t>void</a:t>
            </a:r>
            <a:r>
              <a:rPr lang="it-IT" dirty="0">
                <a:latin typeface="Arial Narrow" pitchFamily="34" charset="0"/>
              </a:rPr>
              <a:t>) </a:t>
            </a:r>
          </a:p>
          <a:p>
            <a:pPr>
              <a:buNone/>
            </a:pPr>
            <a:r>
              <a:rPr lang="it-IT" dirty="0">
                <a:latin typeface="Arial Narrow" pitchFamily="34" charset="0"/>
              </a:rPr>
              <a:t>{ </a:t>
            </a:r>
          </a:p>
          <a:p>
            <a:pPr>
              <a:buNone/>
            </a:pPr>
            <a:r>
              <a:rPr lang="it-IT" dirty="0">
                <a:latin typeface="Arial Narrow" pitchFamily="34" charset="0"/>
              </a:rPr>
              <a:t>	</a:t>
            </a:r>
            <a:r>
              <a:rPr lang="it-IT" dirty="0" err="1">
                <a:latin typeface="Arial Narrow" pitchFamily="34" charset="0"/>
              </a:rPr>
              <a:t>int</a:t>
            </a:r>
            <a:r>
              <a:rPr lang="it-IT" dirty="0">
                <a:latin typeface="Arial Narrow" pitchFamily="34" charset="0"/>
              </a:rPr>
              <a:t> i = 0; </a:t>
            </a:r>
          </a:p>
          <a:p>
            <a:pPr>
              <a:buNone/>
            </a:pPr>
            <a:r>
              <a:rPr lang="it-IT" dirty="0">
                <a:latin typeface="Arial Narrow" pitchFamily="34" charset="0"/>
              </a:rPr>
              <a:t>	</a:t>
            </a:r>
            <a:r>
              <a:rPr lang="it-IT" dirty="0" err="1">
                <a:latin typeface="Arial Narrow" pitchFamily="34" charset="0"/>
              </a:rPr>
              <a:t>if</a:t>
            </a:r>
            <a:r>
              <a:rPr lang="it-IT" dirty="0">
                <a:latin typeface="Arial Narrow" pitchFamily="34" charset="0"/>
              </a:rPr>
              <a:t> (</a:t>
            </a:r>
            <a:r>
              <a:rPr lang="it-IT" dirty="0" err="1">
                <a:latin typeface="Arial Narrow" pitchFamily="34" charset="0"/>
              </a:rPr>
              <a:t>fork</a:t>
            </a:r>
            <a:r>
              <a:rPr lang="it-IT" dirty="0">
                <a:latin typeface="Arial Narrow" pitchFamily="34" charset="0"/>
              </a:rPr>
              <a:t>() == 0) {</a:t>
            </a:r>
          </a:p>
          <a:p>
            <a:pPr>
              <a:buNone/>
            </a:pPr>
            <a:r>
              <a:rPr lang="it-IT" dirty="0">
                <a:latin typeface="Arial Narrow" pitchFamily="34" charset="0"/>
              </a:rPr>
              <a:t> 		i++; </a:t>
            </a:r>
          </a:p>
          <a:p>
            <a:pPr>
              <a:buNone/>
            </a:pPr>
            <a:r>
              <a:rPr lang="it-IT" dirty="0">
                <a:latin typeface="Arial Narrow" pitchFamily="34" charset="0"/>
              </a:rPr>
              <a:t>		</a:t>
            </a:r>
            <a:r>
              <a:rPr lang="it-IT" dirty="0" err="1">
                <a:latin typeface="Arial Narrow" pitchFamily="34" charset="0"/>
              </a:rPr>
              <a:t>fork</a:t>
            </a:r>
            <a:r>
              <a:rPr lang="it-IT" dirty="0">
                <a:latin typeface="Arial Narrow" pitchFamily="34" charset="0"/>
              </a:rPr>
              <a:t>(); </a:t>
            </a:r>
          </a:p>
          <a:p>
            <a:pPr>
              <a:buNone/>
            </a:pPr>
            <a:r>
              <a:rPr lang="it-IT" dirty="0">
                <a:latin typeface="Arial Narrow" pitchFamily="34" charset="0"/>
              </a:rPr>
              <a:t>		</a:t>
            </a:r>
            <a:r>
              <a:rPr lang="it-IT" dirty="0" err="1">
                <a:latin typeface="Arial Narrow" pitchFamily="34" charset="0"/>
              </a:rPr>
              <a:t>printf</a:t>
            </a:r>
            <a:r>
              <a:rPr lang="it-IT" dirty="0">
                <a:latin typeface="Arial Narrow" pitchFamily="34" charset="0"/>
              </a:rPr>
              <a:t>("%d\n", i); </a:t>
            </a:r>
          </a:p>
          <a:p>
            <a:pPr>
              <a:buNone/>
            </a:pPr>
            <a:r>
              <a:rPr lang="it-IT" dirty="0">
                <a:latin typeface="Arial Narrow" pitchFamily="34" charset="0"/>
              </a:rPr>
              <a:t>		i++; </a:t>
            </a:r>
          </a:p>
          <a:p>
            <a:pPr>
              <a:buNone/>
            </a:pPr>
            <a:r>
              <a:rPr lang="it-IT" dirty="0">
                <a:latin typeface="Arial Narrow" pitchFamily="34" charset="0"/>
              </a:rPr>
              <a:t>		</a:t>
            </a:r>
            <a:r>
              <a:rPr lang="it-IT" dirty="0" err="1">
                <a:latin typeface="Arial Narrow" pitchFamily="34" charset="0"/>
              </a:rPr>
              <a:t>fork</a:t>
            </a:r>
            <a:r>
              <a:rPr lang="it-IT" dirty="0">
                <a:latin typeface="Arial Narrow" pitchFamily="34" charset="0"/>
              </a:rPr>
              <a:t>(); </a:t>
            </a:r>
          </a:p>
          <a:p>
            <a:pPr>
              <a:buNone/>
            </a:pPr>
            <a:r>
              <a:rPr lang="it-IT" dirty="0">
                <a:latin typeface="Arial Narrow" pitchFamily="34" charset="0"/>
              </a:rPr>
              <a:t>	} </a:t>
            </a:r>
          </a:p>
          <a:p>
            <a:pPr>
              <a:buNone/>
            </a:pPr>
            <a:r>
              <a:rPr lang="it-IT" dirty="0">
                <a:latin typeface="Arial Narrow" pitchFamily="34" charset="0"/>
              </a:rPr>
              <a:t>	else </a:t>
            </a:r>
          </a:p>
          <a:p>
            <a:pPr>
              <a:buNone/>
            </a:pPr>
            <a:r>
              <a:rPr lang="it-IT" dirty="0">
                <a:latin typeface="Arial Narrow" pitchFamily="34" charset="0"/>
              </a:rPr>
              <a:t>	{ </a:t>
            </a:r>
          </a:p>
          <a:p>
            <a:pPr>
              <a:buNone/>
            </a:pPr>
            <a:r>
              <a:rPr lang="it-IT" dirty="0">
                <a:latin typeface="Arial Narrow" pitchFamily="34" charset="0"/>
              </a:rPr>
              <a:t>		</a:t>
            </a:r>
            <a:r>
              <a:rPr lang="it-IT" dirty="0" err="1">
                <a:latin typeface="Arial Narrow" pitchFamily="34" charset="0"/>
              </a:rPr>
              <a:t>wait</a:t>
            </a:r>
            <a:r>
              <a:rPr lang="it-IT" dirty="0">
                <a:latin typeface="Arial Narrow" pitchFamily="34" charset="0"/>
              </a:rPr>
              <a:t>(NULL); </a:t>
            </a:r>
          </a:p>
          <a:p>
            <a:pPr>
              <a:buNone/>
            </a:pPr>
            <a:r>
              <a:rPr lang="it-IT" dirty="0">
                <a:latin typeface="Arial Narrow" pitchFamily="34" charset="0"/>
              </a:rPr>
              <a:t>		</a:t>
            </a:r>
            <a:r>
              <a:rPr lang="it-IT" dirty="0" err="1">
                <a:latin typeface="Arial Narrow" pitchFamily="34" charset="0"/>
              </a:rPr>
              <a:t>printf</a:t>
            </a:r>
            <a:r>
              <a:rPr lang="it-IT" dirty="0">
                <a:latin typeface="Arial Narrow" pitchFamily="34" charset="0"/>
              </a:rPr>
              <a:t>("</a:t>
            </a:r>
            <a:r>
              <a:rPr lang="it-IT" dirty="0" err="1">
                <a:latin typeface="Arial Narrow" pitchFamily="34" charset="0"/>
              </a:rPr>
              <a:t>wait\n</a:t>
            </a:r>
            <a:r>
              <a:rPr lang="it-IT" dirty="0">
                <a:latin typeface="Arial Narrow" pitchFamily="34" charset="0"/>
              </a:rPr>
              <a:t>"); </a:t>
            </a:r>
          </a:p>
          <a:p>
            <a:pPr>
              <a:buNone/>
            </a:pPr>
            <a:r>
              <a:rPr lang="it-IT" dirty="0">
                <a:latin typeface="Arial Narrow" pitchFamily="34" charset="0"/>
              </a:rPr>
              <a:t>	} </a:t>
            </a:r>
          </a:p>
          <a:p>
            <a:pPr>
              <a:buNone/>
            </a:pPr>
            <a:r>
              <a:rPr lang="it-IT" dirty="0">
                <a:latin typeface="Arial Narrow" pitchFamily="34" charset="0"/>
              </a:rPr>
              <a:t>	</a:t>
            </a:r>
            <a:r>
              <a:rPr lang="it-IT" dirty="0" err="1">
                <a:latin typeface="Arial Narrow" pitchFamily="34" charset="0"/>
              </a:rPr>
              <a:t>printf</a:t>
            </a:r>
            <a:r>
              <a:rPr lang="it-IT" dirty="0">
                <a:latin typeface="Arial Narrow" pitchFamily="34" charset="0"/>
              </a:rPr>
              <a:t>("%d\n", i); </a:t>
            </a:r>
          </a:p>
          <a:p>
            <a:pPr>
              <a:buNone/>
            </a:pPr>
            <a:r>
              <a:rPr lang="it-IT" dirty="0">
                <a:latin typeface="Arial Narrow" pitchFamily="34" charset="0"/>
              </a:rPr>
              <a:t>}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1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417638"/>
            <a:ext cx="8712968" cy="51077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Trace the following program segment and determine how many processes are created. Assume that no errors occur. Draw a graph that shows how the processes are related. In this graph each process will be represented by a small circle containing a number that represents which fork created the process. The original process will contain 0 and the process created by the first fork will contain 1. There will be arrows from each parent to all of its children. Each arrow should point in a downward direction.</a:t>
            </a:r>
          </a:p>
          <a:p>
            <a:pPr>
              <a:buNone/>
            </a:pPr>
            <a:r>
              <a:rPr lang="en-US" sz="2000" dirty="0">
                <a:latin typeface="Arial Narrow" pitchFamily="34" charset="0"/>
              </a:rPr>
              <a:t>   c2 = 0;</a:t>
            </a:r>
            <a:endParaRPr lang="it-IT" sz="2000" dirty="0">
              <a:latin typeface="Arial Narrow" pitchFamily="34" charset="0"/>
            </a:endParaRPr>
          </a:p>
          <a:p>
            <a:pPr>
              <a:buNone/>
            </a:pPr>
            <a:r>
              <a:rPr lang="en-US" sz="2000" dirty="0">
                <a:latin typeface="Arial Narrow" pitchFamily="34" charset="0"/>
              </a:rPr>
              <a:t>   c1 = fork();      /* fork number 1 */</a:t>
            </a:r>
            <a:endParaRPr lang="it-IT" sz="2000" dirty="0">
              <a:latin typeface="Arial Narrow" pitchFamily="34" charset="0"/>
            </a:endParaRPr>
          </a:p>
          <a:p>
            <a:pPr>
              <a:buNone/>
            </a:pPr>
            <a:r>
              <a:rPr lang="en-US" sz="2000" dirty="0">
                <a:latin typeface="Arial Narrow" pitchFamily="34" charset="0"/>
              </a:rPr>
              <a:t>   if (c1 == 0)</a:t>
            </a:r>
            <a:endParaRPr lang="it-IT" sz="2000" dirty="0">
              <a:latin typeface="Arial Narrow" pitchFamily="34" charset="0"/>
            </a:endParaRPr>
          </a:p>
          <a:p>
            <a:pPr>
              <a:buNone/>
            </a:pPr>
            <a:r>
              <a:rPr lang="en-US" sz="2000" dirty="0">
                <a:latin typeface="Arial Narrow" pitchFamily="34" charset="0"/>
              </a:rPr>
              <a:t>      c2 = fork();   /* fork number 2 */</a:t>
            </a:r>
            <a:endParaRPr lang="it-IT" sz="2000" dirty="0">
              <a:latin typeface="Arial Narrow" pitchFamily="34" charset="0"/>
            </a:endParaRPr>
          </a:p>
          <a:p>
            <a:pPr>
              <a:buNone/>
            </a:pPr>
            <a:r>
              <a:rPr lang="en-US" sz="2000" dirty="0">
                <a:latin typeface="Arial Narrow" pitchFamily="34" charset="0"/>
              </a:rPr>
              <a:t>   fork();           /* fork number 3 */</a:t>
            </a:r>
            <a:endParaRPr lang="it-IT" sz="2000" dirty="0">
              <a:latin typeface="Arial Narrow" pitchFamily="34" charset="0"/>
            </a:endParaRPr>
          </a:p>
          <a:p>
            <a:pPr>
              <a:buNone/>
            </a:pPr>
            <a:r>
              <a:rPr lang="en-US" sz="2000" dirty="0">
                <a:latin typeface="Arial Narrow" pitchFamily="34" charset="0"/>
              </a:rPr>
              <a:t>   if (c2 &gt; 0)</a:t>
            </a:r>
            <a:endParaRPr lang="it-IT" sz="2000" dirty="0">
              <a:latin typeface="Arial Narrow" pitchFamily="34" charset="0"/>
            </a:endParaRPr>
          </a:p>
          <a:p>
            <a:pPr>
              <a:buNone/>
            </a:pPr>
            <a:r>
              <a:rPr lang="en-US" sz="2000" dirty="0">
                <a:latin typeface="Arial Narrow" pitchFamily="34" charset="0"/>
              </a:rPr>
              <a:t>      </a:t>
            </a:r>
            <a:r>
              <a:rPr lang="it-IT" sz="2000" dirty="0" err="1">
                <a:latin typeface="Arial Narrow" pitchFamily="34" charset="0"/>
              </a:rPr>
              <a:t>fork</a:t>
            </a:r>
            <a:r>
              <a:rPr lang="it-IT" sz="2000" dirty="0">
                <a:latin typeface="Arial Narrow" pitchFamily="34" charset="0"/>
              </a:rPr>
              <a:t>();        /* </a:t>
            </a:r>
            <a:r>
              <a:rPr lang="it-IT" sz="2000" dirty="0" err="1">
                <a:latin typeface="Arial Narrow" pitchFamily="34" charset="0"/>
              </a:rPr>
              <a:t>fork</a:t>
            </a:r>
            <a:r>
              <a:rPr lang="it-IT" sz="2000" dirty="0">
                <a:latin typeface="Arial Narrow" pitchFamily="34" charset="0"/>
              </a:rPr>
              <a:t> </a:t>
            </a:r>
            <a:r>
              <a:rPr lang="it-IT" sz="2000" dirty="0" err="1">
                <a:latin typeface="Arial Narrow" pitchFamily="34" charset="0"/>
              </a:rPr>
              <a:t>number</a:t>
            </a:r>
            <a:r>
              <a:rPr lang="it-IT" sz="2000" dirty="0">
                <a:latin typeface="Arial Narrow" pitchFamily="34" charset="0"/>
              </a:rPr>
              <a:t> 4 */</a:t>
            </a:r>
          </a:p>
          <a:p>
            <a:pPr>
              <a:buNone/>
            </a:pPr>
            <a:endParaRPr lang="it-IT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1 - Soluzione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14678" y="1643051"/>
            <a:ext cx="5500726" cy="1643074"/>
          </a:xfrm>
        </p:spPr>
        <p:txBody>
          <a:bodyPr/>
          <a:lstStyle/>
          <a:p>
            <a:pPr>
              <a:buNone/>
            </a:pPr>
            <a:r>
              <a:rPr lang="it-IT" dirty="0"/>
              <a:t>Rappresentazioni diverse ma equivalenti</a:t>
            </a:r>
          </a:p>
        </p:txBody>
      </p:sp>
      <p:pic>
        <p:nvPicPr>
          <p:cNvPr id="4" name="Immagine 3" descr="http://vip.cs.utsa.edu/classes/cs3733s2002/notes/fins200101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142984"/>
            <a:ext cx="2643206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52710" y="3265177"/>
            <a:ext cx="6391290" cy="3592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52525"/>
            <a:ext cx="5610225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5153025" cy="811468"/>
          </a:xfrm>
        </p:spPr>
        <p:txBody>
          <a:bodyPr>
            <a:normAutofit/>
          </a:bodyPr>
          <a:lstStyle/>
          <a:p>
            <a:r>
              <a:rPr lang="it-IT" dirty="0"/>
              <a:t>Esercizio 2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610225" y="188640"/>
            <a:ext cx="3533775" cy="4441126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it-IT" dirty="0"/>
              <a:t>Scrivi il codice per la realizzazione del grafo dei processi indicato a fianco. Ogni processo deve stampare la lettera indicata e terminare. La soluzione è disponibile in secondo piano, in due versioni alternative sia Linux che Windows (</a:t>
            </a:r>
            <a:r>
              <a:rPr lang="it-IT" dirty="0" err="1"/>
              <a:t>Cygwin</a:t>
            </a:r>
            <a:r>
              <a:rPr lang="it-IT" dirty="0"/>
              <a:t>)</a:t>
            </a:r>
          </a:p>
        </p:txBody>
      </p:sp>
      <p:pic>
        <p:nvPicPr>
          <p:cNvPr id="4" name="Immagine 3" descr="http://www.massey.ac.nz/~mjjohnso/notes/59305/t41.gif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4643446"/>
            <a:ext cx="2928958" cy="2013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0091" y="908720"/>
            <a:ext cx="3545120" cy="56412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3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714620"/>
            <a:ext cx="3471858" cy="3411543"/>
          </a:xfrm>
        </p:spPr>
        <p:txBody>
          <a:bodyPr/>
          <a:lstStyle/>
          <a:p>
            <a:pPr>
              <a:buNone/>
            </a:pPr>
            <a:r>
              <a:rPr lang="it-IT" dirty="0" err="1">
                <a:latin typeface="Arial Narrow" pitchFamily="34" charset="0"/>
              </a:rPr>
              <a:t>for</a:t>
            </a:r>
            <a:r>
              <a:rPr lang="it-IT" dirty="0">
                <a:latin typeface="Arial Narrow" pitchFamily="34" charset="0"/>
              </a:rPr>
              <a:t> (i=0; i&lt;3; i++)</a:t>
            </a:r>
          </a:p>
          <a:p>
            <a:pPr>
              <a:buNone/>
            </a:pPr>
            <a:r>
              <a:rPr lang="it-IT" dirty="0">
                <a:latin typeface="Arial Narrow" pitchFamily="34" charset="0"/>
              </a:rPr>
              <a:t>	</a:t>
            </a:r>
            <a:r>
              <a:rPr lang="it-IT" dirty="0" err="1">
                <a:latin typeface="Arial Narrow" pitchFamily="34" charset="0"/>
              </a:rPr>
              <a:t>fork</a:t>
            </a:r>
            <a:r>
              <a:rPr lang="it-IT" dirty="0">
                <a:latin typeface="Arial Narrow" pitchFamily="34" charset="0"/>
              </a:rPr>
              <a:t>();</a:t>
            </a:r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4643438" y="2714620"/>
            <a:ext cx="3471858" cy="3554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it-IT" sz="3200" dirty="0" err="1">
                <a:latin typeface="Arial Narrow" pitchFamily="34" charset="0"/>
              </a:rPr>
              <a:t>fork</a:t>
            </a:r>
            <a:r>
              <a:rPr lang="it-IT" sz="3200" dirty="0">
                <a:latin typeface="Arial Narrow" pitchFamily="34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it-IT" sz="3200" dirty="0" err="1">
                <a:latin typeface="Arial Narrow" pitchFamily="34" charset="0"/>
              </a:rPr>
              <a:t>f</a:t>
            </a:r>
            <a:r>
              <a:rPr kumimoji="0" 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ork</a:t>
            </a: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it-IT" sz="3200" dirty="0" err="1">
                <a:latin typeface="Arial Narrow" pitchFamily="34" charset="0"/>
              </a:rPr>
              <a:t>fork</a:t>
            </a:r>
            <a:r>
              <a:rPr lang="it-IT" sz="3200" dirty="0">
                <a:latin typeface="Arial Narrow" pitchFamily="34" charset="0"/>
              </a:rPr>
              <a:t>();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500034" y="1357298"/>
            <a:ext cx="7829576" cy="107157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it-IT" sz="3200" dirty="0"/>
              <a:t>Verifica se i due seguenti codici si equivalgono dal punto di vista dei processi generati. Rappresenta il grafo dei processi corrispondente.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ttangolo arrotondato 5"/>
          <p:cNvSpPr/>
          <p:nvPr/>
        </p:nvSpPr>
        <p:spPr>
          <a:xfrm>
            <a:off x="357158" y="2571744"/>
            <a:ext cx="3286148" cy="2071702"/>
          </a:xfrm>
          <a:prstGeom prst="round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arrotondato 6"/>
          <p:cNvSpPr/>
          <p:nvPr/>
        </p:nvSpPr>
        <p:spPr>
          <a:xfrm>
            <a:off x="4429124" y="2571744"/>
            <a:ext cx="3286148" cy="2071702"/>
          </a:xfrm>
          <a:prstGeom prst="round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4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pPr>
              <a:buNone/>
            </a:pPr>
            <a:r>
              <a:rPr lang="it-IT" dirty="0"/>
              <a:t>Realizza il programma che crea l’albero di processi rappresentato. Commenta il codice opportunamente. Ogni nodo effettua l’output della lettera indicata, genera i figli previsti e termina</a:t>
            </a:r>
          </a:p>
        </p:txBody>
      </p:sp>
      <p:pic>
        <p:nvPicPr>
          <p:cNvPr id="1026" name="Picture 2" descr="process-hi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3533774"/>
            <a:ext cx="4029075" cy="33242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571612"/>
            <a:ext cx="6686568" cy="4554551"/>
          </a:xfrm>
        </p:spPr>
        <p:txBody>
          <a:bodyPr/>
          <a:lstStyle/>
          <a:p>
            <a:r>
              <a:rPr lang="it-IT" dirty="0"/>
              <a:t>Realizza il programma che crea l’albero di processi rappresentato. Commenta il codice opportunamente. Ogni nodo effettua l’output della lettera indicata, genera i figli previsti e termina</a:t>
            </a:r>
          </a:p>
          <a:p>
            <a:endParaRPr lang="it-IT" dirty="0"/>
          </a:p>
        </p:txBody>
      </p:sp>
      <p:pic>
        <p:nvPicPr>
          <p:cNvPr id="19458" name="Picture 2" descr="graphics/03fig0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3834" y="2000240"/>
            <a:ext cx="485775" cy="3343275"/>
          </a:xfrm>
          <a:prstGeom prst="rect">
            <a:avLst/>
          </a:prstGeom>
          <a:noFill/>
        </p:spPr>
      </p:pic>
      <p:sp>
        <p:nvSpPr>
          <p:cNvPr id="5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dirty="0"/>
              <a:t>Realizza il programma che crea l’albero di processi rappresentato. Commenta il codice opportunamente. Ogni nodo effettua l’output della lettera indicata, genera i figli previsti e termina</a:t>
            </a:r>
          </a:p>
          <a:p>
            <a:pPr>
              <a:buNone/>
            </a:pPr>
            <a:endParaRPr lang="it-IT" dirty="0"/>
          </a:p>
        </p:txBody>
      </p:sp>
      <p:pic>
        <p:nvPicPr>
          <p:cNvPr id="20482" name="Picture 2" descr="graphics/03fig03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4214818"/>
            <a:ext cx="3228975" cy="2247901"/>
          </a:xfrm>
          <a:prstGeom prst="rect">
            <a:avLst/>
          </a:prstGeom>
          <a:noFill/>
        </p:spPr>
      </p:pic>
      <p:sp>
        <p:nvSpPr>
          <p:cNvPr id="5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dirty="0"/>
              <a:t>Realizza il programma che crea l’albero di processi rappresentato. Commenta il codice opportunamente. Ogni nodo effettua l’output della stringa indicata, genera i figli previsti e termina</a:t>
            </a:r>
          </a:p>
          <a:p>
            <a:pPr>
              <a:buNone/>
            </a:pPr>
            <a:endParaRPr lang="it-IT" dirty="0"/>
          </a:p>
        </p:txBody>
      </p:sp>
      <p:pic>
        <p:nvPicPr>
          <p:cNvPr id="21506" name="Picture 2" descr="graphics/03fig04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4000504"/>
            <a:ext cx="4530912" cy="2357454"/>
          </a:xfrm>
          <a:prstGeom prst="rect">
            <a:avLst/>
          </a:prstGeom>
          <a:noFill/>
        </p:spPr>
      </p:pic>
      <p:sp>
        <p:nvSpPr>
          <p:cNvPr id="5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383</Words>
  <Application>Microsoft Office PowerPoint</Application>
  <PresentationFormat>Presentazione su schermo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Arial Narrow</vt:lpstr>
      <vt:lpstr>Calibri</vt:lpstr>
      <vt:lpstr>Tema di Office</vt:lpstr>
      <vt:lpstr>Esercizi</vt:lpstr>
      <vt:lpstr>Esercizio 1</vt:lpstr>
      <vt:lpstr>Esercizio 1 - Soluzione</vt:lpstr>
      <vt:lpstr>Esercizio 2</vt:lpstr>
      <vt:lpstr>Esercizio 3</vt:lpstr>
      <vt:lpstr>Esercizio 4</vt:lpstr>
      <vt:lpstr>Esercizio 5</vt:lpstr>
      <vt:lpstr>Esercizio 6</vt:lpstr>
      <vt:lpstr>Esercizio 7</vt:lpstr>
      <vt:lpstr>Esercizio 8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Esercizi</dc:title>
  <dc:creator>Lisa</dc:creator>
  <cp:lastModifiedBy>maria luisa silva</cp:lastModifiedBy>
  <cp:revision>13</cp:revision>
  <dcterms:created xsi:type="dcterms:W3CDTF">2016-01-25T18:11:09Z</dcterms:created>
  <dcterms:modified xsi:type="dcterms:W3CDTF">2016-11-20T17:29:00Z</dcterms:modified>
</cp:coreProperties>
</file>