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8" r:id="rId4"/>
    <p:sldId id="261" r:id="rId5"/>
    <p:sldId id="260"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t-IT"/>
          </a:p>
        </p:txBody>
      </p:sp>
      <p:sp>
        <p:nvSpPr>
          <p:cNvPr id="4" name="Date Placeholder 3"/>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Date Placeholder 2"/>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35ACC6-9A37-4144-8259-EF109AF4D3BC}" type="datetimeFigureOut">
              <a:rPr lang="it-IT" smtClean="0"/>
              <a:pPr/>
              <a:t>01/03/2017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BB6A420-FBA1-4C85-A492-871C3B6F882E}"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5ACC6-9A37-4144-8259-EF109AF4D3BC}" type="datetimeFigureOut">
              <a:rPr lang="it-IT" smtClean="0"/>
              <a:pPr/>
              <a:t>01/03/2017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6A420-FBA1-4C85-A492-871C3B6F882E}"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err="1"/>
              <a:t>Semaphores</a:t>
            </a:r>
            <a:endParaRPr lang="it-IT" dirty="0"/>
          </a:p>
        </p:txBody>
      </p:sp>
      <p:sp>
        <p:nvSpPr>
          <p:cNvPr id="3" name="Subtitle 2"/>
          <p:cNvSpPr>
            <a:spLocks noGrp="1"/>
          </p:cNvSpPr>
          <p:nvPr>
            <p:ph type="subTitle" idx="1"/>
          </p:nvPr>
        </p:nvSpPr>
        <p:spPr/>
        <p:txBody>
          <a:bodyPr/>
          <a:lstStyle/>
          <a:p>
            <a:r>
              <a:rPr lang="it-IT" dirty="0"/>
              <a:t>EXERCISES n.2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Exercise 2</a:t>
            </a:r>
          </a:p>
        </p:txBody>
      </p:sp>
      <p:sp>
        <p:nvSpPr>
          <p:cNvPr id="3" name="Content Placeholder 2"/>
          <p:cNvSpPr>
            <a:spLocks noGrp="1"/>
          </p:cNvSpPr>
          <p:nvPr>
            <p:ph idx="1"/>
          </p:nvPr>
        </p:nvSpPr>
        <p:spPr/>
        <p:txBody>
          <a:bodyPr>
            <a:normAutofit fontScale="85000" lnSpcReduction="10000"/>
          </a:bodyPr>
          <a:lstStyle/>
          <a:p>
            <a:pPr>
              <a:buNone/>
            </a:pPr>
            <a:r>
              <a:rPr lang="en-US" dirty="0"/>
              <a:t>The following pair of processes share a common variable X:</a:t>
            </a:r>
          </a:p>
          <a:p>
            <a:pPr>
              <a:buNone/>
            </a:pPr>
            <a:r>
              <a:rPr lang="en-US" dirty="0"/>
              <a:t>Process A 		Process B </a:t>
            </a:r>
          </a:p>
          <a:p>
            <a:pPr>
              <a:buNone/>
            </a:pPr>
            <a:r>
              <a:rPr lang="en-US" dirty="0" err="1"/>
              <a:t>int</a:t>
            </a:r>
            <a:r>
              <a:rPr lang="en-US" dirty="0"/>
              <a:t> Y; 			</a:t>
            </a:r>
            <a:r>
              <a:rPr lang="en-US" dirty="0" err="1"/>
              <a:t>int</a:t>
            </a:r>
            <a:r>
              <a:rPr lang="en-US" dirty="0"/>
              <a:t> Z; </a:t>
            </a:r>
          </a:p>
          <a:p>
            <a:pPr>
              <a:buNone/>
            </a:pPr>
            <a:r>
              <a:rPr lang="en-US" dirty="0"/>
              <a:t>A1: Y = X*2; 		B1: Z = X+1; </a:t>
            </a:r>
          </a:p>
          <a:p>
            <a:pPr>
              <a:buNone/>
            </a:pPr>
            <a:r>
              <a:rPr lang="en-US" dirty="0"/>
              <a:t>A2: X = Y; 		B2: X = Z; </a:t>
            </a:r>
          </a:p>
          <a:p>
            <a:pPr>
              <a:buNone/>
            </a:pPr>
            <a:r>
              <a:rPr lang="en-US" dirty="0"/>
              <a:t>X is set to 5 before either process begins execution. As usual, statements within a process are executed sequentially, but statements in process A may execute in any order with respect to statements in process B.</a:t>
            </a:r>
          </a:p>
          <a:p>
            <a:pPr>
              <a:buNone/>
            </a:pP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a:t>
            </a:r>
          </a:p>
        </p:txBody>
      </p:sp>
      <p:sp>
        <p:nvSpPr>
          <p:cNvPr id="3" name="Content Placeholder 2"/>
          <p:cNvSpPr>
            <a:spLocks noGrp="1"/>
          </p:cNvSpPr>
          <p:nvPr>
            <p:ph idx="1"/>
          </p:nvPr>
        </p:nvSpPr>
        <p:spPr/>
        <p:txBody>
          <a:bodyPr>
            <a:normAutofit fontScale="77500" lnSpcReduction="20000"/>
          </a:bodyPr>
          <a:lstStyle/>
          <a:p>
            <a:r>
              <a:rPr lang="en-US" dirty="0"/>
              <a:t>How many different values of X are possible after both processes finish executing?</a:t>
            </a:r>
          </a:p>
          <a:p>
            <a:endParaRPr lang="en-US" dirty="0"/>
          </a:p>
          <a:p>
            <a:pPr>
              <a:buNone/>
            </a:pPr>
            <a:r>
              <a:rPr lang="en-US" dirty="0"/>
              <a:t>There are four possible values for X. Here are the possible ways in which statements from A and B can be interleaved.</a:t>
            </a:r>
          </a:p>
          <a:p>
            <a:endParaRPr lang="en-US" dirty="0"/>
          </a:p>
          <a:p>
            <a:pPr>
              <a:buNone/>
            </a:pPr>
            <a:r>
              <a:rPr lang="en-US" dirty="0"/>
              <a:t>A1 A2 B1 B2: X = 11 </a:t>
            </a:r>
          </a:p>
          <a:p>
            <a:pPr>
              <a:buNone/>
            </a:pPr>
            <a:r>
              <a:rPr lang="en-US" dirty="0"/>
              <a:t>A1 B1 A2 B2: X = 6 </a:t>
            </a:r>
          </a:p>
          <a:p>
            <a:pPr>
              <a:buNone/>
            </a:pPr>
            <a:r>
              <a:rPr lang="en-US" dirty="0"/>
              <a:t>A1 B1 B2 A2: X = 10 </a:t>
            </a:r>
          </a:p>
          <a:p>
            <a:pPr>
              <a:buNone/>
            </a:pPr>
            <a:r>
              <a:rPr lang="en-US" dirty="0"/>
              <a:t>B1 A1 B2 A2: X = 10 </a:t>
            </a:r>
          </a:p>
          <a:p>
            <a:pPr>
              <a:buNone/>
            </a:pPr>
            <a:r>
              <a:rPr lang="en-US" dirty="0"/>
              <a:t>B1 A1 A2 B2: X = 6 </a:t>
            </a:r>
          </a:p>
          <a:p>
            <a:pPr>
              <a:buNone/>
            </a:pPr>
            <a:r>
              <a:rPr lang="en-US" dirty="0"/>
              <a:t>B1 B2 A1 A2: X = 12</a:t>
            </a:r>
          </a:p>
          <a:p>
            <a:pPr>
              <a:buNone/>
            </a:pPr>
            <a:endParaRPr lang="it-IT" dirty="0"/>
          </a:p>
        </p:txBody>
      </p:sp>
      <p:sp>
        <p:nvSpPr>
          <p:cNvPr id="4" name="Rectangle 3"/>
          <p:cNvSpPr/>
          <p:nvPr/>
        </p:nvSpPr>
        <p:spPr>
          <a:xfrm>
            <a:off x="357158" y="2500306"/>
            <a:ext cx="8358246" cy="392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B</a:t>
            </a:r>
          </a:p>
        </p:txBody>
      </p:sp>
      <p:sp>
        <p:nvSpPr>
          <p:cNvPr id="3" name="Content Placeholder 2"/>
          <p:cNvSpPr>
            <a:spLocks noGrp="1"/>
          </p:cNvSpPr>
          <p:nvPr>
            <p:ph idx="1"/>
          </p:nvPr>
        </p:nvSpPr>
        <p:spPr/>
        <p:txBody>
          <a:bodyPr>
            <a:normAutofit fontScale="92500" lnSpcReduction="20000"/>
          </a:bodyPr>
          <a:lstStyle/>
          <a:p>
            <a:pPr>
              <a:buNone/>
            </a:pPr>
            <a:r>
              <a:rPr lang="en-US" dirty="0"/>
              <a:t>Suppose the programs are modified as follows to use a shared binary semaphore S:</a:t>
            </a:r>
          </a:p>
          <a:p>
            <a:pPr>
              <a:buNone/>
            </a:pPr>
            <a:r>
              <a:rPr lang="en-US" dirty="0"/>
              <a:t>Process A 		Process B </a:t>
            </a:r>
          </a:p>
          <a:p>
            <a:pPr>
              <a:buNone/>
            </a:pPr>
            <a:r>
              <a:rPr lang="en-US" dirty="0" err="1"/>
              <a:t>int</a:t>
            </a:r>
            <a:r>
              <a:rPr lang="en-US" dirty="0"/>
              <a:t> Y; 			</a:t>
            </a:r>
            <a:r>
              <a:rPr lang="en-US" dirty="0" err="1"/>
              <a:t>int</a:t>
            </a:r>
            <a:r>
              <a:rPr lang="en-US" dirty="0"/>
              <a:t> Z; </a:t>
            </a:r>
          </a:p>
          <a:p>
            <a:pPr>
              <a:buNone/>
            </a:pPr>
            <a:r>
              <a:rPr lang="en-US" dirty="0"/>
              <a:t>P(S); 			P(S); </a:t>
            </a:r>
          </a:p>
          <a:p>
            <a:pPr>
              <a:buNone/>
            </a:pPr>
            <a:r>
              <a:rPr lang="en-US" dirty="0"/>
              <a:t>A1: Y = X*2; 	B1: Z = X+1; </a:t>
            </a:r>
          </a:p>
          <a:p>
            <a:pPr>
              <a:buNone/>
            </a:pPr>
            <a:r>
              <a:rPr lang="en-US" dirty="0"/>
              <a:t>A2: X = Y; 		B2: X = Z; </a:t>
            </a:r>
          </a:p>
          <a:p>
            <a:pPr>
              <a:buNone/>
            </a:pPr>
            <a:r>
              <a:rPr lang="en-US" dirty="0"/>
              <a:t>V(S); 			V(S); </a:t>
            </a:r>
          </a:p>
          <a:p>
            <a:pPr>
              <a:buNone/>
            </a:pPr>
            <a:r>
              <a:rPr lang="en-US" dirty="0"/>
              <a:t>S is set to 1 before either process begins execution and, as before, X is set to 5.</a:t>
            </a:r>
          </a:p>
          <a:p>
            <a:pPr>
              <a:buNone/>
            </a:pP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B</a:t>
            </a:r>
          </a:p>
        </p:txBody>
      </p:sp>
      <p:sp>
        <p:nvSpPr>
          <p:cNvPr id="3" name="Content Placeholder 2"/>
          <p:cNvSpPr>
            <a:spLocks noGrp="1"/>
          </p:cNvSpPr>
          <p:nvPr>
            <p:ph idx="1"/>
          </p:nvPr>
        </p:nvSpPr>
        <p:spPr/>
        <p:txBody>
          <a:bodyPr>
            <a:normAutofit lnSpcReduction="10000"/>
          </a:bodyPr>
          <a:lstStyle/>
          <a:p>
            <a:pPr>
              <a:buNone/>
            </a:pPr>
            <a:r>
              <a:rPr lang="en-US" dirty="0"/>
              <a:t>Now, how many different values of X are possible after both processes finish executing?</a:t>
            </a:r>
          </a:p>
          <a:p>
            <a:r>
              <a:rPr lang="en-US" dirty="0"/>
              <a:t>The semaphore S ensures that, once begun, the statements from either process execute without interrupts. So now the possible ways in which statements from A and B can be interleaved are:</a:t>
            </a:r>
          </a:p>
          <a:p>
            <a:pPr>
              <a:buNone/>
            </a:pPr>
            <a:r>
              <a:rPr lang="en-US" dirty="0"/>
              <a:t>A1 A2 B1 B2: X = 11 </a:t>
            </a:r>
          </a:p>
          <a:p>
            <a:pPr>
              <a:buNone/>
            </a:pPr>
            <a:r>
              <a:rPr lang="en-US" dirty="0"/>
              <a:t>B1 B2 A1 A2: X = 12</a:t>
            </a:r>
          </a:p>
          <a:p>
            <a:pPr>
              <a:buNone/>
            </a:pPr>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a:t>
            </a:r>
          </a:p>
        </p:txBody>
      </p:sp>
      <p:sp>
        <p:nvSpPr>
          <p:cNvPr id="3" name="Content Placeholder 2"/>
          <p:cNvSpPr>
            <a:spLocks noGrp="1"/>
          </p:cNvSpPr>
          <p:nvPr>
            <p:ph idx="1"/>
          </p:nvPr>
        </p:nvSpPr>
        <p:spPr/>
        <p:txBody>
          <a:bodyPr>
            <a:normAutofit fontScale="92500" lnSpcReduction="10000"/>
          </a:bodyPr>
          <a:lstStyle/>
          <a:p>
            <a:pPr>
              <a:buNone/>
            </a:pPr>
            <a:r>
              <a:rPr lang="en-US" dirty="0"/>
              <a:t>Finally, suppose the programs are modified as follows to use a shared binary semaphore T:</a:t>
            </a:r>
          </a:p>
          <a:p>
            <a:pPr>
              <a:buNone/>
            </a:pPr>
            <a:r>
              <a:rPr lang="en-US" dirty="0"/>
              <a:t>Process A 			Process B </a:t>
            </a:r>
          </a:p>
          <a:p>
            <a:pPr>
              <a:buNone/>
            </a:pPr>
            <a:r>
              <a:rPr lang="en-US" dirty="0" err="1"/>
              <a:t>int</a:t>
            </a:r>
            <a:r>
              <a:rPr lang="en-US" dirty="0"/>
              <a:t> Y; 				</a:t>
            </a:r>
            <a:r>
              <a:rPr lang="en-US" dirty="0" err="1"/>
              <a:t>int</a:t>
            </a:r>
            <a:r>
              <a:rPr lang="en-US" dirty="0"/>
              <a:t> Z; </a:t>
            </a:r>
          </a:p>
          <a:p>
            <a:pPr>
              <a:buNone/>
            </a:pPr>
            <a:r>
              <a:rPr lang="en-US" dirty="0"/>
              <a:t>A1: Y = X*2; 		B1: P(T); </a:t>
            </a:r>
          </a:p>
          <a:p>
            <a:pPr>
              <a:buNone/>
            </a:pPr>
            <a:r>
              <a:rPr lang="en-US" dirty="0"/>
              <a:t>A2: X = Y; 			B2: Z = X+1; </a:t>
            </a:r>
          </a:p>
          <a:p>
            <a:pPr>
              <a:buNone/>
            </a:pPr>
            <a:r>
              <a:rPr lang="en-US"/>
              <a:t>V(T</a:t>
            </a:r>
            <a:r>
              <a:rPr lang="en-US" dirty="0"/>
              <a:t>); 				X = Z; </a:t>
            </a:r>
          </a:p>
          <a:p>
            <a:pPr>
              <a:buNone/>
            </a:pPr>
            <a:r>
              <a:rPr lang="en-US" dirty="0"/>
              <a:t>T is set to 0 before either process begins execution and, as before, X is set to 5.</a:t>
            </a:r>
          </a:p>
          <a:p>
            <a:pPr>
              <a:buNone/>
            </a:pP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a:t>
            </a:r>
          </a:p>
        </p:txBody>
      </p:sp>
      <p:sp>
        <p:nvSpPr>
          <p:cNvPr id="3" name="Content Placeholder 2"/>
          <p:cNvSpPr>
            <a:spLocks noGrp="1"/>
          </p:cNvSpPr>
          <p:nvPr>
            <p:ph idx="1"/>
          </p:nvPr>
        </p:nvSpPr>
        <p:spPr/>
        <p:txBody>
          <a:bodyPr/>
          <a:lstStyle/>
          <a:p>
            <a:pPr>
              <a:buNone/>
            </a:pPr>
            <a:r>
              <a:rPr lang="en-US" dirty="0"/>
              <a:t>Now, how many different values of X are possible after both processes finish executing?</a:t>
            </a:r>
          </a:p>
          <a:p>
            <a:pPr>
              <a:buNone/>
            </a:pPr>
            <a:endParaRPr lang="en-US" dirty="0"/>
          </a:p>
          <a:p>
            <a:r>
              <a:rPr lang="en-US" dirty="0"/>
              <a:t>The semaphore T ensures that all the statements from A finish execution before B begins. So now there is only one way in which statements from A and B can be interleaved:</a:t>
            </a:r>
          </a:p>
          <a:p>
            <a:pPr>
              <a:buNone/>
            </a:pPr>
            <a:r>
              <a:rPr lang="en-US" dirty="0"/>
              <a:t>A1 A2 B1 B2: X = 11</a:t>
            </a:r>
          </a:p>
          <a:p>
            <a:pPr>
              <a:buNone/>
            </a:pPr>
            <a:endParaRPr lang="it-IT" dirty="0"/>
          </a:p>
        </p:txBody>
      </p:sp>
      <p:sp>
        <p:nvSpPr>
          <p:cNvPr id="4" name="Rectangle 3"/>
          <p:cNvSpPr/>
          <p:nvPr/>
        </p:nvSpPr>
        <p:spPr>
          <a:xfrm>
            <a:off x="214282" y="3143248"/>
            <a:ext cx="8572560" cy="3214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Exercise 3</a:t>
            </a:r>
          </a:p>
        </p:txBody>
      </p:sp>
      <p:sp>
        <p:nvSpPr>
          <p:cNvPr id="3" name="Content Placeholder 2"/>
          <p:cNvSpPr>
            <a:spLocks noGrp="1"/>
          </p:cNvSpPr>
          <p:nvPr>
            <p:ph idx="1"/>
          </p:nvPr>
        </p:nvSpPr>
        <p:spPr>
          <a:xfrm>
            <a:off x="428596" y="1357298"/>
            <a:ext cx="8429684" cy="5143536"/>
          </a:xfrm>
        </p:spPr>
        <p:txBody>
          <a:bodyPr>
            <a:normAutofit fontScale="85000" lnSpcReduction="10000"/>
          </a:bodyPr>
          <a:lstStyle/>
          <a:p>
            <a:pPr>
              <a:buNone/>
            </a:pPr>
            <a:r>
              <a:rPr lang="en-US" dirty="0"/>
              <a:t>The following pair of processes share a common set of variables: "counter", "</a:t>
            </a:r>
            <a:r>
              <a:rPr lang="en-US" dirty="0" err="1"/>
              <a:t>tempA</a:t>
            </a:r>
            <a:r>
              <a:rPr lang="en-US" dirty="0"/>
              <a:t>" and "</a:t>
            </a:r>
            <a:r>
              <a:rPr lang="en-US" dirty="0" err="1"/>
              <a:t>tempB</a:t>
            </a:r>
            <a:r>
              <a:rPr lang="en-US" dirty="0"/>
              <a:t>":</a:t>
            </a:r>
          </a:p>
          <a:p>
            <a:pPr>
              <a:buNone/>
            </a:pPr>
            <a:r>
              <a:rPr lang="en-US" dirty="0"/>
              <a:t>Process A 			Process B </a:t>
            </a:r>
          </a:p>
          <a:p>
            <a:pPr>
              <a:buNone/>
            </a:pPr>
            <a:r>
              <a:rPr lang="en-US" dirty="0"/>
              <a:t>... 					... </a:t>
            </a:r>
          </a:p>
          <a:p>
            <a:pPr>
              <a:buNone/>
            </a:pPr>
            <a:r>
              <a:rPr lang="en-US" dirty="0"/>
              <a:t>A1: </a:t>
            </a:r>
            <a:r>
              <a:rPr lang="en-US" dirty="0" err="1"/>
              <a:t>tempA</a:t>
            </a:r>
            <a:r>
              <a:rPr lang="en-US" dirty="0"/>
              <a:t> = counter + 1; 	B1: </a:t>
            </a:r>
            <a:r>
              <a:rPr lang="en-US" dirty="0" err="1"/>
              <a:t>tempB</a:t>
            </a:r>
            <a:r>
              <a:rPr lang="en-US" dirty="0"/>
              <a:t> = counter + 2; </a:t>
            </a:r>
          </a:p>
          <a:p>
            <a:pPr>
              <a:buNone/>
            </a:pPr>
            <a:r>
              <a:rPr lang="en-US" dirty="0"/>
              <a:t>A2: counter = </a:t>
            </a:r>
            <a:r>
              <a:rPr lang="en-US" dirty="0" err="1"/>
              <a:t>tempA</a:t>
            </a:r>
            <a:r>
              <a:rPr lang="en-US" dirty="0"/>
              <a:t>; 	B2: counter = </a:t>
            </a:r>
            <a:r>
              <a:rPr lang="en-US" dirty="0" err="1"/>
              <a:t>tempB</a:t>
            </a:r>
            <a:r>
              <a:rPr lang="en-US" dirty="0"/>
              <a:t>; </a:t>
            </a:r>
          </a:p>
          <a:p>
            <a:pPr>
              <a:buNone/>
            </a:pPr>
            <a:r>
              <a:rPr lang="en-US" dirty="0"/>
              <a:t>... 					... </a:t>
            </a:r>
          </a:p>
          <a:p>
            <a:pPr>
              <a:buNone/>
            </a:pPr>
            <a:r>
              <a:rPr lang="en-US" dirty="0"/>
              <a:t>The variable "counter" initially has the value 10 before either process begins to execute.</a:t>
            </a:r>
          </a:p>
          <a:p>
            <a:pPr>
              <a:buNone/>
            </a:pPr>
            <a:endParaRPr lang="en-US" dirty="0"/>
          </a:p>
          <a:p>
            <a:r>
              <a:rPr lang="en-US" dirty="0"/>
              <a:t> </a:t>
            </a:r>
          </a:p>
          <a:p>
            <a:pPr>
              <a:buNone/>
            </a:pPr>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a:t>
            </a:r>
          </a:p>
        </p:txBody>
      </p:sp>
      <p:sp>
        <p:nvSpPr>
          <p:cNvPr id="3" name="Content Placeholder 2"/>
          <p:cNvSpPr>
            <a:spLocks noGrp="1"/>
          </p:cNvSpPr>
          <p:nvPr>
            <p:ph idx="1"/>
          </p:nvPr>
        </p:nvSpPr>
        <p:spPr/>
        <p:txBody>
          <a:bodyPr>
            <a:normAutofit fontScale="70000" lnSpcReduction="20000"/>
          </a:bodyPr>
          <a:lstStyle/>
          <a:p>
            <a:pPr>
              <a:buNone/>
            </a:pPr>
            <a:r>
              <a:rPr lang="en-US" dirty="0"/>
              <a:t>What different values of "counter" are possible when both processes have finished executing? Give an order of execution of statements from processes A and B that would yield each of the values you give. For example, execution order A1, A2, B1, B2 would yield the value 13.</a:t>
            </a:r>
          </a:p>
          <a:p>
            <a:pPr>
              <a:buNone/>
            </a:pPr>
            <a:r>
              <a:rPr lang="en-US" dirty="0"/>
              <a:t>There are three possible values for X. Here are the possible ways in which statements from A and B can be interleaved.</a:t>
            </a:r>
          </a:p>
          <a:p>
            <a:pPr>
              <a:buNone/>
            </a:pPr>
            <a:endParaRPr lang="en-US" dirty="0"/>
          </a:p>
          <a:p>
            <a:pPr>
              <a:buNone/>
            </a:pPr>
            <a:r>
              <a:rPr lang="en-US" dirty="0"/>
              <a:t>A1 A2 B1 B2: X = 13 </a:t>
            </a:r>
          </a:p>
          <a:p>
            <a:pPr>
              <a:buNone/>
            </a:pPr>
            <a:r>
              <a:rPr lang="en-US" dirty="0"/>
              <a:t>A1 B1 A2 B2: X = 12 </a:t>
            </a:r>
          </a:p>
          <a:p>
            <a:pPr>
              <a:buNone/>
            </a:pPr>
            <a:r>
              <a:rPr lang="en-US" dirty="0"/>
              <a:t>A1 B1 B2 A2: X = 11 </a:t>
            </a:r>
          </a:p>
          <a:p>
            <a:pPr>
              <a:buNone/>
            </a:pPr>
            <a:r>
              <a:rPr lang="en-US" dirty="0"/>
              <a:t>B1 A1 B2 A2: X = 11 </a:t>
            </a:r>
          </a:p>
          <a:p>
            <a:pPr>
              <a:buNone/>
            </a:pPr>
            <a:r>
              <a:rPr lang="en-US" dirty="0"/>
              <a:t>B1 A1 A2 B2: X = 12 </a:t>
            </a:r>
          </a:p>
          <a:p>
            <a:pPr>
              <a:buNone/>
            </a:pPr>
            <a:r>
              <a:rPr lang="en-US" dirty="0"/>
              <a:t>B1 B2 A1 A2: X = 13</a:t>
            </a:r>
          </a:p>
          <a:p>
            <a:pPr>
              <a:buNone/>
            </a:pPr>
            <a:endParaRPr lang="it-IT" dirty="0"/>
          </a:p>
        </p:txBody>
      </p:sp>
      <p:sp>
        <p:nvSpPr>
          <p:cNvPr id="4" name="Rectangle 3"/>
          <p:cNvSpPr/>
          <p:nvPr/>
        </p:nvSpPr>
        <p:spPr>
          <a:xfrm>
            <a:off x="214282" y="3000372"/>
            <a:ext cx="8501122" cy="3500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B</a:t>
            </a:r>
          </a:p>
        </p:txBody>
      </p:sp>
      <p:sp>
        <p:nvSpPr>
          <p:cNvPr id="3" name="Content Placeholder 2"/>
          <p:cNvSpPr>
            <a:spLocks noGrp="1"/>
          </p:cNvSpPr>
          <p:nvPr>
            <p:ph idx="1"/>
          </p:nvPr>
        </p:nvSpPr>
        <p:spPr/>
        <p:txBody>
          <a:bodyPr>
            <a:normAutofit fontScale="70000" lnSpcReduction="20000"/>
          </a:bodyPr>
          <a:lstStyle/>
          <a:p>
            <a:r>
              <a:rPr lang="en-US" dirty="0"/>
              <a:t>Modify the above programs for processes A and B by adding appropriate signal and wait operations on the binary semaphore "sync" such that the only possible final value of "counter" is 13. Indicate what should be the initial value of the semaphore "sync".</a:t>
            </a:r>
          </a:p>
          <a:p>
            <a:r>
              <a:rPr lang="en-US" dirty="0"/>
              <a:t>We need to ensure that A and B run </a:t>
            </a:r>
            <a:r>
              <a:rPr lang="en-US" dirty="0" err="1"/>
              <a:t>uniterrupted</a:t>
            </a:r>
            <a:r>
              <a:rPr lang="en-US" dirty="0"/>
              <a:t>, but it doesn't matter which runs first.</a:t>
            </a:r>
          </a:p>
          <a:p>
            <a:pPr>
              <a:buNone/>
            </a:pPr>
            <a:r>
              <a:rPr lang="en-US" dirty="0"/>
              <a:t>semaphore sync = 1; </a:t>
            </a:r>
          </a:p>
          <a:p>
            <a:pPr>
              <a:buNone/>
            </a:pPr>
            <a:r>
              <a:rPr lang="en-US" dirty="0"/>
              <a:t>Process A 			Process B </a:t>
            </a:r>
          </a:p>
          <a:p>
            <a:pPr>
              <a:buNone/>
            </a:pPr>
            <a:r>
              <a:rPr lang="en-US" dirty="0"/>
              <a:t>P(sync); 			P(sync); </a:t>
            </a:r>
          </a:p>
          <a:p>
            <a:pPr>
              <a:buNone/>
            </a:pPr>
            <a:r>
              <a:rPr lang="en-US" dirty="0"/>
              <a:t>A1: </a:t>
            </a:r>
            <a:r>
              <a:rPr lang="en-US" dirty="0" err="1"/>
              <a:t>tempA</a:t>
            </a:r>
            <a:r>
              <a:rPr lang="en-US" dirty="0"/>
              <a:t> = counter + 1; 	B1: </a:t>
            </a:r>
            <a:r>
              <a:rPr lang="en-US" dirty="0" err="1"/>
              <a:t>tempB</a:t>
            </a:r>
            <a:r>
              <a:rPr lang="en-US" dirty="0"/>
              <a:t> = counter + 2; </a:t>
            </a:r>
          </a:p>
          <a:p>
            <a:pPr>
              <a:buNone/>
            </a:pPr>
            <a:r>
              <a:rPr lang="en-US" dirty="0"/>
              <a:t>A2: counter = </a:t>
            </a:r>
            <a:r>
              <a:rPr lang="en-US" dirty="0" err="1"/>
              <a:t>tempA</a:t>
            </a:r>
            <a:r>
              <a:rPr lang="en-US" dirty="0"/>
              <a:t>; 		B2: counter = </a:t>
            </a:r>
            <a:r>
              <a:rPr lang="en-US" dirty="0" err="1"/>
              <a:t>tempB</a:t>
            </a:r>
            <a:r>
              <a:rPr lang="en-US" dirty="0"/>
              <a:t>; </a:t>
            </a:r>
          </a:p>
          <a:p>
            <a:pPr>
              <a:buNone/>
            </a:pPr>
            <a:r>
              <a:rPr lang="en-US" dirty="0"/>
              <a:t>V(sync); 			V(sync);</a:t>
            </a:r>
          </a:p>
          <a:p>
            <a:pPr>
              <a:buNone/>
            </a:pPr>
            <a:endParaRPr lang="it-IT" dirty="0"/>
          </a:p>
        </p:txBody>
      </p:sp>
      <p:sp>
        <p:nvSpPr>
          <p:cNvPr id="4" name="Rectangle 3"/>
          <p:cNvSpPr/>
          <p:nvPr/>
        </p:nvSpPr>
        <p:spPr>
          <a:xfrm>
            <a:off x="357158" y="2786058"/>
            <a:ext cx="8358246" cy="364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a:t>
            </a:r>
          </a:p>
        </p:txBody>
      </p:sp>
      <p:sp>
        <p:nvSpPr>
          <p:cNvPr id="3" name="Content Placeholder 2"/>
          <p:cNvSpPr>
            <a:spLocks noGrp="1"/>
          </p:cNvSpPr>
          <p:nvPr>
            <p:ph idx="1"/>
          </p:nvPr>
        </p:nvSpPr>
        <p:spPr/>
        <p:txBody>
          <a:bodyPr>
            <a:normAutofit fontScale="92500" lnSpcReduction="20000"/>
          </a:bodyPr>
          <a:lstStyle/>
          <a:p>
            <a:r>
              <a:rPr lang="en-US" dirty="0"/>
              <a:t>Draw a precedence graph that describes all the possible orderings of executions of statements A1, A2, B1 and B2 that yield the a final value of 11 for "counter".</a:t>
            </a:r>
          </a:p>
          <a:p>
            <a:endParaRPr lang="en-US" dirty="0"/>
          </a:p>
          <a:p>
            <a:pPr>
              <a:buNone/>
            </a:pPr>
            <a:r>
              <a:rPr lang="en-US" dirty="0"/>
              <a:t>	   A1 B1 </a:t>
            </a:r>
          </a:p>
          <a:p>
            <a:pPr>
              <a:buNone/>
            </a:pPr>
            <a:r>
              <a:rPr lang="en-US" dirty="0"/>
              <a:t>		\ / </a:t>
            </a:r>
          </a:p>
          <a:p>
            <a:pPr>
              <a:buNone/>
            </a:pPr>
            <a:r>
              <a:rPr lang="en-US" dirty="0"/>
              <a:t>	      B2 </a:t>
            </a:r>
          </a:p>
          <a:p>
            <a:pPr>
              <a:buNone/>
            </a:pPr>
            <a:r>
              <a:rPr lang="en-US" dirty="0"/>
              <a:t>           | </a:t>
            </a:r>
          </a:p>
          <a:p>
            <a:pPr>
              <a:buNone/>
            </a:pPr>
            <a:r>
              <a:rPr lang="en-US" dirty="0"/>
              <a:t>	      A2</a:t>
            </a:r>
          </a:p>
          <a:p>
            <a:pPr>
              <a:buNone/>
            </a:pPr>
            <a:endParaRPr lang="it-IT" dirty="0"/>
          </a:p>
        </p:txBody>
      </p:sp>
      <p:sp>
        <p:nvSpPr>
          <p:cNvPr id="4" name="Rectangle 3"/>
          <p:cNvSpPr/>
          <p:nvPr/>
        </p:nvSpPr>
        <p:spPr>
          <a:xfrm>
            <a:off x="857224" y="3643314"/>
            <a:ext cx="4214842" cy="235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a:xfrm>
            <a:off x="457200" y="1600200"/>
            <a:ext cx="8435280" cy="4925144"/>
          </a:xfrm>
        </p:spPr>
        <p:txBody>
          <a:bodyPr>
            <a:normAutofit fontScale="55000" lnSpcReduction="20000"/>
          </a:bodyPr>
          <a:lstStyle/>
          <a:p>
            <a:pPr marL="0" indent="0">
              <a:buNone/>
            </a:pPr>
            <a:r>
              <a:rPr lang="en-US" dirty="0"/>
              <a:t>The following is a set of three interacting processes that can access two shared semaphores:</a:t>
            </a:r>
          </a:p>
          <a:p>
            <a:pPr>
              <a:buNone/>
            </a:pPr>
            <a:r>
              <a:rPr lang="en-US" dirty="0"/>
              <a:t>semaphore U = 3; </a:t>
            </a:r>
          </a:p>
          <a:p>
            <a:pPr>
              <a:buNone/>
            </a:pPr>
            <a:r>
              <a:rPr lang="en-US" dirty="0"/>
              <a:t>semaphore V = 0; </a:t>
            </a:r>
          </a:p>
          <a:p>
            <a:pPr>
              <a:buNone/>
            </a:pPr>
            <a:r>
              <a:rPr lang="en-US" dirty="0"/>
              <a:t>[Process 1] 	[Process 2] 	[Process 3] </a:t>
            </a:r>
          </a:p>
          <a:p>
            <a:pPr>
              <a:buNone/>
            </a:pPr>
            <a:r>
              <a:rPr lang="en-US" dirty="0"/>
              <a:t>L1:	while (true) {	 L2: while(true){	 L3: while(true){</a:t>
            </a:r>
          </a:p>
          <a:p>
            <a:pPr>
              <a:buNone/>
            </a:pPr>
            <a:r>
              <a:rPr lang="en-US" dirty="0"/>
              <a:t>       P(U) 		      P(V) 		     P(V) </a:t>
            </a:r>
          </a:p>
          <a:p>
            <a:pPr>
              <a:buNone/>
            </a:pPr>
            <a:r>
              <a:rPr lang="en-US" dirty="0"/>
              <a:t>	type("C") 	      type("A")	     type("D") </a:t>
            </a:r>
          </a:p>
          <a:p>
            <a:pPr>
              <a:buNone/>
            </a:pPr>
            <a:r>
              <a:rPr lang="en-US" dirty="0"/>
              <a:t>	V(V) 	      	      type("B")   	     }</a:t>
            </a:r>
          </a:p>
          <a:p>
            <a:pPr>
              <a:buNone/>
            </a:pPr>
            <a:r>
              <a:rPr lang="en-US" dirty="0"/>
              <a:t>	}	      	      V(V) 	</a:t>
            </a:r>
          </a:p>
          <a:p>
            <a:pPr>
              <a:buNone/>
            </a:pPr>
            <a:r>
              <a:rPr lang="en-US" dirty="0"/>
              <a:t>			      }</a:t>
            </a:r>
          </a:p>
          <a:p>
            <a:pPr>
              <a:buNone/>
            </a:pPr>
            <a:endParaRPr lang="en-US" dirty="0"/>
          </a:p>
          <a:p>
            <a:pPr>
              <a:buNone/>
            </a:pPr>
            <a:r>
              <a:rPr lang="en-US" dirty="0"/>
              <a:t>Within each process the statements are executed sequentially, but statements from different processes can be interleaved in any order that's consistent with the constraints imposed by the semaphores. When answering the questions below assume that once execution begins, the processes will be allowed to run until all 3 processes are stuck in a P() statement, at which point execution is halted.</a:t>
            </a:r>
          </a:p>
          <a:p>
            <a:pPr marL="0" indent="0">
              <a:buNone/>
            </a:pPr>
            <a:r>
              <a:rPr lang="en-US" dirty="0"/>
              <a:t> </a:t>
            </a:r>
          </a:p>
        </p:txBody>
      </p:sp>
    </p:spTree>
    <p:extLst>
      <p:ext uri="{BB962C8B-B14F-4D97-AF65-F5344CB8AC3E}">
        <p14:creationId xmlns:p14="http://schemas.microsoft.com/office/powerpoint/2010/main" val="2452288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a:t>
            </a:r>
          </a:p>
        </p:txBody>
      </p:sp>
      <p:sp>
        <p:nvSpPr>
          <p:cNvPr id="3" name="Content Placeholder 2"/>
          <p:cNvSpPr>
            <a:spLocks noGrp="1"/>
          </p:cNvSpPr>
          <p:nvPr>
            <p:ph idx="1"/>
          </p:nvPr>
        </p:nvSpPr>
        <p:spPr/>
        <p:txBody>
          <a:bodyPr>
            <a:normAutofit fontScale="62500" lnSpcReduction="20000"/>
          </a:bodyPr>
          <a:lstStyle/>
          <a:p>
            <a:pPr>
              <a:buNone/>
            </a:pPr>
            <a:r>
              <a:rPr lang="en-US" dirty="0"/>
              <a:t>Modify the original programs for processes A and B by adding binary semaphores and signal and wait operations to guarantee that the final result of executing the two processes will be "counter" = 11. Give the initial values for every semaphore you introduce. Try to put the minimum number of constraints on the ordering of statements. In other words, don't just pick one ordering that will yield 11 and enforce that one by means of semaphores; instead, enforce only the essential precedence constraints marked in your solution to question 3.</a:t>
            </a:r>
          </a:p>
          <a:p>
            <a:pPr>
              <a:buNone/>
            </a:pPr>
            <a:r>
              <a:rPr lang="en-US" dirty="0"/>
              <a:t>semaphore s1 = 0; </a:t>
            </a:r>
          </a:p>
          <a:p>
            <a:pPr>
              <a:buNone/>
            </a:pPr>
            <a:r>
              <a:rPr lang="en-US" dirty="0"/>
              <a:t>semaphore s2 = 0; </a:t>
            </a:r>
          </a:p>
          <a:p>
            <a:pPr>
              <a:buNone/>
            </a:pPr>
            <a:r>
              <a:rPr lang="en-US" dirty="0"/>
              <a:t>Process A 			Process B </a:t>
            </a:r>
          </a:p>
          <a:p>
            <a:pPr>
              <a:buNone/>
            </a:pPr>
            <a:r>
              <a:rPr lang="en-US" dirty="0"/>
              <a:t>A1: </a:t>
            </a:r>
            <a:r>
              <a:rPr lang="en-US" dirty="0" err="1"/>
              <a:t>tempA</a:t>
            </a:r>
            <a:r>
              <a:rPr lang="en-US" dirty="0"/>
              <a:t> = counter + 1; 		B1: </a:t>
            </a:r>
            <a:r>
              <a:rPr lang="en-US" dirty="0" err="1"/>
              <a:t>tempB</a:t>
            </a:r>
            <a:r>
              <a:rPr lang="en-US" dirty="0"/>
              <a:t> = counter + 2; </a:t>
            </a:r>
          </a:p>
          <a:p>
            <a:pPr>
              <a:buNone/>
            </a:pPr>
            <a:r>
              <a:rPr lang="en-US" dirty="0"/>
              <a:t>V(s1); 				P(s1); </a:t>
            </a:r>
          </a:p>
          <a:p>
            <a:pPr>
              <a:buNone/>
            </a:pPr>
            <a:r>
              <a:rPr lang="en-US" dirty="0"/>
              <a:t>P(s2); 				B2: counter = </a:t>
            </a:r>
            <a:r>
              <a:rPr lang="en-US" dirty="0" err="1"/>
              <a:t>tempB</a:t>
            </a:r>
            <a:r>
              <a:rPr lang="en-US" dirty="0"/>
              <a:t>; </a:t>
            </a:r>
          </a:p>
          <a:p>
            <a:pPr>
              <a:buNone/>
            </a:pPr>
            <a:r>
              <a:rPr lang="en-US" dirty="0"/>
              <a:t>A2: counter = </a:t>
            </a:r>
            <a:r>
              <a:rPr lang="en-US" dirty="0" err="1"/>
              <a:t>tempA</a:t>
            </a:r>
            <a:r>
              <a:rPr lang="en-US" dirty="0"/>
              <a:t>; 		V(s2);</a:t>
            </a:r>
          </a:p>
          <a:p>
            <a:pPr>
              <a:buNone/>
            </a:pPr>
            <a:endParaRPr lang="it-IT" dirty="0"/>
          </a:p>
        </p:txBody>
      </p:sp>
      <p:sp>
        <p:nvSpPr>
          <p:cNvPr id="4" name="Rectangle 3"/>
          <p:cNvSpPr/>
          <p:nvPr/>
        </p:nvSpPr>
        <p:spPr>
          <a:xfrm>
            <a:off x="357158" y="3643314"/>
            <a:ext cx="8215370" cy="285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a:t>
            </a:r>
          </a:p>
        </p:txBody>
      </p:sp>
      <p:sp>
        <p:nvSpPr>
          <p:cNvPr id="3" name="Content Placeholder 2"/>
          <p:cNvSpPr>
            <a:spLocks noGrp="1"/>
          </p:cNvSpPr>
          <p:nvPr>
            <p:ph idx="1"/>
          </p:nvPr>
        </p:nvSpPr>
        <p:spPr/>
        <p:txBody>
          <a:bodyPr>
            <a:normAutofit fontScale="92500" lnSpcReduction="10000"/>
          </a:bodyPr>
          <a:lstStyle/>
          <a:p>
            <a:r>
              <a:rPr lang="en-US" dirty="0"/>
              <a:t>Assuming execution is eventually halted, how many C's are printed when the set of processes runs?</a:t>
            </a:r>
          </a:p>
          <a:p>
            <a:endParaRPr lang="en-US" dirty="0"/>
          </a:p>
          <a:p>
            <a:r>
              <a:rPr lang="en-US" dirty="0"/>
              <a:t>Exactly 3. Each time Process 1 executes the “P(U)" statement, the value of semaphore U is decremented by 1. Since there are no “V(U)" statements, the loop in Process 1 will execute only 3 times (</a:t>
            </a:r>
            <a:r>
              <a:rPr lang="en-US" dirty="0" err="1"/>
              <a:t>ie</a:t>
            </a:r>
            <a:r>
              <a:rPr lang="en-US" dirty="0"/>
              <a:t>, the initial value of U) and then stall the fourth time “P(U)" is executed.</a:t>
            </a:r>
          </a:p>
          <a:p>
            <a:pPr>
              <a:buNone/>
            </a:pPr>
            <a:endParaRPr lang="it-IT" dirty="0"/>
          </a:p>
          <a:p>
            <a:endParaRPr lang="it-IT" dirty="0"/>
          </a:p>
        </p:txBody>
      </p:sp>
      <p:sp>
        <p:nvSpPr>
          <p:cNvPr id="4" name="Rectangle 3"/>
          <p:cNvSpPr/>
          <p:nvPr/>
        </p:nvSpPr>
        <p:spPr>
          <a:xfrm>
            <a:off x="542868" y="3212215"/>
            <a:ext cx="8143932" cy="292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a:xfrm>
            <a:off x="457200" y="1600200"/>
            <a:ext cx="8435280" cy="4925144"/>
          </a:xfrm>
        </p:spPr>
        <p:txBody>
          <a:bodyPr>
            <a:normAutofit fontScale="55000" lnSpcReduction="20000"/>
          </a:bodyPr>
          <a:lstStyle/>
          <a:p>
            <a:pPr marL="0" indent="0">
              <a:buNone/>
            </a:pPr>
            <a:r>
              <a:rPr lang="en-US" dirty="0"/>
              <a:t>The following is a set of three interacting processes that can access two shared semaphores:</a:t>
            </a:r>
          </a:p>
          <a:p>
            <a:pPr>
              <a:buNone/>
            </a:pPr>
            <a:r>
              <a:rPr lang="en-US" dirty="0"/>
              <a:t>semaphore U = 3; </a:t>
            </a:r>
          </a:p>
          <a:p>
            <a:pPr>
              <a:buNone/>
            </a:pPr>
            <a:r>
              <a:rPr lang="en-US" dirty="0"/>
              <a:t>semaphore V = 0; </a:t>
            </a:r>
          </a:p>
          <a:p>
            <a:pPr>
              <a:buNone/>
            </a:pPr>
            <a:r>
              <a:rPr lang="en-US" dirty="0"/>
              <a:t>[Process 1] 	[Process 2] 	[Process 3] </a:t>
            </a:r>
          </a:p>
          <a:p>
            <a:pPr>
              <a:buNone/>
            </a:pPr>
            <a:r>
              <a:rPr lang="en-US" dirty="0"/>
              <a:t>L1:	while (true) {	 L2: while(true){	 L3: while(true){</a:t>
            </a:r>
          </a:p>
          <a:p>
            <a:pPr>
              <a:buNone/>
            </a:pPr>
            <a:r>
              <a:rPr lang="en-US" dirty="0"/>
              <a:t>       P(U) 		      P(V) 		     P(V) </a:t>
            </a:r>
          </a:p>
          <a:p>
            <a:pPr>
              <a:buNone/>
            </a:pPr>
            <a:r>
              <a:rPr lang="en-US" dirty="0"/>
              <a:t>	type("C") 	      type("A")	     type("D") </a:t>
            </a:r>
          </a:p>
          <a:p>
            <a:pPr>
              <a:buNone/>
            </a:pPr>
            <a:r>
              <a:rPr lang="en-US" dirty="0"/>
              <a:t>	V(V) 	      	      type("B")   	     }</a:t>
            </a:r>
          </a:p>
          <a:p>
            <a:pPr>
              <a:buNone/>
            </a:pPr>
            <a:r>
              <a:rPr lang="en-US" dirty="0"/>
              <a:t>	}	      	      V(V) 	</a:t>
            </a:r>
          </a:p>
          <a:p>
            <a:pPr>
              <a:buNone/>
            </a:pPr>
            <a:r>
              <a:rPr lang="en-US" dirty="0"/>
              <a:t>			      }</a:t>
            </a:r>
          </a:p>
          <a:p>
            <a:pPr>
              <a:buNone/>
            </a:pPr>
            <a:endParaRPr lang="en-US" dirty="0"/>
          </a:p>
          <a:p>
            <a:pPr>
              <a:buNone/>
            </a:pPr>
            <a:r>
              <a:rPr lang="en-US" dirty="0"/>
              <a:t>Within each process the statements are executed sequentially, but statements from different processes can be interleaved in any order that's consistent with the constraints imposed by the semaphores. When answering the questions below assume that once execution begins, the processes will be allowed to run until all 3 processes are stuck in a P() statement, at which point execution is halted.</a:t>
            </a:r>
          </a:p>
          <a:p>
            <a:pPr marL="0" indent="0">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B</a:t>
            </a:r>
          </a:p>
        </p:txBody>
      </p:sp>
      <p:sp>
        <p:nvSpPr>
          <p:cNvPr id="3" name="Content Placeholder 2"/>
          <p:cNvSpPr>
            <a:spLocks noGrp="1"/>
          </p:cNvSpPr>
          <p:nvPr>
            <p:ph idx="1"/>
          </p:nvPr>
        </p:nvSpPr>
        <p:spPr/>
        <p:txBody>
          <a:bodyPr>
            <a:normAutofit fontScale="77500" lnSpcReduction="20000"/>
          </a:bodyPr>
          <a:lstStyle/>
          <a:p>
            <a:r>
              <a:rPr lang="en-US" dirty="0"/>
              <a:t>Assuming execution is eventually halted, how many D's are printed when this set of processes RUNS?</a:t>
            </a:r>
          </a:p>
          <a:p>
            <a:endParaRPr lang="en-US" dirty="0"/>
          </a:p>
          <a:p>
            <a:r>
              <a:rPr lang="en-US" dirty="0"/>
              <a:t>Exactly 3. Process 1 will execute its loop three times (see the answer to the previous question), incrementing “V(V)" each time through the loop. This will permit “P(V)" to complete three times. For every “P(V)" Process 2 executes, it also executes a “V(V)" so there is no net change in the value of semaphore V caused by Process 2. Process 3 does decrement the value of semaphore V, typing out "D" each time it does so. So Process 3 will eventually loop as many times as Process 1.</a:t>
            </a:r>
          </a:p>
          <a:p>
            <a:endParaRPr lang="it-IT" dirty="0"/>
          </a:p>
        </p:txBody>
      </p:sp>
      <p:sp>
        <p:nvSpPr>
          <p:cNvPr id="4" name="Rectangle 3"/>
          <p:cNvSpPr/>
          <p:nvPr/>
        </p:nvSpPr>
        <p:spPr>
          <a:xfrm>
            <a:off x="467544" y="2420888"/>
            <a:ext cx="8072494" cy="3286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a:t>
            </a:r>
          </a:p>
        </p:txBody>
      </p:sp>
      <p:sp>
        <p:nvSpPr>
          <p:cNvPr id="3" name="Content Placeholder 2"/>
          <p:cNvSpPr>
            <a:spLocks noGrp="1"/>
          </p:cNvSpPr>
          <p:nvPr>
            <p:ph idx="1"/>
          </p:nvPr>
        </p:nvSpPr>
        <p:spPr/>
        <p:txBody>
          <a:bodyPr>
            <a:normAutofit/>
          </a:bodyPr>
          <a:lstStyle/>
          <a:p>
            <a:r>
              <a:rPr lang="en-US" dirty="0"/>
              <a:t>What is the smallest number of A's that might be printed when this set of processes runs?</a:t>
            </a:r>
          </a:p>
          <a:p>
            <a:endParaRPr lang="en-US" dirty="0"/>
          </a:p>
          <a:p>
            <a:r>
              <a:rPr lang="en-US" dirty="0"/>
              <a:t>0. If Process 3 is scheduled immediately after Process 1 executes “V(V)", then Process 2 might continue being stalled at its “P(V)" statement and hence never execute its "type" statements.</a:t>
            </a:r>
          </a:p>
          <a:p>
            <a:endParaRPr lang="it-IT" dirty="0"/>
          </a:p>
        </p:txBody>
      </p:sp>
      <p:sp>
        <p:nvSpPr>
          <p:cNvPr id="4" name="Rectangle 3"/>
          <p:cNvSpPr/>
          <p:nvPr/>
        </p:nvSpPr>
        <p:spPr>
          <a:xfrm>
            <a:off x="611560" y="3260870"/>
            <a:ext cx="7929618" cy="292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a:t>
            </a:r>
          </a:p>
        </p:txBody>
      </p:sp>
      <p:sp>
        <p:nvSpPr>
          <p:cNvPr id="3" name="Content Placeholder 2"/>
          <p:cNvSpPr>
            <a:spLocks noGrp="1"/>
          </p:cNvSpPr>
          <p:nvPr>
            <p:ph idx="1"/>
          </p:nvPr>
        </p:nvSpPr>
        <p:spPr/>
        <p:txBody>
          <a:bodyPr>
            <a:normAutofit fontScale="77500" lnSpcReduction="20000"/>
          </a:bodyPr>
          <a:lstStyle/>
          <a:p>
            <a:r>
              <a:rPr lang="en-US" dirty="0"/>
              <a:t>Is CABABDDCABCABD a possible output sequence when this set of processes runs?</a:t>
            </a:r>
          </a:p>
          <a:p>
            <a:r>
              <a:rPr lang="en-US" dirty="0"/>
              <a:t>No. Here are the events implied by the sequence above:</a:t>
            </a:r>
          </a:p>
          <a:p>
            <a:pPr>
              <a:buNone/>
            </a:pPr>
            <a:r>
              <a:rPr lang="en-US" dirty="0"/>
              <a:t>start: U=3 V=0 </a:t>
            </a:r>
          </a:p>
          <a:p>
            <a:pPr>
              <a:buNone/>
            </a:pPr>
            <a:r>
              <a:rPr lang="en-US" dirty="0"/>
              <a:t>type C: U=2 V=1 </a:t>
            </a:r>
          </a:p>
          <a:p>
            <a:pPr>
              <a:buNone/>
            </a:pPr>
            <a:r>
              <a:rPr lang="en-US" dirty="0"/>
              <a:t>type A: U=2 V=0 </a:t>
            </a:r>
          </a:p>
          <a:p>
            <a:pPr>
              <a:buNone/>
            </a:pPr>
            <a:r>
              <a:rPr lang="en-US" dirty="0"/>
              <a:t>type B: U=2 V=1 </a:t>
            </a:r>
          </a:p>
          <a:p>
            <a:pPr>
              <a:buNone/>
            </a:pPr>
            <a:r>
              <a:rPr lang="en-US" dirty="0"/>
              <a:t>type A: U=2 V=0 </a:t>
            </a:r>
          </a:p>
          <a:p>
            <a:pPr>
              <a:buNone/>
            </a:pPr>
            <a:r>
              <a:rPr lang="en-US" dirty="0"/>
              <a:t>type B: U=2 V=1 </a:t>
            </a:r>
          </a:p>
          <a:p>
            <a:pPr>
              <a:buNone/>
            </a:pPr>
            <a:r>
              <a:rPr lang="en-US" dirty="0"/>
              <a:t>type D: U=2 V=0 </a:t>
            </a:r>
          </a:p>
          <a:p>
            <a:pPr>
              <a:buNone/>
            </a:pPr>
            <a:r>
              <a:rPr lang="en-US" dirty="0"/>
              <a:t>type D: oops, impossible since V=0</a:t>
            </a:r>
          </a:p>
          <a:p>
            <a:endParaRPr lang="it-IT" dirty="0"/>
          </a:p>
        </p:txBody>
      </p:sp>
      <p:sp>
        <p:nvSpPr>
          <p:cNvPr id="4" name="Rectangle 3"/>
          <p:cNvSpPr/>
          <p:nvPr/>
        </p:nvSpPr>
        <p:spPr>
          <a:xfrm>
            <a:off x="539552" y="2348880"/>
            <a:ext cx="8103274"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a:t>
            </a:r>
          </a:p>
        </p:txBody>
      </p:sp>
      <p:sp>
        <p:nvSpPr>
          <p:cNvPr id="3" name="Content Placeholder 2"/>
          <p:cNvSpPr>
            <a:spLocks noGrp="1"/>
          </p:cNvSpPr>
          <p:nvPr>
            <p:ph idx="1"/>
          </p:nvPr>
        </p:nvSpPr>
        <p:spPr>
          <a:xfrm>
            <a:off x="357158" y="1285860"/>
            <a:ext cx="8572560" cy="5214974"/>
          </a:xfrm>
        </p:spPr>
        <p:txBody>
          <a:bodyPr>
            <a:normAutofit fontScale="62500" lnSpcReduction="20000"/>
          </a:bodyPr>
          <a:lstStyle/>
          <a:p>
            <a:r>
              <a:rPr lang="it-IT" sz="3800" dirty="0"/>
              <a:t>Is CABACDBCABDD a possible output sequence when this set of processes runs?</a:t>
            </a:r>
          </a:p>
          <a:p>
            <a:pPr>
              <a:buNone/>
            </a:pPr>
            <a:r>
              <a:rPr lang="it-IT" dirty="0"/>
              <a:t>Yes:</a:t>
            </a:r>
          </a:p>
          <a:p>
            <a:pPr>
              <a:buNone/>
            </a:pPr>
            <a:r>
              <a:rPr lang="it-IT" dirty="0"/>
              <a:t>start: U=3 V=0 </a:t>
            </a:r>
          </a:p>
          <a:p>
            <a:pPr>
              <a:buNone/>
            </a:pPr>
            <a:r>
              <a:rPr lang="it-IT" dirty="0"/>
              <a:t>type C: U=2 V=1 </a:t>
            </a:r>
          </a:p>
          <a:p>
            <a:pPr>
              <a:buNone/>
            </a:pPr>
            <a:r>
              <a:rPr lang="it-IT" dirty="0"/>
              <a:t>type A: U=2 V=0 </a:t>
            </a:r>
          </a:p>
          <a:p>
            <a:pPr>
              <a:buNone/>
            </a:pPr>
            <a:r>
              <a:rPr lang="it-IT" dirty="0"/>
              <a:t>type B: U=2 V=1 </a:t>
            </a:r>
          </a:p>
          <a:p>
            <a:pPr>
              <a:buNone/>
            </a:pPr>
            <a:r>
              <a:rPr lang="it-IT" dirty="0"/>
              <a:t>ype A: U=2 V=0 </a:t>
            </a:r>
          </a:p>
          <a:p>
            <a:pPr>
              <a:buNone/>
            </a:pPr>
            <a:r>
              <a:rPr lang="it-IT" dirty="0"/>
              <a:t>type C: U=1 V=1 </a:t>
            </a:r>
          </a:p>
          <a:p>
            <a:pPr>
              <a:buNone/>
            </a:pPr>
            <a:r>
              <a:rPr lang="it-IT" dirty="0"/>
              <a:t>type D: U=1 V=0 </a:t>
            </a:r>
          </a:p>
          <a:p>
            <a:pPr>
              <a:buNone/>
            </a:pPr>
            <a:r>
              <a:rPr lang="it-IT" dirty="0"/>
              <a:t>type B: U=1 V=1 </a:t>
            </a:r>
          </a:p>
          <a:p>
            <a:pPr>
              <a:buNone/>
            </a:pPr>
            <a:r>
              <a:rPr lang="it-IT" dirty="0"/>
              <a:t>type C: U=0 V=2 </a:t>
            </a:r>
          </a:p>
          <a:p>
            <a:pPr>
              <a:buNone/>
            </a:pPr>
            <a:r>
              <a:rPr lang="it-IT" dirty="0"/>
              <a:t>type A: U=0 V=1 </a:t>
            </a:r>
          </a:p>
          <a:p>
            <a:pPr>
              <a:buNone/>
            </a:pPr>
            <a:r>
              <a:rPr lang="it-IT" dirty="0"/>
              <a:t>type B: U=0 V=2 </a:t>
            </a:r>
          </a:p>
          <a:p>
            <a:pPr>
              <a:buNone/>
            </a:pPr>
            <a:r>
              <a:rPr lang="it-IT" dirty="0"/>
              <a:t>type D: U=0 V=1 </a:t>
            </a:r>
          </a:p>
          <a:p>
            <a:pPr>
              <a:buNone/>
            </a:pPr>
            <a:r>
              <a:rPr lang="it-IT" dirty="0"/>
              <a:t>type D: U=0 V=0</a:t>
            </a:r>
          </a:p>
          <a:p>
            <a:endParaRPr lang="it-IT" dirty="0"/>
          </a:p>
        </p:txBody>
      </p:sp>
      <p:sp>
        <p:nvSpPr>
          <p:cNvPr id="4" name="Rectangle 3"/>
          <p:cNvSpPr/>
          <p:nvPr/>
        </p:nvSpPr>
        <p:spPr>
          <a:xfrm>
            <a:off x="323528" y="2060848"/>
            <a:ext cx="7848872" cy="4582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t>
            </a:r>
          </a:p>
        </p:txBody>
      </p:sp>
      <p:sp>
        <p:nvSpPr>
          <p:cNvPr id="3" name="Content Placeholder 2"/>
          <p:cNvSpPr>
            <a:spLocks noGrp="1"/>
          </p:cNvSpPr>
          <p:nvPr>
            <p:ph idx="1"/>
          </p:nvPr>
        </p:nvSpPr>
        <p:spPr>
          <a:xfrm>
            <a:off x="357158" y="1285860"/>
            <a:ext cx="8572560" cy="5214974"/>
          </a:xfrm>
        </p:spPr>
        <p:txBody>
          <a:bodyPr>
            <a:normAutofit lnSpcReduction="10000"/>
          </a:bodyPr>
          <a:lstStyle/>
          <a:p>
            <a:r>
              <a:rPr lang="en-US" dirty="0"/>
              <a:t>Is it possible for execution to be halted with either U or V having a non-zero value?</a:t>
            </a:r>
          </a:p>
          <a:p>
            <a:endParaRPr lang="en-US" dirty="0"/>
          </a:p>
          <a:p>
            <a:pPr>
              <a:buNone/>
            </a:pPr>
            <a:r>
              <a:rPr lang="en-US" dirty="0"/>
              <a:t>No. </a:t>
            </a:r>
          </a:p>
          <a:p>
            <a:pPr>
              <a:buNone/>
            </a:pPr>
            <a:r>
              <a:rPr lang="en-US" dirty="0"/>
              <a:t>If U has a non-zero value, Process 1 will be able to run. </a:t>
            </a:r>
          </a:p>
          <a:p>
            <a:pPr>
              <a:buNone/>
            </a:pPr>
            <a:r>
              <a:rPr lang="en-US" dirty="0"/>
              <a:t>If V has a non-zero value, Process 3 will be able to run.</a:t>
            </a:r>
          </a:p>
          <a:p>
            <a:pPr>
              <a:buNone/>
            </a:pPr>
            <a:r>
              <a:rPr lang="en-US" dirty="0"/>
              <a:t/>
            </a:r>
            <a:br>
              <a:rPr lang="en-US" dirty="0"/>
            </a:br>
            <a:endParaRPr lang="it-IT" dirty="0"/>
          </a:p>
        </p:txBody>
      </p:sp>
      <p:sp>
        <p:nvSpPr>
          <p:cNvPr id="4" name="Rectangle 3"/>
          <p:cNvSpPr/>
          <p:nvPr/>
        </p:nvSpPr>
        <p:spPr>
          <a:xfrm>
            <a:off x="285720" y="2571744"/>
            <a:ext cx="8501122" cy="3071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1174</Words>
  <Application>Microsoft Office PowerPoint</Application>
  <PresentationFormat>Presentazione su schermo (4:3)</PresentationFormat>
  <Paragraphs>165</Paragraphs>
  <Slides>20</Slides>
  <Notes>0</Notes>
  <HiddenSlides>0</HiddenSlides>
  <MMClips>0</MMClips>
  <ScaleCrop>false</ScaleCrop>
  <HeadingPairs>
    <vt:vector size="4" baseType="variant">
      <vt:variant>
        <vt:lpstr>Tema</vt:lpstr>
      </vt:variant>
      <vt:variant>
        <vt:i4>1</vt:i4>
      </vt:variant>
      <vt:variant>
        <vt:lpstr>Titoli diapositive</vt:lpstr>
      </vt:variant>
      <vt:variant>
        <vt:i4>20</vt:i4>
      </vt:variant>
    </vt:vector>
  </HeadingPairs>
  <TitlesOfParts>
    <vt:vector size="21" baseType="lpstr">
      <vt:lpstr>Office Theme</vt:lpstr>
      <vt:lpstr>Semaphores</vt:lpstr>
      <vt:lpstr>Presentazione standard di PowerPoint</vt:lpstr>
      <vt:lpstr>A</vt:lpstr>
      <vt:lpstr>Presentazione standard di PowerPoint</vt:lpstr>
      <vt:lpstr>B</vt:lpstr>
      <vt:lpstr>C</vt:lpstr>
      <vt:lpstr>D</vt:lpstr>
      <vt:lpstr>E</vt:lpstr>
      <vt:lpstr>F</vt:lpstr>
      <vt:lpstr>Exercise 2</vt:lpstr>
      <vt:lpstr>A</vt:lpstr>
      <vt:lpstr>B</vt:lpstr>
      <vt:lpstr>B</vt:lpstr>
      <vt:lpstr>C</vt:lpstr>
      <vt:lpstr>C</vt:lpstr>
      <vt:lpstr>Exercise 3</vt:lpstr>
      <vt:lpstr>A</vt:lpstr>
      <vt:lpstr>B</vt:lpstr>
      <vt:lpstr>C</vt:lpstr>
      <vt:lpst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maria luisa silva</dc:creator>
  <cp:lastModifiedBy>M_INF2.Quarta</cp:lastModifiedBy>
  <cp:revision>20</cp:revision>
  <dcterms:created xsi:type="dcterms:W3CDTF">2015-03-22T21:26:32Z</dcterms:created>
  <dcterms:modified xsi:type="dcterms:W3CDTF">2017-03-01T07:59:00Z</dcterms:modified>
</cp:coreProperties>
</file>