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70" r:id="rId6"/>
    <p:sldId id="260" r:id="rId7"/>
    <p:sldId id="271" r:id="rId8"/>
    <p:sldId id="261" r:id="rId9"/>
    <p:sldId id="262" r:id="rId10"/>
    <p:sldId id="263" r:id="rId11"/>
    <p:sldId id="264" r:id="rId12"/>
    <p:sldId id="272" r:id="rId13"/>
    <p:sldId id="265" r:id="rId14"/>
    <p:sldId id="266" r:id="rId15"/>
    <p:sldId id="267" r:id="rId16"/>
    <p:sldId id="268" r:id="rId17"/>
    <p:sldId id="259" r:id="rId18"/>
    <p:sldId id="273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1392C-EF37-4DBD-8502-E131DD3E6AD2}" type="datetimeFigureOut">
              <a:rPr lang="it-IT" smtClean="0"/>
              <a:pPr/>
              <a:t>07/03/2017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C123-CCD7-4A5A-A89A-26F81AE33CF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/>
              <a:t>Semaphores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Exercises</a:t>
            </a:r>
            <a:r>
              <a:rPr lang="it-IT" dirty="0"/>
              <a:t> n.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778674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500174"/>
            <a:ext cx="75009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8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282410"/>
            <a:ext cx="63627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94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500174"/>
            <a:ext cx="778674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00174"/>
            <a:ext cx="8286808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14422"/>
            <a:ext cx="80724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285860"/>
            <a:ext cx="6429420" cy="5480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13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285860"/>
            <a:ext cx="7072362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14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528" y="1417638"/>
            <a:ext cx="8363272" cy="510770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sz="3800" dirty="0" err="1"/>
              <a:t>Given</a:t>
            </a:r>
            <a:r>
              <a:rPr lang="it-IT" sz="3800" dirty="0"/>
              <a:t> the </a:t>
            </a:r>
            <a:r>
              <a:rPr lang="it-IT" sz="3800" dirty="0" err="1"/>
              <a:t>following</a:t>
            </a:r>
            <a:r>
              <a:rPr lang="it-IT" sz="3800" dirty="0"/>
              <a:t> </a:t>
            </a:r>
            <a:r>
              <a:rPr lang="it-IT" sz="3800" dirty="0" err="1"/>
              <a:t>processes</a:t>
            </a:r>
            <a:r>
              <a:rPr lang="it-IT" sz="3800" dirty="0"/>
              <a:t>:</a:t>
            </a:r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en-US" sz="3800" dirty="0"/>
              <a:t>1. How many different outputs could </a:t>
            </a:r>
            <a:r>
              <a:rPr lang="en-US" sz="3800"/>
              <a:t>this programs </a:t>
            </a:r>
            <a:r>
              <a:rPr lang="en-US" sz="3800" dirty="0"/>
              <a:t>produce? Explain your reasoning.</a:t>
            </a:r>
          </a:p>
          <a:p>
            <a:pPr marL="0" indent="0">
              <a:buNone/>
            </a:pPr>
            <a:r>
              <a:rPr lang="en-US" sz="3800" dirty="0"/>
              <a:t>2. Add semaphores to the program so that the six lines of output are printed in the order 1,2,3,4,5,6. </a:t>
            </a:r>
          </a:p>
          <a:p>
            <a:pPr marL="0" indent="0">
              <a:buNone/>
            </a:pPr>
            <a:r>
              <a:rPr lang="en-US" sz="3800" dirty="0"/>
              <a:t>Declare and initialize any semaphores you need and add P and V operations </a:t>
            </a:r>
            <a:r>
              <a:rPr lang="it-IT" sz="3800" dirty="0"/>
              <a:t>to the </a:t>
            </a:r>
            <a:r>
              <a:rPr lang="it-IT" sz="3800" dirty="0" err="1"/>
              <a:t>above</a:t>
            </a:r>
            <a:r>
              <a:rPr lang="it-IT" sz="3800" dirty="0"/>
              <a:t> </a:t>
            </a:r>
            <a:r>
              <a:rPr lang="it-IT" sz="3800" dirty="0" err="1"/>
              <a:t>processes</a:t>
            </a:r>
            <a:r>
              <a:rPr lang="it-IT" sz="3800" dirty="0"/>
              <a:t>.</a:t>
            </a:r>
            <a:endParaRPr lang="it-IT" sz="38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01437"/>
              </p:ext>
            </p:extLst>
          </p:nvPr>
        </p:nvGraphicFramePr>
        <p:xfrm>
          <a:off x="827584" y="1843686"/>
          <a:ext cx="6096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675322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206560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023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process</a:t>
                      </a:r>
                      <a:r>
                        <a:rPr lang="it-IT" sz="1800" dirty="0"/>
                        <a:t> P1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process</a:t>
                      </a:r>
                      <a:r>
                        <a:rPr lang="it-IT" sz="1800" dirty="0"/>
                        <a:t> P2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dirty="0" err="1"/>
                        <a:t>process</a:t>
                      </a:r>
                      <a:r>
                        <a:rPr lang="it-IT" sz="1800" dirty="0"/>
                        <a:t> P3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43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{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en-US" sz="2000" dirty="0"/>
                        <a:t>write(‘‘line 1’’); write(‘‘line 2’’);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}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{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en-US" sz="2000" dirty="0"/>
                        <a:t>write(‘‘line 3’’); write(‘‘line 4’’);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}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{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en-US" sz="2000" dirty="0"/>
                        <a:t>write(‘‘line 5’’); write(‘‘line 6’’);</a:t>
                      </a:r>
                    </a:p>
                    <a:p>
                      <a:pPr marL="0" lvl="0" indent="-114300">
                        <a:buNone/>
                      </a:pPr>
                      <a:r>
                        <a:rPr lang="it-IT" sz="2000" dirty="0"/>
                        <a:t>}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8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9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Exercise 1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5786" y="1643050"/>
            <a:ext cx="7429552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1-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/>
              <a:t>Semaphore</a:t>
            </a:r>
            <a:r>
              <a:rPr lang="it-IT" dirty="0"/>
              <a:t> S=0</a:t>
            </a:r>
          </a:p>
          <a:p>
            <a:pPr marL="0" indent="0">
              <a:buNone/>
            </a:pPr>
            <a:r>
              <a:rPr lang="it-IT" dirty="0" err="1"/>
              <a:t>Process</a:t>
            </a:r>
            <a:r>
              <a:rPr lang="it-IT" dirty="0"/>
              <a:t> B 				</a:t>
            </a:r>
            <a:r>
              <a:rPr lang="it-IT" dirty="0" err="1"/>
              <a:t>Process</a:t>
            </a:r>
            <a:r>
              <a:rPr lang="it-IT" dirty="0"/>
              <a:t> A</a:t>
            </a:r>
          </a:p>
          <a:p>
            <a:pPr marL="0" indent="0">
              <a:buNone/>
            </a:pPr>
            <a:r>
              <a:rPr lang="it-IT" dirty="0"/>
              <a:t>	P(S);			A: 	</a:t>
            </a:r>
            <a:r>
              <a:rPr lang="it-IT" dirty="0" err="1"/>
              <a:t>opA</a:t>
            </a:r>
            <a:r>
              <a:rPr lang="it-IT" dirty="0"/>
              <a:t>();</a:t>
            </a:r>
          </a:p>
          <a:p>
            <a:pPr marL="0" indent="0">
              <a:buNone/>
            </a:pPr>
            <a:r>
              <a:rPr lang="it-IT" dirty="0"/>
              <a:t>B: 	</a:t>
            </a:r>
            <a:r>
              <a:rPr lang="it-IT" dirty="0" err="1"/>
              <a:t>opB</a:t>
            </a:r>
            <a:r>
              <a:rPr lang="it-IT" dirty="0"/>
              <a:t>();			V(S);</a:t>
            </a:r>
          </a:p>
        </p:txBody>
      </p:sp>
    </p:spTree>
    <p:extLst>
      <p:ext uri="{BB962C8B-B14F-4D97-AF65-F5344CB8AC3E}">
        <p14:creationId xmlns:p14="http://schemas.microsoft.com/office/powerpoint/2010/main" val="136935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Exercise 2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b="21256"/>
          <a:stretch/>
        </p:blipFill>
        <p:spPr bwMode="auto">
          <a:xfrm>
            <a:off x="571472" y="1428736"/>
            <a:ext cx="7572428" cy="3656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2: soluzione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946707"/>
              </p:ext>
            </p:extLst>
          </p:nvPr>
        </p:nvGraphicFramePr>
        <p:xfrm>
          <a:off x="611560" y="2276872"/>
          <a:ext cx="82296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25837521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7744771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155864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48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(R);</a:t>
                      </a:r>
                    </a:p>
                    <a:p>
                      <a:r>
                        <a:rPr lang="it-IT" dirty="0"/>
                        <a:t>V(S1);</a:t>
                      </a:r>
                    </a:p>
                    <a:p>
                      <a:r>
                        <a:rPr lang="it-IT" dirty="0"/>
                        <a:t>P(S3);</a:t>
                      </a:r>
                    </a:p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(OK);</a:t>
                      </a:r>
                    </a:p>
                    <a:p>
                      <a:r>
                        <a:rPr lang="it-IT" dirty="0"/>
                        <a:t>V(S3);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(I);</a:t>
                      </a:r>
                    </a:p>
                    <a:p>
                      <a:r>
                        <a:rPr lang="it-IT" dirty="0"/>
                        <a:t>V(S2);</a:t>
                      </a:r>
                    </a:p>
                    <a:p>
                      <a:r>
                        <a:rPr lang="it-IT" dirty="0"/>
                        <a:t>P(S3);</a:t>
                      </a:r>
                    </a:p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(OK);</a:t>
                      </a:r>
                    </a:p>
                    <a:p>
                      <a:r>
                        <a:rPr lang="it-IT" dirty="0"/>
                        <a:t>V(S3);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(O);</a:t>
                      </a:r>
                    </a:p>
                    <a:p>
                      <a:r>
                        <a:rPr lang="it-IT" dirty="0"/>
                        <a:t>V(S3);</a:t>
                      </a:r>
                    </a:p>
                    <a:p>
                      <a:r>
                        <a:rPr lang="it-IT" dirty="0"/>
                        <a:t>P(S3);</a:t>
                      </a:r>
                    </a:p>
                    <a:p>
                      <a:r>
                        <a:rPr lang="it-IT" dirty="0" err="1"/>
                        <a:t>Print</a:t>
                      </a:r>
                      <a:r>
                        <a:rPr lang="it-IT" dirty="0"/>
                        <a:t>(OK);</a:t>
                      </a:r>
                    </a:p>
                    <a:p>
                      <a:r>
                        <a:rPr lang="it-IT" dirty="0"/>
                        <a:t>V(S3);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378231"/>
                  </a:ext>
                </a:extLst>
              </a:tr>
            </a:tbl>
          </a:graphicData>
        </a:graphic>
      </p:graphicFrame>
      <p:sp>
        <p:nvSpPr>
          <p:cNvPr id="5" name="Segnaposto contenuto 2"/>
          <p:cNvSpPr txBox="1">
            <a:spLocks/>
          </p:cNvSpPr>
          <p:nvPr/>
        </p:nvSpPr>
        <p:spPr>
          <a:xfrm>
            <a:off x="678396" y="4415464"/>
            <a:ext cx="7787208" cy="1401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it-IT" dirty="0" err="1"/>
              <a:t>Semaphore</a:t>
            </a:r>
            <a:r>
              <a:rPr lang="it-IT" dirty="0"/>
              <a:t> S1=0, S2=0, S3=0</a:t>
            </a:r>
          </a:p>
        </p:txBody>
      </p:sp>
    </p:spTree>
    <p:extLst>
      <p:ext uri="{BB962C8B-B14F-4D97-AF65-F5344CB8AC3E}">
        <p14:creationId xmlns:p14="http://schemas.microsoft.com/office/powerpoint/2010/main" val="323494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Exercise 3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571612"/>
            <a:ext cx="6715172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3 - </a:t>
            </a:r>
            <a:r>
              <a:rPr lang="it-IT" dirty="0" err="1"/>
              <a:t>solution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Semaphore</a:t>
            </a:r>
            <a:r>
              <a:rPr lang="it-IT" dirty="0"/>
              <a:t> S=0; //</a:t>
            </a:r>
            <a:r>
              <a:rPr lang="it-IT" dirty="0" err="1"/>
              <a:t>generalized</a:t>
            </a:r>
            <a:endParaRPr lang="it-IT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9520"/>
              </p:ext>
            </p:extLst>
          </p:nvPr>
        </p:nvGraphicFramePr>
        <p:xfrm>
          <a:off x="1524000" y="2969773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1438916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800127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48603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Process</a:t>
                      </a:r>
                      <a:r>
                        <a:rPr lang="it-IT" dirty="0"/>
                        <a:t>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Process</a:t>
                      </a:r>
                      <a:r>
                        <a:rPr lang="it-IT" dirty="0"/>
                        <a:t>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Process</a:t>
                      </a:r>
                      <a:r>
                        <a:rPr lang="it-IT" dirty="0"/>
                        <a:t>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31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P(S);</a:t>
                      </a:r>
                    </a:p>
                    <a:p>
                      <a:r>
                        <a:rPr lang="it-IT" dirty="0" err="1"/>
                        <a:t>OpA</a:t>
                      </a:r>
                      <a:r>
                        <a:rPr lang="it-IT" dirty="0"/>
                        <a:t>();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P(S);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OpB</a:t>
                      </a:r>
                      <a:r>
                        <a:rPr lang="it-IT" dirty="0"/>
                        <a:t>();</a:t>
                      </a:r>
                    </a:p>
                    <a:p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OpC</a:t>
                      </a:r>
                      <a:r>
                        <a:rPr lang="it-IT" dirty="0"/>
                        <a:t>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V(S);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V(S);</a:t>
                      </a:r>
                    </a:p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702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0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Exercise 4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643050"/>
            <a:ext cx="700092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Exercise</a:t>
            </a:r>
            <a:r>
              <a:rPr lang="it-IT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520" y="1340768"/>
            <a:ext cx="8496944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255</Words>
  <Application>Microsoft Office PowerPoint</Application>
  <PresentationFormat>Presentazione su schermo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Semaphores</vt:lpstr>
      <vt:lpstr>Exercise 1</vt:lpstr>
      <vt:lpstr>Exercise 1- solution</vt:lpstr>
      <vt:lpstr>Exercise 2</vt:lpstr>
      <vt:lpstr>Exercise 2: soluzione</vt:lpstr>
      <vt:lpstr>Exercise 3</vt:lpstr>
      <vt:lpstr>Exercise 3 - solution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  <vt:lpstr>Exercise 11</vt:lpstr>
      <vt:lpstr>Exercise 12</vt:lpstr>
      <vt:lpstr>Exercise 13</vt:lpstr>
      <vt:lpstr>Exercise 14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Semaphore</dc:title>
  <dc:creator>Lisa</dc:creator>
  <cp:lastModifiedBy>maria luisa silva</cp:lastModifiedBy>
  <cp:revision>12</cp:revision>
  <dcterms:created xsi:type="dcterms:W3CDTF">2015-03-17T21:41:08Z</dcterms:created>
  <dcterms:modified xsi:type="dcterms:W3CDTF">2017-03-07T18:02:13Z</dcterms:modified>
</cp:coreProperties>
</file>