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4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7EC20-C55A-41A9-B32D-0B94A968CFE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404CF-F210-4808-9EFC-E2602D30CF1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596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55639-35C6-4844-B6A3-4EFFCA520F72}" type="slidenum">
              <a:rPr lang="en-US"/>
              <a:pPr/>
              <a:t>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Adapted from http://www.cs.duke.edu/~chase/cps110-archive/prob1-00s.pdf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D604D9-EF93-4622-BE05-D30FFF4536DC}" type="slidenum">
              <a:rPr lang="en-US"/>
              <a:pPr/>
              <a:t>3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242A56-9442-461A-9222-C7DB354B8E57}" type="slidenum">
              <a:rPr lang="en-US"/>
              <a:pPr/>
              <a:t>4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626B-08EB-4416-9160-291C3E74B171}" type="datetimeFigureOut">
              <a:rPr lang="it-IT" smtClean="0"/>
              <a:pPr/>
              <a:t>28/03/2017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BD06-48D9-46E9-B07A-48522189A7E9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Late-night Pizza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synchronization problem</a:t>
            </a:r>
            <a:endParaRPr lang="it-IT" dirty="0"/>
          </a:p>
        </p:txBody>
      </p:sp>
      <p:pic>
        <p:nvPicPr>
          <p:cNvPr id="1026" name="Picture 2" descr="https://media1.giphy.com/media/EBTIXT7I3cjcY/200_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50577"/>
            <a:ext cx="36480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07F5F-EE08-40CE-9FA5-0A0BDDA86A03}" type="slidenum">
              <a:rPr lang="en-US"/>
              <a:pPr/>
              <a:t>2</a:t>
            </a:fld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Late-Night Pizza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group of students study for exams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Can only study while eating pizza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student thread executes the following: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 while (true) {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pick_up_a_piece_of_pizza</a:t>
            </a:r>
            <a:r>
              <a:rPr lang="en-US" sz="2000" dirty="0">
                <a:latin typeface="Courier New" pitchFamily="49" charset="0"/>
              </a:rPr>
              <a:t>;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study_while_eating_the_pizza</a:t>
            </a:r>
            <a:r>
              <a:rPr lang="en-US" sz="2000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If a student finds pizza is gone, the student goes to sleep until another pizza arrives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First student to discover pizza is gone orders a new one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Each pizza has S slices.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68201-3BB9-43D8-BC47-24052460D0B4}" type="slidenum">
              <a:rPr lang="en-US"/>
              <a:pPr/>
              <a:t>3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Late-Night Pizza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Synchronize student threads and pizza delivery thread</a:t>
            </a:r>
          </a:p>
          <a:p>
            <a:r>
              <a:rPr lang="en-US" sz="2800" dirty="0"/>
              <a:t>Avoid deadlock</a:t>
            </a:r>
          </a:p>
          <a:p>
            <a:r>
              <a:rPr lang="en-US" sz="2800" dirty="0"/>
              <a:t>When out of pizza, order it exactly once</a:t>
            </a:r>
          </a:p>
          <a:p>
            <a:r>
              <a:rPr lang="en-US" sz="2800" dirty="0"/>
              <a:t>No piece of pizza may be consumed by more than one student.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8C784-829E-4C05-8D88-B7F9FBA2F13D}" type="slidenum">
              <a:rPr lang="en-US"/>
              <a:pPr/>
              <a:t>4</a:t>
            </a:fld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 solution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124200"/>
            <a:ext cx="4724400" cy="3962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Student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   diligent=true;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   while (diligent)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P(pizza);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P(</a:t>
            </a:r>
            <a:r>
              <a:rPr lang="en-US" sz="1800" dirty="0" err="1">
                <a:latin typeface="Courier New" pitchFamily="49" charset="0"/>
              </a:rPr>
              <a:t>mutex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dirty="0" err="1">
                <a:latin typeface="Courier New" pitchFamily="49" charset="0"/>
              </a:rPr>
              <a:t>num_slices</a:t>
            </a:r>
            <a:r>
              <a:rPr lang="en-US" sz="1800" dirty="0">
                <a:latin typeface="Courier New" pitchFamily="49" charset="0"/>
              </a:rPr>
              <a:t>--;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if (</a:t>
            </a:r>
            <a:r>
              <a:rPr lang="en-US" sz="1800" dirty="0" err="1">
                <a:latin typeface="Courier New" pitchFamily="49" charset="0"/>
              </a:rPr>
              <a:t>num_slices</a:t>
            </a:r>
            <a:r>
              <a:rPr lang="en-US" sz="1800" dirty="0">
                <a:latin typeface="Courier New" pitchFamily="49" charset="0"/>
              </a:rPr>
              <a:t>==0)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  // took last slice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  V(deliver);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V(</a:t>
            </a:r>
            <a:r>
              <a:rPr lang="en-US" sz="1800" dirty="0" err="1">
                <a:latin typeface="Courier New" pitchFamily="49" charset="0"/>
              </a:rPr>
              <a:t>mutex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		study();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  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304800" y="1196752"/>
            <a:ext cx="8731696" cy="183833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shared data:</a:t>
            </a:r>
          </a:p>
          <a:p>
            <a:r>
              <a:rPr lang="en-US" sz="1600" dirty="0">
                <a:latin typeface="Courier New" pitchFamily="49" charset="0"/>
              </a:rPr>
              <a:t>    semaphore pizza;  (counting semaphore, init to 0, represent 				number of available pizza resources)</a:t>
            </a:r>
          </a:p>
          <a:p>
            <a:r>
              <a:rPr lang="en-US" sz="1600" dirty="0">
                <a:latin typeface="Courier New" pitchFamily="49" charset="0"/>
              </a:rPr>
              <a:t>    semaphore deliver; (binary, </a:t>
            </a:r>
            <a:r>
              <a:rPr lang="en-US" sz="1600" dirty="0" err="1">
                <a:latin typeface="Courier New" pitchFamily="49" charset="0"/>
              </a:rPr>
              <a:t>init</a:t>
            </a:r>
            <a:r>
              <a:rPr lang="en-US" sz="1600" dirty="0">
                <a:latin typeface="Courier New" pitchFamily="49" charset="0"/>
              </a:rPr>
              <a:t> to 1)</a:t>
            </a:r>
          </a:p>
          <a:p>
            <a:r>
              <a:rPr lang="en-US" sz="1600" dirty="0">
                <a:latin typeface="Courier New" pitchFamily="49" charset="0"/>
              </a:rPr>
              <a:t>   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num_slices</a:t>
            </a:r>
            <a:r>
              <a:rPr lang="en-US" sz="1600" dirty="0">
                <a:latin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</a:rPr>
              <a:t>    semaphore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; (init to 1) // related to </a:t>
            </a:r>
            <a:r>
              <a:rPr lang="en-US" sz="1600" dirty="0" err="1">
                <a:latin typeface="Courier New" pitchFamily="49" charset="0"/>
              </a:rPr>
              <a:t>num_slices</a:t>
            </a:r>
            <a:endParaRPr lang="en-US" sz="1600" dirty="0">
              <a:latin typeface="Courier New" pitchFamily="49" charset="0"/>
            </a:endParaRPr>
          </a:p>
          <a:p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4419600" y="3048000"/>
            <a:ext cx="4267200" cy="369331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DeliveryGuy</a:t>
            </a:r>
            <a:r>
              <a:rPr lang="en-US" dirty="0">
                <a:latin typeface="Courier New" pitchFamily="49" charset="0"/>
              </a:rPr>
              <a:t> {</a:t>
            </a:r>
          </a:p>
          <a:p>
            <a:r>
              <a:rPr lang="en-US" dirty="0">
                <a:latin typeface="Courier New" pitchFamily="49" charset="0"/>
              </a:rPr>
              <a:t>   employed=true;</a:t>
            </a:r>
          </a:p>
          <a:p>
            <a:r>
              <a:rPr lang="en-US" dirty="0">
                <a:latin typeface="Courier New" pitchFamily="49" charset="0"/>
              </a:rPr>
              <a:t>   while(employed) {</a:t>
            </a:r>
          </a:p>
          <a:p>
            <a:r>
              <a:rPr lang="en-US" dirty="0">
                <a:latin typeface="Courier New" pitchFamily="49" charset="0"/>
              </a:rPr>
              <a:t>      P(deliver);</a:t>
            </a:r>
          </a:p>
          <a:p>
            <a:r>
              <a:rPr lang="en-US" dirty="0">
                <a:latin typeface="Courier New" pitchFamily="49" charset="0"/>
              </a:rPr>
              <a:t>      </a:t>
            </a:r>
            <a:r>
              <a:rPr lang="en-US" dirty="0" err="1">
                <a:latin typeface="Courier New" pitchFamily="49" charset="0"/>
              </a:rPr>
              <a:t>make_pizza</a:t>
            </a:r>
            <a:r>
              <a:rPr lang="en-US" dirty="0">
                <a:latin typeface="Courier New" pitchFamily="49" charset="0"/>
              </a:rPr>
              <a:t>();</a:t>
            </a:r>
          </a:p>
          <a:p>
            <a:r>
              <a:rPr lang="en-US" dirty="0">
                <a:latin typeface="Courier New" pitchFamily="49" charset="0"/>
              </a:rPr>
              <a:t>      P(</a:t>
            </a:r>
            <a:r>
              <a:rPr lang="en-US" dirty="0" err="1">
                <a:latin typeface="Courier New" pitchFamily="49" charset="0"/>
              </a:rPr>
              <a:t>mutex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</a:rPr>
              <a:t>      </a:t>
            </a:r>
            <a:r>
              <a:rPr lang="en-US" dirty="0" err="1">
                <a:latin typeface="Courier New" pitchFamily="49" charset="0"/>
              </a:rPr>
              <a:t>num_slices</a:t>
            </a:r>
            <a:r>
              <a:rPr lang="en-US" dirty="0">
                <a:latin typeface="Courier New" pitchFamily="49" charset="0"/>
              </a:rPr>
              <a:t>=S;</a:t>
            </a:r>
          </a:p>
          <a:p>
            <a:r>
              <a:rPr lang="en-US" dirty="0">
                <a:latin typeface="Courier New" pitchFamily="49" charset="0"/>
              </a:rPr>
              <a:t>      V(</a:t>
            </a:r>
            <a:r>
              <a:rPr lang="en-US" dirty="0" err="1">
                <a:latin typeface="Courier New" pitchFamily="49" charset="0"/>
              </a:rPr>
              <a:t>mutex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r>
              <a:rPr lang="en-US" dirty="0">
                <a:latin typeface="Courier New" pitchFamily="49" charset="0"/>
              </a:rPr>
              <a:t>      for (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=0,i&lt;</a:t>
            </a:r>
            <a:r>
              <a:rPr lang="en-US" dirty="0" err="1">
                <a:latin typeface="Courier New" pitchFamily="49" charset="0"/>
              </a:rPr>
              <a:t>S,i</a:t>
            </a:r>
            <a:r>
              <a:rPr lang="en-US" dirty="0">
                <a:latin typeface="Courier New" pitchFamily="49" charset="0"/>
              </a:rPr>
              <a:t>++) {</a:t>
            </a:r>
          </a:p>
          <a:p>
            <a:r>
              <a:rPr lang="en-US" dirty="0">
                <a:latin typeface="Courier New" pitchFamily="49" charset="0"/>
              </a:rPr>
              <a:t>         V(pizza);</a:t>
            </a:r>
          </a:p>
          <a:p>
            <a:r>
              <a:rPr lang="en-US" dirty="0">
                <a:latin typeface="Courier New" pitchFamily="49" charset="0"/>
              </a:rPr>
              <a:t>      }</a:t>
            </a:r>
          </a:p>
          <a:p>
            <a:r>
              <a:rPr lang="en-US" dirty="0">
                <a:latin typeface="Courier New" pitchFamily="49" charset="0"/>
              </a:rPr>
              <a:t>   }</a:t>
            </a:r>
          </a:p>
          <a:p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4267200" y="3048000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it-IT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555776" y="4077072"/>
            <a:ext cx="3096344" cy="158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7824" y="4077072"/>
            <a:ext cx="2232248" cy="1440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110</Words>
  <Application>Microsoft Office PowerPoint</Application>
  <PresentationFormat>Presentazione su schermo (4:3)</PresentationFormat>
  <Paragraphs>57</Paragraphs>
  <Slides>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Office Theme</vt:lpstr>
      <vt:lpstr>Late-night Pizza</vt:lpstr>
      <vt:lpstr>Late-Night Pizza </vt:lpstr>
      <vt:lpstr>Late-Night Pizza</vt:lpstr>
      <vt:lpstr>Semaphore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Late-night Pizza</dc:title>
  <dc:creator>maria luisa silva</dc:creator>
  <cp:lastModifiedBy>maria luisa silva</cp:lastModifiedBy>
  <cp:revision>6</cp:revision>
  <dcterms:created xsi:type="dcterms:W3CDTF">2015-03-24T16:48:44Z</dcterms:created>
  <dcterms:modified xsi:type="dcterms:W3CDTF">2017-03-28T14:20:11Z</dcterms:modified>
</cp:coreProperties>
</file>