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sldIdLst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it-IT" noProof="0" smtClean="0"/>
              <a:t>Fare clic per modificare lo stile del titolo dello schema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it-IT" noProof="0" smtClean="0"/>
              <a:t>Fare clic per modificare lo stile del sottotitolo dello schema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D5047EBF-06E8-4952-8CC0-7E71B13DA5A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82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F7915-1315-4BA8-9E81-56E5AFFF60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7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D630B-4FD9-4CE5-B598-CF8AB953498A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63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it-IT" noProof="0" smtClean="0"/>
              <a:t>Fare clic per modificare lo stile del titolo dello schema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it-IT" noProof="0" smtClean="0"/>
              <a:t>Fare clic per modificare lo stile del sottotitolo dello schema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D5047EBF-06E8-4952-8CC0-7E71B13DA5A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4364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39854-2D18-47F5-A6C0-D1E601B03D3E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708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5EA0B-0E92-456E-BF31-23A571AB5A26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64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A5CFE-2FC7-4B26-B3EE-5362595543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41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F026A-ADAC-4C9A-A129-CD69C6E65C3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718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977C9-120A-4273-B42F-2DD8D14711A8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24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2F7FC-AE39-460A-A056-40938985B723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3113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98C3F-6B04-415F-A4B0-C1EAA10727EF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89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39854-2D18-47F5-A6C0-D1E601B03D3E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414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61597-C216-4273-B6F8-E700642C406B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215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F7915-1315-4BA8-9E81-56E5AFFF60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85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D630B-4FD9-4CE5-B598-CF8AB953498A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it-IT" noProof="0" smtClean="0"/>
              <a:t>Fare clic per modificare lo stile del titolo dello schema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it-IT" noProof="0" smtClean="0"/>
              <a:t>Fare clic per modificare lo stile del sottotitolo dello schema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D5047EBF-06E8-4952-8CC0-7E71B13DA5A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68237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39854-2D18-47F5-A6C0-D1E601B03D3E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528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5EA0B-0E92-456E-BF31-23A571AB5A26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602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A5CFE-2FC7-4B26-B3EE-5362595543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7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F026A-ADAC-4C9A-A129-CD69C6E65C3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824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977C9-120A-4273-B42F-2DD8D14711A8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656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2F7FC-AE39-460A-A056-40938985B723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27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5EA0B-0E92-456E-BF31-23A571AB5A26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228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98C3F-6B04-415F-A4B0-C1EAA10727EF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510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61597-C216-4273-B6F8-E700642C406B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57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F7915-1315-4BA8-9E81-56E5AFFF60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900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D630B-4FD9-4CE5-B598-CF8AB953498A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19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it-IT" noProof="0" smtClean="0"/>
              <a:t>Fare clic per modificare lo stile del titolo dello schema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it-IT" noProof="0" smtClean="0"/>
              <a:t>Fare clic per modificare lo stile del sottotitolo dello schema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D5047EBF-06E8-4952-8CC0-7E71B13DA5A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82136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39854-2D18-47F5-A6C0-D1E601B03D3E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801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5EA0B-0E92-456E-BF31-23A571AB5A26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7243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A5CFE-2FC7-4B26-B3EE-5362595543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6591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F026A-ADAC-4C9A-A129-CD69C6E65C3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45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977C9-120A-4273-B42F-2DD8D14711A8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8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A5CFE-2FC7-4B26-B3EE-5362595543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2151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2F7FC-AE39-460A-A056-40938985B723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6504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98C3F-6B04-415F-A4B0-C1EAA10727EF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176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61597-C216-4273-B6F8-E700642C406B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178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F7915-1315-4BA8-9E81-56E5AFFF60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655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D630B-4FD9-4CE5-B598-CF8AB953498A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728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it-IT" noProof="0" smtClean="0"/>
              <a:t>Fare clic per modificare lo stile del titolo dello schema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it-IT" noProof="0" smtClean="0"/>
              <a:t>Fare clic per modificare lo stile del sottotitolo dello schema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D5047EBF-06E8-4952-8CC0-7E71B13DA5A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2951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39854-2D18-47F5-A6C0-D1E601B03D3E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1946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5EA0B-0E92-456E-BF31-23A571AB5A26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324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A5CFE-2FC7-4B26-B3EE-5362595543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280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F026A-ADAC-4C9A-A129-CD69C6E65C3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4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F026A-ADAC-4C9A-A129-CD69C6E65C3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4236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977C9-120A-4273-B42F-2DD8D14711A8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2937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2F7FC-AE39-460A-A056-40938985B723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203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98C3F-6B04-415F-A4B0-C1EAA10727EF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988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61597-C216-4273-B6F8-E700642C406B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191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F7915-1315-4BA8-9E81-56E5AFFF60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252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D630B-4FD9-4CE5-B598-CF8AB953498A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73008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825500" cy="6858000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ltGray">
          <a:xfrm>
            <a:off x="0" y="3543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it-IT" noProof="0" smtClean="0"/>
              <a:t>Fare clic per modificare lo stile del titolo dello schema</a:t>
            </a:r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it-IT" noProof="0" smtClean="0"/>
              <a:t>Fare clic per modificare lo stile del sottotitolo dello schema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CCECFF"/>
                </a:solidFill>
              </a:defRPr>
            </a:lvl1pPr>
          </a:lstStyle>
          <a:p>
            <a:pPr>
              <a:defRPr/>
            </a:pPr>
            <a:endParaRPr lang="en-US" altLang="it-IT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CECFF"/>
                </a:solidFill>
              </a:defRPr>
            </a:lvl1pPr>
          </a:lstStyle>
          <a:p>
            <a:fld id="{D5047EBF-06E8-4952-8CC0-7E71B13DA5AA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4869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39854-2D18-47F5-A6C0-D1E601B03D3E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1651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15EA0B-0E92-456E-BF31-23A571AB5A26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4618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3A5CFE-2FC7-4B26-B3EE-5362595543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977C9-120A-4273-B42F-2DD8D14711A8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8852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F026A-ADAC-4C9A-A129-CD69C6E65C3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174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5977C9-120A-4273-B42F-2DD8D14711A8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34967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2F7FC-AE39-460A-A056-40938985B723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351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98C3F-6B04-415F-A4B0-C1EAA10727EF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4924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61597-C216-4273-B6F8-E700642C406B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75364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4F7915-1315-4BA8-9E81-56E5AFFF60D0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3796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0800" y="457200"/>
            <a:ext cx="20574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457200"/>
            <a:ext cx="60198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8D630B-4FD9-4CE5-B598-CF8AB953498A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65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52F7FC-AE39-460A-A056-40938985B723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098C3F-6B04-415F-A4B0-C1EAA10727EF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09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it-IT">
              <a:solidFill>
                <a:srgbClr val="CCEC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61597-C216-4273-B6F8-E700642C406B}" type="slidenum">
              <a:rPr lang="en-US" altLang="it-IT">
                <a:solidFill>
                  <a:srgbClr val="CCECFF"/>
                </a:solidFill>
              </a:rPr>
              <a:pPr/>
              <a:t>‹#›</a:t>
            </a:fld>
            <a:endParaRPr lang="en-US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40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lo stile del titolo dello schema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gli stili del testo dello schema</a:t>
            </a:r>
          </a:p>
          <a:p>
            <a:pPr lvl="1"/>
            <a:r>
              <a:rPr lang="en-US" altLang="it-IT" smtClean="0"/>
              <a:t>Secondo livello</a:t>
            </a:r>
          </a:p>
          <a:p>
            <a:pPr lvl="2"/>
            <a:r>
              <a:rPr lang="en-US" altLang="it-IT" smtClean="0"/>
              <a:t>Terzo livello</a:t>
            </a:r>
          </a:p>
          <a:p>
            <a:pPr lvl="3"/>
            <a:r>
              <a:rPr lang="en-US" altLang="it-IT" smtClean="0"/>
              <a:t>Quarto livello</a:t>
            </a:r>
          </a:p>
          <a:p>
            <a:pPr lvl="4"/>
            <a:r>
              <a:rPr lang="en-US" altLang="it-IT" smtClean="0"/>
              <a:t>Quinto livello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 eaLnBrk="0" fontAlgn="base" hangingPunct="0">
              <a:spcAft>
                <a:spcPct val="0"/>
              </a:spcAft>
            </a:pPr>
            <a:fld id="{2A9B0C9F-08FB-495D-90A2-FFF61FA1AB65}" type="slidenum">
              <a:rPr lang="en-US" altLang="it-IT">
                <a:solidFill>
                  <a:srgbClr val="CCECFF"/>
                </a:solidFill>
                <a:latin typeface="Times New Roman" pitchFamily="18" charset="0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00677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lo stile del titolo dello schema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gli stili del testo dello schema</a:t>
            </a:r>
          </a:p>
          <a:p>
            <a:pPr lvl="1"/>
            <a:r>
              <a:rPr lang="en-US" altLang="it-IT" smtClean="0"/>
              <a:t>Secondo livello</a:t>
            </a:r>
          </a:p>
          <a:p>
            <a:pPr lvl="2"/>
            <a:r>
              <a:rPr lang="en-US" altLang="it-IT" smtClean="0"/>
              <a:t>Terzo livello</a:t>
            </a:r>
          </a:p>
          <a:p>
            <a:pPr lvl="3"/>
            <a:r>
              <a:rPr lang="en-US" altLang="it-IT" smtClean="0"/>
              <a:t>Quarto livello</a:t>
            </a:r>
          </a:p>
          <a:p>
            <a:pPr lvl="4"/>
            <a:r>
              <a:rPr lang="en-US" altLang="it-IT" smtClean="0"/>
              <a:t>Quinto livello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 eaLnBrk="0" fontAlgn="base" hangingPunct="0">
              <a:spcAft>
                <a:spcPct val="0"/>
              </a:spcAft>
            </a:pPr>
            <a:fld id="{2A9B0C9F-08FB-495D-90A2-FFF61FA1AB65}" type="slidenum">
              <a:rPr lang="en-US" altLang="it-IT">
                <a:solidFill>
                  <a:srgbClr val="CCECFF"/>
                </a:solidFill>
                <a:latin typeface="Times New Roman" pitchFamily="18" charset="0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5683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lo stile del titolo dello schema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gli stili del testo dello schema</a:t>
            </a:r>
          </a:p>
          <a:p>
            <a:pPr lvl="1"/>
            <a:r>
              <a:rPr lang="en-US" altLang="it-IT" smtClean="0"/>
              <a:t>Secondo livello</a:t>
            </a:r>
          </a:p>
          <a:p>
            <a:pPr lvl="2"/>
            <a:r>
              <a:rPr lang="en-US" altLang="it-IT" smtClean="0"/>
              <a:t>Terzo livello</a:t>
            </a:r>
          </a:p>
          <a:p>
            <a:pPr lvl="3"/>
            <a:r>
              <a:rPr lang="en-US" altLang="it-IT" smtClean="0"/>
              <a:t>Quarto livello</a:t>
            </a:r>
          </a:p>
          <a:p>
            <a:pPr lvl="4"/>
            <a:r>
              <a:rPr lang="en-US" altLang="it-IT" smtClean="0"/>
              <a:t>Quinto livello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 eaLnBrk="0" fontAlgn="base" hangingPunct="0">
              <a:spcAft>
                <a:spcPct val="0"/>
              </a:spcAft>
            </a:pPr>
            <a:fld id="{2A9B0C9F-08FB-495D-90A2-FFF61FA1AB65}" type="slidenum">
              <a:rPr lang="en-US" altLang="it-IT">
                <a:solidFill>
                  <a:srgbClr val="CCECFF"/>
                </a:solidFill>
                <a:latin typeface="Times New Roman" pitchFamily="18" charset="0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2005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lo stile del titolo dello schema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gli stili del testo dello schema</a:t>
            </a:r>
          </a:p>
          <a:p>
            <a:pPr lvl="1"/>
            <a:r>
              <a:rPr lang="en-US" altLang="it-IT" smtClean="0"/>
              <a:t>Secondo livello</a:t>
            </a:r>
          </a:p>
          <a:p>
            <a:pPr lvl="2"/>
            <a:r>
              <a:rPr lang="en-US" altLang="it-IT" smtClean="0"/>
              <a:t>Terzo livello</a:t>
            </a:r>
          </a:p>
          <a:p>
            <a:pPr lvl="3"/>
            <a:r>
              <a:rPr lang="en-US" altLang="it-IT" smtClean="0"/>
              <a:t>Quarto livello</a:t>
            </a:r>
          </a:p>
          <a:p>
            <a:pPr lvl="4"/>
            <a:r>
              <a:rPr lang="en-US" altLang="it-IT" smtClean="0"/>
              <a:t>Quinto livello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 eaLnBrk="0" fontAlgn="base" hangingPunct="0">
              <a:spcAft>
                <a:spcPct val="0"/>
              </a:spcAft>
            </a:pPr>
            <a:fld id="{2A9B0C9F-08FB-495D-90A2-FFF61FA1AB65}" type="slidenum">
              <a:rPr lang="en-US" altLang="it-IT">
                <a:solidFill>
                  <a:srgbClr val="CCECFF"/>
                </a:solidFill>
                <a:latin typeface="Times New Roman" pitchFamily="18" charset="0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0979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lo stile del titolo dello schema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gli stili del testo dello schema</a:t>
            </a:r>
          </a:p>
          <a:p>
            <a:pPr lvl="1"/>
            <a:r>
              <a:rPr lang="en-US" altLang="it-IT" smtClean="0"/>
              <a:t>Secondo livello</a:t>
            </a:r>
          </a:p>
          <a:p>
            <a:pPr lvl="2"/>
            <a:r>
              <a:rPr lang="en-US" altLang="it-IT" smtClean="0"/>
              <a:t>Terzo livello</a:t>
            </a:r>
          </a:p>
          <a:p>
            <a:pPr lvl="3"/>
            <a:r>
              <a:rPr lang="en-US" altLang="it-IT" smtClean="0"/>
              <a:t>Quarto livello</a:t>
            </a:r>
          </a:p>
          <a:p>
            <a:pPr lvl="4"/>
            <a:r>
              <a:rPr lang="en-US" altLang="it-IT" smtClean="0"/>
              <a:t>Quinto livello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 eaLnBrk="0" fontAlgn="base" hangingPunct="0">
              <a:spcAft>
                <a:spcPct val="0"/>
              </a:spcAft>
            </a:pPr>
            <a:fld id="{2A9B0C9F-08FB-495D-90A2-FFF61FA1AB65}" type="slidenum">
              <a:rPr lang="en-US" altLang="it-IT">
                <a:solidFill>
                  <a:srgbClr val="CCECFF"/>
                </a:solidFill>
                <a:latin typeface="Times New Roman" pitchFamily="18" charset="0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07101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lo stile del titolo dello schema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 smtClean="0"/>
              <a:t>Fare clic per modificare gli stili del testo dello schema</a:t>
            </a:r>
          </a:p>
          <a:p>
            <a:pPr lvl="1"/>
            <a:r>
              <a:rPr lang="en-US" altLang="it-IT" smtClean="0"/>
              <a:t>Secondo livello</a:t>
            </a:r>
          </a:p>
          <a:p>
            <a:pPr lvl="2"/>
            <a:r>
              <a:rPr lang="en-US" altLang="it-IT" smtClean="0"/>
              <a:t>Terzo livello</a:t>
            </a:r>
          </a:p>
          <a:p>
            <a:pPr lvl="3"/>
            <a:r>
              <a:rPr lang="en-US" altLang="it-IT" smtClean="0"/>
              <a:t>Quarto livello</a:t>
            </a:r>
          </a:p>
          <a:p>
            <a:pPr lvl="4"/>
            <a:r>
              <a:rPr lang="en-US" altLang="it-IT" smtClean="0"/>
              <a:t>Quinto livello</a:t>
            </a: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smtClean="0"/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/>
            </a:lvl1pPr>
          </a:lstStyle>
          <a:p>
            <a:pPr eaLnBrk="0" fontAlgn="base" hangingPunct="0">
              <a:spcAft>
                <a:spcPct val="0"/>
              </a:spcAft>
            </a:pPr>
            <a:fld id="{2A9B0C9F-08FB-495D-90A2-FFF61FA1AB65}" type="slidenum">
              <a:rPr lang="en-US" altLang="it-IT">
                <a:solidFill>
                  <a:srgbClr val="CCECFF"/>
                </a:solidFill>
                <a:latin typeface="Times New Roman" pitchFamily="18" charset="0"/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altLang="it-IT">
              <a:solidFill>
                <a:srgbClr val="CCECFF"/>
              </a:solidFill>
              <a:latin typeface="Times New Roman" pitchFamily="18" charset="0"/>
            </a:endParaRP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gray">
          <a:xfrm>
            <a:off x="0" y="1638300"/>
            <a:ext cx="3343275" cy="122238"/>
          </a:xfrm>
          <a:prstGeom prst="rect">
            <a:avLst/>
          </a:prstGeom>
          <a:solidFill>
            <a:schemeClr val="bg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Aft>
                <a:spcPct val="0"/>
              </a:spcAft>
            </a:pPr>
            <a:endParaRPr lang="it-IT" altLang="it-IT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34879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nimBg="1"/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Monotype Sorts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Monotype Sorts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Monotype Sorts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WordArt 4"/>
          <p:cNvSpPr>
            <a:spLocks noChangeArrowheads="1" noChangeShapeType="1" noTextEdit="1"/>
          </p:cNvSpPr>
          <p:nvPr/>
        </p:nvSpPr>
        <p:spPr bwMode="auto">
          <a:xfrm>
            <a:off x="2916238" y="1052513"/>
            <a:ext cx="2806700" cy="19526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CSS</a:t>
            </a:r>
          </a:p>
        </p:txBody>
      </p:sp>
      <p:sp>
        <p:nvSpPr>
          <p:cNvPr id="4099" name="WordArt 5"/>
          <p:cNvSpPr>
            <a:spLocks noChangeArrowheads="1" noChangeShapeType="1" noTextEdit="1"/>
          </p:cNvSpPr>
          <p:nvPr/>
        </p:nvSpPr>
        <p:spPr bwMode="auto">
          <a:xfrm>
            <a:off x="2051720" y="4257675"/>
            <a:ext cx="5832475" cy="6477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47088"/>
              </a:avLst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sz="36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Inserimento di fogli di stile</a:t>
            </a:r>
            <a:endParaRPr lang="it-IT" sz="36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310278" name="Text Box 6"/>
          <p:cNvSpPr txBox="1">
            <a:spLocks noChangeArrowheads="1"/>
          </p:cNvSpPr>
          <p:nvPr/>
        </p:nvSpPr>
        <p:spPr bwMode="auto">
          <a:xfrm>
            <a:off x="2971800" y="5638800"/>
            <a:ext cx="3505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</a:pPr>
            <a:r>
              <a:rPr lang="it-IT" altLang="it-IT" sz="1800" b="1" dirty="0">
                <a:solidFill>
                  <a:srgbClr val="FFCC00"/>
                </a:solidFill>
                <a:latin typeface="Verdana" pitchFamily="34" charset="0"/>
              </a:rPr>
              <a:t>a cura di Marco Zucchini</a:t>
            </a:r>
            <a:endParaRPr lang="it-IT" altLang="it-IT" sz="2400" b="1" dirty="0">
              <a:solidFill>
                <a:srgbClr val="FFCC00"/>
              </a:solidFill>
              <a:latin typeface="Verdana" pitchFamily="34" charset="0"/>
            </a:endParaRP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3124200" y="6096000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50000"/>
              </a:spcBef>
              <a:defRPr sz="4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0" fontAlgn="base" hangingPunct="0">
              <a:spcAft>
                <a:spcPct val="0"/>
              </a:spcAft>
            </a:pPr>
            <a:r>
              <a:rPr lang="it-IT" altLang="it-IT" sz="1800" dirty="0">
                <a:solidFill>
                  <a:srgbClr val="CCECFF"/>
                </a:solidFill>
                <a:cs typeface="Times New Roman" pitchFamily="18" charset="0"/>
              </a:rPr>
              <a:t>© </a:t>
            </a:r>
            <a:r>
              <a:rPr lang="it-IT" altLang="it-IT" sz="1800" dirty="0" smtClean="0">
                <a:solidFill>
                  <a:srgbClr val="CCECFF"/>
                </a:solidFill>
                <a:cs typeface="Times New Roman" pitchFamily="18" charset="0"/>
              </a:rPr>
              <a:t>2016</a:t>
            </a:r>
            <a:endParaRPr lang="it-IT" altLang="it-IT" sz="1800" dirty="0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3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0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8" grpId="0" build="p" autoUpdateAnimBg="0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772400" cy="739552"/>
          </a:xfrm>
        </p:spPr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81199"/>
            <a:ext cx="4320480" cy="4703161"/>
          </a:xfrm>
        </p:spPr>
        <p:txBody>
          <a:bodyPr/>
          <a:lstStyle/>
          <a:p>
            <a:r>
              <a:rPr lang="it-IT" dirty="0" smtClean="0"/>
              <a:t>Con l’uso di regole CSS realizzare la seguente pagina web </a:t>
            </a:r>
            <a:endParaRPr lang="it-I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1124744"/>
            <a:ext cx="4646464" cy="555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9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Stili in-line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648200"/>
          </a:xfrm>
        </p:spPr>
        <p:txBody>
          <a:bodyPr/>
          <a:lstStyle/>
          <a:p>
            <a:pPr>
              <a:defRPr/>
            </a:pPr>
            <a:r>
              <a:rPr lang="it-IT" altLang="it-IT" sz="2800" smtClean="0"/>
              <a:t>Le informazioni sullo stile vengono specificate per ogni singolo elemento all’interno del tag HTML utilizzando l’attributo </a:t>
            </a:r>
            <a:r>
              <a:rPr lang="it-IT" altLang="it-IT" sz="2800" b="1" smtClean="0"/>
              <a:t>STYLE</a:t>
            </a:r>
          </a:p>
          <a:p>
            <a:pPr>
              <a:buFont typeface="Monotype Sorts" pitchFamily="2" charset="2"/>
              <a:buNone/>
              <a:defRPr/>
            </a:pPr>
            <a:endParaRPr lang="it-IT" altLang="it-IT" sz="2800" b="1" smtClean="0"/>
          </a:p>
          <a:p>
            <a:pPr>
              <a:buFont typeface="Monotype Sorts" pitchFamily="2" charset="2"/>
              <a:buNone/>
              <a:defRPr/>
            </a:pPr>
            <a:r>
              <a:rPr lang="it-IT" altLang="it-IT" sz="2800" smtClean="0"/>
              <a:t>Esempio</a:t>
            </a:r>
          </a:p>
          <a:p>
            <a:pPr>
              <a:buFont typeface="Monotype Sorts" pitchFamily="2" charset="2"/>
              <a:buNone/>
              <a:defRPr/>
            </a:pPr>
            <a:endParaRPr lang="it-IT" altLang="it-IT" sz="2800" smtClean="0"/>
          </a:p>
          <a:p>
            <a:pPr>
              <a:buFont typeface="Monotype Sorts" pitchFamily="2" charset="2"/>
              <a:buNone/>
              <a:defRPr/>
            </a:pPr>
            <a:r>
              <a:rPr lang="it-IT" altLang="it-IT" sz="2800" smtClean="0"/>
              <a:t>&lt;H1 </a:t>
            </a:r>
            <a:r>
              <a:rPr lang="it-IT" altLang="it-IT" sz="2800" b="1" smtClean="0"/>
              <a:t>STYLE=“color: purple; font-size: 20pt;”</a:t>
            </a:r>
            <a:r>
              <a:rPr lang="it-IT" altLang="it-IT" sz="2800" smtClean="0"/>
              <a:t>&gt;</a:t>
            </a:r>
          </a:p>
          <a:p>
            <a:pPr>
              <a:buFont typeface="Monotype Sorts" pitchFamily="2" charset="2"/>
              <a:buNone/>
              <a:defRPr/>
            </a:pPr>
            <a:r>
              <a:rPr lang="it-IT" altLang="it-IT" sz="2800" smtClean="0"/>
              <a:t>    Intestazione grande color porpora</a:t>
            </a:r>
          </a:p>
          <a:p>
            <a:pPr>
              <a:buFont typeface="Monotype Sorts" pitchFamily="2" charset="2"/>
              <a:buNone/>
              <a:defRPr/>
            </a:pPr>
            <a:r>
              <a:rPr lang="it-IT" altLang="it-IT" sz="2800" smtClean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332326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Stili integrati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772816"/>
            <a:ext cx="8807896" cy="4968552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it-IT" altLang="it-IT" sz="2800" dirty="0" smtClean="0"/>
              <a:t>Il foglio di stile viene integrato nell’intestazione del documento HTML (sezione &lt;head&gt;) utilizzando l’attributo STYLE</a:t>
            </a:r>
            <a:endParaRPr lang="it-IT" altLang="it-IT" sz="2800" b="1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u="sng" dirty="0" smtClean="0"/>
              <a:t>Esempio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dirty="0" smtClean="0"/>
              <a:t>&lt;head&gt;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dirty="0" smtClean="0"/>
              <a:t>&lt;</a:t>
            </a:r>
            <a:r>
              <a:rPr lang="it-IT" altLang="it-IT" b="1" dirty="0" smtClean="0"/>
              <a:t>STYLE  TYPE=“text/</a:t>
            </a:r>
            <a:r>
              <a:rPr lang="it-IT" altLang="it-IT" b="1" dirty="0" err="1" smtClean="0"/>
              <a:t>css</a:t>
            </a:r>
            <a:r>
              <a:rPr lang="it-IT" altLang="it-IT" b="1" dirty="0" smtClean="0"/>
              <a:t>”</a:t>
            </a:r>
            <a:r>
              <a:rPr lang="it-IT" altLang="it-IT" dirty="0" smtClean="0"/>
              <a:t>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dirty="0" smtClean="0"/>
              <a:t>     H1  { color: purple; }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dirty="0" smtClean="0"/>
              <a:t>     P    { font-size: 10pt; color: gray; }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dirty="0" smtClean="0"/>
              <a:t>&lt;</a:t>
            </a:r>
            <a:r>
              <a:rPr lang="it-IT" altLang="it-IT" b="1" dirty="0" smtClean="0"/>
              <a:t>/STYLE</a:t>
            </a:r>
            <a:r>
              <a:rPr lang="it-IT" altLang="it-IT" dirty="0" smtClean="0"/>
              <a:t>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dirty="0" smtClean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2762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Stili esterni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648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it-IT" altLang="it-IT" dirty="0" smtClean="0"/>
              <a:t>Le regole di stile vengono definite e memorizzate in un documento separato, richiamato dalla pagina HTML in due possibili modi:</a:t>
            </a:r>
          </a:p>
          <a:p>
            <a:pPr lvl="1">
              <a:lnSpc>
                <a:spcPct val="90000"/>
              </a:lnSpc>
              <a:defRPr/>
            </a:pPr>
            <a:r>
              <a:rPr lang="it-IT" altLang="it-IT" dirty="0" smtClean="0"/>
              <a:t>Utilizzando il tag HTML </a:t>
            </a:r>
            <a:r>
              <a:rPr lang="it-IT" altLang="it-IT" dirty="0" smtClean="0">
                <a:solidFill>
                  <a:srgbClr val="FFFF00"/>
                </a:solidFill>
              </a:rPr>
              <a:t>&lt;link&gt; </a:t>
            </a:r>
            <a:r>
              <a:rPr lang="it-IT" altLang="it-IT" dirty="0" smtClean="0"/>
              <a:t>inserito nella pagina Web</a:t>
            </a: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en-US" sz="2500" dirty="0" smtClean="0">
              <a:solidFill>
                <a:srgbClr val="FFFF00"/>
              </a:solidFill>
              <a:effectLst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r>
              <a:rPr lang="en-US" sz="2500" dirty="0" smtClean="0">
                <a:solidFill>
                  <a:srgbClr val="FFFF00"/>
                </a:solidFill>
                <a:effectLst/>
              </a:rPr>
              <a:t>&lt;link </a:t>
            </a:r>
            <a:r>
              <a:rPr lang="en-US" sz="2500" dirty="0" err="1">
                <a:solidFill>
                  <a:srgbClr val="FFFF00"/>
                </a:solidFill>
                <a:effectLst/>
              </a:rPr>
              <a:t>rel</a:t>
            </a:r>
            <a:r>
              <a:rPr lang="en-US" sz="2500" dirty="0">
                <a:solidFill>
                  <a:srgbClr val="FFFF00"/>
                </a:solidFill>
                <a:effectLst/>
              </a:rPr>
              <a:t>="stylesheet" type="</a:t>
            </a:r>
            <a:r>
              <a:rPr lang="en-US" sz="2500" dirty="0" smtClean="0">
                <a:solidFill>
                  <a:srgbClr val="FFFF00"/>
                </a:solidFill>
                <a:effectLst/>
              </a:rPr>
              <a:t>text/</a:t>
            </a:r>
            <a:r>
              <a:rPr lang="en-US" sz="2500" dirty="0" err="1" smtClean="0">
                <a:solidFill>
                  <a:srgbClr val="FFFF00"/>
                </a:solidFill>
                <a:effectLst/>
              </a:rPr>
              <a:t>css</a:t>
            </a:r>
            <a:r>
              <a:rPr lang="en-US" sz="2500" dirty="0" smtClean="0">
                <a:solidFill>
                  <a:srgbClr val="FFFF00"/>
                </a:solidFill>
                <a:effectLst/>
              </a:rPr>
              <a:t>“ </a:t>
            </a:r>
            <a:r>
              <a:rPr lang="en-US" sz="2500" dirty="0" err="1" smtClean="0">
                <a:solidFill>
                  <a:srgbClr val="FFFF00"/>
                </a:solidFill>
                <a:effectLst/>
              </a:rPr>
              <a:t>href</a:t>
            </a:r>
            <a:r>
              <a:rPr lang="en-US" sz="2500" dirty="0">
                <a:solidFill>
                  <a:srgbClr val="FFFF00"/>
                </a:solidFill>
                <a:effectLst/>
              </a:rPr>
              <a:t>="mystyle.css"&gt;</a:t>
            </a:r>
            <a:endParaRPr lang="it-IT" altLang="it-IT" sz="2500" dirty="0" smtClean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  <a:defRPr/>
            </a:pPr>
            <a:endParaRPr lang="it-IT" altLang="it-IT" dirty="0" smtClean="0"/>
          </a:p>
          <a:p>
            <a:pPr lvl="1">
              <a:lnSpc>
                <a:spcPct val="90000"/>
              </a:lnSpc>
              <a:defRPr/>
            </a:pPr>
            <a:r>
              <a:rPr lang="it-IT" altLang="it-IT" dirty="0" smtClean="0"/>
              <a:t>con </a:t>
            </a:r>
            <a:r>
              <a:rPr lang="it-IT" altLang="it-IT" dirty="0" smtClean="0"/>
              <a:t>il </a:t>
            </a:r>
            <a:r>
              <a:rPr lang="it-IT" altLang="it-IT" u="sng" dirty="0" smtClean="0"/>
              <a:t>comando</a:t>
            </a:r>
            <a:r>
              <a:rPr lang="it-IT" altLang="it-IT" dirty="0" smtClean="0"/>
              <a:t> </a:t>
            </a:r>
            <a:r>
              <a:rPr lang="it-IT" altLang="it-IT" sz="3200" dirty="0" smtClean="0">
                <a:solidFill>
                  <a:srgbClr val="FFFF00"/>
                </a:solidFill>
              </a:rPr>
              <a:t>@</a:t>
            </a:r>
            <a:r>
              <a:rPr lang="it-IT" altLang="it-IT" sz="3200" dirty="0" smtClean="0">
                <a:solidFill>
                  <a:srgbClr val="FFFF00"/>
                </a:solidFill>
              </a:rPr>
              <a:t>import  </a:t>
            </a:r>
            <a:r>
              <a:rPr lang="it-IT" altLang="it-IT" sz="2400" dirty="0" smtClean="0"/>
              <a:t>(vedi di seguito)</a:t>
            </a:r>
            <a:endParaRPr lang="it-IT" altLang="it-IT" sz="24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54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Stili esterni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dirty="0" smtClean="0"/>
              <a:t>Con il comando </a:t>
            </a:r>
            <a:r>
              <a:rPr lang="it-IT" altLang="it-IT" b="1" dirty="0" smtClean="0"/>
              <a:t>@import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sz="2400" dirty="0" smtClean="0"/>
              <a:t>Nell’ambito dell’intestazione del documento, si usa all’interno del </a:t>
            </a:r>
            <a:r>
              <a:rPr lang="it-IT" altLang="it-IT" sz="2400" dirty="0" err="1" smtClean="0"/>
              <a:t>tag</a:t>
            </a:r>
            <a:r>
              <a:rPr lang="it-IT" altLang="it-IT" sz="2400" dirty="0" smtClean="0"/>
              <a:t> STYLE e precede ogni altra definizione di STYLE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dirty="0" smtClean="0"/>
              <a:t> &lt;head&gt;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dirty="0" smtClean="0"/>
              <a:t>&lt;</a:t>
            </a:r>
            <a:r>
              <a:rPr lang="it-IT" altLang="it-IT" b="1" dirty="0" smtClean="0"/>
              <a:t>STYLE  TYPE=“text/</a:t>
            </a:r>
            <a:r>
              <a:rPr lang="it-IT" altLang="it-IT" b="1" dirty="0" err="1" smtClean="0"/>
              <a:t>css</a:t>
            </a:r>
            <a:r>
              <a:rPr lang="it-IT" altLang="it-IT" b="1" dirty="0" smtClean="0"/>
              <a:t>” 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b="1" dirty="0" smtClean="0"/>
              <a:t>			 </a:t>
            </a:r>
            <a:r>
              <a:rPr lang="it-IT" altLang="it-IT" sz="3200" b="1" dirty="0" smtClean="0"/>
              <a:t>@import  </a:t>
            </a:r>
            <a:r>
              <a:rPr lang="it-IT" altLang="it-IT" sz="3200" b="1" dirty="0" err="1" smtClean="0"/>
              <a:t>url</a:t>
            </a:r>
            <a:r>
              <a:rPr lang="it-IT" altLang="it-IT" sz="3200" b="1" dirty="0" smtClean="0"/>
              <a:t>(fogliodistile.css);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dirty="0" smtClean="0"/>
              <a:t>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dirty="0" smtClean="0"/>
              <a:t>   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dirty="0" smtClean="0"/>
              <a:t>&lt;</a:t>
            </a:r>
            <a:r>
              <a:rPr lang="it-IT" altLang="it-IT" b="1" dirty="0" smtClean="0"/>
              <a:t>/STYLE</a:t>
            </a:r>
            <a:r>
              <a:rPr lang="it-IT" altLang="it-IT" dirty="0" smtClean="0"/>
              <a:t>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dirty="0" smtClean="0"/>
              <a:t>&lt;/head&gt;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it-IT" alt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15977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it-IT" altLang="it-IT" smtClean="0"/>
              <a:t>Stili esterni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739417"/>
            <a:ext cx="8856984" cy="5085184"/>
          </a:xfrm>
        </p:spPr>
        <p:txBody>
          <a:bodyPr/>
          <a:lstStyle/>
          <a:p>
            <a:pPr>
              <a:lnSpc>
                <a:spcPct val="90000"/>
              </a:lnSpc>
              <a:buNone/>
              <a:defRPr/>
            </a:pPr>
            <a:r>
              <a:rPr lang="it-IT" altLang="it-IT" sz="2800" dirty="0" smtClean="0"/>
              <a:t>Utilizzando il comando </a:t>
            </a:r>
            <a:r>
              <a:rPr lang="it-IT" altLang="it-IT" sz="2800" b="1" dirty="0" smtClean="0"/>
              <a:t>@import </a:t>
            </a:r>
            <a:r>
              <a:rPr lang="it-IT" altLang="it-IT" sz="2800" dirty="0" smtClean="0"/>
              <a:t>è possibile importare anche più fogli di stile nella stessa pagina web.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it-IT" altLang="it-IT" sz="2800" dirty="0" smtClean="0"/>
              <a:t>Il comando è utilizzabile anche all’interno dei fogli di stile per incorporare altri fogli di stile.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it-IT" altLang="it-IT" sz="2400" u="sng" dirty="0" smtClean="0"/>
              <a:t>ESEMPIO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dirty="0" smtClean="0"/>
              <a:t> &lt;head&gt;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sz="2400" dirty="0" smtClean="0"/>
              <a:t>&lt;</a:t>
            </a:r>
            <a:r>
              <a:rPr lang="it-IT" altLang="it-IT" sz="2400" b="1" dirty="0" smtClean="0"/>
              <a:t>STYLE  TYPE=“text/</a:t>
            </a:r>
            <a:r>
              <a:rPr lang="it-IT" altLang="it-IT" sz="2400" b="1" dirty="0" err="1" smtClean="0"/>
              <a:t>css</a:t>
            </a:r>
            <a:r>
              <a:rPr lang="it-IT" altLang="it-IT" sz="2400" b="1" dirty="0" smtClean="0"/>
              <a:t>” &gt;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sz="2400" b="1" dirty="0" smtClean="0"/>
              <a:t>			 @import  </a:t>
            </a:r>
            <a:r>
              <a:rPr lang="it-IT" altLang="it-IT" sz="2400" b="1" dirty="0" err="1" smtClean="0"/>
              <a:t>url</a:t>
            </a:r>
            <a:r>
              <a:rPr lang="it-IT" altLang="it-IT" sz="2400" b="1" dirty="0" smtClean="0"/>
              <a:t>(stile1.css);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it-IT" altLang="it-IT" sz="2400" b="1" dirty="0" smtClean="0"/>
              <a:t>			 @</a:t>
            </a:r>
            <a:r>
              <a:rPr lang="it-IT" altLang="it-IT" sz="2400" b="1" dirty="0"/>
              <a:t>import  </a:t>
            </a:r>
            <a:r>
              <a:rPr lang="it-IT" altLang="it-IT" sz="2400" b="1" dirty="0" err="1" smtClean="0"/>
              <a:t>url</a:t>
            </a:r>
            <a:r>
              <a:rPr lang="it-IT" altLang="it-IT" sz="2400" b="1" dirty="0" smtClean="0"/>
              <a:t>(stile2.css</a:t>
            </a:r>
            <a:r>
              <a:rPr lang="it-IT" altLang="it-IT" sz="2400" b="1" dirty="0"/>
              <a:t>);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it-IT" altLang="it-IT" sz="2400" b="1" dirty="0" smtClean="0"/>
              <a:t>			 @</a:t>
            </a:r>
            <a:r>
              <a:rPr lang="it-IT" altLang="it-IT" sz="2400" b="1" dirty="0"/>
              <a:t>import  </a:t>
            </a:r>
            <a:r>
              <a:rPr lang="it-IT" altLang="it-IT" sz="2400" b="1" dirty="0" err="1" smtClean="0"/>
              <a:t>url</a:t>
            </a:r>
            <a:r>
              <a:rPr lang="it-IT" altLang="it-IT" sz="2400" b="1" dirty="0" smtClean="0"/>
              <a:t>(stile3.css);</a:t>
            </a:r>
            <a:r>
              <a:rPr lang="it-IT" altLang="it-IT" sz="2400" dirty="0" smtClean="0"/>
              <a:t>   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it-IT" altLang="it-IT" sz="2400" dirty="0" smtClean="0"/>
              <a:t>&lt;</a:t>
            </a:r>
            <a:r>
              <a:rPr lang="it-IT" altLang="it-IT" sz="2400" b="1" dirty="0" smtClean="0"/>
              <a:t>/STYLE</a:t>
            </a:r>
            <a:r>
              <a:rPr lang="it-IT" altLang="it-IT" sz="2400" dirty="0" smtClean="0"/>
              <a:t>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it-IT" altLang="it-IT" sz="2800" dirty="0" smtClean="0"/>
              <a:t>&lt;/head&gt;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it-IT" altLang="it-IT" sz="2800" dirty="0" smtClean="0"/>
          </a:p>
        </p:txBody>
      </p:sp>
    </p:spTree>
    <p:extLst>
      <p:ext uri="{BB962C8B-B14F-4D97-AF65-F5344CB8AC3E}">
        <p14:creationId xmlns:p14="http://schemas.microsoft.com/office/powerpoint/2010/main" val="307172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836712"/>
            <a:ext cx="7772400" cy="609600"/>
          </a:xfrm>
        </p:spPr>
        <p:txBody>
          <a:bodyPr/>
          <a:lstStyle/>
          <a:p>
            <a:pPr>
              <a:defRPr/>
            </a:pP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dirty="0" err="1" smtClean="0"/>
              <a:t>Cascading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dirty="0"/>
              <a:t>Priorità delle regole di stile</a:t>
            </a:r>
            <a:endParaRPr lang="it-IT" altLang="it-IT" dirty="0" smtClean="0"/>
          </a:p>
        </p:txBody>
      </p:sp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107504" y="1844824"/>
            <a:ext cx="8856984" cy="4752528"/>
          </a:xfrm>
        </p:spPr>
        <p:txBody>
          <a:bodyPr/>
          <a:lstStyle/>
          <a:p>
            <a:r>
              <a:rPr lang="it-IT" dirty="0" smtClean="0"/>
              <a:t>Nel caso di più regole di stile applicate ad una determinata pagina web, queste «cascano» nella pagine secondo  i seguenti </a:t>
            </a:r>
            <a:r>
              <a:rPr lang="it-IT" dirty="0" smtClean="0">
                <a:solidFill>
                  <a:srgbClr val="FFFF00"/>
                </a:solidFill>
              </a:rPr>
              <a:t>criteri di priorità </a:t>
            </a:r>
            <a:r>
              <a:rPr lang="it-IT" dirty="0" smtClean="0"/>
              <a:t>(nell’ordine d’importanza) </a:t>
            </a:r>
            <a:r>
              <a:rPr lang="it-IT" dirty="0" smtClean="0"/>
              <a:t>:</a:t>
            </a:r>
            <a:endParaRPr lang="it-IT" dirty="0" smtClean="0"/>
          </a:p>
          <a:p>
            <a:pPr marL="914400" lvl="1" indent="-514350">
              <a:buFont typeface="+mj-lt"/>
              <a:buAutoNum type="arabicPeriod"/>
            </a:pPr>
            <a:r>
              <a:rPr lang="it-IT" dirty="0">
                <a:solidFill>
                  <a:srgbClr val="FFFF00"/>
                </a:solidFill>
              </a:rPr>
              <a:t>s</a:t>
            </a:r>
            <a:r>
              <a:rPr lang="it-IT" dirty="0" smtClean="0">
                <a:solidFill>
                  <a:srgbClr val="FFFF00"/>
                </a:solidFill>
              </a:rPr>
              <a:t>tili in-line</a:t>
            </a:r>
          </a:p>
          <a:p>
            <a:pPr marL="914400" lvl="1" indent="-514350">
              <a:buFont typeface="+mj-lt"/>
              <a:buAutoNum type="arabicPeriod"/>
            </a:pPr>
            <a:r>
              <a:rPr lang="it-IT" dirty="0">
                <a:solidFill>
                  <a:srgbClr val="FFFF00"/>
                </a:solidFill>
              </a:rPr>
              <a:t>s</a:t>
            </a:r>
            <a:r>
              <a:rPr lang="it-IT" dirty="0" smtClean="0">
                <a:solidFill>
                  <a:srgbClr val="FFFF00"/>
                </a:solidFill>
              </a:rPr>
              <a:t>tili interni</a:t>
            </a:r>
          </a:p>
          <a:p>
            <a:pPr marL="914400" lvl="1" indent="-514350">
              <a:buFont typeface="+mj-lt"/>
              <a:buAutoNum type="arabicPeriod"/>
            </a:pPr>
            <a:r>
              <a:rPr lang="it-IT" dirty="0">
                <a:solidFill>
                  <a:srgbClr val="FFFF00"/>
                </a:solidFill>
              </a:rPr>
              <a:t>f</a:t>
            </a:r>
            <a:r>
              <a:rPr lang="it-IT" dirty="0" smtClean="0">
                <a:solidFill>
                  <a:srgbClr val="FFFF00"/>
                </a:solidFill>
              </a:rPr>
              <a:t>ogli di stile esterni</a:t>
            </a:r>
          </a:p>
          <a:p>
            <a:pPr marL="914400" lvl="1" indent="-514350">
              <a:buFont typeface="+mj-lt"/>
              <a:buAutoNum type="arabicPeriod"/>
            </a:pPr>
            <a:r>
              <a:rPr lang="it-IT" dirty="0" smtClean="0">
                <a:solidFill>
                  <a:srgbClr val="FFFF00"/>
                </a:solidFill>
              </a:rPr>
              <a:t>stili applicati dal browser</a:t>
            </a:r>
          </a:p>
          <a:p>
            <a:pPr marL="514350" indent="-514350">
              <a:buFont typeface="+mj-lt"/>
              <a:buAutoNum type="arabicPeriod"/>
            </a:pPr>
            <a:endParaRPr lang="it-IT" dirty="0" smtClean="0"/>
          </a:p>
          <a:p>
            <a:pPr marL="514350" indent="-514350">
              <a:buFont typeface="+mj-lt"/>
              <a:buAutoNum type="arabicPeriod"/>
            </a:pPr>
            <a:endParaRPr lang="it-IT" dirty="0"/>
          </a:p>
        </p:txBody>
      </p:sp>
      <p:sp>
        <p:nvSpPr>
          <p:cNvPr id="3" name="Down Arrow 2"/>
          <p:cNvSpPr/>
          <p:nvPr/>
        </p:nvSpPr>
        <p:spPr bwMode="auto">
          <a:xfrm>
            <a:off x="6228184" y="3933056"/>
            <a:ext cx="864096" cy="216024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8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43524" y="49796"/>
            <a:ext cx="7772400" cy="648072"/>
          </a:xfrm>
        </p:spPr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44008" y="908720"/>
            <a:ext cx="4466654" cy="4114800"/>
          </a:xfrm>
        </p:spPr>
        <p:txBody>
          <a:bodyPr/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r>
              <a:rPr lang="it-IT" sz="2800" dirty="0" smtClean="0"/>
              <a:t>Di quale colore sarà il div ?</a:t>
            </a:r>
            <a:endParaRPr lang="it-IT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9796"/>
            <a:ext cx="4536504" cy="680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666" y="3628242"/>
            <a:ext cx="203577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097" y="3628242"/>
            <a:ext cx="2085716" cy="1401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05" y="5157192"/>
            <a:ext cx="2373248" cy="159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063" y="1124744"/>
            <a:ext cx="3942067" cy="106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reccia a destra 3"/>
          <p:cNvSpPr/>
          <p:nvPr/>
        </p:nvSpPr>
        <p:spPr bwMode="auto">
          <a:xfrm rot="10800000">
            <a:off x="4204075" y="1400763"/>
            <a:ext cx="708386" cy="492352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4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7772400" cy="739552"/>
          </a:xfrm>
        </p:spPr>
        <p:txBody>
          <a:bodyPr/>
          <a:lstStyle/>
          <a:p>
            <a:r>
              <a:rPr lang="it-IT" dirty="0" smtClean="0"/>
              <a:t>In sintesi ….</a:t>
            </a:r>
            <a:endParaRPr 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735888" cy="4114800"/>
          </a:xfrm>
        </p:spPr>
        <p:txBody>
          <a:bodyPr/>
          <a:lstStyle/>
          <a:p>
            <a:r>
              <a:rPr lang="it-IT" dirty="0" smtClean="0"/>
              <a:t>Cascading Style Sheet significa:</a:t>
            </a:r>
          </a:p>
          <a:p>
            <a:pPr marL="0" indent="0">
              <a:buNone/>
            </a:pPr>
            <a:endParaRPr lang="it-IT" dirty="0"/>
          </a:p>
          <a:p>
            <a:pPr marL="0" indent="0" algn="just">
              <a:buNone/>
            </a:pPr>
            <a:r>
              <a:rPr lang="it-IT" dirty="0" smtClean="0">
                <a:solidFill>
                  <a:srgbClr val="FFFF00"/>
                </a:solidFill>
              </a:rPr>
              <a:t>Fogli (file) in cui sono definite regole di stile che vengono applicate con priorità </a:t>
            </a:r>
          </a:p>
          <a:p>
            <a:pPr marL="0" indent="0" algn="ctr">
              <a:buNone/>
            </a:pPr>
            <a:r>
              <a:rPr lang="it-IT" dirty="0" smtClean="0">
                <a:solidFill>
                  <a:srgbClr val="FFFF00"/>
                </a:solidFill>
              </a:rPr>
              <a:t>«in cascata» </a:t>
            </a:r>
          </a:p>
          <a:p>
            <a:pPr marL="0" indent="0" algn="just">
              <a:buNone/>
            </a:pPr>
            <a:r>
              <a:rPr lang="it-IT" dirty="0" smtClean="0">
                <a:solidFill>
                  <a:srgbClr val="FFFF00"/>
                </a:solidFill>
              </a:rPr>
              <a:t>(vedi esempio precedente) in funzione della modalità con cui vengono definite.</a:t>
            </a:r>
            <a:endParaRPr lang="it-IT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01752"/>
      </p:ext>
    </p:extLst>
  </p:cSld>
  <p:clrMapOvr>
    <a:masterClrMapping/>
  </p:clrMapOvr>
</p:sld>
</file>

<file path=ppt/theme/theme1.xml><?xml version="1.0" encoding="utf-8"?>
<a:theme xmlns:a="http://schemas.openxmlformats.org/drawingml/2006/main" name="Vortice">
  <a:themeElements>
    <a:clrScheme name="Vortice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Vort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Vortice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Vortice">
  <a:themeElements>
    <a:clrScheme name="Vortice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Vort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Vortice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Vortice">
  <a:themeElements>
    <a:clrScheme name="Vortice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Vort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Vortice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Vortice">
  <a:themeElements>
    <a:clrScheme name="Vortice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Vort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Vortice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Vortice">
  <a:themeElements>
    <a:clrScheme name="Vortice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Vort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Vortice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Vortice">
  <a:themeElements>
    <a:clrScheme name="Vortice 1">
      <a:dk1>
        <a:srgbClr val="000066"/>
      </a:dk1>
      <a:lt1>
        <a:srgbClr val="CCECFF"/>
      </a:lt1>
      <a:dk2>
        <a:srgbClr val="0000CC"/>
      </a:dk2>
      <a:lt2>
        <a:srgbClr val="CCFFFF"/>
      </a:lt2>
      <a:accent1>
        <a:srgbClr val="CC99FF"/>
      </a:accent1>
      <a:accent2>
        <a:srgbClr val="9999FF"/>
      </a:accent2>
      <a:accent3>
        <a:srgbClr val="AAAAE2"/>
      </a:accent3>
      <a:accent4>
        <a:srgbClr val="AEC9DA"/>
      </a:accent4>
      <a:accent5>
        <a:srgbClr val="E2CAFF"/>
      </a:accent5>
      <a:accent6>
        <a:srgbClr val="8A8AE7"/>
      </a:accent6>
      <a:hlink>
        <a:srgbClr val="99CCFF"/>
      </a:hlink>
      <a:folHlink>
        <a:srgbClr val="0066FF"/>
      </a:folHlink>
    </a:clrScheme>
    <a:fontScheme name="Vortic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it-IT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Vortice 1">
        <a:dk1>
          <a:srgbClr val="000066"/>
        </a:dk1>
        <a:lt1>
          <a:srgbClr val="CCECFF"/>
        </a:lt1>
        <a:dk2>
          <a:srgbClr val="0000CC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AAAAE2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2">
        <a:dk1>
          <a:srgbClr val="000066"/>
        </a:dk1>
        <a:lt1>
          <a:srgbClr val="CCECFF"/>
        </a:lt1>
        <a:dk2>
          <a:srgbClr val="6699FF"/>
        </a:dk2>
        <a:lt2>
          <a:srgbClr val="CCFFFF"/>
        </a:lt2>
        <a:accent1>
          <a:srgbClr val="CC99FF"/>
        </a:accent1>
        <a:accent2>
          <a:srgbClr val="9999FF"/>
        </a:accent2>
        <a:accent3>
          <a:srgbClr val="B8CAFF"/>
        </a:accent3>
        <a:accent4>
          <a:srgbClr val="AEC9DA"/>
        </a:accent4>
        <a:accent5>
          <a:srgbClr val="E2CAFF"/>
        </a:accent5>
        <a:accent6>
          <a:srgbClr val="8A8AE7"/>
        </a:accent6>
        <a:hlink>
          <a:srgbClr val="99CCFF"/>
        </a:hlink>
        <a:folHlink>
          <a:srgbClr val="00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tic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357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Impact</vt:lpstr>
      <vt:lpstr>Monotype Sorts</vt:lpstr>
      <vt:lpstr>Tahoma</vt:lpstr>
      <vt:lpstr>Times New Roman</vt:lpstr>
      <vt:lpstr>Verdana</vt:lpstr>
      <vt:lpstr>Vortice</vt:lpstr>
      <vt:lpstr>1_Vortice</vt:lpstr>
      <vt:lpstr>2_Vortice</vt:lpstr>
      <vt:lpstr>3_Vortice</vt:lpstr>
      <vt:lpstr>4_Vortice</vt:lpstr>
      <vt:lpstr>5_Vortice</vt:lpstr>
      <vt:lpstr>PowerPoint Presentation</vt:lpstr>
      <vt:lpstr>Stili in-line</vt:lpstr>
      <vt:lpstr>Stili integrati</vt:lpstr>
      <vt:lpstr>Stili esterni</vt:lpstr>
      <vt:lpstr>Stili esterni</vt:lpstr>
      <vt:lpstr>Stili esterni</vt:lpstr>
      <vt:lpstr> Cascading Priorità delle regole di stile</vt:lpstr>
      <vt:lpstr>Esempio</vt:lpstr>
      <vt:lpstr>In sintesi ….</vt:lpstr>
      <vt:lpstr>Esercizio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Zucchini</dc:creator>
  <cp:lastModifiedBy>Marco Zucchini</cp:lastModifiedBy>
  <cp:revision>19</cp:revision>
  <dcterms:created xsi:type="dcterms:W3CDTF">2015-10-14T14:39:14Z</dcterms:created>
  <dcterms:modified xsi:type="dcterms:W3CDTF">2016-12-04T11:03:44Z</dcterms:modified>
</cp:coreProperties>
</file>