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2" r:id="rId11"/>
    <p:sldId id="269" r:id="rId12"/>
    <p:sldId id="263" r:id="rId13"/>
    <p:sldId id="270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66082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9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67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8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3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4393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4"/>
          <p:cNvSpPr>
            <a:spLocks noChangeArrowheads="1" noChangeShapeType="1" noTextEdit="1"/>
          </p:cNvSpPr>
          <p:nvPr/>
        </p:nvSpPr>
        <p:spPr bwMode="auto">
          <a:xfrm>
            <a:off x="2916238" y="1052513"/>
            <a:ext cx="2806700" cy="19526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it-IT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CSS</a:t>
            </a:r>
          </a:p>
        </p:txBody>
      </p:sp>
      <p:sp>
        <p:nvSpPr>
          <p:cNvPr id="4099" name="WordArt 5"/>
          <p:cNvSpPr>
            <a:spLocks noChangeArrowheads="1" noChangeShapeType="1" noTextEdit="1"/>
          </p:cNvSpPr>
          <p:nvPr/>
        </p:nvSpPr>
        <p:spPr bwMode="auto">
          <a:xfrm>
            <a:off x="1619250" y="3933824"/>
            <a:ext cx="6913190" cy="86332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7088"/>
              </a:avLst>
            </a:prstTxWarp>
          </a:bodyPr>
          <a:lstStyle/>
          <a:p>
            <a:pPr algn="ctr"/>
            <a:r>
              <a:rPr lang="it-IT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Associare regole </a:t>
            </a:r>
            <a:r>
              <a:rPr lang="it-IT" sz="3600" kern="10" dirty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a</a:t>
            </a:r>
            <a:r>
              <a:rPr lang="it-IT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 selettori</a:t>
            </a:r>
            <a:endParaRPr lang="it-IT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971800" y="56388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1800" b="1">
                <a:solidFill>
                  <a:srgbClr val="FFCC00"/>
                </a:solidFill>
                <a:latin typeface="Verdana" pitchFamily="34" charset="0"/>
              </a:rPr>
              <a:t>a cura di Marco Zucchini</a:t>
            </a:r>
            <a:endParaRPr lang="it-IT" altLang="it-IT" sz="2400" b="1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124200" y="60960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it-IT" altLang="it-IT" sz="2400" dirty="0">
                <a:cs typeface="Times New Roman" pitchFamily="18" charset="0"/>
              </a:rPr>
              <a:t>© </a:t>
            </a:r>
            <a:r>
              <a:rPr lang="it-IT" altLang="it-IT" sz="2400" dirty="0" smtClean="0">
                <a:cs typeface="Times New Roman" pitchFamily="18" charset="0"/>
              </a:rPr>
              <a:t>2016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25382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it-IT" altLang="it-IT" dirty="0" smtClean="0"/>
              <a:t>Selettori a livello di classe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84096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it-IT" altLang="it-IT" dirty="0" smtClean="0"/>
              <a:t>Se il nome della classe è definito utilizzando il carattere punto ‘.’ al posto del </a:t>
            </a:r>
            <a:r>
              <a:rPr lang="it-IT" altLang="it-IT" dirty="0" err="1" smtClean="0"/>
              <a:t>tag</a:t>
            </a:r>
            <a:r>
              <a:rPr lang="it-IT" altLang="it-IT" dirty="0" smtClean="0"/>
              <a:t> HTML, la classe potrà essere associata a </a:t>
            </a:r>
            <a:r>
              <a:rPr lang="it-IT" altLang="it-IT" b="1" dirty="0" smtClean="0">
                <a:solidFill>
                  <a:srgbClr val="FFFF00"/>
                </a:solidFill>
              </a:rPr>
              <a:t>qualsiasi </a:t>
            </a:r>
            <a:r>
              <a:rPr lang="it-IT" altLang="it-IT" b="1" dirty="0" err="1" smtClean="0">
                <a:solidFill>
                  <a:srgbClr val="FFFF00"/>
                </a:solidFill>
              </a:rPr>
              <a:t>tag</a:t>
            </a:r>
            <a:endParaRPr lang="it-IT" altLang="it-IT" b="1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it-IT" altLang="it-IT" dirty="0"/>
              <a:t>Una </a:t>
            </a:r>
            <a:r>
              <a:rPr lang="it-IT" altLang="it-IT" b="1" dirty="0"/>
              <a:t>classe</a:t>
            </a:r>
            <a:r>
              <a:rPr lang="it-IT" altLang="it-IT" dirty="0"/>
              <a:t> di stile, </a:t>
            </a:r>
            <a:r>
              <a:rPr lang="it-IT" altLang="it-IT" dirty="0" smtClean="0"/>
              <a:t>associabile a </a:t>
            </a:r>
            <a:r>
              <a:rPr lang="it-IT" altLang="it-IT" dirty="0" smtClean="0">
                <a:solidFill>
                  <a:schemeClr val="tx2"/>
                </a:solidFill>
              </a:rPr>
              <a:t>qualsiasi</a:t>
            </a:r>
            <a:r>
              <a:rPr lang="it-IT" altLang="it-IT" dirty="0" smtClean="0">
                <a:solidFill>
                  <a:srgbClr val="FFFF00"/>
                </a:solidFill>
              </a:rPr>
              <a:t> </a:t>
            </a:r>
            <a:r>
              <a:rPr lang="it-IT" altLang="it-IT" dirty="0" err="1"/>
              <a:t>tag</a:t>
            </a:r>
            <a:r>
              <a:rPr lang="it-IT" altLang="it-IT" dirty="0"/>
              <a:t> HTML,  si definisce come segue</a:t>
            </a:r>
          </a:p>
          <a:p>
            <a:pPr algn="ctr">
              <a:lnSpc>
                <a:spcPct val="90000"/>
              </a:lnSpc>
              <a:buNone/>
              <a:defRPr/>
            </a:pPr>
            <a:r>
              <a:rPr lang="it-IT" altLang="it-IT" dirty="0"/>
              <a:t>  </a:t>
            </a:r>
            <a:r>
              <a:rPr lang="it-IT" altLang="it-IT" dirty="0" smtClean="0">
                <a:solidFill>
                  <a:srgbClr val="FFFF00"/>
                </a:solidFill>
              </a:rPr>
              <a:t> </a:t>
            </a:r>
            <a:r>
              <a:rPr lang="it-IT" altLang="it-IT" sz="4400" b="1" dirty="0" smtClean="0">
                <a:solidFill>
                  <a:srgbClr val="FFFF00"/>
                </a:solidFill>
              </a:rPr>
              <a:t>.</a:t>
            </a:r>
            <a:r>
              <a:rPr lang="it-IT" altLang="it-IT" b="1" dirty="0">
                <a:solidFill>
                  <a:srgbClr val="FFFF00"/>
                </a:solidFill>
              </a:rPr>
              <a:t>nomeclasse</a:t>
            </a:r>
            <a:r>
              <a:rPr lang="it-IT" altLang="it-IT" dirty="0">
                <a:solidFill>
                  <a:srgbClr val="FFFF00"/>
                </a:solidFill>
              </a:rPr>
              <a:t> {</a:t>
            </a:r>
            <a:r>
              <a:rPr lang="it-IT" altLang="it-IT" dirty="0" smtClean="0">
                <a:solidFill>
                  <a:srgbClr val="FFFF00"/>
                </a:solidFill>
              </a:rPr>
              <a:t>regole-css</a:t>
            </a:r>
            <a:r>
              <a:rPr lang="it-IT" altLang="it-IT" dirty="0">
                <a:solidFill>
                  <a:srgbClr val="FFFF00"/>
                </a:solidFill>
              </a:rPr>
              <a:t>;}  </a:t>
            </a:r>
            <a:r>
              <a:rPr lang="it-IT" altLang="it-IT" dirty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dirty="0" smtClean="0"/>
              <a:t>Esempio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dirty="0" smtClean="0"/>
              <a:t>  </a:t>
            </a:r>
            <a:r>
              <a:rPr lang="it-IT" altLang="it-IT" dirty="0" smtClean="0">
                <a:solidFill>
                  <a:srgbClr val="FFFF00"/>
                </a:solidFill>
              </a:rPr>
              <a:t>.</a:t>
            </a:r>
            <a:r>
              <a:rPr lang="it-IT" altLang="it-IT" dirty="0" err="1" smtClean="0">
                <a:solidFill>
                  <a:srgbClr val="FFFF00"/>
                </a:solidFill>
              </a:rPr>
              <a:t>testorosso</a:t>
            </a:r>
            <a:r>
              <a:rPr lang="it-IT" altLang="it-IT" dirty="0" smtClean="0">
                <a:solidFill>
                  <a:srgbClr val="FFFF00"/>
                </a:solidFill>
              </a:rPr>
              <a:t> {color: </a:t>
            </a:r>
            <a:r>
              <a:rPr lang="it-IT" altLang="it-IT" dirty="0" err="1" smtClean="0">
                <a:solidFill>
                  <a:srgbClr val="FFFF00"/>
                </a:solidFill>
              </a:rPr>
              <a:t>red</a:t>
            </a:r>
            <a:r>
              <a:rPr lang="it-IT" altLang="it-IT" dirty="0" smtClean="0">
                <a:solidFill>
                  <a:srgbClr val="FFFF00"/>
                </a:solidFill>
              </a:rPr>
              <a:t>;}</a:t>
            </a:r>
          </a:p>
          <a:p>
            <a:pPr>
              <a:lnSpc>
                <a:spcPct val="90000"/>
              </a:lnSpc>
              <a:defRPr/>
            </a:pPr>
            <a:endParaRPr lang="it-IT" altLang="it-IT" sz="28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82877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-8695"/>
            <a:ext cx="7772400" cy="773399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836713"/>
            <a:ext cx="705678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7" y="3284984"/>
            <a:ext cx="41243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5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Selettori di ID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916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it-IT" altLang="it-IT" dirty="0" smtClean="0"/>
              <a:t>Analoghi ai selettori di classe </a:t>
            </a:r>
            <a:r>
              <a:rPr lang="it-IT" altLang="it-IT" dirty="0" smtClean="0">
                <a:solidFill>
                  <a:srgbClr val="FFFF00"/>
                </a:solidFill>
              </a:rPr>
              <a:t>associabili a qualsiasi </a:t>
            </a:r>
            <a:r>
              <a:rPr lang="it-IT" altLang="it-IT" dirty="0" err="1" smtClean="0">
                <a:solidFill>
                  <a:srgbClr val="FFFF00"/>
                </a:solidFill>
              </a:rPr>
              <a:t>tag</a:t>
            </a:r>
            <a:endParaRPr lang="it-IT" altLang="it-IT" dirty="0" smtClean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it-IT" altLang="it-IT" dirty="0" smtClean="0"/>
              <a:t>La sintassi per definire </a:t>
            </a:r>
            <a:r>
              <a:rPr lang="it-IT" altLang="it-IT" dirty="0" smtClean="0"/>
              <a:t>in questo modo la </a:t>
            </a:r>
            <a:r>
              <a:rPr lang="it-IT" altLang="it-IT" b="1" dirty="0" smtClean="0"/>
              <a:t>classe</a:t>
            </a:r>
            <a:r>
              <a:rPr lang="it-IT" altLang="it-IT" dirty="0" smtClean="0"/>
              <a:t> </a:t>
            </a:r>
            <a:r>
              <a:rPr lang="it-IT" altLang="it-IT" dirty="0"/>
              <a:t>di </a:t>
            </a:r>
            <a:r>
              <a:rPr lang="it-IT" altLang="it-IT" dirty="0" smtClean="0"/>
              <a:t>stile è la seguente:</a:t>
            </a:r>
            <a:endParaRPr lang="it-IT" altLang="it-IT" dirty="0"/>
          </a:p>
          <a:p>
            <a:pPr algn="ctr">
              <a:lnSpc>
                <a:spcPct val="90000"/>
              </a:lnSpc>
              <a:buNone/>
              <a:defRPr/>
            </a:pPr>
            <a:r>
              <a:rPr lang="it-IT" altLang="it-IT" dirty="0"/>
              <a:t>  </a:t>
            </a:r>
            <a:r>
              <a:rPr lang="it-IT" altLang="it-IT" dirty="0">
                <a:solidFill>
                  <a:srgbClr val="FFFF00"/>
                </a:solidFill>
              </a:rPr>
              <a:t> </a:t>
            </a:r>
            <a:r>
              <a:rPr lang="it-IT" altLang="it-IT" sz="3600" b="1" dirty="0" smtClean="0">
                <a:solidFill>
                  <a:srgbClr val="FFFF00"/>
                </a:solidFill>
              </a:rPr>
              <a:t>#per</a:t>
            </a:r>
            <a:r>
              <a:rPr lang="it-IT" altLang="it-IT" b="1" dirty="0" smtClean="0">
                <a:solidFill>
                  <a:srgbClr val="FFFF00"/>
                </a:solidFill>
              </a:rPr>
              <a:t>nomeclasse</a:t>
            </a:r>
            <a:r>
              <a:rPr lang="it-IT" altLang="it-IT" dirty="0" smtClean="0">
                <a:solidFill>
                  <a:srgbClr val="FFFF00"/>
                </a:solidFill>
              </a:rPr>
              <a:t> </a:t>
            </a:r>
            <a:r>
              <a:rPr lang="it-IT" altLang="it-IT" dirty="0">
                <a:solidFill>
                  <a:srgbClr val="FFFF00"/>
                </a:solidFill>
              </a:rPr>
              <a:t>{</a:t>
            </a:r>
            <a:r>
              <a:rPr lang="it-IT" altLang="it-IT" dirty="0" smtClean="0">
                <a:solidFill>
                  <a:srgbClr val="FFFF00"/>
                </a:solidFill>
              </a:rPr>
              <a:t>regole-css</a:t>
            </a:r>
            <a:r>
              <a:rPr lang="it-IT" altLang="it-IT" dirty="0">
                <a:solidFill>
                  <a:srgbClr val="FFFF00"/>
                </a:solidFill>
              </a:rPr>
              <a:t>;}  </a:t>
            </a:r>
            <a:r>
              <a:rPr lang="it-IT" altLang="it-IT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it-IT" altLang="it-IT" dirty="0" smtClean="0"/>
              <a:t>Per </a:t>
            </a:r>
            <a:r>
              <a:rPr lang="it-IT" altLang="it-IT" dirty="0"/>
              <a:t>applicare lo stile di classe </a:t>
            </a:r>
            <a:r>
              <a:rPr lang="it-IT" altLang="it-IT" dirty="0" smtClean="0"/>
              <a:t>ad un tag HTML occorre </a:t>
            </a:r>
            <a:r>
              <a:rPr lang="it-IT" altLang="it-IT" dirty="0" smtClean="0"/>
              <a:t>però utilizzare </a:t>
            </a:r>
            <a:r>
              <a:rPr lang="it-IT" altLang="it-IT" dirty="0"/>
              <a:t>l’attributo </a:t>
            </a:r>
            <a:r>
              <a:rPr lang="it-IT" altLang="it-IT" dirty="0" smtClean="0">
                <a:solidFill>
                  <a:srgbClr val="FFFF00"/>
                </a:solidFill>
              </a:rPr>
              <a:t>ID</a:t>
            </a:r>
            <a:endParaRPr lang="it-IT" altLang="it-IT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it-IT" altLang="it-IT" u="sng" dirty="0"/>
              <a:t>Esempio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it-IT" altLang="it-IT" dirty="0"/>
              <a:t>    &lt;p </a:t>
            </a:r>
            <a:r>
              <a:rPr lang="it-IT" altLang="it-IT" dirty="0" smtClean="0">
                <a:solidFill>
                  <a:srgbClr val="FFFF00"/>
                </a:solidFill>
              </a:rPr>
              <a:t>ID=</a:t>
            </a:r>
            <a:r>
              <a:rPr lang="it-IT" dirty="0" smtClean="0">
                <a:solidFill>
                  <a:srgbClr val="FFFF00"/>
                </a:solidFill>
                <a:effectLst/>
              </a:rPr>
              <a:t>“dx”</a:t>
            </a:r>
            <a:r>
              <a:rPr lang="it-IT" altLang="it-IT" dirty="0" smtClean="0"/>
              <a:t>&gt;</a:t>
            </a:r>
            <a:r>
              <a:rPr lang="it-IT" altLang="it-IT" dirty="0"/>
              <a:t>Allineamento a </a:t>
            </a:r>
            <a:r>
              <a:rPr lang="it-IT" altLang="it-IT" dirty="0" smtClean="0"/>
              <a:t>destra&lt;/</a:t>
            </a:r>
            <a:r>
              <a:rPr lang="it-IT" altLang="it-IT" dirty="0"/>
              <a:t>p&gt;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433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6" y="620688"/>
            <a:ext cx="7289548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836712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84984"/>
            <a:ext cx="3848106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595313"/>
          </a:xfrm>
        </p:spPr>
        <p:txBody>
          <a:bodyPr/>
          <a:lstStyle/>
          <a:p>
            <a:pPr>
              <a:defRPr/>
            </a:pPr>
            <a:r>
              <a:rPr lang="it-IT" altLang="it-IT" sz="4000" smtClean="0"/>
              <a:t>Selettori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1200"/>
            <a:ext cx="8424936" cy="4114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endParaRPr lang="it-IT" altLang="it-IT" dirty="0" smtClean="0"/>
          </a:p>
          <a:p>
            <a:pPr>
              <a:buFont typeface="Monotype Sorts" pitchFamily="2" charset="2"/>
              <a:buNone/>
              <a:defRPr/>
            </a:pPr>
            <a:endParaRPr lang="it-IT" altLang="it-IT" dirty="0" smtClean="0"/>
          </a:p>
          <a:p>
            <a:pPr>
              <a:buFont typeface="Monotype Sorts" pitchFamily="2" charset="2"/>
              <a:buNone/>
              <a:defRPr/>
            </a:pPr>
            <a:endParaRPr lang="it-IT" altLang="it-IT" dirty="0" smtClean="0"/>
          </a:p>
          <a:p>
            <a:pPr>
              <a:buFont typeface="Monotype Sorts" pitchFamily="2" charset="2"/>
              <a:buNone/>
              <a:defRPr/>
            </a:pPr>
            <a:endParaRPr lang="it-IT" altLang="it-IT" dirty="0" smtClean="0"/>
          </a:p>
          <a:p>
            <a:pPr>
              <a:buFont typeface="Monotype Sorts" pitchFamily="2" charset="2"/>
              <a:buNone/>
              <a:defRPr/>
            </a:pPr>
            <a:r>
              <a:rPr lang="it-IT" altLang="it-IT" dirty="0" smtClean="0"/>
              <a:t>Identificano i </a:t>
            </a:r>
            <a:r>
              <a:rPr lang="it-IT" altLang="it-IT" dirty="0" err="1" smtClean="0"/>
              <a:t>tag</a:t>
            </a:r>
            <a:r>
              <a:rPr lang="it-IT" altLang="it-IT" dirty="0" smtClean="0"/>
              <a:t> HTML a cui applicare lo stile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143000" y="243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 sz="2400">
              <a:solidFill>
                <a:srgbClr val="CCEC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447800" y="2438400"/>
            <a:ext cx="1219200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it-IT" altLang="it-IT">
                <a:solidFill>
                  <a:srgbClr val="CCECFF"/>
                </a:solidFill>
              </a:rPr>
              <a:t>H1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95600" y="2438400"/>
            <a:ext cx="434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Char char="–"/>
              <a:defRPr kumimoji="1"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it-IT" altLang="it-IT" sz="4800">
                <a:solidFill>
                  <a:srgbClr val="CCECFF"/>
                </a:solidFill>
                <a:latin typeface="Times New Roman" pitchFamily="18" charset="0"/>
              </a:rPr>
              <a:t>{ color: purple;}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447800" y="175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it-IT" altLang="it-IT" sz="2400" b="1">
                <a:solidFill>
                  <a:srgbClr val="FFFFFF"/>
                </a:solidFill>
              </a:rPr>
              <a:t>Selettore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191000" y="18192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it-IT" altLang="it-IT" sz="2400" b="1">
                <a:solidFill>
                  <a:srgbClr val="FFFFFF"/>
                </a:solidFill>
              </a:rPr>
              <a:t>Dichiarazione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276600" y="3429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it-IT" altLang="it-IT" sz="2400">
                <a:solidFill>
                  <a:srgbClr val="CCECFF"/>
                </a:solidFill>
              </a:rPr>
              <a:t>Proprietà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257800" y="3429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r>
              <a:rPr lang="it-IT" altLang="it-IT" sz="2400">
                <a:solidFill>
                  <a:srgbClr val="CCECFF"/>
                </a:solidFill>
              </a:rPr>
              <a:t>Valore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429000" y="3124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4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029200" y="3124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4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38862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4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57150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4400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1922463" y="3444875"/>
            <a:ext cx="439737" cy="868363"/>
          </a:xfrm>
          <a:prstGeom prst="upArrow">
            <a:avLst>
              <a:gd name="adj1" fmla="val 50000"/>
              <a:gd name="adj2" fmla="val 493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0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Classificazione selettori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6640" cy="44721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it-IT" altLang="it-IT" dirty="0" smtClean="0"/>
              <a:t>   Le regole CSS si possono associare ai </a:t>
            </a:r>
            <a:r>
              <a:rPr lang="it-IT" altLang="it-IT" dirty="0" err="1" smtClean="0"/>
              <a:t>tag</a:t>
            </a:r>
            <a:r>
              <a:rPr lang="it-IT" altLang="it-IT" dirty="0" smtClean="0"/>
              <a:t> HTML nelle seguenti modalità:</a:t>
            </a:r>
          </a:p>
          <a:p>
            <a:pPr>
              <a:defRPr/>
            </a:pPr>
            <a:r>
              <a:rPr lang="it-IT" altLang="it-IT" dirty="0" smtClean="0">
                <a:solidFill>
                  <a:srgbClr val="FFFF00"/>
                </a:solidFill>
              </a:rPr>
              <a:t>a livello di elemento (singoli </a:t>
            </a:r>
            <a:r>
              <a:rPr lang="it-IT" altLang="it-IT" dirty="0" err="1" smtClean="0">
                <a:solidFill>
                  <a:srgbClr val="FFFF00"/>
                </a:solidFill>
              </a:rPr>
              <a:t>tag</a:t>
            </a:r>
            <a:r>
              <a:rPr lang="it-IT" altLang="it-IT" dirty="0" smtClean="0">
                <a:solidFill>
                  <a:srgbClr val="FFFF00"/>
                </a:solidFill>
              </a:rPr>
              <a:t>)</a:t>
            </a:r>
          </a:p>
          <a:p>
            <a:pPr>
              <a:defRPr/>
            </a:pPr>
            <a:r>
              <a:rPr lang="it-IT" altLang="it-IT" dirty="0" smtClean="0">
                <a:solidFill>
                  <a:srgbClr val="FFFF00"/>
                </a:solidFill>
              </a:rPr>
              <a:t>contestuali</a:t>
            </a:r>
          </a:p>
          <a:p>
            <a:pPr>
              <a:defRPr/>
            </a:pPr>
            <a:r>
              <a:rPr lang="it-IT" altLang="it-IT" dirty="0" smtClean="0">
                <a:solidFill>
                  <a:srgbClr val="FFFF00"/>
                </a:solidFill>
              </a:rPr>
              <a:t>di classe</a:t>
            </a:r>
          </a:p>
          <a:p>
            <a:pPr>
              <a:defRPr/>
            </a:pPr>
            <a:r>
              <a:rPr lang="it-IT" altLang="it-IT" dirty="0" smtClean="0">
                <a:solidFill>
                  <a:srgbClr val="FFFF00"/>
                </a:solidFill>
              </a:rPr>
              <a:t>di ID</a:t>
            </a:r>
          </a:p>
        </p:txBody>
      </p:sp>
    </p:spTree>
    <p:extLst>
      <p:ext uri="{BB962C8B-B14F-4D97-AF65-F5344CB8AC3E}">
        <p14:creationId xmlns:p14="http://schemas.microsoft.com/office/powerpoint/2010/main" val="364163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68338"/>
          </a:xfrm>
        </p:spPr>
        <p:txBody>
          <a:bodyPr/>
          <a:lstStyle/>
          <a:p>
            <a:pPr>
              <a:defRPr/>
            </a:pPr>
            <a:r>
              <a:rPr lang="it-IT" altLang="it-IT" sz="4000" dirty="0" smtClean="0"/>
              <a:t>Selettori a </a:t>
            </a:r>
            <a:r>
              <a:rPr lang="it-IT" altLang="it-IT" sz="4000" dirty="0" smtClean="0">
                <a:solidFill>
                  <a:srgbClr val="FFFF00"/>
                </a:solidFill>
              </a:rPr>
              <a:t>livello di elemento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1200"/>
            <a:ext cx="8424936" cy="4559826"/>
          </a:xfrm>
        </p:spPr>
        <p:txBody>
          <a:bodyPr/>
          <a:lstStyle/>
          <a:p>
            <a:pPr>
              <a:defRPr/>
            </a:pPr>
            <a:r>
              <a:rPr lang="it-IT" altLang="it-IT" dirty="0" smtClean="0"/>
              <a:t>I selettori definiti a </a:t>
            </a:r>
            <a:r>
              <a:rPr lang="it-IT" altLang="it-IT" dirty="0" smtClean="0">
                <a:solidFill>
                  <a:srgbClr val="FFFF00"/>
                </a:solidFill>
              </a:rPr>
              <a:t>livello </a:t>
            </a:r>
            <a:r>
              <a:rPr lang="it-IT" altLang="it-IT" dirty="0">
                <a:solidFill>
                  <a:srgbClr val="FFFF00"/>
                </a:solidFill>
              </a:rPr>
              <a:t>d</a:t>
            </a:r>
            <a:r>
              <a:rPr lang="it-IT" altLang="it-IT" dirty="0" smtClean="0">
                <a:solidFill>
                  <a:srgbClr val="FFFF00"/>
                </a:solidFill>
              </a:rPr>
              <a:t>i elemento </a:t>
            </a:r>
            <a:r>
              <a:rPr lang="it-IT" altLang="it-IT" dirty="0" smtClean="0"/>
              <a:t>si riferiscono ad uno o più </a:t>
            </a:r>
            <a:r>
              <a:rPr lang="it-IT" altLang="it-IT" dirty="0" err="1" smtClean="0"/>
              <a:t>tag</a:t>
            </a:r>
            <a:r>
              <a:rPr lang="it-IT" altLang="it-IT" dirty="0" smtClean="0"/>
              <a:t> HTML.</a:t>
            </a:r>
          </a:p>
          <a:p>
            <a:pPr>
              <a:defRPr/>
            </a:pPr>
            <a:r>
              <a:rPr lang="it-IT" altLang="it-IT" dirty="0" smtClean="0"/>
              <a:t>Questi vanno elencati prima di esplicitare la/le regola/e da applicarvi.</a:t>
            </a:r>
          </a:p>
          <a:p>
            <a:pPr>
              <a:defRPr/>
            </a:pPr>
            <a:endParaRPr lang="it-IT" altLang="it-IT" dirty="0" smtClean="0"/>
          </a:p>
          <a:p>
            <a:pPr>
              <a:buFont typeface="Monotype Sorts" pitchFamily="2" charset="2"/>
              <a:buNone/>
              <a:defRPr/>
            </a:pPr>
            <a:r>
              <a:rPr lang="it-IT" altLang="it-IT" dirty="0" smtClean="0"/>
              <a:t>Esempio</a:t>
            </a:r>
          </a:p>
          <a:p>
            <a:pPr>
              <a:buFont typeface="Monotype Sorts" pitchFamily="2" charset="2"/>
              <a:buNone/>
              <a:defRPr/>
            </a:pPr>
            <a:r>
              <a:rPr lang="it-IT" altLang="it-IT" dirty="0" smtClean="0"/>
              <a:t>H1 { </a:t>
            </a:r>
            <a:r>
              <a:rPr lang="it-IT" altLang="it-IT" dirty="0" err="1" smtClean="0"/>
              <a:t>color:red</a:t>
            </a:r>
            <a:r>
              <a:rPr lang="it-IT" altLang="it-IT" dirty="0" smtClean="0"/>
              <a:t>; }</a:t>
            </a:r>
          </a:p>
          <a:p>
            <a:pPr marL="0" indent="0">
              <a:buNone/>
              <a:defRPr/>
            </a:pPr>
            <a:r>
              <a:rPr lang="it-IT" altLang="it-IT" dirty="0" smtClean="0"/>
              <a:t>P   { </a:t>
            </a:r>
            <a:r>
              <a:rPr lang="it-IT" altLang="it-IT" dirty="0" err="1" smtClean="0"/>
              <a:t>color:green</a:t>
            </a:r>
            <a:r>
              <a:rPr lang="it-IT" altLang="it-IT" dirty="0" smtClean="0"/>
              <a:t>; }</a:t>
            </a:r>
            <a:endParaRPr lang="it-IT" altLang="it-IT" dirty="0"/>
          </a:p>
          <a:p>
            <a:pPr>
              <a:defRPr/>
            </a:pPr>
            <a:endParaRPr lang="it-IT" altLang="it-IT" dirty="0" smtClean="0"/>
          </a:p>
        </p:txBody>
      </p:sp>
      <p:sp>
        <p:nvSpPr>
          <p:cNvPr id="2" name="Fumetto 1 1"/>
          <p:cNvSpPr/>
          <p:nvPr/>
        </p:nvSpPr>
        <p:spPr bwMode="auto">
          <a:xfrm>
            <a:off x="4860032" y="4869160"/>
            <a:ext cx="4176464" cy="1815882"/>
          </a:xfrm>
          <a:prstGeom prst="wedgeRectCallout">
            <a:avLst>
              <a:gd name="adj1" fmla="val -64467"/>
              <a:gd name="adj2" fmla="val -1102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8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Tutto il testo contenuto in questi </a:t>
            </a:r>
            <a:r>
              <a:rPr lang="it-IT" sz="2800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tag</a:t>
            </a:r>
            <a:r>
              <a:rPr lang="it-IT" sz="28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sarà visualizzato nel colore definito dalle rispettive regole.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3528" y="25735"/>
            <a:ext cx="6480720" cy="606513"/>
          </a:xfrm>
        </p:spPr>
        <p:txBody>
          <a:bodyPr/>
          <a:lstStyle/>
          <a:p>
            <a:r>
              <a:rPr lang="it-IT" dirty="0" smtClean="0"/>
              <a:t>Esempio </a:t>
            </a:r>
            <a:r>
              <a:rPr lang="it-IT" sz="1600" dirty="0" smtClean="0"/>
              <a:t>(Selettori a livello di elemento)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57002"/>
            <a:ext cx="5688632" cy="60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74" y="2564904"/>
            <a:ext cx="35763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umetto 1 1"/>
          <p:cNvSpPr/>
          <p:nvPr/>
        </p:nvSpPr>
        <p:spPr bwMode="auto">
          <a:xfrm>
            <a:off x="5431274" y="577135"/>
            <a:ext cx="3605222" cy="1815882"/>
          </a:xfrm>
          <a:prstGeom prst="wedgeRectCallout">
            <a:avLst>
              <a:gd name="adj1" fmla="val -86126"/>
              <a:gd name="adj2" fmla="val 64415"/>
            </a:avLst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800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Posso applicare la regola di stile a più elementi, specificandoli separati da virgola.</a:t>
            </a:r>
            <a:endParaRPr kumimoji="0" lang="it-IT" sz="24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0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68338"/>
          </a:xfrm>
        </p:spPr>
        <p:txBody>
          <a:bodyPr/>
          <a:lstStyle/>
          <a:p>
            <a:pPr>
              <a:defRPr/>
            </a:pPr>
            <a:r>
              <a:rPr lang="it-IT" altLang="it-IT" sz="4000" dirty="0" smtClean="0"/>
              <a:t>Selettori a </a:t>
            </a:r>
            <a:r>
              <a:rPr lang="it-IT" altLang="it-IT" sz="4000" dirty="0" smtClean="0">
                <a:solidFill>
                  <a:srgbClr val="FFFF00"/>
                </a:solidFill>
              </a:rPr>
              <a:t>livello contestuale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81200"/>
            <a:ext cx="8424936" cy="4114800"/>
          </a:xfrm>
        </p:spPr>
        <p:txBody>
          <a:bodyPr/>
          <a:lstStyle/>
          <a:p>
            <a:pPr>
              <a:defRPr/>
            </a:pPr>
            <a:r>
              <a:rPr lang="it-IT" altLang="it-IT" dirty="0" smtClean="0"/>
              <a:t>Selettori che si riferiscono ad uno specifico contesto nell’ambito del documento HTML</a:t>
            </a:r>
          </a:p>
          <a:p>
            <a:pPr>
              <a:defRPr/>
            </a:pPr>
            <a:r>
              <a:rPr lang="it-IT" altLang="it-IT" dirty="0" smtClean="0"/>
              <a:t>L’esempio che segue si applica agli elementi in grassetto di una lista</a:t>
            </a:r>
          </a:p>
          <a:p>
            <a:pPr>
              <a:buFont typeface="Monotype Sorts" pitchFamily="2" charset="2"/>
              <a:buNone/>
              <a:defRPr/>
            </a:pPr>
            <a:r>
              <a:rPr lang="it-IT" altLang="it-IT" dirty="0" smtClean="0"/>
              <a:t>Esempio</a:t>
            </a:r>
          </a:p>
          <a:p>
            <a:pPr>
              <a:buFont typeface="Monotype Sorts" pitchFamily="2" charset="2"/>
              <a:buNone/>
              <a:defRPr/>
            </a:pPr>
            <a:r>
              <a:rPr lang="it-IT" altLang="it-IT" dirty="0" smtClean="0"/>
              <a:t>LI </a:t>
            </a:r>
            <a:r>
              <a:rPr lang="it-IT" altLang="it-IT" dirty="0" smtClean="0"/>
              <a:t>B  {color: purple;}</a:t>
            </a:r>
          </a:p>
          <a:p>
            <a:pPr>
              <a:buFont typeface="Monotype Sorts" pitchFamily="2" charset="2"/>
              <a:buNone/>
              <a:defRPr/>
            </a:pPr>
            <a:endParaRPr lang="it-IT" altLang="it-IT" dirty="0" smtClean="0"/>
          </a:p>
        </p:txBody>
      </p:sp>
    </p:spTree>
    <p:extLst>
      <p:ext uri="{BB962C8B-B14F-4D97-AF65-F5344CB8AC3E}">
        <p14:creationId xmlns:p14="http://schemas.microsoft.com/office/powerpoint/2010/main" val="39356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99592" y="0"/>
            <a:ext cx="7772400" cy="667544"/>
          </a:xfrm>
        </p:spPr>
        <p:txBody>
          <a:bodyPr/>
          <a:lstStyle/>
          <a:p>
            <a:r>
              <a:rPr lang="it-IT" dirty="0"/>
              <a:t>Esempio </a:t>
            </a:r>
            <a:r>
              <a:rPr lang="it-IT" sz="2000" dirty="0"/>
              <a:t>(Selettori a livello </a:t>
            </a:r>
            <a:r>
              <a:rPr lang="it-IT" sz="2000" dirty="0" smtClean="0"/>
              <a:t>contestuale)</a:t>
            </a:r>
            <a:endParaRPr lang="it-IT" sz="20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20687"/>
            <a:ext cx="5796136" cy="616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643" y="1124744"/>
            <a:ext cx="5113306" cy="343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it-IT" altLang="it-IT" dirty="0" smtClean="0"/>
              <a:t>Selettori a </a:t>
            </a:r>
            <a:r>
              <a:rPr lang="it-IT" altLang="it-IT" dirty="0" smtClean="0">
                <a:solidFill>
                  <a:srgbClr val="FFFF00"/>
                </a:solidFill>
              </a:rPr>
              <a:t>livello di classe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it-IT" altLang="it-IT" sz="2800" dirty="0" smtClean="0"/>
              <a:t>Per specificare stili differenti per un medesimo </a:t>
            </a:r>
            <a:r>
              <a:rPr lang="it-IT" altLang="it-IT" sz="2800" dirty="0" err="1" smtClean="0"/>
              <a:t>tag</a:t>
            </a:r>
            <a:r>
              <a:rPr lang="it-IT" altLang="it-IT" sz="2800" dirty="0" smtClean="0"/>
              <a:t> HTML, si ricorre alla definizione di </a:t>
            </a:r>
            <a:r>
              <a:rPr lang="it-IT" altLang="it-IT" sz="2800" b="1" dirty="0" smtClean="0"/>
              <a:t>classi</a:t>
            </a:r>
            <a:r>
              <a:rPr lang="it-IT" altLang="it-IT" sz="2800" dirty="0" smtClean="0"/>
              <a:t> CSS</a:t>
            </a:r>
          </a:p>
          <a:p>
            <a:pPr>
              <a:lnSpc>
                <a:spcPct val="90000"/>
              </a:lnSpc>
              <a:defRPr/>
            </a:pPr>
            <a:r>
              <a:rPr lang="it-IT" altLang="it-IT" sz="2800" dirty="0" smtClean="0"/>
              <a:t>Una </a:t>
            </a:r>
            <a:r>
              <a:rPr lang="it-IT" altLang="it-IT" sz="2800" b="1" dirty="0" smtClean="0"/>
              <a:t>classe</a:t>
            </a:r>
            <a:r>
              <a:rPr lang="it-IT" altLang="it-IT" sz="2800" dirty="0" smtClean="0"/>
              <a:t> di stile, associata ad un </a:t>
            </a:r>
            <a:r>
              <a:rPr lang="it-IT" altLang="it-IT" sz="2800" dirty="0" err="1" smtClean="0"/>
              <a:t>tag</a:t>
            </a:r>
            <a:r>
              <a:rPr lang="it-IT" altLang="it-IT" sz="2800" dirty="0" smtClean="0"/>
              <a:t> HTML,  si definisce come segue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  </a:t>
            </a:r>
            <a:r>
              <a:rPr lang="it-IT" altLang="it-IT" sz="2800" dirty="0" smtClean="0">
                <a:solidFill>
                  <a:srgbClr val="FFFF00"/>
                </a:solidFill>
              </a:rPr>
              <a:t>nometag.</a:t>
            </a:r>
            <a:r>
              <a:rPr lang="it-IT" altLang="it-IT" sz="2800" b="1" dirty="0" smtClean="0">
                <a:solidFill>
                  <a:srgbClr val="FFFF00"/>
                </a:solidFill>
              </a:rPr>
              <a:t>nomeclasse</a:t>
            </a:r>
            <a:r>
              <a:rPr lang="it-IT" altLang="it-IT" sz="2800" dirty="0" smtClean="0">
                <a:solidFill>
                  <a:srgbClr val="FFFF00"/>
                </a:solidFill>
              </a:rPr>
              <a:t> </a:t>
            </a:r>
            <a:r>
              <a:rPr lang="it-IT" altLang="it-IT" sz="2800" dirty="0" smtClean="0">
                <a:solidFill>
                  <a:srgbClr val="FFFF00"/>
                </a:solidFill>
              </a:rPr>
              <a:t>{  regolacss;  }  </a:t>
            </a:r>
            <a:r>
              <a:rPr lang="it-IT" altLang="it-IT" sz="2800" dirty="0" smtClean="0"/>
              <a:t> </a:t>
            </a:r>
            <a:endParaRPr lang="it-IT" altLang="it-IT" sz="28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u="sng" dirty="0" smtClean="0"/>
              <a:t>Esempio</a:t>
            </a:r>
          </a:p>
          <a:p>
            <a:pPr marL="0" indent="0" algn="ctr">
              <a:lnSpc>
                <a:spcPct val="90000"/>
              </a:lnSpc>
              <a:buNone/>
              <a:defRPr/>
            </a:pPr>
            <a:r>
              <a:rPr lang="it-IT" altLang="it-IT" sz="2800" dirty="0" smtClean="0"/>
              <a:t>  </a:t>
            </a:r>
            <a:r>
              <a:rPr lang="it-IT" altLang="it-IT" sz="2800" dirty="0" err="1" smtClean="0">
                <a:solidFill>
                  <a:srgbClr val="FFFF00"/>
                </a:solidFill>
              </a:rPr>
              <a:t>p.sx</a:t>
            </a:r>
            <a:r>
              <a:rPr lang="it-IT" altLang="it-IT" sz="2800" dirty="0" smtClean="0">
                <a:solidFill>
                  <a:srgbClr val="FFFF00"/>
                </a:solidFill>
              </a:rPr>
              <a:t> { </a:t>
            </a:r>
            <a:r>
              <a:rPr lang="it-IT" altLang="it-IT" sz="2800" dirty="0" err="1" smtClean="0">
                <a:solidFill>
                  <a:srgbClr val="FFFF00"/>
                </a:solidFill>
              </a:rPr>
              <a:t>text-align:left</a:t>
            </a:r>
            <a:r>
              <a:rPr lang="it-IT" altLang="it-IT" sz="2800" dirty="0" smtClean="0">
                <a:solidFill>
                  <a:srgbClr val="FFFF00"/>
                </a:solidFill>
              </a:rPr>
              <a:t>; }   </a:t>
            </a:r>
            <a:r>
              <a:rPr lang="it-IT" altLang="it-IT" sz="2800" dirty="0" smtClean="0"/>
              <a:t> </a:t>
            </a:r>
            <a:endParaRPr lang="it-IT" altLang="it-IT" sz="2800" dirty="0"/>
          </a:p>
          <a:p>
            <a:pPr>
              <a:lnSpc>
                <a:spcPct val="90000"/>
              </a:lnSpc>
              <a:defRPr/>
            </a:pPr>
            <a:r>
              <a:rPr lang="it-IT" altLang="it-IT" sz="2800" dirty="0" smtClean="0"/>
              <a:t>Per applicare lo stile di classe </a:t>
            </a:r>
            <a:r>
              <a:rPr lang="it-IT" altLang="it-IT" sz="2800" dirty="0" err="1" smtClean="0">
                <a:solidFill>
                  <a:srgbClr val="FFFF00"/>
                </a:solidFill>
              </a:rPr>
              <a:t>sx</a:t>
            </a:r>
            <a:r>
              <a:rPr lang="it-IT" altLang="it-IT" sz="2800" dirty="0" smtClean="0"/>
              <a:t> al </a:t>
            </a:r>
            <a:r>
              <a:rPr lang="it-IT" altLang="it-IT" sz="2800" dirty="0" err="1" smtClean="0"/>
              <a:t>tag</a:t>
            </a:r>
            <a:r>
              <a:rPr lang="it-IT" altLang="it-IT" sz="2800" dirty="0" smtClean="0"/>
              <a:t> &lt;p&gt; occorre utilizzare l’attributo </a:t>
            </a:r>
            <a:r>
              <a:rPr lang="it-IT" altLang="it-IT" sz="2800" dirty="0" smtClean="0">
                <a:solidFill>
                  <a:srgbClr val="FFFF00"/>
                </a:solidFill>
              </a:rPr>
              <a:t>CLASS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u="sng" dirty="0" smtClean="0"/>
              <a:t>Esempio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it-IT" altLang="it-IT" sz="2800" dirty="0" smtClean="0"/>
              <a:t>    &lt;p CLASS=</a:t>
            </a:r>
            <a:r>
              <a:rPr lang="it-IT" sz="2800" dirty="0" smtClean="0">
                <a:effectLst/>
              </a:rPr>
              <a:t>“</a:t>
            </a:r>
            <a:r>
              <a:rPr lang="it-IT" sz="2800" dirty="0" err="1" smtClean="0">
                <a:effectLst/>
              </a:rPr>
              <a:t>sx</a:t>
            </a:r>
            <a:r>
              <a:rPr lang="it-IT" sz="2800" dirty="0" smtClean="0">
                <a:effectLst/>
              </a:rPr>
              <a:t>”</a:t>
            </a:r>
            <a:r>
              <a:rPr lang="it-IT" altLang="it-IT" sz="2800" dirty="0" smtClean="0"/>
              <a:t>&gt;Allineamento a sinistra&lt;/p&gt;</a:t>
            </a:r>
          </a:p>
        </p:txBody>
      </p:sp>
    </p:spTree>
    <p:extLst>
      <p:ext uri="{BB962C8B-B14F-4D97-AF65-F5344CB8AC3E}">
        <p14:creationId xmlns:p14="http://schemas.microsoft.com/office/powerpoint/2010/main" val="174988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47132"/>
            <a:ext cx="7772400" cy="792088"/>
          </a:xfrm>
        </p:spPr>
        <p:txBody>
          <a:bodyPr/>
          <a:lstStyle/>
          <a:p>
            <a:r>
              <a:rPr lang="it-IT" dirty="0"/>
              <a:t>Esempio </a:t>
            </a:r>
            <a:r>
              <a:rPr lang="it-IT" sz="2000" dirty="0"/>
              <a:t>(Selettori a livello di </a:t>
            </a:r>
            <a:r>
              <a:rPr lang="it-IT" sz="2000" dirty="0" smtClean="0"/>
              <a:t>classe)</a:t>
            </a:r>
            <a:endParaRPr lang="it-IT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" y="893955"/>
            <a:ext cx="6218806" cy="581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63" y="2204864"/>
            <a:ext cx="41243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849742"/>
      </p:ext>
    </p:extLst>
  </p:cSld>
  <p:clrMapOvr>
    <a:masterClrMapping/>
  </p:clrMapOvr>
</p:sld>
</file>

<file path=ppt/theme/theme1.xml><?xml version="1.0" encoding="utf-8"?>
<a:theme xmlns:a="http://schemas.openxmlformats.org/drawingml/2006/main" name="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402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Impact</vt:lpstr>
      <vt:lpstr>Monotype Sorts</vt:lpstr>
      <vt:lpstr>Tahoma</vt:lpstr>
      <vt:lpstr>Times New Roman</vt:lpstr>
      <vt:lpstr>Verdana</vt:lpstr>
      <vt:lpstr>Vortice</vt:lpstr>
      <vt:lpstr>PowerPoint Presentation</vt:lpstr>
      <vt:lpstr>Selettori</vt:lpstr>
      <vt:lpstr>Classificazione selettori</vt:lpstr>
      <vt:lpstr>Selettori a livello di elemento</vt:lpstr>
      <vt:lpstr>Esempio (Selettori a livello di elemento)</vt:lpstr>
      <vt:lpstr>Selettori a livello contestuale</vt:lpstr>
      <vt:lpstr>Esempio (Selettori a livello contestuale)</vt:lpstr>
      <vt:lpstr>Selettori a livello di classe</vt:lpstr>
      <vt:lpstr>Esempio (Selettori a livello di classe)</vt:lpstr>
      <vt:lpstr>Selettori a livello di classe</vt:lpstr>
      <vt:lpstr>Esempio</vt:lpstr>
      <vt:lpstr>Selettori di ID</vt:lpstr>
      <vt:lpstr>Esempio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Zucchini</dc:creator>
  <cp:lastModifiedBy>Marco Zucchini</cp:lastModifiedBy>
  <cp:revision>39</cp:revision>
  <dcterms:created xsi:type="dcterms:W3CDTF">2015-10-14T16:11:01Z</dcterms:created>
  <dcterms:modified xsi:type="dcterms:W3CDTF">2016-12-04T10:06:07Z</dcterms:modified>
</cp:coreProperties>
</file>