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4" r:id="rId2"/>
    <p:sldId id="272" r:id="rId3"/>
    <p:sldId id="257" r:id="rId4"/>
    <p:sldId id="271" r:id="rId5"/>
    <p:sldId id="273" r:id="rId6"/>
    <p:sldId id="298" r:id="rId7"/>
    <p:sldId id="274" r:id="rId8"/>
    <p:sldId id="277" r:id="rId9"/>
    <p:sldId id="293" r:id="rId10"/>
    <p:sldId id="279" r:id="rId11"/>
    <p:sldId id="280" r:id="rId12"/>
    <p:sldId id="278" r:id="rId13"/>
    <p:sldId id="281" r:id="rId14"/>
    <p:sldId id="275" r:id="rId15"/>
    <p:sldId id="276" r:id="rId16"/>
    <p:sldId id="283" r:id="rId17"/>
    <p:sldId id="286" r:id="rId18"/>
    <p:sldId id="287" r:id="rId19"/>
    <p:sldId id="289" r:id="rId20"/>
    <p:sldId id="291" r:id="rId21"/>
    <p:sldId id="290" r:id="rId22"/>
    <p:sldId id="294" r:id="rId23"/>
    <p:sldId id="292" r:id="rId24"/>
    <p:sldId id="295" r:id="rId25"/>
    <p:sldId id="296" r:id="rId26"/>
    <p:sldId id="297" r:id="rId27"/>
    <p:sldId id="284" r:id="rId28"/>
    <p:sldId id="285" r:id="rId2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61E2-0B43-4207-BE29-FD9E2DA84F9B}" type="datetimeFigureOut">
              <a:rPr lang="it-IT" smtClean="0"/>
              <a:t>08/01/2017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F4C1-8C53-447B-996A-D748699154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F4C1-8C53-447B-996A-D748699154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4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608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439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4"/>
          <p:cNvSpPr>
            <a:spLocks noChangeArrowheads="1" noChangeShapeType="1" noTextEdit="1"/>
          </p:cNvSpPr>
          <p:nvPr/>
        </p:nvSpPr>
        <p:spPr bwMode="auto">
          <a:xfrm>
            <a:off x="2916238" y="1052513"/>
            <a:ext cx="2806700" cy="19526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it-IT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CSS</a:t>
            </a:r>
          </a:p>
        </p:txBody>
      </p:sp>
      <p:sp>
        <p:nvSpPr>
          <p:cNvPr id="4099" name="WordArt 5"/>
          <p:cNvSpPr>
            <a:spLocks noChangeArrowheads="1" noChangeShapeType="1" noTextEdit="1"/>
          </p:cNvSpPr>
          <p:nvPr/>
        </p:nvSpPr>
        <p:spPr bwMode="auto">
          <a:xfrm>
            <a:off x="2971800" y="4005064"/>
            <a:ext cx="3456806" cy="57606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7088"/>
              </a:avLst>
            </a:prstTxWarp>
          </a:bodyPr>
          <a:lstStyle/>
          <a:p>
            <a:pPr algn="ctr"/>
            <a:r>
              <a:rPr lang="it-IT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The BOX Model</a:t>
            </a:r>
            <a:endParaRPr lang="it-IT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971800" y="56388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1800" b="1">
                <a:solidFill>
                  <a:srgbClr val="FFCC00"/>
                </a:solidFill>
                <a:latin typeface="Verdana" pitchFamily="34" charset="0"/>
              </a:rPr>
              <a:t>a cura di Marco Zucchini</a:t>
            </a:r>
            <a:endParaRPr lang="it-IT" altLang="it-IT" sz="2400" b="1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4012307" y="6005513"/>
            <a:ext cx="137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1800">
                <a:cs typeface="Times New Roman" pitchFamily="18" charset="0"/>
              </a:rPr>
              <a:t>© </a:t>
            </a:r>
            <a:r>
              <a:rPr lang="it-IT" altLang="it-IT" sz="1800" smtClean="0">
                <a:cs typeface="Times New Roman" pitchFamily="18" charset="0"/>
              </a:rPr>
              <a:t>2016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538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2636912"/>
            <a:ext cx="324036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883568"/>
          </a:xfrm>
        </p:spPr>
        <p:txBody>
          <a:bodyPr/>
          <a:lstStyle/>
          <a:p>
            <a:r>
              <a:rPr lang="it-IT" dirty="0" smtClean="0"/>
              <a:t>Margini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114800"/>
          </a:xfrm>
        </p:spPr>
        <p:txBody>
          <a:bodyPr/>
          <a:lstStyle/>
          <a:p>
            <a:r>
              <a:rPr lang="it-IT" dirty="0" smtClean="0"/>
              <a:t>Le proprietà del margine definiscono lo spazio attorno ad un elemento o ad un box.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87" y="3212976"/>
            <a:ext cx="304757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35496" y="5661248"/>
            <a:ext cx="885170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/>
              <a:t>Internet Explorer e Google </a:t>
            </a:r>
            <a:r>
              <a:rPr lang="it-IT" sz="2800" dirty="0" err="1" smtClean="0"/>
              <a:t>Chrome</a:t>
            </a:r>
            <a:r>
              <a:rPr lang="it-IT" sz="2800" dirty="0" smtClean="0"/>
              <a:t> definiscono di default un margine di 8 </a:t>
            </a:r>
            <a:r>
              <a:rPr lang="it-IT" sz="2800" dirty="0" err="1" smtClean="0"/>
              <a:t>px</a:t>
            </a:r>
            <a:r>
              <a:rPr lang="it-IT" sz="2800" dirty="0" smtClean="0"/>
              <a:t>. (vedi figura)</a:t>
            </a:r>
            <a:endParaRPr lang="it-IT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55" y="116631"/>
            <a:ext cx="2855348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ccia a sinistra 11"/>
          <p:cNvSpPr/>
          <p:nvPr/>
        </p:nvSpPr>
        <p:spPr bwMode="auto">
          <a:xfrm rot="10800000">
            <a:off x="5675394" y="696020"/>
            <a:ext cx="529516" cy="28138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550144"/>
            <a:ext cx="3086100" cy="475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772400" cy="883568"/>
          </a:xfrm>
        </p:spPr>
        <p:txBody>
          <a:bodyPr/>
          <a:lstStyle/>
          <a:p>
            <a:r>
              <a:rPr lang="it-IT" altLang="it-IT" dirty="0" smtClean="0"/>
              <a:t>Margini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62" y="764704"/>
            <a:ext cx="35052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62" y="3647499"/>
            <a:ext cx="351703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7413"/>
            <a:ext cx="2808312" cy="38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ccia a sinistra 7"/>
          <p:cNvSpPr/>
          <p:nvPr/>
        </p:nvSpPr>
        <p:spPr bwMode="auto">
          <a:xfrm rot="10800000">
            <a:off x="5004048" y="1550144"/>
            <a:ext cx="875635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Freccia a sinistra 8"/>
          <p:cNvSpPr/>
          <p:nvPr/>
        </p:nvSpPr>
        <p:spPr bwMode="auto">
          <a:xfrm rot="10800000">
            <a:off x="4860033" y="6237311"/>
            <a:ext cx="913856" cy="648072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Freccia a sinistra 9"/>
          <p:cNvSpPr/>
          <p:nvPr/>
        </p:nvSpPr>
        <p:spPr bwMode="auto">
          <a:xfrm rot="10800000">
            <a:off x="2690304" y="6237311"/>
            <a:ext cx="2313744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883568"/>
          </a:xfrm>
        </p:spPr>
        <p:txBody>
          <a:bodyPr/>
          <a:lstStyle/>
          <a:p>
            <a:r>
              <a:rPr lang="it-IT" altLang="it-IT" dirty="0" smtClean="0"/>
              <a:t>Margini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844824"/>
            <a:ext cx="7772400" cy="4114800"/>
          </a:xfrm>
        </p:spPr>
        <p:txBody>
          <a:bodyPr/>
          <a:lstStyle/>
          <a:p>
            <a:r>
              <a:rPr lang="it-IT" dirty="0" smtClean="0"/>
              <a:t>Proprietà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Valori 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84609"/>
              </p:ext>
            </p:extLst>
          </p:nvPr>
        </p:nvGraphicFramePr>
        <p:xfrm>
          <a:off x="2699792" y="1927543"/>
          <a:ext cx="6192688" cy="2072640"/>
        </p:xfrm>
        <a:graphic>
          <a:graphicData uri="http://schemas.openxmlformats.org/drawingml/2006/table">
            <a:tbl>
              <a:tblPr/>
              <a:tblGrid>
                <a:gridCol w="1661453"/>
                <a:gridCol w="4531235"/>
              </a:tblGrid>
              <a:tr h="25218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chemeClr val="bg2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chemeClr val="bg2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margin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Consente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di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tutti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e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quattro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margini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modo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uniforme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o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differenziato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>
                          <a:solidFill>
                            <a:schemeClr val="bg2"/>
                          </a:solidFill>
                          <a:effectLst/>
                        </a:rPr>
                        <a:t>margin</a:t>
                      </a:r>
                      <a:r>
                        <a:rPr lang="it-IT" sz="1300" b="1" dirty="0">
                          <a:solidFill>
                            <a:schemeClr val="bg2"/>
                          </a:solidFill>
                          <a:effectLst/>
                        </a:rPr>
                        <a:t>-bottom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inferiore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>
                          <a:solidFill>
                            <a:schemeClr val="bg2"/>
                          </a:solidFill>
                          <a:effectLst/>
                        </a:rPr>
                        <a:t>margin-left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sinistro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>
                          <a:solidFill>
                            <a:schemeClr val="bg2"/>
                          </a:solidFill>
                          <a:effectLst/>
                        </a:rPr>
                        <a:t>margin</a:t>
                      </a:r>
                      <a:r>
                        <a:rPr lang="it-IT" sz="1300" b="1" dirty="0">
                          <a:solidFill>
                            <a:schemeClr val="bg2"/>
                          </a:solidFill>
                          <a:effectLst/>
                        </a:rPr>
                        <a:t>-right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destro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>
                          <a:solidFill>
                            <a:schemeClr val="bg2"/>
                          </a:solidFill>
                          <a:effectLst/>
                        </a:rPr>
                        <a:t>margin</a:t>
                      </a:r>
                      <a:r>
                        <a:rPr lang="it-IT" sz="1300" b="1" dirty="0">
                          <a:solidFill>
                            <a:schemeClr val="bg2"/>
                          </a:solidFill>
                          <a:effectLst/>
                        </a:rPr>
                        <a:t>-top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superiore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10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483768" y="6529462"/>
            <a:ext cx="3677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http://www.w3schools.com/css/css_margin.asp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71052"/>
              </p:ext>
            </p:extLst>
          </p:nvPr>
        </p:nvGraphicFramePr>
        <p:xfrm>
          <a:off x="2699792" y="4246110"/>
          <a:ext cx="6192688" cy="2150225"/>
        </p:xfrm>
        <a:graphic>
          <a:graphicData uri="http://schemas.openxmlformats.org/drawingml/2006/table">
            <a:tbl>
              <a:tblPr/>
              <a:tblGrid>
                <a:gridCol w="1090079"/>
                <a:gridCol w="5102609"/>
              </a:tblGrid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chemeClr val="bg2"/>
                          </a:solidFill>
                          <a:effectLst/>
                        </a:rPr>
                        <a:t>auto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Il browser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calcola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automaticamente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la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2"/>
                          </a:solidFill>
                          <a:effectLst/>
                        </a:rPr>
                        <a:t>dimensione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i="1" dirty="0" err="1">
                          <a:solidFill>
                            <a:schemeClr val="bg2"/>
                          </a:solidFill>
                          <a:effectLst/>
                        </a:rPr>
                        <a:t>length</a:t>
                      </a:r>
                      <a:endParaRPr lang="it-IT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del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in </a:t>
                      </a:r>
                      <a:r>
                        <a:rPr lang="en-US" sz="1300" b="1" dirty="0" err="1">
                          <a:solidFill>
                            <a:schemeClr val="bg2"/>
                          </a:solidFill>
                          <a:effectLst/>
                        </a:rPr>
                        <a:t>px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300" b="1" dirty="0" err="1">
                          <a:solidFill>
                            <a:schemeClr val="bg2"/>
                          </a:solidFill>
                          <a:effectLst/>
                        </a:rPr>
                        <a:t>pt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cm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etc.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di </a:t>
                      </a:r>
                      <a:r>
                        <a:rPr lang="en-US" sz="1300" b="1" baseline="0" dirty="0" smtClean="0">
                          <a:solidFill>
                            <a:schemeClr val="bg2"/>
                          </a:solidFill>
                          <a:effectLst/>
                        </a:rPr>
                        <a:t>default </a:t>
                      </a:r>
                      <a:r>
                        <a:rPr lang="en-US" sz="1300" b="0" dirty="0" smtClean="0">
                          <a:solidFill>
                            <a:schemeClr val="bg2"/>
                          </a:solidFill>
                          <a:effectLst/>
                        </a:rPr>
                        <a:t>è </a:t>
                      </a:r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0px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i="1" dirty="0">
                          <a:solidFill>
                            <a:schemeClr val="bg2"/>
                          </a:solidFill>
                          <a:effectLst/>
                        </a:rPr>
                        <a:t>%</a:t>
                      </a:r>
                      <a:endParaRPr lang="it-IT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percentuale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rispetto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all’ampiezza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dell’ambiezza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del box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contenitore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(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. la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2"/>
                          </a:solidFill>
                          <a:effectLst/>
                        </a:rPr>
                        <a:t>finestra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del browser)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 err="1">
                          <a:solidFill>
                            <a:schemeClr val="bg2"/>
                          </a:solidFill>
                          <a:effectLst/>
                        </a:rPr>
                        <a:t>inherit</a:t>
                      </a:r>
                      <a:endParaRPr lang="it-IT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che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del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deve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essere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ereditato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dal box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esterno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883568"/>
          </a:xfrm>
        </p:spPr>
        <p:txBody>
          <a:bodyPr/>
          <a:lstStyle/>
          <a:p>
            <a:r>
              <a:rPr lang="it-IT" altLang="it-IT" dirty="0" smtClean="0"/>
              <a:t>Margini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772816"/>
            <a:ext cx="8640960" cy="4896544"/>
          </a:xfrm>
        </p:spPr>
        <p:txBody>
          <a:bodyPr/>
          <a:lstStyle/>
          <a:p>
            <a:r>
              <a:rPr lang="it-IT" dirty="0" smtClean="0"/>
              <a:t>Quando il margine è specificato solo dalla proprietà </a:t>
            </a:r>
            <a:r>
              <a:rPr lang="it-IT" dirty="0" err="1" smtClean="0">
                <a:solidFill>
                  <a:srgbClr val="FFFF00"/>
                </a:solidFill>
              </a:rPr>
              <a:t>margin</a:t>
            </a:r>
            <a:r>
              <a:rPr lang="it-IT" dirty="0" smtClean="0">
                <a:solidFill>
                  <a:schemeClr val="tx2">
                    <a:lumMod val="90000"/>
                  </a:schemeClr>
                </a:solidFill>
              </a:rPr>
              <a:t>,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occorre seguire le seguenti possibili impostazioni-associazioni valide per differenziare i singoli segmenti</a:t>
            </a:r>
          </a:p>
          <a:p>
            <a:pPr marL="0" indent="0">
              <a:buNone/>
            </a:pPr>
            <a:r>
              <a:rPr lang="it-IT" dirty="0" err="1" smtClean="0">
                <a:solidFill>
                  <a:srgbClr val="FFFF00"/>
                </a:solidFill>
              </a:rPr>
              <a:t>margin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top right bottom </a:t>
            </a:r>
            <a:r>
              <a:rPr lang="it-IT" dirty="0" err="1" smtClean="0"/>
              <a:t>left</a:t>
            </a:r>
            <a:endParaRPr lang="it-IT" dirty="0" smtClean="0"/>
          </a:p>
          <a:p>
            <a:pPr marL="0" indent="0">
              <a:buNone/>
            </a:pPr>
            <a:r>
              <a:rPr lang="it-IT" dirty="0" err="1">
                <a:solidFill>
                  <a:srgbClr val="FFFF00"/>
                </a:solidFill>
              </a:rPr>
              <a:t>margin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/>
              <a:t>top </a:t>
            </a:r>
            <a:r>
              <a:rPr lang="it-IT" dirty="0" smtClean="0"/>
              <a:t>right-</a:t>
            </a:r>
            <a:r>
              <a:rPr lang="it-IT" dirty="0" err="1" smtClean="0"/>
              <a:t>left</a:t>
            </a:r>
            <a:r>
              <a:rPr lang="it-IT" dirty="0" smtClean="0"/>
              <a:t> bottom</a:t>
            </a:r>
            <a:endParaRPr lang="it-IT" dirty="0"/>
          </a:p>
          <a:p>
            <a:pPr marL="0" indent="0">
              <a:buNone/>
            </a:pPr>
            <a:r>
              <a:rPr lang="it-IT" dirty="0" err="1" smtClean="0">
                <a:solidFill>
                  <a:srgbClr val="FFFF00"/>
                </a:solidFill>
              </a:rPr>
              <a:t>margin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top-bottom </a:t>
            </a:r>
            <a:r>
              <a:rPr lang="it-IT" dirty="0"/>
              <a:t>right-</a:t>
            </a:r>
            <a:r>
              <a:rPr lang="it-IT" dirty="0" err="1"/>
              <a:t>left</a:t>
            </a:r>
            <a:endParaRPr lang="it-IT" dirty="0" smtClean="0"/>
          </a:p>
          <a:p>
            <a:pPr marL="0" indent="0">
              <a:buNone/>
            </a:pPr>
            <a:r>
              <a:rPr lang="it-IT" dirty="0" err="1">
                <a:solidFill>
                  <a:srgbClr val="FFFF00"/>
                </a:solidFill>
              </a:rPr>
              <a:t>margin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smtClean="0"/>
              <a:t> top-right-bottom-</a:t>
            </a:r>
            <a:r>
              <a:rPr lang="it-IT" dirty="0" err="1" smtClean="0"/>
              <a:t>left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10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Fumetto 1 8"/>
          <p:cNvSpPr/>
          <p:nvPr/>
        </p:nvSpPr>
        <p:spPr bwMode="auto">
          <a:xfrm>
            <a:off x="5471592" y="3977998"/>
            <a:ext cx="3492896" cy="400110"/>
          </a:xfrm>
          <a:prstGeom prst="wedgeRectCallout">
            <a:avLst>
              <a:gd name="adj1" fmla="val -57961"/>
              <a:gd name="adj2" fmla="val -7823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it-IT" sz="2000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argin</a:t>
            </a:r>
            <a:r>
              <a:rPr lang="it-IT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: 25px 50px 75px 100px;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Fumetto 1 9"/>
          <p:cNvSpPr/>
          <p:nvPr/>
        </p:nvSpPr>
        <p:spPr bwMode="auto">
          <a:xfrm>
            <a:off x="5940152" y="4554062"/>
            <a:ext cx="2944271" cy="400110"/>
          </a:xfrm>
          <a:prstGeom prst="wedgeRectCallout">
            <a:avLst>
              <a:gd name="adj1" fmla="val -66104"/>
              <a:gd name="adj2" fmla="val 1906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it-IT" sz="2000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argin</a:t>
            </a:r>
            <a:r>
              <a:rPr lang="it-IT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: 25px 50px 75px;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Fumetto 1 10"/>
          <p:cNvSpPr/>
          <p:nvPr/>
        </p:nvSpPr>
        <p:spPr bwMode="auto">
          <a:xfrm>
            <a:off x="5957247" y="5136970"/>
            <a:ext cx="2944271" cy="400110"/>
          </a:xfrm>
          <a:prstGeom prst="wedgeRectCallout">
            <a:avLst>
              <a:gd name="adj1" fmla="val -66104"/>
              <a:gd name="adj2" fmla="val 1906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it-IT" sz="2000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argin</a:t>
            </a:r>
            <a:r>
              <a:rPr lang="it-IT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: 25px 50px;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Fumetto 1 11"/>
          <p:cNvSpPr/>
          <p:nvPr/>
        </p:nvSpPr>
        <p:spPr bwMode="auto">
          <a:xfrm>
            <a:off x="6020218" y="5693186"/>
            <a:ext cx="2864206" cy="400110"/>
          </a:xfrm>
          <a:prstGeom prst="wedgeRectCallout">
            <a:avLst>
              <a:gd name="adj1" fmla="val -66104"/>
              <a:gd name="adj2" fmla="val 19064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it-IT" sz="2000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argin</a:t>
            </a:r>
            <a:r>
              <a:rPr lang="it-IT" sz="20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: 25px;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86" y="0"/>
            <a:ext cx="2858694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Bordi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16832"/>
            <a:ext cx="8280920" cy="4114800"/>
          </a:xfrm>
        </p:spPr>
        <p:txBody>
          <a:bodyPr/>
          <a:lstStyle/>
          <a:p>
            <a:r>
              <a:rPr lang="it-IT" dirty="0" smtClean="0"/>
              <a:t>Le proprietà del bordo permettono di specificare </a:t>
            </a:r>
          </a:p>
          <a:p>
            <a:pPr lvl="1"/>
            <a:r>
              <a:rPr lang="it-IT" dirty="0" smtClean="0">
                <a:solidFill>
                  <a:srgbClr val="FFFF00"/>
                </a:solidFill>
              </a:rPr>
              <a:t>stile</a:t>
            </a:r>
          </a:p>
          <a:p>
            <a:pPr lvl="1"/>
            <a:r>
              <a:rPr lang="it-IT" dirty="0">
                <a:solidFill>
                  <a:srgbClr val="FFFF00"/>
                </a:solidFill>
              </a:rPr>
              <a:t>c</a:t>
            </a:r>
            <a:r>
              <a:rPr lang="it-IT" dirty="0" smtClean="0">
                <a:solidFill>
                  <a:srgbClr val="FFFF00"/>
                </a:solidFill>
              </a:rPr>
              <a:t>olore</a:t>
            </a:r>
          </a:p>
          <a:p>
            <a:pPr lvl="1"/>
            <a:r>
              <a:rPr lang="it-IT" dirty="0" smtClean="0">
                <a:solidFill>
                  <a:srgbClr val="FFFF00"/>
                </a:solidFill>
              </a:rPr>
              <a:t>ampiezza  </a:t>
            </a:r>
          </a:p>
          <a:p>
            <a:pPr marL="0" indent="0">
              <a:buNone/>
            </a:pPr>
            <a:r>
              <a:rPr lang="it-IT" dirty="0" smtClean="0"/>
              <a:t>del bordo di un box.</a:t>
            </a: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34" y="3068960"/>
            <a:ext cx="4643113" cy="32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894739" y="63916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Stili dei bordi</a:t>
            </a:r>
            <a:endParaRPr lang="it-IT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55" y="116631"/>
            <a:ext cx="2855348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ccia a sinistra 7"/>
          <p:cNvSpPr/>
          <p:nvPr/>
        </p:nvSpPr>
        <p:spPr bwMode="auto">
          <a:xfrm rot="10800000">
            <a:off x="5796136" y="696021"/>
            <a:ext cx="529516" cy="28138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796" y="169787"/>
            <a:ext cx="7772400" cy="523528"/>
          </a:xfrm>
        </p:spPr>
        <p:txBody>
          <a:bodyPr/>
          <a:lstStyle/>
          <a:p>
            <a:r>
              <a:rPr lang="it-IT" dirty="0" smtClean="0"/>
              <a:t>Bordi - Impostazione uniforme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247557" y="1772816"/>
            <a:ext cx="40364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Proprietà - valori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  <p:graphicFrame>
        <p:nvGraphicFramePr>
          <p:cNvPr id="8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094431"/>
              </p:ext>
            </p:extLst>
          </p:nvPr>
        </p:nvGraphicFramePr>
        <p:xfrm>
          <a:off x="6876256" y="2039309"/>
          <a:ext cx="2242608" cy="2540177"/>
        </p:xfrm>
        <a:graphic>
          <a:graphicData uri="http://schemas.openxmlformats.org/drawingml/2006/table">
            <a:tbl>
              <a:tblPr/>
              <a:tblGrid>
                <a:gridCol w="842638"/>
                <a:gridCol w="1399970"/>
              </a:tblGrid>
              <a:tr h="465052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doppio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groove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incassato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ridge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rilievo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inset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incassato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3D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outset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rilievo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3D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86723"/>
              </p:ext>
            </p:extLst>
          </p:nvPr>
        </p:nvGraphicFramePr>
        <p:xfrm>
          <a:off x="-32549" y="2636912"/>
          <a:ext cx="4104456" cy="1656185"/>
        </p:xfrm>
        <a:graphic>
          <a:graphicData uri="http://schemas.openxmlformats.org/drawingml/2006/table">
            <a:tbl>
              <a:tblPr/>
              <a:tblGrid>
                <a:gridCol w="1152128"/>
                <a:gridCol w="2952328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</a:rPr>
                        <a:t>-style</a:t>
                      </a: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lo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stile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</a:rPr>
                        <a:t>-color</a:t>
                      </a: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colore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border-width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l’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ampiezza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1158"/>
              </p:ext>
            </p:extLst>
          </p:nvPr>
        </p:nvGraphicFramePr>
        <p:xfrm>
          <a:off x="323528" y="4581128"/>
          <a:ext cx="3096344" cy="2080502"/>
        </p:xfrm>
        <a:graphic>
          <a:graphicData uri="http://schemas.openxmlformats.org/drawingml/2006/table">
            <a:tbl>
              <a:tblPr/>
              <a:tblGrid>
                <a:gridCol w="864096"/>
                <a:gridCol w="2232248"/>
              </a:tblGrid>
              <a:tr h="450383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thin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sottile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medio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thick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grosso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24317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misura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dell’ampiezza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. 5px)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1" name="Freccia a sinistra 10"/>
          <p:cNvSpPr/>
          <p:nvPr/>
        </p:nvSpPr>
        <p:spPr bwMode="auto">
          <a:xfrm rot="16200000">
            <a:off x="359061" y="4117511"/>
            <a:ext cx="360040" cy="567193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>
            <a:off x="-108520" y="2876973"/>
            <a:ext cx="1156091" cy="644281"/>
          </a:xfrm>
          <a:prstGeom prst="ellips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Ovale 12"/>
          <p:cNvSpPr/>
          <p:nvPr/>
        </p:nvSpPr>
        <p:spPr bwMode="auto">
          <a:xfrm>
            <a:off x="-73020" y="3724099"/>
            <a:ext cx="1156091" cy="644281"/>
          </a:xfrm>
          <a:prstGeom prst="ellips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53136"/>
            <a:ext cx="4639376" cy="218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11671"/>
              </p:ext>
            </p:extLst>
          </p:nvPr>
        </p:nvGraphicFramePr>
        <p:xfrm>
          <a:off x="4327986" y="2039309"/>
          <a:ext cx="2467288" cy="2527665"/>
        </p:xfrm>
        <a:graphic>
          <a:graphicData uri="http://schemas.openxmlformats.org/drawingml/2006/table">
            <a:tbl>
              <a:tblPr/>
              <a:tblGrid>
                <a:gridCol w="676062"/>
                <a:gridCol w="1791226"/>
              </a:tblGrid>
              <a:tr h="450383"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nessun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(non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creato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hidden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creato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ma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invisibile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dotted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punteggiato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dashed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tratteggiato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solid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continuo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9" name="Freccia a sinistra 8"/>
          <p:cNvSpPr/>
          <p:nvPr/>
        </p:nvSpPr>
        <p:spPr bwMode="auto">
          <a:xfrm rot="10800000">
            <a:off x="3584998" y="2573774"/>
            <a:ext cx="698970" cy="567193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556" y="836712"/>
            <a:ext cx="7772400" cy="523528"/>
          </a:xfrm>
        </p:spPr>
        <p:txBody>
          <a:bodyPr/>
          <a:lstStyle/>
          <a:p>
            <a:r>
              <a:rPr lang="it-IT" dirty="0" smtClean="0"/>
              <a:t>Bordi</a:t>
            </a:r>
            <a:br>
              <a:rPr lang="it-IT" dirty="0" smtClean="0"/>
            </a:br>
            <a:r>
              <a:rPr lang="it-IT" dirty="0" smtClean="0"/>
              <a:t>Impostazione differenziata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247556" y="1772816"/>
            <a:ext cx="46844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Proprietà - valori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340751"/>
              </p:ext>
            </p:extLst>
          </p:nvPr>
        </p:nvGraphicFramePr>
        <p:xfrm>
          <a:off x="323528" y="2420888"/>
          <a:ext cx="4104456" cy="1656185"/>
        </p:xfrm>
        <a:graphic>
          <a:graphicData uri="http://schemas.openxmlformats.org/drawingml/2006/table">
            <a:tbl>
              <a:tblPr/>
              <a:tblGrid>
                <a:gridCol w="1152128"/>
                <a:gridCol w="2952328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</a:rPr>
                        <a:t>-style</a:t>
                      </a: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lo stile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</a:rPr>
                        <a:t>-color</a:t>
                      </a: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colore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>
                          <a:solidFill>
                            <a:srgbClr val="000000"/>
                          </a:solidFill>
                          <a:effectLst/>
                        </a:rPr>
                        <a:t>border-width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l’ampiezza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quattro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bordi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Freccia a sinistra 8"/>
          <p:cNvSpPr/>
          <p:nvPr/>
        </p:nvSpPr>
        <p:spPr bwMode="auto">
          <a:xfrm rot="10800000">
            <a:off x="3917671" y="2780925"/>
            <a:ext cx="1014367" cy="567193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54419"/>
              </p:ext>
            </p:extLst>
          </p:nvPr>
        </p:nvGraphicFramePr>
        <p:xfrm>
          <a:off x="5220072" y="1614986"/>
          <a:ext cx="3096346" cy="2091925"/>
        </p:xfrm>
        <a:graphic>
          <a:graphicData uri="http://schemas.openxmlformats.org/drawingml/2006/table">
            <a:tbl>
              <a:tblPr/>
              <a:tblGrid>
                <a:gridCol w="3096346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 style dei</a:t>
                      </a:r>
                      <a:r>
                        <a:rPr lang="it-IT" sz="14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singoli bordi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-top-style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-right-style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-bottom-style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-style</a:t>
                      </a: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5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758205"/>
              </p:ext>
            </p:extLst>
          </p:nvPr>
        </p:nvGraphicFramePr>
        <p:xfrm>
          <a:off x="5292080" y="3946860"/>
          <a:ext cx="3096346" cy="2091925"/>
        </p:xfrm>
        <a:graphic>
          <a:graphicData uri="http://schemas.openxmlformats.org/drawingml/2006/table">
            <a:tbl>
              <a:tblPr/>
              <a:tblGrid>
                <a:gridCol w="3096346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 color dei</a:t>
                      </a:r>
                      <a:r>
                        <a:rPr lang="it-IT" sz="14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singoli bordi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-top-color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-right-color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-bottom-color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-color</a:t>
                      </a: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6" name="Freccia a sinistra 15"/>
          <p:cNvSpPr/>
          <p:nvPr/>
        </p:nvSpPr>
        <p:spPr bwMode="auto">
          <a:xfrm rot="12080274">
            <a:off x="4106568" y="3482894"/>
            <a:ext cx="1014367" cy="567193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7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81627"/>
              </p:ext>
            </p:extLst>
          </p:nvPr>
        </p:nvGraphicFramePr>
        <p:xfrm>
          <a:off x="395536" y="4649443"/>
          <a:ext cx="3096346" cy="2091925"/>
        </p:xfrm>
        <a:graphic>
          <a:graphicData uri="http://schemas.openxmlformats.org/drawingml/2006/table">
            <a:tbl>
              <a:tblPr/>
              <a:tblGrid>
                <a:gridCol w="3096346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 </a:t>
                      </a:r>
                      <a:r>
                        <a:rPr lang="it-IT" sz="1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 dei</a:t>
                      </a:r>
                      <a:r>
                        <a:rPr lang="it-IT" sz="14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singoli bordi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-top-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-right-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</a:t>
                      </a: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-bottom-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border-left-width</a:t>
                      </a:r>
                      <a:endParaRPr lang="it-IT" sz="12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1" name="Freccia a sinistra 10"/>
          <p:cNvSpPr/>
          <p:nvPr/>
        </p:nvSpPr>
        <p:spPr bwMode="auto">
          <a:xfrm rot="16200000">
            <a:off x="421888" y="4072414"/>
            <a:ext cx="701894" cy="567193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696015"/>
            <a:ext cx="9433048" cy="739552"/>
          </a:xfrm>
        </p:spPr>
        <p:txBody>
          <a:bodyPr/>
          <a:lstStyle/>
          <a:p>
            <a:r>
              <a:rPr lang="it-IT" dirty="0" smtClean="0"/>
              <a:t>Esempio – Bordi impostazione    </a:t>
            </a:r>
            <a:br>
              <a:rPr lang="it-IT" dirty="0" smtClean="0"/>
            </a:br>
            <a:r>
              <a:rPr lang="it-IT" dirty="0"/>
              <a:t> </a:t>
            </a:r>
            <a:r>
              <a:rPr lang="it-IT" dirty="0" smtClean="0"/>
              <a:t>           differenziata</a:t>
            </a:r>
            <a:endParaRPr lang="it-IT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9"/>
            <a:ext cx="4000500" cy="585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5213458" cy="33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739552"/>
          </a:xfrm>
        </p:spPr>
        <p:txBody>
          <a:bodyPr/>
          <a:lstStyle/>
          <a:p>
            <a:r>
              <a:rPr lang="it-IT" dirty="0" err="1" smtClean="0"/>
              <a:t>Padding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3004" y="1700808"/>
            <a:ext cx="8280920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proprietà del </a:t>
            </a:r>
            <a:r>
              <a:rPr lang="it-IT" dirty="0" err="1" smtClean="0">
                <a:solidFill>
                  <a:srgbClr val="FFFF00"/>
                </a:solidFill>
              </a:rPr>
              <a:t>padding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smtClean="0"/>
              <a:t>definiscono </a:t>
            </a:r>
            <a:r>
              <a:rPr lang="it-IT" dirty="0"/>
              <a:t>lo spazio attorno </a:t>
            </a:r>
            <a:r>
              <a:rPr lang="it-IT" dirty="0" smtClean="0"/>
              <a:t>al contenuto del box.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 bwMode="auto">
          <a:xfrm>
            <a:off x="487264" y="2743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Proprietà</a:t>
            </a:r>
          </a:p>
          <a:p>
            <a:endParaRPr lang="it-IT" smtClean="0"/>
          </a:p>
          <a:p>
            <a:endParaRPr lang="it-IT" smtClean="0"/>
          </a:p>
          <a:p>
            <a:endParaRPr lang="it-IT" smtClean="0"/>
          </a:p>
          <a:p>
            <a:r>
              <a:rPr lang="it-IT" smtClean="0"/>
              <a:t>Valori 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3017"/>
              </p:ext>
            </p:extLst>
          </p:nvPr>
        </p:nvGraphicFramePr>
        <p:xfrm>
          <a:off x="2719512" y="2897927"/>
          <a:ext cx="5904656" cy="2072640"/>
        </p:xfrm>
        <a:graphic>
          <a:graphicData uri="http://schemas.openxmlformats.org/drawingml/2006/table">
            <a:tbl>
              <a:tblPr/>
              <a:tblGrid>
                <a:gridCol w="1584176"/>
                <a:gridCol w="4320480"/>
              </a:tblGrid>
              <a:tr h="25218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chemeClr val="bg2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chemeClr val="bg2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padding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Consente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di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tutti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e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quattro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padding in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modo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uniforme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o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differenziato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padding</a:t>
                      </a:r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-bottom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padding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inferiore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padding-left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padding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sinistro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padding</a:t>
                      </a:r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-right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padding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destro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chemeClr val="bg2"/>
                          </a:solidFill>
                          <a:effectLst/>
                        </a:rPr>
                        <a:t>padding</a:t>
                      </a:r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-top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Imposta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padding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superiore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01488"/>
              </p:ext>
            </p:extLst>
          </p:nvPr>
        </p:nvGraphicFramePr>
        <p:xfrm>
          <a:off x="2699792" y="5157192"/>
          <a:ext cx="5904656" cy="1640378"/>
        </p:xfrm>
        <a:graphic>
          <a:graphicData uri="http://schemas.openxmlformats.org/drawingml/2006/table">
            <a:tbl>
              <a:tblPr/>
              <a:tblGrid>
                <a:gridCol w="1039378"/>
                <a:gridCol w="4865278"/>
              </a:tblGrid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chemeClr val="bg2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>
                          <a:solidFill>
                            <a:schemeClr val="bg2"/>
                          </a:solidFill>
                          <a:effectLst/>
                        </a:rPr>
                        <a:t>auto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Il browser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calcola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automaticamente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la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2"/>
                          </a:solidFill>
                          <a:effectLst/>
                        </a:rPr>
                        <a:t>dimensione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 err="1" smtClean="0">
                          <a:solidFill>
                            <a:schemeClr val="bg2"/>
                          </a:solidFill>
                          <a:effectLst/>
                        </a:rPr>
                        <a:t>length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del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margine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in </a:t>
                      </a:r>
                      <a:r>
                        <a:rPr lang="en-US" sz="1300" b="1" dirty="0" err="1">
                          <a:solidFill>
                            <a:schemeClr val="bg2"/>
                          </a:solidFill>
                          <a:effectLst/>
                        </a:rPr>
                        <a:t>px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300" b="1" dirty="0" err="1">
                          <a:solidFill>
                            <a:schemeClr val="bg2"/>
                          </a:solidFill>
                          <a:effectLst/>
                        </a:rPr>
                        <a:t>pt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300" b="1" dirty="0">
                          <a:solidFill>
                            <a:schemeClr val="bg2"/>
                          </a:solidFill>
                          <a:effectLst/>
                        </a:rPr>
                        <a:t>cm</a:t>
                      </a:r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, etc.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 di default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è 0px  (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. 5px)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>
                          <a:solidFill>
                            <a:schemeClr val="bg2"/>
                          </a:solidFill>
                          <a:effectLst/>
                        </a:rPr>
                        <a:t>%</a:t>
                      </a:r>
                      <a:endParaRPr lang="it-IT" sz="13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percentuale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rispetto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all’ampiezza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del box 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contenitore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 (</a:t>
                      </a:r>
                      <a:r>
                        <a:rPr lang="en-US" sz="1300" dirty="0" err="1" smtClean="0">
                          <a:solidFill>
                            <a:schemeClr val="bg2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. 5%</a:t>
                      </a:r>
                      <a:r>
                        <a:rPr lang="en-US" sz="1300" baseline="0" dirty="0" smtClean="0">
                          <a:solidFill>
                            <a:schemeClr val="bg2"/>
                          </a:solidFill>
                          <a:effectLst/>
                        </a:rPr>
                        <a:t>)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70" y="163229"/>
            <a:ext cx="2855348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ccia a sinistra 7"/>
          <p:cNvSpPr/>
          <p:nvPr/>
        </p:nvSpPr>
        <p:spPr bwMode="auto">
          <a:xfrm rot="10800000">
            <a:off x="5975667" y="742618"/>
            <a:ext cx="529516" cy="28138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5381"/>
            <a:ext cx="6336704" cy="792088"/>
          </a:xfrm>
        </p:spPr>
        <p:txBody>
          <a:bodyPr/>
          <a:lstStyle/>
          <a:p>
            <a:r>
              <a:rPr lang="it-IT" altLang="it-IT" dirty="0" err="1" smtClean="0"/>
              <a:t>Padding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307"/>
            <a:ext cx="5616624" cy="5742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"/>
            <a:ext cx="3527376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a sinistra 8"/>
          <p:cNvSpPr/>
          <p:nvPr/>
        </p:nvSpPr>
        <p:spPr bwMode="auto">
          <a:xfrm rot="10800000">
            <a:off x="4702768" y="2721002"/>
            <a:ext cx="913856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Ovale 3"/>
          <p:cNvSpPr/>
          <p:nvPr/>
        </p:nvSpPr>
        <p:spPr bwMode="auto">
          <a:xfrm>
            <a:off x="7267031" y="3891727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2492897"/>
            <a:ext cx="3527376" cy="4365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Freccia a sinistra 9"/>
          <p:cNvSpPr/>
          <p:nvPr/>
        </p:nvSpPr>
        <p:spPr bwMode="auto">
          <a:xfrm rot="5400000">
            <a:off x="8532250" y="2123061"/>
            <a:ext cx="379630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Parentesi graffa chiusa 4"/>
          <p:cNvSpPr/>
          <p:nvPr/>
        </p:nvSpPr>
        <p:spPr bwMode="auto">
          <a:xfrm>
            <a:off x="6372200" y="4675448"/>
            <a:ext cx="2592288" cy="1201824"/>
          </a:xfrm>
          <a:prstGeom prst="righ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>
            <a:off x="6365267" y="4588709"/>
            <a:ext cx="2680833" cy="1288563"/>
          </a:xfrm>
          <a:prstGeom prst="ellips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11560"/>
          </a:xfrm>
        </p:spPr>
        <p:txBody>
          <a:bodyPr/>
          <a:lstStyle/>
          <a:p>
            <a:r>
              <a:rPr lang="it-IT" altLang="it-IT" dirty="0"/>
              <a:t>CSS BOX </a:t>
            </a:r>
            <a:r>
              <a:rPr lang="it-IT" altLang="it-IT" dirty="0" smtClean="0"/>
              <a:t>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16832"/>
            <a:ext cx="8640960" cy="4392488"/>
          </a:xfrm>
        </p:spPr>
        <p:txBody>
          <a:bodyPr/>
          <a:lstStyle/>
          <a:p>
            <a:r>
              <a:rPr lang="it-IT" dirty="0" smtClean="0"/>
              <a:t>In HTML gli </a:t>
            </a:r>
            <a:r>
              <a:rPr lang="it-IT" dirty="0" smtClean="0">
                <a:solidFill>
                  <a:srgbClr val="FFFF00"/>
                </a:solidFill>
              </a:rPr>
              <a:t>elementi</a:t>
            </a:r>
            <a:r>
              <a:rPr lang="it-IT" dirty="0" smtClean="0"/>
              <a:t> possono essere visti come </a:t>
            </a:r>
            <a:r>
              <a:rPr lang="it-IT" dirty="0" smtClean="0">
                <a:solidFill>
                  <a:srgbClr val="FFFF00"/>
                </a:solidFill>
              </a:rPr>
              <a:t>Boxes</a:t>
            </a:r>
            <a:r>
              <a:rPr lang="it-IT" dirty="0" smtClean="0"/>
              <a:t> ovvero contenitori/riquadri</a:t>
            </a:r>
          </a:p>
          <a:p>
            <a:r>
              <a:rPr lang="it-IT" dirty="0" smtClean="0"/>
              <a:t>Ad essi si associa quello che viene definito   </a:t>
            </a:r>
            <a:r>
              <a:rPr lang="it-IT" dirty="0" smtClean="0">
                <a:solidFill>
                  <a:srgbClr val="FFFF00"/>
                </a:solidFill>
              </a:rPr>
              <a:t>Box Model </a:t>
            </a:r>
            <a:r>
              <a:rPr lang="it-IT" dirty="0" smtClean="0"/>
              <a:t>cioè un modello di organizzazione del contenuto dell’elemento</a:t>
            </a:r>
          </a:p>
          <a:p>
            <a:r>
              <a:rPr lang="it-IT" dirty="0" smtClean="0"/>
              <a:t>Utilizzando il </a:t>
            </a:r>
            <a:r>
              <a:rPr lang="it-IT" dirty="0">
                <a:solidFill>
                  <a:srgbClr val="FFFF00"/>
                </a:solidFill>
              </a:rPr>
              <a:t>Box Model</a:t>
            </a:r>
            <a:r>
              <a:rPr lang="it-IT" dirty="0" smtClean="0"/>
              <a:t>  i contenuti della pagina vengono  organizzato nell’ambito di riquadri (box).</a:t>
            </a:r>
          </a:p>
          <a:p>
            <a:endParaRPr lang="it-IT" dirty="0"/>
          </a:p>
        </p:txBody>
      </p:sp>
      <p:pic>
        <p:nvPicPr>
          <p:cNvPr id="1026" name="Picture 2" descr="http://www.codeproject.com/KB/HTML/754522/BOX_SCREEN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54" y="39728"/>
            <a:ext cx="2586587" cy="19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Contenuto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16832"/>
            <a:ext cx="7772400" cy="4114800"/>
          </a:xfrm>
        </p:spPr>
        <p:txBody>
          <a:bodyPr/>
          <a:lstStyle/>
          <a:p>
            <a:r>
              <a:rPr lang="it-IT" dirty="0" smtClean="0"/>
              <a:t>Oltre alle proprietà CSS già viste relative al testo, introduciamo le seguenti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Esempio</a:t>
            </a:r>
          </a:p>
          <a:p>
            <a:endParaRPr lang="it-IT" dirty="0"/>
          </a:p>
        </p:txBody>
      </p:sp>
      <p:graphicFrame>
        <p:nvGraphicFramePr>
          <p:cNvPr id="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21507"/>
              </p:ext>
            </p:extLst>
          </p:nvPr>
        </p:nvGraphicFramePr>
        <p:xfrm>
          <a:off x="323528" y="3212976"/>
          <a:ext cx="4176464" cy="1254251"/>
        </p:xfrm>
        <a:graphic>
          <a:graphicData uri="http://schemas.openxmlformats.org/drawingml/2006/table">
            <a:tbl>
              <a:tblPr/>
              <a:tblGrid>
                <a:gridCol w="1344963"/>
                <a:gridCol w="2831501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l’altezza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di un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elemento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la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larghezza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di un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elemento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44631"/>
              </p:ext>
            </p:extLst>
          </p:nvPr>
        </p:nvGraphicFramePr>
        <p:xfrm>
          <a:off x="4788024" y="3284984"/>
          <a:ext cx="4176464" cy="1837112"/>
        </p:xfrm>
        <a:graphic>
          <a:graphicData uri="http://schemas.openxmlformats.org/drawingml/2006/table">
            <a:tbl>
              <a:tblPr/>
              <a:tblGrid>
                <a:gridCol w="735170"/>
                <a:gridCol w="3441294"/>
              </a:tblGrid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342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>
                          <a:solidFill>
                            <a:srgbClr val="000000"/>
                          </a:solidFill>
                          <a:effectLst/>
                        </a:rPr>
                        <a:t>auto</a:t>
                      </a: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 browser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calcola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automaticamente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la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dimensione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px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pt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, cm, etc.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di default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è 0px  (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. 5px)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984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percentuale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 (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. 5%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60144"/>
            <a:ext cx="6803626" cy="7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9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Contenuto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72816"/>
            <a:ext cx="7772400" cy="4114800"/>
          </a:xfrm>
        </p:spPr>
        <p:txBody>
          <a:bodyPr/>
          <a:lstStyle/>
          <a:p>
            <a:r>
              <a:rPr lang="it-IT" dirty="0" smtClean="0"/>
              <a:t>Oltre alle proprietà CSS già viste relative al testo, introduciamo le seguenti</a:t>
            </a:r>
            <a:endParaRPr lang="it-IT" dirty="0"/>
          </a:p>
        </p:txBody>
      </p:sp>
      <p:graphicFrame>
        <p:nvGraphicFramePr>
          <p:cNvPr id="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81010"/>
              </p:ext>
            </p:extLst>
          </p:nvPr>
        </p:nvGraphicFramePr>
        <p:xfrm>
          <a:off x="323528" y="2957741"/>
          <a:ext cx="4824536" cy="852317"/>
        </p:xfrm>
        <a:graphic>
          <a:graphicData uri="http://schemas.openxmlformats.org/drawingml/2006/table">
            <a:tbl>
              <a:tblPr/>
              <a:tblGrid>
                <a:gridCol w="1553664"/>
                <a:gridCol w="3270872"/>
              </a:tblGrid>
              <a:tr h="45038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193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line-</a:t>
                      </a: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Imposta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la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distanza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tra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due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linee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del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testo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97065"/>
              </p:ext>
            </p:extLst>
          </p:nvPr>
        </p:nvGraphicFramePr>
        <p:xfrm>
          <a:off x="395536" y="4149080"/>
          <a:ext cx="4680520" cy="2561598"/>
        </p:xfrm>
        <a:graphic>
          <a:graphicData uri="http://schemas.openxmlformats.org/drawingml/2006/table">
            <a:tbl>
              <a:tblPr/>
              <a:tblGrid>
                <a:gridCol w="968384"/>
                <a:gridCol w="3712136"/>
              </a:tblGrid>
              <a:tr h="338924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8924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Una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interlinea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803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numero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numero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di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interlinee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specificato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. 2)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0144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Distanza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tra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due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linee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espressa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px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</a:rPr>
                        <a:t>pt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, cm, etc.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di default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è 0px  (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. 5px)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6803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in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percentuale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rispetto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all’altezza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del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contenitore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. 5%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488804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bidirezionale verticale 5"/>
          <p:cNvSpPr/>
          <p:nvPr/>
        </p:nvSpPr>
        <p:spPr bwMode="auto">
          <a:xfrm flipH="1">
            <a:off x="6228184" y="4653136"/>
            <a:ext cx="108012" cy="216024"/>
          </a:xfrm>
          <a:prstGeom prst="upDown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Freccia bidirezionale verticale 8"/>
          <p:cNvSpPr/>
          <p:nvPr/>
        </p:nvSpPr>
        <p:spPr bwMode="auto">
          <a:xfrm flipH="1">
            <a:off x="6452592" y="5013176"/>
            <a:ext cx="108012" cy="216024"/>
          </a:xfrm>
          <a:prstGeom prst="upDown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Freccia bidirezionale verticale 9"/>
          <p:cNvSpPr/>
          <p:nvPr/>
        </p:nvSpPr>
        <p:spPr bwMode="auto">
          <a:xfrm flipH="1">
            <a:off x="6696236" y="5373216"/>
            <a:ext cx="108012" cy="216024"/>
          </a:xfrm>
          <a:prstGeom prst="upDown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testo con doppia interlinea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97010"/>
            <a:ext cx="3488804" cy="326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" y="1772816"/>
            <a:ext cx="4288089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a sinistra 5"/>
          <p:cNvSpPr/>
          <p:nvPr/>
        </p:nvSpPr>
        <p:spPr bwMode="auto">
          <a:xfrm rot="10800000">
            <a:off x="4315704" y="5327517"/>
            <a:ext cx="913856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Allineamento dei 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844824"/>
            <a:ext cx="8568952" cy="5013176"/>
          </a:xfrm>
        </p:spPr>
        <p:txBody>
          <a:bodyPr/>
          <a:lstStyle/>
          <a:p>
            <a:r>
              <a:rPr lang="it-IT" dirty="0" smtClean="0"/>
              <a:t>La proprietà </a:t>
            </a:r>
            <a:r>
              <a:rPr lang="it-IT" dirty="0" smtClean="0">
                <a:solidFill>
                  <a:srgbClr val="FFFF00"/>
                </a:solidFill>
              </a:rPr>
              <a:t>display</a:t>
            </a:r>
            <a:r>
              <a:rPr lang="it-IT" dirty="0" smtClean="0"/>
              <a:t>, controlla come devono presentarsi più box definiti all’interno di una stessa pagina web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8500"/>
              </p:ext>
            </p:extLst>
          </p:nvPr>
        </p:nvGraphicFramePr>
        <p:xfrm>
          <a:off x="2123728" y="4941168"/>
          <a:ext cx="4752529" cy="1805990"/>
        </p:xfrm>
        <a:graphic>
          <a:graphicData uri="http://schemas.openxmlformats.org/drawingml/2006/table">
            <a:tbl>
              <a:tblPr/>
              <a:tblGrid>
                <a:gridCol w="829808"/>
                <a:gridCol w="3922721"/>
              </a:tblGrid>
              <a:tr h="35250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250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 box non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viene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visualizzato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21858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block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Viene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inserito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un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vai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-a-capo prima e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dopo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box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9118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inline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Il box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viene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visualizzato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senza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l’inserimento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di un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vai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-a-capo prima e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dopo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box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77638"/>
              </p:ext>
            </p:extLst>
          </p:nvPr>
        </p:nvGraphicFramePr>
        <p:xfrm>
          <a:off x="1763688" y="3717032"/>
          <a:ext cx="5472608" cy="99633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</a:tblGrid>
              <a:tr h="526484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9849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display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se un box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deve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essere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visualizzato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e con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quali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modalità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2400" cy="1143000"/>
          </a:xfrm>
        </p:spPr>
        <p:txBody>
          <a:bodyPr/>
          <a:lstStyle/>
          <a:p>
            <a:r>
              <a:rPr lang="it-IT" dirty="0" smtClean="0"/>
              <a:t>Esempio di </a:t>
            </a:r>
            <a:br>
              <a:rPr lang="it-IT" dirty="0" smtClean="0"/>
            </a:br>
            <a:r>
              <a:rPr lang="it-IT" dirty="0" smtClean="0"/>
              <a:t>visualizzazione dei box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73729"/>
            <a:ext cx="205263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55000"/>
            <a:ext cx="2052638" cy="26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8458"/>
            <a:ext cx="4499992" cy="56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28" y="5447017"/>
            <a:ext cx="3470154" cy="142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5" y="1700808"/>
            <a:ext cx="8096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ccia a destra 10"/>
          <p:cNvSpPr/>
          <p:nvPr/>
        </p:nvSpPr>
        <p:spPr bwMode="auto">
          <a:xfrm rot="2082766">
            <a:off x="3171848" y="3399450"/>
            <a:ext cx="3296683" cy="360882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 rot="5400000">
            <a:off x="2221396" y="4157629"/>
            <a:ext cx="1921264" cy="360882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reccia a destra 3"/>
          <p:cNvSpPr/>
          <p:nvPr/>
        </p:nvSpPr>
        <p:spPr bwMode="auto">
          <a:xfrm>
            <a:off x="3491880" y="2060848"/>
            <a:ext cx="2016224" cy="360882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Ovale 12"/>
          <p:cNvSpPr/>
          <p:nvPr/>
        </p:nvSpPr>
        <p:spPr bwMode="auto">
          <a:xfrm>
            <a:off x="467544" y="1620625"/>
            <a:ext cx="1584176" cy="448498"/>
          </a:xfrm>
          <a:prstGeom prst="ellips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Posizionamento dei box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844824"/>
            <a:ext cx="8568952" cy="5013176"/>
          </a:xfrm>
        </p:spPr>
        <p:txBody>
          <a:bodyPr/>
          <a:lstStyle/>
          <a:p>
            <a:r>
              <a:rPr lang="it-IT" dirty="0" smtClean="0"/>
              <a:t>La proprietà </a:t>
            </a:r>
            <a:r>
              <a:rPr lang="it-IT" dirty="0" smtClean="0">
                <a:solidFill>
                  <a:srgbClr val="FFFF00"/>
                </a:solidFill>
              </a:rPr>
              <a:t>position</a:t>
            </a:r>
            <a:r>
              <a:rPr lang="it-IT" dirty="0" smtClean="0"/>
              <a:t>, controlla dove deve essere posizionato un box all’interno di una pagina web (o di un box contenitore)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91268"/>
              </p:ext>
            </p:extLst>
          </p:nvPr>
        </p:nvGraphicFramePr>
        <p:xfrm>
          <a:off x="611560" y="4941168"/>
          <a:ext cx="4752529" cy="1805990"/>
        </p:xfrm>
        <a:graphic>
          <a:graphicData uri="http://schemas.openxmlformats.org/drawingml/2006/table">
            <a:tbl>
              <a:tblPr/>
              <a:tblGrid>
                <a:gridCol w="829808"/>
                <a:gridCol w="3922721"/>
              </a:tblGrid>
              <a:tr h="35250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Valore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2507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static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La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posizione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del box è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fissata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dal browser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21858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dirty="0" smtClean="0">
                          <a:solidFill>
                            <a:srgbClr val="000000"/>
                          </a:solidFill>
                          <a:effectLst/>
                        </a:rPr>
                        <a:t>relative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effectLst/>
                        </a:rPr>
                        <a:t>L’elemento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 segue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ridimensionamento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del browser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9118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absolute</a:t>
                      </a:r>
                      <a:endParaRPr lang="it-IT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</a:rPr>
                        <a:t>La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posizione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del box è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determinata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dai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valori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delle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top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right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e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bottom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418" marR="55418" marT="55418" marB="55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921607"/>
              </p:ext>
            </p:extLst>
          </p:nvPr>
        </p:nvGraphicFramePr>
        <p:xfrm>
          <a:off x="611560" y="3573016"/>
          <a:ext cx="5472608" cy="99633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</a:tblGrid>
              <a:tr h="526484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Descrizione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9849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Specifica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il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posizionamento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del box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sulla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pagina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web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88497"/>
              </p:ext>
            </p:extLst>
          </p:nvPr>
        </p:nvGraphicFramePr>
        <p:xfrm>
          <a:off x="5868144" y="4622410"/>
          <a:ext cx="3168352" cy="2118255"/>
        </p:xfrm>
        <a:graphic>
          <a:graphicData uri="http://schemas.openxmlformats.org/drawingml/2006/table">
            <a:tbl>
              <a:tblPr/>
              <a:tblGrid>
                <a:gridCol w="745495"/>
                <a:gridCol w="2422857"/>
              </a:tblGrid>
              <a:tr h="37529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it-IT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Proprietà color dei</a:t>
                      </a:r>
                      <a:r>
                        <a:rPr lang="it-IT" sz="14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singoli bordi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it-IT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34923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top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distanza dal margine superiore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right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distanza dal margine destro</a:t>
                      </a: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bottom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distanza dal margine inferiore</a:t>
                      </a: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endParaRPr lang="it-IT" sz="12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distanza dal margine sinistro</a:t>
                      </a:r>
                    </a:p>
                    <a:p>
                      <a:pPr algn="ctr" fontAlgn="t"/>
                      <a:endParaRPr lang="it-IT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990" marR="34990" marT="34990" marB="34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8" name="Parentesi graffa aperta 7"/>
          <p:cNvSpPr/>
          <p:nvPr/>
        </p:nvSpPr>
        <p:spPr bwMode="auto">
          <a:xfrm>
            <a:off x="5580112" y="4725144"/>
            <a:ext cx="360040" cy="2016224"/>
          </a:xfrm>
          <a:prstGeom prst="leftBrace">
            <a:avLst/>
          </a:prstGeom>
          <a:noFill/>
          <a:ln w="28575">
            <a:solidFill>
              <a:schemeClr val="tx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Freccia a destra 8"/>
          <p:cNvSpPr/>
          <p:nvPr/>
        </p:nvSpPr>
        <p:spPr bwMode="auto">
          <a:xfrm rot="19769749">
            <a:off x="5116025" y="5831287"/>
            <a:ext cx="504056" cy="432048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6637" y="332656"/>
            <a:ext cx="7772400" cy="811560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145843" cy="464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3019425"/>
            <a:ext cx="2228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01208"/>
            <a:ext cx="2305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11560"/>
          </a:xfrm>
        </p:spPr>
        <p:txBody>
          <a:bodyPr/>
          <a:lstStyle/>
          <a:p>
            <a:r>
              <a:rPr lang="it-IT" dirty="0" smtClean="0"/>
              <a:t>Esercizio #1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81200"/>
            <a:ext cx="5688632" cy="4472136"/>
          </a:xfrm>
        </p:spPr>
        <p:txBody>
          <a:bodyPr/>
          <a:lstStyle/>
          <a:p>
            <a:r>
              <a:rPr lang="it-IT" dirty="0" smtClean="0"/>
              <a:t>Usando i CSS ed il BOX model applicato agli elementi HTML, implementare la seguente </a:t>
            </a:r>
          </a:p>
          <a:p>
            <a:pPr marL="0" indent="0">
              <a:buNone/>
            </a:pPr>
            <a:r>
              <a:rPr lang="it-IT" dirty="0" smtClean="0"/>
              <a:t>   pagina web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07" y="2442416"/>
            <a:ext cx="3051993" cy="440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548680"/>
            <a:ext cx="3960440" cy="595313"/>
          </a:xfrm>
        </p:spPr>
        <p:txBody>
          <a:bodyPr/>
          <a:lstStyle/>
          <a:p>
            <a:pPr>
              <a:defRPr/>
            </a:pPr>
            <a:r>
              <a:rPr lang="it-IT" altLang="it-IT" sz="4000" dirty="0" smtClean="0"/>
              <a:t>Concetto di BOX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4001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Un </a:t>
            </a:r>
            <a:r>
              <a:rPr lang="it-IT" dirty="0" smtClean="0">
                <a:solidFill>
                  <a:srgbClr val="FFFF00"/>
                </a:solidFill>
              </a:rPr>
              <a:t>box</a:t>
            </a:r>
            <a:r>
              <a:rPr lang="it-IT" dirty="0" smtClean="0"/>
              <a:t> è un’ area rettangolare costituita da:</a:t>
            </a:r>
          </a:p>
          <a:p>
            <a:r>
              <a:rPr lang="it-IT" dirty="0" smtClean="0">
                <a:solidFill>
                  <a:srgbClr val="FFFF00"/>
                </a:solidFill>
              </a:rPr>
              <a:t>Content</a:t>
            </a:r>
            <a:r>
              <a:rPr lang="it-IT" dirty="0" smtClean="0"/>
              <a:t>: testo o immagine da visualizzare</a:t>
            </a:r>
          </a:p>
          <a:p>
            <a:r>
              <a:rPr lang="it-IT" dirty="0" err="1" smtClean="0">
                <a:solidFill>
                  <a:srgbClr val="FFFF00"/>
                </a:solidFill>
              </a:rPr>
              <a:t>Padding</a:t>
            </a:r>
            <a:r>
              <a:rPr lang="it-IT" dirty="0" smtClean="0"/>
              <a:t>: area/spazio che circonda il contenuto </a:t>
            </a:r>
            <a:r>
              <a:rPr lang="it-IT" sz="2800" dirty="0" smtClean="0"/>
              <a:t>(l’area di </a:t>
            </a:r>
            <a:r>
              <a:rPr lang="it-IT" sz="2800" dirty="0" err="1" smtClean="0"/>
              <a:t>padding</a:t>
            </a:r>
            <a:r>
              <a:rPr lang="it-IT" sz="2800" dirty="0" smtClean="0"/>
              <a:t> è </a:t>
            </a:r>
            <a:r>
              <a:rPr lang="it-IT" sz="2800" dirty="0" err="1" smtClean="0"/>
              <a:t>trasperente</a:t>
            </a:r>
            <a:r>
              <a:rPr lang="it-IT" sz="2800" dirty="0" smtClean="0"/>
              <a:t>*)</a:t>
            </a:r>
          </a:p>
          <a:p>
            <a:r>
              <a:rPr lang="it-IT" dirty="0" smtClean="0">
                <a:solidFill>
                  <a:srgbClr val="FFFF00"/>
                </a:solidFill>
              </a:rPr>
              <a:t>Border</a:t>
            </a:r>
            <a:r>
              <a:rPr lang="it-IT" dirty="0" smtClean="0"/>
              <a:t>: cornice che delimita l’area di padding</a:t>
            </a:r>
          </a:p>
          <a:p>
            <a:r>
              <a:rPr lang="it-IT" dirty="0" smtClean="0">
                <a:solidFill>
                  <a:srgbClr val="FFFF00"/>
                </a:solidFill>
              </a:rPr>
              <a:t>Margin</a:t>
            </a:r>
            <a:r>
              <a:rPr lang="it-IT" dirty="0" smtClean="0"/>
              <a:t>: area/spazio collocata esternamente al bordo </a:t>
            </a:r>
            <a:r>
              <a:rPr lang="it-IT" sz="2400" dirty="0" smtClean="0"/>
              <a:t>(il margine è trasperente*)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216"/>
            <a:ext cx="25527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95536" y="624606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Per queste aree non  è possibile definire un colore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152"/>
            <a:ext cx="5760640" cy="811560"/>
          </a:xfrm>
        </p:spPr>
        <p:txBody>
          <a:bodyPr/>
          <a:lstStyle/>
          <a:p>
            <a:r>
              <a:rPr lang="it-IT" altLang="it-IT" dirty="0"/>
              <a:t>CSS BOX model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98578"/>
            <a:ext cx="5616624" cy="6059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56" y="-30832"/>
            <a:ext cx="3648635" cy="23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56" y="2276872"/>
            <a:ext cx="3562350" cy="448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Freccia a sinistra 9"/>
          <p:cNvSpPr/>
          <p:nvPr/>
        </p:nvSpPr>
        <p:spPr bwMode="auto">
          <a:xfrm rot="10800000">
            <a:off x="4572000" y="2456892"/>
            <a:ext cx="913856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Freccia a sinistra 10"/>
          <p:cNvSpPr/>
          <p:nvPr/>
        </p:nvSpPr>
        <p:spPr bwMode="auto">
          <a:xfrm rot="5400000">
            <a:off x="8039508" y="2183160"/>
            <a:ext cx="913856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2008" y="348580"/>
            <a:ext cx="7772400" cy="667544"/>
          </a:xfrm>
        </p:spPr>
        <p:txBody>
          <a:bodyPr/>
          <a:lstStyle/>
          <a:p>
            <a:r>
              <a:rPr lang="it-IT" altLang="it-IT" dirty="0"/>
              <a:t>CSS BOX 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289" y="1700808"/>
            <a:ext cx="8712968" cy="4114800"/>
          </a:xfrm>
        </p:spPr>
        <p:txBody>
          <a:bodyPr/>
          <a:lstStyle/>
          <a:p>
            <a:r>
              <a:rPr lang="it-IT" dirty="0" smtClean="0"/>
              <a:t>Corrispondenza fra gli elementi del modello ed il box visualizzato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73" y="2924944"/>
            <a:ext cx="3648635" cy="23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1" y="2928154"/>
            <a:ext cx="3648635" cy="23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2" y="3573016"/>
            <a:ext cx="3338778" cy="16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 bwMode="auto">
          <a:xfrm>
            <a:off x="4139952" y="3573016"/>
            <a:ext cx="648072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>
            <a:off x="3947700" y="3889902"/>
            <a:ext cx="984339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Freccia a destra 8"/>
          <p:cNvSpPr/>
          <p:nvPr/>
        </p:nvSpPr>
        <p:spPr bwMode="auto">
          <a:xfrm>
            <a:off x="3803685" y="4149080"/>
            <a:ext cx="1344379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Freccia a destra 9"/>
          <p:cNvSpPr/>
          <p:nvPr/>
        </p:nvSpPr>
        <p:spPr bwMode="auto">
          <a:xfrm>
            <a:off x="3482116" y="4408258"/>
            <a:ext cx="1737956" cy="10086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11560"/>
          </a:xfrm>
        </p:spPr>
        <p:txBody>
          <a:bodyPr/>
          <a:lstStyle/>
          <a:p>
            <a:r>
              <a:rPr lang="it-IT" dirty="0" smtClean="0"/>
              <a:t>Matematica del Box Model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59260"/>
            <a:ext cx="9108504" cy="5157192"/>
          </a:xfrm>
        </p:spPr>
        <p:txBody>
          <a:bodyPr/>
          <a:lstStyle/>
          <a:p>
            <a:r>
              <a:rPr lang="it-IT" sz="2800" dirty="0" smtClean="0"/>
              <a:t>Per il calcolo dell’ampiezza ed altezza di ciascun elemento HTML che segue le specifiche CSS del Box Model, applicare quanto segue</a:t>
            </a:r>
          </a:p>
          <a:p>
            <a:r>
              <a:rPr lang="en-US" sz="2400" i="1" dirty="0" err="1" smtClean="0">
                <a:solidFill>
                  <a:srgbClr val="FFFF00"/>
                </a:solidFill>
              </a:rPr>
              <a:t>AmpiezzaTotale</a:t>
            </a:r>
            <a:r>
              <a:rPr lang="en-US" sz="2400" i="1" dirty="0" smtClean="0">
                <a:solidFill>
                  <a:srgbClr val="FFFF00"/>
                </a:solidFill>
              </a:rPr>
              <a:t>=  </a:t>
            </a:r>
            <a:r>
              <a:rPr lang="en-US" sz="2400" i="1" dirty="0">
                <a:solidFill>
                  <a:srgbClr val="FFFF00"/>
                </a:solidFill>
              </a:rPr>
              <a:t>width + left padding + right padding + left border + right border + left margin + right margin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it-IT" sz="2400" i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335000"/>
            <a:ext cx="3154691" cy="16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 bwMode="auto">
          <a:xfrm flipH="1">
            <a:off x="4758196" y="4318976"/>
            <a:ext cx="488102" cy="168628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577" y="3933056"/>
            <a:ext cx="3485249" cy="267765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FF00"/>
                </a:solidFill>
              </a:rPr>
              <a:t>AltezzaTotale</a:t>
            </a:r>
            <a:r>
              <a:rPr lang="en-US" sz="2400" i="1" dirty="0">
                <a:solidFill>
                  <a:srgbClr val="FFFF00"/>
                </a:solidFill>
              </a:rPr>
              <a:t>=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height </a:t>
            </a:r>
            <a:r>
              <a:rPr lang="en-US" sz="2400" i="1" dirty="0">
                <a:solidFill>
                  <a:srgbClr val="FFFF00"/>
                </a:solidFill>
              </a:rPr>
              <a:t>+ top padding +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bottom </a:t>
            </a:r>
            <a:r>
              <a:rPr lang="en-US" sz="2400" i="1" dirty="0">
                <a:solidFill>
                  <a:srgbClr val="FFFF00"/>
                </a:solidFill>
              </a:rPr>
              <a:t>padding +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top </a:t>
            </a:r>
            <a:r>
              <a:rPr lang="en-US" sz="2400" i="1" dirty="0">
                <a:solidFill>
                  <a:srgbClr val="FFFF00"/>
                </a:solidFill>
              </a:rPr>
              <a:t>border +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bottom </a:t>
            </a:r>
            <a:r>
              <a:rPr lang="en-US" sz="2400" i="1" dirty="0">
                <a:solidFill>
                  <a:srgbClr val="FFFF00"/>
                </a:solidFill>
              </a:rPr>
              <a:t>border +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top </a:t>
            </a:r>
            <a:r>
              <a:rPr lang="en-US" sz="2400" i="1" dirty="0">
                <a:solidFill>
                  <a:srgbClr val="FFFF00"/>
                </a:solidFill>
              </a:rPr>
              <a:t>margin + 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r>
              <a:rPr lang="en-US" sz="2400" i="1" dirty="0" smtClean="0">
                <a:solidFill>
                  <a:srgbClr val="FFFF00"/>
                </a:solidFill>
              </a:rPr>
              <a:t>bottom </a:t>
            </a:r>
            <a:r>
              <a:rPr lang="en-US" sz="2400" i="1" dirty="0">
                <a:solidFill>
                  <a:srgbClr val="FFFF00"/>
                </a:solidFill>
              </a:rPr>
              <a:t>margin</a:t>
            </a:r>
          </a:p>
        </p:txBody>
      </p:sp>
      <p:sp>
        <p:nvSpPr>
          <p:cNvPr id="8" name="Curved Right Arrow 7"/>
          <p:cNvSpPr/>
          <p:nvPr/>
        </p:nvSpPr>
        <p:spPr bwMode="auto">
          <a:xfrm rot="5400000">
            <a:off x="2636407" y="2413068"/>
            <a:ext cx="576064" cy="3267800"/>
          </a:xfrm>
          <a:prstGeom prst="curvedRightArrow">
            <a:avLst/>
          </a:prstGeom>
          <a:solidFill>
            <a:schemeClr val="tx1">
              <a:lumMod val="9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883568"/>
          </a:xfrm>
        </p:spPr>
        <p:txBody>
          <a:bodyPr/>
          <a:lstStyle/>
          <a:p>
            <a:r>
              <a:rPr lang="it-IT" altLang="it-IT" dirty="0"/>
              <a:t>CSS BOX 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993" y="1700808"/>
            <a:ext cx="8832230" cy="5040560"/>
          </a:xfrm>
        </p:spPr>
        <p:txBody>
          <a:bodyPr/>
          <a:lstStyle/>
          <a:p>
            <a:pPr marL="0" indent="0">
              <a:buNone/>
            </a:pPr>
            <a:r>
              <a:rPr lang="it-IT" sz="3000" dirty="0" smtClean="0"/>
              <a:t>Le dimensioni delle componenti:</a:t>
            </a:r>
          </a:p>
          <a:p>
            <a:r>
              <a:rPr lang="it-IT" sz="2800" dirty="0" err="1" smtClean="0">
                <a:solidFill>
                  <a:srgbClr val="FFFF00"/>
                </a:solidFill>
              </a:rPr>
              <a:t>Margin</a:t>
            </a:r>
            <a:endParaRPr lang="it-IT" sz="2800" dirty="0" smtClean="0">
              <a:solidFill>
                <a:srgbClr val="FFFF00"/>
              </a:solidFill>
            </a:endParaRPr>
          </a:p>
          <a:p>
            <a:r>
              <a:rPr lang="it-IT" sz="2800" dirty="0" err="1" smtClean="0">
                <a:solidFill>
                  <a:srgbClr val="FFFF00"/>
                </a:solidFill>
              </a:rPr>
              <a:t>Border</a:t>
            </a:r>
            <a:endParaRPr lang="it-IT" sz="2800" dirty="0" smtClean="0">
              <a:solidFill>
                <a:srgbClr val="FFFF00"/>
              </a:solidFill>
            </a:endParaRPr>
          </a:p>
          <a:p>
            <a:r>
              <a:rPr lang="it-IT" sz="2800" dirty="0" err="1" smtClean="0">
                <a:solidFill>
                  <a:srgbClr val="FFFF00"/>
                </a:solidFill>
              </a:rPr>
              <a:t>Padding</a:t>
            </a:r>
            <a:endParaRPr lang="it-IT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it-IT" sz="3000" dirty="0" smtClean="0"/>
          </a:p>
          <a:p>
            <a:pPr marL="0" indent="0">
              <a:buNone/>
            </a:pPr>
            <a:r>
              <a:rPr lang="it-IT" sz="3000" dirty="0" smtClean="0"/>
              <a:t>Possono essere definite in modo:</a:t>
            </a:r>
          </a:p>
          <a:p>
            <a:r>
              <a:rPr lang="it-IT" sz="3000" dirty="0" smtClean="0">
                <a:solidFill>
                  <a:srgbClr val="FFFF00"/>
                </a:solidFill>
              </a:rPr>
              <a:t>uniforme</a:t>
            </a:r>
            <a:r>
              <a:rPr lang="it-IT" sz="3000" dirty="0" smtClean="0"/>
              <a:t>: specificando un solo valore (che vale per tutti i segmenti </a:t>
            </a:r>
            <a:r>
              <a:rPr lang="it-IT" sz="3000" dirty="0" smtClean="0">
                <a:solidFill>
                  <a:srgbClr val="FFC000"/>
                </a:solidFill>
              </a:rPr>
              <a:t>top, right, bottom, </a:t>
            </a:r>
            <a:r>
              <a:rPr lang="it-IT" sz="3000" dirty="0" err="1" smtClean="0">
                <a:solidFill>
                  <a:srgbClr val="FFC000"/>
                </a:solidFill>
              </a:rPr>
              <a:t>left</a:t>
            </a:r>
            <a:r>
              <a:rPr lang="it-IT" sz="3000" dirty="0" smtClean="0"/>
              <a:t>)</a:t>
            </a:r>
          </a:p>
          <a:p>
            <a:r>
              <a:rPr lang="it-IT" sz="3000" dirty="0" smtClean="0">
                <a:solidFill>
                  <a:srgbClr val="FFFF00"/>
                </a:solidFill>
              </a:rPr>
              <a:t>differenziato</a:t>
            </a:r>
            <a:r>
              <a:rPr lang="it-IT" sz="3000" dirty="0" smtClean="0"/>
              <a:t>: specificando i singoli valori, uno per ciascun segmento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76872"/>
            <a:ext cx="3298996" cy="21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5381"/>
            <a:ext cx="6336704" cy="792088"/>
          </a:xfrm>
        </p:spPr>
        <p:txBody>
          <a:bodyPr/>
          <a:lstStyle/>
          <a:p>
            <a:r>
              <a:rPr lang="it-IT" altLang="it-IT" dirty="0"/>
              <a:t>CSS BOX 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307"/>
            <a:ext cx="5616624" cy="5742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"/>
            <a:ext cx="3527376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a sinistra 8"/>
          <p:cNvSpPr/>
          <p:nvPr/>
        </p:nvSpPr>
        <p:spPr bwMode="auto">
          <a:xfrm rot="10800000">
            <a:off x="4702768" y="2721002"/>
            <a:ext cx="913856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Ovale 3"/>
          <p:cNvSpPr/>
          <p:nvPr/>
        </p:nvSpPr>
        <p:spPr bwMode="auto">
          <a:xfrm>
            <a:off x="7267031" y="3891727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2492897"/>
            <a:ext cx="3527376" cy="4365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Freccia a sinistra 9"/>
          <p:cNvSpPr/>
          <p:nvPr/>
        </p:nvSpPr>
        <p:spPr bwMode="auto">
          <a:xfrm rot="5400000">
            <a:off x="8532250" y="2123061"/>
            <a:ext cx="379630" cy="648072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Parentesi graffa chiusa 4"/>
          <p:cNvSpPr/>
          <p:nvPr/>
        </p:nvSpPr>
        <p:spPr bwMode="auto">
          <a:xfrm>
            <a:off x="6372200" y="4675448"/>
            <a:ext cx="2592288" cy="1201824"/>
          </a:xfrm>
          <a:prstGeom prst="righ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>
            <a:off x="6365267" y="4588709"/>
            <a:ext cx="2680833" cy="1288563"/>
          </a:xfrm>
          <a:prstGeom prst="ellips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Analisi delle singoli componenti del Box Model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7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1092</Words>
  <Application>Microsoft Office PowerPoint</Application>
  <PresentationFormat>On-screen Show (4:3)</PresentationFormat>
  <Paragraphs>281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Impact</vt:lpstr>
      <vt:lpstr>Monotype Sorts</vt:lpstr>
      <vt:lpstr>Tahoma</vt:lpstr>
      <vt:lpstr>Times New Roman</vt:lpstr>
      <vt:lpstr>Verdana</vt:lpstr>
      <vt:lpstr>Vortice</vt:lpstr>
      <vt:lpstr>PowerPoint Presentation</vt:lpstr>
      <vt:lpstr>CSS BOX Model</vt:lpstr>
      <vt:lpstr>Concetto di BOX </vt:lpstr>
      <vt:lpstr>CSS BOX model</vt:lpstr>
      <vt:lpstr>CSS BOX model</vt:lpstr>
      <vt:lpstr>Matematica del Box Model</vt:lpstr>
      <vt:lpstr>CSS BOX model</vt:lpstr>
      <vt:lpstr>CSS BOX model</vt:lpstr>
      <vt:lpstr>Analisi delle singoli componenti del Box Model</vt:lpstr>
      <vt:lpstr>Margini</vt:lpstr>
      <vt:lpstr>Margini</vt:lpstr>
      <vt:lpstr>Margini</vt:lpstr>
      <vt:lpstr>Margini</vt:lpstr>
      <vt:lpstr>Bordi</vt:lpstr>
      <vt:lpstr>Bordi - Impostazione uniforme</vt:lpstr>
      <vt:lpstr>Bordi Impostazione differenziata</vt:lpstr>
      <vt:lpstr>Esempio – Bordi impostazione                 differenziata</vt:lpstr>
      <vt:lpstr>Padding</vt:lpstr>
      <vt:lpstr>Padding</vt:lpstr>
      <vt:lpstr>Contenuto</vt:lpstr>
      <vt:lpstr>Contenuto</vt:lpstr>
      <vt:lpstr>Esempio di testo con doppia interlinea</vt:lpstr>
      <vt:lpstr>Allineamento dei box</vt:lpstr>
      <vt:lpstr>Esempio di  visualizzazione dei box</vt:lpstr>
      <vt:lpstr>Posizionamento dei box</vt:lpstr>
      <vt:lpstr>Esempio</vt:lpstr>
      <vt:lpstr>Esercizi</vt:lpstr>
      <vt:lpstr>Esercizio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Zucchini</dc:creator>
  <cp:lastModifiedBy>Marco Zucchini</cp:lastModifiedBy>
  <cp:revision>131</cp:revision>
  <dcterms:created xsi:type="dcterms:W3CDTF">2015-10-14T16:11:01Z</dcterms:created>
  <dcterms:modified xsi:type="dcterms:W3CDTF">2017-01-08T19:20:46Z</dcterms:modified>
</cp:coreProperties>
</file>