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4" r:id="rId2"/>
    <p:sldId id="272" r:id="rId3"/>
    <p:sldId id="298" r:id="rId4"/>
    <p:sldId id="299" r:id="rId5"/>
    <p:sldId id="302" r:id="rId6"/>
    <p:sldId id="300" r:id="rId7"/>
    <p:sldId id="303" r:id="rId8"/>
    <p:sldId id="314" r:id="rId9"/>
    <p:sldId id="309" r:id="rId10"/>
    <p:sldId id="307" r:id="rId11"/>
    <p:sldId id="308" r:id="rId12"/>
    <p:sldId id="304" r:id="rId13"/>
    <p:sldId id="310" r:id="rId14"/>
    <p:sldId id="311" r:id="rId15"/>
    <p:sldId id="312" r:id="rId16"/>
    <p:sldId id="305" r:id="rId17"/>
    <p:sldId id="284" r:id="rId18"/>
    <p:sldId id="313" r:id="rId19"/>
    <p:sldId id="315" r:id="rId20"/>
    <p:sldId id="301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061E2-0B43-4207-BE29-FD9E2DA84F9B}" type="datetimeFigureOut">
              <a:rPr lang="it-IT" smtClean="0"/>
              <a:t>28/01/2017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AF4C1-8C53-447B-996A-D748699154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608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6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439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.org/TR/css3-transition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transitions/#animatable-properties-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4"/>
          <p:cNvSpPr>
            <a:spLocks noChangeArrowheads="1" noChangeShapeType="1" noTextEdit="1"/>
          </p:cNvSpPr>
          <p:nvPr/>
        </p:nvSpPr>
        <p:spPr bwMode="auto">
          <a:xfrm>
            <a:off x="2916238" y="1052513"/>
            <a:ext cx="2806700" cy="19526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it-IT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CSS</a:t>
            </a:r>
          </a:p>
        </p:txBody>
      </p:sp>
      <p:sp>
        <p:nvSpPr>
          <p:cNvPr id="4099" name="WordArt 5"/>
          <p:cNvSpPr>
            <a:spLocks noChangeArrowheads="1" noChangeShapeType="1" noTextEdit="1"/>
          </p:cNvSpPr>
          <p:nvPr/>
        </p:nvSpPr>
        <p:spPr bwMode="auto">
          <a:xfrm>
            <a:off x="2971800" y="4005064"/>
            <a:ext cx="3456806" cy="57606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7088"/>
              </a:avLst>
            </a:prstTxWarp>
          </a:bodyPr>
          <a:lstStyle/>
          <a:p>
            <a:pPr algn="ctr"/>
            <a:r>
              <a:rPr lang="it-IT" sz="3600" kern="10" dirty="0" err="1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Transitions</a:t>
            </a:r>
            <a:endParaRPr lang="it-IT" sz="36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2971800" y="56388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 altLang="it-IT" sz="1800" b="1">
                <a:solidFill>
                  <a:srgbClr val="FFCC00"/>
                </a:solidFill>
                <a:latin typeface="Verdana" pitchFamily="34" charset="0"/>
              </a:rPr>
              <a:t>a cura di Marco Zucchini</a:t>
            </a:r>
            <a:endParaRPr lang="it-IT" altLang="it-IT" sz="2400" b="1">
              <a:solidFill>
                <a:srgbClr val="FFCC00"/>
              </a:solidFill>
              <a:latin typeface="Verdana" pitchFamily="34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4012307" y="6005513"/>
            <a:ext cx="1375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 altLang="it-IT" sz="1800" dirty="0">
                <a:cs typeface="Times New Roman" pitchFamily="18" charset="0"/>
              </a:rPr>
              <a:t>© </a:t>
            </a:r>
            <a:r>
              <a:rPr lang="it-IT" altLang="it-IT" sz="1800" dirty="0" smtClean="0">
                <a:cs typeface="Times New Roman" pitchFamily="18" charset="0"/>
              </a:rPr>
              <a:t>2015</a:t>
            </a:r>
            <a:endParaRPr lang="it-IT" altLang="it-IT" sz="1800" dirty="0"/>
          </a:p>
        </p:txBody>
      </p:sp>
      <p:sp>
        <p:nvSpPr>
          <p:cNvPr id="2" name="Rettangolo 1"/>
          <p:cNvSpPr/>
          <p:nvPr/>
        </p:nvSpPr>
        <p:spPr>
          <a:xfrm rot="1560201">
            <a:off x="5653045" y="2415290"/>
            <a:ext cx="625491" cy="923330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it-IT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2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1008112"/>
          </a:xfrm>
        </p:spPr>
        <p:txBody>
          <a:bodyPr/>
          <a:lstStyle/>
          <a:p>
            <a:r>
              <a:rPr lang="it-IT" dirty="0"/>
              <a:t>Proprietà delle </a:t>
            </a:r>
            <a:r>
              <a:rPr lang="it-IT" dirty="0" err="1"/>
              <a:t>Transitions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844824"/>
            <a:ext cx="8280920" cy="4320480"/>
          </a:xfrm>
        </p:spPr>
        <p:txBody>
          <a:bodyPr/>
          <a:lstStyle/>
          <a:p>
            <a:r>
              <a:rPr lang="it-IT" dirty="0" err="1" smtClean="0">
                <a:solidFill>
                  <a:srgbClr val="FFFF00"/>
                </a:solidFill>
                <a:effectLst/>
              </a:rPr>
              <a:t>transition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-delay: </a:t>
            </a:r>
            <a:r>
              <a:rPr lang="it-IT" dirty="0" smtClean="0">
                <a:solidFill>
                  <a:schemeClr val="tx2"/>
                </a:solidFill>
                <a:effectLst/>
              </a:rPr>
              <a:t>consente di ritardare l’inizio dell’esecuzione della transizione di un certo numero di secondi.</a:t>
            </a:r>
          </a:p>
          <a:p>
            <a:r>
              <a:rPr lang="it-IT" dirty="0">
                <a:solidFill>
                  <a:schemeClr val="tx2"/>
                </a:solidFill>
                <a:effectLst/>
              </a:rPr>
              <a:t>Il valore della proprietà è espresso in secondi (es. </a:t>
            </a:r>
            <a:r>
              <a:rPr lang="it-IT" dirty="0">
                <a:solidFill>
                  <a:srgbClr val="FFFF00"/>
                </a:solidFill>
                <a:effectLst/>
              </a:rPr>
              <a:t>1s</a:t>
            </a:r>
            <a:r>
              <a:rPr lang="it-IT" dirty="0">
                <a:solidFill>
                  <a:schemeClr val="tx2"/>
                </a:solidFill>
                <a:effectLst/>
              </a:rPr>
              <a:t>, </a:t>
            </a:r>
            <a:r>
              <a:rPr lang="it-IT" dirty="0">
                <a:solidFill>
                  <a:srgbClr val="FFFF00"/>
                </a:solidFill>
                <a:effectLst/>
              </a:rPr>
              <a:t>2s</a:t>
            </a:r>
            <a:r>
              <a:rPr lang="it-IT" dirty="0">
                <a:solidFill>
                  <a:schemeClr val="tx2"/>
                </a:solidFill>
                <a:effectLst/>
              </a:rPr>
              <a:t> … default </a:t>
            </a:r>
            <a:r>
              <a:rPr lang="it-IT" dirty="0">
                <a:solidFill>
                  <a:srgbClr val="FFFF00"/>
                </a:solidFill>
                <a:effectLst/>
              </a:rPr>
              <a:t>0s</a:t>
            </a:r>
            <a:r>
              <a:rPr lang="it-IT" dirty="0">
                <a:solidFill>
                  <a:schemeClr val="tx2"/>
                </a:solidFill>
                <a:effectLst/>
              </a:rPr>
              <a:t> che </a:t>
            </a:r>
            <a:r>
              <a:rPr lang="it-IT" dirty="0" smtClean="0">
                <a:solidFill>
                  <a:schemeClr val="tx2"/>
                </a:solidFill>
                <a:effectLst/>
              </a:rPr>
              <a:t>implica nessun ritardo di inizio transizione)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 </a:t>
            </a:r>
            <a:endParaRPr lang="it-IT" dirty="0">
              <a:solidFill>
                <a:srgbClr val="FFFF00"/>
              </a:solidFill>
              <a:effectLst/>
            </a:endParaRPr>
          </a:p>
          <a:p>
            <a:endParaRPr lang="it-IT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6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1008112"/>
          </a:xfrm>
        </p:spPr>
        <p:txBody>
          <a:bodyPr/>
          <a:lstStyle/>
          <a:p>
            <a:r>
              <a:rPr lang="it-IT" dirty="0"/>
              <a:t>Proprietà delle </a:t>
            </a:r>
            <a:r>
              <a:rPr lang="it-IT" dirty="0" err="1"/>
              <a:t>Transitions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752528"/>
          </a:xfrm>
        </p:spPr>
        <p:txBody>
          <a:bodyPr/>
          <a:lstStyle/>
          <a:p>
            <a:r>
              <a:rPr lang="it-IT" dirty="0" err="1" smtClean="0">
                <a:solidFill>
                  <a:srgbClr val="FFFF00"/>
                </a:solidFill>
                <a:effectLst/>
              </a:rPr>
              <a:t>transition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-timing-</a:t>
            </a:r>
            <a:r>
              <a:rPr lang="it-IT" dirty="0" err="1" smtClean="0">
                <a:solidFill>
                  <a:srgbClr val="FFFF00"/>
                </a:solidFill>
                <a:effectLst/>
              </a:rPr>
              <a:t>function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: </a:t>
            </a:r>
            <a:r>
              <a:rPr lang="it-IT" dirty="0" smtClean="0">
                <a:solidFill>
                  <a:schemeClr val="tx2"/>
                </a:solidFill>
                <a:effectLst/>
              </a:rPr>
              <a:t>imposta la modalità di ripartizione del tempo per la realizzazione della transizione</a:t>
            </a:r>
          </a:p>
          <a:p>
            <a:r>
              <a:rPr lang="it-IT" dirty="0" smtClean="0">
                <a:solidFill>
                  <a:schemeClr val="tx2"/>
                </a:solidFill>
                <a:effectLst/>
              </a:rPr>
              <a:t>Valori possibili:</a:t>
            </a:r>
          </a:p>
          <a:p>
            <a:pPr lvl="1"/>
            <a:r>
              <a:rPr lang="it-IT" sz="2000" b="1" dirty="0" err="1">
                <a:solidFill>
                  <a:srgbClr val="FFFF00"/>
                </a:solidFill>
                <a:effectLst/>
              </a:rPr>
              <a:t>ease</a:t>
            </a:r>
            <a:r>
              <a:rPr lang="it-IT" sz="2000" dirty="0">
                <a:solidFill>
                  <a:srgbClr val="FFFF00"/>
                </a:solidFill>
                <a:effectLst/>
              </a:rPr>
              <a:t>;</a:t>
            </a:r>
          </a:p>
          <a:p>
            <a:pPr lvl="1"/>
            <a:r>
              <a:rPr lang="it-IT" sz="2000" b="1" dirty="0">
                <a:solidFill>
                  <a:srgbClr val="FFFF00"/>
                </a:solidFill>
                <a:effectLst/>
              </a:rPr>
              <a:t>linear</a:t>
            </a:r>
            <a:r>
              <a:rPr lang="it-IT" sz="2000" dirty="0" smtClean="0">
                <a:solidFill>
                  <a:srgbClr val="FFFF00"/>
                </a:solidFill>
                <a:effectLst/>
              </a:rPr>
              <a:t>;  </a:t>
            </a:r>
            <a:r>
              <a:rPr lang="it-IT" sz="2000" dirty="0" smtClean="0">
                <a:solidFill>
                  <a:schemeClr val="tx2"/>
                </a:solidFill>
                <a:effectLst/>
              </a:rPr>
              <a:t>// suddivisione lineare del tempo (default)</a:t>
            </a:r>
            <a:endParaRPr lang="it-IT" sz="2000" dirty="0">
              <a:solidFill>
                <a:schemeClr val="tx2"/>
              </a:solidFill>
              <a:effectLst/>
            </a:endParaRPr>
          </a:p>
          <a:p>
            <a:pPr lvl="1"/>
            <a:r>
              <a:rPr lang="it-IT" sz="2000" b="1" dirty="0" err="1">
                <a:solidFill>
                  <a:srgbClr val="FFFF00"/>
                </a:solidFill>
                <a:effectLst/>
              </a:rPr>
              <a:t>ease</a:t>
            </a:r>
            <a:r>
              <a:rPr lang="it-IT" sz="2000" b="1" dirty="0">
                <a:solidFill>
                  <a:srgbClr val="FFFF00"/>
                </a:solidFill>
                <a:effectLst/>
              </a:rPr>
              <a:t>-in</a:t>
            </a:r>
            <a:r>
              <a:rPr lang="it-IT" sz="2000" dirty="0">
                <a:solidFill>
                  <a:srgbClr val="FFFF00"/>
                </a:solidFill>
                <a:effectLst/>
              </a:rPr>
              <a:t>;</a:t>
            </a:r>
          </a:p>
          <a:p>
            <a:pPr lvl="1"/>
            <a:r>
              <a:rPr lang="it-IT" sz="2000" b="1" dirty="0" err="1">
                <a:solidFill>
                  <a:srgbClr val="FFFF00"/>
                </a:solidFill>
                <a:effectLst/>
              </a:rPr>
              <a:t>ease</a:t>
            </a:r>
            <a:r>
              <a:rPr lang="it-IT" sz="2000" b="1" dirty="0">
                <a:solidFill>
                  <a:srgbClr val="FFFF00"/>
                </a:solidFill>
                <a:effectLst/>
              </a:rPr>
              <a:t>-out</a:t>
            </a:r>
            <a:r>
              <a:rPr lang="it-IT" sz="2000" dirty="0">
                <a:solidFill>
                  <a:srgbClr val="FFFF00"/>
                </a:solidFill>
                <a:effectLst/>
              </a:rPr>
              <a:t>;</a:t>
            </a:r>
          </a:p>
          <a:p>
            <a:pPr lvl="1"/>
            <a:r>
              <a:rPr lang="it-IT" sz="2000" b="1" dirty="0" err="1">
                <a:solidFill>
                  <a:srgbClr val="FFFF00"/>
                </a:solidFill>
                <a:effectLst/>
              </a:rPr>
              <a:t>ease</a:t>
            </a:r>
            <a:r>
              <a:rPr lang="it-IT" sz="2000" b="1" dirty="0">
                <a:solidFill>
                  <a:srgbClr val="FFFF00"/>
                </a:solidFill>
                <a:effectLst/>
              </a:rPr>
              <a:t>-in-out</a:t>
            </a:r>
            <a:r>
              <a:rPr lang="it-IT" sz="2000" dirty="0">
                <a:solidFill>
                  <a:srgbClr val="FFFF00"/>
                </a:solidFill>
                <a:effectLst/>
              </a:rPr>
              <a:t>;</a:t>
            </a:r>
          </a:p>
          <a:p>
            <a:pPr lvl="1"/>
            <a:r>
              <a:rPr lang="it-IT" sz="2000" b="1" dirty="0" err="1" smtClean="0">
                <a:solidFill>
                  <a:srgbClr val="FFFF00"/>
                </a:solidFill>
                <a:effectLst/>
              </a:rPr>
              <a:t>cubic-bezier</a:t>
            </a:r>
            <a:r>
              <a:rPr lang="it-IT" sz="2000" b="1" dirty="0" smtClean="0">
                <a:solidFill>
                  <a:srgbClr val="FFFF00"/>
                </a:solidFill>
                <a:effectLst/>
              </a:rPr>
              <a:t>;</a:t>
            </a:r>
            <a:r>
              <a:rPr lang="it-IT" sz="2000" dirty="0">
                <a:effectLst/>
              </a:rPr>
              <a:t> </a:t>
            </a:r>
            <a:r>
              <a:rPr lang="it-IT" sz="2000" dirty="0" smtClean="0">
                <a:effectLst/>
              </a:rPr>
              <a:t>consente la realizzazione di funzioni personalizzate.</a:t>
            </a:r>
            <a:endParaRPr lang="it-IT" sz="2000" dirty="0">
              <a:effectLst/>
            </a:endParaRPr>
          </a:p>
          <a:p>
            <a:endParaRPr lang="it-IT" dirty="0">
              <a:solidFill>
                <a:schemeClr val="tx2"/>
              </a:solidFill>
              <a:effectLst/>
            </a:endParaRPr>
          </a:p>
          <a:p>
            <a:endParaRPr lang="it-IT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62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844824"/>
            <a:ext cx="7772400" cy="4114800"/>
          </a:xfrm>
        </p:spPr>
        <p:txBody>
          <a:bodyPr/>
          <a:lstStyle/>
          <a:p>
            <a:r>
              <a:rPr lang="it-IT" dirty="0" smtClean="0"/>
              <a:t>Realizzazione di un diagramma a barre dinamico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6912"/>
            <a:ext cx="4248472" cy="407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2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2752" y="188640"/>
            <a:ext cx="5661248" cy="1143000"/>
          </a:xfrm>
        </p:spPr>
        <p:txBody>
          <a:bodyPr/>
          <a:lstStyle/>
          <a:p>
            <a:r>
              <a:rPr lang="it-IT" dirty="0" smtClean="0"/>
              <a:t>Codice HTML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27984" y="1700808"/>
            <a:ext cx="4176464" cy="4608512"/>
          </a:xfrm>
        </p:spPr>
        <p:txBody>
          <a:bodyPr/>
          <a:lstStyle/>
          <a:p>
            <a:r>
              <a:rPr lang="it-IT" dirty="0" smtClean="0"/>
              <a:t>Realizza le 7 barre</a:t>
            </a:r>
          </a:p>
          <a:p>
            <a:r>
              <a:rPr lang="it-IT" dirty="0" smtClean="0"/>
              <a:t>I colori definiti in-line hanno prevalenza su quelli definiti nei fogli di stile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38" y="28575"/>
            <a:ext cx="4219575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9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576064"/>
          </a:xfrm>
        </p:spPr>
        <p:txBody>
          <a:bodyPr/>
          <a:lstStyle/>
          <a:p>
            <a:r>
              <a:rPr lang="it-IT" dirty="0" smtClean="0"/>
              <a:t>Foglio CSS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48064" y="908720"/>
            <a:ext cx="3995936" cy="4330824"/>
          </a:xfrm>
        </p:spPr>
        <p:txBody>
          <a:bodyPr/>
          <a:lstStyle/>
          <a:p>
            <a:r>
              <a:rPr lang="it-IT" dirty="0" smtClean="0"/>
              <a:t>In esso sono programmate </a:t>
            </a:r>
          </a:p>
          <a:p>
            <a:pPr marL="0" indent="0">
              <a:buNone/>
            </a:pPr>
            <a:r>
              <a:rPr lang="it-IT" dirty="0" smtClean="0"/>
              <a:t>   l</a:t>
            </a:r>
            <a:r>
              <a:rPr lang="it-IT" dirty="0" smtClean="0"/>
              <a:t>e </a:t>
            </a:r>
            <a:r>
              <a:rPr lang="it-IT" dirty="0" smtClean="0"/>
              <a:t>caratteristiche </a:t>
            </a:r>
            <a:r>
              <a:rPr lang="it-IT" dirty="0" smtClean="0"/>
              <a:t>   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smtClean="0"/>
              <a:t>delle barre ed i  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smtClean="0"/>
              <a:t>valori dei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smtClean="0"/>
              <a:t>parametri associati 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smtClean="0"/>
              <a:t>alle </a:t>
            </a:r>
            <a:r>
              <a:rPr lang="it-IT" dirty="0" smtClean="0"/>
              <a:t>transizioni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4932040" cy="599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47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576064"/>
          </a:xfrm>
        </p:spPr>
        <p:txBody>
          <a:bodyPr/>
          <a:lstStyle/>
          <a:p>
            <a:r>
              <a:rPr lang="it-IT" dirty="0" smtClean="0"/>
              <a:t>Foglio CSS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32404" y="698917"/>
            <a:ext cx="4269524" cy="6336704"/>
          </a:xfrm>
        </p:spPr>
        <p:txBody>
          <a:bodyPr/>
          <a:lstStyle/>
          <a:p>
            <a:r>
              <a:rPr lang="it-IT" sz="2800" dirty="0" smtClean="0"/>
              <a:t>Usando la </a:t>
            </a:r>
            <a:endParaRPr lang="it-IT" sz="2800" dirty="0" smtClean="0"/>
          </a:p>
          <a:p>
            <a:pPr marL="0" indent="0">
              <a:buNone/>
            </a:pPr>
            <a:r>
              <a:rPr lang="it-IT" sz="2800" dirty="0"/>
              <a:t> </a:t>
            </a:r>
            <a:r>
              <a:rPr lang="it-IT" sz="2800" dirty="0" smtClean="0"/>
              <a:t> </a:t>
            </a:r>
            <a:r>
              <a:rPr lang="it-IT" sz="2800" dirty="0" smtClean="0"/>
              <a:t>pseudo-classe </a:t>
            </a:r>
            <a:r>
              <a:rPr lang="it-IT" sz="2800" dirty="0" smtClean="0">
                <a:solidFill>
                  <a:srgbClr val="FFFF00"/>
                </a:solidFill>
              </a:rPr>
              <a:t>hover </a:t>
            </a:r>
            <a:r>
              <a:rPr lang="it-IT" sz="2800" dirty="0" smtClean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FFFF00"/>
                </a:solidFill>
              </a:rPr>
              <a:t> </a:t>
            </a:r>
            <a:r>
              <a:rPr lang="it-IT" sz="2800" dirty="0" smtClean="0">
                <a:solidFill>
                  <a:srgbClr val="FFFF00"/>
                </a:solidFill>
              </a:rPr>
              <a:t> </a:t>
            </a:r>
            <a:r>
              <a:rPr lang="it-IT" sz="2800" dirty="0" smtClean="0">
                <a:solidFill>
                  <a:schemeClr val="tx2"/>
                </a:solidFill>
              </a:rPr>
              <a:t>si </a:t>
            </a:r>
            <a:r>
              <a:rPr lang="it-IT" sz="2800" dirty="0" smtClean="0">
                <a:solidFill>
                  <a:schemeClr val="tx2"/>
                </a:solidFill>
              </a:rPr>
              <a:t>attivano le </a:t>
            </a:r>
            <a:endParaRPr lang="it-IT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smtClean="0">
                <a:solidFill>
                  <a:schemeClr val="tx2"/>
                </a:solidFill>
              </a:rPr>
              <a:t> </a:t>
            </a:r>
            <a:r>
              <a:rPr lang="it-IT" sz="2800" dirty="0" smtClean="0">
                <a:solidFill>
                  <a:schemeClr val="tx2"/>
                </a:solidFill>
              </a:rPr>
              <a:t>transizioni </a:t>
            </a:r>
            <a:r>
              <a:rPr lang="it-IT" sz="2800" dirty="0" smtClean="0">
                <a:solidFill>
                  <a:schemeClr val="tx2"/>
                </a:solidFill>
              </a:rPr>
              <a:t>rispetto</a:t>
            </a:r>
          </a:p>
          <a:p>
            <a:pPr marL="0" indent="0">
              <a:buNone/>
            </a:pPr>
            <a:r>
              <a:rPr lang="it-IT" sz="2800" dirty="0" smtClean="0">
                <a:solidFill>
                  <a:schemeClr val="tx2"/>
                </a:solidFill>
              </a:rPr>
              <a:t>  ai </a:t>
            </a:r>
            <a:r>
              <a:rPr lang="it-IT" sz="2800" dirty="0" smtClean="0">
                <a:solidFill>
                  <a:srgbClr val="FFFF00"/>
                </a:solidFill>
              </a:rPr>
              <a:t>parametri</a:t>
            </a:r>
            <a:r>
              <a:rPr lang="it-IT" sz="2800" dirty="0" smtClean="0">
                <a:solidFill>
                  <a:schemeClr val="tx2"/>
                </a:solidFill>
              </a:rPr>
              <a:t> definiti </a:t>
            </a:r>
            <a:r>
              <a:rPr lang="it-IT" sz="2800" dirty="0" smtClean="0">
                <a:solidFill>
                  <a:schemeClr val="tx2"/>
                </a:solidFill>
              </a:rPr>
              <a:t>    </a:t>
            </a:r>
          </a:p>
          <a:p>
            <a:pPr marL="0" indent="0">
              <a:buNone/>
            </a:pP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smtClean="0">
                <a:solidFill>
                  <a:schemeClr val="tx2"/>
                </a:solidFill>
              </a:rPr>
              <a:t> </a:t>
            </a:r>
            <a:r>
              <a:rPr lang="it-IT" sz="2800" dirty="0" smtClean="0">
                <a:solidFill>
                  <a:schemeClr val="tx2"/>
                </a:solidFill>
              </a:rPr>
              <a:t>nella proprietà CSS   </a:t>
            </a:r>
          </a:p>
          <a:p>
            <a:pPr marL="0" indent="0">
              <a:buNone/>
            </a:pP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smtClean="0">
                <a:solidFill>
                  <a:schemeClr val="tx2"/>
                </a:solidFill>
              </a:rPr>
              <a:t> transition-property    </a:t>
            </a:r>
          </a:p>
          <a:p>
            <a:pPr marL="0" indent="0">
              <a:buNone/>
            </a:pP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smtClean="0">
                <a:solidFill>
                  <a:schemeClr val="tx2"/>
                </a:solidFill>
              </a:rPr>
              <a:t> dell’elemento </a:t>
            </a:r>
            <a:r>
              <a:rPr lang="it-IT" sz="2800" dirty="0" smtClean="0">
                <a:solidFill>
                  <a:schemeClr val="tx2"/>
                </a:solidFill>
              </a:rPr>
              <a:t>div</a:t>
            </a:r>
          </a:p>
          <a:p>
            <a:pPr marL="0" indent="0">
              <a:buNone/>
            </a:pPr>
            <a:r>
              <a:rPr lang="it-IT" sz="2800" dirty="0" smtClean="0">
                <a:solidFill>
                  <a:schemeClr val="tx2"/>
                </a:solidFill>
              </a:rPr>
              <a:t>  dai </a:t>
            </a:r>
            <a:r>
              <a:rPr lang="it-IT" sz="2800" dirty="0" smtClean="0">
                <a:solidFill>
                  <a:srgbClr val="FFFF00"/>
                </a:solidFill>
              </a:rPr>
              <a:t>valori iniziali </a:t>
            </a:r>
            <a:r>
              <a:rPr lang="it-IT" sz="2800" dirty="0" smtClean="0">
                <a:solidFill>
                  <a:schemeClr val="tx2"/>
                </a:solidFill>
              </a:rPr>
              <a:t>ai</a:t>
            </a:r>
            <a:endParaRPr lang="it-IT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800" dirty="0" smtClean="0">
                <a:solidFill>
                  <a:schemeClr val="tx2"/>
                </a:solidFill>
              </a:rPr>
              <a:t>  </a:t>
            </a:r>
            <a:r>
              <a:rPr lang="it-IT" sz="2800" dirty="0" smtClean="0">
                <a:solidFill>
                  <a:srgbClr val="FFFF00"/>
                </a:solidFill>
              </a:rPr>
              <a:t>valori </a:t>
            </a:r>
            <a:r>
              <a:rPr lang="it-IT" sz="2800" dirty="0" smtClean="0">
                <a:solidFill>
                  <a:srgbClr val="FFFF00"/>
                </a:solidFill>
              </a:rPr>
              <a:t>finali </a:t>
            </a:r>
            <a:r>
              <a:rPr lang="it-IT" sz="2800" dirty="0" smtClean="0">
                <a:solidFill>
                  <a:schemeClr val="tx2"/>
                </a:solidFill>
              </a:rPr>
              <a:t>definiti nella pseudo-classe </a:t>
            </a:r>
            <a:r>
              <a:rPr lang="it-IT" sz="2800" dirty="0" smtClean="0">
                <a:solidFill>
                  <a:srgbClr val="FFC000"/>
                </a:solidFill>
              </a:rPr>
              <a:t>div:hover</a:t>
            </a:r>
            <a:endParaRPr lang="it-IT" sz="2800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4738642" cy="58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7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8580" y="188640"/>
            <a:ext cx="7772400" cy="864096"/>
          </a:xfrm>
        </p:spPr>
        <p:txBody>
          <a:bodyPr/>
          <a:lstStyle/>
          <a:p>
            <a:r>
              <a:rPr lang="it-IT" dirty="0" smtClean="0"/>
              <a:t>Risultato finale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772815"/>
            <a:ext cx="3528392" cy="4792773"/>
          </a:xfrm>
        </p:spPr>
        <p:txBody>
          <a:bodyPr/>
          <a:lstStyle/>
          <a:p>
            <a:r>
              <a:rPr lang="it-IT" dirty="0" smtClean="0"/>
              <a:t>Passando il mouse sulle barre:</a:t>
            </a:r>
          </a:p>
          <a:p>
            <a:pPr lvl="1"/>
            <a:r>
              <a:rPr lang="it-IT" dirty="0" smtClean="0"/>
              <a:t>si allungano </a:t>
            </a:r>
          </a:p>
          <a:p>
            <a:pPr lvl="1"/>
            <a:r>
              <a:rPr lang="it-IT" dirty="0"/>
              <a:t>s</a:t>
            </a:r>
            <a:r>
              <a:rPr lang="it-IT" dirty="0" smtClean="0"/>
              <a:t>i assottigliano</a:t>
            </a:r>
          </a:p>
          <a:p>
            <a:pPr lvl="1"/>
            <a:r>
              <a:rPr lang="it-IT" dirty="0"/>
              <a:t>l</a:t>
            </a:r>
            <a:r>
              <a:rPr lang="it-IT" dirty="0" smtClean="0"/>
              <a:t>a barra blu lentamente svanisce 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87894"/>
            <a:ext cx="5184576" cy="497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5292080" y="1949059"/>
            <a:ext cx="3528392" cy="479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Togliendo  il mouse dalle barre:</a:t>
            </a:r>
          </a:p>
          <a:p>
            <a:pPr lvl="1"/>
            <a:r>
              <a:rPr lang="it-IT" dirty="0" smtClean="0"/>
              <a:t>si accorciano</a:t>
            </a:r>
          </a:p>
          <a:p>
            <a:pPr lvl="1"/>
            <a:r>
              <a:rPr lang="it-IT" dirty="0" smtClean="0"/>
              <a:t>si ingrossano</a:t>
            </a:r>
          </a:p>
          <a:p>
            <a:pPr lvl="1"/>
            <a:r>
              <a:rPr lang="it-IT" dirty="0" smtClean="0"/>
              <a:t>la barra blu lentamente ricompare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43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7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811560"/>
          </a:xfrm>
        </p:spPr>
        <p:txBody>
          <a:bodyPr/>
          <a:lstStyle/>
          <a:p>
            <a:r>
              <a:rPr lang="it-IT" dirty="0" smtClean="0"/>
              <a:t>Esercizio #1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81200"/>
            <a:ext cx="8208912" cy="4114800"/>
          </a:xfrm>
        </p:spPr>
        <p:txBody>
          <a:bodyPr/>
          <a:lstStyle/>
          <a:p>
            <a:r>
              <a:rPr lang="it-IT" dirty="0" smtClean="0"/>
              <a:t>Utilizzando la tecnologia implementata per il diagramma a barre, adattarla per realizzare un istogramma con le stesse caratteristiche di animazione.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7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/>
              <a:t>Esercizio </a:t>
            </a:r>
            <a:r>
              <a:rPr lang="it-IT" dirty="0" smtClean="0"/>
              <a:t>#2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6480720" cy="4400128"/>
          </a:xfrm>
        </p:spPr>
        <p:txBody>
          <a:bodyPr/>
          <a:lstStyle/>
          <a:p>
            <a:r>
              <a:rPr lang="it-IT" dirty="0" smtClean="0"/>
              <a:t>Utilizzando la tecnologia delle CSS transitions, implementare il seguente </a:t>
            </a:r>
            <a:r>
              <a:rPr lang="it-IT" dirty="0" smtClean="0"/>
              <a:t>«</a:t>
            </a:r>
            <a:r>
              <a:rPr lang="it-IT" dirty="0" smtClean="0">
                <a:solidFill>
                  <a:srgbClr val="FFFF00"/>
                </a:solidFill>
              </a:rPr>
              <a:t>effetto </a:t>
            </a:r>
            <a:r>
              <a:rPr lang="it-IT" dirty="0" smtClean="0">
                <a:solidFill>
                  <a:srgbClr val="FFFF00"/>
                </a:solidFill>
              </a:rPr>
              <a:t>ingrandimento</a:t>
            </a:r>
            <a:r>
              <a:rPr lang="it-IT" dirty="0" smtClean="0"/>
              <a:t>» ottenuto sovrapponendo il mouse sulla foto della rosa.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50678"/>
            <a:ext cx="2065118" cy="2387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221088"/>
            <a:ext cx="2065118" cy="23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11560"/>
          </a:xfrm>
        </p:spPr>
        <p:txBody>
          <a:bodyPr/>
          <a:lstStyle/>
          <a:p>
            <a:r>
              <a:rPr lang="it-IT" altLang="it-IT" dirty="0"/>
              <a:t>CSS </a:t>
            </a:r>
            <a:r>
              <a:rPr lang="it-IT" altLang="it-IT" dirty="0" err="1" smtClean="0"/>
              <a:t>Transitions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700808"/>
            <a:ext cx="8640960" cy="4392488"/>
          </a:xfrm>
        </p:spPr>
        <p:txBody>
          <a:bodyPr/>
          <a:lstStyle/>
          <a:p>
            <a:r>
              <a:rPr lang="it-IT" dirty="0" smtClean="0"/>
              <a:t>Le nuove specifiche CSS </a:t>
            </a:r>
          </a:p>
          <a:p>
            <a:pPr marL="0" indent="0" algn="ctr">
              <a:buNone/>
            </a:pPr>
            <a:r>
              <a:rPr lang="it-IT" sz="2800" b="1" u="sng" dirty="0" smtClean="0">
                <a:effectLst/>
                <a:hlinkClick r:id="rId2"/>
              </a:rPr>
              <a:t>http</a:t>
            </a:r>
            <a:r>
              <a:rPr lang="it-IT" sz="2800" b="1" u="sng" dirty="0">
                <a:effectLst/>
                <a:hlinkClick r:id="rId2"/>
              </a:rPr>
              <a:t>://www.w3.org/TR/css3-transitions/</a:t>
            </a:r>
            <a:r>
              <a:rPr lang="it-IT" sz="2800" b="1" u="sng" dirty="0">
                <a:effectLst/>
              </a:rPr>
              <a:t> </a:t>
            </a:r>
            <a:endParaRPr lang="it-IT" sz="2800" dirty="0"/>
          </a:p>
          <a:p>
            <a:pPr marL="355600" indent="0">
              <a:buNone/>
            </a:pPr>
            <a:r>
              <a:rPr lang="it-IT" dirty="0" smtClean="0"/>
              <a:t>consentono la realizzazione di effetti di animazione sulle pagine web, effetti detti </a:t>
            </a:r>
            <a:r>
              <a:rPr lang="it-IT" dirty="0" err="1" smtClean="0">
                <a:solidFill>
                  <a:srgbClr val="FFFF00"/>
                </a:solidFill>
              </a:rPr>
              <a:t>Transactions</a:t>
            </a:r>
            <a:r>
              <a:rPr lang="it-IT" dirty="0" smtClean="0"/>
              <a:t>, prima realizzabili solo attraverso un linguaggio di </a:t>
            </a:r>
            <a:r>
              <a:rPr lang="it-IT" dirty="0" err="1" smtClean="0"/>
              <a:t>scripting</a:t>
            </a:r>
            <a:r>
              <a:rPr lang="it-IT" dirty="0" smtClean="0"/>
              <a:t> lato client </a:t>
            </a:r>
            <a:r>
              <a:rPr lang="it-IT" sz="2800" dirty="0" smtClean="0"/>
              <a:t>(es. JavaScript)</a:t>
            </a:r>
          </a:p>
          <a:p>
            <a:endParaRPr lang="it-IT" dirty="0" smtClean="0"/>
          </a:p>
          <a:p>
            <a:endParaRPr lang="it-IT" dirty="0" smtClean="0"/>
          </a:p>
          <a:p>
            <a:pPr marL="400050" lvl="1" indent="0">
              <a:buNone/>
            </a:pPr>
            <a:r>
              <a:rPr lang="it-IT" sz="1200" dirty="0" smtClean="0"/>
              <a:t>                           http</a:t>
            </a:r>
            <a:r>
              <a:rPr lang="it-IT" sz="1200" dirty="0"/>
              <a:t>://bennettfeely.com/csscreatures/</a:t>
            </a:r>
          </a:p>
          <a:p>
            <a:pPr marL="0" indent="0" algn="ctr">
              <a:buNone/>
            </a:pPr>
            <a:endParaRPr lang="it-IT" sz="2000" b="1" u="sng" dirty="0" smtClean="0">
              <a:effectLst/>
              <a:hlinkClick r:id="rId2"/>
            </a:endParaRPr>
          </a:p>
          <a:p>
            <a:pPr marL="0" indent="0" algn="ctr">
              <a:buNone/>
            </a:pPr>
            <a:endParaRPr lang="it-IT" sz="2000" b="1" u="sng" dirty="0" smtClean="0">
              <a:effectLst/>
              <a:hlinkClick r:id="rId2"/>
            </a:endParaRPr>
          </a:p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96927"/>
            <a:ext cx="3096344" cy="195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7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811560"/>
          </a:xfrm>
        </p:spPr>
        <p:txBody>
          <a:bodyPr/>
          <a:lstStyle/>
          <a:p>
            <a:r>
              <a:rPr lang="it-IT" dirty="0" err="1" smtClean="0"/>
              <a:t>Linkopedia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Pseudoclassi</a:t>
            </a:r>
            <a:endParaRPr lang="it-IT" dirty="0" smtClean="0"/>
          </a:p>
          <a:p>
            <a:pPr marL="0" indent="0">
              <a:buNone/>
            </a:pPr>
            <a:r>
              <a:rPr lang="it-IT" sz="2800" dirty="0"/>
              <a:t>http://www.html.it/pag/14218/le-pseudo-classi/</a:t>
            </a:r>
          </a:p>
        </p:txBody>
      </p:sp>
    </p:spTree>
    <p:extLst>
      <p:ext uri="{BB962C8B-B14F-4D97-AF65-F5344CB8AC3E}">
        <p14:creationId xmlns:p14="http://schemas.microsoft.com/office/powerpoint/2010/main" val="15830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027584"/>
          </a:xfrm>
        </p:spPr>
        <p:txBody>
          <a:bodyPr/>
          <a:lstStyle/>
          <a:p>
            <a:r>
              <a:rPr lang="it-IT" altLang="it-IT" dirty="0"/>
              <a:t>CSS </a:t>
            </a:r>
            <a:r>
              <a:rPr lang="it-IT" altLang="it-IT" dirty="0" err="1"/>
              <a:t>Transitions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pratica, tramite le </a:t>
            </a:r>
            <a:r>
              <a:rPr lang="it-IT" dirty="0" err="1" smtClean="0"/>
              <a:t>Transitions</a:t>
            </a:r>
            <a:r>
              <a:rPr lang="it-IT" dirty="0" smtClean="0"/>
              <a:t> è possibile modificare, </a:t>
            </a:r>
            <a:r>
              <a:rPr lang="it-IT" dirty="0" smtClean="0">
                <a:solidFill>
                  <a:srgbClr val="FFFF00"/>
                </a:solidFill>
              </a:rPr>
              <a:t>nel  tempo</a:t>
            </a:r>
            <a:r>
              <a:rPr lang="it-IT" dirty="0" smtClean="0"/>
              <a:t>, i valori delle proprietà CSS associate ad un elemento HTML (si pensi ad un Box)</a:t>
            </a:r>
          </a:p>
          <a:p>
            <a:r>
              <a:rPr lang="it-IT" dirty="0" smtClean="0"/>
              <a:t>In questo modo si riescono ad implementare delle </a:t>
            </a:r>
            <a:r>
              <a:rPr lang="it-IT" dirty="0"/>
              <a:t>semplici </a:t>
            </a:r>
            <a:r>
              <a:rPr lang="it-IT" dirty="0" smtClean="0">
                <a:solidFill>
                  <a:srgbClr val="FFFF00"/>
                </a:solidFill>
              </a:rPr>
              <a:t>animazioni</a:t>
            </a:r>
            <a:r>
              <a:rPr lang="it-IT" dirty="0" smtClean="0"/>
              <a:t> modo nativo CSS </a:t>
            </a:r>
          </a:p>
          <a:p>
            <a:r>
              <a:rPr lang="it-IT" dirty="0" smtClean="0"/>
              <a:t>L’intervallo di tempo stabilito esprime la </a:t>
            </a:r>
            <a:r>
              <a:rPr lang="it-IT" dirty="0" smtClean="0">
                <a:solidFill>
                  <a:srgbClr val="FFFF00"/>
                </a:solidFill>
              </a:rPr>
              <a:t>durata della transizione </a:t>
            </a:r>
            <a:r>
              <a:rPr lang="it-IT" dirty="0" smtClean="0">
                <a:solidFill>
                  <a:schemeClr val="tx2">
                    <a:lumMod val="90000"/>
                  </a:schemeClr>
                </a:solidFill>
              </a:rPr>
              <a:t>(animazione)</a:t>
            </a:r>
            <a:endParaRPr lang="it-IT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695514"/>
          </a:xfrm>
        </p:spPr>
        <p:txBody>
          <a:bodyPr/>
          <a:lstStyle/>
          <a:p>
            <a:r>
              <a:rPr lang="it-IT" altLang="it-IT" dirty="0" smtClean="0"/>
              <a:t>Esempio semplice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359" y="1104327"/>
            <a:ext cx="3384376" cy="21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44" y="4293096"/>
            <a:ext cx="3466691" cy="21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3486307" cy="3740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99705"/>
            <a:ext cx="3275570" cy="3610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Freccia a sinistra 8"/>
          <p:cNvSpPr/>
          <p:nvPr/>
        </p:nvSpPr>
        <p:spPr bwMode="auto">
          <a:xfrm rot="10800000">
            <a:off x="3059832" y="1916832"/>
            <a:ext cx="2592288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Freccia a sinistra 9"/>
          <p:cNvSpPr/>
          <p:nvPr/>
        </p:nvSpPr>
        <p:spPr bwMode="auto">
          <a:xfrm rot="10800000">
            <a:off x="4555202" y="5383138"/>
            <a:ext cx="1168925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5564359" y="3232646"/>
            <a:ext cx="3902999" cy="286335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smtClean="0"/>
              <a:t>Passando con il mouse sopra l’immagine si nota il cambiamento.</a:t>
            </a:r>
            <a:endParaRPr lang="it-IT" sz="2000" dirty="0"/>
          </a:p>
        </p:txBody>
      </p:sp>
      <p:sp>
        <p:nvSpPr>
          <p:cNvPr id="5" name="Fumetto 2 4"/>
          <p:cNvSpPr/>
          <p:nvPr/>
        </p:nvSpPr>
        <p:spPr bwMode="auto">
          <a:xfrm>
            <a:off x="14117" y="4889386"/>
            <a:ext cx="1908548" cy="1923990"/>
          </a:xfrm>
          <a:prstGeom prst="wedgeRoundRectCallout">
            <a:avLst>
              <a:gd name="adj1" fmla="val 81523"/>
              <a:gd name="adj2" fmla="val -126061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1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Pseudoclasse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it-IT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consente il cambiamento di stile associato al nuovo stato (mouse sopra)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6230" y="230428"/>
            <a:ext cx="7772400" cy="591457"/>
          </a:xfrm>
        </p:spPr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16832"/>
            <a:ext cx="8208912" cy="4114800"/>
          </a:xfrm>
        </p:spPr>
        <p:txBody>
          <a:bodyPr/>
          <a:lstStyle/>
          <a:p>
            <a:r>
              <a:rPr lang="it-IT" dirty="0" smtClean="0"/>
              <a:t>Utilizzando la </a:t>
            </a:r>
            <a:r>
              <a:rPr lang="it-IT" dirty="0" smtClean="0">
                <a:solidFill>
                  <a:srgbClr val="FFC000"/>
                </a:solidFill>
              </a:rPr>
              <a:t>pseudo-classe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FFF00"/>
                </a:solidFill>
              </a:rPr>
              <a:t>hover </a:t>
            </a:r>
            <a:r>
              <a:rPr lang="it-IT" dirty="0" smtClean="0"/>
              <a:t>generare il seguente effetto </a:t>
            </a:r>
            <a:r>
              <a:rPr lang="it-IT" dirty="0" smtClean="0"/>
              <a:t>  «transition» </a:t>
            </a:r>
            <a:r>
              <a:rPr lang="it-IT" dirty="0" smtClean="0"/>
              <a:t>che simula la pressione di un bottone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2952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85363"/>
            <a:ext cx="28765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https://encrypted-tbn0.gstatic.com/images?q=tbn:ANd9GcRieukmjsyZA2tSjhpfKw8VXEC8zhq_AoUtL4XC0M5hB6ddqAMJ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55" y="4293096"/>
            <a:ext cx="579186" cy="8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1143000"/>
          </a:xfrm>
        </p:spPr>
        <p:txBody>
          <a:bodyPr/>
          <a:lstStyle/>
          <a:p>
            <a:r>
              <a:rPr lang="it-IT" dirty="0" smtClean="0"/>
              <a:t>Proprietà delle </a:t>
            </a:r>
            <a:r>
              <a:rPr lang="it-IT" dirty="0" err="1"/>
              <a:t>T</a:t>
            </a:r>
            <a:r>
              <a:rPr lang="it-IT" dirty="0" err="1" smtClean="0"/>
              <a:t>ransitions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81200"/>
            <a:ext cx="8640960" cy="4114800"/>
          </a:xfrm>
        </p:spPr>
        <p:txBody>
          <a:bodyPr/>
          <a:lstStyle/>
          <a:p>
            <a:r>
              <a:rPr lang="it-IT" dirty="0" smtClean="0"/>
              <a:t>Al fine di realizzare </a:t>
            </a:r>
            <a:r>
              <a:rPr lang="it-IT" dirty="0" smtClean="0"/>
              <a:t>effetti </a:t>
            </a:r>
            <a:r>
              <a:rPr lang="it-IT" dirty="0" smtClean="0"/>
              <a:t>di animazione, le Transitions mettono a disposizione le seguenti 4 proprietà.</a:t>
            </a:r>
          </a:p>
          <a:p>
            <a:pPr lvl="1"/>
            <a:r>
              <a:rPr lang="it-IT" dirty="0" err="1" smtClean="0">
                <a:solidFill>
                  <a:srgbClr val="FFFF00"/>
                </a:solidFill>
                <a:effectLst/>
              </a:rPr>
              <a:t>transition-property</a:t>
            </a:r>
            <a:endParaRPr lang="it-IT" dirty="0">
              <a:solidFill>
                <a:srgbClr val="FFFF00"/>
              </a:solidFill>
              <a:effectLst/>
            </a:endParaRPr>
          </a:p>
          <a:p>
            <a:pPr lvl="1"/>
            <a:r>
              <a:rPr lang="it-IT" dirty="0" err="1">
                <a:solidFill>
                  <a:srgbClr val="FFFF00"/>
                </a:solidFill>
                <a:effectLst/>
              </a:rPr>
              <a:t>transition-duration</a:t>
            </a:r>
            <a:endParaRPr lang="it-IT" dirty="0">
              <a:solidFill>
                <a:srgbClr val="FFFF00"/>
              </a:solidFill>
              <a:effectLst/>
            </a:endParaRPr>
          </a:p>
          <a:p>
            <a:pPr lvl="1"/>
            <a:r>
              <a:rPr lang="it-IT" dirty="0" err="1">
                <a:solidFill>
                  <a:srgbClr val="FFFF00"/>
                </a:solidFill>
                <a:effectLst/>
              </a:rPr>
              <a:t>transition</a:t>
            </a:r>
            <a:r>
              <a:rPr lang="it-IT" dirty="0">
                <a:solidFill>
                  <a:srgbClr val="FFFF00"/>
                </a:solidFill>
                <a:effectLst/>
              </a:rPr>
              <a:t>-delay</a:t>
            </a:r>
          </a:p>
          <a:p>
            <a:pPr lvl="1"/>
            <a:r>
              <a:rPr lang="it-IT" dirty="0" err="1" smtClean="0">
                <a:solidFill>
                  <a:srgbClr val="FFFF00"/>
                </a:solidFill>
                <a:effectLst/>
              </a:rPr>
              <a:t>transition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-timing-</a:t>
            </a:r>
            <a:r>
              <a:rPr lang="it-IT" dirty="0" err="1" smtClean="0">
                <a:solidFill>
                  <a:srgbClr val="FFFF00"/>
                </a:solidFill>
                <a:effectLst/>
              </a:rPr>
              <a:t>function</a:t>
            </a:r>
            <a:endParaRPr lang="it-IT" dirty="0">
              <a:solidFill>
                <a:srgbClr val="FFFF00"/>
              </a:solidFill>
              <a:effectLst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1008112"/>
          </a:xfrm>
        </p:spPr>
        <p:txBody>
          <a:bodyPr/>
          <a:lstStyle/>
          <a:p>
            <a:r>
              <a:rPr lang="it-IT" dirty="0"/>
              <a:t>Proprietà delle </a:t>
            </a:r>
            <a:r>
              <a:rPr lang="it-IT" dirty="0" err="1"/>
              <a:t>Transitions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968552"/>
          </a:xfrm>
        </p:spPr>
        <p:txBody>
          <a:bodyPr/>
          <a:lstStyle/>
          <a:p>
            <a:r>
              <a:rPr lang="it-IT" dirty="0" err="1" smtClean="0">
                <a:solidFill>
                  <a:srgbClr val="FFFF00"/>
                </a:solidFill>
                <a:effectLst/>
              </a:rPr>
              <a:t>transition-property</a:t>
            </a:r>
            <a:r>
              <a:rPr lang="it-IT" dirty="0" smtClean="0">
                <a:solidFill>
                  <a:schemeClr val="tx2"/>
                </a:solidFill>
                <a:effectLst/>
              </a:rPr>
              <a:t>: specifica quale proprietà CSS è coinvolta nella transizione (es. border-color ecc</a:t>
            </a:r>
            <a:r>
              <a:rPr lang="it-IT" dirty="0" smtClean="0">
                <a:solidFill>
                  <a:schemeClr val="tx2"/>
                </a:solidFill>
                <a:effectLst/>
              </a:rPr>
              <a:t>.)</a:t>
            </a:r>
          </a:p>
          <a:p>
            <a:endParaRPr lang="it-IT" dirty="0" smtClean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tx2"/>
                </a:solidFill>
                <a:effectLst/>
              </a:rPr>
              <a:t>Nota: segue elenco </a:t>
            </a:r>
            <a:r>
              <a:rPr lang="it-IT" sz="2400" dirty="0" smtClean="0">
                <a:solidFill>
                  <a:schemeClr val="tx2"/>
                </a:solidFill>
                <a:effectLst/>
              </a:rPr>
              <a:t>delle proprietà a cui è possibile assegnare un’animazione</a:t>
            </a:r>
          </a:p>
          <a:p>
            <a:pPr marL="0" indent="0" algn="ctr">
              <a:buNone/>
            </a:pPr>
            <a:r>
              <a:rPr lang="it-IT" sz="2000" dirty="0">
                <a:solidFill>
                  <a:schemeClr val="tx2"/>
                </a:solidFill>
                <a:effectLst/>
                <a:hlinkClick r:id="rId2"/>
              </a:rPr>
              <a:t>http://www.w3.org/TR/css3-transitions/#animatable-properties-</a:t>
            </a:r>
            <a:r>
              <a:rPr lang="it-IT" sz="2000" dirty="0">
                <a:solidFill>
                  <a:schemeClr val="tx2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it-IT" dirty="0" smtClean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it-IT" sz="2800" dirty="0" smtClean="0">
                <a:solidFill>
                  <a:schemeClr val="tx2"/>
                </a:solidFill>
                <a:effectLst/>
              </a:rPr>
              <a:t>Nota: se non è definita la proprietà </a:t>
            </a:r>
            <a:r>
              <a:rPr lang="it-IT" sz="2800" dirty="0" err="1" smtClean="0">
                <a:solidFill>
                  <a:srgbClr val="FFFF00"/>
                </a:solidFill>
                <a:effectLst/>
              </a:rPr>
              <a:t>transition-duration</a:t>
            </a:r>
            <a:r>
              <a:rPr lang="it-IT" sz="2800" dirty="0" smtClean="0">
                <a:solidFill>
                  <a:srgbClr val="FFFF00"/>
                </a:solidFill>
                <a:effectLst/>
              </a:rPr>
              <a:t> </a:t>
            </a:r>
            <a:r>
              <a:rPr lang="it-IT" sz="2800" dirty="0" smtClean="0">
                <a:solidFill>
                  <a:schemeClr val="tx2"/>
                </a:solidFill>
                <a:effectLst/>
              </a:rPr>
              <a:t>la transizione avverrà istantaneamente</a:t>
            </a:r>
          </a:p>
        </p:txBody>
      </p:sp>
    </p:spTree>
    <p:extLst>
      <p:ext uri="{BB962C8B-B14F-4D97-AF65-F5344CB8AC3E}">
        <p14:creationId xmlns:p14="http://schemas.microsoft.com/office/powerpoint/2010/main" val="444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0" cy="692696"/>
          </a:xfrm>
        </p:spPr>
        <p:txBody>
          <a:bodyPr/>
          <a:lstStyle/>
          <a:p>
            <a:r>
              <a:rPr lang="it-IT" dirty="0" err="1" smtClean="0"/>
              <a:t>Proprità</a:t>
            </a:r>
            <a:r>
              <a:rPr lang="it-IT" dirty="0" smtClean="0"/>
              <a:t> CSS «animabili»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860032" cy="620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0687"/>
            <a:ext cx="4283968" cy="621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1008112"/>
          </a:xfrm>
        </p:spPr>
        <p:txBody>
          <a:bodyPr/>
          <a:lstStyle/>
          <a:p>
            <a:r>
              <a:rPr lang="it-IT" dirty="0"/>
              <a:t>Proprietà delle </a:t>
            </a:r>
            <a:r>
              <a:rPr lang="it-IT" dirty="0" err="1"/>
              <a:t>Transitions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81200"/>
            <a:ext cx="8280920" cy="4328120"/>
          </a:xfrm>
        </p:spPr>
        <p:txBody>
          <a:bodyPr/>
          <a:lstStyle/>
          <a:p>
            <a:r>
              <a:rPr lang="it-IT" dirty="0" err="1" smtClean="0">
                <a:solidFill>
                  <a:srgbClr val="FFFF00"/>
                </a:solidFill>
                <a:effectLst/>
              </a:rPr>
              <a:t>transition-duration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: </a:t>
            </a:r>
            <a:r>
              <a:rPr lang="it-IT" dirty="0" smtClean="0">
                <a:solidFill>
                  <a:schemeClr val="tx2"/>
                </a:solidFill>
                <a:effectLst/>
              </a:rPr>
              <a:t>stabilisce la durata della transizione che porta dallo stile CSS iniziale a quello finale </a:t>
            </a:r>
          </a:p>
          <a:p>
            <a:r>
              <a:rPr lang="it-IT" dirty="0" smtClean="0">
                <a:solidFill>
                  <a:schemeClr val="tx2"/>
                </a:solidFill>
                <a:effectLst/>
              </a:rPr>
              <a:t>Il valore della proprietà è espresso in secondi (es. 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1s</a:t>
            </a:r>
            <a:r>
              <a:rPr lang="it-IT" dirty="0" smtClean="0">
                <a:solidFill>
                  <a:schemeClr val="tx2"/>
                </a:solidFill>
                <a:effectLst/>
              </a:rPr>
              <a:t>, 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2s</a:t>
            </a:r>
            <a:r>
              <a:rPr lang="it-IT" dirty="0" smtClean="0">
                <a:solidFill>
                  <a:schemeClr val="tx2"/>
                </a:solidFill>
                <a:effectLst/>
              </a:rPr>
              <a:t> … default 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0s</a:t>
            </a:r>
            <a:r>
              <a:rPr lang="it-IT" dirty="0" smtClean="0">
                <a:solidFill>
                  <a:schemeClr val="tx2"/>
                </a:solidFill>
                <a:effectLst/>
              </a:rPr>
              <a:t> che corrisponde ad una transizione istantanea)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 </a:t>
            </a:r>
            <a:endParaRPr lang="it-IT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6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544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Impact</vt:lpstr>
      <vt:lpstr>Monotype Sorts</vt:lpstr>
      <vt:lpstr>Tahoma</vt:lpstr>
      <vt:lpstr>Times New Roman</vt:lpstr>
      <vt:lpstr>Verdana</vt:lpstr>
      <vt:lpstr>Vortice</vt:lpstr>
      <vt:lpstr>PowerPoint Presentation</vt:lpstr>
      <vt:lpstr>CSS Transitions</vt:lpstr>
      <vt:lpstr>CSS Transitions</vt:lpstr>
      <vt:lpstr>Esempio semplice</vt:lpstr>
      <vt:lpstr>Esercizio</vt:lpstr>
      <vt:lpstr>Proprietà delle Transitions</vt:lpstr>
      <vt:lpstr>Proprietà delle Transitions</vt:lpstr>
      <vt:lpstr>Proprità CSS «animabili»</vt:lpstr>
      <vt:lpstr>Proprietà delle Transitions</vt:lpstr>
      <vt:lpstr>Proprietà delle Transitions</vt:lpstr>
      <vt:lpstr>Proprietà delle Transitions</vt:lpstr>
      <vt:lpstr>Esempio</vt:lpstr>
      <vt:lpstr>Codice HTML</vt:lpstr>
      <vt:lpstr>Foglio CSS</vt:lpstr>
      <vt:lpstr>Foglio CSS</vt:lpstr>
      <vt:lpstr>Risultato finale</vt:lpstr>
      <vt:lpstr>Esercizi</vt:lpstr>
      <vt:lpstr>Esercizio #1</vt:lpstr>
      <vt:lpstr>Esercizio #2</vt:lpstr>
      <vt:lpstr>Linkopedia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Zucchini</dc:creator>
  <cp:lastModifiedBy>Marco Zucchini</cp:lastModifiedBy>
  <cp:revision>163</cp:revision>
  <dcterms:created xsi:type="dcterms:W3CDTF">2015-10-14T16:11:01Z</dcterms:created>
  <dcterms:modified xsi:type="dcterms:W3CDTF">2017-01-28T15:57:04Z</dcterms:modified>
</cp:coreProperties>
</file>