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0" r:id="rId1"/>
  </p:sldMasterIdLst>
  <p:sldIdLst>
    <p:sldId id="256" r:id="rId2"/>
    <p:sldId id="266" r:id="rId3"/>
    <p:sldId id="258" r:id="rId4"/>
    <p:sldId id="263" r:id="rId5"/>
    <p:sldId id="264" r:id="rId6"/>
    <p:sldId id="257" r:id="rId7"/>
    <p:sldId id="259" r:id="rId8"/>
    <p:sldId id="260" r:id="rId9"/>
    <p:sldId id="261" r:id="rId10"/>
    <p:sldId id="265"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p:scale>
          <a:sx n="66" d="100"/>
          <a:sy n="66" d="100"/>
        </p:scale>
        <p:origin x="-1668" y="-11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5/8/2017</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577689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40707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660283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7093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72749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227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3" name="Date Placeholder 2"/>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01852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91463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8658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71201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3835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35992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511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22785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7838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182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smtClean="0"/>
              <a:pPr/>
              <a:t>5/8/2017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280105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5/8/2017</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99539222"/>
      </p:ext>
    </p:extLst>
  </p:cSld>
  <p:clrMap bg1="dk1" tx1="lt1" bg2="dk2" tx2="lt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xmlns="" id="{DFF4A61F-7257-4CAC-953A-4D3A92DF0D8E}"/>
              </a:ext>
            </a:extLst>
          </p:cNvPr>
          <p:cNvPicPr>
            <a:picLocks noChangeAspect="1"/>
          </p:cNvPicPr>
          <p:nvPr/>
        </p:nvPicPr>
        <p:blipFill>
          <a:blip r:embed="rId2"/>
          <a:stretch>
            <a:fillRect/>
          </a:stretch>
        </p:blipFill>
        <p:spPr>
          <a:xfrm>
            <a:off x="1731281" y="1901371"/>
            <a:ext cx="5075919" cy="2707521"/>
          </a:xfrm>
          <a:prstGeom prst="rect">
            <a:avLst/>
          </a:prstGeom>
          <a:ln>
            <a:noFill/>
          </a:ln>
          <a:effectLst>
            <a:softEdge rad="112500"/>
          </a:effectLst>
        </p:spPr>
      </p:pic>
      <p:sp>
        <p:nvSpPr>
          <p:cNvPr id="2" name="Titolo 1"/>
          <p:cNvSpPr>
            <a:spLocks noGrp="1"/>
          </p:cNvSpPr>
          <p:nvPr>
            <p:ph type="ctrTitle"/>
          </p:nvPr>
        </p:nvSpPr>
        <p:spPr/>
        <p:txBody>
          <a:bodyPr/>
          <a:lstStyle/>
          <a:p>
            <a:r>
              <a:rPr lang="it-IT" dirty="0"/>
              <a:t>LASERWAN </a:t>
            </a:r>
          </a:p>
        </p:txBody>
      </p:sp>
      <p:sp>
        <p:nvSpPr>
          <p:cNvPr id="3" name="Sottotitolo 2"/>
          <p:cNvSpPr>
            <a:spLocks noGrp="1"/>
          </p:cNvSpPr>
          <p:nvPr>
            <p:ph type="subTitle" idx="1"/>
          </p:nvPr>
        </p:nvSpPr>
        <p:spPr>
          <a:xfrm>
            <a:off x="1876424" y="3735010"/>
            <a:ext cx="6982273" cy="1388534"/>
          </a:xfrm>
        </p:spPr>
        <p:txBody>
          <a:bodyPr/>
          <a:lstStyle/>
          <a:p>
            <a:r>
              <a:rPr lang="it-IT" dirty="0"/>
              <a:t>Laser Wide Area Network                                                                Laser broadband internet connection</a:t>
            </a:r>
          </a:p>
        </p:txBody>
      </p:sp>
    </p:spTree>
    <p:extLst>
      <p:ext uri="{BB962C8B-B14F-4D97-AF65-F5344CB8AC3E}">
        <p14:creationId xmlns:p14="http://schemas.microsoft.com/office/powerpoint/2010/main" val="24350317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61C4EA6D-3F06-443E-86A1-6E87DCD7B8DE}"/>
              </a:ext>
            </a:extLst>
          </p:cNvPr>
          <p:cNvSpPr>
            <a:spLocks noGrp="1"/>
          </p:cNvSpPr>
          <p:nvPr>
            <p:ph type="title"/>
          </p:nvPr>
        </p:nvSpPr>
        <p:spPr>
          <a:xfrm>
            <a:off x="1141412" y="618518"/>
            <a:ext cx="10136187" cy="1478570"/>
          </a:xfrm>
        </p:spPr>
        <p:txBody>
          <a:bodyPr/>
          <a:lstStyle/>
          <a:p>
            <a:r>
              <a:rPr lang="it-IT" dirty="0"/>
              <a:t>Rapporto </a:t>
            </a:r>
            <a:r>
              <a:rPr lang="it-IT" dirty="0" err="1">
                <a:solidFill>
                  <a:srgbClr val="92D050"/>
                </a:solidFill>
              </a:rPr>
              <a:t>akamai</a:t>
            </a:r>
            <a:r>
              <a:rPr lang="it-IT" dirty="0"/>
              <a:t> &amp; </a:t>
            </a:r>
            <a:r>
              <a:rPr lang="it-IT" dirty="0" err="1">
                <a:solidFill>
                  <a:srgbClr val="92D050"/>
                </a:solidFill>
              </a:rPr>
              <a:t>akamai</a:t>
            </a:r>
            <a:r>
              <a:rPr lang="it-IT" dirty="0"/>
              <a:t> </a:t>
            </a:r>
            <a:r>
              <a:rPr lang="it-IT" dirty="0" err="1"/>
              <a:t>technologies</a:t>
            </a:r>
            <a:r>
              <a:rPr lang="it-IT" dirty="0"/>
              <a:t> </a:t>
            </a:r>
            <a:r>
              <a:rPr lang="it-IT" dirty="0" err="1"/>
              <a:t>inc</a:t>
            </a:r>
            <a:r>
              <a:rPr lang="it-IT" dirty="0"/>
              <a:t>.</a:t>
            </a:r>
          </a:p>
        </p:txBody>
      </p:sp>
      <p:sp>
        <p:nvSpPr>
          <p:cNvPr id="3" name="Segnaposto contenuto 2">
            <a:extLst>
              <a:ext uri="{FF2B5EF4-FFF2-40B4-BE49-F238E27FC236}">
                <a16:creationId xmlns:a16="http://schemas.microsoft.com/office/drawing/2014/main" xmlns="" id="{836D75FA-9078-42F5-AB49-ADE6F731E26C}"/>
              </a:ext>
            </a:extLst>
          </p:cNvPr>
          <p:cNvSpPr>
            <a:spLocks noGrp="1"/>
          </p:cNvSpPr>
          <p:nvPr>
            <p:ph idx="1"/>
          </p:nvPr>
        </p:nvSpPr>
        <p:spPr/>
        <p:txBody>
          <a:bodyPr/>
          <a:lstStyle/>
          <a:p>
            <a:pPr marL="0" indent="0">
              <a:buNone/>
            </a:pPr>
            <a:r>
              <a:rPr lang="it-IT" b="1" dirty="0" err="1">
                <a:solidFill>
                  <a:srgbClr val="92D050"/>
                </a:solidFill>
              </a:rPr>
              <a:t>Akamai</a:t>
            </a:r>
            <a:r>
              <a:rPr lang="it-IT" b="1" dirty="0"/>
              <a:t> Technologies, </a:t>
            </a:r>
            <a:r>
              <a:rPr lang="it-IT" b="1" dirty="0" err="1"/>
              <a:t>Inc</a:t>
            </a:r>
            <a:r>
              <a:rPr lang="it-IT" b="1" dirty="0"/>
              <a:t>.</a:t>
            </a:r>
            <a:r>
              <a:rPr lang="it-IT" dirty="0"/>
              <a:t> è un'azienda che fornisce una piattaforma per la distribuzione di contenuti via Internet. Il rapporto </a:t>
            </a:r>
            <a:r>
              <a:rPr lang="it-IT" dirty="0" err="1">
                <a:solidFill>
                  <a:srgbClr val="92D050"/>
                </a:solidFill>
              </a:rPr>
              <a:t>Akamai</a:t>
            </a:r>
            <a:r>
              <a:rPr lang="it-IT" dirty="0"/>
              <a:t> consiste nel’ inviare ogni tipo di file (</a:t>
            </a:r>
            <a:r>
              <a:rPr lang="it-IT" dirty="0" err="1"/>
              <a:t>immagini,video</a:t>
            </a:r>
            <a:r>
              <a:rPr lang="it-IT" dirty="0"/>
              <a:t> e musica) dai server </a:t>
            </a:r>
            <a:r>
              <a:rPr lang="it-IT" dirty="0" err="1">
                <a:solidFill>
                  <a:srgbClr val="92D050"/>
                </a:solidFill>
              </a:rPr>
              <a:t>Akamai</a:t>
            </a:r>
            <a:r>
              <a:rPr lang="it-IT" dirty="0"/>
              <a:t> in tutta </a:t>
            </a:r>
            <a:r>
              <a:rPr lang="it-IT" dirty="0" err="1"/>
              <a:t>europa</a:t>
            </a:r>
            <a:r>
              <a:rPr lang="it-IT" dirty="0"/>
              <a:t> in modo da testare la velocità di connessione del paese. Il rapporto viene effettuato ogni trimestre dell’anno e viene comunicato agli utenti.</a:t>
            </a:r>
          </a:p>
        </p:txBody>
      </p:sp>
      <p:sp>
        <p:nvSpPr>
          <p:cNvPr id="6" name="Pulsante di azione: Informazioni 5">
            <a:hlinkClick r:id="rId2" action="ppaction://hlinksldjump" highlightClick="1"/>
            <a:extLst>
              <a:ext uri="{FF2B5EF4-FFF2-40B4-BE49-F238E27FC236}">
                <a16:creationId xmlns:a16="http://schemas.microsoft.com/office/drawing/2014/main" xmlns="" id="{DCDE3FA8-6BE2-4414-9D8A-780A65BA81B3}"/>
              </a:ext>
            </a:extLst>
          </p:cNvPr>
          <p:cNvSpPr/>
          <p:nvPr/>
        </p:nvSpPr>
        <p:spPr>
          <a:xfrm>
            <a:off x="5239657" y="5304972"/>
            <a:ext cx="720000" cy="720000"/>
          </a:xfrm>
          <a:prstGeom prst="actionButtonInformation">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t-IT"/>
          </a:p>
        </p:txBody>
      </p:sp>
      <p:sp>
        <p:nvSpPr>
          <p:cNvPr id="5" name="Pagina iniziale 4">
            <a:hlinkClick r:id="rId3" action="ppaction://hlinksldjump" highlightClick="1"/>
          </p:cNvPr>
          <p:cNvSpPr/>
          <p:nvPr/>
        </p:nvSpPr>
        <p:spPr>
          <a:xfrm>
            <a:off x="6329082" y="5304971"/>
            <a:ext cx="720000" cy="720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pic>
        <p:nvPicPr>
          <p:cNvPr id="1026" name="Picture 2" descr="C:\Users\m_inf2.quarta\Desktop\downlo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8202" y="4888683"/>
            <a:ext cx="2952750" cy="15525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extLst>
      <p:ext uri="{BB962C8B-B14F-4D97-AF65-F5344CB8AC3E}">
        <p14:creationId xmlns:p14="http://schemas.microsoft.com/office/powerpoint/2010/main" val="175195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141412" y="1199088"/>
            <a:ext cx="3459615" cy="1478570"/>
          </a:xfrm>
        </p:spPr>
        <p:txBody>
          <a:bodyPr>
            <a:normAutofit/>
          </a:bodyPr>
          <a:lstStyle/>
          <a:p>
            <a:r>
              <a:rPr lang="it-IT" sz="4000" dirty="0"/>
              <a:t>Fine</a:t>
            </a:r>
          </a:p>
        </p:txBody>
      </p:sp>
      <p:sp>
        <p:nvSpPr>
          <p:cNvPr id="3" name="Segnaposto contenuto 2"/>
          <p:cNvSpPr>
            <a:spLocks noGrp="1"/>
          </p:cNvSpPr>
          <p:nvPr>
            <p:ph idx="1"/>
          </p:nvPr>
        </p:nvSpPr>
        <p:spPr/>
        <p:txBody>
          <a:bodyPr/>
          <a:lstStyle/>
          <a:p>
            <a:pPr marL="0" indent="0">
              <a:buNone/>
            </a:pPr>
            <a:r>
              <a:rPr lang="it-IT" dirty="0"/>
              <a:t>A cura di:</a:t>
            </a:r>
          </a:p>
          <a:p>
            <a:pPr marL="0" indent="0">
              <a:buNone/>
            </a:pPr>
            <a:r>
              <a:rPr lang="it-IT" dirty="0"/>
              <a:t>Puca Vincenzo,</a:t>
            </a:r>
          </a:p>
          <a:p>
            <a:pPr marL="0" indent="0">
              <a:buNone/>
            </a:pPr>
            <a:r>
              <a:rPr lang="it-IT" dirty="0"/>
              <a:t>Lorenzo Marchetti,</a:t>
            </a:r>
          </a:p>
          <a:p>
            <a:pPr marL="0" indent="0">
              <a:buNone/>
            </a:pPr>
            <a:r>
              <a:rPr lang="it-IT" dirty="0"/>
              <a:t>Alessandro </a:t>
            </a:r>
            <a:r>
              <a:rPr lang="it-IT" dirty="0" err="1"/>
              <a:t>Fornari</a:t>
            </a:r>
            <a:r>
              <a:rPr lang="it-IT" dirty="0"/>
              <a:t>,</a:t>
            </a:r>
          </a:p>
          <a:p>
            <a:pPr marL="0" indent="0">
              <a:buNone/>
            </a:pPr>
            <a:r>
              <a:rPr lang="it-IT" dirty="0"/>
              <a:t>e Marco Rizza.</a:t>
            </a:r>
          </a:p>
        </p:txBody>
      </p:sp>
    </p:spTree>
    <p:extLst>
      <p:ext uri="{BB962C8B-B14F-4D97-AF65-F5344CB8AC3E}">
        <p14:creationId xmlns:p14="http://schemas.microsoft.com/office/powerpoint/2010/main" val="17487774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F90BC1A-AAF6-4865-B153-F0E69D042743}"/>
              </a:ext>
            </a:extLst>
          </p:cNvPr>
          <p:cNvSpPr>
            <a:spLocks noGrp="1"/>
          </p:cNvSpPr>
          <p:nvPr>
            <p:ph type="title"/>
          </p:nvPr>
        </p:nvSpPr>
        <p:spPr/>
        <p:txBody>
          <a:bodyPr/>
          <a:lstStyle/>
          <a:p>
            <a:r>
              <a:rPr lang="it-IT" dirty="0"/>
              <a:t>Sommario</a:t>
            </a:r>
          </a:p>
        </p:txBody>
      </p:sp>
      <p:sp>
        <p:nvSpPr>
          <p:cNvPr id="14" name="Rettangolo 13">
            <a:extLst>
              <a:ext uri="{FF2B5EF4-FFF2-40B4-BE49-F238E27FC236}">
                <a16:creationId xmlns:a16="http://schemas.microsoft.com/office/drawing/2014/main" xmlns="" id="{462678D3-4064-46EF-93F9-615F9F280109}"/>
              </a:ext>
            </a:extLst>
          </p:cNvPr>
          <p:cNvSpPr/>
          <p:nvPr/>
        </p:nvSpPr>
        <p:spPr>
          <a:xfrm>
            <a:off x="6662058" y="1741714"/>
            <a:ext cx="711200" cy="3976913"/>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it-IT"/>
          </a:p>
        </p:txBody>
      </p:sp>
      <p:sp>
        <p:nvSpPr>
          <p:cNvPr id="3" name="Segnaposto contenuto 2">
            <a:extLst>
              <a:ext uri="{FF2B5EF4-FFF2-40B4-BE49-F238E27FC236}">
                <a16:creationId xmlns:a16="http://schemas.microsoft.com/office/drawing/2014/main" xmlns="" id="{B5656D9F-5212-42C3-B266-1F59B2CE3C5E}"/>
              </a:ext>
            </a:extLst>
          </p:cNvPr>
          <p:cNvSpPr>
            <a:spLocks noGrp="1"/>
          </p:cNvSpPr>
          <p:nvPr>
            <p:ph idx="1"/>
          </p:nvPr>
        </p:nvSpPr>
        <p:spPr>
          <a:xfrm>
            <a:off x="1141412" y="1872114"/>
            <a:ext cx="9905999" cy="3846513"/>
          </a:xfrm>
        </p:spPr>
        <p:txBody>
          <a:bodyPr>
            <a:normAutofit fontScale="92500" lnSpcReduction="20000"/>
          </a:bodyPr>
          <a:lstStyle/>
          <a:p>
            <a:r>
              <a:rPr lang="it-IT" dirty="0"/>
              <a:t>Chi, Perché e Come.</a:t>
            </a:r>
          </a:p>
          <a:p>
            <a:r>
              <a:rPr lang="it-IT" dirty="0"/>
              <a:t>Un ragazzo, un brevetto, due premi.</a:t>
            </a:r>
          </a:p>
          <a:p>
            <a:r>
              <a:rPr lang="it-IT" dirty="0" err="1"/>
              <a:t>European</a:t>
            </a:r>
            <a:r>
              <a:rPr lang="it-IT" dirty="0"/>
              <a:t> Union Contest for Young </a:t>
            </a:r>
            <a:r>
              <a:rPr lang="it-IT" dirty="0" err="1"/>
              <a:t>Scientists</a:t>
            </a:r>
            <a:r>
              <a:rPr lang="it-IT" dirty="0"/>
              <a:t>.</a:t>
            </a:r>
          </a:p>
          <a:p>
            <a:r>
              <a:rPr lang="it-IT" dirty="0"/>
              <a:t>Cos’è e come funziona.</a:t>
            </a:r>
          </a:p>
          <a:p>
            <a:r>
              <a:rPr lang="it-IT" dirty="0"/>
              <a:t>Vantaggi ...</a:t>
            </a:r>
          </a:p>
          <a:p>
            <a:r>
              <a:rPr lang="it-IT" dirty="0"/>
              <a:t>…e problematiche.</a:t>
            </a:r>
          </a:p>
          <a:p>
            <a:r>
              <a:rPr lang="it-IT" dirty="0"/>
              <a:t>La situazione in Italia.</a:t>
            </a:r>
          </a:p>
          <a:p>
            <a:r>
              <a:rPr lang="it-IT" dirty="0"/>
              <a:t>Rapporto </a:t>
            </a:r>
            <a:r>
              <a:rPr lang="it-IT" dirty="0" err="1"/>
              <a:t>Akamai</a:t>
            </a:r>
            <a:r>
              <a:rPr lang="it-IT" dirty="0"/>
              <a:t> &amp; </a:t>
            </a:r>
            <a:r>
              <a:rPr lang="it-IT" dirty="0" err="1"/>
              <a:t>Akamai</a:t>
            </a:r>
            <a:r>
              <a:rPr lang="it-IT" dirty="0"/>
              <a:t> </a:t>
            </a:r>
            <a:r>
              <a:rPr lang="it-IT" dirty="0" err="1"/>
              <a:t>technologies</a:t>
            </a:r>
            <a:r>
              <a:rPr lang="it-IT" dirty="0"/>
              <a:t> </a:t>
            </a:r>
            <a:r>
              <a:rPr lang="it-IT" dirty="0" err="1"/>
              <a:t>inc</a:t>
            </a:r>
            <a:r>
              <a:rPr lang="it-IT" dirty="0"/>
              <a:t>.</a:t>
            </a:r>
          </a:p>
        </p:txBody>
      </p:sp>
      <p:sp>
        <p:nvSpPr>
          <p:cNvPr id="5" name="Pulsante di azione: Avanti o successivo 4">
            <a:hlinkClick r:id="rId2" action="ppaction://hlinksldjump" highlightClick="1"/>
            <a:extLst>
              <a:ext uri="{FF2B5EF4-FFF2-40B4-BE49-F238E27FC236}">
                <a16:creationId xmlns:a16="http://schemas.microsoft.com/office/drawing/2014/main" xmlns="" id="{4D0EB9CA-288F-4CD8-8D99-AC1F9FE000F4}"/>
              </a:ext>
            </a:extLst>
          </p:cNvPr>
          <p:cNvSpPr/>
          <p:nvPr/>
        </p:nvSpPr>
        <p:spPr>
          <a:xfrm>
            <a:off x="6843164" y="1865234"/>
            <a:ext cx="360000" cy="360000"/>
          </a:xfrm>
          <a:prstGeom prst="actionButtonForwardNex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6" name="Pulsante di azione: Avanti o successivo 5">
            <a:hlinkClick r:id="rId3" action="ppaction://hlinksldjump" highlightClick="1"/>
            <a:extLst>
              <a:ext uri="{FF2B5EF4-FFF2-40B4-BE49-F238E27FC236}">
                <a16:creationId xmlns:a16="http://schemas.microsoft.com/office/drawing/2014/main" xmlns="" id="{12E4614D-D57E-4474-BCA3-FB218527951E}"/>
              </a:ext>
            </a:extLst>
          </p:cNvPr>
          <p:cNvSpPr/>
          <p:nvPr/>
        </p:nvSpPr>
        <p:spPr>
          <a:xfrm>
            <a:off x="6833367" y="2319356"/>
            <a:ext cx="360000" cy="360000"/>
          </a:xfrm>
          <a:prstGeom prst="actionButtonForwardNex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7" name="Pulsante di azione: Avanti o successivo 6">
            <a:hlinkClick r:id="rId4" action="ppaction://hlinksldjump" highlightClick="1"/>
            <a:extLst>
              <a:ext uri="{FF2B5EF4-FFF2-40B4-BE49-F238E27FC236}">
                <a16:creationId xmlns:a16="http://schemas.microsoft.com/office/drawing/2014/main" xmlns="" id="{04180F40-E4CD-40CA-8371-2CB15A5E867D}"/>
              </a:ext>
            </a:extLst>
          </p:cNvPr>
          <p:cNvSpPr/>
          <p:nvPr/>
        </p:nvSpPr>
        <p:spPr>
          <a:xfrm>
            <a:off x="6843164" y="2802156"/>
            <a:ext cx="360000" cy="360000"/>
          </a:xfrm>
          <a:prstGeom prst="actionButtonForwardNex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 name="Pulsante di azione: Avanti o successivo 7">
            <a:hlinkClick r:id="rId5" action="ppaction://hlinksldjump" highlightClick="1"/>
            <a:extLst>
              <a:ext uri="{FF2B5EF4-FFF2-40B4-BE49-F238E27FC236}">
                <a16:creationId xmlns:a16="http://schemas.microsoft.com/office/drawing/2014/main" xmlns="" id="{DBF57B16-E0E1-42A5-990C-95D8DB4A25A6}"/>
              </a:ext>
            </a:extLst>
          </p:cNvPr>
          <p:cNvSpPr/>
          <p:nvPr/>
        </p:nvSpPr>
        <p:spPr>
          <a:xfrm>
            <a:off x="6843164" y="3281959"/>
            <a:ext cx="360000" cy="360000"/>
          </a:xfrm>
          <a:prstGeom prst="actionButtonForwardNex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it-IT"/>
          </a:p>
        </p:txBody>
      </p:sp>
      <p:sp>
        <p:nvSpPr>
          <p:cNvPr id="9" name="Pulsante di azione: Avanti o successivo 8">
            <a:hlinkClick r:id="rId6" action="ppaction://hlinksldjump" highlightClick="1"/>
            <a:extLst>
              <a:ext uri="{FF2B5EF4-FFF2-40B4-BE49-F238E27FC236}">
                <a16:creationId xmlns:a16="http://schemas.microsoft.com/office/drawing/2014/main" xmlns="" id="{A5E859BA-A2A6-4BB4-A477-58F0015D7B34}"/>
              </a:ext>
            </a:extLst>
          </p:cNvPr>
          <p:cNvSpPr/>
          <p:nvPr/>
        </p:nvSpPr>
        <p:spPr>
          <a:xfrm>
            <a:off x="6843164" y="3761816"/>
            <a:ext cx="360000" cy="360000"/>
          </a:xfrm>
          <a:prstGeom prst="actionButtonForwardNex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t-IT"/>
          </a:p>
        </p:txBody>
      </p:sp>
      <p:sp>
        <p:nvSpPr>
          <p:cNvPr id="10" name="Pulsante di azione: Avanti o successivo 9">
            <a:hlinkClick r:id="rId7" action="ppaction://hlinksldjump" highlightClick="1"/>
            <a:extLst>
              <a:ext uri="{FF2B5EF4-FFF2-40B4-BE49-F238E27FC236}">
                <a16:creationId xmlns:a16="http://schemas.microsoft.com/office/drawing/2014/main" xmlns="" id="{D2B6FF3C-EC33-4640-B826-64DBEAAA22C7}"/>
              </a:ext>
            </a:extLst>
          </p:cNvPr>
          <p:cNvSpPr/>
          <p:nvPr/>
        </p:nvSpPr>
        <p:spPr>
          <a:xfrm>
            <a:off x="6836335" y="4235752"/>
            <a:ext cx="360000" cy="360000"/>
          </a:xfrm>
          <a:prstGeom prst="actionButtonForwardNex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it-IT"/>
          </a:p>
        </p:txBody>
      </p:sp>
      <p:sp>
        <p:nvSpPr>
          <p:cNvPr id="11" name="Pulsante di azione: Avanti o successivo 10">
            <a:hlinkClick r:id="rId8" action="ppaction://hlinksldjump" highlightClick="1"/>
            <a:extLst>
              <a:ext uri="{FF2B5EF4-FFF2-40B4-BE49-F238E27FC236}">
                <a16:creationId xmlns:a16="http://schemas.microsoft.com/office/drawing/2014/main" xmlns="" id="{BEE2142B-7554-41D1-ADEE-13AEDDB01152}"/>
              </a:ext>
            </a:extLst>
          </p:cNvPr>
          <p:cNvSpPr/>
          <p:nvPr/>
        </p:nvSpPr>
        <p:spPr>
          <a:xfrm>
            <a:off x="6843164" y="4709688"/>
            <a:ext cx="360000" cy="360000"/>
          </a:xfrm>
          <a:prstGeom prst="actionButtonForwardNex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12" name="Pulsante di azione: Avanti o successivo 11">
            <a:hlinkClick r:id="rId9" action="ppaction://hlinksldjump" highlightClick="1"/>
            <a:extLst>
              <a:ext uri="{FF2B5EF4-FFF2-40B4-BE49-F238E27FC236}">
                <a16:creationId xmlns:a16="http://schemas.microsoft.com/office/drawing/2014/main" xmlns="" id="{F553FFC8-5536-4E99-A932-57C20EE0B1D9}"/>
              </a:ext>
            </a:extLst>
          </p:cNvPr>
          <p:cNvSpPr/>
          <p:nvPr/>
        </p:nvSpPr>
        <p:spPr>
          <a:xfrm>
            <a:off x="6833367" y="5183624"/>
            <a:ext cx="360000" cy="360000"/>
          </a:xfrm>
          <a:prstGeom prst="actionButtonForwardNex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9315752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CHI, Perché e Come.</a:t>
            </a:r>
          </a:p>
        </p:txBody>
      </p:sp>
      <p:sp>
        <p:nvSpPr>
          <p:cNvPr id="3" name="Segnaposto contenuto 2"/>
          <p:cNvSpPr>
            <a:spLocks noGrp="1"/>
          </p:cNvSpPr>
          <p:nvPr>
            <p:ph idx="1"/>
          </p:nvPr>
        </p:nvSpPr>
        <p:spPr/>
        <p:txBody>
          <a:bodyPr>
            <a:normAutofit fontScale="92500" lnSpcReduction="10000"/>
          </a:bodyPr>
          <a:lstStyle/>
          <a:p>
            <a:r>
              <a:rPr lang="it-IT" dirty="0"/>
              <a:t>Chi: Il creatore di </a:t>
            </a:r>
            <a:r>
              <a:rPr lang="it-IT" dirty="0" err="1">
                <a:solidFill>
                  <a:srgbClr val="FF0000"/>
                </a:solidFill>
              </a:rPr>
              <a:t>LaserWan</a:t>
            </a:r>
            <a:r>
              <a:rPr lang="it-IT" dirty="0"/>
              <a:t> è il 16enne Valerio Pagliarino, studente di un Liceo scientifico, vive in un piccolo paese dell’Astigiano.                                   </a:t>
            </a:r>
          </a:p>
          <a:p>
            <a:r>
              <a:rPr lang="it-IT" dirty="0"/>
              <a:t>Perché: </a:t>
            </a:r>
            <a:r>
              <a:rPr lang="it-IT" dirty="0">
                <a:solidFill>
                  <a:srgbClr val="FFC000"/>
                </a:solidFill>
              </a:rPr>
              <a:t>«L’idea che nasce da una necessità»</a:t>
            </a:r>
            <a:r>
              <a:rPr lang="it-IT" dirty="0"/>
              <a:t>, perché nel suo paese arriva l’ADSL a </a:t>
            </a:r>
            <a:r>
              <a:rPr lang="it-IT" dirty="0">
                <a:latin typeface="Arial" panose="020B0604020202020204" pitchFamily="34" charset="0"/>
                <a:cs typeface="Arial" panose="020B0604020202020204" pitchFamily="34" charset="0"/>
              </a:rPr>
              <a:t>0.6</a:t>
            </a:r>
            <a:r>
              <a:rPr lang="it-IT" dirty="0"/>
              <a:t> Mega e i gestori non portano i 7 Mega per il costo elevato, così stufo di dover aspettare si è risolto il problema da sé.</a:t>
            </a:r>
          </a:p>
          <a:p>
            <a:r>
              <a:rPr lang="it-IT" dirty="0"/>
              <a:t>Come: Gli è bastato usare </a:t>
            </a:r>
            <a:r>
              <a:rPr lang="it-IT" b="1" dirty="0"/>
              <a:t>i pezzi di un vecchio aspirapolvere, due telecomandi rotti e un paio di schede elettroniche comprate on line per mettere in funzione il suo progetto.</a:t>
            </a:r>
            <a:endParaRPr lang="it-IT" dirty="0"/>
          </a:p>
        </p:txBody>
      </p:sp>
      <p:pic>
        <p:nvPicPr>
          <p:cNvPr id="5" name="Immagine 4"/>
          <p:cNvPicPr>
            <a:picLocks noChangeAspect="1"/>
          </p:cNvPicPr>
          <p:nvPr/>
        </p:nvPicPr>
        <p:blipFill>
          <a:blip r:embed="rId2"/>
          <a:stretch>
            <a:fillRect/>
          </a:stretch>
        </p:blipFill>
        <p:spPr>
          <a:xfrm>
            <a:off x="6283097" y="154022"/>
            <a:ext cx="3586618" cy="2019266"/>
          </a:xfrm>
          <a:prstGeom prst="rect">
            <a:avLst/>
          </a:prstGeom>
          <a:ln>
            <a:noFill/>
          </a:ln>
          <a:effectLst>
            <a:outerShdw blurRad="292100" dist="139700" dir="2700000" algn="tl" rotWithShape="0">
              <a:srgbClr val="333333">
                <a:alpha val="65000"/>
              </a:srgbClr>
            </a:outerShdw>
          </a:effectLst>
        </p:spPr>
      </p:pic>
      <p:sp>
        <p:nvSpPr>
          <p:cNvPr id="4" name="Pulsante di azione: Home 3">
            <a:hlinkClick r:id="rId3" action="ppaction://hlinksldjump" highlightClick="1"/>
            <a:extLst>
              <a:ext uri="{FF2B5EF4-FFF2-40B4-BE49-F238E27FC236}">
                <a16:creationId xmlns:a16="http://schemas.microsoft.com/office/drawing/2014/main" xmlns="" id="{8DECC6CE-0637-495D-9EF1-06F8BF36C244}"/>
              </a:ext>
            </a:extLst>
          </p:cNvPr>
          <p:cNvSpPr/>
          <p:nvPr/>
        </p:nvSpPr>
        <p:spPr>
          <a:xfrm>
            <a:off x="10479314" y="5979886"/>
            <a:ext cx="568097" cy="508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916828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E0F76648-3E8F-469E-82C5-B00B78ACD9E3}"/>
              </a:ext>
            </a:extLst>
          </p:cNvPr>
          <p:cNvSpPr>
            <a:spLocks noGrp="1"/>
          </p:cNvSpPr>
          <p:nvPr>
            <p:ph type="title"/>
          </p:nvPr>
        </p:nvSpPr>
        <p:spPr/>
        <p:txBody>
          <a:bodyPr/>
          <a:lstStyle/>
          <a:p>
            <a:r>
              <a:rPr lang="it-IT" dirty="0"/>
              <a:t>Un ragazzo, un brevetto, due premi.</a:t>
            </a:r>
          </a:p>
        </p:txBody>
      </p:sp>
      <p:sp>
        <p:nvSpPr>
          <p:cNvPr id="3" name="Segnaposto contenuto 2">
            <a:extLst>
              <a:ext uri="{FF2B5EF4-FFF2-40B4-BE49-F238E27FC236}">
                <a16:creationId xmlns:a16="http://schemas.microsoft.com/office/drawing/2014/main" xmlns="" id="{4B898BEF-0607-4926-815F-17A8DF5EBCB7}"/>
              </a:ext>
            </a:extLst>
          </p:cNvPr>
          <p:cNvSpPr>
            <a:spLocks noGrp="1"/>
          </p:cNvSpPr>
          <p:nvPr>
            <p:ph idx="1"/>
          </p:nvPr>
        </p:nvSpPr>
        <p:spPr/>
        <p:txBody>
          <a:bodyPr>
            <a:normAutofit/>
          </a:bodyPr>
          <a:lstStyle/>
          <a:p>
            <a:pPr marL="0" indent="0">
              <a:buNone/>
            </a:pPr>
            <a:r>
              <a:rPr lang="it-IT" dirty="0"/>
              <a:t>Valerio ha prima vinto il premio speciale Aica per il miglior progetto sulle tecnologie della comunicazione e dell’informazione e portando la sua idea all’ </a:t>
            </a:r>
            <a:r>
              <a:rPr lang="it-IT" dirty="0" err="1"/>
              <a:t>European</a:t>
            </a:r>
            <a:r>
              <a:rPr lang="it-IT" dirty="0"/>
              <a:t> Union Contest for Young </a:t>
            </a:r>
            <a:r>
              <a:rPr lang="it-IT" dirty="0" err="1"/>
              <a:t>Scientists</a:t>
            </a:r>
            <a:r>
              <a:rPr lang="it-IT" dirty="0"/>
              <a:t> Pagliarino si è imposto a pari merito con altri progetti, alla prima posizione grazie alla sua visione innovativa della comunicazione. Subito dopo la vittoria ha brevettato il suo progetto il quale è stato richiesto dalle più grandi aziende di Telecomunicazioni su territorio internazionale e nazionale.</a:t>
            </a:r>
          </a:p>
        </p:txBody>
      </p:sp>
      <p:pic>
        <p:nvPicPr>
          <p:cNvPr id="9" name="Immagine 8">
            <a:extLst>
              <a:ext uri="{FF2B5EF4-FFF2-40B4-BE49-F238E27FC236}">
                <a16:creationId xmlns:a16="http://schemas.microsoft.com/office/drawing/2014/main" xmlns="" id="{F554B568-5D11-41DA-BF91-3A7F58BF07D2}"/>
              </a:ext>
            </a:extLst>
          </p:cNvPr>
          <p:cNvPicPr>
            <a:picLocks noChangeAspect="1"/>
          </p:cNvPicPr>
          <p:nvPr/>
        </p:nvPicPr>
        <p:blipFill>
          <a:blip r:embed="rId2"/>
          <a:stretch>
            <a:fillRect/>
          </a:stretch>
        </p:blipFill>
        <p:spPr>
          <a:xfrm>
            <a:off x="9247639" y="618518"/>
            <a:ext cx="1944915" cy="14586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Pulsante di azione: Home 4">
            <a:hlinkClick r:id="rId3" action="ppaction://hlinksldjump" highlightClick="1"/>
            <a:extLst>
              <a:ext uri="{FF2B5EF4-FFF2-40B4-BE49-F238E27FC236}">
                <a16:creationId xmlns:a16="http://schemas.microsoft.com/office/drawing/2014/main" xmlns="" id="{2659C09A-6A08-45EB-9305-CC65D079404C}"/>
              </a:ext>
            </a:extLst>
          </p:cNvPr>
          <p:cNvSpPr/>
          <p:nvPr/>
        </p:nvSpPr>
        <p:spPr>
          <a:xfrm>
            <a:off x="10479314" y="5979886"/>
            <a:ext cx="568097" cy="508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21556036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xmlns="" id="{3BC53658-8D60-488D-8B47-A6205B372112}"/>
              </a:ext>
            </a:extLst>
          </p:cNvPr>
          <p:cNvSpPr>
            <a:spLocks noGrp="1"/>
          </p:cNvSpPr>
          <p:nvPr>
            <p:ph type="title"/>
          </p:nvPr>
        </p:nvSpPr>
        <p:spPr>
          <a:xfrm>
            <a:off x="1016002" y="770917"/>
            <a:ext cx="10394268" cy="1478570"/>
          </a:xfrm>
        </p:spPr>
        <p:txBody>
          <a:bodyPr/>
          <a:lstStyle/>
          <a:p>
            <a:r>
              <a:rPr lang="it-IT" dirty="0" err="1"/>
              <a:t>European</a:t>
            </a:r>
            <a:r>
              <a:rPr lang="it-IT" dirty="0"/>
              <a:t> Union Contest for Young </a:t>
            </a:r>
            <a:r>
              <a:rPr lang="it-IT" dirty="0" err="1"/>
              <a:t>Scientists</a:t>
            </a:r>
            <a:endParaRPr lang="it-IT" dirty="0"/>
          </a:p>
        </p:txBody>
      </p:sp>
      <p:sp>
        <p:nvSpPr>
          <p:cNvPr id="3" name="Segnaposto contenuto 2">
            <a:extLst>
              <a:ext uri="{FF2B5EF4-FFF2-40B4-BE49-F238E27FC236}">
                <a16:creationId xmlns:a16="http://schemas.microsoft.com/office/drawing/2014/main" xmlns="" id="{B47A3786-37B8-4404-B752-7FE59B9AB91F}"/>
              </a:ext>
            </a:extLst>
          </p:cNvPr>
          <p:cNvSpPr>
            <a:spLocks noGrp="1"/>
          </p:cNvSpPr>
          <p:nvPr>
            <p:ph idx="1"/>
          </p:nvPr>
        </p:nvSpPr>
        <p:spPr>
          <a:xfrm>
            <a:off x="1016002" y="2249487"/>
            <a:ext cx="10031409" cy="3541714"/>
          </a:xfrm>
        </p:spPr>
        <p:txBody>
          <a:bodyPr>
            <a:normAutofit lnSpcReduction="10000"/>
          </a:bodyPr>
          <a:lstStyle/>
          <a:p>
            <a:pPr marL="0" indent="0">
              <a:buNone/>
            </a:pPr>
            <a:r>
              <a:rPr lang="it-IT" dirty="0"/>
              <a:t>Il </a:t>
            </a:r>
            <a:r>
              <a:rPr lang="it-IT" b="1" dirty="0"/>
              <a:t>concorso dell'Unione europea per giovani scienziati</a:t>
            </a:r>
            <a:r>
              <a:rPr lang="it-IT" dirty="0"/>
              <a:t> è una fiera della scienza , avviata dalla Commissione Europea gestita dalla Direzione generale Ricerca della Commissione europea.</a:t>
            </a:r>
          </a:p>
          <a:p>
            <a:pPr marL="0" indent="0">
              <a:buNone/>
            </a:pPr>
            <a:r>
              <a:rPr lang="it-IT" dirty="0"/>
              <a:t>Il concorso è stato istituito per promuovere gli ideali di cooperazione e di scambio tra i giovani scienziati. Esso fornisce una vetrina annuale del meglio della conquista scientifica europea degli studenti. Il concorso è ospitato ogni anno in un paese europeo diverso e una nuova organizzazione locale collabora con la Commissione europea per organizzare l'evento.</a:t>
            </a:r>
          </a:p>
          <a:p>
            <a:pPr marL="0" indent="0">
              <a:buNone/>
            </a:pPr>
            <a:endParaRPr lang="it-IT" dirty="0"/>
          </a:p>
        </p:txBody>
      </p:sp>
      <p:sp>
        <p:nvSpPr>
          <p:cNvPr id="4" name="Pulsante di azione: Home 3">
            <a:hlinkClick r:id="rId2" action="ppaction://hlinksldjump" highlightClick="1"/>
            <a:extLst>
              <a:ext uri="{FF2B5EF4-FFF2-40B4-BE49-F238E27FC236}">
                <a16:creationId xmlns:a16="http://schemas.microsoft.com/office/drawing/2014/main" xmlns="" id="{1117DDDF-5404-4F38-9894-F05D3A04591F}"/>
              </a:ext>
            </a:extLst>
          </p:cNvPr>
          <p:cNvSpPr/>
          <p:nvPr/>
        </p:nvSpPr>
        <p:spPr>
          <a:xfrm>
            <a:off x="10479314" y="5979886"/>
            <a:ext cx="568097" cy="508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pic>
        <p:nvPicPr>
          <p:cNvPr id="2050" name="Picture 2" descr="C:\Users\m_inf2.quarta\Desktop\banner-eucys-tin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44856" y="202485"/>
            <a:ext cx="2302555" cy="9615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96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84311" y="633032"/>
            <a:ext cx="9905998" cy="1478570"/>
          </a:xfrm>
        </p:spPr>
        <p:txBody>
          <a:bodyPr/>
          <a:lstStyle/>
          <a:p>
            <a:r>
              <a:rPr lang="it-IT" dirty="0"/>
              <a:t>Cos’è e come funziona.</a:t>
            </a:r>
          </a:p>
        </p:txBody>
      </p:sp>
      <p:sp>
        <p:nvSpPr>
          <p:cNvPr id="3" name="Segnaposto contenuto 2"/>
          <p:cNvSpPr>
            <a:spLocks noGrp="1"/>
          </p:cNvSpPr>
          <p:nvPr>
            <p:ph idx="1"/>
          </p:nvPr>
        </p:nvSpPr>
        <p:spPr>
          <a:xfrm>
            <a:off x="1484311" y="2278743"/>
            <a:ext cx="10018713" cy="3599543"/>
          </a:xfrm>
        </p:spPr>
        <p:txBody>
          <a:bodyPr>
            <a:normAutofit fontScale="92500" lnSpcReduction="20000"/>
          </a:bodyPr>
          <a:lstStyle/>
          <a:p>
            <a:pPr marL="0" indent="0">
              <a:buNone/>
            </a:pPr>
            <a:r>
              <a:rPr lang="it-IT" dirty="0"/>
              <a:t>Il </a:t>
            </a:r>
            <a:r>
              <a:rPr lang="it-IT" dirty="0" err="1">
                <a:solidFill>
                  <a:srgbClr val="FF0000"/>
                </a:solidFill>
              </a:rPr>
              <a:t>Laserwan</a:t>
            </a:r>
            <a:r>
              <a:rPr lang="it-IT" dirty="0"/>
              <a:t> trasmette, con altissime prestazioni il segnale internet, sfruttando ricetrasmettitori laser presenti anche in zone rurali o di montagna, dove la connessione in alta velocità è ancora impossibile. Si tratta, infatti, di due antenne dotate di ricetrasmettitore di impulsi laser a infrarossi che viaggiano liberamente nell'aria. Posizionando le ricetrasmittenti sulla sommità dei tralicci dell'alta tensione è possibile realizzare una dorsale alternativa a quelle in fibra ottica sfruttando dei "semplicissimi" impulsi luminosi invisibili all'occhio umano. Questa tecnologia non produce onde elettromagnetiche e sfrutta per il suo funzionamento i campi elettrici già prodotti dalle linee ad alta tensione. Il progetto è già funzionante in quanto Valerio ha già trasmesso un film in streaming a casa sua.</a:t>
            </a:r>
          </a:p>
        </p:txBody>
      </p:sp>
      <p:pic>
        <p:nvPicPr>
          <p:cNvPr id="5" name="Immagine 4">
            <a:extLst>
              <a:ext uri="{FF2B5EF4-FFF2-40B4-BE49-F238E27FC236}">
                <a16:creationId xmlns:a16="http://schemas.microsoft.com/office/drawing/2014/main" xmlns="" id="{1348E60C-68CC-4FC4-87DF-F11B6D4C0EB7}"/>
              </a:ext>
            </a:extLst>
          </p:cNvPr>
          <p:cNvPicPr>
            <a:picLocks noChangeAspect="1"/>
          </p:cNvPicPr>
          <p:nvPr/>
        </p:nvPicPr>
        <p:blipFill>
          <a:blip r:embed="rId2"/>
          <a:stretch>
            <a:fillRect/>
          </a:stretch>
        </p:blipFill>
        <p:spPr>
          <a:xfrm>
            <a:off x="6781119" y="345423"/>
            <a:ext cx="4293281" cy="1766179"/>
          </a:xfrm>
          <a:prstGeom prst="rect">
            <a:avLst/>
          </a:prstGeom>
          <a:ln>
            <a:noFill/>
          </a:ln>
          <a:effectLst>
            <a:softEdge rad="112500"/>
          </a:effectLst>
        </p:spPr>
      </p:pic>
      <p:sp>
        <p:nvSpPr>
          <p:cNvPr id="6" name="Pulsante di azione: Home 5">
            <a:hlinkClick r:id="rId3" action="ppaction://hlinksldjump" highlightClick="1"/>
            <a:extLst>
              <a:ext uri="{FF2B5EF4-FFF2-40B4-BE49-F238E27FC236}">
                <a16:creationId xmlns:a16="http://schemas.microsoft.com/office/drawing/2014/main" xmlns="" id="{3167E327-2A60-432A-BDA2-2361874B76B9}"/>
              </a:ext>
            </a:extLst>
          </p:cNvPr>
          <p:cNvSpPr/>
          <p:nvPr/>
        </p:nvSpPr>
        <p:spPr>
          <a:xfrm>
            <a:off x="10479314" y="5979886"/>
            <a:ext cx="568097" cy="508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9867481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Vantaggi…</a:t>
            </a:r>
          </a:p>
        </p:txBody>
      </p:sp>
      <p:sp>
        <p:nvSpPr>
          <p:cNvPr id="3" name="Segnaposto contenuto 2"/>
          <p:cNvSpPr>
            <a:spLocks noGrp="1"/>
          </p:cNvSpPr>
          <p:nvPr>
            <p:ph idx="1"/>
          </p:nvPr>
        </p:nvSpPr>
        <p:spPr>
          <a:xfrm>
            <a:off x="1141412" y="1777774"/>
            <a:ext cx="9905999" cy="3701370"/>
          </a:xfrm>
        </p:spPr>
        <p:txBody>
          <a:bodyPr>
            <a:noAutofit/>
          </a:bodyPr>
          <a:lstStyle/>
          <a:p>
            <a:r>
              <a:rPr lang="it-IT" sz="1700" b="1" dirty="0"/>
              <a:t>Costi:</a:t>
            </a:r>
            <a:r>
              <a:rPr lang="it-IT" sz="1700" dirty="0"/>
              <a:t> Posare la fibra ottica costa in media 1000 euro al metro. </a:t>
            </a:r>
            <a:r>
              <a:rPr lang="it-IT" sz="1700" dirty="0" err="1">
                <a:solidFill>
                  <a:srgbClr val="FF0000"/>
                </a:solidFill>
              </a:rPr>
              <a:t>LaserWan</a:t>
            </a:r>
            <a:r>
              <a:rPr lang="it-IT" sz="1700" dirty="0"/>
              <a:t> costerebbe 100 volte meno. Ogni chilometro, per servire 100 utenze, costerebbe 10 mila euro.</a:t>
            </a:r>
          </a:p>
          <a:p>
            <a:r>
              <a:rPr lang="it-IT" sz="1700" b="1" dirty="0"/>
              <a:t>Distanze</a:t>
            </a:r>
            <a:r>
              <a:rPr lang="it-IT" sz="1700" dirty="0"/>
              <a:t>: E’ possibile portare internet in tutti i posti, anche i più remoti come montagne e grotte in quanto basterebbe usare le linee di alta tensione già presenti.</a:t>
            </a:r>
          </a:p>
          <a:p>
            <a:r>
              <a:rPr lang="it-IT" sz="1700" b="1" dirty="0"/>
              <a:t>Efficienza</a:t>
            </a:r>
            <a:r>
              <a:rPr lang="it-IT" sz="1700" dirty="0"/>
              <a:t>: Avremo una velocità 5 volte la fibra ottica in quanto raggiungeremmo i 500 Mb/s in download e in upload.</a:t>
            </a:r>
          </a:p>
          <a:p>
            <a:r>
              <a:rPr lang="it-IT" sz="1700" b="1" dirty="0"/>
              <a:t>Facilità di installazione</a:t>
            </a:r>
            <a:r>
              <a:rPr lang="it-IT" sz="1700" dirty="0"/>
              <a:t>: Basterà infatti posare su un palo dell’alta tensione il dispositivo di riconoscimento laser, collegare le porte ethernet di casa e il gioco è fatto.</a:t>
            </a:r>
          </a:p>
          <a:p>
            <a:r>
              <a:rPr lang="it-IT" sz="1700" b="1" dirty="0"/>
              <a:t>Green </a:t>
            </a:r>
            <a:r>
              <a:rPr lang="it-IT" sz="1700" b="1" dirty="0" err="1"/>
              <a:t>Tecnology</a:t>
            </a:r>
            <a:r>
              <a:rPr lang="it-IT" sz="1700" dirty="0"/>
              <a:t>: I raggi laser non emettono alcun tipo di inquinamento EMC (Il termine dall’inglese </a:t>
            </a:r>
            <a:r>
              <a:rPr lang="it-IT" sz="1700" dirty="0" err="1"/>
              <a:t>Electromagnetic</a:t>
            </a:r>
            <a:r>
              <a:rPr lang="it-IT" sz="1700" dirty="0"/>
              <a:t> Compatibility, si riferisce alla trasmissione e la ricezione non intenzionali di energia elettromagnetica in relazione agli effetti indesiderati che queste possono comportare, con l'obiettivo di garantire il corretto funzionamento nel medesimo ambiente dei diversi apparati che coinvolgono fenomeni elettromagnetici durante il loro funzionamento).</a:t>
            </a:r>
          </a:p>
        </p:txBody>
      </p:sp>
      <p:pic>
        <p:nvPicPr>
          <p:cNvPr id="5" name="Immagine 4"/>
          <p:cNvPicPr>
            <a:picLocks noChangeAspect="1"/>
          </p:cNvPicPr>
          <p:nvPr/>
        </p:nvPicPr>
        <p:blipFill>
          <a:blip r:embed="rId2"/>
          <a:stretch>
            <a:fillRect/>
          </a:stretch>
        </p:blipFill>
        <p:spPr>
          <a:xfrm>
            <a:off x="4877619" y="359353"/>
            <a:ext cx="1593292" cy="1152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Pulsante di azione: Home 5">
            <a:hlinkClick r:id="rId3" action="ppaction://hlinksldjump" highlightClick="1"/>
            <a:extLst>
              <a:ext uri="{FF2B5EF4-FFF2-40B4-BE49-F238E27FC236}">
                <a16:creationId xmlns:a16="http://schemas.microsoft.com/office/drawing/2014/main" xmlns="" id="{58181871-3EFF-4A4F-8F43-0D569A94889B}"/>
              </a:ext>
            </a:extLst>
          </p:cNvPr>
          <p:cNvSpPr/>
          <p:nvPr/>
        </p:nvSpPr>
        <p:spPr>
          <a:xfrm>
            <a:off x="10363200" y="6130400"/>
            <a:ext cx="568097" cy="508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6457327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 e Problematiche.</a:t>
            </a:r>
          </a:p>
        </p:txBody>
      </p:sp>
      <p:sp>
        <p:nvSpPr>
          <p:cNvPr id="3" name="Segnaposto contenuto 2"/>
          <p:cNvSpPr>
            <a:spLocks noGrp="1"/>
          </p:cNvSpPr>
          <p:nvPr>
            <p:ph idx="1"/>
          </p:nvPr>
        </p:nvSpPr>
        <p:spPr/>
        <p:txBody>
          <a:bodyPr/>
          <a:lstStyle/>
          <a:p>
            <a:pPr marL="0" indent="0">
              <a:buNone/>
            </a:pPr>
            <a:r>
              <a:rPr lang="it-IT" dirty="0"/>
              <a:t>Le zone molto nebbiose potrebbero non ricevere il laser correttamente o durante un’alluvione il segnale potrebbe essere disturbato ma Valerio assicura: »userò una sorta di telemetria in stile Formula 1 che modula il segnale può bucare anche i banchi più fitti e passare in mezzo alle gocce d’acqua senza problemi»</a:t>
            </a:r>
          </a:p>
        </p:txBody>
      </p:sp>
      <p:pic>
        <p:nvPicPr>
          <p:cNvPr id="5" name="Immagine 4"/>
          <p:cNvPicPr>
            <a:picLocks noChangeAspect="1"/>
          </p:cNvPicPr>
          <p:nvPr/>
        </p:nvPicPr>
        <p:blipFill>
          <a:blip r:embed="rId2"/>
          <a:stretch>
            <a:fillRect/>
          </a:stretch>
        </p:blipFill>
        <p:spPr>
          <a:xfrm>
            <a:off x="4877704" y="4379268"/>
            <a:ext cx="2143125" cy="2143125"/>
          </a:xfrm>
          <a:prstGeom prst="rect">
            <a:avLst/>
          </a:prstGeom>
          <a:ln>
            <a:noFill/>
          </a:ln>
          <a:effectLst>
            <a:softEdge rad="112500"/>
          </a:effectLst>
        </p:spPr>
      </p:pic>
      <p:sp>
        <p:nvSpPr>
          <p:cNvPr id="6" name="Pulsante di azione: Home 5">
            <a:hlinkClick r:id="rId3" action="ppaction://hlinksldjump" highlightClick="1"/>
            <a:extLst>
              <a:ext uri="{FF2B5EF4-FFF2-40B4-BE49-F238E27FC236}">
                <a16:creationId xmlns:a16="http://schemas.microsoft.com/office/drawing/2014/main" xmlns="" id="{D95718D0-25E1-4A9D-A446-24549FDAB211}"/>
              </a:ext>
            </a:extLst>
          </p:cNvPr>
          <p:cNvSpPr/>
          <p:nvPr/>
        </p:nvSpPr>
        <p:spPr>
          <a:xfrm>
            <a:off x="10479314" y="5979886"/>
            <a:ext cx="568097" cy="508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03526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La situazione in ITALIA</a:t>
            </a:r>
          </a:p>
        </p:txBody>
      </p:sp>
      <p:sp>
        <p:nvSpPr>
          <p:cNvPr id="3" name="Segnaposto contenuto 2"/>
          <p:cNvSpPr>
            <a:spLocks noGrp="1"/>
          </p:cNvSpPr>
          <p:nvPr>
            <p:ph idx="1"/>
          </p:nvPr>
        </p:nvSpPr>
        <p:spPr/>
        <p:txBody>
          <a:bodyPr>
            <a:normAutofit fontScale="92500"/>
          </a:bodyPr>
          <a:lstStyle/>
          <a:p>
            <a:pPr marL="0" indent="0">
              <a:buNone/>
            </a:pPr>
            <a:r>
              <a:rPr lang="it-IT" dirty="0"/>
              <a:t>Il rapporto </a:t>
            </a:r>
            <a:r>
              <a:rPr lang="it-IT" dirty="0" err="1"/>
              <a:t>Akamai</a:t>
            </a:r>
            <a:r>
              <a:rPr lang="it-IT" dirty="0"/>
              <a:t> ha spiegato che siamo 54°esimi al mondo per velocità media di connessione. </a:t>
            </a:r>
          </a:p>
          <a:p>
            <a:pPr marL="0" indent="0">
              <a:buNone/>
            </a:pPr>
            <a:r>
              <a:rPr lang="it-IT" dirty="0"/>
              <a:t>L'ultimo rapporto, infatti, ha registrato che negli ultimi tre mesi dello scorso anno, la velocità media di connessione europea ha raggiunto i 4,5 Mbps, un aumento rispetto al terzo trimestre dell'anno. In cima alla classifica troviamo Svezia, Svizzera e Olanda con una connessione media pari a 14,2 Mega. La situazione </a:t>
            </a:r>
            <a:r>
              <a:rPr lang="it-IT" dirty="0" smtClean="0"/>
              <a:t>italiana è di </a:t>
            </a:r>
            <a:r>
              <a:rPr lang="it-IT" smtClean="0"/>
              <a:t>3,4 Mbps, </a:t>
            </a:r>
            <a:r>
              <a:rPr lang="it-IT" dirty="0"/>
              <a:t>quindi è </a:t>
            </a:r>
            <a:r>
              <a:rPr lang="it-IT"/>
              <a:t>decisamente </a:t>
            </a:r>
            <a:r>
              <a:rPr lang="it-IT" smtClean="0"/>
              <a:t>peggiore, </a:t>
            </a:r>
            <a:r>
              <a:rPr lang="it-IT" dirty="0"/>
              <a:t>ma grazie al </a:t>
            </a:r>
            <a:r>
              <a:rPr lang="it-IT" dirty="0" err="1">
                <a:solidFill>
                  <a:srgbClr val="FF0000"/>
                </a:solidFill>
              </a:rPr>
              <a:t>LaserWan</a:t>
            </a:r>
            <a:r>
              <a:rPr lang="it-IT" dirty="0"/>
              <a:t> potremmo avere una vera rivoluzione dal punto di vista della velocità d connessione in Europa e nel mondo.</a:t>
            </a:r>
          </a:p>
          <a:p>
            <a:pPr marL="0" indent="0">
              <a:buNone/>
            </a:pPr>
            <a:endParaRPr lang="it-IT" dirty="0"/>
          </a:p>
        </p:txBody>
      </p:sp>
      <p:pic>
        <p:nvPicPr>
          <p:cNvPr id="5" name="Immagine 4"/>
          <p:cNvPicPr>
            <a:picLocks noChangeAspect="1"/>
          </p:cNvPicPr>
          <p:nvPr/>
        </p:nvPicPr>
        <p:blipFill>
          <a:blip r:embed="rId2"/>
          <a:stretch>
            <a:fillRect/>
          </a:stretch>
        </p:blipFill>
        <p:spPr>
          <a:xfrm>
            <a:off x="6248626" y="638665"/>
            <a:ext cx="2162175" cy="1438275"/>
          </a:xfrm>
          <a:prstGeom prst="rect">
            <a:avLst/>
          </a:prstGeom>
        </p:spPr>
      </p:pic>
      <p:sp>
        <p:nvSpPr>
          <p:cNvPr id="6" name="Pulsante di azione: Home 5">
            <a:hlinkClick r:id="rId3" action="ppaction://hlinksldjump" highlightClick="1"/>
            <a:extLst>
              <a:ext uri="{FF2B5EF4-FFF2-40B4-BE49-F238E27FC236}">
                <a16:creationId xmlns:a16="http://schemas.microsoft.com/office/drawing/2014/main" xmlns="" id="{93D3BFAB-5874-4183-B0E4-90CA928176F1}"/>
              </a:ext>
            </a:extLst>
          </p:cNvPr>
          <p:cNvSpPr/>
          <p:nvPr/>
        </p:nvSpPr>
        <p:spPr>
          <a:xfrm>
            <a:off x="10479314" y="5979886"/>
            <a:ext cx="568097" cy="508000"/>
          </a:xfrm>
          <a:prstGeom prst="actionButtonHom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it-IT"/>
          </a:p>
        </p:txBody>
      </p:sp>
    </p:spTree>
    <p:extLst>
      <p:ext uri="{BB962C8B-B14F-4D97-AF65-F5344CB8AC3E}">
        <p14:creationId xmlns:p14="http://schemas.microsoft.com/office/powerpoint/2010/main" val="3290128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xmlns=""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139</TotalTime>
  <Words>593</Words>
  <Application>Microsoft Office PowerPoint</Application>
  <PresentationFormat>Personalizzato</PresentationFormat>
  <Paragraphs>41</Paragraphs>
  <Slides>11</Slides>
  <Notes>0</Notes>
  <HiddenSlides>0</HiddenSlides>
  <MMClips>0</MMClips>
  <ScaleCrop>false</ScaleCrop>
  <HeadingPairs>
    <vt:vector size="4" baseType="variant">
      <vt:variant>
        <vt:lpstr>Tema</vt:lpstr>
      </vt:variant>
      <vt:variant>
        <vt:i4>1</vt:i4>
      </vt:variant>
      <vt:variant>
        <vt:lpstr>Titoli diapositive</vt:lpstr>
      </vt:variant>
      <vt:variant>
        <vt:i4>11</vt:i4>
      </vt:variant>
    </vt:vector>
  </HeadingPairs>
  <TitlesOfParts>
    <vt:vector size="12" baseType="lpstr">
      <vt:lpstr>Circuito</vt:lpstr>
      <vt:lpstr>LASERWAN </vt:lpstr>
      <vt:lpstr>Sommario</vt:lpstr>
      <vt:lpstr>CHI, Perché e Come.</vt:lpstr>
      <vt:lpstr>Un ragazzo, un brevetto, due premi.</vt:lpstr>
      <vt:lpstr>European Union Contest for Young Scientists</vt:lpstr>
      <vt:lpstr>Cos’è e come funziona.</vt:lpstr>
      <vt:lpstr>Vantaggi…</vt:lpstr>
      <vt:lpstr>… e Problematiche.</vt:lpstr>
      <vt:lpstr>La situazione in ITALIA</vt:lpstr>
      <vt:lpstr>Rapporto akamai &amp; akamai technologies inc.</vt:lpstr>
      <vt:lpstr>Fine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LASERWAN </dc:title>
  <dc:creator>Vincenzo Puca</dc:creator>
  <cp:lastModifiedBy>M_INF2.Quarta</cp:lastModifiedBy>
  <cp:revision>31</cp:revision>
  <dcterms:created xsi:type="dcterms:W3CDTF">2017-05-07T11:41:29Z</dcterms:created>
  <dcterms:modified xsi:type="dcterms:W3CDTF">2017-05-08T06:30:51Z</dcterms:modified>
</cp:coreProperties>
</file>