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799" r:id="rId1"/>
  </p:sldMasterIdLst>
  <p:notesMasterIdLst>
    <p:notesMasterId r:id="rId25"/>
  </p:notesMasterIdLst>
  <p:handoutMasterIdLst>
    <p:handoutMasterId r:id="rId26"/>
  </p:handoutMasterIdLst>
  <p:sldIdLst>
    <p:sldId id="256" r:id="rId2"/>
    <p:sldId id="257" r:id="rId3"/>
    <p:sldId id="258" r:id="rId4"/>
    <p:sldId id="264" r:id="rId5"/>
    <p:sldId id="297" r:id="rId6"/>
    <p:sldId id="298" r:id="rId7"/>
    <p:sldId id="265" r:id="rId8"/>
    <p:sldId id="282" r:id="rId9"/>
    <p:sldId id="266" r:id="rId10"/>
    <p:sldId id="284" r:id="rId11"/>
    <p:sldId id="299" r:id="rId12"/>
    <p:sldId id="293" r:id="rId13"/>
    <p:sldId id="285" r:id="rId14"/>
    <p:sldId id="294" r:id="rId15"/>
    <p:sldId id="283" r:id="rId16"/>
    <p:sldId id="286" r:id="rId17"/>
    <p:sldId id="295" r:id="rId18"/>
    <p:sldId id="287" r:id="rId19"/>
    <p:sldId id="296" r:id="rId20"/>
    <p:sldId id="288" r:id="rId21"/>
    <p:sldId id="292" r:id="rId22"/>
    <p:sldId id="268" r:id="rId23"/>
    <p:sldId id="269" r:id="rId24"/>
  </p:sldIdLst>
  <p:sldSz cx="9144000" cy="6858000" type="screen4x3"/>
  <p:notesSz cx="6858000" cy="9144000"/>
  <p:embeddedFontLst>
    <p:embeddedFont>
      <p:font typeface="Arial Black" panose="020B0A04020102020204" pitchFamily="34" charset="0"/>
      <p:bold r:id="rId27"/>
    </p:embeddedFont>
  </p:embeddedFontLst>
  <p:defaultTextStyle>
    <a:defPPr>
      <a:defRPr lang="it-IT"/>
    </a:defPPr>
    <a:lvl1pPr algn="l" rtl="0" fontAlgn="base">
      <a:spcBef>
        <a:spcPct val="20000"/>
      </a:spcBef>
      <a:spcAft>
        <a:spcPct val="0"/>
      </a:spcAft>
      <a:buClr>
        <a:schemeClr val="bg2"/>
      </a:buClr>
      <a:buSzPct val="70000"/>
      <a:buFont typeface="Wingdings" pitchFamily="2" charset="2"/>
      <a:defRPr sz="2300" kern="1200">
        <a:solidFill>
          <a:schemeClr val="tx1"/>
        </a:solidFill>
        <a:latin typeface="Arial" charset="0"/>
        <a:ea typeface="+mn-ea"/>
        <a:cs typeface="+mn-cs"/>
      </a:defRPr>
    </a:lvl1pPr>
    <a:lvl2pPr marL="457200" algn="l" rtl="0" fontAlgn="base">
      <a:spcBef>
        <a:spcPct val="20000"/>
      </a:spcBef>
      <a:spcAft>
        <a:spcPct val="0"/>
      </a:spcAft>
      <a:buClr>
        <a:schemeClr val="bg2"/>
      </a:buClr>
      <a:buSzPct val="70000"/>
      <a:buFont typeface="Wingdings" pitchFamily="2" charset="2"/>
      <a:defRPr sz="2300" kern="1200">
        <a:solidFill>
          <a:schemeClr val="tx1"/>
        </a:solidFill>
        <a:latin typeface="Arial" charset="0"/>
        <a:ea typeface="+mn-ea"/>
        <a:cs typeface="+mn-cs"/>
      </a:defRPr>
    </a:lvl2pPr>
    <a:lvl3pPr marL="914400" algn="l" rtl="0" fontAlgn="base">
      <a:spcBef>
        <a:spcPct val="20000"/>
      </a:spcBef>
      <a:spcAft>
        <a:spcPct val="0"/>
      </a:spcAft>
      <a:buClr>
        <a:schemeClr val="bg2"/>
      </a:buClr>
      <a:buSzPct val="70000"/>
      <a:buFont typeface="Wingdings" pitchFamily="2" charset="2"/>
      <a:defRPr sz="2300" kern="1200">
        <a:solidFill>
          <a:schemeClr val="tx1"/>
        </a:solidFill>
        <a:latin typeface="Arial" charset="0"/>
        <a:ea typeface="+mn-ea"/>
        <a:cs typeface="+mn-cs"/>
      </a:defRPr>
    </a:lvl3pPr>
    <a:lvl4pPr marL="1371600" algn="l" rtl="0" fontAlgn="base">
      <a:spcBef>
        <a:spcPct val="20000"/>
      </a:spcBef>
      <a:spcAft>
        <a:spcPct val="0"/>
      </a:spcAft>
      <a:buClr>
        <a:schemeClr val="bg2"/>
      </a:buClr>
      <a:buSzPct val="70000"/>
      <a:buFont typeface="Wingdings" pitchFamily="2" charset="2"/>
      <a:defRPr sz="2300" kern="1200">
        <a:solidFill>
          <a:schemeClr val="tx1"/>
        </a:solidFill>
        <a:latin typeface="Arial" charset="0"/>
        <a:ea typeface="+mn-ea"/>
        <a:cs typeface="+mn-cs"/>
      </a:defRPr>
    </a:lvl4pPr>
    <a:lvl5pPr marL="1828800" algn="l" rtl="0" fontAlgn="base">
      <a:spcBef>
        <a:spcPct val="20000"/>
      </a:spcBef>
      <a:spcAft>
        <a:spcPct val="0"/>
      </a:spcAft>
      <a:buClr>
        <a:schemeClr val="bg2"/>
      </a:buClr>
      <a:buSzPct val="70000"/>
      <a:buFont typeface="Wingdings" pitchFamily="2" charset="2"/>
      <a:defRPr sz="2300" kern="1200">
        <a:solidFill>
          <a:schemeClr val="tx1"/>
        </a:solidFill>
        <a:latin typeface="Arial" charset="0"/>
        <a:ea typeface="+mn-ea"/>
        <a:cs typeface="+mn-cs"/>
      </a:defRPr>
    </a:lvl5pPr>
    <a:lvl6pPr marL="2286000" algn="l" defTabSz="914400" rtl="0" eaLnBrk="1" latinLnBrk="0" hangingPunct="1">
      <a:defRPr sz="2300" kern="1200">
        <a:solidFill>
          <a:schemeClr val="tx1"/>
        </a:solidFill>
        <a:latin typeface="Arial" charset="0"/>
        <a:ea typeface="+mn-ea"/>
        <a:cs typeface="+mn-cs"/>
      </a:defRPr>
    </a:lvl6pPr>
    <a:lvl7pPr marL="2743200" algn="l" defTabSz="914400" rtl="0" eaLnBrk="1" latinLnBrk="0" hangingPunct="1">
      <a:defRPr sz="2300" kern="1200">
        <a:solidFill>
          <a:schemeClr val="tx1"/>
        </a:solidFill>
        <a:latin typeface="Arial" charset="0"/>
        <a:ea typeface="+mn-ea"/>
        <a:cs typeface="+mn-cs"/>
      </a:defRPr>
    </a:lvl7pPr>
    <a:lvl8pPr marL="3200400" algn="l" defTabSz="914400" rtl="0" eaLnBrk="1" latinLnBrk="0" hangingPunct="1">
      <a:defRPr sz="2300" kern="1200">
        <a:solidFill>
          <a:schemeClr val="tx1"/>
        </a:solidFill>
        <a:latin typeface="Arial" charset="0"/>
        <a:ea typeface="+mn-ea"/>
        <a:cs typeface="+mn-cs"/>
      </a:defRPr>
    </a:lvl8pPr>
    <a:lvl9pPr marL="3657600" algn="l" defTabSz="914400" rtl="0" eaLnBrk="1" latinLnBrk="0" hangingPunct="1">
      <a:defRPr sz="23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9933FF"/>
    <a:srgbClr val="FFFFB9"/>
    <a:srgbClr val="FFE4C9"/>
    <a:srgbClr val="FF9933"/>
    <a:srgbClr val="66CCFF"/>
    <a:srgbClr val="800080"/>
    <a:srgbClr val="00FF00"/>
    <a:srgbClr val="00CC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9828" autoAdjust="0"/>
  </p:normalViewPr>
  <p:slideViewPr>
    <p:cSldViewPr>
      <p:cViewPr varScale="1">
        <p:scale>
          <a:sx n="116" d="100"/>
          <a:sy n="116" d="100"/>
        </p:scale>
        <p:origin x="146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104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vl1pPr>
          </a:lstStyle>
          <a:p>
            <a:pPr>
              <a:defRPr/>
            </a:pPr>
            <a:endParaRPr lang="it-IT"/>
          </a:p>
        </p:txBody>
      </p:sp>
      <p:sp>
        <p:nvSpPr>
          <p:cNvPr id="1576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pPr>
              <a:defRPr/>
            </a:pPr>
            <a:endParaRPr lang="it-IT"/>
          </a:p>
        </p:txBody>
      </p:sp>
      <p:sp>
        <p:nvSpPr>
          <p:cNvPr id="1577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vl1pPr>
          </a:lstStyle>
          <a:p>
            <a:pPr>
              <a:defRPr/>
            </a:pPr>
            <a:endParaRPr lang="it-IT"/>
          </a:p>
        </p:txBody>
      </p:sp>
      <p:sp>
        <p:nvSpPr>
          <p:cNvPr id="1577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pPr>
              <a:defRPr/>
            </a:pPr>
            <a:fld id="{EA68481F-910B-4A26-80FE-7E0FCF77FCB6}" type="slidenum">
              <a:rPr lang="it-IT"/>
              <a:pPr>
                <a:defRPr/>
              </a:pPr>
              <a:t>‹N›</a:t>
            </a:fld>
            <a:endParaRPr lang="it-IT"/>
          </a:p>
        </p:txBody>
      </p:sp>
    </p:spTree>
    <p:extLst>
      <p:ext uri="{BB962C8B-B14F-4D97-AF65-F5344CB8AC3E}">
        <p14:creationId xmlns:p14="http://schemas.microsoft.com/office/powerpoint/2010/main" val="2865300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88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200"/>
            </a:lvl1pPr>
          </a:lstStyle>
          <a:p>
            <a:pPr>
              <a:defRPr/>
            </a:pPr>
            <a:endParaRPr lang="it-IT"/>
          </a:p>
        </p:txBody>
      </p:sp>
      <p:sp>
        <p:nvSpPr>
          <p:cNvPr id="2088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pPr>
              <a:defRPr/>
            </a:pPr>
            <a:endParaRPr lang="it-IT"/>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89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2089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vl1pPr>
          </a:lstStyle>
          <a:p>
            <a:pPr>
              <a:defRPr/>
            </a:pPr>
            <a:endParaRPr lang="it-IT"/>
          </a:p>
        </p:txBody>
      </p:sp>
      <p:sp>
        <p:nvSpPr>
          <p:cNvPr id="2089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pPr>
              <a:defRPr/>
            </a:pPr>
            <a:fld id="{96E53A04-0FB1-44AB-AB85-3A61B6B46134}" type="slidenum">
              <a:rPr lang="it-IT"/>
              <a:pPr>
                <a:defRPr/>
              </a:pPr>
              <a:t>‹N›</a:t>
            </a:fld>
            <a:endParaRPr lang="it-IT"/>
          </a:p>
        </p:txBody>
      </p:sp>
    </p:spTree>
    <p:extLst>
      <p:ext uri="{BB962C8B-B14F-4D97-AF65-F5344CB8AC3E}">
        <p14:creationId xmlns:p14="http://schemas.microsoft.com/office/powerpoint/2010/main" val="34273359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AutoShape 2"/>
          <p:cNvSpPr>
            <a:spLocks noChangeArrowheads="1"/>
          </p:cNvSpPr>
          <p:nvPr/>
        </p:nvSpPr>
        <p:spPr bwMode="auto">
          <a:xfrm>
            <a:off x="782638" y="739775"/>
            <a:ext cx="7656512" cy="5089525"/>
          </a:xfrm>
          <a:prstGeom prst="roundRect">
            <a:avLst>
              <a:gd name="adj" fmla="val 0"/>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300">
                <a:solidFill>
                  <a:schemeClr val="tx1"/>
                </a:solidFill>
                <a:latin typeface="Arial" charset="0"/>
              </a:defRPr>
            </a:lvl1pPr>
            <a:lvl2pPr marL="742950" indent="-285750" eaLnBrk="0" hangingPunct="0">
              <a:defRPr sz="2300">
                <a:solidFill>
                  <a:schemeClr val="tx1"/>
                </a:solidFill>
                <a:latin typeface="Arial" charset="0"/>
              </a:defRPr>
            </a:lvl2pPr>
            <a:lvl3pPr marL="1143000" indent="-228600" eaLnBrk="0" hangingPunct="0">
              <a:defRPr sz="2300">
                <a:solidFill>
                  <a:schemeClr val="tx1"/>
                </a:solidFill>
                <a:latin typeface="Arial" charset="0"/>
              </a:defRPr>
            </a:lvl3pPr>
            <a:lvl4pPr marL="1600200" indent="-228600" eaLnBrk="0" hangingPunct="0">
              <a:defRPr sz="2300">
                <a:solidFill>
                  <a:schemeClr val="tx1"/>
                </a:solidFill>
                <a:latin typeface="Arial" charset="0"/>
              </a:defRPr>
            </a:lvl4pPr>
            <a:lvl5pPr marL="2057400" indent="-228600" eaLnBrk="0" hangingPunct="0">
              <a:defRPr sz="2300">
                <a:solidFill>
                  <a:schemeClr val="tx1"/>
                </a:solidFill>
                <a:latin typeface="Arial" charset="0"/>
              </a:defRPr>
            </a:lvl5pPr>
            <a:lvl6pPr marL="25146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6pPr>
            <a:lvl7pPr marL="29718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7pPr>
            <a:lvl8pPr marL="34290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8pPr>
            <a:lvl9pPr marL="38862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9pPr>
          </a:lstStyle>
          <a:p>
            <a:pPr algn="ctr" eaLnBrk="1" hangingPunct="1">
              <a:spcBef>
                <a:spcPct val="0"/>
              </a:spcBef>
              <a:buClrTx/>
              <a:buSzTx/>
              <a:buFontTx/>
              <a:buNone/>
              <a:defRPr/>
            </a:pPr>
            <a:endParaRPr lang="it-IT" altLang="it-IT" sz="2400" smtClean="0">
              <a:latin typeface="Times New Roman" pitchFamily="18" charset="0"/>
            </a:endParaRPr>
          </a:p>
        </p:txBody>
      </p:sp>
      <p:sp>
        <p:nvSpPr>
          <p:cNvPr id="5" name="AutoShape 3"/>
          <p:cNvSpPr>
            <a:spLocks noChangeArrowheads="1"/>
          </p:cNvSpPr>
          <p:nvPr/>
        </p:nvSpPr>
        <p:spPr bwMode="white">
          <a:xfrm>
            <a:off x="882650" y="835025"/>
            <a:ext cx="7435850" cy="4897438"/>
          </a:xfrm>
          <a:prstGeom prst="roundRect">
            <a:avLst>
              <a:gd name="adj" fmla="val 0"/>
            </a:avLst>
          </a:prstGeom>
          <a:solidFill>
            <a:schemeClr val="bg1"/>
          </a:solidFill>
          <a:ln>
            <a:noFill/>
          </a:ln>
          <a:effectLst/>
          <a:extLst>
            <a:ext uri="{91240B29-F687-4F45-9708-019B960494DF}">
              <a14:hiddenLine xmlns:a14="http://schemas.microsoft.com/office/drawing/2010/main" w="9525">
                <a:solidFill>
                  <a:srgbClr val="CCCC99"/>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300">
                <a:solidFill>
                  <a:schemeClr val="tx1"/>
                </a:solidFill>
                <a:latin typeface="Arial" charset="0"/>
              </a:defRPr>
            </a:lvl1pPr>
            <a:lvl2pPr marL="742950" indent="-285750" eaLnBrk="0" hangingPunct="0">
              <a:defRPr sz="2300">
                <a:solidFill>
                  <a:schemeClr val="tx1"/>
                </a:solidFill>
                <a:latin typeface="Arial" charset="0"/>
              </a:defRPr>
            </a:lvl2pPr>
            <a:lvl3pPr marL="1143000" indent="-228600" eaLnBrk="0" hangingPunct="0">
              <a:defRPr sz="2300">
                <a:solidFill>
                  <a:schemeClr val="tx1"/>
                </a:solidFill>
                <a:latin typeface="Arial" charset="0"/>
              </a:defRPr>
            </a:lvl3pPr>
            <a:lvl4pPr marL="1600200" indent="-228600" eaLnBrk="0" hangingPunct="0">
              <a:defRPr sz="2300">
                <a:solidFill>
                  <a:schemeClr val="tx1"/>
                </a:solidFill>
                <a:latin typeface="Arial" charset="0"/>
              </a:defRPr>
            </a:lvl4pPr>
            <a:lvl5pPr marL="2057400" indent="-228600" eaLnBrk="0" hangingPunct="0">
              <a:defRPr sz="2300">
                <a:solidFill>
                  <a:schemeClr val="tx1"/>
                </a:solidFill>
                <a:latin typeface="Arial" charset="0"/>
              </a:defRPr>
            </a:lvl5pPr>
            <a:lvl6pPr marL="25146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6pPr>
            <a:lvl7pPr marL="29718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7pPr>
            <a:lvl8pPr marL="34290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8pPr>
            <a:lvl9pPr marL="38862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9pPr>
          </a:lstStyle>
          <a:p>
            <a:pPr algn="ctr" eaLnBrk="1" hangingPunct="1">
              <a:spcBef>
                <a:spcPct val="0"/>
              </a:spcBef>
              <a:buClrTx/>
              <a:buSzTx/>
              <a:buFontTx/>
              <a:buNone/>
              <a:defRPr/>
            </a:pPr>
            <a:endParaRPr lang="it-IT" altLang="it-IT" sz="2400" smtClean="0">
              <a:latin typeface="Times New Roman" pitchFamily="18" charset="0"/>
            </a:endParaRPr>
          </a:p>
        </p:txBody>
      </p:sp>
      <p:sp>
        <p:nvSpPr>
          <p:cNvPr id="6" name="AutoShape 4"/>
          <p:cNvSpPr>
            <a:spLocks noChangeArrowheads="1"/>
          </p:cNvSpPr>
          <p:nvPr/>
        </p:nvSpPr>
        <p:spPr bwMode="blackWhite">
          <a:xfrm>
            <a:off x="1743075" y="3387725"/>
            <a:ext cx="5641975" cy="2014538"/>
          </a:xfrm>
          <a:prstGeom prst="roundRect">
            <a:avLst>
              <a:gd name="adj" fmla="val 0"/>
            </a:avLst>
          </a:prstGeom>
          <a:solidFill>
            <a:schemeClr val="bg1"/>
          </a:solidFill>
          <a:ln w="88900">
            <a:solidFill>
              <a:srgbClr val="009999"/>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300">
                <a:solidFill>
                  <a:schemeClr val="tx1"/>
                </a:solidFill>
                <a:latin typeface="Arial" charset="0"/>
              </a:defRPr>
            </a:lvl1pPr>
            <a:lvl2pPr marL="742950" indent="-285750" eaLnBrk="0" hangingPunct="0">
              <a:defRPr sz="2300">
                <a:solidFill>
                  <a:schemeClr val="tx1"/>
                </a:solidFill>
                <a:latin typeface="Arial" charset="0"/>
              </a:defRPr>
            </a:lvl2pPr>
            <a:lvl3pPr marL="1143000" indent="-228600" eaLnBrk="0" hangingPunct="0">
              <a:defRPr sz="2300">
                <a:solidFill>
                  <a:schemeClr val="tx1"/>
                </a:solidFill>
                <a:latin typeface="Arial" charset="0"/>
              </a:defRPr>
            </a:lvl3pPr>
            <a:lvl4pPr marL="1600200" indent="-228600" eaLnBrk="0" hangingPunct="0">
              <a:defRPr sz="2300">
                <a:solidFill>
                  <a:schemeClr val="tx1"/>
                </a:solidFill>
                <a:latin typeface="Arial" charset="0"/>
              </a:defRPr>
            </a:lvl4pPr>
            <a:lvl5pPr marL="2057400" indent="-228600" eaLnBrk="0" hangingPunct="0">
              <a:defRPr sz="2300">
                <a:solidFill>
                  <a:schemeClr val="tx1"/>
                </a:solidFill>
                <a:latin typeface="Arial" charset="0"/>
              </a:defRPr>
            </a:lvl5pPr>
            <a:lvl6pPr marL="25146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6pPr>
            <a:lvl7pPr marL="29718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7pPr>
            <a:lvl8pPr marL="34290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8pPr>
            <a:lvl9pPr marL="38862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9pPr>
          </a:lstStyle>
          <a:p>
            <a:pPr algn="ctr" eaLnBrk="1" hangingPunct="1">
              <a:spcBef>
                <a:spcPct val="0"/>
              </a:spcBef>
              <a:buClrTx/>
              <a:buSzTx/>
              <a:buFontTx/>
              <a:buNone/>
              <a:defRPr/>
            </a:pPr>
            <a:endParaRPr lang="it-IT" altLang="it-IT" sz="1800" smtClean="0"/>
          </a:p>
        </p:txBody>
      </p:sp>
      <p:sp>
        <p:nvSpPr>
          <p:cNvPr id="155653" name="Rectangle 5"/>
          <p:cNvSpPr>
            <a:spLocks noGrp="1" noChangeArrowheads="1"/>
          </p:cNvSpPr>
          <p:nvPr>
            <p:ph type="ctrTitle"/>
          </p:nvPr>
        </p:nvSpPr>
        <p:spPr>
          <a:xfrm>
            <a:off x="1163638" y="904875"/>
            <a:ext cx="6850062" cy="1997075"/>
          </a:xfrm>
        </p:spPr>
        <p:txBody>
          <a:bodyPr anchor="ctr" anchorCtr="1"/>
          <a:lstStyle>
            <a:lvl1pPr algn="ctr">
              <a:defRPr sz="3500" i="1">
                <a:solidFill>
                  <a:srgbClr val="000099"/>
                </a:solidFill>
              </a:defRPr>
            </a:lvl1pPr>
          </a:lstStyle>
          <a:p>
            <a:pPr lvl="0"/>
            <a:r>
              <a:rPr lang="it-IT" noProof="0" smtClean="0"/>
              <a:t>Fare clic per modificare lo stile del titolo</a:t>
            </a:r>
          </a:p>
        </p:txBody>
      </p:sp>
      <p:sp>
        <p:nvSpPr>
          <p:cNvPr id="155654" name="Rectangle 6"/>
          <p:cNvSpPr>
            <a:spLocks noGrp="1" noChangeArrowheads="1"/>
          </p:cNvSpPr>
          <p:nvPr>
            <p:ph type="subTitle" idx="1"/>
          </p:nvPr>
        </p:nvSpPr>
        <p:spPr>
          <a:xfrm>
            <a:off x="2006600" y="3571875"/>
            <a:ext cx="5013672" cy="1677988"/>
          </a:xfrm>
        </p:spPr>
        <p:txBody>
          <a:bodyPr anchor="ctr"/>
          <a:lstStyle>
            <a:lvl1pPr marL="0" indent="0" algn="ctr">
              <a:buFont typeface="Wingdings" pitchFamily="2" charset="2"/>
              <a:buNone/>
              <a:defRPr sz="2800"/>
            </a:lvl1pPr>
          </a:lstStyle>
          <a:p>
            <a:pPr lvl="0"/>
            <a:r>
              <a:rPr lang="it-IT" noProof="0" smtClean="0"/>
              <a:t>Fare clic per modificare lo stile del sottotitolo dello schema</a:t>
            </a:r>
          </a:p>
        </p:txBody>
      </p:sp>
    </p:spTree>
    <p:extLst>
      <p:ext uri="{BB962C8B-B14F-4D97-AF65-F5344CB8AC3E}">
        <p14:creationId xmlns:p14="http://schemas.microsoft.com/office/powerpoint/2010/main" val="2839824435"/>
      </p:ext>
    </p:extLst>
  </p:cSld>
  <p:clrMapOvr>
    <a:masterClrMapping/>
  </p:clrMapOvr>
  <p:transition>
    <p:dissolve/>
    <p:sndAc>
      <p:stSnd>
        <p:snd r:embed="rId1" name="click.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5"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2517156998"/>
      </p:ext>
    </p:extLst>
  </p:cSld>
  <p:clrMapOvr>
    <a:masterClrMapping/>
  </p:clrMapOvr>
  <p:transition>
    <p:dissolve/>
    <p:sndAc>
      <p:stSnd>
        <p:snd r:embed="rId1" name="click.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34150" y="533400"/>
            <a:ext cx="1924050" cy="54102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762000" y="533400"/>
            <a:ext cx="5619750" cy="54102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5"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1849500029"/>
      </p:ext>
    </p:extLst>
  </p:cSld>
  <p:clrMapOvr>
    <a:masterClrMapping/>
  </p:clrMapOvr>
  <p:transition>
    <p:dissolve/>
    <p:sndAc>
      <p:stSnd>
        <p:snd r:embed="rId1" name="click.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762000" y="533400"/>
            <a:ext cx="7696200" cy="1143000"/>
          </a:xfrm>
        </p:spPr>
        <p:txBody>
          <a:bodyPr/>
          <a:lstStyle/>
          <a:p>
            <a:r>
              <a:rPr lang="it-IT" smtClean="0"/>
              <a:t>Fare clic per modificare lo stile del titolo</a:t>
            </a:r>
            <a:endParaRPr lang="it-IT"/>
          </a:p>
        </p:txBody>
      </p:sp>
      <p:sp>
        <p:nvSpPr>
          <p:cNvPr id="3" name="Segnaposto testo 2"/>
          <p:cNvSpPr>
            <a:spLocks noGrp="1"/>
          </p:cNvSpPr>
          <p:nvPr>
            <p:ph type="body" sz="half" idx="1"/>
          </p:nvPr>
        </p:nvSpPr>
        <p:spPr>
          <a:xfrm>
            <a:off x="762000" y="1905000"/>
            <a:ext cx="3771900" cy="40386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86300" y="1905000"/>
            <a:ext cx="3771900" cy="40386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6"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3395099582"/>
      </p:ext>
    </p:extLst>
  </p:cSld>
  <p:clrMapOvr>
    <a:masterClrMapping/>
  </p:clrMapOvr>
  <p:transition>
    <p:dissolve/>
    <p:sndAc>
      <p:stSnd>
        <p:snd r:embed="rId1" name="click.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olo, testo e contenuto 2">
    <p:spTree>
      <p:nvGrpSpPr>
        <p:cNvPr id="1" name=""/>
        <p:cNvGrpSpPr/>
        <p:nvPr/>
      </p:nvGrpSpPr>
      <p:grpSpPr>
        <a:xfrm>
          <a:off x="0" y="0"/>
          <a:ext cx="0" cy="0"/>
          <a:chOff x="0" y="0"/>
          <a:chExt cx="0" cy="0"/>
        </a:xfrm>
      </p:grpSpPr>
      <p:sp>
        <p:nvSpPr>
          <p:cNvPr id="2" name="Titolo 1"/>
          <p:cNvSpPr>
            <a:spLocks noGrp="1"/>
          </p:cNvSpPr>
          <p:nvPr>
            <p:ph type="title"/>
          </p:nvPr>
        </p:nvSpPr>
        <p:spPr>
          <a:xfrm>
            <a:off x="762000" y="533400"/>
            <a:ext cx="7696200" cy="1143000"/>
          </a:xfrm>
        </p:spPr>
        <p:txBody>
          <a:bodyPr/>
          <a:lstStyle/>
          <a:p>
            <a:r>
              <a:rPr lang="it-IT" smtClean="0"/>
              <a:t>Fare clic per modificare lo stile del titolo</a:t>
            </a:r>
            <a:endParaRPr lang="it-IT"/>
          </a:p>
        </p:txBody>
      </p:sp>
      <p:sp>
        <p:nvSpPr>
          <p:cNvPr id="3" name="Segnaposto testo 2"/>
          <p:cNvSpPr>
            <a:spLocks noGrp="1"/>
          </p:cNvSpPr>
          <p:nvPr>
            <p:ph type="body" sz="half" idx="1"/>
          </p:nvPr>
        </p:nvSpPr>
        <p:spPr>
          <a:xfrm>
            <a:off x="762000" y="1905000"/>
            <a:ext cx="3771900" cy="40386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quarter" idx="2"/>
          </p:nvPr>
        </p:nvSpPr>
        <p:spPr>
          <a:xfrm>
            <a:off x="4686300" y="1905000"/>
            <a:ext cx="3771900" cy="19431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contenuto 4"/>
          <p:cNvSpPr>
            <a:spLocks noGrp="1"/>
          </p:cNvSpPr>
          <p:nvPr>
            <p:ph sz="quarter" idx="3"/>
          </p:nvPr>
        </p:nvSpPr>
        <p:spPr>
          <a:xfrm>
            <a:off x="4686300" y="4000500"/>
            <a:ext cx="3771900" cy="19431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7"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2079566273"/>
      </p:ext>
    </p:extLst>
  </p:cSld>
  <p:clrMapOvr>
    <a:masterClrMapping/>
  </p:clrMapOvr>
  <p:transition>
    <p:dissolve/>
    <p:sndAc>
      <p:stSnd>
        <p:snd r:embed="rId1" name="click.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Tree>
    <p:extLst>
      <p:ext uri="{BB962C8B-B14F-4D97-AF65-F5344CB8AC3E}">
        <p14:creationId xmlns:p14="http://schemas.microsoft.com/office/powerpoint/2010/main" val="3041458818"/>
      </p:ext>
    </p:extLst>
  </p:cSld>
  <p:clrMapOvr>
    <a:masterClrMapping/>
  </p:clrMapOvr>
  <p:transition>
    <p:dissolve/>
    <p:sndAc>
      <p:stSnd>
        <p:snd r:embed="rId1" name="click.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5"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3009465902"/>
      </p:ext>
    </p:extLst>
  </p:cSld>
  <p:clrMapOvr>
    <a:masterClrMapping/>
  </p:clrMapOvr>
  <p:transition>
    <p:dissolve/>
    <p:sndAc>
      <p:stSnd>
        <p:snd r:embed="rId1" name="click.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7620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86300" y="1905000"/>
            <a:ext cx="37719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6"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235371183"/>
      </p:ext>
    </p:extLst>
  </p:cSld>
  <p:clrMapOvr>
    <a:masterClrMapping/>
  </p:clrMapOvr>
  <p:transition>
    <p:dissolve/>
    <p:sndAc>
      <p:stSnd>
        <p:snd r:embed="rId1" name="click.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8"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195006269"/>
      </p:ext>
    </p:extLst>
  </p:cSld>
  <p:clrMapOvr>
    <a:masterClrMapping/>
  </p:clrMapOvr>
  <p:transition>
    <p:dissolve/>
    <p:sndAc>
      <p:stSnd>
        <p:snd r:embed="rId1" name="click.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4"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350685775"/>
      </p:ext>
    </p:extLst>
  </p:cSld>
  <p:clrMapOvr>
    <a:masterClrMapping/>
  </p:clrMapOvr>
  <p:transition>
    <p:dissolve/>
    <p:sndAc>
      <p:stSnd>
        <p:snd r:embed="rId1" name="click.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3"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1888414736"/>
      </p:ext>
    </p:extLst>
  </p:cSld>
  <p:clrMapOvr>
    <a:masterClrMapping/>
  </p:clrMapOvr>
  <p:transition>
    <p:dissolve/>
    <p:sndAc>
      <p:stSnd>
        <p:snd r:embed="rId1" name="click.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6"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431870477"/>
      </p:ext>
    </p:extLst>
  </p:cSld>
  <p:clrMapOvr>
    <a:masterClrMapping/>
  </p:clrMapOvr>
  <p:transition>
    <p:dissolve/>
    <p:sndAc>
      <p:stSnd>
        <p:snd r:embed="rId1" name="click.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xfrm>
            <a:off x="762000" y="6391275"/>
            <a:ext cx="2057400" cy="457200"/>
          </a:xfrm>
          <a:prstGeom prst="rect">
            <a:avLst/>
          </a:prstGeom>
        </p:spPr>
        <p:txBody>
          <a:bodyPr/>
          <a:lstStyle>
            <a:lvl1pPr>
              <a:defRPr/>
            </a:lvl1pPr>
          </a:lstStyle>
          <a:p>
            <a:pPr>
              <a:defRPr/>
            </a:pPr>
            <a:endParaRPr lang="it-IT"/>
          </a:p>
        </p:txBody>
      </p:sp>
      <p:sp>
        <p:nvSpPr>
          <p:cNvPr id="6" name="Rectangle 6"/>
          <p:cNvSpPr>
            <a:spLocks noGrp="1" noChangeArrowheads="1"/>
          </p:cNvSpPr>
          <p:nvPr>
            <p:ph type="sldNum" sz="quarter" idx="11"/>
          </p:nvPr>
        </p:nvSpPr>
        <p:spPr>
          <a:xfrm>
            <a:off x="6858000" y="6400800"/>
            <a:ext cx="1600200" cy="457200"/>
          </a:xfrm>
          <a:prstGeom prst="rect">
            <a:avLst/>
          </a:prstGeom>
        </p:spPr>
        <p:txBody>
          <a:bodyPr/>
          <a:lstStyle>
            <a:lvl1pPr>
              <a:defRPr/>
            </a:lvl1pPr>
          </a:lstStyle>
          <a:p>
            <a:pPr>
              <a:defRPr/>
            </a:pPr>
            <a:endParaRPr lang="it-IT"/>
          </a:p>
        </p:txBody>
      </p:sp>
    </p:spTree>
    <p:extLst>
      <p:ext uri="{BB962C8B-B14F-4D97-AF65-F5344CB8AC3E}">
        <p14:creationId xmlns:p14="http://schemas.microsoft.com/office/powerpoint/2010/main" val="855925271"/>
      </p:ext>
    </p:extLst>
  </p:cSld>
  <p:clrMapOvr>
    <a:masterClrMapping/>
  </p:clrMapOvr>
  <p:transition>
    <p:dissolve/>
    <p:sndAc>
      <p:stSnd>
        <p:snd r:embed="rId1" name="click.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2000" y="533400"/>
            <a:ext cx="7696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it-IT" altLang="it-IT" smtClean="0"/>
              <a:t>Fare clic per modificare lo stile del titolo</a:t>
            </a:r>
          </a:p>
        </p:txBody>
      </p:sp>
      <p:sp>
        <p:nvSpPr>
          <p:cNvPr id="1027" name="Rectangle 3"/>
          <p:cNvSpPr>
            <a:spLocks noGrp="1" noChangeArrowheads="1"/>
          </p:cNvSpPr>
          <p:nvPr>
            <p:ph type="body" idx="1"/>
          </p:nvPr>
        </p:nvSpPr>
        <p:spPr bwMode="auto">
          <a:xfrm>
            <a:off x="762000" y="1905000"/>
            <a:ext cx="76962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smtClean="0"/>
              <a:t>Fare clic per modificare gli stili del testo dello schema</a:t>
            </a:r>
          </a:p>
          <a:p>
            <a:pPr lvl="1"/>
            <a:r>
              <a:rPr lang="it-IT" altLang="it-IT" smtClean="0"/>
              <a:t>Secondo livello</a:t>
            </a:r>
          </a:p>
          <a:p>
            <a:pPr lvl="2"/>
            <a:r>
              <a:rPr lang="it-IT" altLang="it-IT" smtClean="0"/>
              <a:t>Terzo livello</a:t>
            </a:r>
          </a:p>
          <a:p>
            <a:pPr lvl="3"/>
            <a:r>
              <a:rPr lang="it-IT" altLang="it-IT" smtClean="0"/>
              <a:t>Quarto livello</a:t>
            </a:r>
          </a:p>
          <a:p>
            <a:pPr lvl="4"/>
            <a:r>
              <a:rPr lang="it-IT" altLang="it-IT" smtClean="0"/>
              <a:t>Quinto livello</a:t>
            </a:r>
          </a:p>
        </p:txBody>
      </p:sp>
      <p:grpSp>
        <p:nvGrpSpPr>
          <p:cNvPr id="1028" name="Group 7"/>
          <p:cNvGrpSpPr>
            <a:grpSpLocks/>
          </p:cNvGrpSpPr>
          <p:nvPr/>
        </p:nvGrpSpPr>
        <p:grpSpPr bwMode="auto">
          <a:xfrm>
            <a:off x="168275" y="228600"/>
            <a:ext cx="8823325" cy="6440488"/>
            <a:chOff x="106" y="144"/>
            <a:chExt cx="5558" cy="3840"/>
          </a:xfrm>
        </p:grpSpPr>
        <p:sp>
          <p:nvSpPr>
            <p:cNvPr id="1029" name="AutoShape 8"/>
            <p:cNvSpPr>
              <a:spLocks noChangeArrowheads="1"/>
            </p:cNvSpPr>
            <p:nvPr/>
          </p:nvSpPr>
          <p:spPr bwMode="auto">
            <a:xfrm>
              <a:off x="106" y="144"/>
              <a:ext cx="5558" cy="3840"/>
            </a:xfrm>
            <a:prstGeom prst="roundRect">
              <a:avLst>
                <a:gd name="adj" fmla="val 0"/>
              </a:avLst>
            </a:prstGeom>
            <a:noFill/>
            <a:ln w="28575">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300">
                  <a:solidFill>
                    <a:schemeClr val="tx1"/>
                  </a:solidFill>
                  <a:latin typeface="Arial" charset="0"/>
                </a:defRPr>
              </a:lvl1pPr>
              <a:lvl2pPr marL="742950" indent="-285750" eaLnBrk="0" hangingPunct="0">
                <a:defRPr sz="2300">
                  <a:solidFill>
                    <a:schemeClr val="tx1"/>
                  </a:solidFill>
                  <a:latin typeface="Arial" charset="0"/>
                </a:defRPr>
              </a:lvl2pPr>
              <a:lvl3pPr marL="1143000" indent="-228600" eaLnBrk="0" hangingPunct="0">
                <a:defRPr sz="2300">
                  <a:solidFill>
                    <a:schemeClr val="tx1"/>
                  </a:solidFill>
                  <a:latin typeface="Arial" charset="0"/>
                </a:defRPr>
              </a:lvl3pPr>
              <a:lvl4pPr marL="1600200" indent="-228600" eaLnBrk="0" hangingPunct="0">
                <a:defRPr sz="2300">
                  <a:solidFill>
                    <a:schemeClr val="tx1"/>
                  </a:solidFill>
                  <a:latin typeface="Arial" charset="0"/>
                </a:defRPr>
              </a:lvl4pPr>
              <a:lvl5pPr marL="2057400" indent="-228600" eaLnBrk="0" hangingPunct="0">
                <a:defRPr sz="2300">
                  <a:solidFill>
                    <a:schemeClr val="tx1"/>
                  </a:solidFill>
                  <a:latin typeface="Arial" charset="0"/>
                </a:defRPr>
              </a:lvl5pPr>
              <a:lvl6pPr marL="25146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6pPr>
              <a:lvl7pPr marL="29718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7pPr>
              <a:lvl8pPr marL="34290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8pPr>
              <a:lvl9pPr marL="3886200" indent="-228600" eaLnBrk="0" fontAlgn="base" hangingPunct="0">
                <a:spcBef>
                  <a:spcPct val="20000"/>
                </a:spcBef>
                <a:spcAft>
                  <a:spcPct val="0"/>
                </a:spcAft>
                <a:buClr>
                  <a:schemeClr val="bg2"/>
                </a:buClr>
                <a:buSzPct val="70000"/>
                <a:buFont typeface="Wingdings" pitchFamily="2" charset="2"/>
                <a:defRPr sz="2300">
                  <a:solidFill>
                    <a:schemeClr val="tx1"/>
                  </a:solidFill>
                  <a:latin typeface="Arial" charset="0"/>
                </a:defRPr>
              </a:lvl9pPr>
            </a:lstStyle>
            <a:p>
              <a:pPr algn="ctr" eaLnBrk="1" hangingPunct="1">
                <a:spcBef>
                  <a:spcPct val="0"/>
                </a:spcBef>
                <a:buClrTx/>
                <a:buSzTx/>
                <a:buFontTx/>
                <a:buNone/>
                <a:defRPr/>
              </a:pPr>
              <a:endParaRPr lang="it-IT" altLang="it-IT" sz="2400" smtClean="0">
                <a:latin typeface="Times New Roman" pitchFamily="18" charset="0"/>
              </a:endParaRPr>
            </a:p>
          </p:txBody>
        </p:sp>
        <p:sp>
          <p:nvSpPr>
            <p:cNvPr id="1030" name="Line 9"/>
            <p:cNvSpPr>
              <a:spLocks noChangeShapeType="1"/>
            </p:cNvSpPr>
            <p:nvPr/>
          </p:nvSpPr>
          <p:spPr bwMode="auto">
            <a:xfrm>
              <a:off x="480" y="1077"/>
              <a:ext cx="4848" cy="0"/>
            </a:xfrm>
            <a:prstGeom prst="line">
              <a:avLst/>
            </a:prstGeom>
            <a:noFill/>
            <a:ln w="381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it-IT"/>
            </a:p>
          </p:txBody>
        </p:sp>
      </p:grpSp>
    </p:spTree>
  </p:cSld>
  <p:clrMap bg1="lt1" tx1="dk1" bg2="lt2" tx2="dk2" accent1="accent1" accent2="accent2" accent3="accent3" accent4="accent4" accent5="accent5" accent6="accent6" hlink="hlink" folHlink="folHlink"/>
  <p:sldLayoutIdLst>
    <p:sldLayoutId id="2147484030" r:id="rId1"/>
    <p:sldLayoutId id="2147484029"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Lst>
  <p:transition>
    <p:dissolve/>
    <p:sndAc>
      <p:stSnd>
        <p:snd r:embed="rId15" name="click.wav"/>
      </p:stSnd>
    </p:sndAc>
  </p:transition>
  <p:txStyles>
    <p:titleStyle>
      <a:lvl1pPr algn="l" rtl="0" eaLnBrk="0" fontAlgn="base" hangingPunct="0">
        <a:spcBef>
          <a:spcPct val="0"/>
        </a:spcBef>
        <a:spcAft>
          <a:spcPct val="0"/>
        </a:spcAft>
        <a:defRPr sz="3300">
          <a:solidFill>
            <a:srgbClr val="009999"/>
          </a:solidFill>
          <a:latin typeface="+mj-lt"/>
          <a:ea typeface="+mj-ea"/>
          <a:cs typeface="+mj-cs"/>
        </a:defRPr>
      </a:lvl1pPr>
      <a:lvl2pPr algn="l" rtl="0" eaLnBrk="0" fontAlgn="base" hangingPunct="0">
        <a:spcBef>
          <a:spcPct val="0"/>
        </a:spcBef>
        <a:spcAft>
          <a:spcPct val="0"/>
        </a:spcAft>
        <a:defRPr sz="3300">
          <a:solidFill>
            <a:srgbClr val="009999"/>
          </a:solidFill>
          <a:latin typeface="Arial Black" pitchFamily="34" charset="0"/>
        </a:defRPr>
      </a:lvl2pPr>
      <a:lvl3pPr algn="l" rtl="0" eaLnBrk="0" fontAlgn="base" hangingPunct="0">
        <a:spcBef>
          <a:spcPct val="0"/>
        </a:spcBef>
        <a:spcAft>
          <a:spcPct val="0"/>
        </a:spcAft>
        <a:defRPr sz="3300">
          <a:solidFill>
            <a:srgbClr val="009999"/>
          </a:solidFill>
          <a:latin typeface="Arial Black" pitchFamily="34" charset="0"/>
        </a:defRPr>
      </a:lvl3pPr>
      <a:lvl4pPr algn="l" rtl="0" eaLnBrk="0" fontAlgn="base" hangingPunct="0">
        <a:spcBef>
          <a:spcPct val="0"/>
        </a:spcBef>
        <a:spcAft>
          <a:spcPct val="0"/>
        </a:spcAft>
        <a:defRPr sz="3300">
          <a:solidFill>
            <a:srgbClr val="009999"/>
          </a:solidFill>
          <a:latin typeface="Arial Black" pitchFamily="34" charset="0"/>
        </a:defRPr>
      </a:lvl4pPr>
      <a:lvl5pPr algn="l" rtl="0" eaLnBrk="0" fontAlgn="base" hangingPunct="0">
        <a:spcBef>
          <a:spcPct val="0"/>
        </a:spcBef>
        <a:spcAft>
          <a:spcPct val="0"/>
        </a:spcAft>
        <a:defRPr sz="3300">
          <a:solidFill>
            <a:srgbClr val="009999"/>
          </a:solidFill>
          <a:latin typeface="Arial Black" pitchFamily="34" charset="0"/>
        </a:defRPr>
      </a:lvl5pPr>
      <a:lvl6pPr marL="457200" algn="l" rtl="0" eaLnBrk="1" fontAlgn="base" hangingPunct="1">
        <a:spcBef>
          <a:spcPct val="0"/>
        </a:spcBef>
        <a:spcAft>
          <a:spcPct val="0"/>
        </a:spcAft>
        <a:defRPr sz="3300">
          <a:solidFill>
            <a:schemeClr val="tx2"/>
          </a:solidFill>
          <a:latin typeface="Arial Black" pitchFamily="34" charset="0"/>
        </a:defRPr>
      </a:lvl6pPr>
      <a:lvl7pPr marL="914400" algn="l" rtl="0" eaLnBrk="1" fontAlgn="base" hangingPunct="1">
        <a:spcBef>
          <a:spcPct val="0"/>
        </a:spcBef>
        <a:spcAft>
          <a:spcPct val="0"/>
        </a:spcAft>
        <a:defRPr sz="3300">
          <a:solidFill>
            <a:schemeClr val="tx2"/>
          </a:solidFill>
          <a:latin typeface="Arial Black" pitchFamily="34" charset="0"/>
        </a:defRPr>
      </a:lvl7pPr>
      <a:lvl8pPr marL="1371600" algn="l" rtl="0" eaLnBrk="1" fontAlgn="base" hangingPunct="1">
        <a:spcBef>
          <a:spcPct val="0"/>
        </a:spcBef>
        <a:spcAft>
          <a:spcPct val="0"/>
        </a:spcAft>
        <a:defRPr sz="3300">
          <a:solidFill>
            <a:schemeClr val="tx2"/>
          </a:solidFill>
          <a:latin typeface="Arial Black" pitchFamily="34" charset="0"/>
        </a:defRPr>
      </a:lvl8pPr>
      <a:lvl9pPr marL="1828800" algn="l" rtl="0" eaLnBrk="1" fontAlgn="base" hangingPunct="1">
        <a:spcBef>
          <a:spcPct val="0"/>
        </a:spcBef>
        <a:spcAft>
          <a:spcPct val="0"/>
        </a:spcAft>
        <a:defRPr sz="33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sz="31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600">
          <a:solidFill>
            <a:schemeClr val="tx1"/>
          </a:solidFill>
          <a:latin typeface="+mn-lt"/>
        </a:defRPr>
      </a:lvl2pPr>
      <a:lvl3pPr marL="1143000" indent="-228600" algn="l" rtl="0" eaLnBrk="0" fontAlgn="base" hangingPunct="0">
        <a:spcBef>
          <a:spcPct val="20000"/>
        </a:spcBef>
        <a:spcAft>
          <a:spcPct val="0"/>
        </a:spcAft>
        <a:buClr>
          <a:schemeClr val="tx1"/>
        </a:buClr>
        <a:buSzPct val="150000"/>
        <a:buChar char="•"/>
        <a:defRPr sz="2200">
          <a:solidFill>
            <a:schemeClr val="tx1"/>
          </a:solidFill>
          <a:latin typeface="+mn-lt"/>
        </a:defRPr>
      </a:lvl3pPr>
      <a:lvl4pPr marL="1600200" indent="-228600" algn="l" rtl="0" eaLnBrk="0" fontAlgn="base" hangingPunct="0">
        <a:spcBef>
          <a:spcPct val="20000"/>
        </a:spcBef>
        <a:spcAft>
          <a:spcPct val="0"/>
        </a:spcAft>
        <a:buClr>
          <a:schemeClr val="tx2"/>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150000"/>
        <a:buChar char="•"/>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150000"/>
        <a:buChar char="•"/>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150000"/>
        <a:buChar char="•"/>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150000"/>
        <a:buChar char="•"/>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150000"/>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2"/>
          <p:cNvSpPr>
            <a:spLocks noGrp="1" noChangeArrowheads="1"/>
          </p:cNvSpPr>
          <p:nvPr>
            <p:ph type="ctrTitle"/>
          </p:nvPr>
        </p:nvSpPr>
        <p:spPr/>
        <p:txBody>
          <a:bodyPr/>
          <a:lstStyle/>
          <a:p>
            <a:pPr eaLnBrk="1" hangingPunct="1"/>
            <a:r>
              <a:rPr lang="it-IT" altLang="it-IT" dirty="0" smtClean="0"/>
              <a:t>Unità di apprendimento 2</a:t>
            </a:r>
          </a:p>
        </p:txBody>
      </p:sp>
      <p:sp>
        <p:nvSpPr>
          <p:cNvPr id="14339" name="Rectangle 23"/>
          <p:cNvSpPr>
            <a:spLocks noGrp="1" noChangeArrowheads="1"/>
          </p:cNvSpPr>
          <p:nvPr>
            <p:ph type="subTitle" idx="1"/>
          </p:nvPr>
        </p:nvSpPr>
        <p:spPr>
          <a:xfrm>
            <a:off x="2006600" y="3571875"/>
            <a:ext cx="5013325" cy="1677988"/>
          </a:xfrm>
        </p:spPr>
        <p:txBody>
          <a:bodyPr/>
          <a:lstStyle/>
          <a:p>
            <a:r>
              <a:rPr lang="it-IT" dirty="0" smtClean="0"/>
              <a:t>I processi aziendali</a:t>
            </a:r>
            <a:endParaRPr lang="it-IT" altLang="it-IT" dirty="0" smtClean="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Processi primari e processi di supporto</a:t>
            </a:r>
            <a:endParaRPr lang="it-IT" dirty="0"/>
          </a:p>
        </p:txBody>
      </p:sp>
      <p:sp>
        <p:nvSpPr>
          <p:cNvPr id="4" name="Segnaposto contenuto 3"/>
          <p:cNvSpPr>
            <a:spLocks noGrp="1"/>
          </p:cNvSpPr>
          <p:nvPr>
            <p:ph idx="1"/>
          </p:nvPr>
        </p:nvSpPr>
        <p:spPr/>
        <p:txBody>
          <a:bodyPr/>
          <a:lstStyle/>
          <a:p>
            <a:pPr algn="just"/>
            <a:r>
              <a:rPr lang="it-IT" dirty="0" smtClean="0"/>
              <a:t>Secondo Porter, l’azienda è vista come una successione di attività finalizzate a produrre </a:t>
            </a:r>
            <a:r>
              <a:rPr lang="it-IT" b="1" dirty="0" smtClean="0">
                <a:solidFill>
                  <a:srgbClr val="FF0000"/>
                </a:solidFill>
              </a:rPr>
              <a:t>valore per il cliente</a:t>
            </a:r>
            <a:r>
              <a:rPr lang="it-IT" dirty="0" smtClean="0"/>
              <a:t>, che è misurato dal prezzo che il cliente è disposto a pagare per il prodotto o servizio ricevuto, andando a creare margine per l’impresa (ovvero ciò che resta all’impresa dopo aver sottratto dal fatturato i costi).</a:t>
            </a:r>
          </a:p>
        </p:txBody>
      </p:sp>
    </p:spTree>
    <p:extLst>
      <p:ext uri="{BB962C8B-B14F-4D97-AF65-F5344CB8AC3E}">
        <p14:creationId xmlns:p14="http://schemas.microsoft.com/office/powerpoint/2010/main" val="2947287896"/>
      </p:ext>
    </p:extLst>
  </p:cSld>
  <p:clrMapOvr>
    <a:masterClrMapping/>
  </p:clrMapOvr>
  <p:transition>
    <p:dissolve/>
    <p:sndAc>
      <p:stSnd>
        <p:snd r:embed="rId2" name="click.wav"/>
      </p:stSnd>
    </p:sndAc>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476672"/>
            <a:ext cx="8229600" cy="1143000"/>
          </a:xfrm>
        </p:spPr>
        <p:txBody>
          <a:bodyPr>
            <a:normAutofit/>
          </a:bodyPr>
          <a:lstStyle/>
          <a:p>
            <a:r>
              <a:rPr lang="it-IT" dirty="0" smtClean="0"/>
              <a:t>Modello della catena del valore</a:t>
            </a:r>
            <a:endParaRPr lang="it-IT" dirty="0"/>
          </a:p>
        </p:txBody>
      </p:sp>
      <p:sp>
        <p:nvSpPr>
          <p:cNvPr id="3" name="Segnaposto contenuto 2"/>
          <p:cNvSpPr>
            <a:spLocks noGrp="1"/>
          </p:cNvSpPr>
          <p:nvPr>
            <p:ph idx="1"/>
          </p:nvPr>
        </p:nvSpPr>
        <p:spPr>
          <a:xfrm>
            <a:off x="467544" y="1844824"/>
            <a:ext cx="8229600" cy="4853136"/>
          </a:xfrm>
        </p:spPr>
        <p:txBody>
          <a:bodyPr>
            <a:normAutofit/>
          </a:bodyPr>
          <a:lstStyle/>
          <a:p>
            <a:pPr marL="0" indent="0">
              <a:buNone/>
            </a:pPr>
            <a:r>
              <a:rPr lang="it-IT" dirty="0" smtClean="0"/>
              <a:t>Il funzionamento dell’impresa si articola su due poli principali:</a:t>
            </a:r>
          </a:p>
          <a:p>
            <a:r>
              <a:rPr lang="it-IT" dirty="0" smtClean="0"/>
              <a:t>Processi produttivi-logistici caratterizzato dalla componente dei fornitori a monte (logistica in entrata, </a:t>
            </a:r>
            <a:r>
              <a:rPr lang="it-IT" dirty="0" err="1" smtClean="0"/>
              <a:t>operations</a:t>
            </a:r>
            <a:r>
              <a:rPr lang="it-IT" dirty="0" smtClean="0"/>
              <a:t>, logistica in uscita)</a:t>
            </a:r>
          </a:p>
          <a:p>
            <a:r>
              <a:rPr lang="it-IT" dirty="0" smtClean="0"/>
              <a:t>Marketing e vendite volto al mercato dei clienti a valle (marketing e vendite, servizio)</a:t>
            </a:r>
          </a:p>
          <a:p>
            <a:pPr marL="0" indent="0">
              <a:buNone/>
            </a:pPr>
            <a:endParaRPr lang="it-IT" dirty="0"/>
          </a:p>
        </p:txBody>
      </p:sp>
    </p:spTree>
    <p:extLst>
      <p:ext uri="{BB962C8B-B14F-4D97-AF65-F5344CB8AC3E}">
        <p14:creationId xmlns:p14="http://schemas.microsoft.com/office/powerpoint/2010/main" val="2957661227"/>
      </p:ext>
    </p:extLst>
  </p:cSld>
  <p:clrMapOvr>
    <a:masterClrMapping/>
  </p:clrMapOvr>
  <p:transition>
    <p:dissolve/>
    <p:sndAc>
      <p:stSnd>
        <p:snd r:embed="rId2" name="click.wav"/>
      </p:stSnd>
    </p:sndAc>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476672"/>
            <a:ext cx="8229600" cy="1143000"/>
          </a:xfrm>
        </p:spPr>
        <p:txBody>
          <a:bodyPr>
            <a:normAutofit/>
          </a:bodyPr>
          <a:lstStyle/>
          <a:p>
            <a:r>
              <a:rPr lang="it-IT" dirty="0" smtClean="0"/>
              <a:t>Processi di gestione de mercato</a:t>
            </a:r>
            <a:endParaRPr lang="it-IT" dirty="0"/>
          </a:p>
        </p:txBody>
      </p:sp>
      <p:sp>
        <p:nvSpPr>
          <p:cNvPr id="3" name="Segnaposto contenuto 2"/>
          <p:cNvSpPr>
            <a:spLocks noGrp="1"/>
          </p:cNvSpPr>
          <p:nvPr>
            <p:ph idx="1"/>
          </p:nvPr>
        </p:nvSpPr>
        <p:spPr/>
        <p:txBody>
          <a:bodyPr>
            <a:normAutofit fontScale="92500" lnSpcReduction="20000"/>
          </a:bodyPr>
          <a:lstStyle/>
          <a:p>
            <a:r>
              <a:rPr lang="it-IT" dirty="0" smtClean="0"/>
              <a:t>I processi di gestione del mercato sono incentrati sulle attività di marketing.</a:t>
            </a:r>
          </a:p>
          <a:p>
            <a:r>
              <a:rPr lang="it-IT" dirty="0" smtClean="0"/>
              <a:t>Per marketing si intende l’insieme di decisioni e di azioni che un’impresa intraprende per:</a:t>
            </a:r>
          </a:p>
          <a:p>
            <a:pPr lvl="1"/>
            <a:r>
              <a:rPr lang="it-IT" dirty="0" smtClean="0"/>
              <a:t>Creare i prodotti e servizi, dando lo forma, contenuto e funzioni</a:t>
            </a:r>
          </a:p>
          <a:p>
            <a:pPr lvl="1"/>
            <a:r>
              <a:rPr lang="it-IT" dirty="0" smtClean="0"/>
              <a:t>Stimolare la conoscenza di prodotti e servizi e gestirne la domanda da parte dei clienti (consumatori finali, altre imprese)</a:t>
            </a:r>
          </a:p>
          <a:p>
            <a:pPr lvl="1"/>
            <a:r>
              <a:rPr lang="it-IT" dirty="0" smtClean="0"/>
              <a:t>Distribuire e consegnare i prodotti ai clienti e rendere possibile e agevole la fruizione dei servizi</a:t>
            </a:r>
          </a:p>
          <a:p>
            <a:endParaRPr lang="it-IT" dirty="0"/>
          </a:p>
        </p:txBody>
      </p:sp>
    </p:spTree>
    <p:extLst>
      <p:ext uri="{BB962C8B-B14F-4D97-AF65-F5344CB8AC3E}">
        <p14:creationId xmlns:p14="http://schemas.microsoft.com/office/powerpoint/2010/main" val="3586971561"/>
      </p:ext>
    </p:extLst>
  </p:cSld>
  <p:clrMapOvr>
    <a:masterClrMapping/>
  </p:clrMapOvr>
  <p:transition>
    <p:dissolve/>
    <p:sndAc>
      <p:stSnd>
        <p:snd r:embed="rId2" name="click.wav"/>
      </p:stSnd>
    </p:sndAc>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55576" y="188640"/>
            <a:ext cx="7696200" cy="1368152"/>
          </a:xfrm>
        </p:spPr>
        <p:txBody>
          <a:bodyPr/>
          <a:lstStyle/>
          <a:p>
            <a:r>
              <a:rPr lang="it-IT" dirty="0" smtClean="0"/>
              <a:t>Processi di gestione del mercato</a:t>
            </a:r>
            <a:endParaRPr lang="it-IT" dirty="0"/>
          </a:p>
        </p:txBody>
      </p:sp>
      <p:sp>
        <p:nvSpPr>
          <p:cNvPr id="4" name="Segnaposto contenuto 3"/>
          <p:cNvSpPr>
            <a:spLocks noGrp="1"/>
          </p:cNvSpPr>
          <p:nvPr>
            <p:ph idx="1"/>
          </p:nvPr>
        </p:nvSpPr>
        <p:spPr>
          <a:xfrm>
            <a:off x="683568" y="1700808"/>
            <a:ext cx="7696200" cy="4619625"/>
          </a:xfrm>
        </p:spPr>
        <p:txBody>
          <a:bodyPr/>
          <a:lstStyle/>
          <a:p>
            <a:pPr algn="just"/>
            <a:r>
              <a:rPr lang="it-IT" sz="2800" dirty="0" smtClean="0">
                <a:solidFill>
                  <a:srgbClr val="FF0000"/>
                </a:solidFill>
              </a:rPr>
              <a:t>Marketing B2C </a:t>
            </a:r>
            <a:r>
              <a:rPr lang="it-IT" sz="2800" dirty="0" smtClean="0"/>
              <a:t>(business to consumer): la relazione tra l’impresa fornitrice di beni e servizi (business) e il consumatore (consumer</a:t>
            </a:r>
            <a:r>
              <a:rPr lang="it-IT" sz="2800" dirty="0"/>
              <a:t>). </a:t>
            </a:r>
            <a:r>
              <a:rPr lang="it-IT" sz="2000" dirty="0"/>
              <a:t>Non completa razionalità del processo di acquisto da parte del consumatore (ci sono componenti emotive e psicologiche) alla quale si associa il ruolo giocato dall’effetto moda e condizionamento della pubblicità</a:t>
            </a:r>
            <a:endParaRPr lang="it-IT" sz="2000" dirty="0" smtClean="0"/>
          </a:p>
          <a:p>
            <a:pPr algn="just"/>
            <a:r>
              <a:rPr lang="it-IT" sz="2800" dirty="0" smtClean="0">
                <a:solidFill>
                  <a:srgbClr val="FF0000"/>
                </a:solidFill>
              </a:rPr>
              <a:t>Marketing B2B </a:t>
            </a:r>
            <a:r>
              <a:rPr lang="it-IT" sz="2800" dirty="0" smtClean="0"/>
              <a:t>(business </a:t>
            </a:r>
            <a:r>
              <a:rPr lang="it-IT" sz="2800" dirty="0" err="1" smtClean="0"/>
              <a:t>to</a:t>
            </a:r>
            <a:r>
              <a:rPr lang="it-IT" sz="2800" dirty="0" smtClean="0"/>
              <a:t> business), ovvero tra impresa e impresa, </a:t>
            </a:r>
          </a:p>
          <a:p>
            <a:pPr lvl="1" algn="just"/>
            <a:r>
              <a:rPr lang="it-IT" sz="2300" dirty="0" smtClean="0"/>
              <a:t>si identificano le imprese che vendono i propri beni e servizi ad altre imprese che li utilizzano nel proprio ciclo produttivo</a:t>
            </a:r>
            <a:r>
              <a:rPr lang="it-IT" sz="2300" dirty="0" smtClean="0"/>
              <a:t>.</a:t>
            </a:r>
            <a:r>
              <a:rPr lang="it-IT" sz="2400" dirty="0"/>
              <a:t> </a:t>
            </a:r>
            <a:r>
              <a:rPr lang="it-IT" sz="2000" dirty="0"/>
              <a:t>sono in genere in numero limitato e si distinguono tra loro per dimensione.</a:t>
            </a:r>
          </a:p>
          <a:p>
            <a:pPr lvl="1" algn="just"/>
            <a:endParaRPr lang="it-IT" sz="2300" dirty="0"/>
          </a:p>
        </p:txBody>
      </p:sp>
    </p:spTree>
    <p:extLst>
      <p:ext uri="{BB962C8B-B14F-4D97-AF65-F5344CB8AC3E}">
        <p14:creationId xmlns:p14="http://schemas.microsoft.com/office/powerpoint/2010/main" val="2947287896"/>
      </p:ext>
    </p:extLst>
  </p:cSld>
  <p:clrMapOvr>
    <a:masterClrMapping/>
  </p:clrMapOvr>
  <p:transition>
    <p:dissolve/>
    <p:sndAc>
      <p:stSnd>
        <p:snd r:embed="rId2" name="click.wav"/>
      </p:stSnd>
    </p:sndAc>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3600" dirty="0" smtClean="0"/>
              <a:t>Elementi di marketing</a:t>
            </a:r>
            <a:endParaRPr lang="it-IT" sz="3600" dirty="0"/>
          </a:p>
        </p:txBody>
      </p:sp>
      <p:sp>
        <p:nvSpPr>
          <p:cNvPr id="3" name="Segnaposto contenuto 2"/>
          <p:cNvSpPr>
            <a:spLocks noGrp="1"/>
          </p:cNvSpPr>
          <p:nvPr>
            <p:ph idx="1"/>
          </p:nvPr>
        </p:nvSpPr>
        <p:spPr/>
        <p:txBody>
          <a:bodyPr>
            <a:normAutofit fontScale="70000" lnSpcReduction="20000"/>
          </a:bodyPr>
          <a:lstStyle/>
          <a:p>
            <a:r>
              <a:rPr lang="it-IT" dirty="0" smtClean="0"/>
              <a:t>Il compito specifico del marketing è quello di indirizzare il bisogno verso il desiderio di un determinato prodotto o servizio e renderne il più possibile la domanda esplicita (vedi esempio 5 sul libro).</a:t>
            </a:r>
          </a:p>
          <a:p>
            <a:r>
              <a:rPr lang="it-IT" dirty="0" smtClean="0"/>
              <a:t>Prendendo in considerazione la vendita di un cappotto si avranno:</a:t>
            </a:r>
          </a:p>
          <a:p>
            <a:pPr lvl="1"/>
            <a:r>
              <a:rPr lang="it-IT" dirty="0" smtClean="0"/>
              <a:t>Benefici funzionali (proteggere dal freddo nel caso del cappotto)</a:t>
            </a:r>
          </a:p>
          <a:p>
            <a:pPr lvl="1"/>
            <a:r>
              <a:rPr lang="it-IT" dirty="0" smtClean="0"/>
              <a:t>Benefici psicologici-emotivi (idea di bellezza)</a:t>
            </a:r>
          </a:p>
          <a:p>
            <a:pPr lvl="1"/>
            <a:r>
              <a:rPr lang="it-IT" dirty="0" smtClean="0"/>
              <a:t>Costi di acquisizione (accessibilità del prodotto: importo monetario, tempo per acquisirlo </a:t>
            </a:r>
            <a:r>
              <a:rPr lang="it-IT" dirty="0" err="1" smtClean="0"/>
              <a:t>etc</a:t>
            </a:r>
            <a:r>
              <a:rPr lang="it-IT" dirty="0" smtClean="0"/>
              <a:t>)</a:t>
            </a:r>
          </a:p>
          <a:p>
            <a:pPr lvl="1"/>
            <a:r>
              <a:rPr lang="it-IT" dirty="0" smtClean="0"/>
              <a:t>Un ulteriore elemento è il «brand», la comunicazione del valore di una determinata offerta sulla base di ciò che una marca consolidata esprime grazie alla sua notorietà. (es. Mulino Bianco).</a:t>
            </a:r>
          </a:p>
          <a:p>
            <a:endParaRPr lang="it-IT" dirty="0"/>
          </a:p>
        </p:txBody>
      </p:sp>
    </p:spTree>
    <p:extLst>
      <p:ext uri="{BB962C8B-B14F-4D97-AF65-F5344CB8AC3E}">
        <p14:creationId xmlns:p14="http://schemas.microsoft.com/office/powerpoint/2010/main" val="1467419629"/>
      </p:ext>
    </p:extLst>
  </p:cSld>
  <p:clrMapOvr>
    <a:masterClrMapping/>
  </p:clrMapOvr>
  <p:transition>
    <p:dissolve/>
    <p:sndAc>
      <p:stSnd>
        <p:snd r:embed="rId2" name="click.wav"/>
      </p:stSnd>
    </p:sndAc>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Elementi di marketing</a:t>
            </a:r>
            <a:endParaRPr lang="it-IT" dirty="0"/>
          </a:p>
        </p:txBody>
      </p:sp>
      <p:pic>
        <p:nvPicPr>
          <p:cNvPr id="4098" name="Picture 2"/>
          <p:cNvPicPr>
            <a:picLocks noGrp="1" noChangeAspect="1" noChangeArrowheads="1"/>
          </p:cNvPicPr>
          <p:nvPr>
            <p:ph sz="half" idx="1"/>
          </p:nvPr>
        </p:nvPicPr>
        <p:blipFill>
          <a:blip r:embed="rId3" cstate="print"/>
          <a:stretch>
            <a:fillRect/>
          </a:stretch>
        </p:blipFill>
        <p:spPr bwMode="auto">
          <a:xfrm>
            <a:off x="2195736" y="1910394"/>
            <a:ext cx="4896544" cy="4677703"/>
          </a:xfrm>
          <a:prstGeom prst="rect">
            <a:avLst/>
          </a:prstGeom>
          <a:noFill/>
          <a:ln w="9525">
            <a:noFill/>
            <a:miter lim="800000"/>
            <a:headEnd/>
            <a:tailEnd/>
          </a:ln>
        </p:spPr>
      </p:pic>
    </p:spTree>
  </p:cSld>
  <p:clrMapOvr>
    <a:masterClrMapping/>
  </p:clrMapOvr>
  <p:transition>
    <p:dissolve/>
    <p:sndAc>
      <p:stSnd>
        <p:snd r:embed="rId2" name="click.wav"/>
      </p:stSnd>
    </p:sndAc>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Elementi di marketing</a:t>
            </a:r>
            <a:endParaRPr lang="it-IT" dirty="0"/>
          </a:p>
        </p:txBody>
      </p:sp>
      <p:sp>
        <p:nvSpPr>
          <p:cNvPr id="3" name="Segnaposto contenuto 2"/>
          <p:cNvSpPr>
            <a:spLocks noGrp="1"/>
          </p:cNvSpPr>
          <p:nvPr>
            <p:ph idx="1"/>
          </p:nvPr>
        </p:nvSpPr>
        <p:spPr/>
        <p:txBody>
          <a:bodyPr/>
          <a:lstStyle/>
          <a:p>
            <a:pPr algn="just"/>
            <a:r>
              <a:rPr lang="it-IT" sz="2400" b="1" dirty="0" smtClean="0"/>
              <a:t>Marketing mix</a:t>
            </a:r>
          </a:p>
          <a:p>
            <a:pPr algn="just"/>
            <a:r>
              <a:rPr lang="it-IT" sz="2400" dirty="0" smtClean="0">
                <a:solidFill>
                  <a:srgbClr val="FF0000"/>
                </a:solidFill>
              </a:rPr>
              <a:t>prodotto</a:t>
            </a:r>
            <a:r>
              <a:rPr lang="it-IT" sz="2400" dirty="0" smtClean="0"/>
              <a:t> </a:t>
            </a:r>
            <a:r>
              <a:rPr lang="it-IT" sz="2400" dirty="0" smtClean="0">
                <a:solidFill>
                  <a:srgbClr val="FF0000"/>
                </a:solidFill>
              </a:rPr>
              <a:t>(</a:t>
            </a:r>
            <a:r>
              <a:rPr lang="it-IT" sz="2400" dirty="0" err="1" smtClean="0">
                <a:solidFill>
                  <a:srgbClr val="FF0000"/>
                </a:solidFill>
              </a:rPr>
              <a:t>product</a:t>
            </a:r>
            <a:r>
              <a:rPr lang="it-IT" sz="2400" dirty="0" smtClean="0"/>
              <a:t>), </a:t>
            </a:r>
            <a:r>
              <a:rPr lang="it-IT" sz="2400" dirty="0" smtClean="0"/>
              <a:t>ovvero le caratteristiche funzionali ed estetiche, il brand, le varianti, i modelli, la gamma, i servizi accessori, le garanzie dell’offerta;</a:t>
            </a:r>
          </a:p>
          <a:p>
            <a:pPr algn="just"/>
            <a:r>
              <a:rPr lang="it-IT" sz="2400" dirty="0" smtClean="0">
                <a:solidFill>
                  <a:srgbClr val="FF0000"/>
                </a:solidFill>
              </a:rPr>
              <a:t>prezzo</a:t>
            </a:r>
            <a:r>
              <a:rPr lang="it-IT" sz="2400" dirty="0" smtClean="0"/>
              <a:t>, </a:t>
            </a:r>
            <a:r>
              <a:rPr lang="it-IT" sz="2400" dirty="0" smtClean="0">
                <a:solidFill>
                  <a:srgbClr val="FF0000"/>
                </a:solidFill>
              </a:rPr>
              <a:t>(</a:t>
            </a:r>
            <a:r>
              <a:rPr lang="it-IT" sz="2400" dirty="0" err="1" smtClean="0">
                <a:solidFill>
                  <a:srgbClr val="FF0000"/>
                </a:solidFill>
              </a:rPr>
              <a:t>price</a:t>
            </a:r>
            <a:r>
              <a:rPr lang="it-IT" sz="2400" dirty="0" smtClean="0"/>
              <a:t>) in </a:t>
            </a:r>
            <a:r>
              <a:rPr lang="it-IT" sz="2400" dirty="0" smtClean="0"/>
              <a:t>termini di politiche di </a:t>
            </a:r>
            <a:r>
              <a:rPr lang="it-IT" sz="2400" dirty="0" err="1" smtClean="0"/>
              <a:t>pricing</a:t>
            </a:r>
            <a:r>
              <a:rPr lang="it-IT" sz="2400" dirty="0" smtClean="0"/>
              <a:t> (fissazione del prezzo) e di sconti;</a:t>
            </a:r>
          </a:p>
          <a:p>
            <a:pPr algn="just"/>
            <a:r>
              <a:rPr lang="it-IT" sz="2400" dirty="0" smtClean="0">
                <a:solidFill>
                  <a:srgbClr val="FF0000"/>
                </a:solidFill>
              </a:rPr>
              <a:t>Distribuzione (</a:t>
            </a:r>
            <a:r>
              <a:rPr lang="it-IT" sz="2400" dirty="0" err="1" smtClean="0">
                <a:solidFill>
                  <a:srgbClr val="FF0000"/>
                </a:solidFill>
              </a:rPr>
              <a:t>place</a:t>
            </a:r>
            <a:r>
              <a:rPr lang="it-IT" sz="2400" dirty="0" smtClean="0">
                <a:solidFill>
                  <a:srgbClr val="FF0000"/>
                </a:solidFill>
              </a:rPr>
              <a:t>)</a:t>
            </a:r>
            <a:r>
              <a:rPr lang="it-IT" sz="2400" dirty="0" smtClean="0"/>
              <a:t>, </a:t>
            </a:r>
            <a:r>
              <a:rPr lang="it-IT" sz="2400" dirty="0" smtClean="0"/>
              <a:t>intesa come i canali che l’impresa utilizza per raggiungere il cliente;</a:t>
            </a:r>
          </a:p>
          <a:p>
            <a:pPr algn="just"/>
            <a:r>
              <a:rPr lang="it-IT" sz="2400" dirty="0" smtClean="0">
                <a:solidFill>
                  <a:srgbClr val="FF0000"/>
                </a:solidFill>
              </a:rPr>
              <a:t>Comunicazione (promotion)</a:t>
            </a:r>
            <a:r>
              <a:rPr lang="it-IT" sz="2400" dirty="0" smtClean="0"/>
              <a:t>, </a:t>
            </a:r>
            <a:r>
              <a:rPr lang="it-IT" sz="2400" dirty="0" smtClean="0"/>
              <a:t>costituita dall’insieme delle attività con le quali si crea e si mantiene una relazione con il proprio mercato: pubblicità, promozioni, relazioni pubbliche ecc..</a:t>
            </a:r>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smtClean="0"/>
              <a:t>Ciclo di vita del prodotto</a:t>
            </a:r>
            <a:endParaRPr lang="it-IT" dirty="0"/>
          </a:p>
        </p:txBody>
      </p:sp>
      <p:sp>
        <p:nvSpPr>
          <p:cNvPr id="3" name="Segnaposto contenuto 2"/>
          <p:cNvSpPr>
            <a:spLocks noGrp="1"/>
          </p:cNvSpPr>
          <p:nvPr>
            <p:ph idx="1"/>
          </p:nvPr>
        </p:nvSpPr>
        <p:spPr/>
        <p:txBody>
          <a:bodyPr>
            <a:normAutofit lnSpcReduction="10000"/>
          </a:bodyPr>
          <a:lstStyle/>
          <a:p>
            <a:r>
              <a:rPr lang="it-IT" dirty="0" smtClean="0"/>
              <a:t>Introduzione: le imprese hanno lanciato il prodotto sul mercato ma la conoscenza da parte dei clienti è ancora scarsa: le vendite crescono lentamente</a:t>
            </a:r>
          </a:p>
          <a:p>
            <a:r>
              <a:rPr lang="it-IT" dirty="0" smtClean="0"/>
              <a:t>Crescita: le vendite aumentano rapidamente</a:t>
            </a:r>
          </a:p>
          <a:p>
            <a:r>
              <a:rPr lang="it-IT" dirty="0" smtClean="0"/>
              <a:t>Maturità: il tasso di crescita si riduce e le vendite si stabilizzano</a:t>
            </a:r>
          </a:p>
          <a:p>
            <a:r>
              <a:rPr lang="it-IT" dirty="0" smtClean="0"/>
              <a:t>Declino arrivano i clienti ritardatari</a:t>
            </a:r>
          </a:p>
        </p:txBody>
      </p:sp>
    </p:spTree>
    <p:extLst>
      <p:ext uri="{BB962C8B-B14F-4D97-AF65-F5344CB8AC3E}">
        <p14:creationId xmlns:p14="http://schemas.microsoft.com/office/powerpoint/2010/main" val="1435500032"/>
      </p:ext>
    </p:extLst>
  </p:cSld>
  <p:clrMapOvr>
    <a:masterClrMapping/>
  </p:clrMapOvr>
  <p:transition>
    <p:dissolve/>
    <p:sndAc>
      <p:stSnd>
        <p:snd r:embed="rId2" name="click.wav"/>
      </p:stSnd>
    </p:sndAc>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Ciclo di vita del prodotto</a:t>
            </a:r>
            <a:endParaRPr lang="it-IT" dirty="0"/>
          </a:p>
        </p:txBody>
      </p:sp>
      <p:pic>
        <p:nvPicPr>
          <p:cNvPr id="5122" name="Picture 2"/>
          <p:cNvPicPr>
            <a:picLocks noGrp="1" noChangeAspect="1" noChangeArrowheads="1"/>
          </p:cNvPicPr>
          <p:nvPr>
            <p:ph idx="1"/>
          </p:nvPr>
        </p:nvPicPr>
        <p:blipFill>
          <a:blip r:embed="rId3" cstate="print"/>
          <a:srcRect/>
          <a:stretch>
            <a:fillRect/>
          </a:stretch>
        </p:blipFill>
        <p:spPr bwMode="auto">
          <a:xfrm>
            <a:off x="1200150" y="2609850"/>
            <a:ext cx="6819900" cy="3209925"/>
          </a:xfrm>
          <a:prstGeom prst="rect">
            <a:avLst/>
          </a:prstGeom>
          <a:noFill/>
          <a:ln w="9525">
            <a:noFill/>
            <a:miter lim="800000"/>
            <a:headEnd/>
            <a:tailEnd/>
          </a:ln>
        </p:spPr>
      </p:pic>
    </p:spTree>
  </p:cSld>
  <p:clrMapOvr>
    <a:masterClrMapping/>
  </p:clrMapOvr>
  <p:transition>
    <p:dissolve/>
    <p:sndAc>
      <p:stSnd>
        <p:snd r:embed="rId2" name="click.wav"/>
      </p:stSnd>
    </p:sndAc>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Processi produttivi e logistici</a:t>
            </a:r>
            <a:endParaRPr lang="it-IT" dirty="0"/>
          </a:p>
        </p:txBody>
      </p:sp>
      <p:sp>
        <p:nvSpPr>
          <p:cNvPr id="5" name="Segnaposto contenuto 4"/>
          <p:cNvSpPr>
            <a:spLocks noGrp="1"/>
          </p:cNvSpPr>
          <p:nvPr>
            <p:ph sz="half" idx="2"/>
          </p:nvPr>
        </p:nvSpPr>
        <p:spPr>
          <a:xfrm>
            <a:off x="827584" y="1905000"/>
            <a:ext cx="7630616" cy="4476328"/>
          </a:xfrm>
        </p:spPr>
        <p:txBody>
          <a:bodyPr/>
          <a:lstStyle/>
          <a:p>
            <a:pPr algn="just"/>
            <a:r>
              <a:rPr lang="it-IT" sz="2000" dirty="0" smtClean="0">
                <a:solidFill>
                  <a:srgbClr val="FF0000"/>
                </a:solidFill>
              </a:rPr>
              <a:t>Produzione per reparti</a:t>
            </a:r>
            <a:r>
              <a:rPr lang="it-IT" sz="2000" dirty="0" smtClean="0"/>
              <a:t>: in ciascun reparto vengono svolte attività omogenee dal punto di vista tecnologico e basate su un insieme limitato di competenze.</a:t>
            </a:r>
          </a:p>
          <a:p>
            <a:pPr lvl="1" algn="just"/>
            <a:r>
              <a:rPr lang="it-IT" sz="1800" dirty="0" smtClean="0"/>
              <a:t>Se il ciclo di produzione di un prodotto prevede diverse operazioni, il prodotto viene movimentato da un reparto all’altro, anche ritornando in reparti presso i quali ha già subito lavorazioni</a:t>
            </a:r>
            <a:r>
              <a:rPr lang="it-IT" sz="1800" dirty="0" smtClean="0"/>
              <a:t>.</a:t>
            </a:r>
          </a:p>
          <a:p>
            <a:pPr lvl="1"/>
            <a:r>
              <a:rPr lang="it-IT" sz="1800" dirty="0"/>
              <a:t>I cicli non sono rigidamente predeterminati</a:t>
            </a:r>
          </a:p>
          <a:p>
            <a:pPr lvl="1"/>
            <a:r>
              <a:rPr lang="it-IT" sz="1800" dirty="0"/>
              <a:t>Si può realizzare un elevato numero di prodotto, anche molto diversi.</a:t>
            </a:r>
          </a:p>
          <a:p>
            <a:pPr lvl="1"/>
            <a:r>
              <a:rPr lang="it-IT" sz="1800" dirty="0"/>
              <a:t>Creazione di flussi di materiale complessi e intrecciati</a:t>
            </a:r>
          </a:p>
          <a:p>
            <a:pPr marL="457200" lvl="1" indent="0" algn="just">
              <a:buNone/>
            </a:pPr>
            <a:endParaRPr lang="it-IT" sz="1800" dirty="0" smtClean="0"/>
          </a:p>
        </p:txBody>
      </p:sp>
    </p:spTree>
    <p:extLst>
      <p:ext uri="{BB962C8B-B14F-4D97-AF65-F5344CB8AC3E}">
        <p14:creationId xmlns:p14="http://schemas.microsoft.com/office/powerpoint/2010/main" val="2707204908"/>
      </p:ext>
    </p:extLst>
  </p:cSld>
  <p:clrMapOvr>
    <a:masterClrMapping/>
  </p:clrMapOvr>
  <p:transition>
    <p:dissolve/>
    <p:sndAc>
      <p:stSnd>
        <p:snd r:embed="rId2" name="click.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116013" y="908050"/>
            <a:ext cx="6850062" cy="1997075"/>
          </a:xfrm>
        </p:spPr>
        <p:txBody>
          <a:bodyPr/>
          <a:lstStyle/>
          <a:p>
            <a:pPr eaLnBrk="1" hangingPunct="1"/>
            <a:r>
              <a:rPr lang="it-IT" altLang="it-IT" dirty="0" smtClean="0"/>
              <a:t>Unità di apprendimento 2</a:t>
            </a:r>
            <a:br>
              <a:rPr lang="it-IT" altLang="it-IT" dirty="0" smtClean="0"/>
            </a:br>
            <a:r>
              <a:rPr lang="it-IT" altLang="it-IT" dirty="0" smtClean="0">
                <a:solidFill>
                  <a:srgbClr val="FF6600"/>
                </a:solidFill>
              </a:rPr>
              <a:t>Lezione 1</a:t>
            </a:r>
          </a:p>
        </p:txBody>
      </p:sp>
      <p:sp>
        <p:nvSpPr>
          <p:cNvPr id="15363" name="Rectangle 3"/>
          <p:cNvSpPr>
            <a:spLocks noGrp="1" noChangeArrowheads="1"/>
          </p:cNvSpPr>
          <p:nvPr>
            <p:ph type="subTitle" idx="1"/>
          </p:nvPr>
        </p:nvSpPr>
        <p:spPr>
          <a:xfrm>
            <a:off x="2006600" y="3571875"/>
            <a:ext cx="5013325" cy="1677988"/>
          </a:xfrm>
        </p:spPr>
        <p:txBody>
          <a:bodyPr/>
          <a:lstStyle/>
          <a:p>
            <a:r>
              <a:rPr lang="it-IT" dirty="0" smtClean="0"/>
              <a:t>Catena del valore, processi primari e processi di supporto</a:t>
            </a:r>
            <a:endParaRPr lang="it-IT" altLang="it-IT" dirty="0" smtClean="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Processi produttivi e logistici</a:t>
            </a:r>
            <a:endParaRPr lang="it-IT" dirty="0"/>
          </a:p>
        </p:txBody>
      </p:sp>
      <p:sp>
        <p:nvSpPr>
          <p:cNvPr id="5" name="Segnaposto contenuto 4"/>
          <p:cNvSpPr>
            <a:spLocks noGrp="1"/>
          </p:cNvSpPr>
          <p:nvPr>
            <p:ph sz="half" idx="2"/>
          </p:nvPr>
        </p:nvSpPr>
        <p:spPr>
          <a:xfrm>
            <a:off x="827584" y="1905000"/>
            <a:ext cx="7630616" cy="4476328"/>
          </a:xfrm>
        </p:spPr>
        <p:txBody>
          <a:bodyPr/>
          <a:lstStyle/>
          <a:p>
            <a:pPr marL="457200" lvl="1" indent="0" algn="just">
              <a:buNone/>
            </a:pPr>
            <a:endParaRPr lang="it-IT" sz="1800" dirty="0" smtClean="0"/>
          </a:p>
          <a:p>
            <a:pPr algn="just"/>
            <a:r>
              <a:rPr lang="it-IT" sz="2000" dirty="0" smtClean="0"/>
              <a:t>Nella </a:t>
            </a:r>
            <a:r>
              <a:rPr lang="it-IT" sz="2000" dirty="0" smtClean="0">
                <a:solidFill>
                  <a:srgbClr val="FF0000"/>
                </a:solidFill>
              </a:rPr>
              <a:t>produzione in linea </a:t>
            </a:r>
            <a:r>
              <a:rPr lang="it-IT" sz="2000" dirty="0" smtClean="0"/>
              <a:t>le risorse tecnologiche vengono dedicate a un singolo prodotto, il quale segue un cammino predeterminato.</a:t>
            </a:r>
          </a:p>
          <a:p>
            <a:pPr lvl="1" algn="just"/>
            <a:r>
              <a:rPr lang="it-IT" sz="1800" dirty="0" smtClean="0">
                <a:ea typeface="+mn-ea"/>
                <a:cs typeface="+mn-cs"/>
              </a:rPr>
              <a:t>Lungo tale cammino la sequenza delle operazioni che compongono il ciclo di produzione si riflette in una sequenza di stazioni, ciascuna delle quali è attrezzata per realizzare una sola operazione o un numero ristretto di operazioni tecnologicamente omogenee o comunque collegate</a:t>
            </a:r>
            <a:r>
              <a:rPr lang="it-IT" sz="1800" dirty="0" smtClean="0">
                <a:ea typeface="+mn-ea"/>
                <a:cs typeface="+mn-cs"/>
              </a:rPr>
              <a:t>.</a:t>
            </a:r>
          </a:p>
          <a:p>
            <a:pPr lvl="1"/>
            <a:r>
              <a:rPr lang="it-IT" sz="1400" dirty="0"/>
              <a:t>Varietà di prodotti limitata.</a:t>
            </a:r>
          </a:p>
          <a:p>
            <a:pPr lvl="1"/>
            <a:r>
              <a:rPr lang="it-IT" sz="1400" dirty="0"/>
              <a:t>Flusso dei materiali semplificato e completamente prevedibile, il che agevola la programmazione e la gestione del processo</a:t>
            </a:r>
          </a:p>
          <a:p>
            <a:pPr lvl="1"/>
            <a:r>
              <a:rPr lang="it-IT" sz="1400" dirty="0"/>
              <a:t>La movimentazione del materiale si presta a essere automatizzata.</a:t>
            </a:r>
          </a:p>
          <a:p>
            <a:pPr lvl="1"/>
            <a:r>
              <a:rPr lang="it-IT" sz="1400" dirty="0"/>
              <a:t>Determina un aumento dei costi, sono necessari elevati volumi produttivi.</a:t>
            </a:r>
          </a:p>
          <a:p>
            <a:pPr lvl="1"/>
            <a:r>
              <a:rPr lang="it-IT" sz="1400" dirty="0"/>
              <a:t>Se i volumi sono bassi conviene utilizzare i reparti, cumulando volumi individualmente bassi per i diversi prodotti ma complessivamente sufficienti per ottenere economie di scala.</a:t>
            </a:r>
          </a:p>
          <a:p>
            <a:pPr lvl="2" algn="just"/>
            <a:endParaRPr lang="it-IT" sz="1400" dirty="0">
              <a:ea typeface="+mn-ea"/>
              <a:cs typeface="+mn-cs"/>
            </a:endParaRPr>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Processi produttivi e logistici</a:t>
            </a:r>
            <a:endParaRPr lang="it-IT" dirty="0"/>
          </a:p>
        </p:txBody>
      </p:sp>
      <p:sp>
        <p:nvSpPr>
          <p:cNvPr id="5" name="Segnaposto contenuto 4"/>
          <p:cNvSpPr>
            <a:spLocks noGrp="1"/>
          </p:cNvSpPr>
          <p:nvPr>
            <p:ph sz="half" idx="2"/>
          </p:nvPr>
        </p:nvSpPr>
        <p:spPr>
          <a:xfrm>
            <a:off x="827584" y="1905000"/>
            <a:ext cx="7630616" cy="4476328"/>
          </a:xfrm>
        </p:spPr>
        <p:txBody>
          <a:bodyPr/>
          <a:lstStyle/>
          <a:p>
            <a:pPr algn="just"/>
            <a:r>
              <a:rPr lang="it-IT" dirty="0" smtClean="0"/>
              <a:t>Il sistema produttivo del </a:t>
            </a:r>
            <a:r>
              <a:rPr lang="it-IT" dirty="0" err="1" smtClean="0">
                <a:solidFill>
                  <a:srgbClr val="FF0000"/>
                </a:solidFill>
              </a:rPr>
              <a:t>cellular</a:t>
            </a:r>
            <a:r>
              <a:rPr lang="it-IT" dirty="0" smtClean="0">
                <a:solidFill>
                  <a:srgbClr val="FF0000"/>
                </a:solidFill>
              </a:rPr>
              <a:t> manufacturing </a:t>
            </a:r>
            <a:r>
              <a:rPr lang="it-IT" dirty="0" smtClean="0"/>
              <a:t>consiste nel raggruppare in un’unica area (cella) tutte le tecnologie e le risorse necessarie alla realizzazione dei cicli tecnologici di più prodotti, anche diversi tra loro, ma simili dal punto di vista delle tecnologie necessarie.</a:t>
            </a:r>
          </a:p>
          <a:p>
            <a:pPr lvl="1" algn="just"/>
            <a:r>
              <a:rPr lang="it-IT" sz="1800" dirty="0" smtClean="0"/>
              <a:t>Definiti, dunque, i cicli di produzione dei prodotti, questi ultimi vengono raggruppati in un’unica cella</a:t>
            </a:r>
            <a:r>
              <a:rPr lang="it-IT" sz="1800" dirty="0" smtClean="0"/>
              <a:t>.</a:t>
            </a:r>
          </a:p>
          <a:p>
            <a:pPr lvl="1"/>
            <a:r>
              <a:rPr lang="it-IT" sz="1800" dirty="0"/>
              <a:t>Basato su idea di flusso (come avviene per l’organizzazione in linea)</a:t>
            </a:r>
          </a:p>
          <a:p>
            <a:pPr lvl="1"/>
            <a:r>
              <a:rPr lang="it-IT" sz="1800" dirty="0"/>
              <a:t>Realizzato con celle di produzione (simile ai reparti)</a:t>
            </a:r>
          </a:p>
          <a:p>
            <a:pPr marL="914400" lvl="2" indent="0" algn="just">
              <a:buNone/>
            </a:pPr>
            <a:endParaRPr lang="it-IT" dirty="0">
              <a:ea typeface="+mn-ea"/>
              <a:cs typeface="+mn-cs"/>
            </a:endParaRPr>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62000" y="533400"/>
            <a:ext cx="7696200" cy="735360"/>
          </a:xfrm>
        </p:spPr>
        <p:txBody>
          <a:bodyPr/>
          <a:lstStyle/>
          <a:p>
            <a:r>
              <a:rPr lang="it-IT" dirty="0" smtClean="0"/>
              <a:t>Processi produttivi e logistici</a:t>
            </a:r>
            <a:endParaRPr lang="it-IT" dirty="0"/>
          </a:p>
        </p:txBody>
      </p:sp>
      <p:pic>
        <p:nvPicPr>
          <p:cNvPr id="6146" name="Picture 2"/>
          <p:cNvPicPr>
            <a:picLocks noGrp="1" noChangeAspect="1" noChangeArrowheads="1"/>
          </p:cNvPicPr>
          <p:nvPr>
            <p:ph idx="1"/>
          </p:nvPr>
        </p:nvPicPr>
        <p:blipFill>
          <a:blip r:embed="rId3" cstate="print"/>
          <a:srcRect/>
          <a:stretch>
            <a:fillRect/>
          </a:stretch>
        </p:blipFill>
        <p:spPr bwMode="auto">
          <a:xfrm>
            <a:off x="251520" y="2204864"/>
            <a:ext cx="8538231" cy="3519661"/>
          </a:xfrm>
          <a:prstGeom prst="rect">
            <a:avLst/>
          </a:prstGeom>
          <a:noFill/>
          <a:ln w="9525">
            <a:noFill/>
            <a:miter lim="800000"/>
            <a:headEnd/>
            <a:tailEnd/>
          </a:ln>
        </p:spPr>
      </p:pic>
    </p:spTree>
    <p:extLst>
      <p:ext uri="{BB962C8B-B14F-4D97-AF65-F5344CB8AC3E}">
        <p14:creationId xmlns:p14="http://schemas.microsoft.com/office/powerpoint/2010/main" val="4159504721"/>
      </p:ext>
    </p:extLst>
  </p:cSld>
  <p:clrMapOvr>
    <a:masterClrMapping/>
  </p:clrMapOvr>
  <p:transition>
    <p:dissolve/>
    <p:sndAc>
      <p:stSnd>
        <p:snd r:embed="rId2" name="click.wav"/>
      </p:stSnd>
    </p:sndAc>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62000" y="533400"/>
            <a:ext cx="7696200" cy="735360"/>
          </a:xfrm>
        </p:spPr>
        <p:txBody>
          <a:bodyPr/>
          <a:lstStyle/>
          <a:p>
            <a:r>
              <a:rPr lang="it-IT" b="1" dirty="0" smtClean="0"/>
              <a:t>Rapporti con i fornitori</a:t>
            </a:r>
            <a:endParaRPr lang="it-IT" dirty="0"/>
          </a:p>
        </p:txBody>
      </p:sp>
      <p:sp>
        <p:nvSpPr>
          <p:cNvPr id="4" name="Segnaposto contenuto 3"/>
          <p:cNvSpPr>
            <a:spLocks noGrp="1"/>
          </p:cNvSpPr>
          <p:nvPr>
            <p:ph idx="1"/>
          </p:nvPr>
        </p:nvSpPr>
        <p:spPr>
          <a:xfrm>
            <a:off x="793317" y="1844824"/>
            <a:ext cx="7696200" cy="3540224"/>
          </a:xfrm>
        </p:spPr>
        <p:txBody>
          <a:bodyPr/>
          <a:lstStyle/>
          <a:p>
            <a:pPr algn="just"/>
            <a:r>
              <a:rPr lang="it-IT" sz="2400" dirty="0" smtClean="0"/>
              <a:t>Fenomeno dell’</a:t>
            </a:r>
            <a:r>
              <a:rPr lang="it-IT" sz="2400" dirty="0" smtClean="0">
                <a:solidFill>
                  <a:srgbClr val="FF0000"/>
                </a:solidFill>
              </a:rPr>
              <a:t>outsourcing</a:t>
            </a:r>
            <a:r>
              <a:rPr lang="it-IT" sz="2400" dirty="0" smtClean="0"/>
              <a:t>, inteso come “approvvigionamento dall’esterno”</a:t>
            </a:r>
          </a:p>
          <a:p>
            <a:pPr lvl="1" algn="just"/>
            <a:r>
              <a:rPr lang="it-IT" sz="1800" dirty="0" smtClean="0"/>
              <a:t>Peso crescente in termini di qualità e costi di ciò che viene acquistato dai fornitori e non prodotto all’interno dell’impresa stessa.</a:t>
            </a:r>
          </a:p>
          <a:p>
            <a:pPr lvl="1" algn="just"/>
            <a:r>
              <a:rPr lang="it-IT" sz="1800" dirty="0" smtClean="0"/>
              <a:t>Concetto contrapposto a quello di </a:t>
            </a:r>
            <a:r>
              <a:rPr lang="it-IT" sz="1800" dirty="0" smtClean="0">
                <a:solidFill>
                  <a:srgbClr val="000099"/>
                </a:solidFill>
              </a:rPr>
              <a:t>integrazione verticale </a:t>
            </a:r>
            <a:r>
              <a:rPr lang="it-IT" sz="1800" dirty="0" smtClean="0"/>
              <a:t>(</a:t>
            </a:r>
            <a:r>
              <a:rPr lang="it-IT" sz="1800" b="1" dirty="0"/>
              <a:t>FLESSIBILITA’ a scapito della rigidità del modello di impresa verticalmente </a:t>
            </a:r>
            <a:r>
              <a:rPr lang="it-IT" sz="1800" b="1" dirty="0" smtClean="0"/>
              <a:t>integrata</a:t>
            </a:r>
            <a:r>
              <a:rPr lang="it-IT" sz="1800" dirty="0" smtClean="0"/>
              <a:t>)</a:t>
            </a:r>
          </a:p>
          <a:p>
            <a:pPr lvl="1"/>
            <a:r>
              <a:rPr lang="it-IT" sz="1800" dirty="0"/>
              <a:t>Rapporti verticali: relazione che si instaura tra cliente e un fornitore che svolgono attività in sequenza all’interno del loro settore (acquisto cacao in un impresa dolciaria)</a:t>
            </a:r>
          </a:p>
          <a:p>
            <a:pPr lvl="1"/>
            <a:r>
              <a:rPr lang="it-IT" sz="1800" dirty="0"/>
              <a:t>Accordi orizzontali: relazione tra imprese che operano nello stesso stadio della filiera (aziende che si occupano di impiantistica si uniscono con aziende operanti nel comparto edile per offrire un pacchetto integrato</a:t>
            </a:r>
          </a:p>
          <a:p>
            <a:pPr lvl="1" algn="just"/>
            <a:endParaRPr lang="it-IT" sz="1800" dirty="0">
              <a:solidFill>
                <a:srgbClr val="000099"/>
              </a:solidFill>
            </a:endParaRPr>
          </a:p>
        </p:txBody>
      </p:sp>
    </p:spTree>
    <p:extLst>
      <p:ext uri="{BB962C8B-B14F-4D97-AF65-F5344CB8AC3E}">
        <p14:creationId xmlns:p14="http://schemas.microsoft.com/office/powerpoint/2010/main" val="3533115447"/>
      </p:ext>
    </p:extLst>
  </p:cSld>
  <p:clrMapOvr>
    <a:masterClrMapping/>
  </p:clrMapOvr>
  <p:transition>
    <p:dissolve/>
    <p:sndAc>
      <p:stSnd>
        <p:snd r:embed="rId2" name="click.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p:cNvSpPr>
            <a:spLocks noGrp="1"/>
          </p:cNvSpPr>
          <p:nvPr>
            <p:ph type="title"/>
          </p:nvPr>
        </p:nvSpPr>
        <p:spPr>
          <a:xfrm>
            <a:off x="762000" y="533400"/>
            <a:ext cx="7696200" cy="735360"/>
          </a:xfrm>
        </p:spPr>
        <p:txBody>
          <a:bodyPr/>
          <a:lstStyle/>
          <a:p>
            <a:r>
              <a:rPr lang="it-IT" altLang="it-IT" b="1" dirty="0" smtClean="0"/>
              <a:t>In questa lezione impareremo...</a:t>
            </a:r>
            <a:endParaRPr lang="it-IT" altLang="it-IT" dirty="0" smtClean="0"/>
          </a:p>
        </p:txBody>
      </p:sp>
      <p:sp>
        <p:nvSpPr>
          <p:cNvPr id="3" name="Segnaposto contenuto 2"/>
          <p:cNvSpPr>
            <a:spLocks noGrp="1"/>
          </p:cNvSpPr>
          <p:nvPr>
            <p:ph idx="1"/>
          </p:nvPr>
        </p:nvSpPr>
        <p:spPr/>
        <p:txBody>
          <a:bodyPr/>
          <a:lstStyle/>
          <a:p>
            <a:r>
              <a:rPr lang="it-IT" dirty="0" smtClean="0">
                <a:solidFill>
                  <a:srgbClr val="000099"/>
                </a:solidFill>
                <a:effectLst>
                  <a:outerShdw blurRad="38100" dist="38100" dir="2700000" algn="tl">
                    <a:srgbClr val="000000">
                      <a:alpha val="43137"/>
                    </a:srgbClr>
                  </a:outerShdw>
                </a:effectLst>
              </a:rPr>
              <a:t>che cos’è un processo aziendale</a:t>
            </a:r>
          </a:p>
          <a:p>
            <a:r>
              <a:rPr lang="it-IT" dirty="0" smtClean="0">
                <a:solidFill>
                  <a:srgbClr val="000099"/>
                </a:solidFill>
                <a:effectLst>
                  <a:outerShdw blurRad="38100" dist="38100" dir="2700000" algn="tl">
                    <a:srgbClr val="000000">
                      <a:alpha val="43137"/>
                    </a:srgbClr>
                  </a:outerShdw>
                </a:effectLst>
              </a:rPr>
              <a:t>di cosa si occupano i processi di gestione del mercato e quelli di tipo produttivo e logistico</a:t>
            </a:r>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Il flusso delle attività</a:t>
            </a:r>
            <a:endParaRPr lang="it-IT" dirty="0"/>
          </a:p>
        </p:txBody>
      </p:sp>
      <p:pic>
        <p:nvPicPr>
          <p:cNvPr id="1026" name="Picture 2"/>
          <p:cNvPicPr>
            <a:picLocks noGrp="1" noChangeAspect="1" noChangeArrowheads="1"/>
          </p:cNvPicPr>
          <p:nvPr>
            <p:ph sz="half" idx="1"/>
          </p:nvPr>
        </p:nvPicPr>
        <p:blipFill>
          <a:blip r:embed="rId3" cstate="print"/>
          <a:stretch>
            <a:fillRect/>
          </a:stretch>
        </p:blipFill>
        <p:spPr bwMode="auto">
          <a:xfrm>
            <a:off x="611560" y="2492896"/>
            <a:ext cx="4824536" cy="2803595"/>
          </a:xfrm>
          <a:prstGeom prst="rect">
            <a:avLst/>
          </a:prstGeom>
          <a:noFill/>
          <a:ln w="9525">
            <a:noFill/>
            <a:miter lim="800000"/>
            <a:headEnd/>
            <a:tailEnd/>
          </a:ln>
        </p:spPr>
      </p:pic>
      <p:sp>
        <p:nvSpPr>
          <p:cNvPr id="5" name="Segnaposto contenuto 4"/>
          <p:cNvSpPr>
            <a:spLocks noGrp="1"/>
          </p:cNvSpPr>
          <p:nvPr>
            <p:ph sz="half" idx="2"/>
          </p:nvPr>
        </p:nvSpPr>
        <p:spPr>
          <a:xfrm>
            <a:off x="5508104" y="2132856"/>
            <a:ext cx="3240360" cy="4026768"/>
          </a:xfrm>
        </p:spPr>
        <p:txBody>
          <a:bodyPr/>
          <a:lstStyle/>
          <a:p>
            <a:r>
              <a:rPr lang="it-IT" sz="2000" dirty="0" smtClean="0"/>
              <a:t>L’analisi organizzativa comprende lo studio dei processi aziendali, considerando l’intero processo, ovvero il legame tra le attività in un’ottica di ottimizzazione globale delle prestazioni dell’impresa </a:t>
            </a:r>
            <a:endParaRPr lang="it-IT" sz="2000" dirty="0"/>
          </a:p>
        </p:txBody>
      </p:sp>
    </p:spTree>
  </p:cSld>
  <p:clrMapOvr>
    <a:masterClrMapping/>
  </p:clrMapOvr>
  <p:transition>
    <p:dissolve/>
    <p:sndAc>
      <p:stSnd>
        <p:snd r:embed="rId2" name="click.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latin typeface="Cubic" panose="02000000000000000000" pitchFamily="2" charset="0"/>
              </a:rPr>
              <a:t>Flusso delle attività</a:t>
            </a:r>
            <a:endParaRPr lang="it-IT" dirty="0">
              <a:latin typeface="Cubic" panose="02000000000000000000" pitchFamily="2" charset="0"/>
            </a:endParaRPr>
          </a:p>
        </p:txBody>
      </p:sp>
      <p:sp>
        <p:nvSpPr>
          <p:cNvPr id="3" name="Segnaposto contenuto 2"/>
          <p:cNvSpPr>
            <a:spLocks noGrp="1"/>
          </p:cNvSpPr>
          <p:nvPr>
            <p:ph idx="1"/>
          </p:nvPr>
        </p:nvSpPr>
        <p:spPr>
          <a:xfrm>
            <a:off x="762000" y="1690291"/>
            <a:ext cx="7696200" cy="4619625"/>
          </a:xfrm>
        </p:spPr>
        <p:txBody>
          <a:bodyPr>
            <a:normAutofit/>
          </a:bodyPr>
          <a:lstStyle/>
          <a:p>
            <a:r>
              <a:rPr lang="it-IT" dirty="0" smtClean="0">
                <a:latin typeface="Pompiere " panose="02000000000000000000" pitchFamily="2" charset="0"/>
              </a:rPr>
              <a:t>Analisi di un’organizzazione aziendale:</a:t>
            </a:r>
          </a:p>
          <a:p>
            <a:pPr lvl="1"/>
            <a:r>
              <a:rPr lang="it-IT" sz="1900" dirty="0" smtClean="0">
                <a:latin typeface="Pompiere " panose="02000000000000000000" pitchFamily="2" charset="0"/>
              </a:rPr>
              <a:t>Punto di vista statico: struttura micro e macro (illustrando chi fa che cosa)</a:t>
            </a:r>
          </a:p>
          <a:p>
            <a:pPr lvl="1"/>
            <a:r>
              <a:rPr lang="it-IT" sz="1900" dirty="0" smtClean="0">
                <a:latin typeface="Pompiere " panose="02000000000000000000" pitchFamily="2" charset="0"/>
              </a:rPr>
              <a:t>Ottica dinamica: flusso delle attività che caratterizzano l’operatività aziendale (flussi logici, input in ingresso e output realizzati</a:t>
            </a:r>
            <a:r>
              <a:rPr lang="it-IT" sz="1900" dirty="0" smtClean="0">
                <a:latin typeface="Pompiere " panose="02000000000000000000" pitchFamily="2" charset="0"/>
              </a:rPr>
              <a:t>)</a:t>
            </a:r>
          </a:p>
          <a:p>
            <a:pPr lvl="1"/>
            <a:r>
              <a:rPr lang="it-IT" sz="1900" dirty="0">
                <a:latin typeface="Pompiere " panose="02000000000000000000" pitchFamily="2" charset="0"/>
              </a:rPr>
              <a:t>La focalizzazione sulle U.O. </a:t>
            </a:r>
            <a:r>
              <a:rPr lang="it-IT" sz="1900" dirty="0" smtClean="0">
                <a:latin typeface="Pompiere " panose="02000000000000000000" pitchFamily="2" charset="0"/>
              </a:rPr>
              <a:t>conduce a </a:t>
            </a:r>
            <a:r>
              <a:rPr lang="it-IT" sz="1900" dirty="0">
                <a:latin typeface="Pompiere " panose="02000000000000000000" pitchFamily="2" charset="0"/>
              </a:rPr>
              <a:t>un errore, ovvero la ricerca della modalità di funzionamento ottimale della singola unità a scapito dell’ottimizzazione </a:t>
            </a:r>
            <a:r>
              <a:rPr lang="it-IT" sz="1900" dirty="0" smtClean="0">
                <a:latin typeface="Pompiere " panose="02000000000000000000" pitchFamily="2" charset="0"/>
              </a:rPr>
              <a:t>globale</a:t>
            </a:r>
            <a:endParaRPr lang="it-IT" sz="1900" dirty="0" smtClean="0">
              <a:latin typeface="Pompiere " panose="02000000000000000000" pitchFamily="2" charset="0"/>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4653136"/>
            <a:ext cx="6192688" cy="1969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4467523"/>
      </p:ext>
    </p:extLst>
  </p:cSld>
  <p:clrMapOvr>
    <a:masterClrMapping/>
  </p:clrMapOvr>
  <p:transition>
    <p:dissolve/>
    <p:sndAc>
      <p:stSnd>
        <p:snd r:embed="rId2" name="click.wav"/>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476672"/>
            <a:ext cx="8229600" cy="1143000"/>
          </a:xfrm>
        </p:spPr>
        <p:txBody>
          <a:bodyPr/>
          <a:lstStyle/>
          <a:p>
            <a:r>
              <a:rPr lang="it-IT" sz="4000" dirty="0" smtClean="0">
                <a:latin typeface="Cubic" panose="02000000000000000000" pitchFamily="2" charset="0"/>
              </a:rPr>
              <a:t>Funzione commerciale vs </a:t>
            </a:r>
            <a:r>
              <a:rPr lang="it-IT" sz="4000" dirty="0" err="1" smtClean="0">
                <a:latin typeface="Cubic" panose="02000000000000000000" pitchFamily="2" charset="0"/>
              </a:rPr>
              <a:t>operations</a:t>
            </a:r>
            <a:endParaRPr lang="it-IT" sz="4000" dirty="0">
              <a:latin typeface="Cubic" panose="02000000000000000000" pitchFamily="2" charset="0"/>
            </a:endParaRPr>
          </a:p>
        </p:txBody>
      </p:sp>
      <p:sp>
        <p:nvSpPr>
          <p:cNvPr id="3" name="Segnaposto contenuto 2"/>
          <p:cNvSpPr>
            <a:spLocks noGrp="1"/>
          </p:cNvSpPr>
          <p:nvPr>
            <p:ph idx="1"/>
          </p:nvPr>
        </p:nvSpPr>
        <p:spPr/>
        <p:txBody>
          <a:bodyPr>
            <a:normAutofit fontScale="85000" lnSpcReduction="20000"/>
          </a:bodyPr>
          <a:lstStyle/>
          <a:p>
            <a:r>
              <a:rPr lang="it-IT" dirty="0" smtClean="0">
                <a:latin typeface="Pompiere " panose="02000000000000000000" pitchFamily="2" charset="0"/>
              </a:rPr>
              <a:t>Pensando a un’azienda che gestisce la manutenzione per altre aziende, è possibile osservare l’insorgere di situazione conflittuali:</a:t>
            </a:r>
          </a:p>
          <a:p>
            <a:pPr lvl="1"/>
            <a:r>
              <a:rPr lang="it-IT" dirty="0" smtClean="0">
                <a:latin typeface="Pompiere " panose="02000000000000000000" pitchFamily="2" charset="0"/>
              </a:rPr>
              <a:t>La funzione commerciale per raggiungere la firma del contratto offre impegni sbilanciati a favore del cliente</a:t>
            </a:r>
          </a:p>
          <a:p>
            <a:pPr lvl="1"/>
            <a:r>
              <a:rPr lang="it-IT" dirty="0" smtClean="0">
                <a:latin typeface="Pompiere " panose="02000000000000000000" pitchFamily="2" charset="0"/>
              </a:rPr>
              <a:t>La funzione </a:t>
            </a:r>
            <a:r>
              <a:rPr lang="it-IT" dirty="0" err="1" smtClean="0">
                <a:latin typeface="Pompiere " panose="02000000000000000000" pitchFamily="2" charset="0"/>
              </a:rPr>
              <a:t>operations</a:t>
            </a:r>
            <a:r>
              <a:rPr lang="it-IT" dirty="0" smtClean="0">
                <a:latin typeface="Pompiere " panose="02000000000000000000" pitchFamily="2" charset="0"/>
              </a:rPr>
              <a:t> lavora in condizioni non ottimali</a:t>
            </a:r>
          </a:p>
          <a:p>
            <a:r>
              <a:rPr lang="it-IT" dirty="0" smtClean="0">
                <a:latin typeface="Pompiere " panose="02000000000000000000" pitchFamily="2" charset="0"/>
              </a:rPr>
              <a:t>L’analisi organizzativa deve essere completa con lo studio dei processi aziendali, in modo da non considerare solo le diverse strutture ma l’intero processo in un’ottica di ottimizzazione globale delle prestazioni dell’impresa.</a:t>
            </a:r>
          </a:p>
        </p:txBody>
      </p:sp>
    </p:spTree>
    <p:extLst>
      <p:ext uri="{BB962C8B-B14F-4D97-AF65-F5344CB8AC3E}">
        <p14:creationId xmlns:p14="http://schemas.microsoft.com/office/powerpoint/2010/main" val="3385404989"/>
      </p:ext>
    </p:extLst>
  </p:cSld>
  <p:clrMapOvr>
    <a:masterClrMapping/>
  </p:clrMapOvr>
  <p:transition>
    <p:dissolve/>
    <p:sndAc>
      <p:stSnd>
        <p:snd r:embed="rId2" name="click.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 processi aziendali</a:t>
            </a:r>
            <a:endParaRPr lang="it-IT" dirty="0"/>
          </a:p>
        </p:txBody>
      </p:sp>
      <p:pic>
        <p:nvPicPr>
          <p:cNvPr id="2050" name="Picture 2"/>
          <p:cNvPicPr>
            <a:picLocks noGrp="1" noChangeAspect="1" noChangeArrowheads="1"/>
          </p:cNvPicPr>
          <p:nvPr>
            <p:ph sz="half" idx="1"/>
          </p:nvPr>
        </p:nvPicPr>
        <p:blipFill>
          <a:blip r:embed="rId3" cstate="print"/>
          <a:stretch>
            <a:fillRect/>
          </a:stretch>
        </p:blipFill>
        <p:spPr bwMode="auto">
          <a:xfrm>
            <a:off x="762000" y="2776982"/>
            <a:ext cx="3771900" cy="2294635"/>
          </a:xfrm>
          <a:prstGeom prst="rect">
            <a:avLst/>
          </a:prstGeom>
          <a:noFill/>
          <a:ln w="9525">
            <a:noFill/>
            <a:miter lim="800000"/>
            <a:headEnd/>
            <a:tailEnd/>
          </a:ln>
        </p:spPr>
      </p:pic>
      <p:sp>
        <p:nvSpPr>
          <p:cNvPr id="5" name="Segnaposto contenuto 4"/>
          <p:cNvSpPr>
            <a:spLocks noGrp="1"/>
          </p:cNvSpPr>
          <p:nvPr>
            <p:ph sz="half" idx="2"/>
          </p:nvPr>
        </p:nvSpPr>
        <p:spPr/>
        <p:txBody>
          <a:bodyPr/>
          <a:lstStyle/>
          <a:p>
            <a:pPr algn="just"/>
            <a:r>
              <a:rPr lang="it-IT" sz="2400" dirty="0" smtClean="0"/>
              <a:t>Un </a:t>
            </a:r>
            <a:r>
              <a:rPr lang="it-IT" sz="2400" dirty="0" smtClean="0">
                <a:solidFill>
                  <a:srgbClr val="FF0000"/>
                </a:solidFill>
              </a:rPr>
              <a:t>processo aziendale </a:t>
            </a:r>
            <a:r>
              <a:rPr lang="it-IT" sz="2400" dirty="0" smtClean="0"/>
              <a:t>è un insieme organizzato di attività e di decisioni, finalizzato alla creazione di un output effettivamente richiesto da un cliente e al quale questi attribuisce un “valore” ben definito.</a:t>
            </a:r>
            <a:endParaRPr lang="it-IT" sz="2400" dirty="0"/>
          </a:p>
        </p:txBody>
      </p:sp>
    </p:spTree>
    <p:extLst>
      <p:ext uri="{BB962C8B-B14F-4D97-AF65-F5344CB8AC3E}">
        <p14:creationId xmlns:p14="http://schemas.microsoft.com/office/powerpoint/2010/main" val="2947287896"/>
      </p:ext>
    </p:extLst>
  </p:cSld>
  <p:clrMapOvr>
    <a:masterClrMapping/>
  </p:clrMapOvr>
  <p:transition>
    <p:dissolve/>
    <p:sndAc>
      <p:stSnd>
        <p:snd r:embed="rId2" name="click.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55576" y="332656"/>
            <a:ext cx="7696200" cy="1095400"/>
          </a:xfrm>
        </p:spPr>
        <p:txBody>
          <a:bodyPr/>
          <a:lstStyle/>
          <a:p>
            <a:r>
              <a:rPr lang="it-IT" dirty="0" smtClean="0"/>
              <a:t>Processi primari e processi di supporto</a:t>
            </a:r>
            <a:endParaRPr lang="it-IT" dirty="0"/>
          </a:p>
        </p:txBody>
      </p:sp>
      <p:sp>
        <p:nvSpPr>
          <p:cNvPr id="4" name="Segnaposto contenuto 3"/>
          <p:cNvSpPr>
            <a:spLocks noGrp="1"/>
          </p:cNvSpPr>
          <p:nvPr>
            <p:ph idx="1"/>
          </p:nvPr>
        </p:nvSpPr>
        <p:spPr>
          <a:xfrm>
            <a:off x="731653" y="1700808"/>
            <a:ext cx="7696200" cy="4619625"/>
          </a:xfrm>
        </p:spPr>
        <p:txBody>
          <a:bodyPr/>
          <a:lstStyle/>
          <a:p>
            <a:pPr algn="just"/>
            <a:r>
              <a:rPr lang="it-IT" dirty="0" smtClean="0"/>
              <a:t>I </a:t>
            </a:r>
            <a:r>
              <a:rPr lang="it-IT" dirty="0" smtClean="0">
                <a:solidFill>
                  <a:srgbClr val="000099"/>
                </a:solidFill>
              </a:rPr>
              <a:t>processi primari </a:t>
            </a:r>
            <a:r>
              <a:rPr lang="it-IT" dirty="0" smtClean="0"/>
              <a:t>sono quelli che concorrono alla creazione di un output apprezzabile per il suo valore da parte del cliente.</a:t>
            </a:r>
          </a:p>
          <a:p>
            <a:pPr algn="just"/>
            <a:r>
              <a:rPr lang="it-IT" dirty="0" smtClean="0"/>
              <a:t>I </a:t>
            </a:r>
            <a:r>
              <a:rPr lang="it-IT" dirty="0" smtClean="0">
                <a:solidFill>
                  <a:srgbClr val="000099"/>
                </a:solidFill>
              </a:rPr>
              <a:t>processi di supporto </a:t>
            </a:r>
            <a:r>
              <a:rPr lang="it-IT" dirty="0" smtClean="0"/>
              <a:t>non creano di per sé un valore riconosciuto direttamente dal cliente esterno, ma sono tuttavia necessari per il funzionamento di quelli primari</a:t>
            </a:r>
            <a:r>
              <a:rPr lang="it-IT" dirty="0"/>
              <a:t>. </a:t>
            </a:r>
            <a:r>
              <a:rPr lang="it-IT" sz="2000" dirty="0"/>
              <a:t>(es. aggiornamento professionale, amministrazione contabile della commessa, gestione qualità e controllo, approvvigionamenti </a:t>
            </a:r>
            <a:r>
              <a:rPr lang="it-IT" sz="2000" dirty="0" err="1"/>
              <a:t>etc</a:t>
            </a:r>
            <a:r>
              <a:rPr lang="it-IT" sz="2000" dirty="0"/>
              <a:t>)</a:t>
            </a:r>
            <a:endParaRPr lang="it-IT" sz="2000" dirty="0"/>
          </a:p>
        </p:txBody>
      </p:sp>
    </p:spTree>
    <p:extLst>
      <p:ext uri="{BB962C8B-B14F-4D97-AF65-F5344CB8AC3E}">
        <p14:creationId xmlns:p14="http://schemas.microsoft.com/office/powerpoint/2010/main" val="2947287896"/>
      </p:ext>
    </p:extLst>
  </p:cSld>
  <p:clrMapOvr>
    <a:masterClrMapping/>
  </p:clrMapOvr>
  <p:transition>
    <p:dissolve/>
    <p:sndAc>
      <p:stSnd>
        <p:snd r:embed="rId2" name="click.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Processi primari e processi di supporto</a:t>
            </a:r>
            <a:endParaRPr lang="it-IT"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1519237" y="2462212"/>
            <a:ext cx="6181725" cy="3505200"/>
          </a:xfrm>
          <a:prstGeom prst="rect">
            <a:avLst/>
          </a:prstGeom>
          <a:noFill/>
          <a:ln w="9525">
            <a:noFill/>
            <a:miter lim="800000"/>
            <a:headEnd/>
            <a:tailEnd/>
          </a:ln>
        </p:spPr>
      </p:pic>
    </p:spTree>
    <p:extLst>
      <p:ext uri="{BB962C8B-B14F-4D97-AF65-F5344CB8AC3E}">
        <p14:creationId xmlns:p14="http://schemas.microsoft.com/office/powerpoint/2010/main" val="2947287896"/>
      </p:ext>
    </p:extLst>
  </p:cSld>
  <p:clrMapOvr>
    <a:masterClrMapping/>
  </p:clrMapOvr>
  <p:transition>
    <p:dissolve/>
    <p:sndAc>
      <p:stSnd>
        <p:snd r:embed="rId2" name="click.wav"/>
      </p:stSnd>
    </p:sndAc>
  </p:transition>
  <p:timing>
    <p:tnLst>
      <p:par>
        <p:cTn id="1" dur="indefinite" restart="never" nodeType="tmRoot"/>
      </p:par>
    </p:tnLst>
  </p:timing>
</p:sld>
</file>

<file path=ppt/theme/theme1.xml><?xml version="1.0" encoding="utf-8"?>
<a:theme xmlns:a="http://schemas.openxmlformats.org/drawingml/2006/main" name="slides">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45720" rIns="5400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defRPr kumimoji="0" lang="it-IT" sz="23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54000" tIns="45720" rIns="5400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defRPr kumimoji="0" lang="it-IT" sz="2300" b="0" i="0" u="none" strike="noStrike" cap="none" normalizeH="0" baseline="0" smtClean="0">
            <a:ln>
              <a:noFill/>
            </a:ln>
            <a:solidFill>
              <a:schemeClr val="tx1"/>
            </a:solidFill>
            <a:effectLst/>
            <a:latin typeface="Arial" charset="0"/>
          </a:defRPr>
        </a:defPPr>
      </a:lstStyle>
    </a:lnDef>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slides</Template>
  <TotalTime>1431</TotalTime>
  <Words>1387</Words>
  <Application>Microsoft Office PowerPoint</Application>
  <PresentationFormat>Presentazione su schermo (4:3)</PresentationFormat>
  <Paragraphs>88</Paragraphs>
  <Slides>23</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23</vt:i4>
      </vt:variant>
    </vt:vector>
  </HeadingPairs>
  <TitlesOfParts>
    <vt:vector size="30" baseType="lpstr">
      <vt:lpstr>Arial Black</vt:lpstr>
      <vt:lpstr>Pompiere </vt:lpstr>
      <vt:lpstr>Wingdings</vt:lpstr>
      <vt:lpstr>Times New Roman</vt:lpstr>
      <vt:lpstr>Cubic</vt:lpstr>
      <vt:lpstr>Arial</vt:lpstr>
      <vt:lpstr>slides</vt:lpstr>
      <vt:lpstr>Unità di apprendimento 2</vt:lpstr>
      <vt:lpstr>Unità di apprendimento 2 Lezione 1</vt:lpstr>
      <vt:lpstr>In questa lezione impareremo...</vt:lpstr>
      <vt:lpstr>Il flusso delle attività</vt:lpstr>
      <vt:lpstr>Flusso delle attività</vt:lpstr>
      <vt:lpstr>Funzione commerciale vs operations</vt:lpstr>
      <vt:lpstr>I processi aziendali</vt:lpstr>
      <vt:lpstr>Processi primari e processi di supporto</vt:lpstr>
      <vt:lpstr>Processi primari e processi di supporto</vt:lpstr>
      <vt:lpstr>Processi primari e processi di supporto</vt:lpstr>
      <vt:lpstr>Modello della catena del valore</vt:lpstr>
      <vt:lpstr>Processi di gestione de mercato</vt:lpstr>
      <vt:lpstr>Processi di gestione del mercato</vt:lpstr>
      <vt:lpstr>Elementi di marketing</vt:lpstr>
      <vt:lpstr>Elementi di marketing</vt:lpstr>
      <vt:lpstr>Elementi di marketing</vt:lpstr>
      <vt:lpstr>Ciclo di vita del prodotto</vt:lpstr>
      <vt:lpstr>Ciclo di vita del prodotto</vt:lpstr>
      <vt:lpstr>Processi produttivi e logistici</vt:lpstr>
      <vt:lpstr>Processi produttivi e logistici</vt:lpstr>
      <vt:lpstr>Processi produttivi e logistici</vt:lpstr>
      <vt:lpstr>Processi produttivi e logistici</vt:lpstr>
      <vt:lpstr>Rapporti con i fornitori</vt:lpstr>
    </vt:vector>
  </TitlesOfParts>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MODULO1</dc:title>
  <dc:creator>.</dc:creator>
  <cp:lastModifiedBy>FIL</cp:lastModifiedBy>
  <cp:revision>403</cp:revision>
  <dcterms:created xsi:type="dcterms:W3CDTF">2007-11-01T08:11:31Z</dcterms:created>
  <dcterms:modified xsi:type="dcterms:W3CDTF">2017-11-06T08:28:19Z</dcterms:modified>
</cp:coreProperties>
</file>