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99" r:id="rId1"/>
  </p:sldMasterIdLst>
  <p:notesMasterIdLst>
    <p:notesMasterId r:id="rId39"/>
  </p:notesMasterIdLst>
  <p:handoutMasterIdLst>
    <p:handoutMasterId r:id="rId40"/>
  </p:handoutMasterIdLst>
  <p:sldIdLst>
    <p:sldId id="256" r:id="rId2"/>
    <p:sldId id="257" r:id="rId3"/>
    <p:sldId id="258" r:id="rId4"/>
    <p:sldId id="264" r:id="rId5"/>
    <p:sldId id="265" r:id="rId6"/>
    <p:sldId id="266" r:id="rId7"/>
    <p:sldId id="268" r:id="rId8"/>
    <p:sldId id="267" r:id="rId9"/>
    <p:sldId id="269" r:id="rId10"/>
    <p:sldId id="270" r:id="rId11"/>
    <p:sldId id="271" r:id="rId12"/>
    <p:sldId id="272" r:id="rId13"/>
    <p:sldId id="286" r:id="rId14"/>
    <p:sldId id="287" r:id="rId15"/>
    <p:sldId id="288" r:id="rId16"/>
    <p:sldId id="290" r:id="rId17"/>
    <p:sldId id="291" r:id="rId18"/>
    <p:sldId id="273" r:id="rId19"/>
    <p:sldId id="292" r:id="rId20"/>
    <p:sldId id="293" r:id="rId21"/>
    <p:sldId id="294" r:id="rId22"/>
    <p:sldId id="295" r:id="rId23"/>
    <p:sldId id="296" r:id="rId24"/>
    <p:sldId id="297" r:id="rId25"/>
    <p:sldId id="298" r:id="rId26"/>
    <p:sldId id="299" r:id="rId27"/>
    <p:sldId id="300" r:id="rId28"/>
    <p:sldId id="274" r:id="rId29"/>
    <p:sldId id="275" r:id="rId30"/>
    <p:sldId id="276" r:id="rId31"/>
    <p:sldId id="279" r:id="rId32"/>
    <p:sldId id="280" r:id="rId33"/>
    <p:sldId id="281" r:id="rId34"/>
    <p:sldId id="282" r:id="rId35"/>
    <p:sldId id="283" r:id="rId36"/>
    <p:sldId id="284" r:id="rId37"/>
    <p:sldId id="285" r:id="rId38"/>
  </p:sldIdLst>
  <p:sldSz cx="9144000" cy="6858000" type="screen4x3"/>
  <p:notesSz cx="6858000" cy="9144000"/>
  <p:embeddedFontLst>
    <p:embeddedFont>
      <p:font typeface="Arial Black" panose="020B0A04020102020204" pitchFamily="34" charset="0"/>
      <p:bold r:id="rId41"/>
    </p:embeddedFont>
  </p:embeddedFontLst>
  <p:defaultTextStyle>
    <a:defPPr>
      <a:defRPr lang="it-IT"/>
    </a:defPPr>
    <a:lvl1pPr algn="l" rtl="0" fontAlgn="base">
      <a:spcBef>
        <a:spcPct val="20000"/>
      </a:spcBef>
      <a:spcAft>
        <a:spcPct val="0"/>
      </a:spcAft>
      <a:buClr>
        <a:schemeClr val="bg2"/>
      </a:buClr>
      <a:buSzPct val="70000"/>
      <a:buFont typeface="Wingdings" pitchFamily="2" charset="2"/>
      <a:defRPr sz="2300" kern="1200">
        <a:solidFill>
          <a:schemeClr val="tx1"/>
        </a:solidFill>
        <a:latin typeface="Arial" charset="0"/>
        <a:ea typeface="+mn-ea"/>
        <a:cs typeface="+mn-cs"/>
      </a:defRPr>
    </a:lvl1pPr>
    <a:lvl2pPr marL="457200" algn="l" rtl="0" fontAlgn="base">
      <a:spcBef>
        <a:spcPct val="20000"/>
      </a:spcBef>
      <a:spcAft>
        <a:spcPct val="0"/>
      </a:spcAft>
      <a:buClr>
        <a:schemeClr val="bg2"/>
      </a:buClr>
      <a:buSzPct val="70000"/>
      <a:buFont typeface="Wingdings" pitchFamily="2" charset="2"/>
      <a:defRPr sz="2300" kern="1200">
        <a:solidFill>
          <a:schemeClr val="tx1"/>
        </a:solidFill>
        <a:latin typeface="Arial" charset="0"/>
        <a:ea typeface="+mn-ea"/>
        <a:cs typeface="+mn-cs"/>
      </a:defRPr>
    </a:lvl2pPr>
    <a:lvl3pPr marL="914400" algn="l" rtl="0" fontAlgn="base">
      <a:spcBef>
        <a:spcPct val="20000"/>
      </a:spcBef>
      <a:spcAft>
        <a:spcPct val="0"/>
      </a:spcAft>
      <a:buClr>
        <a:schemeClr val="bg2"/>
      </a:buClr>
      <a:buSzPct val="70000"/>
      <a:buFont typeface="Wingdings" pitchFamily="2" charset="2"/>
      <a:defRPr sz="2300" kern="1200">
        <a:solidFill>
          <a:schemeClr val="tx1"/>
        </a:solidFill>
        <a:latin typeface="Arial" charset="0"/>
        <a:ea typeface="+mn-ea"/>
        <a:cs typeface="+mn-cs"/>
      </a:defRPr>
    </a:lvl3pPr>
    <a:lvl4pPr marL="1371600" algn="l" rtl="0" fontAlgn="base">
      <a:spcBef>
        <a:spcPct val="20000"/>
      </a:spcBef>
      <a:spcAft>
        <a:spcPct val="0"/>
      </a:spcAft>
      <a:buClr>
        <a:schemeClr val="bg2"/>
      </a:buClr>
      <a:buSzPct val="70000"/>
      <a:buFont typeface="Wingdings" pitchFamily="2" charset="2"/>
      <a:defRPr sz="2300" kern="1200">
        <a:solidFill>
          <a:schemeClr val="tx1"/>
        </a:solidFill>
        <a:latin typeface="Arial" charset="0"/>
        <a:ea typeface="+mn-ea"/>
        <a:cs typeface="+mn-cs"/>
      </a:defRPr>
    </a:lvl4pPr>
    <a:lvl5pPr marL="1828800" algn="l" rtl="0" fontAlgn="base">
      <a:spcBef>
        <a:spcPct val="20000"/>
      </a:spcBef>
      <a:spcAft>
        <a:spcPct val="0"/>
      </a:spcAft>
      <a:buClr>
        <a:schemeClr val="bg2"/>
      </a:buClr>
      <a:buSzPct val="70000"/>
      <a:buFont typeface="Wingdings" pitchFamily="2" charset="2"/>
      <a:defRPr sz="2300" kern="1200">
        <a:solidFill>
          <a:schemeClr val="tx1"/>
        </a:solidFill>
        <a:latin typeface="Arial" charset="0"/>
        <a:ea typeface="+mn-ea"/>
        <a:cs typeface="+mn-cs"/>
      </a:defRPr>
    </a:lvl5pPr>
    <a:lvl6pPr marL="2286000" algn="l" defTabSz="914400" rtl="0" eaLnBrk="1" latinLnBrk="0" hangingPunct="1">
      <a:defRPr sz="2300" kern="1200">
        <a:solidFill>
          <a:schemeClr val="tx1"/>
        </a:solidFill>
        <a:latin typeface="Arial" charset="0"/>
        <a:ea typeface="+mn-ea"/>
        <a:cs typeface="+mn-cs"/>
      </a:defRPr>
    </a:lvl6pPr>
    <a:lvl7pPr marL="2743200" algn="l" defTabSz="914400" rtl="0" eaLnBrk="1" latinLnBrk="0" hangingPunct="1">
      <a:defRPr sz="2300" kern="1200">
        <a:solidFill>
          <a:schemeClr val="tx1"/>
        </a:solidFill>
        <a:latin typeface="Arial" charset="0"/>
        <a:ea typeface="+mn-ea"/>
        <a:cs typeface="+mn-cs"/>
      </a:defRPr>
    </a:lvl7pPr>
    <a:lvl8pPr marL="3200400" algn="l" defTabSz="914400" rtl="0" eaLnBrk="1" latinLnBrk="0" hangingPunct="1">
      <a:defRPr sz="2300" kern="1200">
        <a:solidFill>
          <a:schemeClr val="tx1"/>
        </a:solidFill>
        <a:latin typeface="Arial" charset="0"/>
        <a:ea typeface="+mn-ea"/>
        <a:cs typeface="+mn-cs"/>
      </a:defRPr>
    </a:lvl8pPr>
    <a:lvl9pPr marL="3657600" algn="l" defTabSz="914400" rtl="0" eaLnBrk="1" latinLnBrk="0" hangingPunct="1">
      <a:defRPr sz="23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9933FF"/>
    <a:srgbClr val="FFFFB9"/>
    <a:srgbClr val="FFE4C9"/>
    <a:srgbClr val="FF9933"/>
    <a:srgbClr val="66CCFF"/>
    <a:srgbClr val="800080"/>
    <a:srgbClr val="00FF00"/>
    <a:srgbClr val="00CC99"/>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9828" autoAdjust="0"/>
  </p:normalViewPr>
  <p:slideViewPr>
    <p:cSldViewPr>
      <p:cViewPr varScale="1">
        <p:scale>
          <a:sx n="118" d="100"/>
          <a:sy n="118" d="100"/>
        </p:scale>
        <p:origin x="79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6" d="100"/>
          <a:sy n="56" d="100"/>
        </p:scale>
        <p:origin x="-10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font" Target="fonts/font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6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a:lvl1pPr>
          </a:lstStyle>
          <a:p>
            <a:pPr>
              <a:defRPr/>
            </a:pPr>
            <a:endParaRPr lang="it-IT"/>
          </a:p>
        </p:txBody>
      </p:sp>
      <p:sp>
        <p:nvSpPr>
          <p:cNvPr id="15769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vl1pPr>
          </a:lstStyle>
          <a:p>
            <a:pPr>
              <a:defRPr/>
            </a:pPr>
            <a:endParaRPr lang="it-IT"/>
          </a:p>
        </p:txBody>
      </p:sp>
      <p:sp>
        <p:nvSpPr>
          <p:cNvPr id="15770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a:lvl1pPr>
          </a:lstStyle>
          <a:p>
            <a:pPr>
              <a:defRPr/>
            </a:pPr>
            <a:endParaRPr lang="it-IT"/>
          </a:p>
        </p:txBody>
      </p:sp>
      <p:sp>
        <p:nvSpPr>
          <p:cNvPr id="15770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vl1pPr>
          </a:lstStyle>
          <a:p>
            <a:pPr>
              <a:defRPr/>
            </a:pPr>
            <a:fld id="{EA68481F-910B-4A26-80FE-7E0FCF77FCB6}" type="slidenum">
              <a:rPr lang="it-IT"/>
              <a:pPr>
                <a:defRPr/>
              </a:pPr>
              <a:t>‹N›</a:t>
            </a:fld>
            <a:endParaRPr lang="it-IT"/>
          </a:p>
        </p:txBody>
      </p:sp>
    </p:spTree>
    <p:extLst>
      <p:ext uri="{BB962C8B-B14F-4D97-AF65-F5344CB8AC3E}">
        <p14:creationId xmlns:p14="http://schemas.microsoft.com/office/powerpoint/2010/main" val="2865300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88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a:lvl1pPr>
          </a:lstStyle>
          <a:p>
            <a:pPr>
              <a:defRPr/>
            </a:pPr>
            <a:endParaRPr lang="it-IT"/>
          </a:p>
        </p:txBody>
      </p:sp>
      <p:sp>
        <p:nvSpPr>
          <p:cNvPr id="2088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vl1pPr>
          </a:lstStyle>
          <a:p>
            <a:pPr>
              <a:defRPr/>
            </a:pPr>
            <a:endParaRPr lang="it-IT"/>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89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noProof="0" smtClean="0"/>
              <a:t>Fare clic per modificare gli stili del testo dello schema</a:t>
            </a:r>
          </a:p>
          <a:p>
            <a:pPr lvl="1"/>
            <a:r>
              <a:rPr lang="it-IT" noProof="0" smtClean="0"/>
              <a:t>Secondo livello</a:t>
            </a:r>
          </a:p>
          <a:p>
            <a:pPr lvl="2"/>
            <a:r>
              <a:rPr lang="it-IT" noProof="0" smtClean="0"/>
              <a:t>Terzo livello</a:t>
            </a:r>
          </a:p>
          <a:p>
            <a:pPr lvl="3"/>
            <a:r>
              <a:rPr lang="it-IT" noProof="0" smtClean="0"/>
              <a:t>Quarto livello</a:t>
            </a:r>
          </a:p>
          <a:p>
            <a:pPr lvl="4"/>
            <a:r>
              <a:rPr lang="it-IT" noProof="0" smtClean="0"/>
              <a:t>Quinto livello</a:t>
            </a:r>
          </a:p>
        </p:txBody>
      </p:sp>
      <p:sp>
        <p:nvSpPr>
          <p:cNvPr id="2089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a:lvl1pPr>
          </a:lstStyle>
          <a:p>
            <a:pPr>
              <a:defRPr/>
            </a:pPr>
            <a:endParaRPr lang="it-IT"/>
          </a:p>
        </p:txBody>
      </p:sp>
      <p:sp>
        <p:nvSpPr>
          <p:cNvPr id="2089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vl1pPr>
          </a:lstStyle>
          <a:p>
            <a:pPr>
              <a:defRPr/>
            </a:pPr>
            <a:fld id="{96E53A04-0FB1-44AB-AB85-3A61B6B46134}" type="slidenum">
              <a:rPr lang="it-IT"/>
              <a:pPr>
                <a:defRPr/>
              </a:pPr>
              <a:t>‹N›</a:t>
            </a:fld>
            <a:endParaRPr lang="it-IT"/>
          </a:p>
        </p:txBody>
      </p:sp>
    </p:spTree>
    <p:extLst>
      <p:ext uri="{BB962C8B-B14F-4D97-AF65-F5344CB8AC3E}">
        <p14:creationId xmlns:p14="http://schemas.microsoft.com/office/powerpoint/2010/main" val="34273359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AutoShape 2"/>
          <p:cNvSpPr>
            <a:spLocks noChangeArrowheads="1"/>
          </p:cNvSpPr>
          <p:nvPr/>
        </p:nvSpPr>
        <p:spPr bwMode="auto">
          <a:xfrm>
            <a:off x="782638" y="739775"/>
            <a:ext cx="7656512" cy="5089525"/>
          </a:xfrm>
          <a:prstGeom prst="roundRect">
            <a:avLst>
              <a:gd name="adj" fmla="val 0"/>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300">
                <a:solidFill>
                  <a:schemeClr val="tx1"/>
                </a:solidFill>
                <a:latin typeface="Arial" charset="0"/>
              </a:defRPr>
            </a:lvl1pPr>
            <a:lvl2pPr marL="742950" indent="-285750" eaLnBrk="0" hangingPunct="0">
              <a:defRPr sz="2300">
                <a:solidFill>
                  <a:schemeClr val="tx1"/>
                </a:solidFill>
                <a:latin typeface="Arial" charset="0"/>
              </a:defRPr>
            </a:lvl2pPr>
            <a:lvl3pPr marL="1143000" indent="-228600" eaLnBrk="0" hangingPunct="0">
              <a:defRPr sz="2300">
                <a:solidFill>
                  <a:schemeClr val="tx1"/>
                </a:solidFill>
                <a:latin typeface="Arial" charset="0"/>
              </a:defRPr>
            </a:lvl3pPr>
            <a:lvl4pPr marL="1600200" indent="-228600" eaLnBrk="0" hangingPunct="0">
              <a:defRPr sz="2300">
                <a:solidFill>
                  <a:schemeClr val="tx1"/>
                </a:solidFill>
                <a:latin typeface="Arial" charset="0"/>
              </a:defRPr>
            </a:lvl4pPr>
            <a:lvl5pPr marL="2057400" indent="-228600" eaLnBrk="0" hangingPunct="0">
              <a:defRPr sz="2300">
                <a:solidFill>
                  <a:schemeClr val="tx1"/>
                </a:solidFill>
                <a:latin typeface="Arial" charset="0"/>
              </a:defRPr>
            </a:lvl5pPr>
            <a:lvl6pPr marL="25146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6pPr>
            <a:lvl7pPr marL="29718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7pPr>
            <a:lvl8pPr marL="34290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8pPr>
            <a:lvl9pPr marL="38862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9pPr>
          </a:lstStyle>
          <a:p>
            <a:pPr algn="ctr" eaLnBrk="1" hangingPunct="1">
              <a:spcBef>
                <a:spcPct val="0"/>
              </a:spcBef>
              <a:buClrTx/>
              <a:buSzTx/>
              <a:buFontTx/>
              <a:buNone/>
              <a:defRPr/>
            </a:pPr>
            <a:endParaRPr lang="it-IT" altLang="it-IT" sz="2400" smtClean="0">
              <a:latin typeface="Times New Roman" pitchFamily="18" charset="0"/>
            </a:endParaRPr>
          </a:p>
        </p:txBody>
      </p:sp>
      <p:sp>
        <p:nvSpPr>
          <p:cNvPr id="5" name="AutoShape 3"/>
          <p:cNvSpPr>
            <a:spLocks noChangeArrowheads="1"/>
          </p:cNvSpPr>
          <p:nvPr/>
        </p:nvSpPr>
        <p:spPr bwMode="white">
          <a:xfrm>
            <a:off x="882650" y="835025"/>
            <a:ext cx="7435850" cy="4897438"/>
          </a:xfrm>
          <a:prstGeom prst="roundRect">
            <a:avLst>
              <a:gd name="adj" fmla="val 0"/>
            </a:avLst>
          </a:prstGeom>
          <a:solidFill>
            <a:schemeClr val="bg1"/>
          </a:solidFill>
          <a:ln>
            <a:noFill/>
          </a:ln>
          <a:effectLst/>
          <a:extLst>
            <a:ext uri="{91240B29-F687-4F45-9708-019B960494DF}">
              <a14:hiddenLine xmlns:a14="http://schemas.microsoft.com/office/drawing/2010/main" w="9525">
                <a:solidFill>
                  <a:srgbClr val="CCCC9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300">
                <a:solidFill>
                  <a:schemeClr val="tx1"/>
                </a:solidFill>
                <a:latin typeface="Arial" charset="0"/>
              </a:defRPr>
            </a:lvl1pPr>
            <a:lvl2pPr marL="742950" indent="-285750" eaLnBrk="0" hangingPunct="0">
              <a:defRPr sz="2300">
                <a:solidFill>
                  <a:schemeClr val="tx1"/>
                </a:solidFill>
                <a:latin typeface="Arial" charset="0"/>
              </a:defRPr>
            </a:lvl2pPr>
            <a:lvl3pPr marL="1143000" indent="-228600" eaLnBrk="0" hangingPunct="0">
              <a:defRPr sz="2300">
                <a:solidFill>
                  <a:schemeClr val="tx1"/>
                </a:solidFill>
                <a:latin typeface="Arial" charset="0"/>
              </a:defRPr>
            </a:lvl3pPr>
            <a:lvl4pPr marL="1600200" indent="-228600" eaLnBrk="0" hangingPunct="0">
              <a:defRPr sz="2300">
                <a:solidFill>
                  <a:schemeClr val="tx1"/>
                </a:solidFill>
                <a:latin typeface="Arial" charset="0"/>
              </a:defRPr>
            </a:lvl4pPr>
            <a:lvl5pPr marL="2057400" indent="-228600" eaLnBrk="0" hangingPunct="0">
              <a:defRPr sz="2300">
                <a:solidFill>
                  <a:schemeClr val="tx1"/>
                </a:solidFill>
                <a:latin typeface="Arial" charset="0"/>
              </a:defRPr>
            </a:lvl5pPr>
            <a:lvl6pPr marL="25146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6pPr>
            <a:lvl7pPr marL="29718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7pPr>
            <a:lvl8pPr marL="34290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8pPr>
            <a:lvl9pPr marL="38862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9pPr>
          </a:lstStyle>
          <a:p>
            <a:pPr algn="ctr" eaLnBrk="1" hangingPunct="1">
              <a:spcBef>
                <a:spcPct val="0"/>
              </a:spcBef>
              <a:buClrTx/>
              <a:buSzTx/>
              <a:buFontTx/>
              <a:buNone/>
              <a:defRPr/>
            </a:pPr>
            <a:endParaRPr lang="it-IT" altLang="it-IT" sz="2400" smtClean="0">
              <a:latin typeface="Times New Roman" pitchFamily="18" charset="0"/>
            </a:endParaRPr>
          </a:p>
        </p:txBody>
      </p:sp>
      <p:sp>
        <p:nvSpPr>
          <p:cNvPr id="6" name="AutoShape 4"/>
          <p:cNvSpPr>
            <a:spLocks noChangeArrowheads="1"/>
          </p:cNvSpPr>
          <p:nvPr/>
        </p:nvSpPr>
        <p:spPr bwMode="blackWhite">
          <a:xfrm>
            <a:off x="1743075" y="3387725"/>
            <a:ext cx="5641975" cy="2014538"/>
          </a:xfrm>
          <a:prstGeom prst="roundRect">
            <a:avLst>
              <a:gd name="adj" fmla="val 0"/>
            </a:avLst>
          </a:prstGeom>
          <a:solidFill>
            <a:schemeClr val="bg1"/>
          </a:solidFill>
          <a:ln w="88900">
            <a:solidFill>
              <a:srgbClr val="00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300">
                <a:solidFill>
                  <a:schemeClr val="tx1"/>
                </a:solidFill>
                <a:latin typeface="Arial" charset="0"/>
              </a:defRPr>
            </a:lvl1pPr>
            <a:lvl2pPr marL="742950" indent="-285750" eaLnBrk="0" hangingPunct="0">
              <a:defRPr sz="2300">
                <a:solidFill>
                  <a:schemeClr val="tx1"/>
                </a:solidFill>
                <a:latin typeface="Arial" charset="0"/>
              </a:defRPr>
            </a:lvl2pPr>
            <a:lvl3pPr marL="1143000" indent="-228600" eaLnBrk="0" hangingPunct="0">
              <a:defRPr sz="2300">
                <a:solidFill>
                  <a:schemeClr val="tx1"/>
                </a:solidFill>
                <a:latin typeface="Arial" charset="0"/>
              </a:defRPr>
            </a:lvl3pPr>
            <a:lvl4pPr marL="1600200" indent="-228600" eaLnBrk="0" hangingPunct="0">
              <a:defRPr sz="2300">
                <a:solidFill>
                  <a:schemeClr val="tx1"/>
                </a:solidFill>
                <a:latin typeface="Arial" charset="0"/>
              </a:defRPr>
            </a:lvl4pPr>
            <a:lvl5pPr marL="2057400" indent="-228600" eaLnBrk="0" hangingPunct="0">
              <a:defRPr sz="2300">
                <a:solidFill>
                  <a:schemeClr val="tx1"/>
                </a:solidFill>
                <a:latin typeface="Arial" charset="0"/>
              </a:defRPr>
            </a:lvl5pPr>
            <a:lvl6pPr marL="25146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6pPr>
            <a:lvl7pPr marL="29718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7pPr>
            <a:lvl8pPr marL="34290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8pPr>
            <a:lvl9pPr marL="38862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9pPr>
          </a:lstStyle>
          <a:p>
            <a:pPr algn="ctr" eaLnBrk="1" hangingPunct="1">
              <a:spcBef>
                <a:spcPct val="0"/>
              </a:spcBef>
              <a:buClrTx/>
              <a:buSzTx/>
              <a:buFontTx/>
              <a:buNone/>
              <a:defRPr/>
            </a:pPr>
            <a:endParaRPr lang="it-IT" altLang="it-IT" sz="1800" smtClean="0"/>
          </a:p>
        </p:txBody>
      </p:sp>
      <p:sp>
        <p:nvSpPr>
          <p:cNvPr id="155653" name="Rectangle 5"/>
          <p:cNvSpPr>
            <a:spLocks noGrp="1" noChangeArrowheads="1"/>
          </p:cNvSpPr>
          <p:nvPr>
            <p:ph type="ctrTitle"/>
          </p:nvPr>
        </p:nvSpPr>
        <p:spPr>
          <a:xfrm>
            <a:off x="1163638" y="904875"/>
            <a:ext cx="6850062" cy="1997075"/>
          </a:xfrm>
        </p:spPr>
        <p:txBody>
          <a:bodyPr anchor="ctr" anchorCtr="1"/>
          <a:lstStyle>
            <a:lvl1pPr algn="ctr">
              <a:defRPr sz="3500" i="1">
                <a:solidFill>
                  <a:srgbClr val="000099"/>
                </a:solidFill>
              </a:defRPr>
            </a:lvl1pPr>
          </a:lstStyle>
          <a:p>
            <a:pPr lvl="0"/>
            <a:r>
              <a:rPr lang="it-IT" noProof="0" smtClean="0"/>
              <a:t>Fare clic per modificare lo stile del titolo</a:t>
            </a:r>
          </a:p>
        </p:txBody>
      </p:sp>
      <p:sp>
        <p:nvSpPr>
          <p:cNvPr id="155654" name="Rectangle 6"/>
          <p:cNvSpPr>
            <a:spLocks noGrp="1" noChangeArrowheads="1"/>
          </p:cNvSpPr>
          <p:nvPr>
            <p:ph type="subTitle" idx="1"/>
          </p:nvPr>
        </p:nvSpPr>
        <p:spPr>
          <a:xfrm>
            <a:off x="2006600" y="3571875"/>
            <a:ext cx="5013672" cy="1677988"/>
          </a:xfrm>
        </p:spPr>
        <p:txBody>
          <a:bodyPr anchor="ctr"/>
          <a:lstStyle>
            <a:lvl1pPr marL="0" indent="0" algn="ctr">
              <a:buFont typeface="Wingdings" pitchFamily="2" charset="2"/>
              <a:buNone/>
              <a:defRPr sz="2800"/>
            </a:lvl1pPr>
          </a:lstStyle>
          <a:p>
            <a:pPr lvl="0"/>
            <a:r>
              <a:rPr lang="it-IT" noProof="0" smtClean="0"/>
              <a:t>Fare clic per modificare lo stile del sottotitolo dello schema</a:t>
            </a:r>
          </a:p>
        </p:txBody>
      </p:sp>
    </p:spTree>
    <p:extLst>
      <p:ext uri="{BB962C8B-B14F-4D97-AF65-F5344CB8AC3E}">
        <p14:creationId xmlns:p14="http://schemas.microsoft.com/office/powerpoint/2010/main" val="2839824435"/>
      </p:ext>
    </p:extLst>
  </p:cSld>
  <p:clrMapOvr>
    <a:masterClrMapping/>
  </p:clrMapOvr>
  <p:transition>
    <p:dissolve/>
    <p:sndAc>
      <p:stSnd>
        <p:snd r:embed="rId1" name="click.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dt" sz="half" idx="10"/>
          </p:nvPr>
        </p:nvSpPr>
        <p:spPr>
          <a:xfrm>
            <a:off x="762000" y="6391275"/>
            <a:ext cx="2057400" cy="457200"/>
          </a:xfrm>
          <a:prstGeom prst="rect">
            <a:avLst/>
          </a:prstGeom>
        </p:spPr>
        <p:txBody>
          <a:bodyPr/>
          <a:lstStyle>
            <a:lvl1pPr>
              <a:defRPr/>
            </a:lvl1pPr>
          </a:lstStyle>
          <a:p>
            <a:pPr>
              <a:defRPr/>
            </a:pPr>
            <a:endParaRPr lang="it-IT"/>
          </a:p>
        </p:txBody>
      </p:sp>
      <p:sp>
        <p:nvSpPr>
          <p:cNvPr id="5" name="Rectangle 6"/>
          <p:cNvSpPr>
            <a:spLocks noGrp="1" noChangeArrowheads="1"/>
          </p:cNvSpPr>
          <p:nvPr>
            <p:ph type="sldNum" sz="quarter" idx="11"/>
          </p:nvPr>
        </p:nvSpPr>
        <p:spPr>
          <a:xfrm>
            <a:off x="6858000" y="6400800"/>
            <a:ext cx="1600200" cy="457200"/>
          </a:xfrm>
          <a:prstGeom prst="rect">
            <a:avLst/>
          </a:prstGeom>
        </p:spPr>
        <p:txBody>
          <a:bodyPr/>
          <a:lstStyle>
            <a:lvl1pPr>
              <a:defRPr/>
            </a:lvl1pPr>
          </a:lstStyle>
          <a:p>
            <a:pPr>
              <a:defRPr/>
            </a:pPr>
            <a:endParaRPr lang="it-IT"/>
          </a:p>
        </p:txBody>
      </p:sp>
    </p:spTree>
    <p:extLst>
      <p:ext uri="{BB962C8B-B14F-4D97-AF65-F5344CB8AC3E}">
        <p14:creationId xmlns:p14="http://schemas.microsoft.com/office/powerpoint/2010/main" val="2517156998"/>
      </p:ext>
    </p:extLst>
  </p:cSld>
  <p:clrMapOvr>
    <a:masterClrMapping/>
  </p:clrMapOvr>
  <p:transition>
    <p:dissolve/>
    <p:sndAc>
      <p:stSnd>
        <p:snd r:embed="rId1" name="click.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34150" y="533400"/>
            <a:ext cx="1924050" cy="5410200"/>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762000" y="533400"/>
            <a:ext cx="5619750" cy="5410200"/>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dt" sz="half" idx="10"/>
          </p:nvPr>
        </p:nvSpPr>
        <p:spPr>
          <a:xfrm>
            <a:off x="762000" y="6391275"/>
            <a:ext cx="2057400" cy="457200"/>
          </a:xfrm>
          <a:prstGeom prst="rect">
            <a:avLst/>
          </a:prstGeom>
        </p:spPr>
        <p:txBody>
          <a:bodyPr/>
          <a:lstStyle>
            <a:lvl1pPr>
              <a:defRPr/>
            </a:lvl1pPr>
          </a:lstStyle>
          <a:p>
            <a:pPr>
              <a:defRPr/>
            </a:pPr>
            <a:endParaRPr lang="it-IT"/>
          </a:p>
        </p:txBody>
      </p:sp>
      <p:sp>
        <p:nvSpPr>
          <p:cNvPr id="5" name="Rectangle 6"/>
          <p:cNvSpPr>
            <a:spLocks noGrp="1" noChangeArrowheads="1"/>
          </p:cNvSpPr>
          <p:nvPr>
            <p:ph type="sldNum" sz="quarter" idx="11"/>
          </p:nvPr>
        </p:nvSpPr>
        <p:spPr>
          <a:xfrm>
            <a:off x="6858000" y="6400800"/>
            <a:ext cx="1600200" cy="457200"/>
          </a:xfrm>
          <a:prstGeom prst="rect">
            <a:avLst/>
          </a:prstGeom>
        </p:spPr>
        <p:txBody>
          <a:bodyPr/>
          <a:lstStyle>
            <a:lvl1pPr>
              <a:defRPr/>
            </a:lvl1pPr>
          </a:lstStyle>
          <a:p>
            <a:pPr>
              <a:defRPr/>
            </a:pPr>
            <a:endParaRPr lang="it-IT"/>
          </a:p>
        </p:txBody>
      </p:sp>
    </p:spTree>
    <p:extLst>
      <p:ext uri="{BB962C8B-B14F-4D97-AF65-F5344CB8AC3E}">
        <p14:creationId xmlns:p14="http://schemas.microsoft.com/office/powerpoint/2010/main" val="1849500029"/>
      </p:ext>
    </p:extLst>
  </p:cSld>
  <p:clrMapOvr>
    <a:masterClrMapping/>
  </p:clrMapOvr>
  <p:transition>
    <p:dissolve/>
    <p:sndAc>
      <p:stSnd>
        <p:snd r:embed="rId1" name="click.wav"/>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olo, test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762000" y="533400"/>
            <a:ext cx="7696200" cy="1143000"/>
          </a:xfrm>
        </p:spPr>
        <p:txBody>
          <a:bodyPr/>
          <a:lstStyle/>
          <a:p>
            <a:r>
              <a:rPr lang="it-IT" smtClean="0"/>
              <a:t>Fare clic per modificare lo stile del titolo</a:t>
            </a:r>
            <a:endParaRPr lang="it-IT"/>
          </a:p>
        </p:txBody>
      </p:sp>
      <p:sp>
        <p:nvSpPr>
          <p:cNvPr id="3" name="Segnaposto testo 2"/>
          <p:cNvSpPr>
            <a:spLocks noGrp="1"/>
          </p:cNvSpPr>
          <p:nvPr>
            <p:ph type="body" sz="half" idx="1"/>
          </p:nvPr>
        </p:nvSpPr>
        <p:spPr>
          <a:xfrm>
            <a:off x="762000" y="1905000"/>
            <a:ext cx="3771900" cy="40386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86300" y="1905000"/>
            <a:ext cx="3771900" cy="40386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4"/>
          <p:cNvSpPr>
            <a:spLocks noGrp="1" noChangeArrowheads="1"/>
          </p:cNvSpPr>
          <p:nvPr>
            <p:ph type="dt" sz="half" idx="10"/>
          </p:nvPr>
        </p:nvSpPr>
        <p:spPr>
          <a:xfrm>
            <a:off x="762000" y="6391275"/>
            <a:ext cx="2057400" cy="457200"/>
          </a:xfrm>
          <a:prstGeom prst="rect">
            <a:avLst/>
          </a:prstGeom>
        </p:spPr>
        <p:txBody>
          <a:bodyPr/>
          <a:lstStyle>
            <a:lvl1pPr>
              <a:defRPr/>
            </a:lvl1pPr>
          </a:lstStyle>
          <a:p>
            <a:pPr>
              <a:defRPr/>
            </a:pPr>
            <a:endParaRPr lang="it-IT"/>
          </a:p>
        </p:txBody>
      </p:sp>
      <p:sp>
        <p:nvSpPr>
          <p:cNvPr id="6" name="Rectangle 6"/>
          <p:cNvSpPr>
            <a:spLocks noGrp="1" noChangeArrowheads="1"/>
          </p:cNvSpPr>
          <p:nvPr>
            <p:ph type="sldNum" sz="quarter" idx="11"/>
          </p:nvPr>
        </p:nvSpPr>
        <p:spPr>
          <a:xfrm>
            <a:off x="6858000" y="6400800"/>
            <a:ext cx="1600200" cy="457200"/>
          </a:xfrm>
          <a:prstGeom prst="rect">
            <a:avLst/>
          </a:prstGeom>
        </p:spPr>
        <p:txBody>
          <a:bodyPr/>
          <a:lstStyle>
            <a:lvl1pPr>
              <a:defRPr/>
            </a:lvl1pPr>
          </a:lstStyle>
          <a:p>
            <a:pPr>
              <a:defRPr/>
            </a:pPr>
            <a:endParaRPr lang="it-IT"/>
          </a:p>
        </p:txBody>
      </p:sp>
    </p:spTree>
    <p:extLst>
      <p:ext uri="{BB962C8B-B14F-4D97-AF65-F5344CB8AC3E}">
        <p14:creationId xmlns:p14="http://schemas.microsoft.com/office/powerpoint/2010/main" val="3395099582"/>
      </p:ext>
    </p:extLst>
  </p:cSld>
  <p:clrMapOvr>
    <a:masterClrMapping/>
  </p:clrMapOvr>
  <p:transition>
    <p:dissolve/>
    <p:sndAc>
      <p:stSnd>
        <p:snd r:embed="rId1" name="click.wav"/>
      </p:st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olo, testo e contenuto 2">
    <p:spTree>
      <p:nvGrpSpPr>
        <p:cNvPr id="1" name=""/>
        <p:cNvGrpSpPr/>
        <p:nvPr/>
      </p:nvGrpSpPr>
      <p:grpSpPr>
        <a:xfrm>
          <a:off x="0" y="0"/>
          <a:ext cx="0" cy="0"/>
          <a:chOff x="0" y="0"/>
          <a:chExt cx="0" cy="0"/>
        </a:xfrm>
      </p:grpSpPr>
      <p:sp>
        <p:nvSpPr>
          <p:cNvPr id="2" name="Titolo 1"/>
          <p:cNvSpPr>
            <a:spLocks noGrp="1"/>
          </p:cNvSpPr>
          <p:nvPr>
            <p:ph type="title"/>
          </p:nvPr>
        </p:nvSpPr>
        <p:spPr>
          <a:xfrm>
            <a:off x="762000" y="533400"/>
            <a:ext cx="7696200" cy="1143000"/>
          </a:xfrm>
        </p:spPr>
        <p:txBody>
          <a:bodyPr/>
          <a:lstStyle/>
          <a:p>
            <a:r>
              <a:rPr lang="it-IT" smtClean="0"/>
              <a:t>Fare clic per modificare lo stile del titolo</a:t>
            </a:r>
            <a:endParaRPr lang="it-IT"/>
          </a:p>
        </p:txBody>
      </p:sp>
      <p:sp>
        <p:nvSpPr>
          <p:cNvPr id="3" name="Segnaposto testo 2"/>
          <p:cNvSpPr>
            <a:spLocks noGrp="1"/>
          </p:cNvSpPr>
          <p:nvPr>
            <p:ph type="body" sz="half" idx="1"/>
          </p:nvPr>
        </p:nvSpPr>
        <p:spPr>
          <a:xfrm>
            <a:off x="762000" y="1905000"/>
            <a:ext cx="3771900" cy="40386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quarter" idx="2"/>
          </p:nvPr>
        </p:nvSpPr>
        <p:spPr>
          <a:xfrm>
            <a:off x="4686300" y="1905000"/>
            <a:ext cx="3771900" cy="19431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contenuto 4"/>
          <p:cNvSpPr>
            <a:spLocks noGrp="1"/>
          </p:cNvSpPr>
          <p:nvPr>
            <p:ph sz="quarter" idx="3"/>
          </p:nvPr>
        </p:nvSpPr>
        <p:spPr>
          <a:xfrm>
            <a:off x="4686300" y="4000500"/>
            <a:ext cx="3771900" cy="19431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Rectangle 4"/>
          <p:cNvSpPr>
            <a:spLocks noGrp="1" noChangeArrowheads="1"/>
          </p:cNvSpPr>
          <p:nvPr>
            <p:ph type="dt" sz="half" idx="10"/>
          </p:nvPr>
        </p:nvSpPr>
        <p:spPr>
          <a:xfrm>
            <a:off x="762000" y="6391275"/>
            <a:ext cx="2057400" cy="457200"/>
          </a:xfrm>
          <a:prstGeom prst="rect">
            <a:avLst/>
          </a:prstGeom>
        </p:spPr>
        <p:txBody>
          <a:bodyPr/>
          <a:lstStyle>
            <a:lvl1pPr>
              <a:defRPr/>
            </a:lvl1pPr>
          </a:lstStyle>
          <a:p>
            <a:pPr>
              <a:defRPr/>
            </a:pPr>
            <a:endParaRPr lang="it-IT"/>
          </a:p>
        </p:txBody>
      </p:sp>
      <p:sp>
        <p:nvSpPr>
          <p:cNvPr id="7" name="Rectangle 6"/>
          <p:cNvSpPr>
            <a:spLocks noGrp="1" noChangeArrowheads="1"/>
          </p:cNvSpPr>
          <p:nvPr>
            <p:ph type="sldNum" sz="quarter" idx="11"/>
          </p:nvPr>
        </p:nvSpPr>
        <p:spPr>
          <a:xfrm>
            <a:off x="6858000" y="6400800"/>
            <a:ext cx="1600200" cy="457200"/>
          </a:xfrm>
          <a:prstGeom prst="rect">
            <a:avLst/>
          </a:prstGeom>
        </p:spPr>
        <p:txBody>
          <a:bodyPr/>
          <a:lstStyle>
            <a:lvl1pPr>
              <a:defRPr/>
            </a:lvl1pPr>
          </a:lstStyle>
          <a:p>
            <a:pPr>
              <a:defRPr/>
            </a:pPr>
            <a:endParaRPr lang="it-IT"/>
          </a:p>
        </p:txBody>
      </p:sp>
    </p:spTree>
    <p:extLst>
      <p:ext uri="{BB962C8B-B14F-4D97-AF65-F5344CB8AC3E}">
        <p14:creationId xmlns:p14="http://schemas.microsoft.com/office/powerpoint/2010/main" val="2079566273"/>
      </p:ext>
    </p:extLst>
  </p:cSld>
  <p:clrMapOvr>
    <a:masterClrMapping/>
  </p:clrMapOvr>
  <p:transition>
    <p:dissolve/>
    <p:sndAc>
      <p:stSnd>
        <p:snd r:embed="rId1" name="click.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Tree>
    <p:extLst>
      <p:ext uri="{BB962C8B-B14F-4D97-AF65-F5344CB8AC3E}">
        <p14:creationId xmlns:p14="http://schemas.microsoft.com/office/powerpoint/2010/main" val="3041458818"/>
      </p:ext>
    </p:extLst>
  </p:cSld>
  <p:clrMapOvr>
    <a:masterClrMapping/>
  </p:clrMapOvr>
  <p:transition>
    <p:dissolve/>
    <p:sndAc>
      <p:stSnd>
        <p:snd r:embed="rId1" name="click.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Rectangle 4"/>
          <p:cNvSpPr>
            <a:spLocks noGrp="1" noChangeArrowheads="1"/>
          </p:cNvSpPr>
          <p:nvPr>
            <p:ph type="dt" sz="half" idx="10"/>
          </p:nvPr>
        </p:nvSpPr>
        <p:spPr>
          <a:xfrm>
            <a:off x="762000" y="6391275"/>
            <a:ext cx="2057400" cy="457200"/>
          </a:xfrm>
          <a:prstGeom prst="rect">
            <a:avLst/>
          </a:prstGeom>
        </p:spPr>
        <p:txBody>
          <a:bodyPr/>
          <a:lstStyle>
            <a:lvl1pPr>
              <a:defRPr/>
            </a:lvl1pPr>
          </a:lstStyle>
          <a:p>
            <a:pPr>
              <a:defRPr/>
            </a:pPr>
            <a:endParaRPr lang="it-IT"/>
          </a:p>
        </p:txBody>
      </p:sp>
      <p:sp>
        <p:nvSpPr>
          <p:cNvPr id="5" name="Rectangle 6"/>
          <p:cNvSpPr>
            <a:spLocks noGrp="1" noChangeArrowheads="1"/>
          </p:cNvSpPr>
          <p:nvPr>
            <p:ph type="sldNum" sz="quarter" idx="11"/>
          </p:nvPr>
        </p:nvSpPr>
        <p:spPr>
          <a:xfrm>
            <a:off x="6858000" y="6400800"/>
            <a:ext cx="1600200" cy="457200"/>
          </a:xfrm>
          <a:prstGeom prst="rect">
            <a:avLst/>
          </a:prstGeom>
        </p:spPr>
        <p:txBody>
          <a:bodyPr/>
          <a:lstStyle>
            <a:lvl1pPr>
              <a:defRPr/>
            </a:lvl1pPr>
          </a:lstStyle>
          <a:p>
            <a:pPr>
              <a:defRPr/>
            </a:pPr>
            <a:endParaRPr lang="it-IT"/>
          </a:p>
        </p:txBody>
      </p:sp>
    </p:spTree>
    <p:extLst>
      <p:ext uri="{BB962C8B-B14F-4D97-AF65-F5344CB8AC3E}">
        <p14:creationId xmlns:p14="http://schemas.microsoft.com/office/powerpoint/2010/main" val="3009465902"/>
      </p:ext>
    </p:extLst>
  </p:cSld>
  <p:clrMapOvr>
    <a:masterClrMapping/>
  </p:clrMapOvr>
  <p:transition>
    <p:dissolve/>
    <p:sndAc>
      <p:stSnd>
        <p:snd r:embed="rId1" name="click.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7620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863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4"/>
          <p:cNvSpPr>
            <a:spLocks noGrp="1" noChangeArrowheads="1"/>
          </p:cNvSpPr>
          <p:nvPr>
            <p:ph type="dt" sz="half" idx="10"/>
          </p:nvPr>
        </p:nvSpPr>
        <p:spPr>
          <a:xfrm>
            <a:off x="762000" y="6391275"/>
            <a:ext cx="2057400" cy="457200"/>
          </a:xfrm>
          <a:prstGeom prst="rect">
            <a:avLst/>
          </a:prstGeom>
        </p:spPr>
        <p:txBody>
          <a:bodyPr/>
          <a:lstStyle>
            <a:lvl1pPr>
              <a:defRPr/>
            </a:lvl1pPr>
          </a:lstStyle>
          <a:p>
            <a:pPr>
              <a:defRPr/>
            </a:pPr>
            <a:endParaRPr lang="it-IT"/>
          </a:p>
        </p:txBody>
      </p:sp>
      <p:sp>
        <p:nvSpPr>
          <p:cNvPr id="6" name="Rectangle 6"/>
          <p:cNvSpPr>
            <a:spLocks noGrp="1" noChangeArrowheads="1"/>
          </p:cNvSpPr>
          <p:nvPr>
            <p:ph type="sldNum" sz="quarter" idx="11"/>
          </p:nvPr>
        </p:nvSpPr>
        <p:spPr>
          <a:xfrm>
            <a:off x="6858000" y="6400800"/>
            <a:ext cx="1600200" cy="457200"/>
          </a:xfrm>
          <a:prstGeom prst="rect">
            <a:avLst/>
          </a:prstGeom>
        </p:spPr>
        <p:txBody>
          <a:bodyPr/>
          <a:lstStyle>
            <a:lvl1pPr>
              <a:defRPr/>
            </a:lvl1pPr>
          </a:lstStyle>
          <a:p>
            <a:pPr>
              <a:defRPr/>
            </a:pPr>
            <a:endParaRPr lang="it-IT"/>
          </a:p>
        </p:txBody>
      </p:sp>
    </p:spTree>
    <p:extLst>
      <p:ext uri="{BB962C8B-B14F-4D97-AF65-F5344CB8AC3E}">
        <p14:creationId xmlns:p14="http://schemas.microsoft.com/office/powerpoint/2010/main" val="235371183"/>
      </p:ext>
    </p:extLst>
  </p:cSld>
  <p:clrMapOvr>
    <a:masterClrMapping/>
  </p:clrMapOvr>
  <p:transition>
    <p:dissolve/>
    <p:sndAc>
      <p:stSnd>
        <p:snd r:embed="rId1" name="click.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Rectangle 4"/>
          <p:cNvSpPr>
            <a:spLocks noGrp="1" noChangeArrowheads="1"/>
          </p:cNvSpPr>
          <p:nvPr>
            <p:ph type="dt" sz="half" idx="10"/>
          </p:nvPr>
        </p:nvSpPr>
        <p:spPr>
          <a:xfrm>
            <a:off x="762000" y="6391275"/>
            <a:ext cx="2057400" cy="457200"/>
          </a:xfrm>
          <a:prstGeom prst="rect">
            <a:avLst/>
          </a:prstGeom>
        </p:spPr>
        <p:txBody>
          <a:bodyPr/>
          <a:lstStyle>
            <a:lvl1pPr>
              <a:defRPr/>
            </a:lvl1pPr>
          </a:lstStyle>
          <a:p>
            <a:pPr>
              <a:defRPr/>
            </a:pPr>
            <a:endParaRPr lang="it-IT"/>
          </a:p>
        </p:txBody>
      </p:sp>
      <p:sp>
        <p:nvSpPr>
          <p:cNvPr id="8" name="Rectangle 6"/>
          <p:cNvSpPr>
            <a:spLocks noGrp="1" noChangeArrowheads="1"/>
          </p:cNvSpPr>
          <p:nvPr>
            <p:ph type="sldNum" sz="quarter" idx="11"/>
          </p:nvPr>
        </p:nvSpPr>
        <p:spPr>
          <a:xfrm>
            <a:off x="6858000" y="6400800"/>
            <a:ext cx="1600200" cy="457200"/>
          </a:xfrm>
          <a:prstGeom prst="rect">
            <a:avLst/>
          </a:prstGeom>
        </p:spPr>
        <p:txBody>
          <a:bodyPr/>
          <a:lstStyle>
            <a:lvl1pPr>
              <a:defRPr/>
            </a:lvl1pPr>
          </a:lstStyle>
          <a:p>
            <a:pPr>
              <a:defRPr/>
            </a:pPr>
            <a:endParaRPr lang="it-IT"/>
          </a:p>
        </p:txBody>
      </p:sp>
    </p:spTree>
    <p:extLst>
      <p:ext uri="{BB962C8B-B14F-4D97-AF65-F5344CB8AC3E}">
        <p14:creationId xmlns:p14="http://schemas.microsoft.com/office/powerpoint/2010/main" val="195006269"/>
      </p:ext>
    </p:extLst>
  </p:cSld>
  <p:clrMapOvr>
    <a:masterClrMapping/>
  </p:clrMapOvr>
  <p:transition>
    <p:dissolve/>
    <p:sndAc>
      <p:stSnd>
        <p:snd r:embed="rId1" name="click.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Rectangle 4"/>
          <p:cNvSpPr>
            <a:spLocks noGrp="1" noChangeArrowheads="1"/>
          </p:cNvSpPr>
          <p:nvPr>
            <p:ph type="dt" sz="half" idx="10"/>
          </p:nvPr>
        </p:nvSpPr>
        <p:spPr>
          <a:xfrm>
            <a:off x="762000" y="6391275"/>
            <a:ext cx="2057400" cy="457200"/>
          </a:xfrm>
          <a:prstGeom prst="rect">
            <a:avLst/>
          </a:prstGeom>
        </p:spPr>
        <p:txBody>
          <a:bodyPr/>
          <a:lstStyle>
            <a:lvl1pPr>
              <a:defRPr/>
            </a:lvl1pPr>
          </a:lstStyle>
          <a:p>
            <a:pPr>
              <a:defRPr/>
            </a:pPr>
            <a:endParaRPr lang="it-IT"/>
          </a:p>
        </p:txBody>
      </p:sp>
      <p:sp>
        <p:nvSpPr>
          <p:cNvPr id="4" name="Rectangle 6"/>
          <p:cNvSpPr>
            <a:spLocks noGrp="1" noChangeArrowheads="1"/>
          </p:cNvSpPr>
          <p:nvPr>
            <p:ph type="sldNum" sz="quarter" idx="11"/>
          </p:nvPr>
        </p:nvSpPr>
        <p:spPr>
          <a:xfrm>
            <a:off x="6858000" y="6400800"/>
            <a:ext cx="1600200" cy="457200"/>
          </a:xfrm>
          <a:prstGeom prst="rect">
            <a:avLst/>
          </a:prstGeom>
        </p:spPr>
        <p:txBody>
          <a:bodyPr/>
          <a:lstStyle>
            <a:lvl1pPr>
              <a:defRPr/>
            </a:lvl1pPr>
          </a:lstStyle>
          <a:p>
            <a:pPr>
              <a:defRPr/>
            </a:pPr>
            <a:endParaRPr lang="it-IT"/>
          </a:p>
        </p:txBody>
      </p:sp>
    </p:spTree>
    <p:extLst>
      <p:ext uri="{BB962C8B-B14F-4D97-AF65-F5344CB8AC3E}">
        <p14:creationId xmlns:p14="http://schemas.microsoft.com/office/powerpoint/2010/main" val="350685775"/>
      </p:ext>
    </p:extLst>
  </p:cSld>
  <p:clrMapOvr>
    <a:masterClrMapping/>
  </p:clrMapOvr>
  <p:transition>
    <p:dissolve/>
    <p:sndAc>
      <p:stSnd>
        <p:snd r:embed="rId1" name="click.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762000" y="6391275"/>
            <a:ext cx="2057400" cy="457200"/>
          </a:xfrm>
          <a:prstGeom prst="rect">
            <a:avLst/>
          </a:prstGeom>
        </p:spPr>
        <p:txBody>
          <a:bodyPr/>
          <a:lstStyle>
            <a:lvl1pPr>
              <a:defRPr/>
            </a:lvl1pPr>
          </a:lstStyle>
          <a:p>
            <a:pPr>
              <a:defRPr/>
            </a:pPr>
            <a:endParaRPr lang="it-IT"/>
          </a:p>
        </p:txBody>
      </p:sp>
      <p:sp>
        <p:nvSpPr>
          <p:cNvPr id="3" name="Rectangle 6"/>
          <p:cNvSpPr>
            <a:spLocks noGrp="1" noChangeArrowheads="1"/>
          </p:cNvSpPr>
          <p:nvPr>
            <p:ph type="sldNum" sz="quarter" idx="11"/>
          </p:nvPr>
        </p:nvSpPr>
        <p:spPr>
          <a:xfrm>
            <a:off x="6858000" y="6400800"/>
            <a:ext cx="1600200" cy="457200"/>
          </a:xfrm>
          <a:prstGeom prst="rect">
            <a:avLst/>
          </a:prstGeom>
        </p:spPr>
        <p:txBody>
          <a:bodyPr/>
          <a:lstStyle>
            <a:lvl1pPr>
              <a:defRPr/>
            </a:lvl1pPr>
          </a:lstStyle>
          <a:p>
            <a:pPr>
              <a:defRPr/>
            </a:pPr>
            <a:endParaRPr lang="it-IT"/>
          </a:p>
        </p:txBody>
      </p:sp>
    </p:spTree>
    <p:extLst>
      <p:ext uri="{BB962C8B-B14F-4D97-AF65-F5344CB8AC3E}">
        <p14:creationId xmlns:p14="http://schemas.microsoft.com/office/powerpoint/2010/main" val="1888414736"/>
      </p:ext>
    </p:extLst>
  </p:cSld>
  <p:clrMapOvr>
    <a:masterClrMapping/>
  </p:clrMapOvr>
  <p:transition>
    <p:dissolve/>
    <p:sndAc>
      <p:stSnd>
        <p:snd r:embed="rId1" name="click.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4"/>
          <p:cNvSpPr>
            <a:spLocks noGrp="1" noChangeArrowheads="1"/>
          </p:cNvSpPr>
          <p:nvPr>
            <p:ph type="dt" sz="half" idx="10"/>
          </p:nvPr>
        </p:nvSpPr>
        <p:spPr>
          <a:xfrm>
            <a:off x="762000" y="6391275"/>
            <a:ext cx="2057400" cy="457200"/>
          </a:xfrm>
          <a:prstGeom prst="rect">
            <a:avLst/>
          </a:prstGeom>
        </p:spPr>
        <p:txBody>
          <a:bodyPr/>
          <a:lstStyle>
            <a:lvl1pPr>
              <a:defRPr/>
            </a:lvl1pPr>
          </a:lstStyle>
          <a:p>
            <a:pPr>
              <a:defRPr/>
            </a:pPr>
            <a:endParaRPr lang="it-IT"/>
          </a:p>
        </p:txBody>
      </p:sp>
      <p:sp>
        <p:nvSpPr>
          <p:cNvPr id="6" name="Rectangle 6"/>
          <p:cNvSpPr>
            <a:spLocks noGrp="1" noChangeArrowheads="1"/>
          </p:cNvSpPr>
          <p:nvPr>
            <p:ph type="sldNum" sz="quarter" idx="11"/>
          </p:nvPr>
        </p:nvSpPr>
        <p:spPr>
          <a:xfrm>
            <a:off x="6858000" y="6400800"/>
            <a:ext cx="1600200" cy="457200"/>
          </a:xfrm>
          <a:prstGeom prst="rect">
            <a:avLst/>
          </a:prstGeom>
        </p:spPr>
        <p:txBody>
          <a:bodyPr/>
          <a:lstStyle>
            <a:lvl1pPr>
              <a:defRPr/>
            </a:lvl1pPr>
          </a:lstStyle>
          <a:p>
            <a:pPr>
              <a:defRPr/>
            </a:pPr>
            <a:endParaRPr lang="it-IT"/>
          </a:p>
        </p:txBody>
      </p:sp>
    </p:spTree>
    <p:extLst>
      <p:ext uri="{BB962C8B-B14F-4D97-AF65-F5344CB8AC3E}">
        <p14:creationId xmlns:p14="http://schemas.microsoft.com/office/powerpoint/2010/main" val="431870477"/>
      </p:ext>
    </p:extLst>
  </p:cSld>
  <p:clrMapOvr>
    <a:masterClrMapping/>
  </p:clrMapOvr>
  <p:transition>
    <p:dissolve/>
    <p:sndAc>
      <p:stSnd>
        <p:snd r:embed="rId1" name="click.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smtClean="0"/>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4"/>
          <p:cNvSpPr>
            <a:spLocks noGrp="1" noChangeArrowheads="1"/>
          </p:cNvSpPr>
          <p:nvPr>
            <p:ph type="dt" sz="half" idx="10"/>
          </p:nvPr>
        </p:nvSpPr>
        <p:spPr>
          <a:xfrm>
            <a:off x="762000" y="6391275"/>
            <a:ext cx="2057400" cy="457200"/>
          </a:xfrm>
          <a:prstGeom prst="rect">
            <a:avLst/>
          </a:prstGeom>
        </p:spPr>
        <p:txBody>
          <a:bodyPr/>
          <a:lstStyle>
            <a:lvl1pPr>
              <a:defRPr/>
            </a:lvl1pPr>
          </a:lstStyle>
          <a:p>
            <a:pPr>
              <a:defRPr/>
            </a:pPr>
            <a:endParaRPr lang="it-IT"/>
          </a:p>
        </p:txBody>
      </p:sp>
      <p:sp>
        <p:nvSpPr>
          <p:cNvPr id="6" name="Rectangle 6"/>
          <p:cNvSpPr>
            <a:spLocks noGrp="1" noChangeArrowheads="1"/>
          </p:cNvSpPr>
          <p:nvPr>
            <p:ph type="sldNum" sz="quarter" idx="11"/>
          </p:nvPr>
        </p:nvSpPr>
        <p:spPr>
          <a:xfrm>
            <a:off x="6858000" y="6400800"/>
            <a:ext cx="1600200" cy="457200"/>
          </a:xfrm>
          <a:prstGeom prst="rect">
            <a:avLst/>
          </a:prstGeom>
        </p:spPr>
        <p:txBody>
          <a:bodyPr/>
          <a:lstStyle>
            <a:lvl1pPr>
              <a:defRPr/>
            </a:lvl1pPr>
          </a:lstStyle>
          <a:p>
            <a:pPr>
              <a:defRPr/>
            </a:pPr>
            <a:endParaRPr lang="it-IT"/>
          </a:p>
        </p:txBody>
      </p:sp>
    </p:spTree>
    <p:extLst>
      <p:ext uri="{BB962C8B-B14F-4D97-AF65-F5344CB8AC3E}">
        <p14:creationId xmlns:p14="http://schemas.microsoft.com/office/powerpoint/2010/main" val="855925271"/>
      </p:ext>
    </p:extLst>
  </p:cSld>
  <p:clrMapOvr>
    <a:masterClrMapping/>
  </p:clrMapOvr>
  <p:transition>
    <p:dissolve/>
    <p:sndAc>
      <p:stSnd>
        <p:snd r:embed="rId1" name="click.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audio" Target="../media/audio1.wav"/><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533400"/>
            <a:ext cx="7696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it-IT" altLang="it-IT" smtClean="0"/>
              <a:t>Fare clic per modificare lo stile del titolo</a:t>
            </a:r>
          </a:p>
        </p:txBody>
      </p:sp>
      <p:sp>
        <p:nvSpPr>
          <p:cNvPr id="1027" name="Rectangle 3"/>
          <p:cNvSpPr>
            <a:spLocks noGrp="1" noChangeArrowheads="1"/>
          </p:cNvSpPr>
          <p:nvPr>
            <p:ph type="body" idx="1"/>
          </p:nvPr>
        </p:nvSpPr>
        <p:spPr bwMode="auto">
          <a:xfrm>
            <a:off x="762000" y="1905000"/>
            <a:ext cx="7696200"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altLang="it-IT" smtClean="0"/>
              <a:t>Fare clic per modificare gli stili del testo dello schema</a:t>
            </a:r>
          </a:p>
          <a:p>
            <a:pPr lvl="1"/>
            <a:r>
              <a:rPr lang="it-IT" altLang="it-IT" smtClean="0"/>
              <a:t>Secondo livello</a:t>
            </a:r>
          </a:p>
          <a:p>
            <a:pPr lvl="2"/>
            <a:r>
              <a:rPr lang="it-IT" altLang="it-IT" smtClean="0"/>
              <a:t>Terzo livello</a:t>
            </a:r>
          </a:p>
          <a:p>
            <a:pPr lvl="3"/>
            <a:r>
              <a:rPr lang="it-IT" altLang="it-IT" smtClean="0"/>
              <a:t>Quarto livello</a:t>
            </a:r>
          </a:p>
          <a:p>
            <a:pPr lvl="4"/>
            <a:r>
              <a:rPr lang="it-IT" altLang="it-IT" smtClean="0"/>
              <a:t>Quinto livello</a:t>
            </a:r>
          </a:p>
        </p:txBody>
      </p:sp>
      <p:grpSp>
        <p:nvGrpSpPr>
          <p:cNvPr id="1028" name="Group 7"/>
          <p:cNvGrpSpPr>
            <a:grpSpLocks/>
          </p:cNvGrpSpPr>
          <p:nvPr/>
        </p:nvGrpSpPr>
        <p:grpSpPr bwMode="auto">
          <a:xfrm>
            <a:off x="168275" y="228600"/>
            <a:ext cx="8823325" cy="6440488"/>
            <a:chOff x="106" y="144"/>
            <a:chExt cx="5558" cy="3840"/>
          </a:xfrm>
        </p:grpSpPr>
        <p:sp>
          <p:nvSpPr>
            <p:cNvPr id="1029" name="AutoShape 8"/>
            <p:cNvSpPr>
              <a:spLocks noChangeArrowheads="1"/>
            </p:cNvSpPr>
            <p:nvPr/>
          </p:nvSpPr>
          <p:spPr bwMode="auto">
            <a:xfrm>
              <a:off x="106" y="144"/>
              <a:ext cx="5558" cy="3840"/>
            </a:xfrm>
            <a:prstGeom prst="roundRect">
              <a:avLst>
                <a:gd name="adj" fmla="val 0"/>
              </a:avLst>
            </a:prstGeom>
            <a:noFill/>
            <a:ln w="2857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300">
                  <a:solidFill>
                    <a:schemeClr val="tx1"/>
                  </a:solidFill>
                  <a:latin typeface="Arial" charset="0"/>
                </a:defRPr>
              </a:lvl1pPr>
              <a:lvl2pPr marL="742950" indent="-285750" eaLnBrk="0" hangingPunct="0">
                <a:defRPr sz="2300">
                  <a:solidFill>
                    <a:schemeClr val="tx1"/>
                  </a:solidFill>
                  <a:latin typeface="Arial" charset="0"/>
                </a:defRPr>
              </a:lvl2pPr>
              <a:lvl3pPr marL="1143000" indent="-228600" eaLnBrk="0" hangingPunct="0">
                <a:defRPr sz="2300">
                  <a:solidFill>
                    <a:schemeClr val="tx1"/>
                  </a:solidFill>
                  <a:latin typeface="Arial" charset="0"/>
                </a:defRPr>
              </a:lvl3pPr>
              <a:lvl4pPr marL="1600200" indent="-228600" eaLnBrk="0" hangingPunct="0">
                <a:defRPr sz="2300">
                  <a:solidFill>
                    <a:schemeClr val="tx1"/>
                  </a:solidFill>
                  <a:latin typeface="Arial" charset="0"/>
                </a:defRPr>
              </a:lvl4pPr>
              <a:lvl5pPr marL="2057400" indent="-228600" eaLnBrk="0" hangingPunct="0">
                <a:defRPr sz="2300">
                  <a:solidFill>
                    <a:schemeClr val="tx1"/>
                  </a:solidFill>
                  <a:latin typeface="Arial" charset="0"/>
                </a:defRPr>
              </a:lvl5pPr>
              <a:lvl6pPr marL="25146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6pPr>
              <a:lvl7pPr marL="29718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7pPr>
              <a:lvl8pPr marL="34290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8pPr>
              <a:lvl9pPr marL="38862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9pPr>
            </a:lstStyle>
            <a:p>
              <a:pPr algn="ctr" eaLnBrk="1" hangingPunct="1">
                <a:spcBef>
                  <a:spcPct val="0"/>
                </a:spcBef>
                <a:buClrTx/>
                <a:buSzTx/>
                <a:buFontTx/>
                <a:buNone/>
                <a:defRPr/>
              </a:pPr>
              <a:endParaRPr lang="it-IT" altLang="it-IT" sz="2400" smtClean="0">
                <a:latin typeface="Times New Roman" pitchFamily="18" charset="0"/>
              </a:endParaRPr>
            </a:p>
          </p:txBody>
        </p:sp>
        <p:sp>
          <p:nvSpPr>
            <p:cNvPr id="1030" name="Line 9"/>
            <p:cNvSpPr>
              <a:spLocks noChangeShapeType="1"/>
            </p:cNvSpPr>
            <p:nvPr/>
          </p:nvSpPr>
          <p:spPr bwMode="auto">
            <a:xfrm>
              <a:off x="480" y="1077"/>
              <a:ext cx="4848"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spTree>
  </p:cSld>
  <p:clrMap bg1="lt1" tx1="dk1" bg2="lt2" tx2="dk2" accent1="accent1" accent2="accent2" accent3="accent3" accent4="accent4" accent5="accent5" accent6="accent6" hlink="hlink" folHlink="folHlink"/>
  <p:sldLayoutIdLst>
    <p:sldLayoutId id="2147484030" r:id="rId1"/>
    <p:sldLayoutId id="2147484029"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Lst>
  <p:transition>
    <p:dissolve/>
    <p:sndAc>
      <p:stSnd>
        <p:snd r:embed="rId15" name="click.wav"/>
      </p:stSnd>
    </p:sndAc>
  </p:transition>
  <p:txStyles>
    <p:titleStyle>
      <a:lvl1pPr algn="l" rtl="0" eaLnBrk="0" fontAlgn="base" hangingPunct="0">
        <a:spcBef>
          <a:spcPct val="0"/>
        </a:spcBef>
        <a:spcAft>
          <a:spcPct val="0"/>
        </a:spcAft>
        <a:defRPr sz="3300">
          <a:solidFill>
            <a:srgbClr val="009999"/>
          </a:solidFill>
          <a:latin typeface="+mj-lt"/>
          <a:ea typeface="+mj-ea"/>
          <a:cs typeface="+mj-cs"/>
        </a:defRPr>
      </a:lvl1pPr>
      <a:lvl2pPr algn="l" rtl="0" eaLnBrk="0" fontAlgn="base" hangingPunct="0">
        <a:spcBef>
          <a:spcPct val="0"/>
        </a:spcBef>
        <a:spcAft>
          <a:spcPct val="0"/>
        </a:spcAft>
        <a:defRPr sz="3300">
          <a:solidFill>
            <a:srgbClr val="009999"/>
          </a:solidFill>
          <a:latin typeface="Arial Black" pitchFamily="34" charset="0"/>
        </a:defRPr>
      </a:lvl2pPr>
      <a:lvl3pPr algn="l" rtl="0" eaLnBrk="0" fontAlgn="base" hangingPunct="0">
        <a:spcBef>
          <a:spcPct val="0"/>
        </a:spcBef>
        <a:spcAft>
          <a:spcPct val="0"/>
        </a:spcAft>
        <a:defRPr sz="3300">
          <a:solidFill>
            <a:srgbClr val="009999"/>
          </a:solidFill>
          <a:latin typeface="Arial Black" pitchFamily="34" charset="0"/>
        </a:defRPr>
      </a:lvl3pPr>
      <a:lvl4pPr algn="l" rtl="0" eaLnBrk="0" fontAlgn="base" hangingPunct="0">
        <a:spcBef>
          <a:spcPct val="0"/>
        </a:spcBef>
        <a:spcAft>
          <a:spcPct val="0"/>
        </a:spcAft>
        <a:defRPr sz="3300">
          <a:solidFill>
            <a:srgbClr val="009999"/>
          </a:solidFill>
          <a:latin typeface="Arial Black" pitchFamily="34" charset="0"/>
        </a:defRPr>
      </a:lvl4pPr>
      <a:lvl5pPr algn="l" rtl="0" eaLnBrk="0" fontAlgn="base" hangingPunct="0">
        <a:spcBef>
          <a:spcPct val="0"/>
        </a:spcBef>
        <a:spcAft>
          <a:spcPct val="0"/>
        </a:spcAft>
        <a:defRPr sz="3300">
          <a:solidFill>
            <a:srgbClr val="009999"/>
          </a:solidFill>
          <a:latin typeface="Arial Black" pitchFamily="34" charset="0"/>
        </a:defRPr>
      </a:lvl5pPr>
      <a:lvl6pPr marL="457200" algn="l" rtl="0" eaLnBrk="1" fontAlgn="base" hangingPunct="1">
        <a:spcBef>
          <a:spcPct val="0"/>
        </a:spcBef>
        <a:spcAft>
          <a:spcPct val="0"/>
        </a:spcAft>
        <a:defRPr sz="3300">
          <a:solidFill>
            <a:schemeClr val="tx2"/>
          </a:solidFill>
          <a:latin typeface="Arial Black" pitchFamily="34" charset="0"/>
        </a:defRPr>
      </a:lvl6pPr>
      <a:lvl7pPr marL="914400" algn="l" rtl="0" eaLnBrk="1" fontAlgn="base" hangingPunct="1">
        <a:spcBef>
          <a:spcPct val="0"/>
        </a:spcBef>
        <a:spcAft>
          <a:spcPct val="0"/>
        </a:spcAft>
        <a:defRPr sz="3300">
          <a:solidFill>
            <a:schemeClr val="tx2"/>
          </a:solidFill>
          <a:latin typeface="Arial Black" pitchFamily="34" charset="0"/>
        </a:defRPr>
      </a:lvl7pPr>
      <a:lvl8pPr marL="1371600" algn="l" rtl="0" eaLnBrk="1" fontAlgn="base" hangingPunct="1">
        <a:spcBef>
          <a:spcPct val="0"/>
        </a:spcBef>
        <a:spcAft>
          <a:spcPct val="0"/>
        </a:spcAft>
        <a:defRPr sz="3300">
          <a:solidFill>
            <a:schemeClr val="tx2"/>
          </a:solidFill>
          <a:latin typeface="Arial Black" pitchFamily="34" charset="0"/>
        </a:defRPr>
      </a:lvl8pPr>
      <a:lvl9pPr marL="1828800" algn="l" rtl="0" eaLnBrk="1" fontAlgn="base" hangingPunct="1">
        <a:spcBef>
          <a:spcPct val="0"/>
        </a:spcBef>
        <a:spcAft>
          <a:spcPct val="0"/>
        </a:spcAft>
        <a:defRPr sz="33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150000"/>
        <a:buChar char="•"/>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150000"/>
        <a:buChar char="•"/>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150000"/>
        <a:buChar char="•"/>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150000"/>
        <a:buChar char="•"/>
        <a:defRPr sz="20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2"/>
          <p:cNvSpPr>
            <a:spLocks noGrp="1" noChangeArrowheads="1"/>
          </p:cNvSpPr>
          <p:nvPr>
            <p:ph type="ctrTitle"/>
          </p:nvPr>
        </p:nvSpPr>
        <p:spPr/>
        <p:txBody>
          <a:bodyPr/>
          <a:lstStyle/>
          <a:p>
            <a:pPr eaLnBrk="1" hangingPunct="1"/>
            <a:r>
              <a:rPr lang="it-IT" altLang="it-IT" dirty="0" smtClean="0"/>
              <a:t>Unità di apprendimento 2</a:t>
            </a:r>
          </a:p>
        </p:txBody>
      </p:sp>
      <p:sp>
        <p:nvSpPr>
          <p:cNvPr id="14339" name="Rectangle 23"/>
          <p:cNvSpPr>
            <a:spLocks noGrp="1" noChangeArrowheads="1"/>
          </p:cNvSpPr>
          <p:nvPr>
            <p:ph type="subTitle" idx="1"/>
          </p:nvPr>
        </p:nvSpPr>
        <p:spPr>
          <a:xfrm>
            <a:off x="2006600" y="3571875"/>
            <a:ext cx="5013325" cy="1677988"/>
          </a:xfrm>
        </p:spPr>
        <p:txBody>
          <a:bodyPr/>
          <a:lstStyle/>
          <a:p>
            <a:r>
              <a:rPr lang="it-IT" dirty="0" smtClean="0"/>
              <a:t>I processi aziendali</a:t>
            </a:r>
            <a:endParaRPr lang="it-IT" altLang="it-IT" dirty="0" smtClean="0"/>
          </a:p>
        </p:txBody>
      </p:sp>
    </p:spTree>
  </p:cSld>
  <p:clrMapOvr>
    <a:masterClrMapping/>
  </p:clrMapOvr>
  <p:transition>
    <p:dissolve/>
    <p:sndAc>
      <p:stSnd>
        <p:snd r:embed="rId2" name="click.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Scomposizione dei processi</a:t>
            </a:r>
            <a:endParaRPr lang="it-IT" dirty="0"/>
          </a:p>
        </p:txBody>
      </p:sp>
      <p:sp>
        <p:nvSpPr>
          <p:cNvPr id="3" name="Segnaposto contenuto 2"/>
          <p:cNvSpPr>
            <a:spLocks noGrp="1"/>
          </p:cNvSpPr>
          <p:nvPr>
            <p:ph sz="half" idx="1"/>
          </p:nvPr>
        </p:nvSpPr>
        <p:spPr>
          <a:xfrm>
            <a:off x="762000" y="1905000"/>
            <a:ext cx="7698432" cy="4038600"/>
          </a:xfrm>
        </p:spPr>
        <p:txBody>
          <a:bodyPr/>
          <a:lstStyle/>
          <a:p>
            <a:pPr algn="just"/>
            <a:r>
              <a:rPr lang="it-IT" sz="1600" b="1" dirty="0" smtClean="0">
                <a:solidFill>
                  <a:srgbClr val="FF0000"/>
                </a:solidFill>
              </a:rPr>
              <a:t>Processi</a:t>
            </a:r>
          </a:p>
          <a:p>
            <a:pPr algn="just"/>
            <a:r>
              <a:rPr lang="it-IT" sz="1600" dirty="0" smtClean="0"/>
              <a:t>Un macroprocesso è segmentato in parti.</a:t>
            </a:r>
          </a:p>
          <a:p>
            <a:pPr algn="just"/>
            <a:r>
              <a:rPr lang="it-IT" sz="1600" dirty="0" smtClean="0"/>
              <a:t>Per esempio il macroprocesso “sviluppo prodotti/servizio” si compone di:</a:t>
            </a:r>
          </a:p>
          <a:p>
            <a:pPr lvl="1" algn="just"/>
            <a:r>
              <a:rPr lang="it-IT" sz="1600" dirty="0" smtClean="0"/>
              <a:t>processi di </a:t>
            </a:r>
            <a:r>
              <a:rPr lang="it-IT" sz="1600" dirty="0" err="1" smtClean="0"/>
              <a:t>concept</a:t>
            </a:r>
            <a:r>
              <a:rPr lang="it-IT" sz="1600" dirty="0" smtClean="0"/>
              <a:t>;</a:t>
            </a:r>
          </a:p>
          <a:p>
            <a:pPr lvl="1" algn="just"/>
            <a:r>
              <a:rPr lang="it-IT" sz="1600" dirty="0" smtClean="0"/>
              <a:t>processi di pianificazione;</a:t>
            </a:r>
          </a:p>
          <a:p>
            <a:pPr lvl="1" algn="just"/>
            <a:r>
              <a:rPr lang="it-IT" sz="1600" dirty="0" smtClean="0"/>
              <a:t>processi di progettazione;</a:t>
            </a:r>
          </a:p>
          <a:p>
            <a:pPr lvl="1" algn="just"/>
            <a:r>
              <a:rPr lang="it-IT" sz="1600" dirty="0" smtClean="0"/>
              <a:t>processi di </a:t>
            </a:r>
            <a:r>
              <a:rPr lang="it-IT" sz="1600" dirty="0" err="1" smtClean="0"/>
              <a:t>prototipazione</a:t>
            </a:r>
            <a:r>
              <a:rPr lang="it-IT" sz="1600" dirty="0" smtClean="0"/>
              <a:t>;</a:t>
            </a:r>
          </a:p>
          <a:p>
            <a:pPr lvl="1" algn="just"/>
            <a:r>
              <a:rPr lang="it-IT" sz="1600" dirty="0" smtClean="0"/>
              <a:t>processi di test;</a:t>
            </a:r>
          </a:p>
          <a:p>
            <a:pPr lvl="1" algn="just"/>
            <a:r>
              <a:rPr lang="it-IT" sz="1600" dirty="0" smtClean="0"/>
              <a:t>processi di ingegnerizzazione.</a:t>
            </a:r>
          </a:p>
          <a:p>
            <a:pPr lvl="1" algn="just"/>
            <a:endParaRPr lang="it-IT" sz="1600" dirty="0" smtClean="0"/>
          </a:p>
          <a:p>
            <a:pPr algn="just"/>
            <a:r>
              <a:rPr lang="it-IT" sz="1600" b="1" dirty="0" smtClean="0">
                <a:solidFill>
                  <a:srgbClr val="FF0000"/>
                </a:solidFill>
              </a:rPr>
              <a:t>Fase</a:t>
            </a:r>
          </a:p>
          <a:p>
            <a:pPr algn="just"/>
            <a:r>
              <a:rPr lang="it-IT" sz="1600" dirty="0" smtClean="0"/>
              <a:t>La segmentazione in fasi ha lo scopo di descrivere il modo in cui un processo è implementato. Una fase, infatti, è una tappa di un processo</a:t>
            </a:r>
            <a:r>
              <a:rPr lang="it-IT" sz="1600" dirty="0" smtClean="0"/>
              <a:t>.</a:t>
            </a:r>
          </a:p>
          <a:p>
            <a:pPr algn="just"/>
            <a:r>
              <a:rPr lang="it-IT" sz="1600" dirty="0" smtClean="0"/>
              <a:t>Es. il processo di progettazione comprende le fasi di: sviluppo specifiche, realizzazione progetto, documentazione, </a:t>
            </a:r>
            <a:r>
              <a:rPr lang="it-IT" sz="1600" dirty="0" err="1" smtClean="0"/>
              <a:t>ecc</a:t>
            </a:r>
            <a:r>
              <a:rPr lang="it-IT" sz="1600" dirty="0" smtClean="0"/>
              <a:t>…</a:t>
            </a:r>
            <a:endParaRPr lang="it-IT" sz="1600" dirty="0" smtClean="0"/>
          </a:p>
          <a:p>
            <a:pPr algn="just"/>
            <a:endParaRPr lang="it-IT" sz="1800" dirty="0"/>
          </a:p>
        </p:txBody>
      </p:sp>
    </p:spTree>
  </p:cSld>
  <p:clrMapOvr>
    <a:masterClrMapping/>
  </p:clrMapOvr>
  <p:transition>
    <p:dissolve/>
    <p:sndAc>
      <p:stSnd>
        <p:snd r:embed="rId2" name="click.wav"/>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Scomposizione dei processi</a:t>
            </a:r>
            <a:endParaRPr lang="it-IT" dirty="0"/>
          </a:p>
        </p:txBody>
      </p:sp>
      <p:sp>
        <p:nvSpPr>
          <p:cNvPr id="3" name="Segnaposto contenuto 2"/>
          <p:cNvSpPr>
            <a:spLocks noGrp="1"/>
          </p:cNvSpPr>
          <p:nvPr>
            <p:ph sz="half" idx="1"/>
          </p:nvPr>
        </p:nvSpPr>
        <p:spPr>
          <a:xfrm>
            <a:off x="762000" y="1905000"/>
            <a:ext cx="7698432" cy="4038600"/>
          </a:xfrm>
        </p:spPr>
        <p:txBody>
          <a:bodyPr/>
          <a:lstStyle/>
          <a:p>
            <a:pPr algn="just"/>
            <a:r>
              <a:rPr lang="it-IT" sz="1900" b="1" dirty="0" smtClean="0">
                <a:solidFill>
                  <a:srgbClr val="FF0000"/>
                </a:solidFill>
              </a:rPr>
              <a:t>Attività</a:t>
            </a:r>
          </a:p>
          <a:p>
            <a:pPr algn="just"/>
            <a:r>
              <a:rPr lang="it-IT" sz="1900" dirty="0" smtClean="0"/>
              <a:t>Sono il livello minimo di analisi normalmente adottato nello studio dei processi.</a:t>
            </a:r>
          </a:p>
          <a:p>
            <a:pPr algn="just"/>
            <a:r>
              <a:rPr lang="it-IT" sz="1900" dirty="0" smtClean="0"/>
              <a:t>Si scompongono i processi secondo una logica sequenziale: le attività sono parte di una fase, producono un output ben definito ma che ha un valore soltanto nel contesto aziendale e sono svolte, in genere, dalla stessa area funzionale.</a:t>
            </a:r>
          </a:p>
          <a:p>
            <a:endParaRPr lang="it-IT" sz="1900" b="1" dirty="0" smtClean="0">
              <a:solidFill>
                <a:srgbClr val="FF0000"/>
              </a:solidFill>
            </a:endParaRPr>
          </a:p>
          <a:p>
            <a:r>
              <a:rPr lang="it-IT" sz="1900" b="1" dirty="0" smtClean="0">
                <a:solidFill>
                  <a:srgbClr val="FF0000"/>
                </a:solidFill>
              </a:rPr>
              <a:t>Operazioni</a:t>
            </a:r>
          </a:p>
          <a:p>
            <a:r>
              <a:rPr lang="it-IT" sz="1900" dirty="0" smtClean="0"/>
              <a:t>Talvolta può essere necessario approfondire ulteriormente il processo, scomponendo le attività in operazioni. </a:t>
            </a:r>
          </a:p>
          <a:p>
            <a:r>
              <a:rPr lang="it-IT" sz="1900" dirty="0" smtClean="0"/>
              <a:t>Le operazioni sono i passi elementari attraverso cui è eseguita una data attività.</a:t>
            </a:r>
            <a:endParaRPr lang="it-IT" sz="1900" dirty="0"/>
          </a:p>
        </p:txBody>
      </p:sp>
    </p:spTree>
  </p:cSld>
  <p:clrMapOvr>
    <a:masterClrMapping/>
  </p:clrMapOvr>
  <p:transition>
    <p:dissolve/>
    <p:sndAc>
      <p:stSnd>
        <p:snd r:embed="rId2" name="click.wav"/>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Scomposizione dei processi</a:t>
            </a:r>
            <a:endParaRPr lang="it-IT" dirty="0"/>
          </a:p>
        </p:txBody>
      </p:sp>
      <p:pic>
        <p:nvPicPr>
          <p:cNvPr id="3074" name="Picture 2"/>
          <p:cNvPicPr>
            <a:picLocks noGrp="1" noChangeAspect="1" noChangeArrowheads="1"/>
          </p:cNvPicPr>
          <p:nvPr>
            <p:ph sz="half" idx="1"/>
          </p:nvPr>
        </p:nvPicPr>
        <p:blipFill>
          <a:blip r:embed="rId3" cstate="print"/>
          <a:srcRect/>
          <a:stretch>
            <a:fillRect/>
          </a:stretch>
        </p:blipFill>
        <p:spPr bwMode="auto">
          <a:xfrm>
            <a:off x="524943" y="1905000"/>
            <a:ext cx="7215410" cy="4720362"/>
          </a:xfrm>
          <a:prstGeom prst="rect">
            <a:avLst/>
          </a:prstGeom>
          <a:noFill/>
          <a:ln w="9525">
            <a:noFill/>
            <a:miter lim="800000"/>
            <a:headEnd/>
            <a:tailEnd/>
          </a:ln>
        </p:spPr>
      </p:pic>
    </p:spTree>
  </p:cSld>
  <p:clrMapOvr>
    <a:masterClrMapping/>
  </p:clrMapOvr>
  <p:transition>
    <p:dissolve/>
    <p:sndAc>
      <p:stSnd>
        <p:snd r:embed="rId2" name="click.wav"/>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539552" y="476672"/>
            <a:ext cx="8229600" cy="1143000"/>
          </a:xfrm>
        </p:spPr>
        <p:txBody>
          <a:bodyPr/>
          <a:lstStyle/>
          <a:p>
            <a:r>
              <a:rPr lang="it-IT" sz="4000" dirty="0" smtClean="0">
                <a:latin typeface="Cubic" panose="02000000000000000000" pitchFamily="2" charset="0"/>
              </a:rPr>
              <a:t>Il caso IBM Credit Corporation</a:t>
            </a:r>
            <a:endParaRPr lang="it-IT" sz="4000" dirty="0">
              <a:latin typeface="Cubic" panose="02000000000000000000" pitchFamily="2" charset="0"/>
            </a:endParaRPr>
          </a:p>
        </p:txBody>
      </p:sp>
      <p:sp>
        <p:nvSpPr>
          <p:cNvPr id="3" name="Segnaposto contenuto 2"/>
          <p:cNvSpPr>
            <a:spLocks noGrp="1"/>
          </p:cNvSpPr>
          <p:nvPr>
            <p:ph idx="1"/>
          </p:nvPr>
        </p:nvSpPr>
        <p:spPr/>
        <p:txBody>
          <a:bodyPr>
            <a:normAutofit/>
          </a:bodyPr>
          <a:lstStyle/>
          <a:p>
            <a:r>
              <a:rPr lang="it-IT" dirty="0" smtClean="0">
                <a:latin typeface="Pompiere " panose="02000000000000000000" pitchFamily="2" charset="0"/>
              </a:rPr>
              <a:t>Tratto dal testo di </a:t>
            </a:r>
            <a:r>
              <a:rPr lang="it-IT" dirty="0" err="1" smtClean="0">
                <a:latin typeface="Pompiere " panose="02000000000000000000" pitchFamily="2" charset="0"/>
              </a:rPr>
              <a:t>Hammer</a:t>
            </a:r>
            <a:r>
              <a:rPr lang="it-IT" dirty="0" smtClean="0">
                <a:latin typeface="Pompiere " panose="02000000000000000000" pitchFamily="2" charset="0"/>
              </a:rPr>
              <a:t> (1993), esemplifica bene l’importanza di un’analisi attenta delle variabili organizzative del processo. La chiave della soluzione, infatti, risiede nella correlazione fra flusso del processo e organizzazione operativa del lavoro.</a:t>
            </a:r>
          </a:p>
          <a:p>
            <a:endParaRPr lang="it-IT" dirty="0" smtClean="0">
              <a:latin typeface="Pompiere " panose="02000000000000000000" pitchFamily="2" charset="0"/>
            </a:endParaRPr>
          </a:p>
          <a:p>
            <a:pPr marL="0" indent="0">
              <a:buNone/>
            </a:pPr>
            <a:endParaRPr lang="it-IT" dirty="0" smtClean="0">
              <a:latin typeface="Pompiere " panose="02000000000000000000" pitchFamily="2" charset="0"/>
            </a:endParaRPr>
          </a:p>
          <a:p>
            <a:pPr marL="0" indent="0">
              <a:buNone/>
            </a:pPr>
            <a:endParaRPr lang="it-IT" dirty="0" smtClean="0">
              <a:latin typeface="Pompiere " panose="02000000000000000000" pitchFamily="2" charset="0"/>
            </a:endParaRPr>
          </a:p>
          <a:p>
            <a:pPr marL="0" indent="0">
              <a:buNone/>
            </a:pPr>
            <a:endParaRPr lang="it-IT" dirty="0" smtClean="0">
              <a:latin typeface="Pompiere " panose="02000000000000000000" pitchFamily="2" charset="0"/>
            </a:endParaRPr>
          </a:p>
        </p:txBody>
      </p:sp>
    </p:spTree>
    <p:extLst>
      <p:ext uri="{BB962C8B-B14F-4D97-AF65-F5344CB8AC3E}">
        <p14:creationId xmlns:p14="http://schemas.microsoft.com/office/powerpoint/2010/main" val="2835661345"/>
      </p:ext>
    </p:extLst>
  </p:cSld>
  <p:clrMapOvr>
    <a:masterClrMapping/>
  </p:clrMapOvr>
  <p:transition>
    <p:dissolve/>
    <p:sndAc>
      <p:stSnd>
        <p:snd r:embed="rId2" name="click.wav"/>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539552" y="476672"/>
            <a:ext cx="8229600" cy="1143000"/>
          </a:xfrm>
        </p:spPr>
        <p:txBody>
          <a:bodyPr/>
          <a:lstStyle/>
          <a:p>
            <a:r>
              <a:rPr lang="it-IT" sz="4000" dirty="0" smtClean="0">
                <a:latin typeface="Cubic" panose="02000000000000000000" pitchFamily="2" charset="0"/>
              </a:rPr>
              <a:t>La situazione </a:t>
            </a:r>
            <a:endParaRPr lang="it-IT" sz="4000" dirty="0">
              <a:latin typeface="Cubic" panose="02000000000000000000" pitchFamily="2" charset="0"/>
            </a:endParaRPr>
          </a:p>
        </p:txBody>
      </p:sp>
      <p:sp>
        <p:nvSpPr>
          <p:cNvPr id="3" name="Segnaposto contenuto 2"/>
          <p:cNvSpPr>
            <a:spLocks noGrp="1"/>
          </p:cNvSpPr>
          <p:nvPr>
            <p:ph idx="1"/>
          </p:nvPr>
        </p:nvSpPr>
        <p:spPr/>
        <p:txBody>
          <a:bodyPr>
            <a:normAutofit fontScale="85000" lnSpcReduction="20000"/>
          </a:bodyPr>
          <a:lstStyle/>
          <a:p>
            <a:r>
              <a:rPr lang="it-IT" dirty="0" smtClean="0">
                <a:latin typeface="Pompiere " panose="02000000000000000000" pitchFamily="2" charset="0"/>
              </a:rPr>
              <a:t>La </a:t>
            </a:r>
            <a:r>
              <a:rPr lang="it-IT" dirty="0" err="1" smtClean="0">
                <a:latin typeface="Pompiere " panose="02000000000000000000" pitchFamily="2" charset="0"/>
              </a:rPr>
              <a:t>Ibm</a:t>
            </a:r>
            <a:r>
              <a:rPr lang="it-IT" dirty="0" smtClean="0">
                <a:latin typeface="Pompiere " panose="02000000000000000000" pitchFamily="2" charset="0"/>
              </a:rPr>
              <a:t> </a:t>
            </a:r>
            <a:r>
              <a:rPr lang="it-IT" dirty="0" smtClean="0">
                <a:latin typeface="Pompiere " panose="02000000000000000000" pitchFamily="2" charset="0"/>
              </a:rPr>
              <a:t>Credit </a:t>
            </a:r>
            <a:r>
              <a:rPr lang="it-IT" dirty="0" smtClean="0">
                <a:latin typeface="Pompiere " panose="02000000000000000000" pitchFamily="2" charset="0"/>
              </a:rPr>
              <a:t>Corporation, una </a:t>
            </a:r>
            <a:r>
              <a:rPr lang="it-IT" dirty="0">
                <a:latin typeface="Pompiere " panose="02000000000000000000" pitchFamily="2" charset="0"/>
              </a:rPr>
              <a:t>d</a:t>
            </a:r>
            <a:r>
              <a:rPr lang="it-IT" dirty="0" smtClean="0">
                <a:latin typeface="Pompiere " panose="02000000000000000000" pitchFamily="2" charset="0"/>
              </a:rPr>
              <a:t>ivisione di IBM, offre finanziamenti per l’acquisto di prodotti e servizi IBM. Il processo fondamentale di IBM Credit è l’elaborazione delle offerte di finanziamento, processo composto da cinque fasi:</a:t>
            </a:r>
          </a:p>
          <a:p>
            <a:pPr lvl="1"/>
            <a:r>
              <a:rPr lang="it-IT" dirty="0" smtClean="0">
                <a:latin typeface="Pompiere " panose="02000000000000000000" pitchFamily="2" charset="0"/>
              </a:rPr>
              <a:t>Ricezione delle richieste di finanziamento da parte dei rappresentanti IBM;</a:t>
            </a:r>
          </a:p>
          <a:p>
            <a:pPr lvl="1"/>
            <a:r>
              <a:rPr lang="it-IT" dirty="0" smtClean="0">
                <a:latin typeface="Pompiere " panose="02000000000000000000" pitchFamily="2" charset="0"/>
              </a:rPr>
              <a:t>Verifica del fido concedibile</a:t>
            </a:r>
          </a:p>
          <a:p>
            <a:pPr lvl="1"/>
            <a:r>
              <a:rPr lang="it-IT" dirty="0" smtClean="0">
                <a:latin typeface="Pompiere " panose="02000000000000000000" pitchFamily="2" charset="0"/>
              </a:rPr>
              <a:t>Eventuale modifica alle condizioni di finanziamento (su richiesta del cliente);</a:t>
            </a:r>
          </a:p>
          <a:p>
            <a:pPr lvl="1"/>
            <a:r>
              <a:rPr lang="it-IT" dirty="0" smtClean="0">
                <a:latin typeface="Pompiere " panose="02000000000000000000" pitchFamily="2" charset="0"/>
              </a:rPr>
              <a:t>Calcolo del tasso di interesse da applicare</a:t>
            </a:r>
          </a:p>
          <a:p>
            <a:pPr lvl="1"/>
            <a:r>
              <a:rPr lang="it-IT" dirty="0" smtClean="0">
                <a:latin typeface="Pompiere " panose="02000000000000000000" pitchFamily="2" charset="0"/>
              </a:rPr>
              <a:t>Formulazione della lettera d’offerta e invio</a:t>
            </a:r>
          </a:p>
          <a:p>
            <a:endParaRPr lang="it-IT" dirty="0" smtClean="0">
              <a:latin typeface="Pompiere " panose="02000000000000000000" pitchFamily="2" charset="0"/>
            </a:endParaRPr>
          </a:p>
          <a:p>
            <a:pPr marL="0" indent="0">
              <a:buNone/>
            </a:pPr>
            <a:endParaRPr lang="it-IT" dirty="0" smtClean="0">
              <a:latin typeface="Pompiere " panose="02000000000000000000" pitchFamily="2" charset="0"/>
            </a:endParaRPr>
          </a:p>
          <a:p>
            <a:pPr marL="0" indent="0">
              <a:buNone/>
            </a:pPr>
            <a:endParaRPr lang="it-IT" dirty="0" smtClean="0">
              <a:latin typeface="Pompiere " panose="02000000000000000000" pitchFamily="2" charset="0"/>
            </a:endParaRPr>
          </a:p>
          <a:p>
            <a:pPr marL="0" indent="0">
              <a:buNone/>
            </a:pPr>
            <a:endParaRPr lang="it-IT" dirty="0" smtClean="0">
              <a:latin typeface="Pompiere " panose="02000000000000000000" pitchFamily="2" charset="0"/>
            </a:endParaRPr>
          </a:p>
        </p:txBody>
      </p:sp>
    </p:spTree>
    <p:extLst>
      <p:ext uri="{BB962C8B-B14F-4D97-AF65-F5344CB8AC3E}">
        <p14:creationId xmlns:p14="http://schemas.microsoft.com/office/powerpoint/2010/main" val="92749814"/>
      </p:ext>
    </p:extLst>
  </p:cSld>
  <p:clrMapOvr>
    <a:masterClrMapping/>
  </p:clrMapOvr>
  <p:transition>
    <p:dissolve/>
    <p:sndAc>
      <p:stSnd>
        <p:snd r:embed="rId2" name="click.wav"/>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539552" y="476672"/>
            <a:ext cx="8229600" cy="1143000"/>
          </a:xfrm>
        </p:spPr>
        <p:txBody>
          <a:bodyPr/>
          <a:lstStyle/>
          <a:p>
            <a:r>
              <a:rPr lang="it-IT" sz="4000" dirty="0" smtClean="0">
                <a:latin typeface="Cubic" panose="02000000000000000000" pitchFamily="2" charset="0"/>
              </a:rPr>
              <a:t>La situazione</a:t>
            </a:r>
            <a:endParaRPr lang="it-IT" sz="4000" dirty="0">
              <a:latin typeface="Cubic" panose="02000000000000000000" pitchFamily="2" charset="0"/>
            </a:endParaRPr>
          </a:p>
        </p:txBody>
      </p:sp>
      <p:sp>
        <p:nvSpPr>
          <p:cNvPr id="3" name="Segnaposto contenuto 2"/>
          <p:cNvSpPr>
            <a:spLocks noGrp="1"/>
          </p:cNvSpPr>
          <p:nvPr>
            <p:ph idx="1"/>
          </p:nvPr>
        </p:nvSpPr>
        <p:spPr/>
        <p:txBody>
          <a:bodyPr>
            <a:normAutofit fontScale="70000" lnSpcReduction="20000"/>
          </a:bodyPr>
          <a:lstStyle/>
          <a:p>
            <a:r>
              <a:rPr lang="it-IT" dirty="0" smtClean="0">
                <a:latin typeface="Pompiere " panose="02000000000000000000" pitchFamily="2" charset="0"/>
              </a:rPr>
              <a:t>Ogni fase era affidata a una persona diversa e l’intero processo richiedeva in media sei giorni, che in alcuni casi poteva diventare anche due settimane. Tali tempi non erano competitivi, poiché permettevano al cliente di cercare altre fonti di finanziamento o rivolgersi ad un altro fornitore.</a:t>
            </a:r>
          </a:p>
          <a:p>
            <a:r>
              <a:rPr lang="it-IT" dirty="0" smtClean="0">
                <a:latin typeface="Pompiere " panose="02000000000000000000" pitchFamily="2" charset="0"/>
              </a:rPr>
              <a:t>Quando si ebbe l’idea di misurare il tempo necessario per elaborare una richiesta di credito, si scoprì che il tempo lavorato netto (minuti effettivamente lavorati) ammontava solo a 90 minuti. </a:t>
            </a:r>
          </a:p>
          <a:p>
            <a:r>
              <a:rPr lang="it-IT" dirty="0" smtClean="0">
                <a:latin typeface="Pompiere " panose="02000000000000000000" pitchFamily="2" charset="0"/>
              </a:rPr>
              <a:t>Il problema dipendeva dalla tecnologia e dalla possibilità di condividere informazioni (passaggi a mano e tempi di attesa).</a:t>
            </a:r>
          </a:p>
          <a:p>
            <a:endParaRPr lang="it-IT" dirty="0" smtClean="0">
              <a:latin typeface="Pompiere " panose="02000000000000000000" pitchFamily="2" charset="0"/>
            </a:endParaRPr>
          </a:p>
          <a:p>
            <a:pPr marL="0" indent="0">
              <a:buNone/>
            </a:pPr>
            <a:endParaRPr lang="it-IT" dirty="0" smtClean="0">
              <a:latin typeface="Pompiere " panose="02000000000000000000" pitchFamily="2" charset="0"/>
            </a:endParaRPr>
          </a:p>
          <a:p>
            <a:pPr marL="0" indent="0">
              <a:buNone/>
            </a:pPr>
            <a:endParaRPr lang="it-IT" dirty="0" smtClean="0">
              <a:latin typeface="Pompiere " panose="02000000000000000000" pitchFamily="2" charset="0"/>
            </a:endParaRPr>
          </a:p>
          <a:p>
            <a:pPr marL="0" indent="0">
              <a:buNone/>
            </a:pPr>
            <a:endParaRPr lang="it-IT" dirty="0" smtClean="0">
              <a:latin typeface="Pompiere " panose="02000000000000000000" pitchFamily="2" charset="0"/>
            </a:endParaRPr>
          </a:p>
        </p:txBody>
      </p:sp>
    </p:spTree>
    <p:extLst>
      <p:ext uri="{BB962C8B-B14F-4D97-AF65-F5344CB8AC3E}">
        <p14:creationId xmlns:p14="http://schemas.microsoft.com/office/powerpoint/2010/main" val="3149397453"/>
      </p:ext>
    </p:extLst>
  </p:cSld>
  <p:clrMapOvr>
    <a:masterClrMapping/>
  </p:clrMapOvr>
  <p:transition>
    <p:dissolve/>
    <p:sndAc>
      <p:stSnd>
        <p:snd r:embed="rId2" name="click.wav"/>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539552" y="476672"/>
            <a:ext cx="8229600" cy="1143000"/>
          </a:xfrm>
        </p:spPr>
        <p:txBody>
          <a:bodyPr/>
          <a:lstStyle/>
          <a:p>
            <a:r>
              <a:rPr lang="it-IT" sz="4000" dirty="0" smtClean="0">
                <a:latin typeface="Cubic" panose="02000000000000000000" pitchFamily="2" charset="0"/>
              </a:rPr>
              <a:t>La soluzione</a:t>
            </a:r>
            <a:endParaRPr lang="it-IT" sz="4000" dirty="0">
              <a:latin typeface="Cubic" panose="02000000000000000000" pitchFamily="2" charset="0"/>
            </a:endParaRPr>
          </a:p>
        </p:txBody>
      </p:sp>
      <p:sp>
        <p:nvSpPr>
          <p:cNvPr id="3" name="Segnaposto contenuto 2"/>
          <p:cNvSpPr>
            <a:spLocks noGrp="1"/>
          </p:cNvSpPr>
          <p:nvPr>
            <p:ph idx="1"/>
          </p:nvPr>
        </p:nvSpPr>
        <p:spPr/>
        <p:txBody>
          <a:bodyPr>
            <a:normAutofit/>
          </a:bodyPr>
          <a:lstStyle/>
          <a:p>
            <a:r>
              <a:rPr lang="it-IT" dirty="0" smtClean="0">
                <a:latin typeface="Pompiere " panose="02000000000000000000" pitchFamily="2" charset="0"/>
              </a:rPr>
              <a:t>Si decise di eliminare i tempi morti affidando a un unico addetto tutte le fasi. Per le richieste più complesse vennero mantenuti gli specialisti.</a:t>
            </a:r>
          </a:p>
          <a:p>
            <a:pPr marL="0" indent="0">
              <a:buNone/>
            </a:pPr>
            <a:endParaRPr lang="it-IT" dirty="0" smtClean="0">
              <a:latin typeface="Pompiere " panose="02000000000000000000" pitchFamily="2" charset="0"/>
            </a:endParaRPr>
          </a:p>
          <a:p>
            <a:endParaRPr lang="it-IT" dirty="0" smtClean="0">
              <a:latin typeface="Pompiere " panose="02000000000000000000" pitchFamily="2" charset="0"/>
            </a:endParaRPr>
          </a:p>
          <a:p>
            <a:pPr marL="0" indent="0">
              <a:buNone/>
            </a:pPr>
            <a:endParaRPr lang="it-IT" dirty="0" smtClean="0">
              <a:latin typeface="Pompiere " panose="02000000000000000000" pitchFamily="2" charset="0"/>
            </a:endParaRPr>
          </a:p>
          <a:p>
            <a:pPr marL="0" indent="0">
              <a:buNone/>
            </a:pPr>
            <a:endParaRPr lang="it-IT" dirty="0" smtClean="0">
              <a:latin typeface="Pompiere " panose="02000000000000000000" pitchFamily="2" charset="0"/>
            </a:endParaRPr>
          </a:p>
          <a:p>
            <a:pPr marL="0" indent="0">
              <a:buNone/>
            </a:pPr>
            <a:endParaRPr lang="it-IT" dirty="0" smtClean="0">
              <a:latin typeface="Pompiere " panose="02000000000000000000" pitchFamily="2" charset="0"/>
            </a:endParaRPr>
          </a:p>
        </p:txBody>
      </p:sp>
    </p:spTree>
    <p:extLst>
      <p:ext uri="{BB962C8B-B14F-4D97-AF65-F5344CB8AC3E}">
        <p14:creationId xmlns:p14="http://schemas.microsoft.com/office/powerpoint/2010/main" val="1414331641"/>
      </p:ext>
    </p:extLst>
  </p:cSld>
  <p:clrMapOvr>
    <a:masterClrMapping/>
  </p:clrMapOvr>
  <p:transition>
    <p:dissolve/>
    <p:sndAc>
      <p:stSnd>
        <p:snd r:embed="rId2" name="click.wav"/>
      </p:stSnd>
    </p:sndAc>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539552" y="476672"/>
            <a:ext cx="8229600" cy="1143000"/>
          </a:xfrm>
        </p:spPr>
        <p:txBody>
          <a:bodyPr/>
          <a:lstStyle/>
          <a:p>
            <a:endParaRPr lang="it-IT" sz="4000" dirty="0">
              <a:latin typeface="Cubic" panose="02000000000000000000" pitchFamily="2" charset="0"/>
            </a:endParaRPr>
          </a:p>
        </p:txBody>
      </p:sp>
      <p:sp>
        <p:nvSpPr>
          <p:cNvPr id="3" name="Segnaposto contenuto 2"/>
          <p:cNvSpPr>
            <a:spLocks noGrp="1"/>
          </p:cNvSpPr>
          <p:nvPr>
            <p:ph idx="1"/>
          </p:nvPr>
        </p:nvSpPr>
        <p:spPr/>
        <p:txBody>
          <a:bodyPr>
            <a:normAutofit/>
          </a:bodyPr>
          <a:lstStyle/>
          <a:p>
            <a:pPr marL="0" indent="0">
              <a:buNone/>
            </a:pPr>
            <a:endParaRPr lang="it-IT" dirty="0" smtClean="0">
              <a:latin typeface="Pompiere " panose="02000000000000000000" pitchFamily="2" charset="0"/>
            </a:endParaRPr>
          </a:p>
          <a:p>
            <a:pPr marL="0" indent="0">
              <a:buNone/>
            </a:pPr>
            <a:endParaRPr lang="it-IT" dirty="0" smtClean="0">
              <a:latin typeface="Pompiere " panose="02000000000000000000" pitchFamily="2" charset="0"/>
            </a:endParaRPr>
          </a:p>
          <a:p>
            <a:pPr marL="0" indent="0">
              <a:buNone/>
            </a:pPr>
            <a:endParaRPr lang="it-IT" dirty="0" smtClean="0">
              <a:latin typeface="Pompiere " panose="02000000000000000000" pitchFamily="2"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872" y="908720"/>
            <a:ext cx="8676456" cy="468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6703469"/>
      </p:ext>
    </p:extLst>
  </p:cSld>
  <p:clrMapOvr>
    <a:masterClrMapping/>
  </p:clrMapOvr>
  <p:transition>
    <p:dissolve/>
    <p:sndAc>
      <p:stSnd>
        <p:snd r:embed="rId2" name="click.wav"/>
      </p:stSnd>
    </p:sndAc>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 principi della gestione per processi</a:t>
            </a:r>
            <a:endParaRPr lang="it-IT" dirty="0"/>
          </a:p>
        </p:txBody>
      </p:sp>
      <p:pic>
        <p:nvPicPr>
          <p:cNvPr id="4098" name="Picture 2"/>
          <p:cNvPicPr>
            <a:picLocks noGrp="1" noChangeAspect="1" noChangeArrowheads="1"/>
          </p:cNvPicPr>
          <p:nvPr>
            <p:ph sz="half" idx="1"/>
          </p:nvPr>
        </p:nvPicPr>
        <p:blipFill>
          <a:blip r:embed="rId3" cstate="print"/>
          <a:srcRect/>
          <a:stretch>
            <a:fillRect/>
          </a:stretch>
        </p:blipFill>
        <p:spPr bwMode="auto">
          <a:xfrm>
            <a:off x="755576" y="1988840"/>
            <a:ext cx="7770440" cy="2832973"/>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179512" y="4797152"/>
            <a:ext cx="8748464" cy="1734849"/>
          </a:xfrm>
          <a:prstGeom prst="rect">
            <a:avLst/>
          </a:prstGeom>
          <a:noFill/>
          <a:ln w="9525">
            <a:noFill/>
            <a:miter lim="800000"/>
            <a:headEnd/>
            <a:tailEnd/>
          </a:ln>
        </p:spPr>
      </p:pic>
    </p:spTree>
  </p:cSld>
  <p:clrMapOvr>
    <a:masterClrMapping/>
  </p:clrMapOvr>
  <p:transition>
    <p:dissolve/>
    <p:sndAc>
      <p:stSnd>
        <p:snd r:embed="rId2" name="click.wav"/>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539552" y="476672"/>
            <a:ext cx="8229600" cy="1143000"/>
          </a:xfrm>
        </p:spPr>
        <p:txBody>
          <a:bodyPr/>
          <a:lstStyle/>
          <a:p>
            <a:r>
              <a:rPr lang="it-IT" sz="4000" dirty="0" smtClean="0">
                <a:latin typeface="Cubic" panose="02000000000000000000" pitchFamily="2" charset="0"/>
              </a:rPr>
              <a:t>1</a:t>
            </a:r>
            <a:r>
              <a:rPr lang="it-IT" sz="3600" dirty="0" smtClean="0">
                <a:latin typeface="Cubic" panose="02000000000000000000" pitchFamily="2" charset="0"/>
              </a:rPr>
              <a:t>° </a:t>
            </a:r>
            <a:r>
              <a:rPr lang="it-IT" sz="3600" dirty="0" smtClean="0">
                <a:latin typeface="Cubic" panose="02000000000000000000" pitchFamily="2" charset="0"/>
              </a:rPr>
              <a:t>principio </a:t>
            </a:r>
            <a:r>
              <a:rPr lang="it-IT" sz="3600" dirty="0" smtClean="0">
                <a:latin typeface="Cubic" panose="02000000000000000000" pitchFamily="2" charset="0"/>
              </a:rPr>
              <a:t>– diffondere la cultura di processo</a:t>
            </a:r>
            <a:endParaRPr lang="it-IT" sz="3600" dirty="0">
              <a:latin typeface="Cubic" panose="02000000000000000000" pitchFamily="2" charset="0"/>
            </a:endParaRPr>
          </a:p>
        </p:txBody>
      </p:sp>
      <p:sp>
        <p:nvSpPr>
          <p:cNvPr id="3" name="Segnaposto contenuto 2"/>
          <p:cNvSpPr>
            <a:spLocks noGrp="1"/>
          </p:cNvSpPr>
          <p:nvPr>
            <p:ph idx="1"/>
          </p:nvPr>
        </p:nvSpPr>
        <p:spPr/>
        <p:txBody>
          <a:bodyPr>
            <a:normAutofit/>
          </a:bodyPr>
          <a:lstStyle/>
          <a:p>
            <a:pPr marL="0" indent="0">
              <a:buNone/>
            </a:pPr>
            <a:r>
              <a:rPr lang="it-IT" dirty="0" smtClean="0">
                <a:latin typeface="Pompiere " panose="02000000000000000000" pitchFamily="2" charset="0"/>
              </a:rPr>
              <a:t>Equivale a identificare i principali processi aziendali e abituarsi a valutarne il contributo alla generazione di valore. Le attività aziendali devono essere quindi valutate rispetto alle prestazioni di processo di costi, tempi, qualità e flessibilità e gli obiettivi aziendali devono essere definiti a livello di processo.</a:t>
            </a:r>
          </a:p>
          <a:p>
            <a:pPr marL="0" indent="0">
              <a:buNone/>
            </a:pPr>
            <a:endParaRPr lang="it-IT" dirty="0" smtClean="0">
              <a:latin typeface="Pompiere " panose="02000000000000000000" pitchFamily="2" charset="0"/>
            </a:endParaRPr>
          </a:p>
        </p:txBody>
      </p:sp>
    </p:spTree>
    <p:extLst>
      <p:ext uri="{BB962C8B-B14F-4D97-AF65-F5344CB8AC3E}">
        <p14:creationId xmlns:p14="http://schemas.microsoft.com/office/powerpoint/2010/main" val="1006647687"/>
      </p:ext>
    </p:extLst>
  </p:cSld>
  <p:clrMapOvr>
    <a:masterClrMapping/>
  </p:clrMapOvr>
  <p:transition>
    <p:dissolve/>
    <p:sndAc>
      <p:stSnd>
        <p:snd r:embed="rId2" name="click.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1116013" y="908050"/>
            <a:ext cx="6850062" cy="1997075"/>
          </a:xfrm>
        </p:spPr>
        <p:txBody>
          <a:bodyPr/>
          <a:lstStyle/>
          <a:p>
            <a:pPr eaLnBrk="1" hangingPunct="1"/>
            <a:r>
              <a:rPr lang="it-IT" altLang="it-IT" dirty="0" smtClean="0"/>
              <a:t>Unità di apprendimento 2</a:t>
            </a:r>
            <a:br>
              <a:rPr lang="it-IT" altLang="it-IT" dirty="0" smtClean="0"/>
            </a:br>
            <a:r>
              <a:rPr lang="it-IT" altLang="it-IT" dirty="0" smtClean="0">
                <a:solidFill>
                  <a:srgbClr val="FF6600"/>
                </a:solidFill>
              </a:rPr>
              <a:t>Lezione 3</a:t>
            </a:r>
          </a:p>
        </p:txBody>
      </p:sp>
      <p:sp>
        <p:nvSpPr>
          <p:cNvPr id="15363" name="Rectangle 3"/>
          <p:cNvSpPr>
            <a:spLocks noGrp="1" noChangeArrowheads="1"/>
          </p:cNvSpPr>
          <p:nvPr>
            <p:ph type="subTitle" idx="1"/>
          </p:nvPr>
        </p:nvSpPr>
        <p:spPr>
          <a:xfrm>
            <a:off x="2006600" y="3571875"/>
            <a:ext cx="5013325" cy="1677988"/>
          </a:xfrm>
        </p:spPr>
        <p:txBody>
          <a:bodyPr/>
          <a:lstStyle/>
          <a:p>
            <a:r>
              <a:rPr lang="it-IT" dirty="0" err="1" smtClean="0"/>
              <a:t>Modellizzazione</a:t>
            </a:r>
            <a:r>
              <a:rPr lang="it-IT" dirty="0" smtClean="0"/>
              <a:t> dei processi aziendali e principi della gestione per processi</a:t>
            </a:r>
            <a:endParaRPr lang="it-IT" altLang="it-IT" dirty="0" smtClean="0"/>
          </a:p>
        </p:txBody>
      </p:sp>
    </p:spTree>
  </p:cSld>
  <p:clrMapOvr>
    <a:masterClrMapping/>
  </p:clrMapOvr>
  <p:transition>
    <p:dissolve/>
    <p:sndAc>
      <p:stSnd>
        <p:snd r:embed="rId2" name="click.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539552" y="764704"/>
            <a:ext cx="8229600" cy="1143000"/>
          </a:xfrm>
        </p:spPr>
        <p:txBody>
          <a:bodyPr/>
          <a:lstStyle/>
          <a:p>
            <a:r>
              <a:rPr lang="it-IT" sz="3600" dirty="0" smtClean="0">
                <a:latin typeface="Cubic" panose="02000000000000000000" pitchFamily="2" charset="0"/>
              </a:rPr>
              <a:t>2° </a:t>
            </a:r>
            <a:r>
              <a:rPr lang="it-IT" sz="3600" dirty="0" smtClean="0">
                <a:latin typeface="Cubic" panose="02000000000000000000" pitchFamily="2" charset="0"/>
              </a:rPr>
              <a:t>principio </a:t>
            </a:r>
            <a:r>
              <a:rPr lang="it-IT" sz="3600" dirty="0" smtClean="0">
                <a:latin typeface="Cubic" panose="02000000000000000000" pitchFamily="2" charset="0"/>
              </a:rPr>
              <a:t>– attivare catene interne di clienti e fornitori</a:t>
            </a:r>
            <a:endParaRPr lang="it-IT" sz="3600" dirty="0">
              <a:latin typeface="Cubic" panose="02000000000000000000" pitchFamily="2" charset="0"/>
            </a:endParaRPr>
          </a:p>
        </p:txBody>
      </p:sp>
      <p:sp>
        <p:nvSpPr>
          <p:cNvPr id="3" name="Segnaposto contenuto 2"/>
          <p:cNvSpPr>
            <a:spLocks noGrp="1"/>
          </p:cNvSpPr>
          <p:nvPr>
            <p:ph idx="1"/>
          </p:nvPr>
        </p:nvSpPr>
        <p:spPr>
          <a:xfrm>
            <a:off x="467544" y="2132856"/>
            <a:ext cx="8229600" cy="4525963"/>
          </a:xfrm>
        </p:spPr>
        <p:txBody>
          <a:bodyPr>
            <a:normAutofit/>
          </a:bodyPr>
          <a:lstStyle/>
          <a:p>
            <a:pPr marL="0" indent="0">
              <a:buNone/>
            </a:pPr>
            <a:r>
              <a:rPr lang="it-IT" dirty="0" smtClean="0">
                <a:latin typeface="Pompiere " panose="02000000000000000000" pitchFamily="2" charset="0"/>
              </a:rPr>
              <a:t>Necessità di considerare funzioni e reparti posti a valle di un determinato reparto come veri e propri clienti (es. la funzione progettazione ha come cliente interno la funzione produzione). Occorre essere rapidi e flessibili nel servire i clienti interni e imparare a lavorare per il cliente, non per funzione</a:t>
            </a:r>
          </a:p>
        </p:txBody>
      </p:sp>
    </p:spTree>
    <p:extLst>
      <p:ext uri="{BB962C8B-B14F-4D97-AF65-F5344CB8AC3E}">
        <p14:creationId xmlns:p14="http://schemas.microsoft.com/office/powerpoint/2010/main" val="1009134473"/>
      </p:ext>
    </p:extLst>
  </p:cSld>
  <p:clrMapOvr>
    <a:masterClrMapping/>
  </p:clrMapOvr>
  <p:transition>
    <p:dissolve/>
    <p:sndAc>
      <p:stSnd>
        <p:snd r:embed="rId2" name="click.wav"/>
      </p:stSnd>
    </p:sndAc>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539552" y="476672"/>
            <a:ext cx="8229600" cy="1143000"/>
          </a:xfrm>
        </p:spPr>
        <p:txBody>
          <a:bodyPr/>
          <a:lstStyle/>
          <a:p>
            <a:r>
              <a:rPr lang="it-IT" sz="3600" dirty="0" smtClean="0">
                <a:latin typeface="Cubic" panose="02000000000000000000" pitchFamily="2" charset="0"/>
              </a:rPr>
              <a:t>3° </a:t>
            </a:r>
            <a:r>
              <a:rPr lang="it-IT" sz="3600" dirty="0" smtClean="0">
                <a:latin typeface="Cubic" panose="02000000000000000000" pitchFamily="2" charset="0"/>
              </a:rPr>
              <a:t>principio </a:t>
            </a:r>
            <a:r>
              <a:rPr lang="it-IT" sz="3600" dirty="0" smtClean="0">
                <a:latin typeface="Cubic" panose="02000000000000000000" pitchFamily="2" charset="0"/>
              </a:rPr>
              <a:t>– individuare il </a:t>
            </a:r>
            <a:r>
              <a:rPr lang="it-IT" sz="3600" dirty="0" err="1" smtClean="0">
                <a:latin typeface="Cubic" panose="02000000000000000000" pitchFamily="2" charset="0"/>
              </a:rPr>
              <a:t>process</a:t>
            </a:r>
            <a:r>
              <a:rPr lang="it-IT" sz="3600" dirty="0" smtClean="0">
                <a:latin typeface="Cubic" panose="02000000000000000000" pitchFamily="2" charset="0"/>
              </a:rPr>
              <a:t> </a:t>
            </a:r>
            <a:r>
              <a:rPr lang="it-IT" sz="3600" dirty="0" err="1" smtClean="0">
                <a:latin typeface="Cubic" panose="02000000000000000000" pitchFamily="2" charset="0"/>
              </a:rPr>
              <a:t>owner</a:t>
            </a:r>
            <a:endParaRPr lang="it-IT" sz="3600" dirty="0">
              <a:latin typeface="Cubic" panose="02000000000000000000" pitchFamily="2" charset="0"/>
            </a:endParaRPr>
          </a:p>
        </p:txBody>
      </p:sp>
      <p:sp>
        <p:nvSpPr>
          <p:cNvPr id="3" name="Segnaposto contenuto 2"/>
          <p:cNvSpPr>
            <a:spLocks noGrp="1"/>
          </p:cNvSpPr>
          <p:nvPr>
            <p:ph idx="1"/>
          </p:nvPr>
        </p:nvSpPr>
        <p:spPr/>
        <p:txBody>
          <a:bodyPr>
            <a:normAutofit fontScale="70000" lnSpcReduction="20000"/>
          </a:bodyPr>
          <a:lstStyle/>
          <a:p>
            <a:r>
              <a:rPr lang="it-IT" dirty="0" smtClean="0">
                <a:latin typeface="Pompiere " panose="02000000000000000000" pitchFamily="2" charset="0"/>
              </a:rPr>
              <a:t>Individuare il proprietario del processo, presidiandone l’efficacia e l’efficienza complessiva.</a:t>
            </a:r>
          </a:p>
          <a:p>
            <a:r>
              <a:rPr lang="it-IT" dirty="0" smtClean="0">
                <a:latin typeface="Pompiere " panose="02000000000000000000" pitchFamily="2" charset="0"/>
              </a:rPr>
              <a:t>I compiti sono:</a:t>
            </a:r>
          </a:p>
          <a:p>
            <a:pPr lvl="1"/>
            <a:r>
              <a:rPr lang="it-IT" dirty="0" smtClean="0">
                <a:latin typeface="Pompiere " panose="02000000000000000000" pitchFamily="2" charset="0"/>
              </a:rPr>
              <a:t>Definire gli obiettivi del processo a partire dagli obiettivi di soddisfazione del cliente esterno, prestazioni da monitorare, fissare il target da raggiungere</a:t>
            </a:r>
          </a:p>
          <a:p>
            <a:pPr lvl="1"/>
            <a:r>
              <a:rPr lang="it-IT" dirty="0" smtClean="0">
                <a:latin typeface="Pompiere " panose="02000000000000000000" pitchFamily="2" charset="0"/>
              </a:rPr>
              <a:t>Progettare il processo per garantire i risultati stabiliti, intervenendo sul flusso delle attività, procedure e modalità del lavoro</a:t>
            </a:r>
          </a:p>
          <a:p>
            <a:pPr lvl="1"/>
            <a:r>
              <a:rPr lang="it-IT" dirty="0" smtClean="0">
                <a:latin typeface="Pompiere " panose="02000000000000000000" pitchFamily="2" charset="0"/>
              </a:rPr>
              <a:t>Coordinare e motivare le risorse e le unità organizzative che partecipano al processo verso gli obiettivi stabiliti</a:t>
            </a:r>
          </a:p>
          <a:p>
            <a:pPr lvl="1"/>
            <a:r>
              <a:rPr lang="it-IT" dirty="0" smtClean="0">
                <a:latin typeface="Pompiere " panose="02000000000000000000" pitchFamily="2" charset="0"/>
              </a:rPr>
              <a:t>Promuovere il miglioramento del processo</a:t>
            </a:r>
          </a:p>
          <a:p>
            <a:r>
              <a:rPr lang="it-IT" dirty="0">
                <a:latin typeface="Pompiere " panose="02000000000000000000" pitchFamily="2" charset="0"/>
              </a:rPr>
              <a:t>Tendenzialmente si sceglie come </a:t>
            </a:r>
            <a:r>
              <a:rPr lang="it-IT" dirty="0" err="1">
                <a:latin typeface="Pompiere " panose="02000000000000000000" pitchFamily="2" charset="0"/>
              </a:rPr>
              <a:t>process</a:t>
            </a:r>
            <a:r>
              <a:rPr lang="it-IT" dirty="0">
                <a:latin typeface="Pompiere " panose="02000000000000000000" pitchFamily="2" charset="0"/>
              </a:rPr>
              <a:t> </a:t>
            </a:r>
            <a:r>
              <a:rPr lang="it-IT" dirty="0" err="1">
                <a:latin typeface="Pompiere " panose="02000000000000000000" pitchFamily="2" charset="0"/>
              </a:rPr>
              <a:t>owner</a:t>
            </a:r>
            <a:r>
              <a:rPr lang="it-IT" dirty="0">
                <a:latin typeface="Pompiere " panose="02000000000000000000" pitchFamily="2" charset="0"/>
              </a:rPr>
              <a:t> il responsabile della funzione che risulta maggiormente coinvolta nel </a:t>
            </a:r>
            <a:r>
              <a:rPr lang="it-IT" dirty="0" smtClean="0">
                <a:latin typeface="Pompiere " panose="02000000000000000000" pitchFamily="2" charset="0"/>
              </a:rPr>
              <a:t>processo. È un </a:t>
            </a:r>
            <a:r>
              <a:rPr lang="it-IT" dirty="0">
                <a:latin typeface="Pompiere " panose="02000000000000000000" pitchFamily="2" charset="0"/>
              </a:rPr>
              <a:t>gestore di commessa </a:t>
            </a:r>
            <a:r>
              <a:rPr lang="it-IT" dirty="0" smtClean="0">
                <a:latin typeface="Pompiere " panose="02000000000000000000" pitchFamily="2" charset="0"/>
              </a:rPr>
              <a:t>per </a:t>
            </a:r>
            <a:r>
              <a:rPr lang="it-IT" dirty="0">
                <a:latin typeface="Pompiere " panose="02000000000000000000" pitchFamily="2" charset="0"/>
              </a:rPr>
              <a:t>rispettare le date di consegna</a:t>
            </a:r>
          </a:p>
          <a:p>
            <a:endParaRPr lang="it-IT" dirty="0">
              <a:latin typeface="Pompiere " panose="02000000000000000000" pitchFamily="2" charset="0"/>
            </a:endParaRPr>
          </a:p>
          <a:p>
            <a:pPr marL="0" indent="0">
              <a:buNone/>
            </a:pPr>
            <a:endParaRPr lang="it-IT" dirty="0" smtClean="0">
              <a:latin typeface="Pompiere " panose="02000000000000000000" pitchFamily="2" charset="0"/>
            </a:endParaRPr>
          </a:p>
        </p:txBody>
      </p:sp>
    </p:spTree>
    <p:extLst>
      <p:ext uri="{BB962C8B-B14F-4D97-AF65-F5344CB8AC3E}">
        <p14:creationId xmlns:p14="http://schemas.microsoft.com/office/powerpoint/2010/main" val="2324961702"/>
      </p:ext>
    </p:extLst>
  </p:cSld>
  <p:clrMapOvr>
    <a:masterClrMapping/>
  </p:clrMapOvr>
  <p:transition>
    <p:dissolve/>
    <p:sndAc>
      <p:stSnd>
        <p:snd r:embed="rId2" name="click.wav"/>
      </p:stSnd>
    </p:sndAc>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539552" y="692696"/>
            <a:ext cx="8229600" cy="1143000"/>
          </a:xfrm>
        </p:spPr>
        <p:txBody>
          <a:bodyPr/>
          <a:lstStyle/>
          <a:p>
            <a:r>
              <a:rPr lang="it-IT" sz="3600" dirty="0">
                <a:latin typeface="Cubic" panose="02000000000000000000" pitchFamily="2" charset="0"/>
              </a:rPr>
              <a:t>4</a:t>
            </a:r>
            <a:r>
              <a:rPr lang="it-IT" sz="3600" dirty="0" smtClean="0">
                <a:latin typeface="Cubic" panose="02000000000000000000" pitchFamily="2" charset="0"/>
              </a:rPr>
              <a:t>° </a:t>
            </a:r>
            <a:r>
              <a:rPr lang="it-IT" sz="3600" dirty="0" smtClean="0">
                <a:latin typeface="Cubic" panose="02000000000000000000" pitchFamily="2" charset="0"/>
              </a:rPr>
              <a:t>principio </a:t>
            </a:r>
            <a:r>
              <a:rPr lang="it-IT" sz="3600" dirty="0" smtClean="0">
                <a:latin typeface="Cubic" panose="02000000000000000000" pitchFamily="2" charset="0"/>
              </a:rPr>
              <a:t>– Bilanciare l’utilizzo delle logiche pull e </a:t>
            </a:r>
            <a:r>
              <a:rPr lang="it-IT" sz="3600" dirty="0" err="1" smtClean="0">
                <a:latin typeface="Cubic" panose="02000000000000000000" pitchFamily="2" charset="0"/>
              </a:rPr>
              <a:t>push</a:t>
            </a:r>
            <a:r>
              <a:rPr lang="it-IT" sz="3600" dirty="0" smtClean="0">
                <a:latin typeface="Cubic" panose="02000000000000000000" pitchFamily="2" charset="0"/>
              </a:rPr>
              <a:t> </a:t>
            </a:r>
            <a:endParaRPr lang="it-IT" sz="3600" dirty="0">
              <a:latin typeface="Cubic" panose="02000000000000000000" pitchFamily="2" charset="0"/>
            </a:endParaRPr>
          </a:p>
        </p:txBody>
      </p:sp>
      <p:sp>
        <p:nvSpPr>
          <p:cNvPr id="3" name="Segnaposto contenuto 2"/>
          <p:cNvSpPr>
            <a:spLocks noGrp="1"/>
          </p:cNvSpPr>
          <p:nvPr>
            <p:ph idx="1"/>
          </p:nvPr>
        </p:nvSpPr>
        <p:spPr>
          <a:xfrm>
            <a:off x="467544" y="1988840"/>
            <a:ext cx="8229600" cy="4525963"/>
          </a:xfrm>
        </p:spPr>
        <p:txBody>
          <a:bodyPr>
            <a:normAutofit fontScale="92500" lnSpcReduction="10000"/>
          </a:bodyPr>
          <a:lstStyle/>
          <a:p>
            <a:r>
              <a:rPr lang="it-IT" dirty="0" smtClean="0">
                <a:latin typeface="Pompiere " panose="02000000000000000000" pitchFamily="2" charset="0"/>
              </a:rPr>
              <a:t>Bilanciare due logiche distinte di gestione del processo:</a:t>
            </a:r>
          </a:p>
          <a:p>
            <a:pPr lvl="1"/>
            <a:r>
              <a:rPr lang="it-IT" dirty="0" smtClean="0">
                <a:latin typeface="Pompiere " panose="02000000000000000000" pitchFamily="2" charset="0"/>
              </a:rPr>
              <a:t>Logica pull: avviare le attività quando un cliente richiede effettivamente l’output del processo</a:t>
            </a:r>
          </a:p>
          <a:p>
            <a:pPr lvl="1"/>
            <a:r>
              <a:rPr lang="it-IT" dirty="0" smtClean="0">
                <a:latin typeface="Pompiere " panose="02000000000000000000" pitchFamily="2" charset="0"/>
              </a:rPr>
              <a:t>Logica di </a:t>
            </a:r>
            <a:r>
              <a:rPr lang="it-IT" dirty="0" err="1" smtClean="0">
                <a:latin typeface="Pompiere " panose="02000000000000000000" pitchFamily="2" charset="0"/>
              </a:rPr>
              <a:t>push</a:t>
            </a:r>
            <a:r>
              <a:rPr lang="it-IT" dirty="0" smtClean="0">
                <a:latin typeface="Pompiere " panose="02000000000000000000" pitchFamily="2" charset="0"/>
              </a:rPr>
              <a:t>: pianificare e attivare il processo in anticipo rispetto alle esigenze del richiedente.</a:t>
            </a:r>
          </a:p>
          <a:p>
            <a:pPr marL="57150" indent="0">
              <a:buNone/>
            </a:pPr>
            <a:r>
              <a:rPr lang="it-IT" dirty="0" smtClean="0">
                <a:latin typeface="Pompiere " panose="02000000000000000000" pitchFamily="2" charset="0"/>
              </a:rPr>
              <a:t>È possibile prevedere l’entità della domanda?</a:t>
            </a:r>
          </a:p>
          <a:p>
            <a:pPr marL="57150" indent="0">
              <a:buNone/>
            </a:pPr>
            <a:r>
              <a:rPr lang="it-IT" dirty="0" smtClean="0">
                <a:latin typeface="Pompiere " panose="02000000000000000000" pitchFamily="2" charset="0"/>
              </a:rPr>
              <a:t>È necessario puntare sulla capacità e rapidità di risposta dell’azienda a variazioni quantitative e qualitative della domanda del cliente?</a:t>
            </a:r>
          </a:p>
        </p:txBody>
      </p:sp>
    </p:spTree>
    <p:extLst>
      <p:ext uri="{BB962C8B-B14F-4D97-AF65-F5344CB8AC3E}">
        <p14:creationId xmlns:p14="http://schemas.microsoft.com/office/powerpoint/2010/main" val="1328165232"/>
      </p:ext>
    </p:extLst>
  </p:cSld>
  <p:clrMapOvr>
    <a:masterClrMapping/>
  </p:clrMapOvr>
  <p:transition>
    <p:dissolve/>
    <p:sndAc>
      <p:stSnd>
        <p:snd r:embed="rId2" name="click.wav"/>
      </p:stSnd>
    </p:sndAc>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539552" y="548680"/>
            <a:ext cx="8229600" cy="1143000"/>
          </a:xfrm>
        </p:spPr>
        <p:txBody>
          <a:bodyPr/>
          <a:lstStyle/>
          <a:p>
            <a:r>
              <a:rPr lang="it-IT" sz="2800" dirty="0" smtClean="0">
                <a:latin typeface="Cubic" panose="02000000000000000000" pitchFamily="2" charset="0"/>
              </a:rPr>
              <a:t>5° </a:t>
            </a:r>
            <a:r>
              <a:rPr lang="it-IT" sz="2800" dirty="0" smtClean="0">
                <a:latin typeface="Cubic" panose="02000000000000000000" pitchFamily="2" charset="0"/>
              </a:rPr>
              <a:t>principio </a:t>
            </a:r>
            <a:r>
              <a:rPr lang="it-IT" sz="2800" dirty="0" smtClean="0">
                <a:latin typeface="Cubic" panose="02000000000000000000" pitchFamily="2" charset="0"/>
              </a:rPr>
              <a:t>– decentrare i processi di supporto e la gestione delle informazioni</a:t>
            </a:r>
            <a:endParaRPr lang="it-IT" sz="2800" dirty="0">
              <a:latin typeface="Cubic" panose="02000000000000000000" pitchFamily="2" charset="0"/>
            </a:endParaRPr>
          </a:p>
        </p:txBody>
      </p:sp>
      <p:sp>
        <p:nvSpPr>
          <p:cNvPr id="3" name="Segnaposto contenuto 2"/>
          <p:cNvSpPr>
            <a:spLocks noGrp="1"/>
          </p:cNvSpPr>
          <p:nvPr>
            <p:ph idx="1"/>
          </p:nvPr>
        </p:nvSpPr>
        <p:spPr>
          <a:xfrm>
            <a:off x="467544" y="1916832"/>
            <a:ext cx="8229600" cy="4525963"/>
          </a:xfrm>
        </p:spPr>
        <p:txBody>
          <a:bodyPr>
            <a:normAutofit lnSpcReduction="10000"/>
          </a:bodyPr>
          <a:lstStyle/>
          <a:p>
            <a:r>
              <a:rPr lang="it-IT" dirty="0" smtClean="0">
                <a:latin typeface="Pompiere " panose="02000000000000000000" pitchFamily="2" charset="0"/>
              </a:rPr>
              <a:t>Operativamente significa fare in modo che i processi di supporto vengano svolti direttamente da chi si occupa dei processi primari. Le informazioni generate dai processi di supporto sono gestite direttamente nel processo primario.</a:t>
            </a:r>
          </a:p>
          <a:p>
            <a:r>
              <a:rPr lang="it-IT" dirty="0" smtClean="0">
                <a:latin typeface="Pompiere " panose="02000000000000000000" pitchFamily="2" charset="0"/>
              </a:rPr>
              <a:t>Es. un </a:t>
            </a:r>
            <a:r>
              <a:rPr lang="it-IT" dirty="0" err="1" smtClean="0">
                <a:latin typeface="Pompiere " panose="02000000000000000000" pitchFamily="2" charset="0"/>
              </a:rPr>
              <a:t>project</a:t>
            </a:r>
            <a:r>
              <a:rPr lang="it-IT" dirty="0" smtClean="0">
                <a:latin typeface="Pompiere " panose="02000000000000000000" pitchFamily="2" charset="0"/>
              </a:rPr>
              <a:t> manager che in uno studio tecnico che opera su commessa che </a:t>
            </a:r>
            <a:r>
              <a:rPr lang="it-IT" dirty="0" smtClean="0">
                <a:latin typeface="Pompiere " panose="02000000000000000000" pitchFamily="2" charset="0"/>
              </a:rPr>
              <a:t>svolge </a:t>
            </a:r>
            <a:r>
              <a:rPr lang="it-IT" dirty="0" smtClean="0">
                <a:latin typeface="Pompiere " panose="02000000000000000000" pitchFamily="2" charset="0"/>
              </a:rPr>
              <a:t>attività di carattere </a:t>
            </a:r>
            <a:r>
              <a:rPr lang="it-IT" dirty="0" smtClean="0">
                <a:latin typeface="Pompiere " panose="02000000000000000000" pitchFamily="2" charset="0"/>
              </a:rPr>
              <a:t>amministrativo come l’elaborazione della parcella </a:t>
            </a:r>
            <a:r>
              <a:rPr lang="it-IT" dirty="0" smtClean="0">
                <a:latin typeface="Pompiere " panose="02000000000000000000" pitchFamily="2" charset="0"/>
              </a:rPr>
              <a:t>(es. 11 e 12)</a:t>
            </a:r>
          </a:p>
        </p:txBody>
      </p:sp>
    </p:spTree>
    <p:extLst>
      <p:ext uri="{BB962C8B-B14F-4D97-AF65-F5344CB8AC3E}">
        <p14:creationId xmlns:p14="http://schemas.microsoft.com/office/powerpoint/2010/main" val="3790508048"/>
      </p:ext>
    </p:extLst>
  </p:cSld>
  <p:clrMapOvr>
    <a:masterClrMapping/>
  </p:clrMapOvr>
  <p:transition>
    <p:dissolve/>
    <p:sndAc>
      <p:stSnd>
        <p:snd r:embed="rId2" name="click.wav"/>
      </p:stSnd>
    </p:sndAc>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539552" y="476672"/>
            <a:ext cx="8229600" cy="1143000"/>
          </a:xfrm>
        </p:spPr>
        <p:txBody>
          <a:bodyPr/>
          <a:lstStyle/>
          <a:p>
            <a:r>
              <a:rPr lang="it-IT" sz="2400" dirty="0">
                <a:latin typeface="Cubic" panose="02000000000000000000" pitchFamily="2" charset="0"/>
              </a:rPr>
              <a:t>6</a:t>
            </a:r>
            <a:r>
              <a:rPr lang="it-IT" sz="2400" dirty="0" smtClean="0">
                <a:latin typeface="Cubic" panose="02000000000000000000" pitchFamily="2" charset="0"/>
              </a:rPr>
              <a:t>° </a:t>
            </a:r>
            <a:r>
              <a:rPr lang="it-IT" sz="2400" dirty="0" smtClean="0">
                <a:latin typeface="Cubic" panose="02000000000000000000" pitchFamily="2" charset="0"/>
              </a:rPr>
              <a:t>principio </a:t>
            </a:r>
            <a:r>
              <a:rPr lang="it-IT" sz="2400" dirty="0" smtClean="0">
                <a:latin typeface="Cubic" panose="02000000000000000000" pitchFamily="2" charset="0"/>
              </a:rPr>
              <a:t>– Usare le tecnologie dell’informazione e della comunicazione per ridisegnare i processi</a:t>
            </a:r>
            <a:endParaRPr lang="it-IT" sz="2400" dirty="0">
              <a:latin typeface="Cubic" panose="02000000000000000000" pitchFamily="2" charset="0"/>
            </a:endParaRPr>
          </a:p>
        </p:txBody>
      </p:sp>
      <p:sp>
        <p:nvSpPr>
          <p:cNvPr id="3" name="Segnaposto contenuto 2"/>
          <p:cNvSpPr>
            <a:spLocks noGrp="1"/>
          </p:cNvSpPr>
          <p:nvPr>
            <p:ph idx="1"/>
          </p:nvPr>
        </p:nvSpPr>
        <p:spPr/>
        <p:txBody>
          <a:bodyPr>
            <a:normAutofit fontScale="70000" lnSpcReduction="20000"/>
          </a:bodyPr>
          <a:lstStyle/>
          <a:p>
            <a:r>
              <a:rPr lang="it-IT" dirty="0" smtClean="0">
                <a:latin typeface="Pompiere " panose="02000000000000000000" pitchFamily="2" charset="0"/>
              </a:rPr>
              <a:t>Con l’obiettivo da ridisegnare i processi, migliorare il coordinamento e accelerare la risoluzione dei problemi.</a:t>
            </a:r>
          </a:p>
          <a:p>
            <a:r>
              <a:rPr lang="it-IT" dirty="0" smtClean="0">
                <a:latin typeface="Pompiere " panose="02000000000000000000" pitchFamily="2" charset="0"/>
              </a:rPr>
              <a:t>Vantaggi:</a:t>
            </a:r>
          </a:p>
          <a:p>
            <a:pPr lvl="1"/>
            <a:r>
              <a:rPr lang="it-IT" dirty="0" smtClean="0">
                <a:latin typeface="Pompiere " panose="02000000000000000000" pitchFamily="2" charset="0"/>
              </a:rPr>
              <a:t>Aiutano a trasformare processi destrutturati in transazioni formalizzate (es. sistemi ad hoc per gestire iter autorizzativi)</a:t>
            </a:r>
          </a:p>
          <a:p>
            <a:pPr lvl="1"/>
            <a:r>
              <a:rPr lang="it-IT" dirty="0" smtClean="0">
                <a:latin typeface="Pompiere " panose="02000000000000000000" pitchFamily="2" charset="0"/>
              </a:rPr>
              <a:t>Introducono nella gestione  aziendale maggiore informazione e maggiore capacità di analisi (per analisi e previsioni)</a:t>
            </a:r>
          </a:p>
          <a:p>
            <a:pPr lvl="1"/>
            <a:r>
              <a:rPr lang="it-IT" dirty="0" smtClean="0">
                <a:latin typeface="Pompiere " panose="02000000000000000000" pitchFamily="2" charset="0"/>
              </a:rPr>
              <a:t>Consentono l’accumulazione di dati e conoscenza (favorendo sfruttamento dell’esperienza passata)</a:t>
            </a:r>
          </a:p>
          <a:p>
            <a:pPr lvl="1"/>
            <a:r>
              <a:rPr lang="it-IT" dirty="0" smtClean="0">
                <a:latin typeface="Pompiere " panose="02000000000000000000" pitchFamily="2" charset="0"/>
              </a:rPr>
              <a:t>Consentono il trasferimento dei dati su lunghe distanze </a:t>
            </a:r>
          </a:p>
          <a:p>
            <a:pPr lvl="1"/>
            <a:r>
              <a:rPr lang="it-IT" dirty="0" smtClean="0">
                <a:latin typeface="Pompiere " panose="02000000000000000000" pitchFamily="2" charset="0"/>
              </a:rPr>
              <a:t>Consentono un maggior controllo di input, stato delle attività e output del processo </a:t>
            </a:r>
          </a:p>
          <a:p>
            <a:pPr lvl="1"/>
            <a:r>
              <a:rPr lang="it-IT" dirty="0" smtClean="0">
                <a:latin typeface="Pompiere " panose="02000000000000000000" pitchFamily="2" charset="0"/>
              </a:rPr>
              <a:t>Possono sostituire il lavoro dell’uomo (in particolare quello ripetitivo)</a:t>
            </a:r>
          </a:p>
          <a:p>
            <a:pPr lvl="1"/>
            <a:endParaRPr lang="it-IT" dirty="0" smtClean="0">
              <a:latin typeface="Pompiere " panose="02000000000000000000" pitchFamily="2" charset="0"/>
            </a:endParaRPr>
          </a:p>
        </p:txBody>
      </p:sp>
    </p:spTree>
    <p:extLst>
      <p:ext uri="{BB962C8B-B14F-4D97-AF65-F5344CB8AC3E}">
        <p14:creationId xmlns:p14="http://schemas.microsoft.com/office/powerpoint/2010/main" val="1466015100"/>
      </p:ext>
    </p:extLst>
  </p:cSld>
  <p:clrMapOvr>
    <a:masterClrMapping/>
  </p:clrMapOvr>
  <p:transition>
    <p:dissolve/>
    <p:sndAc>
      <p:stSnd>
        <p:snd r:embed="rId2" name="click.wav"/>
      </p:stSnd>
    </p:sndAc>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539552" y="476672"/>
            <a:ext cx="8229600" cy="1143000"/>
          </a:xfrm>
        </p:spPr>
        <p:txBody>
          <a:bodyPr/>
          <a:lstStyle/>
          <a:p>
            <a:r>
              <a:rPr lang="it-IT" sz="2400" dirty="0" smtClean="0">
                <a:latin typeface="Cubic" panose="02000000000000000000" pitchFamily="2" charset="0"/>
              </a:rPr>
              <a:t>7° </a:t>
            </a:r>
            <a:r>
              <a:rPr lang="it-IT" sz="2400" dirty="0" smtClean="0">
                <a:latin typeface="Cubic" panose="02000000000000000000" pitchFamily="2" charset="0"/>
              </a:rPr>
              <a:t>principio </a:t>
            </a:r>
            <a:r>
              <a:rPr lang="it-IT" sz="2400" dirty="0" smtClean="0">
                <a:latin typeface="Cubic" panose="02000000000000000000" pitchFamily="2" charset="0"/>
              </a:rPr>
              <a:t>– ricomporre le attività frammentate</a:t>
            </a:r>
            <a:endParaRPr lang="it-IT" sz="2400" dirty="0">
              <a:latin typeface="Cubic" panose="02000000000000000000" pitchFamily="2" charset="0"/>
            </a:endParaRPr>
          </a:p>
        </p:txBody>
      </p:sp>
      <p:sp>
        <p:nvSpPr>
          <p:cNvPr id="3" name="Segnaposto contenuto 2"/>
          <p:cNvSpPr>
            <a:spLocks noGrp="1"/>
          </p:cNvSpPr>
          <p:nvPr>
            <p:ph idx="1"/>
          </p:nvPr>
        </p:nvSpPr>
        <p:spPr/>
        <p:txBody>
          <a:bodyPr>
            <a:normAutofit fontScale="85000" lnSpcReduction="20000"/>
          </a:bodyPr>
          <a:lstStyle/>
          <a:p>
            <a:r>
              <a:rPr lang="it-IT" dirty="0" smtClean="0">
                <a:latin typeface="Pompiere " panose="02000000000000000000" pitchFamily="2" charset="0"/>
              </a:rPr>
              <a:t>Fa riferimento a quelle attività svolte da unità organizzative e individui differenti</a:t>
            </a:r>
          </a:p>
          <a:p>
            <a:r>
              <a:rPr lang="it-IT" dirty="0" smtClean="0">
                <a:latin typeface="Pompiere " panose="02000000000000000000" pitchFamily="2" charset="0"/>
              </a:rPr>
              <a:t>La specializzazione orizzontale considera la parcellizzazione dei compiti, a cui corrisponde l’integrazione delle attività in un ruolo mediante il concetto di job </a:t>
            </a:r>
            <a:r>
              <a:rPr lang="it-IT" dirty="0" err="1" smtClean="0">
                <a:latin typeface="Pompiere " panose="02000000000000000000" pitchFamily="2" charset="0"/>
              </a:rPr>
              <a:t>enlargement</a:t>
            </a:r>
            <a:r>
              <a:rPr lang="it-IT" dirty="0" smtClean="0">
                <a:latin typeface="Pompiere " panose="02000000000000000000" pitchFamily="2" charset="0"/>
              </a:rPr>
              <a:t>.</a:t>
            </a:r>
          </a:p>
          <a:p>
            <a:r>
              <a:rPr lang="it-IT" dirty="0" smtClean="0">
                <a:latin typeface="Pompiere " panose="02000000000000000000" pitchFamily="2" charset="0"/>
              </a:rPr>
              <a:t>Tale aspetto riguarda il raggruppamento di attività esecutive eterogenee che richiedono conoscenze differenziate e che di solito sono sequenziali o comunque collegate.</a:t>
            </a:r>
          </a:p>
          <a:p>
            <a:r>
              <a:rPr lang="it-IT" dirty="0" smtClean="0">
                <a:latin typeface="Pompiere " panose="02000000000000000000" pitchFamily="2" charset="0"/>
              </a:rPr>
              <a:t>Per evitare che le attività si frammentino e ridurre la specializzazione verticale abbiamo parlato di job </a:t>
            </a:r>
            <a:r>
              <a:rPr lang="it-IT" dirty="0" err="1" smtClean="0">
                <a:latin typeface="Pompiere " panose="02000000000000000000" pitchFamily="2" charset="0"/>
              </a:rPr>
              <a:t>enrichement</a:t>
            </a:r>
            <a:r>
              <a:rPr lang="it-IT" dirty="0" smtClean="0">
                <a:latin typeface="Pompiere " panose="02000000000000000000" pitchFamily="2" charset="0"/>
              </a:rPr>
              <a:t>.</a:t>
            </a:r>
          </a:p>
        </p:txBody>
      </p:sp>
    </p:spTree>
    <p:extLst>
      <p:ext uri="{BB962C8B-B14F-4D97-AF65-F5344CB8AC3E}">
        <p14:creationId xmlns:p14="http://schemas.microsoft.com/office/powerpoint/2010/main" val="4064230743"/>
      </p:ext>
    </p:extLst>
  </p:cSld>
  <p:clrMapOvr>
    <a:masterClrMapping/>
  </p:clrMapOvr>
  <p:transition>
    <p:dissolve/>
    <p:sndAc>
      <p:stSnd>
        <p:snd r:embed="rId2" name="click.wav"/>
      </p:stSnd>
    </p:sndAc>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539552" y="476672"/>
            <a:ext cx="8229600" cy="1143000"/>
          </a:xfrm>
        </p:spPr>
        <p:txBody>
          <a:bodyPr/>
          <a:lstStyle/>
          <a:p>
            <a:r>
              <a:rPr lang="it-IT" sz="2400" dirty="0" smtClean="0">
                <a:latin typeface="Cubic" panose="02000000000000000000" pitchFamily="2" charset="0"/>
              </a:rPr>
              <a:t>8° principio – introduzione della delega decisionale</a:t>
            </a:r>
            <a:endParaRPr lang="it-IT" sz="2400" dirty="0">
              <a:latin typeface="Cubic" panose="02000000000000000000" pitchFamily="2" charset="0"/>
            </a:endParaRPr>
          </a:p>
        </p:txBody>
      </p:sp>
      <p:sp>
        <p:nvSpPr>
          <p:cNvPr id="3" name="Segnaposto contenuto 2"/>
          <p:cNvSpPr>
            <a:spLocks noGrp="1"/>
          </p:cNvSpPr>
          <p:nvPr>
            <p:ph idx="1"/>
          </p:nvPr>
        </p:nvSpPr>
        <p:spPr/>
        <p:txBody>
          <a:bodyPr>
            <a:normAutofit/>
          </a:bodyPr>
          <a:lstStyle/>
          <a:p>
            <a:r>
              <a:rPr lang="it-IT" dirty="0" smtClean="0">
                <a:latin typeface="Pompiere " panose="02000000000000000000" pitchFamily="2" charset="0"/>
              </a:rPr>
              <a:t>Inserito per favorire la rapida risoluzione dei problemi a livello locale, evitando continui ricorsi alla gerarchia. In questo modo è possibile scegliere in relativa autonomia tra alternative  di comportamento e modalità organizzative del proprio lavoro</a:t>
            </a:r>
          </a:p>
        </p:txBody>
      </p:sp>
    </p:spTree>
    <p:extLst>
      <p:ext uri="{BB962C8B-B14F-4D97-AF65-F5344CB8AC3E}">
        <p14:creationId xmlns:p14="http://schemas.microsoft.com/office/powerpoint/2010/main" val="144201167"/>
      </p:ext>
    </p:extLst>
  </p:cSld>
  <p:clrMapOvr>
    <a:masterClrMapping/>
  </p:clrMapOvr>
  <p:transition>
    <p:dissolve/>
    <p:sndAc>
      <p:stSnd>
        <p:snd r:embed="rId2" name="click.wav"/>
      </p:stSnd>
    </p:sndAc>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539552" y="476672"/>
            <a:ext cx="8229600" cy="1143000"/>
          </a:xfrm>
        </p:spPr>
        <p:txBody>
          <a:bodyPr/>
          <a:lstStyle/>
          <a:p>
            <a:r>
              <a:rPr lang="it-IT" sz="2400" dirty="0" smtClean="0">
                <a:latin typeface="Cubic" panose="02000000000000000000" pitchFamily="2" charset="0"/>
              </a:rPr>
              <a:t>9° principio – realizzare un’organizzazione snella</a:t>
            </a:r>
            <a:endParaRPr lang="it-IT" sz="2400" dirty="0">
              <a:latin typeface="Cubic" panose="02000000000000000000" pitchFamily="2" charset="0"/>
            </a:endParaRPr>
          </a:p>
        </p:txBody>
      </p:sp>
      <p:sp>
        <p:nvSpPr>
          <p:cNvPr id="3" name="Segnaposto contenuto 2"/>
          <p:cNvSpPr>
            <a:spLocks noGrp="1"/>
          </p:cNvSpPr>
          <p:nvPr>
            <p:ph idx="1"/>
          </p:nvPr>
        </p:nvSpPr>
        <p:spPr/>
        <p:txBody>
          <a:bodyPr>
            <a:normAutofit fontScale="70000" lnSpcReduction="20000"/>
          </a:bodyPr>
          <a:lstStyle/>
          <a:p>
            <a:r>
              <a:rPr lang="it-IT" dirty="0" smtClean="0">
                <a:latin typeface="Pompiere " panose="02000000000000000000" pitchFamily="2" charset="0"/>
              </a:rPr>
              <a:t>Quando la dimensione orizzontale prevale su quella verticale, ovvero non sono presenti eccessivi livelli gerarchici si parla di </a:t>
            </a:r>
            <a:r>
              <a:rPr lang="it-IT" dirty="0" err="1" smtClean="0">
                <a:latin typeface="Pompiere " panose="02000000000000000000" pitchFamily="2" charset="0"/>
              </a:rPr>
              <a:t>lean</a:t>
            </a:r>
            <a:r>
              <a:rPr lang="it-IT" dirty="0" smtClean="0">
                <a:latin typeface="Pompiere " panose="02000000000000000000" pitchFamily="2" charset="0"/>
              </a:rPr>
              <a:t> </a:t>
            </a:r>
            <a:r>
              <a:rPr lang="it-IT" dirty="0" err="1" smtClean="0">
                <a:latin typeface="Pompiere " panose="02000000000000000000" pitchFamily="2" charset="0"/>
              </a:rPr>
              <a:t>organization</a:t>
            </a:r>
            <a:r>
              <a:rPr lang="it-IT" dirty="0" smtClean="0">
                <a:latin typeface="Pompiere " panose="02000000000000000000" pitchFamily="2" charset="0"/>
              </a:rPr>
              <a:t>. Questo principio è collegato al precedente, in quanto serve meno gerarchia se la delega decisionale riduce la necessità di controllare il lavoro e solleva il management dalla risoluzione dei problemi spiccioli.</a:t>
            </a:r>
          </a:p>
          <a:p>
            <a:r>
              <a:rPr lang="it-IT" dirty="0" smtClean="0">
                <a:latin typeface="Pompiere " panose="02000000000000000000" pitchFamily="2" charset="0"/>
              </a:rPr>
              <a:t>Questo riduce gli enti di staff: la ricomposizione delle attività attraverso il job </a:t>
            </a:r>
            <a:r>
              <a:rPr lang="it-IT" dirty="0" err="1" smtClean="0">
                <a:latin typeface="Pompiere " panose="02000000000000000000" pitchFamily="2" charset="0"/>
              </a:rPr>
              <a:t>enrichment</a:t>
            </a:r>
            <a:r>
              <a:rPr lang="it-IT" dirty="0" smtClean="0">
                <a:latin typeface="Pompiere " panose="02000000000000000000" pitchFamily="2" charset="0"/>
              </a:rPr>
              <a:t>/</a:t>
            </a:r>
            <a:r>
              <a:rPr lang="it-IT" dirty="0" err="1" smtClean="0">
                <a:latin typeface="Pompiere " panose="02000000000000000000" pitchFamily="2" charset="0"/>
              </a:rPr>
              <a:t>enlargement</a:t>
            </a:r>
            <a:r>
              <a:rPr lang="it-IT" dirty="0" smtClean="0">
                <a:latin typeface="Pompiere " panose="02000000000000000000" pitchFamily="2" charset="0"/>
              </a:rPr>
              <a:t> riducono la necessità che le attività di supporto siano svolte da unità specializzate.</a:t>
            </a:r>
          </a:p>
          <a:p>
            <a:r>
              <a:rPr lang="it-IT" dirty="0" smtClean="0">
                <a:latin typeface="Pompiere " panose="02000000000000000000" pitchFamily="2" charset="0"/>
              </a:rPr>
              <a:t>Comprimendo i livelli gerarchici intermedi, il vertice aziendale si avvicina ai processi primari dell’impresa, capendone meglio le problematiche.</a:t>
            </a:r>
          </a:p>
        </p:txBody>
      </p:sp>
    </p:spTree>
    <p:extLst>
      <p:ext uri="{BB962C8B-B14F-4D97-AF65-F5344CB8AC3E}">
        <p14:creationId xmlns:p14="http://schemas.microsoft.com/office/powerpoint/2010/main" val="859082379"/>
      </p:ext>
    </p:extLst>
  </p:cSld>
  <p:clrMapOvr>
    <a:masterClrMapping/>
  </p:clrMapOvr>
  <p:transition>
    <p:dissolve/>
    <p:sndAc>
      <p:stSnd>
        <p:snd r:embed="rId2" name="click.wav"/>
      </p:stSnd>
    </p:sndAc>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800" dirty="0" smtClean="0"/>
              <a:t>Il ruolo delle tecnologie informatiche nell’organizzazione per processi</a:t>
            </a:r>
            <a:endParaRPr lang="it-IT" sz="2800" dirty="0"/>
          </a:p>
        </p:txBody>
      </p:sp>
      <p:sp>
        <p:nvSpPr>
          <p:cNvPr id="3" name="Segnaposto contenuto 2"/>
          <p:cNvSpPr>
            <a:spLocks noGrp="1"/>
          </p:cNvSpPr>
          <p:nvPr>
            <p:ph sz="half" idx="1"/>
          </p:nvPr>
        </p:nvSpPr>
        <p:spPr>
          <a:xfrm>
            <a:off x="762000" y="1905000"/>
            <a:ext cx="7698432" cy="4038600"/>
          </a:xfrm>
        </p:spPr>
        <p:txBody>
          <a:bodyPr/>
          <a:lstStyle/>
          <a:p>
            <a:pPr algn="just"/>
            <a:r>
              <a:rPr lang="it-IT" sz="2000" dirty="0" smtClean="0"/>
              <a:t>Le ICT hanno un impatto molto forte sul </a:t>
            </a:r>
            <a:r>
              <a:rPr lang="it-IT" sz="2000" b="1" dirty="0" smtClean="0">
                <a:solidFill>
                  <a:srgbClr val="FF0000"/>
                </a:solidFill>
              </a:rPr>
              <a:t>coordinamento</a:t>
            </a:r>
            <a:r>
              <a:rPr lang="it-IT" sz="2000" dirty="0" smtClean="0"/>
              <a:t>: rendono rapida e meno costosa l’interazione dei membri dell’organizzazione tra loro e con soggetti esterni (clienti e fornitori). </a:t>
            </a:r>
          </a:p>
          <a:p>
            <a:pPr lvl="1" algn="just"/>
            <a:r>
              <a:rPr lang="it-IT" sz="2000" dirty="0" smtClean="0"/>
              <a:t>Posta elettronica, intranet, extranet, telefonia cellulare, videoconferenze e altre tecnologie ancora consentono mutuo adattamento e interazione diretta.</a:t>
            </a:r>
          </a:p>
          <a:p>
            <a:pPr lvl="1" algn="just">
              <a:buNone/>
            </a:pPr>
            <a:endParaRPr lang="it-IT" sz="2000" dirty="0" smtClean="0"/>
          </a:p>
          <a:p>
            <a:pPr algn="just"/>
            <a:r>
              <a:rPr lang="it-IT" sz="2000" dirty="0" smtClean="0"/>
              <a:t>Le tecnologie informatiche consentono processi decisionali rapidi ed efficaci anche se geograficamente dispersi. Dal punto di vista della gestione per processi viene favorita l’integrazione grazie all’eliminazione delle barriere organizzative e spaziali.</a:t>
            </a:r>
          </a:p>
          <a:p>
            <a:pPr>
              <a:buNone/>
            </a:pPr>
            <a:endParaRPr lang="it-IT" dirty="0"/>
          </a:p>
        </p:txBody>
      </p:sp>
    </p:spTree>
  </p:cSld>
  <p:clrMapOvr>
    <a:masterClrMapping/>
  </p:clrMapOvr>
  <p:transition>
    <p:dissolve/>
    <p:sndAc>
      <p:stSnd>
        <p:snd r:embed="rId2" name="click.wav"/>
      </p:stSnd>
    </p:sndAc>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800" dirty="0" smtClean="0"/>
              <a:t>Il ruolo delle tecnologie informatiche nell’organizzazione per processi</a:t>
            </a:r>
            <a:endParaRPr lang="it-IT" sz="2800" dirty="0"/>
          </a:p>
        </p:txBody>
      </p:sp>
      <p:sp>
        <p:nvSpPr>
          <p:cNvPr id="3" name="Segnaposto contenuto 2"/>
          <p:cNvSpPr>
            <a:spLocks noGrp="1"/>
          </p:cNvSpPr>
          <p:nvPr>
            <p:ph sz="half" idx="1"/>
          </p:nvPr>
        </p:nvSpPr>
        <p:spPr>
          <a:xfrm>
            <a:off x="762000" y="1905000"/>
            <a:ext cx="7698432" cy="4038600"/>
          </a:xfrm>
        </p:spPr>
        <p:txBody>
          <a:bodyPr/>
          <a:lstStyle/>
          <a:p>
            <a:pPr algn="just"/>
            <a:r>
              <a:rPr lang="it-IT" sz="2400" dirty="0" smtClean="0"/>
              <a:t>Un secondo impatto molto forte è sulla </a:t>
            </a:r>
            <a:r>
              <a:rPr lang="it-IT" sz="2400" b="1" dirty="0" smtClean="0">
                <a:solidFill>
                  <a:srgbClr val="FF0000"/>
                </a:solidFill>
              </a:rPr>
              <a:t>dimensione</a:t>
            </a:r>
            <a:r>
              <a:rPr lang="it-IT" sz="2400" dirty="0" smtClean="0"/>
              <a:t> delle organizzazioni. La spinta è verso organizzazioni più agili e più piccole. Infatti, le ICT consentono alle imprese di </a:t>
            </a:r>
            <a:r>
              <a:rPr lang="it-IT" sz="2400" dirty="0" err="1" smtClean="0"/>
              <a:t>esternalizzare</a:t>
            </a:r>
            <a:r>
              <a:rPr lang="it-IT" sz="2400" dirty="0" smtClean="0"/>
              <a:t> interi processi aziendali, garantendo istantanea visibilità sull’operato dei partner e dei fornitori. </a:t>
            </a:r>
          </a:p>
          <a:p>
            <a:pPr algn="just">
              <a:buNone/>
            </a:pPr>
            <a:endParaRPr lang="it-IT" sz="2000" dirty="0" smtClean="0"/>
          </a:p>
          <a:p>
            <a:pPr lvl="1" algn="just"/>
            <a:r>
              <a:rPr lang="it-IT" dirty="0" smtClean="0"/>
              <a:t>I sistemi di telerilevamento e di teleallarme rendono più agevole e meno rischioso il ricorso a servizi esterni di manutenzione e </a:t>
            </a:r>
            <a:r>
              <a:rPr lang="it-IT" dirty="0" err="1" smtClean="0"/>
              <a:t>facility</a:t>
            </a:r>
            <a:r>
              <a:rPr lang="it-IT" dirty="0" smtClean="0"/>
              <a:t> management.</a:t>
            </a:r>
          </a:p>
          <a:p>
            <a:pPr algn="just">
              <a:buNone/>
            </a:pPr>
            <a:endParaRPr lang="it-IT" sz="2400" dirty="0"/>
          </a:p>
        </p:txBody>
      </p:sp>
    </p:spTree>
  </p:cSld>
  <p:clrMapOvr>
    <a:masterClrMapping/>
  </p:clrMapOvr>
  <p:transition>
    <p:dissolve/>
    <p:sndAc>
      <p:stSnd>
        <p:snd r:embed="rId2" name="click.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p:cNvSpPr>
            <a:spLocks noGrp="1"/>
          </p:cNvSpPr>
          <p:nvPr>
            <p:ph type="title"/>
          </p:nvPr>
        </p:nvSpPr>
        <p:spPr>
          <a:xfrm>
            <a:off x="762000" y="533400"/>
            <a:ext cx="7696200" cy="735360"/>
          </a:xfrm>
        </p:spPr>
        <p:txBody>
          <a:bodyPr/>
          <a:lstStyle/>
          <a:p>
            <a:r>
              <a:rPr lang="it-IT" altLang="it-IT" b="1" dirty="0" smtClean="0"/>
              <a:t>In questa lezione impareremo...</a:t>
            </a:r>
            <a:endParaRPr lang="it-IT" altLang="it-IT" dirty="0" smtClean="0"/>
          </a:p>
        </p:txBody>
      </p:sp>
      <p:sp>
        <p:nvSpPr>
          <p:cNvPr id="3" name="Segnaposto contenuto 2"/>
          <p:cNvSpPr>
            <a:spLocks noGrp="1"/>
          </p:cNvSpPr>
          <p:nvPr>
            <p:ph idx="1"/>
          </p:nvPr>
        </p:nvSpPr>
        <p:spPr/>
        <p:txBody>
          <a:bodyPr/>
          <a:lstStyle/>
          <a:p>
            <a:r>
              <a:rPr lang="it-IT" dirty="0" smtClean="0">
                <a:solidFill>
                  <a:srgbClr val="000099"/>
                </a:solidFill>
                <a:effectLst>
                  <a:outerShdw blurRad="38100" dist="38100" dir="2700000" algn="tl">
                    <a:srgbClr val="000000">
                      <a:alpha val="43137"/>
                    </a:srgbClr>
                  </a:outerShdw>
                </a:effectLst>
              </a:rPr>
              <a:t>come scomporre i processi</a:t>
            </a:r>
          </a:p>
          <a:p>
            <a:r>
              <a:rPr lang="it-IT" dirty="0" smtClean="0">
                <a:solidFill>
                  <a:srgbClr val="000099"/>
                </a:solidFill>
                <a:effectLst>
                  <a:outerShdw blurRad="38100" dist="38100" dir="2700000" algn="tl">
                    <a:srgbClr val="000000">
                      <a:alpha val="43137"/>
                    </a:srgbClr>
                  </a:outerShdw>
                </a:effectLst>
              </a:rPr>
              <a:t>come si gestisce un’azienda per processi</a:t>
            </a:r>
          </a:p>
        </p:txBody>
      </p:sp>
    </p:spTree>
  </p:cSld>
  <p:clrMapOvr>
    <a:masterClrMapping/>
  </p:clrMapOvr>
  <p:transition>
    <p:dissolve/>
    <p:sndAc>
      <p:stSnd>
        <p:snd r:embed="rId2" name="click.wav"/>
      </p:stSnd>
    </p:sndAc>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800" dirty="0" smtClean="0"/>
              <a:t>Il ruolo delle tecnologie informatiche nell’organizzazione per processi</a:t>
            </a:r>
            <a:endParaRPr lang="it-IT" sz="2800" dirty="0"/>
          </a:p>
        </p:txBody>
      </p:sp>
      <p:sp>
        <p:nvSpPr>
          <p:cNvPr id="3" name="Segnaposto contenuto 2"/>
          <p:cNvSpPr>
            <a:spLocks noGrp="1"/>
          </p:cNvSpPr>
          <p:nvPr>
            <p:ph sz="half" idx="1"/>
          </p:nvPr>
        </p:nvSpPr>
        <p:spPr>
          <a:xfrm>
            <a:off x="762000" y="1905000"/>
            <a:ext cx="7698432" cy="4038600"/>
          </a:xfrm>
        </p:spPr>
        <p:txBody>
          <a:bodyPr/>
          <a:lstStyle/>
          <a:p>
            <a:pPr algn="just"/>
            <a:r>
              <a:rPr lang="it-IT" sz="1800" dirty="0" smtClean="0"/>
              <a:t>Lo sviluppo delle ICT consente un </a:t>
            </a:r>
            <a:r>
              <a:rPr lang="it-IT" sz="1800" b="1" dirty="0" smtClean="0">
                <a:solidFill>
                  <a:srgbClr val="FF0000"/>
                </a:solidFill>
              </a:rPr>
              <a:t>controllo</a:t>
            </a:r>
            <a:r>
              <a:rPr lang="it-IT" sz="1800" dirty="0" smtClean="0"/>
              <a:t> molto più capillare e centralizzato dell’organizzazione, quale effetto speculare del coordinamento. </a:t>
            </a:r>
          </a:p>
          <a:p>
            <a:pPr algn="just">
              <a:buNone/>
            </a:pPr>
            <a:endParaRPr lang="it-IT" sz="1800" dirty="0" smtClean="0"/>
          </a:p>
          <a:p>
            <a:pPr lvl="1" algn="just"/>
            <a:r>
              <a:rPr lang="it-IT" sz="1800" dirty="0" smtClean="0"/>
              <a:t>Da un lato la tecnologia consente agli individui di interagire meglio e dunque facilita il coordinamento per così dire orizzontale, la diffusione dell’informazione e della conoscenza e favorisce l’idea di un’organizzazione più partecipativa, motivante e relazionale. </a:t>
            </a:r>
          </a:p>
          <a:p>
            <a:pPr lvl="1" algn="just"/>
            <a:endParaRPr lang="it-IT" sz="1800" dirty="0" smtClean="0"/>
          </a:p>
          <a:p>
            <a:pPr lvl="1" algn="just"/>
            <a:r>
              <a:rPr lang="it-IT" sz="1800" dirty="0" smtClean="0"/>
              <a:t>D’altra parte in molte organizzazioni le ICT sono usate per consentire un forte accentramento decisionale, per potenziare la gerarchia e la supervisione, per consentire ai capi di controllare meglio e di più e per allargare l’ampiezza del controllo. In questo caso i flussi informativi sono prevalentemente verticali.</a:t>
            </a:r>
            <a:endParaRPr lang="it-IT" sz="1800" dirty="0"/>
          </a:p>
        </p:txBody>
      </p:sp>
    </p:spTree>
  </p:cSld>
  <p:clrMapOvr>
    <a:masterClrMapping/>
  </p:clrMapOvr>
  <p:transition>
    <p:dissolve/>
    <p:sndAc>
      <p:stSnd>
        <p:snd r:embed="rId2" name="click.wav"/>
      </p:stSnd>
    </p:sndAc>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800" dirty="0" smtClean="0"/>
              <a:t>Il ruolo delle tecnologie informatiche nell’organizzazione per processi</a:t>
            </a:r>
            <a:endParaRPr lang="it-IT" sz="2800" dirty="0"/>
          </a:p>
        </p:txBody>
      </p:sp>
      <p:sp>
        <p:nvSpPr>
          <p:cNvPr id="3" name="Segnaposto contenuto 2"/>
          <p:cNvSpPr>
            <a:spLocks noGrp="1"/>
          </p:cNvSpPr>
          <p:nvPr>
            <p:ph sz="half" idx="1"/>
          </p:nvPr>
        </p:nvSpPr>
        <p:spPr>
          <a:xfrm>
            <a:off x="762000" y="1905000"/>
            <a:ext cx="7698432" cy="4038600"/>
          </a:xfrm>
        </p:spPr>
        <p:txBody>
          <a:bodyPr/>
          <a:lstStyle/>
          <a:p>
            <a:pPr algn="just"/>
            <a:r>
              <a:rPr lang="it-IT" sz="2000" dirty="0" smtClean="0"/>
              <a:t>Uno dei benefici essenziali delle ICT è quello di rendere possibile, o almeno più agevole, l’accumulo e il riutilizzo di </a:t>
            </a:r>
            <a:r>
              <a:rPr lang="it-IT" sz="2000" b="1" dirty="0" smtClean="0">
                <a:solidFill>
                  <a:srgbClr val="FF0000"/>
                </a:solidFill>
              </a:rPr>
              <a:t>conoscenza</a:t>
            </a:r>
            <a:r>
              <a:rPr lang="it-IT" sz="2000" dirty="0" smtClean="0"/>
              <a:t> nelle organizzazioni.</a:t>
            </a:r>
          </a:p>
          <a:p>
            <a:pPr algn="just">
              <a:buNone/>
            </a:pPr>
            <a:endParaRPr lang="it-IT" sz="2000" dirty="0" smtClean="0"/>
          </a:p>
          <a:p>
            <a:pPr algn="just"/>
            <a:r>
              <a:rPr lang="it-IT" sz="2000" dirty="0" smtClean="0"/>
              <a:t>Approccio </a:t>
            </a:r>
            <a:r>
              <a:rPr lang="it-IT" sz="2000" b="1" dirty="0" err="1" smtClean="0">
                <a:solidFill>
                  <a:srgbClr val="000099"/>
                </a:solidFill>
              </a:rPr>
              <a:t>people-to-system</a:t>
            </a:r>
            <a:r>
              <a:rPr lang="it-IT" sz="2000" dirty="0" smtClean="0"/>
              <a:t>, basato sulla codifica e sull’archiviazione. </a:t>
            </a:r>
          </a:p>
          <a:p>
            <a:pPr lvl="1" algn="just"/>
            <a:r>
              <a:rPr lang="it-IT" sz="2000" dirty="0" smtClean="0"/>
              <a:t>Trasferire la conoscenza, codificandola dalle persone ai sistemi (tecniche di data </a:t>
            </a:r>
            <a:r>
              <a:rPr lang="it-IT" sz="2000" dirty="0" err="1" smtClean="0"/>
              <a:t>warehousing</a:t>
            </a:r>
            <a:r>
              <a:rPr lang="it-IT" sz="2000" dirty="0" smtClean="0"/>
              <a:t>).</a:t>
            </a:r>
          </a:p>
          <a:p>
            <a:pPr algn="just"/>
            <a:r>
              <a:rPr lang="it-IT" sz="2000" dirty="0" smtClean="0"/>
              <a:t>Approccio </a:t>
            </a:r>
            <a:r>
              <a:rPr lang="it-IT" sz="2000" b="1" dirty="0" err="1" smtClean="0">
                <a:solidFill>
                  <a:srgbClr val="000099"/>
                </a:solidFill>
              </a:rPr>
              <a:t>people-to-people</a:t>
            </a:r>
            <a:r>
              <a:rPr lang="it-IT" sz="2000" dirty="0" smtClean="0"/>
              <a:t>, basato sull’interazione diretta e sul dialogo tra le persone. </a:t>
            </a:r>
          </a:p>
          <a:p>
            <a:pPr lvl="1" algn="just"/>
            <a:r>
              <a:rPr lang="it-IT" sz="2000" dirty="0" smtClean="0"/>
              <a:t>Far emergere e condividere la conoscenza tacita (ambienti virtuali).</a:t>
            </a:r>
            <a:endParaRPr lang="it-IT" sz="2000" dirty="0"/>
          </a:p>
        </p:txBody>
      </p:sp>
    </p:spTree>
  </p:cSld>
  <p:clrMapOvr>
    <a:masterClrMapping/>
  </p:clrMapOvr>
  <p:transition>
    <p:dissolve/>
    <p:sndAc>
      <p:stSnd>
        <p:snd r:embed="rId2" name="click.wav"/>
      </p:stSnd>
    </p:sndAc>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400" dirty="0" smtClean="0"/>
              <a:t>I sistemi informativi e le tecnologie di supporto all’organizzazione per processi</a:t>
            </a:r>
            <a:endParaRPr lang="it-IT" sz="2400" dirty="0"/>
          </a:p>
        </p:txBody>
      </p:sp>
      <p:sp>
        <p:nvSpPr>
          <p:cNvPr id="3" name="Segnaposto contenuto 2"/>
          <p:cNvSpPr>
            <a:spLocks noGrp="1"/>
          </p:cNvSpPr>
          <p:nvPr>
            <p:ph sz="half" idx="1"/>
          </p:nvPr>
        </p:nvSpPr>
        <p:spPr>
          <a:xfrm>
            <a:off x="762000" y="1905000"/>
            <a:ext cx="7698432" cy="4038600"/>
          </a:xfrm>
        </p:spPr>
        <p:txBody>
          <a:bodyPr/>
          <a:lstStyle/>
          <a:p>
            <a:pPr algn="just"/>
            <a:r>
              <a:rPr lang="it-IT" sz="2000" b="1" dirty="0" err="1" smtClean="0">
                <a:solidFill>
                  <a:srgbClr val="FF0000"/>
                </a:solidFill>
              </a:rPr>
              <a:t>Enterprise</a:t>
            </a:r>
            <a:r>
              <a:rPr lang="it-IT" sz="2000" b="1" dirty="0" smtClean="0">
                <a:solidFill>
                  <a:srgbClr val="FF0000"/>
                </a:solidFill>
              </a:rPr>
              <a:t> </a:t>
            </a:r>
            <a:r>
              <a:rPr lang="it-IT" sz="2000" b="1" dirty="0" err="1" smtClean="0">
                <a:solidFill>
                  <a:srgbClr val="FF0000"/>
                </a:solidFill>
              </a:rPr>
              <a:t>resource</a:t>
            </a:r>
            <a:r>
              <a:rPr lang="it-IT" sz="2000" b="1" dirty="0" smtClean="0">
                <a:solidFill>
                  <a:srgbClr val="FF0000"/>
                </a:solidFill>
              </a:rPr>
              <a:t> planning (ERP)</a:t>
            </a:r>
          </a:p>
          <a:p>
            <a:pPr algn="just"/>
            <a:r>
              <a:rPr lang="it-IT" sz="2000" dirty="0" smtClean="0"/>
              <a:t>Sono sistemi informativi modulari e integrati per la gestione dei processi aziendali. I principali moduli riguardano:</a:t>
            </a:r>
          </a:p>
          <a:p>
            <a:pPr lvl="1" algn="just"/>
            <a:r>
              <a:rPr lang="it-IT" sz="1800" dirty="0" smtClean="0"/>
              <a:t>i processi amministrativi e di misurazione economica (moduli di contabilità e finanza, di controllo di gestione, di </a:t>
            </a:r>
            <a:r>
              <a:rPr lang="it-IT" sz="1800" dirty="0" err="1" smtClean="0"/>
              <a:t>human</a:t>
            </a:r>
            <a:r>
              <a:rPr lang="it-IT" sz="1800" dirty="0" smtClean="0"/>
              <a:t> </a:t>
            </a:r>
            <a:r>
              <a:rPr lang="it-IT" sz="1800" dirty="0" err="1" smtClean="0"/>
              <a:t>resources</a:t>
            </a:r>
            <a:r>
              <a:rPr lang="it-IT" sz="1800" dirty="0" smtClean="0"/>
              <a:t> management);</a:t>
            </a:r>
          </a:p>
          <a:p>
            <a:pPr lvl="1" algn="just"/>
            <a:r>
              <a:rPr lang="it-IT" sz="1800" dirty="0" smtClean="0"/>
              <a:t>i processi produttivi e logistici (moduli di pianificazione e controllo della produzione e di gestione dei materiali);</a:t>
            </a:r>
          </a:p>
          <a:p>
            <a:pPr lvl="1" algn="just"/>
            <a:r>
              <a:rPr lang="it-IT" sz="1800" dirty="0" smtClean="0"/>
              <a:t>i processi commerciali e distributivi (moduli delle vendite e della distribuzione</a:t>
            </a:r>
            <a:r>
              <a:rPr lang="it-IT" sz="1800" dirty="0" smtClean="0"/>
              <a:t>).</a:t>
            </a:r>
            <a:endParaRPr lang="it-IT" sz="1800" dirty="0" smtClean="0"/>
          </a:p>
        </p:txBody>
      </p:sp>
      <p:pic>
        <p:nvPicPr>
          <p:cNvPr id="2050" name="Picture 2" descr="Risultati immagin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1840" y="4811924"/>
            <a:ext cx="2448272" cy="18362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dissolve/>
    <p:sndAc>
      <p:stSnd>
        <p:snd r:embed="rId2" name="click.wav"/>
      </p:stSnd>
    </p:sndAc>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400" dirty="0" smtClean="0"/>
              <a:t>I sistemi informativi e le tecnologie di supporto all’organizzazione per processi</a:t>
            </a:r>
            <a:endParaRPr lang="it-IT" sz="2400" dirty="0"/>
          </a:p>
        </p:txBody>
      </p:sp>
      <p:sp>
        <p:nvSpPr>
          <p:cNvPr id="3" name="Segnaposto contenuto 2"/>
          <p:cNvSpPr>
            <a:spLocks noGrp="1"/>
          </p:cNvSpPr>
          <p:nvPr>
            <p:ph sz="half" idx="1"/>
          </p:nvPr>
        </p:nvSpPr>
        <p:spPr>
          <a:xfrm>
            <a:off x="762000" y="1905000"/>
            <a:ext cx="7698432" cy="4038600"/>
          </a:xfrm>
        </p:spPr>
        <p:txBody>
          <a:bodyPr/>
          <a:lstStyle/>
          <a:p>
            <a:pPr algn="just"/>
            <a:r>
              <a:rPr lang="it-IT" sz="2000" b="1" dirty="0" smtClean="0">
                <a:solidFill>
                  <a:srgbClr val="FF0000"/>
                </a:solidFill>
              </a:rPr>
              <a:t>Web Information </a:t>
            </a:r>
            <a:r>
              <a:rPr lang="it-IT" sz="2000" b="1" dirty="0" err="1" smtClean="0">
                <a:solidFill>
                  <a:srgbClr val="FF0000"/>
                </a:solidFill>
              </a:rPr>
              <a:t>Systems</a:t>
            </a:r>
            <a:r>
              <a:rPr lang="it-IT" sz="2000" b="1" dirty="0" smtClean="0">
                <a:solidFill>
                  <a:srgbClr val="FF0000"/>
                </a:solidFill>
              </a:rPr>
              <a:t> (WIS)</a:t>
            </a:r>
          </a:p>
          <a:p>
            <a:pPr algn="just"/>
            <a:r>
              <a:rPr lang="it-IT" sz="2000" dirty="0" smtClean="0"/>
              <a:t>Sistemi in cui la comunicazione tra macchina e utente avviene su Internet o su reti private basate su standard Internet e anche sistemi in cui l’accesso alle informazioni e ai servizi si basa su browser. Il ruolo principale dei WIS è di supportare i processi interaziendali, facilitando l’integrazione con i fornitori a monte e i clienti a valle. </a:t>
            </a:r>
          </a:p>
          <a:p>
            <a:pPr lvl="1" algn="just"/>
            <a:r>
              <a:rPr lang="it-IT" sz="1800" dirty="0" smtClean="0"/>
              <a:t>Sistemi di </a:t>
            </a:r>
            <a:r>
              <a:rPr lang="it-IT" sz="1800" b="1" dirty="0" smtClean="0">
                <a:solidFill>
                  <a:srgbClr val="000099"/>
                </a:solidFill>
              </a:rPr>
              <a:t>e-business</a:t>
            </a:r>
            <a:r>
              <a:rPr lang="it-IT" sz="1800" dirty="0" smtClean="0"/>
              <a:t>, orientati prevalentemente a gestire le transazioni tra aziende.</a:t>
            </a:r>
          </a:p>
          <a:p>
            <a:pPr lvl="1" algn="just"/>
            <a:r>
              <a:rPr lang="it-IT" sz="1800" dirty="0" smtClean="0"/>
              <a:t>sistemi di </a:t>
            </a:r>
            <a:r>
              <a:rPr lang="it-IT" sz="1800" b="1" dirty="0" smtClean="0">
                <a:solidFill>
                  <a:srgbClr val="000099"/>
                </a:solidFill>
              </a:rPr>
              <a:t>e-commerce</a:t>
            </a:r>
            <a:r>
              <a:rPr lang="it-IT" sz="1800" dirty="0" smtClean="0"/>
              <a:t>, orientati a gestire le transazioni con i clienti finali.</a:t>
            </a:r>
          </a:p>
          <a:p>
            <a:pPr lvl="1" algn="just"/>
            <a:r>
              <a:rPr lang="it-IT" sz="1800" dirty="0" smtClean="0"/>
              <a:t>sistemi </a:t>
            </a:r>
            <a:r>
              <a:rPr lang="it-IT" sz="1800" b="1" dirty="0" smtClean="0">
                <a:solidFill>
                  <a:srgbClr val="000099"/>
                </a:solidFill>
              </a:rPr>
              <a:t>di </a:t>
            </a:r>
            <a:r>
              <a:rPr lang="it-IT" sz="1800" b="1" dirty="0" err="1" smtClean="0">
                <a:solidFill>
                  <a:srgbClr val="000099"/>
                </a:solidFill>
              </a:rPr>
              <a:t>e-government</a:t>
            </a:r>
            <a:r>
              <a:rPr lang="it-IT" sz="1800" dirty="0" smtClean="0"/>
              <a:t>, orientati a gestire le transazioni con le amministrazioni pubbliche.</a:t>
            </a:r>
          </a:p>
        </p:txBody>
      </p:sp>
    </p:spTree>
  </p:cSld>
  <p:clrMapOvr>
    <a:masterClrMapping/>
  </p:clrMapOvr>
  <p:transition>
    <p:dissolve/>
    <p:sndAc>
      <p:stSnd>
        <p:snd r:embed="rId2" name="click.wav"/>
      </p:stSnd>
    </p:sndAc>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400" dirty="0" smtClean="0"/>
              <a:t>I sistemi informativi e le tecnologie di supporto all’organizzazione per processi</a:t>
            </a:r>
            <a:endParaRPr lang="it-IT" sz="2400" dirty="0"/>
          </a:p>
        </p:txBody>
      </p:sp>
      <p:sp>
        <p:nvSpPr>
          <p:cNvPr id="3" name="Segnaposto contenuto 2"/>
          <p:cNvSpPr>
            <a:spLocks noGrp="1"/>
          </p:cNvSpPr>
          <p:nvPr>
            <p:ph sz="half" idx="1"/>
          </p:nvPr>
        </p:nvSpPr>
        <p:spPr>
          <a:xfrm>
            <a:off x="762000" y="1905000"/>
            <a:ext cx="7698432" cy="4620344"/>
          </a:xfrm>
        </p:spPr>
        <p:txBody>
          <a:bodyPr/>
          <a:lstStyle/>
          <a:p>
            <a:pPr algn="just"/>
            <a:r>
              <a:rPr lang="it-IT" sz="2400" b="1" dirty="0" smtClean="0">
                <a:solidFill>
                  <a:srgbClr val="FF0000"/>
                </a:solidFill>
              </a:rPr>
              <a:t>Sistemi </a:t>
            </a:r>
            <a:r>
              <a:rPr lang="it-IT" sz="2400" b="1" dirty="0" err="1" smtClean="0">
                <a:solidFill>
                  <a:srgbClr val="FF0000"/>
                </a:solidFill>
              </a:rPr>
              <a:t>Customer</a:t>
            </a:r>
            <a:r>
              <a:rPr lang="it-IT" sz="2400" b="1" dirty="0" smtClean="0">
                <a:solidFill>
                  <a:srgbClr val="FF0000"/>
                </a:solidFill>
              </a:rPr>
              <a:t> </a:t>
            </a:r>
            <a:r>
              <a:rPr lang="it-IT" sz="2400" b="1" dirty="0" err="1" smtClean="0">
                <a:solidFill>
                  <a:srgbClr val="FF0000"/>
                </a:solidFill>
              </a:rPr>
              <a:t>Relationship</a:t>
            </a:r>
            <a:r>
              <a:rPr lang="it-IT" sz="2400" b="1" dirty="0" smtClean="0">
                <a:solidFill>
                  <a:srgbClr val="FF0000"/>
                </a:solidFill>
              </a:rPr>
              <a:t> Management (CRM)</a:t>
            </a:r>
          </a:p>
          <a:p>
            <a:pPr algn="just"/>
            <a:r>
              <a:rPr lang="it-IT" sz="2400" dirty="0" smtClean="0"/>
              <a:t>Sono sistemi software per il supporto ai processi aziendali che si interfacciano con i clienti e i processi amministrativi connessi, dalla pianificazione delle offerte ai processi di vendita, fino all’assistenza post-vendita</a:t>
            </a:r>
            <a:r>
              <a:rPr lang="it-IT" sz="2400" dirty="0" smtClean="0"/>
              <a:t>.</a:t>
            </a:r>
            <a:endParaRPr lang="it-IT" sz="2400" dirty="0" smtClean="0"/>
          </a:p>
        </p:txBody>
      </p:sp>
      <p:pic>
        <p:nvPicPr>
          <p:cNvPr id="3076" name="Picture 4" descr="Risultati immagin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4934" y="4293096"/>
            <a:ext cx="2350331" cy="23218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dissolve/>
    <p:sndAc>
      <p:stSnd>
        <p:snd r:embed="rId2" name="click.wav"/>
      </p:stSnd>
    </p:sndAc>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400" dirty="0" smtClean="0"/>
              <a:t>I sistemi informativi e le tecnologie di supporto all’organizzazione per processi</a:t>
            </a:r>
            <a:endParaRPr lang="it-IT" sz="2400" dirty="0"/>
          </a:p>
        </p:txBody>
      </p:sp>
      <p:sp>
        <p:nvSpPr>
          <p:cNvPr id="3" name="Segnaposto contenuto 2"/>
          <p:cNvSpPr>
            <a:spLocks noGrp="1"/>
          </p:cNvSpPr>
          <p:nvPr>
            <p:ph sz="half" idx="1"/>
          </p:nvPr>
        </p:nvSpPr>
        <p:spPr>
          <a:xfrm>
            <a:off x="762000" y="1905000"/>
            <a:ext cx="7698432" cy="4038600"/>
          </a:xfrm>
        </p:spPr>
        <p:txBody>
          <a:bodyPr/>
          <a:lstStyle/>
          <a:p>
            <a:pPr algn="just"/>
            <a:r>
              <a:rPr lang="it-IT" sz="2400" b="1" dirty="0" smtClean="0">
                <a:solidFill>
                  <a:srgbClr val="FF0000"/>
                </a:solidFill>
              </a:rPr>
              <a:t>Sistemi di </a:t>
            </a:r>
            <a:r>
              <a:rPr lang="it-IT" sz="2400" b="1" dirty="0" err="1" smtClean="0">
                <a:solidFill>
                  <a:srgbClr val="FF0000"/>
                </a:solidFill>
              </a:rPr>
              <a:t>Product</a:t>
            </a:r>
            <a:r>
              <a:rPr lang="it-IT" sz="2400" b="1" dirty="0" smtClean="0">
                <a:solidFill>
                  <a:srgbClr val="FF0000"/>
                </a:solidFill>
              </a:rPr>
              <a:t> </a:t>
            </a:r>
            <a:r>
              <a:rPr lang="it-IT" sz="2400" b="1" dirty="0" err="1" smtClean="0">
                <a:solidFill>
                  <a:srgbClr val="FF0000"/>
                </a:solidFill>
              </a:rPr>
              <a:t>Lifecycle</a:t>
            </a:r>
            <a:r>
              <a:rPr lang="it-IT" sz="2400" b="1" dirty="0" smtClean="0">
                <a:solidFill>
                  <a:srgbClr val="FF0000"/>
                </a:solidFill>
              </a:rPr>
              <a:t> Management (PLM)</a:t>
            </a:r>
          </a:p>
          <a:p>
            <a:pPr algn="just"/>
            <a:r>
              <a:rPr lang="it-IT" sz="2000" dirty="0" smtClean="0"/>
              <a:t>Sono sistemi di supporto ai processi di innovazione e sviluppo dei prodotti, orientati alla gestione della documentazione tecnica del prodotto e del processo produttivo e logistico lungo tutto il suo ciclo di vita. </a:t>
            </a:r>
          </a:p>
          <a:p>
            <a:pPr lvl="1" algn="just"/>
            <a:r>
              <a:rPr lang="it-IT" sz="2000" dirty="0" smtClean="0"/>
              <a:t>I </a:t>
            </a:r>
            <a:r>
              <a:rPr lang="it-IT" sz="2000" dirty="0" smtClean="0"/>
              <a:t>sistemi PLM si interfacciano e si integrano con i sistemi computerizzati di supporto alla progettazione </a:t>
            </a:r>
            <a:r>
              <a:rPr lang="it-IT" sz="2000" dirty="0" smtClean="0"/>
              <a:t>(CAD-CAM</a:t>
            </a:r>
            <a:r>
              <a:rPr lang="it-IT" sz="2000" dirty="0" smtClean="0"/>
              <a:t>).</a:t>
            </a:r>
            <a:endParaRPr lang="it-IT" sz="2000" dirty="0"/>
          </a:p>
        </p:txBody>
      </p:sp>
      <p:pic>
        <p:nvPicPr>
          <p:cNvPr id="4098" name="Picture 2" descr="Risultati immagini per pl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4221088"/>
            <a:ext cx="2467253" cy="2378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dissolve/>
    <p:sndAc>
      <p:stSnd>
        <p:snd r:embed="rId2" name="click.wav"/>
      </p:stSnd>
    </p:sndAc>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400" dirty="0" smtClean="0"/>
              <a:t>I sistemi informativi e le tecnologie di supporto all’organizzazione per processi</a:t>
            </a:r>
            <a:endParaRPr lang="it-IT" sz="2400" dirty="0"/>
          </a:p>
        </p:txBody>
      </p:sp>
      <p:sp>
        <p:nvSpPr>
          <p:cNvPr id="3" name="Segnaposto contenuto 2"/>
          <p:cNvSpPr>
            <a:spLocks noGrp="1"/>
          </p:cNvSpPr>
          <p:nvPr>
            <p:ph sz="half" idx="1"/>
          </p:nvPr>
        </p:nvSpPr>
        <p:spPr>
          <a:xfrm>
            <a:off x="762000" y="1905000"/>
            <a:ext cx="7698432" cy="4038600"/>
          </a:xfrm>
        </p:spPr>
        <p:txBody>
          <a:bodyPr/>
          <a:lstStyle/>
          <a:p>
            <a:pPr algn="just"/>
            <a:r>
              <a:rPr lang="it-IT" sz="2400" b="1" dirty="0" smtClean="0">
                <a:solidFill>
                  <a:srgbClr val="FF0000"/>
                </a:solidFill>
              </a:rPr>
              <a:t>Sistemi di </a:t>
            </a:r>
            <a:r>
              <a:rPr lang="it-IT" sz="2400" b="1" dirty="0" err="1" smtClean="0">
                <a:solidFill>
                  <a:srgbClr val="FF0000"/>
                </a:solidFill>
              </a:rPr>
              <a:t>supply</a:t>
            </a:r>
            <a:r>
              <a:rPr lang="it-IT" sz="2400" b="1" dirty="0" smtClean="0">
                <a:solidFill>
                  <a:srgbClr val="FF0000"/>
                </a:solidFill>
              </a:rPr>
              <a:t> </a:t>
            </a:r>
            <a:r>
              <a:rPr lang="it-IT" sz="2400" b="1" dirty="0" err="1" smtClean="0">
                <a:solidFill>
                  <a:srgbClr val="FF0000"/>
                </a:solidFill>
              </a:rPr>
              <a:t>chain</a:t>
            </a:r>
            <a:r>
              <a:rPr lang="it-IT" sz="2400" b="1" dirty="0" smtClean="0">
                <a:solidFill>
                  <a:srgbClr val="FF0000"/>
                </a:solidFill>
              </a:rPr>
              <a:t> management</a:t>
            </a:r>
          </a:p>
          <a:p>
            <a:pPr algn="just"/>
            <a:r>
              <a:rPr lang="it-IT" sz="2400" dirty="0" smtClean="0"/>
              <a:t>Suite di moduli per la pianificazione e il controllo dei processi produttivi e logistici in ottica interaziendale</a:t>
            </a:r>
            <a:r>
              <a:rPr lang="it-IT" sz="2400" dirty="0" smtClean="0"/>
              <a:t>.</a:t>
            </a:r>
            <a:endParaRPr lang="it-IT" sz="2400" dirty="0" smtClean="0"/>
          </a:p>
        </p:txBody>
      </p:sp>
      <p:pic>
        <p:nvPicPr>
          <p:cNvPr id="5122" name="Picture 2" descr="Risultati immagini per supply chain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3212976"/>
            <a:ext cx="4464496" cy="33483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dissolve/>
    <p:sndAc>
      <p:stSnd>
        <p:snd r:embed="rId2" name="click.wav"/>
      </p:stSnd>
    </p:sndAc>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400" dirty="0" smtClean="0"/>
              <a:t>I sistemi informativi e le tecnologie di supporto all’organizzazione per processi</a:t>
            </a:r>
            <a:endParaRPr lang="it-IT" sz="2400" dirty="0"/>
          </a:p>
        </p:txBody>
      </p:sp>
      <p:sp>
        <p:nvSpPr>
          <p:cNvPr id="3" name="Segnaposto contenuto 2"/>
          <p:cNvSpPr>
            <a:spLocks noGrp="1"/>
          </p:cNvSpPr>
          <p:nvPr>
            <p:ph sz="half" idx="1"/>
          </p:nvPr>
        </p:nvSpPr>
        <p:spPr>
          <a:xfrm>
            <a:off x="762000" y="1905000"/>
            <a:ext cx="7770440" cy="4953000"/>
          </a:xfrm>
        </p:spPr>
        <p:txBody>
          <a:bodyPr/>
          <a:lstStyle/>
          <a:p>
            <a:pPr algn="just"/>
            <a:r>
              <a:rPr lang="it-IT" sz="2000" b="1" dirty="0" smtClean="0">
                <a:solidFill>
                  <a:srgbClr val="FF0000"/>
                </a:solidFill>
              </a:rPr>
              <a:t>Business </a:t>
            </a:r>
            <a:r>
              <a:rPr lang="it-IT" sz="2000" b="1" dirty="0" err="1" smtClean="0">
                <a:solidFill>
                  <a:srgbClr val="FF0000"/>
                </a:solidFill>
              </a:rPr>
              <a:t>Process</a:t>
            </a:r>
            <a:r>
              <a:rPr lang="it-IT" sz="2000" b="1" dirty="0" smtClean="0">
                <a:solidFill>
                  <a:srgbClr val="FF0000"/>
                </a:solidFill>
              </a:rPr>
              <a:t> Management </a:t>
            </a:r>
            <a:r>
              <a:rPr lang="it-IT" sz="2000" b="1" dirty="0" err="1" smtClean="0">
                <a:solidFill>
                  <a:srgbClr val="FF0000"/>
                </a:solidFill>
              </a:rPr>
              <a:t>Systems</a:t>
            </a:r>
            <a:r>
              <a:rPr lang="it-IT" sz="2000" b="1" dirty="0" smtClean="0">
                <a:solidFill>
                  <a:srgbClr val="FF0000"/>
                </a:solidFill>
              </a:rPr>
              <a:t> (BPMS)</a:t>
            </a:r>
          </a:p>
          <a:p>
            <a:pPr algn="just"/>
            <a:r>
              <a:rPr lang="it-IT" sz="2000" dirty="0" smtClean="0"/>
              <a:t>Suite di software integrati volti a supportare la comprensione, rappresentazione e gestione dei processi aziendali. </a:t>
            </a:r>
          </a:p>
        </p:txBody>
      </p:sp>
      <p:pic>
        <p:nvPicPr>
          <p:cNvPr id="6146" name="Picture 2" descr="Risultati immagini per bp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356992"/>
            <a:ext cx="6466022" cy="31683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dissolve/>
    <p:sndAc>
      <p:stSnd>
        <p:snd r:embed="rId2" name="click.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Introduzione</a:t>
            </a:r>
            <a:endParaRPr lang="it-IT" dirty="0"/>
          </a:p>
        </p:txBody>
      </p:sp>
      <p:sp>
        <p:nvSpPr>
          <p:cNvPr id="7" name="Segnaposto contenuto 6"/>
          <p:cNvSpPr>
            <a:spLocks noGrp="1"/>
          </p:cNvSpPr>
          <p:nvPr>
            <p:ph sz="half" idx="1"/>
          </p:nvPr>
        </p:nvSpPr>
        <p:spPr>
          <a:xfrm>
            <a:off x="762000" y="1905000"/>
            <a:ext cx="7554416" cy="3540224"/>
          </a:xfrm>
        </p:spPr>
        <p:txBody>
          <a:bodyPr/>
          <a:lstStyle/>
          <a:p>
            <a:pPr algn="just"/>
            <a:r>
              <a:rPr lang="it-IT" sz="1600" dirty="0" smtClean="0"/>
              <a:t>Le tecnologie informatiche </a:t>
            </a:r>
          </a:p>
          <a:p>
            <a:pPr lvl="1" algn="just"/>
            <a:r>
              <a:rPr lang="it-IT" sz="1600" dirty="0" smtClean="0"/>
              <a:t>Rivoluzionano i processi interni delle aziende</a:t>
            </a:r>
          </a:p>
          <a:p>
            <a:pPr lvl="2" algn="just"/>
            <a:r>
              <a:rPr lang="it-IT" sz="1600" dirty="0" smtClean="0"/>
              <a:t>I sistemi </a:t>
            </a:r>
            <a:r>
              <a:rPr lang="it-IT" sz="1600" dirty="0" smtClean="0">
                <a:solidFill>
                  <a:srgbClr val="000099"/>
                </a:solidFill>
              </a:rPr>
              <a:t>ERP</a:t>
            </a:r>
            <a:r>
              <a:rPr lang="it-IT" sz="1600" dirty="0" smtClean="0"/>
              <a:t> (</a:t>
            </a:r>
            <a:r>
              <a:rPr lang="it-IT" sz="1600" dirty="0" err="1" smtClean="0"/>
              <a:t>Enterprise</a:t>
            </a:r>
            <a:r>
              <a:rPr lang="it-IT" sz="1600" dirty="0" smtClean="0"/>
              <a:t> </a:t>
            </a:r>
            <a:r>
              <a:rPr lang="it-IT" sz="1600" dirty="0" err="1" smtClean="0"/>
              <a:t>Resource</a:t>
            </a:r>
            <a:r>
              <a:rPr lang="it-IT" sz="1600" dirty="0" smtClean="0"/>
              <a:t> Planning) hanno standardizzato le attività amministrative e di trasformazione.</a:t>
            </a:r>
          </a:p>
          <a:p>
            <a:pPr lvl="1" algn="just"/>
            <a:r>
              <a:rPr lang="it-IT" sz="1600" dirty="0" smtClean="0"/>
              <a:t>Trasformano i processi di gestione dei fornitori (</a:t>
            </a:r>
            <a:r>
              <a:rPr lang="it-IT" sz="1600" dirty="0" err="1" smtClean="0"/>
              <a:t>supply</a:t>
            </a:r>
            <a:r>
              <a:rPr lang="it-IT" sz="1600" dirty="0" smtClean="0"/>
              <a:t> </a:t>
            </a:r>
            <a:r>
              <a:rPr lang="it-IT" sz="1600" dirty="0" err="1" smtClean="0"/>
              <a:t>chain</a:t>
            </a:r>
            <a:r>
              <a:rPr lang="it-IT" sz="1600" dirty="0" smtClean="0"/>
              <a:t>)</a:t>
            </a:r>
          </a:p>
          <a:p>
            <a:pPr lvl="2" algn="just"/>
            <a:r>
              <a:rPr lang="it-IT" sz="1600" dirty="0" smtClean="0"/>
              <a:t>I </a:t>
            </a:r>
            <a:r>
              <a:rPr lang="it-IT" sz="1600" dirty="0" smtClean="0">
                <a:solidFill>
                  <a:srgbClr val="000099"/>
                </a:solidFill>
              </a:rPr>
              <a:t>sistemi interaziendali </a:t>
            </a:r>
            <a:r>
              <a:rPr lang="it-IT" sz="1600" dirty="0" smtClean="0"/>
              <a:t>business-to-business hanno creato nuovi mercati elettronici, rimpiazzando le interazioni tradizionali tra cliente e fornitore.</a:t>
            </a:r>
          </a:p>
          <a:p>
            <a:pPr lvl="1" algn="just"/>
            <a:r>
              <a:rPr lang="it-IT" sz="1600" dirty="0" smtClean="0"/>
              <a:t>Cambiano le interazione con i clienti</a:t>
            </a:r>
          </a:p>
          <a:p>
            <a:pPr lvl="2" algn="just"/>
            <a:r>
              <a:rPr lang="it-IT" sz="1600" dirty="0" err="1" smtClean="0">
                <a:solidFill>
                  <a:srgbClr val="000099"/>
                </a:solidFill>
              </a:rPr>
              <a:t>Call</a:t>
            </a:r>
            <a:r>
              <a:rPr lang="it-IT" sz="1600" dirty="0" smtClean="0">
                <a:solidFill>
                  <a:srgbClr val="000099"/>
                </a:solidFill>
              </a:rPr>
              <a:t> </a:t>
            </a:r>
            <a:r>
              <a:rPr lang="it-IT" sz="1600" dirty="0" err="1" smtClean="0">
                <a:solidFill>
                  <a:srgbClr val="000099"/>
                </a:solidFill>
              </a:rPr>
              <a:t>centre</a:t>
            </a:r>
            <a:r>
              <a:rPr lang="it-IT" sz="1600" dirty="0" smtClean="0"/>
              <a:t>,</a:t>
            </a:r>
            <a:r>
              <a:rPr lang="it-IT" sz="1600" dirty="0" smtClean="0">
                <a:solidFill>
                  <a:srgbClr val="000099"/>
                </a:solidFill>
              </a:rPr>
              <a:t> portali Web </a:t>
            </a:r>
            <a:r>
              <a:rPr lang="it-IT" sz="1600" dirty="0" smtClean="0"/>
              <a:t>e</a:t>
            </a:r>
            <a:r>
              <a:rPr lang="it-IT" sz="1600" dirty="0" smtClean="0">
                <a:solidFill>
                  <a:srgbClr val="000099"/>
                </a:solidFill>
              </a:rPr>
              <a:t> accessi da telefono mobile </a:t>
            </a:r>
            <a:r>
              <a:rPr lang="it-IT" sz="1600" dirty="0" smtClean="0"/>
              <a:t>hanno modificato radicalmente i rapporti con il consumatore, una volta basati sui negozi e sull’interazione faccia a faccia fra venditore e cliente. </a:t>
            </a:r>
            <a:endParaRPr lang="it-IT" sz="1600" dirty="0"/>
          </a:p>
        </p:txBody>
      </p:sp>
      <p:pic>
        <p:nvPicPr>
          <p:cNvPr id="1027" name="Picture 3"/>
          <p:cNvPicPr>
            <a:picLocks noGrp="1" noChangeAspect="1" noChangeArrowheads="1"/>
          </p:cNvPicPr>
          <p:nvPr>
            <p:ph sz="half" idx="2"/>
          </p:nvPr>
        </p:nvPicPr>
        <p:blipFill>
          <a:blip r:embed="rId3" cstate="print"/>
          <a:srcRect/>
          <a:stretch>
            <a:fillRect/>
          </a:stretch>
        </p:blipFill>
        <p:spPr bwMode="auto">
          <a:xfrm>
            <a:off x="2843808" y="5157192"/>
            <a:ext cx="4608512" cy="1466345"/>
          </a:xfrm>
          <a:prstGeom prst="rect">
            <a:avLst/>
          </a:prstGeom>
          <a:noFill/>
          <a:ln w="9525">
            <a:noFill/>
            <a:miter lim="800000"/>
            <a:headEnd/>
            <a:tailEnd/>
          </a:ln>
        </p:spPr>
      </p:pic>
    </p:spTree>
  </p:cSld>
  <p:clrMapOvr>
    <a:masterClrMapping/>
  </p:clrMapOvr>
  <p:transition>
    <p:dissolve/>
    <p:sndAc>
      <p:stSnd>
        <p:snd r:embed="rId2" name="click.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Strategie di trasformazione dei processi</a:t>
            </a:r>
            <a:endParaRPr lang="it-IT" dirty="0"/>
          </a:p>
        </p:txBody>
      </p:sp>
      <p:sp>
        <p:nvSpPr>
          <p:cNvPr id="3" name="Segnaposto contenuto 2"/>
          <p:cNvSpPr>
            <a:spLocks noGrp="1"/>
          </p:cNvSpPr>
          <p:nvPr>
            <p:ph sz="half" idx="1"/>
          </p:nvPr>
        </p:nvSpPr>
        <p:spPr>
          <a:xfrm>
            <a:off x="755576" y="1988840"/>
            <a:ext cx="7488832" cy="4038600"/>
          </a:xfrm>
        </p:spPr>
        <p:txBody>
          <a:bodyPr/>
          <a:lstStyle/>
          <a:p>
            <a:pPr algn="just"/>
            <a:r>
              <a:rPr lang="it-IT" sz="2000" b="1" dirty="0" err="1" smtClean="0">
                <a:solidFill>
                  <a:srgbClr val="FF0000"/>
                </a:solidFill>
              </a:rPr>
              <a:t>Buy-side</a:t>
            </a:r>
            <a:endParaRPr lang="it-IT" sz="2000" b="1" dirty="0" smtClean="0">
              <a:solidFill>
                <a:srgbClr val="FF0000"/>
              </a:solidFill>
            </a:endParaRPr>
          </a:p>
          <a:p>
            <a:pPr algn="just"/>
            <a:r>
              <a:rPr lang="it-IT" sz="2000" dirty="0" smtClean="0"/>
              <a:t>Strategia mirata all’interazione con il mondo dei fornitori, sia di </a:t>
            </a:r>
            <a:r>
              <a:rPr lang="it-IT" sz="2000" dirty="0" err="1" smtClean="0"/>
              <a:t>commodity</a:t>
            </a:r>
            <a:r>
              <a:rPr lang="it-IT" sz="2000" dirty="0" smtClean="0"/>
              <a:t> (prodotti standard) che di materiali su disegno del cliente, e ha lo scopo di trasformare il processo nelle varie fasi di ricerca del bene e del fornitore, definizione di prezzi e condizioni, ordinazione, ricezione dei beni e servizi ordinati.</a:t>
            </a:r>
          </a:p>
          <a:p>
            <a:pPr algn="just">
              <a:buNone/>
            </a:pPr>
            <a:endParaRPr lang="it-IT" sz="2000" dirty="0" smtClean="0"/>
          </a:p>
          <a:p>
            <a:pPr lvl="1" algn="just"/>
            <a:r>
              <a:rPr lang="it-IT" sz="2000" dirty="0" smtClean="0"/>
              <a:t>La trasformazione dei processi si appoggia a sistemi di </a:t>
            </a:r>
            <a:r>
              <a:rPr lang="it-IT" sz="2000" b="1" dirty="0" smtClean="0">
                <a:solidFill>
                  <a:srgbClr val="000099"/>
                </a:solidFill>
              </a:rPr>
              <a:t>e-</a:t>
            </a:r>
            <a:r>
              <a:rPr lang="it-IT" sz="2000" b="1" dirty="0" err="1" smtClean="0">
                <a:solidFill>
                  <a:srgbClr val="000099"/>
                </a:solidFill>
              </a:rPr>
              <a:t>procurement</a:t>
            </a:r>
            <a:r>
              <a:rPr lang="it-IT" sz="2000" dirty="0" smtClean="0"/>
              <a:t> </a:t>
            </a:r>
            <a:r>
              <a:rPr lang="it-IT" sz="2000" dirty="0" smtClean="0"/>
              <a:t>[approvvigionamento elettronico] e </a:t>
            </a:r>
            <a:r>
              <a:rPr lang="it-IT" sz="2000" dirty="0" smtClean="0"/>
              <a:t>a sistemi che supportano i mercati elettronici e le reti interaziendali di imprese (reti business-to-business), opportunamente sostenuti da infrastrutture Internet.</a:t>
            </a:r>
            <a:endParaRPr lang="it-IT" sz="2000" dirty="0"/>
          </a:p>
        </p:txBody>
      </p:sp>
    </p:spTree>
  </p:cSld>
  <p:clrMapOvr>
    <a:masterClrMapping/>
  </p:clrMapOvr>
  <p:transition>
    <p:dissolve/>
    <p:sndAc>
      <p:stSnd>
        <p:snd r:embed="rId2" name="click.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Strategie di trasformazione dei processi</a:t>
            </a:r>
            <a:endParaRPr lang="it-IT" dirty="0"/>
          </a:p>
        </p:txBody>
      </p:sp>
      <p:sp>
        <p:nvSpPr>
          <p:cNvPr id="3" name="Segnaposto contenuto 2"/>
          <p:cNvSpPr>
            <a:spLocks noGrp="1"/>
          </p:cNvSpPr>
          <p:nvPr>
            <p:ph sz="half" idx="1"/>
          </p:nvPr>
        </p:nvSpPr>
        <p:spPr>
          <a:xfrm>
            <a:off x="755576" y="1988840"/>
            <a:ext cx="7488832" cy="4038600"/>
          </a:xfrm>
        </p:spPr>
        <p:txBody>
          <a:bodyPr/>
          <a:lstStyle/>
          <a:p>
            <a:pPr algn="just"/>
            <a:r>
              <a:rPr lang="it-IT" sz="2000" b="1" dirty="0" smtClean="0">
                <a:solidFill>
                  <a:srgbClr val="FF0000"/>
                </a:solidFill>
              </a:rPr>
              <a:t>In-side</a:t>
            </a:r>
          </a:p>
          <a:p>
            <a:pPr algn="just"/>
            <a:r>
              <a:rPr lang="it-IT" sz="2000" dirty="0" smtClean="0"/>
              <a:t>Strategia mirata alla trasformazione dei processi interni all’impresa. I potenziali benefici di questa strategia sono una riduzione dei costi di funzionamento e della durata dei processi, il miglioramento della qualità e del servizio al cliente. </a:t>
            </a:r>
          </a:p>
          <a:p>
            <a:pPr algn="just">
              <a:buNone/>
            </a:pPr>
            <a:endParaRPr lang="it-IT" sz="2000" dirty="0" smtClean="0"/>
          </a:p>
          <a:p>
            <a:pPr lvl="1" algn="just"/>
            <a:r>
              <a:rPr lang="it-IT" sz="2000" dirty="0" smtClean="0"/>
              <a:t>La trasformazione di questi processi si appoggia primariamente ai sistemi </a:t>
            </a:r>
            <a:r>
              <a:rPr lang="it-IT" sz="2000" b="1" dirty="0" smtClean="0">
                <a:solidFill>
                  <a:srgbClr val="000099"/>
                </a:solidFill>
              </a:rPr>
              <a:t>ERP</a:t>
            </a:r>
            <a:r>
              <a:rPr lang="it-IT" sz="2000" dirty="0" smtClean="0"/>
              <a:t> </a:t>
            </a:r>
            <a:r>
              <a:rPr lang="it-IT" sz="2000" dirty="0" smtClean="0"/>
              <a:t>[</a:t>
            </a:r>
            <a:r>
              <a:rPr lang="it-IT" sz="2000" dirty="0" err="1" smtClean="0"/>
              <a:t>enterprise</a:t>
            </a:r>
            <a:r>
              <a:rPr lang="it-IT" sz="2000" dirty="0" smtClean="0"/>
              <a:t> </a:t>
            </a:r>
            <a:r>
              <a:rPr lang="it-IT" sz="2000" dirty="0" err="1" smtClean="0"/>
              <a:t>resource</a:t>
            </a:r>
            <a:r>
              <a:rPr lang="it-IT" sz="2000" dirty="0" smtClean="0"/>
              <a:t> planning] opportunamente </a:t>
            </a:r>
            <a:r>
              <a:rPr lang="it-IT" sz="2000" dirty="0" smtClean="0"/>
              <a:t>sostenuti da infrastrutture di rete (Intranet</a:t>
            </a:r>
            <a:r>
              <a:rPr lang="it-IT" sz="2000" dirty="0" smtClean="0"/>
              <a:t>): integrazione di tutti i processi di business di un’azienda</a:t>
            </a:r>
            <a:endParaRPr lang="it-IT" sz="2000" dirty="0"/>
          </a:p>
        </p:txBody>
      </p:sp>
    </p:spTree>
  </p:cSld>
  <p:clrMapOvr>
    <a:masterClrMapping/>
  </p:clrMapOvr>
  <p:transition>
    <p:dissolve/>
    <p:sndAc>
      <p:stSnd>
        <p:snd r:embed="rId2" name="click.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Strategie di trasformazione dei processi</a:t>
            </a:r>
            <a:endParaRPr lang="it-IT" dirty="0"/>
          </a:p>
        </p:txBody>
      </p:sp>
      <p:sp>
        <p:nvSpPr>
          <p:cNvPr id="3" name="Segnaposto contenuto 2"/>
          <p:cNvSpPr>
            <a:spLocks noGrp="1"/>
          </p:cNvSpPr>
          <p:nvPr>
            <p:ph sz="half" idx="1"/>
          </p:nvPr>
        </p:nvSpPr>
        <p:spPr>
          <a:xfrm>
            <a:off x="755576" y="1988840"/>
            <a:ext cx="7488832" cy="4038600"/>
          </a:xfrm>
        </p:spPr>
        <p:txBody>
          <a:bodyPr/>
          <a:lstStyle/>
          <a:p>
            <a:pPr algn="just"/>
            <a:r>
              <a:rPr lang="it-IT" sz="2000" b="1" dirty="0" err="1" smtClean="0">
                <a:solidFill>
                  <a:srgbClr val="FF0000"/>
                </a:solidFill>
              </a:rPr>
              <a:t>Sell-side</a:t>
            </a:r>
            <a:endParaRPr lang="it-IT" sz="2000" b="1" dirty="0" smtClean="0">
              <a:solidFill>
                <a:srgbClr val="FF0000"/>
              </a:solidFill>
            </a:endParaRPr>
          </a:p>
          <a:p>
            <a:pPr algn="just"/>
            <a:r>
              <a:rPr lang="it-IT" sz="2000" dirty="0" smtClean="0"/>
              <a:t>Strategia orientata ai processi di marketing, vendita, distribuzione dei prodotti, servizio post-vendita e assistenza al cliente (</a:t>
            </a:r>
            <a:r>
              <a:rPr lang="it-IT" sz="2000" dirty="0" err="1" smtClean="0"/>
              <a:t>customer</a:t>
            </a:r>
            <a:r>
              <a:rPr lang="it-IT" sz="2000" dirty="0" smtClean="0"/>
              <a:t> care). In questo caso, i potenziali benefici dell’informatizzazione derivano dal maggior valore del prodotto percepito dal cliente e dall’abbattimento dei costi di transazione. </a:t>
            </a:r>
          </a:p>
          <a:p>
            <a:pPr algn="just"/>
            <a:endParaRPr lang="it-IT" sz="2000" dirty="0" smtClean="0"/>
          </a:p>
          <a:p>
            <a:pPr lvl="1" algn="just"/>
            <a:r>
              <a:rPr lang="it-IT" sz="2000" dirty="0" smtClean="0"/>
              <a:t>La trasformazione di questi processi si appoggia primariamente ai sistemi </a:t>
            </a:r>
            <a:r>
              <a:rPr lang="it-IT" sz="2000" b="1" dirty="0" smtClean="0">
                <a:solidFill>
                  <a:srgbClr val="000099"/>
                </a:solidFill>
              </a:rPr>
              <a:t>CRM</a:t>
            </a:r>
            <a:r>
              <a:rPr lang="it-IT" sz="2000" dirty="0" smtClean="0"/>
              <a:t> </a:t>
            </a:r>
            <a:r>
              <a:rPr lang="it-IT" sz="2000" dirty="0" smtClean="0"/>
              <a:t>[</a:t>
            </a:r>
            <a:r>
              <a:rPr lang="it-IT" sz="2000" dirty="0" err="1" smtClean="0"/>
              <a:t>Customer</a:t>
            </a:r>
            <a:r>
              <a:rPr lang="it-IT" sz="2000" dirty="0" smtClean="0"/>
              <a:t> </a:t>
            </a:r>
            <a:r>
              <a:rPr lang="it-IT" sz="2000" dirty="0" err="1" smtClean="0"/>
              <a:t>Relationship</a:t>
            </a:r>
            <a:r>
              <a:rPr lang="it-IT" sz="2000" dirty="0" smtClean="0"/>
              <a:t> </a:t>
            </a:r>
            <a:r>
              <a:rPr lang="it-IT" sz="2000" dirty="0" smtClean="0"/>
              <a:t>Management], </a:t>
            </a:r>
            <a:r>
              <a:rPr lang="it-IT" sz="2000" dirty="0" smtClean="0"/>
              <a:t>opportunamente supportati da infrastrutture </a:t>
            </a:r>
            <a:r>
              <a:rPr lang="it-IT" sz="2000" dirty="0" smtClean="0"/>
              <a:t>Internet: gestione delle relazioni con i clienti per fidelizzarli</a:t>
            </a:r>
            <a:endParaRPr lang="it-IT" sz="2000" dirty="0"/>
          </a:p>
        </p:txBody>
      </p:sp>
    </p:spTree>
  </p:cSld>
  <p:clrMapOvr>
    <a:masterClrMapping/>
  </p:clrMapOvr>
  <p:transition>
    <p:dissolve/>
    <p:sndAc>
      <p:stSnd>
        <p:snd r:embed="rId2" name="click.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Strategie di trasformazione dei processi</a:t>
            </a:r>
            <a:endParaRPr lang="it-IT" dirty="0"/>
          </a:p>
        </p:txBody>
      </p:sp>
      <p:pic>
        <p:nvPicPr>
          <p:cNvPr id="2050" name="Picture 2"/>
          <p:cNvPicPr>
            <a:picLocks noGrp="1" noChangeAspect="1" noChangeArrowheads="1"/>
          </p:cNvPicPr>
          <p:nvPr>
            <p:ph sz="half" idx="1"/>
          </p:nvPr>
        </p:nvPicPr>
        <p:blipFill>
          <a:blip r:embed="rId3" cstate="print"/>
          <a:srcRect/>
          <a:stretch>
            <a:fillRect/>
          </a:stretch>
        </p:blipFill>
        <p:spPr bwMode="auto">
          <a:xfrm>
            <a:off x="1619672" y="2204864"/>
            <a:ext cx="6192688" cy="3883405"/>
          </a:xfrm>
          <a:prstGeom prst="rect">
            <a:avLst/>
          </a:prstGeom>
          <a:noFill/>
          <a:ln w="9525">
            <a:noFill/>
            <a:miter lim="800000"/>
            <a:headEnd/>
            <a:tailEnd/>
          </a:ln>
        </p:spPr>
      </p:pic>
    </p:spTree>
  </p:cSld>
  <p:clrMapOvr>
    <a:masterClrMapping/>
  </p:clrMapOvr>
  <p:transition>
    <p:dissolve/>
    <p:sndAc>
      <p:stSnd>
        <p:snd r:embed="rId2" name="click.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Scomposizione dei processi</a:t>
            </a:r>
            <a:endParaRPr lang="it-IT" dirty="0"/>
          </a:p>
        </p:txBody>
      </p:sp>
      <p:sp>
        <p:nvSpPr>
          <p:cNvPr id="3" name="Segnaposto contenuto 2"/>
          <p:cNvSpPr>
            <a:spLocks noGrp="1"/>
          </p:cNvSpPr>
          <p:nvPr>
            <p:ph sz="half" idx="1"/>
          </p:nvPr>
        </p:nvSpPr>
        <p:spPr>
          <a:xfrm>
            <a:off x="762000" y="1905000"/>
            <a:ext cx="7698432" cy="4038600"/>
          </a:xfrm>
        </p:spPr>
        <p:txBody>
          <a:bodyPr/>
          <a:lstStyle/>
          <a:p>
            <a:pPr algn="just"/>
            <a:r>
              <a:rPr lang="it-IT" sz="2400" b="1" dirty="0" smtClean="0">
                <a:solidFill>
                  <a:srgbClr val="FF0000"/>
                </a:solidFill>
              </a:rPr>
              <a:t>Macroprocesso</a:t>
            </a:r>
          </a:p>
          <a:p>
            <a:pPr algn="just"/>
            <a:r>
              <a:rPr lang="it-IT" sz="2400" dirty="0" smtClean="0"/>
              <a:t>I macroprocessi sono il primo livello di segmentazione di un’azienda. La catena del valore di Porter è un esempio di segmentazione in macroprocessi.</a:t>
            </a:r>
          </a:p>
          <a:p>
            <a:pPr algn="just">
              <a:buNone/>
            </a:pPr>
            <a:endParaRPr lang="it-IT" sz="2400" dirty="0" smtClean="0"/>
          </a:p>
          <a:p>
            <a:pPr marL="457200" lvl="1" indent="0" algn="just">
              <a:buNone/>
            </a:pPr>
            <a:endParaRPr lang="it-IT" dirty="0"/>
          </a:p>
          <a:p>
            <a:pPr marL="457200" lvl="1" indent="0" algn="just">
              <a:buNone/>
            </a:pPr>
            <a:endParaRPr lang="it-IT" dirty="0" smtClean="0"/>
          </a:p>
          <a:p>
            <a:pPr marL="457200" lvl="1" indent="0" algn="just">
              <a:buNone/>
            </a:pPr>
            <a:endParaRPr lang="it-IT" dirty="0"/>
          </a:p>
          <a:p>
            <a:pPr marL="457200" lvl="1" indent="0" algn="just">
              <a:buNone/>
            </a:pPr>
            <a:r>
              <a:rPr lang="it-IT" dirty="0" smtClean="0"/>
              <a:t>[modello che permette di descrivere la struttura di un’organizzazione come un insieme di processi]</a:t>
            </a:r>
            <a:endParaRPr lang="it-IT" dirty="0"/>
          </a:p>
        </p:txBody>
      </p:sp>
      <p:pic>
        <p:nvPicPr>
          <p:cNvPr id="5" name="Immagine 4"/>
          <p:cNvPicPr>
            <a:picLocks noChangeAspect="1"/>
          </p:cNvPicPr>
          <p:nvPr/>
        </p:nvPicPr>
        <p:blipFill>
          <a:blip r:embed="rId3"/>
          <a:stretch>
            <a:fillRect/>
          </a:stretch>
        </p:blipFill>
        <p:spPr>
          <a:xfrm>
            <a:off x="1187624" y="3924300"/>
            <a:ext cx="2954660" cy="1668364"/>
          </a:xfrm>
          <a:prstGeom prst="rect">
            <a:avLst/>
          </a:prstGeom>
        </p:spPr>
      </p:pic>
    </p:spTree>
  </p:cSld>
  <p:clrMapOvr>
    <a:masterClrMapping/>
  </p:clrMapOvr>
  <p:transition>
    <p:dissolve/>
    <p:sndAc>
      <p:stSnd>
        <p:snd r:embed="rId2" name="click.wav"/>
      </p:stSnd>
    </p:sndAc>
  </p:transition>
  <p:timing>
    <p:tnLst>
      <p:par>
        <p:cTn id="1" dur="indefinite" restart="never" nodeType="tmRoot"/>
      </p:par>
    </p:tnLst>
  </p:timing>
</p:sld>
</file>

<file path=ppt/theme/theme1.xml><?xml version="1.0" encoding="utf-8"?>
<a:theme xmlns:a="http://schemas.openxmlformats.org/drawingml/2006/main" name="slides">
  <a:themeElements>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Studio">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4000" tIns="45720" rIns="5400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defRPr kumimoji="0" lang="it-IT" sz="23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4000" tIns="45720" rIns="5400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defRPr kumimoji="0" lang="it-IT" sz="2300" b="0" i="0" u="none" strike="noStrike" cap="none" normalizeH="0" baseline="0" smtClean="0">
            <a:ln>
              <a:noFill/>
            </a:ln>
            <a:solidFill>
              <a:schemeClr val="tx1"/>
            </a:solidFill>
            <a:effectLst/>
            <a:latin typeface="Arial" charset="0"/>
          </a:defRPr>
        </a:defPPr>
      </a:lstStyle>
    </a:lnDef>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slides</Template>
  <TotalTime>1596</TotalTime>
  <Words>2435</Words>
  <Application>Microsoft Office PowerPoint</Application>
  <PresentationFormat>Presentazione su schermo (4:3)</PresentationFormat>
  <Paragraphs>176</Paragraphs>
  <Slides>37</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37</vt:i4>
      </vt:variant>
    </vt:vector>
  </HeadingPairs>
  <TitlesOfParts>
    <vt:vector size="44" baseType="lpstr">
      <vt:lpstr>Arial</vt:lpstr>
      <vt:lpstr>Pompiere </vt:lpstr>
      <vt:lpstr>Arial Black</vt:lpstr>
      <vt:lpstr>Wingdings</vt:lpstr>
      <vt:lpstr>Times New Roman</vt:lpstr>
      <vt:lpstr>Cubic</vt:lpstr>
      <vt:lpstr>slides</vt:lpstr>
      <vt:lpstr>Unità di apprendimento 2</vt:lpstr>
      <vt:lpstr>Unità di apprendimento 2 Lezione 3</vt:lpstr>
      <vt:lpstr>In questa lezione impareremo...</vt:lpstr>
      <vt:lpstr>Introduzione</vt:lpstr>
      <vt:lpstr>Strategie di trasformazione dei processi</vt:lpstr>
      <vt:lpstr>Strategie di trasformazione dei processi</vt:lpstr>
      <vt:lpstr>Strategie di trasformazione dei processi</vt:lpstr>
      <vt:lpstr>Strategie di trasformazione dei processi</vt:lpstr>
      <vt:lpstr>Scomposizione dei processi</vt:lpstr>
      <vt:lpstr>Scomposizione dei processi</vt:lpstr>
      <vt:lpstr>Scomposizione dei processi</vt:lpstr>
      <vt:lpstr>Scomposizione dei processi</vt:lpstr>
      <vt:lpstr>Il caso IBM Credit Corporation</vt:lpstr>
      <vt:lpstr>La situazione </vt:lpstr>
      <vt:lpstr>La situazione</vt:lpstr>
      <vt:lpstr>La soluzione</vt:lpstr>
      <vt:lpstr>Presentazione standard di PowerPoint</vt:lpstr>
      <vt:lpstr>I principi della gestione per processi</vt:lpstr>
      <vt:lpstr>1° principio – diffondere la cultura di processo</vt:lpstr>
      <vt:lpstr>2° principio – attivare catene interne di clienti e fornitori</vt:lpstr>
      <vt:lpstr>3° principio – individuare il process owner</vt:lpstr>
      <vt:lpstr>4° principio – Bilanciare l’utilizzo delle logiche pull e push </vt:lpstr>
      <vt:lpstr>5° principio – decentrare i processi di supporto e la gestione delle informazioni</vt:lpstr>
      <vt:lpstr>6° principio – Usare le tecnologie dell’informazione e della comunicazione per ridisegnare i processi</vt:lpstr>
      <vt:lpstr>7° principio – ricomporre le attività frammentate</vt:lpstr>
      <vt:lpstr>8° principio – introduzione della delega decisionale</vt:lpstr>
      <vt:lpstr>9° principio – realizzare un’organizzazione snella</vt:lpstr>
      <vt:lpstr>Il ruolo delle tecnologie informatiche nell’organizzazione per processi</vt:lpstr>
      <vt:lpstr>Il ruolo delle tecnologie informatiche nell’organizzazione per processi</vt:lpstr>
      <vt:lpstr>Il ruolo delle tecnologie informatiche nell’organizzazione per processi</vt:lpstr>
      <vt:lpstr>Il ruolo delle tecnologie informatiche nell’organizzazione per processi</vt:lpstr>
      <vt:lpstr>I sistemi informativi e le tecnologie di supporto all’organizzazione per processi</vt:lpstr>
      <vt:lpstr>I sistemi informativi e le tecnologie di supporto all’organizzazione per processi</vt:lpstr>
      <vt:lpstr>I sistemi informativi e le tecnologie di supporto all’organizzazione per processi</vt:lpstr>
      <vt:lpstr>I sistemi informativi e le tecnologie di supporto all’organizzazione per processi</vt:lpstr>
      <vt:lpstr>I sistemi informativi e le tecnologie di supporto all’organizzazione per processi</vt:lpstr>
      <vt:lpstr>I sistemi informativi e le tecnologie di supporto all’organizzazione per processi</vt:lpstr>
    </vt:vector>
  </TitlesOfParts>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MODULO1</dc:title>
  <dc:creator>.</dc:creator>
  <cp:lastModifiedBy>FIL</cp:lastModifiedBy>
  <cp:revision>420</cp:revision>
  <dcterms:created xsi:type="dcterms:W3CDTF">2007-11-01T08:11:31Z</dcterms:created>
  <dcterms:modified xsi:type="dcterms:W3CDTF">2017-11-13T09:44:47Z</dcterms:modified>
</cp:coreProperties>
</file>