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3" r:id="rId7"/>
    <p:sldId id="266" r:id="rId8"/>
    <p:sldId id="267" r:id="rId9"/>
    <p:sldId id="268" r:id="rId10"/>
    <p:sldId id="274" r:id="rId11"/>
    <p:sldId id="273" r:id="rId12"/>
    <p:sldId id="269" r:id="rId13"/>
    <p:sldId id="271" r:id="rId14"/>
    <p:sldId id="272" r:id="rId15"/>
    <p:sldId id="279" r:id="rId16"/>
    <p:sldId id="275" r:id="rId17"/>
    <p:sldId id="276" r:id="rId18"/>
    <p:sldId id="277" r:id="rId19"/>
    <p:sldId id="278" r:id="rId20"/>
    <p:sldId id="25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3" d="100"/>
          <a:sy n="83" d="100"/>
        </p:scale>
        <p:origin x="614"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3/26/2018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sdn.microsoft.com/it-it/library/system.security.cryptography.symmetricalgorithm.key(v=vs.100).aspx" TargetMode="External"/><Relationship Id="rId2" Type="http://schemas.openxmlformats.org/officeDocument/2006/relationships/hyperlink" Target="https://msdn.microsoft.com/it-it/library/system.security.cryptography.symmetricalgorithm(v=vs.100).asp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cryptojs.altervista.org/secretkey/aes_cryptojs.html" TargetMode="External"/><Relationship Id="rId2" Type="http://schemas.openxmlformats.org/officeDocument/2006/relationships/hyperlink" Target="http://www.mrwebmaster.it/csharp/crittografia-dati-c_7575.html" TargetMode="External"/><Relationship Id="rId1" Type="http://schemas.openxmlformats.org/officeDocument/2006/relationships/slideLayout" Target="../slideLayouts/slideLayout2.xml"/><Relationship Id="rId5" Type="http://schemas.openxmlformats.org/officeDocument/2006/relationships/hyperlink" Target="http://slideplayer.it/slide/545899/" TargetMode="External"/><Relationship Id="rId4" Type="http://schemas.openxmlformats.org/officeDocument/2006/relationships/hyperlink" Target="http://people.eku.edu/styere/Encrypt/JS-AES.html"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blogs.msdn.com/b/shawnfa/archive/2006/10/09/the-differences-between-rijndael-and-aes.asp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3" y="1058568"/>
            <a:ext cx="8791575" cy="2387600"/>
          </a:xfrm>
        </p:spPr>
        <p:txBody>
          <a:bodyPr/>
          <a:lstStyle/>
          <a:p>
            <a:r>
              <a:rPr lang="it-IT" dirty="0"/>
              <a:t>Crittografia SIMMETRICA con </a:t>
            </a:r>
            <a:br>
              <a:rPr lang="it-IT" dirty="0"/>
            </a:br>
            <a:r>
              <a:rPr lang="it-IT" dirty="0"/>
              <a:t>          C#/.NET Framework</a:t>
            </a:r>
          </a:p>
        </p:txBody>
      </p:sp>
      <p:sp>
        <p:nvSpPr>
          <p:cNvPr id="3" name="Subtitle 2"/>
          <p:cNvSpPr>
            <a:spLocks noGrp="1"/>
          </p:cNvSpPr>
          <p:nvPr>
            <p:ph type="subTitle" idx="1"/>
          </p:nvPr>
        </p:nvSpPr>
        <p:spPr>
          <a:xfrm>
            <a:off x="2078442" y="6035069"/>
            <a:ext cx="8791575" cy="696432"/>
          </a:xfrm>
        </p:spPr>
        <p:txBody>
          <a:bodyPr/>
          <a:lstStyle/>
          <a:p>
            <a:pPr algn="ctr"/>
            <a:r>
              <a:rPr lang="it-IT" dirty="0"/>
              <a:t>Ed. 2018 - A cura di Marco Zucchini</a:t>
            </a:r>
          </a:p>
        </p:txBody>
      </p:sp>
      <p:pic>
        <p:nvPicPr>
          <p:cNvPr id="1026" name="Picture 2" descr="http://www.mrwebmaster.it/images/articoli/csharp_crittografia/0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1991" y="3778940"/>
            <a:ext cx="2564476" cy="1923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339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2852"/>
            <a:ext cx="9905998" cy="932490"/>
          </a:xfrm>
        </p:spPr>
        <p:txBody>
          <a:bodyPr/>
          <a:lstStyle/>
          <a:p>
            <a:r>
              <a:rPr lang="it-IT" dirty="0"/>
              <a:t>L’algoritmo in pillole …</a:t>
            </a:r>
          </a:p>
        </p:txBody>
      </p:sp>
      <p:sp>
        <p:nvSpPr>
          <p:cNvPr id="3" name="Content Placeholder 2"/>
          <p:cNvSpPr>
            <a:spLocks noGrp="1"/>
          </p:cNvSpPr>
          <p:nvPr>
            <p:ph idx="1"/>
          </p:nvPr>
        </p:nvSpPr>
        <p:spPr>
          <a:xfrm>
            <a:off x="1098659" y="1215342"/>
            <a:ext cx="10464450" cy="5360239"/>
          </a:xfrm>
        </p:spPr>
        <p:txBody>
          <a:bodyPr>
            <a:normAutofit/>
          </a:bodyPr>
          <a:lstStyle/>
          <a:p>
            <a:pPr marL="0" indent="0">
              <a:buNone/>
            </a:pPr>
            <a:r>
              <a:rPr lang="it-IT" sz="3200" dirty="0">
                <a:solidFill>
                  <a:srgbClr val="FFFF00"/>
                </a:solidFill>
              </a:rPr>
              <a:t>2.4 Caricamento in un array  </a:t>
            </a:r>
            <a:r>
              <a:rPr lang="it-IT" sz="3200" dirty="0"/>
              <a:t>del file da criptare</a:t>
            </a:r>
          </a:p>
        </p:txBody>
      </p:sp>
      <p:pic>
        <p:nvPicPr>
          <p:cNvPr id="5" name="Picture 4"/>
          <p:cNvPicPr>
            <a:picLocks noChangeAspect="1"/>
          </p:cNvPicPr>
          <p:nvPr/>
        </p:nvPicPr>
        <p:blipFill>
          <a:blip r:embed="rId2"/>
          <a:stretch>
            <a:fillRect/>
          </a:stretch>
        </p:blipFill>
        <p:spPr>
          <a:xfrm>
            <a:off x="785092" y="2147832"/>
            <a:ext cx="10945090" cy="2599659"/>
          </a:xfrm>
          <a:prstGeom prst="rect">
            <a:avLst/>
          </a:prstGeom>
        </p:spPr>
      </p:pic>
    </p:spTree>
    <p:extLst>
      <p:ext uri="{BB962C8B-B14F-4D97-AF65-F5344CB8AC3E}">
        <p14:creationId xmlns:p14="http://schemas.microsoft.com/office/powerpoint/2010/main" val="4133433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37387" y="75289"/>
            <a:ext cx="9905998" cy="1478570"/>
          </a:xfrm>
        </p:spPr>
        <p:txBody>
          <a:bodyPr/>
          <a:lstStyle/>
          <a:p>
            <a:r>
              <a:rPr lang="it-IT" dirty="0"/>
              <a:t>nOTA  </a:t>
            </a:r>
            <a:r>
              <a:rPr lang="it-IT" sz="2400" dirty="0"/>
              <a:t>(</a:t>
            </a:r>
            <a:r>
              <a:rPr lang="it-IT" sz="2400" dirty="0">
                <a:solidFill>
                  <a:srgbClr val="FFFF00"/>
                </a:solidFill>
              </a:rPr>
              <a:t>no</a:t>
            </a:r>
            <a:r>
              <a:rPr lang="it-IT" sz="2400" dirty="0"/>
              <a:t> se la chiave viene assegnata)</a:t>
            </a:r>
            <a:endParaRPr lang="it-IT" dirty="0"/>
          </a:p>
        </p:txBody>
      </p:sp>
      <p:sp>
        <p:nvSpPr>
          <p:cNvPr id="3" name="Segnaposto contenuto 2"/>
          <p:cNvSpPr>
            <a:spLocks noGrp="1"/>
          </p:cNvSpPr>
          <p:nvPr>
            <p:ph idx="1"/>
          </p:nvPr>
        </p:nvSpPr>
        <p:spPr>
          <a:xfrm>
            <a:off x="1008625" y="1176940"/>
            <a:ext cx="9905999" cy="3541714"/>
          </a:xfrm>
        </p:spPr>
        <p:txBody>
          <a:bodyPr>
            <a:normAutofit/>
          </a:bodyPr>
          <a:lstStyle/>
          <a:p>
            <a:r>
              <a:rPr lang="it-IT" sz="2800" dirty="0"/>
              <a:t>E’ possibile generare </a:t>
            </a:r>
            <a:r>
              <a:rPr lang="it-IT" sz="2800" dirty="0">
                <a:solidFill>
                  <a:srgbClr val="FFFF00"/>
                </a:solidFill>
              </a:rPr>
              <a:t>automaticamente</a:t>
            </a:r>
            <a:r>
              <a:rPr lang="it-IT" sz="2800" dirty="0"/>
              <a:t> la chiave in modo </a:t>
            </a:r>
            <a:r>
              <a:rPr lang="it-IT" sz="2800" dirty="0">
                <a:solidFill>
                  <a:srgbClr val="FFFF00"/>
                </a:solidFill>
              </a:rPr>
              <a:t>casuale</a:t>
            </a:r>
            <a:r>
              <a:rPr lang="it-IT" sz="2800" dirty="0"/>
              <a:t>, così da criptare diversamente il messaggio  ogni volta che viene eseguito l’algoritmo.   </a:t>
            </a:r>
          </a:p>
          <a:p>
            <a:endParaRPr lang="it-IT" sz="2800" dirty="0"/>
          </a:p>
          <a:p>
            <a:endParaRPr lang="it-IT" sz="2800" dirty="0"/>
          </a:p>
          <a:p>
            <a:endParaRPr lang="it-IT" sz="2800" dirty="0"/>
          </a:p>
          <a:p>
            <a:endParaRPr lang="it-IT" sz="2800" dirty="0"/>
          </a:p>
          <a:p>
            <a:endParaRPr lang="it-IT" sz="2800" dirty="0"/>
          </a:p>
          <a:p>
            <a:pPr marL="0" indent="0">
              <a:buNone/>
              <a:tabLst>
                <a:tab pos="2065338" algn="l"/>
              </a:tabLst>
            </a:pPr>
            <a:endParaRPr lang="it-IT"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4129088"/>
            <a:ext cx="4991100" cy="208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5975" y="4129087"/>
            <a:ext cx="4800600" cy="208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532" y="2821782"/>
            <a:ext cx="10601325" cy="885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reccia in giù 3"/>
          <p:cNvSpPr/>
          <p:nvPr/>
        </p:nvSpPr>
        <p:spPr>
          <a:xfrm>
            <a:off x="4333875" y="3624261"/>
            <a:ext cx="762000" cy="5048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Freccia in giù 7"/>
          <p:cNvSpPr/>
          <p:nvPr/>
        </p:nvSpPr>
        <p:spPr>
          <a:xfrm>
            <a:off x="5695950" y="3624262"/>
            <a:ext cx="762000" cy="5048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9" name="Picture 3"/>
          <p:cNvPicPr>
            <a:picLocks noChangeAspect="1"/>
          </p:cNvPicPr>
          <p:nvPr/>
        </p:nvPicPr>
        <p:blipFill>
          <a:blip r:embed="rId5"/>
          <a:stretch>
            <a:fillRect/>
          </a:stretch>
        </p:blipFill>
        <p:spPr>
          <a:xfrm>
            <a:off x="8553450" y="2362200"/>
            <a:ext cx="3794326" cy="1628775"/>
          </a:xfrm>
          <a:prstGeom prst="rect">
            <a:avLst/>
          </a:prstGeom>
        </p:spPr>
      </p:pic>
      <p:sp>
        <p:nvSpPr>
          <p:cNvPr id="10" name="Segnaposto contenuto 2"/>
          <p:cNvSpPr txBox="1">
            <a:spLocks/>
          </p:cNvSpPr>
          <p:nvPr/>
        </p:nvSpPr>
        <p:spPr>
          <a:xfrm>
            <a:off x="1008625" y="6177830"/>
            <a:ext cx="12154718" cy="68017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it-IT" sz="2800" dirty="0"/>
              <a:t>In questo modo però il decriptatore non conosce la chiave di decriptaggio!</a:t>
            </a:r>
          </a:p>
          <a:p>
            <a:endParaRPr lang="it-IT" sz="2800" dirty="0"/>
          </a:p>
          <a:p>
            <a:endParaRPr lang="it-IT" sz="2800" dirty="0"/>
          </a:p>
          <a:p>
            <a:endParaRPr lang="it-IT" sz="2800" dirty="0"/>
          </a:p>
          <a:p>
            <a:endParaRPr lang="it-IT" sz="2800" dirty="0"/>
          </a:p>
          <a:p>
            <a:endParaRPr lang="it-IT" sz="2800" dirty="0"/>
          </a:p>
          <a:p>
            <a:pPr marL="0" indent="0">
              <a:buFont typeface="Arial" panose="020B0604020202020204" pitchFamily="34" charset="0"/>
              <a:buNone/>
              <a:tabLst>
                <a:tab pos="2065338" algn="l"/>
              </a:tabLst>
            </a:pPr>
            <a:endParaRPr lang="it-IT" sz="2800" dirty="0"/>
          </a:p>
        </p:txBody>
      </p:sp>
    </p:spTree>
    <p:extLst>
      <p:ext uri="{BB962C8B-B14F-4D97-AF65-F5344CB8AC3E}">
        <p14:creationId xmlns:p14="http://schemas.microsoft.com/office/powerpoint/2010/main" val="4228232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2852"/>
            <a:ext cx="9905998" cy="932490"/>
          </a:xfrm>
        </p:spPr>
        <p:txBody>
          <a:bodyPr/>
          <a:lstStyle/>
          <a:p>
            <a:r>
              <a:rPr lang="it-IT" dirty="0"/>
              <a:t>L’algoritmo in pillole …</a:t>
            </a:r>
          </a:p>
        </p:txBody>
      </p:sp>
      <p:sp>
        <p:nvSpPr>
          <p:cNvPr id="3" name="Content Placeholder 2"/>
          <p:cNvSpPr>
            <a:spLocks noGrp="1"/>
          </p:cNvSpPr>
          <p:nvPr>
            <p:ph idx="1"/>
          </p:nvPr>
        </p:nvSpPr>
        <p:spPr>
          <a:xfrm>
            <a:off x="838198" y="924876"/>
            <a:ext cx="10887075" cy="5637970"/>
          </a:xfrm>
        </p:spPr>
        <p:txBody>
          <a:bodyPr>
            <a:normAutofit/>
          </a:bodyPr>
          <a:lstStyle/>
          <a:p>
            <a:pPr marL="0" indent="0">
              <a:buNone/>
            </a:pPr>
            <a:r>
              <a:rPr lang="it-IT" sz="3200" dirty="0">
                <a:solidFill>
                  <a:srgbClr val="FFFF00"/>
                </a:solidFill>
              </a:rPr>
              <a:t>3.</a:t>
            </a:r>
            <a:r>
              <a:rPr lang="it-IT" sz="3200" dirty="0"/>
              <a:t> Creare un oggetto cifratore  </a:t>
            </a:r>
            <a:r>
              <a:rPr lang="it-IT" sz="3200" dirty="0">
                <a:solidFill>
                  <a:srgbClr val="FFFF00"/>
                </a:solidFill>
              </a:rPr>
              <a:t>ICryptoTransform</a:t>
            </a:r>
            <a:r>
              <a:rPr lang="it-IT" sz="3200" dirty="0"/>
              <a:t> </a:t>
            </a:r>
          </a:p>
          <a:p>
            <a:endParaRPr lang="it-IT" sz="3200" dirty="0"/>
          </a:p>
          <a:p>
            <a:endParaRPr lang="it-IT" sz="3200" dirty="0"/>
          </a:p>
          <a:p>
            <a:r>
              <a:rPr lang="it-IT" sz="3200" dirty="0"/>
              <a:t>La sua creazione avviene  richiamando il metodo </a:t>
            </a:r>
            <a:r>
              <a:rPr lang="it-IT" sz="3200" dirty="0">
                <a:solidFill>
                  <a:srgbClr val="FFFF00"/>
                </a:solidFill>
              </a:rPr>
              <a:t>CreateEncryptor()  </a:t>
            </a:r>
            <a:r>
              <a:rPr lang="it-IT" sz="3200" dirty="0"/>
              <a:t>associato all’oggetto </a:t>
            </a:r>
            <a:r>
              <a:rPr lang="it-IT" sz="3200" dirty="0">
                <a:solidFill>
                  <a:srgbClr val="FFFF00"/>
                </a:solidFill>
              </a:rPr>
              <a:t>SymmetricAlgorithm</a:t>
            </a:r>
          </a:p>
          <a:p>
            <a:r>
              <a:rPr lang="it-IT" sz="3200" dirty="0"/>
              <a:t>Questo oggetto  serve per criptare i dati.</a:t>
            </a:r>
          </a:p>
          <a:p>
            <a:pPr marL="0" indent="0">
              <a:buNone/>
            </a:pPr>
            <a:endParaRPr lang="it-IT" sz="3200" dirty="0"/>
          </a:p>
          <a:p>
            <a:pPr marL="0" indent="0">
              <a:buNone/>
            </a:pPr>
            <a:endParaRPr lang="it-IT" sz="3200" dirty="0"/>
          </a:p>
        </p:txBody>
      </p:sp>
      <p:pic>
        <p:nvPicPr>
          <p:cNvPr id="6" name="Picture 5"/>
          <p:cNvPicPr>
            <a:picLocks noChangeAspect="1"/>
          </p:cNvPicPr>
          <p:nvPr/>
        </p:nvPicPr>
        <p:blipFill>
          <a:blip r:embed="rId2"/>
          <a:stretch>
            <a:fillRect/>
          </a:stretch>
        </p:blipFill>
        <p:spPr>
          <a:xfrm>
            <a:off x="950912" y="1857366"/>
            <a:ext cx="10287000" cy="1152052"/>
          </a:xfrm>
          <a:prstGeom prst="rect">
            <a:avLst/>
          </a:prstGeom>
        </p:spPr>
      </p:pic>
    </p:spTree>
    <p:extLst>
      <p:ext uri="{BB962C8B-B14F-4D97-AF65-F5344CB8AC3E}">
        <p14:creationId xmlns:p14="http://schemas.microsoft.com/office/powerpoint/2010/main" val="30543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90709"/>
            <a:ext cx="9905998" cy="932490"/>
          </a:xfrm>
        </p:spPr>
        <p:txBody>
          <a:bodyPr/>
          <a:lstStyle/>
          <a:p>
            <a:r>
              <a:rPr lang="it-IT" dirty="0"/>
              <a:t>L’algoritmo in pillole …</a:t>
            </a:r>
          </a:p>
        </p:txBody>
      </p:sp>
      <p:sp>
        <p:nvSpPr>
          <p:cNvPr id="3" name="Content Placeholder 2"/>
          <p:cNvSpPr>
            <a:spLocks noGrp="1"/>
          </p:cNvSpPr>
          <p:nvPr>
            <p:ph idx="1"/>
          </p:nvPr>
        </p:nvSpPr>
        <p:spPr>
          <a:xfrm>
            <a:off x="733425" y="1023199"/>
            <a:ext cx="10944226" cy="5463326"/>
          </a:xfrm>
        </p:spPr>
        <p:txBody>
          <a:bodyPr>
            <a:normAutofit/>
          </a:bodyPr>
          <a:lstStyle/>
          <a:p>
            <a:pPr marL="0" indent="0">
              <a:buNone/>
            </a:pPr>
            <a:r>
              <a:rPr lang="it-IT" sz="3200" dirty="0">
                <a:solidFill>
                  <a:srgbClr val="FFFF00"/>
                </a:solidFill>
              </a:rPr>
              <a:t>5</a:t>
            </a:r>
            <a:r>
              <a:rPr lang="it-IT" sz="4000" dirty="0">
                <a:solidFill>
                  <a:srgbClr val="FFFF00"/>
                </a:solidFill>
              </a:rPr>
              <a:t>. </a:t>
            </a:r>
            <a:r>
              <a:rPr lang="it-IT" sz="2800" dirty="0"/>
              <a:t>Creare un oggetto </a:t>
            </a:r>
            <a:r>
              <a:rPr lang="it-IT" sz="3600" dirty="0" err="1">
                <a:solidFill>
                  <a:srgbClr val="FFFF00"/>
                </a:solidFill>
              </a:rPr>
              <a:t>CryptoStream</a:t>
            </a:r>
            <a:r>
              <a:rPr lang="it-IT" sz="3600" dirty="0">
                <a:solidFill>
                  <a:srgbClr val="FFFF00"/>
                </a:solidFill>
              </a:rPr>
              <a:t> </a:t>
            </a:r>
            <a:endParaRPr lang="it-IT" sz="2800" dirty="0">
              <a:solidFill>
                <a:srgbClr val="FFFF00"/>
              </a:solidFill>
            </a:endParaRPr>
          </a:p>
          <a:p>
            <a:pPr marL="0" indent="0">
              <a:buNone/>
            </a:pPr>
            <a:endParaRPr lang="it-IT" sz="2800" dirty="0">
              <a:solidFill>
                <a:srgbClr val="FFFF00"/>
              </a:solidFill>
            </a:endParaRPr>
          </a:p>
          <a:p>
            <a:pPr marL="0" indent="0">
              <a:buNone/>
            </a:pPr>
            <a:endParaRPr lang="it-IT" sz="2800" dirty="0">
              <a:solidFill>
                <a:srgbClr val="FFFF00"/>
              </a:solidFill>
            </a:endParaRPr>
          </a:p>
          <a:p>
            <a:r>
              <a:rPr lang="it-IT" sz="2800" dirty="0"/>
              <a:t>Consente di creare un </a:t>
            </a:r>
            <a:r>
              <a:rPr lang="it-IT" sz="2800" dirty="0">
                <a:solidFill>
                  <a:srgbClr val="FFFF00"/>
                </a:solidFill>
              </a:rPr>
              <a:t>flusso di dati cifrato </a:t>
            </a:r>
          </a:p>
          <a:p>
            <a:r>
              <a:rPr lang="it-IT" sz="2800" dirty="0"/>
              <a:t>La cifratura viene effettuata sui dati contenuti in un </a:t>
            </a:r>
            <a:r>
              <a:rPr lang="it-IT" sz="2800" dirty="0">
                <a:solidFill>
                  <a:srgbClr val="FFFF00"/>
                </a:solidFill>
              </a:rPr>
              <a:t>byte [] </a:t>
            </a:r>
            <a:r>
              <a:rPr lang="it-IT" sz="2800" dirty="0"/>
              <a:t>per mezzo dell’oggetto </a:t>
            </a:r>
            <a:r>
              <a:rPr lang="it-IT" sz="2800" b="1" dirty="0"/>
              <a:t>ICryptoTransform</a:t>
            </a:r>
            <a:r>
              <a:rPr lang="it-IT" sz="2800" dirty="0"/>
              <a:t> (cifratore)</a:t>
            </a:r>
          </a:p>
          <a:p>
            <a:r>
              <a:rPr lang="it-IT" sz="2800" dirty="0"/>
              <a:t>I dati cifrati vengono memorizzati  sul file outputStream</a:t>
            </a:r>
          </a:p>
          <a:p>
            <a:pPr marL="0" indent="0">
              <a:buNone/>
            </a:pPr>
            <a:r>
              <a:rPr lang="it-IT" sz="3200" dirty="0"/>
              <a:t> </a:t>
            </a:r>
          </a:p>
        </p:txBody>
      </p:sp>
      <p:pic>
        <p:nvPicPr>
          <p:cNvPr id="4" name="Picture 3"/>
          <p:cNvPicPr>
            <a:picLocks noChangeAspect="1"/>
          </p:cNvPicPr>
          <p:nvPr/>
        </p:nvPicPr>
        <p:blipFill>
          <a:blip r:embed="rId2"/>
          <a:stretch>
            <a:fillRect/>
          </a:stretch>
        </p:blipFill>
        <p:spPr>
          <a:xfrm>
            <a:off x="826666" y="5460082"/>
            <a:ext cx="10535491" cy="1244553"/>
          </a:xfrm>
          <a:prstGeom prst="rect">
            <a:avLst/>
          </a:prstGeom>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666" y="1741453"/>
            <a:ext cx="10535491" cy="1500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0148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2852"/>
            <a:ext cx="9905998" cy="932490"/>
          </a:xfrm>
        </p:spPr>
        <p:txBody>
          <a:bodyPr/>
          <a:lstStyle/>
          <a:p>
            <a:r>
              <a:rPr lang="it-IT" dirty="0"/>
              <a:t>L’algoritmo in pillole …</a:t>
            </a:r>
          </a:p>
        </p:txBody>
      </p:sp>
      <p:sp>
        <p:nvSpPr>
          <p:cNvPr id="3" name="Content Placeholder 2"/>
          <p:cNvSpPr>
            <a:spLocks noGrp="1"/>
          </p:cNvSpPr>
          <p:nvPr>
            <p:ph idx="1"/>
          </p:nvPr>
        </p:nvSpPr>
        <p:spPr>
          <a:xfrm>
            <a:off x="1098659" y="1023199"/>
            <a:ext cx="9905999" cy="4263343"/>
          </a:xfrm>
        </p:spPr>
        <p:txBody>
          <a:bodyPr>
            <a:normAutofit/>
          </a:bodyPr>
          <a:lstStyle/>
          <a:p>
            <a:pPr marL="0" indent="0">
              <a:buNone/>
            </a:pPr>
            <a:r>
              <a:rPr lang="it-IT" sz="3200" dirty="0">
                <a:solidFill>
                  <a:srgbClr val="FFFF00"/>
                </a:solidFill>
              </a:rPr>
              <a:t>6. </a:t>
            </a:r>
            <a:r>
              <a:rPr lang="it-IT" sz="3200" dirty="0"/>
              <a:t>Chiusura dei vari </a:t>
            </a:r>
            <a:r>
              <a:rPr lang="it-IT" sz="3200" dirty="0">
                <a:solidFill>
                  <a:srgbClr val="FFFF00"/>
                </a:solidFill>
              </a:rPr>
              <a:t>Stream</a:t>
            </a:r>
          </a:p>
          <a:p>
            <a:pPr marL="0" indent="0">
              <a:buNone/>
            </a:pPr>
            <a:r>
              <a:rPr lang="it-IT" sz="3200" dirty="0">
                <a:solidFill>
                  <a:srgbClr val="FFFF00"/>
                </a:solidFill>
              </a:rPr>
              <a:t>    </a:t>
            </a:r>
            <a:r>
              <a:rPr lang="it-IT" sz="3200" dirty="0"/>
              <a:t>Per prima cosa chiudere il </a:t>
            </a:r>
            <a:r>
              <a:rPr lang="it-IT" sz="3200" dirty="0">
                <a:solidFill>
                  <a:srgbClr val="FFFF00"/>
                </a:solidFill>
              </a:rPr>
              <a:t>CryptoStream </a:t>
            </a:r>
            <a:endParaRPr lang="it-IT" sz="3200" dirty="0"/>
          </a:p>
        </p:txBody>
      </p:sp>
      <p:pic>
        <p:nvPicPr>
          <p:cNvPr id="4" name="Immagine 3">
            <a:extLst>
              <a:ext uri="{FF2B5EF4-FFF2-40B4-BE49-F238E27FC236}">
                <a16:creationId xmlns:a16="http://schemas.microsoft.com/office/drawing/2014/main" id="{03FB37D1-29D9-47B7-A056-E41448B1810A}"/>
              </a:ext>
            </a:extLst>
          </p:cNvPr>
          <p:cNvPicPr>
            <a:picLocks noChangeAspect="1"/>
          </p:cNvPicPr>
          <p:nvPr/>
        </p:nvPicPr>
        <p:blipFill>
          <a:blip r:embed="rId2"/>
          <a:stretch>
            <a:fillRect/>
          </a:stretch>
        </p:blipFill>
        <p:spPr>
          <a:xfrm>
            <a:off x="2664542" y="3252929"/>
            <a:ext cx="5893824" cy="2033613"/>
          </a:xfrm>
          <a:prstGeom prst="rect">
            <a:avLst/>
          </a:prstGeom>
        </p:spPr>
      </p:pic>
    </p:spTree>
    <p:extLst>
      <p:ext uri="{BB962C8B-B14F-4D97-AF65-F5344CB8AC3E}">
        <p14:creationId xmlns:p14="http://schemas.microsoft.com/office/powerpoint/2010/main" val="3206162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53F497-0DDC-43C1-BF3A-164DD707E3CD}"/>
              </a:ext>
            </a:extLst>
          </p:cNvPr>
          <p:cNvSpPr>
            <a:spLocks noGrp="1"/>
          </p:cNvSpPr>
          <p:nvPr>
            <p:ph type="title"/>
          </p:nvPr>
        </p:nvSpPr>
        <p:spPr>
          <a:xfrm>
            <a:off x="1033258" y="166234"/>
            <a:ext cx="9905998" cy="531856"/>
          </a:xfrm>
        </p:spPr>
        <p:txBody>
          <a:bodyPr>
            <a:normAutofit fontScale="90000"/>
          </a:bodyPr>
          <a:lstStyle/>
          <a:p>
            <a:r>
              <a:rPr lang="it-IT" dirty="0"/>
              <a:t>Nota – Necessità del vettore di inizializzazione</a:t>
            </a:r>
          </a:p>
        </p:txBody>
      </p:sp>
      <p:sp>
        <p:nvSpPr>
          <p:cNvPr id="3" name="Segnaposto contenuto 2">
            <a:extLst>
              <a:ext uri="{FF2B5EF4-FFF2-40B4-BE49-F238E27FC236}">
                <a16:creationId xmlns:a16="http://schemas.microsoft.com/office/drawing/2014/main" id="{E87A791F-3E8E-460B-AEC8-804A2C3F5257}"/>
              </a:ext>
            </a:extLst>
          </p:cNvPr>
          <p:cNvSpPr>
            <a:spLocks noGrp="1"/>
          </p:cNvSpPr>
          <p:nvPr>
            <p:ph idx="1"/>
          </p:nvPr>
        </p:nvSpPr>
        <p:spPr>
          <a:xfrm>
            <a:off x="1141412" y="825910"/>
            <a:ext cx="10273840" cy="6032090"/>
          </a:xfrm>
        </p:spPr>
        <p:txBody>
          <a:bodyPr>
            <a:normAutofit fontScale="85000" lnSpcReduction="10000"/>
          </a:bodyPr>
          <a:lstStyle/>
          <a:p>
            <a:r>
              <a:rPr lang="it-IT" dirty="0"/>
              <a:t>Le classi che derivano dalla classe </a:t>
            </a:r>
            <a:r>
              <a:rPr lang="it-IT" dirty="0" err="1">
                <a:hlinkClick r:id="rId2"/>
              </a:rPr>
              <a:t>SymmetricAlgorithm</a:t>
            </a:r>
            <a:r>
              <a:rPr lang="it-IT" dirty="0"/>
              <a:t> utilizzano una modello di concatenazione denominato </a:t>
            </a:r>
            <a:r>
              <a:rPr lang="it-IT" dirty="0" err="1"/>
              <a:t>cipher</a:t>
            </a:r>
            <a:r>
              <a:rPr lang="it-IT" dirty="0"/>
              <a:t> </a:t>
            </a:r>
            <a:r>
              <a:rPr lang="it-IT" dirty="0" err="1"/>
              <a:t>block</a:t>
            </a:r>
            <a:r>
              <a:rPr lang="it-IT" dirty="0"/>
              <a:t> </a:t>
            </a:r>
            <a:r>
              <a:rPr lang="it-IT" dirty="0" err="1"/>
              <a:t>chaining</a:t>
            </a:r>
            <a:r>
              <a:rPr lang="it-IT" dirty="0"/>
              <a:t> (CBC), che richiede una chiave e un vettore di inizializzazione per eseguire trasformazioni crittografiche sui dati. Per </a:t>
            </a:r>
            <a:r>
              <a:rPr lang="it-IT" dirty="0" err="1"/>
              <a:t>decrittografare</a:t>
            </a:r>
            <a:r>
              <a:rPr lang="it-IT" dirty="0"/>
              <a:t> dati precedentemente crittografati tramite una delle classi </a:t>
            </a:r>
            <a:r>
              <a:rPr lang="it-IT" dirty="0" err="1">
                <a:hlinkClick r:id="rId2"/>
              </a:rPr>
              <a:t>SymmetricAlgorithm</a:t>
            </a:r>
            <a:r>
              <a:rPr lang="it-IT" dirty="0"/>
              <a:t>, è necessario impostare la proprietà </a:t>
            </a:r>
            <a:r>
              <a:rPr lang="it-IT" dirty="0" err="1">
                <a:hlinkClick r:id="rId3"/>
              </a:rPr>
              <a:t>Key</a:t>
            </a:r>
            <a:r>
              <a:rPr lang="it-IT" dirty="0"/>
              <a:t> e la proprietà IV sugli stessi valori utilizzati per la crittografia.</a:t>
            </a:r>
          </a:p>
          <a:p>
            <a:r>
              <a:rPr lang="it-IT" dirty="0"/>
              <a:t>Per una determinata chiave segreta </a:t>
            </a:r>
            <a:r>
              <a:rPr lang="it-IT" i="1" dirty="0"/>
              <a:t>k</a:t>
            </a:r>
            <a:r>
              <a:rPr lang="it-IT" dirty="0"/>
              <a:t>, mediante una semplice crittografia in blocchi che non utilizza un vettore di inizializzazione lo stesso blocco di input di testo normale verrà crittografato nello stesso blocco di output di testo crittografato. Se sono presenti blocchi duplicati all'interno del flusso di testo normale, si otterranno blocchi duplicati all'interno del flusso di testo crittografato. Se utenti non autorizzati dispongono di informazioni relative alla struttura di un blocco di testo normale, possono utilizzare tali informazioni per </a:t>
            </a:r>
            <a:r>
              <a:rPr lang="it-IT" dirty="0" err="1"/>
              <a:t>decrittografare</a:t>
            </a:r>
            <a:r>
              <a:rPr lang="it-IT" dirty="0"/>
              <a:t> il blocco di testo crittografato conosciuto ed eventualmente recuperare la chiave. Per contrastare questo problema, le informazioni derivate dal blocco precedente vengono combinate nel processo di crittografia del blocco successivo. In questo modo, l'output di due blocchi di testo normale identici è diverso. Poiché questa tecnica utilizza il blocco precedente per crittografare il blocco successivo, è necessario un vettore di inizializzazione per crittografare il primo blocco di dati.</a:t>
            </a:r>
          </a:p>
          <a:p>
            <a:pPr marL="0" indent="0" algn="ctr">
              <a:buNone/>
            </a:pPr>
            <a:r>
              <a:rPr lang="it-IT" sz="1400" dirty="0">
                <a:solidFill>
                  <a:srgbClr val="FFFF00"/>
                </a:solidFill>
              </a:rPr>
              <a:t>https://msdn.microsoft.com/it-it/library/system.security.cryptography.symmetricalgorithm.iv(v=vs.100).aspx</a:t>
            </a:r>
          </a:p>
        </p:txBody>
      </p:sp>
    </p:spTree>
    <p:extLst>
      <p:ext uri="{BB962C8B-B14F-4D97-AF65-F5344CB8AC3E}">
        <p14:creationId xmlns:p14="http://schemas.microsoft.com/office/powerpoint/2010/main" val="3263169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t-IT" dirty="0"/>
              <a:t>Decifrare il messaggio</a:t>
            </a:r>
          </a:p>
        </p:txBody>
      </p:sp>
      <p:sp>
        <p:nvSpPr>
          <p:cNvPr id="5" name="Subtitle 4"/>
          <p:cNvSpPr>
            <a:spLocks noGrp="1"/>
          </p:cNvSpPr>
          <p:nvPr>
            <p:ph type="subTitle" idx="1"/>
          </p:nvPr>
        </p:nvSpPr>
        <p:spPr/>
        <p:txBody>
          <a:bodyPr/>
          <a:lstStyle/>
          <a:p>
            <a:endParaRPr lang="it-IT"/>
          </a:p>
        </p:txBody>
      </p:sp>
    </p:spTree>
    <p:extLst>
      <p:ext uri="{BB962C8B-B14F-4D97-AF65-F5344CB8AC3E}">
        <p14:creationId xmlns:p14="http://schemas.microsoft.com/office/powerpoint/2010/main" val="2435576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7940" y="369943"/>
            <a:ext cx="9905998" cy="1478570"/>
          </a:xfrm>
        </p:spPr>
        <p:txBody>
          <a:bodyPr/>
          <a:lstStyle/>
          <a:p>
            <a:r>
              <a:rPr lang="it-IT" dirty="0"/>
              <a:t>Decifrazione</a:t>
            </a:r>
          </a:p>
        </p:txBody>
      </p:sp>
      <p:sp>
        <p:nvSpPr>
          <p:cNvPr id="3" name="Content Placeholder 2"/>
          <p:cNvSpPr>
            <a:spLocks noGrp="1"/>
          </p:cNvSpPr>
          <p:nvPr>
            <p:ph idx="1"/>
          </p:nvPr>
        </p:nvSpPr>
        <p:spPr>
          <a:xfrm>
            <a:off x="1227939" y="1848513"/>
            <a:ext cx="9905999" cy="3541714"/>
          </a:xfrm>
        </p:spPr>
        <p:txBody>
          <a:bodyPr>
            <a:normAutofit/>
          </a:bodyPr>
          <a:lstStyle/>
          <a:p>
            <a:pPr marL="0" indent="0">
              <a:buNone/>
            </a:pPr>
            <a:r>
              <a:rPr lang="it-IT" sz="3200" dirty="0">
                <a:solidFill>
                  <a:srgbClr val="FFFF00"/>
                </a:solidFill>
              </a:rPr>
              <a:t>L’algoritmo di decifrazione esegue gli stessi passaggi dell’algoritmo di cifratura </a:t>
            </a:r>
            <a:r>
              <a:rPr lang="it-IT" sz="3200" dirty="0"/>
              <a:t>con i seguenti accorgimenti….</a:t>
            </a:r>
            <a:endParaRPr lang="it-IT" sz="3200" dirty="0">
              <a:solidFill>
                <a:srgbClr val="FFFF00"/>
              </a:solidFill>
            </a:endParaRPr>
          </a:p>
        </p:txBody>
      </p:sp>
    </p:spTree>
    <p:extLst>
      <p:ext uri="{BB962C8B-B14F-4D97-AF65-F5344CB8AC3E}">
        <p14:creationId xmlns:p14="http://schemas.microsoft.com/office/powerpoint/2010/main" val="2143937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r>
              <a:rPr lang="it-IT" dirty="0"/>
              <a:t>Decifrazione</a:t>
            </a:r>
          </a:p>
        </p:txBody>
      </p:sp>
      <p:sp>
        <p:nvSpPr>
          <p:cNvPr id="3" name="Content Placeholder 2"/>
          <p:cNvSpPr>
            <a:spLocks noGrp="1"/>
          </p:cNvSpPr>
          <p:nvPr>
            <p:ph idx="1"/>
          </p:nvPr>
        </p:nvSpPr>
        <p:spPr>
          <a:xfrm>
            <a:off x="682906" y="987565"/>
            <a:ext cx="11002682" cy="5870435"/>
          </a:xfrm>
        </p:spPr>
        <p:txBody>
          <a:bodyPr>
            <a:normAutofit/>
          </a:bodyPr>
          <a:lstStyle/>
          <a:p>
            <a:pPr marL="0" indent="0">
              <a:buNone/>
            </a:pPr>
            <a:r>
              <a:rPr lang="it-IT" sz="3200" dirty="0">
                <a:solidFill>
                  <a:srgbClr val="FFFF00"/>
                </a:solidFill>
              </a:rPr>
              <a:t>1. </a:t>
            </a:r>
            <a:r>
              <a:rPr lang="it-IT" sz="3200" dirty="0"/>
              <a:t>Impostare la stessa </a:t>
            </a:r>
            <a:r>
              <a:rPr lang="it-IT" sz="3200" dirty="0">
                <a:solidFill>
                  <a:srgbClr val="FFFF00"/>
                </a:solidFill>
              </a:rPr>
              <a:t>chiave utilizzata nella fase di cifratura</a:t>
            </a:r>
          </a:p>
          <a:p>
            <a:pPr marL="514350" indent="-514350">
              <a:buAutoNum type="arabicPeriod"/>
            </a:pPr>
            <a:endParaRPr lang="it-IT" sz="3200" dirty="0">
              <a:solidFill>
                <a:srgbClr val="FFFF00"/>
              </a:solidFill>
            </a:endParaRPr>
          </a:p>
          <a:p>
            <a:pPr marL="0" indent="0">
              <a:buNone/>
            </a:pPr>
            <a:endParaRPr lang="it-IT" sz="3200" dirty="0">
              <a:solidFill>
                <a:srgbClr val="FFFF00"/>
              </a:solidFill>
            </a:endParaRPr>
          </a:p>
          <a:p>
            <a:pPr marL="0" indent="0">
              <a:buNone/>
            </a:pPr>
            <a:r>
              <a:rPr lang="it-IT" sz="3200" dirty="0">
                <a:solidFill>
                  <a:srgbClr val="FFFF00"/>
                </a:solidFill>
              </a:rPr>
              <a:t>2. </a:t>
            </a:r>
            <a:r>
              <a:rPr lang="it-IT" sz="3200" dirty="0"/>
              <a:t>Considerare come file (Stream) di input il file cifrato e come file di output un nuovo file</a:t>
            </a:r>
            <a:endParaRPr lang="it-IT" sz="3200" dirty="0">
              <a:solidFill>
                <a:srgbClr val="FFFF00"/>
              </a:solidFill>
            </a:endParaRPr>
          </a:p>
        </p:txBody>
      </p:sp>
      <p:pic>
        <p:nvPicPr>
          <p:cNvPr id="5" name="Picture 4"/>
          <p:cNvPicPr>
            <a:picLocks noChangeAspect="1"/>
          </p:cNvPicPr>
          <p:nvPr/>
        </p:nvPicPr>
        <p:blipFill>
          <a:blip r:embed="rId2"/>
          <a:stretch>
            <a:fillRect/>
          </a:stretch>
        </p:blipFill>
        <p:spPr>
          <a:xfrm>
            <a:off x="904186" y="1670304"/>
            <a:ext cx="10552148" cy="1478570"/>
          </a:xfrm>
          <a:prstGeom prst="rect">
            <a:avLst/>
          </a:prstGeom>
        </p:spPr>
      </p:pic>
      <p:pic>
        <p:nvPicPr>
          <p:cNvPr id="6" name="Picture 5"/>
          <p:cNvPicPr>
            <a:picLocks noChangeAspect="1"/>
          </p:cNvPicPr>
          <p:nvPr/>
        </p:nvPicPr>
        <p:blipFill>
          <a:blip r:embed="rId3"/>
          <a:stretch>
            <a:fillRect/>
          </a:stretch>
        </p:blipFill>
        <p:spPr>
          <a:xfrm>
            <a:off x="912159" y="4331094"/>
            <a:ext cx="10544175" cy="2526905"/>
          </a:xfrm>
          <a:prstGeom prst="rect">
            <a:avLst/>
          </a:prstGeom>
        </p:spPr>
      </p:pic>
    </p:spTree>
    <p:extLst>
      <p:ext uri="{BB962C8B-B14F-4D97-AF65-F5344CB8AC3E}">
        <p14:creationId xmlns:p14="http://schemas.microsoft.com/office/powerpoint/2010/main" val="1896964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914400"/>
          </a:xfrm>
        </p:spPr>
        <p:txBody>
          <a:bodyPr/>
          <a:lstStyle/>
          <a:p>
            <a:r>
              <a:rPr lang="it-IT" dirty="0"/>
              <a:t>Decifrazione</a:t>
            </a:r>
          </a:p>
        </p:txBody>
      </p:sp>
      <p:sp>
        <p:nvSpPr>
          <p:cNvPr id="3" name="Content Placeholder 2"/>
          <p:cNvSpPr>
            <a:spLocks noGrp="1"/>
          </p:cNvSpPr>
          <p:nvPr>
            <p:ph idx="1"/>
          </p:nvPr>
        </p:nvSpPr>
        <p:spPr>
          <a:xfrm>
            <a:off x="682905" y="740780"/>
            <a:ext cx="11189521" cy="5984111"/>
          </a:xfrm>
        </p:spPr>
        <p:txBody>
          <a:bodyPr>
            <a:normAutofit fontScale="55000" lnSpcReduction="20000"/>
          </a:bodyPr>
          <a:lstStyle/>
          <a:p>
            <a:pPr marL="0" indent="0">
              <a:buNone/>
            </a:pPr>
            <a:r>
              <a:rPr lang="it-IT" sz="4500" dirty="0"/>
              <a:t>3. Dichiarazione ed istanza dello </a:t>
            </a:r>
            <a:r>
              <a:rPr lang="it-IT" sz="4500" dirty="0">
                <a:solidFill>
                  <a:srgbClr val="FFFF00"/>
                </a:solidFill>
              </a:rPr>
              <a:t>stesso vettore di inizializzazione </a:t>
            </a:r>
            <a:r>
              <a:rPr lang="it-IT" sz="4500" dirty="0"/>
              <a:t>usato dall’algoritmo di criptazione</a:t>
            </a:r>
          </a:p>
          <a:p>
            <a:pPr marL="0" indent="0">
              <a:buNone/>
            </a:pPr>
            <a:endParaRPr lang="it-IT" sz="3400" dirty="0">
              <a:solidFill>
                <a:srgbClr val="FFFF00"/>
              </a:solidFill>
            </a:endParaRPr>
          </a:p>
          <a:p>
            <a:pPr marL="0" indent="0">
              <a:buNone/>
            </a:pPr>
            <a:endParaRPr lang="it-IT" sz="3400" dirty="0">
              <a:solidFill>
                <a:srgbClr val="FFFF00"/>
              </a:solidFill>
            </a:endParaRPr>
          </a:p>
          <a:p>
            <a:pPr marL="0" indent="0">
              <a:buNone/>
            </a:pPr>
            <a:endParaRPr lang="it-IT" sz="3400" dirty="0">
              <a:solidFill>
                <a:srgbClr val="FFFF00"/>
              </a:solidFill>
            </a:endParaRPr>
          </a:p>
          <a:p>
            <a:pPr marL="0" indent="0">
              <a:buNone/>
            </a:pPr>
            <a:r>
              <a:rPr lang="it-IT" sz="3400" dirty="0">
                <a:solidFill>
                  <a:srgbClr val="FFFF00"/>
                </a:solidFill>
              </a:rPr>
              <a:t> </a:t>
            </a:r>
          </a:p>
          <a:p>
            <a:pPr marL="0" indent="0">
              <a:buNone/>
            </a:pPr>
            <a:endParaRPr lang="it-IT" sz="3800" dirty="0">
              <a:solidFill>
                <a:srgbClr val="FFFF00"/>
              </a:solidFill>
            </a:endParaRPr>
          </a:p>
          <a:p>
            <a:pPr marL="0" indent="0">
              <a:buNone/>
            </a:pPr>
            <a:r>
              <a:rPr lang="it-IT" sz="4500" dirty="0"/>
              <a:t>4. Creazione dell’oggetto </a:t>
            </a:r>
            <a:r>
              <a:rPr lang="it-IT" sz="4500" dirty="0">
                <a:solidFill>
                  <a:srgbClr val="FFFF00"/>
                </a:solidFill>
              </a:rPr>
              <a:t>ICryptoTransform</a:t>
            </a:r>
            <a:r>
              <a:rPr lang="it-IT" sz="4500" dirty="0"/>
              <a:t> per la decifrazione </a:t>
            </a:r>
            <a:endParaRPr lang="it-IT" sz="4500" dirty="0">
              <a:solidFill>
                <a:srgbClr val="FFFF00"/>
              </a:solidFill>
            </a:endParaRPr>
          </a:p>
          <a:p>
            <a:pPr marL="514350" indent="-514350">
              <a:buAutoNum type="arabicPeriod"/>
            </a:pPr>
            <a:endParaRPr lang="it-IT" sz="3800" dirty="0">
              <a:solidFill>
                <a:srgbClr val="FFFF00"/>
              </a:solidFill>
            </a:endParaRPr>
          </a:p>
          <a:p>
            <a:pPr marL="0" indent="0">
              <a:buNone/>
            </a:pPr>
            <a:endParaRPr lang="it-IT" sz="3800" dirty="0">
              <a:solidFill>
                <a:srgbClr val="FFFF00"/>
              </a:solidFill>
            </a:endParaRPr>
          </a:p>
          <a:p>
            <a:pPr marL="0" indent="0">
              <a:buNone/>
            </a:pPr>
            <a:r>
              <a:rPr lang="it-IT" sz="3800" dirty="0">
                <a:solidFill>
                  <a:srgbClr val="FFFF00"/>
                </a:solidFill>
              </a:rPr>
              <a:t> </a:t>
            </a:r>
          </a:p>
          <a:p>
            <a:pPr marL="0" indent="0">
              <a:buNone/>
            </a:pPr>
            <a:endParaRPr lang="it-IT" sz="3800" dirty="0"/>
          </a:p>
          <a:p>
            <a:pPr marL="0" indent="0">
              <a:buNone/>
            </a:pPr>
            <a:r>
              <a:rPr lang="it-IT" sz="3800" dirty="0">
                <a:solidFill>
                  <a:srgbClr val="FFFF00"/>
                </a:solidFill>
              </a:rPr>
              <a:t>Nota: il resto dell’algoritmo è analogo a quello di cifratura.</a:t>
            </a:r>
          </a:p>
        </p:txBody>
      </p:sp>
      <p:pic>
        <p:nvPicPr>
          <p:cNvPr id="4" name="Picture 3"/>
          <p:cNvPicPr>
            <a:picLocks noChangeAspect="1"/>
          </p:cNvPicPr>
          <p:nvPr/>
        </p:nvPicPr>
        <p:blipFill>
          <a:blip r:embed="rId2"/>
          <a:stretch>
            <a:fillRect/>
          </a:stretch>
        </p:blipFill>
        <p:spPr>
          <a:xfrm>
            <a:off x="774596" y="4345533"/>
            <a:ext cx="11051984" cy="1387270"/>
          </a:xfrm>
          <a:prstGeom prst="rect">
            <a:avLst/>
          </a:prstGeom>
        </p:spPr>
      </p:pic>
      <p:pic>
        <p:nvPicPr>
          <p:cNvPr id="5" name="Picture 4"/>
          <p:cNvPicPr>
            <a:picLocks noChangeAspect="1"/>
          </p:cNvPicPr>
          <p:nvPr/>
        </p:nvPicPr>
        <p:blipFill>
          <a:blip r:embed="rId3"/>
          <a:stretch>
            <a:fillRect/>
          </a:stretch>
        </p:blipFill>
        <p:spPr>
          <a:xfrm>
            <a:off x="774596" y="1559636"/>
            <a:ext cx="11049002" cy="1334284"/>
          </a:xfrm>
          <a:prstGeom prst="rect">
            <a:avLst/>
          </a:prstGeom>
        </p:spPr>
      </p:pic>
      <p:pic>
        <p:nvPicPr>
          <p:cNvPr id="6" name="Picture 5"/>
          <p:cNvPicPr>
            <a:picLocks noChangeAspect="1"/>
          </p:cNvPicPr>
          <p:nvPr/>
        </p:nvPicPr>
        <p:blipFill>
          <a:blip r:embed="rId4"/>
          <a:stretch>
            <a:fillRect/>
          </a:stretch>
        </p:blipFill>
        <p:spPr>
          <a:xfrm>
            <a:off x="774596" y="2717476"/>
            <a:ext cx="11051984" cy="1108079"/>
          </a:xfrm>
          <a:prstGeom prst="rect">
            <a:avLst/>
          </a:prstGeom>
        </p:spPr>
      </p:pic>
    </p:spTree>
    <p:extLst>
      <p:ext uri="{BB962C8B-B14F-4D97-AF65-F5344CB8AC3E}">
        <p14:creationId xmlns:p14="http://schemas.microsoft.com/office/powerpoint/2010/main" val="3785847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Crittografia e .NET Framework</a:t>
            </a:r>
          </a:p>
        </p:txBody>
      </p:sp>
      <p:sp>
        <p:nvSpPr>
          <p:cNvPr id="3" name="Content Placeholder 2"/>
          <p:cNvSpPr>
            <a:spLocks noGrp="1"/>
          </p:cNvSpPr>
          <p:nvPr>
            <p:ph idx="1"/>
          </p:nvPr>
        </p:nvSpPr>
        <p:spPr/>
        <p:txBody>
          <a:bodyPr/>
          <a:lstStyle/>
          <a:p>
            <a:r>
              <a:rPr lang="it-IT" sz="3200" dirty="0"/>
              <a:t>Le classi che consentono la gestione della crittografa nel .NET Framework sono incluse nel  </a:t>
            </a:r>
            <a:r>
              <a:rPr lang="it-IT" sz="3200" i="1" dirty="0">
                <a:solidFill>
                  <a:schemeClr val="accent4">
                    <a:lumMod val="50000"/>
                  </a:schemeClr>
                </a:solidFill>
              </a:rPr>
              <a:t>namespace</a:t>
            </a:r>
          </a:p>
          <a:p>
            <a:pPr marL="0" indent="0" algn="ctr">
              <a:buNone/>
            </a:pPr>
            <a:endParaRPr lang="it-IT" sz="4400" b="1" i="1" dirty="0">
              <a:solidFill>
                <a:srgbClr val="FFFF00"/>
              </a:solidFill>
            </a:endParaRPr>
          </a:p>
          <a:p>
            <a:pPr marL="0" indent="0" algn="ctr">
              <a:buNone/>
            </a:pPr>
            <a:r>
              <a:rPr lang="it-IT" sz="4400" b="1" i="1" dirty="0">
                <a:solidFill>
                  <a:srgbClr val="FFFF00"/>
                </a:solidFill>
              </a:rPr>
              <a:t>System.Security.Cryptography</a:t>
            </a:r>
            <a:endParaRPr lang="it-IT" sz="4400" i="1" dirty="0">
              <a:solidFill>
                <a:srgbClr val="FFFF00"/>
              </a:solidFill>
            </a:endParaRPr>
          </a:p>
        </p:txBody>
      </p:sp>
    </p:spTree>
    <p:extLst>
      <p:ext uri="{BB962C8B-B14F-4D97-AF65-F5344CB8AC3E}">
        <p14:creationId xmlns:p14="http://schemas.microsoft.com/office/powerpoint/2010/main" val="1785590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562" y="282852"/>
            <a:ext cx="9905998" cy="1478570"/>
          </a:xfrm>
        </p:spPr>
        <p:txBody>
          <a:bodyPr/>
          <a:lstStyle/>
          <a:p>
            <a:r>
              <a:rPr lang="it-IT" dirty="0" err="1"/>
              <a:t>Linkopedia</a:t>
            </a:r>
            <a:endParaRPr lang="it-IT" dirty="0"/>
          </a:p>
        </p:txBody>
      </p:sp>
      <p:sp>
        <p:nvSpPr>
          <p:cNvPr id="3" name="Content Placeholder 2"/>
          <p:cNvSpPr>
            <a:spLocks noGrp="1"/>
          </p:cNvSpPr>
          <p:nvPr>
            <p:ph idx="1"/>
          </p:nvPr>
        </p:nvSpPr>
        <p:spPr>
          <a:xfrm>
            <a:off x="578734" y="1886672"/>
            <a:ext cx="11366339" cy="4688475"/>
          </a:xfrm>
        </p:spPr>
        <p:txBody>
          <a:bodyPr>
            <a:normAutofit/>
          </a:bodyPr>
          <a:lstStyle/>
          <a:p>
            <a:r>
              <a:rPr lang="it-IT" dirty="0">
                <a:hlinkClick r:id="rId2"/>
              </a:rPr>
              <a:t>https://msdn.microsoft.com/it-it/library/as0w18af(v=vs.110).aspx?cs-save-lang=1&amp;cs-lang=csharp#code-snippet-1</a:t>
            </a:r>
          </a:p>
          <a:p>
            <a:r>
              <a:rPr lang="it-IT" sz="2800" dirty="0">
                <a:hlinkClick r:id="rId2"/>
              </a:rPr>
              <a:t>http://www.mrwebmaster.it/csharp/crittografia-dati-c_7575.html</a:t>
            </a:r>
            <a:r>
              <a:rPr lang="it-IT" sz="2800" dirty="0"/>
              <a:t> </a:t>
            </a:r>
          </a:p>
          <a:p>
            <a:endParaRPr lang="it-IT" sz="2800" dirty="0"/>
          </a:p>
          <a:p>
            <a:r>
              <a:rPr lang="it-IT" sz="2800" dirty="0">
                <a:hlinkClick r:id="rId3"/>
              </a:rPr>
              <a:t>http://cryptojs.altervista.org/secretkey/aes_cryptojs.html</a:t>
            </a:r>
            <a:r>
              <a:rPr lang="it-IT" sz="2800" dirty="0"/>
              <a:t> </a:t>
            </a:r>
          </a:p>
          <a:p>
            <a:r>
              <a:rPr lang="it-IT" sz="2800" dirty="0">
                <a:hlinkClick r:id="rId4"/>
              </a:rPr>
              <a:t>http://people.eku.edu/styere/Encrypt/JS-AES.html</a:t>
            </a:r>
            <a:r>
              <a:rPr lang="it-IT" sz="2800" dirty="0"/>
              <a:t> </a:t>
            </a:r>
          </a:p>
          <a:p>
            <a:r>
              <a:rPr lang="it-IT" sz="2800" dirty="0">
                <a:hlinkClick r:id="rId5"/>
              </a:rPr>
              <a:t>http://slideplayer.it/slide/545899/</a:t>
            </a:r>
            <a:r>
              <a:rPr lang="it-IT" sz="2800" dirty="0"/>
              <a:t> </a:t>
            </a:r>
          </a:p>
        </p:txBody>
      </p:sp>
    </p:spTree>
    <p:extLst>
      <p:ext uri="{BB962C8B-B14F-4D97-AF65-F5344CB8AC3E}">
        <p14:creationId xmlns:p14="http://schemas.microsoft.com/office/powerpoint/2010/main" val="991742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59703"/>
            <a:ext cx="9905998" cy="1001938"/>
          </a:xfrm>
        </p:spPr>
        <p:txBody>
          <a:bodyPr/>
          <a:lstStyle/>
          <a:p>
            <a:r>
              <a:rPr lang="it-IT" dirty="0"/>
              <a:t>Crittografia e .NET Framework</a:t>
            </a:r>
          </a:p>
        </p:txBody>
      </p:sp>
      <p:sp>
        <p:nvSpPr>
          <p:cNvPr id="3" name="Content Placeholder 2"/>
          <p:cNvSpPr>
            <a:spLocks noGrp="1"/>
          </p:cNvSpPr>
          <p:nvPr>
            <p:ph idx="1"/>
          </p:nvPr>
        </p:nvSpPr>
        <p:spPr>
          <a:xfrm>
            <a:off x="878536" y="1030732"/>
            <a:ext cx="10431752" cy="5301205"/>
          </a:xfrm>
        </p:spPr>
        <p:txBody>
          <a:bodyPr>
            <a:normAutofit fontScale="25000" lnSpcReduction="20000"/>
          </a:bodyPr>
          <a:lstStyle/>
          <a:p>
            <a:pPr marL="0" indent="0" fontAlgn="base">
              <a:buNone/>
            </a:pPr>
            <a:r>
              <a:rPr lang="it-IT" sz="11200" dirty="0"/>
              <a:t>I più diffusi  algoritmi di  crittografia attualmente utilizzati sono implementati nel .NET Framework nelle seguenti </a:t>
            </a:r>
            <a:r>
              <a:rPr lang="it-IT" sz="16000" dirty="0">
                <a:solidFill>
                  <a:srgbClr val="FFFF00"/>
                </a:solidFill>
              </a:rPr>
              <a:t>classi</a:t>
            </a:r>
            <a:r>
              <a:rPr lang="it-IT" sz="11200" dirty="0"/>
              <a:t>:</a:t>
            </a:r>
          </a:p>
          <a:p>
            <a:pPr fontAlgn="base"/>
            <a:r>
              <a:rPr lang="it-IT" sz="12800" b="1" i="1" u="sng" dirty="0">
                <a:solidFill>
                  <a:srgbClr val="FFFF00"/>
                </a:solidFill>
                <a:latin typeface="Times New Roman" panose="02020603050405020304" pitchFamily="18" charset="0"/>
                <a:cs typeface="Times New Roman" panose="02020603050405020304" pitchFamily="18" charset="0"/>
              </a:rPr>
              <a:t>RijndaelManaged </a:t>
            </a:r>
            <a:r>
              <a:rPr lang="it-IT" sz="12800" b="1" i="1" dirty="0">
                <a:solidFill>
                  <a:srgbClr val="FFFF00"/>
                </a:solidFill>
                <a:latin typeface="Times New Roman" panose="02020603050405020304" pitchFamily="18" charset="0"/>
                <a:cs typeface="Times New Roman" panose="02020603050405020304" pitchFamily="18" charset="0"/>
              </a:rPr>
              <a:t>(vs. AES </a:t>
            </a:r>
            <a:r>
              <a:rPr lang="it-IT" sz="3600" b="1" i="1" dirty="0">
                <a:solidFill>
                  <a:srgbClr val="FFFF00"/>
                </a:solidFill>
                <a:latin typeface="Times New Roman" panose="02020603050405020304" pitchFamily="18" charset="0"/>
                <a:cs typeface="Times New Roman" panose="02020603050405020304" pitchFamily="18" charset="0"/>
                <a:hlinkClick r:id="rId2"/>
              </a:rPr>
              <a:t>http://blogs.msdn.com/b/shawnfa/archive/2006/10/09/the-differences-between-rijndael-and-aes.aspx</a:t>
            </a:r>
            <a:r>
              <a:rPr lang="it-IT" sz="3600" b="1" i="1" dirty="0">
                <a:solidFill>
                  <a:srgbClr val="FFFF00"/>
                </a:solidFill>
                <a:latin typeface="Times New Roman" panose="02020603050405020304" pitchFamily="18" charset="0"/>
                <a:cs typeface="Times New Roman" panose="02020603050405020304" pitchFamily="18" charset="0"/>
              </a:rPr>
              <a:t> </a:t>
            </a:r>
            <a:r>
              <a:rPr lang="it-IT" sz="12800" b="1" i="1" dirty="0">
                <a:solidFill>
                  <a:srgbClr val="FFFF00"/>
                </a:solidFill>
                <a:latin typeface="Times New Roman" panose="02020603050405020304" pitchFamily="18" charset="0"/>
                <a:cs typeface="Times New Roman" panose="02020603050405020304" pitchFamily="18" charset="0"/>
              </a:rPr>
              <a:t>)</a:t>
            </a:r>
            <a:endParaRPr lang="it-IT" sz="12800" i="1" dirty="0">
              <a:solidFill>
                <a:srgbClr val="FFFF00"/>
              </a:solidFill>
              <a:latin typeface="Times New Roman" panose="02020603050405020304" pitchFamily="18" charset="0"/>
              <a:cs typeface="Times New Roman" panose="02020603050405020304" pitchFamily="18" charset="0"/>
            </a:endParaRPr>
          </a:p>
          <a:p>
            <a:pPr fontAlgn="base"/>
            <a:r>
              <a:rPr lang="it-IT" sz="12800" b="1" i="1" dirty="0">
                <a:solidFill>
                  <a:srgbClr val="FFFF00"/>
                </a:solidFill>
                <a:latin typeface="Times New Roman" panose="02020603050405020304" pitchFamily="18" charset="0"/>
                <a:cs typeface="Times New Roman" panose="02020603050405020304" pitchFamily="18" charset="0"/>
              </a:rPr>
              <a:t>RC2</a:t>
            </a:r>
          </a:p>
          <a:p>
            <a:pPr fontAlgn="base"/>
            <a:r>
              <a:rPr lang="it-IT" sz="12800" b="1" i="1" dirty="0">
                <a:solidFill>
                  <a:srgbClr val="FFFF00"/>
                </a:solidFill>
                <a:latin typeface="Times New Roman" panose="02020603050405020304" pitchFamily="18" charset="0"/>
                <a:cs typeface="Times New Roman" panose="02020603050405020304" pitchFamily="18" charset="0"/>
              </a:rPr>
              <a:t>DES</a:t>
            </a:r>
          </a:p>
          <a:p>
            <a:pPr fontAlgn="base"/>
            <a:r>
              <a:rPr lang="it-IT" sz="12800" b="1" i="1" dirty="0">
                <a:solidFill>
                  <a:srgbClr val="FFFF00"/>
                </a:solidFill>
                <a:latin typeface="Times New Roman" panose="02020603050405020304" pitchFamily="18" charset="0"/>
                <a:cs typeface="Times New Roman" panose="02020603050405020304" pitchFamily="18" charset="0"/>
              </a:rPr>
              <a:t>TripleDES</a:t>
            </a:r>
            <a:r>
              <a:rPr lang="it-IT" sz="12800" i="1" dirty="0">
                <a:solidFill>
                  <a:srgbClr val="FFFF00"/>
                </a:solidFill>
                <a:latin typeface="Times New Roman" panose="02020603050405020304" pitchFamily="18" charset="0"/>
                <a:cs typeface="Times New Roman" panose="02020603050405020304" pitchFamily="18" charset="0"/>
              </a:rPr>
              <a:t> </a:t>
            </a:r>
          </a:p>
          <a:p>
            <a:pPr marL="0" indent="0" fontAlgn="base">
              <a:buNone/>
            </a:pPr>
            <a:r>
              <a:rPr lang="it-IT" sz="11200" dirty="0"/>
              <a:t>Queste classi sono derivate dalla classe base</a:t>
            </a:r>
          </a:p>
          <a:p>
            <a:pPr marL="0" indent="0" algn="ctr" fontAlgn="base">
              <a:buNone/>
            </a:pPr>
            <a:r>
              <a:rPr lang="it-IT" sz="14400" dirty="0"/>
              <a:t> </a:t>
            </a:r>
            <a:r>
              <a:rPr lang="it-IT" sz="16000" b="1" i="1" dirty="0">
                <a:solidFill>
                  <a:srgbClr val="FFFF00"/>
                </a:solidFill>
              </a:rPr>
              <a:t>System.Security.Cryptography.SymmetricAlgorithm</a:t>
            </a:r>
            <a:endParaRPr lang="it-IT" sz="16000" i="1" dirty="0">
              <a:solidFill>
                <a:srgbClr val="FFFF00"/>
              </a:solidFill>
            </a:endParaRPr>
          </a:p>
          <a:p>
            <a:endParaRPr lang="it-IT" dirty="0"/>
          </a:p>
        </p:txBody>
      </p:sp>
    </p:spTree>
    <p:extLst>
      <p:ext uri="{BB962C8B-B14F-4D97-AF65-F5344CB8AC3E}">
        <p14:creationId xmlns:p14="http://schemas.microsoft.com/office/powerpoint/2010/main" val="3649830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52300"/>
            <a:ext cx="9905998" cy="1025087"/>
          </a:xfrm>
        </p:spPr>
        <p:txBody>
          <a:bodyPr/>
          <a:lstStyle/>
          <a:p>
            <a:r>
              <a:rPr lang="it-IT" dirty="0"/>
              <a:t>Crittografia e .NET Framework</a:t>
            </a:r>
          </a:p>
        </p:txBody>
      </p:sp>
      <p:sp>
        <p:nvSpPr>
          <p:cNvPr id="3" name="Content Placeholder 2"/>
          <p:cNvSpPr>
            <a:spLocks noGrp="1"/>
          </p:cNvSpPr>
          <p:nvPr>
            <p:ph idx="1"/>
          </p:nvPr>
        </p:nvSpPr>
        <p:spPr>
          <a:xfrm>
            <a:off x="856526" y="1493134"/>
            <a:ext cx="10880203" cy="5000263"/>
          </a:xfrm>
        </p:spPr>
        <p:txBody>
          <a:bodyPr>
            <a:normAutofit fontScale="70000" lnSpcReduction="20000"/>
          </a:bodyPr>
          <a:lstStyle/>
          <a:p>
            <a:pPr marL="0" indent="0">
              <a:buNone/>
            </a:pPr>
            <a:r>
              <a:rPr lang="it-IT" sz="4600" b="1" dirty="0">
                <a:solidFill>
                  <a:srgbClr val="FFFF00"/>
                </a:solidFill>
              </a:rPr>
              <a:t>Proprietà</a:t>
            </a:r>
            <a:r>
              <a:rPr lang="it-IT" sz="4600" b="1" dirty="0"/>
              <a:t> condivise </a:t>
            </a:r>
            <a:r>
              <a:rPr lang="it-IT" sz="4600" dirty="0"/>
              <a:t>tra tutte le classi</a:t>
            </a:r>
          </a:p>
          <a:p>
            <a:endParaRPr lang="it-IT" sz="3600" dirty="0"/>
          </a:p>
          <a:p>
            <a:pPr fontAlgn="base"/>
            <a:r>
              <a:rPr lang="it-IT" sz="4100" b="1" dirty="0">
                <a:solidFill>
                  <a:srgbClr val="FFFF00"/>
                </a:solidFill>
              </a:rPr>
              <a:t>BlockSize</a:t>
            </a:r>
            <a:r>
              <a:rPr lang="it-IT" sz="4100" dirty="0"/>
              <a:t>: dimensione in bit del blocco di dati che l’algoritmo deve elaborare in un’unica operazione</a:t>
            </a:r>
          </a:p>
          <a:p>
            <a:pPr fontAlgn="base"/>
            <a:r>
              <a:rPr lang="it-IT" sz="4100" b="1" dirty="0">
                <a:solidFill>
                  <a:srgbClr val="FFFF00"/>
                </a:solidFill>
              </a:rPr>
              <a:t>Key</a:t>
            </a:r>
            <a:r>
              <a:rPr lang="it-IT" sz="4100" dirty="0"/>
              <a:t>: chiave segreta che viene generata automaticamente se non se ne specifica una</a:t>
            </a:r>
          </a:p>
          <a:p>
            <a:pPr fontAlgn="base"/>
            <a:r>
              <a:rPr lang="it-IT" sz="4100" b="1" dirty="0">
                <a:solidFill>
                  <a:srgbClr val="FFFF00"/>
                </a:solidFill>
              </a:rPr>
              <a:t>IV</a:t>
            </a:r>
            <a:r>
              <a:rPr lang="it-IT" sz="4100" dirty="0"/>
              <a:t>: vettore di inizializzazione dell’algoritmo</a:t>
            </a:r>
          </a:p>
          <a:p>
            <a:pPr fontAlgn="base"/>
            <a:r>
              <a:rPr lang="it-IT" sz="4100" b="1" dirty="0">
                <a:solidFill>
                  <a:srgbClr val="FFFF00"/>
                </a:solidFill>
              </a:rPr>
              <a:t>KeySize</a:t>
            </a:r>
            <a:r>
              <a:rPr lang="it-IT" sz="4100" dirty="0"/>
              <a:t>: dimensione della chiave, parametro fondamentale degli algoritmi di crittografia simmetrici</a:t>
            </a:r>
          </a:p>
          <a:p>
            <a:endParaRPr lang="it-IT" sz="3200" dirty="0"/>
          </a:p>
        </p:txBody>
      </p:sp>
    </p:spTree>
    <p:extLst>
      <p:ext uri="{BB962C8B-B14F-4D97-AF65-F5344CB8AC3E}">
        <p14:creationId xmlns:p14="http://schemas.microsoft.com/office/powerpoint/2010/main" val="2915984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52300"/>
            <a:ext cx="9905998" cy="1025087"/>
          </a:xfrm>
        </p:spPr>
        <p:txBody>
          <a:bodyPr/>
          <a:lstStyle/>
          <a:p>
            <a:r>
              <a:rPr lang="it-IT" dirty="0"/>
              <a:t>Crittografia e .NET Framework</a:t>
            </a:r>
          </a:p>
        </p:txBody>
      </p:sp>
      <p:sp>
        <p:nvSpPr>
          <p:cNvPr id="3" name="Content Placeholder 2"/>
          <p:cNvSpPr>
            <a:spLocks noGrp="1"/>
          </p:cNvSpPr>
          <p:nvPr>
            <p:ph idx="1"/>
          </p:nvPr>
        </p:nvSpPr>
        <p:spPr>
          <a:xfrm>
            <a:off x="787078" y="1273216"/>
            <a:ext cx="10833904" cy="5220182"/>
          </a:xfrm>
        </p:spPr>
        <p:txBody>
          <a:bodyPr>
            <a:normAutofit fontScale="77500" lnSpcReduction="20000"/>
          </a:bodyPr>
          <a:lstStyle/>
          <a:p>
            <a:pPr marL="0" indent="0">
              <a:buNone/>
            </a:pPr>
            <a:r>
              <a:rPr lang="it-IT" sz="4600" b="1" dirty="0">
                <a:solidFill>
                  <a:srgbClr val="FFFF00"/>
                </a:solidFill>
              </a:rPr>
              <a:t>Metodi</a:t>
            </a:r>
            <a:r>
              <a:rPr lang="it-IT" sz="4600" b="1" dirty="0"/>
              <a:t> principali condivisi </a:t>
            </a:r>
            <a:r>
              <a:rPr lang="it-IT" sz="4600" dirty="0"/>
              <a:t>da tutte </a:t>
            </a:r>
            <a:r>
              <a:rPr lang="it-IT" sz="4600"/>
              <a:t>le classi coinvolte</a:t>
            </a:r>
            <a:endParaRPr lang="it-IT" sz="4600" dirty="0"/>
          </a:p>
          <a:p>
            <a:pPr fontAlgn="base"/>
            <a:endParaRPr lang="it-IT" sz="4000" b="1" dirty="0">
              <a:solidFill>
                <a:srgbClr val="FFFF00"/>
              </a:solidFill>
            </a:endParaRPr>
          </a:p>
          <a:p>
            <a:pPr fontAlgn="base"/>
            <a:r>
              <a:rPr lang="it-IT" sz="4000" b="1" dirty="0">
                <a:solidFill>
                  <a:srgbClr val="FFFF00"/>
                </a:solidFill>
              </a:rPr>
              <a:t>CreateEncryptor</a:t>
            </a:r>
            <a:r>
              <a:rPr lang="it-IT" sz="4000" dirty="0"/>
              <a:t>: crea un oggetto </a:t>
            </a:r>
            <a:r>
              <a:rPr lang="it-IT" sz="4000" dirty="0">
                <a:solidFill>
                  <a:srgbClr val="FFFF00"/>
                </a:solidFill>
              </a:rPr>
              <a:t>codificatore</a:t>
            </a:r>
            <a:r>
              <a:rPr lang="it-IT" sz="4000" dirty="0"/>
              <a:t> che verrà utilizzato da un oggetto </a:t>
            </a:r>
            <a:r>
              <a:rPr lang="it-IT" sz="4000" b="1" dirty="0"/>
              <a:t>CryptoStream</a:t>
            </a:r>
            <a:r>
              <a:rPr lang="it-IT" sz="4000" dirty="0"/>
              <a:t> per cifrare uno stream</a:t>
            </a:r>
          </a:p>
          <a:p>
            <a:pPr fontAlgn="base"/>
            <a:r>
              <a:rPr lang="it-IT" sz="4000" b="1" dirty="0">
                <a:solidFill>
                  <a:srgbClr val="FFFF00"/>
                </a:solidFill>
              </a:rPr>
              <a:t>CreateDecryptor</a:t>
            </a:r>
            <a:r>
              <a:rPr lang="it-IT" sz="4000" dirty="0"/>
              <a:t>: crea un oggetto </a:t>
            </a:r>
            <a:r>
              <a:rPr lang="it-IT" sz="4000" dirty="0">
                <a:solidFill>
                  <a:srgbClr val="FFFF00"/>
                </a:solidFill>
              </a:rPr>
              <a:t>decodificatore</a:t>
            </a:r>
            <a:r>
              <a:rPr lang="it-IT" sz="4000" dirty="0"/>
              <a:t> che verrà utilizzato da un oggetto </a:t>
            </a:r>
            <a:r>
              <a:rPr lang="it-IT" sz="4000" b="1" dirty="0"/>
              <a:t>CryptoStream</a:t>
            </a:r>
            <a:r>
              <a:rPr lang="it-IT" sz="4000" dirty="0"/>
              <a:t> per decifrare uno stream </a:t>
            </a:r>
          </a:p>
          <a:p>
            <a:pPr fontAlgn="base"/>
            <a:r>
              <a:rPr lang="it-IT" sz="4000" b="1" dirty="0">
                <a:solidFill>
                  <a:srgbClr val="FFFF00"/>
                </a:solidFill>
              </a:rPr>
              <a:t>GenerateKey</a:t>
            </a:r>
            <a:r>
              <a:rPr lang="it-IT" sz="4000" dirty="0"/>
              <a:t>: genera una chiave casuale</a:t>
            </a:r>
          </a:p>
          <a:p>
            <a:pPr fontAlgn="base"/>
            <a:r>
              <a:rPr lang="it-IT" sz="4000" b="1" dirty="0">
                <a:solidFill>
                  <a:srgbClr val="FFFF00"/>
                </a:solidFill>
              </a:rPr>
              <a:t>GenerateIV</a:t>
            </a:r>
            <a:r>
              <a:rPr lang="it-IT" sz="4000" dirty="0">
                <a:solidFill>
                  <a:srgbClr val="FFFF00"/>
                </a:solidFill>
              </a:rPr>
              <a:t>: </a:t>
            </a:r>
            <a:r>
              <a:rPr lang="it-IT" sz="4000" dirty="0"/>
              <a:t>genera un Vettore di Inizializzazione (</a:t>
            </a:r>
            <a:r>
              <a:rPr lang="it-IT" sz="4000" b="1" dirty="0"/>
              <a:t>IV</a:t>
            </a:r>
            <a:r>
              <a:rPr lang="it-IT" sz="4000" dirty="0"/>
              <a:t>) causale</a:t>
            </a:r>
          </a:p>
          <a:p>
            <a:endParaRPr lang="it-IT" sz="3200" dirty="0"/>
          </a:p>
        </p:txBody>
      </p:sp>
    </p:spTree>
    <p:extLst>
      <p:ext uri="{BB962C8B-B14F-4D97-AF65-F5344CB8AC3E}">
        <p14:creationId xmlns:p14="http://schemas.microsoft.com/office/powerpoint/2010/main" val="351603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7" y="180850"/>
            <a:ext cx="9905998" cy="1025087"/>
          </a:xfrm>
        </p:spPr>
        <p:txBody>
          <a:bodyPr/>
          <a:lstStyle/>
          <a:p>
            <a:r>
              <a:rPr lang="it-IT" dirty="0"/>
              <a:t>Crittografia Simmetrica</a:t>
            </a:r>
          </a:p>
        </p:txBody>
      </p:sp>
      <p:sp>
        <p:nvSpPr>
          <p:cNvPr id="3" name="Content Placeholder 2"/>
          <p:cNvSpPr>
            <a:spLocks noGrp="1"/>
          </p:cNvSpPr>
          <p:nvPr>
            <p:ph idx="1"/>
          </p:nvPr>
        </p:nvSpPr>
        <p:spPr>
          <a:xfrm>
            <a:off x="659757" y="1273215"/>
            <a:ext cx="11285315" cy="5451675"/>
          </a:xfrm>
        </p:spPr>
        <p:txBody>
          <a:bodyPr>
            <a:normAutofit fontScale="55000" lnSpcReduction="20000"/>
          </a:bodyPr>
          <a:lstStyle/>
          <a:p>
            <a:pPr marL="0" indent="0">
              <a:buNone/>
            </a:pPr>
            <a:r>
              <a:rPr lang="it-IT" sz="5100" dirty="0"/>
              <a:t>Passi di implementazione di un’applicazione a </a:t>
            </a:r>
            <a:r>
              <a:rPr lang="it-IT" sz="5100" b="1" dirty="0">
                <a:solidFill>
                  <a:srgbClr val="FFFF00"/>
                </a:solidFill>
              </a:rPr>
              <a:t>CRITTOGRAFIA SIMMETRICA</a:t>
            </a:r>
          </a:p>
          <a:p>
            <a:pPr marL="742950" indent="-742950">
              <a:buFont typeface="+mj-lt"/>
              <a:buAutoNum type="arabicPeriod"/>
            </a:pPr>
            <a:r>
              <a:rPr lang="it-IT" sz="4400" dirty="0"/>
              <a:t>Creare due oggetti </a:t>
            </a:r>
            <a:r>
              <a:rPr lang="it-IT" sz="4400" b="1" dirty="0">
                <a:solidFill>
                  <a:srgbClr val="FFFF00"/>
                </a:solidFill>
              </a:rPr>
              <a:t>Stream</a:t>
            </a:r>
            <a:r>
              <a:rPr lang="it-IT" sz="4400" dirty="0"/>
              <a:t> (file di testo) per gestire le informazioni che si vogliono CRIPTARE/DECRIPTARE </a:t>
            </a:r>
          </a:p>
          <a:p>
            <a:pPr marL="742950" indent="-742950" fontAlgn="base">
              <a:buFont typeface="+mj-lt"/>
              <a:buAutoNum type="arabicPeriod"/>
            </a:pPr>
            <a:r>
              <a:rPr lang="it-IT" sz="4400" dirty="0"/>
              <a:t>Dichiarare ed instanziare un </a:t>
            </a:r>
            <a:r>
              <a:rPr lang="it-IT" sz="4400" dirty="0">
                <a:solidFill>
                  <a:srgbClr val="FFFF00"/>
                </a:solidFill>
              </a:rPr>
              <a:t>oggetto</a:t>
            </a:r>
            <a:r>
              <a:rPr lang="it-IT" sz="4400" dirty="0"/>
              <a:t> appartenente a una delle classi di </a:t>
            </a:r>
            <a:r>
              <a:rPr lang="it-IT" sz="4400" dirty="0">
                <a:solidFill>
                  <a:srgbClr val="FFFF00"/>
                </a:solidFill>
              </a:rPr>
              <a:t>algoritmi di crittografia simmetrici</a:t>
            </a:r>
          </a:p>
          <a:p>
            <a:pPr marL="742950" indent="-742950" fontAlgn="base">
              <a:buFont typeface="+mj-lt"/>
              <a:buAutoNum type="arabicPeriod"/>
            </a:pPr>
            <a:r>
              <a:rPr lang="it-IT" sz="4400" dirty="0"/>
              <a:t>Specificare la </a:t>
            </a:r>
            <a:r>
              <a:rPr lang="it-IT" sz="4400" dirty="0">
                <a:solidFill>
                  <a:srgbClr val="FFFF00"/>
                </a:solidFill>
              </a:rPr>
              <a:t>chiave</a:t>
            </a:r>
            <a:r>
              <a:rPr lang="it-IT" sz="4400" dirty="0"/>
              <a:t>, il </a:t>
            </a:r>
            <a:r>
              <a:rPr lang="it-IT" sz="4400" dirty="0">
                <a:solidFill>
                  <a:srgbClr val="FFFF00"/>
                </a:solidFill>
              </a:rPr>
              <a:t>vettore di inizializzazione </a:t>
            </a:r>
            <a:r>
              <a:rPr lang="it-IT" sz="4400" dirty="0"/>
              <a:t>o entrambi per l’algoritmo scelto</a:t>
            </a:r>
          </a:p>
          <a:p>
            <a:pPr marL="742950" indent="-742950" fontAlgn="base">
              <a:buFont typeface="+mj-lt"/>
              <a:buAutoNum type="arabicPeriod"/>
            </a:pPr>
            <a:r>
              <a:rPr lang="it-IT" sz="4400" dirty="0"/>
              <a:t>Chiamare il metodo </a:t>
            </a:r>
            <a:r>
              <a:rPr lang="it-IT" sz="4400" b="1" dirty="0"/>
              <a:t>CreateEncryptor()</a:t>
            </a:r>
            <a:r>
              <a:rPr lang="it-IT" sz="4400" dirty="0"/>
              <a:t> o </a:t>
            </a:r>
            <a:r>
              <a:rPr lang="it-IT" sz="4400" b="1" dirty="0"/>
              <a:t>CreateDecryptro()</a:t>
            </a:r>
            <a:r>
              <a:rPr lang="it-IT" sz="4400" dirty="0"/>
              <a:t> per creare un oggetto  </a:t>
            </a:r>
            <a:r>
              <a:rPr lang="it-IT" sz="4400" b="1" dirty="0">
                <a:solidFill>
                  <a:srgbClr val="FFFF00"/>
                </a:solidFill>
              </a:rPr>
              <a:t>ICryptoTransform</a:t>
            </a:r>
            <a:endParaRPr lang="it-IT" sz="4400" dirty="0">
              <a:solidFill>
                <a:srgbClr val="FFFF00"/>
              </a:solidFill>
            </a:endParaRPr>
          </a:p>
          <a:p>
            <a:pPr marL="742950" indent="-742950" fontAlgn="base">
              <a:buFont typeface="+mj-lt"/>
              <a:buAutoNum type="arabicPeriod"/>
            </a:pPr>
            <a:r>
              <a:rPr lang="it-IT" sz="4400" dirty="0"/>
              <a:t>Creare un oggetto </a:t>
            </a:r>
            <a:r>
              <a:rPr lang="it-IT" sz="4400" b="1" dirty="0">
                <a:solidFill>
                  <a:srgbClr val="FFFF00"/>
                </a:solidFill>
              </a:rPr>
              <a:t>CryptoStream</a:t>
            </a:r>
            <a:r>
              <a:rPr lang="it-IT" sz="4400" dirty="0"/>
              <a:t> utilizzando  gli oggetti  </a:t>
            </a:r>
            <a:r>
              <a:rPr lang="it-IT" sz="4400" b="1" dirty="0"/>
              <a:t>Stream</a:t>
            </a:r>
            <a:r>
              <a:rPr lang="it-IT" sz="4400" dirty="0"/>
              <a:t>  e  </a:t>
            </a:r>
            <a:r>
              <a:rPr lang="it-IT" sz="4400" b="1" dirty="0"/>
              <a:t>ICryptoTransform</a:t>
            </a:r>
            <a:r>
              <a:rPr lang="it-IT" sz="4400" dirty="0"/>
              <a:t>  </a:t>
            </a:r>
          </a:p>
          <a:p>
            <a:pPr marL="742950" indent="-742950" fontAlgn="base">
              <a:buFont typeface="+mj-lt"/>
              <a:buAutoNum type="arabicPeriod"/>
            </a:pPr>
            <a:r>
              <a:rPr lang="it-IT" sz="4400" dirty="0"/>
              <a:t>Leggere da o scrivere sull’oggetto </a:t>
            </a:r>
            <a:r>
              <a:rPr lang="it-IT" sz="4400" b="1" dirty="0">
                <a:solidFill>
                  <a:srgbClr val="FFFF00"/>
                </a:solidFill>
              </a:rPr>
              <a:t>CryptoStream</a:t>
            </a:r>
            <a:endParaRPr lang="it-IT" sz="4400" dirty="0">
              <a:solidFill>
                <a:srgbClr val="FFFF00"/>
              </a:solidFill>
            </a:endParaRPr>
          </a:p>
          <a:p>
            <a:pPr fontAlgn="base"/>
            <a:endParaRPr lang="it-IT" sz="4000" dirty="0"/>
          </a:p>
          <a:p>
            <a:endParaRPr lang="it-IT" sz="3200" dirty="0"/>
          </a:p>
        </p:txBody>
      </p:sp>
    </p:spTree>
    <p:extLst>
      <p:ext uri="{BB962C8B-B14F-4D97-AF65-F5344CB8AC3E}">
        <p14:creationId xmlns:p14="http://schemas.microsoft.com/office/powerpoint/2010/main" val="1724698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68146"/>
            <a:ext cx="9905998" cy="932490"/>
          </a:xfrm>
        </p:spPr>
        <p:txBody>
          <a:bodyPr/>
          <a:lstStyle/>
          <a:p>
            <a:r>
              <a:rPr lang="it-IT" dirty="0"/>
              <a:t>Obiettivo</a:t>
            </a:r>
          </a:p>
        </p:txBody>
      </p:sp>
      <p:sp>
        <p:nvSpPr>
          <p:cNvPr id="3" name="Content Placeholder 2"/>
          <p:cNvSpPr>
            <a:spLocks noGrp="1"/>
          </p:cNvSpPr>
          <p:nvPr>
            <p:ph idx="1"/>
          </p:nvPr>
        </p:nvSpPr>
        <p:spPr>
          <a:xfrm>
            <a:off x="1141412" y="1909823"/>
            <a:ext cx="9905999" cy="4641448"/>
          </a:xfrm>
        </p:spPr>
        <p:txBody>
          <a:bodyPr/>
          <a:lstStyle/>
          <a:p>
            <a:pPr marL="0" indent="0">
              <a:buNone/>
            </a:pPr>
            <a:r>
              <a:rPr lang="it-IT" sz="3600" dirty="0"/>
              <a:t>Dal file in chiaro … </a:t>
            </a:r>
            <a:r>
              <a:rPr lang="it-IT" sz="3600" dirty="0">
                <a:sym typeface="Wingdings" panose="05000000000000000000" pitchFamily="2" charset="2"/>
              </a:rPr>
              <a:t></a:t>
            </a:r>
            <a:endParaRPr lang="it-IT" sz="3600" dirty="0"/>
          </a:p>
          <a:p>
            <a:endParaRPr lang="it-IT" dirty="0"/>
          </a:p>
          <a:p>
            <a:endParaRPr lang="it-IT" dirty="0"/>
          </a:p>
          <a:p>
            <a:endParaRPr lang="it-IT" dirty="0"/>
          </a:p>
          <a:p>
            <a:endParaRPr lang="it-IT" dirty="0"/>
          </a:p>
          <a:p>
            <a:pPr marL="0" indent="0">
              <a:buNone/>
            </a:pPr>
            <a:r>
              <a:rPr lang="it-IT" sz="4000" dirty="0"/>
              <a:t>…al file criptato </a:t>
            </a:r>
            <a:r>
              <a:rPr lang="it-IT" sz="4000" dirty="0">
                <a:sym typeface="Wingdings" panose="05000000000000000000" pitchFamily="2" charset="2"/>
              </a:rPr>
              <a:t></a:t>
            </a:r>
            <a:endParaRPr lang="it-IT" sz="4000" dirty="0"/>
          </a:p>
        </p:txBody>
      </p:sp>
      <p:pic>
        <p:nvPicPr>
          <p:cNvPr id="4" name="Picture 3"/>
          <p:cNvPicPr>
            <a:picLocks noChangeAspect="1"/>
          </p:cNvPicPr>
          <p:nvPr/>
        </p:nvPicPr>
        <p:blipFill>
          <a:blip r:embed="rId2"/>
          <a:stretch>
            <a:fillRect/>
          </a:stretch>
        </p:blipFill>
        <p:spPr>
          <a:xfrm>
            <a:off x="5861251" y="1909823"/>
            <a:ext cx="5381625" cy="1943100"/>
          </a:xfrm>
          <a:prstGeom prst="rect">
            <a:avLst/>
          </a:prstGeom>
        </p:spPr>
      </p:pic>
      <p:pic>
        <p:nvPicPr>
          <p:cNvPr id="5" name="Picture 4"/>
          <p:cNvPicPr>
            <a:picLocks noChangeAspect="1"/>
          </p:cNvPicPr>
          <p:nvPr/>
        </p:nvPicPr>
        <p:blipFill>
          <a:blip r:embed="rId3"/>
          <a:stretch>
            <a:fillRect/>
          </a:stretch>
        </p:blipFill>
        <p:spPr>
          <a:xfrm>
            <a:off x="5965422" y="4462110"/>
            <a:ext cx="5381625" cy="1819275"/>
          </a:xfrm>
          <a:prstGeom prst="rect">
            <a:avLst/>
          </a:prstGeom>
        </p:spPr>
      </p:pic>
    </p:spTree>
    <p:extLst>
      <p:ext uri="{BB962C8B-B14F-4D97-AF65-F5344CB8AC3E}">
        <p14:creationId xmlns:p14="http://schemas.microsoft.com/office/powerpoint/2010/main" val="4209240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2852"/>
            <a:ext cx="9905998" cy="1478570"/>
          </a:xfrm>
        </p:spPr>
        <p:txBody>
          <a:bodyPr/>
          <a:lstStyle/>
          <a:p>
            <a:r>
              <a:rPr lang="it-IT" dirty="0"/>
              <a:t>L’algoritmo in pillole …</a:t>
            </a:r>
          </a:p>
        </p:txBody>
      </p:sp>
      <p:sp>
        <p:nvSpPr>
          <p:cNvPr id="3" name="Content Placeholder 2"/>
          <p:cNvSpPr>
            <a:spLocks noGrp="1"/>
          </p:cNvSpPr>
          <p:nvPr>
            <p:ph idx="1"/>
          </p:nvPr>
        </p:nvSpPr>
        <p:spPr>
          <a:xfrm>
            <a:off x="1141412" y="1527858"/>
            <a:ext cx="9905999" cy="4263343"/>
          </a:xfrm>
        </p:spPr>
        <p:txBody>
          <a:bodyPr>
            <a:normAutofit/>
          </a:bodyPr>
          <a:lstStyle/>
          <a:p>
            <a:pPr marL="0" indent="0">
              <a:buNone/>
            </a:pPr>
            <a:r>
              <a:rPr lang="it-IT" sz="3200" dirty="0">
                <a:solidFill>
                  <a:srgbClr val="FFFF00"/>
                </a:solidFill>
              </a:rPr>
              <a:t>1.</a:t>
            </a:r>
            <a:r>
              <a:rPr lang="it-IT" sz="3200" dirty="0"/>
              <a:t> Creare </a:t>
            </a:r>
            <a:r>
              <a:rPr lang="it-IT" sz="3200" dirty="0">
                <a:solidFill>
                  <a:srgbClr val="FFFF00"/>
                </a:solidFill>
              </a:rPr>
              <a:t>due</a:t>
            </a:r>
            <a:r>
              <a:rPr lang="it-IT" sz="3200" dirty="0"/>
              <a:t> oggetti </a:t>
            </a:r>
            <a:r>
              <a:rPr lang="it-IT" sz="3200" b="1" dirty="0" err="1">
                <a:solidFill>
                  <a:srgbClr val="FFFF00"/>
                </a:solidFill>
              </a:rPr>
              <a:t>Stream</a:t>
            </a:r>
            <a:r>
              <a:rPr lang="it-IT" sz="3200" b="1" dirty="0">
                <a:solidFill>
                  <a:srgbClr val="FFFF00"/>
                </a:solidFill>
              </a:rPr>
              <a:t> </a:t>
            </a:r>
            <a:r>
              <a:rPr lang="it-IT" sz="3200" b="1" dirty="0"/>
              <a:t>rappresentanti:</a:t>
            </a:r>
            <a:endParaRPr lang="it-IT" sz="3200" b="1" dirty="0">
              <a:solidFill>
                <a:srgbClr val="FFFF00"/>
              </a:solidFill>
            </a:endParaRPr>
          </a:p>
          <a:p>
            <a:pPr lvl="1"/>
            <a:r>
              <a:rPr lang="it-IT" sz="2800" b="1" dirty="0">
                <a:solidFill>
                  <a:srgbClr val="FFFF00"/>
                </a:solidFill>
              </a:rPr>
              <a:t>un file contenente il testo da criptare</a:t>
            </a:r>
          </a:p>
          <a:p>
            <a:pPr lvl="1"/>
            <a:r>
              <a:rPr lang="it-IT" sz="2800" b="1" dirty="0">
                <a:solidFill>
                  <a:srgbClr val="FFFF00"/>
                </a:solidFill>
              </a:rPr>
              <a:t>un file che conterrà il testo criptato</a:t>
            </a:r>
            <a:endParaRPr lang="it-IT"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474" y="3476624"/>
            <a:ext cx="11206626" cy="3162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6280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115" y="0"/>
            <a:ext cx="9905998" cy="932490"/>
          </a:xfrm>
        </p:spPr>
        <p:txBody>
          <a:bodyPr/>
          <a:lstStyle/>
          <a:p>
            <a:r>
              <a:rPr lang="it-IT" dirty="0"/>
              <a:t>L’algoritmo in pillole …</a:t>
            </a:r>
          </a:p>
        </p:txBody>
      </p:sp>
      <p:sp>
        <p:nvSpPr>
          <p:cNvPr id="3" name="Content Placeholder 2"/>
          <p:cNvSpPr>
            <a:spLocks noGrp="1"/>
          </p:cNvSpPr>
          <p:nvPr>
            <p:ph idx="1"/>
          </p:nvPr>
        </p:nvSpPr>
        <p:spPr>
          <a:xfrm>
            <a:off x="881062" y="756977"/>
            <a:ext cx="10682047" cy="5360239"/>
          </a:xfrm>
        </p:spPr>
        <p:txBody>
          <a:bodyPr>
            <a:normAutofit/>
          </a:bodyPr>
          <a:lstStyle/>
          <a:p>
            <a:pPr marL="0" indent="0">
              <a:buNone/>
            </a:pPr>
            <a:r>
              <a:rPr lang="it-IT" sz="3200" dirty="0">
                <a:solidFill>
                  <a:srgbClr val="FFFF00"/>
                </a:solidFill>
              </a:rPr>
              <a:t>2.1</a:t>
            </a:r>
            <a:r>
              <a:rPr lang="it-IT" sz="3200" dirty="0"/>
              <a:t> Istanziare un </a:t>
            </a:r>
            <a:r>
              <a:rPr lang="it-IT" sz="3200" dirty="0">
                <a:solidFill>
                  <a:srgbClr val="FFFF00"/>
                </a:solidFill>
              </a:rPr>
              <a:t>oggetto</a:t>
            </a:r>
            <a:r>
              <a:rPr lang="it-IT" sz="3200" dirty="0"/>
              <a:t> contenente </a:t>
            </a:r>
            <a:r>
              <a:rPr lang="it-IT" sz="3200" dirty="0">
                <a:solidFill>
                  <a:srgbClr val="FFFF00"/>
                </a:solidFill>
              </a:rPr>
              <a:t>l’algoritmo</a:t>
            </a:r>
            <a:r>
              <a:rPr lang="it-IT" sz="3200" dirty="0"/>
              <a:t> </a:t>
            </a:r>
            <a:r>
              <a:rPr lang="it-IT" sz="3200" b="1" dirty="0"/>
              <a:t>di</a:t>
            </a:r>
            <a:r>
              <a:rPr lang="it-IT" sz="3200" b="1" dirty="0">
                <a:solidFill>
                  <a:srgbClr val="FFFF00"/>
                </a:solidFill>
              </a:rPr>
              <a:t> </a:t>
            </a:r>
            <a:r>
              <a:rPr lang="it-IT" sz="3200" dirty="0">
                <a:solidFill>
                  <a:srgbClr val="FFFF00"/>
                </a:solidFill>
              </a:rPr>
              <a:t>criptazione</a:t>
            </a:r>
          </a:p>
          <a:p>
            <a:pPr marL="0" indent="0">
              <a:buNone/>
            </a:pPr>
            <a:endParaRPr lang="it-IT" sz="3200" b="1" dirty="0">
              <a:solidFill>
                <a:srgbClr val="FFFF00"/>
              </a:solidFill>
            </a:endParaRPr>
          </a:p>
          <a:p>
            <a:pPr marL="0" indent="0">
              <a:buNone/>
            </a:pPr>
            <a:r>
              <a:rPr lang="it-IT" sz="3200" dirty="0">
                <a:solidFill>
                  <a:srgbClr val="FFFF00"/>
                </a:solidFill>
              </a:rPr>
              <a:t>2.2 </a:t>
            </a:r>
            <a:r>
              <a:rPr lang="it-IT" sz="3200" dirty="0"/>
              <a:t>Impostare ed assegnare una </a:t>
            </a:r>
            <a:r>
              <a:rPr lang="it-IT" sz="3200" dirty="0">
                <a:solidFill>
                  <a:srgbClr val="FFFF00"/>
                </a:solidFill>
              </a:rPr>
              <a:t> chiave</a:t>
            </a:r>
            <a:r>
              <a:rPr lang="it-IT" sz="3200" dirty="0"/>
              <a:t> a 128 bit</a:t>
            </a:r>
            <a:r>
              <a:rPr lang="it-IT" sz="3200" dirty="0">
                <a:solidFill>
                  <a:srgbClr val="FFFF00"/>
                </a:solidFill>
              </a:rPr>
              <a:t> </a:t>
            </a:r>
          </a:p>
          <a:p>
            <a:pPr marL="0" indent="0">
              <a:buNone/>
            </a:pPr>
            <a:endParaRPr lang="it-IT" sz="3200" b="1" dirty="0">
              <a:solidFill>
                <a:srgbClr val="FFFF00"/>
              </a:solidFill>
            </a:endParaRPr>
          </a:p>
          <a:p>
            <a:pPr marL="0" indent="0">
              <a:buNone/>
            </a:pPr>
            <a:endParaRPr lang="it-IT" sz="3200" dirty="0">
              <a:solidFill>
                <a:srgbClr val="FFFF00"/>
              </a:solidFill>
            </a:endParaRPr>
          </a:p>
          <a:p>
            <a:pPr marL="0" indent="0">
              <a:buNone/>
            </a:pPr>
            <a:r>
              <a:rPr lang="it-IT" sz="3200" dirty="0">
                <a:solidFill>
                  <a:srgbClr val="FFFF00"/>
                </a:solidFill>
              </a:rPr>
              <a:t> 2.3 </a:t>
            </a:r>
            <a:r>
              <a:rPr lang="it-IT" sz="3200" dirty="0"/>
              <a:t>Impostare ed assegnare un </a:t>
            </a:r>
            <a:r>
              <a:rPr lang="it-IT" sz="3200" dirty="0">
                <a:solidFill>
                  <a:srgbClr val="FFFF00"/>
                </a:solidFill>
              </a:rPr>
              <a:t>V</a:t>
            </a:r>
            <a:r>
              <a:rPr lang="it-IT" sz="3200" dirty="0"/>
              <a:t>ettore di </a:t>
            </a:r>
            <a:r>
              <a:rPr lang="it-IT" sz="3200" dirty="0">
                <a:solidFill>
                  <a:srgbClr val="FFFF00"/>
                </a:solidFill>
              </a:rPr>
              <a:t>I</a:t>
            </a:r>
            <a:r>
              <a:rPr lang="it-IT" sz="3200" dirty="0"/>
              <a:t>nizializzazione </a:t>
            </a:r>
            <a:endParaRPr lang="it-IT" sz="3200" dirty="0">
              <a:solidFill>
                <a:srgbClr val="FFFF00"/>
              </a:solidFill>
            </a:endParaRPr>
          </a:p>
          <a:p>
            <a:pPr marL="0" indent="0">
              <a:buNone/>
            </a:pPr>
            <a:endParaRPr lang="it-IT"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8" y="1419767"/>
            <a:ext cx="10620375"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a:blip r:embed="rId3"/>
          <a:stretch>
            <a:fillRect/>
          </a:stretch>
        </p:blipFill>
        <p:spPr>
          <a:xfrm>
            <a:off x="881062" y="2725226"/>
            <a:ext cx="10620376" cy="973962"/>
          </a:xfrm>
          <a:prstGeom prst="rect">
            <a:avLst/>
          </a:prstGeom>
        </p:spPr>
      </p:pic>
      <p:pic>
        <p:nvPicPr>
          <p:cNvPr id="5" name="Picture 4"/>
          <p:cNvPicPr>
            <a:picLocks noChangeAspect="1"/>
          </p:cNvPicPr>
          <p:nvPr/>
        </p:nvPicPr>
        <p:blipFill>
          <a:blip r:embed="rId4"/>
          <a:stretch>
            <a:fillRect/>
          </a:stretch>
        </p:blipFill>
        <p:spPr>
          <a:xfrm>
            <a:off x="881062" y="3481675"/>
            <a:ext cx="10633820" cy="967933"/>
          </a:xfrm>
          <a:prstGeom prst="rect">
            <a:avLst/>
          </a:prstGeom>
        </p:spPr>
      </p:pic>
      <p:pic>
        <p:nvPicPr>
          <p:cNvPr id="7" name="Picture 6"/>
          <p:cNvPicPr>
            <a:picLocks noChangeAspect="1"/>
          </p:cNvPicPr>
          <p:nvPr/>
        </p:nvPicPr>
        <p:blipFill>
          <a:blip r:embed="rId5"/>
          <a:stretch>
            <a:fillRect/>
          </a:stretch>
        </p:blipFill>
        <p:spPr>
          <a:xfrm>
            <a:off x="838198" y="4869740"/>
            <a:ext cx="11049002" cy="1334284"/>
          </a:xfrm>
          <a:prstGeom prst="rect">
            <a:avLst/>
          </a:prstGeom>
        </p:spPr>
      </p:pic>
      <p:pic>
        <p:nvPicPr>
          <p:cNvPr id="6" name="Picture 5"/>
          <p:cNvPicPr>
            <a:picLocks noChangeAspect="1"/>
          </p:cNvPicPr>
          <p:nvPr/>
        </p:nvPicPr>
        <p:blipFill>
          <a:blip r:embed="rId6"/>
          <a:stretch>
            <a:fillRect/>
          </a:stretch>
        </p:blipFill>
        <p:spPr>
          <a:xfrm>
            <a:off x="881062" y="5903085"/>
            <a:ext cx="11006138" cy="918758"/>
          </a:xfrm>
          <a:prstGeom prst="rect">
            <a:avLst/>
          </a:prstGeom>
        </p:spPr>
      </p:pic>
    </p:spTree>
    <p:extLst>
      <p:ext uri="{BB962C8B-B14F-4D97-AF65-F5344CB8AC3E}">
        <p14:creationId xmlns:p14="http://schemas.microsoft.com/office/powerpoint/2010/main" val="3791260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1356</TotalTime>
  <Words>552</Words>
  <Application>Microsoft Office PowerPoint</Application>
  <PresentationFormat>Widescreen</PresentationFormat>
  <Paragraphs>116</Paragraphs>
  <Slides>20</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20</vt:i4>
      </vt:variant>
    </vt:vector>
  </HeadingPairs>
  <TitlesOfParts>
    <vt:vector size="26" baseType="lpstr">
      <vt:lpstr>Arial</vt:lpstr>
      <vt:lpstr>Times New Roman</vt:lpstr>
      <vt:lpstr>Trebuchet MS</vt:lpstr>
      <vt:lpstr>Tw Cen MT</vt:lpstr>
      <vt:lpstr>Wingdings</vt:lpstr>
      <vt:lpstr>Circuit</vt:lpstr>
      <vt:lpstr>Crittografia SIMMETRICA con            C#/.NET Framework</vt:lpstr>
      <vt:lpstr>Crittografia e .NET Framework</vt:lpstr>
      <vt:lpstr>Crittografia e .NET Framework</vt:lpstr>
      <vt:lpstr>Crittografia e .NET Framework</vt:lpstr>
      <vt:lpstr>Crittografia e .NET Framework</vt:lpstr>
      <vt:lpstr>Crittografia Simmetrica</vt:lpstr>
      <vt:lpstr>Obiettivo</vt:lpstr>
      <vt:lpstr>L’algoritmo in pillole …</vt:lpstr>
      <vt:lpstr>L’algoritmo in pillole …</vt:lpstr>
      <vt:lpstr>L’algoritmo in pillole …</vt:lpstr>
      <vt:lpstr>nOTA  (no se la chiave viene assegnata)</vt:lpstr>
      <vt:lpstr>L’algoritmo in pillole …</vt:lpstr>
      <vt:lpstr>L’algoritmo in pillole …</vt:lpstr>
      <vt:lpstr>L’algoritmo in pillole …</vt:lpstr>
      <vt:lpstr>Nota – Necessità del vettore di inizializzazione</vt:lpstr>
      <vt:lpstr>Decifrare il messaggio</vt:lpstr>
      <vt:lpstr>Decifrazione</vt:lpstr>
      <vt:lpstr>Decifrazione</vt:lpstr>
      <vt:lpstr>Decifrazione</vt:lpstr>
      <vt:lpstr>Linkopedia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Crittografia con            C#/.NET Framework</dc:title>
  <dc:creator>Marco Zucchini</dc:creator>
  <cp:lastModifiedBy>Marco Zucchini</cp:lastModifiedBy>
  <cp:revision>100</cp:revision>
  <dcterms:created xsi:type="dcterms:W3CDTF">2016-01-17T08:20:56Z</dcterms:created>
  <dcterms:modified xsi:type="dcterms:W3CDTF">2018-03-26T07:16:05Z</dcterms:modified>
</cp:coreProperties>
</file>