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F74-AF51-40FD-A590-49D0EC9CC7C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E4F-0904-4B12-9693-458452650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01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F74-AF51-40FD-A590-49D0EC9CC7C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E4F-0904-4B12-9693-458452650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38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F74-AF51-40FD-A590-49D0EC9CC7C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E4F-0904-4B12-9693-458452650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46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F74-AF51-40FD-A590-49D0EC9CC7C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E4F-0904-4B12-9693-458452650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16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F74-AF51-40FD-A590-49D0EC9CC7C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E4F-0904-4B12-9693-458452650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05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F74-AF51-40FD-A590-49D0EC9CC7C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E4F-0904-4B12-9693-458452650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89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F74-AF51-40FD-A590-49D0EC9CC7C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E4F-0904-4B12-9693-458452650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0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F74-AF51-40FD-A590-49D0EC9CC7C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E4F-0904-4B12-9693-458452650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09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F74-AF51-40FD-A590-49D0EC9CC7C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E4F-0904-4B12-9693-458452650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64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F74-AF51-40FD-A590-49D0EC9CC7C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E4F-0904-4B12-9693-458452650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47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EF74-AF51-40FD-A590-49D0EC9CC7C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4E4F-0904-4B12-9693-458452650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01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EF74-AF51-40FD-A590-49D0EC9CC7C6}" type="datetimeFigureOut">
              <a:rPr lang="it-IT" smtClean="0"/>
              <a:t>26/11/2017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4E4F-0904-4B12-9693-4584526504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77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VLAN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Uso e configurazione su switch Cisco 2950</a:t>
            </a:r>
          </a:p>
        </p:txBody>
      </p:sp>
    </p:spTree>
    <p:extLst>
      <p:ext uri="{BB962C8B-B14F-4D97-AF65-F5344CB8AC3E}">
        <p14:creationId xmlns:p14="http://schemas.microsoft.com/office/powerpoint/2010/main" val="23111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Continua…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E se volessimo far comunicare tra loro le VLAN, magari tramite un dispositivo in grado, se configurato, di attuare controlli di protezione?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Allora potremmo ricorrere ai servizi di un router, usando due (o più) interfacce LAN e collegando allo/agli switch tutte le interfacce.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Ma avere più interfacce LAN non è necessario se ricorriamo all’ inter-VLAN-</a:t>
            </a:r>
            <a:r>
              <a:rPr lang="it-IT" dirty="0" err="1"/>
              <a:t>routing</a:t>
            </a:r>
            <a:r>
              <a:rPr lang="it-IT" dirty="0"/>
              <a:t> realizzato tramite il </a:t>
            </a:r>
            <a:r>
              <a:rPr lang="it-IT" b="1" dirty="0" err="1"/>
              <a:t>routing</a:t>
            </a:r>
            <a:r>
              <a:rPr lang="it-IT" b="1" dirty="0"/>
              <a:t>-on-a-</a:t>
            </a:r>
            <a:r>
              <a:rPr lang="it-IT" b="1" dirty="0" err="1"/>
              <a:t>stick</a:t>
            </a:r>
            <a:r>
              <a:rPr lang="it-IT" dirty="0"/>
              <a:t>…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Insomma, vorremmo far comunicare gli </a:t>
            </a:r>
            <a:r>
              <a:rPr lang="it-IT" dirty="0" err="1"/>
              <a:t>host</a:t>
            </a:r>
            <a:r>
              <a:rPr lang="it-IT" dirty="0"/>
              <a:t> appartenenti a VLAN diverse pur usando gli indirizzi riportati nella slide n.3 sotto i rettangoli.</a:t>
            </a:r>
          </a:p>
        </p:txBody>
      </p:sp>
    </p:spTree>
    <p:extLst>
      <p:ext uri="{BB962C8B-B14F-4D97-AF65-F5344CB8AC3E}">
        <p14:creationId xmlns:p14="http://schemas.microsoft.com/office/powerpoint/2010/main" val="94668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Inter-VLAN </a:t>
            </a:r>
            <a:r>
              <a:rPr lang="it-IT" dirty="0" err="1"/>
              <a:t>routing</a:t>
            </a:r>
            <a:r>
              <a:rPr lang="it-IT" dirty="0"/>
              <a:t>: </a:t>
            </a:r>
            <a:r>
              <a:rPr lang="it-IT" dirty="0" err="1"/>
              <a:t>routing</a:t>
            </a:r>
            <a:r>
              <a:rPr lang="it-IT" dirty="0"/>
              <a:t>-on-a-</a:t>
            </a:r>
            <a:r>
              <a:rPr lang="it-IT" dirty="0" err="1"/>
              <a:t>stick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nostro router ha una sola interfaccia LAN, e questo ci basta: infatti suddivideremo questa interfaccia in modo </a:t>
            </a:r>
            <a:r>
              <a:rPr lang="it-IT" i="1" dirty="0"/>
              <a:t>logico</a:t>
            </a:r>
            <a:r>
              <a:rPr lang="it-IT" dirty="0"/>
              <a:t>, in sub-interfacce virtuali.</a:t>
            </a:r>
          </a:p>
          <a:p>
            <a:pPr marL="0" indent="0">
              <a:buNone/>
            </a:pPr>
            <a:r>
              <a:rPr lang="it-IT" dirty="0"/>
              <a:t>Però dobbiamo ricordarci di un concetto fondamentale: ogni diversa interfaccia di un router (fisica o virtuale che sia), deve affacciarsi su reti differenti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Insomma, se vogliamo far comunicare gli </a:t>
            </a:r>
            <a:r>
              <a:rPr lang="it-IT" dirty="0" err="1"/>
              <a:t>host</a:t>
            </a:r>
            <a:r>
              <a:rPr lang="it-IT" dirty="0"/>
              <a:t> appartenenti a VLAN diverse, dovremo usare gli indirizzi riportati nella slide n.3 sotto i rettangoli!</a:t>
            </a:r>
          </a:p>
        </p:txBody>
      </p:sp>
    </p:spTree>
    <p:extLst>
      <p:ext uri="{BB962C8B-B14F-4D97-AF65-F5344CB8AC3E}">
        <p14:creationId xmlns:p14="http://schemas.microsoft.com/office/powerpoint/2010/main" val="412761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VLAN – definizione e scopo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VLAN (Virtual LAN) è un raggruppamento logico di dispositivi che fisicamente condividono lo stesso dominio di broadcasting.</a:t>
            </a:r>
          </a:p>
          <a:p>
            <a:pPr marL="0" indent="0">
              <a:buNone/>
            </a:pPr>
            <a:r>
              <a:rPr lang="it-IT" dirty="0"/>
              <a:t>Vantaggi:</a:t>
            </a:r>
          </a:p>
          <a:p>
            <a:r>
              <a:rPr lang="it-IT" dirty="0"/>
              <a:t>Riducono un dominio di broadcasting</a:t>
            </a:r>
          </a:p>
          <a:p>
            <a:r>
              <a:rPr lang="it-IT" dirty="0"/>
              <a:t>Incrementano la sicurezza</a:t>
            </a:r>
          </a:p>
          <a:p>
            <a:r>
              <a:rPr lang="it-IT" dirty="0"/>
              <a:t>Raggruppano i dispositivi per funzioni piuttosto che per collocazione fisica</a:t>
            </a:r>
          </a:p>
          <a:p>
            <a:r>
              <a:rPr lang="it-IT" dirty="0"/>
              <a:t>Partizionano il traffico all’interno di una LAN</a:t>
            </a:r>
          </a:p>
          <a:p>
            <a:r>
              <a:rPr lang="it-IT" dirty="0"/>
              <a:t>Gestiscono la LAN in modo più flessibile</a:t>
            </a:r>
          </a:p>
        </p:txBody>
      </p:sp>
    </p:spTree>
    <p:extLst>
      <p:ext uri="{BB962C8B-B14F-4D97-AF65-F5344CB8AC3E}">
        <p14:creationId xmlns:p14="http://schemas.microsoft.com/office/powerpoint/2010/main" val="361350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13265" y="1539080"/>
            <a:ext cx="3767667" cy="501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Vorremmo fare in modo che:</a:t>
            </a:r>
          </a:p>
          <a:p>
            <a:r>
              <a:rPr lang="it-IT" dirty="0"/>
              <a:t>Gli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studenti</a:t>
            </a:r>
            <a:r>
              <a:rPr lang="it-IT" dirty="0"/>
              <a:t> parlassero tra loro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Ospiti</a:t>
            </a:r>
            <a:r>
              <a:rPr lang="it-IT" dirty="0"/>
              <a:t> idem</a:t>
            </a:r>
          </a:p>
          <a:p>
            <a:r>
              <a:rPr lang="it-IT" dirty="0">
                <a:solidFill>
                  <a:srgbClr val="FF33CC"/>
                </a:solidFill>
              </a:rPr>
              <a:t>Docenti</a:t>
            </a:r>
            <a:r>
              <a:rPr lang="it-IT" dirty="0"/>
              <a:t> idem</a:t>
            </a:r>
          </a:p>
          <a:p>
            <a:r>
              <a:rPr lang="it-IT" dirty="0"/>
              <a:t>Il traffico si mantenesse separato, pur usando lo stesso pool di indirizzi:</a:t>
            </a:r>
          </a:p>
          <a:p>
            <a:pPr marL="0" indent="0">
              <a:buNone/>
            </a:pPr>
            <a:r>
              <a:rPr lang="it-IT" dirty="0"/>
              <a:t>192.168.1.0/24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F838F1-3FA6-4AC0-85B0-CB31B0AB8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13583" r="58333" b="30471"/>
          <a:stretch/>
        </p:blipFill>
        <p:spPr>
          <a:xfrm>
            <a:off x="4476749" y="172780"/>
            <a:ext cx="7525543" cy="547768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7ED197A-2971-4B6A-83CE-9DD43A7CD8AE}"/>
              </a:ext>
            </a:extLst>
          </p:cNvPr>
          <p:cNvSpPr txBox="1"/>
          <p:nvPr/>
        </p:nvSpPr>
        <p:spPr>
          <a:xfrm>
            <a:off x="7327958" y="568063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192.168.20.0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CC7059-3686-4244-8C2B-BE4D7ACCBE22}"/>
              </a:ext>
            </a:extLst>
          </p:cNvPr>
          <p:cNvSpPr txBox="1"/>
          <p:nvPr/>
        </p:nvSpPr>
        <p:spPr>
          <a:xfrm>
            <a:off x="10266962" y="5444633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33CC"/>
                </a:solidFill>
              </a:rPr>
              <a:t>192.168.30.0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5F6D826-6D31-42E2-A4A6-1CE522DA8BC7}"/>
              </a:ext>
            </a:extLst>
          </p:cNvPr>
          <p:cNvSpPr txBox="1"/>
          <p:nvPr/>
        </p:nvSpPr>
        <p:spPr>
          <a:xfrm>
            <a:off x="4391496" y="496061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192.168.10.0</a:t>
            </a:r>
          </a:p>
        </p:txBody>
      </p:sp>
      <p:sp>
        <p:nvSpPr>
          <p:cNvPr id="7" name="Rettangolo 6"/>
          <p:cNvSpPr/>
          <p:nvPr/>
        </p:nvSpPr>
        <p:spPr>
          <a:xfrm>
            <a:off x="10156558" y="5392772"/>
            <a:ext cx="1845734" cy="5757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188203" y="5680639"/>
            <a:ext cx="1845734" cy="558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4250266" y="4981255"/>
            <a:ext cx="1845734" cy="5757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54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link dello switch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Nella fase di configurazione delle porte dello switch dobbiamo sapere di che tipo di connessione si tratta.</a:t>
            </a:r>
          </a:p>
          <a:p>
            <a:pPr marL="0" indent="0">
              <a:buNone/>
            </a:pPr>
            <a:r>
              <a:rPr lang="it-IT" dirty="0"/>
              <a:t>Gli switch supportano due tipologie di link per la creazione di VLAN:</a:t>
            </a:r>
          </a:p>
          <a:p>
            <a:pPr marL="0" indent="0">
              <a:buNone/>
            </a:pPr>
            <a:endParaRPr lang="it-IT" dirty="0"/>
          </a:p>
          <a:p>
            <a:pPr lvl="0"/>
            <a:r>
              <a:rPr lang="it-IT" b="1" dirty="0"/>
              <a:t>Access</a:t>
            </a:r>
            <a:r>
              <a:rPr lang="it-IT" dirty="0"/>
              <a:t> link (su di essi viaggia il traffico di una sola VLAN, non è necessario che i dispositivi siano in grado di gestire i TAG)</a:t>
            </a:r>
          </a:p>
          <a:p>
            <a:pPr lvl="0"/>
            <a:r>
              <a:rPr lang="it-IT" b="1" dirty="0" err="1"/>
              <a:t>Trunk</a:t>
            </a:r>
            <a:r>
              <a:rPr lang="it-IT" dirty="0"/>
              <a:t> link (su di essi viaggia il traffico di più VLAN, occorre che i dispositivi connessi «capiscano» i TAG)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323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VLAN – configurazione switch – parte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Occorre che gli switch coinvolti «conoscano» quali VLAN andranno a gestire. Bisogna configurare un VLAN database, con i valori dei TAG associati alle VLAN. Deve essere uguale per tutti gli switch.</a:t>
            </a:r>
          </a:p>
          <a:p>
            <a:pPr latinLnBrk="1"/>
            <a:r>
              <a:rPr lang="it-IT" dirty="0"/>
              <a:t>Switch1(</a:t>
            </a:r>
            <a:r>
              <a:rPr lang="it-IT" dirty="0" err="1"/>
              <a:t>config</a:t>
            </a:r>
            <a:r>
              <a:rPr lang="it-IT" dirty="0"/>
              <a:t>)#</a:t>
            </a:r>
            <a:r>
              <a:rPr lang="it-IT" dirty="0" err="1"/>
              <a:t>vlan</a:t>
            </a:r>
            <a:r>
              <a:rPr lang="it-IT" dirty="0"/>
              <a:t> 10</a:t>
            </a:r>
          </a:p>
          <a:p>
            <a:pPr latinLnBrk="1"/>
            <a:r>
              <a:rPr lang="it-IT" dirty="0"/>
              <a:t>Switch1(</a:t>
            </a:r>
            <a:r>
              <a:rPr lang="it-IT" dirty="0" err="1"/>
              <a:t>config</a:t>
            </a:r>
            <a:r>
              <a:rPr lang="it-IT" dirty="0"/>
              <a:t>)#</a:t>
            </a:r>
            <a:r>
              <a:rPr lang="it-IT" dirty="0" err="1"/>
              <a:t>name</a:t>
            </a:r>
            <a:r>
              <a:rPr lang="it-IT" dirty="0"/>
              <a:t>  studenti   //facoltativo dare un nome…</a:t>
            </a:r>
          </a:p>
          <a:p>
            <a:pPr latinLnBrk="1"/>
            <a:r>
              <a:rPr lang="it-IT" dirty="0"/>
              <a:t>Switch1(</a:t>
            </a:r>
            <a:r>
              <a:rPr lang="it-IT" dirty="0" err="1"/>
              <a:t>config-vlan</a:t>
            </a:r>
            <a:r>
              <a:rPr lang="it-IT" dirty="0"/>
              <a:t>)#exit</a:t>
            </a:r>
          </a:p>
          <a:p>
            <a:pPr latinLnBrk="1"/>
            <a:r>
              <a:rPr lang="it-IT" dirty="0"/>
              <a:t>Switch1(</a:t>
            </a:r>
            <a:r>
              <a:rPr lang="it-IT" dirty="0" err="1"/>
              <a:t>config</a:t>
            </a:r>
            <a:r>
              <a:rPr lang="it-IT" dirty="0"/>
              <a:t>)#</a:t>
            </a:r>
            <a:r>
              <a:rPr lang="it-IT" dirty="0" err="1"/>
              <a:t>vlan</a:t>
            </a:r>
            <a:r>
              <a:rPr lang="it-IT" dirty="0"/>
              <a:t> 20 ecc.        //….utile per documentare.</a:t>
            </a:r>
          </a:p>
          <a:p>
            <a:pPr latinLnBrk="1"/>
            <a:endParaRPr lang="it-IT" dirty="0"/>
          </a:p>
          <a:p>
            <a:pPr latinLnBrk="1"/>
            <a:r>
              <a:rPr lang="it-IT" dirty="0"/>
              <a:t>Il commando “show </a:t>
            </a:r>
            <a:r>
              <a:rPr lang="it-IT" dirty="0" err="1"/>
              <a:t>vlan</a:t>
            </a:r>
            <a:r>
              <a:rPr lang="it-IT" dirty="0"/>
              <a:t> brief” (modalità privilegiata) ci permetterà di controllare il lavoro svolto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521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VLAN – configurazione switch – parte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690688"/>
            <a:ext cx="11015133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3200" dirty="0"/>
              <a:t>Definiamo la tipologia dei link (ossia configuriamo le porte dello switch):</a:t>
            </a:r>
          </a:p>
          <a:p>
            <a:r>
              <a:rPr lang="it-IT" sz="3200" dirty="0"/>
              <a:t>Switch1(</a:t>
            </a:r>
            <a:r>
              <a:rPr lang="it-IT" sz="3200" dirty="0" err="1"/>
              <a:t>config</a:t>
            </a:r>
            <a:r>
              <a:rPr lang="it-IT" sz="3200" dirty="0"/>
              <a:t>)# </a:t>
            </a:r>
            <a:r>
              <a:rPr lang="it-IT" sz="3200" dirty="0" err="1"/>
              <a:t>interface</a:t>
            </a:r>
            <a:r>
              <a:rPr lang="it-IT" sz="3200" dirty="0"/>
              <a:t> </a:t>
            </a:r>
            <a:r>
              <a:rPr lang="it-IT" sz="3200" dirty="0" err="1"/>
              <a:t>fastEthernet</a:t>
            </a:r>
            <a:r>
              <a:rPr lang="it-IT" sz="3200" dirty="0"/>
              <a:t> 0/1 </a:t>
            </a:r>
          </a:p>
          <a:p>
            <a:r>
              <a:rPr lang="it-IT" sz="3200" dirty="0"/>
              <a:t>Switch1(</a:t>
            </a:r>
            <a:r>
              <a:rPr lang="it-IT" sz="3200" dirty="0" err="1"/>
              <a:t>config-if</a:t>
            </a:r>
            <a:r>
              <a:rPr lang="it-IT" sz="3200" dirty="0"/>
              <a:t>)#</a:t>
            </a:r>
            <a:r>
              <a:rPr lang="it-IT" sz="3200" dirty="0" err="1"/>
              <a:t>switchport</a:t>
            </a:r>
            <a:r>
              <a:rPr lang="it-IT" sz="3200" dirty="0"/>
              <a:t> mode access</a:t>
            </a:r>
          </a:p>
          <a:p>
            <a:r>
              <a:rPr lang="it-IT" sz="3200" dirty="0"/>
              <a:t>Switch1(</a:t>
            </a:r>
            <a:r>
              <a:rPr lang="it-IT" sz="3200" dirty="0" err="1"/>
              <a:t>config-if</a:t>
            </a:r>
            <a:r>
              <a:rPr lang="it-IT" sz="3200" dirty="0"/>
              <a:t>)#</a:t>
            </a:r>
            <a:r>
              <a:rPr lang="it-IT" sz="3200" dirty="0" err="1"/>
              <a:t>switchport</a:t>
            </a:r>
            <a:r>
              <a:rPr lang="it-IT" sz="3200" dirty="0"/>
              <a:t> access </a:t>
            </a:r>
            <a:r>
              <a:rPr lang="it-IT" sz="3200" dirty="0" err="1"/>
              <a:t>vlan</a:t>
            </a:r>
            <a:r>
              <a:rPr lang="it-IT" sz="3200" dirty="0"/>
              <a:t> 10</a:t>
            </a:r>
          </a:p>
          <a:p>
            <a:pPr latinLnBrk="1"/>
            <a:endParaRPr lang="it-IT" sz="3200" dirty="0"/>
          </a:p>
          <a:p>
            <a:pPr marL="0" indent="0">
              <a:buNone/>
            </a:pPr>
            <a:r>
              <a:rPr lang="it-IT" sz="3200" dirty="0"/>
              <a:t>Volendo configurare </a:t>
            </a:r>
            <a:r>
              <a:rPr lang="it-IT" sz="3200" u="sng" dirty="0"/>
              <a:t>allo stesso modo </a:t>
            </a:r>
            <a:r>
              <a:rPr lang="it-IT" sz="3200" dirty="0"/>
              <a:t>più porte (*):</a:t>
            </a:r>
          </a:p>
          <a:p>
            <a:r>
              <a:rPr lang="it-IT" sz="3200" dirty="0"/>
              <a:t>Switch1(</a:t>
            </a:r>
            <a:r>
              <a:rPr lang="it-IT" sz="3200" dirty="0" err="1"/>
              <a:t>config</a:t>
            </a:r>
            <a:r>
              <a:rPr lang="it-IT" sz="3200" dirty="0"/>
              <a:t>)#</a:t>
            </a:r>
            <a:r>
              <a:rPr lang="it-IT" sz="3200" dirty="0" err="1"/>
              <a:t>interface</a:t>
            </a:r>
            <a:r>
              <a:rPr lang="it-IT" sz="3200" dirty="0"/>
              <a:t> range fastethernet0/1 – 20</a:t>
            </a:r>
          </a:p>
          <a:p>
            <a:pPr latinLnBrk="1"/>
            <a:r>
              <a:rPr lang="it-IT" sz="3200" dirty="0"/>
              <a:t>Switch1(</a:t>
            </a:r>
            <a:r>
              <a:rPr lang="it-IT" sz="3200" dirty="0" err="1"/>
              <a:t>config-if</a:t>
            </a:r>
            <a:r>
              <a:rPr lang="it-IT" sz="3200" dirty="0"/>
              <a:t>)#</a:t>
            </a:r>
            <a:r>
              <a:rPr lang="it-IT" sz="3200" dirty="0" err="1"/>
              <a:t>switchport</a:t>
            </a:r>
            <a:r>
              <a:rPr lang="it-IT" sz="3200" dirty="0"/>
              <a:t> access </a:t>
            </a:r>
            <a:r>
              <a:rPr lang="it-IT" sz="3200" dirty="0" err="1"/>
              <a:t>vlan</a:t>
            </a:r>
            <a:r>
              <a:rPr lang="it-IT" sz="3200" dirty="0"/>
              <a:t> 10</a:t>
            </a:r>
          </a:p>
          <a:p>
            <a:pPr latinLnBrk="1"/>
            <a:endParaRPr lang="it-IT" sz="3200" dirty="0"/>
          </a:p>
          <a:p>
            <a:pPr marL="0" indent="0">
              <a:buNone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03118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VLAN – configurazione switch – parte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690688"/>
            <a:ext cx="11937999" cy="499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Se il link deve essere di tipo </a:t>
            </a:r>
            <a:r>
              <a:rPr lang="it-IT" sz="3200" dirty="0" err="1"/>
              <a:t>trunk</a:t>
            </a:r>
            <a:r>
              <a:rPr lang="it-IT" sz="3200" dirty="0"/>
              <a:t>:</a:t>
            </a:r>
          </a:p>
          <a:p>
            <a:endParaRPr lang="it-IT" dirty="0"/>
          </a:p>
          <a:p>
            <a:r>
              <a:rPr lang="it-IT" altLang="it-IT" sz="3200" dirty="0"/>
              <a:t>Switch1(</a:t>
            </a:r>
            <a:r>
              <a:rPr lang="it-IT" altLang="it-IT" sz="3200" dirty="0" err="1"/>
              <a:t>config</a:t>
            </a:r>
            <a:r>
              <a:rPr lang="it-IT" altLang="it-IT" sz="3200" dirty="0"/>
              <a:t>)#</a:t>
            </a:r>
            <a:r>
              <a:rPr lang="it-IT" altLang="it-IT" sz="3200" dirty="0" err="1"/>
              <a:t>interface</a:t>
            </a:r>
            <a:r>
              <a:rPr lang="it-IT" altLang="it-IT" sz="3200" dirty="0"/>
              <a:t> 0/21</a:t>
            </a:r>
          </a:p>
          <a:p>
            <a:r>
              <a:rPr lang="it-IT" altLang="it-IT" sz="3200" dirty="0"/>
              <a:t>Switch1(</a:t>
            </a:r>
            <a:r>
              <a:rPr lang="it-IT" altLang="it-IT" sz="3200" dirty="0" err="1"/>
              <a:t>config-if</a:t>
            </a:r>
            <a:r>
              <a:rPr lang="it-IT" altLang="it-IT" sz="3200" dirty="0"/>
              <a:t>)#</a:t>
            </a:r>
            <a:r>
              <a:rPr lang="it-IT" altLang="it-IT" sz="3200" dirty="0" err="1"/>
              <a:t>switchport</a:t>
            </a:r>
            <a:r>
              <a:rPr lang="it-IT" altLang="it-IT" sz="3200" dirty="0"/>
              <a:t> mode </a:t>
            </a:r>
            <a:r>
              <a:rPr lang="it-IT" altLang="it-IT" sz="3200" dirty="0" err="1"/>
              <a:t>trunk</a:t>
            </a:r>
            <a:endParaRPr lang="it-IT" altLang="it-IT" sz="3200" dirty="0"/>
          </a:p>
          <a:p>
            <a:pPr marL="0" indent="0">
              <a:buNone/>
            </a:pPr>
            <a:r>
              <a:rPr lang="it-IT" altLang="it-IT" sz="3200" dirty="0"/>
              <a:t>Volendo specificare le VLAN consentite o rimuoverne alcune, la sintassi completa è (da configurazione interfaccia) (*):</a:t>
            </a:r>
          </a:p>
          <a:p>
            <a:pPr marL="0" indent="0">
              <a:buNone/>
            </a:pPr>
            <a:r>
              <a:rPr lang="it-IT" b="1" dirty="0" err="1"/>
              <a:t>switchport</a:t>
            </a:r>
            <a:r>
              <a:rPr lang="it-IT" b="1" dirty="0"/>
              <a:t> </a:t>
            </a:r>
            <a:r>
              <a:rPr lang="it-IT" b="1" dirty="0" err="1"/>
              <a:t>trunk</a:t>
            </a:r>
            <a:r>
              <a:rPr lang="it-IT" b="1" dirty="0"/>
              <a:t> </a:t>
            </a:r>
            <a:r>
              <a:rPr lang="it-IT" b="1" dirty="0" err="1"/>
              <a:t>allowed</a:t>
            </a:r>
            <a:r>
              <a:rPr lang="it-IT" b="1" dirty="0"/>
              <a:t> </a:t>
            </a:r>
            <a:r>
              <a:rPr lang="it-IT" b="1" dirty="0" err="1"/>
              <a:t>vlan</a:t>
            </a:r>
            <a:r>
              <a:rPr lang="it-IT" dirty="0"/>
              <a:t> {{</a:t>
            </a:r>
            <a:r>
              <a:rPr lang="it-IT" b="1" dirty="0"/>
              <a:t> </a:t>
            </a:r>
            <a:r>
              <a:rPr lang="it-IT" b="1" dirty="0" err="1"/>
              <a:t>add</a:t>
            </a:r>
            <a:r>
              <a:rPr lang="it-IT" dirty="0"/>
              <a:t> | </a:t>
            </a:r>
            <a:r>
              <a:rPr lang="it-IT" b="1" dirty="0" err="1"/>
              <a:t>except</a:t>
            </a:r>
            <a:r>
              <a:rPr lang="it-IT" dirty="0"/>
              <a:t> | </a:t>
            </a:r>
            <a:r>
              <a:rPr lang="it-IT" b="1" dirty="0" err="1"/>
              <a:t>remove</a:t>
            </a:r>
            <a:r>
              <a:rPr lang="it-IT" dirty="0"/>
              <a:t> } </a:t>
            </a:r>
            <a:r>
              <a:rPr lang="it-IT" i="1" dirty="0" err="1"/>
              <a:t>vlan_list</a:t>
            </a:r>
            <a:r>
              <a:rPr lang="it-IT" dirty="0"/>
              <a:t> | </a:t>
            </a:r>
            <a:r>
              <a:rPr lang="it-IT" b="1" dirty="0" err="1"/>
              <a:t>all</a:t>
            </a:r>
            <a:r>
              <a:rPr lang="it-IT" dirty="0"/>
              <a:t> | </a:t>
            </a:r>
            <a:r>
              <a:rPr lang="it-IT" b="1" dirty="0"/>
              <a:t>none</a:t>
            </a:r>
            <a:r>
              <a:rPr lang="it-IT" dirty="0"/>
              <a:t> }</a:t>
            </a:r>
          </a:p>
          <a:p>
            <a:pPr marL="0" indent="0">
              <a:buNone/>
            </a:pPr>
            <a:r>
              <a:rPr lang="it-IT" altLang="it-IT" sz="3200" dirty="0"/>
              <a:t>L’elenco delle VLAN è del tipo  es. 1-5</a:t>
            </a:r>
          </a:p>
          <a:p>
            <a:pPr marL="0" indent="0">
              <a:buNone/>
            </a:pPr>
            <a:r>
              <a:rPr lang="it-IT" altLang="it-IT" sz="3200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8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Implementare la configurazione della slide #3 con le relative VLAN e verificare il corretto funzionamento tramite </a:t>
            </a:r>
            <a:r>
              <a:rPr lang="it-IT" dirty="0" err="1"/>
              <a:t>pingatura</a:t>
            </a:r>
            <a:r>
              <a:rPr lang="it-IT" dirty="0"/>
              <a:t> tra i PC </a:t>
            </a:r>
          </a:p>
        </p:txBody>
      </p:sp>
    </p:spTree>
    <p:extLst>
      <p:ext uri="{BB962C8B-B14F-4D97-AF65-F5344CB8AC3E}">
        <p14:creationId xmlns:p14="http://schemas.microsoft.com/office/powerpoint/2010/main" val="184354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11517"/>
          <a:stretch/>
        </p:blipFill>
        <p:spPr>
          <a:xfrm>
            <a:off x="560916" y="2184400"/>
            <a:ext cx="10895563" cy="3793066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792A3132-85EA-4138-A80F-FBD7EB28CFFB}"/>
              </a:ext>
            </a:extLst>
          </p:cNvPr>
          <p:cNvSpPr/>
          <p:nvPr/>
        </p:nvSpPr>
        <p:spPr>
          <a:xfrm rot="5994823">
            <a:off x="5821424" y="2646528"/>
            <a:ext cx="1537379" cy="239380"/>
          </a:xfrm>
          <a:prstGeom prst="rightArrow">
            <a:avLst>
              <a:gd name="adj1" fmla="val 59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BB6C95B7-C068-4978-9EE8-4415AC64C7CE}"/>
              </a:ext>
            </a:extLst>
          </p:cNvPr>
          <p:cNvSpPr/>
          <p:nvPr/>
        </p:nvSpPr>
        <p:spPr>
          <a:xfrm rot="5994823">
            <a:off x="4276541" y="2571525"/>
            <a:ext cx="1551372" cy="159314"/>
          </a:xfrm>
          <a:prstGeom prst="rightArrow">
            <a:avLst>
              <a:gd name="adj1" fmla="val 73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B9F41-0465-425C-B630-3C8CCC07E5A9}"/>
              </a:ext>
            </a:extLst>
          </p:cNvPr>
          <p:cNvSpPr txBox="1"/>
          <p:nvPr/>
        </p:nvSpPr>
        <p:spPr>
          <a:xfrm>
            <a:off x="4846349" y="1229658"/>
            <a:ext cx="298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Trunk</a:t>
            </a:r>
            <a:r>
              <a:rPr lang="it-IT" sz="4000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1711155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616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VLAN</vt:lpstr>
      <vt:lpstr>VLAN – definizione e scopo</vt:lpstr>
      <vt:lpstr>Esempio</vt:lpstr>
      <vt:lpstr>Tipologie di link dello switch</vt:lpstr>
      <vt:lpstr>VLAN – configurazione switch – parte 1</vt:lpstr>
      <vt:lpstr>VLAN – configurazione switch – parte 2</vt:lpstr>
      <vt:lpstr>VLAN – configurazione switch – parte 3</vt:lpstr>
      <vt:lpstr>Esercizio 1</vt:lpstr>
      <vt:lpstr>Esercizio 2</vt:lpstr>
      <vt:lpstr>Continua…</vt:lpstr>
      <vt:lpstr>Inter-VLAN routing: routing-on-a-stick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</dc:title>
  <dc:creator>maria luisa silva</dc:creator>
  <cp:lastModifiedBy>maria luisa silva</cp:lastModifiedBy>
  <cp:revision>16</cp:revision>
  <dcterms:created xsi:type="dcterms:W3CDTF">2016-11-17T16:52:02Z</dcterms:created>
  <dcterms:modified xsi:type="dcterms:W3CDTF">2017-11-26T17:23:03Z</dcterms:modified>
</cp:coreProperties>
</file>