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7" r:id="rId8"/>
    <p:sldId id="269" r:id="rId9"/>
    <p:sldId id="268" r:id="rId10"/>
    <p:sldId id="270" r:id="rId11"/>
    <p:sldId id="265" r:id="rId12"/>
    <p:sldId id="273" r:id="rId13"/>
    <p:sldId id="271" r:id="rId14"/>
    <p:sldId id="274" r:id="rId15"/>
    <p:sldId id="276" r:id="rId16"/>
    <p:sldId id="277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5/16/16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6478" y="3641514"/>
            <a:ext cx="5867400" cy="870896"/>
          </a:xfrm>
        </p:spPr>
        <p:txBody>
          <a:bodyPr/>
          <a:lstStyle/>
          <a:p>
            <a:pPr algn="ctr"/>
            <a:r>
              <a:rPr kumimoji="1" lang="en-US" altLang="zh-CN" dirty="0" smtClean="0">
                <a:latin typeface="Arial Black"/>
                <a:cs typeface="Arial Black"/>
              </a:rPr>
              <a:t>Air</a:t>
            </a:r>
            <a:r>
              <a:rPr kumimoji="1" lang="zh-CN" altLang="en-US" dirty="0" smtClean="0">
                <a:latin typeface="Arial Black"/>
                <a:cs typeface="Arial Black"/>
              </a:rPr>
              <a:t> </a:t>
            </a:r>
            <a:r>
              <a:rPr kumimoji="1" lang="en-US" altLang="zh-CN" dirty="0" smtClean="0">
                <a:latin typeface="Arial Black"/>
                <a:cs typeface="Arial Black"/>
              </a:rPr>
              <a:t>China</a:t>
            </a:r>
            <a:r>
              <a:rPr kumimoji="1" lang="zh-CN" altLang="en-US" dirty="0" smtClean="0">
                <a:latin typeface="Arial Black"/>
                <a:cs typeface="Arial Black"/>
              </a:rPr>
              <a:t> </a:t>
            </a:r>
            <a:r>
              <a:rPr kumimoji="1" lang="en-US" altLang="zh-CN" dirty="0" smtClean="0">
                <a:latin typeface="Arial Black"/>
                <a:cs typeface="Arial Black"/>
              </a:rPr>
              <a:t>2.5</a:t>
            </a:r>
            <a:r>
              <a:rPr kumimoji="1" lang="zh-CN" altLang="en-US" dirty="0" smtClean="0">
                <a:latin typeface="Arial Black"/>
                <a:cs typeface="Arial Black"/>
              </a:rPr>
              <a:t> </a:t>
            </a:r>
            <a:endParaRPr kumimoji="1" lang="zh-CN" altLang="en-US" dirty="0">
              <a:latin typeface="Arial Black"/>
              <a:cs typeface="Arial Black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494" y="4509066"/>
            <a:ext cx="6235820" cy="573741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2000" dirty="0" smtClean="0">
                <a:latin typeface="Arial"/>
                <a:cs typeface="Arial"/>
              </a:rPr>
              <a:t>Explore</a:t>
            </a:r>
            <a:r>
              <a:rPr kumimoji="1" lang="zh-CN" altLang="en-US" sz="2000" dirty="0" smtClean="0"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latin typeface="Arial"/>
                <a:cs typeface="Arial"/>
              </a:rPr>
              <a:t>the</a:t>
            </a:r>
            <a:r>
              <a:rPr kumimoji="1" lang="zh-CN" altLang="en-US" sz="2000" dirty="0" smtClean="0"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latin typeface="Arial"/>
                <a:cs typeface="Arial"/>
              </a:rPr>
              <a:t>Datasets</a:t>
            </a:r>
            <a:r>
              <a:rPr kumimoji="1" lang="zh-CN" altLang="en-US" sz="2000" dirty="0" smtClean="0"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latin typeface="Arial"/>
                <a:cs typeface="Arial"/>
              </a:rPr>
              <a:t>of</a:t>
            </a:r>
            <a:r>
              <a:rPr kumimoji="1" lang="zh-CN" altLang="en-US" sz="2000" dirty="0" smtClean="0"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latin typeface="Arial"/>
                <a:cs typeface="Arial"/>
              </a:rPr>
              <a:t>PM2.5</a:t>
            </a:r>
            <a:r>
              <a:rPr kumimoji="1" lang="zh-CN" altLang="en-US" sz="2000" dirty="0" smtClean="0"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latin typeface="Arial"/>
                <a:cs typeface="Arial"/>
              </a:rPr>
              <a:t>concentration</a:t>
            </a:r>
            <a:r>
              <a:rPr kumimoji="1" lang="zh-CN" altLang="en-US" sz="2000" dirty="0" smtClean="0"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latin typeface="Arial"/>
                <a:cs typeface="Arial"/>
              </a:rPr>
              <a:t>in</a:t>
            </a:r>
            <a:r>
              <a:rPr kumimoji="1" lang="zh-CN" altLang="en-US" sz="2000" dirty="0" smtClean="0"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latin typeface="Arial"/>
                <a:cs typeface="Arial"/>
              </a:rPr>
              <a:t>China</a:t>
            </a:r>
          </a:p>
          <a:p>
            <a:pPr algn="ctr"/>
            <a:endParaRPr kumimoji="1" lang="en-US" altLang="zh-CN" sz="2000" dirty="0" smtClean="0">
              <a:latin typeface="Arial"/>
              <a:cs typeface="Arial"/>
            </a:endParaRPr>
          </a:p>
          <a:p>
            <a:r>
              <a:rPr kumimoji="1" lang="en-US" altLang="zh-CN" sz="1600" dirty="0" err="1" smtClean="0">
                <a:latin typeface="Arial"/>
                <a:cs typeface="Arial"/>
              </a:rPr>
              <a:t>Wenhan</a:t>
            </a:r>
            <a:r>
              <a:rPr kumimoji="1" lang="zh-CN" altLang="en-US" sz="1600" dirty="0" smtClean="0">
                <a:latin typeface="Arial"/>
                <a:cs typeface="Arial"/>
              </a:rPr>
              <a:t> </a:t>
            </a:r>
            <a:r>
              <a:rPr kumimoji="1" lang="en-US" altLang="zh-CN" sz="1600" dirty="0" err="1" smtClean="0">
                <a:latin typeface="Arial"/>
                <a:cs typeface="Arial"/>
              </a:rPr>
              <a:t>Rao</a:t>
            </a:r>
            <a:endParaRPr kumimoji="1" lang="en-US" altLang="zh-CN" sz="1600" dirty="0" smtClean="0">
              <a:latin typeface="Arial"/>
              <a:cs typeface="Arial"/>
            </a:endParaRPr>
          </a:p>
          <a:p>
            <a:r>
              <a:rPr kumimoji="1" lang="en-US" altLang="zh-CN" sz="1600" dirty="0" err="1" smtClean="0">
                <a:latin typeface="Arial"/>
                <a:cs typeface="Arial"/>
              </a:rPr>
              <a:t>Xitao</a:t>
            </a:r>
            <a:r>
              <a:rPr kumimoji="1" lang="zh-CN" altLang="en-US" sz="1600" dirty="0" smtClean="0">
                <a:latin typeface="Arial"/>
                <a:cs typeface="Arial"/>
              </a:rPr>
              <a:t> </a:t>
            </a:r>
            <a:r>
              <a:rPr kumimoji="1" lang="en-US" altLang="zh-CN" sz="1600" dirty="0" smtClean="0">
                <a:latin typeface="Arial"/>
                <a:cs typeface="Arial"/>
              </a:rPr>
              <a:t>Wang</a:t>
            </a:r>
          </a:p>
          <a:p>
            <a:r>
              <a:rPr kumimoji="1" lang="en-US" altLang="zh-CN" sz="1600" dirty="0" smtClean="0">
                <a:latin typeface="Arial"/>
                <a:cs typeface="Arial"/>
              </a:rPr>
              <a:t>Shuai</a:t>
            </a:r>
            <a:r>
              <a:rPr kumimoji="1" lang="zh-CN" altLang="en-US" sz="1600" dirty="0" smtClean="0">
                <a:latin typeface="Arial"/>
                <a:cs typeface="Arial"/>
              </a:rPr>
              <a:t> </a:t>
            </a:r>
            <a:r>
              <a:rPr kumimoji="1" lang="en-US" altLang="zh-CN" sz="1600" dirty="0" smtClean="0">
                <a:latin typeface="Arial"/>
                <a:cs typeface="Arial"/>
              </a:rPr>
              <a:t>Yuan</a:t>
            </a:r>
            <a:r>
              <a:rPr kumimoji="1" lang="zh-CN" altLang="en-US" sz="1600" dirty="0" smtClean="0">
                <a:latin typeface="Arial"/>
                <a:cs typeface="Arial"/>
              </a:rPr>
              <a:t> </a:t>
            </a:r>
            <a:endParaRPr kumimoji="1" lang="zh-CN" alt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193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612114"/>
            <a:ext cx="7583488" cy="551146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2800" dirty="0" smtClean="0">
                <a:latin typeface="Arial Black"/>
                <a:cs typeface="Arial Black"/>
              </a:rPr>
              <a:t>Messages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We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>
                <a:latin typeface="Arial Black"/>
                <a:cs typeface="Arial Black"/>
              </a:rPr>
              <a:t>L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earned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from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Air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China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2.5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3887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)</a:t>
            </a:r>
          </a:p>
        </p:txBody>
      </p:sp>
      <p:pic>
        <p:nvPicPr>
          <p:cNvPr id="4" name="图片 3" descr="Screen Shot 2016-05-10 at 8.25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2" y="1544085"/>
            <a:ext cx="8678784" cy="2156367"/>
          </a:xfrm>
          <a:prstGeom prst="rect">
            <a:avLst/>
          </a:prstGeom>
        </p:spPr>
      </p:pic>
      <p:pic>
        <p:nvPicPr>
          <p:cNvPr id="6" name="图片 5" descr="Screen Shot 2016-05-10 at 8.27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64" y="3895648"/>
            <a:ext cx="6363262" cy="1452107"/>
          </a:xfrm>
          <a:prstGeom prst="rect">
            <a:avLst/>
          </a:prstGeom>
        </p:spPr>
      </p:pic>
      <p:pic>
        <p:nvPicPr>
          <p:cNvPr id="5" name="图片 4" descr="Screen Shot 2016-05-10 at 8.26.5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2" y="3895648"/>
            <a:ext cx="3078467" cy="14521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7911" y="4805166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8000"/>
                </a:solidFill>
              </a:rPr>
              <a:t>Rainfall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37640" y="4805166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8000"/>
                </a:solidFill>
              </a:rPr>
              <a:t>Rainfall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07190" y="4799149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8000"/>
                </a:solidFill>
              </a:rPr>
              <a:t>Rainfall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3944" y="3725408"/>
            <a:ext cx="15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Wind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from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MP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71699" y="3725408"/>
            <a:ext cx="15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Wind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from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MP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95947" y="3739533"/>
            <a:ext cx="15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Wind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from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MP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35685" y="3743334"/>
            <a:ext cx="15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Wind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from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MP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6344" y="5509067"/>
            <a:ext cx="737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Wind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from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Mongolian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Plateau: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from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northwest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inner land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to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southeast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coast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84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612114"/>
            <a:ext cx="7583488" cy="551146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2800" dirty="0" smtClean="0">
                <a:latin typeface="Arial Black"/>
                <a:cs typeface="Arial Black"/>
              </a:rPr>
              <a:t>Messages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We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>
                <a:latin typeface="Arial Black"/>
                <a:cs typeface="Arial Black"/>
              </a:rPr>
              <a:t>L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earned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from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Air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China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2.5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3887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Natural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Seasonal</a:t>
            </a:r>
          </a:p>
          <a:p>
            <a:pPr lvl="1"/>
            <a:r>
              <a:rPr lang="en-US" altLang="zh-CN" dirty="0" smtClean="0"/>
              <a:t>rainfall,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Mongolian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Plateau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163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612114"/>
            <a:ext cx="7583488" cy="551146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2800" dirty="0" smtClean="0">
                <a:latin typeface="Arial Black"/>
                <a:cs typeface="Arial Black"/>
              </a:rPr>
              <a:t>Messages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We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>
                <a:latin typeface="Arial Black"/>
                <a:cs typeface="Arial Black"/>
              </a:rPr>
              <a:t>L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earned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from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Air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China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2.5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pic>
        <p:nvPicPr>
          <p:cNvPr id="8" name="图片 7" descr="Screen Shot 2016-05-10 at 9.14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0" y="1710661"/>
            <a:ext cx="5780038" cy="1727368"/>
          </a:xfrm>
          <a:prstGeom prst="rect">
            <a:avLst/>
          </a:prstGeom>
        </p:spPr>
      </p:pic>
      <p:pic>
        <p:nvPicPr>
          <p:cNvPr id="9" name="图片 8" descr="Screen Shot 2016-05-10 at 9.15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9" y="3438030"/>
            <a:ext cx="3991703" cy="2909192"/>
          </a:xfrm>
          <a:prstGeom prst="rect">
            <a:avLst/>
          </a:prstGeom>
        </p:spPr>
      </p:pic>
      <p:pic>
        <p:nvPicPr>
          <p:cNvPr id="10" name="图片 9" descr="Screen Shot 2016-05-10 at 8.54.4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66" y="3438029"/>
            <a:ext cx="1898006" cy="1466068"/>
          </a:xfrm>
          <a:prstGeom prst="rect">
            <a:avLst/>
          </a:prstGeom>
        </p:spPr>
      </p:pic>
      <p:pic>
        <p:nvPicPr>
          <p:cNvPr id="5" name="图片 4" descr="Screen Shot 2016-05-10 at 8.53.58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3" t="10405" r="4064"/>
          <a:stretch/>
        </p:blipFill>
        <p:spPr>
          <a:xfrm>
            <a:off x="4198202" y="4822501"/>
            <a:ext cx="1536764" cy="1524720"/>
          </a:xfrm>
          <a:prstGeom prst="rect">
            <a:avLst/>
          </a:prstGeom>
        </p:spPr>
      </p:pic>
      <p:pic>
        <p:nvPicPr>
          <p:cNvPr id="11" name="图片 10" descr="Screen Shot 2016-05-10 at 8.54.39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4" b="-2850"/>
          <a:stretch/>
        </p:blipFill>
        <p:spPr>
          <a:xfrm>
            <a:off x="4198202" y="3438029"/>
            <a:ext cx="1574800" cy="1466068"/>
          </a:xfrm>
          <a:prstGeom prst="rect">
            <a:avLst/>
          </a:prstGeom>
        </p:spPr>
      </p:pic>
      <p:pic>
        <p:nvPicPr>
          <p:cNvPr id="12" name="图片 11" descr="Screen Shot 2016-05-10 at 8.54.57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17" y="4904097"/>
            <a:ext cx="1948755" cy="146477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26932" y="3438029"/>
            <a:ext cx="222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Chifeng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Mining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72472" y="4261516"/>
            <a:ext cx="174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Eerduosi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Textile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958992" y="3807362"/>
            <a:ext cx="202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Jieyang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Textile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43323" y="5630205"/>
            <a:ext cx="202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Dongfang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field</a:t>
            </a:r>
            <a:endParaRPr kumimoji="1" lang="zh-CN" altLang="en-US" dirty="0"/>
          </a:p>
        </p:txBody>
      </p:sp>
      <p:cxnSp>
        <p:nvCxnSpPr>
          <p:cNvPr id="18" name="直线箭头连接符 17"/>
          <p:cNvCxnSpPr/>
          <p:nvPr/>
        </p:nvCxnSpPr>
        <p:spPr>
          <a:xfrm>
            <a:off x="2216497" y="4470476"/>
            <a:ext cx="261482" cy="352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3" idx="2"/>
          </p:cNvCxnSpPr>
          <p:nvPr/>
        </p:nvCxnSpPr>
        <p:spPr>
          <a:xfrm flipH="1">
            <a:off x="3118123" y="3807361"/>
            <a:ext cx="120445" cy="663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5" idx="2"/>
          </p:cNvCxnSpPr>
          <p:nvPr/>
        </p:nvCxnSpPr>
        <p:spPr>
          <a:xfrm flipH="1">
            <a:off x="7113864" y="4176694"/>
            <a:ext cx="859215" cy="531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6" idx="2"/>
          </p:cNvCxnSpPr>
          <p:nvPr/>
        </p:nvCxnSpPr>
        <p:spPr>
          <a:xfrm flipH="1">
            <a:off x="6855514" y="5999537"/>
            <a:ext cx="1201896" cy="257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118123" y="4822496"/>
            <a:ext cx="149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Anshan: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Steel</a:t>
            </a:r>
            <a:endParaRPr kumimoji="1" lang="zh-CN" altLang="en-US" dirty="0"/>
          </a:p>
        </p:txBody>
      </p:sp>
      <p:cxnSp>
        <p:nvCxnSpPr>
          <p:cNvPr id="30" name="直线箭头连接符 29"/>
          <p:cNvCxnSpPr>
            <a:stCxn id="28" idx="0"/>
          </p:cNvCxnSpPr>
          <p:nvPr/>
        </p:nvCxnSpPr>
        <p:spPr>
          <a:xfrm flipH="1" flipV="1">
            <a:off x="3365921" y="4707938"/>
            <a:ext cx="500345" cy="114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112348" y="1982290"/>
            <a:ext cx="2568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Geo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doesn’t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explain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all!</a:t>
            </a:r>
          </a:p>
          <a:p>
            <a:r>
              <a:rPr kumimoji="1" lang="en-US" altLang="zh-CN" dirty="0" smtClean="0"/>
              <a:t>Industrial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pollution!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49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612114"/>
            <a:ext cx="7583488" cy="551146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2800" dirty="0" smtClean="0">
                <a:latin typeface="Arial Black"/>
                <a:cs typeface="Arial Black"/>
              </a:rPr>
              <a:t>Messages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We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>
                <a:latin typeface="Arial Black"/>
                <a:cs typeface="Arial Black"/>
              </a:rPr>
              <a:t>L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earned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from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Air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China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2.5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3887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Natural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Seasonal</a:t>
            </a:r>
          </a:p>
          <a:p>
            <a:pPr lvl="1"/>
            <a:r>
              <a:rPr lang="en-US" altLang="zh-CN" dirty="0" smtClean="0"/>
              <a:t>rainfall,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Mongolian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Plateau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Industrial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factor:</a:t>
            </a:r>
            <a:endParaRPr lang="en-US" altLang="zh-CN" dirty="0"/>
          </a:p>
          <a:p>
            <a:pPr lvl="1"/>
            <a:r>
              <a:rPr lang="en-US" altLang="zh-CN" dirty="0" smtClean="0"/>
              <a:t>Coal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mining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Steel</a:t>
            </a:r>
          </a:p>
          <a:p>
            <a:pPr lvl="1"/>
            <a:r>
              <a:rPr lang="en-US" altLang="zh-CN" dirty="0" smtClean="0"/>
              <a:t>Textile</a:t>
            </a:r>
          </a:p>
          <a:p>
            <a:pPr lvl="1"/>
            <a:r>
              <a:rPr lang="en-US" altLang="zh-CN" dirty="0" smtClean="0"/>
              <a:t>O</a:t>
            </a:r>
            <a:r>
              <a:rPr lang="en-US" altLang="zh-CN" dirty="0" smtClean="0"/>
              <a:t>il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9726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612114"/>
            <a:ext cx="7583488" cy="551146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2800" dirty="0" smtClean="0">
                <a:latin typeface="Arial Black"/>
                <a:cs typeface="Arial Black"/>
              </a:rPr>
              <a:t>Messages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We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>
                <a:latin typeface="Arial Black"/>
                <a:cs typeface="Arial Black"/>
              </a:rPr>
              <a:t>L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earned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from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Air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China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2.5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pic>
        <p:nvPicPr>
          <p:cNvPr id="7" name="图片 6" descr="beijingblu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8" y="1699181"/>
            <a:ext cx="3266886" cy="2172479"/>
          </a:xfrm>
          <a:prstGeom prst="rect">
            <a:avLst/>
          </a:prstGeom>
        </p:spPr>
      </p:pic>
      <p:pic>
        <p:nvPicPr>
          <p:cNvPr id="17" name="图片 16" descr="beijingblu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16" y="3871660"/>
            <a:ext cx="4120052" cy="2735973"/>
          </a:xfrm>
          <a:prstGeom prst="rect">
            <a:avLst/>
          </a:prstGeom>
        </p:spPr>
      </p:pic>
      <p:pic>
        <p:nvPicPr>
          <p:cNvPr id="19" name="图片 18" descr="beijingblue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362" y="1699182"/>
            <a:ext cx="3275092" cy="2172478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640318" y="2632728"/>
            <a:ext cx="1856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2">
                    <a:lumMod val="75000"/>
                  </a:schemeClr>
                </a:solidFill>
              </a:rPr>
              <a:t>Beijing</a:t>
            </a:r>
            <a:r>
              <a:rPr kumimoji="1" lang="zh-CN" altLang="en-US" sz="24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bg2">
                    <a:lumMod val="75000"/>
                  </a:schemeClr>
                </a:solidFill>
              </a:rPr>
              <a:t>Blue!</a:t>
            </a:r>
            <a:endParaRPr kumimoji="1" lang="zh-CN" alt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82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Screen Shot 2016-05-10 at 8.11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35" y="3258830"/>
            <a:ext cx="2279552" cy="1717543"/>
          </a:xfrm>
          <a:prstGeom prst="rect">
            <a:avLst/>
          </a:prstGeom>
        </p:spPr>
      </p:pic>
      <p:pic>
        <p:nvPicPr>
          <p:cNvPr id="11" name="图片 10" descr="Screen Shot 2016-05-10 at 8.07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203" y="3192593"/>
            <a:ext cx="2349632" cy="17837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612114"/>
            <a:ext cx="7583488" cy="551146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2800" dirty="0" smtClean="0">
                <a:latin typeface="Arial Black"/>
                <a:cs typeface="Arial Black"/>
              </a:rPr>
              <a:t>Messages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We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>
                <a:latin typeface="Arial Black"/>
                <a:cs typeface="Arial Black"/>
              </a:rPr>
              <a:t>L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earned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from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Air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China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2.5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pic>
        <p:nvPicPr>
          <p:cNvPr id="3" name="图片 2" descr="Screen Shot 2016-05-10 at 8.02.1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30"/>
          <a:stretch/>
        </p:blipFill>
        <p:spPr>
          <a:xfrm>
            <a:off x="216820" y="1707316"/>
            <a:ext cx="3931103" cy="14852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62032" y="1719987"/>
            <a:ext cx="158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2008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Olympics</a:t>
            </a:r>
            <a:endParaRPr kumimoji="1" lang="zh-CN" altLang="en-US" dirty="0"/>
          </a:p>
        </p:txBody>
      </p:sp>
      <p:pic>
        <p:nvPicPr>
          <p:cNvPr id="5" name="图片 4" descr="Screen Shot 2016-05-10 at 8.03.0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33" y="1719987"/>
            <a:ext cx="1981952" cy="1655808"/>
          </a:xfrm>
          <a:prstGeom prst="rect">
            <a:avLst/>
          </a:prstGeom>
        </p:spPr>
      </p:pic>
      <p:pic>
        <p:nvPicPr>
          <p:cNvPr id="8" name="图片 7" descr="Screen Shot 2016-05-10 at 8.04.45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85" y="1719987"/>
            <a:ext cx="2122593" cy="1643137"/>
          </a:xfrm>
          <a:prstGeom prst="rect">
            <a:avLst/>
          </a:prstGeom>
        </p:spPr>
      </p:pic>
      <p:pic>
        <p:nvPicPr>
          <p:cNvPr id="10" name="图片 9" descr="Screen Shot 2016-05-10 at 8.05.53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0" y="3192593"/>
            <a:ext cx="2833383" cy="1783780"/>
          </a:xfrm>
          <a:prstGeom prst="rect">
            <a:avLst/>
          </a:prstGeom>
        </p:spPr>
      </p:pic>
      <p:pic>
        <p:nvPicPr>
          <p:cNvPr id="14" name="图片 13" descr="Screen Shot 2016-05-10 at 8.14.13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0" y="4924068"/>
            <a:ext cx="2126932" cy="1686145"/>
          </a:xfrm>
          <a:prstGeom prst="rect">
            <a:avLst/>
          </a:prstGeom>
        </p:spPr>
      </p:pic>
      <p:pic>
        <p:nvPicPr>
          <p:cNvPr id="15" name="图片 14" descr="Screen Shot 2016-05-10 at 8.15.04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89" y="4954680"/>
            <a:ext cx="1721149" cy="16555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19062" y="5276482"/>
            <a:ext cx="39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Oct,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en-US" altLang="zh-CN" baseline="30000" dirty="0" smtClean="0"/>
              <a:t>st</a:t>
            </a:r>
            <a:r>
              <a:rPr kumimoji="1" lang="zh-CN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2008-2015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National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Blue!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94008" y="1732040"/>
            <a:ext cx="122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10/01/2008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613563" y="5000069"/>
            <a:ext cx="120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10/01/2015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74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612114"/>
            <a:ext cx="7583488" cy="551146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2800" dirty="0" smtClean="0">
                <a:latin typeface="Arial Black"/>
                <a:cs typeface="Arial Black"/>
              </a:rPr>
              <a:t>Messages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We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>
                <a:latin typeface="Arial Black"/>
                <a:cs typeface="Arial Black"/>
              </a:rPr>
              <a:t>L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earned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from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Air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China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2.5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3887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Natural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Seasonal</a:t>
            </a:r>
          </a:p>
          <a:p>
            <a:pPr lvl="1"/>
            <a:r>
              <a:rPr lang="en-US" altLang="zh-CN" dirty="0" smtClean="0"/>
              <a:t>rainfall,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Mongolian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Plateau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Industrial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factor:</a:t>
            </a:r>
            <a:endParaRPr lang="en-US" altLang="zh-CN" dirty="0"/>
          </a:p>
          <a:p>
            <a:pPr lvl="1"/>
            <a:r>
              <a:rPr lang="en-US" altLang="zh-CN" dirty="0" smtClean="0"/>
              <a:t>Coal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mining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Steel</a:t>
            </a:r>
          </a:p>
          <a:p>
            <a:pPr lvl="1"/>
            <a:r>
              <a:rPr lang="en-US" altLang="zh-CN" dirty="0" smtClean="0"/>
              <a:t>Textile</a:t>
            </a:r>
          </a:p>
          <a:p>
            <a:pPr lvl="1"/>
            <a:r>
              <a:rPr lang="en-US" altLang="zh-CN" dirty="0" smtClean="0"/>
              <a:t>Oil</a:t>
            </a:r>
          </a:p>
          <a:p>
            <a:r>
              <a:rPr lang="en-US" altLang="zh-CN" dirty="0" smtClean="0"/>
              <a:t>Human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activity/Government Interference </a:t>
            </a:r>
          </a:p>
          <a:p>
            <a:pPr lvl="1"/>
            <a:r>
              <a:rPr kumimoji="1" lang="en-US" altLang="zh-CN" dirty="0" smtClean="0"/>
              <a:t>Artificial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rainfall</a:t>
            </a:r>
          </a:p>
          <a:p>
            <a:pPr lvl="1"/>
            <a:r>
              <a:rPr kumimoji="1" lang="en-US" altLang="zh-CN" dirty="0"/>
              <a:t>Temporal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polluting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industry</a:t>
            </a:r>
          </a:p>
          <a:p>
            <a:pPr lvl="1"/>
            <a:r>
              <a:rPr kumimoji="1" lang="en-US" altLang="zh-CN" dirty="0" smtClean="0"/>
              <a:t>Temporal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vehicle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regulation</a:t>
            </a:r>
            <a:endParaRPr kumimoji="1" lang="zh-CN" altLang="en-US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877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612114"/>
            <a:ext cx="7583488" cy="55114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2800" dirty="0" smtClean="0">
                <a:latin typeface="Arial Black"/>
                <a:cs typeface="Arial Black"/>
              </a:rPr>
              <a:t>What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You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Learned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from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Air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China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2.5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？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2767190"/>
            <a:ext cx="7583488" cy="1281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dirty="0" smtClean="0">
                <a:latin typeface="Arial Black"/>
                <a:cs typeface="Arial Black"/>
              </a:rPr>
              <a:t>Let</a:t>
            </a:r>
            <a:r>
              <a:rPr lang="zh-CN" altLang="en-US" sz="2400" dirty="0" smtClean="0">
                <a:latin typeface="Arial Black"/>
                <a:cs typeface="Arial Black"/>
              </a:rPr>
              <a:t> </a:t>
            </a:r>
            <a:r>
              <a:rPr lang="en-US" altLang="zh-CN" sz="2400" dirty="0" smtClean="0">
                <a:latin typeface="Arial Black"/>
                <a:cs typeface="Arial Black"/>
              </a:rPr>
              <a:t>us</a:t>
            </a:r>
            <a:r>
              <a:rPr lang="zh-CN" altLang="en-US" sz="2400" dirty="0" smtClean="0">
                <a:latin typeface="Arial Black"/>
                <a:cs typeface="Arial Black"/>
              </a:rPr>
              <a:t> </a:t>
            </a:r>
            <a:r>
              <a:rPr lang="en-US" altLang="zh-CN" sz="2400" dirty="0" smtClean="0">
                <a:latin typeface="Arial Black"/>
                <a:cs typeface="Arial Black"/>
              </a:rPr>
              <a:t>know!</a:t>
            </a:r>
          </a:p>
          <a:p>
            <a:pPr marL="0" indent="0" algn="ctr">
              <a:buNone/>
            </a:pPr>
            <a:r>
              <a:rPr lang="en-US" altLang="zh-CN" sz="2400" dirty="0" smtClean="0">
                <a:latin typeface="Arial Black"/>
                <a:cs typeface="Arial Black"/>
              </a:rPr>
              <a:t>Thank</a:t>
            </a:r>
            <a:r>
              <a:rPr lang="zh-CN" altLang="en-US" sz="2400" dirty="0" smtClean="0">
                <a:latin typeface="Arial Black"/>
                <a:cs typeface="Arial Black"/>
              </a:rPr>
              <a:t> </a:t>
            </a:r>
            <a:r>
              <a:rPr lang="en-US" altLang="zh-CN" sz="2400" dirty="0" smtClean="0">
                <a:latin typeface="Arial Black"/>
                <a:cs typeface="Arial Black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69037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612114"/>
            <a:ext cx="7583488" cy="55114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2800" dirty="0" smtClean="0">
                <a:latin typeface="Arial Black"/>
                <a:cs typeface="Arial Black"/>
              </a:rPr>
              <a:t>Small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Particulate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Matter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(PM2.5)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Small Particulate Matter with a mean aerodynamic diameter of 2.5 </a:t>
            </a:r>
            <a:r>
              <a:rPr lang="en-US" altLang="zh-CN" dirty="0" err="1"/>
              <a:t>μm</a:t>
            </a:r>
            <a:r>
              <a:rPr lang="en-US" altLang="zh-CN" dirty="0"/>
              <a:t> (PM2.5) is especially detrimental to health. People with breathing and heart problems, children and the elderly </a:t>
            </a:r>
            <a:r>
              <a:rPr lang="en-US" altLang="zh-CN" dirty="0" err="1" smtClean="0"/>
              <a:t>areparticularly</a:t>
            </a:r>
            <a:r>
              <a:rPr lang="en-US" altLang="zh-CN" dirty="0" smtClean="0"/>
              <a:t> </a:t>
            </a:r>
            <a:r>
              <a:rPr lang="en-US" altLang="zh-CN" dirty="0"/>
              <a:t>sensitive to PM2.5. </a:t>
            </a:r>
            <a:endParaRPr lang="en-US" altLang="zh-CN" dirty="0" smtClean="0"/>
          </a:p>
          <a:p>
            <a:r>
              <a:rPr lang="en-US" altLang="zh-CN" dirty="0" smtClean="0"/>
              <a:t>PM2.5 </a:t>
            </a:r>
            <a:r>
              <a:rPr lang="en-US" altLang="zh-CN" dirty="0"/>
              <a:t>has drawn international attention and more and more monitoring stations have been established to collect data on PM2.5 concentration, which is used for broadcasting and scientific studies</a:t>
            </a:r>
            <a:r>
              <a:rPr lang="en-US" altLang="zh-CN" dirty="0" smtClean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63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612114"/>
            <a:ext cx="7583488" cy="55114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2800" dirty="0" smtClean="0">
                <a:latin typeface="Arial Black"/>
                <a:cs typeface="Arial Black"/>
              </a:rPr>
              <a:t>“Toxic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Haze”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in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China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Due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to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PM2.5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1694891"/>
          </a:xfrm>
        </p:spPr>
        <p:txBody>
          <a:bodyPr>
            <a:normAutofit/>
          </a:bodyPr>
          <a:lstStyle/>
          <a:p>
            <a:r>
              <a:rPr lang="en-US" altLang="zh-CN" dirty="0"/>
              <a:t>China is one of the developing countries that suffers the most severe PM2.5 conditions. </a:t>
            </a:r>
            <a:endParaRPr lang="en-US" altLang="zh-CN" dirty="0" smtClean="0"/>
          </a:p>
          <a:p>
            <a:r>
              <a:rPr lang="en-US" altLang="zh-CN" dirty="0" smtClean="0"/>
              <a:t>Times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“China’s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Eastern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Blanketed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Toxic</a:t>
            </a:r>
            <a:r>
              <a:rPr lang="zh-CN" altLang="en-US" dirty="0" smtClean="0"/>
              <a:t> </a:t>
            </a:r>
            <a:r>
              <a:rPr lang="en-US" altLang="zh-CN" dirty="0" smtClean="0"/>
              <a:t>Haze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”.</a:t>
            </a:r>
          </a:p>
        </p:txBody>
      </p:sp>
      <p:pic>
        <p:nvPicPr>
          <p:cNvPr id="4" name="图片 3" descr="beiji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9" y="3644715"/>
            <a:ext cx="3434681" cy="2003564"/>
          </a:xfrm>
          <a:prstGeom prst="rect">
            <a:avLst/>
          </a:prstGeom>
        </p:spPr>
      </p:pic>
      <p:pic>
        <p:nvPicPr>
          <p:cNvPr id="5" name="图片 4" descr="shanghai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58" y="3975325"/>
            <a:ext cx="3409293" cy="1988754"/>
          </a:xfrm>
          <a:prstGeom prst="rect">
            <a:avLst/>
          </a:prstGeom>
        </p:spPr>
      </p:pic>
      <p:pic>
        <p:nvPicPr>
          <p:cNvPr id="6" name="图片 5" descr="guangzhou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071" y="4867007"/>
            <a:ext cx="3016706" cy="175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56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612114"/>
            <a:ext cx="7583488" cy="55114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2800" dirty="0" smtClean="0">
                <a:latin typeface="Arial Black"/>
                <a:cs typeface="Arial Black"/>
              </a:rPr>
              <a:t>Air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Quality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Index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(AQI)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pic>
        <p:nvPicPr>
          <p:cNvPr id="8" name="内容占位符 7" descr="aqi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3" b="42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280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612114"/>
            <a:ext cx="7583488" cy="55114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2800" dirty="0" smtClean="0">
                <a:latin typeface="Arial Black"/>
                <a:cs typeface="Arial Black"/>
              </a:rPr>
              <a:t>Goal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of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Air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China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2.5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3887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Allow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datasets</a:t>
            </a:r>
            <a:r>
              <a:rPr lang="zh-CN" altLang="zh-CN" dirty="0" smtClean="0"/>
              <a:t>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Berkeley</a:t>
            </a:r>
            <a:r>
              <a:rPr lang="zh-CN" altLang="en-US" dirty="0" smtClean="0"/>
              <a:t> </a:t>
            </a:r>
            <a:r>
              <a:rPr lang="en-US" altLang="zh-CN" dirty="0" smtClean="0"/>
              <a:t>Earth:</a:t>
            </a:r>
            <a:r>
              <a:rPr lang="zh-CN" altLang="en-US" dirty="0" smtClean="0"/>
              <a:t> </a:t>
            </a:r>
            <a:r>
              <a:rPr lang="en-US" altLang="zh-CN" dirty="0" smtClean="0"/>
              <a:t>182</a:t>
            </a:r>
            <a:r>
              <a:rPr lang="zh-CN" altLang="en-US" dirty="0" smtClean="0"/>
              <a:t> </a:t>
            </a:r>
            <a:r>
              <a:rPr lang="en-US" altLang="zh-CN" dirty="0" smtClean="0"/>
              <a:t>cities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2014</a:t>
            </a:r>
          </a:p>
          <a:p>
            <a:pPr lvl="1"/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embassy: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major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cities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years </a:t>
            </a:r>
          </a:p>
          <a:p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visualizations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purposes:</a:t>
            </a:r>
          </a:p>
          <a:p>
            <a:pPr lvl="1"/>
            <a:r>
              <a:rPr lang="en-US" altLang="zh-CN" dirty="0" smtClean="0"/>
              <a:t>Geographic</a:t>
            </a:r>
            <a:r>
              <a:rPr lang="zh-CN" altLang="zh-CN" dirty="0"/>
              <a:t> </a:t>
            </a:r>
            <a:r>
              <a:rPr lang="en-US" altLang="zh-CN" dirty="0" smtClean="0"/>
              <a:t>visualization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spatially.</a:t>
            </a:r>
          </a:p>
          <a:p>
            <a:pPr lvl="1"/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zooming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few</a:t>
            </a:r>
            <a:r>
              <a:rPr lang="zh-CN" altLang="en-US" dirty="0" smtClean="0"/>
              <a:t> </a:t>
            </a:r>
            <a:r>
              <a:rPr lang="en-US" altLang="zh-CN" dirty="0" smtClean="0"/>
              <a:t>cities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certain</a:t>
            </a:r>
            <a:r>
              <a:rPr lang="zh-CN" altLang="en-US" dirty="0" smtClean="0"/>
              <a:t> 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period.</a:t>
            </a:r>
          </a:p>
          <a:p>
            <a:pPr lvl="1"/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enable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cities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statistics.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880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612114"/>
            <a:ext cx="7583488" cy="55114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2800" dirty="0" smtClean="0">
                <a:latin typeface="Arial Black"/>
                <a:cs typeface="Arial Black"/>
              </a:rPr>
              <a:t>Summary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of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Features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585" y="4088886"/>
            <a:ext cx="2657950" cy="23256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Geo-visualization</a:t>
            </a:r>
          </a:p>
          <a:p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  <a:endParaRPr lang="en-US" altLang="zh-CN" dirty="0"/>
          </a:p>
          <a:p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multiples</a:t>
            </a:r>
          </a:p>
          <a:p>
            <a:pPr marL="349250" lvl="1" indent="0">
              <a:buNone/>
            </a:pP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99910" y="1950358"/>
            <a:ext cx="2657950" cy="453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Tooltip</a:t>
            </a:r>
          </a:p>
          <a:p>
            <a:r>
              <a:rPr lang="en-US" altLang="zh-CN" dirty="0" smtClean="0"/>
              <a:t>Zoom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in/out</a:t>
            </a:r>
          </a:p>
          <a:p>
            <a:r>
              <a:rPr lang="en-US" altLang="zh-CN" dirty="0" smtClean="0"/>
              <a:t>Panning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349250" lvl="1" indent="0">
              <a:buFont typeface="Wingdings 2" pitchFamily="18" charset="2"/>
              <a:buNone/>
            </a:pP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80153" y="1950358"/>
            <a:ext cx="2657950" cy="453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Ranking/sorting</a:t>
            </a:r>
          </a:p>
          <a:p>
            <a:r>
              <a:rPr lang="en-US" altLang="zh-CN" dirty="0" smtClean="0"/>
              <a:t>Filtering</a:t>
            </a:r>
          </a:p>
          <a:p>
            <a:r>
              <a:rPr lang="en-US" altLang="zh-CN" dirty="0" smtClean="0"/>
              <a:t>Statistics</a:t>
            </a:r>
          </a:p>
          <a:p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city</a:t>
            </a:r>
          </a:p>
          <a:p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</a:t>
            </a:r>
          </a:p>
          <a:p>
            <a:pPr marL="349250" lvl="1" indent="0">
              <a:buFont typeface="Wingdings 2" pitchFamily="18" charset="2"/>
              <a:buNone/>
            </a:pPr>
            <a:endParaRPr lang="en-US" altLang="zh-CN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8585" y="1977041"/>
            <a:ext cx="2657950" cy="119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Berkeley</a:t>
            </a:r>
            <a:r>
              <a:rPr lang="zh-CN" altLang="en-US" dirty="0" smtClean="0"/>
              <a:t> </a:t>
            </a:r>
            <a:r>
              <a:rPr lang="en-US" altLang="zh-CN" dirty="0" smtClean="0"/>
              <a:t>Earth</a:t>
            </a:r>
          </a:p>
          <a:p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Embassy</a:t>
            </a:r>
          </a:p>
          <a:p>
            <a:pPr marL="349250" lvl="1" indent="0">
              <a:buFont typeface="Wingdings 2" pitchFamily="18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152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612114"/>
            <a:ext cx="7583488" cy="551146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2800" dirty="0" smtClean="0">
                <a:latin typeface="Arial Black"/>
                <a:cs typeface="Arial Black"/>
              </a:rPr>
              <a:t>Messages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We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>
                <a:latin typeface="Arial Black"/>
                <a:cs typeface="Arial Black"/>
              </a:rPr>
              <a:t>L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earned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from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Air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China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2.5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388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461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612114"/>
            <a:ext cx="7583488" cy="551146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2800" dirty="0" smtClean="0">
                <a:latin typeface="Arial Black"/>
                <a:cs typeface="Arial Black"/>
              </a:rPr>
              <a:t>Messages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We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>
                <a:latin typeface="Arial Black"/>
                <a:cs typeface="Arial Black"/>
              </a:rPr>
              <a:t>L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earned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from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Air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China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2.5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3887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)</a:t>
            </a:r>
          </a:p>
        </p:txBody>
      </p:sp>
      <p:pic>
        <p:nvPicPr>
          <p:cNvPr id="4" name="图片 3" descr="Screen Shot 2016-05-10 at 8.25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2" y="1544085"/>
            <a:ext cx="8678784" cy="215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5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612114"/>
            <a:ext cx="7583488" cy="551146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2800" dirty="0" smtClean="0">
                <a:latin typeface="Arial Black"/>
                <a:cs typeface="Arial Black"/>
              </a:rPr>
              <a:t>Messages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We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>
                <a:latin typeface="Arial Black"/>
                <a:cs typeface="Arial Black"/>
              </a:rPr>
              <a:t>L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earned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from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Air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China</a:t>
            </a:r>
            <a:r>
              <a:rPr kumimoji="1" lang="zh-CN" altLang="en-US" sz="2800" dirty="0" smtClean="0">
                <a:latin typeface="Arial Black"/>
                <a:cs typeface="Arial Black"/>
              </a:rPr>
              <a:t> </a:t>
            </a:r>
            <a:r>
              <a:rPr kumimoji="1" lang="en-US" altLang="zh-CN" sz="2800" dirty="0" smtClean="0">
                <a:latin typeface="Arial Black"/>
                <a:cs typeface="Arial Black"/>
              </a:rPr>
              <a:t>2.5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3887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)</a:t>
            </a:r>
          </a:p>
        </p:txBody>
      </p:sp>
      <p:pic>
        <p:nvPicPr>
          <p:cNvPr id="4" name="图片 3" descr="Screen Shot 2016-05-10 at 8.25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2" y="1544085"/>
            <a:ext cx="8678784" cy="2156367"/>
          </a:xfrm>
          <a:prstGeom prst="rect">
            <a:avLst/>
          </a:prstGeom>
        </p:spPr>
      </p:pic>
      <p:pic>
        <p:nvPicPr>
          <p:cNvPr id="6" name="图片 5" descr="Screen Shot 2016-05-10 at 8.27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64" y="3895648"/>
            <a:ext cx="6363262" cy="1452107"/>
          </a:xfrm>
          <a:prstGeom prst="rect">
            <a:avLst/>
          </a:prstGeom>
        </p:spPr>
      </p:pic>
      <p:pic>
        <p:nvPicPr>
          <p:cNvPr id="5" name="图片 4" descr="Screen Shot 2016-05-10 at 8.26.5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2" y="3895648"/>
            <a:ext cx="3078467" cy="14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5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像素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像素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561</TotalTime>
  <Words>478</Words>
  <Application>Microsoft Macintosh PowerPoint</Application>
  <PresentationFormat>全屏显示(4:3)</PresentationFormat>
  <Paragraphs>95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像素</vt:lpstr>
      <vt:lpstr>Air China 2.5 </vt:lpstr>
      <vt:lpstr>Small Particulate Matter (PM2.5)</vt:lpstr>
      <vt:lpstr>“Toxic Haze” in China Due to PM2.5</vt:lpstr>
      <vt:lpstr>Air Quality Index (AQI)</vt:lpstr>
      <vt:lpstr>Goal of Air China 2.5</vt:lpstr>
      <vt:lpstr>Summary of Features</vt:lpstr>
      <vt:lpstr>Messages We Learned from Air China 2.5</vt:lpstr>
      <vt:lpstr>Messages We Learned from Air China 2.5</vt:lpstr>
      <vt:lpstr>Messages We Learned from Air China 2.5</vt:lpstr>
      <vt:lpstr>Messages We Learned from Air China 2.5</vt:lpstr>
      <vt:lpstr>Messages We Learned from Air China 2.5</vt:lpstr>
      <vt:lpstr>Messages We Learned from Air China 2.5</vt:lpstr>
      <vt:lpstr>Messages We Learned from Air China 2.5</vt:lpstr>
      <vt:lpstr>Messages We Learned from Air China 2.5</vt:lpstr>
      <vt:lpstr>Messages We Learned from Air China 2.5</vt:lpstr>
      <vt:lpstr>Messages We Learned from Air China 2.5</vt:lpstr>
      <vt:lpstr>What You Learned from Air China 2.5？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China 2.5 </dc:title>
  <dc:creator>Shuai Yuan</dc:creator>
  <cp:lastModifiedBy>Shuai Yuan</cp:lastModifiedBy>
  <cp:revision>31</cp:revision>
  <dcterms:created xsi:type="dcterms:W3CDTF">2016-05-10T04:24:07Z</dcterms:created>
  <dcterms:modified xsi:type="dcterms:W3CDTF">2016-05-17T07:24:07Z</dcterms:modified>
</cp:coreProperties>
</file>